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8" r:id="rId2"/>
    <p:sldId id="256" r:id="rId3"/>
    <p:sldId id="260" r:id="rId4"/>
    <p:sldId id="261" r:id="rId5"/>
    <p:sldId id="268" r:id="rId6"/>
    <p:sldId id="263" r:id="rId7"/>
    <p:sldId id="269" r:id="rId8"/>
    <p:sldId id="264" r:id="rId9"/>
    <p:sldId id="265" r:id="rId10"/>
    <p:sldId id="270" r:id="rId11"/>
    <p:sldId id="271" r:id="rId12"/>
    <p:sldId id="267" r:id="rId13"/>
    <p:sldId id="272"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43C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6" d="100"/>
          <a:sy n="146" d="100"/>
        </p:scale>
        <p:origin x="304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159FE-7C23-48C5-8E40-1AD1CAC7A47F}" type="datetimeFigureOut">
              <a:rPr lang="ru-RU" smtClean="0"/>
              <a:t>27.10.2022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736AD-79BF-4CE5-9639-D149B2EAF581}" type="slidenum">
              <a:rPr lang="ru-RU" smtClean="0"/>
              <a:t>‹#›</a:t>
            </a:fld>
            <a:endParaRPr lang="ru-RU" dirty="0"/>
          </a:p>
        </p:txBody>
      </p:sp>
    </p:spTree>
    <p:extLst>
      <p:ext uri="{BB962C8B-B14F-4D97-AF65-F5344CB8AC3E}">
        <p14:creationId xmlns:p14="http://schemas.microsoft.com/office/powerpoint/2010/main" val="320004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61736AD-79BF-4CE5-9639-D149B2EAF581}" type="slidenum">
              <a:rPr lang="ru-RU" smtClean="0"/>
              <a:t>2</a:t>
            </a:fld>
            <a:endParaRPr lang="ru-RU"/>
          </a:p>
        </p:txBody>
      </p:sp>
    </p:spTree>
    <p:extLst>
      <p:ext uri="{BB962C8B-B14F-4D97-AF65-F5344CB8AC3E}">
        <p14:creationId xmlns:p14="http://schemas.microsoft.com/office/powerpoint/2010/main" val="3981568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1" y="-33"/>
            <a:ext cx="12191943" cy="6858000"/>
          </a:xfrm>
          <a:prstGeom prst="rect">
            <a:avLst/>
          </a:prstGeom>
          <a:noFill/>
          <a:ln>
            <a:noFill/>
          </a:ln>
        </p:spPr>
      </p:pic>
      <p:sp>
        <p:nvSpPr>
          <p:cNvPr id="11" name="Google Shape;11;p2"/>
          <p:cNvSpPr txBox="1">
            <a:spLocks noGrp="1"/>
          </p:cNvSpPr>
          <p:nvPr>
            <p:ph type="ctrTitle"/>
          </p:nvPr>
        </p:nvSpPr>
        <p:spPr>
          <a:xfrm>
            <a:off x="914400" y="2655767"/>
            <a:ext cx="6052000" cy="1546400"/>
          </a:xfrm>
          <a:prstGeom prst="rect">
            <a:avLst/>
          </a:prstGeom>
        </p:spPr>
        <p:txBody>
          <a:bodyPr spcFirstLastPara="1" wrap="square" lIns="0" tIns="0" rIns="0" bIns="0" anchor="ctr" anchorCtr="0">
            <a:noAutofit/>
          </a:bodyPr>
          <a:lstStyle>
            <a:lvl1pPr lvl="0">
              <a:spcBef>
                <a:spcPts val="0"/>
              </a:spcBef>
              <a:spcAft>
                <a:spcPts val="0"/>
              </a:spcAft>
              <a:buSzPts val="5000"/>
              <a:buNone/>
              <a:defRPr sz="6667"/>
            </a:lvl1pPr>
            <a:lvl2pPr lvl="1">
              <a:spcBef>
                <a:spcPts val="0"/>
              </a:spcBef>
              <a:spcAft>
                <a:spcPts val="0"/>
              </a:spcAft>
              <a:buSzPts val="5000"/>
              <a:buNone/>
              <a:defRPr sz="6667"/>
            </a:lvl2pPr>
            <a:lvl3pPr lvl="2">
              <a:spcBef>
                <a:spcPts val="0"/>
              </a:spcBef>
              <a:spcAft>
                <a:spcPts val="0"/>
              </a:spcAft>
              <a:buSzPts val="5000"/>
              <a:buNone/>
              <a:defRPr sz="6667"/>
            </a:lvl3pPr>
            <a:lvl4pPr lvl="3">
              <a:spcBef>
                <a:spcPts val="0"/>
              </a:spcBef>
              <a:spcAft>
                <a:spcPts val="0"/>
              </a:spcAft>
              <a:buSzPts val="5000"/>
              <a:buNone/>
              <a:defRPr sz="6667"/>
            </a:lvl4pPr>
            <a:lvl5pPr lvl="4">
              <a:spcBef>
                <a:spcPts val="0"/>
              </a:spcBef>
              <a:spcAft>
                <a:spcPts val="0"/>
              </a:spcAft>
              <a:buSzPts val="5000"/>
              <a:buNone/>
              <a:defRPr sz="6667"/>
            </a:lvl5pPr>
            <a:lvl6pPr lvl="5">
              <a:spcBef>
                <a:spcPts val="0"/>
              </a:spcBef>
              <a:spcAft>
                <a:spcPts val="0"/>
              </a:spcAft>
              <a:buSzPts val="5000"/>
              <a:buNone/>
              <a:defRPr sz="6667"/>
            </a:lvl6pPr>
            <a:lvl7pPr lvl="6">
              <a:spcBef>
                <a:spcPts val="0"/>
              </a:spcBef>
              <a:spcAft>
                <a:spcPts val="0"/>
              </a:spcAft>
              <a:buSzPts val="5000"/>
              <a:buNone/>
              <a:defRPr sz="6667"/>
            </a:lvl7pPr>
            <a:lvl8pPr lvl="7">
              <a:spcBef>
                <a:spcPts val="0"/>
              </a:spcBef>
              <a:spcAft>
                <a:spcPts val="0"/>
              </a:spcAft>
              <a:buSzPts val="5000"/>
              <a:buNone/>
              <a:defRPr sz="6667"/>
            </a:lvl8pPr>
            <a:lvl9pPr lvl="8">
              <a:spcBef>
                <a:spcPts val="0"/>
              </a:spcBef>
              <a:spcAft>
                <a:spcPts val="0"/>
              </a:spcAft>
              <a:buSzPts val="5000"/>
              <a:buNone/>
              <a:defRPr sz="6667"/>
            </a:lvl9pPr>
          </a:lstStyle>
          <a:p>
            <a:r>
              <a:rPr lang="ru-RU"/>
              <a:t>Образец заголовка</a:t>
            </a:r>
            <a:endParaRPr/>
          </a:p>
        </p:txBody>
      </p:sp>
    </p:spTree>
    <p:extLst>
      <p:ext uri="{BB962C8B-B14F-4D97-AF65-F5344CB8AC3E}">
        <p14:creationId xmlns:p14="http://schemas.microsoft.com/office/powerpoint/2010/main" val="55923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4" name="Google Shape;14;p3"/>
          <p:cNvSpPr txBox="1">
            <a:spLocks noGrp="1"/>
          </p:cNvSpPr>
          <p:nvPr>
            <p:ph type="ctrTitle"/>
          </p:nvPr>
        </p:nvSpPr>
        <p:spPr>
          <a:xfrm>
            <a:off x="914400" y="2212733"/>
            <a:ext cx="5685200" cy="1546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ru-RU"/>
              <a:t>Образец заголовка</a:t>
            </a:r>
            <a:endParaRPr/>
          </a:p>
        </p:txBody>
      </p:sp>
      <p:sp>
        <p:nvSpPr>
          <p:cNvPr id="15" name="Google Shape;15;p3"/>
          <p:cNvSpPr txBox="1">
            <a:spLocks noGrp="1"/>
          </p:cNvSpPr>
          <p:nvPr>
            <p:ph type="subTitle" idx="1"/>
          </p:nvPr>
        </p:nvSpPr>
        <p:spPr>
          <a:xfrm>
            <a:off x="914400" y="3888339"/>
            <a:ext cx="5685200" cy="10464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800"/>
              <a:buNone/>
              <a:defRPr sz="2400">
                <a:solidFill>
                  <a:schemeClr val="accent4"/>
                </a:solidFill>
              </a:defRPr>
            </a:lvl1pPr>
            <a:lvl2pPr lvl="1" rtl="0">
              <a:spcBef>
                <a:spcPts val="0"/>
              </a:spcBef>
              <a:spcAft>
                <a:spcPts val="0"/>
              </a:spcAft>
              <a:buClr>
                <a:schemeClr val="accent4"/>
              </a:buClr>
              <a:buSzPts val="1800"/>
              <a:buNone/>
              <a:defRPr sz="2400">
                <a:solidFill>
                  <a:schemeClr val="accent4"/>
                </a:solidFill>
              </a:defRPr>
            </a:lvl2pPr>
            <a:lvl3pPr lvl="2" rtl="0">
              <a:spcBef>
                <a:spcPts val="0"/>
              </a:spcBef>
              <a:spcAft>
                <a:spcPts val="0"/>
              </a:spcAft>
              <a:buClr>
                <a:schemeClr val="accent4"/>
              </a:buClr>
              <a:buSzPts val="1800"/>
              <a:buNone/>
              <a:defRPr sz="2400">
                <a:solidFill>
                  <a:schemeClr val="accent4"/>
                </a:solidFill>
              </a:defRPr>
            </a:lvl3pPr>
            <a:lvl4pPr lvl="3" rtl="0">
              <a:spcBef>
                <a:spcPts val="0"/>
              </a:spcBef>
              <a:spcAft>
                <a:spcPts val="0"/>
              </a:spcAft>
              <a:buClr>
                <a:schemeClr val="accent4"/>
              </a:buClr>
              <a:buSzPts val="1800"/>
              <a:buNone/>
              <a:defRPr sz="2400">
                <a:solidFill>
                  <a:schemeClr val="accent4"/>
                </a:solidFill>
              </a:defRPr>
            </a:lvl4pPr>
            <a:lvl5pPr lvl="4" rtl="0">
              <a:spcBef>
                <a:spcPts val="0"/>
              </a:spcBef>
              <a:spcAft>
                <a:spcPts val="0"/>
              </a:spcAft>
              <a:buClr>
                <a:schemeClr val="accent4"/>
              </a:buClr>
              <a:buSzPts val="1800"/>
              <a:buNone/>
              <a:defRPr sz="2400">
                <a:solidFill>
                  <a:schemeClr val="accent4"/>
                </a:solidFill>
              </a:defRPr>
            </a:lvl5pPr>
            <a:lvl6pPr lvl="5" rtl="0">
              <a:spcBef>
                <a:spcPts val="0"/>
              </a:spcBef>
              <a:spcAft>
                <a:spcPts val="0"/>
              </a:spcAft>
              <a:buClr>
                <a:schemeClr val="accent4"/>
              </a:buClr>
              <a:buSzPts val="1800"/>
              <a:buNone/>
              <a:defRPr sz="2400">
                <a:solidFill>
                  <a:schemeClr val="accent4"/>
                </a:solidFill>
              </a:defRPr>
            </a:lvl6pPr>
            <a:lvl7pPr lvl="6" rtl="0">
              <a:spcBef>
                <a:spcPts val="0"/>
              </a:spcBef>
              <a:spcAft>
                <a:spcPts val="0"/>
              </a:spcAft>
              <a:buClr>
                <a:schemeClr val="accent4"/>
              </a:buClr>
              <a:buSzPts val="1800"/>
              <a:buNone/>
              <a:defRPr sz="2400">
                <a:solidFill>
                  <a:schemeClr val="accent4"/>
                </a:solidFill>
              </a:defRPr>
            </a:lvl7pPr>
            <a:lvl8pPr lvl="7" rtl="0">
              <a:spcBef>
                <a:spcPts val="0"/>
              </a:spcBef>
              <a:spcAft>
                <a:spcPts val="0"/>
              </a:spcAft>
              <a:buClr>
                <a:schemeClr val="accent4"/>
              </a:buClr>
              <a:buSzPts val="1800"/>
              <a:buNone/>
              <a:defRPr sz="2400">
                <a:solidFill>
                  <a:schemeClr val="accent4"/>
                </a:solidFill>
              </a:defRPr>
            </a:lvl8pPr>
            <a:lvl9pPr lvl="8" rtl="0">
              <a:spcBef>
                <a:spcPts val="0"/>
              </a:spcBef>
              <a:spcAft>
                <a:spcPts val="0"/>
              </a:spcAft>
              <a:buClr>
                <a:schemeClr val="accent4"/>
              </a:buClr>
              <a:buSzPts val="1800"/>
              <a:buNone/>
              <a:defRPr sz="2400">
                <a:solidFill>
                  <a:schemeClr val="accent4"/>
                </a:solidFill>
              </a:defRPr>
            </a:lvl9pPr>
          </a:lstStyle>
          <a:p>
            <a:r>
              <a:rPr lang="ru-RU"/>
              <a:t>Образец подзаголовка</a:t>
            </a:r>
            <a:endParaRPr/>
          </a:p>
        </p:txBody>
      </p:sp>
    </p:spTree>
    <p:extLst>
      <p:ext uri="{BB962C8B-B14F-4D97-AF65-F5344CB8AC3E}">
        <p14:creationId xmlns:p14="http://schemas.microsoft.com/office/powerpoint/2010/main" val="98429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9" name="Google Shape;29;p6"/>
          <p:cNvSpPr txBox="1">
            <a:spLocks noGrp="1"/>
          </p:cNvSpPr>
          <p:nvPr>
            <p:ph type="title"/>
          </p:nvPr>
        </p:nvSpPr>
        <p:spPr>
          <a:xfrm>
            <a:off x="774067" y="274633"/>
            <a:ext cx="8019200" cy="11432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ru-RU"/>
              <a:t>Образец заголовка</a:t>
            </a:r>
            <a:endParaRPr/>
          </a:p>
        </p:txBody>
      </p:sp>
      <p:sp>
        <p:nvSpPr>
          <p:cNvPr id="30" name="Google Shape;30;p6"/>
          <p:cNvSpPr txBox="1">
            <a:spLocks noGrp="1"/>
          </p:cNvSpPr>
          <p:nvPr>
            <p:ph type="body" idx="1"/>
          </p:nvPr>
        </p:nvSpPr>
        <p:spPr>
          <a:xfrm>
            <a:off x="774067" y="1803400"/>
            <a:ext cx="3788000" cy="4206800"/>
          </a:xfrm>
          <a:prstGeom prst="rect">
            <a:avLst/>
          </a:prstGeom>
        </p:spPr>
        <p:txBody>
          <a:bodyPr spcFirstLastPara="1" wrap="square" lIns="0" tIns="0" rIns="0" bIns="0"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ru-RU"/>
              <a:t>Образец текста</a:t>
            </a:r>
          </a:p>
        </p:txBody>
      </p:sp>
      <p:sp>
        <p:nvSpPr>
          <p:cNvPr id="31" name="Google Shape;31;p6"/>
          <p:cNvSpPr txBox="1">
            <a:spLocks noGrp="1"/>
          </p:cNvSpPr>
          <p:nvPr>
            <p:ph type="body" idx="2"/>
          </p:nvPr>
        </p:nvSpPr>
        <p:spPr>
          <a:xfrm>
            <a:off x="5005257" y="1803400"/>
            <a:ext cx="3788000" cy="4206800"/>
          </a:xfrm>
          <a:prstGeom prst="rect">
            <a:avLst/>
          </a:prstGeom>
        </p:spPr>
        <p:txBody>
          <a:bodyPr spcFirstLastPara="1" wrap="square" lIns="0" tIns="0" rIns="0" bIns="0"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ru-RU"/>
              <a:t>Образец текста</a:t>
            </a:r>
          </a:p>
        </p:txBody>
      </p:sp>
      <p:sp>
        <p:nvSpPr>
          <p:cNvPr id="32" name="Google Shape;32;p6"/>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AC37B19-601B-4C64-82DB-FD4B1F66DB5B}" type="slidenum">
              <a:rPr lang="ru-RU" smtClean="0"/>
              <a:t>‹#›</a:t>
            </a:fld>
            <a:endParaRPr lang="ru-RU" dirty="0"/>
          </a:p>
        </p:txBody>
      </p:sp>
    </p:spTree>
    <p:extLst>
      <p:ext uri="{BB962C8B-B14F-4D97-AF65-F5344CB8AC3E}">
        <p14:creationId xmlns:p14="http://schemas.microsoft.com/office/powerpoint/2010/main" val="219816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Small circuit" type="blank">
  <p:cSld name="Blank · Small circuit">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0" name="Google Shape;50;p10"/>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AC37B19-601B-4C64-82DB-FD4B1F66DB5B}" type="slidenum">
              <a:rPr lang="ru-RU" smtClean="0"/>
              <a:t>‹#›</a:t>
            </a:fld>
            <a:endParaRPr lang="ru-RU" dirty="0"/>
          </a:p>
        </p:txBody>
      </p:sp>
    </p:spTree>
    <p:extLst>
      <p:ext uri="{BB962C8B-B14F-4D97-AF65-F5344CB8AC3E}">
        <p14:creationId xmlns:p14="http://schemas.microsoft.com/office/powerpoint/2010/main" val="29577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AC37B19-601B-4C64-82DB-FD4B1F66DB5B}" type="slidenum">
              <a:rPr lang="ru-RU" smtClean="0"/>
              <a:t>‹#›</a:t>
            </a:fld>
            <a:endParaRPr lang="ru-RU" dirty="0"/>
          </a:p>
        </p:txBody>
      </p:sp>
    </p:spTree>
    <p:extLst>
      <p:ext uri="{BB962C8B-B14F-4D97-AF65-F5344CB8AC3E}">
        <p14:creationId xmlns:p14="http://schemas.microsoft.com/office/powerpoint/2010/main" val="365650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82BB8F-D416-A46A-8C59-2F4FB09AC00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03FC351-4DCC-C918-DC43-D2395D15F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C390D12-2285-56ED-11AB-29FE30439201}"/>
              </a:ext>
            </a:extLst>
          </p:cNvPr>
          <p:cNvSpPr>
            <a:spLocks noGrp="1"/>
          </p:cNvSpPr>
          <p:nvPr>
            <p:ph type="dt" sz="half" idx="10"/>
          </p:nvPr>
        </p:nvSpPr>
        <p:spPr/>
        <p:txBody>
          <a:bodyPr/>
          <a:lstStyle/>
          <a:p>
            <a:endParaRPr lang="ru-RU" dirty="0"/>
          </a:p>
        </p:txBody>
      </p:sp>
      <p:sp>
        <p:nvSpPr>
          <p:cNvPr id="5" name="Нижний колонтитул 4">
            <a:extLst>
              <a:ext uri="{FF2B5EF4-FFF2-40B4-BE49-F238E27FC236}">
                <a16:creationId xmlns:a16="http://schemas.microsoft.com/office/drawing/2014/main" id="{D4BAADC5-70B4-B38D-21C8-953A1E4FE077}"/>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CEBD8FC0-FE1F-2033-3C85-B772ACD85373}"/>
              </a:ext>
            </a:extLst>
          </p:cNvPr>
          <p:cNvSpPr>
            <a:spLocks noGrp="1"/>
          </p:cNvSpPr>
          <p:nvPr>
            <p:ph type="sldNum" sz="quarter" idx="12"/>
          </p:nvPr>
        </p:nvSpPr>
        <p:spPr/>
        <p:txBody>
          <a:bodyPr/>
          <a:lstStyle/>
          <a:p>
            <a:fld id="{3AC37B19-601B-4C64-82DB-FD4B1F66DB5B}" type="slidenum">
              <a:rPr lang="ru-RU" smtClean="0"/>
              <a:t>‹#›</a:t>
            </a:fld>
            <a:endParaRPr lang="ru-RU" dirty="0"/>
          </a:p>
        </p:txBody>
      </p:sp>
    </p:spTree>
    <p:extLst>
      <p:ext uri="{BB962C8B-B14F-4D97-AF65-F5344CB8AC3E}">
        <p14:creationId xmlns:p14="http://schemas.microsoft.com/office/powerpoint/2010/main" val="1033368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A458FF"/>
            </a:gs>
            <a:gs pos="39000">
              <a:srgbClr val="3544FF"/>
            </a:gs>
            <a:gs pos="100000">
              <a:srgbClr val="0A2F9E"/>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4067" y="274633"/>
            <a:ext cx="8019200" cy="11432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74067" y="1803400"/>
            <a:ext cx="8019200" cy="42156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lvl="0" algn="r">
              <a:buNone/>
              <a:defRPr sz="1733">
                <a:solidFill>
                  <a:schemeClr val="lt1"/>
                </a:solidFill>
                <a:latin typeface="Lexend Deca"/>
                <a:ea typeface="Lexend Deca"/>
                <a:cs typeface="Lexend Deca"/>
                <a:sym typeface="Lexend Deca"/>
              </a:defRPr>
            </a:lvl1pPr>
            <a:lvl2pPr lvl="1" algn="r">
              <a:buNone/>
              <a:defRPr sz="1733">
                <a:solidFill>
                  <a:schemeClr val="lt1"/>
                </a:solidFill>
                <a:latin typeface="Lexend Deca"/>
                <a:ea typeface="Lexend Deca"/>
                <a:cs typeface="Lexend Deca"/>
                <a:sym typeface="Lexend Deca"/>
              </a:defRPr>
            </a:lvl2pPr>
            <a:lvl3pPr lvl="2" algn="r">
              <a:buNone/>
              <a:defRPr sz="1733">
                <a:solidFill>
                  <a:schemeClr val="lt1"/>
                </a:solidFill>
                <a:latin typeface="Lexend Deca"/>
                <a:ea typeface="Lexend Deca"/>
                <a:cs typeface="Lexend Deca"/>
                <a:sym typeface="Lexend Deca"/>
              </a:defRPr>
            </a:lvl3pPr>
            <a:lvl4pPr lvl="3" algn="r">
              <a:buNone/>
              <a:defRPr sz="1733">
                <a:solidFill>
                  <a:schemeClr val="lt1"/>
                </a:solidFill>
                <a:latin typeface="Lexend Deca"/>
                <a:ea typeface="Lexend Deca"/>
                <a:cs typeface="Lexend Deca"/>
                <a:sym typeface="Lexend Deca"/>
              </a:defRPr>
            </a:lvl4pPr>
            <a:lvl5pPr lvl="4" algn="r">
              <a:buNone/>
              <a:defRPr sz="1733">
                <a:solidFill>
                  <a:schemeClr val="lt1"/>
                </a:solidFill>
                <a:latin typeface="Lexend Deca"/>
                <a:ea typeface="Lexend Deca"/>
                <a:cs typeface="Lexend Deca"/>
                <a:sym typeface="Lexend Deca"/>
              </a:defRPr>
            </a:lvl5pPr>
            <a:lvl6pPr lvl="5" algn="r">
              <a:buNone/>
              <a:defRPr sz="1733">
                <a:solidFill>
                  <a:schemeClr val="lt1"/>
                </a:solidFill>
                <a:latin typeface="Lexend Deca"/>
                <a:ea typeface="Lexend Deca"/>
                <a:cs typeface="Lexend Deca"/>
                <a:sym typeface="Lexend Deca"/>
              </a:defRPr>
            </a:lvl6pPr>
            <a:lvl7pPr lvl="6" algn="r">
              <a:buNone/>
              <a:defRPr sz="1733">
                <a:solidFill>
                  <a:schemeClr val="lt1"/>
                </a:solidFill>
                <a:latin typeface="Lexend Deca"/>
                <a:ea typeface="Lexend Deca"/>
                <a:cs typeface="Lexend Deca"/>
                <a:sym typeface="Lexend Deca"/>
              </a:defRPr>
            </a:lvl7pPr>
            <a:lvl8pPr lvl="7" algn="r">
              <a:buNone/>
              <a:defRPr sz="1733">
                <a:solidFill>
                  <a:schemeClr val="lt1"/>
                </a:solidFill>
                <a:latin typeface="Lexend Deca"/>
                <a:ea typeface="Lexend Deca"/>
                <a:cs typeface="Lexend Deca"/>
                <a:sym typeface="Lexend Deca"/>
              </a:defRPr>
            </a:lvl8pPr>
            <a:lvl9pPr lvl="8" algn="r">
              <a:buNone/>
              <a:defRPr sz="1733">
                <a:solidFill>
                  <a:schemeClr val="lt1"/>
                </a:solidFill>
                <a:latin typeface="Lexend Deca"/>
                <a:ea typeface="Lexend Deca"/>
                <a:cs typeface="Lexend Deca"/>
                <a:sym typeface="Lexend Deca"/>
              </a:defRPr>
            </a:lvl9pPr>
          </a:lstStyle>
          <a:p>
            <a:fld id="{3AC37B19-601B-4C64-82DB-FD4B1F66DB5B}" type="slidenum">
              <a:rPr lang="ru-RU" smtClean="0"/>
              <a:t>‹#›</a:t>
            </a:fld>
            <a:endParaRPr lang="ru-RU" dirty="0"/>
          </a:p>
        </p:txBody>
      </p:sp>
    </p:spTree>
    <p:extLst>
      <p:ext uri="{BB962C8B-B14F-4D97-AF65-F5344CB8AC3E}">
        <p14:creationId xmlns:p14="http://schemas.microsoft.com/office/powerpoint/2010/main" val="241449051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32.png"/><Relationship Id="rId7" Type="http://schemas.openxmlformats.org/officeDocument/2006/relationships/image" Target="../media/image46.png"/><Relationship Id="rId12" Type="http://schemas.openxmlformats.org/officeDocument/2006/relationships/image" Target="../media/image31.svg"/><Relationship Id="rId17" Type="http://schemas.openxmlformats.org/officeDocument/2006/relationships/image" Target="../media/image60.png"/><Relationship Id="rId2" Type="http://schemas.openxmlformats.org/officeDocument/2006/relationships/image" Target="../media/image53.png"/><Relationship Id="rId16" Type="http://schemas.openxmlformats.org/officeDocument/2006/relationships/image" Target="../media/image59.png"/><Relationship Id="rId20" Type="http://schemas.openxmlformats.org/officeDocument/2006/relationships/image" Target="../media/image49.svg"/><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30.png"/><Relationship Id="rId5" Type="http://schemas.openxmlformats.org/officeDocument/2006/relationships/image" Target="../media/image42.png"/><Relationship Id="rId15" Type="http://schemas.openxmlformats.org/officeDocument/2006/relationships/image" Target="../media/image58.png"/><Relationship Id="rId10" Type="http://schemas.openxmlformats.org/officeDocument/2006/relationships/image" Target="../media/image55.jpg"/><Relationship Id="rId19" Type="http://schemas.openxmlformats.org/officeDocument/2006/relationships/image" Target="../media/image48.png"/><Relationship Id="rId4" Type="http://schemas.openxmlformats.org/officeDocument/2006/relationships/image" Target="../media/image33.svg"/><Relationship Id="rId9" Type="http://schemas.openxmlformats.org/officeDocument/2006/relationships/image" Target="../media/image54.png"/><Relationship Id="rId1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65.sv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64.png"/><Relationship Id="rId5" Type="http://schemas.openxmlformats.org/officeDocument/2006/relationships/image" Target="../media/image43.png"/><Relationship Id="rId10" Type="http://schemas.openxmlformats.org/officeDocument/2006/relationships/image" Target="../media/image63.png"/><Relationship Id="rId4" Type="http://schemas.openxmlformats.org/officeDocument/2006/relationships/image" Target="../media/image47.svg"/><Relationship Id="rId9"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bmn.jinr.ru/" TargetMode="External"/><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hyperlink" Target="http://spd.jinr.ru/" TargetMode="External"/><Relationship Id="rId4" Type="http://schemas.openxmlformats.org/officeDocument/2006/relationships/image" Target="../media/image8.png"/><Relationship Id="rId9" Type="http://schemas.openxmlformats.org/officeDocument/2006/relationships/hyperlink" Target="http://mpd.jinr.r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svg"/><Relationship Id="rId5" Type="http://schemas.microsoft.com/office/2007/relationships/hdphoto" Target="../media/hdphoto2.wdp"/><Relationship Id="rId10" Type="http://schemas.openxmlformats.org/officeDocument/2006/relationships/image" Target="../media/image30.png"/><Relationship Id="rId4" Type="http://schemas.openxmlformats.org/officeDocument/2006/relationships/image" Target="../media/image26.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7.svg"/><Relationship Id="rId12"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C8E86399-8C0C-F13E-808C-7F857A162A7B}"/>
              </a:ext>
            </a:extLst>
          </p:cNvPr>
          <p:cNvGrpSpPr/>
          <p:nvPr/>
        </p:nvGrpSpPr>
        <p:grpSpPr>
          <a:xfrm>
            <a:off x="0" y="69638"/>
            <a:ext cx="7203170" cy="1538716"/>
            <a:chOff x="0" y="68041"/>
            <a:chExt cx="7203170" cy="1538716"/>
          </a:xfrm>
        </p:grpSpPr>
        <p:sp>
          <p:nvSpPr>
            <p:cNvPr id="4" name="TextBox 3">
              <a:extLst>
                <a:ext uri="{FF2B5EF4-FFF2-40B4-BE49-F238E27FC236}">
                  <a16:creationId xmlns:a16="http://schemas.microsoft.com/office/drawing/2014/main" id="{08D235CF-E376-E654-F0CD-C9CAB6D61695}"/>
                </a:ext>
              </a:extLst>
            </p:cNvPr>
            <p:cNvSpPr txBox="1"/>
            <p:nvPr/>
          </p:nvSpPr>
          <p:spPr>
            <a:xfrm>
              <a:off x="1061157" y="483456"/>
              <a:ext cx="6142013" cy="707886"/>
            </a:xfrm>
            <a:prstGeom prst="rect">
              <a:avLst/>
            </a:prstGeom>
            <a:noFill/>
          </p:spPr>
          <p:txBody>
            <a:bodyPr wrap="square">
              <a:spAutoFit/>
            </a:bodyPr>
            <a:lstStyle/>
            <a:p>
              <a:r>
                <a:rPr lang="en-US" sz="2000" dirty="0">
                  <a:solidFill>
                    <a:schemeClr val="bg1"/>
                  </a:solidFill>
                  <a:latin typeface="Lexend Deca" panose="020B0604020202020204" charset="-78"/>
                  <a:cs typeface="Lexend Deca" panose="020B0604020202020204" charset="-78"/>
                </a:rPr>
                <a:t>The XXVI International Scientific Conference of Young Scientists and Specialists</a:t>
              </a:r>
            </a:p>
          </p:txBody>
        </p:sp>
        <p:pic>
          <p:nvPicPr>
            <p:cNvPr id="5" name="Рисунок 4">
              <a:extLst>
                <a:ext uri="{FF2B5EF4-FFF2-40B4-BE49-F238E27FC236}">
                  <a16:creationId xmlns:a16="http://schemas.microsoft.com/office/drawing/2014/main" id="{1B116F27-F4F6-ABA7-821A-49F523657240}"/>
                </a:ext>
              </a:extLst>
            </p:cNvPr>
            <p:cNvPicPr>
              <a:picLocks noChangeAspect="1"/>
            </p:cNvPicPr>
            <p:nvPr/>
          </p:nvPicPr>
          <p:blipFill rotWithShape="1">
            <a:blip r:embed="rId2"/>
            <a:srcRect l="20565"/>
            <a:stretch/>
          </p:blipFill>
          <p:spPr>
            <a:xfrm>
              <a:off x="0" y="68041"/>
              <a:ext cx="1232502" cy="1538716"/>
            </a:xfrm>
            <a:prstGeom prst="rect">
              <a:avLst/>
            </a:prstGeom>
          </p:spPr>
        </p:pic>
      </p:grpSp>
      <p:sp>
        <p:nvSpPr>
          <p:cNvPr id="8" name="TextBox 7">
            <a:extLst>
              <a:ext uri="{FF2B5EF4-FFF2-40B4-BE49-F238E27FC236}">
                <a16:creationId xmlns:a16="http://schemas.microsoft.com/office/drawing/2014/main" id="{91A9855E-2698-209D-EEB8-7673F85C4692}"/>
              </a:ext>
            </a:extLst>
          </p:cNvPr>
          <p:cNvSpPr txBox="1"/>
          <p:nvPr/>
        </p:nvSpPr>
        <p:spPr>
          <a:xfrm>
            <a:off x="2401801" y="2551837"/>
            <a:ext cx="7798655" cy="1754326"/>
          </a:xfrm>
          <a:prstGeom prst="rect">
            <a:avLst/>
          </a:prstGeom>
          <a:noFill/>
        </p:spPr>
        <p:txBody>
          <a:bodyPr wrap="square">
            <a:spAutoFit/>
          </a:bodyPr>
          <a:lstStyle/>
          <a:p>
            <a:pPr algn="ctr"/>
            <a:r>
              <a:rPr lang="en-US" sz="3600" b="1" dirty="0">
                <a:solidFill>
                  <a:schemeClr val="bg1"/>
                </a:solidFill>
                <a:latin typeface="Lexend Deca" panose="020B0604020202020204" charset="-78"/>
                <a:cs typeface="Lexend Deca" panose="020B0604020202020204" charset="-78"/>
              </a:rPr>
              <a:t>Information Systems for the BM@N experiment and Common Deployment Service</a:t>
            </a:r>
            <a:endParaRPr lang="ru-RU" sz="3600" b="1" dirty="0">
              <a:solidFill>
                <a:schemeClr val="bg1"/>
              </a:solidFill>
              <a:cs typeface="Lexend Deca" panose="020B0604020202020204" charset="-78"/>
            </a:endParaRPr>
          </a:p>
        </p:txBody>
      </p:sp>
      <p:pic>
        <p:nvPicPr>
          <p:cNvPr id="9" name="Google Shape;65;p13">
            <a:extLst>
              <a:ext uri="{FF2B5EF4-FFF2-40B4-BE49-F238E27FC236}">
                <a16:creationId xmlns:a16="http://schemas.microsoft.com/office/drawing/2014/main" id="{B1EA7920-18C1-75AD-7AFE-0E9136131D38}"/>
              </a:ext>
            </a:extLst>
          </p:cNvPr>
          <p:cNvPicPr preferRelativeResize="0"/>
          <p:nvPr/>
        </p:nvPicPr>
        <p:blipFill>
          <a:blip r:embed="rId3">
            <a:alphaModFix/>
          </a:blip>
          <a:stretch>
            <a:fillRect/>
          </a:stretch>
        </p:blipFill>
        <p:spPr>
          <a:xfrm>
            <a:off x="11080099" y="4651729"/>
            <a:ext cx="321850" cy="448425"/>
          </a:xfrm>
          <a:prstGeom prst="rect">
            <a:avLst/>
          </a:prstGeom>
          <a:noFill/>
          <a:ln>
            <a:noFill/>
          </a:ln>
        </p:spPr>
      </p:pic>
      <p:pic>
        <p:nvPicPr>
          <p:cNvPr id="10" name="Google Shape;64;p13">
            <a:extLst>
              <a:ext uri="{FF2B5EF4-FFF2-40B4-BE49-F238E27FC236}">
                <a16:creationId xmlns:a16="http://schemas.microsoft.com/office/drawing/2014/main" id="{341982EA-A6AE-ED3B-5E98-1B4F040B5494}"/>
              </a:ext>
            </a:extLst>
          </p:cNvPr>
          <p:cNvPicPr preferRelativeResize="0"/>
          <p:nvPr/>
        </p:nvPicPr>
        <p:blipFill>
          <a:blip r:embed="rId4">
            <a:alphaModFix/>
          </a:blip>
          <a:stretch>
            <a:fillRect/>
          </a:stretch>
        </p:blipFill>
        <p:spPr>
          <a:xfrm>
            <a:off x="7203170" y="528611"/>
            <a:ext cx="823230" cy="923400"/>
          </a:xfrm>
          <a:prstGeom prst="rect">
            <a:avLst/>
          </a:prstGeom>
          <a:noFill/>
          <a:ln>
            <a:noFill/>
          </a:ln>
        </p:spPr>
      </p:pic>
      <p:pic>
        <p:nvPicPr>
          <p:cNvPr id="11" name="Google Shape;66;p13">
            <a:extLst>
              <a:ext uri="{FF2B5EF4-FFF2-40B4-BE49-F238E27FC236}">
                <a16:creationId xmlns:a16="http://schemas.microsoft.com/office/drawing/2014/main" id="{74EEB6E8-F9EB-3208-A98C-F0A62649F7EC}"/>
              </a:ext>
            </a:extLst>
          </p:cNvPr>
          <p:cNvPicPr preferRelativeResize="0"/>
          <p:nvPr/>
        </p:nvPicPr>
        <p:blipFill>
          <a:blip r:embed="rId3">
            <a:alphaModFix/>
          </a:blip>
          <a:stretch>
            <a:fillRect/>
          </a:stretch>
        </p:blipFill>
        <p:spPr>
          <a:xfrm>
            <a:off x="10758249" y="4785171"/>
            <a:ext cx="321850" cy="448425"/>
          </a:xfrm>
          <a:prstGeom prst="rect">
            <a:avLst/>
          </a:prstGeom>
          <a:noFill/>
          <a:ln>
            <a:noFill/>
          </a:ln>
        </p:spPr>
      </p:pic>
      <p:sp>
        <p:nvSpPr>
          <p:cNvPr id="15" name="TextBox 14">
            <a:extLst>
              <a:ext uri="{FF2B5EF4-FFF2-40B4-BE49-F238E27FC236}">
                <a16:creationId xmlns:a16="http://schemas.microsoft.com/office/drawing/2014/main" id="{096E7A04-C63F-5409-3D07-89DC32133FBA}"/>
              </a:ext>
            </a:extLst>
          </p:cNvPr>
          <p:cNvSpPr txBox="1"/>
          <p:nvPr/>
        </p:nvSpPr>
        <p:spPr>
          <a:xfrm>
            <a:off x="5159896" y="5751460"/>
            <a:ext cx="6984776" cy="892552"/>
          </a:xfrm>
          <a:prstGeom prst="rect">
            <a:avLst/>
          </a:prstGeom>
          <a:noFill/>
        </p:spPr>
        <p:txBody>
          <a:bodyPr wrap="square">
            <a:spAutoFit/>
          </a:bodyPr>
          <a:lstStyle/>
          <a:p>
            <a:pPr algn="ctr">
              <a:spcAft>
                <a:spcPts val="600"/>
              </a:spcAft>
            </a:pPr>
            <a:r>
              <a:rPr lang="en-US" sz="1800" u="sng" dirty="0">
                <a:solidFill>
                  <a:schemeClr val="bg1"/>
                </a:solidFill>
                <a:latin typeface="Lexend Deca" panose="020B0604020202020204" charset="-78"/>
                <a:cs typeface="Lexend Deca" panose="020B0604020202020204" charset="-78"/>
              </a:rPr>
              <a:t>A. Chebotov</a:t>
            </a:r>
            <a:br>
              <a:rPr lang="en-US" sz="1800" u="sng" dirty="0">
                <a:solidFill>
                  <a:schemeClr val="bg1"/>
                </a:solidFill>
                <a:latin typeface="Lexend Deca" panose="020B0604020202020204" charset="-78"/>
                <a:cs typeface="Lexend Deca" panose="020B0604020202020204" charset="-78"/>
              </a:rPr>
            </a:br>
            <a:r>
              <a:rPr lang="en-US" sz="1800" dirty="0">
                <a:solidFill>
                  <a:schemeClr val="bg1"/>
                </a:solidFill>
                <a:latin typeface="Lexend Deca" panose="020B0604020202020204" charset="-78"/>
                <a:cs typeface="Lexend Deca" panose="020B0604020202020204" charset="-78"/>
              </a:rPr>
              <a:t>on behalf of the BM@N experiment</a:t>
            </a:r>
            <a:br>
              <a:rPr lang="en-US" sz="1800" dirty="0">
                <a:solidFill>
                  <a:schemeClr val="bg1"/>
                </a:solidFill>
                <a:latin typeface="Lexend Deca" panose="020B0604020202020204" charset="-78"/>
                <a:cs typeface="Lexend Deca" panose="020B0604020202020204" charset="-78"/>
              </a:rPr>
            </a:br>
            <a:r>
              <a:rPr lang="en-US" sz="1600" dirty="0" err="1">
                <a:solidFill>
                  <a:schemeClr val="bg1"/>
                </a:solidFill>
                <a:latin typeface="Lexend Deca" panose="020B0604020202020204" charset="-78"/>
                <a:cs typeface="Lexend Deca" panose="020B0604020202020204" charset="-78"/>
              </a:rPr>
              <a:t>Veksler</a:t>
            </a:r>
            <a:r>
              <a:rPr lang="en-US" sz="1600" dirty="0">
                <a:solidFill>
                  <a:schemeClr val="bg1"/>
                </a:solidFill>
                <a:latin typeface="Lexend Deca" panose="020B0604020202020204" charset="-78"/>
                <a:cs typeface="Lexend Deca" panose="020B0604020202020204" charset="-78"/>
              </a:rPr>
              <a:t> and </a:t>
            </a:r>
            <a:r>
              <a:rPr lang="en-US" sz="1600" dirty="0" err="1">
                <a:solidFill>
                  <a:schemeClr val="bg1"/>
                </a:solidFill>
                <a:latin typeface="Lexend Deca" panose="020B0604020202020204" charset="-78"/>
                <a:cs typeface="Lexend Deca" panose="020B0604020202020204" charset="-78"/>
              </a:rPr>
              <a:t>Baldin</a:t>
            </a:r>
            <a:r>
              <a:rPr lang="en-US" sz="1600" dirty="0">
                <a:solidFill>
                  <a:schemeClr val="bg1"/>
                </a:solidFill>
                <a:latin typeface="Lexend Deca" panose="020B0604020202020204" charset="-78"/>
                <a:cs typeface="Lexend Deca" panose="020B0604020202020204" charset="-78"/>
              </a:rPr>
              <a:t> Laboratory of High Energy Physics, JINR</a:t>
            </a:r>
          </a:p>
        </p:txBody>
      </p:sp>
      <p:sp>
        <p:nvSpPr>
          <p:cNvPr id="16" name="TextBox 15">
            <a:extLst>
              <a:ext uri="{FF2B5EF4-FFF2-40B4-BE49-F238E27FC236}">
                <a16:creationId xmlns:a16="http://schemas.microsoft.com/office/drawing/2014/main" id="{9843A445-D323-E45F-B8E9-9221DBCD5FCA}"/>
              </a:ext>
            </a:extLst>
          </p:cNvPr>
          <p:cNvSpPr txBox="1"/>
          <p:nvPr/>
        </p:nvSpPr>
        <p:spPr>
          <a:xfrm>
            <a:off x="263352" y="6351625"/>
            <a:ext cx="1079142" cy="307777"/>
          </a:xfrm>
          <a:prstGeom prst="rect">
            <a:avLst/>
          </a:prstGeom>
          <a:noFill/>
        </p:spPr>
        <p:txBody>
          <a:bodyPr wrap="none" rtlCol="0">
            <a:spAutoFit/>
          </a:bodyPr>
          <a:lstStyle/>
          <a:p>
            <a:r>
              <a:rPr lang="ru-RU" b="1" i="1" dirty="0">
                <a:solidFill>
                  <a:schemeClr val="bg1"/>
                </a:solidFill>
                <a:cs typeface="Lexend Deca" panose="020B0604020202020204" charset="-78"/>
              </a:rPr>
              <a:t>27.10.2022</a:t>
            </a:r>
            <a:endParaRPr lang="ru-RU" sz="1600" b="1" i="1" dirty="0">
              <a:solidFill>
                <a:schemeClr val="bg1"/>
              </a:solidFill>
              <a:cs typeface="Lexend Deca" panose="020B0604020202020204" charset="-78"/>
            </a:endParaRPr>
          </a:p>
        </p:txBody>
      </p:sp>
    </p:spTree>
    <p:extLst>
      <p:ext uri="{BB962C8B-B14F-4D97-AF65-F5344CB8AC3E}">
        <p14:creationId xmlns:p14="http://schemas.microsoft.com/office/powerpoint/2010/main" val="3398160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Google Shape;1168;p53">
            <a:extLst>
              <a:ext uri="{FF2B5EF4-FFF2-40B4-BE49-F238E27FC236}">
                <a16:creationId xmlns:a16="http://schemas.microsoft.com/office/drawing/2014/main" id="{BD1D6DC4-8584-04FD-B193-8836441258A5}"/>
              </a:ext>
            </a:extLst>
          </p:cNvPr>
          <p:cNvPicPr preferRelativeResize="0"/>
          <p:nvPr/>
        </p:nvPicPr>
        <p:blipFill rotWithShape="1">
          <a:blip r:embed="rId2">
            <a:alphaModFix/>
          </a:blip>
          <a:srcRect/>
          <a:stretch/>
        </p:blipFill>
        <p:spPr>
          <a:xfrm>
            <a:off x="99647" y="1386960"/>
            <a:ext cx="3413272" cy="2005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7" name="Рисунок 46">
            <a:extLst>
              <a:ext uri="{FF2B5EF4-FFF2-40B4-BE49-F238E27FC236}">
                <a16:creationId xmlns:a16="http://schemas.microsoft.com/office/drawing/2014/main" id="{AEEA99B3-6C28-B93F-E0BE-EF2446F5D527}"/>
              </a:ext>
            </a:extLst>
          </p:cNvPr>
          <p:cNvPicPr>
            <a:picLocks noChangeAspect="1"/>
          </p:cNvPicPr>
          <p:nvPr/>
        </p:nvPicPr>
        <p:blipFill>
          <a:blip r:embed="rId3">
            <a:alphaModFix amt="3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236091">
            <a:off x="162108" y="1278799"/>
            <a:ext cx="4882503" cy="3715994"/>
          </a:xfrm>
          <a:prstGeom prst="rect">
            <a:avLst/>
          </a:prstGeom>
        </p:spPr>
      </p:pic>
      <p:sp>
        <p:nvSpPr>
          <p:cNvPr id="2" name="Google Shape;111;p19">
            <a:extLst>
              <a:ext uri="{FF2B5EF4-FFF2-40B4-BE49-F238E27FC236}">
                <a16:creationId xmlns:a16="http://schemas.microsoft.com/office/drawing/2014/main" id="{D98E4D80-B944-7C20-F790-F591915D67E6}"/>
              </a:ext>
            </a:extLst>
          </p:cNvPr>
          <p:cNvSpPr txBox="1">
            <a:spLocks/>
          </p:cNvSpPr>
          <p:nvPr/>
        </p:nvSpPr>
        <p:spPr>
          <a:xfrm>
            <a:off x="525885" y="687207"/>
            <a:ext cx="10755370"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Common deployment services for e-Log platform</a:t>
            </a:r>
          </a:p>
          <a:p>
            <a:pPr algn="ctr">
              <a:spcAft>
                <a:spcPts val="600"/>
              </a:spcAft>
            </a:pPr>
            <a:endPar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endParaRPr>
          </a:p>
        </p:txBody>
      </p:sp>
      <p:pic>
        <p:nvPicPr>
          <p:cNvPr id="4" name="Picture 16" descr="User Icons - Free Download, PNG and SVG">
            <a:extLst>
              <a:ext uri="{FF2B5EF4-FFF2-40B4-BE49-F238E27FC236}">
                <a16:creationId xmlns:a16="http://schemas.microsoft.com/office/drawing/2014/main" id="{3F7EEE98-F8DD-E946-5382-2B64D2876571}"/>
              </a:ext>
            </a:extLst>
          </p:cNvPr>
          <p:cNvPicPr>
            <a:picLocks noChangeAspect="1" noChangeArrowheads="1"/>
          </p:cNvPicPr>
          <p:nvPr/>
        </p:nvPicPr>
        <p:blipFill>
          <a:blip r:embed="rId5">
            <a:alphaModFix amt="83000"/>
            <a:extLst>
              <a:ext uri="{28A0092B-C50C-407E-A947-70E740481C1C}">
                <a14:useLocalDpi xmlns:a14="http://schemas.microsoft.com/office/drawing/2010/main" val="0"/>
              </a:ext>
            </a:extLst>
          </a:blip>
          <a:srcRect/>
          <a:stretch>
            <a:fillRect/>
          </a:stretch>
        </p:blipFill>
        <p:spPr bwMode="auto">
          <a:xfrm>
            <a:off x="3542048" y="2423988"/>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898C55B4-EA6D-44D2-52A8-0A417323E6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532571">
            <a:off x="4483509" y="1850997"/>
            <a:ext cx="639626" cy="856575"/>
          </a:xfrm>
          <a:prstGeom prst="rect">
            <a:avLst/>
          </a:prstGeom>
        </p:spPr>
      </p:pic>
      <p:pic>
        <p:nvPicPr>
          <p:cNvPr id="24" name="Рисунок 23">
            <a:extLst>
              <a:ext uri="{FF2B5EF4-FFF2-40B4-BE49-F238E27FC236}">
                <a16:creationId xmlns:a16="http://schemas.microsoft.com/office/drawing/2014/main" id="{F309BB15-B269-3BFB-3BDB-CC2CC86D5C4A}"/>
              </a:ext>
            </a:extLst>
          </p:cNvPr>
          <p:cNvPicPr>
            <a:picLocks noChangeAspect="1"/>
          </p:cNvPicPr>
          <p:nvPr/>
        </p:nvPicPr>
        <p:blipFill>
          <a:blip r:embed="rId7">
            <a:alphaModFix amt="7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57830" y="1436228"/>
            <a:ext cx="809625" cy="809625"/>
          </a:xfrm>
          <a:prstGeom prst="rect">
            <a:avLst/>
          </a:prstGeom>
        </p:spPr>
      </p:pic>
      <p:pic>
        <p:nvPicPr>
          <p:cNvPr id="7" name="Рисунок 6">
            <a:extLst>
              <a:ext uri="{FF2B5EF4-FFF2-40B4-BE49-F238E27FC236}">
                <a16:creationId xmlns:a16="http://schemas.microsoft.com/office/drawing/2014/main" id="{69DE4293-14D0-EE40-A026-1E8926A233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0615" y="1415479"/>
            <a:ext cx="769187" cy="769187"/>
          </a:xfrm>
          <a:prstGeom prst="rect">
            <a:avLst/>
          </a:prstGeom>
        </p:spPr>
      </p:pic>
      <p:pic>
        <p:nvPicPr>
          <p:cNvPr id="8" name="Рисунок 7">
            <a:extLst>
              <a:ext uri="{FF2B5EF4-FFF2-40B4-BE49-F238E27FC236}">
                <a16:creationId xmlns:a16="http://schemas.microsoft.com/office/drawing/2014/main" id="{C02E2907-FD95-3C05-811A-B40CBEC0B4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142015" y="1390993"/>
            <a:ext cx="662152" cy="886742"/>
          </a:xfrm>
          <a:prstGeom prst="rect">
            <a:avLst/>
          </a:prstGeom>
        </p:spPr>
      </p:pic>
      <p:sp>
        <p:nvSpPr>
          <p:cNvPr id="12" name="Google Shape;111;p19">
            <a:extLst>
              <a:ext uri="{FF2B5EF4-FFF2-40B4-BE49-F238E27FC236}">
                <a16:creationId xmlns:a16="http://schemas.microsoft.com/office/drawing/2014/main" id="{9F7818F9-55CB-5D7C-CAB6-4E502362FFCA}"/>
              </a:ext>
            </a:extLst>
          </p:cNvPr>
          <p:cNvSpPr txBox="1">
            <a:spLocks/>
          </p:cNvSpPr>
          <p:nvPr/>
        </p:nvSpPr>
        <p:spPr>
          <a:xfrm>
            <a:off x="8832345" y="1689137"/>
            <a:ext cx="1800159" cy="32681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14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Run deploy script</a:t>
            </a:r>
          </a:p>
        </p:txBody>
      </p:sp>
      <p:pic>
        <p:nvPicPr>
          <p:cNvPr id="16" name="Рисунок 15">
            <a:extLst>
              <a:ext uri="{FF2B5EF4-FFF2-40B4-BE49-F238E27FC236}">
                <a16:creationId xmlns:a16="http://schemas.microsoft.com/office/drawing/2014/main" id="{10180999-AF38-D32E-ABA8-1860DB24A1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663" y="3977553"/>
            <a:ext cx="371531" cy="497547"/>
          </a:xfrm>
          <a:prstGeom prst="rect">
            <a:avLst/>
          </a:prstGeom>
        </p:spPr>
      </p:pic>
      <p:sp>
        <p:nvSpPr>
          <p:cNvPr id="20" name="Google Shape;111;p19">
            <a:extLst>
              <a:ext uri="{FF2B5EF4-FFF2-40B4-BE49-F238E27FC236}">
                <a16:creationId xmlns:a16="http://schemas.microsoft.com/office/drawing/2014/main" id="{6BF6B3A4-95BF-F819-0A37-0533163003C3}"/>
              </a:ext>
            </a:extLst>
          </p:cNvPr>
          <p:cNvSpPr txBox="1">
            <a:spLocks/>
          </p:cNvSpPr>
          <p:nvPr/>
        </p:nvSpPr>
        <p:spPr>
          <a:xfrm>
            <a:off x="7234606" y="4109690"/>
            <a:ext cx="1271882"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2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Copy</a:t>
            </a:r>
            <a:r>
              <a:rPr lang="ru-RU" sz="12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 </a:t>
            </a:r>
            <a:r>
              <a:rPr lang="en-US" sz="12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SQL files</a:t>
            </a:r>
          </a:p>
        </p:txBody>
      </p:sp>
      <p:grpSp>
        <p:nvGrpSpPr>
          <p:cNvPr id="18" name="Группа 17">
            <a:extLst>
              <a:ext uri="{FF2B5EF4-FFF2-40B4-BE49-F238E27FC236}">
                <a16:creationId xmlns:a16="http://schemas.microsoft.com/office/drawing/2014/main" id="{239E24F9-D8EF-1B27-9AC9-BB0E7F61472F}"/>
              </a:ext>
            </a:extLst>
          </p:cNvPr>
          <p:cNvGrpSpPr/>
          <p:nvPr/>
        </p:nvGrpSpPr>
        <p:grpSpPr>
          <a:xfrm>
            <a:off x="1808085" y="4232169"/>
            <a:ext cx="834934" cy="717749"/>
            <a:chOff x="2973840" y="4496868"/>
            <a:chExt cx="1059969" cy="889785"/>
          </a:xfrm>
        </p:grpSpPr>
        <p:pic>
          <p:nvPicPr>
            <p:cNvPr id="22" name="Рисунок 21">
              <a:extLst>
                <a:ext uri="{FF2B5EF4-FFF2-40B4-BE49-F238E27FC236}">
                  <a16:creationId xmlns:a16="http://schemas.microsoft.com/office/drawing/2014/main" id="{E9B60FB4-1569-0CEA-0180-8EF082119D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3840" y="4496868"/>
              <a:ext cx="661253" cy="661253"/>
            </a:xfrm>
            <a:prstGeom prst="rect">
              <a:avLst/>
            </a:prstGeom>
          </p:spPr>
        </p:pic>
        <p:pic>
          <p:nvPicPr>
            <p:cNvPr id="23" name="Рисунок 22">
              <a:extLst>
                <a:ext uri="{FF2B5EF4-FFF2-40B4-BE49-F238E27FC236}">
                  <a16:creationId xmlns:a16="http://schemas.microsoft.com/office/drawing/2014/main" id="{DDB71852-FA38-9F60-BF65-7F74BB616E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6240" y="4597480"/>
              <a:ext cx="661253" cy="661253"/>
            </a:xfrm>
            <a:prstGeom prst="rect">
              <a:avLst/>
            </a:prstGeom>
          </p:spPr>
        </p:pic>
        <p:pic>
          <p:nvPicPr>
            <p:cNvPr id="25" name="Рисунок 24">
              <a:extLst>
                <a:ext uri="{FF2B5EF4-FFF2-40B4-BE49-F238E27FC236}">
                  <a16:creationId xmlns:a16="http://schemas.microsoft.com/office/drawing/2014/main" id="{E489EF05-E3B5-F49E-56A0-15C8C770C9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72556" y="4725400"/>
              <a:ext cx="661253" cy="661253"/>
            </a:xfrm>
            <a:prstGeom prst="rect">
              <a:avLst/>
            </a:prstGeom>
          </p:spPr>
        </p:pic>
      </p:grpSp>
      <p:sp>
        <p:nvSpPr>
          <p:cNvPr id="36" name="Google Shape;111;p19">
            <a:extLst>
              <a:ext uri="{FF2B5EF4-FFF2-40B4-BE49-F238E27FC236}">
                <a16:creationId xmlns:a16="http://schemas.microsoft.com/office/drawing/2014/main" id="{9CD56CA1-D5A6-558A-BAAD-AF405C43BD2A}"/>
              </a:ext>
            </a:extLst>
          </p:cNvPr>
          <p:cNvSpPr txBox="1">
            <a:spLocks/>
          </p:cNvSpPr>
          <p:nvPr/>
        </p:nvSpPr>
        <p:spPr>
          <a:xfrm>
            <a:off x="5688606" y="1648956"/>
            <a:ext cx="1271882"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4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Base server (Web)</a:t>
            </a:r>
          </a:p>
        </p:txBody>
      </p:sp>
      <p:pic>
        <p:nvPicPr>
          <p:cNvPr id="13" name="Рисунок 12">
            <a:extLst>
              <a:ext uri="{FF2B5EF4-FFF2-40B4-BE49-F238E27FC236}">
                <a16:creationId xmlns:a16="http://schemas.microsoft.com/office/drawing/2014/main" id="{A9ED8B94-376A-DF98-AF76-3F485B1A5307}"/>
              </a:ext>
            </a:extLst>
          </p:cNvPr>
          <p:cNvPicPr>
            <a:picLocks noChangeAspect="1"/>
          </p:cNvPicPr>
          <p:nvPr/>
        </p:nvPicPr>
        <p:blipFill>
          <a:blip r:embed="rId7">
            <a:alphaModFix amt="7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5216" y="3781172"/>
            <a:ext cx="752366" cy="752366"/>
          </a:xfrm>
          <a:prstGeom prst="rect">
            <a:avLst/>
          </a:prstGeom>
        </p:spPr>
      </p:pic>
      <p:sp>
        <p:nvSpPr>
          <p:cNvPr id="15" name="Google Shape;111;p19">
            <a:extLst>
              <a:ext uri="{FF2B5EF4-FFF2-40B4-BE49-F238E27FC236}">
                <a16:creationId xmlns:a16="http://schemas.microsoft.com/office/drawing/2014/main" id="{8A5BA429-3249-9C99-B4D1-95CCE44C4DF9}"/>
              </a:ext>
            </a:extLst>
          </p:cNvPr>
          <p:cNvSpPr txBox="1">
            <a:spLocks/>
          </p:cNvSpPr>
          <p:nvPr/>
        </p:nvSpPr>
        <p:spPr>
          <a:xfrm>
            <a:off x="3551426" y="3926807"/>
            <a:ext cx="1271882"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4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Base server (Web)</a:t>
            </a:r>
          </a:p>
        </p:txBody>
      </p:sp>
      <p:pic>
        <p:nvPicPr>
          <p:cNvPr id="30" name="Рисунок 29">
            <a:extLst>
              <a:ext uri="{FF2B5EF4-FFF2-40B4-BE49-F238E27FC236}">
                <a16:creationId xmlns:a16="http://schemas.microsoft.com/office/drawing/2014/main" id="{5F19CBC5-2375-E35D-7152-33CA861024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4817810" y="3817019"/>
            <a:ext cx="508137" cy="680488"/>
          </a:xfrm>
          <a:prstGeom prst="rect">
            <a:avLst/>
          </a:prstGeom>
        </p:spPr>
      </p:pic>
      <p:grpSp>
        <p:nvGrpSpPr>
          <p:cNvPr id="40" name="Группа 39">
            <a:extLst>
              <a:ext uri="{FF2B5EF4-FFF2-40B4-BE49-F238E27FC236}">
                <a16:creationId xmlns:a16="http://schemas.microsoft.com/office/drawing/2014/main" id="{23D8BE58-303F-42DA-D168-DAE77EE18121}"/>
              </a:ext>
            </a:extLst>
          </p:cNvPr>
          <p:cNvGrpSpPr/>
          <p:nvPr/>
        </p:nvGrpSpPr>
        <p:grpSpPr>
          <a:xfrm>
            <a:off x="5584629" y="4637832"/>
            <a:ext cx="6383032" cy="1225854"/>
            <a:chOff x="5643039" y="4501335"/>
            <a:chExt cx="6383032" cy="1225854"/>
          </a:xfrm>
        </p:grpSpPr>
        <p:pic>
          <p:nvPicPr>
            <p:cNvPr id="14" name="Рисунок 13">
              <a:extLst>
                <a:ext uri="{FF2B5EF4-FFF2-40B4-BE49-F238E27FC236}">
                  <a16:creationId xmlns:a16="http://schemas.microsoft.com/office/drawing/2014/main" id="{519601BD-23D1-3AE3-DA6D-2C7711EE9FD9}"/>
                </a:ext>
              </a:extLst>
            </p:cNvPr>
            <p:cNvPicPr>
              <a:picLocks noChangeAspect="1"/>
            </p:cNvPicPr>
            <p:nvPr/>
          </p:nvPicPr>
          <p:blipFill>
            <a:blip r:embed="rId7">
              <a:alphaModFix amt="7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02309" y="4501335"/>
              <a:ext cx="809625" cy="809625"/>
            </a:xfrm>
            <a:prstGeom prst="rect">
              <a:avLst/>
            </a:prstGeom>
          </p:spPr>
        </p:pic>
        <p:sp>
          <p:nvSpPr>
            <p:cNvPr id="19" name="Google Shape;111;p19">
              <a:extLst>
                <a:ext uri="{FF2B5EF4-FFF2-40B4-BE49-F238E27FC236}">
                  <a16:creationId xmlns:a16="http://schemas.microsoft.com/office/drawing/2014/main" id="{2BB7DECF-1E0C-B115-AC24-3471A4914675}"/>
                </a:ext>
              </a:extLst>
            </p:cNvPr>
            <p:cNvSpPr txBox="1">
              <a:spLocks/>
            </p:cNvSpPr>
            <p:nvPr/>
          </p:nvSpPr>
          <p:spPr>
            <a:xfrm>
              <a:off x="6386423" y="4681960"/>
              <a:ext cx="1271882"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Server for</a:t>
              </a:r>
              <a:br>
                <a:rPr lang="en-US"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br>
              <a:r>
                <a:rPr lang="en-US"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Database</a:t>
              </a:r>
            </a:p>
          </p:txBody>
        </p:sp>
        <p:pic>
          <p:nvPicPr>
            <p:cNvPr id="31" name="Рисунок 30">
              <a:extLst>
                <a:ext uri="{FF2B5EF4-FFF2-40B4-BE49-F238E27FC236}">
                  <a16:creationId xmlns:a16="http://schemas.microsoft.com/office/drawing/2014/main" id="{A3AC2FF0-054C-B4D2-4ECC-3276EF013A01}"/>
                </a:ext>
              </a:extLst>
            </p:cNvPr>
            <p:cNvPicPr>
              <a:picLocks noChangeAspect="1"/>
            </p:cNvPicPr>
            <p:nvPr/>
          </p:nvPicPr>
          <p:blipFill>
            <a:blip r:embed="rId11">
              <a:alphaModFix/>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2406" y="4527475"/>
              <a:ext cx="693399" cy="582455"/>
            </a:xfrm>
            <a:prstGeom prst="rect">
              <a:avLst/>
            </a:prstGeom>
          </p:spPr>
        </p:pic>
        <p:pic>
          <p:nvPicPr>
            <p:cNvPr id="34" name="Рисунок 33">
              <a:extLst>
                <a:ext uri="{FF2B5EF4-FFF2-40B4-BE49-F238E27FC236}">
                  <a16:creationId xmlns:a16="http://schemas.microsoft.com/office/drawing/2014/main" id="{93FFCCA5-B73A-F11F-8DAB-A306871DC49F}"/>
                </a:ext>
              </a:extLst>
            </p:cNvPr>
            <p:cNvPicPr>
              <a:picLocks noChangeAspect="1"/>
            </p:cNvPicPr>
            <p:nvPr/>
          </p:nvPicPr>
          <p:blipFill rotWithShape="1">
            <a:blip r:embed="rId13">
              <a:extLst>
                <a:ext uri="{28A0092B-C50C-407E-A947-70E740481C1C}">
                  <a14:useLocalDpi xmlns:a14="http://schemas.microsoft.com/office/drawing/2010/main" val="0"/>
                </a:ext>
              </a:extLst>
            </a:blip>
            <a:srcRect l="11199" t="8288" r="2159" b="39776"/>
            <a:stretch/>
          </p:blipFill>
          <p:spPr>
            <a:xfrm>
              <a:off x="5643039" y="5387492"/>
              <a:ext cx="6383032" cy="339697"/>
            </a:xfrm>
            <a:prstGeom prst="rect">
              <a:avLst/>
            </a:prstGeom>
            <a:ln>
              <a:noFill/>
            </a:ln>
            <a:effectLst>
              <a:outerShdw blurRad="190500" algn="tl" rotWithShape="0">
                <a:srgbClr val="000000">
                  <a:alpha val="70000"/>
                </a:srgbClr>
              </a:outerShdw>
            </a:effectLst>
          </p:spPr>
        </p:pic>
      </p:grpSp>
      <p:grpSp>
        <p:nvGrpSpPr>
          <p:cNvPr id="42" name="Группа 41">
            <a:extLst>
              <a:ext uri="{FF2B5EF4-FFF2-40B4-BE49-F238E27FC236}">
                <a16:creationId xmlns:a16="http://schemas.microsoft.com/office/drawing/2014/main" id="{45A67717-0C9D-835C-BC67-3790DF588774}"/>
              </a:ext>
            </a:extLst>
          </p:cNvPr>
          <p:cNvGrpSpPr/>
          <p:nvPr/>
        </p:nvGrpSpPr>
        <p:grpSpPr>
          <a:xfrm>
            <a:off x="5536760" y="2611977"/>
            <a:ext cx="6478769" cy="1312262"/>
            <a:chOff x="5611039" y="2611398"/>
            <a:chExt cx="6478769" cy="1312262"/>
          </a:xfrm>
        </p:grpSpPr>
        <p:pic>
          <p:nvPicPr>
            <p:cNvPr id="10" name="Рисунок 9">
              <a:extLst>
                <a:ext uri="{FF2B5EF4-FFF2-40B4-BE49-F238E27FC236}">
                  <a16:creationId xmlns:a16="http://schemas.microsoft.com/office/drawing/2014/main" id="{C75D9513-A8D7-9554-7553-14C61071DD6A}"/>
                </a:ext>
              </a:extLst>
            </p:cNvPr>
            <p:cNvPicPr>
              <a:picLocks noChangeAspect="1"/>
            </p:cNvPicPr>
            <p:nvPr/>
          </p:nvPicPr>
          <p:blipFill>
            <a:blip r:embed="rId7">
              <a:alphaModFix amt="7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22462" y="3114035"/>
              <a:ext cx="809625" cy="809625"/>
            </a:xfrm>
            <a:prstGeom prst="rect">
              <a:avLst/>
            </a:prstGeom>
          </p:spPr>
        </p:pic>
        <p:sp>
          <p:nvSpPr>
            <p:cNvPr id="17" name="Google Shape;111;p19">
              <a:extLst>
                <a:ext uri="{FF2B5EF4-FFF2-40B4-BE49-F238E27FC236}">
                  <a16:creationId xmlns:a16="http://schemas.microsoft.com/office/drawing/2014/main" id="{9F1E9577-6153-D547-A7FB-C7EC91FF5069}"/>
                </a:ext>
              </a:extLst>
            </p:cNvPr>
            <p:cNvSpPr txBox="1">
              <a:spLocks/>
            </p:cNvSpPr>
            <p:nvPr/>
          </p:nvSpPr>
          <p:spPr>
            <a:xfrm>
              <a:off x="6344800" y="3344957"/>
              <a:ext cx="1271882"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Server for</a:t>
              </a:r>
              <a:br>
                <a:rPr lang="en-US"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br>
              <a:r>
                <a:rPr lang="en-US"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Web</a:t>
              </a:r>
            </a:p>
          </p:txBody>
        </p:sp>
        <p:pic>
          <p:nvPicPr>
            <p:cNvPr id="33" name="Рисунок 32">
              <a:extLst>
                <a:ext uri="{FF2B5EF4-FFF2-40B4-BE49-F238E27FC236}">
                  <a16:creationId xmlns:a16="http://schemas.microsoft.com/office/drawing/2014/main" id="{CC60C7D9-810C-C5A8-F5B0-B9B85AE17CAF}"/>
                </a:ext>
              </a:extLst>
            </p:cNvPr>
            <p:cNvPicPr>
              <a:picLocks noChangeAspect="1"/>
            </p:cNvPicPr>
            <p:nvPr/>
          </p:nvPicPr>
          <p:blipFill>
            <a:blip r:embed="rId11">
              <a:alphaModFix/>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81501" y="3229728"/>
              <a:ext cx="693399" cy="582455"/>
            </a:xfrm>
            <a:prstGeom prst="rect">
              <a:avLst/>
            </a:prstGeom>
          </p:spPr>
        </p:pic>
        <p:pic>
          <p:nvPicPr>
            <p:cNvPr id="35" name="Рисунок 34">
              <a:extLst>
                <a:ext uri="{FF2B5EF4-FFF2-40B4-BE49-F238E27FC236}">
                  <a16:creationId xmlns:a16="http://schemas.microsoft.com/office/drawing/2014/main" id="{00CF27C0-1B09-C8A7-BE67-9418D87B3987}"/>
                </a:ext>
              </a:extLst>
            </p:cNvPr>
            <p:cNvPicPr>
              <a:picLocks noChangeAspect="1"/>
            </p:cNvPicPr>
            <p:nvPr/>
          </p:nvPicPr>
          <p:blipFill rotWithShape="1">
            <a:blip r:embed="rId14">
              <a:extLst>
                <a:ext uri="{28A0092B-C50C-407E-A947-70E740481C1C}">
                  <a14:useLocalDpi xmlns:a14="http://schemas.microsoft.com/office/drawing/2010/main" val="0"/>
                </a:ext>
              </a:extLst>
            </a:blip>
            <a:srcRect l="12813" t="5521" b="42100"/>
            <a:stretch/>
          </p:blipFill>
          <p:spPr>
            <a:xfrm>
              <a:off x="5611039" y="2611398"/>
              <a:ext cx="6478769" cy="411522"/>
            </a:xfrm>
            <a:prstGeom prst="rect">
              <a:avLst/>
            </a:prstGeom>
            <a:ln>
              <a:noFill/>
            </a:ln>
            <a:effectLst>
              <a:outerShdw blurRad="190500" algn="tl" rotWithShape="0">
                <a:srgbClr val="000000">
                  <a:alpha val="70000"/>
                </a:srgbClr>
              </a:outerShdw>
            </a:effectLst>
          </p:spPr>
        </p:pic>
      </p:grpSp>
      <p:sp>
        <p:nvSpPr>
          <p:cNvPr id="37" name="Прямоугольник 36">
            <a:extLst>
              <a:ext uri="{FF2B5EF4-FFF2-40B4-BE49-F238E27FC236}">
                <a16:creationId xmlns:a16="http://schemas.microsoft.com/office/drawing/2014/main" id="{E73D465C-0A1F-69B3-F60A-3D7D256D2C46}"/>
              </a:ext>
            </a:extLst>
          </p:cNvPr>
          <p:cNvSpPr/>
          <p:nvPr/>
        </p:nvSpPr>
        <p:spPr>
          <a:xfrm>
            <a:off x="5417744" y="4496768"/>
            <a:ext cx="6672064" cy="15595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38" name="Прямоугольник 37">
            <a:extLst>
              <a:ext uri="{FF2B5EF4-FFF2-40B4-BE49-F238E27FC236}">
                <a16:creationId xmlns:a16="http://schemas.microsoft.com/office/drawing/2014/main" id="{B412B022-7B9D-A954-278F-7A2FDC6C5C2E}"/>
              </a:ext>
            </a:extLst>
          </p:cNvPr>
          <p:cNvSpPr/>
          <p:nvPr/>
        </p:nvSpPr>
        <p:spPr>
          <a:xfrm>
            <a:off x="5399800" y="2471398"/>
            <a:ext cx="6690008" cy="148448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pic>
        <p:nvPicPr>
          <p:cNvPr id="44" name="Рисунок 43">
            <a:extLst>
              <a:ext uri="{FF2B5EF4-FFF2-40B4-BE49-F238E27FC236}">
                <a16:creationId xmlns:a16="http://schemas.microsoft.com/office/drawing/2014/main" id="{E8642271-37C7-C0BD-1669-AADE462E54DD}"/>
              </a:ext>
            </a:extLst>
          </p:cNvPr>
          <p:cNvPicPr>
            <a:picLocks noChangeAspect="1"/>
          </p:cNvPicPr>
          <p:nvPr/>
        </p:nvPicPr>
        <p:blipFill rotWithShape="1">
          <a:blip r:embed="rId15">
            <a:extLst>
              <a:ext uri="{28A0092B-C50C-407E-A947-70E740481C1C}">
                <a14:useLocalDpi xmlns:a14="http://schemas.microsoft.com/office/drawing/2010/main" val="0"/>
              </a:ext>
            </a:extLst>
          </a:blip>
          <a:srcRect t="4258" r="35677" b="41125"/>
          <a:stretch/>
        </p:blipFill>
        <p:spPr>
          <a:xfrm>
            <a:off x="241702" y="5933503"/>
            <a:ext cx="4017340" cy="774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3" name="Рисунок 42">
            <a:extLst>
              <a:ext uri="{FF2B5EF4-FFF2-40B4-BE49-F238E27FC236}">
                <a16:creationId xmlns:a16="http://schemas.microsoft.com/office/drawing/2014/main" id="{329143B6-2F2C-690C-BCD0-75B79D045CAB}"/>
              </a:ext>
            </a:extLst>
          </p:cNvPr>
          <p:cNvPicPr>
            <a:picLocks noChangeAspect="1"/>
          </p:cNvPicPr>
          <p:nvPr/>
        </p:nvPicPr>
        <p:blipFill rotWithShape="1">
          <a:blip r:embed="rId16">
            <a:extLst>
              <a:ext uri="{28A0092B-C50C-407E-A947-70E740481C1C}">
                <a14:useLocalDpi xmlns:a14="http://schemas.microsoft.com/office/drawing/2010/main" val="0"/>
              </a:ext>
            </a:extLst>
          </a:blip>
          <a:srcRect l="7325" t="6348" r="7044" b="7284"/>
          <a:stretch/>
        </p:blipFill>
        <p:spPr>
          <a:xfrm>
            <a:off x="2764349" y="4955050"/>
            <a:ext cx="2450376" cy="16956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5" name="Рисунок 44">
            <a:extLst>
              <a:ext uri="{FF2B5EF4-FFF2-40B4-BE49-F238E27FC236}">
                <a16:creationId xmlns:a16="http://schemas.microsoft.com/office/drawing/2014/main" id="{56ACE415-37A1-B087-FCC7-7F14277A96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357097">
            <a:off x="2620948" y="4040071"/>
            <a:ext cx="432826" cy="579633"/>
          </a:xfrm>
          <a:prstGeom prst="rect">
            <a:avLst/>
          </a:prstGeom>
        </p:spPr>
      </p:pic>
      <p:pic>
        <p:nvPicPr>
          <p:cNvPr id="46" name="Рисунок 45">
            <a:extLst>
              <a:ext uri="{FF2B5EF4-FFF2-40B4-BE49-F238E27FC236}">
                <a16:creationId xmlns:a16="http://schemas.microsoft.com/office/drawing/2014/main" id="{5BAA4348-2264-4E2F-175A-409A2D2407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326563">
            <a:off x="2651097" y="3703563"/>
            <a:ext cx="406183" cy="543953"/>
          </a:xfrm>
          <a:prstGeom prst="rect">
            <a:avLst/>
          </a:prstGeom>
        </p:spPr>
      </p:pic>
      <p:grpSp>
        <p:nvGrpSpPr>
          <p:cNvPr id="11" name="Группа 10">
            <a:extLst>
              <a:ext uri="{FF2B5EF4-FFF2-40B4-BE49-F238E27FC236}">
                <a16:creationId xmlns:a16="http://schemas.microsoft.com/office/drawing/2014/main" id="{AEA622DF-BD57-333B-47F3-A8502DB7A194}"/>
              </a:ext>
            </a:extLst>
          </p:cNvPr>
          <p:cNvGrpSpPr/>
          <p:nvPr/>
        </p:nvGrpSpPr>
        <p:grpSpPr>
          <a:xfrm>
            <a:off x="1818931" y="3548855"/>
            <a:ext cx="719396" cy="564742"/>
            <a:chOff x="569333" y="2650647"/>
            <a:chExt cx="1118754" cy="874750"/>
          </a:xfrm>
        </p:grpSpPr>
        <p:pic>
          <p:nvPicPr>
            <p:cNvPr id="6" name="Рисунок 5">
              <a:extLst>
                <a:ext uri="{FF2B5EF4-FFF2-40B4-BE49-F238E27FC236}">
                  <a16:creationId xmlns:a16="http://schemas.microsoft.com/office/drawing/2014/main" id="{FDC0F01C-1C36-311E-4072-A396FBE9CC0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9333" y="2650647"/>
              <a:ext cx="687547" cy="681957"/>
            </a:xfrm>
            <a:prstGeom prst="rect">
              <a:avLst/>
            </a:prstGeom>
          </p:spPr>
        </p:pic>
        <p:pic>
          <p:nvPicPr>
            <p:cNvPr id="28" name="Рисунок 27">
              <a:extLst>
                <a:ext uri="{FF2B5EF4-FFF2-40B4-BE49-F238E27FC236}">
                  <a16:creationId xmlns:a16="http://schemas.microsoft.com/office/drawing/2014/main" id="{6E0BC29C-C60E-2969-56C9-EC39E413998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5673" y="3161458"/>
              <a:ext cx="862414" cy="363939"/>
            </a:xfrm>
            <a:prstGeom prst="rect">
              <a:avLst/>
            </a:prstGeom>
          </p:spPr>
        </p:pic>
      </p:grpSp>
      <p:sp>
        <p:nvSpPr>
          <p:cNvPr id="3" name="TextBox 2">
            <a:extLst>
              <a:ext uri="{FF2B5EF4-FFF2-40B4-BE49-F238E27FC236}">
                <a16:creationId xmlns:a16="http://schemas.microsoft.com/office/drawing/2014/main" id="{898BFB49-5748-0812-D907-80FF2600B070}"/>
              </a:ext>
            </a:extLst>
          </p:cNvPr>
          <p:cNvSpPr txBox="1"/>
          <p:nvPr/>
        </p:nvSpPr>
        <p:spPr>
          <a:xfrm>
            <a:off x="8142112" y="6443380"/>
            <a:ext cx="3512500" cy="307777"/>
          </a:xfrm>
          <a:prstGeom prst="rect">
            <a:avLst/>
          </a:prstGeom>
          <a:noFill/>
        </p:spPr>
        <p:txBody>
          <a:bodyPr wrap="none" rtlCol="0">
            <a:spAutoFit/>
          </a:bodyPr>
          <a:lstStyle/>
          <a:p>
            <a:r>
              <a:rPr lang="en-US" b="1" i="1" dirty="0">
                <a:solidFill>
                  <a:schemeClr val="accent1">
                    <a:lumMod val="20000"/>
                    <a:lumOff val="80000"/>
                  </a:schemeClr>
                </a:solidFill>
                <a:cs typeface="Lexend Deca" panose="020B0604020202020204"/>
              </a:rPr>
              <a:t>https://git.jinr.ru/nica_db/elog_platform</a:t>
            </a:r>
          </a:p>
        </p:txBody>
      </p:sp>
      <p:sp>
        <p:nvSpPr>
          <p:cNvPr id="5" name="Номер слайда 4">
            <a:extLst>
              <a:ext uri="{FF2B5EF4-FFF2-40B4-BE49-F238E27FC236}">
                <a16:creationId xmlns:a16="http://schemas.microsoft.com/office/drawing/2014/main" id="{25DDBCEC-9EEF-F6FF-00E3-57EE93F8E6ED}"/>
              </a:ext>
            </a:extLst>
          </p:cNvPr>
          <p:cNvSpPr>
            <a:spLocks noGrp="1"/>
          </p:cNvSpPr>
          <p:nvPr>
            <p:ph type="sldNum" idx="12"/>
          </p:nvPr>
        </p:nvSpPr>
        <p:spPr/>
        <p:txBody>
          <a:bodyPr/>
          <a:lstStyle/>
          <a:p>
            <a:fld id="{3AC37B19-601B-4C64-82DB-FD4B1F66DB5B}" type="slidenum">
              <a:rPr lang="ru-RU" smtClean="0"/>
              <a:t>10</a:t>
            </a:fld>
            <a:endParaRPr lang="ru-RU" dirty="0"/>
          </a:p>
        </p:txBody>
      </p:sp>
    </p:spTree>
    <p:extLst>
      <p:ext uri="{BB962C8B-B14F-4D97-AF65-F5344CB8AC3E}">
        <p14:creationId xmlns:p14="http://schemas.microsoft.com/office/powerpoint/2010/main" val="181870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1;p19">
            <a:extLst>
              <a:ext uri="{FF2B5EF4-FFF2-40B4-BE49-F238E27FC236}">
                <a16:creationId xmlns:a16="http://schemas.microsoft.com/office/drawing/2014/main" id="{D98E4D80-B944-7C20-F790-F591915D67E6}"/>
              </a:ext>
            </a:extLst>
          </p:cNvPr>
          <p:cNvSpPr txBox="1">
            <a:spLocks/>
          </p:cNvSpPr>
          <p:nvPr/>
        </p:nvSpPr>
        <p:spPr>
          <a:xfrm>
            <a:off x="0" y="687207"/>
            <a:ext cx="12216679"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Common deployment services for e-Log platform</a:t>
            </a:r>
          </a:p>
          <a:p>
            <a:pPr algn="ctr">
              <a:spcAft>
                <a:spcPts val="600"/>
              </a:spcAft>
            </a:pPr>
            <a:endPar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endParaRPr>
          </a:p>
        </p:txBody>
      </p:sp>
      <p:grpSp>
        <p:nvGrpSpPr>
          <p:cNvPr id="27" name="Группа 26">
            <a:extLst>
              <a:ext uri="{FF2B5EF4-FFF2-40B4-BE49-F238E27FC236}">
                <a16:creationId xmlns:a16="http://schemas.microsoft.com/office/drawing/2014/main" id="{91D02448-E1E4-AE05-BFEA-543522D2FB76}"/>
              </a:ext>
            </a:extLst>
          </p:cNvPr>
          <p:cNvGrpSpPr/>
          <p:nvPr/>
        </p:nvGrpSpPr>
        <p:grpSpPr>
          <a:xfrm>
            <a:off x="407368" y="1988840"/>
            <a:ext cx="6364692" cy="3923462"/>
            <a:chOff x="5591944" y="2600691"/>
            <a:chExt cx="6364692" cy="3923462"/>
          </a:xfrm>
        </p:grpSpPr>
        <p:grpSp>
          <p:nvGrpSpPr>
            <p:cNvPr id="29" name="Группа 28">
              <a:extLst>
                <a:ext uri="{FF2B5EF4-FFF2-40B4-BE49-F238E27FC236}">
                  <a16:creationId xmlns:a16="http://schemas.microsoft.com/office/drawing/2014/main" id="{BA988BB2-B60C-9601-9C2D-839FAFC5A6F4}"/>
                </a:ext>
              </a:extLst>
            </p:cNvPr>
            <p:cNvGrpSpPr/>
            <p:nvPr/>
          </p:nvGrpSpPr>
          <p:grpSpPr>
            <a:xfrm>
              <a:off x="5591944" y="2600691"/>
              <a:ext cx="6364692" cy="3923462"/>
              <a:chOff x="5591944" y="2600691"/>
              <a:chExt cx="6364692" cy="3923462"/>
            </a:xfrm>
          </p:grpSpPr>
          <p:pic>
            <p:nvPicPr>
              <p:cNvPr id="41" name="Рисунок 40">
                <a:extLst>
                  <a:ext uri="{FF2B5EF4-FFF2-40B4-BE49-F238E27FC236}">
                    <a16:creationId xmlns:a16="http://schemas.microsoft.com/office/drawing/2014/main" id="{4C8A590E-06FA-C865-F427-EB8037409B6D}"/>
                  </a:ext>
                </a:extLst>
              </p:cNvPr>
              <p:cNvPicPr>
                <a:picLocks noChangeAspect="1"/>
              </p:cNvPicPr>
              <p:nvPr/>
            </p:nvPicPr>
            <p:blipFill>
              <a:blip r:embed="rId2"/>
              <a:stretch>
                <a:fillRect/>
              </a:stretch>
            </p:blipFill>
            <p:spPr>
              <a:xfrm>
                <a:off x="5591944" y="2600691"/>
                <a:ext cx="3456384" cy="3923462"/>
              </a:xfrm>
              <a:prstGeom prst="rect">
                <a:avLst/>
              </a:prstGeom>
            </p:spPr>
          </p:pic>
          <p:sp>
            <p:nvSpPr>
              <p:cNvPr id="42" name="Прямоугольник 41">
                <a:extLst>
                  <a:ext uri="{FF2B5EF4-FFF2-40B4-BE49-F238E27FC236}">
                    <a16:creationId xmlns:a16="http://schemas.microsoft.com/office/drawing/2014/main" id="{D6AFAF55-BCC5-6560-C82D-DBF5D5670601}"/>
                  </a:ext>
                </a:extLst>
              </p:cNvPr>
              <p:cNvSpPr/>
              <p:nvPr/>
            </p:nvSpPr>
            <p:spPr>
              <a:xfrm>
                <a:off x="8832304" y="2600691"/>
                <a:ext cx="3124332" cy="3923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0" name="Google Shape;111;p19">
              <a:extLst>
                <a:ext uri="{FF2B5EF4-FFF2-40B4-BE49-F238E27FC236}">
                  <a16:creationId xmlns:a16="http://schemas.microsoft.com/office/drawing/2014/main" id="{AF5C6CE6-6C0C-5CEC-2DB7-E467482C5B83}"/>
                </a:ext>
              </a:extLst>
            </p:cNvPr>
            <p:cNvSpPr txBox="1">
              <a:spLocks/>
            </p:cNvSpPr>
            <p:nvPr/>
          </p:nvSpPr>
          <p:spPr>
            <a:xfrm>
              <a:off x="7297336" y="2785654"/>
              <a:ext cx="4348468" cy="1753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host user for deployment of the Logbook database (remote or locally)</a:t>
              </a:r>
            </a:p>
          </p:txBody>
        </p:sp>
        <p:sp>
          <p:nvSpPr>
            <p:cNvPr id="31" name="Google Shape;111;p19">
              <a:extLst>
                <a:ext uri="{FF2B5EF4-FFF2-40B4-BE49-F238E27FC236}">
                  <a16:creationId xmlns:a16="http://schemas.microsoft.com/office/drawing/2014/main" id="{C15A3166-A024-8502-34C4-A3BC479F19E1}"/>
                </a:ext>
              </a:extLst>
            </p:cNvPr>
            <p:cNvSpPr txBox="1">
              <a:spLocks/>
            </p:cNvSpPr>
            <p:nvPr/>
          </p:nvSpPr>
          <p:spPr>
            <a:xfrm>
              <a:off x="7292567" y="2950259"/>
              <a:ext cx="1693401"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e-Log database name</a:t>
              </a:r>
            </a:p>
          </p:txBody>
        </p:sp>
        <p:sp>
          <p:nvSpPr>
            <p:cNvPr id="33" name="Google Shape;111;p19">
              <a:extLst>
                <a:ext uri="{FF2B5EF4-FFF2-40B4-BE49-F238E27FC236}">
                  <a16:creationId xmlns:a16="http://schemas.microsoft.com/office/drawing/2014/main" id="{6513A68D-F51C-0072-452D-717F563BAE5D}"/>
                </a:ext>
              </a:extLst>
            </p:cNvPr>
            <p:cNvSpPr txBox="1">
              <a:spLocks/>
            </p:cNvSpPr>
            <p:nvPr/>
          </p:nvSpPr>
          <p:spPr>
            <a:xfrm>
              <a:off x="7287983" y="3099489"/>
              <a:ext cx="1693401"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e-Log database port</a:t>
              </a:r>
            </a:p>
          </p:txBody>
        </p:sp>
        <p:sp>
          <p:nvSpPr>
            <p:cNvPr id="34" name="Google Shape;111;p19">
              <a:extLst>
                <a:ext uri="{FF2B5EF4-FFF2-40B4-BE49-F238E27FC236}">
                  <a16:creationId xmlns:a16="http://schemas.microsoft.com/office/drawing/2014/main" id="{B4CAC99C-FB76-5695-FAAD-C2E7A5B54708}"/>
                </a:ext>
              </a:extLst>
            </p:cNvPr>
            <p:cNvSpPr txBox="1">
              <a:spLocks/>
            </p:cNvSpPr>
            <p:nvPr/>
          </p:nvSpPr>
          <p:spPr>
            <a:xfrm>
              <a:off x="7287982" y="3248719"/>
              <a:ext cx="4280626"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regular e-Log database backup, if needed (several storages are separated by semicolon)</a:t>
              </a:r>
            </a:p>
          </p:txBody>
        </p:sp>
        <p:sp>
          <p:nvSpPr>
            <p:cNvPr id="35" name="Google Shape;111;p19">
              <a:extLst>
                <a:ext uri="{FF2B5EF4-FFF2-40B4-BE49-F238E27FC236}">
                  <a16:creationId xmlns:a16="http://schemas.microsoft.com/office/drawing/2014/main" id="{085A3CBD-F0A2-1546-B325-80B677D7E03A}"/>
                </a:ext>
              </a:extLst>
            </p:cNvPr>
            <p:cNvSpPr txBox="1">
              <a:spLocks/>
            </p:cNvSpPr>
            <p:nvPr/>
          </p:nvSpPr>
          <p:spPr>
            <a:xfrm>
              <a:off x="7287983" y="3528318"/>
              <a:ext cx="4496649"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authentication/authorization type: false - as database roles; true - IPA/LDAP authentication/authorization</a:t>
              </a:r>
            </a:p>
          </p:txBody>
        </p:sp>
        <p:sp>
          <p:nvSpPr>
            <p:cNvPr id="37" name="Google Shape;111;p19">
              <a:extLst>
                <a:ext uri="{FF2B5EF4-FFF2-40B4-BE49-F238E27FC236}">
                  <a16:creationId xmlns:a16="http://schemas.microsoft.com/office/drawing/2014/main" id="{7A716D09-607D-655D-21A3-BC5390C5FA7B}"/>
                </a:ext>
              </a:extLst>
            </p:cNvPr>
            <p:cNvSpPr txBox="1">
              <a:spLocks/>
            </p:cNvSpPr>
            <p:nvPr/>
          </p:nvSpPr>
          <p:spPr>
            <a:xfrm>
              <a:off x="7287983" y="4117256"/>
              <a:ext cx="4378132" cy="31985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custom (additional, specific to an experiment) columns defined in SQL-</a:t>
              </a:r>
              <a:r>
                <a:rPr lang="en-US" sz="900" dirty="0" err="1">
                  <a:solidFill>
                    <a:schemeClr val="bg2">
                      <a:lumMod val="50000"/>
                    </a:schemeClr>
                  </a:solidFill>
                  <a:latin typeface="Lexend Deca" panose="020B0604020202020204" charset="-78"/>
                  <a:cs typeface="Lexend Deca" panose="020B0604020202020204" charset="-78"/>
                </a:rPr>
                <a:t>simular</a:t>
              </a:r>
              <a:r>
                <a:rPr lang="en-US" sz="900" dirty="0">
                  <a:solidFill>
                    <a:schemeClr val="bg2">
                      <a:lumMod val="50000"/>
                    </a:schemeClr>
                  </a:solidFill>
                  <a:latin typeface="Lexend Deca" panose="020B0604020202020204" charset="-78"/>
                  <a:cs typeface="Lexend Deca" panose="020B0604020202020204" charset="-78"/>
                </a:rPr>
                <a:t> format, e.g. {"column" : "sp_41;int null;SP-41, A"} </a:t>
              </a:r>
            </a:p>
          </p:txBody>
        </p:sp>
        <p:sp>
          <p:nvSpPr>
            <p:cNvPr id="38" name="Google Shape;111;p19">
              <a:extLst>
                <a:ext uri="{FF2B5EF4-FFF2-40B4-BE49-F238E27FC236}">
                  <a16:creationId xmlns:a16="http://schemas.microsoft.com/office/drawing/2014/main" id="{AB7E46C8-6006-7C26-21E5-6BA06F0CD65C}"/>
                </a:ext>
              </a:extLst>
            </p:cNvPr>
            <p:cNvSpPr txBox="1">
              <a:spLocks/>
            </p:cNvSpPr>
            <p:nvPr/>
          </p:nvSpPr>
          <p:spPr>
            <a:xfrm>
              <a:off x="7287983" y="4421802"/>
              <a:ext cx="4496649"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experiment type: 0 - fixed target experiment, 1 - collider experiment</a:t>
              </a:r>
            </a:p>
          </p:txBody>
        </p:sp>
        <p:sp>
          <p:nvSpPr>
            <p:cNvPr id="39" name="Google Shape;111;p19">
              <a:extLst>
                <a:ext uri="{FF2B5EF4-FFF2-40B4-BE49-F238E27FC236}">
                  <a16:creationId xmlns:a16="http://schemas.microsoft.com/office/drawing/2014/main" id="{9FB2AE76-EA9E-0D05-FB89-BC6D2CCF0C2D}"/>
                </a:ext>
              </a:extLst>
            </p:cNvPr>
            <p:cNvSpPr txBox="1">
              <a:spLocks/>
            </p:cNvSpPr>
            <p:nvPr/>
          </p:nvSpPr>
          <p:spPr>
            <a:xfrm>
              <a:off x="7297336" y="4861950"/>
              <a:ext cx="4487296"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whether activate notification system for various types of events (adding new run, editing run data, dictionary changes)</a:t>
              </a:r>
            </a:p>
          </p:txBody>
        </p:sp>
        <p:sp>
          <p:nvSpPr>
            <p:cNvPr id="40" name="Google Shape;111;p19">
              <a:extLst>
                <a:ext uri="{FF2B5EF4-FFF2-40B4-BE49-F238E27FC236}">
                  <a16:creationId xmlns:a16="http://schemas.microsoft.com/office/drawing/2014/main" id="{FEB6AE1D-9816-9A85-34DF-3C8DA2AE9285}"/>
                </a:ext>
              </a:extLst>
            </p:cNvPr>
            <p:cNvSpPr txBox="1">
              <a:spLocks/>
            </p:cNvSpPr>
            <p:nvPr/>
          </p:nvSpPr>
          <p:spPr>
            <a:xfrm>
              <a:off x="7287982" y="5602910"/>
              <a:ext cx="4496649"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transfer run information to the Condition Database of the NICA experiments</a:t>
              </a:r>
            </a:p>
          </p:txBody>
        </p:sp>
      </p:grpSp>
      <p:sp>
        <p:nvSpPr>
          <p:cNvPr id="43" name="Google Shape;111;p19">
            <a:extLst>
              <a:ext uri="{FF2B5EF4-FFF2-40B4-BE49-F238E27FC236}">
                <a16:creationId xmlns:a16="http://schemas.microsoft.com/office/drawing/2014/main" id="{CB4E6E84-BEEC-15D2-3933-B7D849C8C70B}"/>
              </a:ext>
            </a:extLst>
          </p:cNvPr>
          <p:cNvSpPr txBox="1">
            <a:spLocks/>
          </p:cNvSpPr>
          <p:nvPr/>
        </p:nvSpPr>
        <p:spPr>
          <a:xfrm>
            <a:off x="1825518" y="5971313"/>
            <a:ext cx="3384376" cy="2758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Configuration file for deployment </a:t>
            </a:r>
          </a:p>
        </p:txBody>
      </p:sp>
      <p:sp>
        <p:nvSpPr>
          <p:cNvPr id="44" name="Прямоугольник 43">
            <a:extLst>
              <a:ext uri="{FF2B5EF4-FFF2-40B4-BE49-F238E27FC236}">
                <a16:creationId xmlns:a16="http://schemas.microsoft.com/office/drawing/2014/main" id="{80C135BD-A11D-5F94-B697-27E7C71DB44D}"/>
              </a:ext>
            </a:extLst>
          </p:cNvPr>
          <p:cNvSpPr/>
          <p:nvPr/>
        </p:nvSpPr>
        <p:spPr>
          <a:xfrm>
            <a:off x="446753" y="2636868"/>
            <a:ext cx="1040735" cy="180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5" name="Рисунок 44">
            <a:extLst>
              <a:ext uri="{FF2B5EF4-FFF2-40B4-BE49-F238E27FC236}">
                <a16:creationId xmlns:a16="http://schemas.microsoft.com/office/drawing/2014/main" id="{49CFB558-B0AE-2944-B358-DFC919D0606C}"/>
              </a:ext>
            </a:extLst>
          </p:cNvPr>
          <p:cNvPicPr>
            <a:picLocks noChangeAspect="1"/>
          </p:cNvPicPr>
          <p:nvPr/>
        </p:nvPicPr>
        <p:blipFill>
          <a:blip r:embed="rId3">
            <a:alphaModFix amt="7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7469" y="2487638"/>
            <a:ext cx="527742" cy="527742"/>
          </a:xfrm>
          <a:prstGeom prst="rect">
            <a:avLst/>
          </a:prstGeom>
        </p:spPr>
      </p:pic>
      <p:sp>
        <p:nvSpPr>
          <p:cNvPr id="46" name="Google Shape;111;p19">
            <a:extLst>
              <a:ext uri="{FF2B5EF4-FFF2-40B4-BE49-F238E27FC236}">
                <a16:creationId xmlns:a16="http://schemas.microsoft.com/office/drawing/2014/main" id="{059A7F81-4787-E43A-7DB1-D8FE0C08CF24}"/>
              </a:ext>
            </a:extLst>
          </p:cNvPr>
          <p:cNvSpPr txBox="1">
            <a:spLocks/>
          </p:cNvSpPr>
          <p:nvPr/>
        </p:nvSpPr>
        <p:spPr>
          <a:xfrm>
            <a:off x="8385605" y="2238824"/>
            <a:ext cx="1945550"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4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Server for Database</a:t>
            </a:r>
          </a:p>
        </p:txBody>
      </p:sp>
      <p:pic>
        <p:nvPicPr>
          <p:cNvPr id="47" name="Рисунок 46">
            <a:extLst>
              <a:ext uri="{FF2B5EF4-FFF2-40B4-BE49-F238E27FC236}">
                <a16:creationId xmlns:a16="http://schemas.microsoft.com/office/drawing/2014/main" id="{2B30AB7C-DFE7-ACF9-649D-45CF17B01EC6}"/>
              </a:ext>
            </a:extLst>
          </p:cNvPr>
          <p:cNvPicPr>
            <a:picLocks noChangeAspect="1"/>
          </p:cNvPicPr>
          <p:nvPr/>
        </p:nvPicPr>
        <p:blipFill>
          <a:blip r:embed="rId3">
            <a:alphaModFix amt="7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12966" y="3532483"/>
            <a:ext cx="527742" cy="527742"/>
          </a:xfrm>
          <a:prstGeom prst="rect">
            <a:avLst/>
          </a:prstGeom>
        </p:spPr>
      </p:pic>
      <p:sp>
        <p:nvSpPr>
          <p:cNvPr id="48" name="Google Shape;111;p19">
            <a:extLst>
              <a:ext uri="{FF2B5EF4-FFF2-40B4-BE49-F238E27FC236}">
                <a16:creationId xmlns:a16="http://schemas.microsoft.com/office/drawing/2014/main" id="{43044F0D-E610-2B6A-2D51-ECA97170D3D4}"/>
              </a:ext>
            </a:extLst>
          </p:cNvPr>
          <p:cNvSpPr txBox="1">
            <a:spLocks/>
          </p:cNvSpPr>
          <p:nvPr/>
        </p:nvSpPr>
        <p:spPr>
          <a:xfrm>
            <a:off x="7248702" y="3591739"/>
            <a:ext cx="1271882"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r">
              <a:spcAft>
                <a:spcPts val="600"/>
              </a:spcAft>
            </a:pPr>
            <a:r>
              <a:rPr lang="en-US" sz="16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Server</a:t>
            </a:r>
            <a:br>
              <a:rPr lang="en-US" sz="16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br>
            <a:r>
              <a:rPr lang="en-US" sz="16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for Web</a:t>
            </a:r>
            <a:br>
              <a:rPr lang="en-US" sz="16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br>
            <a:endParaRPr lang="en-US" sz="16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endParaRPr>
          </a:p>
        </p:txBody>
      </p:sp>
      <p:pic>
        <p:nvPicPr>
          <p:cNvPr id="49" name="Рисунок 48">
            <a:extLst>
              <a:ext uri="{FF2B5EF4-FFF2-40B4-BE49-F238E27FC236}">
                <a16:creationId xmlns:a16="http://schemas.microsoft.com/office/drawing/2014/main" id="{81EA4CC1-3D1F-31B1-C492-CA16B94C5133}"/>
              </a:ext>
            </a:extLst>
          </p:cNvPr>
          <p:cNvPicPr>
            <a:picLocks noChangeAspect="1"/>
          </p:cNvPicPr>
          <p:nvPr/>
        </p:nvPicPr>
        <p:blipFill>
          <a:blip r:embed="rId3">
            <a:alphaModFix amt="7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8583" y="3532483"/>
            <a:ext cx="527742" cy="527742"/>
          </a:xfrm>
          <a:prstGeom prst="rect">
            <a:avLst/>
          </a:prstGeom>
        </p:spPr>
      </p:pic>
      <p:sp>
        <p:nvSpPr>
          <p:cNvPr id="50" name="Google Shape;111;p19">
            <a:extLst>
              <a:ext uri="{FF2B5EF4-FFF2-40B4-BE49-F238E27FC236}">
                <a16:creationId xmlns:a16="http://schemas.microsoft.com/office/drawing/2014/main" id="{62B2F811-B155-F95D-A629-75AAF98874AF}"/>
              </a:ext>
            </a:extLst>
          </p:cNvPr>
          <p:cNvSpPr txBox="1">
            <a:spLocks/>
          </p:cNvSpPr>
          <p:nvPr/>
        </p:nvSpPr>
        <p:spPr>
          <a:xfrm>
            <a:off x="10130192" y="3591739"/>
            <a:ext cx="1271882"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16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Other</a:t>
            </a:r>
            <a:br>
              <a:rPr lang="en-US" sz="16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br>
            <a:r>
              <a:rPr lang="en-US" sz="16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servers</a:t>
            </a:r>
          </a:p>
        </p:txBody>
      </p:sp>
      <p:sp>
        <p:nvSpPr>
          <p:cNvPr id="54" name="Google Shape;111;p19">
            <a:extLst>
              <a:ext uri="{FF2B5EF4-FFF2-40B4-BE49-F238E27FC236}">
                <a16:creationId xmlns:a16="http://schemas.microsoft.com/office/drawing/2014/main" id="{732B4AD6-3BF0-95BA-FB69-B8421EAA708C}"/>
              </a:ext>
            </a:extLst>
          </p:cNvPr>
          <p:cNvSpPr txBox="1">
            <a:spLocks/>
          </p:cNvSpPr>
          <p:nvPr/>
        </p:nvSpPr>
        <p:spPr>
          <a:xfrm>
            <a:off x="4151784" y="1627605"/>
            <a:ext cx="7811157"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6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a:t>
            </a:r>
            <a:r>
              <a:rPr lang="en-US" sz="1600" dirty="0" err="1">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dbBackup</a:t>
            </a:r>
            <a:r>
              <a:rPr lang="en-US" sz="16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 : "~/backup; backup_user@backup_server.jinr.ru:~/backup"</a:t>
            </a:r>
          </a:p>
        </p:txBody>
      </p:sp>
      <p:pic>
        <p:nvPicPr>
          <p:cNvPr id="55" name="Рисунок 54">
            <a:extLst>
              <a:ext uri="{FF2B5EF4-FFF2-40B4-BE49-F238E27FC236}">
                <a16:creationId xmlns:a16="http://schemas.microsoft.com/office/drawing/2014/main" id="{BF8C25CE-182F-EDAC-A1CD-ECCC647603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427622">
            <a:off x="9486454" y="2954112"/>
            <a:ext cx="441273" cy="590945"/>
          </a:xfrm>
          <a:prstGeom prst="rect">
            <a:avLst/>
          </a:prstGeom>
        </p:spPr>
      </p:pic>
      <p:pic>
        <p:nvPicPr>
          <p:cNvPr id="56" name="Рисунок 55">
            <a:extLst>
              <a:ext uri="{FF2B5EF4-FFF2-40B4-BE49-F238E27FC236}">
                <a16:creationId xmlns:a16="http://schemas.microsoft.com/office/drawing/2014/main" id="{01CE9E26-6DCD-D18B-9B1D-A4EEFAC43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76993">
            <a:off x="8732726" y="2953822"/>
            <a:ext cx="441273" cy="590945"/>
          </a:xfrm>
          <a:prstGeom prst="rect">
            <a:avLst/>
          </a:prstGeom>
        </p:spPr>
      </p:pic>
      <p:sp>
        <p:nvSpPr>
          <p:cNvPr id="59" name="Прямоугольник 58">
            <a:extLst>
              <a:ext uri="{FF2B5EF4-FFF2-40B4-BE49-F238E27FC236}">
                <a16:creationId xmlns:a16="http://schemas.microsoft.com/office/drawing/2014/main" id="{88787DCD-661B-4789-90D9-CEFEBFA37B49}"/>
              </a:ext>
            </a:extLst>
          </p:cNvPr>
          <p:cNvSpPr/>
          <p:nvPr/>
        </p:nvSpPr>
        <p:spPr>
          <a:xfrm>
            <a:off x="6772060" y="4260772"/>
            <a:ext cx="5419940" cy="2597228"/>
          </a:xfrm>
          <a:prstGeom prst="rect">
            <a:avLst/>
          </a:prstGeom>
          <a:solidFill>
            <a:schemeClr val="tx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0" name="Рисунок 59">
            <a:extLst>
              <a:ext uri="{FF2B5EF4-FFF2-40B4-BE49-F238E27FC236}">
                <a16:creationId xmlns:a16="http://schemas.microsoft.com/office/drawing/2014/main" id="{B0900DE8-EAA4-7EA5-2EF3-48B475F7BE79}"/>
              </a:ext>
            </a:extLst>
          </p:cNvPr>
          <p:cNvPicPr>
            <a:picLocks noChangeAspect="1"/>
          </p:cNvPicPr>
          <p:nvPr/>
        </p:nvPicPr>
        <p:blipFill>
          <a:blip r:embed="rId6" cstate="hqprint">
            <a:alphaModFix amt="48000"/>
            <a:extLst>
              <a:ext uri="{28A0092B-C50C-407E-A947-70E740481C1C}">
                <a14:useLocalDpi xmlns:a14="http://schemas.microsoft.com/office/drawing/2010/main"/>
              </a:ext>
            </a:extLst>
          </a:blip>
          <a:stretch>
            <a:fillRect/>
          </a:stretch>
        </p:blipFill>
        <p:spPr>
          <a:xfrm>
            <a:off x="10628938" y="2411574"/>
            <a:ext cx="1428681" cy="1305458"/>
          </a:xfrm>
          <a:prstGeom prst="rect">
            <a:avLst/>
          </a:prstGeom>
        </p:spPr>
      </p:pic>
      <p:pic>
        <p:nvPicPr>
          <p:cNvPr id="61" name="Рисунок 60">
            <a:extLst>
              <a:ext uri="{FF2B5EF4-FFF2-40B4-BE49-F238E27FC236}">
                <a16:creationId xmlns:a16="http://schemas.microsoft.com/office/drawing/2014/main" id="{0B34B13E-CC3F-57B7-5AE7-4C24616E28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79046" y="4699615"/>
            <a:ext cx="1615460" cy="681724"/>
          </a:xfrm>
          <a:prstGeom prst="rect">
            <a:avLst/>
          </a:prstGeom>
        </p:spPr>
      </p:pic>
      <p:pic>
        <p:nvPicPr>
          <p:cNvPr id="63" name="Рисунок 62">
            <a:extLst>
              <a:ext uri="{FF2B5EF4-FFF2-40B4-BE49-F238E27FC236}">
                <a16:creationId xmlns:a16="http://schemas.microsoft.com/office/drawing/2014/main" id="{F46585C6-5E66-4758-D885-8F0970C7A802}"/>
              </a:ext>
            </a:extLst>
          </p:cNvPr>
          <p:cNvPicPr>
            <a:picLocks noChangeAspect="1"/>
          </p:cNvPicPr>
          <p:nvPr/>
        </p:nvPicPr>
        <p:blipFill>
          <a:blip r:embed="rId9"/>
          <a:stretch>
            <a:fillRect/>
          </a:stretch>
        </p:blipFill>
        <p:spPr>
          <a:xfrm>
            <a:off x="9830856" y="4583120"/>
            <a:ext cx="1870554" cy="747526"/>
          </a:xfrm>
          <a:prstGeom prst="rect">
            <a:avLst/>
          </a:prstGeom>
        </p:spPr>
      </p:pic>
      <p:pic>
        <p:nvPicPr>
          <p:cNvPr id="64" name="Рисунок 63">
            <a:extLst>
              <a:ext uri="{FF2B5EF4-FFF2-40B4-BE49-F238E27FC236}">
                <a16:creationId xmlns:a16="http://schemas.microsoft.com/office/drawing/2014/main" id="{1E242CC0-C739-D28C-58AC-F6157CF4224C}"/>
              </a:ext>
            </a:extLst>
          </p:cNvPr>
          <p:cNvPicPr>
            <a:picLocks noChangeAspect="1"/>
          </p:cNvPicPr>
          <p:nvPr/>
        </p:nvPicPr>
        <p:blipFill rotWithShape="1">
          <a:blip r:embed="rId10"/>
          <a:srcRect l="4356" t="20934" r="5596" b="19107"/>
          <a:stretch/>
        </p:blipFill>
        <p:spPr>
          <a:xfrm>
            <a:off x="8075322" y="5515926"/>
            <a:ext cx="2813416" cy="1003407"/>
          </a:xfrm>
          <a:prstGeom prst="rect">
            <a:avLst/>
          </a:prstGeom>
        </p:spPr>
      </p:pic>
      <p:sp>
        <p:nvSpPr>
          <p:cNvPr id="65" name="Google Shape;111;p19">
            <a:extLst>
              <a:ext uri="{FF2B5EF4-FFF2-40B4-BE49-F238E27FC236}">
                <a16:creationId xmlns:a16="http://schemas.microsoft.com/office/drawing/2014/main" id="{F9029AE2-26AA-DF57-6C5C-E87AECEC3EE1}"/>
              </a:ext>
            </a:extLst>
          </p:cNvPr>
          <p:cNvSpPr txBox="1">
            <a:spLocks/>
          </p:cNvSpPr>
          <p:nvPr/>
        </p:nvSpPr>
        <p:spPr>
          <a:xfrm>
            <a:off x="6772060" y="6501905"/>
            <a:ext cx="5419940" cy="2758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6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Tracking updates</a:t>
            </a:r>
          </a:p>
        </p:txBody>
      </p:sp>
      <p:pic>
        <p:nvPicPr>
          <p:cNvPr id="72" name="Рисунок 71">
            <a:extLst>
              <a:ext uri="{FF2B5EF4-FFF2-40B4-BE49-F238E27FC236}">
                <a16:creationId xmlns:a16="http://schemas.microsoft.com/office/drawing/2014/main" id="{592AEBFF-25A1-D5C7-BBDC-8F4D1CB5A0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32553" y="4619268"/>
            <a:ext cx="947815" cy="896658"/>
          </a:xfrm>
          <a:prstGeom prst="rect">
            <a:avLst/>
          </a:prstGeom>
        </p:spPr>
      </p:pic>
      <p:sp>
        <p:nvSpPr>
          <p:cNvPr id="3" name="TextBox 2">
            <a:extLst>
              <a:ext uri="{FF2B5EF4-FFF2-40B4-BE49-F238E27FC236}">
                <a16:creationId xmlns:a16="http://schemas.microsoft.com/office/drawing/2014/main" id="{BF0A720A-A5E1-7CBB-C887-28A5143BFE1F}"/>
              </a:ext>
            </a:extLst>
          </p:cNvPr>
          <p:cNvSpPr txBox="1"/>
          <p:nvPr/>
        </p:nvSpPr>
        <p:spPr>
          <a:xfrm>
            <a:off x="315248" y="6487527"/>
            <a:ext cx="3512500" cy="307777"/>
          </a:xfrm>
          <a:prstGeom prst="rect">
            <a:avLst/>
          </a:prstGeom>
          <a:noFill/>
        </p:spPr>
        <p:txBody>
          <a:bodyPr wrap="none" rtlCol="0">
            <a:spAutoFit/>
          </a:bodyPr>
          <a:lstStyle/>
          <a:p>
            <a:r>
              <a:rPr lang="en-US" b="1" i="1" dirty="0">
                <a:solidFill>
                  <a:schemeClr val="accent1">
                    <a:lumMod val="20000"/>
                    <a:lumOff val="80000"/>
                  </a:schemeClr>
                </a:solidFill>
                <a:cs typeface="Lexend Deca" panose="020B0604020202020204"/>
              </a:rPr>
              <a:t>https://git.jinr.ru/nica_db/elog_platform</a:t>
            </a:r>
          </a:p>
        </p:txBody>
      </p:sp>
      <p:sp>
        <p:nvSpPr>
          <p:cNvPr id="4" name="Номер слайда 3">
            <a:extLst>
              <a:ext uri="{FF2B5EF4-FFF2-40B4-BE49-F238E27FC236}">
                <a16:creationId xmlns:a16="http://schemas.microsoft.com/office/drawing/2014/main" id="{D85ACA21-9643-B6F8-283F-A9AC9829F3D5}"/>
              </a:ext>
            </a:extLst>
          </p:cNvPr>
          <p:cNvSpPr>
            <a:spLocks noGrp="1"/>
          </p:cNvSpPr>
          <p:nvPr>
            <p:ph type="sldNum" idx="12"/>
          </p:nvPr>
        </p:nvSpPr>
        <p:spPr/>
        <p:txBody>
          <a:bodyPr/>
          <a:lstStyle/>
          <a:p>
            <a:fld id="{3AC37B19-601B-4C64-82DB-FD4B1F66DB5B}" type="slidenum">
              <a:rPr lang="ru-RU" smtClean="0"/>
              <a:t>11</a:t>
            </a:fld>
            <a:endParaRPr lang="ru-RU" dirty="0"/>
          </a:p>
        </p:txBody>
      </p:sp>
    </p:spTree>
    <p:extLst>
      <p:ext uri="{BB962C8B-B14F-4D97-AF65-F5344CB8AC3E}">
        <p14:creationId xmlns:p14="http://schemas.microsoft.com/office/powerpoint/2010/main" val="266735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6;p17">
            <a:extLst>
              <a:ext uri="{FF2B5EF4-FFF2-40B4-BE49-F238E27FC236}">
                <a16:creationId xmlns:a16="http://schemas.microsoft.com/office/drawing/2014/main" id="{D652C934-1C0A-3C0E-00F4-48B8B07FF51F}"/>
              </a:ext>
            </a:extLst>
          </p:cNvPr>
          <p:cNvPicPr preferRelativeResize="0"/>
          <p:nvPr/>
        </p:nvPicPr>
        <p:blipFill>
          <a:blip r:embed="rId2">
            <a:alphaModFix/>
          </a:blip>
          <a:stretch>
            <a:fillRect/>
          </a:stretch>
        </p:blipFill>
        <p:spPr>
          <a:xfrm>
            <a:off x="7968208" y="2849100"/>
            <a:ext cx="2219340" cy="1159800"/>
          </a:xfrm>
          <a:prstGeom prst="rect">
            <a:avLst/>
          </a:prstGeom>
          <a:noFill/>
          <a:ln>
            <a:noFill/>
          </a:ln>
        </p:spPr>
      </p:pic>
      <p:pic>
        <p:nvPicPr>
          <p:cNvPr id="4" name="Google Shape;97;p17">
            <a:extLst>
              <a:ext uri="{FF2B5EF4-FFF2-40B4-BE49-F238E27FC236}">
                <a16:creationId xmlns:a16="http://schemas.microsoft.com/office/drawing/2014/main" id="{B6BFB042-BFF5-1617-D06B-99EA6A62089C}"/>
              </a:ext>
            </a:extLst>
          </p:cNvPr>
          <p:cNvPicPr preferRelativeResize="0"/>
          <p:nvPr/>
        </p:nvPicPr>
        <p:blipFill>
          <a:blip r:embed="rId3">
            <a:alphaModFix/>
          </a:blip>
          <a:stretch>
            <a:fillRect/>
          </a:stretch>
        </p:blipFill>
        <p:spPr>
          <a:xfrm>
            <a:off x="7946054" y="3261614"/>
            <a:ext cx="145275" cy="423000"/>
          </a:xfrm>
          <a:prstGeom prst="rect">
            <a:avLst/>
          </a:prstGeom>
          <a:noFill/>
          <a:ln>
            <a:noFill/>
          </a:ln>
        </p:spPr>
      </p:pic>
      <p:pic>
        <p:nvPicPr>
          <p:cNvPr id="5" name="Google Shape;97;p17">
            <a:extLst>
              <a:ext uri="{FF2B5EF4-FFF2-40B4-BE49-F238E27FC236}">
                <a16:creationId xmlns:a16="http://schemas.microsoft.com/office/drawing/2014/main" id="{3387B578-5623-C928-067A-D2130C67245A}"/>
              </a:ext>
            </a:extLst>
          </p:cNvPr>
          <p:cNvPicPr preferRelativeResize="0"/>
          <p:nvPr/>
        </p:nvPicPr>
        <p:blipFill>
          <a:blip r:embed="rId3">
            <a:alphaModFix/>
          </a:blip>
          <a:stretch>
            <a:fillRect/>
          </a:stretch>
        </p:blipFill>
        <p:spPr>
          <a:xfrm>
            <a:off x="8373496" y="2637600"/>
            <a:ext cx="145275" cy="423000"/>
          </a:xfrm>
          <a:prstGeom prst="rect">
            <a:avLst/>
          </a:prstGeom>
          <a:noFill/>
          <a:ln>
            <a:noFill/>
          </a:ln>
        </p:spPr>
      </p:pic>
      <p:pic>
        <p:nvPicPr>
          <p:cNvPr id="6" name="Google Shape;97;p17">
            <a:extLst>
              <a:ext uri="{FF2B5EF4-FFF2-40B4-BE49-F238E27FC236}">
                <a16:creationId xmlns:a16="http://schemas.microsoft.com/office/drawing/2014/main" id="{DA5777C1-94AA-30F5-E9F0-FA4D64AC424D}"/>
              </a:ext>
            </a:extLst>
          </p:cNvPr>
          <p:cNvPicPr preferRelativeResize="0"/>
          <p:nvPr/>
        </p:nvPicPr>
        <p:blipFill>
          <a:blip r:embed="rId3">
            <a:alphaModFix/>
          </a:blip>
          <a:stretch>
            <a:fillRect/>
          </a:stretch>
        </p:blipFill>
        <p:spPr>
          <a:xfrm>
            <a:off x="9281128" y="2583302"/>
            <a:ext cx="145275" cy="423000"/>
          </a:xfrm>
          <a:prstGeom prst="rect">
            <a:avLst/>
          </a:prstGeom>
          <a:noFill/>
          <a:ln>
            <a:noFill/>
          </a:ln>
        </p:spPr>
      </p:pic>
      <p:pic>
        <p:nvPicPr>
          <p:cNvPr id="7" name="Google Shape;97;p17">
            <a:extLst>
              <a:ext uri="{FF2B5EF4-FFF2-40B4-BE49-F238E27FC236}">
                <a16:creationId xmlns:a16="http://schemas.microsoft.com/office/drawing/2014/main" id="{1267CC26-726E-89C4-22C2-DBB0BEA3F37A}"/>
              </a:ext>
            </a:extLst>
          </p:cNvPr>
          <p:cNvPicPr preferRelativeResize="0"/>
          <p:nvPr/>
        </p:nvPicPr>
        <p:blipFill>
          <a:blip r:embed="rId3">
            <a:alphaModFix/>
          </a:blip>
          <a:stretch>
            <a:fillRect/>
          </a:stretch>
        </p:blipFill>
        <p:spPr>
          <a:xfrm>
            <a:off x="10046332" y="3006000"/>
            <a:ext cx="145275" cy="423000"/>
          </a:xfrm>
          <a:prstGeom prst="rect">
            <a:avLst/>
          </a:prstGeom>
          <a:noFill/>
          <a:ln>
            <a:noFill/>
          </a:ln>
        </p:spPr>
      </p:pic>
      <p:pic>
        <p:nvPicPr>
          <p:cNvPr id="8" name="Google Shape;97;p17">
            <a:extLst>
              <a:ext uri="{FF2B5EF4-FFF2-40B4-BE49-F238E27FC236}">
                <a16:creationId xmlns:a16="http://schemas.microsoft.com/office/drawing/2014/main" id="{CCB6DA10-8AC0-AE4A-5DD8-32060B91ECD4}"/>
              </a:ext>
            </a:extLst>
          </p:cNvPr>
          <p:cNvPicPr preferRelativeResize="0"/>
          <p:nvPr/>
        </p:nvPicPr>
        <p:blipFill>
          <a:blip r:embed="rId3">
            <a:alphaModFix/>
          </a:blip>
          <a:stretch>
            <a:fillRect/>
          </a:stretch>
        </p:blipFill>
        <p:spPr>
          <a:xfrm>
            <a:off x="8591408" y="3795070"/>
            <a:ext cx="145275" cy="423000"/>
          </a:xfrm>
          <a:prstGeom prst="rect">
            <a:avLst/>
          </a:prstGeom>
          <a:noFill/>
          <a:ln>
            <a:noFill/>
          </a:ln>
        </p:spPr>
      </p:pic>
      <p:pic>
        <p:nvPicPr>
          <p:cNvPr id="9" name="Google Shape;97;p17">
            <a:extLst>
              <a:ext uri="{FF2B5EF4-FFF2-40B4-BE49-F238E27FC236}">
                <a16:creationId xmlns:a16="http://schemas.microsoft.com/office/drawing/2014/main" id="{F0E83DB3-E7A8-6538-F4C2-252AD94D24A7}"/>
              </a:ext>
            </a:extLst>
          </p:cNvPr>
          <p:cNvPicPr preferRelativeResize="0"/>
          <p:nvPr/>
        </p:nvPicPr>
        <p:blipFill>
          <a:blip r:embed="rId3">
            <a:alphaModFix/>
          </a:blip>
          <a:stretch>
            <a:fillRect/>
          </a:stretch>
        </p:blipFill>
        <p:spPr>
          <a:xfrm>
            <a:off x="9951092" y="3473114"/>
            <a:ext cx="145275" cy="423000"/>
          </a:xfrm>
          <a:prstGeom prst="rect">
            <a:avLst/>
          </a:prstGeom>
          <a:noFill/>
          <a:ln>
            <a:noFill/>
          </a:ln>
        </p:spPr>
      </p:pic>
      <p:pic>
        <p:nvPicPr>
          <p:cNvPr id="10" name="Google Shape;97;p17">
            <a:extLst>
              <a:ext uri="{FF2B5EF4-FFF2-40B4-BE49-F238E27FC236}">
                <a16:creationId xmlns:a16="http://schemas.microsoft.com/office/drawing/2014/main" id="{6D3DDD11-0650-C1C7-FDE4-3DD1FD1A1C39}"/>
              </a:ext>
            </a:extLst>
          </p:cNvPr>
          <p:cNvPicPr preferRelativeResize="0"/>
          <p:nvPr/>
        </p:nvPicPr>
        <p:blipFill>
          <a:blip r:embed="rId3">
            <a:alphaModFix/>
          </a:blip>
          <a:stretch>
            <a:fillRect/>
          </a:stretch>
        </p:blipFill>
        <p:spPr>
          <a:xfrm>
            <a:off x="8446133" y="3437177"/>
            <a:ext cx="145275" cy="423000"/>
          </a:xfrm>
          <a:prstGeom prst="rect">
            <a:avLst/>
          </a:prstGeom>
          <a:noFill/>
          <a:ln>
            <a:noFill/>
          </a:ln>
        </p:spPr>
      </p:pic>
      <p:sp>
        <p:nvSpPr>
          <p:cNvPr id="11" name="Google Shape;111;p19">
            <a:extLst>
              <a:ext uri="{FF2B5EF4-FFF2-40B4-BE49-F238E27FC236}">
                <a16:creationId xmlns:a16="http://schemas.microsoft.com/office/drawing/2014/main" id="{BE0F0F31-4481-C9B8-1A4A-F0C50FBE2A66}"/>
              </a:ext>
            </a:extLst>
          </p:cNvPr>
          <p:cNvSpPr txBox="1">
            <a:spLocks/>
          </p:cNvSpPr>
          <p:nvPr/>
        </p:nvSpPr>
        <p:spPr>
          <a:xfrm>
            <a:off x="910745" y="540808"/>
            <a:ext cx="10370510"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Conclusions</a:t>
            </a:r>
          </a:p>
        </p:txBody>
      </p:sp>
      <p:sp>
        <p:nvSpPr>
          <p:cNvPr id="2" name="TextBox 1">
            <a:extLst>
              <a:ext uri="{FF2B5EF4-FFF2-40B4-BE49-F238E27FC236}">
                <a16:creationId xmlns:a16="http://schemas.microsoft.com/office/drawing/2014/main" id="{5AD4FE19-BC70-D550-CE23-D3A1C9A5542D}"/>
              </a:ext>
            </a:extLst>
          </p:cNvPr>
          <p:cNvSpPr txBox="1"/>
          <p:nvPr/>
        </p:nvSpPr>
        <p:spPr>
          <a:xfrm>
            <a:off x="304425" y="1541623"/>
            <a:ext cx="8222665" cy="4478149"/>
          </a:xfrm>
          <a:prstGeom prst="rect">
            <a:avLst/>
          </a:prstGeom>
          <a:noFill/>
        </p:spPr>
        <p:txBody>
          <a:bodyPr wrap="square">
            <a:spAutoFit/>
          </a:bodyPr>
          <a:lstStyle/>
          <a:p>
            <a:pPr marL="285750" indent="-285750">
              <a:spcAft>
                <a:spcPts val="600"/>
              </a:spcAft>
              <a:buClr>
                <a:schemeClr val="bg1"/>
              </a:buClr>
              <a:buFont typeface="Wingdings" panose="05000000000000000000" pitchFamily="2" charset="2"/>
              <a:buChar char="v"/>
            </a:pPr>
            <a:r>
              <a:rPr lang="en-US" sz="1500" dirty="0">
                <a:solidFill>
                  <a:schemeClr val="bg1"/>
                </a:solidFill>
                <a:latin typeface="Lexend Deca" panose="020B0604020202020204" charset="-78"/>
                <a:cs typeface="Lexend Deca" panose="020B0604020202020204" charset="-78"/>
              </a:rPr>
              <a:t>The complex of information systems have been developed that provides the collection, storage, organization of convenient, management of information necessary for processing and analyzing the data obtained throughout scientific research of the NICA megaproject.</a:t>
            </a:r>
          </a:p>
          <a:p>
            <a:pPr marL="285750" indent="-285750">
              <a:spcAft>
                <a:spcPts val="600"/>
              </a:spcAft>
              <a:buClr>
                <a:schemeClr val="bg1"/>
              </a:buClr>
              <a:buFont typeface="Wingdings" panose="05000000000000000000" pitchFamily="2" charset="2"/>
              <a:buChar char="v"/>
            </a:pPr>
            <a:r>
              <a:rPr lang="en-US" sz="1500" dirty="0">
                <a:solidFill>
                  <a:schemeClr val="bg1"/>
                </a:solidFill>
                <a:latin typeface="Lexend Deca" panose="020B0604020202020204" charset="-78"/>
                <a:cs typeface="Lexend Deca" panose="020B0604020202020204" charset="-78"/>
              </a:rPr>
              <a:t>The  e-Log platform is an information system for viewing, modifying and visualizing the information on the experiment sessions for shift crews. </a:t>
            </a:r>
          </a:p>
          <a:p>
            <a:pPr marL="285750" indent="-285750">
              <a:spcAft>
                <a:spcPts val="600"/>
              </a:spcAft>
              <a:buClr>
                <a:schemeClr val="bg1"/>
              </a:buClr>
              <a:buFont typeface="Wingdings" panose="05000000000000000000" pitchFamily="2" charset="2"/>
              <a:buChar char="v"/>
            </a:pPr>
            <a:r>
              <a:rPr lang="en-US" sz="1500" dirty="0">
                <a:solidFill>
                  <a:schemeClr val="bg1"/>
                </a:solidFill>
                <a:latin typeface="Lexend Deca" panose="020B0604020202020204" charset="-78"/>
                <a:cs typeface="Lexend Deca" panose="020B0604020202020204" charset="-78"/>
              </a:rPr>
              <a:t>The Condition database system has been developed with an adaptive design, functional data selector and convenient tools for viewing and managing information.</a:t>
            </a:r>
          </a:p>
          <a:p>
            <a:pPr marL="285750" indent="-285750">
              <a:spcAft>
                <a:spcPts val="600"/>
              </a:spcAft>
              <a:buClr>
                <a:schemeClr val="bg1"/>
              </a:buClr>
              <a:buFont typeface="Wingdings" panose="05000000000000000000" pitchFamily="2" charset="2"/>
              <a:buChar char="v"/>
            </a:pPr>
            <a:r>
              <a:rPr lang="en-US" sz="1500" dirty="0">
                <a:solidFill>
                  <a:schemeClr val="bg1"/>
                </a:solidFill>
                <a:latin typeface="Lexend Deca" panose="020B0604020202020204" charset="-78"/>
                <a:cs typeface="Lexend Deca" panose="020B0604020202020204" charset="-78"/>
              </a:rPr>
              <a:t>The Configuration system interface, which provides a set of necessary functions for monitoring active tasks, as well as for viewing, searching and managing information about the configuration of the experiment.</a:t>
            </a:r>
          </a:p>
          <a:p>
            <a:pPr marL="285750" indent="-285750">
              <a:spcAft>
                <a:spcPts val="600"/>
              </a:spcAft>
              <a:buClr>
                <a:schemeClr val="bg1"/>
              </a:buClr>
              <a:buFont typeface="Wingdings" panose="05000000000000000000" pitchFamily="2" charset="2"/>
              <a:buChar char="v"/>
            </a:pPr>
            <a:r>
              <a:rPr lang="en-US" sz="1500" dirty="0">
                <a:solidFill>
                  <a:schemeClr val="bg1"/>
                </a:solidFill>
                <a:latin typeface="Lexend Deca" panose="020B0604020202020204" charset="-78"/>
                <a:cs typeface="Lexend Deca" panose="020B0604020202020204" charset="-78"/>
              </a:rPr>
              <a:t>The Geometry system for working with the geometry of experiment detectors has been implemented, designed to store, process and manage information about the geometric model of detectors.</a:t>
            </a:r>
          </a:p>
          <a:p>
            <a:pPr marL="285750" indent="-285750">
              <a:spcAft>
                <a:spcPts val="600"/>
              </a:spcAft>
              <a:buClr>
                <a:schemeClr val="bg1"/>
              </a:buClr>
              <a:buFont typeface="Wingdings" panose="05000000000000000000" pitchFamily="2" charset="2"/>
              <a:buChar char="v"/>
            </a:pPr>
            <a:r>
              <a:rPr lang="en-US" sz="1500" dirty="0">
                <a:solidFill>
                  <a:schemeClr val="bg1"/>
                </a:solidFill>
                <a:latin typeface="Lexend Deca" panose="020B0604020202020204" charset="-78"/>
                <a:cs typeface="Lexend Deca" panose="020B0604020202020204" charset="-78"/>
              </a:rPr>
              <a:t>The Metadata system for particle collision events has been developed to automate the search and selection of only those events that are required to process the received data.</a:t>
            </a:r>
          </a:p>
          <a:p>
            <a:pPr marL="285750" indent="-285750">
              <a:spcAft>
                <a:spcPts val="600"/>
              </a:spcAft>
              <a:buClr>
                <a:schemeClr val="bg1"/>
              </a:buClr>
              <a:buFont typeface="Wingdings" panose="05000000000000000000" pitchFamily="2" charset="2"/>
              <a:buChar char="v"/>
            </a:pPr>
            <a:r>
              <a:rPr lang="en-US" sz="1500" dirty="0">
                <a:solidFill>
                  <a:schemeClr val="bg1"/>
                </a:solidFill>
                <a:latin typeface="Lexend Deca" panose="020B0604020202020204" charset="-78"/>
                <a:cs typeface="Lexend Deca" panose="020B0604020202020204" charset="-78"/>
              </a:rPr>
              <a:t>A common installation system has been implemented for convenient deployment of the Electronic Logbook.</a:t>
            </a:r>
            <a:endParaRPr lang="ru-RU" sz="1500" dirty="0">
              <a:solidFill>
                <a:schemeClr val="bg1"/>
              </a:solidFill>
              <a:latin typeface="Lexend Deca" panose="020B0604020202020204" charset="-78"/>
              <a:cs typeface="Lexend Deca" panose="020B0604020202020204" charset="-78"/>
            </a:endParaRPr>
          </a:p>
        </p:txBody>
      </p:sp>
      <p:sp>
        <p:nvSpPr>
          <p:cNvPr id="12" name="Номер слайда 3">
            <a:extLst>
              <a:ext uri="{FF2B5EF4-FFF2-40B4-BE49-F238E27FC236}">
                <a16:creationId xmlns:a16="http://schemas.microsoft.com/office/drawing/2014/main" id="{5EA756A2-C582-990E-A872-8C6B1CA440B3}"/>
              </a:ext>
            </a:extLst>
          </p:cNvPr>
          <p:cNvSpPr txBox="1">
            <a:spLocks/>
          </p:cNvSpPr>
          <p:nvPr/>
        </p:nvSpPr>
        <p:spPr>
          <a:xfrm>
            <a:off x="11640616" y="6453336"/>
            <a:ext cx="477187" cy="2642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3AC37B19-601B-4C64-82DB-FD4B1F66DB5B}" type="slidenum">
              <a:rPr lang="ru-RU" sz="1600" smtClean="0">
                <a:solidFill>
                  <a:schemeClr val="bg1"/>
                </a:solidFill>
              </a:rPr>
              <a:pPr/>
              <a:t>12</a:t>
            </a:fld>
            <a:endParaRPr lang="ru-RU" sz="1600" dirty="0">
              <a:solidFill>
                <a:schemeClr val="bg1"/>
              </a:solidFill>
            </a:endParaRPr>
          </a:p>
        </p:txBody>
      </p:sp>
    </p:spTree>
    <p:extLst>
      <p:ext uri="{BB962C8B-B14F-4D97-AF65-F5344CB8AC3E}">
        <p14:creationId xmlns:p14="http://schemas.microsoft.com/office/powerpoint/2010/main" val="59884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71;p35">
            <a:extLst>
              <a:ext uri="{FF2B5EF4-FFF2-40B4-BE49-F238E27FC236}">
                <a16:creationId xmlns:a16="http://schemas.microsoft.com/office/drawing/2014/main" id="{977F0DA5-2171-5742-CAB0-52FCC6570C35}"/>
              </a:ext>
            </a:extLst>
          </p:cNvPr>
          <p:cNvPicPr preferRelativeResize="0"/>
          <p:nvPr/>
        </p:nvPicPr>
        <p:blipFill>
          <a:blip r:embed="rId2">
            <a:alphaModFix/>
          </a:blip>
          <a:stretch>
            <a:fillRect/>
          </a:stretch>
        </p:blipFill>
        <p:spPr>
          <a:xfrm>
            <a:off x="8616280" y="1491136"/>
            <a:ext cx="864096" cy="2306396"/>
          </a:xfrm>
          <a:prstGeom prst="rect">
            <a:avLst/>
          </a:prstGeom>
          <a:noFill/>
          <a:ln>
            <a:noFill/>
          </a:ln>
        </p:spPr>
      </p:pic>
      <p:sp>
        <p:nvSpPr>
          <p:cNvPr id="4" name="Google Shape;368;p35">
            <a:extLst>
              <a:ext uri="{FF2B5EF4-FFF2-40B4-BE49-F238E27FC236}">
                <a16:creationId xmlns:a16="http://schemas.microsoft.com/office/drawing/2014/main" id="{FB9B5668-E57A-BE2F-65CB-0F31D4487782}"/>
              </a:ext>
            </a:extLst>
          </p:cNvPr>
          <p:cNvSpPr txBox="1">
            <a:spLocks/>
          </p:cNvSpPr>
          <p:nvPr/>
        </p:nvSpPr>
        <p:spPr>
          <a:xfrm>
            <a:off x="911424" y="2060848"/>
            <a:ext cx="6058273" cy="309536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eaLnBrk="1" hangingPunct="1">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eaLnBrk="1" hangingPunct="1">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eaLnBrk="1" hangingPunct="1">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eaLnBrk="1" hangingPunct="1">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eaLnBrk="1" hangingPunct="1">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eaLnBrk="1" hangingPunct="1">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eaLnBrk="1" hangingPunct="1">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eaLnBrk="1" hangingPunct="1">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r>
              <a:rPr lang="en-US" sz="6600" dirty="0">
                <a:solidFill>
                  <a:schemeClr val="bg1"/>
                </a:solidFill>
                <a:latin typeface="Lexend Deca" panose="020B0604020202020204" charset="-78"/>
                <a:cs typeface="Lexend Deca" panose="020B0604020202020204" charset="-78"/>
              </a:rPr>
              <a:t>Thank you </a:t>
            </a:r>
          </a:p>
          <a:p>
            <a:pPr algn="ctr"/>
            <a:r>
              <a:rPr lang="en-US" sz="6600" dirty="0">
                <a:solidFill>
                  <a:schemeClr val="bg1"/>
                </a:solidFill>
                <a:latin typeface="Lexend Deca" panose="020B0604020202020204" charset="-78"/>
                <a:cs typeface="Lexend Deca" panose="020B0604020202020204" charset="-78"/>
              </a:rPr>
              <a:t>for your attention!</a:t>
            </a:r>
          </a:p>
        </p:txBody>
      </p:sp>
    </p:spTree>
    <p:extLst>
      <p:ext uri="{BB962C8B-B14F-4D97-AF65-F5344CB8AC3E}">
        <p14:creationId xmlns:p14="http://schemas.microsoft.com/office/powerpoint/2010/main" val="329002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1;p19">
            <a:extLst>
              <a:ext uri="{FF2B5EF4-FFF2-40B4-BE49-F238E27FC236}">
                <a16:creationId xmlns:a16="http://schemas.microsoft.com/office/drawing/2014/main" id="{8E346156-5A09-E57F-34CE-C96983A32333}"/>
              </a:ext>
            </a:extLst>
          </p:cNvPr>
          <p:cNvSpPr txBox="1">
            <a:spLocks/>
          </p:cNvSpPr>
          <p:nvPr/>
        </p:nvSpPr>
        <p:spPr>
          <a:xfrm>
            <a:off x="0" y="687207"/>
            <a:ext cx="12191999"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Nuclotron-based Ion Collider fAcility</a:t>
            </a:r>
          </a:p>
        </p:txBody>
      </p:sp>
      <p:grpSp>
        <p:nvGrpSpPr>
          <p:cNvPr id="5" name="Группа 4">
            <a:extLst>
              <a:ext uri="{FF2B5EF4-FFF2-40B4-BE49-F238E27FC236}">
                <a16:creationId xmlns:a16="http://schemas.microsoft.com/office/drawing/2014/main" id="{80ECDFD6-A16E-D207-C48B-08C1B8C5DB59}"/>
              </a:ext>
            </a:extLst>
          </p:cNvPr>
          <p:cNvGrpSpPr/>
          <p:nvPr/>
        </p:nvGrpSpPr>
        <p:grpSpPr>
          <a:xfrm>
            <a:off x="2652660" y="1566059"/>
            <a:ext cx="6886681" cy="3725882"/>
            <a:chOff x="1963808" y="1156900"/>
            <a:chExt cx="5216384" cy="2829700"/>
          </a:xfrm>
        </p:grpSpPr>
        <p:pic>
          <p:nvPicPr>
            <p:cNvPr id="6" name="Рисунок 5">
              <a:extLst>
                <a:ext uri="{FF2B5EF4-FFF2-40B4-BE49-F238E27FC236}">
                  <a16:creationId xmlns:a16="http://schemas.microsoft.com/office/drawing/2014/main" id="{802828EA-7DE6-DE35-EFB3-BE723D42E37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63808" y="1156900"/>
              <a:ext cx="5216384" cy="2829700"/>
            </a:xfrm>
            <a:prstGeom prst="rect">
              <a:avLst/>
            </a:prstGeom>
            <a:ln>
              <a:noFill/>
            </a:ln>
            <a:effectLst>
              <a:outerShdw blurRad="190500" algn="tl" rotWithShape="0">
                <a:srgbClr val="000000">
                  <a:alpha val="70000"/>
                </a:srgbClr>
              </a:outerShdw>
            </a:effectLst>
          </p:spPr>
        </p:pic>
        <p:sp>
          <p:nvSpPr>
            <p:cNvPr id="7" name="Прямоугольник 6">
              <a:extLst>
                <a:ext uri="{FF2B5EF4-FFF2-40B4-BE49-F238E27FC236}">
                  <a16:creationId xmlns:a16="http://schemas.microsoft.com/office/drawing/2014/main" id="{A54BE047-25FE-D855-1B3E-09A0D129FEF1}"/>
                </a:ext>
              </a:extLst>
            </p:cNvPr>
            <p:cNvSpPr/>
            <p:nvPr/>
          </p:nvSpPr>
          <p:spPr>
            <a:xfrm>
              <a:off x="4144033" y="1610860"/>
              <a:ext cx="691901" cy="251443"/>
            </a:xfrm>
            <a:prstGeom prst="rect">
              <a:avLst/>
            </a:prstGeom>
            <a:solidFill>
              <a:srgbClr val="000000">
                <a:alpha val="54902"/>
              </a:srgbClr>
            </a:solidFill>
            <a:ln w="19050">
              <a:solidFill>
                <a:schemeClr val="bg1"/>
              </a:solidFill>
            </a:ln>
            <a:effectLst>
              <a:glow rad="139700">
                <a:schemeClr val="bg1">
                  <a:alpha val="40000"/>
                </a:schemeClr>
              </a:glow>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Lexend Deca" panose="020B0604020202020204" charset="-78"/>
                  <a:cs typeface="Lexend Deca" panose="020B0604020202020204" charset="-78"/>
                </a:rPr>
                <a:t>BM@N</a:t>
              </a:r>
              <a:endParaRPr lang="ru-RU" sz="1050" b="1" dirty="0">
                <a:latin typeface="Sylfaen" panose="010A0502050306030303" pitchFamily="18" charset="0"/>
                <a:cs typeface="Lexend Deca" panose="020B0604020202020204" charset="-78"/>
              </a:endParaRPr>
            </a:p>
          </p:txBody>
        </p:sp>
        <p:sp>
          <p:nvSpPr>
            <p:cNvPr id="8" name="Прямоугольник 7">
              <a:extLst>
                <a:ext uri="{FF2B5EF4-FFF2-40B4-BE49-F238E27FC236}">
                  <a16:creationId xmlns:a16="http://schemas.microsoft.com/office/drawing/2014/main" id="{57F5CA3F-354A-0B7E-5A18-E300C89292C2}"/>
                </a:ext>
              </a:extLst>
            </p:cNvPr>
            <p:cNvSpPr/>
            <p:nvPr/>
          </p:nvSpPr>
          <p:spPr>
            <a:xfrm>
              <a:off x="5620009" y="2191467"/>
              <a:ext cx="633075" cy="251443"/>
            </a:xfrm>
            <a:prstGeom prst="rect">
              <a:avLst/>
            </a:prstGeom>
            <a:solidFill>
              <a:srgbClr val="000000">
                <a:alpha val="54902"/>
              </a:srgbClr>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Lexend Deca" panose="020B0604020202020204" charset="-78"/>
                  <a:cs typeface="Lexend Deca" panose="020B0604020202020204" charset="-78"/>
                </a:rPr>
                <a:t>SPD</a:t>
              </a:r>
              <a:endParaRPr lang="ru-RU" sz="1050" b="1" dirty="0">
                <a:latin typeface="Sylfaen" panose="010A0502050306030303" pitchFamily="18" charset="0"/>
                <a:cs typeface="Lexend Deca" panose="020B0604020202020204" charset="-78"/>
              </a:endParaRPr>
            </a:p>
          </p:txBody>
        </p:sp>
        <p:sp>
          <p:nvSpPr>
            <p:cNvPr id="9" name="Прямоугольник 8">
              <a:extLst>
                <a:ext uri="{FF2B5EF4-FFF2-40B4-BE49-F238E27FC236}">
                  <a16:creationId xmlns:a16="http://schemas.microsoft.com/office/drawing/2014/main" id="{D354AD4F-CE83-45B3-06AC-F78C03395A2B}"/>
                </a:ext>
              </a:extLst>
            </p:cNvPr>
            <p:cNvSpPr/>
            <p:nvPr/>
          </p:nvSpPr>
          <p:spPr>
            <a:xfrm>
              <a:off x="4340437" y="2819148"/>
              <a:ext cx="633075" cy="251443"/>
            </a:xfrm>
            <a:prstGeom prst="rect">
              <a:avLst/>
            </a:prstGeom>
            <a:solidFill>
              <a:srgbClr val="000000">
                <a:alpha val="54902"/>
              </a:srgbClr>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Lexend Deca" panose="020B0604020202020204" charset="-78"/>
                  <a:cs typeface="Lexend Deca" panose="020B0604020202020204" charset="-78"/>
                </a:rPr>
                <a:t>MPD</a:t>
              </a:r>
              <a:endParaRPr lang="ru-RU" sz="1050" b="1" dirty="0">
                <a:latin typeface="Sylfaen" panose="010A0502050306030303" pitchFamily="18" charset="0"/>
                <a:cs typeface="Lexend Deca" panose="020B0604020202020204" charset="-78"/>
              </a:endParaRPr>
            </a:p>
          </p:txBody>
        </p:sp>
        <p:sp>
          <p:nvSpPr>
            <p:cNvPr id="10" name="Прямоугольник 9">
              <a:extLst>
                <a:ext uri="{FF2B5EF4-FFF2-40B4-BE49-F238E27FC236}">
                  <a16:creationId xmlns:a16="http://schemas.microsoft.com/office/drawing/2014/main" id="{17D2894F-64D5-D74E-EE86-8130529FBD3C}"/>
                </a:ext>
              </a:extLst>
            </p:cNvPr>
            <p:cNvSpPr/>
            <p:nvPr/>
          </p:nvSpPr>
          <p:spPr>
            <a:xfrm>
              <a:off x="2252328" y="1659260"/>
              <a:ext cx="917901" cy="251443"/>
            </a:xfrm>
            <a:prstGeom prst="rect">
              <a:avLst/>
            </a:prstGeom>
            <a:solidFill>
              <a:srgbClr val="000000">
                <a:alpha val="54902"/>
              </a:srgbClr>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Lexend Deca" panose="020B0604020202020204" charset="-78"/>
                  <a:cs typeface="Lexend Deca" panose="020B0604020202020204" charset="-78"/>
                </a:rPr>
                <a:t>Nuclotron</a:t>
              </a:r>
              <a:endParaRPr lang="ru-RU" sz="1050" b="1" dirty="0">
                <a:latin typeface="Sylfaen" panose="010A0502050306030303" pitchFamily="18" charset="0"/>
                <a:cs typeface="Lexend Deca" panose="020B0604020202020204" charset="-78"/>
              </a:endParaRPr>
            </a:p>
          </p:txBody>
        </p:sp>
      </p:grpSp>
      <p:pic>
        <p:nvPicPr>
          <p:cNvPr id="11" name="Рисунок 10">
            <a:extLst>
              <a:ext uri="{FF2B5EF4-FFF2-40B4-BE49-F238E27FC236}">
                <a16:creationId xmlns:a16="http://schemas.microsoft.com/office/drawing/2014/main" id="{B5FA91F2-507F-A767-80DA-ADD5DDD2FD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6260" y="3840676"/>
            <a:ext cx="2665918" cy="2665918"/>
          </a:xfrm>
          <a:prstGeom prst="rect">
            <a:avLst/>
          </a:prstGeom>
        </p:spPr>
      </p:pic>
      <p:pic>
        <p:nvPicPr>
          <p:cNvPr id="12" name="Рисунок 11">
            <a:extLst>
              <a:ext uri="{FF2B5EF4-FFF2-40B4-BE49-F238E27FC236}">
                <a16:creationId xmlns:a16="http://schemas.microsoft.com/office/drawing/2014/main" id="{DC025DD5-784A-0B4D-C059-CAB58EFA9F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23948" y="2130691"/>
            <a:ext cx="2526274" cy="2526274"/>
          </a:xfrm>
          <a:prstGeom prst="rect">
            <a:avLst/>
          </a:prstGeom>
        </p:spPr>
      </p:pic>
      <p:grpSp>
        <p:nvGrpSpPr>
          <p:cNvPr id="23" name="Группа 22">
            <a:extLst>
              <a:ext uri="{FF2B5EF4-FFF2-40B4-BE49-F238E27FC236}">
                <a16:creationId xmlns:a16="http://schemas.microsoft.com/office/drawing/2014/main" id="{EF137B8B-6B89-DDA1-96A4-533FC57850FC}"/>
              </a:ext>
            </a:extLst>
          </p:cNvPr>
          <p:cNvGrpSpPr/>
          <p:nvPr/>
        </p:nvGrpSpPr>
        <p:grpSpPr>
          <a:xfrm>
            <a:off x="2495601" y="5579402"/>
            <a:ext cx="4130478" cy="919846"/>
            <a:chOff x="2709964" y="5609830"/>
            <a:chExt cx="3570995" cy="919846"/>
          </a:xfrm>
        </p:grpSpPr>
        <p:sp>
          <p:nvSpPr>
            <p:cNvPr id="14" name="TextBox 13">
              <a:extLst>
                <a:ext uri="{FF2B5EF4-FFF2-40B4-BE49-F238E27FC236}">
                  <a16:creationId xmlns:a16="http://schemas.microsoft.com/office/drawing/2014/main" id="{4B648659-7E60-1ED3-914D-EFF42E56007C}"/>
                </a:ext>
              </a:extLst>
            </p:cNvPr>
            <p:cNvSpPr txBox="1"/>
            <p:nvPr/>
          </p:nvSpPr>
          <p:spPr>
            <a:xfrm>
              <a:off x="2709964" y="5907478"/>
              <a:ext cx="3563194" cy="323165"/>
            </a:xfrm>
            <a:prstGeom prst="rect">
              <a:avLst/>
            </a:prstGeom>
            <a:noFill/>
          </p:spPr>
          <p:txBody>
            <a:bodyPr wrap="square" anchor="ctr">
              <a:spAutoFit/>
            </a:bodyPr>
            <a:lstStyle/>
            <a:p>
              <a:pPr marL="285750" indent="-285750" fontAlgn="base">
                <a:buClr>
                  <a:schemeClr val="bg1"/>
                </a:buClr>
                <a:buFont typeface="Wingdings" panose="05000000000000000000" pitchFamily="2" charset="2"/>
                <a:buChar char="q"/>
              </a:pPr>
              <a:r>
                <a:rPr lang="en-US" sz="1500" dirty="0">
                  <a:solidFill>
                    <a:schemeClr val="bg1"/>
                  </a:solidFill>
                  <a:latin typeface="Lexend Deca" panose="020B0604020202020204" charset="-78"/>
                  <a:cs typeface="Lexend Deca" panose="020B0604020202020204" charset="-78"/>
                </a:rPr>
                <a:t>Multi-Purpose Detector (MPD) </a:t>
              </a:r>
              <a:endParaRPr lang="en-US" sz="1500" b="0" i="0" u="none" strike="noStrike" dirty="0">
                <a:solidFill>
                  <a:schemeClr val="bg1"/>
                </a:solidFill>
                <a:effectLst/>
                <a:latin typeface="Lexend Deca" panose="020B0604020202020204" charset="-78"/>
                <a:cs typeface="Lexend Deca" panose="020B0604020202020204" charset="-78"/>
              </a:endParaRPr>
            </a:p>
          </p:txBody>
        </p:sp>
        <p:grpSp>
          <p:nvGrpSpPr>
            <p:cNvPr id="22" name="Группа 21">
              <a:extLst>
                <a:ext uri="{FF2B5EF4-FFF2-40B4-BE49-F238E27FC236}">
                  <a16:creationId xmlns:a16="http://schemas.microsoft.com/office/drawing/2014/main" id="{CA86BB2E-7D71-43F6-0192-0D69BF6EC1FF}"/>
                </a:ext>
              </a:extLst>
            </p:cNvPr>
            <p:cNvGrpSpPr/>
            <p:nvPr/>
          </p:nvGrpSpPr>
          <p:grpSpPr>
            <a:xfrm>
              <a:off x="2709964" y="5609830"/>
              <a:ext cx="3570995" cy="919846"/>
              <a:chOff x="2709964" y="5609830"/>
              <a:chExt cx="3570995" cy="919846"/>
            </a:xfrm>
          </p:grpSpPr>
          <p:sp>
            <p:nvSpPr>
              <p:cNvPr id="13" name="TextBox 12">
                <a:extLst>
                  <a:ext uri="{FF2B5EF4-FFF2-40B4-BE49-F238E27FC236}">
                    <a16:creationId xmlns:a16="http://schemas.microsoft.com/office/drawing/2014/main" id="{D5374040-EC6F-A04C-7F3E-7187D8C1CEFB}"/>
                  </a:ext>
                </a:extLst>
              </p:cNvPr>
              <p:cNvSpPr txBox="1"/>
              <p:nvPr/>
            </p:nvSpPr>
            <p:spPr>
              <a:xfrm>
                <a:off x="2709964" y="5609830"/>
                <a:ext cx="3570995" cy="323165"/>
              </a:xfrm>
              <a:prstGeom prst="rect">
                <a:avLst/>
              </a:prstGeom>
              <a:noFill/>
            </p:spPr>
            <p:txBody>
              <a:bodyPr wrap="square" anchor="ctr">
                <a:spAutoFit/>
              </a:bodyPr>
              <a:lstStyle/>
              <a:p>
                <a:pPr marL="285750" indent="-285750" fontAlgn="base">
                  <a:buClr>
                    <a:schemeClr val="bg1"/>
                  </a:buClr>
                  <a:buFont typeface="Wingdings" panose="05000000000000000000" pitchFamily="2" charset="2"/>
                  <a:buChar char="q"/>
                </a:pPr>
                <a:r>
                  <a:rPr lang="en-US" sz="1500" dirty="0">
                    <a:solidFill>
                      <a:schemeClr val="bg1"/>
                    </a:solidFill>
                    <a:latin typeface="Lexend Deca" panose="020B0604020202020204" charset="-78"/>
                    <a:cs typeface="Lexend Deca" panose="020B0604020202020204" charset="-78"/>
                  </a:rPr>
                  <a:t>Baryonic Matter at Nuclotron (BM@N)</a:t>
                </a:r>
                <a:endParaRPr lang="en-US" sz="1500" b="0" i="0" u="none" strike="noStrike" dirty="0">
                  <a:solidFill>
                    <a:schemeClr val="bg1"/>
                  </a:solidFill>
                  <a:effectLst/>
                  <a:latin typeface="Lexend Deca" panose="020B0604020202020204" charset="-78"/>
                  <a:cs typeface="Lexend Deca" panose="020B0604020202020204" charset="-78"/>
                </a:endParaRPr>
              </a:p>
            </p:txBody>
          </p:sp>
          <p:sp>
            <p:nvSpPr>
              <p:cNvPr id="15" name="TextBox 14">
                <a:extLst>
                  <a:ext uri="{FF2B5EF4-FFF2-40B4-BE49-F238E27FC236}">
                    <a16:creationId xmlns:a16="http://schemas.microsoft.com/office/drawing/2014/main" id="{5CDDAB1E-E7CC-9A59-267F-746AF099973B}"/>
                  </a:ext>
                </a:extLst>
              </p:cNvPr>
              <p:cNvSpPr txBox="1"/>
              <p:nvPr/>
            </p:nvSpPr>
            <p:spPr>
              <a:xfrm>
                <a:off x="2709964" y="6206511"/>
                <a:ext cx="3570995" cy="323165"/>
              </a:xfrm>
              <a:prstGeom prst="rect">
                <a:avLst/>
              </a:prstGeom>
              <a:noFill/>
            </p:spPr>
            <p:txBody>
              <a:bodyPr wrap="square" anchor="ctr">
                <a:spAutoFit/>
              </a:bodyPr>
              <a:lstStyle/>
              <a:p>
                <a:pPr marL="285750" indent="-285750" fontAlgn="base">
                  <a:buClr>
                    <a:schemeClr val="bg1"/>
                  </a:buClr>
                  <a:buFont typeface="Wingdings" panose="05000000000000000000" pitchFamily="2" charset="2"/>
                  <a:buChar char="q"/>
                </a:pPr>
                <a:r>
                  <a:rPr lang="en-US" sz="1500" dirty="0">
                    <a:solidFill>
                      <a:schemeClr val="bg1"/>
                    </a:solidFill>
                    <a:latin typeface="Lexend Deca" panose="020B0604020202020204" charset="-78"/>
                    <a:cs typeface="Lexend Deca" panose="020B0604020202020204" charset="-78"/>
                  </a:rPr>
                  <a:t>Spin Physics Detector (</a:t>
                </a:r>
                <a:r>
                  <a:rPr lang="en-US" sz="1500" b="0" i="0" u="none" strike="noStrike" dirty="0">
                    <a:solidFill>
                      <a:schemeClr val="bg1"/>
                    </a:solidFill>
                    <a:effectLst/>
                    <a:latin typeface="Lexend Deca" panose="020B0604020202020204" charset="-78"/>
                    <a:cs typeface="Lexend Deca" panose="020B0604020202020204" charset="-78"/>
                  </a:rPr>
                  <a:t>SPD) </a:t>
                </a:r>
              </a:p>
            </p:txBody>
          </p:sp>
        </p:grpSp>
      </p:grpSp>
      <p:grpSp>
        <p:nvGrpSpPr>
          <p:cNvPr id="32" name="Группа 31">
            <a:extLst>
              <a:ext uri="{FF2B5EF4-FFF2-40B4-BE49-F238E27FC236}">
                <a16:creationId xmlns:a16="http://schemas.microsoft.com/office/drawing/2014/main" id="{E173061D-0FA8-485B-9B46-0A1E25CB4856}"/>
              </a:ext>
            </a:extLst>
          </p:cNvPr>
          <p:cNvGrpSpPr/>
          <p:nvPr/>
        </p:nvGrpSpPr>
        <p:grpSpPr>
          <a:xfrm>
            <a:off x="6630119" y="5585132"/>
            <a:ext cx="3354313" cy="945029"/>
            <a:chOff x="6236847" y="5596525"/>
            <a:chExt cx="3216558" cy="945029"/>
          </a:xfrm>
        </p:grpSpPr>
        <p:sp>
          <p:nvSpPr>
            <p:cNvPr id="25" name="TextBox 24">
              <a:hlinkClick r:id="rId8"/>
              <a:extLst>
                <a:ext uri="{FF2B5EF4-FFF2-40B4-BE49-F238E27FC236}">
                  <a16:creationId xmlns:a16="http://schemas.microsoft.com/office/drawing/2014/main" id="{9BFBE0AB-BFFB-728F-62BE-65A9FF1374DD}"/>
                </a:ext>
              </a:extLst>
            </p:cNvPr>
            <p:cNvSpPr txBox="1"/>
            <p:nvPr/>
          </p:nvSpPr>
          <p:spPr>
            <a:xfrm>
              <a:off x="6236847" y="5596525"/>
              <a:ext cx="3027505" cy="307777"/>
            </a:xfrm>
            <a:prstGeom prst="rect">
              <a:avLst/>
            </a:prstGeom>
            <a:noFill/>
          </p:spPr>
          <p:txBody>
            <a:bodyPr wrap="square">
              <a:spAutoFit/>
            </a:bodyPr>
            <a:lstStyle/>
            <a:p>
              <a:pPr marL="285750" indent="-285750">
                <a:buClr>
                  <a:schemeClr val="bg1"/>
                </a:buClr>
                <a:buFont typeface="Wingdings" panose="05000000000000000000" pitchFamily="2" charset="2"/>
                <a:buChar char="Ø"/>
              </a:pPr>
              <a:r>
                <a:rPr lang="en-US" dirty="0">
                  <a:solidFill>
                    <a:schemeClr val="bg1"/>
                  </a:solidFill>
                  <a:latin typeface="Lexend Deca" panose="020B0604020202020204" charset="-78"/>
                  <a:cs typeface="Lexend Deca" panose="020B0604020202020204" charset="-78"/>
                </a:rPr>
                <a:t>Official site: bmn.jinr.ru</a:t>
              </a:r>
            </a:p>
          </p:txBody>
        </p:sp>
        <p:sp>
          <p:nvSpPr>
            <p:cNvPr id="27" name="TextBox 26">
              <a:hlinkClick r:id="rId9"/>
              <a:extLst>
                <a:ext uri="{FF2B5EF4-FFF2-40B4-BE49-F238E27FC236}">
                  <a16:creationId xmlns:a16="http://schemas.microsoft.com/office/drawing/2014/main" id="{6E239F61-B1AE-50FF-285E-8BA50991B0C7}"/>
                </a:ext>
              </a:extLst>
            </p:cNvPr>
            <p:cNvSpPr txBox="1"/>
            <p:nvPr/>
          </p:nvSpPr>
          <p:spPr>
            <a:xfrm>
              <a:off x="6236847" y="5907853"/>
              <a:ext cx="3152862" cy="307777"/>
            </a:xfrm>
            <a:prstGeom prst="rect">
              <a:avLst/>
            </a:prstGeom>
            <a:noFill/>
          </p:spPr>
          <p:txBody>
            <a:bodyPr wrap="square">
              <a:spAutoFit/>
            </a:bodyPr>
            <a:lstStyle/>
            <a:p>
              <a:pPr marL="285750" indent="-285750">
                <a:buClr>
                  <a:schemeClr val="bg1"/>
                </a:buClr>
                <a:buFont typeface="Wingdings" panose="05000000000000000000" pitchFamily="2" charset="2"/>
                <a:buChar char="Ø"/>
              </a:pPr>
              <a:r>
                <a:rPr lang="fr-FR" dirty="0">
                  <a:solidFill>
                    <a:schemeClr val="bg1"/>
                  </a:solidFill>
                  <a:latin typeface="Lexend Deca" panose="020B0604020202020204" charset="-78"/>
                  <a:cs typeface="Lexend Deca" panose="020B0604020202020204" charset="-78"/>
                </a:rPr>
                <a:t>Official site: mpd.jinr.ru</a:t>
              </a:r>
            </a:p>
          </p:txBody>
        </p:sp>
        <p:sp>
          <p:nvSpPr>
            <p:cNvPr id="31" name="TextBox 30">
              <a:hlinkClick r:id="rId10"/>
              <a:extLst>
                <a:ext uri="{FF2B5EF4-FFF2-40B4-BE49-F238E27FC236}">
                  <a16:creationId xmlns:a16="http://schemas.microsoft.com/office/drawing/2014/main" id="{173D196D-E4EC-4CE2-1B22-E88779D6B82D}"/>
                </a:ext>
              </a:extLst>
            </p:cNvPr>
            <p:cNvSpPr txBox="1"/>
            <p:nvPr/>
          </p:nvSpPr>
          <p:spPr>
            <a:xfrm>
              <a:off x="6237864" y="6233777"/>
              <a:ext cx="3215541" cy="307777"/>
            </a:xfrm>
            <a:prstGeom prst="rect">
              <a:avLst/>
            </a:prstGeom>
            <a:noFill/>
          </p:spPr>
          <p:txBody>
            <a:bodyPr wrap="square">
              <a:spAutoFit/>
            </a:bodyPr>
            <a:lstStyle/>
            <a:p>
              <a:pPr marL="285750" indent="-285750">
                <a:buClr>
                  <a:schemeClr val="bg1"/>
                </a:buClr>
                <a:buFont typeface="Wingdings" panose="05000000000000000000" pitchFamily="2" charset="2"/>
                <a:buChar char="Ø"/>
              </a:pPr>
              <a:r>
                <a:rPr lang="en-US" dirty="0">
                  <a:solidFill>
                    <a:schemeClr val="bg1"/>
                  </a:solidFill>
                  <a:latin typeface="Lexend Deca" panose="020B0604020202020204" charset="-78"/>
                  <a:cs typeface="Lexend Deca" panose="020B0604020202020204" charset="-78"/>
                </a:rPr>
                <a:t>Official site: spd.jinr.ru</a:t>
              </a:r>
            </a:p>
          </p:txBody>
        </p:sp>
      </p:grpSp>
      <p:sp>
        <p:nvSpPr>
          <p:cNvPr id="2" name="Номер слайда 1">
            <a:extLst>
              <a:ext uri="{FF2B5EF4-FFF2-40B4-BE49-F238E27FC236}">
                <a16:creationId xmlns:a16="http://schemas.microsoft.com/office/drawing/2014/main" id="{2AFB6414-2C57-DC54-66E0-D63F6D72E27F}"/>
              </a:ext>
            </a:extLst>
          </p:cNvPr>
          <p:cNvSpPr>
            <a:spLocks noGrp="1"/>
          </p:cNvSpPr>
          <p:nvPr>
            <p:ph type="sldNum" sz="quarter" idx="12"/>
          </p:nvPr>
        </p:nvSpPr>
        <p:spPr/>
        <p:txBody>
          <a:bodyPr/>
          <a:lstStyle/>
          <a:p>
            <a:fld id="{3AC37B19-601B-4C64-82DB-FD4B1F66DB5B}" type="slidenum">
              <a:rPr lang="ru-RU" smtClean="0"/>
              <a:t>2</a:t>
            </a:fld>
            <a:endParaRPr lang="ru-RU" dirty="0"/>
          </a:p>
        </p:txBody>
      </p:sp>
    </p:spTree>
    <p:extLst>
      <p:ext uri="{BB962C8B-B14F-4D97-AF65-F5344CB8AC3E}">
        <p14:creationId xmlns:p14="http://schemas.microsoft.com/office/powerpoint/2010/main" val="374370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Рисунок 46">
            <a:extLst>
              <a:ext uri="{FF2B5EF4-FFF2-40B4-BE49-F238E27FC236}">
                <a16:creationId xmlns:a16="http://schemas.microsoft.com/office/drawing/2014/main" id="{36EADB72-BBA7-9B62-0049-61EFB06AB411}"/>
              </a:ext>
            </a:extLst>
          </p:cNvPr>
          <p:cNvPicPr>
            <a:picLocks noChangeAspect="1"/>
          </p:cNvPicPr>
          <p:nvPr/>
        </p:nvPicPr>
        <p:blipFill>
          <a:blip r:embed="rId2">
            <a:alphaModFix amt="59000"/>
          </a:blip>
          <a:stretch>
            <a:fillRect/>
          </a:stretch>
        </p:blipFill>
        <p:spPr>
          <a:xfrm>
            <a:off x="8184232" y="431928"/>
            <a:ext cx="3326243" cy="4077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rot lat="0" lon="10800000" rev="0"/>
            </a:camera>
            <a:lightRig rig="contrasting" dir="t">
              <a:rot lat="0" lon="0" rev="4200000"/>
            </a:lightRig>
          </a:scene3d>
          <a:sp3d contourW="12700" prstMaterial="plastic">
            <a:bevelT w="381000" h="114300" prst="relaxedInset"/>
            <a:contourClr>
              <a:schemeClr val="bg2"/>
            </a:contourClr>
          </a:sp3d>
        </p:spPr>
      </p:pic>
      <p:sp>
        <p:nvSpPr>
          <p:cNvPr id="6" name="Google Shape;111;p19">
            <a:extLst>
              <a:ext uri="{FF2B5EF4-FFF2-40B4-BE49-F238E27FC236}">
                <a16:creationId xmlns:a16="http://schemas.microsoft.com/office/drawing/2014/main" id="{B3C1EF14-BB93-65E7-F3C5-BFE2E00371CF}"/>
              </a:ext>
            </a:extLst>
          </p:cNvPr>
          <p:cNvSpPr txBox="1">
            <a:spLocks/>
          </p:cNvSpPr>
          <p:nvPr/>
        </p:nvSpPr>
        <p:spPr>
          <a:xfrm>
            <a:off x="825313" y="473784"/>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endParaRPr lang="en-US" dirty="0">
              <a:solidFill>
                <a:schemeClr val="bg1"/>
              </a:solidFill>
              <a:effectLst>
                <a:outerShdw blurRad="38100" dist="38100" dir="2700000" algn="tl">
                  <a:srgbClr val="000000">
                    <a:alpha val="43137"/>
                  </a:srgbClr>
                </a:outerShdw>
              </a:effectLst>
              <a:latin typeface="Lexend Deca" panose="020B0604020202020204" charset="0"/>
              <a:cs typeface="Lexend Deca" panose="020B0604020202020204" charset="0"/>
            </a:endParaRPr>
          </a:p>
        </p:txBody>
      </p:sp>
      <p:sp>
        <p:nvSpPr>
          <p:cNvPr id="7" name="Google Shape;111;p19">
            <a:extLst>
              <a:ext uri="{FF2B5EF4-FFF2-40B4-BE49-F238E27FC236}">
                <a16:creationId xmlns:a16="http://schemas.microsoft.com/office/drawing/2014/main" id="{3200A60F-EF45-D0CB-D78A-9EE69717D22F}"/>
              </a:ext>
            </a:extLst>
          </p:cNvPr>
          <p:cNvSpPr txBox="1">
            <a:spLocks/>
          </p:cNvSpPr>
          <p:nvPr/>
        </p:nvSpPr>
        <p:spPr>
          <a:xfrm>
            <a:off x="0" y="687207"/>
            <a:ext cx="12144672"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Baryonic Matter @ Nuclotron</a:t>
            </a:r>
          </a:p>
        </p:txBody>
      </p:sp>
      <p:sp>
        <p:nvSpPr>
          <p:cNvPr id="9" name="TextBox 8">
            <a:extLst>
              <a:ext uri="{FF2B5EF4-FFF2-40B4-BE49-F238E27FC236}">
                <a16:creationId xmlns:a16="http://schemas.microsoft.com/office/drawing/2014/main" id="{D1CA5D58-6766-2119-C4C2-6FDB09CFA195}"/>
              </a:ext>
            </a:extLst>
          </p:cNvPr>
          <p:cNvSpPr txBox="1"/>
          <p:nvPr/>
        </p:nvSpPr>
        <p:spPr>
          <a:xfrm>
            <a:off x="4151784" y="3950114"/>
            <a:ext cx="3379279" cy="338554"/>
          </a:xfrm>
          <a:prstGeom prst="rect">
            <a:avLst/>
          </a:prstGeom>
          <a:noFill/>
        </p:spPr>
        <p:txBody>
          <a:bodyPr wrap="square">
            <a:spAutoFit/>
          </a:bodyPr>
          <a:lstStyle/>
          <a:p>
            <a:pPr algn="ctr"/>
            <a:r>
              <a:rPr lang="fr-FR" sz="1600" b="1" dirty="0">
                <a:solidFill>
                  <a:schemeClr val="bg1"/>
                </a:solidFill>
                <a:latin typeface="Lexend Deca" panose="020B0604020202020204" charset="-78"/>
                <a:cs typeface="Lexend Deca" panose="020B0604020202020204" charset="-78"/>
              </a:rPr>
              <a:t>BM@N Sessions(2015 – 2022)</a:t>
            </a:r>
          </a:p>
        </p:txBody>
      </p:sp>
      <p:pic>
        <p:nvPicPr>
          <p:cNvPr id="5" name="Рисунок 4">
            <a:extLst>
              <a:ext uri="{FF2B5EF4-FFF2-40B4-BE49-F238E27FC236}">
                <a16:creationId xmlns:a16="http://schemas.microsoft.com/office/drawing/2014/main" id="{9DBED7B0-19F7-2E02-BBF4-F703F412FDEE}"/>
              </a:ext>
            </a:extLst>
          </p:cNvPr>
          <p:cNvPicPr>
            <a:picLocks noChangeAspect="1"/>
          </p:cNvPicPr>
          <p:nvPr/>
        </p:nvPicPr>
        <p:blipFill>
          <a:blip r:embed="rId3" cstate="hqprint">
            <a:alphaModFix amt="70000"/>
            <a:extLst>
              <a:ext uri="{28A0092B-C50C-407E-A947-70E740481C1C}">
                <a14:useLocalDpi xmlns:a14="http://schemas.microsoft.com/office/drawing/2010/main"/>
              </a:ext>
            </a:extLst>
          </a:blip>
          <a:stretch>
            <a:fillRect/>
          </a:stretch>
        </p:blipFill>
        <p:spPr>
          <a:xfrm>
            <a:off x="448573" y="4863910"/>
            <a:ext cx="2160240" cy="1973920"/>
          </a:xfrm>
          <a:prstGeom prst="rect">
            <a:avLst/>
          </a:prstGeom>
        </p:spPr>
      </p:pic>
      <p:pic>
        <p:nvPicPr>
          <p:cNvPr id="2" name="Рисунок 1">
            <a:extLst>
              <a:ext uri="{FF2B5EF4-FFF2-40B4-BE49-F238E27FC236}">
                <a16:creationId xmlns:a16="http://schemas.microsoft.com/office/drawing/2014/main" id="{3B96FB7A-3ADD-C486-2A6D-EC51CB15DC5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448" b="92184" l="12064" r="100000">
                        <a14:foregroundMark x1="13372" y1="58621" x2="12718" y2="33333"/>
                        <a14:foregroundMark x1="27471" y1="7356" x2="31032" y2="3908"/>
                        <a14:foregroundMark x1="36773" y1="92184" x2="41570" y2="92184"/>
                        <a14:foregroundMark x1="12064" y1="58621" x2="12427" y2="53678"/>
                        <a14:foregroundMark x1="62645" y1="47586" x2="61119" y2="49770"/>
                        <a14:foregroundMark x1="76453" y1="29425" x2="75654" y2="30920"/>
                        <a14:foregroundMark x1="90698" y1="13448" x2="92733" y2="19885"/>
                        <a14:foregroundMark x1="97093" y1="11724" x2="97918" y2="11490"/>
                        <a14:foregroundMark x1="39244" y1="47356" x2="98462" y2="12360"/>
                        <a14:foregroundMark x1="39244" y1="47586" x2="39244" y2="47586"/>
                        <a14:foregroundMark x1="52108" y1="43333" x2="52108" y2="45862"/>
                        <a14:foregroundMark x1="48256" y1="35517" x2="51817" y2="44138"/>
                        <a14:foregroundMark x1="48038" y1="36552" x2="49782" y2="32874"/>
                        <a14:foregroundMark x1="53488" y1="27011" x2="55523" y2="31839"/>
                        <a14:foregroundMark x1="55523" y1="27011" x2="52108" y2="26437"/>
                        <a14:foregroundMark x1="58285" y1="52414" x2="55015" y2="58391"/>
                        <a14:foregroundMark x1="75799" y1="31149" x2="76890" y2="30690"/>
                        <a14:foregroundMark x1="57994" y1="43563" x2="60465" y2="44368"/>
                        <a14:foregroundMark x1="90407" y1="10000" x2="95858" y2="26207"/>
                        <a14:foregroundMark x1="94404" y1="10000" x2="89971" y2="10000"/>
                        <a14:foregroundMark x1="53561" y1="24598" x2="54360" y2="25862"/>
                        <a14:foregroundMark x1="62936" y1="47011" x2="62936" y2="48966"/>
                        <a14:backgroundMark x1="99419" y1="11724" x2="99419" y2="11724"/>
                        <a14:backgroundMark x1="99201" y1="11954" x2="99201" y2="11954"/>
                        <a14:backgroundMark x1="99709" y1="12529" x2="99709" y2="12529"/>
                        <a14:backgroundMark x1="99201" y1="11264" x2="99201" y2="11264"/>
                        <a14:backgroundMark x1="98619" y1="11264" x2="98619" y2="11264"/>
                        <a14:backgroundMark x1="99201" y1="11264" x2="99055" y2="12529"/>
                        <a14:backgroundMark x1="99709" y1="10575" x2="98765" y2="10575"/>
                      </a14:backgroundRemoval>
                    </a14:imgEffect>
                  </a14:imgLayer>
                </a14:imgProps>
              </a:ext>
              <a:ext uri="{28A0092B-C50C-407E-A947-70E740481C1C}">
                <a14:useLocalDpi xmlns:a14="http://schemas.microsoft.com/office/drawing/2010/main" val="0"/>
              </a:ext>
            </a:extLst>
          </a:blip>
          <a:srcRect/>
          <a:stretch/>
        </p:blipFill>
        <p:spPr>
          <a:xfrm>
            <a:off x="812318" y="1373765"/>
            <a:ext cx="4824536" cy="3051214"/>
          </a:xfrm>
          <a:prstGeom prst="rect">
            <a:avLst/>
          </a:prstGeom>
        </p:spPr>
      </p:pic>
      <p:pic>
        <p:nvPicPr>
          <p:cNvPr id="8" name="Рисунок 7">
            <a:extLst>
              <a:ext uri="{FF2B5EF4-FFF2-40B4-BE49-F238E27FC236}">
                <a16:creationId xmlns:a16="http://schemas.microsoft.com/office/drawing/2014/main" id="{D5843BAB-6BA5-A85B-8CA1-3862F789C07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35960" y="1427743"/>
            <a:ext cx="1891104" cy="2365171"/>
          </a:xfrm>
          <a:prstGeom prst="rect">
            <a:avLst/>
          </a:prstGeom>
          <a:solidFill>
            <a:schemeClr val="bg1"/>
          </a:solidFill>
          <a:effectLst>
            <a:softEdge rad="50800"/>
          </a:effectLst>
          <a:scene3d>
            <a:camera prst="orthographicFront"/>
            <a:lightRig rig="threePt" dir="t"/>
          </a:scene3d>
          <a:sp3d/>
        </p:spPr>
      </p:pic>
      <p:grpSp>
        <p:nvGrpSpPr>
          <p:cNvPr id="19" name="Группа 18">
            <a:extLst>
              <a:ext uri="{FF2B5EF4-FFF2-40B4-BE49-F238E27FC236}">
                <a16:creationId xmlns:a16="http://schemas.microsoft.com/office/drawing/2014/main" id="{2912416A-AB38-C28B-211A-CC2C0DB23472}"/>
              </a:ext>
            </a:extLst>
          </p:cNvPr>
          <p:cNvGrpSpPr/>
          <p:nvPr/>
        </p:nvGrpSpPr>
        <p:grpSpPr>
          <a:xfrm>
            <a:off x="2855641" y="4384436"/>
            <a:ext cx="3171200" cy="2191669"/>
            <a:chOff x="3159583" y="4544523"/>
            <a:chExt cx="2897981" cy="2191669"/>
          </a:xfrm>
        </p:grpSpPr>
        <p:grpSp>
          <p:nvGrpSpPr>
            <p:cNvPr id="45" name="Группа 44">
              <a:extLst>
                <a:ext uri="{FF2B5EF4-FFF2-40B4-BE49-F238E27FC236}">
                  <a16:creationId xmlns:a16="http://schemas.microsoft.com/office/drawing/2014/main" id="{5B72C1C5-6C70-090B-8B2C-4EA5B7E87BF8}"/>
                </a:ext>
              </a:extLst>
            </p:cNvPr>
            <p:cNvGrpSpPr/>
            <p:nvPr/>
          </p:nvGrpSpPr>
          <p:grpSpPr>
            <a:xfrm>
              <a:off x="3159583" y="4544523"/>
              <a:ext cx="2880320" cy="1852193"/>
              <a:chOff x="3141487" y="4789402"/>
              <a:chExt cx="2664296" cy="1852193"/>
            </a:xfrm>
          </p:grpSpPr>
          <p:sp>
            <p:nvSpPr>
              <p:cNvPr id="20" name="TextBox 19">
                <a:extLst>
                  <a:ext uri="{FF2B5EF4-FFF2-40B4-BE49-F238E27FC236}">
                    <a16:creationId xmlns:a16="http://schemas.microsoft.com/office/drawing/2014/main" id="{28E466A1-8DFA-F9BA-B27F-E9F4F50668A3}"/>
                  </a:ext>
                </a:extLst>
              </p:cNvPr>
              <p:cNvSpPr txBox="1"/>
              <p:nvPr/>
            </p:nvSpPr>
            <p:spPr>
              <a:xfrm>
                <a:off x="3141487" y="5171659"/>
                <a:ext cx="2664296" cy="323165"/>
              </a:xfrm>
              <a:prstGeom prst="rect">
                <a:avLst/>
              </a:prstGeom>
              <a:noFill/>
            </p:spPr>
            <p:txBody>
              <a:bodyPr wrap="square">
                <a:spAutoFit/>
              </a:bodyPr>
              <a:lstStyle/>
              <a:p>
                <a:pPr marL="285750" indent="-285750">
                  <a:buClr>
                    <a:schemeClr val="bg1"/>
                  </a:buClr>
                  <a:buFont typeface="Wingdings" panose="05000000000000000000" pitchFamily="2" charset="2"/>
                  <a:buChar char="v"/>
                </a:pPr>
                <a:r>
                  <a:rPr lang="en-US" sz="1500" b="1" dirty="0">
                    <a:solidFill>
                      <a:schemeClr val="bg1"/>
                    </a:solidFill>
                    <a:latin typeface="Lexend Deca" panose="020B0604020202020204" charset="-78"/>
                    <a:cs typeface="Lexend Deca" panose="020B0604020202020204"/>
                  </a:rPr>
                  <a:t>Session №52 (d) </a:t>
                </a:r>
                <a:endParaRPr lang="ru-RU" sz="1500" b="1" dirty="0">
                  <a:solidFill>
                    <a:schemeClr val="bg1"/>
                  </a:solidFill>
                  <a:cs typeface="Lexend Deca" panose="020B0604020202020204"/>
                </a:endParaRPr>
              </a:p>
            </p:txBody>
          </p:sp>
          <p:sp>
            <p:nvSpPr>
              <p:cNvPr id="18" name="TextBox 17">
                <a:extLst>
                  <a:ext uri="{FF2B5EF4-FFF2-40B4-BE49-F238E27FC236}">
                    <a16:creationId xmlns:a16="http://schemas.microsoft.com/office/drawing/2014/main" id="{EBB5A404-E706-1254-37C0-1E9ACA6A56A4}"/>
                  </a:ext>
                </a:extLst>
              </p:cNvPr>
              <p:cNvSpPr txBox="1"/>
              <p:nvPr/>
            </p:nvSpPr>
            <p:spPr>
              <a:xfrm>
                <a:off x="3141487" y="4789402"/>
                <a:ext cx="2664296" cy="323165"/>
              </a:xfrm>
              <a:prstGeom prst="rect">
                <a:avLst/>
              </a:prstGeom>
              <a:noFill/>
            </p:spPr>
            <p:txBody>
              <a:bodyPr wrap="square">
                <a:spAutoFit/>
              </a:bodyPr>
              <a:lstStyle/>
              <a:p>
                <a:pPr marL="285750" indent="-285750">
                  <a:buClr>
                    <a:schemeClr val="bg1"/>
                  </a:buClr>
                  <a:buFont typeface="Wingdings" panose="05000000000000000000" pitchFamily="2" charset="2"/>
                  <a:buChar char="v"/>
                </a:pPr>
                <a:r>
                  <a:rPr lang="en-US" sz="1500" b="1" dirty="0">
                    <a:solidFill>
                      <a:schemeClr val="bg1"/>
                    </a:solidFill>
                    <a:latin typeface="Lexend Deca" panose="020B0604020202020204" charset="-78"/>
                    <a:cs typeface="Lexend Deca" panose="020B0604020202020204"/>
                  </a:rPr>
                  <a:t>Session №51 (d,C) </a:t>
                </a:r>
                <a:endParaRPr lang="ru-RU" sz="1500" b="1" dirty="0">
                  <a:solidFill>
                    <a:schemeClr val="bg1"/>
                  </a:solidFill>
                  <a:cs typeface="Lexend Deca" panose="020B0604020202020204"/>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D74472C-66FE-0115-BBF1-0B3AD1ED4D8E}"/>
                      </a:ext>
                    </a:extLst>
                  </p:cNvPr>
                  <p:cNvSpPr txBox="1"/>
                  <p:nvPr/>
                </p:nvSpPr>
                <p:spPr>
                  <a:xfrm>
                    <a:off x="3141487" y="5553916"/>
                    <a:ext cx="2664296" cy="335285"/>
                  </a:xfrm>
                  <a:prstGeom prst="rect">
                    <a:avLst/>
                  </a:prstGeom>
                  <a:noFill/>
                </p:spPr>
                <p:txBody>
                  <a:bodyPr wrap="square">
                    <a:spAutoFit/>
                  </a:bodyPr>
                  <a:lstStyle/>
                  <a:p>
                    <a:pPr marL="285750" indent="-285750">
                      <a:buClr>
                        <a:schemeClr val="bg1"/>
                      </a:buClr>
                      <a:buFont typeface="Wingdings" panose="05000000000000000000" pitchFamily="2" charset="2"/>
                      <a:buChar char="v"/>
                    </a:pPr>
                    <a:r>
                      <a:rPr lang="en-US" sz="1500" b="1" dirty="0">
                        <a:solidFill>
                          <a:schemeClr val="bg1"/>
                        </a:solidFill>
                        <a:latin typeface="Lexend Deca" panose="020B0604020202020204" charset="-78"/>
                        <a:cs typeface="Lexend Deca" panose="020B0604020202020204"/>
                      </a:rPr>
                      <a:t>Session №53 (d, </a:t>
                    </a:r>
                    <a14:m>
                      <m:oMath xmlns:m="http://schemas.openxmlformats.org/officeDocument/2006/math">
                        <m:sSup>
                          <m:sSupPr>
                            <m:ctrlPr>
                              <a:rPr lang="en-US" sz="1500" b="1" i="1" kern="0" smtClean="0">
                                <a:solidFill>
                                  <a:schemeClr val="bg1"/>
                                </a:solidFill>
                                <a:latin typeface="Cambria Math" panose="02040503050406030204" pitchFamily="18" charset="0"/>
                                <a:ea typeface="Cambria Math" panose="02040503050406030204" pitchFamily="18" charset="0"/>
                              </a:rPr>
                            </m:ctrlPr>
                          </m:sSupPr>
                          <m:e>
                            <m:r>
                              <a:rPr lang="en-US" sz="1500" b="1" i="1" kern="0">
                                <a:solidFill>
                                  <a:schemeClr val="bg1"/>
                                </a:solidFill>
                                <a:latin typeface="Cambria Math" panose="02040503050406030204" pitchFamily="18" charset="0"/>
                                <a:ea typeface="Cambria Math" panose="02040503050406030204" pitchFamily="18" charset="0"/>
                              </a:rPr>
                              <m:t>𝒅</m:t>
                            </m:r>
                          </m:e>
                          <m:sup>
                            <m:r>
                              <a:rPr lang="en-US" sz="1500" b="1" kern="0">
                                <a:solidFill>
                                  <a:schemeClr val="bg1"/>
                                </a:solidFill>
                                <a:latin typeface="Cambria Math" panose="02040503050406030204" pitchFamily="18" charset="0"/>
                                <a:ea typeface="Cambria Math" panose="02040503050406030204" pitchFamily="18" charset="0"/>
                              </a:rPr>
                              <m:t>↑</m:t>
                            </m:r>
                          </m:sup>
                        </m:sSup>
                      </m:oMath>
                    </a14:m>
                    <a:r>
                      <a:rPr lang="en-US" sz="1500" b="1" dirty="0">
                        <a:solidFill>
                          <a:schemeClr val="bg1"/>
                        </a:solidFill>
                        <a:latin typeface="Lexend Deca" panose="020B0604020202020204" charset="-78"/>
                        <a:cs typeface="Lexend Deca" panose="020B0604020202020204"/>
                      </a:rPr>
                      <a:t>) </a:t>
                    </a:r>
                    <a:endParaRPr lang="ru-RU" sz="1500" b="1" dirty="0">
                      <a:solidFill>
                        <a:schemeClr val="bg1"/>
                      </a:solidFill>
                      <a:cs typeface="Lexend Deca" panose="020B0604020202020204"/>
                    </a:endParaRPr>
                  </a:p>
                </p:txBody>
              </p:sp>
            </mc:Choice>
            <mc:Fallback xmlns="">
              <p:sp>
                <p:nvSpPr>
                  <p:cNvPr id="22" name="TextBox 21">
                    <a:extLst>
                      <a:ext uri="{FF2B5EF4-FFF2-40B4-BE49-F238E27FC236}">
                        <a16:creationId xmlns:a16="http://schemas.microsoft.com/office/drawing/2014/main" id="{3D74472C-66FE-0115-BBF1-0B3AD1ED4D8E}"/>
                      </a:ext>
                    </a:extLst>
                  </p:cNvPr>
                  <p:cNvSpPr txBox="1">
                    <a:spLocks noRot="1" noChangeAspect="1" noMove="1" noResize="1" noEditPoints="1" noAdjustHandles="1" noChangeArrowheads="1" noChangeShapeType="1" noTextEdit="1"/>
                  </p:cNvSpPr>
                  <p:nvPr/>
                </p:nvSpPr>
                <p:spPr>
                  <a:xfrm>
                    <a:off x="3141487" y="5553916"/>
                    <a:ext cx="2664296" cy="335285"/>
                  </a:xfrm>
                  <a:prstGeom prst="rect">
                    <a:avLst/>
                  </a:prstGeom>
                  <a:blipFill>
                    <a:blip r:embed="rId7"/>
                    <a:stretch>
                      <a:fillRect l="-634" t="-1818" b="-18182"/>
                    </a:stretch>
                  </a:blipFill>
                </p:spPr>
                <p:txBody>
                  <a:bodyPr/>
                  <a:lstStyle/>
                  <a:p>
                    <a:r>
                      <a:rPr lang="ru-RU">
                        <a:noFill/>
                      </a:rPr>
                      <a:t> </a:t>
                    </a:r>
                  </a:p>
                </p:txBody>
              </p:sp>
            </mc:Fallback>
          </mc:AlternateContent>
          <p:sp>
            <p:nvSpPr>
              <p:cNvPr id="24" name="TextBox 23">
                <a:extLst>
                  <a:ext uri="{FF2B5EF4-FFF2-40B4-BE49-F238E27FC236}">
                    <a16:creationId xmlns:a16="http://schemas.microsoft.com/office/drawing/2014/main" id="{B6D6D5F9-826F-5BF7-058C-29A4921735E0}"/>
                  </a:ext>
                </a:extLst>
              </p:cNvPr>
              <p:cNvSpPr txBox="1"/>
              <p:nvPr/>
            </p:nvSpPr>
            <p:spPr>
              <a:xfrm>
                <a:off x="3141487" y="5936173"/>
                <a:ext cx="2664296" cy="323165"/>
              </a:xfrm>
              <a:prstGeom prst="rect">
                <a:avLst/>
              </a:prstGeom>
              <a:noFill/>
            </p:spPr>
            <p:txBody>
              <a:bodyPr wrap="square">
                <a:spAutoFit/>
              </a:bodyPr>
              <a:lstStyle/>
              <a:p>
                <a:pPr marL="285750" indent="-285750">
                  <a:buClr>
                    <a:schemeClr val="bg1"/>
                  </a:buClr>
                  <a:buFont typeface="Wingdings" panose="05000000000000000000" pitchFamily="2" charset="2"/>
                  <a:buChar char="v"/>
                </a:pPr>
                <a:r>
                  <a:rPr lang="en-US" sz="1500" b="1" dirty="0">
                    <a:solidFill>
                      <a:schemeClr val="bg1"/>
                    </a:solidFill>
                    <a:latin typeface="Lexend Deca" panose="020B0604020202020204" charset="-78"/>
                    <a:cs typeface="Lexend Deca" panose="020B0604020202020204"/>
                  </a:rPr>
                  <a:t>Session №54 (C)</a:t>
                </a:r>
                <a:endParaRPr lang="ru-RU" sz="1500" b="1" dirty="0">
                  <a:solidFill>
                    <a:schemeClr val="bg1"/>
                  </a:solidFill>
                  <a:cs typeface="Lexend Deca" panose="020B0604020202020204"/>
                </a:endParaRPr>
              </a:p>
            </p:txBody>
          </p:sp>
          <p:sp>
            <p:nvSpPr>
              <p:cNvPr id="28" name="TextBox 27">
                <a:extLst>
                  <a:ext uri="{FF2B5EF4-FFF2-40B4-BE49-F238E27FC236}">
                    <a16:creationId xmlns:a16="http://schemas.microsoft.com/office/drawing/2014/main" id="{859F86E3-1DC5-D8FB-4F81-813CBEEDB30F}"/>
                  </a:ext>
                </a:extLst>
              </p:cNvPr>
              <p:cNvSpPr txBox="1"/>
              <p:nvPr/>
            </p:nvSpPr>
            <p:spPr>
              <a:xfrm>
                <a:off x="3141487" y="6318430"/>
                <a:ext cx="2664296" cy="323165"/>
              </a:xfrm>
              <a:prstGeom prst="rect">
                <a:avLst/>
              </a:prstGeom>
              <a:noFill/>
            </p:spPr>
            <p:txBody>
              <a:bodyPr wrap="square">
                <a:spAutoFit/>
              </a:bodyPr>
              <a:lstStyle/>
              <a:p>
                <a:pPr marL="285750" indent="-285750">
                  <a:buClr>
                    <a:schemeClr val="bg1"/>
                  </a:buClr>
                  <a:buFont typeface="Wingdings" panose="05000000000000000000" pitchFamily="2" charset="2"/>
                  <a:buChar char="v"/>
                </a:pPr>
                <a:r>
                  <a:rPr lang="da-DK" sz="1500" b="1" dirty="0">
                    <a:solidFill>
                      <a:schemeClr val="bg1"/>
                    </a:solidFill>
                    <a:latin typeface="Lexend Deca" panose="020B0604020202020204" charset="-78"/>
                    <a:cs typeface="Lexend Deca" panose="020B0604020202020204"/>
                  </a:rPr>
                  <a:t>Session №55 (C,Ar,Kr) </a:t>
                </a:r>
                <a:endParaRPr lang="ru-RU" sz="1500" b="1" dirty="0">
                  <a:solidFill>
                    <a:schemeClr val="bg1"/>
                  </a:solidFill>
                  <a:cs typeface="Lexend Deca" panose="020B0604020202020204"/>
                </a:endParaRPr>
              </a:p>
            </p:txBody>
          </p:sp>
        </p:grpSp>
        <p:sp>
          <p:nvSpPr>
            <p:cNvPr id="14" name="TextBox 13">
              <a:extLst>
                <a:ext uri="{FF2B5EF4-FFF2-40B4-BE49-F238E27FC236}">
                  <a16:creationId xmlns:a16="http://schemas.microsoft.com/office/drawing/2014/main" id="{7D04227C-6791-5924-D6BC-098046124830}"/>
                </a:ext>
              </a:extLst>
            </p:cNvPr>
            <p:cNvSpPr txBox="1"/>
            <p:nvPr/>
          </p:nvSpPr>
          <p:spPr>
            <a:xfrm>
              <a:off x="3177244" y="6413027"/>
              <a:ext cx="2880320" cy="323165"/>
            </a:xfrm>
            <a:prstGeom prst="rect">
              <a:avLst/>
            </a:prstGeom>
            <a:noFill/>
          </p:spPr>
          <p:txBody>
            <a:bodyPr wrap="square">
              <a:spAutoFit/>
            </a:bodyPr>
            <a:lstStyle/>
            <a:p>
              <a:pPr marL="285750" indent="-285750">
                <a:buClr>
                  <a:schemeClr val="bg1"/>
                </a:buClr>
                <a:buFont typeface="Wingdings" panose="05000000000000000000" pitchFamily="2" charset="2"/>
                <a:buChar char="v"/>
              </a:pPr>
              <a:r>
                <a:rPr lang="da-DK" sz="1500" b="1" dirty="0">
                  <a:solidFill>
                    <a:schemeClr val="bg1"/>
                  </a:solidFill>
                  <a:latin typeface="Lexend Deca" panose="020B0604020202020204" charset="-78"/>
                  <a:cs typeface="Lexend Deca" panose="020B0604020202020204" charset="-78"/>
                </a:rPr>
                <a:t>Session №57 (</a:t>
              </a:r>
              <a:r>
                <a:rPr lang="en-US" sz="1500" b="1" dirty="0">
                  <a:solidFill>
                    <a:schemeClr val="bg1"/>
                  </a:solidFill>
                  <a:latin typeface="Lexend Deca" panose="020B0604020202020204" charset="-78"/>
                  <a:cs typeface="Lexend Deca" panose="020B0604020202020204" charset="-78"/>
                </a:rPr>
                <a:t>Xe</a:t>
              </a:r>
              <a:r>
                <a:rPr lang="da-DK" sz="1500" b="1" dirty="0">
                  <a:solidFill>
                    <a:schemeClr val="bg1"/>
                  </a:solidFill>
                  <a:latin typeface="Lexend Deca" panose="020B0604020202020204" charset="-78"/>
                  <a:cs typeface="Lexend Deca" panose="020B0604020202020204" charset="-78"/>
                </a:rPr>
                <a:t>) </a:t>
              </a:r>
              <a:endParaRPr lang="ru-RU" sz="1500" b="1" dirty="0">
                <a:solidFill>
                  <a:schemeClr val="bg1"/>
                </a:solidFill>
                <a:cs typeface="Lexend Deca" panose="020B0604020202020204" charset="-78"/>
              </a:endParaRPr>
            </a:p>
          </p:txBody>
        </p:sp>
      </p:grpSp>
      <p:grpSp>
        <p:nvGrpSpPr>
          <p:cNvPr id="21" name="Группа 20">
            <a:extLst>
              <a:ext uri="{FF2B5EF4-FFF2-40B4-BE49-F238E27FC236}">
                <a16:creationId xmlns:a16="http://schemas.microsoft.com/office/drawing/2014/main" id="{E38CE6A5-0358-090E-B6B4-CF939D46970D}"/>
              </a:ext>
            </a:extLst>
          </p:cNvPr>
          <p:cNvGrpSpPr/>
          <p:nvPr/>
        </p:nvGrpSpPr>
        <p:grpSpPr>
          <a:xfrm>
            <a:off x="6009179" y="4376753"/>
            <a:ext cx="2749194" cy="2224793"/>
            <a:chOff x="6221543" y="4510701"/>
            <a:chExt cx="2749194" cy="2224793"/>
          </a:xfrm>
        </p:grpSpPr>
        <p:grpSp>
          <p:nvGrpSpPr>
            <p:cNvPr id="44" name="Группа 43">
              <a:extLst>
                <a:ext uri="{FF2B5EF4-FFF2-40B4-BE49-F238E27FC236}">
                  <a16:creationId xmlns:a16="http://schemas.microsoft.com/office/drawing/2014/main" id="{9F0B3764-1D0C-E68D-737A-60C4E956F64A}"/>
                </a:ext>
              </a:extLst>
            </p:cNvPr>
            <p:cNvGrpSpPr/>
            <p:nvPr/>
          </p:nvGrpSpPr>
          <p:grpSpPr>
            <a:xfrm>
              <a:off x="6221543" y="4510701"/>
              <a:ext cx="2749194" cy="1856229"/>
              <a:chOff x="5750866" y="4797260"/>
              <a:chExt cx="2749194" cy="1856229"/>
            </a:xfrm>
          </p:grpSpPr>
          <p:sp>
            <p:nvSpPr>
              <p:cNvPr id="36" name="TextBox 35">
                <a:extLst>
                  <a:ext uri="{FF2B5EF4-FFF2-40B4-BE49-F238E27FC236}">
                    <a16:creationId xmlns:a16="http://schemas.microsoft.com/office/drawing/2014/main" id="{777DA387-ED0B-E14A-E950-9575B9B63832}"/>
                  </a:ext>
                </a:extLst>
              </p:cNvPr>
              <p:cNvSpPr txBox="1"/>
              <p:nvPr/>
            </p:nvSpPr>
            <p:spPr>
              <a:xfrm>
                <a:off x="5750866" y="5167239"/>
                <a:ext cx="2680286" cy="323165"/>
              </a:xfrm>
              <a:prstGeom prst="rect">
                <a:avLst/>
              </a:prstGeom>
              <a:noFill/>
            </p:spPr>
            <p:txBody>
              <a:bodyPr wrap="square">
                <a:spAutoFit/>
              </a:bodyPr>
              <a:lstStyle/>
              <a:p>
                <a:r>
                  <a:rPr lang="da-DK" sz="1500" b="1" dirty="0">
                    <a:solidFill>
                      <a:schemeClr val="bg1"/>
                    </a:solidFill>
                    <a:latin typeface="Lexend Deca" panose="020B0604020202020204" charset="-78"/>
                    <a:cs typeface="Lexend Deca" panose="020B0604020202020204" charset="-78"/>
                  </a:rPr>
                  <a:t>June 29 – June 30, 2016</a:t>
                </a:r>
                <a:endParaRPr lang="ru-RU" sz="1500" b="1" dirty="0">
                  <a:solidFill>
                    <a:schemeClr val="bg1"/>
                  </a:solidFill>
                  <a:cs typeface="Lexend Deca" panose="020B0604020202020204" charset="-78"/>
                </a:endParaRPr>
              </a:p>
            </p:txBody>
          </p:sp>
          <p:sp>
            <p:nvSpPr>
              <p:cNvPr id="34" name="TextBox 33">
                <a:extLst>
                  <a:ext uri="{FF2B5EF4-FFF2-40B4-BE49-F238E27FC236}">
                    <a16:creationId xmlns:a16="http://schemas.microsoft.com/office/drawing/2014/main" id="{420B66EB-810F-88BA-B7A8-8F9ADCA913F3}"/>
                  </a:ext>
                </a:extLst>
              </p:cNvPr>
              <p:cNvSpPr txBox="1"/>
              <p:nvPr/>
            </p:nvSpPr>
            <p:spPr>
              <a:xfrm>
                <a:off x="5762416" y="4797260"/>
                <a:ext cx="2664296" cy="323165"/>
              </a:xfrm>
              <a:prstGeom prst="rect">
                <a:avLst/>
              </a:prstGeom>
              <a:noFill/>
            </p:spPr>
            <p:txBody>
              <a:bodyPr wrap="square" anchor="ctr">
                <a:spAutoFit/>
              </a:bodyPr>
              <a:lstStyle/>
              <a:p>
                <a:r>
                  <a:rPr lang="en-US" sz="1500" b="1" dirty="0">
                    <a:solidFill>
                      <a:schemeClr val="bg1"/>
                    </a:solidFill>
                    <a:latin typeface="Lexend Deca" panose="020B0604020202020204" charset="-78"/>
                    <a:cs typeface="Lexend Deca" panose="020B0604020202020204" charset="-78"/>
                  </a:rPr>
                  <a:t>Feb. 22 – Mar. 15, 2015</a:t>
                </a:r>
                <a:endParaRPr lang="ru-RU" sz="1500" b="1" dirty="0">
                  <a:solidFill>
                    <a:schemeClr val="bg1"/>
                  </a:solidFill>
                  <a:cs typeface="Lexend Deca" panose="020B0604020202020204" charset="-78"/>
                </a:endParaRPr>
              </a:p>
            </p:txBody>
          </p:sp>
          <p:sp>
            <p:nvSpPr>
              <p:cNvPr id="38" name="TextBox 37">
                <a:extLst>
                  <a:ext uri="{FF2B5EF4-FFF2-40B4-BE49-F238E27FC236}">
                    <a16:creationId xmlns:a16="http://schemas.microsoft.com/office/drawing/2014/main" id="{A7A01E34-D82F-C349-79B0-778C1B19A302}"/>
                  </a:ext>
                </a:extLst>
              </p:cNvPr>
              <p:cNvSpPr txBox="1"/>
              <p:nvPr/>
            </p:nvSpPr>
            <p:spPr>
              <a:xfrm>
                <a:off x="5805783" y="5567916"/>
                <a:ext cx="2688281" cy="323165"/>
              </a:xfrm>
              <a:prstGeom prst="rect">
                <a:avLst/>
              </a:prstGeom>
              <a:noFill/>
            </p:spPr>
            <p:txBody>
              <a:bodyPr wrap="square" anchor="ctr">
                <a:spAutoFit/>
              </a:bodyPr>
              <a:lstStyle/>
              <a:p>
                <a:r>
                  <a:rPr lang="fr-FR" sz="1500" b="1" dirty="0">
                    <a:solidFill>
                      <a:schemeClr val="bg1"/>
                    </a:solidFill>
                    <a:latin typeface="Lexend Deca" panose="020B0604020202020204" charset="-78"/>
                    <a:cs typeface="Lexend Deca" panose="020B0604020202020204" charset="-78"/>
                  </a:rPr>
                  <a:t>Dec. 9 – Dec. 23, 2016</a:t>
                </a:r>
                <a:endParaRPr lang="ru-RU" sz="1500" b="1" dirty="0">
                  <a:solidFill>
                    <a:schemeClr val="bg1"/>
                  </a:solidFill>
                  <a:cs typeface="Lexend Deca" panose="020B0604020202020204" charset="-78"/>
                </a:endParaRPr>
              </a:p>
            </p:txBody>
          </p:sp>
          <p:sp>
            <p:nvSpPr>
              <p:cNvPr id="40" name="TextBox 39">
                <a:extLst>
                  <a:ext uri="{FF2B5EF4-FFF2-40B4-BE49-F238E27FC236}">
                    <a16:creationId xmlns:a16="http://schemas.microsoft.com/office/drawing/2014/main" id="{06148DE9-D434-0702-F7BB-5B1C452C39A2}"/>
                  </a:ext>
                </a:extLst>
              </p:cNvPr>
              <p:cNvSpPr txBox="1"/>
              <p:nvPr/>
            </p:nvSpPr>
            <p:spPr>
              <a:xfrm>
                <a:off x="5806782" y="5948212"/>
                <a:ext cx="2692278" cy="323165"/>
              </a:xfrm>
              <a:prstGeom prst="rect">
                <a:avLst/>
              </a:prstGeom>
              <a:noFill/>
            </p:spPr>
            <p:txBody>
              <a:bodyPr wrap="square" anchor="ctr">
                <a:spAutoFit/>
              </a:bodyPr>
              <a:lstStyle/>
              <a:p>
                <a:r>
                  <a:rPr lang="pt-BR" sz="1500" b="1" dirty="0">
                    <a:solidFill>
                      <a:schemeClr val="bg1"/>
                    </a:solidFill>
                    <a:latin typeface="Lexend Deca" panose="020B0604020202020204" charset="-78"/>
                    <a:cs typeface="Lexend Deca" panose="020B0604020202020204" charset="-78"/>
                  </a:rPr>
                  <a:t>Mar. 7 – Mar. 18, 2017</a:t>
                </a:r>
                <a:endParaRPr lang="ru-RU" sz="1500" b="1" dirty="0">
                  <a:solidFill>
                    <a:schemeClr val="bg1"/>
                  </a:solidFill>
                  <a:cs typeface="Lexend Deca" panose="020B0604020202020204" charset="-78"/>
                </a:endParaRPr>
              </a:p>
            </p:txBody>
          </p:sp>
          <p:sp>
            <p:nvSpPr>
              <p:cNvPr id="42" name="TextBox 41">
                <a:extLst>
                  <a:ext uri="{FF2B5EF4-FFF2-40B4-BE49-F238E27FC236}">
                    <a16:creationId xmlns:a16="http://schemas.microsoft.com/office/drawing/2014/main" id="{6D5ADFD0-B4AD-3112-58E5-799339F3ED6B}"/>
                  </a:ext>
                </a:extLst>
              </p:cNvPr>
              <p:cNvSpPr txBox="1"/>
              <p:nvPr/>
            </p:nvSpPr>
            <p:spPr>
              <a:xfrm>
                <a:off x="5805783" y="6330324"/>
                <a:ext cx="2694277" cy="323165"/>
              </a:xfrm>
              <a:prstGeom prst="rect">
                <a:avLst/>
              </a:prstGeom>
              <a:noFill/>
            </p:spPr>
            <p:txBody>
              <a:bodyPr wrap="square" anchor="ctr">
                <a:spAutoFit/>
              </a:bodyPr>
              <a:lstStyle/>
              <a:p>
                <a:r>
                  <a:rPr lang="pt-BR" sz="1500" b="1" dirty="0">
                    <a:solidFill>
                      <a:schemeClr val="bg1"/>
                    </a:solidFill>
                    <a:latin typeface="Lexend Deca" panose="020B0604020202020204" charset="-78"/>
                    <a:cs typeface="Lexend Deca" panose="020B0604020202020204" charset="-78"/>
                  </a:rPr>
                  <a:t>Mar. 3 – Apr. 05, 2018</a:t>
                </a:r>
                <a:endParaRPr lang="ru-RU" sz="1500" b="1" dirty="0">
                  <a:solidFill>
                    <a:schemeClr val="bg1"/>
                  </a:solidFill>
                  <a:cs typeface="Lexend Deca" panose="020B0604020202020204" charset="-78"/>
                </a:endParaRPr>
              </a:p>
            </p:txBody>
          </p:sp>
        </p:grpSp>
        <p:sp>
          <p:nvSpPr>
            <p:cNvPr id="17" name="TextBox 16">
              <a:extLst>
                <a:ext uri="{FF2B5EF4-FFF2-40B4-BE49-F238E27FC236}">
                  <a16:creationId xmlns:a16="http://schemas.microsoft.com/office/drawing/2014/main" id="{D9521794-DC2D-5C85-31D2-2CA814F3C41D}"/>
                </a:ext>
              </a:extLst>
            </p:cNvPr>
            <p:cNvSpPr txBox="1"/>
            <p:nvPr/>
          </p:nvSpPr>
          <p:spPr>
            <a:xfrm>
              <a:off x="6276460" y="6412329"/>
              <a:ext cx="2694277" cy="323165"/>
            </a:xfrm>
            <a:prstGeom prst="rect">
              <a:avLst/>
            </a:prstGeom>
            <a:noFill/>
          </p:spPr>
          <p:txBody>
            <a:bodyPr wrap="square" anchor="ctr">
              <a:spAutoFit/>
            </a:bodyPr>
            <a:lstStyle/>
            <a:p>
              <a:r>
                <a:rPr lang="pt-BR" sz="1500" b="1" dirty="0">
                  <a:solidFill>
                    <a:schemeClr val="bg1"/>
                  </a:solidFill>
                  <a:latin typeface="Lexend Deca" panose="020B0604020202020204" charset="-78"/>
                  <a:cs typeface="Lexend Deca" panose="020B0604020202020204" charset="-78"/>
                </a:rPr>
                <a:t>Nov – </a:t>
              </a:r>
              <a:r>
                <a:rPr lang="fr-FR" sz="1500" b="1" dirty="0">
                  <a:solidFill>
                    <a:schemeClr val="bg1"/>
                  </a:solidFill>
                  <a:latin typeface="Lexend Deca" panose="020B0604020202020204" charset="-78"/>
                  <a:cs typeface="Lexend Deca" panose="020B0604020202020204" charset="-78"/>
                </a:rPr>
                <a:t>Dec</a:t>
              </a:r>
              <a:r>
                <a:rPr lang="pt-BR" sz="1500" b="1" dirty="0">
                  <a:solidFill>
                    <a:schemeClr val="bg1"/>
                  </a:solidFill>
                  <a:latin typeface="Lexend Deca" panose="020B0604020202020204" charset="-78"/>
                  <a:cs typeface="Lexend Deca" panose="020B0604020202020204" charset="-78"/>
                </a:rPr>
                <a:t>, 2022</a:t>
              </a:r>
              <a:endParaRPr lang="ru-RU" sz="1500" b="1" dirty="0">
                <a:solidFill>
                  <a:schemeClr val="bg1"/>
                </a:solidFill>
                <a:cs typeface="Lexend Deca" panose="020B0604020202020204" charset="-78"/>
              </a:endParaRPr>
            </a:p>
          </p:txBody>
        </p:sp>
      </p:grpSp>
      <p:pic>
        <p:nvPicPr>
          <p:cNvPr id="4" name="Рисунок 3">
            <a:extLst>
              <a:ext uri="{FF2B5EF4-FFF2-40B4-BE49-F238E27FC236}">
                <a16:creationId xmlns:a16="http://schemas.microsoft.com/office/drawing/2014/main" id="{C10AD4DE-ADB6-9D9D-CE9A-917990E7E488}"/>
              </a:ext>
            </a:extLst>
          </p:cNvPr>
          <p:cNvPicPr>
            <a:picLocks noChangeAspect="1"/>
          </p:cNvPicPr>
          <p:nvPr/>
        </p:nvPicPr>
        <p:blipFill>
          <a:blip r:embed="rId8">
            <a:alphaModFix amt="64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92461">
            <a:off x="10621261" y="5434791"/>
            <a:ext cx="1512168" cy="1273217"/>
          </a:xfrm>
          <a:prstGeom prst="rect">
            <a:avLst/>
          </a:prstGeom>
        </p:spPr>
      </p:pic>
      <p:sp>
        <p:nvSpPr>
          <p:cNvPr id="3" name="Номер слайда 2">
            <a:extLst>
              <a:ext uri="{FF2B5EF4-FFF2-40B4-BE49-F238E27FC236}">
                <a16:creationId xmlns:a16="http://schemas.microsoft.com/office/drawing/2014/main" id="{FD51D47D-EE31-1B0C-A3F4-5EBB32D25DE5}"/>
              </a:ext>
            </a:extLst>
          </p:cNvPr>
          <p:cNvSpPr>
            <a:spLocks noGrp="1"/>
          </p:cNvSpPr>
          <p:nvPr>
            <p:ph type="sldNum" idx="12"/>
          </p:nvPr>
        </p:nvSpPr>
        <p:spPr/>
        <p:txBody>
          <a:bodyPr/>
          <a:lstStyle/>
          <a:p>
            <a:fld id="{3AC37B19-601B-4C64-82DB-FD4B1F66DB5B}" type="slidenum">
              <a:rPr lang="ru-RU" smtClean="0"/>
              <a:t>3</a:t>
            </a:fld>
            <a:endParaRPr lang="ru-RU" dirty="0"/>
          </a:p>
        </p:txBody>
      </p:sp>
    </p:spTree>
    <p:extLst>
      <p:ext uri="{BB962C8B-B14F-4D97-AF65-F5344CB8AC3E}">
        <p14:creationId xmlns:p14="http://schemas.microsoft.com/office/powerpoint/2010/main" val="334249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48EF6E0-261A-26EF-B57E-EE2539447A2C}"/>
              </a:ext>
            </a:extLst>
          </p:cNvPr>
          <p:cNvPicPr>
            <a:picLocks noChangeAspect="1"/>
          </p:cNvPicPr>
          <p:nvPr/>
        </p:nvPicPr>
        <p:blipFill rotWithShape="1">
          <a:blip r:embed="rId2"/>
          <a:srcRect l="2093" t="16847" r="3223" b="8889"/>
          <a:stretch/>
        </p:blipFill>
        <p:spPr>
          <a:xfrm>
            <a:off x="8832304" y="188640"/>
            <a:ext cx="3027660" cy="2885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a:extLst>
              <a:ext uri="{FF2B5EF4-FFF2-40B4-BE49-F238E27FC236}">
                <a16:creationId xmlns:a16="http://schemas.microsoft.com/office/drawing/2014/main" id="{808BE0B2-FC5B-D1F4-CCE5-6B7F7F024F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0788" y="2282361"/>
            <a:ext cx="5987686" cy="3888432"/>
          </a:xfrm>
          <a:prstGeom prst="flowChartMultidocument">
            <a:avLst/>
          </a:prstGeom>
        </p:spPr>
      </p:pic>
      <p:sp>
        <p:nvSpPr>
          <p:cNvPr id="4" name="Google Shape;111;p19">
            <a:extLst>
              <a:ext uri="{FF2B5EF4-FFF2-40B4-BE49-F238E27FC236}">
                <a16:creationId xmlns:a16="http://schemas.microsoft.com/office/drawing/2014/main" id="{EA6AAFE9-B9FD-3495-AB88-F7ECCA60B0D7}"/>
              </a:ext>
            </a:extLst>
          </p:cNvPr>
          <p:cNvSpPr txBox="1">
            <a:spLocks/>
          </p:cNvSpPr>
          <p:nvPr/>
        </p:nvSpPr>
        <p:spPr>
          <a:xfrm>
            <a:off x="0" y="687207"/>
            <a:ext cx="12192000"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e-Log platform</a:t>
            </a:r>
          </a:p>
        </p:txBody>
      </p:sp>
      <p:sp>
        <p:nvSpPr>
          <p:cNvPr id="8" name="TextBox 7">
            <a:extLst>
              <a:ext uri="{FF2B5EF4-FFF2-40B4-BE49-F238E27FC236}">
                <a16:creationId xmlns:a16="http://schemas.microsoft.com/office/drawing/2014/main" id="{3DAD17D9-4C5E-767C-9F58-904152E714A6}"/>
              </a:ext>
            </a:extLst>
          </p:cNvPr>
          <p:cNvSpPr txBox="1"/>
          <p:nvPr/>
        </p:nvSpPr>
        <p:spPr>
          <a:xfrm>
            <a:off x="191344" y="1844824"/>
            <a:ext cx="8424936" cy="492443"/>
          </a:xfrm>
          <a:prstGeom prst="rect">
            <a:avLst/>
          </a:prstGeom>
          <a:noFill/>
        </p:spPr>
        <p:txBody>
          <a:bodyPr wrap="square">
            <a:spAutoFit/>
          </a:bodyPr>
          <a:lstStyle/>
          <a:p>
            <a:r>
              <a:rPr lang="en-US" sz="2600" b="1" dirty="0">
                <a:solidFill>
                  <a:schemeClr val="bg1"/>
                </a:solidFill>
                <a:latin typeface="Lexend Deca" panose="020B0604020202020204" charset="-78"/>
                <a:cs typeface="Lexend Deca" panose="020B0604020202020204" charset="-78"/>
              </a:rPr>
              <a:t>What is an e-Log and why is it needed?</a:t>
            </a:r>
          </a:p>
        </p:txBody>
      </p:sp>
      <p:sp>
        <p:nvSpPr>
          <p:cNvPr id="10" name="TextBox 9">
            <a:extLst>
              <a:ext uri="{FF2B5EF4-FFF2-40B4-BE49-F238E27FC236}">
                <a16:creationId xmlns:a16="http://schemas.microsoft.com/office/drawing/2014/main" id="{148D91BC-E1A6-A467-715C-281A4A174F1D}"/>
              </a:ext>
            </a:extLst>
          </p:cNvPr>
          <p:cNvSpPr txBox="1"/>
          <p:nvPr/>
        </p:nvSpPr>
        <p:spPr>
          <a:xfrm>
            <a:off x="173526" y="2697307"/>
            <a:ext cx="5706450" cy="3323987"/>
          </a:xfrm>
          <a:prstGeom prst="rect">
            <a:avLst/>
          </a:prstGeom>
          <a:noFill/>
        </p:spPr>
        <p:txBody>
          <a:bodyPr wrap="square">
            <a:spAutoFit/>
          </a:bodyPr>
          <a:lstStyle/>
          <a:p>
            <a:pPr marL="285750" indent="-285750">
              <a:spcAft>
                <a:spcPts val="1200"/>
              </a:spcAft>
              <a:buClr>
                <a:schemeClr val="bg1"/>
              </a:buClr>
              <a:buFont typeface="Wingdings" panose="05000000000000000000" pitchFamily="2" charset="2"/>
              <a:buChar char="v"/>
            </a:pPr>
            <a:r>
              <a:rPr lang="en-US" sz="2000" dirty="0">
                <a:solidFill>
                  <a:schemeClr val="bg1"/>
                </a:solidFill>
                <a:latin typeface="Lexend Deca" panose="020B0604020202020204" charset="-78"/>
                <a:cs typeface="Lexend Deca" panose="020B0604020202020204" charset="-78"/>
              </a:rPr>
              <a:t>The online electronic logbook allows shift members to record information on current events, states of various systems, operation conditions of detectors., which are further used in processing and physics analysis of the particle collision events.</a:t>
            </a:r>
          </a:p>
          <a:p>
            <a:pPr marL="285750" indent="-285750">
              <a:buClr>
                <a:schemeClr val="bg1"/>
              </a:buClr>
              <a:buFont typeface="Wingdings" panose="05000000000000000000" pitchFamily="2" charset="2"/>
              <a:buChar char="v"/>
            </a:pPr>
            <a:r>
              <a:rPr lang="en-US" sz="2000" dirty="0">
                <a:solidFill>
                  <a:schemeClr val="bg1"/>
                </a:solidFill>
                <a:latin typeface="Lexend Deca" panose="020B0604020202020204" charset="-78"/>
                <a:cs typeface="Lexend Deca" panose="020B0604020202020204" charset="-78"/>
              </a:rPr>
              <a:t>The system provides collaboration members with tools for convenient viewing, managing and searching for the required information in the logbook.</a:t>
            </a:r>
          </a:p>
        </p:txBody>
      </p:sp>
      <p:pic>
        <p:nvPicPr>
          <p:cNvPr id="2" name="Picture 2" descr="ÐÐ°ÑÑÐ¸Ð½ÐºÐ¸ Ð¿Ð¾ Ð·Ð°Ð¿ÑÐ¾ÑÑ postgresql">
            <a:extLst>
              <a:ext uri="{FF2B5EF4-FFF2-40B4-BE49-F238E27FC236}">
                <a16:creationId xmlns:a16="http://schemas.microsoft.com/office/drawing/2014/main" id="{B6668812-67AC-0A5B-A3B0-DDAB138ACC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8088" y="5085184"/>
            <a:ext cx="936104" cy="1040677"/>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a:extLst>
              <a:ext uri="{FF2B5EF4-FFF2-40B4-BE49-F238E27FC236}">
                <a16:creationId xmlns:a16="http://schemas.microsoft.com/office/drawing/2014/main" id="{08C773B8-4FA4-ED38-C875-93407B385AD4}"/>
              </a:ext>
            </a:extLst>
          </p:cNvPr>
          <p:cNvPicPr>
            <a:picLocks noChangeAspect="1"/>
          </p:cNvPicPr>
          <p:nvPr/>
        </p:nvPicPr>
        <p:blipFill>
          <a:blip r:embed="rId5">
            <a:alphaModFix amt="14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730" y="4797152"/>
            <a:ext cx="3024336" cy="1811748"/>
          </a:xfrm>
          <a:prstGeom prst="rect">
            <a:avLst/>
          </a:prstGeom>
        </p:spPr>
      </p:pic>
      <p:sp>
        <p:nvSpPr>
          <p:cNvPr id="16" name="TextBox 15">
            <a:extLst>
              <a:ext uri="{FF2B5EF4-FFF2-40B4-BE49-F238E27FC236}">
                <a16:creationId xmlns:a16="http://schemas.microsoft.com/office/drawing/2014/main" id="{2DB9793A-A16C-1EFE-D6BA-363BBBDB765E}"/>
              </a:ext>
            </a:extLst>
          </p:cNvPr>
          <p:cNvSpPr txBox="1"/>
          <p:nvPr/>
        </p:nvSpPr>
        <p:spPr>
          <a:xfrm>
            <a:off x="434506" y="6373131"/>
            <a:ext cx="2141933" cy="307777"/>
          </a:xfrm>
          <a:prstGeom prst="rect">
            <a:avLst/>
          </a:prstGeom>
          <a:noFill/>
        </p:spPr>
        <p:txBody>
          <a:bodyPr wrap="none" rtlCol="0">
            <a:spAutoFit/>
          </a:bodyPr>
          <a:lstStyle/>
          <a:p>
            <a:r>
              <a:rPr lang="en-US" b="1" i="1" dirty="0">
                <a:solidFill>
                  <a:schemeClr val="bg1"/>
                </a:solidFill>
                <a:cs typeface="Lexend Deca" panose="020B0604020202020204"/>
              </a:rPr>
              <a:t>https://bmn-elog.jinr.ru</a:t>
            </a:r>
            <a:endParaRPr lang="ru-RU" b="1" i="1" dirty="0">
              <a:solidFill>
                <a:schemeClr val="bg1"/>
              </a:solidFill>
              <a:cs typeface="Lexend Deca" panose="020B0604020202020204"/>
            </a:endParaRPr>
          </a:p>
        </p:txBody>
      </p:sp>
      <p:sp>
        <p:nvSpPr>
          <p:cNvPr id="3" name="Номер слайда 2">
            <a:extLst>
              <a:ext uri="{FF2B5EF4-FFF2-40B4-BE49-F238E27FC236}">
                <a16:creationId xmlns:a16="http://schemas.microsoft.com/office/drawing/2014/main" id="{D6B10D62-E3BA-8969-5B4C-64A09A69B85B}"/>
              </a:ext>
            </a:extLst>
          </p:cNvPr>
          <p:cNvSpPr>
            <a:spLocks noGrp="1"/>
          </p:cNvSpPr>
          <p:nvPr>
            <p:ph type="sldNum" sz="quarter" idx="12"/>
          </p:nvPr>
        </p:nvSpPr>
        <p:spPr/>
        <p:txBody>
          <a:bodyPr/>
          <a:lstStyle/>
          <a:p>
            <a:fld id="{3AC37B19-601B-4C64-82DB-FD4B1F66DB5B}" type="slidenum">
              <a:rPr lang="ru-RU" smtClean="0"/>
              <a:t>4</a:t>
            </a:fld>
            <a:endParaRPr lang="ru-RU" dirty="0"/>
          </a:p>
        </p:txBody>
      </p:sp>
    </p:spTree>
    <p:extLst>
      <p:ext uri="{BB962C8B-B14F-4D97-AF65-F5344CB8AC3E}">
        <p14:creationId xmlns:p14="http://schemas.microsoft.com/office/powerpoint/2010/main" val="118962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48D79-B534-B512-5787-51F6A3312887}"/>
              </a:ext>
            </a:extLst>
          </p:cNvPr>
          <p:cNvSpPr txBox="1"/>
          <p:nvPr/>
        </p:nvSpPr>
        <p:spPr>
          <a:xfrm>
            <a:off x="191344" y="1844824"/>
            <a:ext cx="8424936" cy="492443"/>
          </a:xfrm>
          <a:prstGeom prst="rect">
            <a:avLst/>
          </a:prstGeom>
          <a:noFill/>
        </p:spPr>
        <p:txBody>
          <a:bodyPr wrap="square">
            <a:spAutoFit/>
          </a:bodyPr>
          <a:lstStyle/>
          <a:p>
            <a:r>
              <a:rPr lang="en-US" sz="2600" b="1" dirty="0">
                <a:solidFill>
                  <a:schemeClr val="bg1"/>
                </a:solidFill>
                <a:latin typeface="Lexend Deca" panose="020B0604020202020204" charset="-78"/>
                <a:cs typeface="Lexend Deca" panose="020B0604020202020204" charset="-78"/>
              </a:rPr>
              <a:t>What is a Condition Database?</a:t>
            </a:r>
          </a:p>
        </p:txBody>
      </p:sp>
      <p:sp>
        <p:nvSpPr>
          <p:cNvPr id="8" name="TextBox 7">
            <a:extLst>
              <a:ext uri="{FF2B5EF4-FFF2-40B4-BE49-F238E27FC236}">
                <a16:creationId xmlns:a16="http://schemas.microsoft.com/office/drawing/2014/main" id="{C52EC24F-69A6-C00A-0B5B-8EE54456C41F}"/>
              </a:ext>
            </a:extLst>
          </p:cNvPr>
          <p:cNvSpPr txBox="1"/>
          <p:nvPr/>
        </p:nvSpPr>
        <p:spPr>
          <a:xfrm>
            <a:off x="173525" y="2697307"/>
            <a:ext cx="5955277" cy="3323987"/>
          </a:xfrm>
          <a:prstGeom prst="rect">
            <a:avLst/>
          </a:prstGeom>
          <a:noFill/>
        </p:spPr>
        <p:txBody>
          <a:bodyPr wrap="square">
            <a:spAutoFit/>
          </a:bodyPr>
          <a:lstStyle/>
          <a:p>
            <a:pPr marL="285750" indent="-285750">
              <a:spcAft>
                <a:spcPts val="1200"/>
              </a:spcAft>
              <a:buClr>
                <a:schemeClr val="bg1"/>
              </a:buClr>
              <a:buFont typeface="Wingdings" panose="05000000000000000000" pitchFamily="2" charset="2"/>
              <a:buChar char="v"/>
            </a:pPr>
            <a:r>
              <a:rPr lang="en-US" sz="2000" dirty="0">
                <a:solidFill>
                  <a:schemeClr val="bg1"/>
                </a:solidFill>
                <a:latin typeface="Lexend Deca" panose="020B0604020202020204" charset="-78"/>
                <a:cs typeface="Lexend Deca" panose="020B0604020202020204" charset="-78"/>
              </a:rPr>
              <a:t>This system is intended for storage, control, as well as search, selection and use of the necessary parameters and operating modes of detectors and experimental systems in processing experimental and simulated particle collision events. </a:t>
            </a:r>
          </a:p>
          <a:p>
            <a:pPr marL="285750" indent="-285750">
              <a:spcAft>
                <a:spcPts val="1200"/>
              </a:spcAft>
              <a:buClr>
                <a:schemeClr val="bg1"/>
              </a:buClr>
              <a:buFont typeface="Wingdings" panose="05000000000000000000" pitchFamily="2" charset="2"/>
              <a:buChar char="v"/>
            </a:pPr>
            <a:r>
              <a:rPr lang="en-US" sz="2000" dirty="0">
                <a:solidFill>
                  <a:schemeClr val="bg1"/>
                </a:solidFill>
                <a:latin typeface="Lexend Deca" panose="020B0604020202020204" charset="-78"/>
                <a:cs typeface="Lexend Deca" panose="020B0604020202020204" charset="-78"/>
              </a:rPr>
              <a:t>The main property of stored parametric data is that it changes over time and is used to process data collected only during the validity period of the corresponding parameter.</a:t>
            </a:r>
          </a:p>
        </p:txBody>
      </p:sp>
      <p:pic>
        <p:nvPicPr>
          <p:cNvPr id="3" name="Рисунок 2">
            <a:extLst>
              <a:ext uri="{FF2B5EF4-FFF2-40B4-BE49-F238E27FC236}">
                <a16:creationId xmlns:a16="http://schemas.microsoft.com/office/drawing/2014/main" id="{D525F113-41FD-D853-37AB-2AD7DF9B486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44768" y="2756554"/>
            <a:ext cx="5955276" cy="3024336"/>
          </a:xfrm>
          <a:prstGeom prst="doubleWave">
            <a:avLst/>
          </a:prstGeom>
        </p:spPr>
      </p:pic>
      <p:sp>
        <p:nvSpPr>
          <p:cNvPr id="4" name="Google Shape;111;p19">
            <a:extLst>
              <a:ext uri="{FF2B5EF4-FFF2-40B4-BE49-F238E27FC236}">
                <a16:creationId xmlns:a16="http://schemas.microsoft.com/office/drawing/2014/main" id="{E7BD5F7B-77BA-3429-A2B8-5C3A08603D88}"/>
              </a:ext>
            </a:extLst>
          </p:cNvPr>
          <p:cNvSpPr txBox="1">
            <a:spLocks/>
          </p:cNvSpPr>
          <p:nvPr/>
        </p:nvSpPr>
        <p:spPr>
          <a:xfrm>
            <a:off x="910745" y="687207"/>
            <a:ext cx="10370510"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Condition Database</a:t>
            </a:r>
          </a:p>
        </p:txBody>
      </p:sp>
      <p:pic>
        <p:nvPicPr>
          <p:cNvPr id="11" name="Рисунок 10">
            <a:extLst>
              <a:ext uri="{FF2B5EF4-FFF2-40B4-BE49-F238E27FC236}">
                <a16:creationId xmlns:a16="http://schemas.microsoft.com/office/drawing/2014/main" id="{20AD59F8-F70B-26D7-D66B-1DB8E1FD9896}"/>
              </a:ext>
            </a:extLst>
          </p:cNvPr>
          <p:cNvPicPr>
            <a:picLocks noChangeAspect="1"/>
          </p:cNvPicPr>
          <p:nvPr/>
        </p:nvPicPr>
        <p:blipFill>
          <a:blip r:embed="rId3" cstate="print">
            <a:alphaModFix amt="71000"/>
            <a:extLst>
              <a:ext uri="{28A0092B-C50C-407E-A947-70E740481C1C}">
                <a14:useLocalDpi xmlns:a14="http://schemas.microsoft.com/office/drawing/2010/main" val="0"/>
              </a:ext>
            </a:extLst>
          </a:blip>
          <a:stretch>
            <a:fillRect/>
          </a:stretch>
        </p:blipFill>
        <p:spPr>
          <a:xfrm>
            <a:off x="8507484" y="6096997"/>
            <a:ext cx="1440160" cy="388168"/>
          </a:xfrm>
          <a:prstGeom prst="rect">
            <a:avLst/>
          </a:prstGeom>
        </p:spPr>
      </p:pic>
      <p:pic>
        <p:nvPicPr>
          <p:cNvPr id="12" name="Рисунок 11">
            <a:extLst>
              <a:ext uri="{FF2B5EF4-FFF2-40B4-BE49-F238E27FC236}">
                <a16:creationId xmlns:a16="http://schemas.microsoft.com/office/drawing/2014/main" id="{AED8B1F3-6C9A-F735-BAC0-8CD4E4A6DC0B}"/>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backgroundRemoval t="10000" b="90000" l="5111" r="96222">
                        <a14:foregroundMark x1="20000" y1="25385" x2="22444" y2="60385"/>
                        <a14:foregroundMark x1="7889" y1="16538" x2="5333" y2="51923"/>
                        <a14:foregroundMark x1="13889" y1="39231" x2="14889" y2="43462"/>
                        <a14:foregroundMark x1="17667" y1="48846" x2="19556" y2="66538"/>
                        <a14:foregroundMark x1="18667" y1="53077" x2="15333" y2="25769"/>
                        <a14:foregroundMark x1="14667" y1="25000" x2="13444" y2="14615"/>
                        <a14:foregroundMark x1="13889" y1="27692" x2="8000" y2="68077"/>
                        <a14:foregroundMark x1="30556" y1="35769" x2="30444" y2="63846"/>
                        <a14:foregroundMark x1="44333" y1="35000" x2="49444" y2="31154"/>
                        <a14:foregroundMark x1="55333" y1="34231" x2="54889" y2="49231"/>
                        <a14:foregroundMark x1="67778" y1="35385" x2="68111" y2="50000"/>
                        <a14:foregroundMark x1="80222" y1="36154" x2="77778" y2="52692"/>
                        <a14:foregroundMark x1="89778" y1="38077" x2="90333" y2="60385"/>
                        <a14:foregroundMark x1="93444" y1="47692" x2="96222" y2="46154"/>
                      </a14:backgroundRemoval>
                    </a14:imgEffect>
                  </a14:imgLayer>
                </a14:imgProps>
              </a:ext>
            </a:extLst>
          </a:blip>
          <a:stretch>
            <a:fillRect/>
          </a:stretch>
        </p:blipFill>
        <p:spPr>
          <a:xfrm>
            <a:off x="6497588" y="6106404"/>
            <a:ext cx="1586307" cy="458267"/>
          </a:xfrm>
          <a:prstGeom prst="rect">
            <a:avLst/>
          </a:prstGeom>
        </p:spPr>
      </p:pic>
      <p:pic>
        <p:nvPicPr>
          <p:cNvPr id="13" name="Рисунок 12">
            <a:extLst>
              <a:ext uri="{FF2B5EF4-FFF2-40B4-BE49-F238E27FC236}">
                <a16:creationId xmlns:a16="http://schemas.microsoft.com/office/drawing/2014/main" id="{BA4FFD30-59DB-4AC7-9C8D-9A72FC6EDD6D}"/>
              </a:ext>
            </a:extLst>
          </p:cNvPr>
          <p:cNvPicPr>
            <a:picLocks noChangeAspect="1"/>
          </p:cNvPicPr>
          <p:nvPr/>
        </p:nvPicPr>
        <p:blipFill rotWithShape="1">
          <a:blip r:embed="rId6">
            <a:alphaModFix amt="53000"/>
            <a:extLst>
              <a:ext uri="{96DAC541-7B7A-43D3-8B79-37D633B846F1}">
                <asvg:svgBlip xmlns:asvg="http://schemas.microsoft.com/office/drawing/2016/SVG/main" r:embed="rId7"/>
              </a:ext>
            </a:extLst>
          </a:blip>
          <a:srcRect t="22213" b="23884"/>
          <a:stretch/>
        </p:blipFill>
        <p:spPr>
          <a:xfrm>
            <a:off x="3364456" y="6123620"/>
            <a:ext cx="2792961" cy="423834"/>
          </a:xfrm>
          <a:prstGeom prst="rect">
            <a:avLst/>
          </a:prstGeom>
        </p:spPr>
      </p:pic>
      <p:pic>
        <p:nvPicPr>
          <p:cNvPr id="1026" name="Picture 2" descr="8 Top Reasons to Enrol for a PostgreSQL Course">
            <a:extLst>
              <a:ext uri="{FF2B5EF4-FFF2-40B4-BE49-F238E27FC236}">
                <a16:creationId xmlns:a16="http://schemas.microsoft.com/office/drawing/2014/main" id="{DCA96F2A-D98F-2C81-B85D-0107C74C4732}"/>
              </a:ext>
            </a:extLst>
          </p:cNvPr>
          <p:cNvPicPr>
            <a:picLocks noChangeAspect="1" noChangeArrowheads="1"/>
          </p:cNvPicPr>
          <p:nvPr/>
        </p:nvPicPr>
        <p:blipFill rotWithShape="1">
          <a:blip r:embed="rId8">
            <a:alphaModFix amt="83000"/>
            <a:extLst>
              <a:ext uri="{BEBA8EAE-BF5A-486C-A8C5-ECC9F3942E4B}">
                <a14:imgProps xmlns:a14="http://schemas.microsoft.com/office/drawing/2010/main">
                  <a14:imgLayer r:embed="rId9">
                    <a14:imgEffect>
                      <a14:backgroundRemoval t="7667" b="99000" l="9787" r="89837">
                        <a14:foregroundMark x1="48557" y1="7667" x2="51192" y2="7667"/>
                        <a14:foregroundMark x1="62735" y1="19333" x2="59473" y2="40333"/>
                        <a14:foregroundMark x1="57591" y1="18000" x2="61355" y2="35000"/>
                        <a14:foregroundMark x1="50188" y1="49000" x2="48808" y2="42333"/>
                        <a14:foregroundMark x1="60226" y1="49667" x2="64617" y2="51333"/>
                        <a14:foregroundMark x1="39774" y1="87000" x2="39272" y2="95333"/>
                        <a14:foregroundMark x1="52070" y1="87333" x2="52698" y2="99000"/>
                        <a14:foregroundMark x1="37265" y1="86000" x2="39900" y2="98000"/>
                        <a14:foregroundMark x1="39900" y1="92000" x2="41782" y2="82333"/>
                        <a14:foregroundMark x1="65997" y1="90667" x2="65997" y2="77333"/>
                        <a14:foregroundMark x1="63363" y1="95000" x2="67252" y2="81333"/>
                        <a14:foregroundMark x1="65747" y1="97667" x2="68758" y2="73000"/>
                        <a14:foregroundMark x1="34253" y1="95333" x2="34504" y2="96333"/>
                        <a14:foregroundMark x1="61481" y1="17333" x2="61606" y2="26333"/>
                        <a14:foregroundMark x1="53827" y1="10333" x2="53450" y2="9000"/>
                        <a14:foregroundMark x1="56462" y1="12333" x2="55960" y2="9000"/>
                        <a14:foregroundMark x1="57340" y1="13333" x2="57089" y2="9667"/>
                        <a14:foregroundMark x1="42284" y1="64333" x2="39147" y2="68000"/>
                        <a14:foregroundMark x1="64115" y1="51000" x2="63739" y2="61667"/>
                        <a14:foregroundMark x1="45797" y1="26333" x2="39272" y2="19667"/>
                        <a14:foregroundMark x1="39272" y1="19667" x2="40025" y2="19667"/>
                      </a14:backgroundRemoval>
                    </a14:imgEffect>
                  </a14:imgLayer>
                </a14:imgProps>
              </a:ext>
              <a:ext uri="{28A0092B-C50C-407E-A947-70E740481C1C}">
                <a14:useLocalDpi xmlns:a14="http://schemas.microsoft.com/office/drawing/2010/main" val="0"/>
              </a:ext>
            </a:extLst>
          </a:blip>
          <a:srcRect l="27877" t="4115" r="26639"/>
          <a:stretch/>
        </p:blipFill>
        <p:spPr bwMode="auto">
          <a:xfrm>
            <a:off x="8400668" y="347037"/>
            <a:ext cx="2859033" cy="2268679"/>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a:extLst>
              <a:ext uri="{FF2B5EF4-FFF2-40B4-BE49-F238E27FC236}">
                <a16:creationId xmlns:a16="http://schemas.microsoft.com/office/drawing/2014/main" id="{2D0FBCF0-A8F3-B9D4-94A9-4C71C3A71D6F}"/>
              </a:ext>
            </a:extLst>
          </p:cNvPr>
          <p:cNvPicPr>
            <a:picLocks noChangeAspect="1"/>
          </p:cNvPicPr>
          <p:nvPr/>
        </p:nvPicPr>
        <p:blipFill>
          <a:blip r:embed="rId10">
            <a:alphaModFix amt="57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87815" y="5921729"/>
            <a:ext cx="985261" cy="827619"/>
          </a:xfrm>
          <a:prstGeom prst="rect">
            <a:avLst/>
          </a:prstGeom>
        </p:spPr>
      </p:pic>
      <p:sp>
        <p:nvSpPr>
          <p:cNvPr id="15" name="TextBox 14">
            <a:extLst>
              <a:ext uri="{FF2B5EF4-FFF2-40B4-BE49-F238E27FC236}">
                <a16:creationId xmlns:a16="http://schemas.microsoft.com/office/drawing/2014/main" id="{391C22D2-FEAD-F2F3-3DF6-BAA51F8BE4F3}"/>
              </a:ext>
            </a:extLst>
          </p:cNvPr>
          <p:cNvSpPr txBox="1"/>
          <p:nvPr/>
        </p:nvSpPr>
        <p:spPr>
          <a:xfrm>
            <a:off x="434506" y="6373131"/>
            <a:ext cx="2260555" cy="307777"/>
          </a:xfrm>
          <a:prstGeom prst="rect">
            <a:avLst/>
          </a:prstGeom>
          <a:noFill/>
        </p:spPr>
        <p:txBody>
          <a:bodyPr wrap="none" rtlCol="0">
            <a:spAutoFit/>
          </a:bodyPr>
          <a:lstStyle/>
          <a:p>
            <a:r>
              <a:rPr lang="en-US" b="1" i="1" dirty="0">
                <a:solidFill>
                  <a:schemeClr val="bg1"/>
                </a:solidFill>
                <a:cs typeface="Lexend Deca" panose="020B0604020202020204"/>
              </a:rPr>
              <a:t>https://bmn-unidb.jinr.ru</a:t>
            </a:r>
            <a:endParaRPr lang="ru-RU" b="1" i="1" dirty="0">
              <a:solidFill>
                <a:schemeClr val="bg1"/>
              </a:solidFill>
              <a:cs typeface="Lexend Deca" panose="020B0604020202020204"/>
            </a:endParaRPr>
          </a:p>
        </p:txBody>
      </p:sp>
      <p:sp>
        <p:nvSpPr>
          <p:cNvPr id="5" name="Номер слайда 2">
            <a:extLst>
              <a:ext uri="{FF2B5EF4-FFF2-40B4-BE49-F238E27FC236}">
                <a16:creationId xmlns:a16="http://schemas.microsoft.com/office/drawing/2014/main" id="{EE9D31AB-3100-37A7-659C-BFC8DC59400A}"/>
              </a:ext>
            </a:extLst>
          </p:cNvPr>
          <p:cNvSpPr txBox="1">
            <a:spLocks/>
          </p:cNvSpPr>
          <p:nvPr/>
        </p:nvSpPr>
        <p:spPr>
          <a:xfrm>
            <a:off x="11352584" y="6455360"/>
            <a:ext cx="731600" cy="23153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3AC37B19-601B-4C64-82DB-FD4B1F66DB5B}" type="slidenum">
              <a:rPr lang="ru-RU" sz="1600" smtClean="0">
                <a:solidFill>
                  <a:schemeClr val="bg1"/>
                </a:solidFill>
              </a:rPr>
              <a:pPr algn="r"/>
              <a:t>5</a:t>
            </a:fld>
            <a:endParaRPr lang="ru-RU" sz="1600" dirty="0">
              <a:solidFill>
                <a:schemeClr val="bg1"/>
              </a:solidFill>
            </a:endParaRPr>
          </a:p>
        </p:txBody>
      </p:sp>
    </p:spTree>
    <p:extLst>
      <p:ext uri="{BB962C8B-B14F-4D97-AF65-F5344CB8AC3E}">
        <p14:creationId xmlns:p14="http://schemas.microsoft.com/office/powerpoint/2010/main" val="198804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A9AA5A3-DAC2-7F2A-3EF8-7BB0EBDFE565}"/>
              </a:ext>
            </a:extLst>
          </p:cNvPr>
          <p:cNvPicPr>
            <a:picLocks noChangeAspect="1"/>
          </p:cNvPicPr>
          <p:nvPr/>
        </p:nvPicPr>
        <p:blipFill>
          <a:blip r:embed="rId2">
            <a:alphaModFix amt="14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1504" y="2492982"/>
            <a:ext cx="5328592" cy="4055504"/>
          </a:xfrm>
          <a:prstGeom prst="rect">
            <a:avLst/>
          </a:prstGeom>
        </p:spPr>
      </p:pic>
      <p:sp>
        <p:nvSpPr>
          <p:cNvPr id="4" name="Google Shape;111;p19">
            <a:extLst>
              <a:ext uri="{FF2B5EF4-FFF2-40B4-BE49-F238E27FC236}">
                <a16:creationId xmlns:a16="http://schemas.microsoft.com/office/drawing/2014/main" id="{6C8FF799-4723-B1CF-B5E4-A15AD685513B}"/>
              </a:ext>
            </a:extLst>
          </p:cNvPr>
          <p:cNvSpPr txBox="1">
            <a:spLocks/>
          </p:cNvSpPr>
          <p:nvPr/>
        </p:nvSpPr>
        <p:spPr>
          <a:xfrm>
            <a:off x="0" y="687207"/>
            <a:ext cx="12192000"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 Configuration information system</a:t>
            </a:r>
          </a:p>
        </p:txBody>
      </p:sp>
      <p:pic>
        <p:nvPicPr>
          <p:cNvPr id="3" name="Рисунок 2">
            <a:extLst>
              <a:ext uri="{FF2B5EF4-FFF2-40B4-BE49-F238E27FC236}">
                <a16:creationId xmlns:a16="http://schemas.microsoft.com/office/drawing/2014/main" id="{F2BD49BE-BDCF-3CA9-1EEC-FB6358B9991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72064" y="1500997"/>
            <a:ext cx="5141051" cy="28198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Box 1">
            <a:extLst>
              <a:ext uri="{FF2B5EF4-FFF2-40B4-BE49-F238E27FC236}">
                <a16:creationId xmlns:a16="http://schemas.microsoft.com/office/drawing/2014/main" id="{737C6A01-E53D-408C-3202-4FA104DC75A3}"/>
              </a:ext>
            </a:extLst>
          </p:cNvPr>
          <p:cNvSpPr txBox="1"/>
          <p:nvPr/>
        </p:nvSpPr>
        <p:spPr>
          <a:xfrm>
            <a:off x="173526" y="2697307"/>
            <a:ext cx="5922474" cy="3631763"/>
          </a:xfrm>
          <a:prstGeom prst="rect">
            <a:avLst/>
          </a:prstGeom>
          <a:noFill/>
        </p:spPr>
        <p:txBody>
          <a:bodyPr wrap="square">
            <a:spAutoFit/>
          </a:bodyPr>
          <a:lstStyle/>
          <a:p>
            <a:pPr marL="285750" indent="-285750">
              <a:spcAft>
                <a:spcPts val="1200"/>
              </a:spcAft>
              <a:buClr>
                <a:schemeClr val="bg1"/>
              </a:buClr>
              <a:buFont typeface="Wingdings" panose="05000000000000000000" pitchFamily="2" charset="2"/>
              <a:buChar char="v"/>
            </a:pPr>
            <a:r>
              <a:rPr lang="en-US" sz="2000" dirty="0">
                <a:solidFill>
                  <a:schemeClr val="bg1"/>
                </a:solidFill>
                <a:latin typeface="Lexend Deca" panose="020B0604020202020204" charset="-78"/>
                <a:cs typeface="Lexend Deca" panose="020B0604020202020204" charset="-78"/>
              </a:rPr>
              <a:t>The Configuration Information System stories a set of various configuration parameters, such as those required for setting the detectors into operation modes, for instance, working voltage, and descriptions of a sequence of software tasks to be started. </a:t>
            </a:r>
          </a:p>
          <a:p>
            <a:pPr marL="285750" indent="-285750">
              <a:spcAft>
                <a:spcPts val="600"/>
              </a:spcAft>
              <a:buClr>
                <a:schemeClr val="bg1"/>
              </a:buClr>
              <a:buFont typeface="Wingdings" panose="05000000000000000000" pitchFamily="2" charset="2"/>
              <a:buChar char="v"/>
            </a:pPr>
            <a:r>
              <a:rPr lang="en-US" sz="2000" dirty="0">
                <a:solidFill>
                  <a:schemeClr val="bg1"/>
                </a:solidFill>
                <a:latin typeface="Lexend Deca" panose="020B0604020202020204" charset="-78"/>
                <a:cs typeface="Lexend Deca" panose="020B0604020202020204" charset="-78"/>
              </a:rPr>
              <a:t>System starts the described software tasks in the a required sequence and allows managing them during sessions, including the transmission of messages between tasks and the update of some properties.</a:t>
            </a:r>
          </a:p>
        </p:txBody>
      </p:sp>
      <p:sp>
        <p:nvSpPr>
          <p:cNvPr id="5" name="TextBox 4">
            <a:extLst>
              <a:ext uri="{FF2B5EF4-FFF2-40B4-BE49-F238E27FC236}">
                <a16:creationId xmlns:a16="http://schemas.microsoft.com/office/drawing/2014/main" id="{F623F6CB-4997-E309-A57D-951D12749104}"/>
              </a:ext>
            </a:extLst>
          </p:cNvPr>
          <p:cNvSpPr txBox="1"/>
          <p:nvPr/>
        </p:nvSpPr>
        <p:spPr>
          <a:xfrm>
            <a:off x="191344" y="1844824"/>
            <a:ext cx="6912768" cy="492443"/>
          </a:xfrm>
          <a:prstGeom prst="rect">
            <a:avLst/>
          </a:prstGeom>
          <a:noFill/>
        </p:spPr>
        <p:txBody>
          <a:bodyPr wrap="square">
            <a:spAutoFit/>
          </a:bodyPr>
          <a:lstStyle/>
          <a:p>
            <a:r>
              <a:rPr lang="en-US" sz="2600" b="1" dirty="0">
                <a:solidFill>
                  <a:schemeClr val="bg1"/>
                </a:solidFill>
                <a:latin typeface="Lexend Deca" panose="020B0604020202020204" charset="-78"/>
                <a:cs typeface="Lexend Deca" panose="020B0604020202020204" charset="-78"/>
              </a:rPr>
              <a:t>What is a Configuration system?</a:t>
            </a:r>
          </a:p>
        </p:txBody>
      </p:sp>
      <p:pic>
        <p:nvPicPr>
          <p:cNvPr id="8" name="Рисунок 7">
            <a:extLst>
              <a:ext uri="{FF2B5EF4-FFF2-40B4-BE49-F238E27FC236}">
                <a16:creationId xmlns:a16="http://schemas.microsoft.com/office/drawing/2014/main" id="{357A1BFF-D99A-36BE-2A2A-56E68DD7E9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3992" y="4032634"/>
            <a:ext cx="5994482" cy="2648738"/>
          </a:xfrm>
          <a:prstGeom prst="roundRect">
            <a:avLst>
              <a:gd name="adj" fmla="val 16667"/>
            </a:avLst>
          </a:prstGeom>
          <a:ln>
            <a:no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Номер слайда 2">
            <a:extLst>
              <a:ext uri="{FF2B5EF4-FFF2-40B4-BE49-F238E27FC236}">
                <a16:creationId xmlns:a16="http://schemas.microsoft.com/office/drawing/2014/main" id="{C268B83F-7B1A-A647-4631-6E0F4D60B2BE}"/>
              </a:ext>
            </a:extLst>
          </p:cNvPr>
          <p:cNvSpPr txBox="1">
            <a:spLocks/>
          </p:cNvSpPr>
          <p:nvPr/>
        </p:nvSpPr>
        <p:spPr>
          <a:xfrm>
            <a:off x="11286874" y="6484749"/>
            <a:ext cx="731600" cy="3482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3AC37B19-601B-4C64-82DB-FD4B1F66DB5B}" type="slidenum">
              <a:rPr lang="ru-RU" sz="1600" smtClean="0"/>
              <a:pPr algn="r"/>
              <a:t>6</a:t>
            </a:fld>
            <a:endParaRPr lang="ru-RU" sz="1600" dirty="0"/>
          </a:p>
        </p:txBody>
      </p:sp>
    </p:spTree>
    <p:extLst>
      <p:ext uri="{BB962C8B-B14F-4D97-AF65-F5344CB8AC3E}">
        <p14:creationId xmlns:p14="http://schemas.microsoft.com/office/powerpoint/2010/main" val="411988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5FE8CEA3-0269-FC6A-02A4-FE6FCF3C8F73}"/>
              </a:ext>
            </a:extLst>
          </p:cNvPr>
          <p:cNvPicPr>
            <a:picLocks noChangeAspect="1"/>
          </p:cNvPicPr>
          <p:nvPr/>
        </p:nvPicPr>
        <p:blipFill rotWithShape="1">
          <a:blip r:embed="rId2">
            <a:alphaModFix amt="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9981" b="2745"/>
          <a:stretch/>
        </p:blipFill>
        <p:spPr>
          <a:xfrm rot="5400000">
            <a:off x="-1301460" y="1359774"/>
            <a:ext cx="6741368" cy="4138451"/>
          </a:xfrm>
          <a:prstGeom prst="rect">
            <a:avLst/>
          </a:prstGeom>
        </p:spPr>
      </p:pic>
      <p:sp>
        <p:nvSpPr>
          <p:cNvPr id="4" name="Google Shape;111;p19">
            <a:extLst>
              <a:ext uri="{FF2B5EF4-FFF2-40B4-BE49-F238E27FC236}">
                <a16:creationId xmlns:a16="http://schemas.microsoft.com/office/drawing/2014/main" id="{6C8FF799-4723-B1CF-B5E4-A15AD685513B}"/>
              </a:ext>
            </a:extLst>
          </p:cNvPr>
          <p:cNvSpPr txBox="1">
            <a:spLocks/>
          </p:cNvSpPr>
          <p:nvPr/>
        </p:nvSpPr>
        <p:spPr>
          <a:xfrm>
            <a:off x="910745" y="687207"/>
            <a:ext cx="10370510"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 Geometry information system</a:t>
            </a:r>
          </a:p>
        </p:txBody>
      </p:sp>
      <p:pic>
        <p:nvPicPr>
          <p:cNvPr id="2" name="Рисунок 1">
            <a:extLst>
              <a:ext uri="{FF2B5EF4-FFF2-40B4-BE49-F238E27FC236}">
                <a16:creationId xmlns:a16="http://schemas.microsoft.com/office/drawing/2014/main" id="{FF33F75A-1FE9-8294-32E2-E93AAE90B39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3" t="-2358" r="24771" b="27067"/>
          <a:stretch/>
        </p:blipFill>
        <p:spPr>
          <a:xfrm>
            <a:off x="6600056" y="1124744"/>
            <a:ext cx="4981314" cy="2732822"/>
          </a:xfrm>
          <a:prstGeom prst="cloud">
            <a:avLst/>
          </a:prstGeom>
        </p:spPr>
      </p:pic>
      <p:pic>
        <p:nvPicPr>
          <p:cNvPr id="3" name="Рисунок 2">
            <a:extLst>
              <a:ext uri="{FF2B5EF4-FFF2-40B4-BE49-F238E27FC236}">
                <a16:creationId xmlns:a16="http://schemas.microsoft.com/office/drawing/2014/main" id="{EC537EB0-588A-79FC-0BC9-F15F8BA1192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879976" y="3140968"/>
            <a:ext cx="6214754" cy="3409866"/>
          </a:xfrm>
          <a:prstGeom prst="flowChartPunchedTape">
            <a:avLst/>
          </a:prstGeom>
          <a:ln>
            <a:solidFill>
              <a:schemeClr val="tx2">
                <a:lumMod val="75000"/>
              </a:schemeClr>
            </a:solidFill>
          </a:ln>
          <a:effectLst>
            <a:outerShdw blurRad="50800" dist="38100" algn="l" rotWithShape="0">
              <a:prstClr val="black">
                <a:alpha val="40000"/>
              </a:prstClr>
            </a:outerShdw>
          </a:effectLst>
        </p:spPr>
      </p:pic>
      <p:sp>
        <p:nvSpPr>
          <p:cNvPr id="5" name="TextBox 4">
            <a:extLst>
              <a:ext uri="{FF2B5EF4-FFF2-40B4-BE49-F238E27FC236}">
                <a16:creationId xmlns:a16="http://schemas.microsoft.com/office/drawing/2014/main" id="{A88C1F95-729E-09C9-239A-B7CADDDCB14D}"/>
              </a:ext>
            </a:extLst>
          </p:cNvPr>
          <p:cNvSpPr txBox="1"/>
          <p:nvPr/>
        </p:nvSpPr>
        <p:spPr>
          <a:xfrm>
            <a:off x="173526" y="2697307"/>
            <a:ext cx="5706450" cy="3247043"/>
          </a:xfrm>
          <a:prstGeom prst="rect">
            <a:avLst/>
          </a:prstGeom>
          <a:noFill/>
        </p:spPr>
        <p:txBody>
          <a:bodyPr wrap="square">
            <a:spAutoFit/>
          </a:bodyPr>
          <a:lstStyle/>
          <a:p>
            <a:pPr marL="285750" indent="-285750">
              <a:spcAft>
                <a:spcPts val="600"/>
              </a:spcAft>
              <a:buClr>
                <a:schemeClr val="bg1"/>
              </a:buClr>
              <a:buFont typeface="Wingdings" panose="05000000000000000000" pitchFamily="2" charset="2"/>
              <a:buChar char="v"/>
            </a:pPr>
            <a:r>
              <a:rPr lang="en-US" sz="2000" dirty="0">
                <a:solidFill>
                  <a:schemeClr val="bg1"/>
                </a:solidFill>
                <a:latin typeface="Lexend Deca" panose="020B0604020202020204" charset="-78"/>
                <a:cs typeface="Lexend Deca" panose="020B0604020202020204" charset="-78"/>
              </a:rPr>
              <a:t>The developed geometry information system provides a centralized repository of experimental setup geometries and a set of convenient tools for managing individual components and assemblies of various versions. </a:t>
            </a:r>
          </a:p>
          <a:p>
            <a:pPr marL="285750" indent="-285750">
              <a:spcAft>
                <a:spcPts val="600"/>
              </a:spcAft>
              <a:buClr>
                <a:schemeClr val="bg1"/>
              </a:buClr>
              <a:buFont typeface="Wingdings" panose="05000000000000000000" pitchFamily="2" charset="2"/>
              <a:buChar char="v"/>
            </a:pPr>
            <a:r>
              <a:rPr lang="en-US" sz="2000" dirty="0">
                <a:solidFill>
                  <a:schemeClr val="bg1"/>
                </a:solidFill>
                <a:latin typeface="Lexend Deca" panose="020B0604020202020204" charset="-78"/>
                <a:cs typeface="Lexend Deca" panose="020B0604020202020204" charset="-78"/>
              </a:rPr>
              <a:t>Different versions of setup geometries and constituent components are used to process obtained particle collision events in simulation and physics data analysis</a:t>
            </a:r>
          </a:p>
        </p:txBody>
      </p:sp>
      <p:sp>
        <p:nvSpPr>
          <p:cNvPr id="6" name="TextBox 5">
            <a:extLst>
              <a:ext uri="{FF2B5EF4-FFF2-40B4-BE49-F238E27FC236}">
                <a16:creationId xmlns:a16="http://schemas.microsoft.com/office/drawing/2014/main" id="{3C85B1BC-33B3-AB0D-8C5D-00EDFEC21ED6}"/>
              </a:ext>
            </a:extLst>
          </p:cNvPr>
          <p:cNvSpPr txBox="1"/>
          <p:nvPr/>
        </p:nvSpPr>
        <p:spPr>
          <a:xfrm>
            <a:off x="191344" y="1844824"/>
            <a:ext cx="6912768" cy="492443"/>
          </a:xfrm>
          <a:prstGeom prst="rect">
            <a:avLst/>
          </a:prstGeom>
          <a:noFill/>
        </p:spPr>
        <p:txBody>
          <a:bodyPr wrap="square">
            <a:spAutoFit/>
          </a:bodyPr>
          <a:lstStyle/>
          <a:p>
            <a:r>
              <a:rPr lang="en-US" sz="2600" b="1" dirty="0">
                <a:solidFill>
                  <a:schemeClr val="bg1"/>
                </a:solidFill>
                <a:latin typeface="Lexend Deca" panose="020B0604020202020204" charset="-78"/>
                <a:cs typeface="Lexend Deca" panose="020B0604020202020204" charset="-78"/>
              </a:rPr>
              <a:t>What is a Geometry system?</a:t>
            </a:r>
          </a:p>
        </p:txBody>
      </p:sp>
      <p:sp>
        <p:nvSpPr>
          <p:cNvPr id="7" name="TextBox 6">
            <a:extLst>
              <a:ext uri="{FF2B5EF4-FFF2-40B4-BE49-F238E27FC236}">
                <a16:creationId xmlns:a16="http://schemas.microsoft.com/office/drawing/2014/main" id="{92ECF370-98FA-1CFD-4C28-F93E8EBB93CB}"/>
              </a:ext>
            </a:extLst>
          </p:cNvPr>
          <p:cNvSpPr txBox="1"/>
          <p:nvPr/>
        </p:nvSpPr>
        <p:spPr>
          <a:xfrm>
            <a:off x="434506" y="6373131"/>
            <a:ext cx="2310248" cy="307777"/>
          </a:xfrm>
          <a:prstGeom prst="rect">
            <a:avLst/>
          </a:prstGeom>
          <a:noFill/>
        </p:spPr>
        <p:txBody>
          <a:bodyPr wrap="none" rtlCol="0">
            <a:spAutoFit/>
          </a:bodyPr>
          <a:lstStyle/>
          <a:p>
            <a:r>
              <a:rPr lang="en-US" b="1" i="1" dirty="0">
                <a:solidFill>
                  <a:schemeClr val="bg1"/>
                </a:solidFill>
                <a:cs typeface="Lexend Deca" panose="020B0604020202020204"/>
              </a:rPr>
              <a:t>https://bmn-geodb.jinr.ru</a:t>
            </a:r>
            <a:endParaRPr lang="ru-RU" b="1" i="1" dirty="0">
              <a:solidFill>
                <a:schemeClr val="bg1"/>
              </a:solidFill>
              <a:cs typeface="Lexend Deca" panose="020B0604020202020204"/>
            </a:endParaRPr>
          </a:p>
        </p:txBody>
      </p:sp>
      <p:sp>
        <p:nvSpPr>
          <p:cNvPr id="8" name="Номер слайда 2">
            <a:extLst>
              <a:ext uri="{FF2B5EF4-FFF2-40B4-BE49-F238E27FC236}">
                <a16:creationId xmlns:a16="http://schemas.microsoft.com/office/drawing/2014/main" id="{4054C51E-0354-BF6F-61FD-8FFA09B9DCDC}"/>
              </a:ext>
            </a:extLst>
          </p:cNvPr>
          <p:cNvSpPr txBox="1">
            <a:spLocks/>
          </p:cNvSpPr>
          <p:nvPr/>
        </p:nvSpPr>
        <p:spPr>
          <a:xfrm>
            <a:off x="11363130" y="6454336"/>
            <a:ext cx="731600" cy="2642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3AC37B19-601B-4C64-82DB-FD4B1F66DB5B}" type="slidenum">
              <a:rPr lang="ru-RU" sz="1600" smtClean="0">
                <a:solidFill>
                  <a:schemeClr val="bg1"/>
                </a:solidFill>
              </a:rPr>
              <a:pPr algn="r"/>
              <a:t>7</a:t>
            </a:fld>
            <a:endParaRPr lang="ru-RU" sz="1600" dirty="0">
              <a:solidFill>
                <a:schemeClr val="bg1"/>
              </a:solidFill>
            </a:endParaRPr>
          </a:p>
        </p:txBody>
      </p:sp>
    </p:spTree>
    <p:extLst>
      <p:ext uri="{BB962C8B-B14F-4D97-AF65-F5344CB8AC3E}">
        <p14:creationId xmlns:p14="http://schemas.microsoft.com/office/powerpoint/2010/main" val="136391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1;p19">
            <a:extLst>
              <a:ext uri="{FF2B5EF4-FFF2-40B4-BE49-F238E27FC236}">
                <a16:creationId xmlns:a16="http://schemas.microsoft.com/office/drawing/2014/main" id="{D98E4D80-B944-7C20-F790-F591915D67E6}"/>
              </a:ext>
            </a:extLst>
          </p:cNvPr>
          <p:cNvSpPr txBox="1">
            <a:spLocks/>
          </p:cNvSpPr>
          <p:nvPr/>
        </p:nvSpPr>
        <p:spPr>
          <a:xfrm>
            <a:off x="0" y="687207"/>
            <a:ext cx="12192000"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Event metadata system</a:t>
            </a:r>
          </a:p>
        </p:txBody>
      </p:sp>
      <p:pic>
        <p:nvPicPr>
          <p:cNvPr id="4" name="Рисунок 3">
            <a:extLst>
              <a:ext uri="{FF2B5EF4-FFF2-40B4-BE49-F238E27FC236}">
                <a16:creationId xmlns:a16="http://schemas.microsoft.com/office/drawing/2014/main" id="{DDE00440-1D97-3DED-0EBB-316701A05E0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47928" y="1429215"/>
            <a:ext cx="6464782" cy="3546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6A4E7BF8-5B11-985A-EA66-FFB8E8BEE2C9}"/>
              </a:ext>
            </a:extLst>
          </p:cNvPr>
          <p:cNvSpPr txBox="1"/>
          <p:nvPr/>
        </p:nvSpPr>
        <p:spPr>
          <a:xfrm>
            <a:off x="173526" y="2697307"/>
            <a:ext cx="5274402" cy="2554545"/>
          </a:xfrm>
          <a:prstGeom prst="rect">
            <a:avLst/>
          </a:prstGeom>
          <a:noFill/>
        </p:spPr>
        <p:txBody>
          <a:bodyPr wrap="square">
            <a:spAutoFit/>
          </a:bodyPr>
          <a:lstStyle/>
          <a:p>
            <a:pPr marL="285750" indent="-285750">
              <a:spcAft>
                <a:spcPts val="600"/>
              </a:spcAft>
              <a:buClr>
                <a:schemeClr val="bg1"/>
              </a:buClr>
              <a:buFont typeface="Wingdings" panose="05000000000000000000" pitchFamily="2" charset="2"/>
              <a:buChar char="v"/>
            </a:pPr>
            <a:r>
              <a:rPr lang="en-US" sz="2000" dirty="0">
                <a:solidFill>
                  <a:schemeClr val="bg1"/>
                </a:solidFill>
                <a:latin typeface="Lexend Deca" panose="020B0604020202020204" charset="-78"/>
                <a:cs typeface="Lexend Deca" panose="020B0604020202020204" charset="-78"/>
              </a:rPr>
              <a:t>The implemented information system is based on an event database called the Event Catalogue, which contains summary information about on particle collision events, allowing the user to quickly search for a set of events required for a particular physics analysis according to given criteria.</a:t>
            </a:r>
          </a:p>
        </p:txBody>
      </p:sp>
      <p:sp>
        <p:nvSpPr>
          <p:cNvPr id="7" name="TextBox 6">
            <a:extLst>
              <a:ext uri="{FF2B5EF4-FFF2-40B4-BE49-F238E27FC236}">
                <a16:creationId xmlns:a16="http://schemas.microsoft.com/office/drawing/2014/main" id="{BEE5FD82-752D-2601-710D-1F49A6C17780}"/>
              </a:ext>
            </a:extLst>
          </p:cNvPr>
          <p:cNvSpPr txBox="1"/>
          <p:nvPr/>
        </p:nvSpPr>
        <p:spPr>
          <a:xfrm>
            <a:off x="191344" y="1844824"/>
            <a:ext cx="6912768" cy="492443"/>
          </a:xfrm>
          <a:prstGeom prst="rect">
            <a:avLst/>
          </a:prstGeom>
          <a:noFill/>
        </p:spPr>
        <p:txBody>
          <a:bodyPr wrap="square">
            <a:spAutoFit/>
          </a:bodyPr>
          <a:lstStyle/>
          <a:p>
            <a:r>
              <a:rPr lang="en-US" sz="2600" b="1" dirty="0">
                <a:solidFill>
                  <a:schemeClr val="bg1"/>
                </a:solidFill>
                <a:latin typeface="Lexend Deca" panose="020B0604020202020204" charset="-78"/>
                <a:cs typeface="Lexend Deca" panose="020B0604020202020204" charset="-78"/>
              </a:rPr>
              <a:t>What is Event metadata?</a:t>
            </a:r>
          </a:p>
        </p:txBody>
      </p:sp>
      <p:pic>
        <p:nvPicPr>
          <p:cNvPr id="9" name="Рисунок 8">
            <a:extLst>
              <a:ext uri="{FF2B5EF4-FFF2-40B4-BE49-F238E27FC236}">
                <a16:creationId xmlns:a16="http://schemas.microsoft.com/office/drawing/2014/main" id="{0B03E642-92D0-5174-FA32-7991EF9D8066}"/>
              </a:ext>
            </a:extLst>
          </p:cNvPr>
          <p:cNvPicPr>
            <a:picLocks noChangeAspect="1"/>
          </p:cNvPicPr>
          <p:nvPr/>
        </p:nvPicPr>
        <p:blipFill>
          <a:blip r:embed="rId3"/>
          <a:stretch>
            <a:fillRect/>
          </a:stretch>
        </p:blipFill>
        <p:spPr>
          <a:xfrm>
            <a:off x="6456040" y="3524176"/>
            <a:ext cx="5335060" cy="2771026"/>
          </a:xfrm>
          <a:prstGeom prst="foldedCorner">
            <a:avLst/>
          </a:prstGeom>
          <a:ln>
            <a:solidFill>
              <a:schemeClr val="tx2">
                <a:lumMod val="50000"/>
              </a:schemeClr>
            </a:solidFill>
          </a:ln>
          <a:effectLst>
            <a:outerShdw blurRad="50800" dist="38100" dir="10800000" algn="r" rotWithShape="0">
              <a:prstClr val="black">
                <a:alpha val="40000"/>
              </a:prstClr>
            </a:outerShdw>
            <a:softEdge rad="31750"/>
          </a:effectLst>
        </p:spPr>
      </p:pic>
      <p:sp>
        <p:nvSpPr>
          <p:cNvPr id="3" name="Номер слайда 2">
            <a:extLst>
              <a:ext uri="{FF2B5EF4-FFF2-40B4-BE49-F238E27FC236}">
                <a16:creationId xmlns:a16="http://schemas.microsoft.com/office/drawing/2014/main" id="{8868E09D-8B6A-42B6-04D4-B114EDCE8FD1}"/>
              </a:ext>
            </a:extLst>
          </p:cNvPr>
          <p:cNvSpPr>
            <a:spLocks noGrp="1"/>
          </p:cNvSpPr>
          <p:nvPr>
            <p:ph type="sldNum" idx="12"/>
          </p:nvPr>
        </p:nvSpPr>
        <p:spPr/>
        <p:txBody>
          <a:bodyPr/>
          <a:lstStyle/>
          <a:p>
            <a:fld id="{3AC37B19-601B-4C64-82DB-FD4B1F66DB5B}" type="slidenum">
              <a:rPr lang="ru-RU" smtClean="0"/>
              <a:t>8</a:t>
            </a:fld>
            <a:endParaRPr lang="ru-RU" dirty="0"/>
          </a:p>
        </p:txBody>
      </p:sp>
    </p:spTree>
    <p:extLst>
      <p:ext uri="{BB962C8B-B14F-4D97-AF65-F5344CB8AC3E}">
        <p14:creationId xmlns:p14="http://schemas.microsoft.com/office/powerpoint/2010/main" val="97348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Соединитель: изогнутый 28">
            <a:extLst>
              <a:ext uri="{FF2B5EF4-FFF2-40B4-BE49-F238E27FC236}">
                <a16:creationId xmlns:a16="http://schemas.microsoft.com/office/drawing/2014/main" id="{891C0438-686D-817A-29D5-5DFBFB5E7E57}"/>
              </a:ext>
            </a:extLst>
          </p:cNvPr>
          <p:cNvCxnSpPr>
            <a:cxnSpLocks/>
          </p:cNvCxnSpPr>
          <p:nvPr/>
        </p:nvCxnSpPr>
        <p:spPr>
          <a:xfrm flipV="1">
            <a:off x="4991719" y="2822923"/>
            <a:ext cx="719625" cy="69886"/>
          </a:xfrm>
          <a:prstGeom prst="curvedConnector3">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 name="Google Shape;111;p19">
            <a:extLst>
              <a:ext uri="{FF2B5EF4-FFF2-40B4-BE49-F238E27FC236}">
                <a16:creationId xmlns:a16="http://schemas.microsoft.com/office/drawing/2014/main" id="{D98E4D80-B944-7C20-F790-F591915D67E6}"/>
              </a:ext>
            </a:extLst>
          </p:cNvPr>
          <p:cNvSpPr txBox="1">
            <a:spLocks/>
          </p:cNvSpPr>
          <p:nvPr/>
        </p:nvSpPr>
        <p:spPr>
          <a:xfrm>
            <a:off x="0" y="687207"/>
            <a:ext cx="12192000"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Common deployment services for e-Log platform</a:t>
            </a:r>
          </a:p>
          <a:p>
            <a:pPr algn="ctr">
              <a:spcAft>
                <a:spcPts val="600"/>
              </a:spcAft>
            </a:pPr>
            <a:endParaRPr lang="en-US" sz="3600"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endParaRPr>
          </a:p>
        </p:txBody>
      </p:sp>
      <p:pic>
        <p:nvPicPr>
          <p:cNvPr id="4" name="Picture 16" descr="User Icons - Free Download, PNG and SVG">
            <a:extLst>
              <a:ext uri="{FF2B5EF4-FFF2-40B4-BE49-F238E27FC236}">
                <a16:creationId xmlns:a16="http://schemas.microsoft.com/office/drawing/2014/main" id="{3F7EEE98-F8DD-E946-5382-2B64D2876571}"/>
              </a:ext>
            </a:extLst>
          </p:cNvPr>
          <p:cNvPicPr>
            <a:picLocks noChangeAspect="1" noChangeArrowheads="1"/>
          </p:cNvPicPr>
          <p:nvPr/>
        </p:nvPicPr>
        <p:blipFill>
          <a:blip r:embed="rId2">
            <a:alphaModFix amt="83000"/>
            <a:extLst>
              <a:ext uri="{28A0092B-C50C-407E-A947-70E740481C1C}">
                <a14:useLocalDpi xmlns:a14="http://schemas.microsoft.com/office/drawing/2010/main" val="0"/>
              </a:ext>
            </a:extLst>
          </a:blip>
          <a:srcRect/>
          <a:stretch>
            <a:fillRect/>
          </a:stretch>
        </p:blipFill>
        <p:spPr bwMode="auto">
          <a:xfrm>
            <a:off x="2946874" y="1478215"/>
            <a:ext cx="1080120" cy="1080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720458-D061-F7F5-67CB-91AC7A13D2A6}"/>
              </a:ext>
            </a:extLst>
          </p:cNvPr>
          <p:cNvSpPr txBox="1"/>
          <p:nvPr/>
        </p:nvSpPr>
        <p:spPr>
          <a:xfrm>
            <a:off x="315248" y="6487527"/>
            <a:ext cx="3512500" cy="307777"/>
          </a:xfrm>
          <a:prstGeom prst="rect">
            <a:avLst/>
          </a:prstGeom>
          <a:noFill/>
        </p:spPr>
        <p:txBody>
          <a:bodyPr wrap="none" rtlCol="0">
            <a:spAutoFit/>
          </a:bodyPr>
          <a:lstStyle/>
          <a:p>
            <a:r>
              <a:rPr lang="en-US" b="1" i="1" dirty="0">
                <a:solidFill>
                  <a:schemeClr val="accent1">
                    <a:lumMod val="20000"/>
                    <a:lumOff val="80000"/>
                  </a:schemeClr>
                </a:solidFill>
                <a:cs typeface="Lexend Deca" panose="020B0604020202020204"/>
              </a:rPr>
              <a:t>https://git.jinr.ru/nica_db/elog_platform</a:t>
            </a:r>
          </a:p>
        </p:txBody>
      </p:sp>
      <p:pic>
        <p:nvPicPr>
          <p:cNvPr id="9" name="Рисунок 8">
            <a:extLst>
              <a:ext uri="{FF2B5EF4-FFF2-40B4-BE49-F238E27FC236}">
                <a16:creationId xmlns:a16="http://schemas.microsoft.com/office/drawing/2014/main" id="{898C55B4-EA6D-44D2-52A8-0A417323E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280940" y="1574904"/>
            <a:ext cx="662152" cy="886742"/>
          </a:xfrm>
          <a:prstGeom prst="rect">
            <a:avLst/>
          </a:prstGeom>
        </p:spPr>
      </p:pic>
      <p:pic>
        <p:nvPicPr>
          <p:cNvPr id="13" name="Рисунок 12">
            <a:extLst>
              <a:ext uri="{FF2B5EF4-FFF2-40B4-BE49-F238E27FC236}">
                <a16:creationId xmlns:a16="http://schemas.microsoft.com/office/drawing/2014/main" id="{0ABA9F3E-0F54-85B8-A87E-D834E90590E8}"/>
              </a:ext>
            </a:extLst>
          </p:cNvPr>
          <p:cNvPicPr>
            <a:picLocks noChangeAspect="1"/>
          </p:cNvPicPr>
          <p:nvPr/>
        </p:nvPicPr>
        <p:blipFill>
          <a:blip r:embed="rId4"/>
          <a:stretch>
            <a:fillRect/>
          </a:stretch>
        </p:blipFill>
        <p:spPr>
          <a:xfrm>
            <a:off x="2939852" y="3233685"/>
            <a:ext cx="2228850" cy="2657475"/>
          </a:xfrm>
          <a:prstGeom prst="rect">
            <a:avLst/>
          </a:prstGeom>
        </p:spPr>
      </p:pic>
      <p:pic>
        <p:nvPicPr>
          <p:cNvPr id="15" name="Рисунок 14">
            <a:extLst>
              <a:ext uri="{FF2B5EF4-FFF2-40B4-BE49-F238E27FC236}">
                <a16:creationId xmlns:a16="http://schemas.microsoft.com/office/drawing/2014/main" id="{C2DD272A-1D05-5ADD-29A7-0B884FC33093}"/>
              </a:ext>
            </a:extLst>
          </p:cNvPr>
          <p:cNvPicPr>
            <a:picLocks noChangeAspect="1"/>
          </p:cNvPicPr>
          <p:nvPr/>
        </p:nvPicPr>
        <p:blipFill>
          <a:blip r:embed="rId5"/>
          <a:stretch>
            <a:fillRect/>
          </a:stretch>
        </p:blipFill>
        <p:spPr>
          <a:xfrm>
            <a:off x="525884" y="3271798"/>
            <a:ext cx="1990725" cy="2019300"/>
          </a:xfrm>
          <a:prstGeom prst="rect">
            <a:avLst/>
          </a:prstGeom>
        </p:spPr>
      </p:pic>
      <p:pic>
        <p:nvPicPr>
          <p:cNvPr id="18" name="Рисунок 17">
            <a:extLst>
              <a:ext uri="{FF2B5EF4-FFF2-40B4-BE49-F238E27FC236}">
                <a16:creationId xmlns:a16="http://schemas.microsoft.com/office/drawing/2014/main" id="{6A7497FD-B1F8-52D3-57FC-BAD867F4A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533801" y="1639069"/>
            <a:ext cx="566325" cy="758412"/>
          </a:xfrm>
          <a:prstGeom prst="rect">
            <a:avLst/>
          </a:prstGeom>
        </p:spPr>
      </p:pic>
      <p:pic>
        <p:nvPicPr>
          <p:cNvPr id="24" name="Рисунок 23">
            <a:extLst>
              <a:ext uri="{FF2B5EF4-FFF2-40B4-BE49-F238E27FC236}">
                <a16:creationId xmlns:a16="http://schemas.microsoft.com/office/drawing/2014/main" id="{F309BB15-B269-3BFB-3BDB-CC2CC86D5C4A}"/>
              </a:ext>
            </a:extLst>
          </p:cNvPr>
          <p:cNvPicPr>
            <a:picLocks noChangeAspect="1"/>
          </p:cNvPicPr>
          <p:nvPr/>
        </p:nvPicPr>
        <p:blipFill>
          <a:blip r:embed="rId6">
            <a:alphaModFix amt="75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83523" y="1613463"/>
            <a:ext cx="809625" cy="809625"/>
          </a:xfrm>
          <a:prstGeom prst="rect">
            <a:avLst/>
          </a:prstGeom>
        </p:spPr>
      </p:pic>
      <p:pic>
        <p:nvPicPr>
          <p:cNvPr id="26" name="Рисунок 25">
            <a:extLst>
              <a:ext uri="{FF2B5EF4-FFF2-40B4-BE49-F238E27FC236}">
                <a16:creationId xmlns:a16="http://schemas.microsoft.com/office/drawing/2014/main" id="{2127C844-97E9-E2EB-D73A-F88CB903C5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04617" y="1780340"/>
            <a:ext cx="1127654" cy="475870"/>
          </a:xfrm>
          <a:prstGeom prst="rect">
            <a:avLst/>
          </a:prstGeom>
        </p:spPr>
      </p:pic>
      <p:pic>
        <p:nvPicPr>
          <p:cNvPr id="27" name="Рисунок 26">
            <a:extLst>
              <a:ext uri="{FF2B5EF4-FFF2-40B4-BE49-F238E27FC236}">
                <a16:creationId xmlns:a16="http://schemas.microsoft.com/office/drawing/2014/main" id="{64B1668F-CB3E-04DB-87F9-64AF053C6BD9}"/>
              </a:ext>
            </a:extLst>
          </p:cNvPr>
          <p:cNvPicPr>
            <a:picLocks noChangeAspect="1"/>
          </p:cNvPicPr>
          <p:nvPr/>
        </p:nvPicPr>
        <p:blipFill>
          <a:blip r:embed="rId6">
            <a:alphaModFix amt="75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21939" y="2583824"/>
            <a:ext cx="527742" cy="527742"/>
          </a:xfrm>
          <a:prstGeom prst="rect">
            <a:avLst/>
          </a:prstGeom>
        </p:spPr>
      </p:pic>
      <p:sp>
        <p:nvSpPr>
          <p:cNvPr id="34" name="Google Shape;111;p19">
            <a:extLst>
              <a:ext uri="{FF2B5EF4-FFF2-40B4-BE49-F238E27FC236}">
                <a16:creationId xmlns:a16="http://schemas.microsoft.com/office/drawing/2014/main" id="{3B9887FB-FBB8-30CF-C398-32C29600B640}"/>
              </a:ext>
            </a:extLst>
          </p:cNvPr>
          <p:cNvSpPr txBox="1">
            <a:spLocks/>
          </p:cNvSpPr>
          <p:nvPr/>
        </p:nvSpPr>
        <p:spPr>
          <a:xfrm>
            <a:off x="3685624" y="2641470"/>
            <a:ext cx="1271882"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4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Server for</a:t>
            </a:r>
            <a:br>
              <a:rPr lang="en-US" sz="14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br>
            <a:r>
              <a:rPr lang="en-US" sz="14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Database</a:t>
            </a:r>
          </a:p>
        </p:txBody>
      </p:sp>
      <p:sp>
        <p:nvSpPr>
          <p:cNvPr id="35" name="Google Shape;111;p19">
            <a:extLst>
              <a:ext uri="{FF2B5EF4-FFF2-40B4-BE49-F238E27FC236}">
                <a16:creationId xmlns:a16="http://schemas.microsoft.com/office/drawing/2014/main" id="{047D4394-440E-F292-DC57-72C7EF34DDAA}"/>
              </a:ext>
            </a:extLst>
          </p:cNvPr>
          <p:cNvSpPr txBox="1">
            <a:spLocks/>
          </p:cNvSpPr>
          <p:nvPr/>
        </p:nvSpPr>
        <p:spPr>
          <a:xfrm>
            <a:off x="7558671" y="1813660"/>
            <a:ext cx="1271882"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4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Web  </a:t>
            </a:r>
            <a:br>
              <a:rPr lang="en-US" sz="14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br>
            <a:r>
              <a:rPr lang="en-US" sz="14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Server</a:t>
            </a:r>
          </a:p>
        </p:txBody>
      </p:sp>
      <p:sp>
        <p:nvSpPr>
          <p:cNvPr id="37" name="Google Shape;111;p19">
            <a:extLst>
              <a:ext uri="{FF2B5EF4-FFF2-40B4-BE49-F238E27FC236}">
                <a16:creationId xmlns:a16="http://schemas.microsoft.com/office/drawing/2014/main" id="{9EE1E503-CB7C-D23A-4864-C62AC40FA362}"/>
              </a:ext>
            </a:extLst>
          </p:cNvPr>
          <p:cNvSpPr txBox="1">
            <a:spLocks/>
          </p:cNvSpPr>
          <p:nvPr/>
        </p:nvSpPr>
        <p:spPr>
          <a:xfrm>
            <a:off x="614429" y="5341828"/>
            <a:ext cx="1728192" cy="48154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Accounts</a:t>
            </a:r>
            <a:r>
              <a:rPr lang="ru-RU"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 </a:t>
            </a:r>
            <a:r>
              <a:rPr lang="en-US"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for IPA authorization</a:t>
            </a:r>
          </a:p>
        </p:txBody>
      </p:sp>
      <p:sp>
        <p:nvSpPr>
          <p:cNvPr id="38" name="Google Shape;111;p19">
            <a:extLst>
              <a:ext uri="{FF2B5EF4-FFF2-40B4-BE49-F238E27FC236}">
                <a16:creationId xmlns:a16="http://schemas.microsoft.com/office/drawing/2014/main" id="{6595D239-CEB6-214C-12B1-AE9E6A7F0A15}"/>
              </a:ext>
            </a:extLst>
          </p:cNvPr>
          <p:cNvSpPr txBox="1">
            <a:spLocks/>
          </p:cNvSpPr>
          <p:nvPr/>
        </p:nvSpPr>
        <p:spPr>
          <a:xfrm>
            <a:off x="3190181" y="5933229"/>
            <a:ext cx="1728192" cy="4607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Accounts for database authorization</a:t>
            </a:r>
          </a:p>
        </p:txBody>
      </p:sp>
      <p:sp>
        <p:nvSpPr>
          <p:cNvPr id="39" name="Google Shape;111;p19">
            <a:extLst>
              <a:ext uri="{FF2B5EF4-FFF2-40B4-BE49-F238E27FC236}">
                <a16:creationId xmlns:a16="http://schemas.microsoft.com/office/drawing/2014/main" id="{B072F655-0399-DFFF-033E-78903BCCBF6D}"/>
              </a:ext>
            </a:extLst>
          </p:cNvPr>
          <p:cNvSpPr txBox="1">
            <a:spLocks/>
          </p:cNvSpPr>
          <p:nvPr/>
        </p:nvSpPr>
        <p:spPr>
          <a:xfrm>
            <a:off x="6898237" y="6393118"/>
            <a:ext cx="3512500" cy="2758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Configuration file for deployment </a:t>
            </a:r>
          </a:p>
        </p:txBody>
      </p:sp>
      <p:grpSp>
        <p:nvGrpSpPr>
          <p:cNvPr id="54" name="Группа 53">
            <a:extLst>
              <a:ext uri="{FF2B5EF4-FFF2-40B4-BE49-F238E27FC236}">
                <a16:creationId xmlns:a16="http://schemas.microsoft.com/office/drawing/2014/main" id="{F74DB081-382D-2758-78F5-A53A8DC79B41}"/>
              </a:ext>
            </a:extLst>
          </p:cNvPr>
          <p:cNvGrpSpPr/>
          <p:nvPr/>
        </p:nvGrpSpPr>
        <p:grpSpPr>
          <a:xfrm>
            <a:off x="5447928" y="2612408"/>
            <a:ext cx="5939612" cy="3660266"/>
            <a:chOff x="5591944" y="2600691"/>
            <a:chExt cx="6402371" cy="3923462"/>
          </a:xfrm>
        </p:grpSpPr>
        <p:grpSp>
          <p:nvGrpSpPr>
            <p:cNvPr id="43" name="Группа 42">
              <a:extLst>
                <a:ext uri="{FF2B5EF4-FFF2-40B4-BE49-F238E27FC236}">
                  <a16:creationId xmlns:a16="http://schemas.microsoft.com/office/drawing/2014/main" id="{66E70B7E-0CCA-770F-A178-BB1A25491CB2}"/>
                </a:ext>
              </a:extLst>
            </p:cNvPr>
            <p:cNvGrpSpPr/>
            <p:nvPr/>
          </p:nvGrpSpPr>
          <p:grpSpPr>
            <a:xfrm>
              <a:off x="5591944" y="2600691"/>
              <a:ext cx="6364692" cy="3923462"/>
              <a:chOff x="5591944" y="2600691"/>
              <a:chExt cx="6364692" cy="3923462"/>
            </a:xfrm>
          </p:grpSpPr>
          <p:pic>
            <p:nvPicPr>
              <p:cNvPr id="11" name="Рисунок 10">
                <a:extLst>
                  <a:ext uri="{FF2B5EF4-FFF2-40B4-BE49-F238E27FC236}">
                    <a16:creationId xmlns:a16="http://schemas.microsoft.com/office/drawing/2014/main" id="{CBE522F0-5CBA-45C7-2783-31ED5E05C02B}"/>
                  </a:ext>
                </a:extLst>
              </p:cNvPr>
              <p:cNvPicPr>
                <a:picLocks noChangeAspect="1"/>
              </p:cNvPicPr>
              <p:nvPr/>
            </p:nvPicPr>
            <p:blipFill>
              <a:blip r:embed="rId10"/>
              <a:stretch>
                <a:fillRect/>
              </a:stretch>
            </p:blipFill>
            <p:spPr>
              <a:xfrm>
                <a:off x="5591944" y="2600691"/>
                <a:ext cx="3456384" cy="3923462"/>
              </a:xfrm>
              <a:prstGeom prst="rect">
                <a:avLst/>
              </a:prstGeom>
            </p:spPr>
          </p:pic>
          <p:sp>
            <p:nvSpPr>
              <p:cNvPr id="42" name="Прямоугольник 41">
                <a:extLst>
                  <a:ext uri="{FF2B5EF4-FFF2-40B4-BE49-F238E27FC236}">
                    <a16:creationId xmlns:a16="http://schemas.microsoft.com/office/drawing/2014/main" id="{60AE36F6-ED45-2339-91CA-4A1502068E9E}"/>
                  </a:ext>
                </a:extLst>
              </p:cNvPr>
              <p:cNvSpPr/>
              <p:nvPr/>
            </p:nvSpPr>
            <p:spPr>
              <a:xfrm>
                <a:off x="8832304" y="2600691"/>
                <a:ext cx="3124332" cy="3923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0" name="Google Shape;111;p19">
              <a:extLst>
                <a:ext uri="{FF2B5EF4-FFF2-40B4-BE49-F238E27FC236}">
                  <a16:creationId xmlns:a16="http://schemas.microsoft.com/office/drawing/2014/main" id="{D1347BF2-DA99-34D5-D7A8-D7F29D6E3830}"/>
                </a:ext>
              </a:extLst>
            </p:cNvPr>
            <p:cNvSpPr txBox="1">
              <a:spLocks/>
            </p:cNvSpPr>
            <p:nvPr/>
          </p:nvSpPr>
          <p:spPr>
            <a:xfrm>
              <a:off x="7297336" y="2785654"/>
              <a:ext cx="4348468" cy="1753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host user for deployment of the Logbook database (remote or locally)</a:t>
              </a:r>
            </a:p>
          </p:txBody>
        </p:sp>
        <p:sp>
          <p:nvSpPr>
            <p:cNvPr id="44" name="Google Shape;111;p19">
              <a:extLst>
                <a:ext uri="{FF2B5EF4-FFF2-40B4-BE49-F238E27FC236}">
                  <a16:creationId xmlns:a16="http://schemas.microsoft.com/office/drawing/2014/main" id="{92615B1C-B8D2-466A-97C4-9DE97C75C1B8}"/>
                </a:ext>
              </a:extLst>
            </p:cNvPr>
            <p:cNvSpPr txBox="1">
              <a:spLocks/>
            </p:cNvSpPr>
            <p:nvPr/>
          </p:nvSpPr>
          <p:spPr>
            <a:xfrm>
              <a:off x="7345921" y="2980358"/>
              <a:ext cx="1693401"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e-Log database name</a:t>
              </a:r>
            </a:p>
          </p:txBody>
        </p:sp>
        <p:sp>
          <p:nvSpPr>
            <p:cNvPr id="47" name="Google Shape;111;p19">
              <a:extLst>
                <a:ext uri="{FF2B5EF4-FFF2-40B4-BE49-F238E27FC236}">
                  <a16:creationId xmlns:a16="http://schemas.microsoft.com/office/drawing/2014/main" id="{3A5CA54A-5477-3F7C-C37E-56E06AE4EA38}"/>
                </a:ext>
              </a:extLst>
            </p:cNvPr>
            <p:cNvSpPr txBox="1">
              <a:spLocks/>
            </p:cNvSpPr>
            <p:nvPr/>
          </p:nvSpPr>
          <p:spPr>
            <a:xfrm>
              <a:off x="8899290" y="2991914"/>
              <a:ext cx="1693401"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e-Log database port</a:t>
              </a:r>
            </a:p>
          </p:txBody>
        </p:sp>
        <p:sp>
          <p:nvSpPr>
            <p:cNvPr id="48" name="Google Shape;111;p19">
              <a:extLst>
                <a:ext uri="{FF2B5EF4-FFF2-40B4-BE49-F238E27FC236}">
                  <a16:creationId xmlns:a16="http://schemas.microsoft.com/office/drawing/2014/main" id="{2DFEA8B4-27AB-A526-DB0C-3B06E5DE3799}"/>
                </a:ext>
              </a:extLst>
            </p:cNvPr>
            <p:cNvSpPr txBox="1">
              <a:spLocks/>
            </p:cNvSpPr>
            <p:nvPr/>
          </p:nvSpPr>
          <p:spPr>
            <a:xfrm>
              <a:off x="7287982" y="3248719"/>
              <a:ext cx="4280626"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regular e-Log database backup, if needed (several storages are separated by semicolon)</a:t>
              </a:r>
            </a:p>
          </p:txBody>
        </p:sp>
        <p:sp>
          <p:nvSpPr>
            <p:cNvPr id="49" name="Google Shape;111;p19">
              <a:extLst>
                <a:ext uri="{FF2B5EF4-FFF2-40B4-BE49-F238E27FC236}">
                  <a16:creationId xmlns:a16="http://schemas.microsoft.com/office/drawing/2014/main" id="{B5E9B430-635C-F9D4-0E57-30612E478584}"/>
                </a:ext>
              </a:extLst>
            </p:cNvPr>
            <p:cNvSpPr txBox="1">
              <a:spLocks/>
            </p:cNvSpPr>
            <p:nvPr/>
          </p:nvSpPr>
          <p:spPr>
            <a:xfrm>
              <a:off x="7287983" y="3528318"/>
              <a:ext cx="4496649"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authentication/authorization type: false - as database roles; true - IPA/LDAP authentication/authorization</a:t>
              </a:r>
            </a:p>
          </p:txBody>
        </p:sp>
        <p:sp>
          <p:nvSpPr>
            <p:cNvPr id="50" name="Google Shape;111;p19">
              <a:extLst>
                <a:ext uri="{FF2B5EF4-FFF2-40B4-BE49-F238E27FC236}">
                  <a16:creationId xmlns:a16="http://schemas.microsoft.com/office/drawing/2014/main" id="{300D32E0-6749-5075-4D4F-FBA91E30E0A4}"/>
                </a:ext>
              </a:extLst>
            </p:cNvPr>
            <p:cNvSpPr txBox="1">
              <a:spLocks/>
            </p:cNvSpPr>
            <p:nvPr/>
          </p:nvSpPr>
          <p:spPr>
            <a:xfrm>
              <a:off x="7287983" y="4117256"/>
              <a:ext cx="4378132" cy="31985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custom (additional, specific to an experiment) columns defined in SQL-</a:t>
              </a:r>
              <a:r>
                <a:rPr lang="en-US" sz="900" dirty="0" err="1">
                  <a:solidFill>
                    <a:schemeClr val="bg2">
                      <a:lumMod val="50000"/>
                    </a:schemeClr>
                  </a:solidFill>
                  <a:latin typeface="Lexend Deca" panose="020B0604020202020204" charset="-78"/>
                  <a:cs typeface="Lexend Deca" panose="020B0604020202020204" charset="-78"/>
                </a:rPr>
                <a:t>simular</a:t>
              </a:r>
              <a:r>
                <a:rPr lang="en-US" sz="900" dirty="0">
                  <a:solidFill>
                    <a:schemeClr val="bg2">
                      <a:lumMod val="50000"/>
                    </a:schemeClr>
                  </a:solidFill>
                  <a:latin typeface="Lexend Deca" panose="020B0604020202020204" charset="-78"/>
                  <a:cs typeface="Lexend Deca" panose="020B0604020202020204" charset="-78"/>
                </a:rPr>
                <a:t> format, e.g. {"column" : "sp_41;int null;SP-41, A"} </a:t>
              </a:r>
            </a:p>
          </p:txBody>
        </p:sp>
        <p:sp>
          <p:nvSpPr>
            <p:cNvPr id="51" name="Google Shape;111;p19">
              <a:extLst>
                <a:ext uri="{FF2B5EF4-FFF2-40B4-BE49-F238E27FC236}">
                  <a16:creationId xmlns:a16="http://schemas.microsoft.com/office/drawing/2014/main" id="{E3AE38A0-E2AC-3DB1-7C19-9278B24770C6}"/>
                </a:ext>
              </a:extLst>
            </p:cNvPr>
            <p:cNvSpPr txBox="1">
              <a:spLocks/>
            </p:cNvSpPr>
            <p:nvPr/>
          </p:nvSpPr>
          <p:spPr>
            <a:xfrm>
              <a:off x="7320136" y="4538756"/>
              <a:ext cx="4496649"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experiment type: 0 - fixed target experiment, 1 - collider experiment</a:t>
              </a:r>
            </a:p>
          </p:txBody>
        </p:sp>
        <p:sp>
          <p:nvSpPr>
            <p:cNvPr id="52" name="Google Shape;111;p19">
              <a:extLst>
                <a:ext uri="{FF2B5EF4-FFF2-40B4-BE49-F238E27FC236}">
                  <a16:creationId xmlns:a16="http://schemas.microsoft.com/office/drawing/2014/main" id="{A638863A-85AE-FED3-D691-35FFA352DC60}"/>
                </a:ext>
              </a:extLst>
            </p:cNvPr>
            <p:cNvSpPr txBox="1">
              <a:spLocks/>
            </p:cNvSpPr>
            <p:nvPr/>
          </p:nvSpPr>
          <p:spPr>
            <a:xfrm>
              <a:off x="7320136" y="5024554"/>
              <a:ext cx="4487296"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whether activate notification system for various types of events (adding new run, editing run data, dictionary changes)</a:t>
              </a:r>
            </a:p>
          </p:txBody>
        </p:sp>
        <p:sp>
          <p:nvSpPr>
            <p:cNvPr id="53" name="Google Shape;111;p19">
              <a:extLst>
                <a:ext uri="{FF2B5EF4-FFF2-40B4-BE49-F238E27FC236}">
                  <a16:creationId xmlns:a16="http://schemas.microsoft.com/office/drawing/2014/main" id="{89138C2A-DE0C-FFD3-97DA-D38E7AB7B2E1}"/>
                </a:ext>
              </a:extLst>
            </p:cNvPr>
            <p:cNvSpPr txBox="1">
              <a:spLocks/>
            </p:cNvSpPr>
            <p:nvPr/>
          </p:nvSpPr>
          <p:spPr>
            <a:xfrm>
              <a:off x="7497666" y="5862259"/>
              <a:ext cx="4496649" cy="1802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spcAft>
                  <a:spcPts val="600"/>
                </a:spcAft>
              </a:pPr>
              <a:r>
                <a:rPr lang="en-US" sz="900" dirty="0">
                  <a:solidFill>
                    <a:schemeClr val="bg2">
                      <a:lumMod val="50000"/>
                    </a:schemeClr>
                  </a:solidFill>
                  <a:latin typeface="Lexend Deca" panose="020B0604020202020204" charset="-78"/>
                  <a:cs typeface="Lexend Deca" panose="020B0604020202020204" charset="-78"/>
                </a:rPr>
                <a:t>// transfer run information to the Condition Database of the NICA experiments</a:t>
              </a:r>
            </a:p>
          </p:txBody>
        </p:sp>
      </p:grpSp>
      <p:sp>
        <p:nvSpPr>
          <p:cNvPr id="5" name="Прямоугольник 4">
            <a:extLst>
              <a:ext uri="{FF2B5EF4-FFF2-40B4-BE49-F238E27FC236}">
                <a16:creationId xmlns:a16="http://schemas.microsoft.com/office/drawing/2014/main" id="{9D5F9D5D-9459-A871-5AF2-AA0B8986D24D}"/>
              </a:ext>
            </a:extLst>
          </p:cNvPr>
          <p:cNvSpPr/>
          <p:nvPr/>
        </p:nvSpPr>
        <p:spPr>
          <a:xfrm>
            <a:off x="5447928" y="2664867"/>
            <a:ext cx="1501587" cy="3004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NICA/JINR-FAIR Bilateral Workshop">
            <a:extLst>
              <a:ext uri="{FF2B5EF4-FFF2-40B4-BE49-F238E27FC236}">
                <a16:creationId xmlns:a16="http://schemas.microsoft.com/office/drawing/2014/main" id="{935CDF14-0F5A-BFB4-A198-9A502281EE18}"/>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9259" b="88889" l="3859" r="96785">
                        <a14:foregroundMark x1="40514" y1="12963" x2="40514" y2="12963"/>
                        <a14:foregroundMark x1="43087" y1="84568" x2="43087" y2="84568"/>
                        <a14:foregroundMark x1="43408" y1="48765" x2="43408" y2="48765"/>
                        <a14:foregroundMark x1="49518" y1="51852" x2="49518" y2="51852"/>
                        <a14:foregroundMark x1="83280" y1="58642" x2="83280" y2="58642"/>
                        <a14:foregroundMark x1="84566" y1="86420" x2="84566" y2="86420"/>
                        <a14:foregroundMark x1="84244" y1="84568" x2="84244" y2="84568"/>
                        <a14:foregroundMark x1="94534" y1="67284" x2="94534" y2="67284"/>
                        <a14:foregroundMark x1="97106" y1="45679" x2="97106" y2="45679"/>
                        <a14:foregroundMark x1="7395" y1="48765" x2="7395" y2="48765"/>
                        <a14:foregroundMark x1="10932" y1="45679" x2="33119" y2="60494"/>
                        <a14:foregroundMark x1="83601" y1="67901" x2="45659" y2="70370"/>
                        <a14:foregroundMark x1="45659" y1="70370" x2="75563" y2="44444"/>
                        <a14:foregroundMark x1="75563" y1="44444" x2="77492" y2="56790"/>
                        <a14:foregroundMark x1="89711" y1="33333" x2="26045" y2="17284"/>
                        <a14:foregroundMark x1="3859" y1="35185" x2="15113" y2="83333"/>
                        <a14:foregroundMark x1="15113" y1="83333" x2="49839" y2="85185"/>
                        <a14:foregroundMark x1="49839" y1="85185" x2="77492" y2="65432"/>
                        <a14:foregroundMark x1="77492" y1="65432" x2="88746" y2="45679"/>
                        <a14:foregroundMark x1="63987" y1="59259" x2="27653" y2="55556"/>
                        <a14:foregroundMark x1="27653" y1="55556" x2="21865" y2="51852"/>
                        <a14:foregroundMark x1="44695" y1="45679" x2="21543" y2="45062"/>
                        <a14:foregroundMark x1="63666" y1="43210" x2="18971" y2="46914"/>
                        <a14:foregroundMark x1="54662" y1="43210" x2="16399" y2="28395"/>
                        <a14:foregroundMark x1="69775" y1="21605" x2="95177" y2="38889"/>
                        <a14:foregroundMark x1="95177" y1="38889" x2="95177" y2="38889"/>
                        <a14:foregroundMark x1="90032" y1="56790" x2="81672" y2="72840"/>
                        <a14:foregroundMark x1="69775" y1="78395" x2="88746" y2="58642"/>
                        <a14:foregroundMark x1="48553" y1="76543" x2="21865" y2="69136"/>
                        <a14:foregroundMark x1="37621" y1="9259" x2="45016" y2="10494"/>
                      </a14:backgroundRemoval>
                    </a14:imgEffect>
                  </a14:imgLayer>
                </a14:imgProps>
              </a:ext>
              <a:ext uri="{28A0092B-C50C-407E-A947-70E740481C1C}">
                <a14:useLocalDpi xmlns:a14="http://schemas.microsoft.com/office/drawing/2010/main" val="0"/>
              </a:ext>
            </a:extLst>
          </a:blip>
          <a:srcRect/>
          <a:stretch>
            <a:fillRect/>
          </a:stretch>
        </p:blipFill>
        <p:spPr bwMode="auto">
          <a:xfrm>
            <a:off x="532775" y="1457190"/>
            <a:ext cx="2113926" cy="110114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9B1C950C-EE72-F459-A283-9EF6405373C4}"/>
              </a:ext>
            </a:extLst>
          </p:cNvPr>
          <p:cNvPicPr>
            <a:picLocks noChangeAspect="1"/>
          </p:cNvPicPr>
          <p:nvPr/>
        </p:nvPicPr>
        <p:blipFill>
          <a:blip r:embed="rId13"/>
          <a:stretch>
            <a:fillRect/>
          </a:stretch>
        </p:blipFill>
        <p:spPr>
          <a:xfrm>
            <a:off x="9088469" y="1402427"/>
            <a:ext cx="2795469" cy="864054"/>
          </a:xfrm>
          <a:prstGeom prst="rect">
            <a:avLst/>
          </a:prstGeom>
        </p:spPr>
      </p:pic>
      <p:sp>
        <p:nvSpPr>
          <p:cNvPr id="12" name="Google Shape;111;p19">
            <a:extLst>
              <a:ext uri="{FF2B5EF4-FFF2-40B4-BE49-F238E27FC236}">
                <a16:creationId xmlns:a16="http://schemas.microsoft.com/office/drawing/2014/main" id="{DA50E56A-B34A-899E-42FD-AD068BA0B41C}"/>
              </a:ext>
            </a:extLst>
          </p:cNvPr>
          <p:cNvSpPr txBox="1">
            <a:spLocks/>
          </p:cNvSpPr>
          <p:nvPr/>
        </p:nvSpPr>
        <p:spPr>
          <a:xfrm>
            <a:off x="9245126" y="2301438"/>
            <a:ext cx="2572848" cy="2758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1300" dirty="0">
                <a:solidFill>
                  <a:schemeClr val="bg1">
                    <a:lumMod val="95000"/>
                  </a:schemeClr>
                </a:solidFill>
                <a:effectLst>
                  <a:outerShdw blurRad="38100" dist="38100" dir="2700000" algn="tl">
                    <a:srgbClr val="000000">
                      <a:alpha val="43137"/>
                    </a:srgbClr>
                  </a:outerShdw>
                </a:effectLst>
                <a:latin typeface="Lexend Deca" panose="020B0604020202020204" charset="-78"/>
                <a:cs typeface="Lexend Deca" panose="020B0604020202020204" charset="-78"/>
              </a:rPr>
              <a:t>Custom column for BM@N</a:t>
            </a:r>
          </a:p>
        </p:txBody>
      </p:sp>
      <p:sp>
        <p:nvSpPr>
          <p:cNvPr id="6" name="Номер слайда 5">
            <a:extLst>
              <a:ext uri="{FF2B5EF4-FFF2-40B4-BE49-F238E27FC236}">
                <a16:creationId xmlns:a16="http://schemas.microsoft.com/office/drawing/2014/main" id="{F4697C81-014E-BD6E-A1C8-FDAB3FEEFE93}"/>
              </a:ext>
            </a:extLst>
          </p:cNvPr>
          <p:cNvSpPr>
            <a:spLocks noGrp="1"/>
          </p:cNvSpPr>
          <p:nvPr>
            <p:ph type="sldNum" idx="12"/>
          </p:nvPr>
        </p:nvSpPr>
        <p:spPr/>
        <p:txBody>
          <a:bodyPr/>
          <a:lstStyle/>
          <a:p>
            <a:fld id="{3AC37B19-601B-4C64-82DB-FD4B1F66DB5B}" type="slidenum">
              <a:rPr lang="ru-RU" smtClean="0"/>
              <a:t>9</a:t>
            </a:fld>
            <a:endParaRPr lang="ru-RU" dirty="0"/>
          </a:p>
        </p:txBody>
      </p:sp>
    </p:spTree>
    <p:extLst>
      <p:ext uri="{BB962C8B-B14F-4D97-AF65-F5344CB8AC3E}">
        <p14:creationId xmlns:p14="http://schemas.microsoft.com/office/powerpoint/2010/main" val="1175492754"/>
      </p:ext>
    </p:extLst>
  </p:cSld>
  <p:clrMapOvr>
    <a:masterClrMapping/>
  </p:clrMapOvr>
</p:sld>
</file>

<file path=ppt/theme/theme1.xml><?xml version="1.0" encoding="utf-8"?>
<a:theme xmlns:a="http://schemas.openxmlformats.org/drawingml/2006/main" name="new">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Стандартная">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id="{7A49B246-AD98-4AC9-B885-E43B2EAB5CC8}" vid="{2768A7BA-5C8F-4438-A890-C04ECB64B24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late>
  <TotalTime>647</TotalTime>
  <Words>1221</Words>
  <Application>Microsoft Office PowerPoint</Application>
  <PresentationFormat>Широкоэкранный</PresentationFormat>
  <Paragraphs>115</Paragraphs>
  <Slides>13</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Calibri</vt:lpstr>
      <vt:lpstr>Cambria Math</vt:lpstr>
      <vt:lpstr>Lexend Deca</vt:lpstr>
      <vt:lpstr>Muli</vt:lpstr>
      <vt:lpstr>Sylfaen</vt:lpstr>
      <vt:lpstr>Wingdings</vt:lpstr>
      <vt:lpstr>new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Чеботов</dc:creator>
  <cp:lastModifiedBy>Александр Чеботов</cp:lastModifiedBy>
  <cp:revision>22</cp:revision>
  <dcterms:created xsi:type="dcterms:W3CDTF">2022-10-18T16:36:35Z</dcterms:created>
  <dcterms:modified xsi:type="dcterms:W3CDTF">2022-10-27T06:29:16Z</dcterms:modified>
</cp:coreProperties>
</file>