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8" r:id="rId4"/>
    <p:sldId id="268" r:id="rId5"/>
    <p:sldId id="259" r:id="rId6"/>
    <p:sldId id="280" r:id="rId7"/>
    <p:sldId id="260" r:id="rId8"/>
    <p:sldId id="277" r:id="rId9"/>
    <p:sldId id="279" r:id="rId10"/>
    <p:sldId id="281" r:id="rId11"/>
    <p:sldId id="282" r:id="rId12"/>
    <p:sldId id="264" r:id="rId13"/>
    <p:sldId id="258" r:id="rId14"/>
    <p:sldId id="26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a gerasimchuk" initials="mg" lastIdx="1" clrIdx="0">
    <p:extLst>
      <p:ext uri="{19B8F6BF-5375-455C-9EA6-DF929625EA0E}">
        <p15:presenceInfo xmlns:p15="http://schemas.microsoft.com/office/powerpoint/2012/main" userId="1f0ce57ee3fed8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D04"/>
    <a:srgbClr val="373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7" autoAdjust="0"/>
  </p:normalViewPr>
  <p:slideViewPr>
    <p:cSldViewPr snapToGrid="0">
      <p:cViewPr varScale="1">
        <p:scale>
          <a:sx n="71" d="100"/>
          <a:sy n="71" d="100"/>
        </p:scale>
        <p:origin x="54" y="3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6T00:32:03.30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4781-F064-4D96-ABBA-39FB2AB073B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3593E-FB12-4F89-A0C5-E3CDBA6F5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8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3593E-FB12-4F89-A0C5-E3CDBA6F58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25806-772F-4DFD-BB8B-52663E795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4EF676-65BC-4E1A-9C51-5585283D7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D6246-5AFF-4BF0-9644-C303AAC4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34B434-2987-4A88-A366-9913FB91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D748-5C79-469E-8391-0D21CBF0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D2870-5E4B-4630-AA1D-F0C533E7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A0BFD8-DD9B-4BD3-BF68-555FCC3E9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3898D-CEC9-4197-A1A1-0B73141C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0979B-F4BB-4650-A962-9CAB4303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9DFAA-9155-4B63-8EC8-6D17D42A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0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C29570-2888-4FC2-A4F3-A0F95DE5F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DB0F1-E741-472C-8691-892D7869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F9818-AE6A-471C-B7FE-2EE54660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9277-C187-4EFB-97B0-815EC083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8A5E2-BAA4-45BA-AC28-A3CA49E0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9C1F6-C952-43A1-B8CE-4B639CDF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F4685-AFA7-4CFC-B1B1-A4103949B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BC91C-8EE9-4A32-92DF-58C9EC9C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8921D-ADD0-44F1-8553-620E48EF2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65808-2990-413A-94C6-5AA69992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2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A9B14-2F4A-49CF-9E56-A1881117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BB3200-07F8-4E2D-8502-CF23FDD77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4484E-4AA0-489B-83A6-1C5D0728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3BEDB-41DD-44AB-954D-5F41D480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29575-9365-4899-A0A7-FF7BFA0E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336AB-F599-4403-AC4C-90B74724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FE9BD-6135-4E5D-88C4-F2E725F5F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63A119-DF06-4BCA-B77C-5E9784F51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5F9D19-3867-4306-897A-B23CA4F3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3B539-858C-40D5-B2EB-768B0D0B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09A6E-31A3-4439-A555-7A9B37DE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2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388C9-8EB5-4606-BFAD-F34C788E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714F9C-4F29-49AA-8788-43ADAFAD8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85BBB-6A1F-48AA-8512-8D7714E80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EF4A27-7C9C-4C96-B089-FC7EF5CF7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AB422D-81EF-4E91-90E6-9C745EC8A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EF7C0F-572C-4E63-A36A-A87DCBD8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FE5805-BBD6-4025-BAAF-16853E36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C2EEE0-FC57-4644-921A-9D6E365A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2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2A68F-4DC9-4A8D-8768-12E06C37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A34EFA-0992-49B7-A0EE-17CC608F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2417F2-3810-4D48-A652-E742262B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C349F1-B253-4FC7-ACA4-ABD1749E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5A7C54-3793-4BFB-9D90-B9461751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38DE28-BDE5-4BEB-AC6E-0D49151A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C87C4A-A1F2-4C6D-835D-7E199552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D0397-624B-48B8-B1CF-A55A3F49B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B40D4-3190-4021-A46A-A284D17F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FD65F7-B980-4BFB-8205-F62A6D968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BDDD4D-A621-4B99-AC04-A9A8A58B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33622-D681-4A53-978D-0202088E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392968-6DC3-4E25-B8C5-C9D70488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7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9E7A2-7202-445D-BD37-86FA8B0E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88323C-8628-4EB8-9F13-F354DE47A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50835F-C557-4529-9547-7AEA80BC5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4CCC7D-005C-4D4B-AF38-31A84BFB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A14C58-D92F-4CAA-8F3D-C7C0FF8AB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390DC5-A2B3-4B46-9C4F-0A632C55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4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2A469-86A3-416B-87F2-ECA11F40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2EC492-6257-4534-93E1-64A79B743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2F0DC-4785-4235-9F4B-FCD9F58B9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0DF1-FCD8-4C88-A3C3-86C7563A3E1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1C338A-46A7-4CFC-82A4-BDFC4A12B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A9279-7F08-4550-913A-66857967D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DB55C-23F6-40E7-9734-34221C10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5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5.04841" TargetMode="External"/><Relationship Id="rId2" Type="http://schemas.openxmlformats.org/officeDocument/2006/relationships/hyperlink" Target="https://doi.org/10.1007/s11042-021-11329-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sv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D85BB8E0-4429-4A50-9AC6-1BA1687E2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209" y="610937"/>
            <a:ext cx="700890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0" dirty="0">
                <a:solidFill>
                  <a:srgbClr val="CB6D04"/>
                </a:solidFill>
                <a:effectLst/>
                <a:latin typeface="Roboto Light" panose="020B0604020202020204" pitchFamily="2" charset="0"/>
              </a:rPr>
              <a:t>Food Recognition for Smart Restaurants and Self-ser</a:t>
            </a:r>
            <a:r>
              <a:rPr lang="en-US" b="1" dirty="0">
                <a:solidFill>
                  <a:srgbClr val="CB6D04"/>
                </a:solidFill>
                <a:latin typeface="Roboto Light" panose="020B0604020202020204" pitchFamily="2" charset="0"/>
              </a:rPr>
              <a:t>v</a:t>
            </a:r>
            <a:r>
              <a:rPr lang="en-US" b="1" i="0" dirty="0">
                <a:solidFill>
                  <a:srgbClr val="CB6D04"/>
                </a:solidFill>
                <a:effectLst/>
                <a:latin typeface="Roboto Light" panose="020B0604020202020204" pitchFamily="2" charset="0"/>
              </a:rPr>
              <a:t>ice cafes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08FE9A0-FD53-4EC5-A887-21F11CCA9717}"/>
              </a:ext>
            </a:extLst>
          </p:cNvPr>
          <p:cNvSpPr/>
          <p:nvPr/>
        </p:nvSpPr>
        <p:spPr>
          <a:xfrm>
            <a:off x="-1" y="1"/>
            <a:ext cx="4777341" cy="6858000"/>
          </a:xfrm>
          <a:prstGeom prst="rect">
            <a:avLst/>
          </a:prstGeom>
          <a:blipFill>
            <a:blip r:embed="rId2">
              <a:alphaModFix amt="2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A8BB3-F411-4E6A-852C-82C100366AEB}"/>
              </a:ext>
            </a:extLst>
          </p:cNvPr>
          <p:cNvSpPr/>
          <p:nvPr/>
        </p:nvSpPr>
        <p:spPr>
          <a:xfrm>
            <a:off x="4923209" y="4700178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B5A4953D-1646-4843-94CC-DC93F0ABBEED}"/>
              </a:ext>
            </a:extLst>
          </p:cNvPr>
          <p:cNvSpPr/>
          <p:nvPr/>
        </p:nvSpPr>
        <p:spPr>
          <a:xfrm>
            <a:off x="5160632" y="4700177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D70F6F0-5BF7-4B1D-8F3E-F40DF25C9A27}"/>
              </a:ext>
            </a:extLst>
          </p:cNvPr>
          <p:cNvSpPr/>
          <p:nvPr/>
        </p:nvSpPr>
        <p:spPr>
          <a:xfrm>
            <a:off x="5398055" y="4700177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CA54D9FB-5B17-4ACE-9CF8-85F0F9569C90}"/>
              </a:ext>
            </a:extLst>
          </p:cNvPr>
          <p:cNvSpPr/>
          <p:nvPr/>
        </p:nvSpPr>
        <p:spPr>
          <a:xfrm>
            <a:off x="5635478" y="4700176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BE9CB90-6588-4D00-B72B-ECC92DFBC593}"/>
              </a:ext>
            </a:extLst>
          </p:cNvPr>
          <p:cNvSpPr/>
          <p:nvPr/>
        </p:nvSpPr>
        <p:spPr>
          <a:xfrm>
            <a:off x="5872901" y="4700176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7B69E58-06EA-4F1F-9564-0EFEA4ECB795}"/>
              </a:ext>
            </a:extLst>
          </p:cNvPr>
          <p:cNvSpPr/>
          <p:nvPr/>
        </p:nvSpPr>
        <p:spPr>
          <a:xfrm>
            <a:off x="6110324" y="4700175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F0BE28F-18FF-4D0B-8C9A-380C2DC35D86}"/>
              </a:ext>
            </a:extLst>
          </p:cNvPr>
          <p:cNvSpPr/>
          <p:nvPr/>
        </p:nvSpPr>
        <p:spPr>
          <a:xfrm>
            <a:off x="6347747" y="4700175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10EF6FB-411E-49B5-81F1-C9D3B7B354F1}"/>
              </a:ext>
            </a:extLst>
          </p:cNvPr>
          <p:cNvSpPr/>
          <p:nvPr/>
        </p:nvSpPr>
        <p:spPr>
          <a:xfrm>
            <a:off x="6585170" y="4700174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5E155C72-526D-4B76-958F-6A915C5FC1C3}"/>
              </a:ext>
            </a:extLst>
          </p:cNvPr>
          <p:cNvSpPr/>
          <p:nvPr/>
        </p:nvSpPr>
        <p:spPr>
          <a:xfrm>
            <a:off x="6822593" y="4700174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4C90245-32B4-43DF-883D-F6F0287BD1E0}"/>
              </a:ext>
            </a:extLst>
          </p:cNvPr>
          <p:cNvSpPr/>
          <p:nvPr/>
        </p:nvSpPr>
        <p:spPr>
          <a:xfrm>
            <a:off x="7060016" y="4700173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28FE69CA-2082-4C3E-A05A-E4F3C02A2F32}"/>
              </a:ext>
            </a:extLst>
          </p:cNvPr>
          <p:cNvSpPr/>
          <p:nvPr/>
        </p:nvSpPr>
        <p:spPr>
          <a:xfrm>
            <a:off x="7297439" y="4700173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F1C7B2A5-C444-4DEC-AB3D-838E468E9B65}"/>
              </a:ext>
            </a:extLst>
          </p:cNvPr>
          <p:cNvSpPr/>
          <p:nvPr/>
        </p:nvSpPr>
        <p:spPr>
          <a:xfrm>
            <a:off x="7534862" y="4700172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C405E471-86C3-4EB5-BC83-DB14DE510A81}"/>
              </a:ext>
            </a:extLst>
          </p:cNvPr>
          <p:cNvSpPr/>
          <p:nvPr/>
        </p:nvSpPr>
        <p:spPr>
          <a:xfrm>
            <a:off x="7772285" y="4700172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A330536E-D48F-4DB1-AADC-2A12D6309364}"/>
              </a:ext>
            </a:extLst>
          </p:cNvPr>
          <p:cNvSpPr/>
          <p:nvPr/>
        </p:nvSpPr>
        <p:spPr>
          <a:xfrm>
            <a:off x="8009708" y="4700171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DFEC51C7-84AD-4C23-A43E-ECFFB8489ADF}"/>
              </a:ext>
            </a:extLst>
          </p:cNvPr>
          <p:cNvSpPr/>
          <p:nvPr/>
        </p:nvSpPr>
        <p:spPr>
          <a:xfrm>
            <a:off x="8247131" y="4700171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F4B6491E-EF40-4B26-B2A9-0DCD9A033062}"/>
              </a:ext>
            </a:extLst>
          </p:cNvPr>
          <p:cNvSpPr/>
          <p:nvPr/>
        </p:nvSpPr>
        <p:spPr>
          <a:xfrm>
            <a:off x="8484554" y="4700170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B2BAF383-C040-4B4B-B612-DD80B0744698}"/>
              </a:ext>
            </a:extLst>
          </p:cNvPr>
          <p:cNvSpPr/>
          <p:nvPr/>
        </p:nvSpPr>
        <p:spPr>
          <a:xfrm>
            <a:off x="8721977" y="4700170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6A61CCE-756B-49B2-9AF0-2761586556A5}"/>
              </a:ext>
            </a:extLst>
          </p:cNvPr>
          <p:cNvSpPr/>
          <p:nvPr/>
        </p:nvSpPr>
        <p:spPr>
          <a:xfrm>
            <a:off x="8959400" y="4700169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59A99FA-FA5E-4009-B078-5F27145095EB}"/>
              </a:ext>
            </a:extLst>
          </p:cNvPr>
          <p:cNvSpPr/>
          <p:nvPr/>
        </p:nvSpPr>
        <p:spPr>
          <a:xfrm>
            <a:off x="9196823" y="4700169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CB769498-B95B-4B72-9041-F1872C5F8B52}"/>
              </a:ext>
            </a:extLst>
          </p:cNvPr>
          <p:cNvSpPr/>
          <p:nvPr/>
        </p:nvSpPr>
        <p:spPr>
          <a:xfrm>
            <a:off x="9434246" y="4700168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D0E0823E-2475-4A75-9323-60BE4D1AE892}"/>
              </a:ext>
            </a:extLst>
          </p:cNvPr>
          <p:cNvSpPr/>
          <p:nvPr/>
        </p:nvSpPr>
        <p:spPr>
          <a:xfrm>
            <a:off x="9671669" y="4700168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648C5107-5B3D-4EB6-9E0D-105829FE37CF}"/>
              </a:ext>
            </a:extLst>
          </p:cNvPr>
          <p:cNvSpPr/>
          <p:nvPr/>
        </p:nvSpPr>
        <p:spPr>
          <a:xfrm>
            <a:off x="9909092" y="4700167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9D36F95F-EBDE-499C-B155-EDE27D432983}"/>
              </a:ext>
            </a:extLst>
          </p:cNvPr>
          <p:cNvSpPr/>
          <p:nvPr/>
        </p:nvSpPr>
        <p:spPr>
          <a:xfrm>
            <a:off x="10146515" y="4700167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DEF20CE4-0352-48AC-B338-2F3E47178D4C}"/>
              </a:ext>
            </a:extLst>
          </p:cNvPr>
          <p:cNvSpPr/>
          <p:nvPr/>
        </p:nvSpPr>
        <p:spPr>
          <a:xfrm>
            <a:off x="10383938" y="4700166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488EDDD1-F179-494F-91D5-F7156A2D3DF3}"/>
              </a:ext>
            </a:extLst>
          </p:cNvPr>
          <p:cNvSpPr/>
          <p:nvPr/>
        </p:nvSpPr>
        <p:spPr>
          <a:xfrm>
            <a:off x="10621361" y="4700166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5FE28ED-DE76-4289-BE43-DAD79F664FF3}"/>
              </a:ext>
            </a:extLst>
          </p:cNvPr>
          <p:cNvSpPr/>
          <p:nvPr/>
        </p:nvSpPr>
        <p:spPr>
          <a:xfrm>
            <a:off x="10858784" y="4700165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84B90C4B-8208-442E-BAF4-7B752FE5B10F}"/>
              </a:ext>
            </a:extLst>
          </p:cNvPr>
          <p:cNvSpPr/>
          <p:nvPr/>
        </p:nvSpPr>
        <p:spPr>
          <a:xfrm>
            <a:off x="11096207" y="4700165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7C999B59-CEC4-455F-8ADE-44E209290087}"/>
              </a:ext>
            </a:extLst>
          </p:cNvPr>
          <p:cNvSpPr/>
          <p:nvPr/>
        </p:nvSpPr>
        <p:spPr>
          <a:xfrm>
            <a:off x="11333630" y="4700164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D11A355E-8988-4AA8-81D1-2C71B7B153EE}"/>
              </a:ext>
            </a:extLst>
          </p:cNvPr>
          <p:cNvSpPr/>
          <p:nvPr/>
        </p:nvSpPr>
        <p:spPr>
          <a:xfrm>
            <a:off x="11571053" y="4700164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127640-381A-4106-A6DD-218C95728F8E}"/>
              </a:ext>
            </a:extLst>
          </p:cNvPr>
          <p:cNvSpPr/>
          <p:nvPr/>
        </p:nvSpPr>
        <p:spPr>
          <a:xfrm>
            <a:off x="11808476" y="4700163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2268E46-FC7E-4EB6-AEF8-248DB948D620}"/>
              </a:ext>
            </a:extLst>
          </p:cNvPr>
          <p:cNvSpPr/>
          <p:nvPr/>
        </p:nvSpPr>
        <p:spPr>
          <a:xfrm>
            <a:off x="12045899" y="4700163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0A57D3C-C02C-4B4C-BB32-A41288181B44}"/>
              </a:ext>
            </a:extLst>
          </p:cNvPr>
          <p:cNvSpPr txBox="1"/>
          <p:nvPr/>
        </p:nvSpPr>
        <p:spPr>
          <a:xfrm>
            <a:off x="5078796" y="5716931"/>
            <a:ext cx="3348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af-ZA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cientific supervisor</a:t>
            </a:r>
            <a:r>
              <a:rPr lang="ru-RU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US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Uzhinskiy</a:t>
            </a:r>
            <a:r>
              <a:rPr lang="en-US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Alexander</a:t>
            </a:r>
            <a:endParaRPr lang="ru-RU" sz="1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LIT JINR, Lead Programmer</a:t>
            </a:r>
            <a:endParaRPr lang="ru-RU" sz="1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06154B9-60D8-4836-8523-43BA820CFFA0}"/>
              </a:ext>
            </a:extLst>
          </p:cNvPr>
          <p:cNvSpPr txBox="1"/>
          <p:nvPr/>
        </p:nvSpPr>
        <p:spPr>
          <a:xfrm>
            <a:off x="5041994" y="5014444"/>
            <a:ext cx="403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Executor</a:t>
            </a:r>
            <a:r>
              <a:rPr lang="ru-RU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 </a:t>
            </a:r>
            <a:r>
              <a:rPr lang="en-US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Gerasimchuk Mikhail</a:t>
            </a:r>
            <a:endParaRPr lang="ru-RU" sz="1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1st year of Master's degree at ITMO University</a:t>
            </a:r>
            <a:endParaRPr lang="ru-RU" sz="1400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34A64767-014C-49C7-AADF-7FDC4533A837}"/>
              </a:ext>
            </a:extLst>
          </p:cNvPr>
          <p:cNvSpPr/>
          <p:nvPr/>
        </p:nvSpPr>
        <p:spPr>
          <a:xfrm>
            <a:off x="7611864" y="6530109"/>
            <a:ext cx="4580136" cy="327891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>
            <a:extLst>
              <a:ext uri="{FF2B5EF4-FFF2-40B4-BE49-F238E27FC236}">
                <a16:creationId xmlns:a16="http://schemas.microsoft.com/office/drawing/2014/main" id="{DE6A555C-655F-4259-AB64-6E565A659087}"/>
              </a:ext>
            </a:extLst>
          </p:cNvPr>
          <p:cNvSpPr/>
          <p:nvPr/>
        </p:nvSpPr>
        <p:spPr>
          <a:xfrm rot="16200000">
            <a:off x="7284119" y="6530254"/>
            <a:ext cx="327891" cy="327600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0FF696D-C4D9-4B07-9463-3E2E5B2A6090}"/>
              </a:ext>
            </a:extLst>
          </p:cNvPr>
          <p:cNvSpPr txBox="1"/>
          <p:nvPr/>
        </p:nvSpPr>
        <p:spPr>
          <a:xfrm>
            <a:off x="7534862" y="6474763"/>
            <a:ext cx="471428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9426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1937649-2E9E-4006-AB74-8CBB961967E7}"/>
              </a:ext>
            </a:extLst>
          </p:cNvPr>
          <p:cNvCxnSpPr/>
          <p:nvPr/>
        </p:nvCxnSpPr>
        <p:spPr>
          <a:xfrm>
            <a:off x="0" y="1511166"/>
            <a:ext cx="12192000" cy="0"/>
          </a:xfrm>
          <a:prstGeom prst="line">
            <a:avLst/>
          </a:prstGeom>
          <a:ln w="412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59754AFC-8FC5-4523-925C-2297D546938A}"/>
              </a:ext>
            </a:extLst>
          </p:cNvPr>
          <p:cNvSpPr/>
          <p:nvPr/>
        </p:nvSpPr>
        <p:spPr>
          <a:xfrm rot="10800000">
            <a:off x="9018870" y="-2"/>
            <a:ext cx="3173129" cy="315175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D30BEC1-8C97-4C6D-B5A8-0180DFC1FAFD}"/>
              </a:ext>
            </a:extLst>
          </p:cNvPr>
          <p:cNvSpPr txBox="1">
            <a:spLocks/>
          </p:cNvSpPr>
          <p:nvPr/>
        </p:nvSpPr>
        <p:spPr>
          <a:xfrm>
            <a:off x="0" y="-26287"/>
            <a:ext cx="8536807" cy="150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 </a:t>
            </a:r>
            <a:r>
              <a:rPr lang="ru-RU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№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D2853A2-F37B-4907-8FC8-3B45EA5F86AF}"/>
              </a:ext>
            </a:extLst>
          </p:cNvPr>
          <p:cNvSpPr/>
          <p:nvPr/>
        </p:nvSpPr>
        <p:spPr>
          <a:xfrm>
            <a:off x="212227" y="3138945"/>
            <a:ext cx="806817" cy="795401"/>
          </a:xfrm>
          <a:prstGeom prst="ellipse">
            <a:avLst/>
          </a:prstGeom>
          <a:solidFill>
            <a:srgbClr val="E0EEFF"/>
          </a:solidFill>
          <a:ln>
            <a:solidFill>
              <a:srgbClr val="E0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8A5C1F3-3A84-4A06-9CA3-1A4DE2E7F507}"/>
              </a:ext>
            </a:extLst>
          </p:cNvPr>
          <p:cNvSpPr txBox="1">
            <a:spLocks/>
          </p:cNvSpPr>
          <p:nvPr/>
        </p:nvSpPr>
        <p:spPr>
          <a:xfrm>
            <a:off x="513995" y="3159115"/>
            <a:ext cx="1810801" cy="83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Yolo v5s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23693CC-3CBB-4186-BF0B-CDB87B39F056}"/>
              </a:ext>
            </a:extLst>
          </p:cNvPr>
          <p:cNvSpPr/>
          <p:nvPr/>
        </p:nvSpPr>
        <p:spPr>
          <a:xfrm>
            <a:off x="4208105" y="3138945"/>
            <a:ext cx="806817" cy="795401"/>
          </a:xfrm>
          <a:prstGeom prst="ellipse">
            <a:avLst/>
          </a:prstGeom>
          <a:solidFill>
            <a:srgbClr val="E0EEFF"/>
          </a:solidFill>
          <a:ln>
            <a:solidFill>
              <a:srgbClr val="E0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9A39A84-7E02-4361-94AA-4D774E1DA964}"/>
              </a:ext>
            </a:extLst>
          </p:cNvPr>
          <p:cNvSpPr txBox="1">
            <a:spLocks/>
          </p:cNvSpPr>
          <p:nvPr/>
        </p:nvSpPr>
        <p:spPr>
          <a:xfrm>
            <a:off x="4511654" y="3152644"/>
            <a:ext cx="1487440" cy="83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Yolo v6s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CFD0BD3-0306-400C-B1E2-C74ED613916C}"/>
              </a:ext>
            </a:extLst>
          </p:cNvPr>
          <p:cNvSpPr/>
          <p:nvPr/>
        </p:nvSpPr>
        <p:spPr>
          <a:xfrm>
            <a:off x="8174238" y="3095247"/>
            <a:ext cx="806817" cy="795401"/>
          </a:xfrm>
          <a:prstGeom prst="ellipse">
            <a:avLst/>
          </a:prstGeom>
          <a:solidFill>
            <a:srgbClr val="E0EEFF"/>
          </a:solidFill>
          <a:ln>
            <a:solidFill>
              <a:srgbClr val="E0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1BC3509-F186-4DF7-AFB8-C6725F34B310}"/>
              </a:ext>
            </a:extLst>
          </p:cNvPr>
          <p:cNvSpPr txBox="1">
            <a:spLocks/>
          </p:cNvSpPr>
          <p:nvPr/>
        </p:nvSpPr>
        <p:spPr>
          <a:xfrm>
            <a:off x="8506281" y="3151637"/>
            <a:ext cx="1303971" cy="83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Yolo v7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ACD8F07-7592-4DA5-A997-AA558AB8C23C}"/>
              </a:ext>
            </a:extLst>
          </p:cNvPr>
          <p:cNvSpPr txBox="1">
            <a:spLocks/>
          </p:cNvSpPr>
          <p:nvPr/>
        </p:nvSpPr>
        <p:spPr>
          <a:xfrm>
            <a:off x="41956" y="1156178"/>
            <a:ext cx="11695841" cy="26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Information:</a:t>
            </a:r>
          </a:p>
          <a:p>
            <a:endParaRPr lang="en-US" sz="13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Architectures</a:t>
            </a:r>
            <a:r>
              <a:rPr lang="ru-RU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US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 	YOLOv5S, YOLOv6S, YOLOv7</a:t>
            </a:r>
          </a:p>
          <a:p>
            <a:r>
              <a:rPr lang="en-US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Count of images:                  </a:t>
            </a:r>
            <a:r>
              <a:rPr lang="en-US" sz="13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126</a:t>
            </a:r>
          </a:p>
          <a:p>
            <a:r>
              <a:rPr lang="en-US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Batch size:		16</a:t>
            </a:r>
            <a:endParaRPr lang="ru-RU" sz="13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Epochs:		</a:t>
            </a:r>
            <a:r>
              <a:rPr lang="en-US" sz="13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400</a:t>
            </a:r>
          </a:p>
          <a:p>
            <a:r>
              <a:rPr lang="en-US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Number of classes:	36 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'beetroot',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black_and_white_salad_with_parsley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black_bread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'buckwheat', 'bun',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cabbage_c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cabbage_salad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chicken_cutlet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'compote',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egg_with_mayonnaise_and_peas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'fried_wings_-2_pieces-',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halibut_with_lemon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'herring',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homemade_cutlet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'jelly',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lemon_drink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liver_in_an_omelet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mashed_potatoes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olivier_salad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orange_juice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'pasta', 'pickle',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pork_schnitzel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pork_with_mayonnaise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potato_soup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potatoes_with_meat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salad_with_radishes_and_herbs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salad_with_salmon_and_crackers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sausage_in_the_dough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'steam_meatballs-2_pieces-', 'tea',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tomato_and_cucumber_salad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tomato_juice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tomato_salad_with_cheese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', 'vinaigrette', '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white_bread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ru-RU" sz="1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FE3758A-76BD-4DD2-B722-A9537E68A1BE}"/>
              </a:ext>
            </a:extLst>
          </p:cNvPr>
          <p:cNvSpPr txBox="1">
            <a:spLocks/>
          </p:cNvSpPr>
          <p:nvPr/>
        </p:nvSpPr>
        <p:spPr>
          <a:xfrm>
            <a:off x="513995" y="5702028"/>
            <a:ext cx="3356290" cy="795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Recall:	0.856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Precision:	0.723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Map:	0.906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E9A7E134-BE66-4D35-A45C-C5740C52912B}"/>
              </a:ext>
            </a:extLst>
          </p:cNvPr>
          <p:cNvSpPr txBox="1">
            <a:spLocks/>
          </p:cNvSpPr>
          <p:nvPr/>
        </p:nvSpPr>
        <p:spPr>
          <a:xfrm>
            <a:off x="4511654" y="5702028"/>
            <a:ext cx="2353735" cy="899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Recall:	0.805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Precision:	0.687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Map:	0.854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D0939A9-A33B-403F-AE87-A239875AAE7C}"/>
              </a:ext>
            </a:extLst>
          </p:cNvPr>
          <p:cNvSpPr txBox="1">
            <a:spLocks/>
          </p:cNvSpPr>
          <p:nvPr/>
        </p:nvSpPr>
        <p:spPr>
          <a:xfrm>
            <a:off x="8577646" y="5803875"/>
            <a:ext cx="2353735" cy="753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Recall:	0.901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Precision:	0.845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Map:	0.925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D62FCC-3D7C-4769-AB9C-F85ECF8C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8157" y="1731002"/>
            <a:ext cx="457200" cy="4572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EF67728-BCD3-4405-9859-9417CE01794C}"/>
              </a:ext>
            </a:extLst>
          </p:cNvPr>
          <p:cNvSpPr txBox="1">
            <a:spLocks/>
          </p:cNvSpPr>
          <p:nvPr/>
        </p:nvSpPr>
        <p:spPr>
          <a:xfrm>
            <a:off x="7304846" y="1202256"/>
            <a:ext cx="3706840" cy="1819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Maven Pro Medium"/>
                <a:ea typeface="Cambria Math" panose="02040503050406030204" pitchFamily="18" charset="0"/>
              </a:rPr>
              <a:t>If there are a lot of object classes, and there is not enough data for training, then no architecture can cope. Need to use a custom classifier.</a:t>
            </a:r>
            <a:endParaRPr lang="ru-RU" sz="1400" dirty="0">
              <a:latin typeface="Maven Pro Medium"/>
              <a:ea typeface="Cambria Math" panose="020405030504060302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A425513-4497-460A-BEF5-48F9D936E750}"/>
              </a:ext>
            </a:extLst>
          </p:cNvPr>
          <p:cNvSpPr/>
          <p:nvPr/>
        </p:nvSpPr>
        <p:spPr>
          <a:xfrm>
            <a:off x="0" y="6526105"/>
            <a:ext cx="4589304" cy="331895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3E3F55-8E2E-4422-A994-6821A6D4E700}"/>
              </a:ext>
            </a:extLst>
          </p:cNvPr>
          <p:cNvSpPr txBox="1"/>
          <p:nvPr/>
        </p:nvSpPr>
        <p:spPr>
          <a:xfrm>
            <a:off x="29663" y="6470759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3F2396C9-7DF8-451B-9BE9-E20919B2E2B6}"/>
              </a:ext>
            </a:extLst>
          </p:cNvPr>
          <p:cNvSpPr/>
          <p:nvPr/>
        </p:nvSpPr>
        <p:spPr>
          <a:xfrm>
            <a:off x="4589304" y="6522100"/>
            <a:ext cx="327891" cy="335899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245E6438-27A3-40E0-AF44-84B70DD4C0AF}"/>
              </a:ext>
            </a:extLst>
          </p:cNvPr>
          <p:cNvSpPr txBox="1">
            <a:spLocks/>
          </p:cNvSpPr>
          <p:nvPr/>
        </p:nvSpPr>
        <p:spPr>
          <a:xfrm>
            <a:off x="11629055" y="-129420"/>
            <a:ext cx="962927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033ACE5-9DCE-4568-9985-0B74AC5FC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688" y="3905312"/>
            <a:ext cx="3200000" cy="1800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8AF4C31-3116-481A-B718-E554C6BC9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797" y="3930239"/>
            <a:ext cx="3200000" cy="180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6394CD0-DCF9-41E5-A373-163744C31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9" y="3949674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0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8CBBD8B-1DC7-4B06-8EA3-DC1172F5B4F9}"/>
              </a:ext>
            </a:extLst>
          </p:cNvPr>
          <p:cNvSpPr txBox="1">
            <a:spLocks/>
          </p:cNvSpPr>
          <p:nvPr/>
        </p:nvSpPr>
        <p:spPr>
          <a:xfrm>
            <a:off x="2005263" y="-37200"/>
            <a:ext cx="8624230" cy="114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B6D0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Custom classifier (Siamese network)</a:t>
            </a:r>
            <a:endParaRPr lang="ru-RU" b="1" dirty="0">
              <a:solidFill>
                <a:srgbClr val="CB6D0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742DCA0-3210-492D-825F-EB6BA2F538C1}"/>
              </a:ext>
            </a:extLst>
          </p:cNvPr>
          <p:cNvSpPr/>
          <p:nvPr/>
        </p:nvSpPr>
        <p:spPr>
          <a:xfrm>
            <a:off x="105878" y="102164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3E571C4-CF7A-49D1-8C88-1E7E6F92AF00}"/>
              </a:ext>
            </a:extLst>
          </p:cNvPr>
          <p:cNvSpPr/>
          <p:nvPr/>
        </p:nvSpPr>
        <p:spPr>
          <a:xfrm>
            <a:off x="343301" y="102164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83A65A2-C9BD-4288-81DB-1FE057D91C4A}"/>
              </a:ext>
            </a:extLst>
          </p:cNvPr>
          <p:cNvSpPr/>
          <p:nvPr/>
        </p:nvSpPr>
        <p:spPr>
          <a:xfrm>
            <a:off x="580724" y="102164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785A064-92E3-47D3-B928-7BB6D4913387}"/>
              </a:ext>
            </a:extLst>
          </p:cNvPr>
          <p:cNvSpPr/>
          <p:nvPr/>
        </p:nvSpPr>
        <p:spPr>
          <a:xfrm>
            <a:off x="818147" y="102164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96E8099-7183-46EF-9EEE-28BAF035A444}"/>
              </a:ext>
            </a:extLst>
          </p:cNvPr>
          <p:cNvSpPr/>
          <p:nvPr/>
        </p:nvSpPr>
        <p:spPr>
          <a:xfrm>
            <a:off x="1055570" y="102164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A442230-4D46-48D5-8CC0-48E2A098D076}"/>
              </a:ext>
            </a:extLst>
          </p:cNvPr>
          <p:cNvSpPr/>
          <p:nvPr/>
        </p:nvSpPr>
        <p:spPr>
          <a:xfrm>
            <a:off x="1292993" y="102164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9C7ED3C-FCD2-4625-9F78-C317D4BFB97B}"/>
              </a:ext>
            </a:extLst>
          </p:cNvPr>
          <p:cNvSpPr/>
          <p:nvPr/>
        </p:nvSpPr>
        <p:spPr>
          <a:xfrm>
            <a:off x="1530416" y="102164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D8AC3DF-02A1-48BD-AC07-9BAA07D07756}"/>
              </a:ext>
            </a:extLst>
          </p:cNvPr>
          <p:cNvSpPr/>
          <p:nvPr/>
        </p:nvSpPr>
        <p:spPr>
          <a:xfrm>
            <a:off x="1767839" y="102164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8D8BE0F-5FC3-4F41-AA87-6AB144557101}"/>
              </a:ext>
            </a:extLst>
          </p:cNvPr>
          <p:cNvSpPr/>
          <p:nvPr/>
        </p:nvSpPr>
        <p:spPr>
          <a:xfrm>
            <a:off x="2005262" y="102164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8C2724D-394F-4EC9-9047-F26FF8A22CA2}"/>
              </a:ext>
            </a:extLst>
          </p:cNvPr>
          <p:cNvSpPr/>
          <p:nvPr/>
        </p:nvSpPr>
        <p:spPr>
          <a:xfrm>
            <a:off x="2242685" y="102163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D38E014-03CA-4EDE-8730-23F675D7644A}"/>
              </a:ext>
            </a:extLst>
          </p:cNvPr>
          <p:cNvSpPr/>
          <p:nvPr/>
        </p:nvSpPr>
        <p:spPr>
          <a:xfrm>
            <a:off x="2480108" y="102163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6A25C8B-E1BB-49E8-ACD9-F87B68C6AAB8}"/>
              </a:ext>
            </a:extLst>
          </p:cNvPr>
          <p:cNvSpPr/>
          <p:nvPr/>
        </p:nvSpPr>
        <p:spPr>
          <a:xfrm>
            <a:off x="2717531" y="102163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F9C60F8-53A1-4C2D-B6C9-76F34C0C808E}"/>
              </a:ext>
            </a:extLst>
          </p:cNvPr>
          <p:cNvSpPr/>
          <p:nvPr/>
        </p:nvSpPr>
        <p:spPr>
          <a:xfrm>
            <a:off x="2954954" y="102163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A65ACA1-188A-4542-B230-563524950BF7}"/>
              </a:ext>
            </a:extLst>
          </p:cNvPr>
          <p:cNvSpPr/>
          <p:nvPr/>
        </p:nvSpPr>
        <p:spPr>
          <a:xfrm>
            <a:off x="3192377" y="102163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796C429-8255-429D-9DAC-BEE60F1A9CEF}"/>
              </a:ext>
            </a:extLst>
          </p:cNvPr>
          <p:cNvSpPr/>
          <p:nvPr/>
        </p:nvSpPr>
        <p:spPr>
          <a:xfrm>
            <a:off x="3429800" y="102163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3831E45-8A38-4FB9-B9B4-2C636FE80510}"/>
              </a:ext>
            </a:extLst>
          </p:cNvPr>
          <p:cNvSpPr/>
          <p:nvPr/>
        </p:nvSpPr>
        <p:spPr>
          <a:xfrm>
            <a:off x="3667223" y="10216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D656629-3378-4B98-B6BB-41945B1EBCE3}"/>
              </a:ext>
            </a:extLst>
          </p:cNvPr>
          <p:cNvSpPr/>
          <p:nvPr/>
        </p:nvSpPr>
        <p:spPr>
          <a:xfrm>
            <a:off x="3904646" y="10216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4EAB4F8-8D25-49EB-994B-44A194063F32}"/>
              </a:ext>
            </a:extLst>
          </p:cNvPr>
          <p:cNvSpPr/>
          <p:nvPr/>
        </p:nvSpPr>
        <p:spPr>
          <a:xfrm>
            <a:off x="4142069" y="10216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1461995-155B-4DBF-ACAE-C9C8E1A22975}"/>
              </a:ext>
            </a:extLst>
          </p:cNvPr>
          <p:cNvSpPr/>
          <p:nvPr/>
        </p:nvSpPr>
        <p:spPr>
          <a:xfrm>
            <a:off x="4379492" y="10216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F9A11F4-15A3-4CBB-9E66-51B2E79B7FC4}"/>
              </a:ext>
            </a:extLst>
          </p:cNvPr>
          <p:cNvSpPr/>
          <p:nvPr/>
        </p:nvSpPr>
        <p:spPr>
          <a:xfrm>
            <a:off x="4616915" y="102163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A365036-1CF8-4FBC-9F2A-8A8B802DE5B3}"/>
              </a:ext>
            </a:extLst>
          </p:cNvPr>
          <p:cNvSpPr/>
          <p:nvPr/>
        </p:nvSpPr>
        <p:spPr>
          <a:xfrm>
            <a:off x="4854338" y="102163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251FF29-3B8F-4A8B-90B1-1BF2F05EAAA3}"/>
              </a:ext>
            </a:extLst>
          </p:cNvPr>
          <p:cNvSpPr/>
          <p:nvPr/>
        </p:nvSpPr>
        <p:spPr>
          <a:xfrm>
            <a:off x="5091761" y="102163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20409E48-0BCB-489A-8B0C-37CCD98B1A81}"/>
              </a:ext>
            </a:extLst>
          </p:cNvPr>
          <p:cNvSpPr/>
          <p:nvPr/>
        </p:nvSpPr>
        <p:spPr>
          <a:xfrm>
            <a:off x="5329184" y="102163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4B69879-A342-4595-8799-62323EBE3F57}"/>
              </a:ext>
            </a:extLst>
          </p:cNvPr>
          <p:cNvSpPr/>
          <p:nvPr/>
        </p:nvSpPr>
        <p:spPr>
          <a:xfrm>
            <a:off x="5566607" y="102163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7E06758-8348-48D2-AAD0-6417DFC1FBE0}"/>
              </a:ext>
            </a:extLst>
          </p:cNvPr>
          <p:cNvSpPr/>
          <p:nvPr/>
        </p:nvSpPr>
        <p:spPr>
          <a:xfrm>
            <a:off x="5804030" y="102163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D944213-BCE7-48F7-89A4-EC3A40FFCD04}"/>
              </a:ext>
            </a:extLst>
          </p:cNvPr>
          <p:cNvSpPr/>
          <p:nvPr/>
        </p:nvSpPr>
        <p:spPr>
          <a:xfrm>
            <a:off x="6041453" y="102163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7D984A7-E7DC-4D1F-82DF-7C026463D315}"/>
              </a:ext>
            </a:extLst>
          </p:cNvPr>
          <p:cNvSpPr/>
          <p:nvPr/>
        </p:nvSpPr>
        <p:spPr>
          <a:xfrm>
            <a:off x="6278876" y="102163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09788285-BFED-4EE1-A64A-351ACB4065D9}"/>
              </a:ext>
            </a:extLst>
          </p:cNvPr>
          <p:cNvSpPr/>
          <p:nvPr/>
        </p:nvSpPr>
        <p:spPr>
          <a:xfrm>
            <a:off x="6516299" y="102163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354DE55F-A08D-40EB-A1D1-039A8291C838}"/>
              </a:ext>
            </a:extLst>
          </p:cNvPr>
          <p:cNvSpPr/>
          <p:nvPr/>
        </p:nvSpPr>
        <p:spPr>
          <a:xfrm>
            <a:off x="6753722" y="102163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36729BD-79BC-4EE7-9E84-D32F948BA31B}"/>
              </a:ext>
            </a:extLst>
          </p:cNvPr>
          <p:cNvSpPr/>
          <p:nvPr/>
        </p:nvSpPr>
        <p:spPr>
          <a:xfrm>
            <a:off x="6991145" y="102162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13CA869-AA5D-487D-B6A9-7B21640186AF}"/>
              </a:ext>
            </a:extLst>
          </p:cNvPr>
          <p:cNvSpPr/>
          <p:nvPr/>
        </p:nvSpPr>
        <p:spPr>
          <a:xfrm>
            <a:off x="7228568" y="102162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044176C8-E9D6-4104-934D-B0A3372E1FB1}"/>
              </a:ext>
            </a:extLst>
          </p:cNvPr>
          <p:cNvSpPr/>
          <p:nvPr/>
        </p:nvSpPr>
        <p:spPr>
          <a:xfrm>
            <a:off x="7465991" y="102162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FE79FF8A-CE2A-448C-9418-46EE15D9098F}"/>
              </a:ext>
            </a:extLst>
          </p:cNvPr>
          <p:cNvSpPr/>
          <p:nvPr/>
        </p:nvSpPr>
        <p:spPr>
          <a:xfrm>
            <a:off x="7703414" y="102162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5882640-CE4C-436C-B9F1-0F42045F02BA}"/>
              </a:ext>
            </a:extLst>
          </p:cNvPr>
          <p:cNvSpPr/>
          <p:nvPr/>
        </p:nvSpPr>
        <p:spPr>
          <a:xfrm>
            <a:off x="7940837" y="102162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BAAB004-7B25-49E4-901C-D5E18E07FFAA}"/>
              </a:ext>
            </a:extLst>
          </p:cNvPr>
          <p:cNvSpPr/>
          <p:nvPr/>
        </p:nvSpPr>
        <p:spPr>
          <a:xfrm>
            <a:off x="8178260" y="102162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0610210-E312-42BA-B6CA-BB6095938742}"/>
              </a:ext>
            </a:extLst>
          </p:cNvPr>
          <p:cNvSpPr/>
          <p:nvPr/>
        </p:nvSpPr>
        <p:spPr>
          <a:xfrm>
            <a:off x="8415683" y="102162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126FD0D-1112-4470-812C-AB68FD6FD0A2}"/>
              </a:ext>
            </a:extLst>
          </p:cNvPr>
          <p:cNvSpPr/>
          <p:nvPr/>
        </p:nvSpPr>
        <p:spPr>
          <a:xfrm>
            <a:off x="8653106" y="102162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E517544-31AC-4C19-B30B-57FCA209441E}"/>
              </a:ext>
            </a:extLst>
          </p:cNvPr>
          <p:cNvSpPr/>
          <p:nvPr/>
        </p:nvSpPr>
        <p:spPr>
          <a:xfrm>
            <a:off x="8890529" y="102162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8870DE3-FEB8-413C-846F-DE0D7701C39C}"/>
              </a:ext>
            </a:extLst>
          </p:cNvPr>
          <p:cNvSpPr/>
          <p:nvPr/>
        </p:nvSpPr>
        <p:spPr>
          <a:xfrm>
            <a:off x="9127952" y="102162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86569618-0284-4327-9502-052B5206F320}"/>
              </a:ext>
            </a:extLst>
          </p:cNvPr>
          <p:cNvSpPr/>
          <p:nvPr/>
        </p:nvSpPr>
        <p:spPr>
          <a:xfrm>
            <a:off x="9365375" y="102162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5633D6A-9C76-446A-AB27-FB2CB69A8BE2}"/>
              </a:ext>
            </a:extLst>
          </p:cNvPr>
          <p:cNvSpPr/>
          <p:nvPr/>
        </p:nvSpPr>
        <p:spPr>
          <a:xfrm>
            <a:off x="9602798" y="102162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CBFDCE2B-942C-4144-B869-6345EC55CB3A}"/>
              </a:ext>
            </a:extLst>
          </p:cNvPr>
          <p:cNvSpPr/>
          <p:nvPr/>
        </p:nvSpPr>
        <p:spPr>
          <a:xfrm>
            <a:off x="9840221" y="102162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FD6ACEF1-56BE-488B-8DF7-07FC17DD7843}"/>
              </a:ext>
            </a:extLst>
          </p:cNvPr>
          <p:cNvSpPr/>
          <p:nvPr/>
        </p:nvSpPr>
        <p:spPr>
          <a:xfrm>
            <a:off x="10077644" y="102162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229F08A-206E-44EE-A6C9-CD2BF87F6DDE}"/>
              </a:ext>
            </a:extLst>
          </p:cNvPr>
          <p:cNvSpPr/>
          <p:nvPr/>
        </p:nvSpPr>
        <p:spPr>
          <a:xfrm>
            <a:off x="10315067" y="102162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58C72847-FFE4-437F-B41F-5E48400AB295}"/>
              </a:ext>
            </a:extLst>
          </p:cNvPr>
          <p:cNvSpPr/>
          <p:nvPr/>
        </p:nvSpPr>
        <p:spPr>
          <a:xfrm>
            <a:off x="10552490" y="102162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EF450334-0CBC-44C3-AA03-EB102EE667F0}"/>
              </a:ext>
            </a:extLst>
          </p:cNvPr>
          <p:cNvSpPr/>
          <p:nvPr/>
        </p:nvSpPr>
        <p:spPr>
          <a:xfrm>
            <a:off x="10789913" y="102162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21FFBAFD-2E10-421D-8363-0CA8FE150A6E}"/>
              </a:ext>
            </a:extLst>
          </p:cNvPr>
          <p:cNvSpPr/>
          <p:nvPr/>
        </p:nvSpPr>
        <p:spPr>
          <a:xfrm>
            <a:off x="11027336" y="102162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55B561B5-B5D2-4C75-BB36-124F5C6B0ED2}"/>
              </a:ext>
            </a:extLst>
          </p:cNvPr>
          <p:cNvSpPr/>
          <p:nvPr/>
        </p:nvSpPr>
        <p:spPr>
          <a:xfrm>
            <a:off x="11264759" y="102162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6382BBEE-6841-4C4E-9C84-159FD38E3F15}"/>
              </a:ext>
            </a:extLst>
          </p:cNvPr>
          <p:cNvSpPr/>
          <p:nvPr/>
        </p:nvSpPr>
        <p:spPr>
          <a:xfrm>
            <a:off x="11502182" y="102162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5F111D5-7E74-4DEA-9AD2-3C39F42C5915}"/>
              </a:ext>
            </a:extLst>
          </p:cNvPr>
          <p:cNvSpPr/>
          <p:nvPr/>
        </p:nvSpPr>
        <p:spPr>
          <a:xfrm>
            <a:off x="11739605" y="102162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078D2E4B-5B61-4EAE-B2A2-ACCDA7A8C59F}"/>
              </a:ext>
            </a:extLst>
          </p:cNvPr>
          <p:cNvSpPr/>
          <p:nvPr/>
        </p:nvSpPr>
        <p:spPr>
          <a:xfrm>
            <a:off x="11977028" y="102161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7" name="Group 5">
            <a:extLst>
              <a:ext uri="{FF2B5EF4-FFF2-40B4-BE49-F238E27FC236}">
                <a16:creationId xmlns:a16="http://schemas.microsoft.com/office/drawing/2014/main" id="{C793079D-95AE-4544-BFBF-8967538D6F73}"/>
              </a:ext>
            </a:extLst>
          </p:cNvPr>
          <p:cNvGrpSpPr/>
          <p:nvPr/>
        </p:nvGrpSpPr>
        <p:grpSpPr>
          <a:xfrm>
            <a:off x="447489" y="1622101"/>
            <a:ext cx="4112263" cy="3676469"/>
            <a:chOff x="544809" y="1939700"/>
            <a:chExt cx="5512667" cy="4243401"/>
          </a:xfrm>
        </p:grpSpPr>
        <p:grpSp>
          <p:nvGrpSpPr>
            <p:cNvPr id="58" name="Группа 1045">
              <a:extLst>
                <a:ext uri="{FF2B5EF4-FFF2-40B4-BE49-F238E27FC236}">
                  <a16:creationId xmlns:a16="http://schemas.microsoft.com/office/drawing/2014/main" id="{C264BEDC-03ED-43F6-ACCE-5766F71BD188}"/>
                </a:ext>
              </a:extLst>
            </p:cNvPr>
            <p:cNvGrpSpPr/>
            <p:nvPr/>
          </p:nvGrpSpPr>
          <p:grpSpPr>
            <a:xfrm>
              <a:off x="544809" y="1939700"/>
              <a:ext cx="5512667" cy="4243401"/>
              <a:chOff x="6587894" y="1453521"/>
              <a:chExt cx="5512667" cy="4243401"/>
            </a:xfrm>
          </p:grpSpPr>
          <p:grpSp>
            <p:nvGrpSpPr>
              <p:cNvPr id="61" name="Группа 10">
                <a:extLst>
                  <a:ext uri="{FF2B5EF4-FFF2-40B4-BE49-F238E27FC236}">
                    <a16:creationId xmlns:a16="http://schemas.microsoft.com/office/drawing/2014/main" id="{DA9EAC3D-765F-4907-AECB-BBC059E66263}"/>
                  </a:ext>
                </a:extLst>
              </p:cNvPr>
              <p:cNvGrpSpPr/>
              <p:nvPr/>
            </p:nvGrpSpPr>
            <p:grpSpPr>
              <a:xfrm>
                <a:off x="6587894" y="1453521"/>
                <a:ext cx="2962280" cy="4243401"/>
                <a:chOff x="6585026" y="1501981"/>
                <a:chExt cx="2940650" cy="4212416"/>
              </a:xfrm>
            </p:grpSpPr>
            <p:grpSp>
              <p:nvGrpSpPr>
                <p:cNvPr id="99" name="Группа 5">
                  <a:extLst>
                    <a:ext uri="{FF2B5EF4-FFF2-40B4-BE49-F238E27FC236}">
                      <a16:creationId xmlns:a16="http://schemas.microsoft.com/office/drawing/2014/main" id="{324C653D-2B09-4CBF-9C85-A41EA9C75C4C}"/>
                    </a:ext>
                  </a:extLst>
                </p:cNvPr>
                <p:cNvGrpSpPr/>
                <p:nvPr/>
              </p:nvGrpSpPr>
              <p:grpSpPr>
                <a:xfrm>
                  <a:off x="6585026" y="1501981"/>
                  <a:ext cx="2940650" cy="4212416"/>
                  <a:chOff x="6585026" y="1501981"/>
                  <a:chExt cx="2940650" cy="4212416"/>
                </a:xfrm>
              </p:grpSpPr>
              <p:sp>
                <p:nvSpPr>
                  <p:cNvPr id="101" name="Прямоугольник 13">
                    <a:extLst>
                      <a:ext uri="{FF2B5EF4-FFF2-40B4-BE49-F238E27FC236}">
                        <a16:creationId xmlns:a16="http://schemas.microsoft.com/office/drawing/2014/main" id="{E41BBD26-A011-40EE-8A3D-A42942DE14B0}"/>
                      </a:ext>
                    </a:extLst>
                  </p:cNvPr>
                  <p:cNvSpPr/>
                  <p:nvPr/>
                </p:nvSpPr>
                <p:spPr>
                  <a:xfrm>
                    <a:off x="6594231" y="1501981"/>
                    <a:ext cx="984738" cy="11977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102" name="Прямоугольник 15">
                    <a:extLst>
                      <a:ext uri="{FF2B5EF4-FFF2-40B4-BE49-F238E27FC236}">
                        <a16:creationId xmlns:a16="http://schemas.microsoft.com/office/drawing/2014/main" id="{4E48BA03-329B-4F03-A349-3CB06E707543}"/>
                      </a:ext>
                    </a:extLst>
                  </p:cNvPr>
                  <p:cNvSpPr/>
                  <p:nvPr/>
                </p:nvSpPr>
                <p:spPr>
                  <a:xfrm>
                    <a:off x="6602002" y="3009312"/>
                    <a:ext cx="984738" cy="11977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103" name="Прямоугольник 16">
                    <a:extLst>
                      <a:ext uri="{FF2B5EF4-FFF2-40B4-BE49-F238E27FC236}">
                        <a16:creationId xmlns:a16="http://schemas.microsoft.com/office/drawing/2014/main" id="{0DBE7878-719C-40AD-89ED-06C19731D1A1}"/>
                      </a:ext>
                    </a:extLst>
                  </p:cNvPr>
                  <p:cNvSpPr/>
                  <p:nvPr/>
                </p:nvSpPr>
                <p:spPr>
                  <a:xfrm>
                    <a:off x="6585026" y="4516643"/>
                    <a:ext cx="984738" cy="11977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104" name="Прямоугольник 4">
                    <a:extLst>
                      <a:ext uri="{FF2B5EF4-FFF2-40B4-BE49-F238E27FC236}">
                        <a16:creationId xmlns:a16="http://schemas.microsoft.com/office/drawing/2014/main" id="{53B6C352-0178-4A40-A8C2-30958EAE70D3}"/>
                      </a:ext>
                    </a:extLst>
                  </p:cNvPr>
                  <p:cNvSpPr/>
                  <p:nvPr/>
                </p:nvSpPr>
                <p:spPr>
                  <a:xfrm>
                    <a:off x="7781112" y="1729934"/>
                    <a:ext cx="1723373" cy="752246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105" name="Прямоугольник 20">
                    <a:extLst>
                      <a:ext uri="{FF2B5EF4-FFF2-40B4-BE49-F238E27FC236}">
                        <a16:creationId xmlns:a16="http://schemas.microsoft.com/office/drawing/2014/main" id="{33539581-05F0-4E6B-90A9-751D889F681F}"/>
                      </a:ext>
                    </a:extLst>
                  </p:cNvPr>
                  <p:cNvSpPr/>
                  <p:nvPr/>
                </p:nvSpPr>
                <p:spPr>
                  <a:xfrm>
                    <a:off x="7793234" y="3234425"/>
                    <a:ext cx="1723373" cy="752246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106" name="Прямоугольник 21">
                    <a:extLst>
                      <a:ext uri="{FF2B5EF4-FFF2-40B4-BE49-F238E27FC236}">
                        <a16:creationId xmlns:a16="http://schemas.microsoft.com/office/drawing/2014/main" id="{1C9899CC-5377-4CA6-A8BA-FDC103247E6A}"/>
                      </a:ext>
                    </a:extLst>
                  </p:cNvPr>
                  <p:cNvSpPr/>
                  <p:nvPr/>
                </p:nvSpPr>
                <p:spPr>
                  <a:xfrm>
                    <a:off x="7802303" y="4727375"/>
                    <a:ext cx="1723373" cy="752246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</p:grp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463A9BE8-AC2B-473E-A951-86A753C55208}"/>
                    </a:ext>
                  </a:extLst>
                </p:cNvPr>
                <p:cNvSpPr txBox="1"/>
                <p:nvPr/>
              </p:nvSpPr>
              <p:spPr>
                <a:xfrm>
                  <a:off x="8045501" y="1962201"/>
                  <a:ext cx="1213137" cy="387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Bebas Neue Regular" panose="00000500000000000000" pitchFamily="2" charset="-52"/>
                      <a:cs typeface="Arial" panose="020B0604020202020204" pitchFamily="34" charset="0"/>
                    </a:rPr>
                    <a:t>CNN</a:t>
                  </a:r>
                  <a:endParaRPr lang="ru-RU" sz="1600" b="1" dirty="0">
                    <a:latin typeface="Bebas Neue Regular" panose="00000500000000000000" pitchFamily="2" charset="-5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2" name="Группа 30">
                <a:extLst>
                  <a:ext uri="{FF2B5EF4-FFF2-40B4-BE49-F238E27FC236}">
                    <a16:creationId xmlns:a16="http://schemas.microsoft.com/office/drawing/2014/main" id="{B397DDD9-0825-465D-B0B3-CD52D5513D51}"/>
                  </a:ext>
                </a:extLst>
              </p:cNvPr>
              <p:cNvGrpSpPr/>
              <p:nvPr/>
            </p:nvGrpSpPr>
            <p:grpSpPr>
              <a:xfrm>
                <a:off x="9966380" y="1487740"/>
                <a:ext cx="416457" cy="1138124"/>
                <a:chOff x="10268996" y="1477028"/>
                <a:chExt cx="416457" cy="1138124"/>
              </a:xfrm>
            </p:grpSpPr>
            <p:grpSp>
              <p:nvGrpSpPr>
                <p:cNvPr id="93" name="Группа 14">
                  <a:extLst>
                    <a:ext uri="{FF2B5EF4-FFF2-40B4-BE49-F238E27FC236}">
                      <a16:creationId xmlns:a16="http://schemas.microsoft.com/office/drawing/2014/main" id="{35B01F91-99FF-4888-BEF6-D219EFD21087}"/>
                    </a:ext>
                  </a:extLst>
                </p:cNvPr>
                <p:cNvGrpSpPr/>
                <p:nvPr/>
              </p:nvGrpSpPr>
              <p:grpSpPr>
                <a:xfrm>
                  <a:off x="10321667" y="1477028"/>
                  <a:ext cx="363786" cy="1138124"/>
                  <a:chOff x="6371967" y="1179195"/>
                  <a:chExt cx="363786" cy="1138124"/>
                </a:xfrm>
              </p:grpSpPr>
              <p:sp>
                <p:nvSpPr>
                  <p:cNvPr id="95" name="Скругленный прямоугольник 25">
                    <a:extLst>
                      <a:ext uri="{FF2B5EF4-FFF2-40B4-BE49-F238E27FC236}">
                        <a16:creationId xmlns:a16="http://schemas.microsoft.com/office/drawing/2014/main" id="{9A4DC85F-B4C8-4B82-BA09-7D86C1B0679D}"/>
                      </a:ext>
                    </a:extLst>
                  </p:cNvPr>
                  <p:cNvSpPr/>
                  <p:nvPr/>
                </p:nvSpPr>
                <p:spPr>
                  <a:xfrm>
                    <a:off x="6371967" y="1179195"/>
                    <a:ext cx="363786" cy="1138124"/>
                  </a:xfrm>
                  <a:prstGeom prst="round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96" name="Блок-схема: узел 26">
                    <a:extLst>
                      <a:ext uri="{FF2B5EF4-FFF2-40B4-BE49-F238E27FC236}">
                        <a16:creationId xmlns:a16="http://schemas.microsoft.com/office/drawing/2014/main" id="{433CF642-AD68-46E8-BAFF-FE94FCA9C332}"/>
                      </a:ext>
                    </a:extLst>
                  </p:cNvPr>
                  <p:cNvSpPr/>
                  <p:nvPr/>
                </p:nvSpPr>
                <p:spPr>
                  <a:xfrm>
                    <a:off x="6476085" y="1276958"/>
                    <a:ext cx="165887" cy="159457"/>
                  </a:xfrm>
                  <a:prstGeom prst="flowChartConnector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97" name="Блок-схема: узел 27">
                    <a:extLst>
                      <a:ext uri="{FF2B5EF4-FFF2-40B4-BE49-F238E27FC236}">
                        <a16:creationId xmlns:a16="http://schemas.microsoft.com/office/drawing/2014/main" id="{E77471E3-D623-4077-8A69-67BA480544EE}"/>
                      </a:ext>
                    </a:extLst>
                  </p:cNvPr>
                  <p:cNvSpPr/>
                  <p:nvPr/>
                </p:nvSpPr>
                <p:spPr>
                  <a:xfrm>
                    <a:off x="6477704" y="1514238"/>
                    <a:ext cx="165887" cy="159457"/>
                  </a:xfrm>
                  <a:prstGeom prst="flowChartConnector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98" name="Блок-схема: узел 28">
                    <a:extLst>
                      <a:ext uri="{FF2B5EF4-FFF2-40B4-BE49-F238E27FC236}">
                        <a16:creationId xmlns:a16="http://schemas.microsoft.com/office/drawing/2014/main" id="{D2D60B0E-D580-4345-AD88-C31C2A6E37FF}"/>
                      </a:ext>
                    </a:extLst>
                  </p:cNvPr>
                  <p:cNvSpPr/>
                  <p:nvPr/>
                </p:nvSpPr>
                <p:spPr>
                  <a:xfrm>
                    <a:off x="6476084" y="2065896"/>
                    <a:ext cx="165887" cy="159457"/>
                  </a:xfrm>
                  <a:prstGeom prst="flowChartConnector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</p:grp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EFD80AA-2822-4511-B733-C983F405D5E4}"/>
                    </a:ext>
                  </a:extLst>
                </p:cNvPr>
                <p:cNvSpPr txBox="1"/>
                <p:nvPr/>
              </p:nvSpPr>
              <p:spPr>
                <a:xfrm>
                  <a:off x="10268996" y="1908709"/>
                  <a:ext cx="2655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Bebas Neue Regular" panose="00000500000000000000" pitchFamily="2" charset="-52"/>
                    </a:rPr>
                    <a:t>…</a:t>
                  </a:r>
                  <a:endParaRPr lang="ru-RU" b="1" dirty="0">
                    <a:solidFill>
                      <a:schemeClr val="bg1"/>
                    </a:solidFill>
                    <a:latin typeface="Bebas Neue Regular" panose="00000500000000000000" pitchFamily="2" charset="-52"/>
                  </a:endParaRPr>
                </a:p>
              </p:txBody>
            </p:sp>
          </p:grpSp>
          <p:grpSp>
            <p:nvGrpSpPr>
              <p:cNvPr id="63" name="Группа 33">
                <a:extLst>
                  <a:ext uri="{FF2B5EF4-FFF2-40B4-BE49-F238E27FC236}">
                    <a16:creationId xmlns:a16="http://schemas.microsoft.com/office/drawing/2014/main" id="{42AE01D8-93C2-4755-8DA0-7520D1C4FB0D}"/>
                  </a:ext>
                </a:extLst>
              </p:cNvPr>
              <p:cNvGrpSpPr/>
              <p:nvPr/>
            </p:nvGrpSpPr>
            <p:grpSpPr>
              <a:xfrm>
                <a:off x="9979815" y="3016454"/>
                <a:ext cx="409808" cy="1138124"/>
                <a:chOff x="10275645" y="1477028"/>
                <a:chExt cx="409808" cy="1138124"/>
              </a:xfrm>
            </p:grpSpPr>
            <p:grpSp>
              <p:nvGrpSpPr>
                <p:cNvPr id="87" name="Группа 34">
                  <a:extLst>
                    <a:ext uri="{FF2B5EF4-FFF2-40B4-BE49-F238E27FC236}">
                      <a16:creationId xmlns:a16="http://schemas.microsoft.com/office/drawing/2014/main" id="{46CB76C9-3AF0-4E25-9BED-46DBF88071E0}"/>
                    </a:ext>
                  </a:extLst>
                </p:cNvPr>
                <p:cNvGrpSpPr/>
                <p:nvPr/>
              </p:nvGrpSpPr>
              <p:grpSpPr>
                <a:xfrm>
                  <a:off x="10321667" y="1477028"/>
                  <a:ext cx="363786" cy="1138124"/>
                  <a:chOff x="6371967" y="1179195"/>
                  <a:chExt cx="363786" cy="1138124"/>
                </a:xfrm>
              </p:grpSpPr>
              <p:sp>
                <p:nvSpPr>
                  <p:cNvPr id="89" name="Скругленный прямоугольник 36">
                    <a:extLst>
                      <a:ext uri="{FF2B5EF4-FFF2-40B4-BE49-F238E27FC236}">
                        <a16:creationId xmlns:a16="http://schemas.microsoft.com/office/drawing/2014/main" id="{7D899C30-7251-4B28-826B-30E7A1706668}"/>
                      </a:ext>
                    </a:extLst>
                  </p:cNvPr>
                  <p:cNvSpPr/>
                  <p:nvPr/>
                </p:nvSpPr>
                <p:spPr>
                  <a:xfrm>
                    <a:off x="6371967" y="1179195"/>
                    <a:ext cx="363786" cy="1138124"/>
                  </a:xfrm>
                  <a:prstGeom prst="round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90" name="Блок-схема: узел 37">
                    <a:extLst>
                      <a:ext uri="{FF2B5EF4-FFF2-40B4-BE49-F238E27FC236}">
                        <a16:creationId xmlns:a16="http://schemas.microsoft.com/office/drawing/2014/main" id="{6AA5209E-55A1-428E-A9E5-AEFE25D50D43}"/>
                      </a:ext>
                    </a:extLst>
                  </p:cNvPr>
                  <p:cNvSpPr/>
                  <p:nvPr/>
                </p:nvSpPr>
                <p:spPr>
                  <a:xfrm>
                    <a:off x="6476085" y="1276958"/>
                    <a:ext cx="165887" cy="159457"/>
                  </a:xfrm>
                  <a:prstGeom prst="flowChartConnector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91" name="Блок-схема: узел 38">
                    <a:extLst>
                      <a:ext uri="{FF2B5EF4-FFF2-40B4-BE49-F238E27FC236}">
                        <a16:creationId xmlns:a16="http://schemas.microsoft.com/office/drawing/2014/main" id="{79832DF6-6A21-4B97-ACB8-050E43C162D2}"/>
                      </a:ext>
                    </a:extLst>
                  </p:cNvPr>
                  <p:cNvSpPr/>
                  <p:nvPr/>
                </p:nvSpPr>
                <p:spPr>
                  <a:xfrm>
                    <a:off x="6477704" y="1514238"/>
                    <a:ext cx="165887" cy="159457"/>
                  </a:xfrm>
                  <a:prstGeom prst="flowChartConnector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92" name="Блок-схема: узел 39">
                    <a:extLst>
                      <a:ext uri="{FF2B5EF4-FFF2-40B4-BE49-F238E27FC236}">
                        <a16:creationId xmlns:a16="http://schemas.microsoft.com/office/drawing/2014/main" id="{F9CC91A7-7566-4814-A6DF-1AF9A287986A}"/>
                      </a:ext>
                    </a:extLst>
                  </p:cNvPr>
                  <p:cNvSpPr/>
                  <p:nvPr/>
                </p:nvSpPr>
                <p:spPr>
                  <a:xfrm>
                    <a:off x="6464131" y="2068852"/>
                    <a:ext cx="165887" cy="159457"/>
                  </a:xfrm>
                  <a:prstGeom prst="flowChartConnector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</p:grp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CD96C75-E2E0-42D1-9F56-824C60FBE0FB}"/>
                    </a:ext>
                  </a:extLst>
                </p:cNvPr>
                <p:cNvSpPr txBox="1"/>
                <p:nvPr/>
              </p:nvSpPr>
              <p:spPr>
                <a:xfrm>
                  <a:off x="10275645" y="1938410"/>
                  <a:ext cx="2655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Bebas Neue Regular" panose="00000500000000000000" pitchFamily="2" charset="-52"/>
                    </a:rPr>
                    <a:t>…</a:t>
                  </a:r>
                  <a:endParaRPr lang="ru-RU" b="1" dirty="0">
                    <a:solidFill>
                      <a:schemeClr val="bg1"/>
                    </a:solidFill>
                    <a:latin typeface="Bebas Neue Regular" panose="00000500000000000000" pitchFamily="2" charset="-52"/>
                  </a:endParaRPr>
                </a:p>
              </p:txBody>
            </p:sp>
          </p:grpSp>
          <p:grpSp>
            <p:nvGrpSpPr>
              <p:cNvPr id="64" name="Группа 40">
                <a:extLst>
                  <a:ext uri="{FF2B5EF4-FFF2-40B4-BE49-F238E27FC236}">
                    <a16:creationId xmlns:a16="http://schemas.microsoft.com/office/drawing/2014/main" id="{DB35A70D-1D84-497D-878E-F820F8547714}"/>
                  </a:ext>
                </a:extLst>
              </p:cNvPr>
              <p:cNvGrpSpPr/>
              <p:nvPr/>
            </p:nvGrpSpPr>
            <p:grpSpPr>
              <a:xfrm>
                <a:off x="10004967" y="4489621"/>
                <a:ext cx="403655" cy="1138124"/>
                <a:chOff x="10281798" y="1477028"/>
                <a:chExt cx="403655" cy="1138124"/>
              </a:xfrm>
            </p:grpSpPr>
            <p:grpSp>
              <p:nvGrpSpPr>
                <p:cNvPr id="81" name="Группа 41">
                  <a:extLst>
                    <a:ext uri="{FF2B5EF4-FFF2-40B4-BE49-F238E27FC236}">
                      <a16:creationId xmlns:a16="http://schemas.microsoft.com/office/drawing/2014/main" id="{B405D1D4-5B00-4A3B-90AD-51B50A63DD44}"/>
                    </a:ext>
                  </a:extLst>
                </p:cNvPr>
                <p:cNvGrpSpPr/>
                <p:nvPr/>
              </p:nvGrpSpPr>
              <p:grpSpPr>
                <a:xfrm>
                  <a:off x="10321667" y="1477028"/>
                  <a:ext cx="363786" cy="1138124"/>
                  <a:chOff x="6371967" y="1179195"/>
                  <a:chExt cx="363786" cy="1138124"/>
                </a:xfrm>
              </p:grpSpPr>
              <p:sp>
                <p:nvSpPr>
                  <p:cNvPr id="83" name="Скругленный прямоугольник 43">
                    <a:extLst>
                      <a:ext uri="{FF2B5EF4-FFF2-40B4-BE49-F238E27FC236}">
                        <a16:creationId xmlns:a16="http://schemas.microsoft.com/office/drawing/2014/main" id="{607D7DA4-A9BB-4022-A564-959CD64CBFBD}"/>
                      </a:ext>
                    </a:extLst>
                  </p:cNvPr>
                  <p:cNvSpPr/>
                  <p:nvPr/>
                </p:nvSpPr>
                <p:spPr>
                  <a:xfrm>
                    <a:off x="6371967" y="1179195"/>
                    <a:ext cx="363786" cy="1138124"/>
                  </a:xfrm>
                  <a:prstGeom prst="round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84" name="Блок-схема: узел 44">
                    <a:extLst>
                      <a:ext uri="{FF2B5EF4-FFF2-40B4-BE49-F238E27FC236}">
                        <a16:creationId xmlns:a16="http://schemas.microsoft.com/office/drawing/2014/main" id="{75F08038-BF6C-4599-9BFD-2B0FD39837AD}"/>
                      </a:ext>
                    </a:extLst>
                  </p:cNvPr>
                  <p:cNvSpPr/>
                  <p:nvPr/>
                </p:nvSpPr>
                <p:spPr>
                  <a:xfrm>
                    <a:off x="6476085" y="1276958"/>
                    <a:ext cx="165887" cy="159457"/>
                  </a:xfrm>
                  <a:prstGeom prst="flowChartConnector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85" name="Блок-схема: узел 45">
                    <a:extLst>
                      <a:ext uri="{FF2B5EF4-FFF2-40B4-BE49-F238E27FC236}">
                        <a16:creationId xmlns:a16="http://schemas.microsoft.com/office/drawing/2014/main" id="{2FE058FF-0F2D-48D2-8797-5581C55C6B24}"/>
                      </a:ext>
                    </a:extLst>
                  </p:cNvPr>
                  <p:cNvSpPr/>
                  <p:nvPr/>
                </p:nvSpPr>
                <p:spPr>
                  <a:xfrm>
                    <a:off x="6477704" y="1514238"/>
                    <a:ext cx="165887" cy="159457"/>
                  </a:xfrm>
                  <a:prstGeom prst="flowChartConnector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  <p:sp>
                <p:nvSpPr>
                  <p:cNvPr id="86" name="Блок-схема: узел 46">
                    <a:extLst>
                      <a:ext uri="{FF2B5EF4-FFF2-40B4-BE49-F238E27FC236}">
                        <a16:creationId xmlns:a16="http://schemas.microsoft.com/office/drawing/2014/main" id="{A6F1EDAF-A6B6-44DA-BCE5-06062A88DC60}"/>
                      </a:ext>
                    </a:extLst>
                  </p:cNvPr>
                  <p:cNvSpPr/>
                  <p:nvPr/>
                </p:nvSpPr>
                <p:spPr>
                  <a:xfrm>
                    <a:off x="6464856" y="2070415"/>
                    <a:ext cx="165887" cy="159457"/>
                  </a:xfrm>
                  <a:prstGeom prst="flowChartConnector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b="1"/>
                  </a:p>
                </p:txBody>
              </p:sp>
            </p:grp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AC9054E-EA57-49ED-B531-A4B925CEEE6F}"/>
                    </a:ext>
                  </a:extLst>
                </p:cNvPr>
                <p:cNvSpPr txBox="1"/>
                <p:nvPr/>
              </p:nvSpPr>
              <p:spPr>
                <a:xfrm>
                  <a:off x="10281798" y="1937239"/>
                  <a:ext cx="2655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Bebas Neue Regular" panose="00000500000000000000" pitchFamily="2" charset="-52"/>
                    </a:rPr>
                    <a:t>…</a:t>
                  </a:r>
                  <a:endParaRPr lang="ru-RU" b="1" dirty="0">
                    <a:solidFill>
                      <a:schemeClr val="bg1"/>
                    </a:solidFill>
                    <a:latin typeface="Bebas Neue Regular" panose="00000500000000000000" pitchFamily="2" charset="-52"/>
                  </a:endParaRPr>
                </a:p>
              </p:txBody>
            </p:sp>
          </p:grpSp>
          <p:sp>
            <p:nvSpPr>
              <p:cNvPr id="65" name="Шестиугольник 32">
                <a:extLst>
                  <a:ext uri="{FF2B5EF4-FFF2-40B4-BE49-F238E27FC236}">
                    <a16:creationId xmlns:a16="http://schemas.microsoft.com/office/drawing/2014/main" id="{B12B1A81-FA86-41A6-B176-AE3C38EF1101}"/>
                  </a:ext>
                </a:extLst>
              </p:cNvPr>
              <p:cNvSpPr/>
              <p:nvPr/>
            </p:nvSpPr>
            <p:spPr>
              <a:xfrm>
                <a:off x="10858500" y="3098814"/>
                <a:ext cx="1242060" cy="973403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17ABD6E-DA5E-44E2-9D65-6B65CA9E22BD}"/>
                  </a:ext>
                </a:extLst>
              </p:cNvPr>
              <p:cNvSpPr txBox="1"/>
              <p:nvPr/>
            </p:nvSpPr>
            <p:spPr>
              <a:xfrm>
                <a:off x="10878500" y="3261980"/>
                <a:ext cx="1222061" cy="67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Bebas Neue Regular" panose="00000500000000000000" pitchFamily="2" charset="-52"/>
                    <a:cs typeface="Arial" panose="020B0604020202020204" pitchFamily="34" charset="0"/>
                  </a:rPr>
                  <a:t>Triplet loss</a:t>
                </a:r>
                <a:endParaRPr lang="ru-RU" sz="1600" b="1" dirty="0">
                  <a:latin typeface="Bebas Neue Regular" panose="00000500000000000000" pitchFamily="2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67" name="Двойная стрелка вверх/вниз 47">
                <a:extLst>
                  <a:ext uri="{FF2B5EF4-FFF2-40B4-BE49-F238E27FC236}">
                    <a16:creationId xmlns:a16="http://schemas.microsoft.com/office/drawing/2014/main" id="{FB940B19-8731-480D-9D4A-274650B6E6D4}"/>
                  </a:ext>
                </a:extLst>
              </p:cNvPr>
              <p:cNvSpPr/>
              <p:nvPr/>
            </p:nvSpPr>
            <p:spPr>
              <a:xfrm>
                <a:off x="8603090" y="2460269"/>
                <a:ext cx="195520" cy="738439"/>
              </a:xfrm>
              <a:prstGeom prst="upDown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sp>
            <p:nvSpPr>
              <p:cNvPr id="68" name="Двойная стрелка вверх/вниз 50">
                <a:extLst>
                  <a:ext uri="{FF2B5EF4-FFF2-40B4-BE49-F238E27FC236}">
                    <a16:creationId xmlns:a16="http://schemas.microsoft.com/office/drawing/2014/main" id="{268CFF77-E8D0-452F-B546-B50FD1A59DE3}"/>
                  </a:ext>
                </a:extLst>
              </p:cNvPr>
              <p:cNvSpPr/>
              <p:nvPr/>
            </p:nvSpPr>
            <p:spPr>
              <a:xfrm>
                <a:off x="8580740" y="3944859"/>
                <a:ext cx="217869" cy="743768"/>
              </a:xfrm>
              <a:prstGeom prst="upDown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grpSp>
            <p:nvGrpSpPr>
              <p:cNvPr id="69" name="Группа 1043">
                <a:extLst>
                  <a:ext uri="{FF2B5EF4-FFF2-40B4-BE49-F238E27FC236}">
                    <a16:creationId xmlns:a16="http://schemas.microsoft.com/office/drawing/2014/main" id="{8D1F8285-8697-411E-B5D2-2FFA4D070354}"/>
                  </a:ext>
                </a:extLst>
              </p:cNvPr>
              <p:cNvGrpSpPr/>
              <p:nvPr/>
            </p:nvGrpSpPr>
            <p:grpSpPr>
              <a:xfrm>
                <a:off x="7406528" y="1849917"/>
                <a:ext cx="4173012" cy="3296779"/>
                <a:chOff x="7406528" y="1849917"/>
                <a:chExt cx="4173012" cy="3296779"/>
              </a:xfrm>
            </p:grpSpPr>
            <p:cxnSp>
              <p:nvCxnSpPr>
                <p:cNvPr id="72" name="Прямая со стрелкой 51">
                  <a:extLst>
                    <a:ext uri="{FF2B5EF4-FFF2-40B4-BE49-F238E27FC236}">
                      <a16:creationId xmlns:a16="http://schemas.microsoft.com/office/drawing/2014/main" id="{D2316294-69F5-4376-83D7-6B308B02175C}"/>
                    </a:ext>
                  </a:extLst>
                </p:cNvPr>
                <p:cNvCxnSpPr>
                  <a:stCxn id="101" idx="3"/>
                  <a:endCxn id="104" idx="1"/>
                </p:cNvCxnSpPr>
                <p:nvPr/>
              </p:nvCxnSpPr>
              <p:spPr>
                <a:xfrm>
                  <a:off x="7589148" y="2056802"/>
                  <a:ext cx="203630" cy="523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 стрелкой 53">
                  <a:extLst>
                    <a:ext uri="{FF2B5EF4-FFF2-40B4-BE49-F238E27FC236}">
                      <a16:creationId xmlns:a16="http://schemas.microsoft.com/office/drawing/2014/main" id="{B0829FAD-FC2D-4282-AA0D-EDD67EDCA472}"/>
                    </a:ext>
                  </a:extLst>
                </p:cNvPr>
                <p:cNvCxnSpPr>
                  <a:stCxn id="102" idx="3"/>
                  <a:endCxn id="105" idx="1"/>
                </p:cNvCxnSpPr>
                <p:nvPr/>
              </p:nvCxnSpPr>
              <p:spPr>
                <a:xfrm>
                  <a:off x="7596976" y="3575220"/>
                  <a:ext cx="208013" cy="2377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 стрелкой 58">
                  <a:extLst>
                    <a:ext uri="{FF2B5EF4-FFF2-40B4-BE49-F238E27FC236}">
                      <a16:creationId xmlns:a16="http://schemas.microsoft.com/office/drawing/2014/main" id="{4FFA6175-D494-4C5E-BAA1-62595A4A5752}"/>
                    </a:ext>
                  </a:extLst>
                </p:cNvPr>
                <p:cNvCxnSpPr>
                  <a:cxnSpLocks/>
                  <a:endCxn id="106" idx="1"/>
                </p:cNvCxnSpPr>
                <p:nvPr/>
              </p:nvCxnSpPr>
              <p:spPr>
                <a:xfrm>
                  <a:off x="7406528" y="5081530"/>
                  <a:ext cx="407598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 стрелкой 60">
                  <a:extLst>
                    <a:ext uri="{FF2B5EF4-FFF2-40B4-BE49-F238E27FC236}">
                      <a16:creationId xmlns:a16="http://schemas.microsoft.com/office/drawing/2014/main" id="{57D5D856-8E2C-4035-AA5F-3F15224848B0}"/>
                    </a:ext>
                  </a:extLst>
                </p:cNvPr>
                <p:cNvCxnSpPr>
                  <a:stCxn id="104" idx="3"/>
                  <a:endCxn id="95" idx="1"/>
                </p:cNvCxnSpPr>
                <p:nvPr/>
              </p:nvCxnSpPr>
              <p:spPr>
                <a:xfrm flipV="1">
                  <a:off x="9528827" y="2056802"/>
                  <a:ext cx="490224" cy="523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 стрелкой 62">
                  <a:extLst>
                    <a:ext uri="{FF2B5EF4-FFF2-40B4-BE49-F238E27FC236}">
                      <a16:creationId xmlns:a16="http://schemas.microsoft.com/office/drawing/2014/main" id="{FABCC818-5877-456B-9801-B032029E4CE3}"/>
                    </a:ext>
                  </a:extLst>
                </p:cNvPr>
                <p:cNvCxnSpPr>
                  <a:stCxn id="105" idx="3"/>
                  <a:endCxn id="89" idx="1"/>
                </p:cNvCxnSpPr>
                <p:nvPr/>
              </p:nvCxnSpPr>
              <p:spPr>
                <a:xfrm>
                  <a:off x="9541038" y="3577597"/>
                  <a:ext cx="484799" cy="7919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 стрелкой 1034">
                  <a:extLst>
                    <a:ext uri="{FF2B5EF4-FFF2-40B4-BE49-F238E27FC236}">
                      <a16:creationId xmlns:a16="http://schemas.microsoft.com/office/drawing/2014/main" id="{207E283F-76D3-4F9B-9C22-A5BE11284A54}"/>
                    </a:ext>
                  </a:extLst>
                </p:cNvPr>
                <p:cNvCxnSpPr/>
                <p:nvPr/>
              </p:nvCxnSpPr>
              <p:spPr>
                <a:xfrm>
                  <a:off x="9541038" y="5093639"/>
                  <a:ext cx="484799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Скругленная соединительная линия 1036">
                  <a:extLst>
                    <a:ext uri="{FF2B5EF4-FFF2-40B4-BE49-F238E27FC236}">
                      <a16:creationId xmlns:a16="http://schemas.microsoft.com/office/drawing/2014/main" id="{E1E60CA5-64A0-4802-89E2-D4732F2FC5C6}"/>
                    </a:ext>
                  </a:extLst>
                </p:cNvPr>
                <p:cNvCxnSpPr/>
                <p:nvPr/>
              </p:nvCxnSpPr>
              <p:spPr>
                <a:xfrm flipV="1">
                  <a:off x="10408622" y="4072217"/>
                  <a:ext cx="1069003" cy="1074479"/>
                </a:xfrm>
                <a:prstGeom prst="curvedConnector2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Скругленная соединительная линия 1038">
                  <a:extLst>
                    <a:ext uri="{FF2B5EF4-FFF2-40B4-BE49-F238E27FC236}">
                      <a16:creationId xmlns:a16="http://schemas.microsoft.com/office/drawing/2014/main" id="{5AF54453-FE13-49C6-ACF2-17D796238318}"/>
                    </a:ext>
                  </a:extLst>
                </p:cNvPr>
                <p:cNvCxnSpPr/>
                <p:nvPr/>
              </p:nvCxnSpPr>
              <p:spPr>
                <a:xfrm>
                  <a:off x="10381407" y="1849917"/>
                  <a:ext cx="1198133" cy="1256021"/>
                </a:xfrm>
                <a:prstGeom prst="curvedConnector2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 стрелкой 1040">
                  <a:extLst>
                    <a:ext uri="{FF2B5EF4-FFF2-40B4-BE49-F238E27FC236}">
                      <a16:creationId xmlns:a16="http://schemas.microsoft.com/office/drawing/2014/main" id="{8F5F7194-DD45-4127-9D5D-0BD272F938BF}"/>
                    </a:ext>
                  </a:extLst>
                </p:cNvPr>
                <p:cNvCxnSpPr>
                  <a:stCxn id="89" idx="3"/>
                  <a:endCxn id="65" idx="3"/>
                </p:cNvCxnSpPr>
                <p:nvPr/>
              </p:nvCxnSpPr>
              <p:spPr>
                <a:xfrm>
                  <a:off x="10389623" y="3585516"/>
                  <a:ext cx="468877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C6F560A-8E28-4BA0-AFF3-AB034029AB0C}"/>
                  </a:ext>
                </a:extLst>
              </p:cNvPr>
              <p:cNvSpPr txBox="1"/>
              <p:nvPr/>
            </p:nvSpPr>
            <p:spPr>
              <a:xfrm>
                <a:off x="8802849" y="4008055"/>
                <a:ext cx="1500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Bebas Neue Regular" panose="00000500000000000000" pitchFamily="2" charset="-52"/>
                    <a:cs typeface="Arial" panose="020B0604020202020204" pitchFamily="34" charset="0"/>
                  </a:rPr>
                  <a:t>Same weights</a:t>
                </a:r>
                <a:endParaRPr lang="ru-RU" sz="1400" dirty="0">
                  <a:solidFill>
                    <a:schemeClr val="bg1"/>
                  </a:solidFill>
                  <a:latin typeface="Bebas Neue Regular" panose="00000500000000000000" pitchFamily="2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7BC12A7-34F5-4C9F-BB10-AEF07956F352}"/>
                  </a:ext>
                </a:extLst>
              </p:cNvPr>
              <p:cNvSpPr txBox="1"/>
              <p:nvPr/>
            </p:nvSpPr>
            <p:spPr>
              <a:xfrm>
                <a:off x="8752635" y="2505907"/>
                <a:ext cx="1500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Bebas Neue Regular" panose="00000500000000000000" pitchFamily="2" charset="-52"/>
                    <a:cs typeface="Arial" panose="020B0604020202020204" pitchFamily="34" charset="0"/>
                  </a:rPr>
                  <a:t>Same weights</a:t>
                </a:r>
                <a:endParaRPr lang="ru-RU" sz="1400" dirty="0">
                  <a:solidFill>
                    <a:schemeClr val="bg1"/>
                  </a:solidFill>
                  <a:latin typeface="Bebas Neue Regular" panose="00000500000000000000" pitchFamily="2" charset="-5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9E9A579-9164-4FCB-82FA-DBE90C48B0D8}"/>
                </a:ext>
              </a:extLst>
            </p:cNvPr>
            <p:cNvSpPr txBox="1"/>
            <p:nvPr/>
          </p:nvSpPr>
          <p:spPr>
            <a:xfrm>
              <a:off x="2030213" y="3890254"/>
              <a:ext cx="1222061" cy="39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Bebas Neue Regular" panose="00000500000000000000" pitchFamily="2" charset="-52"/>
                  <a:cs typeface="Arial" panose="020B0604020202020204" pitchFamily="34" charset="0"/>
                </a:rPr>
                <a:t>CNN</a:t>
              </a:r>
              <a:endParaRPr lang="ru-RU" sz="1600" b="1" dirty="0">
                <a:latin typeface="Bebas Neue Regular" panose="00000500000000000000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64764D-5659-4BB0-B112-3F1F307678A9}"/>
                </a:ext>
              </a:extLst>
            </p:cNvPr>
            <p:cNvSpPr txBox="1"/>
            <p:nvPr/>
          </p:nvSpPr>
          <p:spPr>
            <a:xfrm>
              <a:off x="2030213" y="5397348"/>
              <a:ext cx="1222061" cy="39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Bebas Neue Regular" panose="00000500000000000000" pitchFamily="2" charset="-52"/>
                  <a:cs typeface="Arial" panose="020B0604020202020204" pitchFamily="34" charset="0"/>
                </a:rPr>
                <a:t>CNN</a:t>
              </a:r>
              <a:endParaRPr lang="ru-RU" sz="1600" b="1" dirty="0">
                <a:latin typeface="Bebas Neue Regular" panose="00000500000000000000" pitchFamily="2" charset="-52"/>
                <a:cs typeface="Arial" panose="020B060402020202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A0FAEB6B-088A-4509-A865-27A8CF809417}"/>
              </a:ext>
            </a:extLst>
          </p:cNvPr>
          <p:cNvSpPr txBox="1"/>
          <p:nvPr/>
        </p:nvSpPr>
        <p:spPr>
          <a:xfrm>
            <a:off x="349918" y="1975504"/>
            <a:ext cx="911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ebas Neue Regular" panose="00000500000000000000" pitchFamily="2" charset="-52"/>
                <a:cs typeface="Arial" panose="020B0604020202020204" pitchFamily="34" charset="0"/>
              </a:rPr>
              <a:t>Anchor</a:t>
            </a:r>
            <a:endParaRPr lang="ru-RU" sz="1400" b="1" dirty="0">
              <a:latin typeface="Bebas Neue Regular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2F7DFB1-65D2-4AE5-85E4-590E19026157}"/>
              </a:ext>
            </a:extLst>
          </p:cNvPr>
          <p:cNvSpPr txBox="1"/>
          <p:nvPr/>
        </p:nvSpPr>
        <p:spPr>
          <a:xfrm>
            <a:off x="354592" y="3167948"/>
            <a:ext cx="91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ebas Neue Regular" panose="00000500000000000000" pitchFamily="2" charset="-52"/>
                <a:cs typeface="Arial" panose="020B0604020202020204" pitchFamily="34" charset="0"/>
              </a:rPr>
              <a:t>Positive</a:t>
            </a:r>
          </a:p>
          <a:p>
            <a:pPr algn="ctr"/>
            <a:r>
              <a:rPr lang="en-US" sz="1400" b="1" dirty="0">
                <a:latin typeface="Bebas Neue Regular" panose="00000500000000000000" pitchFamily="2" charset="-52"/>
                <a:cs typeface="Arial" panose="020B0604020202020204" pitchFamily="34" charset="0"/>
              </a:rPr>
              <a:t>image</a:t>
            </a:r>
            <a:endParaRPr lang="ru-RU" sz="1400" b="1" dirty="0">
              <a:latin typeface="Bebas Neue Regular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6249C99-EB5B-4508-9A6D-9247AF274F2D}"/>
              </a:ext>
            </a:extLst>
          </p:cNvPr>
          <p:cNvSpPr txBox="1"/>
          <p:nvPr/>
        </p:nvSpPr>
        <p:spPr>
          <a:xfrm>
            <a:off x="343301" y="4475423"/>
            <a:ext cx="91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ebas Neue Regular" panose="00000500000000000000" pitchFamily="2" charset="-52"/>
                <a:cs typeface="Arial" panose="020B0604020202020204" pitchFamily="34" charset="0"/>
              </a:rPr>
              <a:t>Negative</a:t>
            </a:r>
          </a:p>
          <a:p>
            <a:pPr algn="ctr"/>
            <a:r>
              <a:rPr lang="en-US" sz="1400" b="1" dirty="0">
                <a:latin typeface="Bebas Neue Regular" panose="00000500000000000000" pitchFamily="2" charset="-52"/>
                <a:cs typeface="Arial" panose="020B0604020202020204" pitchFamily="34" charset="0"/>
              </a:rPr>
              <a:t>image</a:t>
            </a:r>
            <a:endParaRPr lang="ru-RU" sz="1400" b="1" dirty="0">
              <a:latin typeface="Bebas Neue Regular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id="{DFFCEACA-5B4E-4B7E-8B78-3249C6BA01EF}"/>
              </a:ext>
            </a:extLst>
          </p:cNvPr>
          <p:cNvSpPr txBox="1">
            <a:spLocks/>
          </p:cNvSpPr>
          <p:nvPr/>
        </p:nvSpPr>
        <p:spPr>
          <a:xfrm>
            <a:off x="11710536" y="-146536"/>
            <a:ext cx="962927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  <a:endParaRPr lang="ru-RU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F1091E6F-DF6C-4266-8AEB-2AE7F2437908}"/>
              </a:ext>
            </a:extLst>
          </p:cNvPr>
          <p:cNvSpPr/>
          <p:nvPr/>
        </p:nvSpPr>
        <p:spPr>
          <a:xfrm>
            <a:off x="0" y="6526105"/>
            <a:ext cx="4589304" cy="331895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AE978C-26AB-40EF-8CCB-4B289FCBA771}"/>
              </a:ext>
            </a:extLst>
          </p:cNvPr>
          <p:cNvSpPr txBox="1"/>
          <p:nvPr/>
        </p:nvSpPr>
        <p:spPr>
          <a:xfrm>
            <a:off x="54829" y="6470758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138" name="Равнобедренный треугольник 137">
            <a:extLst>
              <a:ext uri="{FF2B5EF4-FFF2-40B4-BE49-F238E27FC236}">
                <a16:creationId xmlns:a16="http://schemas.microsoft.com/office/drawing/2014/main" id="{96E788F9-5045-4DBA-9A17-C523D7124486}"/>
              </a:ext>
            </a:extLst>
          </p:cNvPr>
          <p:cNvSpPr/>
          <p:nvPr/>
        </p:nvSpPr>
        <p:spPr>
          <a:xfrm>
            <a:off x="4589304" y="6522100"/>
            <a:ext cx="327891" cy="335899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Закругленный прямоугольник">
            <a:extLst>
              <a:ext uri="{FF2B5EF4-FFF2-40B4-BE49-F238E27FC236}">
                <a16:creationId xmlns:a16="http://schemas.microsoft.com/office/drawing/2014/main" id="{363DA3A9-10DD-4C5D-A868-1D0259664426}"/>
              </a:ext>
            </a:extLst>
          </p:cNvPr>
          <p:cNvSpPr/>
          <p:nvPr/>
        </p:nvSpPr>
        <p:spPr>
          <a:xfrm>
            <a:off x="5090049" y="1339965"/>
            <a:ext cx="5462442" cy="2694192"/>
          </a:xfrm>
          <a:prstGeom prst="roundRect">
            <a:avLst>
              <a:gd name="adj" fmla="val 3496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6" name="Объект 24">
            <a:extLst>
              <a:ext uri="{FF2B5EF4-FFF2-40B4-BE49-F238E27FC236}">
                <a16:creationId xmlns:a16="http://schemas.microsoft.com/office/drawing/2014/main" id="{19686DF8-8D35-48A6-86EC-7FD5F108A153}"/>
              </a:ext>
            </a:extLst>
          </p:cNvPr>
          <p:cNvSpPr txBox="1">
            <a:spLocks/>
          </p:cNvSpPr>
          <p:nvPr/>
        </p:nvSpPr>
        <p:spPr>
          <a:xfrm>
            <a:off x="3583804" y="4301900"/>
            <a:ext cx="4434035" cy="53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Anchor – </a:t>
            </a:r>
            <a:r>
              <a:rPr lang="en-US" sz="20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original image</a:t>
            </a:r>
            <a:endParaRPr lang="ru-RU" sz="2400" dirty="0">
              <a:solidFill>
                <a:srgbClr val="37374E"/>
              </a:solidFill>
              <a:latin typeface="Maven Pro Medium"/>
              <a:ea typeface="Microsoft JhengHei" panose="020B0604030504040204" pitchFamily="34" charset="-120"/>
            </a:endParaRPr>
          </a:p>
        </p:txBody>
      </p:sp>
      <p:sp>
        <p:nvSpPr>
          <p:cNvPr id="147" name="Объект 24">
            <a:extLst>
              <a:ext uri="{FF2B5EF4-FFF2-40B4-BE49-F238E27FC236}">
                <a16:creationId xmlns:a16="http://schemas.microsoft.com/office/drawing/2014/main" id="{4743EA4A-AA8B-4691-A6A9-A2F636B3F191}"/>
              </a:ext>
            </a:extLst>
          </p:cNvPr>
          <p:cNvSpPr txBox="1">
            <a:spLocks/>
          </p:cNvSpPr>
          <p:nvPr/>
        </p:nvSpPr>
        <p:spPr>
          <a:xfrm>
            <a:off x="3571572" y="4785388"/>
            <a:ext cx="7687178" cy="53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Positive image –</a:t>
            </a:r>
            <a:r>
              <a:rPr lang="ru-RU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image of the same class as Anchor</a:t>
            </a:r>
            <a:endParaRPr lang="ru-RU" sz="2400" dirty="0">
              <a:solidFill>
                <a:srgbClr val="37374E"/>
              </a:solidFill>
              <a:latin typeface="Maven Pro Medium"/>
              <a:ea typeface="Microsoft JhengHei" panose="020B0604030504040204" pitchFamily="34" charset="-120"/>
            </a:endParaRPr>
          </a:p>
        </p:txBody>
      </p:sp>
      <p:sp>
        <p:nvSpPr>
          <p:cNvPr id="148" name="Объект 24">
            <a:extLst>
              <a:ext uri="{FF2B5EF4-FFF2-40B4-BE49-F238E27FC236}">
                <a16:creationId xmlns:a16="http://schemas.microsoft.com/office/drawing/2014/main" id="{46B483AB-833C-4D02-99B8-3F61F8132EE1}"/>
              </a:ext>
            </a:extLst>
          </p:cNvPr>
          <p:cNvSpPr txBox="1">
            <a:spLocks/>
          </p:cNvSpPr>
          <p:nvPr/>
        </p:nvSpPr>
        <p:spPr>
          <a:xfrm>
            <a:off x="3571572" y="5336767"/>
            <a:ext cx="7308286" cy="53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Negative image –</a:t>
            </a:r>
            <a:r>
              <a:rPr lang="ru-RU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image from another class</a:t>
            </a:r>
            <a:endParaRPr lang="ru-RU" sz="2400" dirty="0">
              <a:solidFill>
                <a:srgbClr val="37374E"/>
              </a:solidFill>
              <a:latin typeface="Maven Pro Medium"/>
              <a:ea typeface="Microsoft JhengHei" panose="020B0604030504040204" pitchFamily="34" charset="-12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5619DD0-38A4-40A1-91D2-20E83DEB4F2A}"/>
              </a:ext>
            </a:extLst>
          </p:cNvPr>
          <p:cNvSpPr txBox="1"/>
          <p:nvPr/>
        </p:nvSpPr>
        <p:spPr>
          <a:xfrm>
            <a:off x="4093141" y="4358146"/>
            <a:ext cx="32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➤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39BD5A3-7D18-4D71-96DF-D91AB9AC404C}"/>
              </a:ext>
            </a:extLst>
          </p:cNvPr>
          <p:cNvSpPr txBox="1"/>
          <p:nvPr/>
        </p:nvSpPr>
        <p:spPr>
          <a:xfrm>
            <a:off x="4082913" y="4868938"/>
            <a:ext cx="32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➤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142702D-F74F-4A66-815A-7B419BE75F1F}"/>
              </a:ext>
            </a:extLst>
          </p:cNvPr>
          <p:cNvSpPr txBox="1"/>
          <p:nvPr/>
        </p:nvSpPr>
        <p:spPr>
          <a:xfrm>
            <a:off x="4082913" y="5395620"/>
            <a:ext cx="32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➤</a:t>
            </a:r>
          </a:p>
        </p:txBody>
      </p:sp>
      <p:sp>
        <p:nvSpPr>
          <p:cNvPr id="152" name="Объект 24">
            <a:extLst>
              <a:ext uri="{FF2B5EF4-FFF2-40B4-BE49-F238E27FC236}">
                <a16:creationId xmlns:a16="http://schemas.microsoft.com/office/drawing/2014/main" id="{C46F2F69-7AC8-4296-B54F-54EDD3E2C69D}"/>
              </a:ext>
            </a:extLst>
          </p:cNvPr>
          <p:cNvSpPr txBox="1">
            <a:spLocks/>
          </p:cNvSpPr>
          <p:nvPr/>
        </p:nvSpPr>
        <p:spPr>
          <a:xfrm>
            <a:off x="3583804" y="5891674"/>
            <a:ext cx="7308286" cy="53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CNN –</a:t>
            </a:r>
            <a:r>
              <a:rPr lang="ru-RU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convolutional neural network</a:t>
            </a:r>
            <a:endParaRPr lang="ru-RU" sz="2400" dirty="0">
              <a:solidFill>
                <a:srgbClr val="37374E"/>
              </a:solidFill>
              <a:latin typeface="Maven Pro Medium"/>
              <a:ea typeface="Microsoft JhengHei" panose="020B0604030504040204" pitchFamily="34" charset="-12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204AF20-1315-4AFA-B8C7-20579EE9D37D}"/>
              </a:ext>
            </a:extLst>
          </p:cNvPr>
          <p:cNvSpPr txBox="1"/>
          <p:nvPr/>
        </p:nvSpPr>
        <p:spPr>
          <a:xfrm>
            <a:off x="4091148" y="5935866"/>
            <a:ext cx="32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➤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A085DD5A-D0C4-485E-95BE-7EB9E81F16FD}"/>
              </a:ext>
            </a:extLst>
          </p:cNvPr>
          <p:cNvSpPr/>
          <p:nvPr/>
        </p:nvSpPr>
        <p:spPr>
          <a:xfrm>
            <a:off x="5783125" y="1458262"/>
            <a:ext cx="36761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Architecture: 	     Triplet + MLP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Number of classes:	36 </a:t>
            </a:r>
            <a:endParaRPr lang="ru-RU" dirty="0"/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Minimal class size:                   5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Maximal class size:                  15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Batch: 8 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Epoch: 20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9B94D13-6692-438B-A892-31B0CD468BBC}"/>
              </a:ext>
            </a:extLst>
          </p:cNvPr>
          <p:cNvSpPr/>
          <p:nvPr/>
        </p:nvSpPr>
        <p:spPr>
          <a:xfrm>
            <a:off x="7849861" y="3292873"/>
            <a:ext cx="2307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Accuracy: 0.9</a:t>
            </a:r>
            <a:r>
              <a:rPr lang="ru-RU" sz="2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882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CC75915-D290-4A55-8512-8774CAC3765E}"/>
              </a:ext>
            </a:extLst>
          </p:cNvPr>
          <p:cNvSpPr txBox="1">
            <a:spLocks/>
          </p:cNvSpPr>
          <p:nvPr/>
        </p:nvSpPr>
        <p:spPr>
          <a:xfrm>
            <a:off x="2892669" y="-46631"/>
            <a:ext cx="6395044" cy="1033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principle of operation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023A836-B7CA-4A84-A4DE-4DA938E3B8C6}"/>
              </a:ext>
            </a:extLst>
          </p:cNvPr>
          <p:cNvSpPr/>
          <p:nvPr/>
        </p:nvSpPr>
        <p:spPr>
          <a:xfrm>
            <a:off x="2228651" y="1051251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4D0BA81-DF2F-47C2-979C-5C179F2B45B3}"/>
              </a:ext>
            </a:extLst>
          </p:cNvPr>
          <p:cNvSpPr/>
          <p:nvPr/>
        </p:nvSpPr>
        <p:spPr>
          <a:xfrm>
            <a:off x="2466074" y="1051250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33A1C1B-0A85-4DE8-874C-F7340FECCA39}"/>
              </a:ext>
            </a:extLst>
          </p:cNvPr>
          <p:cNvSpPr/>
          <p:nvPr/>
        </p:nvSpPr>
        <p:spPr>
          <a:xfrm>
            <a:off x="2703497" y="1051250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DA6A266-56B3-49E3-BCE8-DB89D3A9D56E}"/>
              </a:ext>
            </a:extLst>
          </p:cNvPr>
          <p:cNvSpPr/>
          <p:nvPr/>
        </p:nvSpPr>
        <p:spPr>
          <a:xfrm>
            <a:off x="2940920" y="1051249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FEB6EC9-E9C4-494F-B1E4-31442DD45032}"/>
              </a:ext>
            </a:extLst>
          </p:cNvPr>
          <p:cNvSpPr/>
          <p:nvPr/>
        </p:nvSpPr>
        <p:spPr>
          <a:xfrm>
            <a:off x="3178343" y="1051249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A39CFB4-4B06-4E8B-9A17-718A6D2CC0C8}"/>
              </a:ext>
            </a:extLst>
          </p:cNvPr>
          <p:cNvSpPr/>
          <p:nvPr/>
        </p:nvSpPr>
        <p:spPr>
          <a:xfrm>
            <a:off x="3415766" y="1051248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2FC70DF-AEDA-42D7-ADBB-9536950D7C53}"/>
              </a:ext>
            </a:extLst>
          </p:cNvPr>
          <p:cNvSpPr/>
          <p:nvPr/>
        </p:nvSpPr>
        <p:spPr>
          <a:xfrm>
            <a:off x="3653189" y="1051248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60E46E-59E5-4FC4-8AB9-5E81DFE541B5}"/>
              </a:ext>
            </a:extLst>
          </p:cNvPr>
          <p:cNvSpPr/>
          <p:nvPr/>
        </p:nvSpPr>
        <p:spPr>
          <a:xfrm>
            <a:off x="3890612" y="1051247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AE8BA4A-3C2F-4926-8781-C39264FB7584}"/>
              </a:ext>
            </a:extLst>
          </p:cNvPr>
          <p:cNvSpPr/>
          <p:nvPr/>
        </p:nvSpPr>
        <p:spPr>
          <a:xfrm>
            <a:off x="4128035" y="1051247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B038315-0F6E-41CC-8183-70EA73DA59E7}"/>
              </a:ext>
            </a:extLst>
          </p:cNvPr>
          <p:cNvSpPr/>
          <p:nvPr/>
        </p:nvSpPr>
        <p:spPr>
          <a:xfrm>
            <a:off x="4365458" y="1051246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A08C995-A071-4CA6-890E-BE5D89FA5C2D}"/>
              </a:ext>
            </a:extLst>
          </p:cNvPr>
          <p:cNvSpPr/>
          <p:nvPr/>
        </p:nvSpPr>
        <p:spPr>
          <a:xfrm>
            <a:off x="4602881" y="1051246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DB648A0-F442-4F45-8749-489BA5ACA7D4}"/>
              </a:ext>
            </a:extLst>
          </p:cNvPr>
          <p:cNvSpPr/>
          <p:nvPr/>
        </p:nvSpPr>
        <p:spPr>
          <a:xfrm>
            <a:off x="4840304" y="1051245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8A6CDBD-CB19-4165-9EA2-4BF6D627441A}"/>
              </a:ext>
            </a:extLst>
          </p:cNvPr>
          <p:cNvSpPr/>
          <p:nvPr/>
        </p:nvSpPr>
        <p:spPr>
          <a:xfrm>
            <a:off x="5077727" y="1051245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E5ABEDE-44BD-42E3-A354-9E2B969BFA59}"/>
              </a:ext>
            </a:extLst>
          </p:cNvPr>
          <p:cNvSpPr/>
          <p:nvPr/>
        </p:nvSpPr>
        <p:spPr>
          <a:xfrm>
            <a:off x="5315150" y="1051244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55B9641-4F8F-4246-91E5-06D506ABFAFE}"/>
              </a:ext>
            </a:extLst>
          </p:cNvPr>
          <p:cNvSpPr/>
          <p:nvPr/>
        </p:nvSpPr>
        <p:spPr>
          <a:xfrm>
            <a:off x="5552573" y="1051244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C74BFA6-799B-451A-80BC-09581E43F0B2}"/>
              </a:ext>
            </a:extLst>
          </p:cNvPr>
          <p:cNvSpPr/>
          <p:nvPr/>
        </p:nvSpPr>
        <p:spPr>
          <a:xfrm>
            <a:off x="5789996" y="1051243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20394AA-D62E-41F1-8CB9-D1565EB17BC7}"/>
              </a:ext>
            </a:extLst>
          </p:cNvPr>
          <p:cNvSpPr/>
          <p:nvPr/>
        </p:nvSpPr>
        <p:spPr>
          <a:xfrm>
            <a:off x="6027419" y="1051243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74BFE7B-E404-45AA-B498-76C59713CE72}"/>
              </a:ext>
            </a:extLst>
          </p:cNvPr>
          <p:cNvSpPr/>
          <p:nvPr/>
        </p:nvSpPr>
        <p:spPr>
          <a:xfrm>
            <a:off x="6264842" y="1051242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7D5E570-27E9-4881-BDB6-FD28B4911F3C}"/>
              </a:ext>
            </a:extLst>
          </p:cNvPr>
          <p:cNvSpPr/>
          <p:nvPr/>
        </p:nvSpPr>
        <p:spPr>
          <a:xfrm>
            <a:off x="6502265" y="1051242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4198313-6793-43EE-A0D2-759C111CFE10}"/>
              </a:ext>
            </a:extLst>
          </p:cNvPr>
          <p:cNvSpPr/>
          <p:nvPr/>
        </p:nvSpPr>
        <p:spPr>
          <a:xfrm>
            <a:off x="6739688" y="1051241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5BD658E-9504-4F79-800A-17004D3424CF}"/>
              </a:ext>
            </a:extLst>
          </p:cNvPr>
          <p:cNvSpPr/>
          <p:nvPr/>
        </p:nvSpPr>
        <p:spPr>
          <a:xfrm>
            <a:off x="6977111" y="1051241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5D55631-4382-4BAF-947F-D590991E5A2E}"/>
              </a:ext>
            </a:extLst>
          </p:cNvPr>
          <p:cNvSpPr/>
          <p:nvPr/>
        </p:nvSpPr>
        <p:spPr>
          <a:xfrm>
            <a:off x="7214534" y="1051240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6C6109A-0E93-4D11-9951-182F000EE6A8}"/>
              </a:ext>
            </a:extLst>
          </p:cNvPr>
          <p:cNvSpPr/>
          <p:nvPr/>
        </p:nvSpPr>
        <p:spPr>
          <a:xfrm>
            <a:off x="7451957" y="1051240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4A0C90-7049-4997-BCC9-EA59E023C496}"/>
              </a:ext>
            </a:extLst>
          </p:cNvPr>
          <p:cNvSpPr/>
          <p:nvPr/>
        </p:nvSpPr>
        <p:spPr>
          <a:xfrm>
            <a:off x="7689380" y="1051239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B15189F-10D9-41F7-B9FF-B1E9D0C77DB3}"/>
              </a:ext>
            </a:extLst>
          </p:cNvPr>
          <p:cNvSpPr/>
          <p:nvPr/>
        </p:nvSpPr>
        <p:spPr>
          <a:xfrm>
            <a:off x="7926803" y="1051239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23EE0E2-E603-40BB-B2C8-300E7CC87DB8}"/>
              </a:ext>
            </a:extLst>
          </p:cNvPr>
          <p:cNvSpPr/>
          <p:nvPr/>
        </p:nvSpPr>
        <p:spPr>
          <a:xfrm>
            <a:off x="8164226" y="1051238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76A4738B-7B92-428C-BEAA-6E7796A1257B}"/>
              </a:ext>
            </a:extLst>
          </p:cNvPr>
          <p:cNvSpPr/>
          <p:nvPr/>
        </p:nvSpPr>
        <p:spPr>
          <a:xfrm>
            <a:off x="8401649" y="1051238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643A2C2E-42B8-47B1-A4A5-506DF36A4C71}"/>
              </a:ext>
            </a:extLst>
          </p:cNvPr>
          <p:cNvSpPr/>
          <p:nvPr/>
        </p:nvSpPr>
        <p:spPr>
          <a:xfrm>
            <a:off x="8639072" y="1051237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D052C0F-A931-4967-911F-E826723C6DD4}"/>
              </a:ext>
            </a:extLst>
          </p:cNvPr>
          <p:cNvSpPr/>
          <p:nvPr/>
        </p:nvSpPr>
        <p:spPr>
          <a:xfrm>
            <a:off x="8876495" y="1051237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7AF230B2-80D9-4966-A849-65F5F682FBE4}"/>
              </a:ext>
            </a:extLst>
          </p:cNvPr>
          <p:cNvSpPr/>
          <p:nvPr/>
        </p:nvSpPr>
        <p:spPr>
          <a:xfrm>
            <a:off x="9113918" y="1051236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3D9BF446-B831-48B1-BE4D-F14AD47B189D}"/>
              </a:ext>
            </a:extLst>
          </p:cNvPr>
          <p:cNvSpPr/>
          <p:nvPr/>
        </p:nvSpPr>
        <p:spPr>
          <a:xfrm>
            <a:off x="9351341" y="1051236"/>
            <a:ext cx="77002" cy="96253"/>
          </a:xfrm>
          <a:prstGeom prst="ellipse">
            <a:avLst/>
          </a:prstGeom>
          <a:solidFill>
            <a:srgbClr val="CE8085"/>
          </a:solidFill>
          <a:ln>
            <a:solidFill>
              <a:srgbClr val="CE8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55E2FD1-AAF6-42F6-B831-E8F9D4DCF88F}"/>
              </a:ext>
            </a:extLst>
          </p:cNvPr>
          <p:cNvSpPr/>
          <p:nvPr/>
        </p:nvSpPr>
        <p:spPr>
          <a:xfrm>
            <a:off x="176370" y="2131843"/>
            <a:ext cx="2419362" cy="204744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ъект 24">
            <a:extLst>
              <a:ext uri="{FF2B5EF4-FFF2-40B4-BE49-F238E27FC236}">
                <a16:creationId xmlns:a16="http://schemas.microsoft.com/office/drawing/2014/main" id="{34DCE9A0-5244-436D-8C3E-8AA310B2916E}"/>
              </a:ext>
            </a:extLst>
          </p:cNvPr>
          <p:cNvSpPr txBox="1">
            <a:spLocks/>
          </p:cNvSpPr>
          <p:nvPr/>
        </p:nvSpPr>
        <p:spPr>
          <a:xfrm>
            <a:off x="483546" y="2230987"/>
            <a:ext cx="1701278" cy="867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Input image</a:t>
            </a:r>
            <a:endParaRPr lang="ru-RU" sz="2400" dirty="0">
              <a:solidFill>
                <a:schemeClr val="bg1"/>
              </a:solidFill>
              <a:latin typeface="Maven Pro Medium"/>
              <a:ea typeface="Microsoft JhengHei" panose="020B0604030504040204" pitchFamily="34" charset="-120"/>
            </a:endParaRPr>
          </a:p>
        </p:txBody>
      </p:sp>
      <p:pic>
        <p:nvPicPr>
          <p:cNvPr id="38" name="Picture 2" descr="Что произойдет с организмом, если есть гречку каждый день - РИА Новости  Спорт, 09.08.2020">
            <a:extLst>
              <a:ext uri="{FF2B5EF4-FFF2-40B4-BE49-F238E27FC236}">
                <a16:creationId xmlns:a16="http://schemas.microsoft.com/office/drawing/2014/main" id="{5882627A-6A44-4B71-9DE0-51D69DB65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3" y="2820592"/>
            <a:ext cx="1834063" cy="10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5F018492-6EB4-4515-9E12-88B776D50F6C}"/>
              </a:ext>
            </a:extLst>
          </p:cNvPr>
          <p:cNvSpPr/>
          <p:nvPr/>
        </p:nvSpPr>
        <p:spPr>
          <a:xfrm>
            <a:off x="2864070" y="2900336"/>
            <a:ext cx="1513206" cy="415636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A4F66D5B-C56D-4393-BE85-1BBF879FB030}"/>
              </a:ext>
            </a:extLst>
          </p:cNvPr>
          <p:cNvSpPr/>
          <p:nvPr/>
        </p:nvSpPr>
        <p:spPr>
          <a:xfrm>
            <a:off x="9482779" y="2037023"/>
            <a:ext cx="2270807" cy="211016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7374E"/>
              </a:solidFill>
            </a:endParaRPr>
          </a:p>
        </p:txBody>
      </p:sp>
      <p:sp>
        <p:nvSpPr>
          <p:cNvPr id="49" name="Объект 24">
            <a:extLst>
              <a:ext uri="{FF2B5EF4-FFF2-40B4-BE49-F238E27FC236}">
                <a16:creationId xmlns:a16="http://schemas.microsoft.com/office/drawing/2014/main" id="{FF653262-A5FF-4915-9D3A-DBF3E2324203}"/>
              </a:ext>
            </a:extLst>
          </p:cNvPr>
          <p:cNvSpPr txBox="1">
            <a:spLocks/>
          </p:cNvSpPr>
          <p:nvPr/>
        </p:nvSpPr>
        <p:spPr>
          <a:xfrm>
            <a:off x="10095182" y="2119129"/>
            <a:ext cx="1062424" cy="32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Result</a:t>
            </a:r>
            <a:endParaRPr lang="ru-RU" sz="2400" dirty="0">
              <a:solidFill>
                <a:schemeClr val="bg1"/>
              </a:solidFill>
              <a:latin typeface="Maven Pro Medium"/>
              <a:ea typeface="Microsoft JhengHei" panose="020B0604030504040204" pitchFamily="34" charset="-120"/>
            </a:endParaRPr>
          </a:p>
        </p:txBody>
      </p:sp>
      <p:sp>
        <p:nvSpPr>
          <p:cNvPr id="50" name="Стрелка: вправо 49">
            <a:extLst>
              <a:ext uri="{FF2B5EF4-FFF2-40B4-BE49-F238E27FC236}">
                <a16:creationId xmlns:a16="http://schemas.microsoft.com/office/drawing/2014/main" id="{9B3819C8-B1B1-4A94-AFC5-1FE29F43A028}"/>
              </a:ext>
            </a:extLst>
          </p:cNvPr>
          <p:cNvSpPr/>
          <p:nvPr/>
        </p:nvSpPr>
        <p:spPr>
          <a:xfrm>
            <a:off x="7594949" y="2939734"/>
            <a:ext cx="1513206" cy="415636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790BB93-2532-4774-8660-8498A4322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10" y="2630952"/>
            <a:ext cx="1834768" cy="1033200"/>
          </a:xfrm>
          <a:prstGeom prst="rect">
            <a:avLst/>
          </a:prstGeom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id="{CDA9D385-F731-4085-BBF0-714D71C25BC8}"/>
              </a:ext>
            </a:extLst>
          </p:cNvPr>
          <p:cNvSpPr/>
          <p:nvPr/>
        </p:nvSpPr>
        <p:spPr>
          <a:xfrm>
            <a:off x="4840304" y="2445596"/>
            <a:ext cx="2419362" cy="12185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aven Pro Medium"/>
              </a:rPr>
              <a:t>Detect.py</a:t>
            </a:r>
            <a:endParaRPr lang="ru-RU" sz="2400" dirty="0">
              <a:latin typeface="Maven Pro Medium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103D950-CBB1-4C3F-9BF3-BC2B1646AED1}"/>
              </a:ext>
            </a:extLst>
          </p:cNvPr>
          <p:cNvSpPr/>
          <p:nvPr/>
        </p:nvSpPr>
        <p:spPr>
          <a:xfrm>
            <a:off x="2661608" y="4510877"/>
            <a:ext cx="7024836" cy="1616872"/>
          </a:xfrm>
          <a:prstGeom prst="rect">
            <a:avLst/>
          </a:prstGeom>
          <a:noFill/>
          <a:ln w="28575">
            <a:solidFill>
              <a:srgbClr val="37374E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2044BB5-79AD-4E89-A9BF-76F647BDE9BB}"/>
              </a:ext>
            </a:extLst>
          </p:cNvPr>
          <p:cNvSpPr txBox="1"/>
          <p:nvPr/>
        </p:nvSpPr>
        <p:spPr>
          <a:xfrm>
            <a:off x="2708590" y="4515371"/>
            <a:ext cx="110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aven Pro Medium"/>
              </a:rPr>
              <a:t>Detect.py</a:t>
            </a:r>
            <a:endParaRPr lang="ru-RU" b="1" dirty="0">
              <a:latin typeface="Maven Pro Medium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4763837-E380-4E66-83BA-96A87BA3A057}"/>
              </a:ext>
            </a:extLst>
          </p:cNvPr>
          <p:cNvSpPr/>
          <p:nvPr/>
        </p:nvSpPr>
        <p:spPr>
          <a:xfrm>
            <a:off x="0" y="6526105"/>
            <a:ext cx="4589304" cy="331895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9F0F500-1C01-4FC8-A209-6266ECE8B063}"/>
              </a:ext>
            </a:extLst>
          </p:cNvPr>
          <p:cNvSpPr txBox="1"/>
          <p:nvPr/>
        </p:nvSpPr>
        <p:spPr>
          <a:xfrm>
            <a:off x="54829" y="6470758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A258359F-B47D-4FB6-A532-598C5E6604AA}"/>
              </a:ext>
            </a:extLst>
          </p:cNvPr>
          <p:cNvSpPr/>
          <p:nvPr/>
        </p:nvSpPr>
        <p:spPr>
          <a:xfrm>
            <a:off x="4589304" y="6522100"/>
            <a:ext cx="327891" cy="335899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31E52648-F000-49AE-BD19-4D5D217717DF}"/>
              </a:ext>
            </a:extLst>
          </p:cNvPr>
          <p:cNvSpPr/>
          <p:nvPr/>
        </p:nvSpPr>
        <p:spPr>
          <a:xfrm>
            <a:off x="2789495" y="5240873"/>
            <a:ext cx="968898" cy="154853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432F1195-5514-44C3-A41A-114B729C74E0}"/>
              </a:ext>
            </a:extLst>
          </p:cNvPr>
          <p:cNvSpPr/>
          <p:nvPr/>
        </p:nvSpPr>
        <p:spPr>
          <a:xfrm>
            <a:off x="3901174" y="4851252"/>
            <a:ext cx="1123149" cy="108065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484D8BD-EA2B-47AB-BCA9-9F71E04E54C7}"/>
              </a:ext>
            </a:extLst>
          </p:cNvPr>
          <p:cNvSpPr txBox="1"/>
          <p:nvPr/>
        </p:nvSpPr>
        <p:spPr>
          <a:xfrm>
            <a:off x="2840448" y="5395726"/>
            <a:ext cx="7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aven Pro Medium"/>
              </a:rPr>
              <a:t>image</a:t>
            </a:r>
            <a:endParaRPr lang="ru-RU" dirty="0">
              <a:latin typeface="Maven Pro Medium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8C061C-06B4-48F6-BBCB-9131489BFF09}"/>
              </a:ext>
            </a:extLst>
          </p:cNvPr>
          <p:cNvSpPr txBox="1"/>
          <p:nvPr/>
        </p:nvSpPr>
        <p:spPr>
          <a:xfrm>
            <a:off x="4096927" y="4851252"/>
            <a:ext cx="79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B6D04"/>
                </a:solidFill>
                <a:latin typeface="Maven Pro Medium"/>
              </a:rPr>
              <a:t>Yolov5</a:t>
            </a:r>
            <a:endParaRPr lang="ru-RU" dirty="0">
              <a:solidFill>
                <a:srgbClr val="CB6D04"/>
              </a:solidFill>
              <a:latin typeface="Maven Pro Medium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2992316-8CA1-48A8-ABE0-20E33FD33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" b="20018"/>
          <a:stretch/>
        </p:blipFill>
        <p:spPr>
          <a:xfrm>
            <a:off x="3962011" y="5240823"/>
            <a:ext cx="1011187" cy="564172"/>
          </a:xfrm>
          <a:prstGeom prst="rect">
            <a:avLst/>
          </a:prstGeom>
        </p:spPr>
      </p:pic>
      <p:sp>
        <p:nvSpPr>
          <p:cNvPr id="68" name="Стрелка: вправо 67">
            <a:extLst>
              <a:ext uri="{FF2B5EF4-FFF2-40B4-BE49-F238E27FC236}">
                <a16:creationId xmlns:a16="http://schemas.microsoft.com/office/drawing/2014/main" id="{3A4A66D8-D548-441D-8327-ECD4769EB163}"/>
              </a:ext>
            </a:extLst>
          </p:cNvPr>
          <p:cNvSpPr/>
          <p:nvPr/>
        </p:nvSpPr>
        <p:spPr>
          <a:xfrm>
            <a:off x="5156200" y="5240874"/>
            <a:ext cx="1325493" cy="1548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B11163-E3FC-41EA-A0C2-E1188FFDFAF9}"/>
              </a:ext>
            </a:extLst>
          </p:cNvPr>
          <p:cNvSpPr txBox="1"/>
          <p:nvPr/>
        </p:nvSpPr>
        <p:spPr>
          <a:xfrm>
            <a:off x="5207154" y="5395725"/>
            <a:ext cx="127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ven Pro Medium"/>
              </a:rPr>
              <a:t>object coordinates</a:t>
            </a:r>
            <a:endParaRPr lang="ru-RU" dirty="0">
              <a:latin typeface="Maven Pro Medium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97370613-DC79-4538-83D0-EDD1DE57B407}"/>
              </a:ext>
            </a:extLst>
          </p:cNvPr>
          <p:cNvSpPr/>
          <p:nvPr/>
        </p:nvSpPr>
        <p:spPr>
          <a:xfrm>
            <a:off x="6689943" y="4855395"/>
            <a:ext cx="1123149" cy="108065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D9C668-0499-4659-8443-C8C315EC022D}"/>
              </a:ext>
            </a:extLst>
          </p:cNvPr>
          <p:cNvSpPr txBox="1"/>
          <p:nvPr/>
        </p:nvSpPr>
        <p:spPr>
          <a:xfrm>
            <a:off x="6885696" y="4855395"/>
            <a:ext cx="7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B6D04"/>
                </a:solidFill>
                <a:latin typeface="Maven Pro Medium"/>
              </a:rPr>
              <a:t>Triplet</a:t>
            </a:r>
            <a:endParaRPr lang="ru-RU" dirty="0">
              <a:solidFill>
                <a:srgbClr val="CB6D04"/>
              </a:solidFill>
              <a:latin typeface="Maven Pro Medium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9543F23-0DB1-4C8D-BF87-4F879FB50F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3862" r="22922" b="29591"/>
          <a:stretch/>
        </p:blipFill>
        <p:spPr>
          <a:xfrm>
            <a:off x="6954294" y="5276069"/>
            <a:ext cx="644300" cy="526343"/>
          </a:xfrm>
          <a:prstGeom prst="rect">
            <a:avLst/>
          </a:prstGeom>
        </p:spPr>
      </p:pic>
      <p:sp>
        <p:nvSpPr>
          <p:cNvPr id="74" name="Стрелка: вправо 73">
            <a:extLst>
              <a:ext uri="{FF2B5EF4-FFF2-40B4-BE49-F238E27FC236}">
                <a16:creationId xmlns:a16="http://schemas.microsoft.com/office/drawing/2014/main" id="{2F370483-0716-42CD-98D2-3F8B0F1291B5}"/>
              </a:ext>
            </a:extLst>
          </p:cNvPr>
          <p:cNvSpPr/>
          <p:nvPr/>
        </p:nvSpPr>
        <p:spPr>
          <a:xfrm>
            <a:off x="7962220" y="5240823"/>
            <a:ext cx="1325493" cy="1548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714F2DE-5255-43D5-9456-A9968BE6B17F}"/>
              </a:ext>
            </a:extLst>
          </p:cNvPr>
          <p:cNvSpPr txBox="1"/>
          <p:nvPr/>
        </p:nvSpPr>
        <p:spPr>
          <a:xfrm>
            <a:off x="7900117" y="5391581"/>
            <a:ext cx="167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ven Pro Medium"/>
              </a:rPr>
              <a:t>object class and coordinates</a:t>
            </a:r>
            <a:endParaRPr lang="ru-RU" dirty="0">
              <a:latin typeface="Maven Pro Medium"/>
            </a:endParaRP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A9F0013C-CC07-4BE4-8BBA-44C4D2A093F7}"/>
              </a:ext>
            </a:extLst>
          </p:cNvPr>
          <p:cNvSpPr txBox="1">
            <a:spLocks/>
          </p:cNvSpPr>
          <p:nvPr/>
        </p:nvSpPr>
        <p:spPr>
          <a:xfrm>
            <a:off x="11620001" y="-165616"/>
            <a:ext cx="962927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3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61AC36A4-5D19-4A7A-89D3-177A310D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10" y="-127219"/>
            <a:ext cx="10515600" cy="1325563"/>
          </a:xfrm>
        </p:spPr>
        <p:txBody>
          <a:bodyPr/>
          <a:lstStyle/>
          <a:p>
            <a:r>
              <a:rPr lang="ru-RU" sz="4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Подходы к разработке</a:t>
            </a:r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61919FD5-D5CB-435D-9FC1-E8CD2CB9A0C1}"/>
              </a:ext>
            </a:extLst>
          </p:cNvPr>
          <p:cNvCxnSpPr/>
          <p:nvPr/>
        </p:nvCxnSpPr>
        <p:spPr>
          <a:xfrm>
            <a:off x="0" y="1198344"/>
            <a:ext cx="121920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B8065C40-DD0E-4F16-B15B-96119B21487D}"/>
              </a:ext>
            </a:extLst>
          </p:cNvPr>
          <p:cNvSpPr/>
          <p:nvPr/>
        </p:nvSpPr>
        <p:spPr>
          <a:xfrm>
            <a:off x="0" y="0"/>
            <a:ext cx="12192000" cy="155929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Заголовок 1">
            <a:extLst>
              <a:ext uri="{FF2B5EF4-FFF2-40B4-BE49-F238E27FC236}">
                <a16:creationId xmlns:a16="http://schemas.microsoft.com/office/drawing/2014/main" id="{E888D5F8-E027-4B65-AFC6-371A2986D5CB}"/>
              </a:ext>
            </a:extLst>
          </p:cNvPr>
          <p:cNvSpPr txBox="1">
            <a:spLocks/>
          </p:cNvSpPr>
          <p:nvPr/>
        </p:nvSpPr>
        <p:spPr>
          <a:xfrm>
            <a:off x="11621586" y="-441608"/>
            <a:ext cx="1167063" cy="113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</a:t>
            </a:r>
            <a:endParaRPr lang="ru-RU" sz="2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3" name="Заголовок 1">
            <a:extLst>
              <a:ext uri="{FF2B5EF4-FFF2-40B4-BE49-F238E27FC236}">
                <a16:creationId xmlns:a16="http://schemas.microsoft.com/office/drawing/2014/main" id="{93F52A0E-A643-410B-A162-9A3BD10EE7E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59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B6D0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Final results</a:t>
            </a:r>
            <a:endParaRPr lang="ru-RU" sz="4000" b="1" dirty="0">
              <a:solidFill>
                <a:srgbClr val="CB6D0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4" name="Закругленный прямоугольник">
            <a:extLst>
              <a:ext uri="{FF2B5EF4-FFF2-40B4-BE49-F238E27FC236}">
                <a16:creationId xmlns:a16="http://schemas.microsoft.com/office/drawing/2014/main" id="{22026D1D-753C-4F23-BCA3-30C1AA027A00}"/>
              </a:ext>
            </a:extLst>
          </p:cNvPr>
          <p:cNvSpPr/>
          <p:nvPr/>
        </p:nvSpPr>
        <p:spPr>
          <a:xfrm>
            <a:off x="111911" y="2305464"/>
            <a:ext cx="2592713" cy="3698507"/>
          </a:xfrm>
          <a:prstGeom prst="roundRect">
            <a:avLst>
              <a:gd name="adj" fmla="val 3496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5" name="01">
            <a:extLst>
              <a:ext uri="{FF2B5EF4-FFF2-40B4-BE49-F238E27FC236}">
                <a16:creationId xmlns:a16="http://schemas.microsoft.com/office/drawing/2014/main" id="{59A974B7-D84B-41F3-8D59-5F108EB2C97A}"/>
              </a:ext>
            </a:extLst>
          </p:cNvPr>
          <p:cNvSpPr txBox="1"/>
          <p:nvPr/>
        </p:nvSpPr>
        <p:spPr>
          <a:xfrm>
            <a:off x="335924" y="2406342"/>
            <a:ext cx="216765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6881DC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4800" dirty="0">
                <a:solidFill>
                  <a:srgbClr val="635ED6"/>
                </a:solidFill>
              </a:rPr>
              <a:t>Yolo v5s</a:t>
            </a:r>
            <a:endParaRPr sz="4800" dirty="0">
              <a:solidFill>
                <a:srgbClr val="635ED6"/>
              </a:solidFill>
            </a:endParaRPr>
          </a:p>
        </p:txBody>
      </p:sp>
      <p:sp>
        <p:nvSpPr>
          <p:cNvPr id="106" name="Subtitle text">
            <a:extLst>
              <a:ext uri="{FF2B5EF4-FFF2-40B4-BE49-F238E27FC236}">
                <a16:creationId xmlns:a16="http://schemas.microsoft.com/office/drawing/2014/main" id="{D92A5E92-3050-4ABA-B200-A3B883125202}"/>
              </a:ext>
            </a:extLst>
          </p:cNvPr>
          <p:cNvSpPr txBox="1"/>
          <p:nvPr/>
        </p:nvSpPr>
        <p:spPr>
          <a:xfrm>
            <a:off x="208546" y="4110352"/>
            <a:ext cx="83765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Recall</a:t>
            </a:r>
          </a:p>
        </p:txBody>
      </p:sp>
      <p:sp>
        <p:nvSpPr>
          <p:cNvPr id="107" name="Subtitle text">
            <a:extLst>
              <a:ext uri="{FF2B5EF4-FFF2-40B4-BE49-F238E27FC236}">
                <a16:creationId xmlns:a16="http://schemas.microsoft.com/office/drawing/2014/main" id="{D6F192E0-EC47-4D89-B0D9-C8C6F30B4A53}"/>
              </a:ext>
            </a:extLst>
          </p:cNvPr>
          <p:cNvSpPr txBox="1"/>
          <p:nvPr/>
        </p:nvSpPr>
        <p:spPr>
          <a:xfrm>
            <a:off x="1927212" y="4134316"/>
            <a:ext cx="1004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0.856</a:t>
            </a:r>
            <a:endParaRPr lang="en-US" sz="1800" dirty="0">
              <a:solidFill>
                <a:srgbClr val="6469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Закругленный прямоугольник">
            <a:extLst>
              <a:ext uri="{FF2B5EF4-FFF2-40B4-BE49-F238E27FC236}">
                <a16:creationId xmlns:a16="http://schemas.microsoft.com/office/drawing/2014/main" id="{C858EDB8-7BD4-4AB9-ABD2-8754D590D2DB}"/>
              </a:ext>
            </a:extLst>
          </p:cNvPr>
          <p:cNvSpPr/>
          <p:nvPr/>
        </p:nvSpPr>
        <p:spPr>
          <a:xfrm>
            <a:off x="3211155" y="2312467"/>
            <a:ext cx="2592713" cy="3698507"/>
          </a:xfrm>
          <a:prstGeom prst="roundRect">
            <a:avLst>
              <a:gd name="adj" fmla="val 3496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9" name="01">
            <a:extLst>
              <a:ext uri="{FF2B5EF4-FFF2-40B4-BE49-F238E27FC236}">
                <a16:creationId xmlns:a16="http://schemas.microsoft.com/office/drawing/2014/main" id="{1AC822ED-FCF5-410C-A16C-976E6E38FDB8}"/>
              </a:ext>
            </a:extLst>
          </p:cNvPr>
          <p:cNvSpPr txBox="1"/>
          <p:nvPr/>
        </p:nvSpPr>
        <p:spPr>
          <a:xfrm>
            <a:off x="3425783" y="2381869"/>
            <a:ext cx="216765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6881DC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4800" dirty="0">
                <a:solidFill>
                  <a:srgbClr val="635ED6"/>
                </a:solidFill>
              </a:rPr>
              <a:t>Yolo v6s</a:t>
            </a:r>
            <a:endParaRPr sz="4800" dirty="0">
              <a:solidFill>
                <a:srgbClr val="635ED6"/>
              </a:solidFill>
            </a:endParaRPr>
          </a:p>
        </p:txBody>
      </p:sp>
      <p:sp>
        <p:nvSpPr>
          <p:cNvPr id="110" name="Закругленный прямоугольник">
            <a:extLst>
              <a:ext uri="{FF2B5EF4-FFF2-40B4-BE49-F238E27FC236}">
                <a16:creationId xmlns:a16="http://schemas.microsoft.com/office/drawing/2014/main" id="{00F4437B-EC62-49EF-899B-1253A8DA2C7F}"/>
              </a:ext>
            </a:extLst>
          </p:cNvPr>
          <p:cNvSpPr/>
          <p:nvPr/>
        </p:nvSpPr>
        <p:spPr>
          <a:xfrm>
            <a:off x="6303637" y="2312467"/>
            <a:ext cx="2592713" cy="3698507"/>
          </a:xfrm>
          <a:prstGeom prst="roundRect">
            <a:avLst>
              <a:gd name="adj" fmla="val 3496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01">
            <a:extLst>
              <a:ext uri="{FF2B5EF4-FFF2-40B4-BE49-F238E27FC236}">
                <a16:creationId xmlns:a16="http://schemas.microsoft.com/office/drawing/2014/main" id="{33DD89B4-0EF8-42D9-9826-895006B47383}"/>
              </a:ext>
            </a:extLst>
          </p:cNvPr>
          <p:cNvSpPr txBox="1"/>
          <p:nvPr/>
        </p:nvSpPr>
        <p:spPr>
          <a:xfrm>
            <a:off x="6728693" y="2403698"/>
            <a:ext cx="216765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6881DC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4800" dirty="0">
                <a:solidFill>
                  <a:srgbClr val="635ED6"/>
                </a:solidFill>
              </a:rPr>
              <a:t>Yolo v7</a:t>
            </a:r>
            <a:endParaRPr sz="4800" dirty="0">
              <a:solidFill>
                <a:srgbClr val="635ED6"/>
              </a:solidFill>
            </a:endParaRPr>
          </a:p>
        </p:txBody>
      </p:sp>
      <p:sp>
        <p:nvSpPr>
          <p:cNvPr id="112" name="Subtitle text">
            <a:extLst>
              <a:ext uri="{FF2B5EF4-FFF2-40B4-BE49-F238E27FC236}">
                <a16:creationId xmlns:a16="http://schemas.microsoft.com/office/drawing/2014/main" id="{CD473E89-E4B8-40A9-8E8C-804DC6F8EBF7}"/>
              </a:ext>
            </a:extLst>
          </p:cNvPr>
          <p:cNvSpPr txBox="1"/>
          <p:nvPr/>
        </p:nvSpPr>
        <p:spPr>
          <a:xfrm>
            <a:off x="19856" y="3404472"/>
            <a:ext cx="277262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2400" b="1" u="sng" dirty="0"/>
              <a:t>Metrics results</a:t>
            </a:r>
          </a:p>
        </p:txBody>
      </p:sp>
      <p:sp>
        <p:nvSpPr>
          <p:cNvPr id="113" name="Subtitle text">
            <a:extLst>
              <a:ext uri="{FF2B5EF4-FFF2-40B4-BE49-F238E27FC236}">
                <a16:creationId xmlns:a16="http://schemas.microsoft.com/office/drawing/2014/main" id="{DA17C050-C692-4945-9BD6-A7A725126DD6}"/>
              </a:ext>
            </a:extLst>
          </p:cNvPr>
          <p:cNvSpPr txBox="1"/>
          <p:nvPr/>
        </p:nvSpPr>
        <p:spPr>
          <a:xfrm>
            <a:off x="208546" y="4688930"/>
            <a:ext cx="1106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Precision</a:t>
            </a:r>
          </a:p>
        </p:txBody>
      </p:sp>
      <p:sp>
        <p:nvSpPr>
          <p:cNvPr id="114" name="Subtitle text">
            <a:extLst>
              <a:ext uri="{FF2B5EF4-FFF2-40B4-BE49-F238E27FC236}">
                <a16:creationId xmlns:a16="http://schemas.microsoft.com/office/drawing/2014/main" id="{E7E5BE54-74B1-43AE-A85D-7A2048349613}"/>
              </a:ext>
            </a:extLst>
          </p:cNvPr>
          <p:cNvSpPr txBox="1"/>
          <p:nvPr/>
        </p:nvSpPr>
        <p:spPr>
          <a:xfrm>
            <a:off x="1927212" y="4712894"/>
            <a:ext cx="1004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0.723</a:t>
            </a:r>
            <a:endParaRPr lang="en-US" sz="1800" dirty="0">
              <a:solidFill>
                <a:srgbClr val="6469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Subtitle text">
            <a:extLst>
              <a:ext uri="{FF2B5EF4-FFF2-40B4-BE49-F238E27FC236}">
                <a16:creationId xmlns:a16="http://schemas.microsoft.com/office/drawing/2014/main" id="{C3391F7A-5B84-4F7B-ADB5-C824CA42FD2D}"/>
              </a:ext>
            </a:extLst>
          </p:cNvPr>
          <p:cNvSpPr txBox="1"/>
          <p:nvPr/>
        </p:nvSpPr>
        <p:spPr>
          <a:xfrm>
            <a:off x="205992" y="5267508"/>
            <a:ext cx="83765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 err="1"/>
              <a:t>mAP</a:t>
            </a:r>
            <a:endParaRPr lang="en-US" sz="2000" b="1" dirty="0"/>
          </a:p>
        </p:txBody>
      </p:sp>
      <p:sp>
        <p:nvSpPr>
          <p:cNvPr id="116" name="Subtitle text">
            <a:extLst>
              <a:ext uri="{FF2B5EF4-FFF2-40B4-BE49-F238E27FC236}">
                <a16:creationId xmlns:a16="http://schemas.microsoft.com/office/drawing/2014/main" id="{CEA514A3-B0EC-458F-B1CB-551E08B18AE4}"/>
              </a:ext>
            </a:extLst>
          </p:cNvPr>
          <p:cNvSpPr txBox="1"/>
          <p:nvPr/>
        </p:nvSpPr>
        <p:spPr>
          <a:xfrm>
            <a:off x="1924658" y="5291472"/>
            <a:ext cx="1004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0.906</a:t>
            </a:r>
            <a:endParaRPr lang="en-US" sz="1800" dirty="0">
              <a:solidFill>
                <a:srgbClr val="6469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Subtitle text">
            <a:extLst>
              <a:ext uri="{FF2B5EF4-FFF2-40B4-BE49-F238E27FC236}">
                <a16:creationId xmlns:a16="http://schemas.microsoft.com/office/drawing/2014/main" id="{CEE06F56-A44F-46B3-8C9B-CE72ECAF317D}"/>
              </a:ext>
            </a:extLst>
          </p:cNvPr>
          <p:cNvSpPr txBox="1"/>
          <p:nvPr/>
        </p:nvSpPr>
        <p:spPr>
          <a:xfrm>
            <a:off x="3361560" y="4117355"/>
            <a:ext cx="83765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Recall</a:t>
            </a:r>
          </a:p>
        </p:txBody>
      </p:sp>
      <p:sp>
        <p:nvSpPr>
          <p:cNvPr id="118" name="Subtitle text">
            <a:extLst>
              <a:ext uri="{FF2B5EF4-FFF2-40B4-BE49-F238E27FC236}">
                <a16:creationId xmlns:a16="http://schemas.microsoft.com/office/drawing/2014/main" id="{6ABB6D0B-77FA-47D2-BE91-F08A14E10F62}"/>
              </a:ext>
            </a:extLst>
          </p:cNvPr>
          <p:cNvSpPr txBox="1"/>
          <p:nvPr/>
        </p:nvSpPr>
        <p:spPr>
          <a:xfrm>
            <a:off x="5102357" y="4149249"/>
            <a:ext cx="1004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0.805</a:t>
            </a:r>
            <a:endParaRPr lang="en-US" sz="1800" dirty="0">
              <a:solidFill>
                <a:srgbClr val="6469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Subtitle text">
            <a:extLst>
              <a:ext uri="{FF2B5EF4-FFF2-40B4-BE49-F238E27FC236}">
                <a16:creationId xmlns:a16="http://schemas.microsoft.com/office/drawing/2014/main" id="{FAAFA420-1BA5-458C-8BEF-C4F0C0BEF0B9}"/>
              </a:ext>
            </a:extLst>
          </p:cNvPr>
          <p:cNvSpPr txBox="1"/>
          <p:nvPr/>
        </p:nvSpPr>
        <p:spPr>
          <a:xfrm>
            <a:off x="3172870" y="3411475"/>
            <a:ext cx="277262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2400" b="1" u="sng" dirty="0"/>
              <a:t>Metrics results</a:t>
            </a:r>
          </a:p>
        </p:txBody>
      </p:sp>
      <p:sp>
        <p:nvSpPr>
          <p:cNvPr id="120" name="Subtitle text">
            <a:extLst>
              <a:ext uri="{FF2B5EF4-FFF2-40B4-BE49-F238E27FC236}">
                <a16:creationId xmlns:a16="http://schemas.microsoft.com/office/drawing/2014/main" id="{6293C660-B70A-4D1F-B5E6-6FFCFB0E045B}"/>
              </a:ext>
            </a:extLst>
          </p:cNvPr>
          <p:cNvSpPr txBox="1"/>
          <p:nvPr/>
        </p:nvSpPr>
        <p:spPr>
          <a:xfrm>
            <a:off x="3361560" y="4695933"/>
            <a:ext cx="1106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Precision</a:t>
            </a:r>
          </a:p>
        </p:txBody>
      </p:sp>
      <p:sp>
        <p:nvSpPr>
          <p:cNvPr id="121" name="Subtitle text">
            <a:extLst>
              <a:ext uri="{FF2B5EF4-FFF2-40B4-BE49-F238E27FC236}">
                <a16:creationId xmlns:a16="http://schemas.microsoft.com/office/drawing/2014/main" id="{EF30AD94-F553-49CB-9071-F7696B97A21F}"/>
              </a:ext>
            </a:extLst>
          </p:cNvPr>
          <p:cNvSpPr txBox="1"/>
          <p:nvPr/>
        </p:nvSpPr>
        <p:spPr>
          <a:xfrm>
            <a:off x="5102357" y="4727827"/>
            <a:ext cx="1004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0.687</a:t>
            </a:r>
            <a:endParaRPr lang="en-US" sz="1800" dirty="0">
              <a:solidFill>
                <a:srgbClr val="6469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2" name="Subtitle text">
            <a:extLst>
              <a:ext uri="{FF2B5EF4-FFF2-40B4-BE49-F238E27FC236}">
                <a16:creationId xmlns:a16="http://schemas.microsoft.com/office/drawing/2014/main" id="{EE2CD921-0881-4927-8CC8-A148195D501A}"/>
              </a:ext>
            </a:extLst>
          </p:cNvPr>
          <p:cNvSpPr txBox="1"/>
          <p:nvPr/>
        </p:nvSpPr>
        <p:spPr>
          <a:xfrm>
            <a:off x="3359006" y="5274511"/>
            <a:ext cx="83765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 err="1"/>
              <a:t>mAP</a:t>
            </a:r>
            <a:endParaRPr lang="en-US" sz="2000" b="1" dirty="0"/>
          </a:p>
        </p:txBody>
      </p:sp>
      <p:sp>
        <p:nvSpPr>
          <p:cNvPr id="123" name="Subtitle text">
            <a:extLst>
              <a:ext uri="{FF2B5EF4-FFF2-40B4-BE49-F238E27FC236}">
                <a16:creationId xmlns:a16="http://schemas.microsoft.com/office/drawing/2014/main" id="{DC769ECD-691C-432C-BC70-AF5E58300741}"/>
              </a:ext>
            </a:extLst>
          </p:cNvPr>
          <p:cNvSpPr txBox="1"/>
          <p:nvPr/>
        </p:nvSpPr>
        <p:spPr>
          <a:xfrm>
            <a:off x="5099803" y="5306405"/>
            <a:ext cx="1004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0.854</a:t>
            </a:r>
            <a:endParaRPr lang="en-US" sz="1800" dirty="0">
              <a:solidFill>
                <a:srgbClr val="6469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" name="Subtitle text">
            <a:extLst>
              <a:ext uri="{FF2B5EF4-FFF2-40B4-BE49-F238E27FC236}">
                <a16:creationId xmlns:a16="http://schemas.microsoft.com/office/drawing/2014/main" id="{194AF649-2AD6-4366-8C9F-FC3D54FC2B0B}"/>
              </a:ext>
            </a:extLst>
          </p:cNvPr>
          <p:cNvSpPr txBox="1"/>
          <p:nvPr/>
        </p:nvSpPr>
        <p:spPr>
          <a:xfrm>
            <a:off x="6458587" y="4129444"/>
            <a:ext cx="83765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Recall</a:t>
            </a:r>
          </a:p>
        </p:txBody>
      </p:sp>
      <p:sp>
        <p:nvSpPr>
          <p:cNvPr id="125" name="Subtitle text">
            <a:extLst>
              <a:ext uri="{FF2B5EF4-FFF2-40B4-BE49-F238E27FC236}">
                <a16:creationId xmlns:a16="http://schemas.microsoft.com/office/drawing/2014/main" id="{E51CE384-BE17-48EA-AA55-81E03DD9B2DB}"/>
              </a:ext>
            </a:extLst>
          </p:cNvPr>
          <p:cNvSpPr txBox="1"/>
          <p:nvPr/>
        </p:nvSpPr>
        <p:spPr>
          <a:xfrm>
            <a:off x="8126241" y="4184666"/>
            <a:ext cx="1004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0.901</a:t>
            </a:r>
            <a:endParaRPr lang="en-US" sz="1800" dirty="0">
              <a:solidFill>
                <a:srgbClr val="6469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" name="Subtitle text">
            <a:extLst>
              <a:ext uri="{FF2B5EF4-FFF2-40B4-BE49-F238E27FC236}">
                <a16:creationId xmlns:a16="http://schemas.microsoft.com/office/drawing/2014/main" id="{435D329F-A21E-453C-BD1E-F8B6CC4E5CDE}"/>
              </a:ext>
            </a:extLst>
          </p:cNvPr>
          <p:cNvSpPr txBox="1"/>
          <p:nvPr/>
        </p:nvSpPr>
        <p:spPr>
          <a:xfrm>
            <a:off x="6269897" y="3423564"/>
            <a:ext cx="277262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2400" b="1" u="sng" dirty="0"/>
              <a:t>Metrics results</a:t>
            </a:r>
          </a:p>
        </p:txBody>
      </p:sp>
      <p:sp>
        <p:nvSpPr>
          <p:cNvPr id="127" name="Subtitle text">
            <a:extLst>
              <a:ext uri="{FF2B5EF4-FFF2-40B4-BE49-F238E27FC236}">
                <a16:creationId xmlns:a16="http://schemas.microsoft.com/office/drawing/2014/main" id="{465A59BE-F9AD-411B-9C26-07ACC0DC7B4F}"/>
              </a:ext>
            </a:extLst>
          </p:cNvPr>
          <p:cNvSpPr txBox="1"/>
          <p:nvPr/>
        </p:nvSpPr>
        <p:spPr>
          <a:xfrm>
            <a:off x="6458587" y="4708022"/>
            <a:ext cx="1106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Precision</a:t>
            </a:r>
          </a:p>
        </p:txBody>
      </p:sp>
      <p:sp>
        <p:nvSpPr>
          <p:cNvPr id="128" name="Subtitle text">
            <a:extLst>
              <a:ext uri="{FF2B5EF4-FFF2-40B4-BE49-F238E27FC236}">
                <a16:creationId xmlns:a16="http://schemas.microsoft.com/office/drawing/2014/main" id="{58FD0A1F-709D-4A51-8E88-06AE6DECE887}"/>
              </a:ext>
            </a:extLst>
          </p:cNvPr>
          <p:cNvSpPr txBox="1"/>
          <p:nvPr/>
        </p:nvSpPr>
        <p:spPr>
          <a:xfrm>
            <a:off x="8126241" y="4763244"/>
            <a:ext cx="1004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0.845</a:t>
            </a:r>
            <a:endParaRPr lang="en-US" sz="1800" dirty="0">
              <a:solidFill>
                <a:srgbClr val="6469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Subtitle text">
            <a:extLst>
              <a:ext uri="{FF2B5EF4-FFF2-40B4-BE49-F238E27FC236}">
                <a16:creationId xmlns:a16="http://schemas.microsoft.com/office/drawing/2014/main" id="{AEEE5A7C-9FC1-44C9-AE36-7A058C41CA71}"/>
              </a:ext>
            </a:extLst>
          </p:cNvPr>
          <p:cNvSpPr txBox="1"/>
          <p:nvPr/>
        </p:nvSpPr>
        <p:spPr>
          <a:xfrm>
            <a:off x="6456033" y="5286600"/>
            <a:ext cx="83765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 err="1"/>
              <a:t>mAP</a:t>
            </a:r>
            <a:endParaRPr lang="en-US" sz="2000" b="1" dirty="0"/>
          </a:p>
        </p:txBody>
      </p:sp>
      <p:sp>
        <p:nvSpPr>
          <p:cNvPr id="130" name="Subtitle text">
            <a:extLst>
              <a:ext uri="{FF2B5EF4-FFF2-40B4-BE49-F238E27FC236}">
                <a16:creationId xmlns:a16="http://schemas.microsoft.com/office/drawing/2014/main" id="{07F5C222-63FD-424B-A29A-953DB3EBBFD6}"/>
              </a:ext>
            </a:extLst>
          </p:cNvPr>
          <p:cNvSpPr txBox="1"/>
          <p:nvPr/>
        </p:nvSpPr>
        <p:spPr>
          <a:xfrm>
            <a:off x="8123687" y="5341822"/>
            <a:ext cx="1004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0.925</a:t>
            </a:r>
            <a:endParaRPr lang="en-US" sz="1800" dirty="0">
              <a:solidFill>
                <a:srgbClr val="6469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35B80BA3-175F-4884-9CF5-94051F15CE2B}"/>
              </a:ext>
            </a:extLst>
          </p:cNvPr>
          <p:cNvSpPr/>
          <p:nvPr/>
        </p:nvSpPr>
        <p:spPr>
          <a:xfrm>
            <a:off x="7611864" y="6530109"/>
            <a:ext cx="4580136" cy="327891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BF75185-247B-406C-B956-B94CF277FA9D}"/>
              </a:ext>
            </a:extLst>
          </p:cNvPr>
          <p:cNvSpPr txBox="1"/>
          <p:nvPr/>
        </p:nvSpPr>
        <p:spPr>
          <a:xfrm>
            <a:off x="7534862" y="6474763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134" name="Закругленный прямоугольник">
            <a:extLst>
              <a:ext uri="{FF2B5EF4-FFF2-40B4-BE49-F238E27FC236}">
                <a16:creationId xmlns:a16="http://schemas.microsoft.com/office/drawing/2014/main" id="{2422E9BE-59DD-47B7-9AFE-880E52B632B2}"/>
              </a:ext>
            </a:extLst>
          </p:cNvPr>
          <p:cNvSpPr/>
          <p:nvPr/>
        </p:nvSpPr>
        <p:spPr>
          <a:xfrm>
            <a:off x="9286880" y="2292720"/>
            <a:ext cx="2592713" cy="3698507"/>
          </a:xfrm>
          <a:prstGeom prst="roundRect">
            <a:avLst>
              <a:gd name="adj" fmla="val 3496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01">
            <a:extLst>
              <a:ext uri="{FF2B5EF4-FFF2-40B4-BE49-F238E27FC236}">
                <a16:creationId xmlns:a16="http://schemas.microsoft.com/office/drawing/2014/main" id="{F2C9F827-F6B9-401D-85AB-A81DC7677C3A}"/>
              </a:ext>
            </a:extLst>
          </p:cNvPr>
          <p:cNvSpPr txBox="1"/>
          <p:nvPr/>
        </p:nvSpPr>
        <p:spPr>
          <a:xfrm>
            <a:off x="9555621" y="2538282"/>
            <a:ext cx="216765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6881DC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800" b="1" dirty="0">
                <a:solidFill>
                  <a:srgbClr val="635ED6"/>
                </a:solidFill>
              </a:rPr>
              <a:t>Yolo + Triplet</a:t>
            </a:r>
            <a:endParaRPr sz="2800" b="1" dirty="0">
              <a:solidFill>
                <a:srgbClr val="635ED6"/>
              </a:solidFill>
            </a:endParaRPr>
          </a:p>
        </p:txBody>
      </p:sp>
      <p:sp>
        <p:nvSpPr>
          <p:cNvPr id="136" name="Subtitle text">
            <a:extLst>
              <a:ext uri="{FF2B5EF4-FFF2-40B4-BE49-F238E27FC236}">
                <a16:creationId xmlns:a16="http://schemas.microsoft.com/office/drawing/2014/main" id="{BEF7E5B3-3C46-42A7-824D-5C272CDEB9A1}"/>
              </a:ext>
            </a:extLst>
          </p:cNvPr>
          <p:cNvSpPr txBox="1"/>
          <p:nvPr/>
        </p:nvSpPr>
        <p:spPr>
          <a:xfrm>
            <a:off x="9441830" y="4409279"/>
            <a:ext cx="83765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Recall</a:t>
            </a:r>
          </a:p>
        </p:txBody>
      </p:sp>
      <p:sp>
        <p:nvSpPr>
          <p:cNvPr id="137" name="Subtitle text">
            <a:extLst>
              <a:ext uri="{FF2B5EF4-FFF2-40B4-BE49-F238E27FC236}">
                <a16:creationId xmlns:a16="http://schemas.microsoft.com/office/drawing/2014/main" id="{41545B5B-DD8F-4173-A17B-2A234C0DA39D}"/>
              </a:ext>
            </a:extLst>
          </p:cNvPr>
          <p:cNvSpPr txBox="1"/>
          <p:nvPr/>
        </p:nvSpPr>
        <p:spPr>
          <a:xfrm>
            <a:off x="11119217" y="4444325"/>
            <a:ext cx="1004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800" dirty="0">
                <a:solidFill>
                  <a:srgbClr val="646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0.995</a:t>
            </a:r>
          </a:p>
        </p:txBody>
      </p:sp>
      <p:sp>
        <p:nvSpPr>
          <p:cNvPr id="138" name="Subtitle text">
            <a:extLst>
              <a:ext uri="{FF2B5EF4-FFF2-40B4-BE49-F238E27FC236}">
                <a16:creationId xmlns:a16="http://schemas.microsoft.com/office/drawing/2014/main" id="{0E997DD3-9D78-4226-A0F0-6D48E54068CD}"/>
              </a:ext>
            </a:extLst>
          </p:cNvPr>
          <p:cNvSpPr txBox="1"/>
          <p:nvPr/>
        </p:nvSpPr>
        <p:spPr>
          <a:xfrm>
            <a:off x="9253140" y="3403817"/>
            <a:ext cx="277262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2400" b="1" u="sng" dirty="0"/>
              <a:t>Metrics results</a:t>
            </a:r>
          </a:p>
        </p:txBody>
      </p:sp>
      <p:sp>
        <p:nvSpPr>
          <p:cNvPr id="139" name="Subtitle text">
            <a:extLst>
              <a:ext uri="{FF2B5EF4-FFF2-40B4-BE49-F238E27FC236}">
                <a16:creationId xmlns:a16="http://schemas.microsoft.com/office/drawing/2014/main" id="{F23776EC-7462-4321-87A4-CAA8DE65A750}"/>
              </a:ext>
            </a:extLst>
          </p:cNvPr>
          <p:cNvSpPr txBox="1"/>
          <p:nvPr/>
        </p:nvSpPr>
        <p:spPr>
          <a:xfrm>
            <a:off x="9441830" y="4987857"/>
            <a:ext cx="1106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Precision</a:t>
            </a:r>
          </a:p>
        </p:txBody>
      </p:sp>
      <p:sp>
        <p:nvSpPr>
          <p:cNvPr id="140" name="Subtitle text">
            <a:extLst>
              <a:ext uri="{FF2B5EF4-FFF2-40B4-BE49-F238E27FC236}">
                <a16:creationId xmlns:a16="http://schemas.microsoft.com/office/drawing/2014/main" id="{7DF7ACD8-2D0C-47F9-A5BA-7B4C001D6628}"/>
              </a:ext>
            </a:extLst>
          </p:cNvPr>
          <p:cNvSpPr txBox="1"/>
          <p:nvPr/>
        </p:nvSpPr>
        <p:spPr>
          <a:xfrm>
            <a:off x="11119217" y="5022903"/>
            <a:ext cx="1004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800" dirty="0">
                <a:solidFill>
                  <a:srgbClr val="646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0.994</a:t>
            </a:r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395D1F70-6C7F-4247-8D89-0C8DBEED3A9B}"/>
              </a:ext>
            </a:extLst>
          </p:cNvPr>
          <p:cNvSpPr/>
          <p:nvPr/>
        </p:nvSpPr>
        <p:spPr>
          <a:xfrm rot="16200000">
            <a:off x="7288513" y="6545334"/>
            <a:ext cx="327891" cy="313560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solidFill>
              <a:srgbClr val="CB6D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01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D9BC98-71DD-405A-970F-9CB20AF2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1" y="0"/>
            <a:ext cx="11300058" cy="11474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Examples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9E3D7166-4CD4-4964-8668-CE5259DB7B88}"/>
              </a:ext>
            </a:extLst>
          </p:cNvPr>
          <p:cNvSpPr/>
          <p:nvPr/>
        </p:nvSpPr>
        <p:spPr>
          <a:xfrm rot="10800000">
            <a:off x="8143875" y="0"/>
            <a:ext cx="4048125" cy="436245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123758F-4811-44F8-B63A-ADBED49C5521}"/>
              </a:ext>
            </a:extLst>
          </p:cNvPr>
          <p:cNvSpPr/>
          <p:nvPr/>
        </p:nvSpPr>
        <p:spPr>
          <a:xfrm>
            <a:off x="141171" y="10512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D69B91E-AF1C-4201-BB00-3CDCD1D33C9B}"/>
              </a:ext>
            </a:extLst>
          </p:cNvPr>
          <p:cNvSpPr/>
          <p:nvPr/>
        </p:nvSpPr>
        <p:spPr>
          <a:xfrm>
            <a:off x="378594" y="10512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4232B48-DC41-4719-9B96-0D87E6517922}"/>
              </a:ext>
            </a:extLst>
          </p:cNvPr>
          <p:cNvSpPr/>
          <p:nvPr/>
        </p:nvSpPr>
        <p:spPr>
          <a:xfrm>
            <a:off x="616017" y="10512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4BBE2E6-FAB9-41B4-9505-A74410FFF013}"/>
              </a:ext>
            </a:extLst>
          </p:cNvPr>
          <p:cNvSpPr/>
          <p:nvPr/>
        </p:nvSpPr>
        <p:spPr>
          <a:xfrm>
            <a:off x="853440" y="105123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9E384C0-13E7-4E91-9B89-41B2CE9238E1}"/>
              </a:ext>
            </a:extLst>
          </p:cNvPr>
          <p:cNvSpPr/>
          <p:nvPr/>
        </p:nvSpPr>
        <p:spPr>
          <a:xfrm>
            <a:off x="1090863" y="105123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90157C3-93A8-4B90-A6BD-1F2960D1B183}"/>
              </a:ext>
            </a:extLst>
          </p:cNvPr>
          <p:cNvSpPr/>
          <p:nvPr/>
        </p:nvSpPr>
        <p:spPr>
          <a:xfrm>
            <a:off x="1328286" y="105123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EBEFAE1-25F5-45C4-813D-CA72E522AB5E}"/>
              </a:ext>
            </a:extLst>
          </p:cNvPr>
          <p:cNvSpPr/>
          <p:nvPr/>
        </p:nvSpPr>
        <p:spPr>
          <a:xfrm>
            <a:off x="1565709" y="105123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F303733-A311-442C-9D9B-C4938207A2B9}"/>
              </a:ext>
            </a:extLst>
          </p:cNvPr>
          <p:cNvSpPr/>
          <p:nvPr/>
        </p:nvSpPr>
        <p:spPr>
          <a:xfrm>
            <a:off x="1803132" y="105123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125A292-A801-4A02-A76F-4C74FAF1C1F9}"/>
              </a:ext>
            </a:extLst>
          </p:cNvPr>
          <p:cNvSpPr/>
          <p:nvPr/>
        </p:nvSpPr>
        <p:spPr>
          <a:xfrm>
            <a:off x="2040555" y="105123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6317885-FC47-4A1B-A11B-351B5D776674}"/>
              </a:ext>
            </a:extLst>
          </p:cNvPr>
          <p:cNvSpPr/>
          <p:nvPr/>
        </p:nvSpPr>
        <p:spPr>
          <a:xfrm>
            <a:off x="2277978" y="105123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CC05A44-0466-4534-A8E2-2377FCA4E79A}"/>
              </a:ext>
            </a:extLst>
          </p:cNvPr>
          <p:cNvSpPr/>
          <p:nvPr/>
        </p:nvSpPr>
        <p:spPr>
          <a:xfrm>
            <a:off x="2515401" y="105123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57D8FD1-3293-46A5-9B45-83B9A3AB581F}"/>
              </a:ext>
            </a:extLst>
          </p:cNvPr>
          <p:cNvSpPr/>
          <p:nvPr/>
        </p:nvSpPr>
        <p:spPr>
          <a:xfrm>
            <a:off x="2752824" y="105123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CB1D832-FD4B-49C6-9C2C-31C19AD3DA00}"/>
              </a:ext>
            </a:extLst>
          </p:cNvPr>
          <p:cNvSpPr/>
          <p:nvPr/>
        </p:nvSpPr>
        <p:spPr>
          <a:xfrm>
            <a:off x="2990247" y="105123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C0CE1BD-9DB4-4DC0-B3DA-5C1B2457E810}"/>
              </a:ext>
            </a:extLst>
          </p:cNvPr>
          <p:cNvSpPr/>
          <p:nvPr/>
        </p:nvSpPr>
        <p:spPr>
          <a:xfrm>
            <a:off x="3227670" y="105122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B5B4A2D-68FC-4826-A582-C04949C3DBCE}"/>
              </a:ext>
            </a:extLst>
          </p:cNvPr>
          <p:cNvSpPr/>
          <p:nvPr/>
        </p:nvSpPr>
        <p:spPr>
          <a:xfrm>
            <a:off x="3465093" y="105122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1B6E0E6-C197-4C3F-9DD9-D181D85A3153}"/>
              </a:ext>
            </a:extLst>
          </p:cNvPr>
          <p:cNvSpPr/>
          <p:nvPr/>
        </p:nvSpPr>
        <p:spPr>
          <a:xfrm>
            <a:off x="3702516" y="105122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CFB4BE2-76DE-40D4-82EE-30AAE11D6952}"/>
              </a:ext>
            </a:extLst>
          </p:cNvPr>
          <p:cNvSpPr/>
          <p:nvPr/>
        </p:nvSpPr>
        <p:spPr>
          <a:xfrm>
            <a:off x="3939939" y="105122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95A6446-1D2E-45F7-86BC-F158EEC7805E}"/>
              </a:ext>
            </a:extLst>
          </p:cNvPr>
          <p:cNvSpPr/>
          <p:nvPr/>
        </p:nvSpPr>
        <p:spPr>
          <a:xfrm>
            <a:off x="4177362" y="105122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62EB8D0B-CC34-4AAB-AAB3-19F41CB94270}"/>
              </a:ext>
            </a:extLst>
          </p:cNvPr>
          <p:cNvSpPr/>
          <p:nvPr/>
        </p:nvSpPr>
        <p:spPr>
          <a:xfrm>
            <a:off x="4414785" y="105122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16DD59E-3AB0-4D57-B5C1-2BB733F07A42}"/>
              </a:ext>
            </a:extLst>
          </p:cNvPr>
          <p:cNvSpPr/>
          <p:nvPr/>
        </p:nvSpPr>
        <p:spPr>
          <a:xfrm>
            <a:off x="4652208" y="105122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5369CF7-7EB0-4680-813C-2271D062F1D2}"/>
              </a:ext>
            </a:extLst>
          </p:cNvPr>
          <p:cNvSpPr/>
          <p:nvPr/>
        </p:nvSpPr>
        <p:spPr>
          <a:xfrm>
            <a:off x="4889631" y="105122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F22706E-4934-4319-8EED-7D79E1FAB5A7}"/>
              </a:ext>
            </a:extLst>
          </p:cNvPr>
          <p:cNvSpPr/>
          <p:nvPr/>
        </p:nvSpPr>
        <p:spPr>
          <a:xfrm>
            <a:off x="5127054" y="105122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80AFE35-2400-4F7A-B9BA-168DA5216FED}"/>
              </a:ext>
            </a:extLst>
          </p:cNvPr>
          <p:cNvSpPr/>
          <p:nvPr/>
        </p:nvSpPr>
        <p:spPr>
          <a:xfrm>
            <a:off x="5364477" y="105122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3A15669-84BB-4713-A115-CE3F94989523}"/>
              </a:ext>
            </a:extLst>
          </p:cNvPr>
          <p:cNvSpPr/>
          <p:nvPr/>
        </p:nvSpPr>
        <p:spPr>
          <a:xfrm>
            <a:off x="5601900" y="105122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CF3884B-1DE1-408C-9FD5-5B1CA9A7DDF4}"/>
              </a:ext>
            </a:extLst>
          </p:cNvPr>
          <p:cNvSpPr/>
          <p:nvPr/>
        </p:nvSpPr>
        <p:spPr>
          <a:xfrm>
            <a:off x="5839323" y="105122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939D819-E7B4-4175-8ED7-E6074E99E9E5}"/>
              </a:ext>
            </a:extLst>
          </p:cNvPr>
          <p:cNvSpPr/>
          <p:nvPr/>
        </p:nvSpPr>
        <p:spPr>
          <a:xfrm>
            <a:off x="6076746" y="105122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BDC1207-4512-4A4A-974D-928F4405CACC}"/>
              </a:ext>
            </a:extLst>
          </p:cNvPr>
          <p:cNvSpPr/>
          <p:nvPr/>
        </p:nvSpPr>
        <p:spPr>
          <a:xfrm>
            <a:off x="6314169" y="105122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3CA5DDC-CDC9-4487-B1FA-665B1821D829}"/>
              </a:ext>
            </a:extLst>
          </p:cNvPr>
          <p:cNvSpPr/>
          <p:nvPr/>
        </p:nvSpPr>
        <p:spPr>
          <a:xfrm>
            <a:off x="6551592" y="105122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B66A6D6-CB8A-4C22-941B-502219177900}"/>
              </a:ext>
            </a:extLst>
          </p:cNvPr>
          <p:cNvSpPr/>
          <p:nvPr/>
        </p:nvSpPr>
        <p:spPr>
          <a:xfrm>
            <a:off x="6789015" y="105122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0213CF9-D78B-4E92-9052-AF6420BC20FA}"/>
              </a:ext>
            </a:extLst>
          </p:cNvPr>
          <p:cNvSpPr/>
          <p:nvPr/>
        </p:nvSpPr>
        <p:spPr>
          <a:xfrm>
            <a:off x="7026438" y="105122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609FA5A-8A5A-4D9A-8346-90F859FA8C6A}"/>
              </a:ext>
            </a:extLst>
          </p:cNvPr>
          <p:cNvSpPr/>
          <p:nvPr/>
        </p:nvSpPr>
        <p:spPr>
          <a:xfrm>
            <a:off x="7263861" y="105122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24B08C0-FD55-40EE-955C-2B9D3936F8D6}"/>
              </a:ext>
            </a:extLst>
          </p:cNvPr>
          <p:cNvSpPr/>
          <p:nvPr/>
        </p:nvSpPr>
        <p:spPr>
          <a:xfrm>
            <a:off x="7501284" y="105123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5708CE9-6214-4DA1-AC58-3DBEBDECFB75}"/>
              </a:ext>
            </a:extLst>
          </p:cNvPr>
          <p:cNvSpPr/>
          <p:nvPr/>
        </p:nvSpPr>
        <p:spPr>
          <a:xfrm>
            <a:off x="7738707" y="10512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926756E8-0238-4A8D-BEAC-A707554D6028}"/>
              </a:ext>
            </a:extLst>
          </p:cNvPr>
          <p:cNvSpPr/>
          <p:nvPr/>
        </p:nvSpPr>
        <p:spPr>
          <a:xfrm>
            <a:off x="7976130" y="10512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5D7F1B4-D98E-41F4-A701-374928408976}"/>
              </a:ext>
            </a:extLst>
          </p:cNvPr>
          <p:cNvSpPr/>
          <p:nvPr/>
        </p:nvSpPr>
        <p:spPr>
          <a:xfrm>
            <a:off x="8213553" y="10512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9548FA4B-7807-411D-BE97-7BBDE6E2DF7B}"/>
              </a:ext>
            </a:extLst>
          </p:cNvPr>
          <p:cNvSpPr/>
          <p:nvPr/>
        </p:nvSpPr>
        <p:spPr>
          <a:xfrm>
            <a:off x="8450976" y="10512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C2B79A51-0AE9-481C-B582-8705CCF9902E}"/>
              </a:ext>
            </a:extLst>
          </p:cNvPr>
          <p:cNvSpPr/>
          <p:nvPr/>
        </p:nvSpPr>
        <p:spPr>
          <a:xfrm>
            <a:off x="8664539" y="105123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48EDA77-0127-4FBD-8D65-9DE6EEB9070C}"/>
              </a:ext>
            </a:extLst>
          </p:cNvPr>
          <p:cNvSpPr/>
          <p:nvPr/>
        </p:nvSpPr>
        <p:spPr>
          <a:xfrm>
            <a:off x="8901962" y="10512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A5AC1163-33DF-43BD-842C-D192D65C5333}"/>
              </a:ext>
            </a:extLst>
          </p:cNvPr>
          <p:cNvSpPr/>
          <p:nvPr/>
        </p:nvSpPr>
        <p:spPr>
          <a:xfrm>
            <a:off x="504534" y="1606270"/>
            <a:ext cx="3936821" cy="4864032"/>
          </a:xfrm>
          <a:prstGeom prst="rect">
            <a:avLst/>
          </a:prstGeom>
          <a:noFill/>
          <a:ln w="38100">
            <a:solidFill>
              <a:srgbClr val="37374E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4773F43F-B51F-4360-896A-AC9E8ACB2154}"/>
              </a:ext>
            </a:extLst>
          </p:cNvPr>
          <p:cNvSpPr/>
          <p:nvPr/>
        </p:nvSpPr>
        <p:spPr>
          <a:xfrm>
            <a:off x="7611864" y="6530109"/>
            <a:ext cx="4580136" cy="327891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7F57CC9-01DC-4AB4-B201-A5B0A2A59D56}"/>
              </a:ext>
            </a:extLst>
          </p:cNvPr>
          <p:cNvSpPr txBox="1"/>
          <p:nvPr/>
        </p:nvSpPr>
        <p:spPr>
          <a:xfrm>
            <a:off x="7534862" y="6474763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85" name="Стрелка: вправо 84">
            <a:extLst>
              <a:ext uri="{FF2B5EF4-FFF2-40B4-BE49-F238E27FC236}">
                <a16:creationId xmlns:a16="http://schemas.microsoft.com/office/drawing/2014/main" id="{440E0DC2-9BC1-4B9D-BA34-379EC08D4232}"/>
              </a:ext>
            </a:extLst>
          </p:cNvPr>
          <p:cNvSpPr/>
          <p:nvPr/>
        </p:nvSpPr>
        <p:spPr>
          <a:xfrm>
            <a:off x="4644370" y="3889426"/>
            <a:ext cx="773451" cy="24010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9F25FB6-6039-436F-A52F-A7D00F90DC0C}"/>
              </a:ext>
            </a:extLst>
          </p:cNvPr>
          <p:cNvSpPr txBox="1"/>
          <p:nvPr/>
        </p:nvSpPr>
        <p:spPr>
          <a:xfrm>
            <a:off x="4398093" y="3446100"/>
            <a:ext cx="124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Processing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A368A36-B353-4A79-B1FD-9AF737EEF5BE}"/>
              </a:ext>
            </a:extLst>
          </p:cNvPr>
          <p:cNvSpPr txBox="1"/>
          <p:nvPr/>
        </p:nvSpPr>
        <p:spPr>
          <a:xfrm>
            <a:off x="1661388" y="1184513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Input images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A8517F0-0EFC-4A5F-893A-0615B5CE3A53}"/>
              </a:ext>
            </a:extLst>
          </p:cNvPr>
          <p:cNvSpPr txBox="1"/>
          <p:nvPr/>
        </p:nvSpPr>
        <p:spPr>
          <a:xfrm>
            <a:off x="6693666" y="115573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Output images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3" name="Заголовок 1">
            <a:extLst>
              <a:ext uri="{FF2B5EF4-FFF2-40B4-BE49-F238E27FC236}">
                <a16:creationId xmlns:a16="http://schemas.microsoft.com/office/drawing/2014/main" id="{5A0D92D9-4596-4C74-869F-A4866D374E8B}"/>
              </a:ext>
            </a:extLst>
          </p:cNvPr>
          <p:cNvSpPr txBox="1">
            <a:spLocks/>
          </p:cNvSpPr>
          <p:nvPr/>
        </p:nvSpPr>
        <p:spPr>
          <a:xfrm>
            <a:off x="11674642" y="-440040"/>
            <a:ext cx="1167063" cy="113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endParaRPr lang="ru-RU" sz="2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3F347639-FC0F-4E94-92FF-795BB1D800AE}"/>
              </a:ext>
            </a:extLst>
          </p:cNvPr>
          <p:cNvSpPr/>
          <p:nvPr/>
        </p:nvSpPr>
        <p:spPr>
          <a:xfrm rot="16200000">
            <a:off x="7288513" y="6545334"/>
            <a:ext cx="327891" cy="313560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solidFill>
              <a:srgbClr val="CB6D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11219-0AC6-42DC-8A0F-D821BFAF9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1" y="1773873"/>
            <a:ext cx="3776000" cy="2124000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75251A6-5B26-4AB7-A8B5-369E178C1649}"/>
              </a:ext>
            </a:extLst>
          </p:cNvPr>
          <p:cNvSpPr/>
          <p:nvPr/>
        </p:nvSpPr>
        <p:spPr>
          <a:xfrm>
            <a:off x="5581160" y="1606387"/>
            <a:ext cx="3936821" cy="4864032"/>
          </a:xfrm>
          <a:prstGeom prst="rect">
            <a:avLst/>
          </a:prstGeom>
          <a:noFill/>
          <a:ln w="38100">
            <a:solidFill>
              <a:srgbClr val="37374E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38B4F2F-D249-4642-9321-C7D698C70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8" y="4189730"/>
            <a:ext cx="3776000" cy="2124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6BD72BD-C215-4CD3-82A5-9718AB984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86" y="1773873"/>
            <a:ext cx="3776000" cy="212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FB6EB61-FC35-4338-B616-3C2E500B1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23" y="4189730"/>
            <a:ext cx="3776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0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E90E91-3AA9-4C03-8C75-5C447F837288}"/>
              </a:ext>
            </a:extLst>
          </p:cNvPr>
          <p:cNvSpPr txBox="1">
            <a:spLocks/>
          </p:cNvSpPr>
          <p:nvPr/>
        </p:nvSpPr>
        <p:spPr>
          <a:xfrm>
            <a:off x="2746358" y="8878"/>
            <a:ext cx="6844764" cy="1033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545A154-57FC-426C-A193-92302AAA64B6}"/>
              </a:ext>
            </a:extLst>
          </p:cNvPr>
          <p:cNvSpPr/>
          <p:nvPr/>
        </p:nvSpPr>
        <p:spPr>
          <a:xfrm>
            <a:off x="2568894" y="885536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D68B9A4-137E-47BB-A26B-40030FE95799}"/>
              </a:ext>
            </a:extLst>
          </p:cNvPr>
          <p:cNvSpPr/>
          <p:nvPr/>
        </p:nvSpPr>
        <p:spPr>
          <a:xfrm>
            <a:off x="2806317" y="885535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4E7025A-B0E3-434D-91E3-F12129C968C1}"/>
              </a:ext>
            </a:extLst>
          </p:cNvPr>
          <p:cNvSpPr/>
          <p:nvPr/>
        </p:nvSpPr>
        <p:spPr>
          <a:xfrm>
            <a:off x="3043740" y="885535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EC1C0A2-DA68-44A8-B96A-8DFEBB62801A}"/>
              </a:ext>
            </a:extLst>
          </p:cNvPr>
          <p:cNvSpPr/>
          <p:nvPr/>
        </p:nvSpPr>
        <p:spPr>
          <a:xfrm>
            <a:off x="3281163" y="885534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901CD98-5E29-4E8F-B691-7715A0840032}"/>
              </a:ext>
            </a:extLst>
          </p:cNvPr>
          <p:cNvSpPr/>
          <p:nvPr/>
        </p:nvSpPr>
        <p:spPr>
          <a:xfrm>
            <a:off x="3518586" y="885534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A21221E-299F-4C7B-9A0B-C8893204245A}"/>
              </a:ext>
            </a:extLst>
          </p:cNvPr>
          <p:cNvSpPr/>
          <p:nvPr/>
        </p:nvSpPr>
        <p:spPr>
          <a:xfrm>
            <a:off x="3756009" y="885533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3007BF5-0374-4C08-9A09-7C6774BF9A39}"/>
              </a:ext>
            </a:extLst>
          </p:cNvPr>
          <p:cNvSpPr/>
          <p:nvPr/>
        </p:nvSpPr>
        <p:spPr>
          <a:xfrm>
            <a:off x="3993432" y="885533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93E93C5-D6C2-49D8-BA78-A4158AAE265F}"/>
              </a:ext>
            </a:extLst>
          </p:cNvPr>
          <p:cNvSpPr/>
          <p:nvPr/>
        </p:nvSpPr>
        <p:spPr>
          <a:xfrm>
            <a:off x="4230855" y="885532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761916D-4405-4A84-863A-3131029C884B}"/>
              </a:ext>
            </a:extLst>
          </p:cNvPr>
          <p:cNvSpPr/>
          <p:nvPr/>
        </p:nvSpPr>
        <p:spPr>
          <a:xfrm>
            <a:off x="4468278" y="885532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93913CF-2685-40AB-A521-9DE2EA9F6458}"/>
              </a:ext>
            </a:extLst>
          </p:cNvPr>
          <p:cNvSpPr/>
          <p:nvPr/>
        </p:nvSpPr>
        <p:spPr>
          <a:xfrm>
            <a:off x="4705701" y="885531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E7483E8-C54B-4B74-9F23-2F2CD59A33B3}"/>
              </a:ext>
            </a:extLst>
          </p:cNvPr>
          <p:cNvSpPr/>
          <p:nvPr/>
        </p:nvSpPr>
        <p:spPr>
          <a:xfrm>
            <a:off x="4943124" y="885531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F83C4CF-8430-4317-A4BB-4D81A0D6C1E7}"/>
              </a:ext>
            </a:extLst>
          </p:cNvPr>
          <p:cNvSpPr/>
          <p:nvPr/>
        </p:nvSpPr>
        <p:spPr>
          <a:xfrm>
            <a:off x="5180547" y="885530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1EDC6FE-3279-40BA-B683-84114BB80917}"/>
              </a:ext>
            </a:extLst>
          </p:cNvPr>
          <p:cNvSpPr/>
          <p:nvPr/>
        </p:nvSpPr>
        <p:spPr>
          <a:xfrm>
            <a:off x="5417970" y="885530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A83E264-1640-4F23-8FC2-41978AEDB193}"/>
              </a:ext>
            </a:extLst>
          </p:cNvPr>
          <p:cNvSpPr/>
          <p:nvPr/>
        </p:nvSpPr>
        <p:spPr>
          <a:xfrm>
            <a:off x="5655393" y="885529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770059E-CF6F-4725-8F62-CFAAFD1B0A16}"/>
              </a:ext>
            </a:extLst>
          </p:cNvPr>
          <p:cNvSpPr/>
          <p:nvPr/>
        </p:nvSpPr>
        <p:spPr>
          <a:xfrm>
            <a:off x="5892816" y="885529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00FF706-9194-48DD-B9D3-0D68A19FC12C}"/>
              </a:ext>
            </a:extLst>
          </p:cNvPr>
          <p:cNvSpPr/>
          <p:nvPr/>
        </p:nvSpPr>
        <p:spPr>
          <a:xfrm>
            <a:off x="6130239" y="885528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6B28C38-9318-470D-894F-C2317619A3C3}"/>
              </a:ext>
            </a:extLst>
          </p:cNvPr>
          <p:cNvSpPr/>
          <p:nvPr/>
        </p:nvSpPr>
        <p:spPr>
          <a:xfrm>
            <a:off x="6367662" y="885528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1D26377-8CD6-4C00-B61A-0D1A68E19859}"/>
              </a:ext>
            </a:extLst>
          </p:cNvPr>
          <p:cNvSpPr/>
          <p:nvPr/>
        </p:nvSpPr>
        <p:spPr>
          <a:xfrm>
            <a:off x="6605085" y="885527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AA57329-1385-442A-BA64-26F82FBB0FA8}"/>
              </a:ext>
            </a:extLst>
          </p:cNvPr>
          <p:cNvSpPr/>
          <p:nvPr/>
        </p:nvSpPr>
        <p:spPr>
          <a:xfrm>
            <a:off x="6842508" y="885527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E00E739-C95A-4BBC-BDCC-096799433612}"/>
              </a:ext>
            </a:extLst>
          </p:cNvPr>
          <p:cNvSpPr/>
          <p:nvPr/>
        </p:nvSpPr>
        <p:spPr>
          <a:xfrm>
            <a:off x="7079931" y="885526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11E5923-9787-4F8F-B7E0-33A74F562AD3}"/>
              </a:ext>
            </a:extLst>
          </p:cNvPr>
          <p:cNvSpPr/>
          <p:nvPr/>
        </p:nvSpPr>
        <p:spPr>
          <a:xfrm>
            <a:off x="7317354" y="885526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1733E8D-964D-4AAE-8778-174603C436F7}"/>
              </a:ext>
            </a:extLst>
          </p:cNvPr>
          <p:cNvSpPr/>
          <p:nvPr/>
        </p:nvSpPr>
        <p:spPr>
          <a:xfrm>
            <a:off x="7554777" y="885525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AE04920-C6B9-4FF3-BADF-453571FEDD15}"/>
              </a:ext>
            </a:extLst>
          </p:cNvPr>
          <p:cNvSpPr/>
          <p:nvPr/>
        </p:nvSpPr>
        <p:spPr>
          <a:xfrm>
            <a:off x="7792200" y="885525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DFF00D5C-D24D-4372-830B-7A2F4C1199A9}"/>
              </a:ext>
            </a:extLst>
          </p:cNvPr>
          <p:cNvSpPr/>
          <p:nvPr/>
        </p:nvSpPr>
        <p:spPr>
          <a:xfrm>
            <a:off x="8029623" y="885524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E48E6E5-D645-4208-A055-194AB74EF068}"/>
              </a:ext>
            </a:extLst>
          </p:cNvPr>
          <p:cNvSpPr/>
          <p:nvPr/>
        </p:nvSpPr>
        <p:spPr>
          <a:xfrm>
            <a:off x="8267046" y="885524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724CC77B-525D-44B4-B7B9-07FAC778960B}"/>
              </a:ext>
            </a:extLst>
          </p:cNvPr>
          <p:cNvSpPr/>
          <p:nvPr/>
        </p:nvSpPr>
        <p:spPr>
          <a:xfrm>
            <a:off x="8504469" y="885523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A84DD03C-C04F-4476-99CC-368535C68975}"/>
              </a:ext>
            </a:extLst>
          </p:cNvPr>
          <p:cNvSpPr/>
          <p:nvPr/>
        </p:nvSpPr>
        <p:spPr>
          <a:xfrm>
            <a:off x="8741892" y="885523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C3537E4A-93F7-407F-8E21-DF234F593F0A}"/>
              </a:ext>
            </a:extLst>
          </p:cNvPr>
          <p:cNvSpPr/>
          <p:nvPr/>
        </p:nvSpPr>
        <p:spPr>
          <a:xfrm>
            <a:off x="8979315" y="885522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9F84743-E15D-4E1A-ADBD-41E2177D7679}"/>
              </a:ext>
            </a:extLst>
          </p:cNvPr>
          <p:cNvSpPr/>
          <p:nvPr/>
        </p:nvSpPr>
        <p:spPr>
          <a:xfrm>
            <a:off x="9216738" y="885522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4A088D3-8BD3-4A38-BCB2-CE8B7F63C368}"/>
              </a:ext>
            </a:extLst>
          </p:cNvPr>
          <p:cNvSpPr/>
          <p:nvPr/>
        </p:nvSpPr>
        <p:spPr>
          <a:xfrm>
            <a:off x="9454161" y="885521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BC2307E-BA4D-4940-82EB-C52E191A6D45}"/>
              </a:ext>
            </a:extLst>
          </p:cNvPr>
          <p:cNvSpPr/>
          <p:nvPr/>
        </p:nvSpPr>
        <p:spPr>
          <a:xfrm>
            <a:off x="9691584" y="885521"/>
            <a:ext cx="77002" cy="96253"/>
          </a:xfrm>
          <a:prstGeom prst="ellipse">
            <a:avLst/>
          </a:prstGeom>
          <a:solidFill>
            <a:srgbClr val="5E9EEE"/>
          </a:solidFill>
          <a:ln>
            <a:solidFill>
              <a:srgbClr val="5E9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4CF67986-0DF0-4F3F-A050-FD4223C30344}"/>
              </a:ext>
            </a:extLst>
          </p:cNvPr>
          <p:cNvSpPr txBox="1">
            <a:spLocks/>
          </p:cNvSpPr>
          <p:nvPr/>
        </p:nvSpPr>
        <p:spPr>
          <a:xfrm>
            <a:off x="920176" y="1981281"/>
            <a:ext cx="10894971" cy="567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It is impossible to solve the problem using standard methods "out of the box".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custom classifier is required when there are a lot of dishes, but a lack of training data (by the way, this is the most common scenario in the real life)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3F3C65C1-3F0D-4D55-8A68-FD3B1EAEBEC8}"/>
              </a:ext>
            </a:extLst>
          </p:cNvPr>
          <p:cNvSpPr txBox="1">
            <a:spLocks/>
          </p:cNvSpPr>
          <p:nvPr/>
        </p:nvSpPr>
        <p:spPr>
          <a:xfrm>
            <a:off x="416844" y="1168585"/>
            <a:ext cx="7452358" cy="94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Conclusion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5ED27141-EF42-4EC4-84E0-6A76C4E730B8}"/>
              </a:ext>
            </a:extLst>
          </p:cNvPr>
          <p:cNvSpPr txBox="1">
            <a:spLocks/>
          </p:cNvSpPr>
          <p:nvPr/>
        </p:nvSpPr>
        <p:spPr>
          <a:xfrm>
            <a:off x="416844" y="3248167"/>
            <a:ext cx="7452358" cy="94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Development prospects </a:t>
            </a: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79407AB0-3E46-4790-8E04-724F7B53C016}"/>
              </a:ext>
            </a:extLst>
          </p:cNvPr>
          <p:cNvSpPr>
            <a:spLocks noChangeAspect="1"/>
          </p:cNvSpPr>
          <p:nvPr/>
        </p:nvSpPr>
        <p:spPr>
          <a:xfrm>
            <a:off x="496692" y="2046376"/>
            <a:ext cx="324000" cy="3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83" y="0"/>
                </a:moveTo>
                <a:cubicBezTo>
                  <a:pt x="4929" y="0"/>
                  <a:pt x="0" y="4800"/>
                  <a:pt x="0" y="10800"/>
                </a:cubicBezTo>
                <a:cubicBezTo>
                  <a:pt x="0" y="16833"/>
                  <a:pt x="5028" y="21600"/>
                  <a:pt x="10883" y="21600"/>
                </a:cubicBezTo>
                <a:cubicBezTo>
                  <a:pt x="16771" y="21600"/>
                  <a:pt x="21600" y="16833"/>
                  <a:pt x="21600" y="10800"/>
                </a:cubicBezTo>
                <a:cubicBezTo>
                  <a:pt x="21600" y="4800"/>
                  <a:pt x="16671" y="0"/>
                  <a:pt x="10883" y="0"/>
                </a:cubicBezTo>
                <a:close/>
                <a:moveTo>
                  <a:pt x="8633" y="16200"/>
                </a:moveTo>
                <a:lnTo>
                  <a:pt x="3275" y="10800"/>
                </a:lnTo>
                <a:lnTo>
                  <a:pt x="4730" y="9367"/>
                </a:lnTo>
                <a:lnTo>
                  <a:pt x="8633" y="13300"/>
                </a:lnTo>
                <a:lnTo>
                  <a:pt x="16870" y="5000"/>
                </a:lnTo>
                <a:lnTo>
                  <a:pt x="18325" y="6433"/>
                </a:lnTo>
                <a:lnTo>
                  <a:pt x="8633" y="162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0">
                <a:schemeClr val="accent1"/>
              </a:gs>
            </a:gsLst>
            <a:lin ang="3403977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l" defTabSz="914400">
              <a:defRPr sz="1800" b="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id="{FBAF9892-88A2-4394-877B-FEA6A074D040}"/>
              </a:ext>
            </a:extLst>
          </p:cNvPr>
          <p:cNvSpPr txBox="1">
            <a:spLocks/>
          </p:cNvSpPr>
          <p:nvPr/>
        </p:nvSpPr>
        <p:spPr>
          <a:xfrm>
            <a:off x="1009489" y="4149944"/>
            <a:ext cx="8119522" cy="57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hange the classifier directly in the YOLO architecture and develop a training scheme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1800" dirty="0"/>
          </a:p>
        </p:txBody>
      </p:sp>
      <p:sp>
        <p:nvSpPr>
          <p:cNvPr id="42" name="Кружок">
            <a:extLst>
              <a:ext uri="{FF2B5EF4-FFF2-40B4-BE49-F238E27FC236}">
                <a16:creationId xmlns:a16="http://schemas.microsoft.com/office/drawing/2014/main" id="{4F0BF520-2101-4620-816C-B402C6CD334D}"/>
              </a:ext>
            </a:extLst>
          </p:cNvPr>
          <p:cNvSpPr>
            <a:spLocks noChangeAspect="1"/>
          </p:cNvSpPr>
          <p:nvPr/>
        </p:nvSpPr>
        <p:spPr>
          <a:xfrm>
            <a:off x="495977" y="4227165"/>
            <a:ext cx="360000" cy="360001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0">
                <a:schemeClr val="accent1"/>
              </a:gs>
            </a:gsLst>
            <a:lin ang="3403977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" name="2">
            <a:extLst>
              <a:ext uri="{FF2B5EF4-FFF2-40B4-BE49-F238E27FC236}">
                <a16:creationId xmlns:a16="http://schemas.microsoft.com/office/drawing/2014/main" id="{9D510AA5-7276-484F-A31B-476C05C3674E}"/>
              </a:ext>
            </a:extLst>
          </p:cNvPr>
          <p:cNvSpPr txBox="1"/>
          <p:nvPr/>
        </p:nvSpPr>
        <p:spPr>
          <a:xfrm>
            <a:off x="466463" y="4201981"/>
            <a:ext cx="41902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 b="0" cap="all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sz="2000" dirty="0"/>
              <a:t>1</a:t>
            </a:r>
            <a:endParaRPr sz="2000" dirty="0"/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1AEF499E-3656-4377-8E4C-DCB89D4FE160}"/>
              </a:ext>
            </a:extLst>
          </p:cNvPr>
          <p:cNvSpPr txBox="1">
            <a:spLocks/>
          </p:cNvSpPr>
          <p:nvPr/>
        </p:nvSpPr>
        <p:spPr>
          <a:xfrm>
            <a:off x="11604658" y="-124234"/>
            <a:ext cx="962927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1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Кружок">
            <a:extLst>
              <a:ext uri="{FF2B5EF4-FFF2-40B4-BE49-F238E27FC236}">
                <a16:creationId xmlns:a16="http://schemas.microsoft.com/office/drawing/2014/main" id="{88F9B89A-6DF2-494B-A483-27922E30AE27}"/>
              </a:ext>
            </a:extLst>
          </p:cNvPr>
          <p:cNvSpPr>
            <a:spLocks noChangeAspect="1"/>
          </p:cNvSpPr>
          <p:nvPr/>
        </p:nvSpPr>
        <p:spPr>
          <a:xfrm>
            <a:off x="466463" y="5116350"/>
            <a:ext cx="360000" cy="360001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0">
                <a:schemeClr val="accent1"/>
              </a:gs>
            </a:gsLst>
            <a:lin ang="3403977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7" name="2">
            <a:extLst>
              <a:ext uri="{FF2B5EF4-FFF2-40B4-BE49-F238E27FC236}">
                <a16:creationId xmlns:a16="http://schemas.microsoft.com/office/drawing/2014/main" id="{C9317CE2-A2AB-49E9-BB63-2FE6C7EE44F6}"/>
              </a:ext>
            </a:extLst>
          </p:cNvPr>
          <p:cNvSpPr txBox="1"/>
          <p:nvPr/>
        </p:nvSpPr>
        <p:spPr>
          <a:xfrm>
            <a:off x="436949" y="5091166"/>
            <a:ext cx="41902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 b="0" cap="all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2000" dirty="0"/>
              <a:t>2</a:t>
            </a:r>
            <a:endParaRPr sz="2000" dirty="0"/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DAE3BD0F-5674-4CA0-8D64-C8DFDD57EA80}"/>
              </a:ext>
            </a:extLst>
          </p:cNvPr>
          <p:cNvSpPr txBox="1">
            <a:spLocks/>
          </p:cNvSpPr>
          <p:nvPr/>
        </p:nvSpPr>
        <p:spPr>
          <a:xfrm>
            <a:off x="1014020" y="5091166"/>
            <a:ext cx="8177020" cy="57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If the solution turns out to be effective and convenient, then we can use it in other domains.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C10BCE6-B554-4970-80C9-F4CD9EE4987B}"/>
              </a:ext>
            </a:extLst>
          </p:cNvPr>
          <p:cNvSpPr/>
          <p:nvPr/>
        </p:nvSpPr>
        <p:spPr>
          <a:xfrm>
            <a:off x="0" y="6526105"/>
            <a:ext cx="4589304" cy="331895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1F5026-BC9B-46D3-8006-850B5BAF9190}"/>
              </a:ext>
            </a:extLst>
          </p:cNvPr>
          <p:cNvSpPr txBox="1"/>
          <p:nvPr/>
        </p:nvSpPr>
        <p:spPr>
          <a:xfrm>
            <a:off x="54829" y="6470758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92DC2553-BF31-4F71-AAAD-C0DB68203F32}"/>
              </a:ext>
            </a:extLst>
          </p:cNvPr>
          <p:cNvSpPr/>
          <p:nvPr/>
        </p:nvSpPr>
        <p:spPr>
          <a:xfrm>
            <a:off x="4589304" y="6522100"/>
            <a:ext cx="327891" cy="335899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3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B8B133-4856-4156-AEEA-52281A44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99" y="-14353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relevance of the problem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D6D40AB0-D90F-4BCE-AA65-E826129B0B88}"/>
              </a:ext>
            </a:extLst>
          </p:cNvPr>
          <p:cNvSpPr/>
          <p:nvPr/>
        </p:nvSpPr>
        <p:spPr>
          <a:xfrm>
            <a:off x="0" y="0"/>
            <a:ext cx="7372145" cy="6858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3FBBE5-61BA-4CA5-9FAF-FC25A2AB05FA}"/>
              </a:ext>
            </a:extLst>
          </p:cNvPr>
          <p:cNvSpPr/>
          <p:nvPr/>
        </p:nvSpPr>
        <p:spPr>
          <a:xfrm>
            <a:off x="1686501" y="1522829"/>
            <a:ext cx="5527706" cy="8181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9859AE1-0FD7-49AE-B509-24AF2AF2D567}"/>
              </a:ext>
            </a:extLst>
          </p:cNvPr>
          <p:cNvSpPr/>
          <p:nvPr/>
        </p:nvSpPr>
        <p:spPr>
          <a:xfrm>
            <a:off x="1277828" y="1522829"/>
            <a:ext cx="817346" cy="81814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D4D1C8E-A0B4-4821-A490-564780D4AA56}"/>
              </a:ext>
            </a:extLst>
          </p:cNvPr>
          <p:cNvSpPr/>
          <p:nvPr/>
        </p:nvSpPr>
        <p:spPr>
          <a:xfrm>
            <a:off x="6804532" y="1522828"/>
            <a:ext cx="817346" cy="8181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4">
            <a:extLst>
              <a:ext uri="{FF2B5EF4-FFF2-40B4-BE49-F238E27FC236}">
                <a16:creationId xmlns:a16="http://schemas.microsoft.com/office/drawing/2014/main" id="{B05805D5-7D29-4CDF-B93B-EA5C731AA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620" y="1736354"/>
            <a:ext cx="646495" cy="45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2811998-A89B-49DF-AB09-8D7B8CF3050E}"/>
              </a:ext>
            </a:extLst>
          </p:cNvPr>
          <p:cNvSpPr/>
          <p:nvPr/>
        </p:nvSpPr>
        <p:spPr>
          <a:xfrm>
            <a:off x="1190395" y="96697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3D5B8A2-CE05-4BC4-B5B6-0F1A377B8249}"/>
              </a:ext>
            </a:extLst>
          </p:cNvPr>
          <p:cNvSpPr/>
          <p:nvPr/>
        </p:nvSpPr>
        <p:spPr>
          <a:xfrm>
            <a:off x="1427818" y="96697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9F97580-0997-4E7E-BDB2-A518661116B2}"/>
              </a:ext>
            </a:extLst>
          </p:cNvPr>
          <p:cNvSpPr/>
          <p:nvPr/>
        </p:nvSpPr>
        <p:spPr>
          <a:xfrm>
            <a:off x="1665241" y="96697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E4063A3-7EB0-4064-9746-FC1978AAE8A6}"/>
              </a:ext>
            </a:extLst>
          </p:cNvPr>
          <p:cNvSpPr/>
          <p:nvPr/>
        </p:nvSpPr>
        <p:spPr>
          <a:xfrm>
            <a:off x="1902664" y="96697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DFA24CA-6096-4CA9-8EF7-336791CBC9F5}"/>
              </a:ext>
            </a:extLst>
          </p:cNvPr>
          <p:cNvSpPr/>
          <p:nvPr/>
        </p:nvSpPr>
        <p:spPr>
          <a:xfrm>
            <a:off x="2140087" y="96697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BD1E34A-838F-4B7A-BC01-57E77C1ACDE2}"/>
              </a:ext>
            </a:extLst>
          </p:cNvPr>
          <p:cNvSpPr/>
          <p:nvPr/>
        </p:nvSpPr>
        <p:spPr>
          <a:xfrm>
            <a:off x="2377510" y="96697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E2B21DE-C86C-407A-8ED0-ED6399797A5F}"/>
              </a:ext>
            </a:extLst>
          </p:cNvPr>
          <p:cNvSpPr/>
          <p:nvPr/>
        </p:nvSpPr>
        <p:spPr>
          <a:xfrm>
            <a:off x="2614933" y="96697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0497267-065B-4A46-B3FE-32755B94DDA2}"/>
              </a:ext>
            </a:extLst>
          </p:cNvPr>
          <p:cNvSpPr/>
          <p:nvPr/>
        </p:nvSpPr>
        <p:spPr>
          <a:xfrm>
            <a:off x="2852356" y="96697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3BEB5CC-8F02-48C8-AE18-8A03265508EC}"/>
              </a:ext>
            </a:extLst>
          </p:cNvPr>
          <p:cNvSpPr/>
          <p:nvPr/>
        </p:nvSpPr>
        <p:spPr>
          <a:xfrm>
            <a:off x="3089779" y="96697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A3FB163-4824-4D49-9A09-0FF75C325C4D}"/>
              </a:ext>
            </a:extLst>
          </p:cNvPr>
          <p:cNvSpPr/>
          <p:nvPr/>
        </p:nvSpPr>
        <p:spPr>
          <a:xfrm>
            <a:off x="3327202" y="96697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9B409FA-BB2A-4254-8060-19790B03B0C1}"/>
              </a:ext>
            </a:extLst>
          </p:cNvPr>
          <p:cNvSpPr/>
          <p:nvPr/>
        </p:nvSpPr>
        <p:spPr>
          <a:xfrm>
            <a:off x="3564625" y="96697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9E5B8DE-FB8D-4D99-AE80-9DB395476F59}"/>
              </a:ext>
            </a:extLst>
          </p:cNvPr>
          <p:cNvSpPr/>
          <p:nvPr/>
        </p:nvSpPr>
        <p:spPr>
          <a:xfrm>
            <a:off x="3802048" y="96697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3DE9CD6-964D-47E1-9248-6D3B5030EAF7}"/>
              </a:ext>
            </a:extLst>
          </p:cNvPr>
          <p:cNvSpPr/>
          <p:nvPr/>
        </p:nvSpPr>
        <p:spPr>
          <a:xfrm>
            <a:off x="4039471" y="96697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2565630-790C-4C39-ACD7-2A6CEFF73240}"/>
              </a:ext>
            </a:extLst>
          </p:cNvPr>
          <p:cNvSpPr/>
          <p:nvPr/>
        </p:nvSpPr>
        <p:spPr>
          <a:xfrm>
            <a:off x="4276894" y="96697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4EBDB01-C102-4075-85A6-B69064050A48}"/>
              </a:ext>
            </a:extLst>
          </p:cNvPr>
          <p:cNvSpPr/>
          <p:nvPr/>
        </p:nvSpPr>
        <p:spPr>
          <a:xfrm>
            <a:off x="4514317" y="96697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D7265E7-57A3-4709-8643-55A8C479EFC3}"/>
              </a:ext>
            </a:extLst>
          </p:cNvPr>
          <p:cNvSpPr/>
          <p:nvPr/>
        </p:nvSpPr>
        <p:spPr>
          <a:xfrm>
            <a:off x="4751740" y="96697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1CF262B-0CFA-4C49-9ED3-602E1068AD44}"/>
              </a:ext>
            </a:extLst>
          </p:cNvPr>
          <p:cNvSpPr/>
          <p:nvPr/>
        </p:nvSpPr>
        <p:spPr>
          <a:xfrm>
            <a:off x="4989163" y="96697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01AEDE3-8A9D-4794-93B5-8761E43456E6}"/>
              </a:ext>
            </a:extLst>
          </p:cNvPr>
          <p:cNvSpPr/>
          <p:nvPr/>
        </p:nvSpPr>
        <p:spPr>
          <a:xfrm>
            <a:off x="5226586" y="96697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7A70208-785D-45C1-AD43-6E34DD974D64}"/>
              </a:ext>
            </a:extLst>
          </p:cNvPr>
          <p:cNvSpPr/>
          <p:nvPr/>
        </p:nvSpPr>
        <p:spPr>
          <a:xfrm>
            <a:off x="5464009" y="96697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F77A6BD-98A8-4E22-84C2-5C8F950134AD}"/>
              </a:ext>
            </a:extLst>
          </p:cNvPr>
          <p:cNvSpPr/>
          <p:nvPr/>
        </p:nvSpPr>
        <p:spPr>
          <a:xfrm>
            <a:off x="5701432" y="96696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2A3135DD-CAFD-4E43-A9F0-0F132D119B0B}"/>
              </a:ext>
            </a:extLst>
          </p:cNvPr>
          <p:cNvSpPr/>
          <p:nvPr/>
        </p:nvSpPr>
        <p:spPr>
          <a:xfrm>
            <a:off x="5938855" y="96696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4F4A51F-9F6D-44E3-88C1-0B07D38A9E5B}"/>
              </a:ext>
            </a:extLst>
          </p:cNvPr>
          <p:cNvSpPr/>
          <p:nvPr/>
        </p:nvSpPr>
        <p:spPr>
          <a:xfrm>
            <a:off x="6176278" y="96696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4A443F34-594B-41CF-B951-43BF3825DC48}"/>
              </a:ext>
            </a:extLst>
          </p:cNvPr>
          <p:cNvSpPr/>
          <p:nvPr/>
        </p:nvSpPr>
        <p:spPr>
          <a:xfrm>
            <a:off x="6413701" y="96696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303C027E-E86A-4563-98AD-9B9EB1204CDD}"/>
              </a:ext>
            </a:extLst>
          </p:cNvPr>
          <p:cNvSpPr/>
          <p:nvPr/>
        </p:nvSpPr>
        <p:spPr>
          <a:xfrm>
            <a:off x="6651124" y="96696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499DBB8-2B1B-42BE-8D4B-F045DC9342F4}"/>
              </a:ext>
            </a:extLst>
          </p:cNvPr>
          <p:cNvSpPr/>
          <p:nvPr/>
        </p:nvSpPr>
        <p:spPr>
          <a:xfrm>
            <a:off x="6888547" y="96696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340ED0CF-7455-4FFE-A27C-F0523FA63FD7}"/>
              </a:ext>
            </a:extLst>
          </p:cNvPr>
          <p:cNvSpPr/>
          <p:nvPr/>
        </p:nvSpPr>
        <p:spPr>
          <a:xfrm>
            <a:off x="7125970" y="96696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A5C0C97-050F-4618-85D6-CE064058F3DB}"/>
              </a:ext>
            </a:extLst>
          </p:cNvPr>
          <p:cNvSpPr/>
          <p:nvPr/>
        </p:nvSpPr>
        <p:spPr>
          <a:xfrm>
            <a:off x="7363393" y="96696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13B77AB-AD19-43C0-AFD8-53125C6BD04D}"/>
              </a:ext>
            </a:extLst>
          </p:cNvPr>
          <p:cNvSpPr/>
          <p:nvPr/>
        </p:nvSpPr>
        <p:spPr>
          <a:xfrm>
            <a:off x="7600816" y="96696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DF10D676-3C43-434B-A675-DE97FCEE4AF5}"/>
              </a:ext>
            </a:extLst>
          </p:cNvPr>
          <p:cNvSpPr/>
          <p:nvPr/>
        </p:nvSpPr>
        <p:spPr>
          <a:xfrm>
            <a:off x="7838239" y="96696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A45B8C58-D646-4BE9-834F-D77A5DE49889}"/>
              </a:ext>
            </a:extLst>
          </p:cNvPr>
          <p:cNvSpPr/>
          <p:nvPr/>
        </p:nvSpPr>
        <p:spPr>
          <a:xfrm>
            <a:off x="8075662" y="96696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8A3B8308-8A26-448B-8EE0-AB45DF593A63}"/>
              </a:ext>
            </a:extLst>
          </p:cNvPr>
          <p:cNvSpPr/>
          <p:nvPr/>
        </p:nvSpPr>
        <p:spPr>
          <a:xfrm>
            <a:off x="8313085" y="96696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6D04"/>
              </a:solidFill>
            </a:endParaRPr>
          </a:p>
        </p:txBody>
      </p:sp>
      <p:sp>
        <p:nvSpPr>
          <p:cNvPr id="41" name="Объект 24">
            <a:extLst>
              <a:ext uri="{FF2B5EF4-FFF2-40B4-BE49-F238E27FC236}">
                <a16:creationId xmlns:a16="http://schemas.microsoft.com/office/drawing/2014/main" id="{7D7C73FF-65A7-43CD-8AD6-CB0A42FC2ACE}"/>
              </a:ext>
            </a:extLst>
          </p:cNvPr>
          <p:cNvSpPr txBox="1">
            <a:spLocks/>
          </p:cNvSpPr>
          <p:nvPr/>
        </p:nvSpPr>
        <p:spPr>
          <a:xfrm>
            <a:off x="1931044" y="1727012"/>
            <a:ext cx="5221096" cy="650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37374E"/>
                </a:solidFill>
                <a:latin typeface="Maven Pro Medium"/>
                <a:ea typeface="Cambria Math" panose="02040503050406030204" pitchFamily="18" charset="0"/>
              </a:rPr>
              <a:t>Sanitary and epidemiological safety</a:t>
            </a:r>
            <a:endParaRPr lang="ru-RU" sz="2200" dirty="0">
              <a:solidFill>
                <a:srgbClr val="37374E"/>
              </a:solidFill>
              <a:latin typeface="Maven Pro Medium"/>
              <a:ea typeface="Cambria Math" panose="020405030504060302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D23CD13-33E4-4E9E-B18E-E726841D9E2A}"/>
              </a:ext>
            </a:extLst>
          </p:cNvPr>
          <p:cNvSpPr/>
          <p:nvPr/>
        </p:nvSpPr>
        <p:spPr>
          <a:xfrm>
            <a:off x="3096365" y="2814251"/>
            <a:ext cx="5527706" cy="8181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E5AE67F-80EF-4570-A108-961AF6630604}"/>
              </a:ext>
            </a:extLst>
          </p:cNvPr>
          <p:cNvSpPr/>
          <p:nvPr/>
        </p:nvSpPr>
        <p:spPr>
          <a:xfrm>
            <a:off x="2688694" y="2814252"/>
            <a:ext cx="817346" cy="81814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868396FB-FE9F-420C-830C-0A37CD02BCE1}"/>
              </a:ext>
            </a:extLst>
          </p:cNvPr>
          <p:cNvSpPr/>
          <p:nvPr/>
        </p:nvSpPr>
        <p:spPr>
          <a:xfrm>
            <a:off x="8215398" y="2814251"/>
            <a:ext cx="817346" cy="8181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бъект 24">
            <a:extLst>
              <a:ext uri="{FF2B5EF4-FFF2-40B4-BE49-F238E27FC236}">
                <a16:creationId xmlns:a16="http://schemas.microsoft.com/office/drawing/2014/main" id="{9374ED24-AA50-40F9-B8D0-675EB224BE79}"/>
              </a:ext>
            </a:extLst>
          </p:cNvPr>
          <p:cNvSpPr txBox="1">
            <a:spLocks/>
          </p:cNvSpPr>
          <p:nvPr/>
        </p:nvSpPr>
        <p:spPr>
          <a:xfrm>
            <a:off x="2724412" y="3014913"/>
            <a:ext cx="646495" cy="45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02</a:t>
            </a:r>
          </a:p>
        </p:txBody>
      </p:sp>
      <p:sp>
        <p:nvSpPr>
          <p:cNvPr id="46" name="Объект 24">
            <a:extLst>
              <a:ext uri="{FF2B5EF4-FFF2-40B4-BE49-F238E27FC236}">
                <a16:creationId xmlns:a16="http://schemas.microsoft.com/office/drawing/2014/main" id="{B305B6A7-1486-43E9-AB78-751001494077}"/>
              </a:ext>
            </a:extLst>
          </p:cNvPr>
          <p:cNvSpPr txBox="1">
            <a:spLocks/>
          </p:cNvSpPr>
          <p:nvPr/>
        </p:nvSpPr>
        <p:spPr>
          <a:xfrm>
            <a:off x="3387765" y="3018152"/>
            <a:ext cx="5221096" cy="650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37374E"/>
                </a:solidFill>
                <a:latin typeface="Maven Pro Medium"/>
                <a:ea typeface="Cambria Math" panose="02040503050406030204" pitchFamily="18" charset="0"/>
              </a:rPr>
              <a:t>Reduction of order processing time</a:t>
            </a:r>
            <a:endParaRPr lang="ru-RU" sz="2200" dirty="0">
              <a:solidFill>
                <a:srgbClr val="37374E"/>
              </a:solidFill>
              <a:latin typeface="Maven Pro Medium"/>
              <a:ea typeface="Cambria Math" panose="020405030504060302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52EA81B-CF51-4967-96DF-276B316C65F6}"/>
              </a:ext>
            </a:extLst>
          </p:cNvPr>
          <p:cNvSpPr/>
          <p:nvPr/>
        </p:nvSpPr>
        <p:spPr>
          <a:xfrm>
            <a:off x="4450354" y="4046905"/>
            <a:ext cx="5527706" cy="8181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CE477C6-7D62-46DB-AE93-F9371959DD4E}"/>
              </a:ext>
            </a:extLst>
          </p:cNvPr>
          <p:cNvSpPr/>
          <p:nvPr/>
        </p:nvSpPr>
        <p:spPr>
          <a:xfrm>
            <a:off x="4041681" y="4046905"/>
            <a:ext cx="817346" cy="81814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9901ACC7-4E33-49C2-897F-D79172E7E322}"/>
              </a:ext>
            </a:extLst>
          </p:cNvPr>
          <p:cNvSpPr/>
          <p:nvPr/>
        </p:nvSpPr>
        <p:spPr>
          <a:xfrm>
            <a:off x="9568385" y="4046904"/>
            <a:ext cx="817346" cy="8181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бъект 24">
            <a:extLst>
              <a:ext uri="{FF2B5EF4-FFF2-40B4-BE49-F238E27FC236}">
                <a16:creationId xmlns:a16="http://schemas.microsoft.com/office/drawing/2014/main" id="{5CE9F5B9-0F11-4301-8B10-75CBDB43E208}"/>
              </a:ext>
            </a:extLst>
          </p:cNvPr>
          <p:cNvSpPr txBox="1">
            <a:spLocks/>
          </p:cNvSpPr>
          <p:nvPr/>
        </p:nvSpPr>
        <p:spPr>
          <a:xfrm>
            <a:off x="4058133" y="4265187"/>
            <a:ext cx="646495" cy="45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03</a:t>
            </a:r>
          </a:p>
        </p:txBody>
      </p:sp>
      <p:sp>
        <p:nvSpPr>
          <p:cNvPr id="51" name="Объект 24">
            <a:extLst>
              <a:ext uri="{FF2B5EF4-FFF2-40B4-BE49-F238E27FC236}">
                <a16:creationId xmlns:a16="http://schemas.microsoft.com/office/drawing/2014/main" id="{1BC9CA61-43F0-4438-948B-F98B6AB47D43}"/>
              </a:ext>
            </a:extLst>
          </p:cNvPr>
          <p:cNvSpPr txBox="1">
            <a:spLocks/>
          </p:cNvSpPr>
          <p:nvPr/>
        </p:nvSpPr>
        <p:spPr>
          <a:xfrm>
            <a:off x="4681161" y="4247924"/>
            <a:ext cx="5221096" cy="650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37374E"/>
                </a:solidFill>
                <a:latin typeface="Maven Pro Medium"/>
                <a:ea typeface="Cambria Math" panose="02040503050406030204" pitchFamily="18" charset="0"/>
              </a:rPr>
              <a:t>Automation of the payment process</a:t>
            </a:r>
            <a:endParaRPr lang="ru-RU" sz="2200" dirty="0">
              <a:solidFill>
                <a:srgbClr val="37374E"/>
              </a:solidFill>
              <a:latin typeface="Maven Pro Medium"/>
              <a:ea typeface="Cambria Math" panose="02040503050406030204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26DB407-8A04-4211-9000-CD2AD67C2C85}"/>
              </a:ext>
            </a:extLst>
          </p:cNvPr>
          <p:cNvSpPr/>
          <p:nvPr/>
        </p:nvSpPr>
        <p:spPr>
          <a:xfrm>
            <a:off x="5498404" y="5357978"/>
            <a:ext cx="5527706" cy="8181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5BB8C371-B39E-49C8-954A-71F195182983}"/>
              </a:ext>
            </a:extLst>
          </p:cNvPr>
          <p:cNvSpPr/>
          <p:nvPr/>
        </p:nvSpPr>
        <p:spPr>
          <a:xfrm>
            <a:off x="5089731" y="5357978"/>
            <a:ext cx="817346" cy="81814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9450CF2E-D2E4-428E-B978-22810FC29C6C}"/>
              </a:ext>
            </a:extLst>
          </p:cNvPr>
          <p:cNvSpPr/>
          <p:nvPr/>
        </p:nvSpPr>
        <p:spPr>
          <a:xfrm>
            <a:off x="10616435" y="5357977"/>
            <a:ext cx="817346" cy="8181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бъект 24">
            <a:extLst>
              <a:ext uri="{FF2B5EF4-FFF2-40B4-BE49-F238E27FC236}">
                <a16:creationId xmlns:a16="http://schemas.microsoft.com/office/drawing/2014/main" id="{4385A029-84B0-4B11-AD0B-3D86CE543DDC}"/>
              </a:ext>
            </a:extLst>
          </p:cNvPr>
          <p:cNvSpPr txBox="1">
            <a:spLocks/>
          </p:cNvSpPr>
          <p:nvPr/>
        </p:nvSpPr>
        <p:spPr>
          <a:xfrm>
            <a:off x="5101309" y="5590996"/>
            <a:ext cx="646495" cy="45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04</a:t>
            </a:r>
          </a:p>
        </p:txBody>
      </p:sp>
      <p:sp>
        <p:nvSpPr>
          <p:cNvPr id="56" name="Объект 24">
            <a:extLst>
              <a:ext uri="{FF2B5EF4-FFF2-40B4-BE49-F238E27FC236}">
                <a16:creationId xmlns:a16="http://schemas.microsoft.com/office/drawing/2014/main" id="{63C1D698-D41D-4CBA-A506-5E0770C8E030}"/>
              </a:ext>
            </a:extLst>
          </p:cNvPr>
          <p:cNvSpPr txBox="1">
            <a:spLocks/>
          </p:cNvSpPr>
          <p:nvPr/>
        </p:nvSpPr>
        <p:spPr>
          <a:xfrm>
            <a:off x="5808647" y="5573383"/>
            <a:ext cx="5221096" cy="609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37374E"/>
                </a:solidFill>
                <a:latin typeface="Maven Pro Medium"/>
                <a:ea typeface="Cambria Math" panose="02040503050406030204" pitchFamily="18" charset="0"/>
              </a:rPr>
              <a:t>Reduction in staff costs</a:t>
            </a:r>
            <a:endParaRPr lang="ru-RU" sz="2200" dirty="0">
              <a:solidFill>
                <a:srgbClr val="37374E"/>
              </a:solidFill>
              <a:latin typeface="Maven Pro Medium"/>
              <a:ea typeface="Cambria Math" panose="02040503050406030204" pitchFamily="18" charset="0"/>
            </a:endParaRPr>
          </a:p>
        </p:txBody>
      </p:sp>
      <p:sp>
        <p:nvSpPr>
          <p:cNvPr id="57" name="Заголовок 1">
            <a:extLst>
              <a:ext uri="{FF2B5EF4-FFF2-40B4-BE49-F238E27FC236}">
                <a16:creationId xmlns:a16="http://schemas.microsoft.com/office/drawing/2014/main" id="{E60E85C9-EB0F-43DA-B4B3-3F93267706B2}"/>
              </a:ext>
            </a:extLst>
          </p:cNvPr>
          <p:cNvSpPr txBox="1">
            <a:spLocks/>
          </p:cNvSpPr>
          <p:nvPr/>
        </p:nvSpPr>
        <p:spPr>
          <a:xfrm>
            <a:off x="11710536" y="-119613"/>
            <a:ext cx="962927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800" b="1" dirty="0">
              <a:solidFill>
                <a:srgbClr val="37374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C46D5A2-1243-41FD-A04D-9F5604F62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08" y="1689029"/>
            <a:ext cx="476250" cy="476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3A48113-0591-4A03-9FEF-AA8D1D27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71" y="2982091"/>
            <a:ext cx="476250" cy="476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44FA70E-EE5F-40E8-99D0-FDC96D9B0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22" y="4214607"/>
            <a:ext cx="419075" cy="4190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FE9AA39-A72F-4D45-8385-0D123F2C1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059" y="5460709"/>
            <a:ext cx="609600" cy="609600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ECF6594-D721-4272-ADFA-692B6E9778BD}"/>
              </a:ext>
            </a:extLst>
          </p:cNvPr>
          <p:cNvSpPr/>
          <p:nvPr/>
        </p:nvSpPr>
        <p:spPr>
          <a:xfrm>
            <a:off x="0" y="6526105"/>
            <a:ext cx="4589304" cy="331895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09BCF3B-81FA-4B1B-8965-D29E5ED7B975}"/>
              </a:ext>
            </a:extLst>
          </p:cNvPr>
          <p:cNvSpPr txBox="1"/>
          <p:nvPr/>
        </p:nvSpPr>
        <p:spPr>
          <a:xfrm>
            <a:off x="54829" y="6470758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67" name="Равнобедренный треугольник 66">
            <a:extLst>
              <a:ext uri="{FF2B5EF4-FFF2-40B4-BE49-F238E27FC236}">
                <a16:creationId xmlns:a16="http://schemas.microsoft.com/office/drawing/2014/main" id="{21E290E6-77F9-4E8E-895F-AC6769383187}"/>
              </a:ext>
            </a:extLst>
          </p:cNvPr>
          <p:cNvSpPr/>
          <p:nvPr/>
        </p:nvSpPr>
        <p:spPr>
          <a:xfrm>
            <a:off x="4589304" y="6522100"/>
            <a:ext cx="327891" cy="335899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2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91FE63D-21E4-47C2-B134-85EB7DEA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1" y="0"/>
            <a:ext cx="11300058" cy="11474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Examples of existing solutions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6ACE099C-4085-4A0D-B37F-7877D93A9D87}"/>
              </a:ext>
            </a:extLst>
          </p:cNvPr>
          <p:cNvSpPr/>
          <p:nvPr/>
        </p:nvSpPr>
        <p:spPr>
          <a:xfrm rot="10800000">
            <a:off x="8143875" y="0"/>
            <a:ext cx="4048125" cy="436245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9164E65-4A4A-43DA-9722-8F1CC7407A3A}"/>
              </a:ext>
            </a:extLst>
          </p:cNvPr>
          <p:cNvSpPr/>
          <p:nvPr/>
        </p:nvSpPr>
        <p:spPr>
          <a:xfrm>
            <a:off x="141171" y="10512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F488F97-8BEF-43BD-9F46-0B6F6F8289A3}"/>
              </a:ext>
            </a:extLst>
          </p:cNvPr>
          <p:cNvSpPr/>
          <p:nvPr/>
        </p:nvSpPr>
        <p:spPr>
          <a:xfrm>
            <a:off x="378594" y="10512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169192F-D3D9-4F63-AC8F-191C93CB34EF}"/>
              </a:ext>
            </a:extLst>
          </p:cNvPr>
          <p:cNvSpPr/>
          <p:nvPr/>
        </p:nvSpPr>
        <p:spPr>
          <a:xfrm>
            <a:off x="616017" y="10512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D799902-F1DD-40F0-A568-32FD8EC9DEB6}"/>
              </a:ext>
            </a:extLst>
          </p:cNvPr>
          <p:cNvSpPr/>
          <p:nvPr/>
        </p:nvSpPr>
        <p:spPr>
          <a:xfrm>
            <a:off x="853440" y="105123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80D4CA9-7D8E-410F-A23C-2B9839528A45}"/>
              </a:ext>
            </a:extLst>
          </p:cNvPr>
          <p:cNvSpPr/>
          <p:nvPr/>
        </p:nvSpPr>
        <p:spPr>
          <a:xfrm>
            <a:off x="1090863" y="105123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8AB3DB5-2B4A-480B-994E-9951F2B9DB47}"/>
              </a:ext>
            </a:extLst>
          </p:cNvPr>
          <p:cNvSpPr/>
          <p:nvPr/>
        </p:nvSpPr>
        <p:spPr>
          <a:xfrm>
            <a:off x="1328286" y="105123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8BE92E9-72DE-4D6D-8F10-BE863E73EAFD}"/>
              </a:ext>
            </a:extLst>
          </p:cNvPr>
          <p:cNvSpPr/>
          <p:nvPr/>
        </p:nvSpPr>
        <p:spPr>
          <a:xfrm>
            <a:off x="1565709" y="105123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33FE80C-CD78-4A87-A65E-800767FE85DD}"/>
              </a:ext>
            </a:extLst>
          </p:cNvPr>
          <p:cNvSpPr/>
          <p:nvPr/>
        </p:nvSpPr>
        <p:spPr>
          <a:xfrm>
            <a:off x="1803132" y="105123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D39FDCE-291D-48AA-817A-2361F0D1E94F}"/>
              </a:ext>
            </a:extLst>
          </p:cNvPr>
          <p:cNvSpPr/>
          <p:nvPr/>
        </p:nvSpPr>
        <p:spPr>
          <a:xfrm>
            <a:off x="2040555" y="105123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70439B9-AB53-4D3B-BB1F-BE0291B07407}"/>
              </a:ext>
            </a:extLst>
          </p:cNvPr>
          <p:cNvSpPr/>
          <p:nvPr/>
        </p:nvSpPr>
        <p:spPr>
          <a:xfrm>
            <a:off x="2277978" y="105123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FA7F96C-60B9-4BB6-A11B-F29C8266F5FB}"/>
              </a:ext>
            </a:extLst>
          </p:cNvPr>
          <p:cNvSpPr/>
          <p:nvPr/>
        </p:nvSpPr>
        <p:spPr>
          <a:xfrm>
            <a:off x="2515401" y="105123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01F8481-04E4-4659-AA8A-1010EF33EE5C}"/>
              </a:ext>
            </a:extLst>
          </p:cNvPr>
          <p:cNvSpPr/>
          <p:nvPr/>
        </p:nvSpPr>
        <p:spPr>
          <a:xfrm>
            <a:off x="2752824" y="105123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2AF8ED2-D291-4BD9-A83F-9183E24ABEAE}"/>
              </a:ext>
            </a:extLst>
          </p:cNvPr>
          <p:cNvSpPr/>
          <p:nvPr/>
        </p:nvSpPr>
        <p:spPr>
          <a:xfrm>
            <a:off x="2990247" y="105123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81CB89A-50C8-4A2C-B526-0DE7755F49F4}"/>
              </a:ext>
            </a:extLst>
          </p:cNvPr>
          <p:cNvSpPr/>
          <p:nvPr/>
        </p:nvSpPr>
        <p:spPr>
          <a:xfrm>
            <a:off x="3227670" y="105122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0732189-78F6-4616-AF20-3E147F014222}"/>
              </a:ext>
            </a:extLst>
          </p:cNvPr>
          <p:cNvSpPr/>
          <p:nvPr/>
        </p:nvSpPr>
        <p:spPr>
          <a:xfrm>
            <a:off x="3465093" y="105122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AADD8D1-BEF0-4CB3-91DB-F510D51A41F7}"/>
              </a:ext>
            </a:extLst>
          </p:cNvPr>
          <p:cNvSpPr/>
          <p:nvPr/>
        </p:nvSpPr>
        <p:spPr>
          <a:xfrm>
            <a:off x="3702516" y="105122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09155FB-6C7E-4662-8CA7-510787AFC5C2}"/>
              </a:ext>
            </a:extLst>
          </p:cNvPr>
          <p:cNvSpPr/>
          <p:nvPr/>
        </p:nvSpPr>
        <p:spPr>
          <a:xfrm>
            <a:off x="3939939" y="105122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83C3174-DEAD-48C6-9A17-DC0F128637A5}"/>
              </a:ext>
            </a:extLst>
          </p:cNvPr>
          <p:cNvSpPr/>
          <p:nvPr/>
        </p:nvSpPr>
        <p:spPr>
          <a:xfrm>
            <a:off x="4177362" y="105122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1156C53-6E71-4606-8F1C-0E247BBDB0A6}"/>
              </a:ext>
            </a:extLst>
          </p:cNvPr>
          <p:cNvSpPr/>
          <p:nvPr/>
        </p:nvSpPr>
        <p:spPr>
          <a:xfrm>
            <a:off x="4414785" y="105122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7FBD8C8-C641-4271-BD9A-D7189F7B49C3}"/>
              </a:ext>
            </a:extLst>
          </p:cNvPr>
          <p:cNvSpPr/>
          <p:nvPr/>
        </p:nvSpPr>
        <p:spPr>
          <a:xfrm>
            <a:off x="4652208" y="105122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0E89178-05C6-4C5C-806A-0DC958489DEA}"/>
              </a:ext>
            </a:extLst>
          </p:cNvPr>
          <p:cNvSpPr/>
          <p:nvPr/>
        </p:nvSpPr>
        <p:spPr>
          <a:xfrm>
            <a:off x="4889631" y="105122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9099C58-EDC2-40E4-9FDB-1C88F5000C63}"/>
              </a:ext>
            </a:extLst>
          </p:cNvPr>
          <p:cNvSpPr/>
          <p:nvPr/>
        </p:nvSpPr>
        <p:spPr>
          <a:xfrm>
            <a:off x="5127054" y="105122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76DB896-3B62-47A8-89AA-5D34B564850C}"/>
              </a:ext>
            </a:extLst>
          </p:cNvPr>
          <p:cNvSpPr/>
          <p:nvPr/>
        </p:nvSpPr>
        <p:spPr>
          <a:xfrm>
            <a:off x="5364477" y="105122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359359F-E0E2-4F54-BC43-40E59C22395B}"/>
              </a:ext>
            </a:extLst>
          </p:cNvPr>
          <p:cNvSpPr/>
          <p:nvPr/>
        </p:nvSpPr>
        <p:spPr>
          <a:xfrm>
            <a:off x="5601900" y="105122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08DFBA9-24D8-4C9B-A2B8-C5DCBF480DF1}"/>
              </a:ext>
            </a:extLst>
          </p:cNvPr>
          <p:cNvSpPr/>
          <p:nvPr/>
        </p:nvSpPr>
        <p:spPr>
          <a:xfrm>
            <a:off x="5839323" y="105122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C3DAEC6-08C0-4154-A41F-9639777CC7BD}"/>
              </a:ext>
            </a:extLst>
          </p:cNvPr>
          <p:cNvSpPr/>
          <p:nvPr/>
        </p:nvSpPr>
        <p:spPr>
          <a:xfrm>
            <a:off x="6076746" y="105122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0730C710-992E-498B-8117-6090CC48A615}"/>
              </a:ext>
            </a:extLst>
          </p:cNvPr>
          <p:cNvSpPr/>
          <p:nvPr/>
        </p:nvSpPr>
        <p:spPr>
          <a:xfrm>
            <a:off x="6314169" y="105122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48DEE3B-D4E4-456D-A904-4FE3B7928F87}"/>
              </a:ext>
            </a:extLst>
          </p:cNvPr>
          <p:cNvSpPr/>
          <p:nvPr/>
        </p:nvSpPr>
        <p:spPr>
          <a:xfrm>
            <a:off x="6551592" y="105122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CDCD53A-B1E2-4A22-86F8-EB2756208F58}"/>
              </a:ext>
            </a:extLst>
          </p:cNvPr>
          <p:cNvSpPr/>
          <p:nvPr/>
        </p:nvSpPr>
        <p:spPr>
          <a:xfrm>
            <a:off x="6789015" y="105122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BB1F6FE-6543-4958-834F-C4E9450280E9}"/>
              </a:ext>
            </a:extLst>
          </p:cNvPr>
          <p:cNvSpPr/>
          <p:nvPr/>
        </p:nvSpPr>
        <p:spPr>
          <a:xfrm>
            <a:off x="7026438" y="105122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87CC7206-8500-4381-802D-D35B0CA3D22A}"/>
              </a:ext>
            </a:extLst>
          </p:cNvPr>
          <p:cNvSpPr/>
          <p:nvPr/>
        </p:nvSpPr>
        <p:spPr>
          <a:xfrm>
            <a:off x="7263861" y="105122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D6C4C72-B5D7-4B8F-9650-48394734EE4E}"/>
              </a:ext>
            </a:extLst>
          </p:cNvPr>
          <p:cNvSpPr/>
          <p:nvPr/>
        </p:nvSpPr>
        <p:spPr>
          <a:xfrm>
            <a:off x="7501284" y="105123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7E3C9F8-8D38-4227-B774-2614C27ACB37}"/>
              </a:ext>
            </a:extLst>
          </p:cNvPr>
          <p:cNvSpPr/>
          <p:nvPr/>
        </p:nvSpPr>
        <p:spPr>
          <a:xfrm>
            <a:off x="7738707" y="10512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D18672CC-A8D9-481F-B3F6-171D6E2D5366}"/>
              </a:ext>
            </a:extLst>
          </p:cNvPr>
          <p:cNvSpPr/>
          <p:nvPr/>
        </p:nvSpPr>
        <p:spPr>
          <a:xfrm>
            <a:off x="7976130" y="10512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DB5485B-6760-44EA-BE03-5AEE7F884E20}"/>
              </a:ext>
            </a:extLst>
          </p:cNvPr>
          <p:cNvSpPr/>
          <p:nvPr/>
        </p:nvSpPr>
        <p:spPr>
          <a:xfrm>
            <a:off x="8213553" y="10512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8305CA6-BC42-4539-9881-35A3AD810DFA}"/>
              </a:ext>
            </a:extLst>
          </p:cNvPr>
          <p:cNvSpPr/>
          <p:nvPr/>
        </p:nvSpPr>
        <p:spPr>
          <a:xfrm>
            <a:off x="8450976" y="10512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1E6B67B-CFE3-4174-9923-E24CFDB6E289}"/>
              </a:ext>
            </a:extLst>
          </p:cNvPr>
          <p:cNvSpPr/>
          <p:nvPr/>
        </p:nvSpPr>
        <p:spPr>
          <a:xfrm>
            <a:off x="8664539" y="105123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67D9939-A73B-42C7-8388-3A2AE5B86B67}"/>
              </a:ext>
            </a:extLst>
          </p:cNvPr>
          <p:cNvSpPr/>
          <p:nvPr/>
        </p:nvSpPr>
        <p:spPr>
          <a:xfrm>
            <a:off x="8901962" y="10512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B9D80EF-B95C-410E-843B-A8CC8AF91A07}"/>
              </a:ext>
            </a:extLst>
          </p:cNvPr>
          <p:cNvSpPr/>
          <p:nvPr/>
        </p:nvSpPr>
        <p:spPr>
          <a:xfrm>
            <a:off x="7611864" y="6530109"/>
            <a:ext cx="4580136" cy="327891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E828A4-34E9-4BC8-A3FB-50F016BCA9E3}"/>
              </a:ext>
            </a:extLst>
          </p:cNvPr>
          <p:cNvSpPr txBox="1"/>
          <p:nvPr/>
        </p:nvSpPr>
        <p:spPr>
          <a:xfrm>
            <a:off x="7534862" y="6474763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2B5C6E-8144-4DFB-960A-F36C232DCEF3}"/>
              </a:ext>
            </a:extLst>
          </p:cNvPr>
          <p:cNvSpPr txBox="1"/>
          <p:nvPr/>
        </p:nvSpPr>
        <p:spPr>
          <a:xfrm>
            <a:off x="230222" y="1404368"/>
            <a:ext cx="6191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field  is actively developing.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en-US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Since 2012, several open databases have been collected: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FF1E28-64A2-4003-87DA-7F3EDFC2591F}"/>
              </a:ext>
            </a:extLst>
          </p:cNvPr>
          <p:cNvSpPr txBox="1"/>
          <p:nvPr/>
        </p:nvSpPr>
        <p:spPr>
          <a:xfrm>
            <a:off x="655418" y="2126163"/>
            <a:ext cx="113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Food-101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0E2E3468-EF9C-4A97-84D8-53F6913A2526}"/>
              </a:ext>
            </a:extLst>
          </p:cNvPr>
          <p:cNvSpPr txBox="1">
            <a:spLocks/>
          </p:cNvSpPr>
          <p:nvPr/>
        </p:nvSpPr>
        <p:spPr>
          <a:xfrm>
            <a:off x="11674642" y="-440040"/>
            <a:ext cx="1167063" cy="113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3</a:t>
            </a:r>
            <a:endParaRPr lang="ru-RU" sz="2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D5FAECD-AF7B-4856-8ED6-05056100E80F}"/>
              </a:ext>
            </a:extLst>
          </p:cNvPr>
          <p:cNvSpPr/>
          <p:nvPr/>
        </p:nvSpPr>
        <p:spPr>
          <a:xfrm rot="16200000">
            <a:off x="7288513" y="6545334"/>
            <a:ext cx="327891" cy="313560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solidFill>
              <a:srgbClr val="CB6D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1C72F9-EE82-4AE8-9A73-ED8A0030D7EA}"/>
              </a:ext>
            </a:extLst>
          </p:cNvPr>
          <p:cNvSpPr txBox="1"/>
          <p:nvPr/>
        </p:nvSpPr>
        <p:spPr>
          <a:xfrm>
            <a:off x="230222" y="2181224"/>
            <a:ext cx="32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➤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5CDCA0-68D4-4C49-BEA7-C8CDE628931B}"/>
              </a:ext>
            </a:extLst>
          </p:cNvPr>
          <p:cNvSpPr txBox="1"/>
          <p:nvPr/>
        </p:nvSpPr>
        <p:spPr>
          <a:xfrm>
            <a:off x="655418" y="2570303"/>
            <a:ext cx="15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UEC Food-100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0C066E-D069-4F8F-8DFF-C65B6A715D2F}"/>
              </a:ext>
            </a:extLst>
          </p:cNvPr>
          <p:cNvSpPr txBox="1"/>
          <p:nvPr/>
        </p:nvSpPr>
        <p:spPr>
          <a:xfrm>
            <a:off x="230222" y="2625364"/>
            <a:ext cx="32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➤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E64794-1888-4E65-98F2-2F0F72F8CA35}"/>
              </a:ext>
            </a:extLst>
          </p:cNvPr>
          <p:cNvSpPr txBox="1"/>
          <p:nvPr/>
        </p:nvSpPr>
        <p:spPr>
          <a:xfrm>
            <a:off x="3871835" y="2112254"/>
            <a:ext cx="15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UEC Food-256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DC6B94-5713-4A62-827E-AE3AEED0BEF6}"/>
              </a:ext>
            </a:extLst>
          </p:cNvPr>
          <p:cNvSpPr txBox="1"/>
          <p:nvPr/>
        </p:nvSpPr>
        <p:spPr>
          <a:xfrm>
            <a:off x="3446639" y="2167315"/>
            <a:ext cx="32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➤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2B45FAE-28AA-457C-B8A0-C97376E2B8C4}"/>
              </a:ext>
            </a:extLst>
          </p:cNvPr>
          <p:cNvSpPr txBox="1"/>
          <p:nvPr/>
        </p:nvSpPr>
        <p:spPr>
          <a:xfrm>
            <a:off x="3871835" y="2539568"/>
            <a:ext cx="150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MAFood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–121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8B1FB79-7BAA-442B-9A44-84F0EF8FE712}"/>
              </a:ext>
            </a:extLst>
          </p:cNvPr>
          <p:cNvSpPr txBox="1"/>
          <p:nvPr/>
        </p:nvSpPr>
        <p:spPr>
          <a:xfrm>
            <a:off x="3446639" y="2594629"/>
            <a:ext cx="32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➤</a:t>
            </a:r>
          </a:p>
        </p:txBody>
      </p:sp>
      <p:sp>
        <p:nvSpPr>
          <p:cNvPr id="68" name="Subtitle text">
            <a:extLst>
              <a:ext uri="{FF2B5EF4-FFF2-40B4-BE49-F238E27FC236}">
                <a16:creationId xmlns:a16="http://schemas.microsoft.com/office/drawing/2014/main" id="{DFFCFD06-48D1-429F-A3B1-E152792DA8AC}"/>
              </a:ext>
            </a:extLst>
          </p:cNvPr>
          <p:cNvSpPr txBox="1"/>
          <p:nvPr/>
        </p:nvSpPr>
        <p:spPr>
          <a:xfrm>
            <a:off x="616017" y="3756657"/>
            <a:ext cx="79484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1600" b="1" dirty="0"/>
              <a:t>Year</a:t>
            </a:r>
          </a:p>
        </p:txBody>
      </p:sp>
      <p:sp>
        <p:nvSpPr>
          <p:cNvPr id="69" name="Subtitle text">
            <a:extLst>
              <a:ext uri="{FF2B5EF4-FFF2-40B4-BE49-F238E27FC236}">
                <a16:creationId xmlns:a16="http://schemas.microsoft.com/office/drawing/2014/main" id="{0EE69A02-6A08-44E3-A282-C696DB0C6942}"/>
              </a:ext>
            </a:extLst>
          </p:cNvPr>
          <p:cNvSpPr txBox="1"/>
          <p:nvPr/>
        </p:nvSpPr>
        <p:spPr>
          <a:xfrm>
            <a:off x="-207788" y="4623447"/>
            <a:ext cx="220994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1600" dirty="0"/>
              <a:t>Architectures</a:t>
            </a:r>
            <a:endParaRPr lang="ru-RU" sz="1600" dirty="0"/>
          </a:p>
        </p:txBody>
      </p:sp>
      <p:sp>
        <p:nvSpPr>
          <p:cNvPr id="70" name="Subtitle text">
            <a:extLst>
              <a:ext uri="{FF2B5EF4-FFF2-40B4-BE49-F238E27FC236}">
                <a16:creationId xmlns:a16="http://schemas.microsoft.com/office/drawing/2014/main" id="{FD7E17C3-158B-4984-8B52-5F6D64923865}"/>
              </a:ext>
            </a:extLst>
          </p:cNvPr>
          <p:cNvSpPr txBox="1"/>
          <p:nvPr/>
        </p:nvSpPr>
        <p:spPr>
          <a:xfrm>
            <a:off x="-251533" y="5098325"/>
            <a:ext cx="220994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1600" dirty="0"/>
              <a:t>Dataset</a:t>
            </a:r>
          </a:p>
        </p:txBody>
      </p:sp>
      <p:sp>
        <p:nvSpPr>
          <p:cNvPr id="71" name="Subtitle text">
            <a:extLst>
              <a:ext uri="{FF2B5EF4-FFF2-40B4-BE49-F238E27FC236}">
                <a16:creationId xmlns:a16="http://schemas.microsoft.com/office/drawing/2014/main" id="{C21849FD-DB6E-4083-8ABD-3A25EF61611B}"/>
              </a:ext>
            </a:extLst>
          </p:cNvPr>
          <p:cNvSpPr txBox="1"/>
          <p:nvPr/>
        </p:nvSpPr>
        <p:spPr>
          <a:xfrm>
            <a:off x="-251533" y="5541807"/>
            <a:ext cx="220994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1600" dirty="0"/>
              <a:t>Accuracy</a:t>
            </a:r>
            <a:r>
              <a:rPr lang="ru-RU" sz="1600" dirty="0"/>
              <a:t> (%)</a:t>
            </a: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6B42E7A2-3210-4F80-BA81-79AC8E281498}"/>
              </a:ext>
            </a:extLst>
          </p:cNvPr>
          <p:cNvCxnSpPr>
            <a:cxnSpLocks/>
          </p:cNvCxnSpPr>
          <p:nvPr/>
        </p:nvCxnSpPr>
        <p:spPr>
          <a:xfrm>
            <a:off x="230222" y="5013830"/>
            <a:ext cx="1265394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FEDA392D-5F3F-4860-A157-814F3B114A86}"/>
              </a:ext>
            </a:extLst>
          </p:cNvPr>
          <p:cNvCxnSpPr>
            <a:cxnSpLocks/>
          </p:cNvCxnSpPr>
          <p:nvPr/>
        </p:nvCxnSpPr>
        <p:spPr>
          <a:xfrm>
            <a:off x="230222" y="5479237"/>
            <a:ext cx="1265394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77E72D46-1BA1-454A-B84A-73B9824F2655}"/>
              </a:ext>
            </a:extLst>
          </p:cNvPr>
          <p:cNvCxnSpPr>
            <a:cxnSpLocks/>
          </p:cNvCxnSpPr>
          <p:nvPr/>
        </p:nvCxnSpPr>
        <p:spPr>
          <a:xfrm>
            <a:off x="259243" y="5969319"/>
            <a:ext cx="1265394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ECAC542-4CBA-4EE0-BC0A-A788E5DFA6D9}"/>
              </a:ext>
            </a:extLst>
          </p:cNvPr>
          <p:cNvSpPr/>
          <p:nvPr/>
        </p:nvSpPr>
        <p:spPr>
          <a:xfrm>
            <a:off x="1618320" y="3642354"/>
            <a:ext cx="1116000" cy="612000"/>
          </a:xfrm>
          <a:prstGeom prst="rect">
            <a:avLst/>
          </a:prstGeom>
          <a:solidFill>
            <a:srgbClr val="3EDAD8"/>
          </a:solidFill>
          <a:ln>
            <a:solidFill>
              <a:srgbClr val="3ED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aven Pro Medium"/>
              </a:rPr>
              <a:t>2012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3BC31D6C-A6BF-4A2D-9148-DAC76A297258}"/>
              </a:ext>
            </a:extLst>
          </p:cNvPr>
          <p:cNvSpPr/>
          <p:nvPr/>
        </p:nvSpPr>
        <p:spPr>
          <a:xfrm>
            <a:off x="2956663" y="3642354"/>
            <a:ext cx="1116000" cy="612000"/>
          </a:xfrm>
          <a:prstGeom prst="rect">
            <a:avLst/>
          </a:prstGeom>
          <a:solidFill>
            <a:srgbClr val="37C9EF"/>
          </a:solidFill>
          <a:ln>
            <a:solidFill>
              <a:srgbClr val="37C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aven Pro Medium"/>
              </a:rPr>
              <a:t>2014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F1E383DB-8624-4AB9-87AB-9D75F8D3E62B}"/>
              </a:ext>
            </a:extLst>
          </p:cNvPr>
          <p:cNvSpPr/>
          <p:nvPr/>
        </p:nvSpPr>
        <p:spPr>
          <a:xfrm>
            <a:off x="4329149" y="3654708"/>
            <a:ext cx="1116000" cy="612000"/>
          </a:xfrm>
          <a:prstGeom prst="rect">
            <a:avLst/>
          </a:prstGeom>
          <a:solidFill>
            <a:srgbClr val="2C92D5"/>
          </a:solidFill>
          <a:ln>
            <a:solidFill>
              <a:srgbClr val="2C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aven Pro Medium"/>
              </a:rPr>
              <a:t>2016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3F1A2DC5-5673-4161-A805-4BCB959B5826}"/>
              </a:ext>
            </a:extLst>
          </p:cNvPr>
          <p:cNvSpPr/>
          <p:nvPr/>
        </p:nvSpPr>
        <p:spPr>
          <a:xfrm>
            <a:off x="5640401" y="3654708"/>
            <a:ext cx="1116000" cy="612000"/>
          </a:xfrm>
          <a:prstGeom prst="rect">
            <a:avLst/>
          </a:prstGeom>
          <a:solidFill>
            <a:srgbClr val="635ED6"/>
          </a:solidFill>
          <a:ln>
            <a:solidFill>
              <a:srgbClr val="635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aven Pro Medium"/>
              </a:rPr>
              <a:t>2020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ADBC05E0-2A00-453C-9004-5068FA11C3FB}"/>
              </a:ext>
            </a:extLst>
          </p:cNvPr>
          <p:cNvSpPr/>
          <p:nvPr/>
        </p:nvSpPr>
        <p:spPr>
          <a:xfrm>
            <a:off x="1604209" y="4498238"/>
            <a:ext cx="1116000" cy="1512000"/>
          </a:xfrm>
          <a:prstGeom prst="rect">
            <a:avLst/>
          </a:prstGeom>
          <a:noFill/>
          <a:ln w="19050">
            <a:solidFill>
              <a:srgbClr val="3ED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9552AC06-7DE1-4C7B-A25B-5EEA2C61F9E0}"/>
              </a:ext>
            </a:extLst>
          </p:cNvPr>
          <p:cNvSpPr/>
          <p:nvPr/>
        </p:nvSpPr>
        <p:spPr>
          <a:xfrm>
            <a:off x="1609381" y="4991101"/>
            <a:ext cx="1116000" cy="434668"/>
          </a:xfrm>
          <a:prstGeom prst="rect">
            <a:avLst/>
          </a:prstGeom>
          <a:solidFill>
            <a:srgbClr val="3EDAD8"/>
          </a:solidFill>
          <a:ln>
            <a:solidFill>
              <a:srgbClr val="3ED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Maven Pro Medium"/>
                <a:ea typeface="Times New Roman" panose="02020603050405020304" pitchFamily="18" charset="0"/>
              </a:rPr>
              <a:t>UECFood-100</a:t>
            </a:r>
            <a:endParaRPr lang="ru-RU" sz="1100" b="1" dirty="0">
              <a:latin typeface="Maven Pro Medium"/>
            </a:endParaRPr>
          </a:p>
        </p:txBody>
      </p:sp>
      <p:sp>
        <p:nvSpPr>
          <p:cNvPr id="90" name="Subtitle text">
            <a:extLst>
              <a:ext uri="{FF2B5EF4-FFF2-40B4-BE49-F238E27FC236}">
                <a16:creationId xmlns:a16="http://schemas.microsoft.com/office/drawing/2014/main" id="{CF9086E9-067A-4BBC-89A6-738E26B9A3EE}"/>
              </a:ext>
            </a:extLst>
          </p:cNvPr>
          <p:cNvSpPr txBox="1"/>
          <p:nvPr/>
        </p:nvSpPr>
        <p:spPr>
          <a:xfrm>
            <a:off x="1533073" y="4535154"/>
            <a:ext cx="1265394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1100" b="1" dirty="0"/>
              <a:t>Two-step method for recognition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1730913C-E50F-40B7-A013-D73D144AAFBE}"/>
              </a:ext>
            </a:extLst>
          </p:cNvPr>
          <p:cNvSpPr/>
          <p:nvPr/>
        </p:nvSpPr>
        <p:spPr>
          <a:xfrm>
            <a:off x="2949879" y="4495670"/>
            <a:ext cx="1116000" cy="1512000"/>
          </a:xfrm>
          <a:prstGeom prst="rect">
            <a:avLst/>
          </a:prstGeom>
          <a:noFill/>
          <a:ln w="19050">
            <a:solidFill>
              <a:srgbClr val="37C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52C510B3-135C-4622-8C72-C20FF39E2991}"/>
              </a:ext>
            </a:extLst>
          </p:cNvPr>
          <p:cNvSpPr/>
          <p:nvPr/>
        </p:nvSpPr>
        <p:spPr>
          <a:xfrm>
            <a:off x="2958056" y="4972260"/>
            <a:ext cx="1116000" cy="436995"/>
          </a:xfrm>
          <a:prstGeom prst="rect">
            <a:avLst/>
          </a:prstGeom>
          <a:solidFill>
            <a:srgbClr val="37C9EF"/>
          </a:solidFill>
          <a:ln>
            <a:solidFill>
              <a:srgbClr val="37C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Maven Pro Medium"/>
                <a:ea typeface="Times New Roman" panose="02020603050405020304" pitchFamily="18" charset="0"/>
              </a:rPr>
              <a:t>UECFood-100 </a:t>
            </a:r>
            <a:endParaRPr lang="ru-RU" sz="1100" b="1" dirty="0">
              <a:latin typeface="Maven Pro Medium"/>
            </a:endParaRPr>
          </a:p>
        </p:txBody>
      </p:sp>
      <p:sp>
        <p:nvSpPr>
          <p:cNvPr id="94" name="Subtitle text">
            <a:extLst>
              <a:ext uri="{FF2B5EF4-FFF2-40B4-BE49-F238E27FC236}">
                <a16:creationId xmlns:a16="http://schemas.microsoft.com/office/drawing/2014/main" id="{536A2F95-3433-49CD-B38D-26FC60364C38}"/>
              </a:ext>
            </a:extLst>
          </p:cNvPr>
          <p:cNvSpPr txBox="1"/>
          <p:nvPr/>
        </p:nvSpPr>
        <p:spPr>
          <a:xfrm>
            <a:off x="4158737" y="5580430"/>
            <a:ext cx="155385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1200" b="1" dirty="0"/>
              <a:t>77,4</a:t>
            </a:r>
          </a:p>
        </p:txBody>
      </p:sp>
      <p:sp>
        <p:nvSpPr>
          <p:cNvPr id="95" name="Subtitle text">
            <a:extLst>
              <a:ext uri="{FF2B5EF4-FFF2-40B4-BE49-F238E27FC236}">
                <a16:creationId xmlns:a16="http://schemas.microsoft.com/office/drawing/2014/main" id="{142E0D2B-1E57-42CD-8FC9-1806F99CF0BA}"/>
              </a:ext>
            </a:extLst>
          </p:cNvPr>
          <p:cNvSpPr txBox="1"/>
          <p:nvPr/>
        </p:nvSpPr>
        <p:spPr>
          <a:xfrm>
            <a:off x="1399392" y="5588714"/>
            <a:ext cx="155385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1200" b="1" dirty="0"/>
              <a:t>55,8</a:t>
            </a:r>
            <a:endParaRPr lang="en-US" sz="1600" b="1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39AB6E13-1C8C-4067-997C-1353442ABDA5}"/>
              </a:ext>
            </a:extLst>
          </p:cNvPr>
          <p:cNvSpPr/>
          <p:nvPr/>
        </p:nvSpPr>
        <p:spPr>
          <a:xfrm>
            <a:off x="4335654" y="4495670"/>
            <a:ext cx="1116000" cy="1512000"/>
          </a:xfrm>
          <a:prstGeom prst="rect">
            <a:avLst/>
          </a:prstGeom>
          <a:noFill/>
          <a:ln w="19050">
            <a:solidFill>
              <a:srgbClr val="2C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E35D5E7E-5A9A-4BC7-BFF7-D99EA9D40A37}"/>
              </a:ext>
            </a:extLst>
          </p:cNvPr>
          <p:cNvSpPr/>
          <p:nvPr/>
        </p:nvSpPr>
        <p:spPr>
          <a:xfrm>
            <a:off x="4329149" y="4988168"/>
            <a:ext cx="1116000" cy="441146"/>
          </a:xfrm>
          <a:prstGeom prst="rect">
            <a:avLst/>
          </a:prstGeom>
          <a:solidFill>
            <a:srgbClr val="2C92D5"/>
          </a:solidFill>
          <a:ln>
            <a:solidFill>
              <a:srgbClr val="2C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Maven Pro Medium"/>
                <a:ea typeface="Times New Roman" panose="02020603050405020304" pitchFamily="18" charset="0"/>
              </a:rPr>
              <a:t>Food-101, UEC-256 </a:t>
            </a:r>
            <a:endParaRPr lang="ru-RU" sz="1100" b="1" dirty="0">
              <a:latin typeface="Maven Pro Medium"/>
            </a:endParaRPr>
          </a:p>
        </p:txBody>
      </p:sp>
      <p:sp>
        <p:nvSpPr>
          <p:cNvPr id="99" name="Subtitle text">
            <a:extLst>
              <a:ext uri="{FF2B5EF4-FFF2-40B4-BE49-F238E27FC236}">
                <a16:creationId xmlns:a16="http://schemas.microsoft.com/office/drawing/2014/main" id="{C4683F8B-B095-4F4D-A4A6-8BDF2CB753CB}"/>
              </a:ext>
            </a:extLst>
          </p:cNvPr>
          <p:cNvSpPr txBox="1"/>
          <p:nvPr/>
        </p:nvSpPr>
        <p:spPr>
          <a:xfrm>
            <a:off x="5709033" y="7368438"/>
            <a:ext cx="155385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sz="1600" b="1" dirty="0"/>
              <a:t>+</a:t>
            </a:r>
            <a:endParaRPr lang="en-US" sz="1600" b="1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D7750D52-7DB9-46EF-9CF5-F269768ADF1D}"/>
              </a:ext>
            </a:extLst>
          </p:cNvPr>
          <p:cNvSpPr/>
          <p:nvPr/>
        </p:nvSpPr>
        <p:spPr>
          <a:xfrm>
            <a:off x="5643875" y="4506140"/>
            <a:ext cx="1116000" cy="1512000"/>
          </a:xfrm>
          <a:prstGeom prst="rect">
            <a:avLst/>
          </a:prstGeom>
          <a:noFill/>
          <a:ln w="19050">
            <a:solidFill>
              <a:srgbClr val="635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27F7319F-F6DD-4675-BBA7-3A463975CCE0}"/>
              </a:ext>
            </a:extLst>
          </p:cNvPr>
          <p:cNvSpPr/>
          <p:nvPr/>
        </p:nvSpPr>
        <p:spPr>
          <a:xfrm>
            <a:off x="5654928" y="4964484"/>
            <a:ext cx="1116000" cy="444771"/>
          </a:xfrm>
          <a:prstGeom prst="rect">
            <a:avLst/>
          </a:prstGeom>
          <a:solidFill>
            <a:srgbClr val="635ED6"/>
          </a:solidFill>
          <a:ln>
            <a:solidFill>
              <a:srgbClr val="635E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effectLst/>
                <a:latin typeface="Maven Pro Medium"/>
                <a:ea typeface="Times New Roman" panose="02020603050405020304" pitchFamily="18" charset="0"/>
              </a:rPr>
              <a:t>Food-101, UEC-256, UEC Food-100  </a:t>
            </a:r>
            <a:endParaRPr lang="ru-RU" sz="1000" b="1" dirty="0">
              <a:latin typeface="Maven Pro Medium"/>
            </a:endParaRPr>
          </a:p>
        </p:txBody>
      </p:sp>
      <p:sp>
        <p:nvSpPr>
          <p:cNvPr id="103" name="Subtitle text">
            <a:extLst>
              <a:ext uri="{FF2B5EF4-FFF2-40B4-BE49-F238E27FC236}">
                <a16:creationId xmlns:a16="http://schemas.microsoft.com/office/drawing/2014/main" id="{EAA7D89B-6234-4934-B737-16DF944E855C}"/>
              </a:ext>
            </a:extLst>
          </p:cNvPr>
          <p:cNvSpPr txBox="1"/>
          <p:nvPr/>
        </p:nvSpPr>
        <p:spPr>
          <a:xfrm>
            <a:off x="7471250" y="7368438"/>
            <a:ext cx="155385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sz="1600" b="1" dirty="0"/>
              <a:t>-</a:t>
            </a:r>
            <a:endParaRPr lang="en-US" sz="1600" b="1" dirty="0"/>
          </a:p>
        </p:txBody>
      </p:sp>
      <p:sp>
        <p:nvSpPr>
          <p:cNvPr id="104" name="Subtitle text">
            <a:extLst>
              <a:ext uri="{FF2B5EF4-FFF2-40B4-BE49-F238E27FC236}">
                <a16:creationId xmlns:a16="http://schemas.microsoft.com/office/drawing/2014/main" id="{9E07857C-ACF0-46D6-A1AD-3B431431C64C}"/>
              </a:ext>
            </a:extLst>
          </p:cNvPr>
          <p:cNvSpPr txBox="1"/>
          <p:nvPr/>
        </p:nvSpPr>
        <p:spPr>
          <a:xfrm>
            <a:off x="2878039" y="4515058"/>
            <a:ext cx="1265394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1050" b="1" dirty="0">
                <a:effectLst/>
                <a:ea typeface="Times New Roman" panose="02020603050405020304" pitchFamily="18" charset="0"/>
              </a:rPr>
              <a:t>Deep convolutional neural network</a:t>
            </a:r>
            <a:endParaRPr lang="en-US" sz="700" b="1" dirty="0"/>
          </a:p>
        </p:txBody>
      </p:sp>
      <p:sp>
        <p:nvSpPr>
          <p:cNvPr id="105" name="Subtitle text">
            <a:extLst>
              <a:ext uri="{FF2B5EF4-FFF2-40B4-BE49-F238E27FC236}">
                <a16:creationId xmlns:a16="http://schemas.microsoft.com/office/drawing/2014/main" id="{3BB79CD3-8269-448D-9FF0-EF93E8256707}"/>
              </a:ext>
            </a:extLst>
          </p:cNvPr>
          <p:cNvSpPr txBox="1"/>
          <p:nvPr/>
        </p:nvSpPr>
        <p:spPr>
          <a:xfrm>
            <a:off x="2775293" y="5594756"/>
            <a:ext cx="155385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1200" b="1" dirty="0"/>
              <a:t>72,26</a:t>
            </a:r>
            <a:endParaRPr lang="en-US" sz="1600" b="1" dirty="0"/>
          </a:p>
        </p:txBody>
      </p:sp>
      <p:sp>
        <p:nvSpPr>
          <p:cNvPr id="106" name="Subtitle text">
            <a:extLst>
              <a:ext uri="{FF2B5EF4-FFF2-40B4-BE49-F238E27FC236}">
                <a16:creationId xmlns:a16="http://schemas.microsoft.com/office/drawing/2014/main" id="{6265A7B5-15A4-4E5F-B257-453BA64C691D}"/>
              </a:ext>
            </a:extLst>
          </p:cNvPr>
          <p:cNvSpPr txBox="1"/>
          <p:nvPr/>
        </p:nvSpPr>
        <p:spPr>
          <a:xfrm>
            <a:off x="4266904" y="4523338"/>
            <a:ext cx="1265394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1050" b="1" dirty="0">
                <a:effectLst/>
                <a:ea typeface="Times New Roman" panose="02020603050405020304" pitchFamily="18" charset="0"/>
              </a:rPr>
              <a:t>Convolutional </a:t>
            </a:r>
          </a:p>
          <a:p>
            <a:pPr algn="ctr"/>
            <a:r>
              <a:rPr lang="en-US" sz="1050" b="1" dirty="0">
                <a:effectLst/>
                <a:ea typeface="Times New Roman" panose="02020603050405020304" pitchFamily="18" charset="0"/>
              </a:rPr>
              <a:t>neural network</a:t>
            </a:r>
            <a:endParaRPr lang="en-US" sz="700" b="1" dirty="0"/>
          </a:p>
        </p:txBody>
      </p:sp>
      <p:sp>
        <p:nvSpPr>
          <p:cNvPr id="107" name="Subtitle text">
            <a:extLst>
              <a:ext uri="{FF2B5EF4-FFF2-40B4-BE49-F238E27FC236}">
                <a16:creationId xmlns:a16="http://schemas.microsoft.com/office/drawing/2014/main" id="{0C50255A-B839-4EC5-B6A6-185EF28E5875}"/>
              </a:ext>
            </a:extLst>
          </p:cNvPr>
          <p:cNvSpPr txBox="1"/>
          <p:nvPr/>
        </p:nvSpPr>
        <p:spPr>
          <a:xfrm>
            <a:off x="5457632" y="5575600"/>
            <a:ext cx="155385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sz="1200" b="1" dirty="0"/>
              <a:t>92</a:t>
            </a:r>
            <a:endParaRPr lang="en-US" sz="1200" b="1" dirty="0"/>
          </a:p>
        </p:txBody>
      </p:sp>
      <p:sp>
        <p:nvSpPr>
          <p:cNvPr id="108" name="Subtitle text">
            <a:extLst>
              <a:ext uri="{FF2B5EF4-FFF2-40B4-BE49-F238E27FC236}">
                <a16:creationId xmlns:a16="http://schemas.microsoft.com/office/drawing/2014/main" id="{C1A3323F-82CC-401E-8032-1E18045A8461}"/>
              </a:ext>
            </a:extLst>
          </p:cNvPr>
          <p:cNvSpPr txBox="1"/>
          <p:nvPr/>
        </p:nvSpPr>
        <p:spPr>
          <a:xfrm>
            <a:off x="5460302" y="4598365"/>
            <a:ext cx="155385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en-US" sz="1200" b="1" dirty="0"/>
              <a:t>Yolov4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E16BA2A-C225-4DBA-B3FA-BC5FFD1EC37E}"/>
              </a:ext>
            </a:extLst>
          </p:cNvPr>
          <p:cNvSpPr txBox="1"/>
          <p:nvPr/>
        </p:nvSpPr>
        <p:spPr>
          <a:xfrm>
            <a:off x="7327930" y="2405537"/>
            <a:ext cx="1333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Literature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111" name="Объект 24">
            <a:extLst>
              <a:ext uri="{FF2B5EF4-FFF2-40B4-BE49-F238E27FC236}">
                <a16:creationId xmlns:a16="http://schemas.microsoft.com/office/drawing/2014/main" id="{CCE64267-1718-41B1-A42F-BE3761ABDF2C}"/>
              </a:ext>
            </a:extLst>
          </p:cNvPr>
          <p:cNvSpPr txBox="1">
            <a:spLocks/>
          </p:cNvSpPr>
          <p:nvPr/>
        </p:nvSpPr>
        <p:spPr>
          <a:xfrm>
            <a:off x="607645" y="6165544"/>
            <a:ext cx="11140144" cy="53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ven Pro Medium"/>
                <a:ea typeface="Cambria Math" panose="02040503050406030204" pitchFamily="18" charset="0"/>
              </a:rPr>
              <a:t>The training takes place on a very large base without complicated cases of combining and crossing dishes.</a:t>
            </a:r>
            <a:endParaRPr lang="ru-RU" sz="2400" b="1" dirty="0">
              <a:solidFill>
                <a:srgbClr val="37374E"/>
              </a:solidFill>
              <a:latin typeface="Maven Pro Medium"/>
              <a:ea typeface="Microsoft JhengHei" panose="020B0604030504040204" pitchFamily="34" charset="-120"/>
            </a:endParaRPr>
          </a:p>
        </p:txBody>
      </p:sp>
      <p:sp>
        <p:nvSpPr>
          <p:cNvPr id="112" name="Кружок">
            <a:extLst>
              <a:ext uri="{FF2B5EF4-FFF2-40B4-BE49-F238E27FC236}">
                <a16:creationId xmlns:a16="http://schemas.microsoft.com/office/drawing/2014/main" id="{53395A57-37AC-4255-9E75-0347D6465486}"/>
              </a:ext>
            </a:extLst>
          </p:cNvPr>
          <p:cNvSpPr>
            <a:spLocks noChangeAspect="1"/>
          </p:cNvSpPr>
          <p:nvPr/>
        </p:nvSpPr>
        <p:spPr>
          <a:xfrm>
            <a:off x="245144" y="6211780"/>
            <a:ext cx="324000" cy="324824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  <p:sp>
        <p:nvSpPr>
          <p:cNvPr id="113" name="Freeform 23">
            <a:extLst>
              <a:ext uri="{FF2B5EF4-FFF2-40B4-BE49-F238E27FC236}">
                <a16:creationId xmlns:a16="http://schemas.microsoft.com/office/drawing/2014/main" id="{19A8FB1D-46F6-47B0-BCEC-11A156F371EC}"/>
              </a:ext>
            </a:extLst>
          </p:cNvPr>
          <p:cNvSpPr>
            <a:spLocks noChangeAspect="1"/>
          </p:cNvSpPr>
          <p:nvPr/>
        </p:nvSpPr>
        <p:spPr bwMode="auto">
          <a:xfrm>
            <a:off x="299560" y="6254122"/>
            <a:ext cx="216000" cy="205435"/>
          </a:xfrm>
          <a:custGeom>
            <a:avLst/>
            <a:gdLst>
              <a:gd name="T0" fmla="*/ 146721 w 21600"/>
              <a:gd name="T1" fmla="*/ 138287 h 21600"/>
              <a:gd name="T2" fmla="*/ 146721 w 21600"/>
              <a:gd name="T3" fmla="*/ 138287 h 21600"/>
              <a:gd name="T4" fmla="*/ 146721 w 21600"/>
              <a:gd name="T5" fmla="*/ 138287 h 21600"/>
              <a:gd name="T6" fmla="*/ 146721 w 21600"/>
              <a:gd name="T7" fmla="*/ 13828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901" y="17459"/>
                </a:moveTo>
                <a:lnTo>
                  <a:pt x="17497" y="21600"/>
                </a:lnTo>
                <a:lnTo>
                  <a:pt x="15848" y="13532"/>
                </a:lnTo>
                <a:lnTo>
                  <a:pt x="21600" y="8281"/>
                </a:lnTo>
                <a:lnTo>
                  <a:pt x="13797" y="7428"/>
                </a:lnTo>
                <a:lnTo>
                  <a:pt x="10901" y="0"/>
                </a:lnTo>
                <a:lnTo>
                  <a:pt x="7844" y="7428"/>
                </a:lnTo>
                <a:lnTo>
                  <a:pt x="0" y="8281"/>
                </a:lnTo>
                <a:lnTo>
                  <a:pt x="5993" y="13532"/>
                </a:lnTo>
                <a:lnTo>
                  <a:pt x="4143" y="21600"/>
                </a:lnTo>
                <a:lnTo>
                  <a:pt x="10901" y="1745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/>
          <a:p>
            <a:endParaRPr lang="ru-RU" sz="14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A7AB9B3-271E-42CE-AE67-8AADEB001A90}"/>
              </a:ext>
            </a:extLst>
          </p:cNvPr>
          <p:cNvSpPr txBox="1"/>
          <p:nvPr/>
        </p:nvSpPr>
        <p:spPr>
          <a:xfrm>
            <a:off x="7016032" y="2884584"/>
            <a:ext cx="3946179" cy="321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333333"/>
              </a:buClr>
              <a:buSzPts val="1200"/>
              <a:buFont typeface="Segoe UI" panose="020B0502040204020203" pitchFamily="34" charset="0"/>
              <a:buAutoNum type="arabicPeriod"/>
            </a:pPr>
            <a:r>
              <a:rPr lang="en-US" sz="800" spc="25" dirty="0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Y. Matsuda, H. </a:t>
            </a:r>
            <a:r>
              <a:rPr lang="en-US" sz="800" spc="25" dirty="0" err="1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Hoashi</a:t>
            </a:r>
            <a:r>
              <a:rPr lang="en-US" sz="800" spc="25" dirty="0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, and K. </a:t>
            </a:r>
            <a:r>
              <a:rPr lang="en-US" sz="800" spc="25" dirty="0" err="1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Yanai</a:t>
            </a:r>
            <a:r>
              <a:rPr lang="en-US" sz="800" spc="25" dirty="0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, “Recognition of multiple-food images by detecting candidate regions,” in 2012 IEEE International Conference on Multimedia and Expo. IEEE, 2012, pp. 25–30.</a:t>
            </a:r>
            <a:endParaRPr lang="ru-RU" sz="800" spc="25" dirty="0">
              <a:solidFill>
                <a:srgbClr val="000000"/>
              </a:solidFill>
              <a:latin typeface="Maven Pro Medium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333333"/>
              </a:buClr>
              <a:buSzPts val="1200"/>
              <a:buFont typeface="Segoe UI" panose="020B0502040204020203" pitchFamily="34" charset="0"/>
              <a:buAutoNum type="arabicPeriod"/>
            </a:pPr>
            <a:r>
              <a:rPr lang="en-US" sz="800" dirty="0">
                <a:latin typeface="Maven Pro Medium"/>
              </a:rPr>
              <a:t>Y. Kawano and K. </a:t>
            </a:r>
            <a:r>
              <a:rPr lang="en-US" sz="800" dirty="0" err="1">
                <a:latin typeface="Maven Pro Medium"/>
              </a:rPr>
              <a:t>Yanai</a:t>
            </a:r>
            <a:r>
              <a:rPr lang="en-US" sz="800" dirty="0">
                <a:latin typeface="Maven Pro Medium"/>
              </a:rPr>
              <a:t>, “Food image recognition with deep convolutional features,” in Proceedings of the 2014 ACM International Joint Conference on Pervasive and Ubiquitous Computing: Adjunct Publication, 2014, pp. 589–593.</a:t>
            </a:r>
            <a:endParaRPr lang="ru-RU" sz="800" dirty="0">
              <a:latin typeface="Maven Pro Medium"/>
            </a:endParaRPr>
          </a:p>
          <a:p>
            <a:pPr marL="342900" indent="-342900" algn="just">
              <a:lnSpc>
                <a:spcPct val="150000"/>
              </a:lnSpc>
              <a:buClr>
                <a:srgbClr val="333333"/>
              </a:buClr>
              <a:buSzPts val="1200"/>
              <a:buFont typeface="Segoe UI" panose="020B0502040204020203" pitchFamily="34" charset="0"/>
              <a:buAutoNum type="arabicPeriod"/>
            </a:pPr>
            <a:r>
              <a:rPr lang="en-US" sz="800" dirty="0">
                <a:latin typeface="Maven Pro Medium"/>
              </a:rPr>
              <a:t>C. Liu, Y. Cao, Y. Luo, G. Chen, V. </a:t>
            </a:r>
            <a:r>
              <a:rPr lang="en-US" sz="800" dirty="0" err="1">
                <a:latin typeface="Maven Pro Medium"/>
              </a:rPr>
              <a:t>Vokkarane</a:t>
            </a:r>
            <a:r>
              <a:rPr lang="en-US" sz="800" dirty="0">
                <a:latin typeface="Maven Pro Medium"/>
              </a:rPr>
              <a:t>, and Y. Ma, “</a:t>
            </a:r>
            <a:r>
              <a:rPr lang="en-US" sz="800" dirty="0" err="1">
                <a:latin typeface="Maven Pro Medium"/>
              </a:rPr>
              <a:t>Deepfood</a:t>
            </a:r>
            <a:r>
              <a:rPr lang="en-US" sz="800" dirty="0">
                <a:latin typeface="Maven Pro Medium"/>
              </a:rPr>
              <a:t>: Deep learning-based food image recognition for computer-aided dietary assessment,” in International Conference on Smart Homes and Health Telematics. Springer, 2016, pp. 37–48.</a:t>
            </a:r>
            <a:endParaRPr lang="ru-RU" sz="800" dirty="0">
              <a:latin typeface="Maven Pro Medium"/>
            </a:endParaRPr>
          </a:p>
          <a:p>
            <a:pPr marL="342900" indent="-342900" algn="just">
              <a:lnSpc>
                <a:spcPct val="150000"/>
              </a:lnSpc>
              <a:buClr>
                <a:srgbClr val="333333"/>
              </a:buClr>
              <a:buSzPts val="1200"/>
              <a:buFont typeface="Segoe UI" panose="020B0502040204020203" pitchFamily="34" charset="0"/>
              <a:buAutoNum type="arabicPeriod"/>
            </a:pPr>
            <a:r>
              <a:rPr lang="en-US" sz="800" dirty="0" err="1">
                <a:latin typeface="Maven Pro Medium"/>
              </a:rPr>
              <a:t>Fakhrou</a:t>
            </a:r>
            <a:r>
              <a:rPr lang="en-US" sz="800" dirty="0">
                <a:latin typeface="Maven Pro Medium"/>
              </a:rPr>
              <a:t>, A., </a:t>
            </a:r>
            <a:r>
              <a:rPr lang="en-US" sz="800" dirty="0" err="1">
                <a:latin typeface="Maven Pro Medium"/>
              </a:rPr>
              <a:t>Kunhoth</a:t>
            </a:r>
            <a:r>
              <a:rPr lang="en-US" sz="800" dirty="0">
                <a:latin typeface="Maven Pro Medium"/>
              </a:rPr>
              <a:t>, J. &amp; Al </a:t>
            </a:r>
            <a:r>
              <a:rPr lang="en-US" sz="800" dirty="0" err="1">
                <a:latin typeface="Maven Pro Medium"/>
              </a:rPr>
              <a:t>Maadeed</a:t>
            </a:r>
            <a:r>
              <a:rPr lang="en-US" sz="800" dirty="0">
                <a:latin typeface="Maven Pro Medium"/>
              </a:rPr>
              <a:t>, S. Smartphone-based food recognition system using multiple deep CNN models. </a:t>
            </a:r>
            <a:r>
              <a:rPr lang="ru-RU" sz="800" i="1" dirty="0" err="1">
                <a:latin typeface="Maven Pro Medium"/>
              </a:rPr>
              <a:t>Multimed</a:t>
            </a:r>
            <a:r>
              <a:rPr lang="ru-RU" sz="800" i="1" dirty="0">
                <a:latin typeface="Maven Pro Medium"/>
              </a:rPr>
              <a:t> Tools </a:t>
            </a:r>
            <a:r>
              <a:rPr lang="ru-RU" sz="800" i="1" dirty="0" err="1">
                <a:latin typeface="Maven Pro Medium"/>
              </a:rPr>
              <a:t>Appl</a:t>
            </a:r>
            <a:r>
              <a:rPr lang="ru-RU" sz="800" dirty="0">
                <a:latin typeface="Maven Pro Medium"/>
              </a:rPr>
              <a:t> </a:t>
            </a:r>
            <a:r>
              <a:rPr lang="ru-RU" sz="800" b="1" dirty="0">
                <a:latin typeface="Maven Pro Medium"/>
              </a:rPr>
              <a:t>80</a:t>
            </a:r>
            <a:r>
              <a:rPr lang="ru-RU" sz="800" dirty="0">
                <a:latin typeface="Maven Pro Medium"/>
              </a:rPr>
              <a:t>, 33011–33032 (2021). </a:t>
            </a:r>
            <a:r>
              <a:rPr lang="ru-RU" sz="800" u="sng" dirty="0">
                <a:latin typeface="Maven Pro Medium"/>
                <a:hlinkClick r:id="rId2"/>
              </a:rPr>
              <a:t>https://doi.org/10.1007/s11042-021-11329-6</a:t>
            </a:r>
            <a:endParaRPr lang="ru-RU" sz="800" u="sng" dirty="0">
              <a:latin typeface="Maven Pro Medium"/>
            </a:endParaRPr>
          </a:p>
          <a:p>
            <a:pPr marL="342900" indent="-342900" algn="just">
              <a:lnSpc>
                <a:spcPct val="150000"/>
              </a:lnSpc>
              <a:buClr>
                <a:srgbClr val="333333"/>
              </a:buClr>
              <a:buSzPts val="1200"/>
              <a:buFont typeface="Segoe UI" panose="020B0502040204020203" pitchFamily="34" charset="0"/>
              <a:buAutoNum type="arabicPeriod"/>
            </a:pPr>
            <a:r>
              <a:rPr lang="en-US" sz="800" dirty="0">
                <a:latin typeface="Maven Pro Medium"/>
              </a:rPr>
              <a:t>Deepanshu Pandey, </a:t>
            </a:r>
            <a:r>
              <a:rPr lang="en-US" sz="800" dirty="0" err="1">
                <a:latin typeface="Maven Pro Medium"/>
              </a:rPr>
              <a:t>Purva</a:t>
            </a:r>
            <a:r>
              <a:rPr lang="en-US" sz="800" dirty="0">
                <a:latin typeface="Maven Pro Medium"/>
              </a:rPr>
              <a:t> Parmar, Gauri </a:t>
            </a:r>
            <a:r>
              <a:rPr lang="en-US" sz="800" dirty="0" err="1">
                <a:latin typeface="Maven Pro Medium"/>
              </a:rPr>
              <a:t>Toshniwal</a:t>
            </a:r>
            <a:r>
              <a:rPr lang="en-US" sz="800" dirty="0">
                <a:latin typeface="Maven Pro Medium"/>
              </a:rPr>
              <a:t>, Mansi Goel, </a:t>
            </a:r>
            <a:r>
              <a:rPr lang="en-US" sz="800" dirty="0" err="1">
                <a:latin typeface="Maven Pro Medium"/>
              </a:rPr>
              <a:t>Vishesh</a:t>
            </a:r>
            <a:r>
              <a:rPr lang="en-US" sz="800" dirty="0">
                <a:latin typeface="Maven Pro Medium"/>
              </a:rPr>
              <a:t> Agrawal, Shivangi Dhiman, Lavanya Gupta, Ganesh </a:t>
            </a:r>
            <a:r>
              <a:rPr lang="en-US" sz="800" dirty="0" err="1">
                <a:latin typeface="Maven Pro Medium"/>
              </a:rPr>
              <a:t>Bagler</a:t>
            </a:r>
            <a:r>
              <a:rPr lang="en-US" sz="800" dirty="0">
                <a:latin typeface="Maven Pro Medium"/>
              </a:rPr>
              <a:t>, Object Detection in Indian Food Platters using Transfer Learning with YOLOv4, 2022, </a:t>
            </a:r>
            <a:br>
              <a:rPr lang="en-US" sz="800" dirty="0">
                <a:latin typeface="Maven Pro Medium"/>
                <a:hlinkClick r:id="rId3"/>
              </a:rPr>
            </a:br>
            <a:r>
              <a:rPr lang="en-US" sz="800" dirty="0">
                <a:latin typeface="Maven Pro Medium"/>
                <a:hlinkClick r:id="rId3"/>
              </a:rPr>
              <a:t>arXiv:2205.04841</a:t>
            </a:r>
            <a:endParaRPr lang="ru-RU" sz="800" dirty="0">
              <a:latin typeface="Mave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4113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ужок">
            <a:extLst>
              <a:ext uri="{FF2B5EF4-FFF2-40B4-BE49-F238E27FC236}">
                <a16:creationId xmlns:a16="http://schemas.microsoft.com/office/drawing/2014/main" id="{1FC9F03C-7863-49E3-ADEF-D240524E3B60}"/>
              </a:ext>
            </a:extLst>
          </p:cNvPr>
          <p:cNvSpPr/>
          <p:nvPr/>
        </p:nvSpPr>
        <p:spPr>
          <a:xfrm>
            <a:off x="1394402" y="-1658253"/>
            <a:ext cx="9150831" cy="9138671"/>
          </a:xfrm>
          <a:prstGeom prst="ellipse">
            <a:avLst/>
          </a:prstGeom>
          <a:solidFill>
            <a:srgbClr val="FFFFFF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6E82166-52D6-4727-8D0D-C7F1A46ED302}"/>
              </a:ext>
            </a:extLst>
          </p:cNvPr>
          <p:cNvSpPr/>
          <p:nvPr/>
        </p:nvSpPr>
        <p:spPr>
          <a:xfrm>
            <a:off x="2568894" y="885536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A6051CD-60F6-4155-BAC9-DCD2078415B9}"/>
              </a:ext>
            </a:extLst>
          </p:cNvPr>
          <p:cNvSpPr/>
          <p:nvPr/>
        </p:nvSpPr>
        <p:spPr>
          <a:xfrm>
            <a:off x="2806317" y="885535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4182442-CF20-4E77-812D-C72693189272}"/>
              </a:ext>
            </a:extLst>
          </p:cNvPr>
          <p:cNvSpPr/>
          <p:nvPr/>
        </p:nvSpPr>
        <p:spPr>
          <a:xfrm>
            <a:off x="3043740" y="885535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90F6B45-FB64-416A-83B8-C5D47265B5CE}"/>
              </a:ext>
            </a:extLst>
          </p:cNvPr>
          <p:cNvSpPr/>
          <p:nvPr/>
        </p:nvSpPr>
        <p:spPr>
          <a:xfrm>
            <a:off x="3281163" y="885534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11F2543-D717-4C22-8B8D-1BB6D038F8F4}"/>
              </a:ext>
            </a:extLst>
          </p:cNvPr>
          <p:cNvSpPr/>
          <p:nvPr/>
        </p:nvSpPr>
        <p:spPr>
          <a:xfrm>
            <a:off x="3518586" y="885534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0083E28-DFCA-4CBE-B54A-D9562896A26B}"/>
              </a:ext>
            </a:extLst>
          </p:cNvPr>
          <p:cNvSpPr/>
          <p:nvPr/>
        </p:nvSpPr>
        <p:spPr>
          <a:xfrm>
            <a:off x="3756009" y="885533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0A5D1F0-204C-4BB0-A83D-F53DD7ADD1D6}"/>
              </a:ext>
            </a:extLst>
          </p:cNvPr>
          <p:cNvSpPr/>
          <p:nvPr/>
        </p:nvSpPr>
        <p:spPr>
          <a:xfrm>
            <a:off x="3993432" y="885533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ED4F6CA-D44F-49D3-878B-CC0A9AEE4DB6}"/>
              </a:ext>
            </a:extLst>
          </p:cNvPr>
          <p:cNvSpPr/>
          <p:nvPr/>
        </p:nvSpPr>
        <p:spPr>
          <a:xfrm>
            <a:off x="4230855" y="885532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AB19CB0-5FA7-448B-8B85-88E04485C561}"/>
              </a:ext>
            </a:extLst>
          </p:cNvPr>
          <p:cNvSpPr/>
          <p:nvPr/>
        </p:nvSpPr>
        <p:spPr>
          <a:xfrm>
            <a:off x="4468278" y="885532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806CF1B-DB5A-4655-AEF0-0DB54C8F467D}"/>
              </a:ext>
            </a:extLst>
          </p:cNvPr>
          <p:cNvSpPr/>
          <p:nvPr/>
        </p:nvSpPr>
        <p:spPr>
          <a:xfrm>
            <a:off x="4705701" y="885531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E6564ED-B4BB-4A59-9260-9EB9FE67CE03}"/>
              </a:ext>
            </a:extLst>
          </p:cNvPr>
          <p:cNvSpPr/>
          <p:nvPr/>
        </p:nvSpPr>
        <p:spPr>
          <a:xfrm>
            <a:off x="4943124" y="885531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1D5B124-3105-4ACF-B8B8-F8F884F34491}"/>
              </a:ext>
            </a:extLst>
          </p:cNvPr>
          <p:cNvSpPr/>
          <p:nvPr/>
        </p:nvSpPr>
        <p:spPr>
          <a:xfrm>
            <a:off x="5180547" y="885530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F6FADC4-C1D3-4E7F-8A01-CD9AFFAABAFB}"/>
              </a:ext>
            </a:extLst>
          </p:cNvPr>
          <p:cNvSpPr/>
          <p:nvPr/>
        </p:nvSpPr>
        <p:spPr>
          <a:xfrm>
            <a:off x="5417970" y="885530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30FBB47-3F6A-433A-BC05-4002242B605A}"/>
              </a:ext>
            </a:extLst>
          </p:cNvPr>
          <p:cNvSpPr/>
          <p:nvPr/>
        </p:nvSpPr>
        <p:spPr>
          <a:xfrm>
            <a:off x="5655393" y="885529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FE5F729-551A-4839-9ADC-3BE2E9BA3918}"/>
              </a:ext>
            </a:extLst>
          </p:cNvPr>
          <p:cNvSpPr/>
          <p:nvPr/>
        </p:nvSpPr>
        <p:spPr>
          <a:xfrm>
            <a:off x="5892816" y="885529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998025A-932F-41B6-9D13-60FC46B1A186}"/>
              </a:ext>
            </a:extLst>
          </p:cNvPr>
          <p:cNvSpPr/>
          <p:nvPr/>
        </p:nvSpPr>
        <p:spPr>
          <a:xfrm>
            <a:off x="6130239" y="885528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8C84E18-DF01-4615-A429-8445648D87F7}"/>
              </a:ext>
            </a:extLst>
          </p:cNvPr>
          <p:cNvSpPr/>
          <p:nvPr/>
        </p:nvSpPr>
        <p:spPr>
          <a:xfrm>
            <a:off x="6367662" y="885528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6945B13-72D1-420F-AD95-2C8E890A240B}"/>
              </a:ext>
            </a:extLst>
          </p:cNvPr>
          <p:cNvSpPr/>
          <p:nvPr/>
        </p:nvSpPr>
        <p:spPr>
          <a:xfrm>
            <a:off x="6605085" y="885527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63E827B-74D6-4A6B-BC93-FAD9669E8E10}"/>
              </a:ext>
            </a:extLst>
          </p:cNvPr>
          <p:cNvSpPr/>
          <p:nvPr/>
        </p:nvSpPr>
        <p:spPr>
          <a:xfrm>
            <a:off x="6842508" y="885527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678AD63-AB1C-4522-BD4D-6189C1A3ACF7}"/>
              </a:ext>
            </a:extLst>
          </p:cNvPr>
          <p:cNvSpPr/>
          <p:nvPr/>
        </p:nvSpPr>
        <p:spPr>
          <a:xfrm>
            <a:off x="7079931" y="885526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522FFF4-4104-4F3F-9C62-395190B4FD92}"/>
              </a:ext>
            </a:extLst>
          </p:cNvPr>
          <p:cNvSpPr/>
          <p:nvPr/>
        </p:nvSpPr>
        <p:spPr>
          <a:xfrm>
            <a:off x="7317354" y="885526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8DE28A4-903B-47A1-9EF8-6F86F046E016}"/>
              </a:ext>
            </a:extLst>
          </p:cNvPr>
          <p:cNvSpPr/>
          <p:nvPr/>
        </p:nvSpPr>
        <p:spPr>
          <a:xfrm>
            <a:off x="7554777" y="885525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D8A93FF6-62E8-46F9-92E2-B6F4AD701246}"/>
              </a:ext>
            </a:extLst>
          </p:cNvPr>
          <p:cNvSpPr/>
          <p:nvPr/>
        </p:nvSpPr>
        <p:spPr>
          <a:xfrm>
            <a:off x="7792200" y="885525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851689F-4646-4BD5-A95F-CE7BD26D598F}"/>
              </a:ext>
            </a:extLst>
          </p:cNvPr>
          <p:cNvSpPr/>
          <p:nvPr/>
        </p:nvSpPr>
        <p:spPr>
          <a:xfrm>
            <a:off x="8029623" y="885524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D3360CA-65AD-4906-B9BC-98C1C35D399B}"/>
              </a:ext>
            </a:extLst>
          </p:cNvPr>
          <p:cNvSpPr/>
          <p:nvPr/>
        </p:nvSpPr>
        <p:spPr>
          <a:xfrm>
            <a:off x="8267046" y="885524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0560B986-4763-4F9E-9FA7-5711CF4FDDCD}"/>
              </a:ext>
            </a:extLst>
          </p:cNvPr>
          <p:cNvSpPr/>
          <p:nvPr/>
        </p:nvSpPr>
        <p:spPr>
          <a:xfrm>
            <a:off x="8504469" y="885523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8F85C57-4E1B-45D6-A305-2FAA51883F5F}"/>
              </a:ext>
            </a:extLst>
          </p:cNvPr>
          <p:cNvSpPr/>
          <p:nvPr/>
        </p:nvSpPr>
        <p:spPr>
          <a:xfrm>
            <a:off x="8741892" y="885523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1B36441-AB87-4CFC-8408-7528D7384D9B}"/>
              </a:ext>
            </a:extLst>
          </p:cNvPr>
          <p:cNvSpPr/>
          <p:nvPr/>
        </p:nvSpPr>
        <p:spPr>
          <a:xfrm>
            <a:off x="8979315" y="885522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BE43364B-A98E-4472-8EE6-625187A4055D}"/>
              </a:ext>
            </a:extLst>
          </p:cNvPr>
          <p:cNvSpPr/>
          <p:nvPr/>
        </p:nvSpPr>
        <p:spPr>
          <a:xfrm>
            <a:off x="9216738" y="885522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9B882BAF-48C9-433C-BC8E-7DD9C432E2B2}"/>
              </a:ext>
            </a:extLst>
          </p:cNvPr>
          <p:cNvSpPr/>
          <p:nvPr/>
        </p:nvSpPr>
        <p:spPr>
          <a:xfrm>
            <a:off x="9454161" y="885521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678E4E2-1D7F-416C-9A5B-D88E106284C9}"/>
              </a:ext>
            </a:extLst>
          </p:cNvPr>
          <p:cNvSpPr/>
          <p:nvPr/>
        </p:nvSpPr>
        <p:spPr>
          <a:xfrm>
            <a:off x="9691584" y="885521"/>
            <a:ext cx="77002" cy="96253"/>
          </a:xfrm>
          <a:prstGeom prst="ellipse">
            <a:avLst/>
          </a:prstGeom>
          <a:solidFill>
            <a:srgbClr val="5E9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">
            <a:extLst>
              <a:ext uri="{FF2B5EF4-FFF2-40B4-BE49-F238E27FC236}">
                <a16:creationId xmlns:a16="http://schemas.microsoft.com/office/drawing/2014/main" id="{D53130D1-6579-4E18-8334-1DC149F9598F}"/>
              </a:ext>
            </a:extLst>
          </p:cNvPr>
          <p:cNvGrpSpPr>
            <a:grpSpLocks noChangeAspect="1"/>
          </p:cNvGrpSpPr>
          <p:nvPr/>
        </p:nvGrpSpPr>
        <p:grpSpPr>
          <a:xfrm>
            <a:off x="3937757" y="2306150"/>
            <a:ext cx="4321129" cy="2957825"/>
            <a:chOff x="-30522" y="41567"/>
            <a:chExt cx="9544688" cy="6533360"/>
          </a:xfrm>
        </p:grpSpPr>
        <p:sp>
          <p:nvSpPr>
            <p:cNvPr id="39" name="Фигура">
              <a:extLst>
                <a:ext uri="{FF2B5EF4-FFF2-40B4-BE49-F238E27FC236}">
                  <a16:creationId xmlns:a16="http://schemas.microsoft.com/office/drawing/2014/main" id="{230F33F9-DE5D-4ADF-ADB0-90303A17AF86}"/>
                </a:ext>
              </a:extLst>
            </p:cNvPr>
            <p:cNvSpPr/>
            <p:nvPr/>
          </p:nvSpPr>
          <p:spPr>
            <a:xfrm>
              <a:off x="-30522" y="41567"/>
              <a:ext cx="9544688" cy="6533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8" extrusionOk="0">
                  <a:moveTo>
                    <a:pt x="10820" y="0"/>
                  </a:moveTo>
                  <a:cubicBezTo>
                    <a:pt x="9445" y="-2"/>
                    <a:pt x="8082" y="377"/>
                    <a:pt x="6804" y="1119"/>
                  </a:cubicBezTo>
                  <a:lnTo>
                    <a:pt x="7449" y="3251"/>
                  </a:lnTo>
                  <a:cubicBezTo>
                    <a:pt x="7565" y="3182"/>
                    <a:pt x="7682" y="3119"/>
                    <a:pt x="7800" y="3059"/>
                  </a:cubicBezTo>
                  <a:cubicBezTo>
                    <a:pt x="7928" y="2995"/>
                    <a:pt x="8058" y="2937"/>
                    <a:pt x="8188" y="2885"/>
                  </a:cubicBezTo>
                  <a:cubicBezTo>
                    <a:pt x="7534" y="5606"/>
                    <a:pt x="8944" y="8444"/>
                    <a:pt x="10917" y="8373"/>
                  </a:cubicBezTo>
                  <a:cubicBezTo>
                    <a:pt x="12816" y="8305"/>
                    <a:pt x="14117" y="5547"/>
                    <a:pt x="13485" y="2927"/>
                  </a:cubicBezTo>
                  <a:cubicBezTo>
                    <a:pt x="13603" y="2981"/>
                    <a:pt x="13721" y="3038"/>
                    <a:pt x="13837" y="3098"/>
                  </a:cubicBezTo>
                  <a:cubicBezTo>
                    <a:pt x="13941" y="3150"/>
                    <a:pt x="14043" y="3205"/>
                    <a:pt x="14146" y="3262"/>
                  </a:cubicBezTo>
                  <a:lnTo>
                    <a:pt x="14745" y="1080"/>
                  </a:lnTo>
                  <a:cubicBezTo>
                    <a:pt x="13494" y="368"/>
                    <a:pt x="12163" y="2"/>
                    <a:pt x="10820" y="0"/>
                  </a:cubicBezTo>
                  <a:close/>
                  <a:moveTo>
                    <a:pt x="10836" y="908"/>
                  </a:moveTo>
                  <a:cubicBezTo>
                    <a:pt x="11423" y="908"/>
                    <a:pt x="12010" y="1237"/>
                    <a:pt x="12458" y="1892"/>
                  </a:cubicBezTo>
                  <a:cubicBezTo>
                    <a:pt x="13354" y="3202"/>
                    <a:pt x="13354" y="5325"/>
                    <a:pt x="12458" y="6635"/>
                  </a:cubicBezTo>
                  <a:cubicBezTo>
                    <a:pt x="11561" y="7945"/>
                    <a:pt x="10109" y="7945"/>
                    <a:pt x="9213" y="6635"/>
                  </a:cubicBezTo>
                  <a:cubicBezTo>
                    <a:pt x="8317" y="5325"/>
                    <a:pt x="8317" y="3202"/>
                    <a:pt x="9213" y="1892"/>
                  </a:cubicBezTo>
                  <a:cubicBezTo>
                    <a:pt x="9661" y="1237"/>
                    <a:pt x="10249" y="908"/>
                    <a:pt x="10836" y="908"/>
                  </a:cubicBezTo>
                  <a:close/>
                  <a:moveTo>
                    <a:pt x="15096" y="1303"/>
                  </a:moveTo>
                  <a:lnTo>
                    <a:pt x="14502" y="3483"/>
                  </a:lnTo>
                  <a:cubicBezTo>
                    <a:pt x="14628" y="3565"/>
                    <a:pt x="14752" y="3650"/>
                    <a:pt x="14876" y="3739"/>
                  </a:cubicBezTo>
                  <a:cubicBezTo>
                    <a:pt x="14984" y="3817"/>
                    <a:pt x="15091" y="3899"/>
                    <a:pt x="15197" y="3983"/>
                  </a:cubicBezTo>
                  <a:cubicBezTo>
                    <a:pt x="14364" y="4558"/>
                    <a:pt x="13830" y="5627"/>
                    <a:pt x="13650" y="6812"/>
                  </a:cubicBezTo>
                  <a:cubicBezTo>
                    <a:pt x="13469" y="8006"/>
                    <a:pt x="13648" y="9319"/>
                    <a:pt x="14251" y="10350"/>
                  </a:cubicBezTo>
                  <a:cubicBezTo>
                    <a:pt x="15566" y="12598"/>
                    <a:pt x="18024" y="12157"/>
                    <a:pt x="18928" y="9511"/>
                  </a:cubicBezTo>
                  <a:lnTo>
                    <a:pt x="19227" y="10421"/>
                  </a:lnTo>
                  <a:lnTo>
                    <a:pt x="20700" y="9512"/>
                  </a:lnTo>
                  <a:cubicBezTo>
                    <a:pt x="20184" y="7777"/>
                    <a:pt x="19460" y="6191"/>
                    <a:pt x="18562" y="4829"/>
                  </a:cubicBezTo>
                  <a:cubicBezTo>
                    <a:pt x="17576" y="3334"/>
                    <a:pt x="16398" y="2136"/>
                    <a:pt x="15096" y="1303"/>
                  </a:cubicBezTo>
                  <a:close/>
                  <a:moveTo>
                    <a:pt x="6451" y="1317"/>
                  </a:moveTo>
                  <a:cubicBezTo>
                    <a:pt x="5145" y="2159"/>
                    <a:pt x="3965" y="3370"/>
                    <a:pt x="2980" y="4881"/>
                  </a:cubicBezTo>
                  <a:cubicBezTo>
                    <a:pt x="2095" y="6238"/>
                    <a:pt x="1383" y="7814"/>
                    <a:pt x="875" y="9536"/>
                  </a:cubicBezTo>
                  <a:lnTo>
                    <a:pt x="2347" y="10415"/>
                  </a:lnTo>
                  <a:cubicBezTo>
                    <a:pt x="2407" y="10224"/>
                    <a:pt x="2469" y="10033"/>
                    <a:pt x="2533" y="9845"/>
                  </a:cubicBezTo>
                  <a:cubicBezTo>
                    <a:pt x="2595" y="9661"/>
                    <a:pt x="2660" y="9479"/>
                    <a:pt x="2727" y="9298"/>
                  </a:cubicBezTo>
                  <a:cubicBezTo>
                    <a:pt x="3124" y="10655"/>
                    <a:pt x="3934" y="11492"/>
                    <a:pt x="4818" y="11719"/>
                  </a:cubicBezTo>
                  <a:cubicBezTo>
                    <a:pt x="5730" y="11952"/>
                    <a:pt x="6715" y="11535"/>
                    <a:pt x="7407" y="10396"/>
                  </a:cubicBezTo>
                  <a:cubicBezTo>
                    <a:pt x="8040" y="9356"/>
                    <a:pt x="8230" y="8016"/>
                    <a:pt x="8048" y="6796"/>
                  </a:cubicBezTo>
                  <a:cubicBezTo>
                    <a:pt x="7867" y="5580"/>
                    <a:pt x="7316" y="4481"/>
                    <a:pt x="6453" y="3906"/>
                  </a:cubicBezTo>
                  <a:lnTo>
                    <a:pt x="7084" y="3470"/>
                  </a:lnTo>
                  <a:lnTo>
                    <a:pt x="6451" y="1317"/>
                  </a:lnTo>
                  <a:close/>
                  <a:moveTo>
                    <a:pt x="5304" y="4320"/>
                  </a:moveTo>
                  <a:cubicBezTo>
                    <a:pt x="5892" y="4320"/>
                    <a:pt x="6479" y="4648"/>
                    <a:pt x="6927" y="5303"/>
                  </a:cubicBezTo>
                  <a:cubicBezTo>
                    <a:pt x="7823" y="6613"/>
                    <a:pt x="7823" y="8737"/>
                    <a:pt x="6927" y="10047"/>
                  </a:cubicBezTo>
                  <a:cubicBezTo>
                    <a:pt x="6031" y="11357"/>
                    <a:pt x="4578" y="11357"/>
                    <a:pt x="3682" y="10047"/>
                  </a:cubicBezTo>
                  <a:cubicBezTo>
                    <a:pt x="2785" y="8737"/>
                    <a:pt x="2785" y="6613"/>
                    <a:pt x="3682" y="5303"/>
                  </a:cubicBezTo>
                  <a:cubicBezTo>
                    <a:pt x="4130" y="4648"/>
                    <a:pt x="4717" y="4320"/>
                    <a:pt x="5304" y="4320"/>
                  </a:cubicBezTo>
                  <a:close/>
                  <a:moveTo>
                    <a:pt x="16401" y="4336"/>
                  </a:moveTo>
                  <a:cubicBezTo>
                    <a:pt x="16988" y="4336"/>
                    <a:pt x="17575" y="4662"/>
                    <a:pt x="18023" y="5317"/>
                  </a:cubicBezTo>
                  <a:cubicBezTo>
                    <a:pt x="18919" y="6628"/>
                    <a:pt x="18919" y="8753"/>
                    <a:pt x="18023" y="10063"/>
                  </a:cubicBezTo>
                  <a:cubicBezTo>
                    <a:pt x="17127" y="11373"/>
                    <a:pt x="15674" y="11373"/>
                    <a:pt x="14778" y="10063"/>
                  </a:cubicBezTo>
                  <a:cubicBezTo>
                    <a:pt x="13882" y="8753"/>
                    <a:pt x="13882" y="6628"/>
                    <a:pt x="14778" y="5317"/>
                  </a:cubicBezTo>
                  <a:cubicBezTo>
                    <a:pt x="15226" y="4662"/>
                    <a:pt x="15813" y="4336"/>
                    <a:pt x="16401" y="4336"/>
                  </a:cubicBezTo>
                  <a:close/>
                  <a:moveTo>
                    <a:pt x="20848" y="10026"/>
                  </a:moveTo>
                  <a:lnTo>
                    <a:pt x="19368" y="10926"/>
                  </a:lnTo>
                  <a:lnTo>
                    <a:pt x="19604" y="11934"/>
                  </a:lnTo>
                  <a:cubicBezTo>
                    <a:pt x="17787" y="10994"/>
                    <a:pt x="15878" y="12949"/>
                    <a:pt x="15862" y="15766"/>
                  </a:cubicBezTo>
                  <a:cubicBezTo>
                    <a:pt x="15854" y="17178"/>
                    <a:pt x="16323" y="18385"/>
                    <a:pt x="17022" y="19130"/>
                  </a:cubicBezTo>
                  <a:cubicBezTo>
                    <a:pt x="17720" y="19875"/>
                    <a:pt x="18648" y="20159"/>
                    <a:pt x="19566" y="19724"/>
                  </a:cubicBezTo>
                  <a:cubicBezTo>
                    <a:pt x="19535" y="19885"/>
                    <a:pt x="19501" y="20044"/>
                    <a:pt x="19465" y="20202"/>
                  </a:cubicBezTo>
                  <a:cubicBezTo>
                    <a:pt x="19429" y="20357"/>
                    <a:pt x="19390" y="20511"/>
                    <a:pt x="19348" y="20663"/>
                  </a:cubicBezTo>
                  <a:lnTo>
                    <a:pt x="20842" y="21548"/>
                  </a:lnTo>
                  <a:cubicBezTo>
                    <a:pt x="21335" y="19703"/>
                    <a:pt x="21587" y="17739"/>
                    <a:pt x="21586" y="15758"/>
                  </a:cubicBezTo>
                  <a:cubicBezTo>
                    <a:pt x="21584" y="13797"/>
                    <a:pt x="21334" y="11854"/>
                    <a:pt x="20848" y="10026"/>
                  </a:cubicBezTo>
                  <a:close/>
                  <a:moveTo>
                    <a:pt x="722" y="10064"/>
                  </a:moveTo>
                  <a:cubicBezTo>
                    <a:pt x="258" y="11837"/>
                    <a:pt x="14" y="13718"/>
                    <a:pt x="1" y="15617"/>
                  </a:cubicBezTo>
                  <a:cubicBezTo>
                    <a:pt x="-13" y="17662"/>
                    <a:pt x="242" y="19693"/>
                    <a:pt x="752" y="21598"/>
                  </a:cubicBezTo>
                  <a:lnTo>
                    <a:pt x="2232" y="20687"/>
                  </a:lnTo>
                  <a:cubicBezTo>
                    <a:pt x="2187" y="20528"/>
                    <a:pt x="2146" y="20365"/>
                    <a:pt x="2107" y="20202"/>
                  </a:cubicBezTo>
                  <a:cubicBezTo>
                    <a:pt x="2068" y="20035"/>
                    <a:pt x="2032" y="19867"/>
                    <a:pt x="2000" y="19697"/>
                  </a:cubicBezTo>
                  <a:cubicBezTo>
                    <a:pt x="3885" y="20642"/>
                    <a:pt x="5828" y="18507"/>
                    <a:pt x="5732" y="15597"/>
                  </a:cubicBezTo>
                  <a:cubicBezTo>
                    <a:pt x="5686" y="14224"/>
                    <a:pt x="5194" y="13081"/>
                    <a:pt x="4492" y="12394"/>
                  </a:cubicBezTo>
                  <a:cubicBezTo>
                    <a:pt x="3786" y="11702"/>
                    <a:pt x="2866" y="11472"/>
                    <a:pt x="1975" y="11938"/>
                  </a:cubicBezTo>
                  <a:cubicBezTo>
                    <a:pt x="2008" y="11775"/>
                    <a:pt x="2045" y="11613"/>
                    <a:pt x="2083" y="11452"/>
                  </a:cubicBezTo>
                  <a:cubicBezTo>
                    <a:pt x="2125" y="11279"/>
                    <a:pt x="2169" y="11108"/>
                    <a:pt x="2216" y="10938"/>
                  </a:cubicBezTo>
                  <a:lnTo>
                    <a:pt x="722" y="10064"/>
                  </a:lnTo>
                  <a:close/>
                  <a:moveTo>
                    <a:pt x="2924" y="12455"/>
                  </a:moveTo>
                  <a:cubicBezTo>
                    <a:pt x="3511" y="12455"/>
                    <a:pt x="4099" y="12782"/>
                    <a:pt x="4547" y="13437"/>
                  </a:cubicBezTo>
                  <a:cubicBezTo>
                    <a:pt x="5443" y="14747"/>
                    <a:pt x="5443" y="16871"/>
                    <a:pt x="4547" y="18182"/>
                  </a:cubicBezTo>
                  <a:cubicBezTo>
                    <a:pt x="3651" y="19492"/>
                    <a:pt x="2198" y="19492"/>
                    <a:pt x="1301" y="18182"/>
                  </a:cubicBezTo>
                  <a:cubicBezTo>
                    <a:pt x="405" y="16871"/>
                    <a:pt x="405" y="14747"/>
                    <a:pt x="1301" y="13437"/>
                  </a:cubicBezTo>
                  <a:cubicBezTo>
                    <a:pt x="1750" y="12782"/>
                    <a:pt x="2337" y="12455"/>
                    <a:pt x="2924" y="12455"/>
                  </a:cubicBezTo>
                  <a:close/>
                  <a:moveTo>
                    <a:pt x="18675" y="12455"/>
                  </a:moveTo>
                  <a:cubicBezTo>
                    <a:pt x="19262" y="12455"/>
                    <a:pt x="19850" y="12782"/>
                    <a:pt x="20298" y="13437"/>
                  </a:cubicBezTo>
                  <a:cubicBezTo>
                    <a:pt x="21195" y="14747"/>
                    <a:pt x="21195" y="16871"/>
                    <a:pt x="20298" y="18182"/>
                  </a:cubicBezTo>
                  <a:cubicBezTo>
                    <a:pt x="19402" y="19492"/>
                    <a:pt x="17949" y="19492"/>
                    <a:pt x="17053" y="18182"/>
                  </a:cubicBezTo>
                  <a:cubicBezTo>
                    <a:pt x="16157" y="16871"/>
                    <a:pt x="16157" y="14747"/>
                    <a:pt x="17053" y="13437"/>
                  </a:cubicBezTo>
                  <a:cubicBezTo>
                    <a:pt x="17501" y="12782"/>
                    <a:pt x="18088" y="12455"/>
                    <a:pt x="18675" y="124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01583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40" name="A">
              <a:extLst>
                <a:ext uri="{FF2B5EF4-FFF2-40B4-BE49-F238E27FC236}">
                  <a16:creationId xmlns:a16="http://schemas.microsoft.com/office/drawing/2014/main" id="{58470326-9102-4139-8B52-52C8B0C19CCA}"/>
                </a:ext>
              </a:extLst>
            </p:cNvPr>
            <p:cNvSpPr txBox="1"/>
            <p:nvPr/>
          </p:nvSpPr>
          <p:spPr>
            <a:xfrm>
              <a:off x="837034" y="3924868"/>
              <a:ext cx="865687" cy="1756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 b="0">
                  <a:solidFill>
                    <a:srgbClr val="31333D"/>
                  </a:solidFill>
                  <a:latin typeface="Maven Pro Medium"/>
                  <a:ea typeface="Maven Pro Medium"/>
                  <a:cs typeface="Maven Pro Medium"/>
                  <a:sym typeface="Maven Pro Medium"/>
                </a:defRPr>
              </a:lvl1pPr>
            </a:lstStyle>
            <a:p>
              <a:r>
                <a:rPr lang="en-US" dirty="0"/>
                <a:t>1</a:t>
              </a:r>
              <a:endParaRPr dirty="0"/>
            </a:p>
          </p:txBody>
        </p:sp>
        <p:sp>
          <p:nvSpPr>
            <p:cNvPr id="41" name="E">
              <a:extLst>
                <a:ext uri="{FF2B5EF4-FFF2-40B4-BE49-F238E27FC236}">
                  <a16:creationId xmlns:a16="http://schemas.microsoft.com/office/drawing/2014/main" id="{DE9F73CB-EA67-4375-BEDF-9029236DA8E2}"/>
                </a:ext>
              </a:extLst>
            </p:cNvPr>
            <p:cNvSpPr txBox="1"/>
            <p:nvPr/>
          </p:nvSpPr>
          <p:spPr>
            <a:xfrm>
              <a:off x="7750128" y="3879229"/>
              <a:ext cx="865687" cy="1756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 b="0">
                  <a:solidFill>
                    <a:srgbClr val="31333D"/>
                  </a:solidFill>
                  <a:latin typeface="Maven Pro Medium"/>
                  <a:ea typeface="Maven Pro Medium"/>
                  <a:cs typeface="Maven Pro Medium"/>
                  <a:sym typeface="Maven Pro Medium"/>
                </a:defRPr>
              </a:lvl1pPr>
            </a:lstStyle>
            <a:p>
              <a:r>
                <a:rPr lang="en-US" dirty="0"/>
                <a:t>5</a:t>
              </a:r>
              <a:endParaRPr dirty="0"/>
            </a:p>
          </p:txBody>
        </p:sp>
        <p:sp>
          <p:nvSpPr>
            <p:cNvPr id="42" name="B">
              <a:extLst>
                <a:ext uri="{FF2B5EF4-FFF2-40B4-BE49-F238E27FC236}">
                  <a16:creationId xmlns:a16="http://schemas.microsoft.com/office/drawing/2014/main" id="{CF3E3ABB-D5CA-4F60-9DD0-63AFACCE69B6}"/>
                </a:ext>
              </a:extLst>
            </p:cNvPr>
            <p:cNvSpPr txBox="1"/>
            <p:nvPr/>
          </p:nvSpPr>
          <p:spPr>
            <a:xfrm>
              <a:off x="1917424" y="1493086"/>
              <a:ext cx="865687" cy="1756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 b="0">
                  <a:solidFill>
                    <a:srgbClr val="31333D"/>
                  </a:solidFill>
                  <a:latin typeface="Maven Pro Medium"/>
                  <a:ea typeface="Maven Pro Medium"/>
                  <a:cs typeface="Maven Pro Medium"/>
                  <a:sym typeface="Maven Pro Medium"/>
                </a:defRPr>
              </a:lvl1pPr>
            </a:lstStyle>
            <a:p>
              <a:r>
                <a:rPr lang="en-US" dirty="0"/>
                <a:t>2</a:t>
              </a:r>
              <a:endParaRPr dirty="0"/>
            </a:p>
          </p:txBody>
        </p:sp>
        <p:sp>
          <p:nvSpPr>
            <p:cNvPr id="43" name="C">
              <a:extLst>
                <a:ext uri="{FF2B5EF4-FFF2-40B4-BE49-F238E27FC236}">
                  <a16:creationId xmlns:a16="http://schemas.microsoft.com/office/drawing/2014/main" id="{4ED2C061-EA4D-435B-9B60-402985459A83}"/>
                </a:ext>
              </a:extLst>
            </p:cNvPr>
            <p:cNvSpPr txBox="1"/>
            <p:nvPr/>
          </p:nvSpPr>
          <p:spPr>
            <a:xfrm>
              <a:off x="4339498" y="412966"/>
              <a:ext cx="865687" cy="1756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 b="0">
                  <a:solidFill>
                    <a:srgbClr val="31333D"/>
                  </a:solidFill>
                  <a:latin typeface="Maven Pro Medium"/>
                  <a:ea typeface="Maven Pro Medium"/>
                  <a:cs typeface="Maven Pro Medium"/>
                  <a:sym typeface="Maven Pro Medium"/>
                </a:defRPr>
              </a:lvl1pPr>
            </a:lstStyle>
            <a:p>
              <a:r>
                <a:rPr lang="en-US" dirty="0"/>
                <a:t>3</a:t>
              </a:r>
              <a:endParaRPr dirty="0"/>
            </a:p>
          </p:txBody>
        </p:sp>
        <p:sp>
          <p:nvSpPr>
            <p:cNvPr id="44" name="D">
              <a:extLst>
                <a:ext uri="{FF2B5EF4-FFF2-40B4-BE49-F238E27FC236}">
                  <a16:creationId xmlns:a16="http://schemas.microsoft.com/office/drawing/2014/main" id="{8DB0A836-C59E-42E8-AED6-7F7059504E22}"/>
                </a:ext>
              </a:extLst>
            </p:cNvPr>
            <p:cNvSpPr txBox="1"/>
            <p:nvPr/>
          </p:nvSpPr>
          <p:spPr>
            <a:xfrm>
              <a:off x="6761572" y="1533075"/>
              <a:ext cx="865687" cy="1756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 b="0">
                  <a:solidFill>
                    <a:srgbClr val="31333D"/>
                  </a:solidFill>
                  <a:latin typeface="Maven Pro Medium"/>
                  <a:ea typeface="Maven Pro Medium"/>
                  <a:cs typeface="Maven Pro Medium"/>
                  <a:sym typeface="Maven Pro Medium"/>
                </a:defRPr>
              </a:lvl1pPr>
            </a:lstStyle>
            <a:p>
              <a:r>
                <a:rPr lang="en-US" dirty="0"/>
                <a:t>4</a:t>
              </a:r>
              <a:endParaRPr dirty="0"/>
            </a:p>
          </p:txBody>
        </p:sp>
      </p:grpSp>
      <p:sp>
        <p:nvSpPr>
          <p:cNvPr id="45" name="01">
            <a:extLst>
              <a:ext uri="{FF2B5EF4-FFF2-40B4-BE49-F238E27FC236}">
                <a16:creationId xmlns:a16="http://schemas.microsoft.com/office/drawing/2014/main" id="{1C2F9BDE-4F61-4EC1-890B-3AFDEA596D61}"/>
              </a:ext>
            </a:extLst>
          </p:cNvPr>
          <p:cNvSpPr txBox="1"/>
          <p:nvPr/>
        </p:nvSpPr>
        <p:spPr>
          <a:xfrm>
            <a:off x="1479863" y="4213069"/>
            <a:ext cx="216765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6881DC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800" dirty="0">
                <a:solidFill>
                  <a:srgbClr val="635ED6"/>
                </a:solidFill>
              </a:rPr>
              <a:t>1.</a:t>
            </a:r>
            <a:endParaRPr sz="2800" dirty="0">
              <a:solidFill>
                <a:srgbClr val="635ED6"/>
              </a:solidFill>
            </a:endParaRPr>
          </a:p>
        </p:txBody>
      </p:sp>
      <p:sp>
        <p:nvSpPr>
          <p:cNvPr id="46" name="Subtitle text">
            <a:extLst>
              <a:ext uri="{FF2B5EF4-FFF2-40B4-BE49-F238E27FC236}">
                <a16:creationId xmlns:a16="http://schemas.microsoft.com/office/drawing/2014/main" id="{7CABFC2D-01C6-4123-A80C-B7DBCE4DEA5D}"/>
              </a:ext>
            </a:extLst>
          </p:cNvPr>
          <p:cNvSpPr txBox="1"/>
          <p:nvPr/>
        </p:nvSpPr>
        <p:spPr>
          <a:xfrm>
            <a:off x="1992365" y="4103117"/>
            <a:ext cx="190348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Collecting a set of images</a:t>
            </a:r>
          </a:p>
        </p:txBody>
      </p:sp>
      <p:sp>
        <p:nvSpPr>
          <p:cNvPr id="48" name="01">
            <a:extLst>
              <a:ext uri="{FF2B5EF4-FFF2-40B4-BE49-F238E27FC236}">
                <a16:creationId xmlns:a16="http://schemas.microsoft.com/office/drawing/2014/main" id="{5F27E232-2975-4122-9179-4DC01595F482}"/>
              </a:ext>
            </a:extLst>
          </p:cNvPr>
          <p:cNvSpPr txBox="1"/>
          <p:nvPr/>
        </p:nvSpPr>
        <p:spPr>
          <a:xfrm>
            <a:off x="1743034" y="2468127"/>
            <a:ext cx="216765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6881DC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800" dirty="0">
                <a:solidFill>
                  <a:srgbClr val="635ED6"/>
                </a:solidFill>
              </a:rPr>
              <a:t>2.</a:t>
            </a:r>
            <a:endParaRPr sz="2800" dirty="0">
              <a:solidFill>
                <a:srgbClr val="635ED6"/>
              </a:solidFill>
            </a:endParaRPr>
          </a:p>
        </p:txBody>
      </p:sp>
      <p:sp>
        <p:nvSpPr>
          <p:cNvPr id="49" name="Subtitle text">
            <a:extLst>
              <a:ext uri="{FF2B5EF4-FFF2-40B4-BE49-F238E27FC236}">
                <a16:creationId xmlns:a16="http://schemas.microsoft.com/office/drawing/2014/main" id="{CD19390A-5FD8-4B9C-9462-76146AF0B2AA}"/>
              </a:ext>
            </a:extLst>
          </p:cNvPr>
          <p:cNvSpPr txBox="1"/>
          <p:nvPr/>
        </p:nvSpPr>
        <p:spPr>
          <a:xfrm>
            <a:off x="2163642" y="2422508"/>
            <a:ext cx="257363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Mark up the collected images</a:t>
            </a:r>
          </a:p>
        </p:txBody>
      </p:sp>
      <p:sp>
        <p:nvSpPr>
          <p:cNvPr id="50" name="01">
            <a:extLst>
              <a:ext uri="{FF2B5EF4-FFF2-40B4-BE49-F238E27FC236}">
                <a16:creationId xmlns:a16="http://schemas.microsoft.com/office/drawing/2014/main" id="{10199A25-AA21-41E4-AE60-2939F1266FC6}"/>
              </a:ext>
            </a:extLst>
          </p:cNvPr>
          <p:cNvSpPr txBox="1"/>
          <p:nvPr/>
        </p:nvSpPr>
        <p:spPr>
          <a:xfrm>
            <a:off x="4943971" y="1485756"/>
            <a:ext cx="216765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6881DC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800" dirty="0">
                <a:solidFill>
                  <a:srgbClr val="635ED6"/>
                </a:solidFill>
              </a:rPr>
              <a:t>3.</a:t>
            </a:r>
            <a:endParaRPr sz="2800" dirty="0">
              <a:solidFill>
                <a:srgbClr val="635ED6"/>
              </a:solidFill>
            </a:endParaRPr>
          </a:p>
        </p:txBody>
      </p:sp>
      <p:sp>
        <p:nvSpPr>
          <p:cNvPr id="51" name="Subtitle text">
            <a:extLst>
              <a:ext uri="{FF2B5EF4-FFF2-40B4-BE49-F238E27FC236}">
                <a16:creationId xmlns:a16="http://schemas.microsoft.com/office/drawing/2014/main" id="{8A1275CD-8CBC-4BAA-BE41-2C54563A6343}"/>
              </a:ext>
            </a:extLst>
          </p:cNvPr>
          <p:cNvSpPr txBox="1"/>
          <p:nvPr/>
        </p:nvSpPr>
        <p:spPr>
          <a:xfrm>
            <a:off x="5364579" y="1286249"/>
            <a:ext cx="209568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Train different architectures on data</a:t>
            </a:r>
          </a:p>
        </p:txBody>
      </p:sp>
      <p:sp>
        <p:nvSpPr>
          <p:cNvPr id="52" name="01">
            <a:extLst>
              <a:ext uri="{FF2B5EF4-FFF2-40B4-BE49-F238E27FC236}">
                <a16:creationId xmlns:a16="http://schemas.microsoft.com/office/drawing/2014/main" id="{7852D534-6EF9-406B-938A-986C33DF79CB}"/>
              </a:ext>
            </a:extLst>
          </p:cNvPr>
          <p:cNvSpPr txBox="1"/>
          <p:nvPr/>
        </p:nvSpPr>
        <p:spPr>
          <a:xfrm>
            <a:off x="8415246" y="4162499"/>
            <a:ext cx="216765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6881DC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800" dirty="0">
                <a:solidFill>
                  <a:srgbClr val="635ED6"/>
                </a:solidFill>
              </a:rPr>
              <a:t>5.</a:t>
            </a:r>
            <a:endParaRPr sz="2800" dirty="0">
              <a:solidFill>
                <a:srgbClr val="635ED6"/>
              </a:solidFill>
            </a:endParaRPr>
          </a:p>
        </p:txBody>
      </p:sp>
      <p:sp>
        <p:nvSpPr>
          <p:cNvPr id="53" name="Subtitle text">
            <a:extLst>
              <a:ext uri="{FF2B5EF4-FFF2-40B4-BE49-F238E27FC236}">
                <a16:creationId xmlns:a16="http://schemas.microsoft.com/office/drawing/2014/main" id="{7D76D779-C4B0-4D04-8DE6-9E2542DF147D}"/>
              </a:ext>
            </a:extLst>
          </p:cNvPr>
          <p:cNvSpPr txBox="1"/>
          <p:nvPr/>
        </p:nvSpPr>
        <p:spPr>
          <a:xfrm>
            <a:off x="8818894" y="4228643"/>
            <a:ext cx="263516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 Use a custom classifier</a:t>
            </a:r>
          </a:p>
        </p:txBody>
      </p:sp>
      <p:sp>
        <p:nvSpPr>
          <p:cNvPr id="54" name="01">
            <a:extLst>
              <a:ext uri="{FF2B5EF4-FFF2-40B4-BE49-F238E27FC236}">
                <a16:creationId xmlns:a16="http://schemas.microsoft.com/office/drawing/2014/main" id="{A40239F5-1F53-48C7-8BB8-541C85480B1A}"/>
              </a:ext>
            </a:extLst>
          </p:cNvPr>
          <p:cNvSpPr txBox="1"/>
          <p:nvPr/>
        </p:nvSpPr>
        <p:spPr>
          <a:xfrm>
            <a:off x="7823229" y="2426506"/>
            <a:ext cx="216765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6881DC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800" dirty="0">
                <a:solidFill>
                  <a:srgbClr val="635ED6"/>
                </a:solidFill>
              </a:rPr>
              <a:t>4.</a:t>
            </a:r>
            <a:endParaRPr sz="2800" dirty="0">
              <a:solidFill>
                <a:srgbClr val="635ED6"/>
              </a:solidFill>
            </a:endParaRPr>
          </a:p>
        </p:txBody>
      </p:sp>
      <p:sp>
        <p:nvSpPr>
          <p:cNvPr id="55" name="Subtitle text">
            <a:extLst>
              <a:ext uri="{FF2B5EF4-FFF2-40B4-BE49-F238E27FC236}">
                <a16:creationId xmlns:a16="http://schemas.microsoft.com/office/drawing/2014/main" id="{4A58FAA1-9F74-4A4C-BEC2-51148F37DB27}"/>
              </a:ext>
            </a:extLst>
          </p:cNvPr>
          <p:cNvSpPr txBox="1"/>
          <p:nvPr/>
        </p:nvSpPr>
        <p:spPr>
          <a:xfrm>
            <a:off x="8243837" y="2483472"/>
            <a:ext cx="229505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6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r>
              <a:rPr lang="en-US" sz="2000" b="1" dirty="0"/>
              <a:t>Get metrics results</a:t>
            </a: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F6D997D-84E2-41E8-BE86-89D4FCC9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-48121"/>
            <a:ext cx="11300058" cy="11474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Methodology and purpose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2D17FFC-7888-48F1-B69F-51025A91BB98}"/>
              </a:ext>
            </a:extLst>
          </p:cNvPr>
          <p:cNvSpPr/>
          <p:nvPr/>
        </p:nvSpPr>
        <p:spPr>
          <a:xfrm>
            <a:off x="0" y="6526105"/>
            <a:ext cx="4589304" cy="331895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D601EB-E15C-49B8-A530-943BBCF0D6C1}"/>
              </a:ext>
            </a:extLst>
          </p:cNvPr>
          <p:cNvSpPr txBox="1"/>
          <p:nvPr/>
        </p:nvSpPr>
        <p:spPr>
          <a:xfrm>
            <a:off x="54829" y="6470758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A97C9419-F664-4DB7-9859-4008B795823B}"/>
              </a:ext>
            </a:extLst>
          </p:cNvPr>
          <p:cNvSpPr/>
          <p:nvPr/>
        </p:nvSpPr>
        <p:spPr>
          <a:xfrm>
            <a:off x="4589304" y="6522100"/>
            <a:ext cx="327891" cy="335899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ъект 24">
            <a:extLst>
              <a:ext uri="{FF2B5EF4-FFF2-40B4-BE49-F238E27FC236}">
                <a16:creationId xmlns:a16="http://schemas.microsoft.com/office/drawing/2014/main" id="{BACBF012-0D73-43D7-906F-91141F714D7B}"/>
              </a:ext>
            </a:extLst>
          </p:cNvPr>
          <p:cNvSpPr txBox="1">
            <a:spLocks/>
          </p:cNvSpPr>
          <p:nvPr/>
        </p:nvSpPr>
        <p:spPr>
          <a:xfrm>
            <a:off x="509784" y="5964637"/>
            <a:ext cx="11140144" cy="53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ven Pro Medium"/>
                <a:ea typeface="Cambria Math" panose="02040503050406030204" pitchFamily="18" charset="0"/>
              </a:rPr>
              <a:t>Evaluate the possibility of optimizing or automating the order calculation process</a:t>
            </a:r>
            <a:r>
              <a:rPr lang="en-US" sz="2000" b="1" dirty="0">
                <a:solidFill>
                  <a:srgbClr val="37374E"/>
                </a:solidFill>
                <a:latin typeface="Maven Pro Medium"/>
                <a:ea typeface="Cambria Math" panose="02040503050406030204" pitchFamily="18" charset="0"/>
              </a:rPr>
              <a:t>.</a:t>
            </a:r>
            <a:endParaRPr lang="ru-RU" b="1" dirty="0">
              <a:solidFill>
                <a:srgbClr val="37374E"/>
              </a:solidFill>
              <a:latin typeface="Maven Pro Medium"/>
              <a:ea typeface="Microsoft JhengHei" panose="020B0604030504040204" pitchFamily="34" charset="-120"/>
            </a:endParaRPr>
          </a:p>
        </p:txBody>
      </p:sp>
      <p:sp>
        <p:nvSpPr>
          <p:cNvPr id="65" name="Кружок">
            <a:extLst>
              <a:ext uri="{FF2B5EF4-FFF2-40B4-BE49-F238E27FC236}">
                <a16:creationId xmlns:a16="http://schemas.microsoft.com/office/drawing/2014/main" id="{5969F25F-24CE-4AFD-AA03-6BFF8AF3F6FB}"/>
              </a:ext>
            </a:extLst>
          </p:cNvPr>
          <p:cNvSpPr>
            <a:spLocks noChangeAspect="1"/>
          </p:cNvSpPr>
          <p:nvPr/>
        </p:nvSpPr>
        <p:spPr>
          <a:xfrm>
            <a:off x="147283" y="6010873"/>
            <a:ext cx="324000" cy="324824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DC4DE2B0-E017-425B-A63E-3FF6D1A0D5F9}"/>
              </a:ext>
            </a:extLst>
          </p:cNvPr>
          <p:cNvSpPr>
            <a:spLocks noChangeAspect="1"/>
          </p:cNvSpPr>
          <p:nvPr/>
        </p:nvSpPr>
        <p:spPr bwMode="auto">
          <a:xfrm>
            <a:off x="201699" y="6053215"/>
            <a:ext cx="216000" cy="205435"/>
          </a:xfrm>
          <a:custGeom>
            <a:avLst/>
            <a:gdLst>
              <a:gd name="T0" fmla="*/ 146721 w 21600"/>
              <a:gd name="T1" fmla="*/ 138287 h 21600"/>
              <a:gd name="T2" fmla="*/ 146721 w 21600"/>
              <a:gd name="T3" fmla="*/ 138287 h 21600"/>
              <a:gd name="T4" fmla="*/ 146721 w 21600"/>
              <a:gd name="T5" fmla="*/ 138287 h 21600"/>
              <a:gd name="T6" fmla="*/ 146721 w 21600"/>
              <a:gd name="T7" fmla="*/ 13828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901" y="17459"/>
                </a:moveTo>
                <a:lnTo>
                  <a:pt x="17497" y="21600"/>
                </a:lnTo>
                <a:lnTo>
                  <a:pt x="15848" y="13532"/>
                </a:lnTo>
                <a:lnTo>
                  <a:pt x="21600" y="8281"/>
                </a:lnTo>
                <a:lnTo>
                  <a:pt x="13797" y="7428"/>
                </a:lnTo>
                <a:lnTo>
                  <a:pt x="10901" y="0"/>
                </a:lnTo>
                <a:lnTo>
                  <a:pt x="7844" y="7428"/>
                </a:lnTo>
                <a:lnTo>
                  <a:pt x="0" y="8281"/>
                </a:lnTo>
                <a:lnTo>
                  <a:pt x="5993" y="13532"/>
                </a:lnTo>
                <a:lnTo>
                  <a:pt x="4143" y="21600"/>
                </a:lnTo>
                <a:lnTo>
                  <a:pt x="10901" y="1745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/>
          <a:p>
            <a:endParaRPr lang="ru-RU" sz="1400" dirty="0"/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ECBE8087-77DC-4F7E-B0A3-586923F83449}"/>
              </a:ext>
            </a:extLst>
          </p:cNvPr>
          <p:cNvSpPr txBox="1">
            <a:spLocks/>
          </p:cNvSpPr>
          <p:nvPr/>
        </p:nvSpPr>
        <p:spPr>
          <a:xfrm>
            <a:off x="11710536" y="-119613"/>
            <a:ext cx="962927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2800" b="1" dirty="0">
              <a:solidFill>
                <a:srgbClr val="37374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9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2EE2C9B-51E5-4FB5-98AC-C48C30F0C540}"/>
              </a:ext>
            </a:extLst>
          </p:cNvPr>
          <p:cNvSpPr txBox="1">
            <a:spLocks/>
          </p:cNvSpPr>
          <p:nvPr/>
        </p:nvSpPr>
        <p:spPr>
          <a:xfrm>
            <a:off x="11710536" y="-111295"/>
            <a:ext cx="962927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A2017B-83AA-438F-B27A-909F1EF7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471" y="-133145"/>
            <a:ext cx="478896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B6D0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Set of images</a:t>
            </a:r>
            <a:endParaRPr lang="ru-RU" b="1" dirty="0">
              <a:solidFill>
                <a:srgbClr val="CB6D0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Объект 24">
            <a:extLst>
              <a:ext uri="{FF2B5EF4-FFF2-40B4-BE49-F238E27FC236}">
                <a16:creationId xmlns:a16="http://schemas.microsoft.com/office/drawing/2014/main" id="{CF1441CB-402E-4944-AF3F-507CDAEFF402}"/>
              </a:ext>
            </a:extLst>
          </p:cNvPr>
          <p:cNvSpPr txBox="1">
            <a:spLocks/>
          </p:cNvSpPr>
          <p:nvPr/>
        </p:nvSpPr>
        <p:spPr>
          <a:xfrm>
            <a:off x="30369" y="3350635"/>
            <a:ext cx="3874277" cy="750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A set of images in 5 days</a:t>
            </a:r>
            <a:r>
              <a:rPr lang="ru-RU" dirty="0">
                <a:solidFill>
                  <a:schemeClr val="bg1"/>
                </a:solidFill>
                <a:latin typeface="Maven Pro Medium"/>
                <a:ea typeface="Microsoft JhengHei" panose="020B0604030504040204" pitchFamily="34" charset="-120"/>
              </a:rPr>
              <a:t>:</a:t>
            </a:r>
            <a:endParaRPr lang="ru-RU" dirty="0">
              <a:solidFill>
                <a:srgbClr val="37374E"/>
              </a:solidFill>
              <a:latin typeface="Maven Pro Medium"/>
              <a:ea typeface="Microsoft JhengHei" panose="020B0604030504040204" pitchFamily="34" charset="-12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AB81A2F-4108-4841-8452-0749EF922772}"/>
              </a:ext>
            </a:extLst>
          </p:cNvPr>
          <p:cNvSpPr/>
          <p:nvPr/>
        </p:nvSpPr>
        <p:spPr>
          <a:xfrm>
            <a:off x="105878" y="102164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8D01A5-D402-4023-ABF0-A46B7244E9B8}"/>
              </a:ext>
            </a:extLst>
          </p:cNvPr>
          <p:cNvSpPr/>
          <p:nvPr/>
        </p:nvSpPr>
        <p:spPr>
          <a:xfrm>
            <a:off x="343301" y="102164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5327FF3-3209-42E1-993D-B60C4015E980}"/>
              </a:ext>
            </a:extLst>
          </p:cNvPr>
          <p:cNvSpPr/>
          <p:nvPr/>
        </p:nvSpPr>
        <p:spPr>
          <a:xfrm>
            <a:off x="580724" y="102164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85A7482-A8FA-4BF1-8537-8ABA98A67180}"/>
              </a:ext>
            </a:extLst>
          </p:cNvPr>
          <p:cNvSpPr/>
          <p:nvPr/>
        </p:nvSpPr>
        <p:spPr>
          <a:xfrm>
            <a:off x="818147" y="102164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3C2BD62-C48D-4B74-9036-A54B4E90B857}"/>
              </a:ext>
            </a:extLst>
          </p:cNvPr>
          <p:cNvSpPr/>
          <p:nvPr/>
        </p:nvSpPr>
        <p:spPr>
          <a:xfrm>
            <a:off x="1055570" y="102164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F4F3C19-770F-459D-8552-E6AEDA590BD5}"/>
              </a:ext>
            </a:extLst>
          </p:cNvPr>
          <p:cNvSpPr/>
          <p:nvPr/>
        </p:nvSpPr>
        <p:spPr>
          <a:xfrm>
            <a:off x="1292993" y="102164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A90E5B7-C0F6-4EE5-A30C-23AEE98237BF}"/>
              </a:ext>
            </a:extLst>
          </p:cNvPr>
          <p:cNvSpPr/>
          <p:nvPr/>
        </p:nvSpPr>
        <p:spPr>
          <a:xfrm>
            <a:off x="1530416" y="102164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1B92F0B-3619-47A8-A968-2885D34EC5B2}"/>
              </a:ext>
            </a:extLst>
          </p:cNvPr>
          <p:cNvSpPr/>
          <p:nvPr/>
        </p:nvSpPr>
        <p:spPr>
          <a:xfrm>
            <a:off x="1767839" y="102164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0FD0811-B919-481F-B96C-99001E091EBF}"/>
              </a:ext>
            </a:extLst>
          </p:cNvPr>
          <p:cNvSpPr/>
          <p:nvPr/>
        </p:nvSpPr>
        <p:spPr>
          <a:xfrm>
            <a:off x="2005262" y="102164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62CAE46-334B-4062-82DE-3CB413E6E306}"/>
              </a:ext>
            </a:extLst>
          </p:cNvPr>
          <p:cNvSpPr/>
          <p:nvPr/>
        </p:nvSpPr>
        <p:spPr>
          <a:xfrm>
            <a:off x="2242685" y="102163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180F1CC-B17A-4153-9EA1-2517F2D0E103}"/>
              </a:ext>
            </a:extLst>
          </p:cNvPr>
          <p:cNvSpPr/>
          <p:nvPr/>
        </p:nvSpPr>
        <p:spPr>
          <a:xfrm>
            <a:off x="2480108" y="102163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4765D62-DC76-463F-865B-F999EEAF25D0}"/>
              </a:ext>
            </a:extLst>
          </p:cNvPr>
          <p:cNvSpPr/>
          <p:nvPr/>
        </p:nvSpPr>
        <p:spPr>
          <a:xfrm>
            <a:off x="2717531" y="102163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8160D3A-CB54-45FC-8AF2-28A5A7CB014D}"/>
              </a:ext>
            </a:extLst>
          </p:cNvPr>
          <p:cNvSpPr/>
          <p:nvPr/>
        </p:nvSpPr>
        <p:spPr>
          <a:xfrm>
            <a:off x="2954954" y="102163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F5286A9-4578-495F-82F8-CE99CDE110CE}"/>
              </a:ext>
            </a:extLst>
          </p:cNvPr>
          <p:cNvSpPr/>
          <p:nvPr/>
        </p:nvSpPr>
        <p:spPr>
          <a:xfrm>
            <a:off x="3192377" y="102163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636F37-60D6-458F-AAB8-B3B76074E01F}"/>
              </a:ext>
            </a:extLst>
          </p:cNvPr>
          <p:cNvSpPr/>
          <p:nvPr/>
        </p:nvSpPr>
        <p:spPr>
          <a:xfrm>
            <a:off x="3429800" y="102163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54D2A54-A1B9-431C-9BFB-7ABEB93D623A}"/>
              </a:ext>
            </a:extLst>
          </p:cNvPr>
          <p:cNvSpPr/>
          <p:nvPr/>
        </p:nvSpPr>
        <p:spPr>
          <a:xfrm>
            <a:off x="3667223" y="10216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97B7603-8F1C-4E97-BD4B-52F4E99F7717}"/>
              </a:ext>
            </a:extLst>
          </p:cNvPr>
          <p:cNvSpPr/>
          <p:nvPr/>
        </p:nvSpPr>
        <p:spPr>
          <a:xfrm>
            <a:off x="3904646" y="102163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8EFA2B7-BF0B-4507-AEC3-7157592E1FC6}"/>
              </a:ext>
            </a:extLst>
          </p:cNvPr>
          <p:cNvSpPr/>
          <p:nvPr/>
        </p:nvSpPr>
        <p:spPr>
          <a:xfrm>
            <a:off x="4142069" y="10216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62FB5B1-D7A9-4EFF-BFDC-0311B6F5B10D}"/>
              </a:ext>
            </a:extLst>
          </p:cNvPr>
          <p:cNvSpPr/>
          <p:nvPr/>
        </p:nvSpPr>
        <p:spPr>
          <a:xfrm>
            <a:off x="4379492" y="102163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AF47812-B039-4C30-942E-93DB01CA52BB}"/>
              </a:ext>
            </a:extLst>
          </p:cNvPr>
          <p:cNvSpPr/>
          <p:nvPr/>
        </p:nvSpPr>
        <p:spPr>
          <a:xfrm>
            <a:off x="4616915" y="102163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615D8F6-984D-4BAC-A485-374401929C74}"/>
              </a:ext>
            </a:extLst>
          </p:cNvPr>
          <p:cNvSpPr/>
          <p:nvPr/>
        </p:nvSpPr>
        <p:spPr>
          <a:xfrm>
            <a:off x="4854338" y="102163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4AC5085-7CBC-4058-85CB-EEADCFBB076A}"/>
              </a:ext>
            </a:extLst>
          </p:cNvPr>
          <p:cNvSpPr/>
          <p:nvPr/>
        </p:nvSpPr>
        <p:spPr>
          <a:xfrm>
            <a:off x="5091761" y="102163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320C26F-4624-49BB-8A5D-6FC8B12B6182}"/>
              </a:ext>
            </a:extLst>
          </p:cNvPr>
          <p:cNvSpPr/>
          <p:nvPr/>
        </p:nvSpPr>
        <p:spPr>
          <a:xfrm>
            <a:off x="5329184" y="102163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83F55906-DC5D-485D-BBE7-9A756A70A31E}"/>
              </a:ext>
            </a:extLst>
          </p:cNvPr>
          <p:cNvSpPr/>
          <p:nvPr/>
        </p:nvSpPr>
        <p:spPr>
          <a:xfrm>
            <a:off x="5566607" y="102163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46A9D8AD-4B86-4C29-B018-C472B66512FC}"/>
              </a:ext>
            </a:extLst>
          </p:cNvPr>
          <p:cNvSpPr/>
          <p:nvPr/>
        </p:nvSpPr>
        <p:spPr>
          <a:xfrm>
            <a:off x="5804030" y="102163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E1DD7D4-8973-4995-9212-A8F3FEB3EF2A}"/>
              </a:ext>
            </a:extLst>
          </p:cNvPr>
          <p:cNvSpPr/>
          <p:nvPr/>
        </p:nvSpPr>
        <p:spPr>
          <a:xfrm>
            <a:off x="6041453" y="102163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E0283F0-2192-4023-AB7C-D1E448DC7E6A}"/>
              </a:ext>
            </a:extLst>
          </p:cNvPr>
          <p:cNvSpPr/>
          <p:nvPr/>
        </p:nvSpPr>
        <p:spPr>
          <a:xfrm>
            <a:off x="6278876" y="102163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C45A5AF-AE4B-44DA-9E48-C23C9ECBFDBF}"/>
              </a:ext>
            </a:extLst>
          </p:cNvPr>
          <p:cNvSpPr/>
          <p:nvPr/>
        </p:nvSpPr>
        <p:spPr>
          <a:xfrm>
            <a:off x="6516299" y="102163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93A83DA-0372-4686-8338-F32EAA728384}"/>
              </a:ext>
            </a:extLst>
          </p:cNvPr>
          <p:cNvSpPr/>
          <p:nvPr/>
        </p:nvSpPr>
        <p:spPr>
          <a:xfrm>
            <a:off x="6753722" y="102163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D88FCA6-81DF-4B75-BBFF-A48EB5161BE8}"/>
              </a:ext>
            </a:extLst>
          </p:cNvPr>
          <p:cNvSpPr/>
          <p:nvPr/>
        </p:nvSpPr>
        <p:spPr>
          <a:xfrm>
            <a:off x="6991145" y="102162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601C8C5-1030-4966-8635-FB7AAB1E5CEA}"/>
              </a:ext>
            </a:extLst>
          </p:cNvPr>
          <p:cNvSpPr/>
          <p:nvPr/>
        </p:nvSpPr>
        <p:spPr>
          <a:xfrm>
            <a:off x="7228568" y="102162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0FE626FE-850B-48BB-B772-4A9F5C9155AD}"/>
              </a:ext>
            </a:extLst>
          </p:cNvPr>
          <p:cNvSpPr/>
          <p:nvPr/>
        </p:nvSpPr>
        <p:spPr>
          <a:xfrm>
            <a:off x="7465991" y="102162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A785CD9-A7CC-481F-9A02-9EEC1CEC396F}"/>
              </a:ext>
            </a:extLst>
          </p:cNvPr>
          <p:cNvSpPr/>
          <p:nvPr/>
        </p:nvSpPr>
        <p:spPr>
          <a:xfrm>
            <a:off x="7703414" y="102162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816D495D-FE1C-4A67-95A6-5E575F792C43}"/>
              </a:ext>
            </a:extLst>
          </p:cNvPr>
          <p:cNvSpPr/>
          <p:nvPr/>
        </p:nvSpPr>
        <p:spPr>
          <a:xfrm>
            <a:off x="7940837" y="1021628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5D7430-02EE-4F02-9AC1-9083DCB2CECA}"/>
              </a:ext>
            </a:extLst>
          </p:cNvPr>
          <p:cNvSpPr/>
          <p:nvPr/>
        </p:nvSpPr>
        <p:spPr>
          <a:xfrm>
            <a:off x="8178260" y="102162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C58337C-6485-45AF-B33B-6FD7EBCC5181}"/>
              </a:ext>
            </a:extLst>
          </p:cNvPr>
          <p:cNvSpPr/>
          <p:nvPr/>
        </p:nvSpPr>
        <p:spPr>
          <a:xfrm>
            <a:off x="8415683" y="1021627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6712C16-9142-48B1-A1DA-EF89C4C77D03}"/>
              </a:ext>
            </a:extLst>
          </p:cNvPr>
          <p:cNvSpPr/>
          <p:nvPr/>
        </p:nvSpPr>
        <p:spPr>
          <a:xfrm>
            <a:off x="8653106" y="102162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AB6C404-08CD-4A9E-8B31-48530E41F9A6}"/>
              </a:ext>
            </a:extLst>
          </p:cNvPr>
          <p:cNvSpPr/>
          <p:nvPr/>
        </p:nvSpPr>
        <p:spPr>
          <a:xfrm>
            <a:off x="8890529" y="1021626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3E018F01-7E93-46EB-AEC0-E83844A108B3}"/>
              </a:ext>
            </a:extLst>
          </p:cNvPr>
          <p:cNvSpPr/>
          <p:nvPr/>
        </p:nvSpPr>
        <p:spPr>
          <a:xfrm>
            <a:off x="9127952" y="102162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E2F33085-924B-4DCC-A3E3-42BD2FC56A39}"/>
              </a:ext>
            </a:extLst>
          </p:cNvPr>
          <p:cNvSpPr/>
          <p:nvPr/>
        </p:nvSpPr>
        <p:spPr>
          <a:xfrm>
            <a:off x="9365375" y="1021625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3D714E7D-54CB-40DE-BD9E-F98FB264B6B1}"/>
              </a:ext>
            </a:extLst>
          </p:cNvPr>
          <p:cNvSpPr/>
          <p:nvPr/>
        </p:nvSpPr>
        <p:spPr>
          <a:xfrm>
            <a:off x="9602798" y="102162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60580BBD-47FB-4282-90B4-91906E6D211D}"/>
              </a:ext>
            </a:extLst>
          </p:cNvPr>
          <p:cNvSpPr/>
          <p:nvPr/>
        </p:nvSpPr>
        <p:spPr>
          <a:xfrm>
            <a:off x="9840221" y="1021624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68EB18FF-4BFF-4F5A-AEE8-CB1E91271455}"/>
              </a:ext>
            </a:extLst>
          </p:cNvPr>
          <p:cNvSpPr/>
          <p:nvPr/>
        </p:nvSpPr>
        <p:spPr>
          <a:xfrm>
            <a:off x="10077644" y="102162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BA7CF0A-F3AC-4269-9058-59ADDC5EE0D8}"/>
              </a:ext>
            </a:extLst>
          </p:cNvPr>
          <p:cNvSpPr/>
          <p:nvPr/>
        </p:nvSpPr>
        <p:spPr>
          <a:xfrm>
            <a:off x="10315067" y="1021623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9FB2A225-80BC-4A0E-A425-797DF8F44B66}"/>
              </a:ext>
            </a:extLst>
          </p:cNvPr>
          <p:cNvSpPr/>
          <p:nvPr/>
        </p:nvSpPr>
        <p:spPr>
          <a:xfrm>
            <a:off x="10552490" y="102162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B839D36-98B0-45EA-BDAA-09013C00C78B}"/>
              </a:ext>
            </a:extLst>
          </p:cNvPr>
          <p:cNvSpPr/>
          <p:nvPr/>
        </p:nvSpPr>
        <p:spPr>
          <a:xfrm>
            <a:off x="10789913" y="1021622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C12DB748-0159-4893-BED8-7F75899DA587}"/>
              </a:ext>
            </a:extLst>
          </p:cNvPr>
          <p:cNvSpPr/>
          <p:nvPr/>
        </p:nvSpPr>
        <p:spPr>
          <a:xfrm>
            <a:off x="11027336" y="102162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D8386D8-32EE-4509-B419-122AD932F552}"/>
              </a:ext>
            </a:extLst>
          </p:cNvPr>
          <p:cNvSpPr/>
          <p:nvPr/>
        </p:nvSpPr>
        <p:spPr>
          <a:xfrm>
            <a:off x="11264759" y="1021621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F3EB7AD5-ECCA-4380-921B-8399DD7E7D4F}"/>
              </a:ext>
            </a:extLst>
          </p:cNvPr>
          <p:cNvSpPr/>
          <p:nvPr/>
        </p:nvSpPr>
        <p:spPr>
          <a:xfrm>
            <a:off x="11502182" y="102162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9D3104A9-DA21-4B91-A350-9BDE9356A618}"/>
              </a:ext>
            </a:extLst>
          </p:cNvPr>
          <p:cNvSpPr/>
          <p:nvPr/>
        </p:nvSpPr>
        <p:spPr>
          <a:xfrm>
            <a:off x="11739605" y="1021620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C115EDCA-E663-424C-9AA8-669D1EF0DDD4}"/>
              </a:ext>
            </a:extLst>
          </p:cNvPr>
          <p:cNvSpPr/>
          <p:nvPr/>
        </p:nvSpPr>
        <p:spPr>
          <a:xfrm>
            <a:off x="11977028" y="1021619"/>
            <a:ext cx="77002" cy="962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Picture 20" descr="Add image free icon">
            <a:extLst>
              <a:ext uri="{FF2B5EF4-FFF2-40B4-BE49-F238E27FC236}">
                <a16:creationId xmlns:a16="http://schemas.microsoft.com/office/drawing/2014/main" id="{2D1E9D75-B1F3-446F-BD38-F510137E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9" y="4072222"/>
            <a:ext cx="716041" cy="7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Объект 2">
            <a:extLst>
              <a:ext uri="{FF2B5EF4-FFF2-40B4-BE49-F238E27FC236}">
                <a16:creationId xmlns:a16="http://schemas.microsoft.com/office/drawing/2014/main" id="{8746FB8B-8CA1-498E-879C-EAAA7A02D775}"/>
              </a:ext>
            </a:extLst>
          </p:cNvPr>
          <p:cNvSpPr txBox="1">
            <a:spLocks/>
          </p:cNvSpPr>
          <p:nvPr/>
        </p:nvSpPr>
        <p:spPr>
          <a:xfrm>
            <a:off x="1774684" y="4155747"/>
            <a:ext cx="3200587" cy="63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446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images</a:t>
            </a:r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DEB96B7-29DB-4FDD-9324-3BE0D374ADA3}"/>
              </a:ext>
            </a:extLst>
          </p:cNvPr>
          <p:cNvSpPr txBox="1"/>
          <p:nvPr/>
        </p:nvSpPr>
        <p:spPr>
          <a:xfrm>
            <a:off x="43503" y="4276353"/>
            <a:ext cx="32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➤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E443273-DF06-4982-B0C6-0944AE3C0114}"/>
              </a:ext>
            </a:extLst>
          </p:cNvPr>
          <p:cNvSpPr txBox="1"/>
          <p:nvPr/>
        </p:nvSpPr>
        <p:spPr>
          <a:xfrm>
            <a:off x="77193" y="5539306"/>
            <a:ext cx="32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➤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7FDB2FC1-B6FE-432A-A281-43185D3AF122}"/>
              </a:ext>
            </a:extLst>
          </p:cNvPr>
          <p:cNvSpPr/>
          <p:nvPr/>
        </p:nvSpPr>
        <p:spPr>
          <a:xfrm>
            <a:off x="0" y="6526105"/>
            <a:ext cx="4589304" cy="331895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7B1DF05-B5D1-4B7B-9E9D-5096FDC0903F}"/>
              </a:ext>
            </a:extLst>
          </p:cNvPr>
          <p:cNvSpPr txBox="1"/>
          <p:nvPr/>
        </p:nvSpPr>
        <p:spPr>
          <a:xfrm>
            <a:off x="54829" y="6470758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85" name="Равнобедренный треугольник 84">
            <a:extLst>
              <a:ext uri="{FF2B5EF4-FFF2-40B4-BE49-F238E27FC236}">
                <a16:creationId xmlns:a16="http://schemas.microsoft.com/office/drawing/2014/main" id="{A41D988B-AFAF-49DD-B9D2-714C4645A87A}"/>
              </a:ext>
            </a:extLst>
          </p:cNvPr>
          <p:cNvSpPr/>
          <p:nvPr/>
        </p:nvSpPr>
        <p:spPr>
          <a:xfrm>
            <a:off x="4589304" y="6522100"/>
            <a:ext cx="327891" cy="335899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64B674B7-E444-4D45-A08D-32DA8A9F7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7494" y="4153274"/>
            <a:ext cx="482306" cy="445688"/>
          </a:xfrm>
          <a:prstGeom prst="rect">
            <a:avLst/>
          </a:prstGeom>
        </p:spPr>
      </p:pic>
      <p:sp>
        <p:nvSpPr>
          <p:cNvPr id="92" name="Объект 24">
            <a:extLst>
              <a:ext uri="{FF2B5EF4-FFF2-40B4-BE49-F238E27FC236}">
                <a16:creationId xmlns:a16="http://schemas.microsoft.com/office/drawing/2014/main" id="{4B19CB2E-69A5-4F55-A9FD-CFA0A242D9FB}"/>
              </a:ext>
            </a:extLst>
          </p:cNvPr>
          <p:cNvSpPr txBox="1">
            <a:spLocks/>
          </p:cNvSpPr>
          <p:nvPr/>
        </p:nvSpPr>
        <p:spPr>
          <a:xfrm>
            <a:off x="9679800" y="4175733"/>
            <a:ext cx="3095734" cy="872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Maven Pro Medium"/>
                <a:ea typeface="Cambria Math" panose="02040503050406030204" pitchFamily="18" charset="0"/>
              </a:rPr>
              <a:t>JINR</a:t>
            </a:r>
            <a:r>
              <a:rPr lang="ru-RU" sz="2400" dirty="0">
                <a:solidFill>
                  <a:schemeClr val="bg1"/>
                </a:solidFill>
                <a:latin typeface="Maven Pro Medium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aven Pro Medium"/>
                <a:ea typeface="Cambria Math" panose="02040503050406030204" pitchFamily="18" charset="0"/>
              </a:rPr>
              <a:t>cantine</a:t>
            </a:r>
            <a:endParaRPr lang="ru-RU" sz="1800" dirty="0">
              <a:solidFill>
                <a:srgbClr val="37374E"/>
              </a:solidFill>
              <a:latin typeface="Maven Pro Medium"/>
              <a:ea typeface="Cambria Math" panose="02040503050406030204" pitchFamily="18" charset="0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1E58D263-57C1-44F0-9CD9-6ABA628B5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759" y="5119873"/>
            <a:ext cx="915304" cy="915304"/>
          </a:xfrm>
          <a:prstGeom prst="rect">
            <a:avLst/>
          </a:prstGeom>
        </p:spPr>
      </p:pic>
      <p:sp>
        <p:nvSpPr>
          <p:cNvPr id="96" name="Объект 2">
            <a:extLst>
              <a:ext uri="{FF2B5EF4-FFF2-40B4-BE49-F238E27FC236}">
                <a16:creationId xmlns:a16="http://schemas.microsoft.com/office/drawing/2014/main" id="{350F083B-0137-4614-8B22-313161A4605D}"/>
              </a:ext>
            </a:extLst>
          </p:cNvPr>
          <p:cNvSpPr txBox="1">
            <a:spLocks/>
          </p:cNvSpPr>
          <p:nvPr/>
        </p:nvSpPr>
        <p:spPr>
          <a:xfrm>
            <a:off x="1743779" y="5376936"/>
            <a:ext cx="2635713" cy="632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More than 150 different classes of objects</a:t>
            </a:r>
            <a:endParaRPr lang="ru-RU" sz="1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B1A80C4-2796-43F1-82EA-B21733681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273" y="2521578"/>
            <a:ext cx="3504790" cy="22033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DC77A1-BF4F-4E9B-BDB5-4F0462627F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9427" y="1685356"/>
            <a:ext cx="438582" cy="438582"/>
          </a:xfrm>
          <a:prstGeom prst="rect">
            <a:avLst/>
          </a:prstGeom>
        </p:spPr>
      </p:pic>
      <p:sp>
        <p:nvSpPr>
          <p:cNvPr id="71" name="Объект 24">
            <a:extLst>
              <a:ext uri="{FF2B5EF4-FFF2-40B4-BE49-F238E27FC236}">
                <a16:creationId xmlns:a16="http://schemas.microsoft.com/office/drawing/2014/main" id="{878689E1-A4AD-41C3-81D5-2F342EE78535}"/>
              </a:ext>
            </a:extLst>
          </p:cNvPr>
          <p:cNvSpPr txBox="1">
            <a:spLocks/>
          </p:cNvSpPr>
          <p:nvPr/>
        </p:nvSpPr>
        <p:spPr>
          <a:xfrm>
            <a:off x="4456494" y="1347427"/>
            <a:ext cx="3764529" cy="89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Maven Pro Medium"/>
                <a:ea typeface="Cambria Math" panose="02040503050406030204" pitchFamily="18" charset="0"/>
              </a:rPr>
              <a:t>Data collection was carried out in automatic mode using raspberry pi 4, a digital camera with manual focus, and sonar.</a:t>
            </a:r>
            <a:endParaRPr lang="ru-RU" sz="1400" dirty="0">
              <a:solidFill>
                <a:srgbClr val="37374E"/>
              </a:solidFill>
              <a:latin typeface="Maven Pro Medium"/>
              <a:ea typeface="Cambria Math" panose="02040503050406030204" pitchFamily="18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D5EE26D-6B77-4456-9141-E6D588008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0" y="4660330"/>
            <a:ext cx="3633630" cy="204391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CCA26C9-3C05-4FDC-A85A-01E9BE7817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547" t="26481" r="41838" b="19647"/>
          <a:stretch/>
        </p:blipFill>
        <p:spPr>
          <a:xfrm>
            <a:off x="9270124" y="913282"/>
            <a:ext cx="1976386" cy="31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6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D1A8D37-9AEE-4E6E-A9C9-700044148066}"/>
              </a:ext>
            </a:extLst>
          </p:cNvPr>
          <p:cNvCxnSpPr/>
          <p:nvPr/>
        </p:nvCxnSpPr>
        <p:spPr>
          <a:xfrm>
            <a:off x="0" y="1511166"/>
            <a:ext cx="12192000" cy="0"/>
          </a:xfrm>
          <a:prstGeom prst="line">
            <a:avLst/>
          </a:prstGeom>
          <a:ln w="412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4A16FFBF-F550-46CC-98B0-6277D7B1AB70}"/>
              </a:ext>
            </a:extLst>
          </p:cNvPr>
          <p:cNvSpPr/>
          <p:nvPr/>
        </p:nvSpPr>
        <p:spPr>
          <a:xfrm rot="10800000">
            <a:off x="9018870" y="-2"/>
            <a:ext cx="3173129" cy="315175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E91E3E9-B6BD-4C3F-8295-D09F17F7048F}"/>
              </a:ext>
            </a:extLst>
          </p:cNvPr>
          <p:cNvSpPr txBox="1">
            <a:spLocks/>
          </p:cNvSpPr>
          <p:nvPr/>
        </p:nvSpPr>
        <p:spPr>
          <a:xfrm>
            <a:off x="0" y="-26287"/>
            <a:ext cx="8536807" cy="150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Markup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469C0BD-EFBD-4421-A5DE-09AD18F750CC}"/>
              </a:ext>
            </a:extLst>
          </p:cNvPr>
          <p:cNvSpPr txBox="1">
            <a:spLocks/>
          </p:cNvSpPr>
          <p:nvPr/>
        </p:nvSpPr>
        <p:spPr>
          <a:xfrm>
            <a:off x="0" y="1562509"/>
            <a:ext cx="10145465" cy="1501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Maven Pro Medium"/>
                <a:ea typeface="Cambria Math" panose="02040503050406030204" pitchFamily="18" charset="0"/>
              </a:rPr>
              <a:t>The </a:t>
            </a:r>
            <a:r>
              <a:rPr lang="en-US" sz="1800" b="1" dirty="0" err="1">
                <a:latin typeface="Maven Pro Medium"/>
                <a:ea typeface="Cambria Math" panose="02040503050406030204" pitchFamily="18" charset="0"/>
              </a:rPr>
              <a:t>roboflow</a:t>
            </a:r>
            <a:r>
              <a:rPr lang="en-US" sz="1800" b="1" dirty="0">
                <a:latin typeface="Maven Pro Medium"/>
                <a:ea typeface="Cambria Math" panose="02040503050406030204" pitchFamily="18" charset="0"/>
              </a:rPr>
              <a:t> service was used as a data markup tool. This service provides convenient tools for working with images.</a:t>
            </a:r>
          </a:p>
          <a:p>
            <a:endParaRPr lang="en-US" sz="1800" b="1" dirty="0">
              <a:latin typeface="Maven Pro Medium"/>
              <a:ea typeface="Cambria Math" panose="02040503050406030204" pitchFamily="18" charset="0"/>
            </a:endParaRPr>
          </a:p>
          <a:p>
            <a:r>
              <a:rPr lang="en-US" sz="1800" dirty="0">
                <a:latin typeface="Maven Pro Medium"/>
                <a:ea typeface="Cambria Math" panose="02040503050406030204" pitchFamily="18" charset="0"/>
              </a:rPr>
              <a:t>We have created 7 different datasets to achieve maximum metrics for yolo networks.</a:t>
            </a:r>
          </a:p>
          <a:p>
            <a:endParaRPr lang="ru-RU"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CA5126E-1C62-4775-8994-63011DD34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10" y="2803919"/>
            <a:ext cx="10610661" cy="2922657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5AA7051-DFF4-41F0-8B5B-F79332021AB5}"/>
              </a:ext>
            </a:extLst>
          </p:cNvPr>
          <p:cNvSpPr/>
          <p:nvPr/>
        </p:nvSpPr>
        <p:spPr>
          <a:xfrm>
            <a:off x="0" y="6526105"/>
            <a:ext cx="4589304" cy="331895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768354-A422-4D5E-A2AA-A2827B4821E3}"/>
              </a:ext>
            </a:extLst>
          </p:cNvPr>
          <p:cNvSpPr txBox="1"/>
          <p:nvPr/>
        </p:nvSpPr>
        <p:spPr>
          <a:xfrm>
            <a:off x="54829" y="6470758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BBC9E030-C9F2-4CED-9A53-6902D4CB4F59}"/>
              </a:ext>
            </a:extLst>
          </p:cNvPr>
          <p:cNvSpPr/>
          <p:nvPr/>
        </p:nvSpPr>
        <p:spPr>
          <a:xfrm>
            <a:off x="4589304" y="6522100"/>
            <a:ext cx="327891" cy="335899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8AF409E-E167-488F-B6F6-39EA86D67DF5}"/>
              </a:ext>
            </a:extLst>
          </p:cNvPr>
          <p:cNvSpPr txBox="1">
            <a:spLocks/>
          </p:cNvSpPr>
          <p:nvPr/>
        </p:nvSpPr>
        <p:spPr>
          <a:xfrm>
            <a:off x="11710536" y="-111295"/>
            <a:ext cx="962927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2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EC11D6E-74F4-450D-8C05-8FCAEADBD4AC}"/>
              </a:ext>
            </a:extLst>
          </p:cNvPr>
          <p:cNvSpPr txBox="1">
            <a:spLocks/>
          </p:cNvSpPr>
          <p:nvPr/>
        </p:nvSpPr>
        <p:spPr>
          <a:xfrm>
            <a:off x="1265121" y="-114300"/>
            <a:ext cx="11300058" cy="114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Yolo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DB4DD460-0A2E-4E4F-B989-C15F0BB9DBDD}"/>
              </a:ext>
            </a:extLst>
          </p:cNvPr>
          <p:cNvSpPr/>
          <p:nvPr/>
        </p:nvSpPr>
        <p:spPr>
          <a:xfrm>
            <a:off x="0" y="0"/>
            <a:ext cx="4906881" cy="6858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5E33C3A-061C-4B19-AB38-59B625FEC2A8}"/>
              </a:ext>
            </a:extLst>
          </p:cNvPr>
          <p:cNvSpPr/>
          <p:nvPr/>
        </p:nvSpPr>
        <p:spPr>
          <a:xfrm>
            <a:off x="1112121" y="964624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76D849B-8C61-459D-8491-2E2BEBF01EE6}"/>
              </a:ext>
            </a:extLst>
          </p:cNvPr>
          <p:cNvSpPr/>
          <p:nvPr/>
        </p:nvSpPr>
        <p:spPr>
          <a:xfrm>
            <a:off x="1349544" y="964623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7E24D5D-4E49-4A69-812D-DE363405DF30}"/>
              </a:ext>
            </a:extLst>
          </p:cNvPr>
          <p:cNvSpPr/>
          <p:nvPr/>
        </p:nvSpPr>
        <p:spPr>
          <a:xfrm>
            <a:off x="1586967" y="964623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3CABDD6-AE51-4541-BC82-DBDDBAB7A98A}"/>
              </a:ext>
            </a:extLst>
          </p:cNvPr>
          <p:cNvSpPr/>
          <p:nvPr/>
        </p:nvSpPr>
        <p:spPr>
          <a:xfrm>
            <a:off x="1824390" y="964622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E19B55A-7A2F-49EA-846F-E7436E4EB0EF}"/>
              </a:ext>
            </a:extLst>
          </p:cNvPr>
          <p:cNvSpPr/>
          <p:nvPr/>
        </p:nvSpPr>
        <p:spPr>
          <a:xfrm>
            <a:off x="2061813" y="964622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ABEB80B-C99C-456A-99E3-EBC6B566B05A}"/>
              </a:ext>
            </a:extLst>
          </p:cNvPr>
          <p:cNvSpPr/>
          <p:nvPr/>
        </p:nvSpPr>
        <p:spPr>
          <a:xfrm>
            <a:off x="2299236" y="964621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F31E8E6-D2E5-4350-B899-8BF00C74A32E}"/>
              </a:ext>
            </a:extLst>
          </p:cNvPr>
          <p:cNvSpPr/>
          <p:nvPr/>
        </p:nvSpPr>
        <p:spPr>
          <a:xfrm>
            <a:off x="2536659" y="964621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C35F71C-528A-4F25-BE99-7A0A0AA0395F}"/>
              </a:ext>
            </a:extLst>
          </p:cNvPr>
          <p:cNvSpPr/>
          <p:nvPr/>
        </p:nvSpPr>
        <p:spPr>
          <a:xfrm>
            <a:off x="2774082" y="964620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1E0FDB2-77D2-4535-89F0-4855973C9889}"/>
              </a:ext>
            </a:extLst>
          </p:cNvPr>
          <p:cNvSpPr/>
          <p:nvPr/>
        </p:nvSpPr>
        <p:spPr>
          <a:xfrm>
            <a:off x="3011505" y="964620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3615DB0-E1E5-4B57-BA6C-AFAC10AE327C}"/>
              </a:ext>
            </a:extLst>
          </p:cNvPr>
          <p:cNvSpPr/>
          <p:nvPr/>
        </p:nvSpPr>
        <p:spPr>
          <a:xfrm>
            <a:off x="3248928" y="964619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D88B8E1-045E-4D15-B372-B935126C48BF}"/>
              </a:ext>
            </a:extLst>
          </p:cNvPr>
          <p:cNvSpPr/>
          <p:nvPr/>
        </p:nvSpPr>
        <p:spPr>
          <a:xfrm>
            <a:off x="3486351" y="964619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27C076E-ABFE-42FF-B182-AB8027D6D4D1}"/>
              </a:ext>
            </a:extLst>
          </p:cNvPr>
          <p:cNvSpPr/>
          <p:nvPr/>
        </p:nvSpPr>
        <p:spPr>
          <a:xfrm>
            <a:off x="3723774" y="964618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43C1029-F92C-4A1F-BB3E-C00D59BDE7FD}"/>
              </a:ext>
            </a:extLst>
          </p:cNvPr>
          <p:cNvSpPr/>
          <p:nvPr/>
        </p:nvSpPr>
        <p:spPr>
          <a:xfrm>
            <a:off x="3961197" y="964618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262D080-D8F4-4A5C-BF93-1975F3EB2007}"/>
              </a:ext>
            </a:extLst>
          </p:cNvPr>
          <p:cNvSpPr/>
          <p:nvPr/>
        </p:nvSpPr>
        <p:spPr>
          <a:xfrm>
            <a:off x="4198620" y="964617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BECB6D2-22A6-45B5-83FC-6646F56A1908}"/>
              </a:ext>
            </a:extLst>
          </p:cNvPr>
          <p:cNvSpPr/>
          <p:nvPr/>
        </p:nvSpPr>
        <p:spPr>
          <a:xfrm>
            <a:off x="4436043" y="964617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4D46B6A-C6A4-46EB-841C-A6CEBFC74251}"/>
              </a:ext>
            </a:extLst>
          </p:cNvPr>
          <p:cNvSpPr/>
          <p:nvPr/>
        </p:nvSpPr>
        <p:spPr>
          <a:xfrm>
            <a:off x="4673466" y="964616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4A07053-FD9D-4D36-A042-805D5E0F3B41}"/>
              </a:ext>
            </a:extLst>
          </p:cNvPr>
          <p:cNvSpPr/>
          <p:nvPr/>
        </p:nvSpPr>
        <p:spPr>
          <a:xfrm>
            <a:off x="4910889" y="964616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E8130F5-890E-42F6-B56F-9E5A604AA130}"/>
              </a:ext>
            </a:extLst>
          </p:cNvPr>
          <p:cNvSpPr/>
          <p:nvPr/>
        </p:nvSpPr>
        <p:spPr>
          <a:xfrm>
            <a:off x="5148312" y="964615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7D420EE-C4AA-4F87-A5E2-11A0E0FA7756}"/>
              </a:ext>
            </a:extLst>
          </p:cNvPr>
          <p:cNvSpPr/>
          <p:nvPr/>
        </p:nvSpPr>
        <p:spPr>
          <a:xfrm>
            <a:off x="5385735" y="964615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B0ACF804-5CB9-4511-B298-7067A91F257D}"/>
              </a:ext>
            </a:extLst>
          </p:cNvPr>
          <p:cNvSpPr/>
          <p:nvPr/>
        </p:nvSpPr>
        <p:spPr>
          <a:xfrm>
            <a:off x="5623158" y="964614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2682D1A-2AFB-4D3E-B275-2C8517C04034}"/>
              </a:ext>
            </a:extLst>
          </p:cNvPr>
          <p:cNvSpPr/>
          <p:nvPr/>
        </p:nvSpPr>
        <p:spPr>
          <a:xfrm>
            <a:off x="5860581" y="964614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4E3F47F-89FE-4CE7-A290-BE63C1033BA2}"/>
              </a:ext>
            </a:extLst>
          </p:cNvPr>
          <p:cNvSpPr/>
          <p:nvPr/>
        </p:nvSpPr>
        <p:spPr>
          <a:xfrm>
            <a:off x="6098004" y="964613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072C1D5-3B95-46BF-9C48-E6F3130B9742}"/>
              </a:ext>
            </a:extLst>
          </p:cNvPr>
          <p:cNvSpPr/>
          <p:nvPr/>
        </p:nvSpPr>
        <p:spPr>
          <a:xfrm>
            <a:off x="6335427" y="964613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4BA469E5-1597-446B-BB70-5D67D0345F27}"/>
              </a:ext>
            </a:extLst>
          </p:cNvPr>
          <p:cNvSpPr/>
          <p:nvPr/>
        </p:nvSpPr>
        <p:spPr>
          <a:xfrm>
            <a:off x="6572850" y="964612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9C83946-1C0A-4F3B-A073-91D33539827E}"/>
              </a:ext>
            </a:extLst>
          </p:cNvPr>
          <p:cNvSpPr/>
          <p:nvPr/>
        </p:nvSpPr>
        <p:spPr>
          <a:xfrm>
            <a:off x="6810273" y="964612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1FFB5F4-8F4A-4DB0-AD4B-2251E2319BE2}"/>
              </a:ext>
            </a:extLst>
          </p:cNvPr>
          <p:cNvSpPr/>
          <p:nvPr/>
        </p:nvSpPr>
        <p:spPr>
          <a:xfrm>
            <a:off x="7047696" y="964611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566CB145-E257-42B4-A6B1-12C62B024295}"/>
              </a:ext>
            </a:extLst>
          </p:cNvPr>
          <p:cNvSpPr/>
          <p:nvPr/>
        </p:nvSpPr>
        <p:spPr>
          <a:xfrm>
            <a:off x="7285119" y="964611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88DA7C17-9010-4030-9F46-5B5100A9E200}"/>
              </a:ext>
            </a:extLst>
          </p:cNvPr>
          <p:cNvSpPr/>
          <p:nvPr/>
        </p:nvSpPr>
        <p:spPr>
          <a:xfrm>
            <a:off x="7522542" y="964610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C255AEA3-7A55-466A-86C6-1FDBCAB823D4}"/>
              </a:ext>
            </a:extLst>
          </p:cNvPr>
          <p:cNvSpPr/>
          <p:nvPr/>
        </p:nvSpPr>
        <p:spPr>
          <a:xfrm>
            <a:off x="7759965" y="964610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80EB5FF5-6438-477D-B534-C7F1F9DA23E0}"/>
              </a:ext>
            </a:extLst>
          </p:cNvPr>
          <p:cNvSpPr/>
          <p:nvPr/>
        </p:nvSpPr>
        <p:spPr>
          <a:xfrm>
            <a:off x="7997388" y="964609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7FF3A9E-9483-4DF7-B8AD-EC2C8ED97D8C}"/>
              </a:ext>
            </a:extLst>
          </p:cNvPr>
          <p:cNvSpPr/>
          <p:nvPr/>
        </p:nvSpPr>
        <p:spPr>
          <a:xfrm>
            <a:off x="8234811" y="964609"/>
            <a:ext cx="77002" cy="9625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26236340-1DB5-4295-84A2-62966D3C365E}"/>
              </a:ext>
            </a:extLst>
          </p:cNvPr>
          <p:cNvSpPr txBox="1">
            <a:spLocks/>
          </p:cNvSpPr>
          <p:nvPr/>
        </p:nvSpPr>
        <p:spPr>
          <a:xfrm>
            <a:off x="11710536" y="-108447"/>
            <a:ext cx="962927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ru-RU" sz="2800" b="1" dirty="0">
              <a:solidFill>
                <a:srgbClr val="37374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Объект 24">
            <a:extLst>
              <a:ext uri="{FF2B5EF4-FFF2-40B4-BE49-F238E27FC236}">
                <a16:creationId xmlns:a16="http://schemas.microsoft.com/office/drawing/2014/main" id="{34460F19-DEB3-4BFA-B264-D9610AD13C06}"/>
              </a:ext>
            </a:extLst>
          </p:cNvPr>
          <p:cNvSpPr txBox="1">
            <a:spLocks/>
          </p:cNvSpPr>
          <p:nvPr/>
        </p:nvSpPr>
        <p:spPr>
          <a:xfrm>
            <a:off x="5042806" y="1419703"/>
            <a:ext cx="6994211" cy="1017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37374E"/>
                </a:solidFill>
                <a:latin typeface="Maven Pro Medium"/>
                <a:ea typeface="Microsoft JhengHei" panose="020B0604030504040204" pitchFamily="34" charset="-120"/>
              </a:rPr>
              <a:t>YOLO (You Only Look Once) – this is a neural network architecture designed to detect objects in an image</a:t>
            </a:r>
            <a:r>
              <a:rPr lang="ru-RU" sz="2000" dirty="0">
                <a:solidFill>
                  <a:srgbClr val="37374E"/>
                </a:solidFill>
                <a:latin typeface="Maven Pro Medium"/>
                <a:ea typeface="Microsoft JhengHei" panose="020B0604030504040204" pitchFamily="34" charset="-120"/>
              </a:rPr>
              <a:t>. </a:t>
            </a:r>
            <a:endParaRPr lang="en-US" sz="2000" dirty="0">
              <a:solidFill>
                <a:srgbClr val="37374E"/>
              </a:solidFill>
              <a:latin typeface="Maven Pro Medium"/>
              <a:ea typeface="Microsoft JhengHei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37374E"/>
                </a:solidFill>
                <a:latin typeface="Maven Pro Medium"/>
                <a:ea typeface="Microsoft JhengHei" panose="020B0604030504040204" pitchFamily="34" charset="-120"/>
              </a:rPr>
              <a:t>YOLO networks family seem to be one of the best solutions for object detection. According to [1] in an identical testing environment, YOLO-v3 outperforms SSD and Faster R-CNN. In [2] the authors evaluate Faster R-CNN and YOLO on UEC FOOD-100 dataset and report YOLO superiority in the food detection domain. </a:t>
            </a:r>
            <a:endParaRPr lang="ru-RU" sz="2000" dirty="0">
              <a:solidFill>
                <a:srgbClr val="37374E"/>
              </a:solidFill>
              <a:latin typeface="Maven Pro Medium"/>
              <a:ea typeface="Microsoft JhengHei" panose="020B0604030504040204" pitchFamily="34" charset="-12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DBCA90E-34BC-422C-B530-F3EFFB4B494F}"/>
              </a:ext>
            </a:extLst>
          </p:cNvPr>
          <p:cNvSpPr/>
          <p:nvPr/>
        </p:nvSpPr>
        <p:spPr>
          <a:xfrm>
            <a:off x="0" y="6526105"/>
            <a:ext cx="4589304" cy="331895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539257-0309-4BDB-819C-D176D12B63CF}"/>
              </a:ext>
            </a:extLst>
          </p:cNvPr>
          <p:cNvSpPr txBox="1"/>
          <p:nvPr/>
        </p:nvSpPr>
        <p:spPr>
          <a:xfrm>
            <a:off x="54829" y="6470758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AFA603E5-E2AB-42E8-A021-B08ACAA02B2F}"/>
              </a:ext>
            </a:extLst>
          </p:cNvPr>
          <p:cNvSpPr/>
          <p:nvPr/>
        </p:nvSpPr>
        <p:spPr>
          <a:xfrm>
            <a:off x="4589304" y="6522100"/>
            <a:ext cx="327891" cy="335899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26ECD-736D-4D6F-A9E5-3919CDF335C5}"/>
              </a:ext>
            </a:extLst>
          </p:cNvPr>
          <p:cNvSpPr txBox="1"/>
          <p:nvPr/>
        </p:nvSpPr>
        <p:spPr>
          <a:xfrm>
            <a:off x="7880278" y="4879926"/>
            <a:ext cx="1333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Literature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1EDC62-CAEE-4662-961C-5EB946FD2FA4}"/>
              </a:ext>
            </a:extLst>
          </p:cNvPr>
          <p:cNvSpPr txBox="1"/>
          <p:nvPr/>
        </p:nvSpPr>
        <p:spPr>
          <a:xfrm>
            <a:off x="7836967" y="5347965"/>
            <a:ext cx="4441725" cy="134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333333"/>
              </a:buClr>
              <a:buSzPts val="1200"/>
              <a:buFont typeface="Segoe UI" panose="020B0502040204020203" pitchFamily="34" charset="0"/>
              <a:buAutoNum type="arabicPeriod"/>
            </a:pPr>
            <a:r>
              <a:rPr lang="en-US" sz="800" spc="25" dirty="0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Srivastava, S., </a:t>
            </a:r>
            <a:r>
              <a:rPr lang="en-US" sz="800" spc="25" dirty="0" err="1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Divekar</a:t>
            </a:r>
            <a:r>
              <a:rPr lang="en-US" sz="800" spc="25" dirty="0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, A.V., </a:t>
            </a:r>
            <a:r>
              <a:rPr lang="en-US" sz="800" spc="25" dirty="0" err="1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Anilkumar</a:t>
            </a:r>
            <a:r>
              <a:rPr lang="en-US" sz="800" spc="25" dirty="0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, C. et al. Comparative analysis of deep learning image detection algorithms. J Big Data 8, 66 (2021). https://doi.org/10.1186/s40537-021-00434-w</a:t>
            </a:r>
            <a:endParaRPr lang="ru-RU" sz="1000" dirty="0">
              <a:latin typeface="Maven Pro Medium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333333"/>
              </a:buClr>
              <a:buSzPts val="1200"/>
              <a:buFont typeface="Segoe UI" panose="020B0502040204020203" pitchFamily="34" charset="0"/>
              <a:buAutoNum type="arabicPeriod"/>
            </a:pPr>
            <a:r>
              <a:rPr lang="en-US" sz="800" spc="25" dirty="0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M. Chopra, A. </a:t>
            </a:r>
            <a:r>
              <a:rPr lang="en-US" sz="800" spc="25" dirty="0" err="1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Purwar</a:t>
            </a:r>
            <a:r>
              <a:rPr lang="en-US" sz="800" spc="25" dirty="0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, Food Image Recognition Using CNN, Faster R-CNN and YOLO, </a:t>
            </a:r>
            <a:br>
              <a:rPr lang="en-US" sz="800" spc="25" dirty="0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spc="25" dirty="0">
                <a:solidFill>
                  <a:srgbClr val="000000"/>
                </a:solidFill>
                <a:latin typeface="Maven Pro Medium"/>
                <a:ea typeface="Times New Roman" panose="02020603050405020304" pitchFamily="18" charset="0"/>
                <a:cs typeface="Times New Roman" panose="02020603050405020304" pitchFamily="18" charset="0"/>
              </a:rPr>
              <a:t>Applications of Artificial Intelligence, Big Data and Internet of Things in Sustainable Development, 1st Edition, 9, 2022</a:t>
            </a:r>
            <a:endParaRPr lang="ru-RU" sz="1000" dirty="0">
              <a:effectLst/>
              <a:latin typeface="Maven Pro Medium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333333"/>
              </a:buClr>
              <a:buSzPts val="1200"/>
              <a:buFont typeface="Segoe UI" panose="020B0502040204020203" pitchFamily="34" charset="0"/>
              <a:buAutoNum type="arabicPeriod"/>
            </a:pPr>
            <a:endParaRPr lang="ru-RU" sz="700" spc="25" dirty="0">
              <a:solidFill>
                <a:srgbClr val="000000"/>
              </a:solidFill>
              <a:latin typeface="Maven Pro Medium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FDB122-FD07-4EE1-A743-6C2E93328239}"/>
              </a:ext>
            </a:extLst>
          </p:cNvPr>
          <p:cNvSpPr txBox="1"/>
          <p:nvPr/>
        </p:nvSpPr>
        <p:spPr>
          <a:xfrm>
            <a:off x="5242498" y="5016222"/>
            <a:ext cx="24192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aven Pro Medium"/>
              </a:rPr>
              <a:t>W</a:t>
            </a:r>
            <a:r>
              <a:rPr lang="ru-RU" dirty="0">
                <a:latin typeface="Maven Pro Medium"/>
              </a:rPr>
              <a:t>e </a:t>
            </a:r>
            <a:r>
              <a:rPr lang="ru-RU" dirty="0" err="1">
                <a:latin typeface="Maven Pro Medium"/>
              </a:rPr>
              <a:t>used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the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lightest</a:t>
            </a:r>
            <a:r>
              <a:rPr lang="ru-RU" dirty="0">
                <a:latin typeface="Maven Pro Medium"/>
              </a:rPr>
              <a:t> </a:t>
            </a:r>
            <a:r>
              <a:rPr lang="en-US" dirty="0">
                <a:latin typeface="Maven Pro Medium"/>
              </a:rPr>
              <a:t>model </a:t>
            </a:r>
            <a:r>
              <a:rPr lang="ru-RU" dirty="0" err="1">
                <a:latin typeface="Maven Pro Medium"/>
              </a:rPr>
              <a:t>versions</a:t>
            </a:r>
            <a:r>
              <a:rPr lang="ru-RU" dirty="0">
                <a:latin typeface="Maven Pro Medium"/>
              </a:rPr>
              <a:t>, </a:t>
            </a:r>
            <a:r>
              <a:rPr lang="ru-RU" dirty="0" err="1">
                <a:latin typeface="Maven Pro Medium"/>
              </a:rPr>
              <a:t>because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they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look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the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most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adapted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for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use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in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real</a:t>
            </a:r>
            <a:r>
              <a:rPr lang="ru-RU" dirty="0">
                <a:latin typeface="Maven Pro Medium"/>
              </a:rPr>
              <a:t> </a:t>
            </a:r>
            <a:r>
              <a:rPr lang="ru-RU" dirty="0" err="1">
                <a:latin typeface="Maven Pro Medium"/>
              </a:rPr>
              <a:t>conditions</a:t>
            </a:r>
            <a:endParaRPr lang="ru-RU" dirty="0">
              <a:latin typeface="Maven Pro Medium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2F22B4F-3E6C-4783-93E9-820DAC8EC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6312" y="5079981"/>
            <a:ext cx="457200" cy="4572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2B50B7-8BBF-4346-B921-CDDCEC413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44" y="1683677"/>
            <a:ext cx="4563524" cy="29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A4DC528-590C-4C2A-B544-5DD6CF08199B}"/>
              </a:ext>
            </a:extLst>
          </p:cNvPr>
          <p:cNvSpPr txBox="1">
            <a:spLocks/>
          </p:cNvSpPr>
          <p:nvPr/>
        </p:nvSpPr>
        <p:spPr>
          <a:xfrm>
            <a:off x="838200" y="113211"/>
            <a:ext cx="10430691" cy="849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Metrics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671E133-DFC0-450C-9AF3-8A73DC1CDF73}"/>
              </a:ext>
            </a:extLst>
          </p:cNvPr>
          <p:cNvCxnSpPr>
            <a:cxnSpLocks/>
          </p:cNvCxnSpPr>
          <p:nvPr/>
        </p:nvCxnSpPr>
        <p:spPr>
          <a:xfrm>
            <a:off x="0" y="1127988"/>
            <a:ext cx="12192000" cy="0"/>
          </a:xfrm>
          <a:prstGeom prst="line">
            <a:avLst/>
          </a:prstGeom>
          <a:ln w="41275">
            <a:solidFill>
              <a:srgbClr val="E0E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C9307E-3808-45E3-9520-18291005F194}"/>
              </a:ext>
            </a:extLst>
          </p:cNvPr>
          <p:cNvSpPr/>
          <p:nvPr/>
        </p:nvSpPr>
        <p:spPr>
          <a:xfrm>
            <a:off x="474429" y="1293452"/>
            <a:ext cx="11422395" cy="5367230"/>
          </a:xfrm>
          <a:prstGeom prst="rect">
            <a:avLst/>
          </a:prstGeom>
          <a:solidFill>
            <a:srgbClr val="E0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ружок">
            <a:extLst>
              <a:ext uri="{FF2B5EF4-FFF2-40B4-BE49-F238E27FC236}">
                <a16:creationId xmlns:a16="http://schemas.microsoft.com/office/drawing/2014/main" id="{4AA95102-CCB5-487D-B4D4-F5A6CE4F9002}"/>
              </a:ext>
            </a:extLst>
          </p:cNvPr>
          <p:cNvSpPr/>
          <p:nvPr/>
        </p:nvSpPr>
        <p:spPr>
          <a:xfrm>
            <a:off x="8524560" y="1556115"/>
            <a:ext cx="1080000" cy="108000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01">
            <a:extLst>
              <a:ext uri="{FF2B5EF4-FFF2-40B4-BE49-F238E27FC236}">
                <a16:creationId xmlns:a16="http://schemas.microsoft.com/office/drawing/2014/main" id="{E68A27E2-1C17-486A-9943-069F14A713E7}"/>
              </a:ext>
            </a:extLst>
          </p:cNvPr>
          <p:cNvSpPr txBox="1"/>
          <p:nvPr/>
        </p:nvSpPr>
        <p:spPr>
          <a:xfrm>
            <a:off x="8378456" y="1197043"/>
            <a:ext cx="766343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31333D"/>
                </a:solidFill>
                <a:effectLst/>
                <a:uLnTx/>
                <a:uFillTx/>
                <a:latin typeface="Maven Pro Medium"/>
                <a:sym typeface="Maven Pro Medium"/>
              </a:rPr>
              <a:t>01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31333D"/>
                </a:solidFill>
                <a:effectLst/>
                <a:uLnTx/>
                <a:uFillTx/>
                <a:latin typeface="Maven Pro Medium"/>
                <a:sym typeface="Maven Pro Medium"/>
              </a:rPr>
              <a:t> </a:t>
            </a:r>
            <a:endParaRPr kumimoji="0" sz="400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10" name="Кружок">
            <a:extLst>
              <a:ext uri="{FF2B5EF4-FFF2-40B4-BE49-F238E27FC236}">
                <a16:creationId xmlns:a16="http://schemas.microsoft.com/office/drawing/2014/main" id="{CF5F3B1D-D639-4A5A-BB4A-AE511BB3C157}"/>
              </a:ext>
            </a:extLst>
          </p:cNvPr>
          <p:cNvSpPr/>
          <p:nvPr/>
        </p:nvSpPr>
        <p:spPr>
          <a:xfrm>
            <a:off x="8592456" y="3211003"/>
            <a:ext cx="1080000" cy="108000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1" name="01">
            <a:extLst>
              <a:ext uri="{FF2B5EF4-FFF2-40B4-BE49-F238E27FC236}">
                <a16:creationId xmlns:a16="http://schemas.microsoft.com/office/drawing/2014/main" id="{C3050B66-456B-4746-990B-35575A314C19}"/>
              </a:ext>
            </a:extLst>
          </p:cNvPr>
          <p:cNvSpPr txBox="1"/>
          <p:nvPr/>
        </p:nvSpPr>
        <p:spPr>
          <a:xfrm>
            <a:off x="8446352" y="2851930"/>
            <a:ext cx="216765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31333D"/>
                </a:solidFill>
                <a:effectLst/>
                <a:uLnTx/>
                <a:uFillTx/>
                <a:latin typeface="Maven Pro Medium"/>
                <a:sym typeface="Maven Pro Medium"/>
              </a:rPr>
              <a:t>0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31333D"/>
                </a:solidFill>
                <a:effectLst/>
                <a:uLnTx/>
                <a:uFillTx/>
                <a:latin typeface="Maven Pro Medium"/>
                <a:sym typeface="Maven Pro Medium"/>
              </a:rPr>
              <a:t>2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12" name="Кружок">
            <a:extLst>
              <a:ext uri="{FF2B5EF4-FFF2-40B4-BE49-F238E27FC236}">
                <a16:creationId xmlns:a16="http://schemas.microsoft.com/office/drawing/2014/main" id="{EA1877FA-803D-4BFE-9E43-E451B6D16D33}"/>
              </a:ext>
            </a:extLst>
          </p:cNvPr>
          <p:cNvSpPr/>
          <p:nvPr/>
        </p:nvSpPr>
        <p:spPr>
          <a:xfrm>
            <a:off x="8722793" y="4879239"/>
            <a:ext cx="1080000" cy="108000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01">
            <a:extLst>
              <a:ext uri="{FF2B5EF4-FFF2-40B4-BE49-F238E27FC236}">
                <a16:creationId xmlns:a16="http://schemas.microsoft.com/office/drawing/2014/main" id="{E392B84A-99A9-415F-9A5D-EB6B9D850627}"/>
              </a:ext>
            </a:extLst>
          </p:cNvPr>
          <p:cNvSpPr txBox="1"/>
          <p:nvPr/>
        </p:nvSpPr>
        <p:spPr>
          <a:xfrm>
            <a:off x="8576689" y="4520166"/>
            <a:ext cx="216765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31333D"/>
                </a:solidFill>
                <a:effectLst/>
                <a:uLnTx/>
                <a:uFillTx/>
                <a:latin typeface="Maven Pro Medium"/>
                <a:sym typeface="Maven Pro Medium"/>
              </a:rPr>
              <a:t>0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31333D"/>
                </a:solidFill>
                <a:effectLst/>
                <a:uLnTx/>
                <a:uFillTx/>
                <a:latin typeface="Maven Pro Medium"/>
                <a:sym typeface="Maven Pro Medium"/>
              </a:rPr>
              <a:t>3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Lorem ipsum dolor sit amet, consectetur adipiscing elit, sed do eiusmod tempor incididunt ut labore et quis nostrud exercitation ullamco laboris nisi ut">
                <a:extLst>
                  <a:ext uri="{FF2B5EF4-FFF2-40B4-BE49-F238E27FC236}">
                    <a16:creationId xmlns:a16="http://schemas.microsoft.com/office/drawing/2014/main" id="{98D711AB-BF35-49C2-9543-6030208D983A}"/>
                  </a:ext>
                </a:extLst>
              </p:cNvPr>
              <p:cNvSpPr txBox="1"/>
              <p:nvPr/>
            </p:nvSpPr>
            <p:spPr>
              <a:xfrm>
                <a:off x="8980388" y="3442711"/>
                <a:ext cx="3787407" cy="1310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2000"/>
                  </a:spcBef>
                  <a:defRPr sz="2600" b="0">
                    <a:solidFill>
                      <a:srgbClr val="64697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2000" b="1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Precision</a:t>
                </a:r>
                <a:r>
                  <a:rPr lang="en-US" sz="2400" b="1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𝑻𝑷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𝑻𝑷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𝑭𝑷</m:t>
                            </m:r>
                          </m:e>
                        </m:nary>
                      </m:den>
                    </m:f>
                  </m:oMath>
                </a14:m>
                <a:endParaRPr lang="ru-RU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9" name="Lorem ipsum dolor sit amet, consectetur adipiscing elit, sed do eiusmod tempor incididunt ut labore et quis nostrud exercitation ullamco laboris nisi ut">
                <a:extLst>
                  <a:ext uri="{FF2B5EF4-FFF2-40B4-BE49-F238E27FC236}">
                    <a16:creationId xmlns:a16="http://schemas.microsoft.com/office/drawing/2014/main" id="{98D711AB-BF35-49C2-9543-6030208D9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388" y="3442711"/>
                <a:ext cx="3787407" cy="1310039"/>
              </a:xfrm>
              <a:prstGeom prst="rect">
                <a:avLst/>
              </a:prstGeom>
              <a:blipFill>
                <a:blip r:embed="rId2"/>
                <a:stretch>
                  <a:fillRect l="-273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A4D19BF-0F41-4838-873D-8D2FAC83EE1B}"/>
              </a:ext>
            </a:extLst>
          </p:cNvPr>
          <p:cNvSpPr/>
          <p:nvPr/>
        </p:nvSpPr>
        <p:spPr>
          <a:xfrm>
            <a:off x="4629258" y="4349472"/>
            <a:ext cx="1721550" cy="10096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7621C18-A7A8-4741-BC0E-BD1F05EB7A91}"/>
              </a:ext>
            </a:extLst>
          </p:cNvPr>
          <p:cNvSpPr/>
          <p:nvPr/>
        </p:nvSpPr>
        <p:spPr>
          <a:xfrm>
            <a:off x="6340307" y="4349472"/>
            <a:ext cx="1721550" cy="1009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1FF511D-4834-4657-8C46-00E7CDF8E32E}"/>
              </a:ext>
            </a:extLst>
          </p:cNvPr>
          <p:cNvSpPr/>
          <p:nvPr/>
        </p:nvSpPr>
        <p:spPr>
          <a:xfrm>
            <a:off x="6340307" y="5350203"/>
            <a:ext cx="1721550" cy="10096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1E211FE-6A0D-416D-BE50-600A90CCCEC2}"/>
              </a:ext>
            </a:extLst>
          </p:cNvPr>
          <p:cNvSpPr/>
          <p:nvPr/>
        </p:nvSpPr>
        <p:spPr>
          <a:xfrm>
            <a:off x="4629258" y="5349640"/>
            <a:ext cx="1721550" cy="1009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01">
            <a:extLst>
              <a:ext uri="{FF2B5EF4-FFF2-40B4-BE49-F238E27FC236}">
                <a16:creationId xmlns:a16="http://schemas.microsoft.com/office/drawing/2014/main" id="{8A1AEB86-6EDC-4C4C-90FC-23750F63A1E3}"/>
              </a:ext>
            </a:extLst>
          </p:cNvPr>
          <p:cNvSpPr txBox="1"/>
          <p:nvPr/>
        </p:nvSpPr>
        <p:spPr>
          <a:xfrm>
            <a:off x="5576638" y="3430160"/>
            <a:ext cx="2167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/>
              <a:t>Real label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6AA95AAC-78BB-4B05-A5C3-0BD6F435850B}"/>
              </a:ext>
            </a:extLst>
          </p:cNvPr>
          <p:cNvSpPr txBox="1"/>
          <p:nvPr/>
        </p:nvSpPr>
        <p:spPr>
          <a:xfrm rot="16200000">
            <a:off x="2558388" y="4994422"/>
            <a:ext cx="2167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/>
              <a:t>Predict label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31" name="01">
            <a:extLst>
              <a:ext uri="{FF2B5EF4-FFF2-40B4-BE49-F238E27FC236}">
                <a16:creationId xmlns:a16="http://schemas.microsoft.com/office/drawing/2014/main" id="{7658C9FB-681B-423E-97F7-13D49C3C9323}"/>
              </a:ext>
            </a:extLst>
          </p:cNvPr>
          <p:cNvSpPr txBox="1"/>
          <p:nvPr/>
        </p:nvSpPr>
        <p:spPr>
          <a:xfrm>
            <a:off x="5225812" y="4646383"/>
            <a:ext cx="51794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1333D"/>
                </a:solidFill>
                <a:effectLst/>
                <a:uLnTx/>
                <a:uFillTx/>
                <a:latin typeface="Maven Pro Medium"/>
                <a:sym typeface="Maven Pro Medium"/>
              </a:rPr>
              <a:t>TP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32" name="01">
            <a:extLst>
              <a:ext uri="{FF2B5EF4-FFF2-40B4-BE49-F238E27FC236}">
                <a16:creationId xmlns:a16="http://schemas.microsoft.com/office/drawing/2014/main" id="{00E84FC9-4BCE-40BD-80B8-D3ACBD35541A}"/>
              </a:ext>
            </a:extLst>
          </p:cNvPr>
          <p:cNvSpPr txBox="1"/>
          <p:nvPr/>
        </p:nvSpPr>
        <p:spPr>
          <a:xfrm>
            <a:off x="6910903" y="5618503"/>
            <a:ext cx="51794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1333D"/>
                </a:solidFill>
                <a:effectLst/>
                <a:uLnTx/>
                <a:uFillTx/>
                <a:latin typeface="Maven Pro Medium"/>
                <a:sym typeface="Maven Pro Medium"/>
              </a:rPr>
              <a:t>T</a:t>
            </a:r>
            <a:r>
              <a:rPr lang="en-US" sz="2400" kern="0" dirty="0"/>
              <a:t>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33" name="01">
            <a:extLst>
              <a:ext uri="{FF2B5EF4-FFF2-40B4-BE49-F238E27FC236}">
                <a16:creationId xmlns:a16="http://schemas.microsoft.com/office/drawing/2014/main" id="{EF9A4BD2-44AB-4B26-8D86-C3F09BEEAE38}"/>
              </a:ext>
            </a:extLst>
          </p:cNvPr>
          <p:cNvSpPr txBox="1"/>
          <p:nvPr/>
        </p:nvSpPr>
        <p:spPr>
          <a:xfrm>
            <a:off x="6852295" y="4618898"/>
            <a:ext cx="51794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/>
              <a:t>FP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34" name="01">
            <a:extLst>
              <a:ext uri="{FF2B5EF4-FFF2-40B4-BE49-F238E27FC236}">
                <a16:creationId xmlns:a16="http://schemas.microsoft.com/office/drawing/2014/main" id="{EE152F76-3D82-4ADA-A51E-07822953037B}"/>
              </a:ext>
            </a:extLst>
          </p:cNvPr>
          <p:cNvSpPr txBox="1"/>
          <p:nvPr/>
        </p:nvSpPr>
        <p:spPr>
          <a:xfrm>
            <a:off x="5225812" y="5658412"/>
            <a:ext cx="51794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/>
              <a:t>FN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35" name="01">
            <a:extLst>
              <a:ext uri="{FF2B5EF4-FFF2-40B4-BE49-F238E27FC236}">
                <a16:creationId xmlns:a16="http://schemas.microsoft.com/office/drawing/2014/main" id="{1BD6551F-1A23-4B20-A5D7-611D649CF25C}"/>
              </a:ext>
            </a:extLst>
          </p:cNvPr>
          <p:cNvSpPr txBox="1"/>
          <p:nvPr/>
        </p:nvSpPr>
        <p:spPr>
          <a:xfrm>
            <a:off x="5018086" y="3912954"/>
            <a:ext cx="96502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/>
              <a:t>Positive</a:t>
            </a:r>
            <a:endParaRPr kumimoji="0" sz="240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36" name="01">
            <a:extLst>
              <a:ext uri="{FF2B5EF4-FFF2-40B4-BE49-F238E27FC236}">
                <a16:creationId xmlns:a16="http://schemas.microsoft.com/office/drawing/2014/main" id="{B6C490C2-50D9-4BB5-8E59-F291B11EA50A}"/>
              </a:ext>
            </a:extLst>
          </p:cNvPr>
          <p:cNvSpPr txBox="1"/>
          <p:nvPr/>
        </p:nvSpPr>
        <p:spPr>
          <a:xfrm>
            <a:off x="6777615" y="3902084"/>
            <a:ext cx="106188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31333D"/>
                </a:solidFill>
                <a:effectLst/>
                <a:uLnTx/>
                <a:uFillTx/>
                <a:latin typeface="Maven Pro Medium"/>
                <a:sym typeface="Maven Pro Medium"/>
              </a:rPr>
              <a:t>Negative</a:t>
            </a:r>
            <a:endParaRPr kumimoji="0" sz="240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37" name="01">
            <a:extLst>
              <a:ext uri="{FF2B5EF4-FFF2-40B4-BE49-F238E27FC236}">
                <a16:creationId xmlns:a16="http://schemas.microsoft.com/office/drawing/2014/main" id="{A826A550-D187-4F9E-B8B9-7CFE9E85813B}"/>
              </a:ext>
            </a:extLst>
          </p:cNvPr>
          <p:cNvSpPr txBox="1"/>
          <p:nvPr/>
        </p:nvSpPr>
        <p:spPr>
          <a:xfrm rot="16200000">
            <a:off x="3804468" y="4671423"/>
            <a:ext cx="96502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/>
              <a:t>Positive</a:t>
            </a:r>
            <a:endParaRPr kumimoji="0" sz="240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7544A616-DCC0-4155-8E31-6C84F0718538}"/>
              </a:ext>
            </a:extLst>
          </p:cNvPr>
          <p:cNvSpPr txBox="1"/>
          <p:nvPr/>
        </p:nvSpPr>
        <p:spPr>
          <a:xfrm rot="16200000">
            <a:off x="3730950" y="5682719"/>
            <a:ext cx="105756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31333D"/>
                </a:solidFill>
                <a:effectLst/>
                <a:uLnTx/>
                <a:uFillTx/>
                <a:latin typeface="Maven Pro Medium"/>
                <a:sym typeface="Maven Pro Medium"/>
              </a:rPr>
              <a:t>Negative</a:t>
            </a:r>
            <a:endParaRPr kumimoji="0" sz="240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Lorem ipsum dolor sit amet, consectetur adipiscing elit, sed do eiusmod tempor incididunt ut labore et quis nostrud exercitation ullamco laboris nisi ut">
                <a:extLst>
                  <a:ext uri="{FF2B5EF4-FFF2-40B4-BE49-F238E27FC236}">
                    <a16:creationId xmlns:a16="http://schemas.microsoft.com/office/drawing/2014/main" id="{C91EAE44-0430-4E5A-8485-7DFAB9286A05}"/>
                  </a:ext>
                </a:extLst>
              </p:cNvPr>
              <p:cNvSpPr txBox="1"/>
              <p:nvPr/>
            </p:nvSpPr>
            <p:spPr>
              <a:xfrm>
                <a:off x="8850642" y="1865984"/>
                <a:ext cx="3787407" cy="1310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2000"/>
                  </a:spcBef>
                  <a:defRPr sz="2600" b="0">
                    <a:solidFill>
                      <a:srgbClr val="64697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2000" b="1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Recall</a:t>
                </a:r>
                <a:r>
                  <a:rPr lang="en-US" sz="2400" b="1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𝑻𝑷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𝑻𝑷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𝑭𝑵</m:t>
                            </m:r>
                          </m:e>
                        </m:nary>
                      </m:den>
                    </m:f>
                  </m:oMath>
                </a14:m>
                <a:endParaRPr lang="ru-RU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9" name="Lorem ipsum dolor sit amet, consectetur adipiscing elit, sed do eiusmod tempor incididunt ut labore et quis nostrud exercitation ullamco laboris nisi ut">
                <a:extLst>
                  <a:ext uri="{FF2B5EF4-FFF2-40B4-BE49-F238E27FC236}">
                    <a16:creationId xmlns:a16="http://schemas.microsoft.com/office/drawing/2014/main" id="{C91EAE44-0430-4E5A-8485-7DFAB9286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642" y="1865984"/>
                <a:ext cx="3787407" cy="1310039"/>
              </a:xfrm>
              <a:prstGeom prst="rect">
                <a:avLst/>
              </a:prstGeom>
              <a:blipFill>
                <a:blip r:embed="rId3"/>
                <a:stretch>
                  <a:fillRect l="-273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Lorem ipsum dolor sit amet, consectetur adipiscing elit, sed do eiusmod tempor incididunt ut labore et quis nostrud exercitation ullamco laboris nisi ut">
                <a:extLst>
                  <a:ext uri="{FF2B5EF4-FFF2-40B4-BE49-F238E27FC236}">
                    <a16:creationId xmlns:a16="http://schemas.microsoft.com/office/drawing/2014/main" id="{72C57B5C-7BD0-46C4-9414-C0AB05B90415}"/>
                  </a:ext>
                </a:extLst>
              </p:cNvPr>
              <p:cNvSpPr txBox="1"/>
              <p:nvPr/>
            </p:nvSpPr>
            <p:spPr>
              <a:xfrm>
                <a:off x="9120306" y="4963483"/>
                <a:ext cx="3787407" cy="1310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algn="l">
                  <a:lnSpc>
                    <a:spcPct val="120000"/>
                  </a:lnSpc>
                  <a:spcBef>
                    <a:spcPts val="2000"/>
                  </a:spcBef>
                  <a:defRPr sz="2600" b="0">
                    <a:solidFill>
                      <a:srgbClr val="646979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2000" b="1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mAP</a:t>
                </a:r>
                <a:r>
                  <a:rPr lang="en-US" sz="2400" b="1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sz="2400" b="1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𝑻𝑷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𝑻𝑷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𝑭𝑷</m:t>
                            </m:r>
                          </m:e>
                        </m:nary>
                      </m:den>
                    </m:f>
                  </m:oMath>
                </a14:m>
                <a:endParaRPr lang="ru-RU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0" name="Lorem ipsum dolor sit amet, consectetur adipiscing elit, sed do eiusmod tempor incididunt ut labore et quis nostrud exercitation ullamco laboris nisi ut">
                <a:extLst>
                  <a:ext uri="{FF2B5EF4-FFF2-40B4-BE49-F238E27FC236}">
                    <a16:creationId xmlns:a16="http://schemas.microsoft.com/office/drawing/2014/main" id="{72C57B5C-7BD0-46C4-9414-C0AB05B90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06" y="4963483"/>
                <a:ext cx="3787407" cy="1310039"/>
              </a:xfrm>
              <a:prstGeom prst="rect">
                <a:avLst/>
              </a:prstGeom>
              <a:blipFill>
                <a:blip r:embed="rId4"/>
                <a:stretch>
                  <a:fillRect l="-273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01">
            <a:extLst>
              <a:ext uri="{FF2B5EF4-FFF2-40B4-BE49-F238E27FC236}">
                <a16:creationId xmlns:a16="http://schemas.microsoft.com/office/drawing/2014/main" id="{51157E9D-5AEB-49F7-A650-B344E757FA3E}"/>
              </a:ext>
            </a:extLst>
          </p:cNvPr>
          <p:cNvSpPr txBox="1"/>
          <p:nvPr/>
        </p:nvSpPr>
        <p:spPr>
          <a:xfrm>
            <a:off x="679747" y="1668174"/>
            <a:ext cx="506400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8000" b="0">
                <a:solidFill>
                  <a:srgbClr val="31333D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/>
              <a:t>For each class , separate metrics were considered , after which the average value was found</a:t>
            </a:r>
            <a:r>
              <a:rPr lang="ru-RU" sz="2400" kern="0" dirty="0"/>
              <a:t>.</a:t>
            </a:r>
            <a:r>
              <a:rPr lang="en-US" sz="2400" kern="0" dirty="0"/>
              <a:t> 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31333D"/>
              </a:solidFill>
              <a:effectLst/>
              <a:uLnTx/>
              <a:uFillTx/>
              <a:latin typeface="Maven Pro Medium"/>
              <a:sym typeface="Maven Pro Medium"/>
            </a:endParaRP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8D02A0B7-1663-4718-8A4C-5312C352BD8E}"/>
              </a:ext>
            </a:extLst>
          </p:cNvPr>
          <p:cNvSpPr txBox="1">
            <a:spLocks/>
          </p:cNvSpPr>
          <p:nvPr/>
        </p:nvSpPr>
        <p:spPr>
          <a:xfrm>
            <a:off x="11710536" y="-108447"/>
            <a:ext cx="962927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b="1" dirty="0">
                <a:solidFill>
                  <a:srgbClr val="3737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ru-RU" sz="2800" b="1" dirty="0">
              <a:solidFill>
                <a:srgbClr val="37374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B97D452-6082-4BBE-B9B2-F664DE1841B5}"/>
              </a:ext>
            </a:extLst>
          </p:cNvPr>
          <p:cNvSpPr/>
          <p:nvPr/>
        </p:nvSpPr>
        <p:spPr>
          <a:xfrm>
            <a:off x="0" y="6526105"/>
            <a:ext cx="4589304" cy="331895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4560B5-A584-41F2-97D3-D589CC09DFAD}"/>
              </a:ext>
            </a:extLst>
          </p:cNvPr>
          <p:cNvSpPr txBox="1"/>
          <p:nvPr/>
        </p:nvSpPr>
        <p:spPr>
          <a:xfrm>
            <a:off x="54829" y="6470758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id="{2E84E68C-DDA8-4ED9-89CE-53CE28327785}"/>
              </a:ext>
            </a:extLst>
          </p:cNvPr>
          <p:cNvSpPr/>
          <p:nvPr/>
        </p:nvSpPr>
        <p:spPr>
          <a:xfrm>
            <a:off x="4589304" y="6522100"/>
            <a:ext cx="327891" cy="335899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4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359E6F9-288C-48B2-9D6A-2EEDD88C7D88}"/>
              </a:ext>
            </a:extLst>
          </p:cNvPr>
          <p:cNvCxnSpPr/>
          <p:nvPr/>
        </p:nvCxnSpPr>
        <p:spPr>
          <a:xfrm>
            <a:off x="0" y="1511166"/>
            <a:ext cx="12192000" cy="0"/>
          </a:xfrm>
          <a:prstGeom prst="line">
            <a:avLst/>
          </a:prstGeom>
          <a:ln w="412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1712F87B-3722-48BC-988F-CB449E49DC1F}"/>
              </a:ext>
            </a:extLst>
          </p:cNvPr>
          <p:cNvSpPr/>
          <p:nvPr/>
        </p:nvSpPr>
        <p:spPr>
          <a:xfrm rot="10800000">
            <a:off x="9018870" y="-2"/>
            <a:ext cx="3173129" cy="315175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73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3C0004C-44F2-4B2F-80C4-153287964294}"/>
              </a:ext>
            </a:extLst>
          </p:cNvPr>
          <p:cNvSpPr txBox="1">
            <a:spLocks/>
          </p:cNvSpPr>
          <p:nvPr/>
        </p:nvSpPr>
        <p:spPr>
          <a:xfrm>
            <a:off x="0" y="-26287"/>
            <a:ext cx="8536807" cy="150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 </a:t>
            </a:r>
            <a:r>
              <a:rPr lang="ru-RU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№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36B128F-CA90-48C2-91E8-8B1C4C621336}"/>
              </a:ext>
            </a:extLst>
          </p:cNvPr>
          <p:cNvSpPr/>
          <p:nvPr/>
        </p:nvSpPr>
        <p:spPr>
          <a:xfrm>
            <a:off x="212227" y="3138945"/>
            <a:ext cx="806817" cy="795401"/>
          </a:xfrm>
          <a:prstGeom prst="ellipse">
            <a:avLst/>
          </a:prstGeom>
          <a:solidFill>
            <a:srgbClr val="E0EEFF"/>
          </a:solidFill>
          <a:ln>
            <a:solidFill>
              <a:srgbClr val="E0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F155F13-4959-4BDF-AAF4-F3391036EDEE}"/>
              </a:ext>
            </a:extLst>
          </p:cNvPr>
          <p:cNvSpPr txBox="1">
            <a:spLocks/>
          </p:cNvSpPr>
          <p:nvPr/>
        </p:nvSpPr>
        <p:spPr>
          <a:xfrm>
            <a:off x="609105" y="2919110"/>
            <a:ext cx="1436410" cy="83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Step  #1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F605E4E-3807-49F4-BC8B-451F9F7186C8}"/>
              </a:ext>
            </a:extLst>
          </p:cNvPr>
          <p:cNvSpPr/>
          <p:nvPr/>
        </p:nvSpPr>
        <p:spPr>
          <a:xfrm>
            <a:off x="4208105" y="3138945"/>
            <a:ext cx="806817" cy="795401"/>
          </a:xfrm>
          <a:prstGeom prst="ellipse">
            <a:avLst/>
          </a:prstGeom>
          <a:solidFill>
            <a:srgbClr val="E0EEFF"/>
          </a:solidFill>
          <a:ln>
            <a:solidFill>
              <a:srgbClr val="E0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181261D-9719-4CB1-A595-46196E7249E9}"/>
              </a:ext>
            </a:extLst>
          </p:cNvPr>
          <p:cNvSpPr txBox="1">
            <a:spLocks/>
          </p:cNvSpPr>
          <p:nvPr/>
        </p:nvSpPr>
        <p:spPr>
          <a:xfrm>
            <a:off x="4511654" y="2876419"/>
            <a:ext cx="1303971" cy="83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Step #2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F202521-CBC0-4648-AE19-D567ED554FAC}"/>
              </a:ext>
            </a:extLst>
          </p:cNvPr>
          <p:cNvSpPr/>
          <p:nvPr/>
        </p:nvSpPr>
        <p:spPr>
          <a:xfrm>
            <a:off x="8174238" y="3095247"/>
            <a:ext cx="806817" cy="795401"/>
          </a:xfrm>
          <a:prstGeom prst="ellipse">
            <a:avLst/>
          </a:prstGeom>
          <a:solidFill>
            <a:srgbClr val="E0EEFF"/>
          </a:solidFill>
          <a:ln>
            <a:solidFill>
              <a:srgbClr val="E0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7266D8D-D90D-4A4C-BC03-1D95FD1165BC}"/>
              </a:ext>
            </a:extLst>
          </p:cNvPr>
          <p:cNvSpPr txBox="1">
            <a:spLocks/>
          </p:cNvSpPr>
          <p:nvPr/>
        </p:nvSpPr>
        <p:spPr>
          <a:xfrm>
            <a:off x="8506281" y="2875412"/>
            <a:ext cx="1303971" cy="83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Step #3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92F2041-F3CF-459E-A6A7-7B1F8CD88617}"/>
              </a:ext>
            </a:extLst>
          </p:cNvPr>
          <p:cNvSpPr txBox="1">
            <a:spLocks/>
          </p:cNvSpPr>
          <p:nvPr/>
        </p:nvSpPr>
        <p:spPr>
          <a:xfrm>
            <a:off x="130217" y="1731002"/>
            <a:ext cx="10145465" cy="1501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Information:</a:t>
            </a:r>
          </a:p>
          <a:p>
            <a:endParaRPr lang="en-US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Architectures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	YOLOv5S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Batch size:		16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Epochs:		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50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Number of classes:	7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Classes:		</a:t>
            </a:r>
            <a:r>
              <a:rPr lang="en-US" sz="1600" dirty="0"/>
              <a:t> 'bakery', 'drinks', '</a:t>
            </a:r>
            <a:r>
              <a:rPr lang="en-US" sz="1600" dirty="0" err="1"/>
              <a:t>garnire</a:t>
            </a:r>
            <a:r>
              <a:rPr lang="en-US" sz="1600" dirty="0"/>
              <a:t>', 'main', 'other', '</a:t>
            </a:r>
            <a:r>
              <a:rPr lang="en-US" sz="1600" dirty="0" err="1"/>
              <a:t>salad','soup</a:t>
            </a:r>
            <a:r>
              <a:rPr lang="en-US" sz="1600" dirty="0"/>
              <a:t>’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D1F512A-FB82-41EC-BCB6-21919880A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5" y="3593160"/>
            <a:ext cx="3225889" cy="1814562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3304C08-1EAB-4954-9BA6-870A87E36427}"/>
              </a:ext>
            </a:extLst>
          </p:cNvPr>
          <p:cNvSpPr txBox="1">
            <a:spLocks/>
          </p:cNvSpPr>
          <p:nvPr/>
        </p:nvSpPr>
        <p:spPr>
          <a:xfrm>
            <a:off x="543904" y="5627703"/>
            <a:ext cx="3356290" cy="89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Recall:	0.666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Precision:	0.785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Map:	0.728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Count of images: 100</a:t>
            </a:r>
          </a:p>
          <a:p>
            <a:endParaRPr lang="ru-RU"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4422F31-96F1-4914-BEA6-D9719F07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88" y="3614523"/>
            <a:ext cx="3233960" cy="1819102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830DB1CE-CB32-4194-83A4-4CB2F3E7888B}"/>
              </a:ext>
            </a:extLst>
          </p:cNvPr>
          <p:cNvSpPr txBox="1">
            <a:spLocks/>
          </p:cNvSpPr>
          <p:nvPr/>
        </p:nvSpPr>
        <p:spPr>
          <a:xfrm>
            <a:off x="4861622" y="5523659"/>
            <a:ext cx="2353735" cy="110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Recall:	0.807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Precision:	0.924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Map:	0.904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Count of images: 200</a:t>
            </a:r>
          </a:p>
          <a:p>
            <a:endParaRPr lang="ru-RU"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A66A026-BCC5-4489-975B-914A8C0D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46" y="3582967"/>
            <a:ext cx="3233954" cy="1819099"/>
          </a:xfrm>
          <a:prstGeom prst="rect">
            <a:avLst/>
          </a:prstGeom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A83FE805-6E65-429B-B175-CBD5ABECE08B}"/>
              </a:ext>
            </a:extLst>
          </p:cNvPr>
          <p:cNvSpPr txBox="1">
            <a:spLocks/>
          </p:cNvSpPr>
          <p:nvPr/>
        </p:nvSpPr>
        <p:spPr>
          <a:xfrm>
            <a:off x="8668046" y="5523659"/>
            <a:ext cx="2353735" cy="110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Recall:	0.926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Precision:	0.938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Map:	0.954</a:t>
            </a: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Count of images: 270</a:t>
            </a:r>
          </a:p>
          <a:p>
            <a:endParaRPr lang="ru-RU"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54B4CCC-2B8F-4C01-B5D1-4CE4108CC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8157" y="1731002"/>
            <a:ext cx="457200" cy="457200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66468BE-AE37-4460-B8AF-100FBED435E4}"/>
              </a:ext>
            </a:extLst>
          </p:cNvPr>
          <p:cNvSpPr txBox="1">
            <a:spLocks/>
          </p:cNvSpPr>
          <p:nvPr/>
        </p:nvSpPr>
        <p:spPr>
          <a:xfrm>
            <a:off x="7364075" y="1478541"/>
            <a:ext cx="3706840" cy="1819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Maven Pro Medium"/>
                <a:ea typeface="Cambria Math" panose="02040503050406030204" pitchFamily="18" charset="0"/>
              </a:rPr>
              <a:t>If there are not many classes (in our case 7), then yolo allows you to get good results, already with a training sample of 200 marked up images, and if there are more than 250 of them, then everything is fine</a:t>
            </a:r>
            <a:r>
              <a:rPr lang="ru-RU" sz="1400" dirty="0">
                <a:latin typeface="Maven Pro Medium"/>
                <a:ea typeface="Cambria Math" panose="02040503050406030204" pitchFamily="18" charset="0"/>
              </a:rPr>
              <a:t> </a:t>
            </a:r>
            <a:r>
              <a:rPr lang="en-US" sz="1400" dirty="0">
                <a:latin typeface="Maven Pro Medium"/>
                <a:ea typeface="Cambria Math" panose="02040503050406030204" pitchFamily="18" charset="0"/>
              </a:rPr>
              <a:t>in general</a:t>
            </a:r>
            <a:r>
              <a:rPr lang="ru-RU" sz="1400" dirty="0">
                <a:latin typeface="Maven Pro Medium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61F29A3-68CF-4444-B568-5426BF3C35B1}"/>
              </a:ext>
            </a:extLst>
          </p:cNvPr>
          <p:cNvSpPr/>
          <p:nvPr/>
        </p:nvSpPr>
        <p:spPr>
          <a:xfrm>
            <a:off x="0" y="6526105"/>
            <a:ext cx="4589304" cy="331895"/>
          </a:xfrm>
          <a:prstGeom prst="rect">
            <a:avLst/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93780B-3AFF-4570-9F47-01787C936B97}"/>
              </a:ext>
            </a:extLst>
          </p:cNvPr>
          <p:cNvSpPr txBox="1"/>
          <p:nvPr/>
        </p:nvSpPr>
        <p:spPr>
          <a:xfrm>
            <a:off x="54829" y="6470758"/>
            <a:ext cx="4657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XXVI International Scientific Conference of Young Scientists and Specialists (AYSS-202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ru-RU" sz="1200" dirty="0"/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4EB0857A-7D3D-438B-88B3-E4EABBDCCC08}"/>
              </a:ext>
            </a:extLst>
          </p:cNvPr>
          <p:cNvSpPr/>
          <p:nvPr/>
        </p:nvSpPr>
        <p:spPr>
          <a:xfrm>
            <a:off x="4589304" y="6522100"/>
            <a:ext cx="327891" cy="335899"/>
          </a:xfrm>
          <a:prstGeom prst="triangle">
            <a:avLst>
              <a:gd name="adj" fmla="val 0"/>
            </a:avLst>
          </a:prstGeom>
          <a:solidFill>
            <a:srgbClr val="CB6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D39AF13C-0275-4F79-ABDC-7094ADE67303}"/>
              </a:ext>
            </a:extLst>
          </p:cNvPr>
          <p:cNvSpPr txBox="1">
            <a:spLocks/>
          </p:cNvSpPr>
          <p:nvPr/>
        </p:nvSpPr>
        <p:spPr>
          <a:xfrm>
            <a:off x="11710536" y="-111295"/>
            <a:ext cx="962927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60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1693</Words>
  <Application>Microsoft Office PowerPoint</Application>
  <PresentationFormat>Широкоэкранный</PresentationFormat>
  <Paragraphs>271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Microsoft JhengHei</vt:lpstr>
      <vt:lpstr>Arial</vt:lpstr>
      <vt:lpstr>Bebas Neue Regular</vt:lpstr>
      <vt:lpstr>Calibri</vt:lpstr>
      <vt:lpstr>Calibri Light</vt:lpstr>
      <vt:lpstr>Cambria Math</vt:lpstr>
      <vt:lpstr>Maven Pro Medium</vt:lpstr>
      <vt:lpstr>Open Sans</vt:lpstr>
      <vt:lpstr>Roboto</vt:lpstr>
      <vt:lpstr>Roboto Light</vt:lpstr>
      <vt:lpstr>Segoe UI</vt:lpstr>
      <vt:lpstr>Тема Office</vt:lpstr>
      <vt:lpstr>Food Recognition for Smart Restaurants and Self-service cafes</vt:lpstr>
      <vt:lpstr>The relevance of the problem</vt:lpstr>
      <vt:lpstr>Examples of existing solutions  </vt:lpstr>
      <vt:lpstr>Methodology and purpose </vt:lpstr>
      <vt:lpstr>Set of images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Подходы к разработке</vt:lpstr>
      <vt:lpstr>Examples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Recognition for Smart Restaurants and Self-service cafes</dc:title>
  <dc:creator>misha gerasimchuk</dc:creator>
  <cp:lastModifiedBy>misha gerasimchuk</cp:lastModifiedBy>
  <cp:revision>82</cp:revision>
  <dcterms:created xsi:type="dcterms:W3CDTF">2022-10-25T13:36:16Z</dcterms:created>
  <dcterms:modified xsi:type="dcterms:W3CDTF">2022-10-27T12:54:12Z</dcterms:modified>
</cp:coreProperties>
</file>