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5" r:id="rId3"/>
    <p:sldId id="268" r:id="rId4"/>
    <p:sldId id="308" r:id="rId5"/>
    <p:sldId id="271" r:id="rId6"/>
    <p:sldId id="275" r:id="rId7"/>
    <p:sldId id="303" r:id="rId8"/>
    <p:sldId id="277" r:id="rId9"/>
    <p:sldId id="305" r:id="rId10"/>
    <p:sldId id="306" r:id="rId11"/>
    <p:sldId id="30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dy Ososkov" initials="GO" lastIdx="1" clrIdx="0">
    <p:extLst>
      <p:ext uri="{19B8F6BF-5375-455C-9EA6-DF929625EA0E}">
        <p15:presenceInfo xmlns:p15="http://schemas.microsoft.com/office/powerpoint/2012/main" userId="b1bc61d3c79abc1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Time needed for 1 iteration of model inference</a:t>
            </a:r>
            <a:r>
              <a:rPr lang="ru-RU" b="1" dirty="0"/>
              <a:t> (</a:t>
            </a:r>
            <a:r>
              <a:rPr lang="en-US" b="1" dirty="0" err="1"/>
              <a:t>ms</a:t>
            </a:r>
            <a:r>
              <a:rPr lang="ru-RU" b="1"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Model execution</c:v>
                </c:pt>
              </c:strCache>
            </c:strRef>
          </c:tx>
          <c:spPr>
            <a:solidFill>
              <a:schemeClr val="accent1"/>
            </a:solidFill>
            <a:ln>
              <a:noFill/>
            </a:ln>
            <a:effectLst/>
          </c:spPr>
          <c:invertIfNegative val="0"/>
          <c:cat>
            <c:strRef>
              <c:f>Лист1!$A$2:$A$3</c:f>
              <c:strCache>
                <c:ptCount val="2"/>
                <c:pt idx="0">
                  <c:v>Single event</c:v>
                </c:pt>
                <c:pt idx="1">
                  <c:v>40 events in timeslice</c:v>
                </c:pt>
              </c:strCache>
            </c:strRef>
          </c:cat>
          <c:val>
            <c:numRef>
              <c:f>Лист1!$B$2:$B$3</c:f>
              <c:numCache>
                <c:formatCode>General</c:formatCode>
                <c:ptCount val="2"/>
                <c:pt idx="0">
                  <c:v>0.223</c:v>
                </c:pt>
                <c:pt idx="1">
                  <c:v>0.29799999999999999</c:v>
                </c:pt>
              </c:numCache>
            </c:numRef>
          </c:val>
          <c:extLst>
            <c:ext xmlns:c16="http://schemas.microsoft.com/office/drawing/2014/chart" uri="{C3380CC4-5D6E-409C-BE32-E72D297353CC}">
              <c16:uniqueId val="{00000000-7969-4E12-BFBA-6FB39A7532CD}"/>
            </c:ext>
          </c:extLst>
        </c:ser>
        <c:ser>
          <c:idx val="1"/>
          <c:order val="1"/>
          <c:tx>
            <c:strRef>
              <c:f>Лист1!$C$1</c:f>
              <c:strCache>
                <c:ptCount val="1"/>
                <c:pt idx="0">
                  <c:v>Spatial search</c:v>
                </c:pt>
              </c:strCache>
            </c:strRef>
          </c:tx>
          <c:spPr>
            <a:solidFill>
              <a:schemeClr val="accent2"/>
            </a:solidFill>
            <a:ln>
              <a:noFill/>
            </a:ln>
            <a:effectLst/>
          </c:spPr>
          <c:invertIfNegative val="0"/>
          <c:cat>
            <c:strRef>
              <c:f>Лист1!$A$2:$A$3</c:f>
              <c:strCache>
                <c:ptCount val="2"/>
                <c:pt idx="0">
                  <c:v>Single event</c:v>
                </c:pt>
                <c:pt idx="1">
                  <c:v>40 events in timeslice</c:v>
                </c:pt>
              </c:strCache>
            </c:strRef>
          </c:cat>
          <c:val>
            <c:numRef>
              <c:f>Лист1!$C$2:$C$3</c:f>
              <c:numCache>
                <c:formatCode>General</c:formatCode>
                <c:ptCount val="2"/>
                <c:pt idx="0">
                  <c:v>0.185</c:v>
                </c:pt>
                <c:pt idx="1">
                  <c:v>0.63100000000000001</c:v>
                </c:pt>
              </c:numCache>
            </c:numRef>
          </c:val>
          <c:extLst>
            <c:ext xmlns:c16="http://schemas.microsoft.com/office/drawing/2014/chart" uri="{C3380CC4-5D6E-409C-BE32-E72D297353CC}">
              <c16:uniqueId val="{00000001-7969-4E12-BFBA-6FB39A7532CD}"/>
            </c:ext>
          </c:extLst>
        </c:ser>
        <c:ser>
          <c:idx val="2"/>
          <c:order val="2"/>
          <c:tx>
            <c:strRef>
              <c:f>Лист1!$D$1</c:f>
              <c:strCache>
                <c:ptCount val="1"/>
                <c:pt idx="0">
                  <c:v>Filtering event hits</c:v>
                </c:pt>
              </c:strCache>
            </c:strRef>
          </c:tx>
          <c:spPr>
            <a:solidFill>
              <a:schemeClr val="accent3"/>
            </a:solidFill>
            <a:ln>
              <a:noFill/>
            </a:ln>
            <a:effectLst/>
          </c:spPr>
          <c:invertIfNegative val="0"/>
          <c:cat>
            <c:strRef>
              <c:f>Лист1!$A$2:$A$3</c:f>
              <c:strCache>
                <c:ptCount val="2"/>
                <c:pt idx="0">
                  <c:v>Single event</c:v>
                </c:pt>
                <c:pt idx="1">
                  <c:v>40 events in timeslice</c:v>
                </c:pt>
              </c:strCache>
            </c:strRef>
          </c:cat>
          <c:val>
            <c:numRef>
              <c:f>Лист1!$D$2:$D$3</c:f>
              <c:numCache>
                <c:formatCode>General</c:formatCode>
                <c:ptCount val="2"/>
                <c:pt idx="0">
                  <c:v>4.5999999999999999E-2</c:v>
                </c:pt>
                <c:pt idx="1">
                  <c:v>6.8000000000000005E-2</c:v>
                </c:pt>
              </c:numCache>
            </c:numRef>
          </c:val>
          <c:extLst>
            <c:ext xmlns:c16="http://schemas.microsoft.com/office/drawing/2014/chart" uri="{C3380CC4-5D6E-409C-BE32-E72D297353CC}">
              <c16:uniqueId val="{00000002-7969-4E12-BFBA-6FB39A7532CD}"/>
            </c:ext>
          </c:extLst>
        </c:ser>
        <c:ser>
          <c:idx val="3"/>
          <c:order val="3"/>
          <c:tx>
            <c:strRef>
              <c:f>Лист1!$E$1</c:f>
              <c:strCache>
                <c:ptCount val="1"/>
                <c:pt idx="0">
                  <c:v>Prolonging track-candidates</c:v>
                </c:pt>
              </c:strCache>
            </c:strRef>
          </c:tx>
          <c:spPr>
            <a:solidFill>
              <a:schemeClr val="accent4"/>
            </a:solidFill>
            <a:ln>
              <a:noFill/>
            </a:ln>
            <a:effectLst/>
          </c:spPr>
          <c:invertIfNegative val="0"/>
          <c:cat>
            <c:strRef>
              <c:f>Лист1!$A$2:$A$3</c:f>
              <c:strCache>
                <c:ptCount val="2"/>
                <c:pt idx="0">
                  <c:v>Single event</c:v>
                </c:pt>
                <c:pt idx="1">
                  <c:v>40 events in timeslice</c:v>
                </c:pt>
              </c:strCache>
            </c:strRef>
          </c:cat>
          <c:val>
            <c:numRef>
              <c:f>Лист1!$E$2:$E$3</c:f>
              <c:numCache>
                <c:formatCode>General</c:formatCode>
                <c:ptCount val="2"/>
                <c:pt idx="0">
                  <c:v>0.106</c:v>
                </c:pt>
                <c:pt idx="1">
                  <c:v>0.14599999999999999</c:v>
                </c:pt>
              </c:numCache>
            </c:numRef>
          </c:val>
          <c:extLst>
            <c:ext xmlns:c16="http://schemas.microsoft.com/office/drawing/2014/chart" uri="{C3380CC4-5D6E-409C-BE32-E72D297353CC}">
              <c16:uniqueId val="{00000003-7969-4E12-BFBA-6FB39A7532CD}"/>
            </c:ext>
          </c:extLst>
        </c:ser>
        <c:dLbls>
          <c:showLegendKey val="0"/>
          <c:showVal val="0"/>
          <c:showCatName val="0"/>
          <c:showSerName val="0"/>
          <c:showPercent val="0"/>
          <c:showBubbleSize val="0"/>
        </c:dLbls>
        <c:gapWidth val="219"/>
        <c:overlap val="-27"/>
        <c:axId val="1871429696"/>
        <c:axId val="1871427616"/>
      </c:barChart>
      <c:catAx>
        <c:axId val="187142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71427616"/>
        <c:crosses val="autoZero"/>
        <c:auto val="1"/>
        <c:lblAlgn val="ctr"/>
        <c:lblOffset val="100"/>
        <c:noMultiLvlLbl val="0"/>
      </c:catAx>
      <c:valAx>
        <c:axId val="187142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87142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C4727-445D-44C9-A24F-556085FB67F8}" type="doc">
      <dgm:prSet loTypeId="urn:microsoft.com/office/officeart/2005/8/layout/hProcess9" loCatId="process" qsTypeId="urn:microsoft.com/office/officeart/2005/8/quickstyle/simple3" qsCatId="simple" csTypeId="urn:microsoft.com/office/officeart/2005/8/colors/accent1_2" csCatId="accent1" phldr="1"/>
      <dgm:spPr/>
    </dgm:pt>
    <dgm:pt modelId="{F09D98C3-1F1D-4E7F-A30A-C10B30CA5466}">
      <dgm:prSet phldrT="[Text]" custT="1"/>
      <dgm:spPr/>
      <dgm:t>
        <a:bodyPr/>
        <a:lstStyle/>
        <a:p>
          <a:r>
            <a:rPr lang="en-US" sz="2000" dirty="0">
              <a:latin typeface="Arial" panose="020B0604020202020204" pitchFamily="34" charset="0"/>
              <a:cs typeface="Arial" panose="020B0604020202020204" pitchFamily="34" charset="0"/>
            </a:rPr>
            <a:t>Neural network</a:t>
          </a:r>
        </a:p>
        <a:p>
          <a:r>
            <a:rPr lang="en-US" sz="2000" dirty="0">
              <a:latin typeface="Arial" panose="020B0604020202020204" pitchFamily="34" charset="0"/>
              <a:cs typeface="Arial" panose="020B0604020202020204" pitchFamily="34" charset="0"/>
            </a:rPr>
            <a:t>(online)</a:t>
          </a:r>
          <a:endParaRPr lang="ru-RU" sz="2000" dirty="0">
            <a:latin typeface="Arial" panose="020B0604020202020204" pitchFamily="34" charset="0"/>
            <a:cs typeface="Arial" panose="020B0604020202020204" pitchFamily="34" charset="0"/>
          </a:endParaRPr>
        </a:p>
      </dgm:t>
    </dgm:pt>
    <dgm:pt modelId="{7827C900-9AFC-407F-AB65-89374C8E2C9B}" type="parTrans" cxnId="{76DDAC37-BF18-4B12-971C-5BABC77766BD}">
      <dgm:prSet/>
      <dgm:spPr/>
      <dgm:t>
        <a:bodyPr/>
        <a:lstStyle/>
        <a:p>
          <a:endParaRPr lang="ru-RU"/>
        </a:p>
      </dgm:t>
    </dgm:pt>
    <dgm:pt modelId="{DFCAC7D0-5773-4AA6-A68D-B5F0F962CA39}" type="sibTrans" cxnId="{76DDAC37-BF18-4B12-971C-5BABC77766BD}">
      <dgm:prSet/>
      <dgm:spPr/>
      <dgm:t>
        <a:bodyPr/>
        <a:lstStyle/>
        <a:p>
          <a:endParaRPr lang="ru-RU"/>
        </a:p>
      </dgm:t>
    </dgm:pt>
    <dgm:pt modelId="{DE5CA531-8D26-4B8B-902B-3F7042E965A0}">
      <dgm:prSet phldrT="[Text]" custT="1"/>
      <dgm:spPr/>
      <dgm:t>
        <a:bodyPr/>
        <a:lstStyle/>
        <a:p>
          <a:r>
            <a:rPr lang="en-US" sz="1800" b="1" dirty="0"/>
            <a:t>Kalman filter (offline)</a:t>
          </a:r>
          <a:endParaRPr lang="ru-RU" sz="1800" b="1" dirty="0"/>
        </a:p>
      </dgm:t>
    </dgm:pt>
    <dgm:pt modelId="{82117E4C-4FC9-4137-A4D4-8527405F3BFB}" type="parTrans" cxnId="{1D526072-0FF7-4AC7-82CA-C3486F2D184B}">
      <dgm:prSet/>
      <dgm:spPr/>
      <dgm:t>
        <a:bodyPr/>
        <a:lstStyle/>
        <a:p>
          <a:endParaRPr lang="ru-RU"/>
        </a:p>
      </dgm:t>
    </dgm:pt>
    <dgm:pt modelId="{86DE0800-6DFB-4833-8B6A-470EF827ACD0}" type="sibTrans" cxnId="{1D526072-0FF7-4AC7-82CA-C3486F2D184B}">
      <dgm:prSet/>
      <dgm:spPr/>
      <dgm:t>
        <a:bodyPr/>
        <a:lstStyle/>
        <a:p>
          <a:endParaRPr lang="ru-RU"/>
        </a:p>
      </dgm:t>
    </dgm:pt>
    <dgm:pt modelId="{E2F53EB9-5824-4B9B-B3FC-5E0E00B06B5E}" type="pres">
      <dgm:prSet presAssocID="{190C4727-445D-44C9-A24F-556085FB67F8}" presName="CompostProcess" presStyleCnt="0">
        <dgm:presLayoutVars>
          <dgm:dir/>
          <dgm:resizeHandles val="exact"/>
        </dgm:presLayoutVars>
      </dgm:prSet>
      <dgm:spPr/>
    </dgm:pt>
    <dgm:pt modelId="{D3427244-379F-4E97-9BFF-8BCCAD296992}" type="pres">
      <dgm:prSet presAssocID="{190C4727-445D-44C9-A24F-556085FB67F8}" presName="arrow" presStyleLbl="bgShp" presStyleIdx="0" presStyleCnt="1" custScaleX="117647" custLinFactNeighborX="8996" custLinFactNeighborY="-313"/>
      <dgm:spPr/>
    </dgm:pt>
    <dgm:pt modelId="{8F15D688-C59E-40B3-8DC5-1940765252F7}" type="pres">
      <dgm:prSet presAssocID="{190C4727-445D-44C9-A24F-556085FB67F8}" presName="linearProcess" presStyleCnt="0"/>
      <dgm:spPr/>
    </dgm:pt>
    <dgm:pt modelId="{AF91AC9D-A3CF-4FE8-8D78-383366759E7F}" type="pres">
      <dgm:prSet presAssocID="{F09D98C3-1F1D-4E7F-A30A-C10B30CA5466}" presName="textNode" presStyleLbl="node1" presStyleIdx="0" presStyleCnt="2" custScaleX="116097" custLinFactX="-10414" custLinFactNeighborX="-100000">
        <dgm:presLayoutVars>
          <dgm:bulletEnabled val="1"/>
        </dgm:presLayoutVars>
      </dgm:prSet>
      <dgm:spPr/>
    </dgm:pt>
    <dgm:pt modelId="{D1FF35D9-975C-4471-A9E9-F22143A52B17}" type="pres">
      <dgm:prSet presAssocID="{DFCAC7D0-5773-4AA6-A68D-B5F0F962CA39}" presName="sibTrans" presStyleCnt="0"/>
      <dgm:spPr/>
    </dgm:pt>
    <dgm:pt modelId="{73FFFF53-1834-449A-BA38-07C6F46D4F7B}" type="pres">
      <dgm:prSet presAssocID="{DE5CA531-8D26-4B8B-902B-3F7042E965A0}" presName="textNode" presStyleLbl="node1" presStyleIdx="1" presStyleCnt="2" custScaleX="109737" custLinFactNeighborX="-61949" custLinFactNeighborY="-1948">
        <dgm:presLayoutVars>
          <dgm:bulletEnabled val="1"/>
        </dgm:presLayoutVars>
      </dgm:prSet>
      <dgm:spPr/>
    </dgm:pt>
  </dgm:ptLst>
  <dgm:cxnLst>
    <dgm:cxn modelId="{76DDAC37-BF18-4B12-971C-5BABC77766BD}" srcId="{190C4727-445D-44C9-A24F-556085FB67F8}" destId="{F09D98C3-1F1D-4E7F-A30A-C10B30CA5466}" srcOrd="0" destOrd="0" parTransId="{7827C900-9AFC-407F-AB65-89374C8E2C9B}" sibTransId="{DFCAC7D0-5773-4AA6-A68D-B5F0F962CA39}"/>
    <dgm:cxn modelId="{C8F2B860-FEE5-4974-B5C2-F31156F19365}" type="presOf" srcId="{F09D98C3-1F1D-4E7F-A30A-C10B30CA5466}" destId="{AF91AC9D-A3CF-4FE8-8D78-383366759E7F}" srcOrd="0" destOrd="0" presId="urn:microsoft.com/office/officeart/2005/8/layout/hProcess9"/>
    <dgm:cxn modelId="{1D526072-0FF7-4AC7-82CA-C3486F2D184B}" srcId="{190C4727-445D-44C9-A24F-556085FB67F8}" destId="{DE5CA531-8D26-4B8B-902B-3F7042E965A0}" srcOrd="1" destOrd="0" parTransId="{82117E4C-4FC9-4137-A4D4-8527405F3BFB}" sibTransId="{86DE0800-6DFB-4833-8B6A-470EF827ACD0}"/>
    <dgm:cxn modelId="{BBCF75DB-8A99-422E-B610-648F79A115EC}" type="presOf" srcId="{190C4727-445D-44C9-A24F-556085FB67F8}" destId="{E2F53EB9-5824-4B9B-B3FC-5E0E00B06B5E}" srcOrd="0" destOrd="0" presId="urn:microsoft.com/office/officeart/2005/8/layout/hProcess9"/>
    <dgm:cxn modelId="{9A3A95F9-CD1F-4E86-BB8A-4851C4AD2CAF}" type="presOf" srcId="{DE5CA531-8D26-4B8B-902B-3F7042E965A0}" destId="{73FFFF53-1834-449A-BA38-07C6F46D4F7B}" srcOrd="0" destOrd="0" presId="urn:microsoft.com/office/officeart/2005/8/layout/hProcess9"/>
    <dgm:cxn modelId="{AF85371D-A519-4B11-B7BA-E3AA20925349}" type="presParOf" srcId="{E2F53EB9-5824-4B9B-B3FC-5E0E00B06B5E}" destId="{D3427244-379F-4E97-9BFF-8BCCAD296992}" srcOrd="0" destOrd="0" presId="urn:microsoft.com/office/officeart/2005/8/layout/hProcess9"/>
    <dgm:cxn modelId="{47BE3B7C-44FB-458D-90C5-E2BF5CB8699B}" type="presParOf" srcId="{E2F53EB9-5824-4B9B-B3FC-5E0E00B06B5E}" destId="{8F15D688-C59E-40B3-8DC5-1940765252F7}" srcOrd="1" destOrd="0" presId="urn:microsoft.com/office/officeart/2005/8/layout/hProcess9"/>
    <dgm:cxn modelId="{EC5C7FD9-7E36-4139-A456-4820851EBC9C}" type="presParOf" srcId="{8F15D688-C59E-40B3-8DC5-1940765252F7}" destId="{AF91AC9D-A3CF-4FE8-8D78-383366759E7F}" srcOrd="0" destOrd="0" presId="urn:microsoft.com/office/officeart/2005/8/layout/hProcess9"/>
    <dgm:cxn modelId="{A7501B2E-3926-4D24-87F1-14EC422189D4}" type="presParOf" srcId="{8F15D688-C59E-40B3-8DC5-1940765252F7}" destId="{D1FF35D9-975C-4471-A9E9-F22143A52B17}" srcOrd="1" destOrd="0" presId="urn:microsoft.com/office/officeart/2005/8/layout/hProcess9"/>
    <dgm:cxn modelId="{476616DA-B34F-4A63-AD38-03570C4B438B}" type="presParOf" srcId="{8F15D688-C59E-40B3-8DC5-1940765252F7}" destId="{73FFFF53-1834-449A-BA38-07C6F46D4F7B}" srcOrd="2"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27244-379F-4E97-9BFF-8BCCAD296992}">
      <dsp:nvSpPr>
        <dsp:cNvPr id="0" name=""/>
        <dsp:cNvSpPr/>
      </dsp:nvSpPr>
      <dsp:spPr>
        <a:xfrm>
          <a:off x="2" y="0"/>
          <a:ext cx="5057122" cy="189414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F91AC9D-A3CF-4FE8-8D78-383366759E7F}">
      <dsp:nvSpPr>
        <dsp:cNvPr id="0" name=""/>
        <dsp:cNvSpPr/>
      </dsp:nvSpPr>
      <dsp:spPr>
        <a:xfrm>
          <a:off x="0" y="568242"/>
          <a:ext cx="2275078" cy="75765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Neural network</a:t>
          </a: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(online)</a:t>
          </a:r>
          <a:endParaRPr lang="ru-RU" sz="2000" kern="1200" dirty="0">
            <a:latin typeface="Arial" panose="020B0604020202020204" pitchFamily="34" charset="0"/>
            <a:cs typeface="Arial" panose="020B0604020202020204" pitchFamily="34" charset="0"/>
          </a:endParaRPr>
        </a:p>
      </dsp:txBody>
      <dsp:txXfrm>
        <a:off x="36986" y="605228"/>
        <a:ext cx="2201106" cy="683684"/>
      </dsp:txXfrm>
    </dsp:sp>
    <dsp:sp modelId="{73FFFF53-1834-449A-BA38-07C6F46D4F7B}">
      <dsp:nvSpPr>
        <dsp:cNvPr id="0" name=""/>
        <dsp:cNvSpPr/>
      </dsp:nvSpPr>
      <dsp:spPr>
        <a:xfrm>
          <a:off x="2560665" y="553482"/>
          <a:ext cx="2150445" cy="75765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Kalman filter (offline)</a:t>
          </a:r>
          <a:endParaRPr lang="ru-RU" sz="1800" b="1" kern="1200" dirty="0"/>
        </a:p>
      </dsp:txBody>
      <dsp:txXfrm>
        <a:off x="2597651" y="590468"/>
        <a:ext cx="2076473" cy="6836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8FF0E-A382-4D96-BCAD-9930EE0B3370}" type="datetimeFigureOut">
              <a:rPr lang="ru-RU" smtClean="0"/>
              <a:t>23.10.2022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FEEB2-BBA0-4CE0-B749-BA00C327AE03}" type="slidenum">
              <a:rPr lang="ru-RU" smtClean="0"/>
              <a:t>‹#›</a:t>
            </a:fld>
            <a:endParaRPr lang="ru-RU"/>
          </a:p>
        </p:txBody>
      </p:sp>
    </p:spTree>
    <p:extLst>
      <p:ext uri="{BB962C8B-B14F-4D97-AF65-F5344CB8AC3E}">
        <p14:creationId xmlns:p14="http://schemas.microsoft.com/office/powerpoint/2010/main" val="3026051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dirty="0"/>
          </a:p>
        </p:txBody>
      </p:sp>
      <p:sp>
        <p:nvSpPr>
          <p:cNvPr id="4" name="Номер слайда 3"/>
          <p:cNvSpPr>
            <a:spLocks noGrp="1"/>
          </p:cNvSpPr>
          <p:nvPr>
            <p:ph type="sldNum" sz="quarter" idx="10"/>
          </p:nvPr>
        </p:nvSpPr>
        <p:spPr/>
        <p:txBody>
          <a:bodyPr/>
          <a:lstStyle/>
          <a:p>
            <a:fld id="{B665186D-78B3-41D7-853C-759E3277444C}" type="slidenum">
              <a:rPr lang="ru-RU" smtClean="0"/>
              <a:t>2</a:t>
            </a:fld>
            <a:endParaRPr lang="ru-RU"/>
          </a:p>
        </p:txBody>
      </p:sp>
    </p:spTree>
    <p:extLst>
      <p:ext uri="{BB962C8B-B14F-4D97-AF65-F5344CB8AC3E}">
        <p14:creationId xmlns:p14="http://schemas.microsoft.com/office/powerpoint/2010/main" val="2107107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dirty="0"/>
          </a:p>
        </p:txBody>
      </p:sp>
      <p:sp>
        <p:nvSpPr>
          <p:cNvPr id="4" name="Номер слайда 3"/>
          <p:cNvSpPr>
            <a:spLocks noGrp="1"/>
          </p:cNvSpPr>
          <p:nvPr>
            <p:ph type="sldNum" sz="quarter" idx="10"/>
          </p:nvPr>
        </p:nvSpPr>
        <p:spPr/>
        <p:txBody>
          <a:bodyPr/>
          <a:lstStyle/>
          <a:p>
            <a:fld id="{B665186D-78B3-41D7-853C-759E3277444C}" type="slidenum">
              <a:rPr lang="ru-RU" smtClean="0"/>
              <a:t>3</a:t>
            </a:fld>
            <a:endParaRPr lang="ru-RU"/>
          </a:p>
        </p:txBody>
      </p:sp>
    </p:spTree>
    <p:extLst>
      <p:ext uri="{BB962C8B-B14F-4D97-AF65-F5344CB8AC3E}">
        <p14:creationId xmlns:p14="http://schemas.microsoft.com/office/powerpoint/2010/main" val="194929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65186D-78B3-41D7-853C-759E3277444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518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dirty="0"/>
          </a:p>
        </p:txBody>
      </p:sp>
      <p:sp>
        <p:nvSpPr>
          <p:cNvPr id="4" name="Номер слайда 3"/>
          <p:cNvSpPr>
            <a:spLocks noGrp="1"/>
          </p:cNvSpPr>
          <p:nvPr>
            <p:ph type="sldNum" sz="quarter" idx="10"/>
          </p:nvPr>
        </p:nvSpPr>
        <p:spPr/>
        <p:txBody>
          <a:bodyPr/>
          <a:lstStyle/>
          <a:p>
            <a:fld id="{B665186D-78B3-41D7-853C-759E3277444C}" type="slidenum">
              <a:rPr lang="ru-RU" smtClean="0"/>
              <a:t>5</a:t>
            </a:fld>
            <a:endParaRPr lang="ru-RU"/>
          </a:p>
        </p:txBody>
      </p:sp>
    </p:spTree>
    <p:extLst>
      <p:ext uri="{BB962C8B-B14F-4D97-AF65-F5344CB8AC3E}">
        <p14:creationId xmlns:p14="http://schemas.microsoft.com/office/powerpoint/2010/main" val="1829135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dirty="0"/>
          </a:p>
        </p:txBody>
      </p:sp>
      <p:sp>
        <p:nvSpPr>
          <p:cNvPr id="4" name="Номер слайда 3"/>
          <p:cNvSpPr>
            <a:spLocks noGrp="1"/>
          </p:cNvSpPr>
          <p:nvPr>
            <p:ph type="sldNum" sz="quarter" idx="10"/>
          </p:nvPr>
        </p:nvSpPr>
        <p:spPr/>
        <p:txBody>
          <a:bodyPr/>
          <a:lstStyle/>
          <a:p>
            <a:fld id="{B665186D-78B3-41D7-853C-759E3277444C}" type="slidenum">
              <a:rPr lang="ru-RU" smtClean="0"/>
              <a:t>6</a:t>
            </a:fld>
            <a:endParaRPr lang="ru-RU"/>
          </a:p>
        </p:txBody>
      </p:sp>
    </p:spTree>
    <p:extLst>
      <p:ext uri="{BB962C8B-B14F-4D97-AF65-F5344CB8AC3E}">
        <p14:creationId xmlns:p14="http://schemas.microsoft.com/office/powerpoint/2010/main" val="233349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dirty="0"/>
          </a:p>
        </p:txBody>
      </p:sp>
      <p:sp>
        <p:nvSpPr>
          <p:cNvPr id="4" name="Номер слайда 3"/>
          <p:cNvSpPr>
            <a:spLocks noGrp="1"/>
          </p:cNvSpPr>
          <p:nvPr>
            <p:ph type="sldNum" sz="quarter" idx="10"/>
          </p:nvPr>
        </p:nvSpPr>
        <p:spPr/>
        <p:txBody>
          <a:bodyPr/>
          <a:lstStyle/>
          <a:p>
            <a:fld id="{B665186D-78B3-41D7-853C-759E3277444C}" type="slidenum">
              <a:rPr lang="ru-RU" smtClean="0"/>
              <a:t>8</a:t>
            </a:fld>
            <a:endParaRPr lang="ru-RU"/>
          </a:p>
        </p:txBody>
      </p:sp>
    </p:spTree>
    <p:extLst>
      <p:ext uri="{BB962C8B-B14F-4D97-AF65-F5344CB8AC3E}">
        <p14:creationId xmlns:p14="http://schemas.microsoft.com/office/powerpoint/2010/main" val="3067402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endParaRPr lang="ru-RU" dirty="0"/>
          </a:p>
        </p:txBody>
      </p:sp>
      <p:sp>
        <p:nvSpPr>
          <p:cNvPr id="4" name="Номер слайда 3"/>
          <p:cNvSpPr>
            <a:spLocks noGrp="1"/>
          </p:cNvSpPr>
          <p:nvPr>
            <p:ph type="sldNum" sz="quarter" idx="10"/>
          </p:nvPr>
        </p:nvSpPr>
        <p:spPr/>
        <p:txBody>
          <a:bodyPr/>
          <a:lstStyle/>
          <a:p>
            <a:fld id="{B665186D-78B3-41D7-853C-759E3277444C}" type="slidenum">
              <a:rPr lang="ru-RU" smtClean="0"/>
              <a:t>9</a:t>
            </a:fld>
            <a:endParaRPr lang="ru-RU"/>
          </a:p>
        </p:txBody>
      </p:sp>
    </p:spTree>
    <p:extLst>
      <p:ext uri="{BB962C8B-B14F-4D97-AF65-F5344CB8AC3E}">
        <p14:creationId xmlns:p14="http://schemas.microsoft.com/office/powerpoint/2010/main" val="181993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B7F61-A627-4EC7-B5E9-3E7E441FCD4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397AE36-75D7-4F6C-9A51-521F0A1DE0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8500B56-3AC2-4677-8EDE-91F57DCC61F7}"/>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5" name="Нижний колонтитул 4">
            <a:extLst>
              <a:ext uri="{FF2B5EF4-FFF2-40B4-BE49-F238E27FC236}">
                <a16:creationId xmlns:a16="http://schemas.microsoft.com/office/drawing/2014/main" id="{7E026FB9-AEC8-4D19-8A4D-017DD3F8B43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4D5BE12-DE78-4B93-8EEE-F270004CC994}"/>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410229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D18FAD-F787-4833-B77A-717028AB929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4BEBF40-1309-4A25-99B2-4CA3C590D5C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E99635F-5EA8-42F2-800D-1AC6968BD144}"/>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5" name="Нижний колонтитул 4">
            <a:extLst>
              <a:ext uri="{FF2B5EF4-FFF2-40B4-BE49-F238E27FC236}">
                <a16:creationId xmlns:a16="http://schemas.microsoft.com/office/drawing/2014/main" id="{E2A0F7AB-3278-411C-BA23-6636CEA5C6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5EC329B-82F1-4CC3-AED1-BE16919396D1}"/>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27619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4ACE93F-F3E0-4DF8-BFCD-778332403A6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214CF25-9541-496D-B22D-24F74656994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0DBA739-8226-4B97-B9ED-B79D071DB294}"/>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5" name="Нижний колонтитул 4">
            <a:extLst>
              <a:ext uri="{FF2B5EF4-FFF2-40B4-BE49-F238E27FC236}">
                <a16:creationId xmlns:a16="http://schemas.microsoft.com/office/drawing/2014/main" id="{F874C0F3-0303-474F-8221-9D60EE7CBA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6E2C0FF-6F70-4421-967C-15AE076A0483}"/>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85481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8434A5-0FF8-42ED-A9C1-39A6153ACC4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A619FCB-54F6-4BDD-8295-7662857F4B9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F4F37D4-3C47-4C9C-AA3E-3BA498CBAB8C}"/>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5" name="Нижний колонтитул 4">
            <a:extLst>
              <a:ext uri="{FF2B5EF4-FFF2-40B4-BE49-F238E27FC236}">
                <a16:creationId xmlns:a16="http://schemas.microsoft.com/office/drawing/2014/main" id="{04F77329-BB70-44F3-B800-D947E43C26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8DC2CD7-0B7F-4C05-A8C8-8196E6ED8F79}"/>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1400661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2971BF-C6AF-4CE1-B3F8-BBE4BA31B1C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A80499D4-26D2-4DA6-8F8E-90FF26337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32283C0-62FD-46D7-9060-27E7AA890B51}"/>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5" name="Нижний колонтитул 4">
            <a:extLst>
              <a:ext uri="{FF2B5EF4-FFF2-40B4-BE49-F238E27FC236}">
                <a16:creationId xmlns:a16="http://schemas.microsoft.com/office/drawing/2014/main" id="{A298C791-E1C1-4601-AD53-8DF1662D756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9004CB-6BB8-4012-848E-B3522B4FDA96}"/>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382919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03C12E-FA34-4811-935B-EB503DE274E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C157A9C-ED7E-4EA0-9BB8-578188C0A68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FB88507-60DB-42F4-BD3F-09CBE5989C86}"/>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6CD1D05-FAC0-488B-BEA2-F4A5B0F5E5CB}"/>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6" name="Нижний колонтитул 5">
            <a:extLst>
              <a:ext uri="{FF2B5EF4-FFF2-40B4-BE49-F238E27FC236}">
                <a16:creationId xmlns:a16="http://schemas.microsoft.com/office/drawing/2014/main" id="{F682C714-4C33-4D2E-BE51-CE3BBE54040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F99EBF5-B738-4E16-BC5F-D44B21A9F144}"/>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4925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FB2239-AC23-4A9C-97F5-5CE1F7DC25B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611404EF-FAA2-49D8-B7AB-C795B50B2D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63520C5-5C2D-4F39-AC3E-7D5894C7B49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7CC25E1-A197-4485-8E9E-DF9690813E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CA92BCD-C150-49FB-90BB-C1524CE522A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B9D91A5-CF2D-4C21-B15D-399555DDB454}"/>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8" name="Нижний колонтитул 7">
            <a:extLst>
              <a:ext uri="{FF2B5EF4-FFF2-40B4-BE49-F238E27FC236}">
                <a16:creationId xmlns:a16="http://schemas.microsoft.com/office/drawing/2014/main" id="{33C27DEA-5089-4252-B304-3ECBE966101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8E92BCF-7E92-4A42-9BCF-87C2DFD8C4EB}"/>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159923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D59075-4BB1-4976-81EC-C1C52AD2A16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F3F1BEC-5930-4772-9496-EAC31B30AA02}"/>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4" name="Нижний колонтитул 3">
            <a:extLst>
              <a:ext uri="{FF2B5EF4-FFF2-40B4-BE49-F238E27FC236}">
                <a16:creationId xmlns:a16="http://schemas.microsoft.com/office/drawing/2014/main" id="{2096A565-1CCB-4E92-ABE0-DBA6C6DFB8E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78476C8-93C1-4E9D-B9F3-D03EC028501A}"/>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396634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4314369-01D4-49F6-AF9C-502FC4B532C9}"/>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3" name="Нижний колонтитул 2">
            <a:extLst>
              <a:ext uri="{FF2B5EF4-FFF2-40B4-BE49-F238E27FC236}">
                <a16:creationId xmlns:a16="http://schemas.microsoft.com/office/drawing/2014/main" id="{35BC5006-A9A8-419A-907A-E1236469E3B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34D9A9E-5CB2-46D9-882C-71F5C16F267C}"/>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271204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D63F46-D452-4B10-888D-D3FB8A7B7B2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C179FD3-3032-45C1-9137-4244A83880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71811A2-6665-4B64-8634-31970087E1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4B127BE-4A73-48E8-A8DF-FC8FFA670B85}"/>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6" name="Нижний колонтитул 5">
            <a:extLst>
              <a:ext uri="{FF2B5EF4-FFF2-40B4-BE49-F238E27FC236}">
                <a16:creationId xmlns:a16="http://schemas.microsoft.com/office/drawing/2014/main" id="{682E7F18-1948-4FFE-933F-13F34C3EE2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7F4340F-989A-4419-B0D1-0AB831A52FA8}"/>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73288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913D17-F904-40C2-86C2-0D381ABEF91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1813D0D-59E8-4D02-A0A9-CB0782828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1A0011C-0F70-41FE-BB4D-BB198E6AA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D710BA2-EFBB-4DF0-9B09-A9AF24E75DF3}"/>
              </a:ext>
            </a:extLst>
          </p:cNvPr>
          <p:cNvSpPr>
            <a:spLocks noGrp="1"/>
          </p:cNvSpPr>
          <p:nvPr>
            <p:ph type="dt" sz="half" idx="10"/>
          </p:nvPr>
        </p:nvSpPr>
        <p:spPr/>
        <p:txBody>
          <a:bodyPr/>
          <a:lstStyle/>
          <a:p>
            <a:fld id="{C1920B28-3A73-4C06-B6F7-08F6DE6C4A35}" type="datetimeFigureOut">
              <a:rPr lang="ru-RU" smtClean="0"/>
              <a:t>23.10.2022</a:t>
            </a:fld>
            <a:endParaRPr lang="ru-RU"/>
          </a:p>
        </p:txBody>
      </p:sp>
      <p:sp>
        <p:nvSpPr>
          <p:cNvPr id="6" name="Нижний колонтитул 5">
            <a:extLst>
              <a:ext uri="{FF2B5EF4-FFF2-40B4-BE49-F238E27FC236}">
                <a16:creationId xmlns:a16="http://schemas.microsoft.com/office/drawing/2014/main" id="{37F6E33B-274A-4FC2-8393-F94B1B27999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D03D3AB-F1CD-4786-9C7C-1A3E03DCA1DD}"/>
              </a:ext>
            </a:extLst>
          </p:cNvPr>
          <p:cNvSpPr>
            <a:spLocks noGrp="1"/>
          </p:cNvSpPr>
          <p:nvPr>
            <p:ph type="sldNum" sz="quarter" idx="12"/>
          </p:nvPr>
        </p:nvSpPr>
        <p:spPr/>
        <p:txBody>
          <a:bodyPr/>
          <a:lstStyle/>
          <a:p>
            <a:fld id="{029F67CF-ABD9-40D8-A158-1287EDC6A166}" type="slidenum">
              <a:rPr lang="ru-RU" smtClean="0"/>
              <a:t>‹#›</a:t>
            </a:fld>
            <a:endParaRPr lang="ru-RU"/>
          </a:p>
        </p:txBody>
      </p:sp>
    </p:spTree>
    <p:extLst>
      <p:ext uri="{BB962C8B-B14F-4D97-AF65-F5344CB8AC3E}">
        <p14:creationId xmlns:p14="http://schemas.microsoft.com/office/powerpoint/2010/main" val="174970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8FCDFE-02FD-4B92-860F-C9DABF99D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C9350804-1B7C-4E28-81EF-C777A48238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CFB00E1-77D1-487A-B8F0-498888534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20B28-3A73-4C06-B6F7-08F6DE6C4A35}" type="datetimeFigureOut">
              <a:rPr lang="ru-RU" smtClean="0"/>
              <a:t>23.10.2022</a:t>
            </a:fld>
            <a:endParaRPr lang="ru-RU"/>
          </a:p>
        </p:txBody>
      </p:sp>
      <p:sp>
        <p:nvSpPr>
          <p:cNvPr id="5" name="Нижний колонтитул 4">
            <a:extLst>
              <a:ext uri="{FF2B5EF4-FFF2-40B4-BE49-F238E27FC236}">
                <a16:creationId xmlns:a16="http://schemas.microsoft.com/office/drawing/2014/main" id="{E9585011-69B2-4D32-A615-81485EF445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EE02D783-81AA-49C0-B12A-AAB540BEE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F67CF-ABD9-40D8-A158-1287EDC6A166}" type="slidenum">
              <a:rPr lang="ru-RU" smtClean="0"/>
              <a:t>‹#›</a:t>
            </a:fld>
            <a:endParaRPr lang="ru-RU"/>
          </a:p>
        </p:txBody>
      </p:sp>
    </p:spTree>
    <p:extLst>
      <p:ext uri="{BB962C8B-B14F-4D97-AF65-F5344CB8AC3E}">
        <p14:creationId xmlns:p14="http://schemas.microsoft.com/office/powerpoint/2010/main" val="71993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9C0F3-B854-4F2B-A408-12BF37241866}"/>
              </a:ext>
            </a:extLst>
          </p:cNvPr>
          <p:cNvSpPr>
            <a:spLocks noGrp="1"/>
          </p:cNvSpPr>
          <p:nvPr>
            <p:ph type="ctrTitle"/>
          </p:nvPr>
        </p:nvSpPr>
        <p:spPr/>
        <p:txBody>
          <a:bodyPr/>
          <a:lstStyle/>
          <a:p>
            <a:r>
              <a:rPr lang="en-US" b="1" dirty="0"/>
              <a:t>Deep tracking for the SPD experiment</a:t>
            </a:r>
            <a:endParaRPr lang="ru-RU" b="1" dirty="0"/>
          </a:p>
        </p:txBody>
      </p:sp>
      <p:sp>
        <p:nvSpPr>
          <p:cNvPr id="3" name="Подзаголовок 2">
            <a:extLst>
              <a:ext uri="{FF2B5EF4-FFF2-40B4-BE49-F238E27FC236}">
                <a16:creationId xmlns:a16="http://schemas.microsoft.com/office/drawing/2014/main" id="{EAF01980-021C-4971-9241-6237B37A40E5}"/>
              </a:ext>
            </a:extLst>
          </p:cNvPr>
          <p:cNvSpPr>
            <a:spLocks noGrp="1"/>
          </p:cNvSpPr>
          <p:nvPr>
            <p:ph type="subTitle" idx="1"/>
          </p:nvPr>
        </p:nvSpPr>
        <p:spPr>
          <a:xfrm>
            <a:off x="1524000" y="4196842"/>
            <a:ext cx="9144000" cy="1655762"/>
          </a:xfrm>
        </p:spPr>
        <p:txBody>
          <a:bodyPr/>
          <a:lstStyle/>
          <a:p>
            <a:r>
              <a:rPr lang="en-US" b="1" dirty="0" err="1"/>
              <a:t>Rusov</a:t>
            </a:r>
            <a:r>
              <a:rPr lang="en-US" b="1" dirty="0"/>
              <a:t> D.</a:t>
            </a:r>
            <a:r>
              <a:rPr lang="en-US" dirty="0"/>
              <a:t>, </a:t>
            </a:r>
            <a:r>
              <a:rPr lang="en-US" dirty="0" err="1"/>
              <a:t>Goncharov</a:t>
            </a:r>
            <a:r>
              <a:rPr lang="en-US" dirty="0"/>
              <a:t> P., </a:t>
            </a:r>
            <a:r>
              <a:rPr lang="en-US" dirty="0" err="1"/>
              <a:t>Ososkov</a:t>
            </a:r>
            <a:r>
              <a:rPr lang="en-US" dirty="0"/>
              <a:t> G., </a:t>
            </a:r>
            <a:r>
              <a:rPr lang="en-US" dirty="0" err="1"/>
              <a:t>Zhemchugov</a:t>
            </a:r>
            <a:r>
              <a:rPr lang="en-US" dirty="0"/>
              <a:t> A.</a:t>
            </a:r>
            <a:endParaRPr lang="ru-RU" dirty="0"/>
          </a:p>
        </p:txBody>
      </p:sp>
    </p:spTree>
    <p:extLst>
      <p:ext uri="{BB962C8B-B14F-4D97-AF65-F5344CB8AC3E}">
        <p14:creationId xmlns:p14="http://schemas.microsoft.com/office/powerpoint/2010/main" val="337251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934B-98D1-4151-91C4-366D114F1D78}"/>
              </a:ext>
            </a:extLst>
          </p:cNvPr>
          <p:cNvSpPr txBox="1">
            <a:spLocks/>
          </p:cNvSpPr>
          <p:nvPr/>
        </p:nvSpPr>
        <p:spPr>
          <a:xfrm>
            <a:off x="726248" y="439876"/>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ea typeface="+mn-ea"/>
                <a:cs typeface="+mn-cs"/>
              </a:rPr>
              <a:t>Conclusion and outlook</a:t>
            </a:r>
          </a:p>
        </p:txBody>
      </p:sp>
      <p:sp>
        <p:nvSpPr>
          <p:cNvPr id="3" name="Rectangle 8">
            <a:extLst>
              <a:ext uri="{FF2B5EF4-FFF2-40B4-BE49-F238E27FC236}">
                <a16:creationId xmlns:a16="http://schemas.microsoft.com/office/drawing/2014/main" id="{8714E7AD-D59A-47B1-8F11-10DC4EE2B836}"/>
              </a:ext>
            </a:extLst>
          </p:cNvPr>
          <p:cNvSpPr/>
          <p:nvPr/>
        </p:nvSpPr>
        <p:spPr>
          <a:xfrm>
            <a:off x="835498" y="1118587"/>
            <a:ext cx="10732106" cy="4708981"/>
          </a:xfrm>
          <a:prstGeom prst="rect">
            <a:avLst/>
          </a:prstGeom>
        </p:spPr>
        <p:txBody>
          <a:bodyPr wrap="square">
            <a:sp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Applying the </a:t>
            </a:r>
            <a:r>
              <a:rPr lang="en-GB" sz="2200" dirty="0">
                <a:latin typeface="Arial" panose="020B0604020202020204" pitchFamily="34" charset="0"/>
                <a:cs typeface="Arial" panose="020B0604020202020204" pitchFamily="34" charset="0"/>
              </a:rPr>
              <a:t>TrackNETv3 model to SPD simulation data showed </a:t>
            </a:r>
            <a:r>
              <a:rPr lang="en-US" sz="2200" dirty="0">
                <a:latin typeface="Arial" panose="020B0604020202020204" pitchFamily="34" charset="0"/>
                <a:cs typeface="Arial" panose="020B0604020202020204" pitchFamily="34" charset="0"/>
              </a:rPr>
              <a:t>promising results in terms of track efficiency and purity.</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Research on handling the tracks with missing hits is needed for SPD data (the TrackNETv3 model shown good results for processing such tracks for the BM@N experiment).</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Inference optimization is needed to bring processing speed closer to </a:t>
            </a:r>
            <a:r>
              <a:rPr lang="en-US" sz="2200" dirty="0">
                <a:latin typeface="Arial" panose="020B0604020202020204" pitchFamily="34" charset="0"/>
                <a:cs typeface="Arial" panose="020B0604020202020204" pitchFamily="34" charset="0"/>
              </a:rPr>
              <a:t>required level</a:t>
            </a:r>
            <a:r>
              <a:rPr lang="ru-RU" sz="2200"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It can be done by translation the program to C++ or changing the inference algorithm, for example, skipping some stations.</a:t>
            </a: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More complex simulation of SPD events is required.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668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D9C0F3-B854-4F2B-A408-12BF37241866}"/>
              </a:ext>
            </a:extLst>
          </p:cNvPr>
          <p:cNvSpPr>
            <a:spLocks noGrp="1"/>
          </p:cNvSpPr>
          <p:nvPr>
            <p:ph type="ctrTitle"/>
          </p:nvPr>
        </p:nvSpPr>
        <p:spPr/>
        <p:txBody>
          <a:bodyPr/>
          <a:lstStyle/>
          <a:p>
            <a:r>
              <a:rPr lang="en-US" b="1" dirty="0"/>
              <a:t>Deep tracking for the SPD experiment</a:t>
            </a:r>
            <a:endParaRPr lang="ru-RU" b="1" dirty="0"/>
          </a:p>
        </p:txBody>
      </p:sp>
      <p:sp>
        <p:nvSpPr>
          <p:cNvPr id="3" name="Подзаголовок 2">
            <a:extLst>
              <a:ext uri="{FF2B5EF4-FFF2-40B4-BE49-F238E27FC236}">
                <a16:creationId xmlns:a16="http://schemas.microsoft.com/office/drawing/2014/main" id="{EAF01980-021C-4971-9241-6237B37A40E5}"/>
              </a:ext>
            </a:extLst>
          </p:cNvPr>
          <p:cNvSpPr>
            <a:spLocks noGrp="1"/>
          </p:cNvSpPr>
          <p:nvPr>
            <p:ph type="subTitle" idx="1"/>
          </p:nvPr>
        </p:nvSpPr>
        <p:spPr>
          <a:xfrm>
            <a:off x="1524000" y="4196842"/>
            <a:ext cx="9144000" cy="1655762"/>
          </a:xfrm>
        </p:spPr>
        <p:txBody>
          <a:bodyPr/>
          <a:lstStyle/>
          <a:p>
            <a:r>
              <a:rPr lang="en-US" b="1" dirty="0" err="1"/>
              <a:t>Rusov</a:t>
            </a:r>
            <a:r>
              <a:rPr lang="en-US" b="1" dirty="0"/>
              <a:t> D.</a:t>
            </a:r>
            <a:r>
              <a:rPr lang="en-US" dirty="0"/>
              <a:t>, </a:t>
            </a:r>
            <a:r>
              <a:rPr lang="en-US" dirty="0" err="1"/>
              <a:t>Goncharov</a:t>
            </a:r>
            <a:r>
              <a:rPr lang="en-US" dirty="0"/>
              <a:t> P., </a:t>
            </a:r>
            <a:r>
              <a:rPr lang="en-US" dirty="0" err="1"/>
              <a:t>Ososkov</a:t>
            </a:r>
            <a:r>
              <a:rPr lang="en-US" dirty="0"/>
              <a:t> G., </a:t>
            </a:r>
            <a:r>
              <a:rPr lang="en-US" dirty="0" err="1"/>
              <a:t>Zhemchugov</a:t>
            </a:r>
            <a:r>
              <a:rPr lang="en-US" dirty="0"/>
              <a:t> A.</a:t>
            </a:r>
            <a:endParaRPr lang="ru-RU" dirty="0"/>
          </a:p>
        </p:txBody>
      </p:sp>
    </p:spTree>
    <p:extLst>
      <p:ext uri="{BB962C8B-B14F-4D97-AF65-F5344CB8AC3E}">
        <p14:creationId xmlns:p14="http://schemas.microsoft.com/office/powerpoint/2010/main" val="364359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166770-33A6-45AA-80B8-0629D3A12BFD}"/>
              </a:ext>
            </a:extLst>
          </p:cNvPr>
          <p:cNvSpPr txBox="1">
            <a:spLocks/>
          </p:cNvSpPr>
          <p:nvPr/>
        </p:nvSpPr>
        <p:spPr>
          <a:xfrm>
            <a:off x="838199" y="264599"/>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mn-ea"/>
                <a:cs typeface="+mn-cs"/>
              </a:rPr>
              <a:t>Problem Statement</a:t>
            </a:r>
            <a:endParaRPr lang="ru-RU" sz="2800" b="1" dirty="0">
              <a:latin typeface="+mn-lt"/>
              <a:ea typeface="+mn-ea"/>
              <a:cs typeface="+mn-cs"/>
            </a:endParaRPr>
          </a:p>
        </p:txBody>
      </p:sp>
      <p:pic>
        <p:nvPicPr>
          <p:cNvPr id="38" name="Рисунок 8">
            <a:extLst>
              <a:ext uri="{FF2B5EF4-FFF2-40B4-BE49-F238E27FC236}">
                <a16:creationId xmlns:a16="http://schemas.microsoft.com/office/drawing/2014/main" id="{7DF9BC73-00EE-42D6-9759-DB17E548A292}"/>
              </a:ext>
            </a:extLst>
          </p:cNvPr>
          <p:cNvPicPr>
            <a:picLocks noChangeAspect="1"/>
          </p:cNvPicPr>
          <p:nvPr/>
        </p:nvPicPr>
        <p:blipFill>
          <a:blip r:embed="rId3"/>
          <a:stretch>
            <a:fillRect/>
          </a:stretch>
        </p:blipFill>
        <p:spPr>
          <a:xfrm>
            <a:off x="6660048" y="1169716"/>
            <a:ext cx="5448092" cy="3953038"/>
          </a:xfrm>
          <a:prstGeom prst="rect">
            <a:avLst/>
          </a:prstGeom>
        </p:spPr>
      </p:pic>
      <p:sp>
        <p:nvSpPr>
          <p:cNvPr id="45" name="TextBox 44">
            <a:extLst>
              <a:ext uri="{FF2B5EF4-FFF2-40B4-BE49-F238E27FC236}">
                <a16:creationId xmlns:a16="http://schemas.microsoft.com/office/drawing/2014/main" id="{0CFD56C4-3BFE-4E75-9C64-600BBFA961C3}"/>
              </a:ext>
            </a:extLst>
          </p:cNvPr>
          <p:cNvSpPr txBox="1"/>
          <p:nvPr/>
        </p:nvSpPr>
        <p:spPr>
          <a:xfrm>
            <a:off x="83860" y="1021985"/>
            <a:ext cx="6785291" cy="4478149"/>
          </a:xfrm>
          <a:prstGeom prst="rect">
            <a:avLst/>
          </a:prstGeom>
          <a:noFill/>
        </p:spPr>
        <p:txBody>
          <a:bodyPr wrap="square">
            <a:spAutoFit/>
          </a:bodyPr>
          <a:lstStyle/>
          <a:p>
            <a:pPr marL="342900" indent="-342900" algn="l">
              <a:spcBef>
                <a:spcPts val="0"/>
              </a:spcBef>
              <a:buFont typeface="Arial" panose="020B0604020202020204" pitchFamily="34" charset="0"/>
              <a:buChar char="•"/>
            </a:pPr>
            <a:r>
              <a:rPr lang="en-US" sz="1900" b="1" dirty="0">
                <a:latin typeface="Arial" panose="020B0604020202020204" pitchFamily="34" charset="0"/>
                <a:cs typeface="Arial" panose="020B0604020202020204" pitchFamily="34" charset="0"/>
              </a:rPr>
              <a:t>Particle track reconstruction in dense environments such </a:t>
            </a:r>
            <a:r>
              <a:rPr lang="en-US" sz="1900" dirty="0">
                <a:latin typeface="Arial" panose="020B0604020202020204" pitchFamily="34" charset="0"/>
                <a:cs typeface="Arial" panose="020B0604020202020204" pitchFamily="34" charset="0"/>
              </a:rPr>
              <a:t>as the Run-4 detectors of the CERN High Luminosity Large Hadron Collider (HL-LHC) as well as MPD NICA is a </a:t>
            </a:r>
            <a:r>
              <a:rPr lang="en-US" sz="1900" b="1" dirty="0">
                <a:latin typeface="Arial" panose="020B0604020202020204" pitchFamily="34" charset="0"/>
                <a:cs typeface="Arial" panose="020B0604020202020204" pitchFamily="34" charset="0"/>
              </a:rPr>
              <a:t>challenging pattern recognition problem</a:t>
            </a:r>
            <a:r>
              <a:rPr lang="en-US" sz="1900" dirty="0">
                <a:effectLst/>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To achieve such high luminosity, the particles are not accelerated individually, but in bunches, so that the moments of collisions occur so close to each other that the event tracks overlap strongly.</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For the SPD experiment, in which events are expected to arrive with a frequency of 3 MHz, the data acquisition is supposed to be performed in time slices, during one time slice up to 40 events with overlapping tracks may appear.</a:t>
            </a:r>
          </a:p>
          <a:p>
            <a:pPr marL="342900" indent="-342900">
              <a:buFont typeface="Arial" panose="020B0604020202020204" pitchFamily="34" charset="0"/>
              <a:buChar char="•"/>
            </a:pPr>
            <a:r>
              <a:rPr lang="en-US" sz="1900" dirty="0">
                <a:latin typeface="Arial" panose="020B0604020202020204" pitchFamily="34" charset="0"/>
                <a:cs typeface="Arial" panose="020B0604020202020204" pitchFamily="34" charset="0"/>
              </a:rPr>
              <a:t>Of the entire stream of events, only a few percent are of interest to physicists. </a:t>
            </a:r>
          </a:p>
        </p:txBody>
      </p:sp>
      <p:sp>
        <p:nvSpPr>
          <p:cNvPr id="3" name="Slide Number Placeholder 2">
            <a:extLst>
              <a:ext uri="{FF2B5EF4-FFF2-40B4-BE49-F238E27FC236}">
                <a16:creationId xmlns:a16="http://schemas.microsoft.com/office/drawing/2014/main" id="{6AACDC10-DF9D-9E40-9B38-6192ADAF6377}"/>
              </a:ext>
            </a:extLst>
          </p:cNvPr>
          <p:cNvSpPr>
            <a:spLocks noGrp="1"/>
          </p:cNvSpPr>
          <p:nvPr>
            <p:ph type="sldNum" sz="quarter" idx="12"/>
          </p:nvPr>
        </p:nvSpPr>
        <p:spPr/>
        <p:txBody>
          <a:bodyPr/>
          <a:lstStyle/>
          <a:p>
            <a:fld id="{0AB4F290-A7EA-4476-9E4B-1C3ACA3E61E0}" type="slidenum">
              <a:rPr lang="ru-RU" smtClean="0"/>
              <a:t>2</a:t>
            </a:fld>
            <a:endParaRPr lang="ru-RU"/>
          </a:p>
        </p:txBody>
      </p:sp>
      <p:sp>
        <p:nvSpPr>
          <p:cNvPr id="5" name="TextBox 4">
            <a:extLst>
              <a:ext uri="{FF2B5EF4-FFF2-40B4-BE49-F238E27FC236}">
                <a16:creationId xmlns:a16="http://schemas.microsoft.com/office/drawing/2014/main" id="{8F949A4B-997F-DDBD-F9F8-2A85A118EBE5}"/>
              </a:ext>
            </a:extLst>
          </p:cNvPr>
          <p:cNvSpPr txBox="1"/>
          <p:nvPr/>
        </p:nvSpPr>
        <p:spPr>
          <a:xfrm>
            <a:off x="216420" y="5592974"/>
            <a:ext cx="1122927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Therefore, it is </a:t>
            </a:r>
            <a:r>
              <a:rPr lang="en-US" sz="2000" b="1" dirty="0">
                <a:latin typeface="Arial" panose="020B0604020202020204" pitchFamily="34" charset="0"/>
                <a:cs typeface="Arial" panose="020B0604020202020204" pitchFamily="34" charset="0"/>
              </a:rPr>
              <a:t>necessary to develop an intelligent online filter to sift out uninteresting events.</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497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166770-33A6-45AA-80B8-0629D3A12BFD}"/>
              </a:ext>
            </a:extLst>
          </p:cNvPr>
          <p:cNvSpPr txBox="1">
            <a:spLocks/>
          </p:cNvSpPr>
          <p:nvPr/>
        </p:nvSpPr>
        <p:spPr>
          <a:xfrm>
            <a:off x="838200" y="394692"/>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latin typeface="+mn-lt"/>
                <a:ea typeface="+mn-ea"/>
                <a:cs typeface="+mn-cs"/>
              </a:rPr>
              <a:t>Deep Learning Comes to the Rescue </a:t>
            </a:r>
            <a:endParaRPr lang="ru-RU" sz="3200" b="1" dirty="0">
              <a:latin typeface="+mn-lt"/>
              <a:ea typeface="+mn-ea"/>
              <a:cs typeface="+mn-cs"/>
            </a:endParaRPr>
          </a:p>
        </p:txBody>
      </p:sp>
      <p:sp>
        <p:nvSpPr>
          <p:cNvPr id="3" name="Slide Number Placeholder 2">
            <a:extLst>
              <a:ext uri="{FF2B5EF4-FFF2-40B4-BE49-F238E27FC236}">
                <a16:creationId xmlns:a16="http://schemas.microsoft.com/office/drawing/2014/main" id="{6AACDC10-DF9D-9E40-9B38-6192ADAF6377}"/>
              </a:ext>
            </a:extLst>
          </p:cNvPr>
          <p:cNvSpPr>
            <a:spLocks noGrp="1"/>
          </p:cNvSpPr>
          <p:nvPr>
            <p:ph type="sldNum" sz="quarter" idx="12"/>
          </p:nvPr>
        </p:nvSpPr>
        <p:spPr/>
        <p:txBody>
          <a:bodyPr/>
          <a:lstStyle/>
          <a:p>
            <a:fld id="{0AB4F290-A7EA-4476-9E4B-1C3ACA3E61E0}" type="slidenum">
              <a:rPr lang="ru-RU" smtClean="0"/>
              <a:t>3</a:t>
            </a:fld>
            <a:endParaRPr lang="ru-RU"/>
          </a:p>
        </p:txBody>
      </p:sp>
      <p:sp>
        <p:nvSpPr>
          <p:cNvPr id="4" name="Rectangle 3">
            <a:extLst>
              <a:ext uri="{FF2B5EF4-FFF2-40B4-BE49-F238E27FC236}">
                <a16:creationId xmlns:a16="http://schemas.microsoft.com/office/drawing/2014/main" id="{82578D2F-94BB-5C2E-F4DD-E29C0DE964CC}"/>
              </a:ext>
            </a:extLst>
          </p:cNvPr>
          <p:cNvSpPr/>
          <p:nvPr/>
        </p:nvSpPr>
        <p:spPr>
          <a:xfrm>
            <a:off x="629085" y="1151944"/>
            <a:ext cx="11266995" cy="1446550"/>
          </a:xfrm>
          <a:prstGeom prst="rect">
            <a:avLst/>
          </a:prstGeom>
        </p:spPr>
        <p:txBody>
          <a:bodyPr wrap="square">
            <a:spAutoFit/>
          </a:bodyPr>
          <a:lstStyle/>
          <a:p>
            <a:r>
              <a:rPr lang="en-US" sz="2200" dirty="0">
                <a:latin typeface="Arial" panose="020B0604020202020204" pitchFamily="34" charset="0"/>
                <a:cs typeface="Arial" panose="020B0604020202020204" pitchFamily="34" charset="0"/>
              </a:rPr>
              <a:t>Deep learning algorithms bring a lot of potential</a:t>
            </a:r>
            <a:r>
              <a:rPr lang="ru-RU"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to the tracking problem, due to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 their capability to model complex non-linear data dependencies,</a:t>
            </a:r>
            <a:r>
              <a:rPr lang="ru-RU"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 learn effective representations of high-dimensional data through training</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 parallelize easily on high-throughput architectures such as GPUs</a:t>
            </a:r>
          </a:p>
        </p:txBody>
      </p:sp>
      <p:pic>
        <p:nvPicPr>
          <p:cNvPr id="16" name="Рисунок 5">
            <a:extLst>
              <a:ext uri="{FF2B5EF4-FFF2-40B4-BE49-F238E27FC236}">
                <a16:creationId xmlns:a16="http://schemas.microsoft.com/office/drawing/2014/main" id="{D3658DDE-417C-B765-3181-C0869BB85511}"/>
              </a:ext>
            </a:extLst>
          </p:cNvPr>
          <p:cNvPicPr>
            <a:picLocks noChangeAspect="1"/>
          </p:cNvPicPr>
          <p:nvPr/>
        </p:nvPicPr>
        <p:blipFill rotWithShape="1">
          <a:blip r:embed="rId3">
            <a:clrChange>
              <a:clrFrom>
                <a:srgbClr val="EAEAF2"/>
              </a:clrFrom>
              <a:clrTo>
                <a:srgbClr val="EAEAF2">
                  <a:alpha val="0"/>
                </a:srgbClr>
              </a:clrTo>
            </a:clrChange>
          </a:blip>
          <a:srcRect t="6462"/>
          <a:stretch/>
        </p:blipFill>
        <p:spPr>
          <a:xfrm>
            <a:off x="333950" y="3818839"/>
            <a:ext cx="2362200" cy="2209571"/>
          </a:xfrm>
          <a:prstGeom prst="rect">
            <a:avLst/>
          </a:prstGeom>
        </p:spPr>
      </p:pic>
      <p:graphicFrame>
        <p:nvGraphicFramePr>
          <p:cNvPr id="17" name="Diagram 16">
            <a:extLst>
              <a:ext uri="{FF2B5EF4-FFF2-40B4-BE49-F238E27FC236}">
                <a16:creationId xmlns:a16="http://schemas.microsoft.com/office/drawing/2014/main" id="{BA34BEC8-8832-5D31-0A2A-DF9C15711D2D}"/>
              </a:ext>
            </a:extLst>
          </p:cNvPr>
          <p:cNvGraphicFramePr/>
          <p:nvPr>
            <p:extLst>
              <p:ext uri="{D42A27DB-BD31-4B8C-83A1-F6EECF244321}">
                <p14:modId xmlns:p14="http://schemas.microsoft.com/office/powerpoint/2010/main" val="2005246508"/>
              </p:ext>
            </p:extLst>
          </p:nvPr>
        </p:nvGraphicFramePr>
        <p:xfrm>
          <a:off x="3027332" y="3817850"/>
          <a:ext cx="5057125" cy="18941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a:extLst>
              <a:ext uri="{FF2B5EF4-FFF2-40B4-BE49-F238E27FC236}">
                <a16:creationId xmlns:a16="http://schemas.microsoft.com/office/drawing/2014/main" id="{63D25413-59ED-C265-4D5C-89ACD21D9606}"/>
              </a:ext>
            </a:extLst>
          </p:cNvPr>
          <p:cNvSpPr txBox="1"/>
          <p:nvPr/>
        </p:nvSpPr>
        <p:spPr>
          <a:xfrm>
            <a:off x="2642590" y="5290557"/>
            <a:ext cx="2512298" cy="830997"/>
          </a:xfrm>
          <a:prstGeom prst="rect">
            <a:avLst/>
          </a:prstGeom>
          <a:noFill/>
        </p:spPr>
        <p:txBody>
          <a:bodyPr wrap="square">
            <a:spAutoFit/>
          </a:bodyPr>
          <a:lstStyle/>
          <a:p>
            <a:pPr algn="ctr"/>
            <a:r>
              <a:rPr lang="en-US" sz="1600" b="1" dirty="0">
                <a:solidFill>
                  <a:schemeClr val="accent6">
                    <a:lumMod val="75000"/>
                  </a:schemeClr>
                </a:solidFill>
                <a:latin typeface="Arial" panose="020B0604020202020204" pitchFamily="34" charset="0"/>
                <a:ea typeface="Microsoft Himalaya" panose="01010100010101010101" pitchFamily="2" charset="0"/>
                <a:cs typeface="Arial" panose="020B0604020202020204" pitchFamily="34" charset="0"/>
              </a:rPr>
              <a:t>High recall,</a:t>
            </a:r>
            <a:r>
              <a:rPr lang="en-US" sz="1600" b="1" dirty="0">
                <a:solidFill>
                  <a:srgbClr val="C00000"/>
                </a:solidFill>
                <a:latin typeface="Arial" panose="020B0604020202020204" pitchFamily="34" charset="0"/>
                <a:ea typeface="Microsoft Himalaya" panose="01010100010101010101" pitchFamily="2" charset="0"/>
                <a:cs typeface="Arial" panose="020B0604020202020204" pitchFamily="34" charset="0"/>
              </a:rPr>
              <a:t> low precision</a:t>
            </a:r>
          </a:p>
          <a:p>
            <a:pPr algn="ctr"/>
            <a:r>
              <a:rPr lang="en-US" sz="1600" b="1" dirty="0">
                <a:solidFill>
                  <a:schemeClr val="accent6">
                    <a:lumMod val="75000"/>
                  </a:schemeClr>
                </a:solidFill>
                <a:latin typeface="Arial" panose="020B0604020202020204" pitchFamily="34" charset="0"/>
                <a:ea typeface="Microsoft Himalaya" panose="01010100010101010101" pitchFamily="2" charset="0"/>
                <a:cs typeface="Arial" panose="020B0604020202020204" pitchFamily="34" charset="0"/>
              </a:rPr>
              <a:t>Very fast</a:t>
            </a:r>
            <a:endParaRPr lang="ru-RU" sz="1600" b="1" dirty="0">
              <a:solidFill>
                <a:schemeClr val="accent6">
                  <a:lumMod val="75000"/>
                </a:schemeClr>
              </a:solidFill>
              <a:latin typeface="Arial" panose="020B0604020202020204" pitchFamily="34" charset="0"/>
              <a:ea typeface="Microsoft Himalaya" panose="01010100010101010101" pitchFamily="2" charset="0"/>
              <a:cs typeface="Arial" panose="020B0604020202020204" pitchFamily="34" charset="0"/>
            </a:endParaRPr>
          </a:p>
        </p:txBody>
      </p:sp>
      <p:sp>
        <p:nvSpPr>
          <p:cNvPr id="19" name="TextBox 18">
            <a:extLst>
              <a:ext uri="{FF2B5EF4-FFF2-40B4-BE49-F238E27FC236}">
                <a16:creationId xmlns:a16="http://schemas.microsoft.com/office/drawing/2014/main" id="{0255DB86-AAFF-6D26-509C-500B499CE79C}"/>
              </a:ext>
            </a:extLst>
          </p:cNvPr>
          <p:cNvSpPr txBox="1"/>
          <p:nvPr/>
        </p:nvSpPr>
        <p:spPr>
          <a:xfrm>
            <a:off x="5088675" y="5177208"/>
            <a:ext cx="2620538" cy="584775"/>
          </a:xfrm>
          <a:prstGeom prst="rect">
            <a:avLst/>
          </a:prstGeom>
          <a:noFill/>
        </p:spPr>
        <p:txBody>
          <a:bodyPr wrap="square">
            <a:spAutoFit/>
          </a:bodyPr>
          <a:lstStyle/>
          <a:p>
            <a:pPr algn="ctr"/>
            <a:r>
              <a:rPr lang="en-US" sz="1600" dirty="0">
                <a:solidFill>
                  <a:schemeClr val="accent6">
                    <a:lumMod val="75000"/>
                  </a:schemeClr>
                </a:solidFill>
                <a:latin typeface="Arial" panose="020B0604020202020204" pitchFamily="34" charset="0"/>
                <a:cs typeface="Arial" panose="020B0604020202020204" pitchFamily="34" charset="0"/>
              </a:rPr>
              <a:t>High recall,</a:t>
            </a:r>
            <a:r>
              <a:rPr lang="en-US" sz="1600" dirty="0">
                <a:solidFill>
                  <a:srgbClr val="C00000"/>
                </a:solidFill>
                <a:latin typeface="Arial" panose="020B0604020202020204" pitchFamily="34" charset="0"/>
                <a:cs typeface="Arial" panose="020B0604020202020204" pitchFamily="34" charset="0"/>
              </a:rPr>
              <a:t> </a:t>
            </a:r>
            <a:r>
              <a:rPr lang="en-US" sz="1600" dirty="0">
                <a:solidFill>
                  <a:schemeClr val="accent6">
                    <a:lumMod val="75000"/>
                  </a:schemeClr>
                </a:solidFill>
                <a:latin typeface="Arial" panose="020B0604020202020204" pitchFamily="34" charset="0"/>
                <a:cs typeface="Arial" panose="020B0604020202020204" pitchFamily="34" charset="0"/>
              </a:rPr>
              <a:t>high precision</a:t>
            </a:r>
          </a:p>
          <a:p>
            <a:pPr algn="ctr"/>
            <a:r>
              <a:rPr lang="en-US" sz="1600" b="1" dirty="0">
                <a:solidFill>
                  <a:srgbClr val="C00000"/>
                </a:solidFill>
                <a:latin typeface="Arial" panose="020B0604020202020204" pitchFamily="34" charset="0"/>
                <a:cs typeface="Arial" panose="020B0604020202020204" pitchFamily="34" charset="0"/>
              </a:rPr>
              <a:t>Too slow</a:t>
            </a:r>
            <a:endParaRPr lang="ru-RU" sz="1600" b="1" dirty="0">
              <a:solidFill>
                <a:srgbClr val="C0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C92E385-E8E6-83D4-CD1B-AD00A36556A0}"/>
              </a:ext>
            </a:extLst>
          </p:cNvPr>
          <p:cNvSpPr txBox="1"/>
          <p:nvPr/>
        </p:nvSpPr>
        <p:spPr>
          <a:xfrm>
            <a:off x="9692045" y="2860763"/>
            <a:ext cx="2204035" cy="830997"/>
          </a:xfrm>
          <a:prstGeom prst="rect">
            <a:avLst/>
          </a:prstGeom>
          <a:noFill/>
          <a:ln>
            <a:solidFill>
              <a:srgbClr val="C00000"/>
            </a:solidFill>
          </a:ln>
        </p:spPr>
        <p:txBody>
          <a:bodyPr wrap="square">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Reconstructed event</a:t>
            </a:r>
            <a:endParaRPr lang="ru-RU" sz="2400" b="1" dirty="0">
              <a:solidFill>
                <a:srgbClr val="C00000"/>
              </a:solidFill>
            </a:endParaRPr>
          </a:p>
        </p:txBody>
      </p:sp>
      <p:pic>
        <p:nvPicPr>
          <p:cNvPr id="21" name="Picture 20">
            <a:extLst>
              <a:ext uri="{FF2B5EF4-FFF2-40B4-BE49-F238E27FC236}">
                <a16:creationId xmlns:a16="http://schemas.microsoft.com/office/drawing/2014/main" id="{87A598A6-9A50-31CA-2DD4-4946098B3883}"/>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4000" contrast="86000"/>
                    </a14:imgEffect>
                  </a14:imgLayer>
                </a14:imgProps>
              </a:ext>
            </a:extLst>
          </a:blip>
          <a:stretch>
            <a:fillRect/>
          </a:stretch>
        </p:blipFill>
        <p:spPr>
          <a:xfrm>
            <a:off x="8221407" y="3742524"/>
            <a:ext cx="2743200" cy="2743200"/>
          </a:xfrm>
          <a:prstGeom prst="rect">
            <a:avLst/>
          </a:prstGeom>
        </p:spPr>
      </p:pic>
      <p:sp>
        <p:nvSpPr>
          <p:cNvPr id="6" name="Rectangle 5">
            <a:extLst>
              <a:ext uri="{FF2B5EF4-FFF2-40B4-BE49-F238E27FC236}">
                <a16:creationId xmlns:a16="http://schemas.microsoft.com/office/drawing/2014/main" id="{B65D877B-66BF-5D3A-1E96-FA530AC7A2EC}"/>
              </a:ext>
            </a:extLst>
          </p:cNvPr>
          <p:cNvSpPr/>
          <p:nvPr/>
        </p:nvSpPr>
        <p:spPr>
          <a:xfrm>
            <a:off x="3957401" y="2982366"/>
            <a:ext cx="4277197"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What we propose for tracking?</a:t>
            </a:r>
            <a:endParaRPr lang="en-BY" sz="2400" b="1" dirty="0"/>
          </a:p>
        </p:txBody>
      </p:sp>
    </p:spTree>
    <p:extLst>
      <p:ext uri="{BB962C8B-B14F-4D97-AF65-F5344CB8AC3E}">
        <p14:creationId xmlns:p14="http://schemas.microsoft.com/office/powerpoint/2010/main" val="7994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166770-33A6-45AA-80B8-0629D3A12BFD}"/>
              </a:ext>
            </a:extLst>
          </p:cNvPr>
          <p:cNvSpPr txBox="1">
            <a:spLocks/>
          </p:cNvSpPr>
          <p:nvPr/>
        </p:nvSpPr>
        <p:spPr>
          <a:xfrm>
            <a:off x="378554" y="93000"/>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rPr>
              <a:t>SPD Experiment</a:t>
            </a:r>
            <a:endParaRPr kumimoji="0" lang="ru-RU"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3" name="Slide Number Placeholder 2">
            <a:extLst>
              <a:ext uri="{FF2B5EF4-FFF2-40B4-BE49-F238E27FC236}">
                <a16:creationId xmlns:a16="http://schemas.microsoft.com/office/drawing/2014/main" id="{6AACDC10-DF9D-9E40-9B38-6192ADAF63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B4F290-A7EA-4476-9E4B-1C3ACA3E61E0}"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Рисунок 10">
            <a:extLst>
              <a:ext uri="{FF2B5EF4-FFF2-40B4-BE49-F238E27FC236}">
                <a16:creationId xmlns:a16="http://schemas.microsoft.com/office/drawing/2014/main" id="{55529033-8B6A-99F4-8F0B-B78AFBA17A7D}"/>
              </a:ext>
            </a:extLst>
          </p:cNvPr>
          <p:cNvPicPr>
            <a:picLocks noChangeAspect="1"/>
          </p:cNvPicPr>
          <p:nvPr/>
        </p:nvPicPr>
        <p:blipFill>
          <a:blip r:embed="rId3"/>
          <a:stretch>
            <a:fillRect/>
          </a:stretch>
        </p:blipFill>
        <p:spPr>
          <a:xfrm>
            <a:off x="4505947" y="3397995"/>
            <a:ext cx="3943650" cy="2317653"/>
          </a:xfrm>
          <a:prstGeom prst="rect">
            <a:avLst/>
          </a:prstGeom>
        </p:spPr>
      </p:pic>
      <p:pic>
        <p:nvPicPr>
          <p:cNvPr id="10" name="Рисунок 11">
            <a:extLst>
              <a:ext uri="{FF2B5EF4-FFF2-40B4-BE49-F238E27FC236}">
                <a16:creationId xmlns:a16="http://schemas.microsoft.com/office/drawing/2014/main" id="{AB027A5C-5BDB-82AA-604A-A0EDBAFEFCD1}"/>
              </a:ext>
            </a:extLst>
          </p:cNvPr>
          <p:cNvPicPr>
            <a:picLocks noChangeAspect="1"/>
          </p:cNvPicPr>
          <p:nvPr/>
        </p:nvPicPr>
        <p:blipFill rotWithShape="1">
          <a:blip r:embed="rId4"/>
          <a:srcRect t="12972"/>
          <a:stretch/>
        </p:blipFill>
        <p:spPr>
          <a:xfrm>
            <a:off x="8323179" y="3491220"/>
            <a:ext cx="3868821" cy="2959790"/>
          </a:xfrm>
          <a:prstGeom prst="rect">
            <a:avLst/>
          </a:prstGeom>
        </p:spPr>
      </p:pic>
      <p:sp>
        <p:nvSpPr>
          <p:cNvPr id="5" name="Rectangle 4">
            <a:extLst>
              <a:ext uri="{FF2B5EF4-FFF2-40B4-BE49-F238E27FC236}">
                <a16:creationId xmlns:a16="http://schemas.microsoft.com/office/drawing/2014/main" id="{DD91859B-0187-3246-1EC1-9D432AB8EE0E}"/>
              </a:ext>
            </a:extLst>
          </p:cNvPr>
          <p:cNvSpPr/>
          <p:nvPr/>
        </p:nvSpPr>
        <p:spPr>
          <a:xfrm>
            <a:off x="9692517" y="2915076"/>
            <a:ext cx="150272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(x2 zoom)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Without </a:t>
            </a:r>
            <a:r>
              <a:rPr kumimoji="0" lang="pl-PL"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cover</a:t>
            </a:r>
            <a:endParaRPr kumimoji="0" lang="en-B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353E765F-7C03-AF05-C26C-8340CA5E5C24}"/>
              </a:ext>
            </a:extLst>
          </p:cNvPr>
          <p:cNvSpPr/>
          <p:nvPr/>
        </p:nvSpPr>
        <p:spPr>
          <a:xfrm>
            <a:off x="8033528" y="3123306"/>
            <a:ext cx="1527908" cy="27699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Layer, </a:t>
            </a:r>
            <a:r>
              <a:rPr kumimoji="0" lang="ru-RU"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pl-PL"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pl-PL"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tubes</a:t>
            </a:r>
            <a:r>
              <a:rPr kumimoji="0" lang="pl-PL"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pl-PL" sz="1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pcs</a:t>
            </a:r>
            <a:endParaRPr kumimoji="0" lang="en-B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C8599197-8A6D-48E4-23E3-2361F49484E3}"/>
              </a:ext>
            </a:extLst>
          </p:cNvPr>
          <p:cNvSpPr/>
          <p:nvPr/>
        </p:nvSpPr>
        <p:spPr>
          <a:xfrm>
            <a:off x="2126523" y="6312603"/>
            <a:ext cx="78556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External view of the SPD straw detector (left) and its module in section (right)</a:t>
            </a:r>
            <a:endParaRPr kumimoji="0" lang="en-B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Рисунок 1">
            <a:extLst>
              <a:ext uri="{FF2B5EF4-FFF2-40B4-BE49-F238E27FC236}">
                <a16:creationId xmlns:a16="http://schemas.microsoft.com/office/drawing/2014/main" id="{C2D3538B-558D-BB95-5EDB-561E836DDAEE}"/>
              </a:ext>
            </a:extLst>
          </p:cNvPr>
          <p:cNvPicPr>
            <a:picLocks noChangeAspect="1"/>
          </p:cNvPicPr>
          <p:nvPr/>
        </p:nvPicPr>
        <p:blipFill>
          <a:blip r:embed="rId5"/>
          <a:stretch>
            <a:fillRect/>
          </a:stretch>
        </p:blipFill>
        <p:spPr>
          <a:xfrm>
            <a:off x="104415" y="2890556"/>
            <a:ext cx="4401532" cy="3268465"/>
          </a:xfrm>
          <a:prstGeom prst="rect">
            <a:avLst/>
          </a:prstGeom>
        </p:spPr>
      </p:pic>
      <p:sp>
        <p:nvSpPr>
          <p:cNvPr id="8" name="TextBox 7">
            <a:extLst>
              <a:ext uri="{FF2B5EF4-FFF2-40B4-BE49-F238E27FC236}">
                <a16:creationId xmlns:a16="http://schemas.microsoft.com/office/drawing/2014/main" id="{852A18EC-2358-ACDC-BAD6-F5BA556A95E6}"/>
              </a:ext>
            </a:extLst>
          </p:cNvPr>
          <p:cNvSpPr txBox="1"/>
          <p:nvPr/>
        </p:nvSpPr>
        <p:spPr>
          <a:xfrm>
            <a:off x="550019" y="5968322"/>
            <a:ext cx="315300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General layout of the SPD setup</a:t>
            </a:r>
            <a:endParaRPr kumimoji="0" lang="ru-RU"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1442086-A896-5280-EA32-B54810B17F13}"/>
              </a:ext>
            </a:extLst>
          </p:cNvPr>
          <p:cNvSpPr txBox="1"/>
          <p:nvPr/>
        </p:nvSpPr>
        <p:spPr>
          <a:xfrm>
            <a:off x="378554" y="698979"/>
            <a:ext cx="11192447"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SPD (Spin Physics Detector) – is a future experiment of NICA facility in Dubna. The main goal of the experiment is to test the foundations of quantum chromodynamics (QCD)</a:t>
            </a:r>
            <a:r>
              <a:rPr kumimoji="0" lang="ru-RU"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endParaRPr lang="ru-RU"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Event data from SPD comes in the form of time slices with a length of 10 ms and about 40 events in time slice will be produced.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On average there are </a:t>
            </a:r>
            <a:r>
              <a:rPr lang="en-US" b="1" dirty="0">
                <a:solidFill>
                  <a:prstClr val="black"/>
                </a:solidFill>
                <a:latin typeface="Arial" panose="020B0604020202020204" pitchFamily="34" charset="0"/>
                <a:cs typeface="Arial" panose="020B0604020202020204" pitchFamily="34" charset="0"/>
              </a:rPr>
              <a:t>200 tracks per time slice and 1100 hits (real and fake) per station</a:t>
            </a:r>
            <a:r>
              <a:rPr lang="en-US" dirty="0">
                <a:solidFill>
                  <a:prstClr val="black"/>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As an online filter, the algorithm must allow processing over 100 time slices per second.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309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166770-33A6-45AA-80B8-0629D3A12BFD}"/>
              </a:ext>
            </a:extLst>
          </p:cNvPr>
          <p:cNvSpPr txBox="1">
            <a:spLocks/>
          </p:cNvSpPr>
          <p:nvPr/>
        </p:nvSpPr>
        <p:spPr>
          <a:xfrm>
            <a:off x="713088" y="320352"/>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mn-lt"/>
                <a:ea typeface="+mn-ea"/>
                <a:cs typeface="+mn-cs"/>
              </a:rPr>
              <a:t>Events Data Generator</a:t>
            </a:r>
            <a:endParaRPr lang="ru-RU" sz="2400" b="1" dirty="0">
              <a:latin typeface="+mn-lt"/>
              <a:ea typeface="+mn-ea"/>
              <a:cs typeface="+mn-cs"/>
            </a:endParaRPr>
          </a:p>
        </p:txBody>
      </p:sp>
      <p:sp>
        <p:nvSpPr>
          <p:cNvPr id="3" name="Slide Number Placeholder 2">
            <a:extLst>
              <a:ext uri="{FF2B5EF4-FFF2-40B4-BE49-F238E27FC236}">
                <a16:creationId xmlns:a16="http://schemas.microsoft.com/office/drawing/2014/main" id="{6AACDC10-DF9D-9E40-9B38-6192ADAF6377}"/>
              </a:ext>
            </a:extLst>
          </p:cNvPr>
          <p:cNvSpPr>
            <a:spLocks noGrp="1"/>
          </p:cNvSpPr>
          <p:nvPr>
            <p:ph type="sldNum" sz="quarter" idx="12"/>
          </p:nvPr>
        </p:nvSpPr>
        <p:spPr/>
        <p:txBody>
          <a:bodyPr/>
          <a:lstStyle/>
          <a:p>
            <a:fld id="{0AB4F290-A7EA-4476-9E4B-1C3ACA3E61E0}" type="slidenum">
              <a:rPr lang="ru-RU" smtClean="0"/>
              <a:t>5</a:t>
            </a:fld>
            <a:endParaRPr lang="ru-RU"/>
          </a:p>
        </p:txBody>
      </p:sp>
      <p:pic>
        <p:nvPicPr>
          <p:cNvPr id="6" name="Рисунок 5">
            <a:extLst>
              <a:ext uri="{FF2B5EF4-FFF2-40B4-BE49-F238E27FC236}">
                <a16:creationId xmlns:a16="http://schemas.microsoft.com/office/drawing/2014/main" id="{AD7222A2-2E9F-269E-8C05-B480776A6F50}"/>
              </a:ext>
            </a:extLst>
          </p:cNvPr>
          <p:cNvPicPr>
            <a:picLocks noChangeAspect="1"/>
          </p:cNvPicPr>
          <p:nvPr/>
        </p:nvPicPr>
        <p:blipFill>
          <a:blip r:embed="rId3"/>
          <a:stretch>
            <a:fillRect/>
          </a:stretch>
        </p:blipFill>
        <p:spPr>
          <a:xfrm>
            <a:off x="3970453" y="4110212"/>
            <a:ext cx="4251094" cy="2427436"/>
          </a:xfrm>
          <a:prstGeom prst="rect">
            <a:avLst/>
          </a:prstGeom>
        </p:spPr>
      </p:pic>
      <p:sp>
        <p:nvSpPr>
          <p:cNvPr id="7" name="Rectangle 6">
            <a:extLst>
              <a:ext uri="{FF2B5EF4-FFF2-40B4-BE49-F238E27FC236}">
                <a16:creationId xmlns:a16="http://schemas.microsoft.com/office/drawing/2014/main" id="{80EC5991-5B51-C497-776F-0853007F5921}"/>
              </a:ext>
            </a:extLst>
          </p:cNvPr>
          <p:cNvSpPr/>
          <p:nvPr/>
        </p:nvSpPr>
        <p:spPr>
          <a:xfrm>
            <a:off x="5137175" y="5921202"/>
            <a:ext cx="1113529" cy="400110"/>
          </a:xfrm>
          <a:prstGeom prst="rect">
            <a:avLst/>
          </a:prstGeom>
          <a:solidFill>
            <a:schemeClr val="bg1"/>
          </a:solidFill>
        </p:spPr>
        <p:txBody>
          <a:bodyPr wrap="square">
            <a:spAutoFit/>
          </a:bodyPr>
          <a:lstStyle/>
          <a:p>
            <a:r>
              <a:rPr lang="pl-PL" sz="2000" dirty="0" err="1">
                <a:latin typeface="Arial" panose="020B0604020202020204" pitchFamily="34" charset="0"/>
                <a:cs typeface="Arial" panose="020B0604020202020204" pitchFamily="34" charset="0"/>
              </a:rPr>
              <a:t>Helix</a:t>
            </a:r>
            <a:endParaRPr lang="en-BY" sz="20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4B2BD3B7-3942-BD28-C8DC-BF0C06229B2E}"/>
                  </a:ext>
                </a:extLst>
              </p:cNvPr>
              <p:cNvSpPr/>
              <p:nvPr/>
            </p:nvSpPr>
            <p:spPr>
              <a:xfrm>
                <a:off x="433959" y="1026748"/>
                <a:ext cx="11073858" cy="2454967"/>
              </a:xfrm>
              <a:prstGeom prst="rect">
                <a:avLst/>
              </a:prstGeom>
            </p:spPr>
            <p:txBody>
              <a:bodyPr wrap="square">
                <a:spAutoFit/>
              </a:bodyPr>
              <a:lstStyle/>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Generator is a simple Python program.</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Multiplicity in each event is given by a random number from </a:t>
                </a:r>
                <a:r>
                  <a:rPr lang="en-GB" b="1" dirty="0">
                    <a:solidFill>
                      <a:srgbClr val="000000"/>
                    </a:solidFill>
                    <a:latin typeface="Arial" panose="020B0604020202020204" pitchFamily="34" charset="0"/>
                    <a:cs typeface="Arial" panose="020B0604020202020204" pitchFamily="34" charset="0"/>
                  </a:rPr>
                  <a:t>1 to 10 tracks per event.</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transverse momentum of a particle is a random number with a uniform distribution in the range of values from 100 to 1000 MeV/s.</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Vertex coordinates are also random.</a:t>
                </a:r>
              </a:p>
              <a:p>
                <a:pPr marL="285750" indent="-285750">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particle trajectory is represented by a selection of points on a segment of a helix with a helix pitch </a:t>
                </a:r>
                <a14:m>
                  <m:oMath xmlns:m="http://schemas.openxmlformats.org/officeDocument/2006/math">
                    <m:r>
                      <a:rPr lang="ru-RU" b="0" i="1" smtClean="0">
                        <a:latin typeface="Cambria Math" panose="02040503050406030204" pitchFamily="18" charset="0"/>
                      </a:rPr>
                      <m:t>h</m:t>
                    </m:r>
                    <m:r>
                      <a:rPr lang="ru-RU" b="0" i="1" smtClean="0">
                        <a:latin typeface="Cambria Math" panose="02040503050406030204" pitchFamily="18" charset="0"/>
                      </a:rPr>
                      <m:t>= </m:t>
                    </m:r>
                    <m:f>
                      <m:fPr>
                        <m:ctrlPr>
                          <a:rPr lang="en-BY" i="1">
                            <a:latin typeface="Cambria Math" panose="02040503050406030204" pitchFamily="18" charset="0"/>
                          </a:rPr>
                        </m:ctrlPr>
                      </m:fPr>
                      <m:num>
                        <m:r>
                          <a:rPr lang="ru-RU" b="0" i="1" smtClean="0">
                            <a:latin typeface="Cambria Math" panose="02040503050406030204" pitchFamily="18" charset="0"/>
                          </a:rPr>
                          <m:t>2</m:t>
                        </m:r>
                        <m:r>
                          <a:rPr lang="en-US" b="0" i="1" smtClean="0">
                            <a:latin typeface="Cambria Math" panose="02040503050406030204" pitchFamily="18" charset="0"/>
                          </a:rPr>
                          <m:t>𝜋</m:t>
                        </m:r>
                      </m:num>
                      <m:den>
                        <m:r>
                          <a:rPr lang="en-US" b="0" i="1" smtClean="0">
                            <a:latin typeface="Cambria Math" panose="02040503050406030204" pitchFamily="18" charset="0"/>
                          </a:rPr>
                          <m:t>𝐵</m:t>
                        </m:r>
                      </m:den>
                    </m:f>
                    <m:r>
                      <a:rPr lang="ru-RU" b="0" i="1" smtClean="0">
                        <a:latin typeface="Cambria Math" panose="02040503050406030204" pitchFamily="18" charset="0"/>
                      </a:rPr>
                      <m:t>|</m:t>
                    </m:r>
                    <m:f>
                      <m:fPr>
                        <m:ctrlPr>
                          <a:rPr lang="en-BY" i="1">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𝑞</m:t>
                        </m:r>
                      </m:den>
                    </m:f>
                    <m:r>
                      <a:rPr lang="ru-RU" b="0" i="1" smtClean="0">
                        <a:latin typeface="Cambria Math" panose="02040503050406030204" pitchFamily="18" charset="0"/>
                      </a:rPr>
                      <m:t>|</m:t>
                    </m:r>
                    <m:r>
                      <a:rPr lang="en-US" b="0" i="1" smtClean="0">
                        <a:latin typeface="Cambria Math" panose="02040503050406030204" pitchFamily="18" charset="0"/>
                      </a:rPr>
                      <m:t>𝑣𝑐𝑜𝑠</m:t>
                    </m:r>
                    <m:r>
                      <a:rPr lang="en-US" b="0" i="1" smtClean="0">
                        <a:latin typeface="Cambria Math" panose="02040503050406030204" pitchFamily="18" charset="0"/>
                      </a:rPr>
                      <m:t>𝛼</m:t>
                    </m:r>
                  </m:oMath>
                </a14:m>
                <a:r>
                  <a:rPr lang="el-GR" dirty="0">
                    <a:solidFill>
                      <a:srgbClr val="000000"/>
                    </a:solidFill>
                    <a:latin typeface="Arial" panose="020B0604020202020204" pitchFamily="34" charset="0"/>
                    <a:cs typeface="Arial" panose="020B0604020202020204" pitchFamily="34" charset="0"/>
                  </a:rPr>
                  <a:t> </a:t>
                </a:r>
                <a:r>
                  <a:rPr lang="en-GB" dirty="0">
                    <a:solidFill>
                      <a:srgbClr val="000000"/>
                    </a:solidFill>
                    <a:latin typeface="Arial" panose="020B0604020202020204" pitchFamily="34" charset="0"/>
                    <a:cs typeface="Arial" panose="020B0604020202020204" pitchFamily="34" charset="0"/>
                  </a:rPr>
                  <a:t>and radius </a:t>
                </a:r>
                <a14:m>
                  <m:oMath xmlns:m="http://schemas.openxmlformats.org/officeDocument/2006/math">
                    <m:r>
                      <a:rPr lang="ru-RU" b="0" i="1" smtClean="0">
                        <a:latin typeface="Cambria Math" panose="02040503050406030204" pitchFamily="18" charset="0"/>
                      </a:rPr>
                      <m:t>𝑅</m:t>
                    </m:r>
                    <m:r>
                      <a:rPr lang="ru-RU" b="0" i="1" smtClean="0">
                        <a:latin typeface="Cambria Math" panose="02040503050406030204" pitchFamily="18" charset="0"/>
                      </a:rPr>
                      <m:t>=</m:t>
                    </m:r>
                    <m:f>
                      <m:fPr>
                        <m:ctrlPr>
                          <a:rPr lang="en-BY" i="1">
                            <a:latin typeface="Cambria Math" panose="02040503050406030204" pitchFamily="18" charset="0"/>
                          </a:rPr>
                        </m:ctrlPr>
                      </m:fPr>
                      <m:num>
                        <m:r>
                          <a:rPr lang="ru-RU" b="0" i="1" smtClean="0">
                            <a:latin typeface="Cambria Math" panose="02040503050406030204" pitchFamily="18" charset="0"/>
                          </a:rPr>
                          <m:t>1</m:t>
                        </m:r>
                      </m:num>
                      <m:den>
                        <m:r>
                          <a:rPr lang="en-US" b="0" i="1" smtClean="0">
                            <a:latin typeface="Cambria Math" panose="02040503050406030204" pitchFamily="18" charset="0"/>
                          </a:rPr>
                          <m:t>𝐵</m:t>
                        </m:r>
                      </m:den>
                    </m:f>
                    <m:r>
                      <a:rPr lang="ru-RU" b="0" i="1" smtClean="0">
                        <a:latin typeface="Cambria Math" panose="02040503050406030204" pitchFamily="18" charset="0"/>
                      </a:rPr>
                      <m:t>|</m:t>
                    </m:r>
                    <m:f>
                      <m:fPr>
                        <m:ctrlPr>
                          <a:rPr lang="en-BY" i="1">
                            <a:latin typeface="Cambria Math" panose="02040503050406030204" pitchFamily="18" charset="0"/>
                          </a:rPr>
                        </m:ctrlPr>
                      </m:fPr>
                      <m:num>
                        <m:r>
                          <a:rPr lang="en-US" b="0" i="1" smtClean="0">
                            <a:latin typeface="Cambria Math" panose="02040503050406030204" pitchFamily="18" charset="0"/>
                          </a:rPr>
                          <m:t>𝑚</m:t>
                        </m:r>
                      </m:num>
                      <m:den>
                        <m:r>
                          <a:rPr lang="en-US" b="0" i="1" smtClean="0">
                            <a:latin typeface="Cambria Math" panose="02040503050406030204" pitchFamily="18" charset="0"/>
                          </a:rPr>
                          <m:t>𝑞</m:t>
                        </m:r>
                      </m:den>
                    </m:f>
                    <m:r>
                      <a:rPr lang="ru-RU" b="0" i="1" smtClean="0">
                        <a:latin typeface="Cambria Math" panose="02040503050406030204" pitchFamily="18" charset="0"/>
                      </a:rPr>
                      <m:t>|</m:t>
                    </m:r>
                    <m:r>
                      <a:rPr lang="en-US" b="0" i="1" smtClean="0">
                        <a:latin typeface="Cambria Math" panose="02040503050406030204" pitchFamily="18" charset="0"/>
                      </a:rPr>
                      <m:t>𝑣𝑠𝑖𝑛</m:t>
                    </m:r>
                    <m:r>
                      <a:rPr lang="en-US" b="0" i="1" smtClean="0">
                        <a:latin typeface="Cambria Math" panose="02040503050406030204" pitchFamily="18" charset="0"/>
                      </a:rPr>
                      <m:t>𝛼</m:t>
                    </m:r>
                    <m:r>
                      <a:rPr lang="en-US" b="0" smtClean="0">
                        <a:latin typeface="Cambria Math" panose="02040503050406030204" pitchFamily="18" charset="0"/>
                      </a:rPr>
                      <m:t> </m:t>
                    </m:r>
                  </m:oMath>
                </a14:m>
                <a:r>
                  <a:rPr lang="en-US" b="0" dirty="0">
                    <a:latin typeface="Arial" panose="020B0604020202020204" pitchFamily="34" charset="0"/>
                  </a:rPr>
                  <a:t>.</a:t>
                </a:r>
              </a:p>
              <a:p>
                <a:pPr marL="285750" indent="-285750">
                  <a:buFont typeface="Arial" panose="020B0604020202020204" pitchFamily="34" charset="0"/>
                  <a:buChar char="•"/>
                </a:pPr>
                <a:r>
                  <a:rPr lang="en-US" dirty="0">
                    <a:latin typeface="Arial" panose="020B0604020202020204" pitchFamily="34" charset="0"/>
                  </a:rPr>
                  <a:t>Detector configuration with 35 stations is considered.</a:t>
                </a:r>
                <a:endParaRPr lang="en-US" b="0" dirty="0">
                  <a:latin typeface="Arial" panose="020B0604020202020204" pitchFamily="34" charset="0"/>
                </a:endParaRPr>
              </a:p>
            </p:txBody>
          </p:sp>
        </mc:Choice>
        <mc:Fallback>
          <p:sp>
            <p:nvSpPr>
              <p:cNvPr id="8" name="Rectangle 7">
                <a:extLst>
                  <a:ext uri="{FF2B5EF4-FFF2-40B4-BE49-F238E27FC236}">
                    <a16:creationId xmlns:a16="http://schemas.microsoft.com/office/drawing/2014/main" id="{4B2BD3B7-3942-BD28-C8DC-BF0C06229B2E}"/>
                  </a:ext>
                </a:extLst>
              </p:cNvPr>
              <p:cNvSpPr>
                <a:spLocks noRot="1" noChangeAspect="1" noMove="1" noResize="1" noEditPoints="1" noAdjustHandles="1" noChangeArrowheads="1" noChangeShapeType="1" noTextEdit="1"/>
              </p:cNvSpPr>
              <p:nvPr/>
            </p:nvSpPr>
            <p:spPr>
              <a:xfrm>
                <a:off x="433959" y="1026748"/>
                <a:ext cx="11073858" cy="2454967"/>
              </a:xfrm>
              <a:prstGeom prst="rect">
                <a:avLst/>
              </a:prstGeom>
              <a:blipFill>
                <a:blip r:embed="rId4"/>
                <a:stretch>
                  <a:fillRect l="-330" t="-1241" b="-2978"/>
                </a:stretch>
              </a:blipFill>
            </p:spPr>
            <p:txBody>
              <a:bodyPr/>
              <a:lstStyle/>
              <a:p>
                <a:r>
                  <a:rPr lang="ru-RU">
                    <a:noFill/>
                  </a:rPr>
                  <a:t> </a:t>
                </a:r>
              </a:p>
            </p:txBody>
          </p:sp>
        </mc:Fallback>
      </mc:AlternateContent>
    </p:spTree>
    <p:extLst>
      <p:ext uri="{BB962C8B-B14F-4D97-AF65-F5344CB8AC3E}">
        <p14:creationId xmlns:p14="http://schemas.microsoft.com/office/powerpoint/2010/main" val="123527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166770-33A6-45AA-80B8-0629D3A12BFD}"/>
              </a:ext>
            </a:extLst>
          </p:cNvPr>
          <p:cNvSpPr txBox="1">
            <a:spLocks/>
          </p:cNvSpPr>
          <p:nvPr/>
        </p:nvSpPr>
        <p:spPr>
          <a:xfrm>
            <a:off x="838200" y="237579"/>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mn-ea"/>
                <a:cs typeface="+mn-cs"/>
              </a:rPr>
              <a:t>Local Tracking with TrackNETv3. Model overview</a:t>
            </a:r>
            <a:endParaRPr lang="ru-RU" sz="2800" b="1" dirty="0">
              <a:latin typeface="+mn-lt"/>
              <a:ea typeface="+mn-ea"/>
              <a:cs typeface="+mn-cs"/>
            </a:endParaRPr>
          </a:p>
        </p:txBody>
      </p:sp>
      <p:sp>
        <p:nvSpPr>
          <p:cNvPr id="3" name="Slide Number Placeholder 2">
            <a:extLst>
              <a:ext uri="{FF2B5EF4-FFF2-40B4-BE49-F238E27FC236}">
                <a16:creationId xmlns:a16="http://schemas.microsoft.com/office/drawing/2014/main" id="{6AACDC10-DF9D-9E40-9B38-6192ADAF6377}"/>
              </a:ext>
            </a:extLst>
          </p:cNvPr>
          <p:cNvSpPr>
            <a:spLocks noGrp="1"/>
          </p:cNvSpPr>
          <p:nvPr>
            <p:ph type="sldNum" sz="quarter" idx="12"/>
          </p:nvPr>
        </p:nvSpPr>
        <p:spPr/>
        <p:txBody>
          <a:bodyPr/>
          <a:lstStyle/>
          <a:p>
            <a:fld id="{0AB4F290-A7EA-4476-9E4B-1C3ACA3E61E0}" type="slidenum">
              <a:rPr lang="ru-RU" smtClean="0"/>
              <a:t>6</a:t>
            </a:fld>
            <a:endParaRPr lang="ru-RU"/>
          </a:p>
        </p:txBody>
      </p:sp>
      <p:sp>
        <p:nvSpPr>
          <p:cNvPr id="8" name="Rectangle 7">
            <a:extLst>
              <a:ext uri="{FF2B5EF4-FFF2-40B4-BE49-F238E27FC236}">
                <a16:creationId xmlns:a16="http://schemas.microsoft.com/office/drawing/2014/main" id="{4973B537-5CB0-2A27-C60B-F2E0B9DF5BEF}"/>
              </a:ext>
            </a:extLst>
          </p:cNvPr>
          <p:cNvSpPr/>
          <p:nvPr/>
        </p:nvSpPr>
        <p:spPr>
          <a:xfrm>
            <a:off x="1558830" y="1220025"/>
            <a:ext cx="224939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TrackNETv3 model</a:t>
            </a:r>
            <a:endParaRPr lang="en-BY"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1A91DB-8451-6F4A-74F0-6ACC34A426EA}"/>
              </a:ext>
            </a:extLst>
          </p:cNvPr>
          <p:cNvSpPr/>
          <p:nvPr/>
        </p:nvSpPr>
        <p:spPr>
          <a:xfrm>
            <a:off x="5629562" y="676740"/>
            <a:ext cx="5962075" cy="6186309"/>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How the model works?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TrackNETv3 is a model for local track reconstruction.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Locality – one particular track-candidate during the prediction phase.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model predicts the </a:t>
            </a:r>
            <a:r>
              <a:rPr lang="en-GB" dirty="0" err="1">
                <a:latin typeface="Arial" panose="020B0604020202020204" pitchFamily="34" charset="0"/>
                <a:cs typeface="Arial" panose="020B0604020202020204" pitchFamily="34" charset="0"/>
              </a:rPr>
              <a:t>center</a:t>
            </a:r>
            <a:r>
              <a:rPr lang="en-GB" dirty="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radius </a:t>
            </a:r>
            <a:r>
              <a:rPr lang="en-GB" dirty="0">
                <a:latin typeface="Arial" panose="020B0604020202020204" pitchFamily="34" charset="0"/>
                <a:cs typeface="Arial" panose="020B0604020202020204" pitchFamily="34" charset="0"/>
              </a:rPr>
              <a:t>of the </a:t>
            </a:r>
            <a:r>
              <a:rPr lang="en-US" dirty="0">
                <a:latin typeface="Arial" panose="020B0604020202020204" pitchFamily="34" charset="0"/>
                <a:cs typeface="Arial" panose="020B0604020202020204" pitchFamily="34" charset="0"/>
              </a:rPr>
              <a:t>sphere </a:t>
            </a:r>
            <a:r>
              <a:rPr lang="en-GB" dirty="0">
                <a:latin typeface="Arial" panose="020B0604020202020204" pitchFamily="34" charset="0"/>
                <a:cs typeface="Arial" panose="020B0604020202020204" pitchFamily="34" charset="0"/>
              </a:rPr>
              <a:t>where to search for the next hit.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 hits are placed in the spatial search index (</a:t>
            </a:r>
            <a:r>
              <a:rPr lang="en-GB" dirty="0" err="1">
                <a:latin typeface="Arial" panose="020B0604020202020204" pitchFamily="34" charset="0"/>
                <a:cs typeface="Arial" panose="020B0604020202020204" pitchFamily="34" charset="0"/>
              </a:rPr>
              <a:t>Faiss</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Only K nearest to the </a:t>
            </a:r>
            <a:r>
              <a:rPr lang="en-GB" dirty="0" err="1">
                <a:latin typeface="Arial" panose="020B0604020202020204" pitchFamily="34" charset="0"/>
                <a:cs typeface="Arial" panose="020B0604020202020204" pitchFamily="34" charset="0"/>
              </a:rPr>
              <a:t>center</a:t>
            </a:r>
            <a:r>
              <a:rPr lang="en-GB" dirty="0">
                <a:latin typeface="Arial" panose="020B0604020202020204" pitchFamily="34" charset="0"/>
                <a:cs typeface="Arial" panose="020B0604020202020204" pitchFamily="34" charset="0"/>
              </a:rPr>
              <a:t> of sphere hits are checked (setting K=1 </a:t>
            </a:r>
            <a:r>
              <a:rPr lang="en-US" dirty="0">
                <a:latin typeface="Arial" panose="020B0604020202020204" pitchFamily="34" charset="0"/>
                <a:cs typeface="Arial" panose="020B0604020202020204" pitchFamily="34" charset="0"/>
              </a:rPr>
              <a:t>leads to linear computational complexity</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Candidate tracks are extended by hits that fall into sphere.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Extended track-candidates are fed back to the model input.</a:t>
            </a:r>
          </a:p>
          <a:p>
            <a:r>
              <a:rPr lang="en-GB" b="1" dirty="0">
                <a:latin typeface="Arial" panose="020B0604020202020204" pitchFamily="34" charset="0"/>
                <a:cs typeface="Arial" panose="020B0604020202020204" pitchFamily="34" charset="0"/>
              </a:rPr>
              <a:t>Pros: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Fast</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Lightweight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No problems with memory consumption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Each track can be processed separately in parallel</a:t>
            </a:r>
          </a:p>
          <a:p>
            <a:r>
              <a:rPr lang="en-GB" b="1" dirty="0">
                <a:latin typeface="Arial" panose="020B0604020202020204" pitchFamily="34" charset="0"/>
                <a:cs typeface="Arial" panose="020B0604020202020204" pitchFamily="34" charset="0"/>
              </a:rPr>
              <a:t>Cons: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lot of false positives or so-called ghosts, because of its local nature of prediction</a:t>
            </a:r>
          </a:p>
        </p:txBody>
      </p:sp>
      <p:pic>
        <p:nvPicPr>
          <p:cNvPr id="5" name="Рисунок 4">
            <a:extLst>
              <a:ext uri="{FF2B5EF4-FFF2-40B4-BE49-F238E27FC236}">
                <a16:creationId xmlns:a16="http://schemas.microsoft.com/office/drawing/2014/main" id="{AD1C276F-8B3C-414E-ADC4-63C9D88D75E7}"/>
              </a:ext>
            </a:extLst>
          </p:cNvPr>
          <p:cNvPicPr>
            <a:picLocks noChangeAspect="1"/>
          </p:cNvPicPr>
          <p:nvPr/>
        </p:nvPicPr>
        <p:blipFill>
          <a:blip r:embed="rId3"/>
          <a:stretch>
            <a:fillRect/>
          </a:stretch>
        </p:blipFill>
        <p:spPr>
          <a:xfrm>
            <a:off x="987918" y="1755744"/>
            <a:ext cx="4019550" cy="4305300"/>
          </a:xfrm>
          <a:prstGeom prst="rect">
            <a:avLst/>
          </a:prstGeom>
        </p:spPr>
      </p:pic>
    </p:spTree>
    <p:extLst>
      <p:ext uri="{BB962C8B-B14F-4D97-AF65-F5344CB8AC3E}">
        <p14:creationId xmlns:p14="http://schemas.microsoft.com/office/powerpoint/2010/main" val="149622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id="{D89C3C5E-A6E5-4A02-8EDC-2EA3F450686C}"/>
              </a:ext>
            </a:extLst>
          </p:cNvPr>
          <p:cNvPicPr>
            <a:picLocks noChangeAspect="1"/>
          </p:cNvPicPr>
          <p:nvPr/>
        </p:nvPicPr>
        <p:blipFill>
          <a:blip r:embed="rId2"/>
          <a:stretch>
            <a:fillRect/>
          </a:stretch>
        </p:blipFill>
        <p:spPr>
          <a:xfrm>
            <a:off x="660649" y="594635"/>
            <a:ext cx="3995426" cy="4279461"/>
          </a:xfrm>
          <a:prstGeom prst="rect">
            <a:avLst/>
          </a:prstGeom>
        </p:spPr>
      </p:pic>
      <p:sp>
        <p:nvSpPr>
          <p:cNvPr id="3" name="Номер слайда 2">
            <a:extLst>
              <a:ext uri="{FF2B5EF4-FFF2-40B4-BE49-F238E27FC236}">
                <a16:creationId xmlns:a16="http://schemas.microsoft.com/office/drawing/2014/main" id="{C3A12156-0F16-4CB5-A651-C0B5FCE3E742}"/>
              </a:ext>
            </a:extLst>
          </p:cNvPr>
          <p:cNvSpPr>
            <a:spLocks noGrp="1"/>
          </p:cNvSpPr>
          <p:nvPr>
            <p:ph type="sldNum" sz="quarter" idx="12"/>
          </p:nvPr>
        </p:nvSpPr>
        <p:spPr/>
        <p:txBody>
          <a:bodyPr/>
          <a:lstStyle/>
          <a:p>
            <a:fld id="{56E0EEBE-4008-47B3-88EE-723C8D466DB6}" type="slidenum">
              <a:rPr lang="ru-RU" smtClean="0"/>
              <a:t>7</a:t>
            </a:fld>
            <a:endParaRPr lang="ru-RU"/>
          </a:p>
        </p:txBody>
      </p:sp>
      <p:pic>
        <p:nvPicPr>
          <p:cNvPr id="13" name="Picture 12">
            <a:extLst>
              <a:ext uri="{FF2B5EF4-FFF2-40B4-BE49-F238E27FC236}">
                <a16:creationId xmlns:a16="http://schemas.microsoft.com/office/drawing/2014/main" id="{C9C5F86B-521B-45A4-94DB-C6E891B22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374" y="3420112"/>
            <a:ext cx="2973123" cy="1858202"/>
          </a:xfrm>
          <a:prstGeom prst="rect">
            <a:avLst/>
          </a:prstGeom>
        </p:spPr>
      </p:pic>
      <p:pic>
        <p:nvPicPr>
          <p:cNvPr id="15" name="Рисунок 5">
            <a:extLst>
              <a:ext uri="{FF2B5EF4-FFF2-40B4-BE49-F238E27FC236}">
                <a16:creationId xmlns:a16="http://schemas.microsoft.com/office/drawing/2014/main" id="{8A2D6D17-6B70-4C89-962D-9569AD0588E0}"/>
              </a:ext>
            </a:extLst>
          </p:cNvPr>
          <p:cNvPicPr>
            <a:picLocks noChangeAspect="1"/>
          </p:cNvPicPr>
          <p:nvPr/>
        </p:nvPicPr>
        <p:blipFill>
          <a:blip r:embed="rId4">
            <a:clrChange>
              <a:clrFrom>
                <a:srgbClr val="EAEAF2"/>
              </a:clrFrom>
              <a:clrTo>
                <a:srgbClr val="EAEAF2">
                  <a:alpha val="0"/>
                </a:srgbClr>
              </a:clrTo>
            </a:clrChange>
          </a:blip>
          <a:stretch>
            <a:fillRect/>
          </a:stretch>
        </p:blipFill>
        <p:spPr>
          <a:xfrm>
            <a:off x="8384098" y="787664"/>
            <a:ext cx="3183437" cy="3183437"/>
          </a:xfrm>
          <a:prstGeom prst="rect">
            <a:avLst/>
          </a:prstGeom>
        </p:spPr>
      </p:pic>
      <p:cxnSp>
        <p:nvCxnSpPr>
          <p:cNvPr id="18" name="Connector: Elbow 17">
            <a:extLst>
              <a:ext uri="{FF2B5EF4-FFF2-40B4-BE49-F238E27FC236}">
                <a16:creationId xmlns:a16="http://schemas.microsoft.com/office/drawing/2014/main" id="{75F3E5ED-00BF-43ED-99C4-7032CBDA84D7}"/>
              </a:ext>
            </a:extLst>
          </p:cNvPr>
          <p:cNvCxnSpPr>
            <a:cxnSpLocks/>
            <a:stCxn id="15" idx="1"/>
            <a:endCxn id="13" idx="0"/>
          </p:cNvCxnSpPr>
          <p:nvPr/>
        </p:nvCxnSpPr>
        <p:spPr>
          <a:xfrm rot="10800000" flipV="1">
            <a:off x="6622936" y="2379382"/>
            <a:ext cx="1761162" cy="104072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B008466-0187-41C2-AC6F-746E338F6665}"/>
              </a:ext>
            </a:extLst>
          </p:cNvPr>
          <p:cNvSpPr txBox="1"/>
          <p:nvPr/>
        </p:nvSpPr>
        <p:spPr>
          <a:xfrm>
            <a:off x="6339161" y="1805855"/>
            <a:ext cx="2077437" cy="646331"/>
          </a:xfrm>
          <a:prstGeom prst="rect">
            <a:avLst/>
          </a:prstGeom>
          <a:noFill/>
        </p:spPr>
        <p:txBody>
          <a:bodyPr wrap="square" rtlCol="0">
            <a:spAutoFit/>
          </a:bodyPr>
          <a:lstStyle/>
          <a:p>
            <a:pPr algn="ctr"/>
            <a:r>
              <a:rPr lang="en-US" b="1" dirty="0">
                <a:solidFill>
                  <a:srgbClr val="5E7076"/>
                </a:solidFill>
              </a:rPr>
              <a:t>Store all event hits in the index</a:t>
            </a:r>
            <a:endParaRPr lang="ru-RU" b="1" dirty="0">
              <a:solidFill>
                <a:srgbClr val="5E7076"/>
              </a:solidFill>
            </a:endParaRPr>
          </a:p>
        </p:txBody>
      </p:sp>
      <p:cxnSp>
        <p:nvCxnSpPr>
          <p:cNvPr id="34" name="Connector: Elbow 33">
            <a:extLst>
              <a:ext uri="{FF2B5EF4-FFF2-40B4-BE49-F238E27FC236}">
                <a16:creationId xmlns:a16="http://schemas.microsoft.com/office/drawing/2014/main" id="{39F99790-7C3C-4990-8951-9637E4E246E8}"/>
              </a:ext>
            </a:extLst>
          </p:cNvPr>
          <p:cNvCxnSpPr>
            <a:cxnSpLocks/>
          </p:cNvCxnSpPr>
          <p:nvPr/>
        </p:nvCxnSpPr>
        <p:spPr>
          <a:xfrm rot="16200000" flipH="1">
            <a:off x="934311" y="4324942"/>
            <a:ext cx="808905" cy="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2BDFFCF9-4101-444D-9D84-19791AFB4DB7}"/>
              </a:ext>
            </a:extLst>
          </p:cNvPr>
          <p:cNvSpPr txBox="1"/>
          <p:nvPr/>
        </p:nvSpPr>
        <p:spPr>
          <a:xfrm>
            <a:off x="156462" y="4807987"/>
            <a:ext cx="2364599" cy="646331"/>
          </a:xfrm>
          <a:prstGeom prst="rect">
            <a:avLst/>
          </a:prstGeom>
          <a:noFill/>
        </p:spPr>
        <p:txBody>
          <a:bodyPr wrap="square">
            <a:spAutoFit/>
          </a:bodyPr>
          <a:lstStyle/>
          <a:p>
            <a:pPr algn="ctr"/>
            <a:r>
              <a:rPr lang="en-US" b="1" dirty="0">
                <a:solidFill>
                  <a:srgbClr val="5E7076"/>
                </a:solidFill>
              </a:rPr>
              <a:t>Sphere predictions</a:t>
            </a:r>
          </a:p>
          <a:p>
            <a:pPr algn="ctr"/>
            <a:r>
              <a:rPr lang="en-US" b="1" dirty="0">
                <a:solidFill>
                  <a:srgbClr val="5E7076"/>
                </a:solidFill>
              </a:rPr>
              <a:t>(x, y, z, r)</a:t>
            </a:r>
            <a:endParaRPr lang="ru-RU" b="1" dirty="0">
              <a:solidFill>
                <a:srgbClr val="5E7076"/>
              </a:solidFill>
            </a:endParaRPr>
          </a:p>
        </p:txBody>
      </p:sp>
      <p:cxnSp>
        <p:nvCxnSpPr>
          <p:cNvPr id="47" name="Connector: Curved 46">
            <a:extLst>
              <a:ext uri="{FF2B5EF4-FFF2-40B4-BE49-F238E27FC236}">
                <a16:creationId xmlns:a16="http://schemas.microsoft.com/office/drawing/2014/main" id="{98AD0603-9401-4180-9F3C-B942D7D4E275}"/>
              </a:ext>
            </a:extLst>
          </p:cNvPr>
          <p:cNvCxnSpPr>
            <a:cxnSpLocks/>
            <a:endCxn id="13" idx="1"/>
          </p:cNvCxnSpPr>
          <p:nvPr/>
        </p:nvCxnSpPr>
        <p:spPr>
          <a:xfrm flipV="1">
            <a:off x="2286000" y="4349213"/>
            <a:ext cx="2850374" cy="78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E99F67EE-2FD5-4F26-BC92-942D3D17E21D}"/>
              </a:ext>
            </a:extLst>
          </p:cNvPr>
          <p:cNvSpPr txBox="1"/>
          <p:nvPr/>
        </p:nvSpPr>
        <p:spPr>
          <a:xfrm rot="20751541">
            <a:off x="2404289" y="4401691"/>
            <a:ext cx="2543272" cy="369332"/>
          </a:xfrm>
          <a:prstGeom prst="rect">
            <a:avLst/>
          </a:prstGeom>
          <a:noFill/>
        </p:spPr>
        <p:txBody>
          <a:bodyPr wrap="square">
            <a:spAutoFit/>
          </a:bodyPr>
          <a:lstStyle/>
          <a:p>
            <a:pPr algn="ctr"/>
            <a:r>
              <a:rPr lang="en-US" b="1" dirty="0">
                <a:solidFill>
                  <a:srgbClr val="5E7076"/>
                </a:solidFill>
              </a:rPr>
              <a:t>Sphere centers (x, y, z)</a:t>
            </a:r>
            <a:endParaRPr lang="ru-RU" b="1" dirty="0">
              <a:solidFill>
                <a:srgbClr val="5E7076"/>
              </a:solidFill>
            </a:endParaRPr>
          </a:p>
        </p:txBody>
      </p:sp>
      <p:sp>
        <p:nvSpPr>
          <p:cNvPr id="52" name="TextBox 51">
            <a:extLst>
              <a:ext uri="{FF2B5EF4-FFF2-40B4-BE49-F238E27FC236}">
                <a16:creationId xmlns:a16="http://schemas.microsoft.com/office/drawing/2014/main" id="{D78B8912-DECB-4FBE-9FA3-989118A50C0F}"/>
              </a:ext>
            </a:extLst>
          </p:cNvPr>
          <p:cNvSpPr txBox="1"/>
          <p:nvPr/>
        </p:nvSpPr>
        <p:spPr>
          <a:xfrm>
            <a:off x="2069375" y="6339137"/>
            <a:ext cx="3213100" cy="369332"/>
          </a:xfrm>
          <a:prstGeom prst="rect">
            <a:avLst/>
          </a:prstGeom>
          <a:noFill/>
        </p:spPr>
        <p:txBody>
          <a:bodyPr wrap="square">
            <a:spAutoFit/>
          </a:bodyPr>
          <a:lstStyle/>
          <a:p>
            <a:pPr algn="ctr"/>
            <a:r>
              <a:rPr lang="en-US" b="1" dirty="0">
                <a:solidFill>
                  <a:srgbClr val="5E7076"/>
                </a:solidFill>
              </a:rPr>
              <a:t>Check sphere attendance</a:t>
            </a:r>
            <a:endParaRPr lang="ru-RU" b="1" dirty="0">
              <a:solidFill>
                <a:srgbClr val="5E7076"/>
              </a:solidFill>
            </a:endParaRPr>
          </a:p>
        </p:txBody>
      </p:sp>
      <p:cxnSp>
        <p:nvCxnSpPr>
          <p:cNvPr id="54" name="Straight Arrow Connector 53">
            <a:extLst>
              <a:ext uri="{FF2B5EF4-FFF2-40B4-BE49-F238E27FC236}">
                <a16:creationId xmlns:a16="http://schemas.microsoft.com/office/drawing/2014/main" id="{92DA96EF-1271-4912-A460-DD66CF6EF077}"/>
              </a:ext>
            </a:extLst>
          </p:cNvPr>
          <p:cNvCxnSpPr>
            <a:cxnSpLocks/>
            <a:stCxn id="13" idx="2"/>
            <a:endCxn id="52" idx="0"/>
          </p:cNvCxnSpPr>
          <p:nvPr/>
        </p:nvCxnSpPr>
        <p:spPr>
          <a:xfrm flipH="1">
            <a:off x="3675925" y="5278314"/>
            <a:ext cx="2947011" cy="10608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9F725BED-1931-43D2-9692-87F88A5CFB92}"/>
              </a:ext>
            </a:extLst>
          </p:cNvPr>
          <p:cNvCxnSpPr>
            <a:stCxn id="40" idx="2"/>
            <a:endCxn id="52" idx="0"/>
          </p:cNvCxnSpPr>
          <p:nvPr/>
        </p:nvCxnSpPr>
        <p:spPr>
          <a:xfrm>
            <a:off x="1338762" y="5454318"/>
            <a:ext cx="2337163" cy="8848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4FCB4D03-B25F-479F-BFA0-55B7D7D02EDE}"/>
              </a:ext>
            </a:extLst>
          </p:cNvPr>
          <p:cNvSpPr txBox="1"/>
          <p:nvPr/>
        </p:nvSpPr>
        <p:spPr>
          <a:xfrm rot="20319712">
            <a:off x="4104991" y="5468117"/>
            <a:ext cx="2052415" cy="646331"/>
          </a:xfrm>
          <a:prstGeom prst="rect">
            <a:avLst/>
          </a:prstGeom>
          <a:noFill/>
        </p:spPr>
        <p:txBody>
          <a:bodyPr wrap="square">
            <a:spAutoFit/>
          </a:bodyPr>
          <a:lstStyle/>
          <a:p>
            <a:pPr algn="ctr"/>
            <a:r>
              <a:rPr lang="en-US" b="1" dirty="0">
                <a:solidFill>
                  <a:srgbClr val="5E7076"/>
                </a:solidFill>
              </a:rPr>
              <a:t>1 nearest hits for each sphere center</a:t>
            </a:r>
            <a:endParaRPr lang="ru-RU" b="1" dirty="0">
              <a:solidFill>
                <a:srgbClr val="5E7076"/>
              </a:solidFill>
            </a:endParaRPr>
          </a:p>
        </p:txBody>
      </p:sp>
      <p:sp>
        <p:nvSpPr>
          <p:cNvPr id="61" name="Oval 60">
            <a:extLst>
              <a:ext uri="{FF2B5EF4-FFF2-40B4-BE49-F238E27FC236}">
                <a16:creationId xmlns:a16="http://schemas.microsoft.com/office/drawing/2014/main" id="{4176D5D8-6BA7-4DA9-854D-1D43CBB169E0}"/>
              </a:ext>
            </a:extLst>
          </p:cNvPr>
          <p:cNvSpPr/>
          <p:nvPr/>
        </p:nvSpPr>
        <p:spPr>
          <a:xfrm>
            <a:off x="534235" y="693681"/>
            <a:ext cx="303965" cy="29928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1</a:t>
            </a:r>
            <a:endParaRPr lang="ru-RU" dirty="0">
              <a:solidFill>
                <a:schemeClr val="tx1"/>
              </a:solidFill>
            </a:endParaRPr>
          </a:p>
        </p:txBody>
      </p:sp>
      <p:sp>
        <p:nvSpPr>
          <p:cNvPr id="62" name="Oval 61">
            <a:extLst>
              <a:ext uri="{FF2B5EF4-FFF2-40B4-BE49-F238E27FC236}">
                <a16:creationId xmlns:a16="http://schemas.microsoft.com/office/drawing/2014/main" id="{23525187-83C5-46D3-AA14-68A62DD677B8}"/>
              </a:ext>
            </a:extLst>
          </p:cNvPr>
          <p:cNvSpPr/>
          <p:nvPr/>
        </p:nvSpPr>
        <p:spPr>
          <a:xfrm>
            <a:off x="7985028" y="1420066"/>
            <a:ext cx="303965" cy="29928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2</a:t>
            </a:r>
            <a:endParaRPr lang="ru-RU" dirty="0">
              <a:solidFill>
                <a:schemeClr val="tx1"/>
              </a:solidFill>
            </a:endParaRPr>
          </a:p>
        </p:txBody>
      </p:sp>
      <p:sp>
        <p:nvSpPr>
          <p:cNvPr id="63" name="Oval 62">
            <a:extLst>
              <a:ext uri="{FF2B5EF4-FFF2-40B4-BE49-F238E27FC236}">
                <a16:creationId xmlns:a16="http://schemas.microsoft.com/office/drawing/2014/main" id="{388858F0-C696-4474-85E7-D302F68536D1}"/>
              </a:ext>
            </a:extLst>
          </p:cNvPr>
          <p:cNvSpPr/>
          <p:nvPr/>
        </p:nvSpPr>
        <p:spPr>
          <a:xfrm>
            <a:off x="291665" y="5177939"/>
            <a:ext cx="303965" cy="29928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3</a:t>
            </a:r>
            <a:endParaRPr lang="ru-RU" dirty="0">
              <a:solidFill>
                <a:schemeClr val="tx1"/>
              </a:solidFill>
            </a:endParaRPr>
          </a:p>
        </p:txBody>
      </p:sp>
      <p:sp>
        <p:nvSpPr>
          <p:cNvPr id="65" name="Oval 64">
            <a:extLst>
              <a:ext uri="{FF2B5EF4-FFF2-40B4-BE49-F238E27FC236}">
                <a16:creationId xmlns:a16="http://schemas.microsoft.com/office/drawing/2014/main" id="{9866F680-DC19-4A2D-9B76-78E2342C2FD8}"/>
              </a:ext>
            </a:extLst>
          </p:cNvPr>
          <p:cNvSpPr/>
          <p:nvPr/>
        </p:nvSpPr>
        <p:spPr>
          <a:xfrm>
            <a:off x="4671282" y="4001422"/>
            <a:ext cx="303965" cy="29928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4</a:t>
            </a:r>
            <a:endParaRPr lang="ru-RU" dirty="0">
              <a:solidFill>
                <a:schemeClr val="tx1"/>
              </a:solidFill>
            </a:endParaRPr>
          </a:p>
        </p:txBody>
      </p:sp>
      <p:sp>
        <p:nvSpPr>
          <p:cNvPr id="66" name="Oval 65">
            <a:extLst>
              <a:ext uri="{FF2B5EF4-FFF2-40B4-BE49-F238E27FC236}">
                <a16:creationId xmlns:a16="http://schemas.microsoft.com/office/drawing/2014/main" id="{499608ED-00C2-4A58-9C18-368B54DDA4AE}"/>
              </a:ext>
            </a:extLst>
          </p:cNvPr>
          <p:cNvSpPr/>
          <p:nvPr/>
        </p:nvSpPr>
        <p:spPr>
          <a:xfrm>
            <a:off x="2069375" y="6389269"/>
            <a:ext cx="303965" cy="29928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5</a:t>
            </a:r>
            <a:endParaRPr lang="ru-RU" dirty="0">
              <a:solidFill>
                <a:schemeClr val="tx1"/>
              </a:solidFill>
            </a:endParaRPr>
          </a:p>
        </p:txBody>
      </p:sp>
      <p:sp>
        <p:nvSpPr>
          <p:cNvPr id="68" name="TextBox 67">
            <a:extLst>
              <a:ext uri="{FF2B5EF4-FFF2-40B4-BE49-F238E27FC236}">
                <a16:creationId xmlns:a16="http://schemas.microsoft.com/office/drawing/2014/main" id="{1B9F74F4-2271-45C0-BBB5-5F76BBBF18DB}"/>
              </a:ext>
            </a:extLst>
          </p:cNvPr>
          <p:cNvSpPr txBox="1"/>
          <p:nvPr/>
        </p:nvSpPr>
        <p:spPr>
          <a:xfrm>
            <a:off x="6713165" y="6102475"/>
            <a:ext cx="3151655" cy="646331"/>
          </a:xfrm>
          <a:prstGeom prst="rect">
            <a:avLst/>
          </a:prstGeom>
          <a:noFill/>
        </p:spPr>
        <p:txBody>
          <a:bodyPr wrap="square">
            <a:spAutoFit/>
          </a:bodyPr>
          <a:lstStyle/>
          <a:p>
            <a:pPr algn="ctr"/>
            <a:r>
              <a:rPr lang="en-US" b="1" dirty="0">
                <a:solidFill>
                  <a:srgbClr val="5E7076"/>
                </a:solidFill>
              </a:rPr>
              <a:t>Prolong candidates and pass them to the model</a:t>
            </a:r>
            <a:endParaRPr lang="ru-RU" b="1" dirty="0">
              <a:solidFill>
                <a:srgbClr val="5E7076"/>
              </a:solidFill>
            </a:endParaRPr>
          </a:p>
        </p:txBody>
      </p:sp>
      <p:sp>
        <p:nvSpPr>
          <p:cNvPr id="69" name="Oval 68">
            <a:extLst>
              <a:ext uri="{FF2B5EF4-FFF2-40B4-BE49-F238E27FC236}">
                <a16:creationId xmlns:a16="http://schemas.microsoft.com/office/drawing/2014/main" id="{3169CC7D-2CAA-41AA-B399-A66A3875C39A}"/>
              </a:ext>
            </a:extLst>
          </p:cNvPr>
          <p:cNvSpPr/>
          <p:nvPr/>
        </p:nvSpPr>
        <p:spPr>
          <a:xfrm>
            <a:off x="6610680" y="5891713"/>
            <a:ext cx="303965" cy="299285"/>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rPr>
              <a:t>6</a:t>
            </a:r>
            <a:endParaRPr lang="ru-RU" dirty="0">
              <a:solidFill>
                <a:schemeClr val="tx1"/>
              </a:solidFill>
            </a:endParaRPr>
          </a:p>
        </p:txBody>
      </p:sp>
      <p:cxnSp>
        <p:nvCxnSpPr>
          <p:cNvPr id="72" name="Straight Arrow Connector 71">
            <a:extLst>
              <a:ext uri="{FF2B5EF4-FFF2-40B4-BE49-F238E27FC236}">
                <a16:creationId xmlns:a16="http://schemas.microsoft.com/office/drawing/2014/main" id="{14CCDFA6-BFB5-4A61-9F29-E1D43570A5EC}"/>
              </a:ext>
            </a:extLst>
          </p:cNvPr>
          <p:cNvCxnSpPr>
            <a:cxnSpLocks/>
            <a:stCxn id="52" idx="3"/>
            <a:endCxn id="68" idx="1"/>
          </p:cNvCxnSpPr>
          <p:nvPr/>
        </p:nvCxnSpPr>
        <p:spPr>
          <a:xfrm flipV="1">
            <a:off x="5282475" y="6425641"/>
            <a:ext cx="1430690" cy="981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78" name="TextBox 77">
                <a:extLst>
                  <a:ext uri="{FF2B5EF4-FFF2-40B4-BE49-F238E27FC236}">
                    <a16:creationId xmlns:a16="http://schemas.microsoft.com/office/drawing/2014/main" id="{3C8690B0-E684-4AE8-9075-9D85BDB6B1F6}"/>
                  </a:ext>
                </a:extLst>
              </p:cNvPr>
              <p:cNvSpPr txBox="1"/>
              <p:nvPr/>
            </p:nvSpPr>
            <p:spPr>
              <a:xfrm>
                <a:off x="8416598" y="4262014"/>
                <a:ext cx="3424938" cy="1631216"/>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r>
                  <a:rPr kumimoji="0" lang="en-US" sz="2000" b="1" u="none" strike="noStrike" kern="1200" normalizeH="0" baseline="0" noProof="0" dirty="0">
                    <a:ln w="0"/>
                    <a:solidFill>
                      <a:schemeClr val="tx1"/>
                    </a:solidFill>
                    <a:effectLst/>
                    <a:uLnTx/>
                    <a:uFillTx/>
                    <a:latin typeface="Cambria Math" panose="02040503050406030204" pitchFamily="18" charset="0"/>
                  </a:rPr>
                  <a:t>As a result</a:t>
                </a:r>
              </a:p>
              <a:p>
                <a:pPr marL="457200" indent="-457200">
                  <a:buFont typeface="Arial" panose="020B0604020202020204" pitchFamily="34" charset="0"/>
                  <a:buChar char="•"/>
                </a:pPr>
                <a14:m>
                  <m:oMath xmlns:m="http://schemas.openxmlformats.org/officeDocument/2006/math">
                    <m:r>
                      <a:rPr kumimoji="0" lang="en-US" sz="2000" b="1" i="1" u="none" strike="noStrike" kern="1200" normalizeH="0" baseline="0" noProof="0" dirty="0" smtClean="0">
                        <a:ln w="0"/>
                        <a:solidFill>
                          <a:schemeClr val="tx1"/>
                        </a:solidFill>
                        <a:effectLst/>
                        <a:uLnTx/>
                        <a:uFillTx/>
                        <a:latin typeface="Cambria Math" panose="02040503050406030204" pitchFamily="18" charset="0"/>
                      </a:rPr>
                      <m:t>𝑶</m:t>
                    </m:r>
                    <m:d>
                      <m:dPr>
                        <m:ctrlPr>
                          <a:rPr kumimoji="0" lang="en-US" sz="2000" b="1" i="1" u="none" strike="noStrike" kern="1200" normalizeH="0" baseline="0" noProof="0" dirty="0" smtClean="0">
                            <a:ln w="0"/>
                            <a:solidFill>
                              <a:schemeClr val="tx1"/>
                            </a:solidFill>
                            <a:effectLst/>
                            <a:uLnTx/>
                            <a:uFillTx/>
                            <a:latin typeface="Cambria Math" panose="02040503050406030204" pitchFamily="18" charset="0"/>
                          </a:rPr>
                        </m:ctrlPr>
                      </m:dPr>
                      <m:e>
                        <m:r>
                          <a:rPr kumimoji="0" lang="en-US" sz="2000" b="1" i="1" u="none" strike="noStrike" kern="1200" normalizeH="0" baseline="0" noProof="0" dirty="0" smtClean="0">
                            <a:ln w="0"/>
                            <a:solidFill>
                              <a:schemeClr val="tx1"/>
                            </a:solidFill>
                            <a:effectLst/>
                            <a:uLnTx/>
                            <a:uFillTx/>
                            <a:latin typeface="Cambria Math" panose="02040503050406030204" pitchFamily="18" charset="0"/>
                          </a:rPr>
                          <m:t>𝒏</m:t>
                        </m:r>
                      </m:e>
                    </m:d>
                  </m:oMath>
                </a14:m>
                <a:r>
                  <a:rPr lang="en-US" sz="2000" b="1" dirty="0">
                    <a:ln w="0"/>
                    <a:solidFill>
                      <a:schemeClr val="tx1"/>
                    </a:solidFill>
                    <a:effectLst/>
                  </a:rPr>
                  <a:t> complexity depends </a:t>
                </a:r>
                <a:r>
                  <a:rPr lang="en-US" sz="2000" b="1" dirty="0">
                    <a:ln w="0"/>
                    <a:solidFill>
                      <a:schemeClr val="tx1"/>
                    </a:solidFill>
                  </a:rPr>
                  <a:t>on number of stations</a:t>
                </a:r>
                <a:endParaRPr lang="en-US" sz="2000" b="1" dirty="0">
                  <a:ln w="0"/>
                  <a:solidFill>
                    <a:schemeClr val="tx1"/>
                  </a:solidFill>
                  <a:effectLst/>
                </a:endParaRPr>
              </a:p>
              <a:p>
                <a:pPr marL="457200" indent="-457200">
                  <a:buFont typeface="Arial" panose="020B0604020202020204" pitchFamily="34" charset="0"/>
                  <a:buChar char="•"/>
                </a:pPr>
                <a:r>
                  <a:rPr lang="en-US" sz="2000" b="1" dirty="0">
                    <a:ln w="0"/>
                    <a:solidFill>
                      <a:schemeClr val="tx1"/>
                    </a:solidFill>
                    <a:effectLst/>
                  </a:rPr>
                  <a:t>Start predictions from the 1</a:t>
                </a:r>
                <a:r>
                  <a:rPr lang="en-US" sz="2000" b="1" baseline="30000" dirty="0">
                    <a:ln w="0"/>
                    <a:solidFill>
                      <a:schemeClr val="tx1"/>
                    </a:solidFill>
                    <a:effectLst/>
                  </a:rPr>
                  <a:t>st</a:t>
                </a:r>
                <a:r>
                  <a:rPr lang="en-US" sz="2000" b="1" dirty="0">
                    <a:ln w="0"/>
                    <a:solidFill>
                      <a:schemeClr val="tx1"/>
                    </a:solidFill>
                    <a:effectLst/>
                  </a:rPr>
                  <a:t> hit – much less ghosts</a:t>
                </a:r>
                <a:endParaRPr lang="ru-RU" sz="2000" b="1" dirty="0">
                  <a:ln w="0"/>
                  <a:solidFill>
                    <a:schemeClr val="tx1"/>
                  </a:solidFill>
                  <a:effectLst/>
                </a:endParaRPr>
              </a:p>
            </p:txBody>
          </p:sp>
        </mc:Choice>
        <mc:Fallback>
          <p:sp>
            <p:nvSpPr>
              <p:cNvPr id="78" name="TextBox 77">
                <a:extLst>
                  <a:ext uri="{FF2B5EF4-FFF2-40B4-BE49-F238E27FC236}">
                    <a16:creationId xmlns:a16="http://schemas.microsoft.com/office/drawing/2014/main" id="{3C8690B0-E684-4AE8-9075-9D85BDB6B1F6}"/>
                  </a:ext>
                </a:extLst>
              </p:cNvPr>
              <p:cNvSpPr txBox="1">
                <a:spLocks noRot="1" noChangeAspect="1" noMove="1" noResize="1" noEditPoints="1" noAdjustHandles="1" noChangeArrowheads="1" noChangeShapeType="1" noTextEdit="1"/>
              </p:cNvSpPr>
              <p:nvPr/>
            </p:nvSpPr>
            <p:spPr>
              <a:xfrm>
                <a:off x="8416598" y="4262014"/>
                <a:ext cx="3424938" cy="1631216"/>
              </a:xfrm>
              <a:prstGeom prst="rect">
                <a:avLst/>
              </a:prstGeom>
              <a:blipFill>
                <a:blip r:embed="rId5"/>
                <a:stretch>
                  <a:fillRect l="-1773" t="-1481" r="-1950" b="-5185"/>
                </a:stretch>
              </a:blipFill>
              <a:ln/>
            </p:spPr>
            <p:txBody>
              <a:bodyPr/>
              <a:lstStyle/>
              <a:p>
                <a:r>
                  <a:rPr lang="ru-RU">
                    <a:noFill/>
                  </a:rPr>
                  <a:t> </a:t>
                </a:r>
              </a:p>
            </p:txBody>
          </p:sp>
        </mc:Fallback>
      </mc:AlternateContent>
      <p:sp>
        <p:nvSpPr>
          <p:cNvPr id="32" name="Title 1">
            <a:extLst>
              <a:ext uri="{FF2B5EF4-FFF2-40B4-BE49-F238E27FC236}">
                <a16:creationId xmlns:a16="http://schemas.microsoft.com/office/drawing/2014/main" id="{B76D2622-618E-47EF-B6D0-7AE782578943}"/>
              </a:ext>
            </a:extLst>
          </p:cNvPr>
          <p:cNvSpPr txBox="1">
            <a:spLocks/>
          </p:cNvSpPr>
          <p:nvPr/>
        </p:nvSpPr>
        <p:spPr>
          <a:xfrm>
            <a:off x="838200" y="237579"/>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mn-ea"/>
                <a:cs typeface="+mn-cs"/>
              </a:rPr>
              <a:t>Local Tracking with TrackNETv3. Inference</a:t>
            </a:r>
            <a:endParaRPr lang="ru-RU" sz="2800" b="1" dirty="0">
              <a:latin typeface="+mn-lt"/>
              <a:ea typeface="+mn-ea"/>
              <a:cs typeface="+mn-cs"/>
            </a:endParaRPr>
          </a:p>
        </p:txBody>
      </p:sp>
    </p:spTree>
    <p:extLst>
      <p:ext uri="{BB962C8B-B14F-4D97-AF65-F5344CB8AC3E}">
        <p14:creationId xmlns:p14="http://schemas.microsoft.com/office/powerpoint/2010/main" val="2602892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166770-33A6-45AA-80B8-0629D3A12BFD}"/>
              </a:ext>
            </a:extLst>
          </p:cNvPr>
          <p:cNvSpPr txBox="1">
            <a:spLocks/>
          </p:cNvSpPr>
          <p:nvPr/>
        </p:nvSpPr>
        <p:spPr>
          <a:xfrm>
            <a:off x="566451" y="311204"/>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mn-ea"/>
                <a:cs typeface="+mn-cs"/>
              </a:rPr>
              <a:t>Testing Results. Metrics</a:t>
            </a:r>
          </a:p>
        </p:txBody>
      </p:sp>
      <p:sp>
        <p:nvSpPr>
          <p:cNvPr id="3" name="Slide Number Placeholder 2">
            <a:extLst>
              <a:ext uri="{FF2B5EF4-FFF2-40B4-BE49-F238E27FC236}">
                <a16:creationId xmlns:a16="http://schemas.microsoft.com/office/drawing/2014/main" id="{6AACDC10-DF9D-9E40-9B38-6192ADAF6377}"/>
              </a:ext>
            </a:extLst>
          </p:cNvPr>
          <p:cNvSpPr>
            <a:spLocks noGrp="1"/>
          </p:cNvSpPr>
          <p:nvPr>
            <p:ph type="sldNum" sz="quarter" idx="12"/>
          </p:nvPr>
        </p:nvSpPr>
        <p:spPr/>
        <p:txBody>
          <a:bodyPr/>
          <a:lstStyle/>
          <a:p>
            <a:fld id="{0AB4F290-A7EA-4476-9E4B-1C3ACA3E61E0}" type="slidenum">
              <a:rPr lang="ru-RU" smtClean="0"/>
              <a:t>8</a:t>
            </a:fld>
            <a:endParaRPr lang="ru-RU"/>
          </a:p>
        </p:txBody>
      </p:sp>
      <p:sp>
        <p:nvSpPr>
          <p:cNvPr id="6" name="Rectangle 5">
            <a:extLst>
              <a:ext uri="{FF2B5EF4-FFF2-40B4-BE49-F238E27FC236}">
                <a16:creationId xmlns:a16="http://schemas.microsoft.com/office/drawing/2014/main" id="{8A83FA16-0907-A086-A0B9-BE2A7B65E283}"/>
              </a:ext>
            </a:extLst>
          </p:cNvPr>
          <p:cNvSpPr/>
          <p:nvPr/>
        </p:nvSpPr>
        <p:spPr>
          <a:xfrm>
            <a:off x="566451" y="1569786"/>
            <a:ext cx="4600000" cy="2031325"/>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Testing setup:</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25 000 generated events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Xeon(R) Gold 6148 CPU @ 2.40GHz</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NVIDIA Tesla V100 32GB</a:t>
            </a:r>
          </a:p>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No tracks with less than 4 hits and tracks with missing hits</a:t>
            </a:r>
          </a:p>
          <a:p>
            <a:endParaRPr lang="en-BY"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74479208-D566-95EA-BA61-60E57C16E13E}"/>
                  </a:ext>
                </a:extLst>
              </p:cNvPr>
              <p:cNvSpPr/>
              <p:nvPr/>
            </p:nvSpPr>
            <p:spPr>
              <a:xfrm>
                <a:off x="5824251" y="1232899"/>
                <a:ext cx="6096000" cy="2368212"/>
              </a:xfrm>
              <a:prstGeom prst="rect">
                <a:avLst/>
              </a:prstGeom>
            </p:spPr>
            <p:txBody>
              <a:bodyPr>
                <a:spAutoFit/>
              </a:bodyPr>
              <a:lstStyle/>
              <a:p>
                <a:r>
                  <a:rPr lang="en-GB" b="1" dirty="0">
                    <a:latin typeface="Times New Roman" panose="02020603050405020304" pitchFamily="18" charset="0"/>
                    <a:cs typeface="Times New Roman" panose="02020603050405020304" pitchFamily="18" charset="0"/>
                  </a:rPr>
                  <a:t>Used metrics</a:t>
                </a:r>
                <a:r>
                  <a:rPr lang="en-GB"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14:m>
                  <m:oMath xmlns:m="http://schemas.openxmlformats.org/officeDocument/2006/math">
                    <m:r>
                      <a:rPr lang="ru-RU" i="1">
                        <a:latin typeface="Cambria Math" panose="02040503050406030204" pitchFamily="18" charset="0"/>
                      </a:rPr>
                      <m:t>𝑟𝑒𝑐𝑎𝑙𝑙</m:t>
                    </m:r>
                    <m:r>
                      <a:rPr lang="ru-RU" i="1">
                        <a:latin typeface="Cambria Math" panose="02040503050406030204" pitchFamily="18" charset="0"/>
                      </a:rPr>
                      <m:t>= </m:t>
                    </m:r>
                    <m:f>
                      <m:fPr>
                        <m:ctrlPr>
                          <a:rPr lang="en-BY" i="1">
                            <a:latin typeface="Cambria Math" panose="02040503050406030204" pitchFamily="18" charset="0"/>
                          </a:rPr>
                        </m:ctrlPr>
                      </m:fPr>
                      <m:num>
                        <m:sSubSup>
                          <m:sSubSupPr>
                            <m:ctrlPr>
                              <a:rPr lang="en-BY" i="1">
                                <a:latin typeface="Cambria Math" panose="02040503050406030204" pitchFamily="18" charset="0"/>
                              </a:rPr>
                            </m:ctrlPr>
                          </m:sSubSupPr>
                          <m:e>
                            <m:r>
                              <a:rPr lang="ru-RU" i="1">
                                <a:latin typeface="Cambria Math" panose="02040503050406030204" pitchFamily="18" charset="0"/>
                              </a:rPr>
                              <m:t>𝑁</m:t>
                            </m:r>
                          </m:e>
                          <m:sub>
                            <m:r>
                              <a:rPr lang="ru-RU" i="1">
                                <a:latin typeface="Cambria Math" panose="02040503050406030204" pitchFamily="18" charset="0"/>
                              </a:rPr>
                              <m:t>𝑡𝑟𝑢𝑒</m:t>
                            </m:r>
                          </m:sub>
                          <m:sup>
                            <m:r>
                              <a:rPr lang="ru-RU" i="1">
                                <a:latin typeface="Cambria Math" panose="02040503050406030204" pitchFamily="18" charset="0"/>
                              </a:rPr>
                              <m:t>𝑟𝑒𝑐</m:t>
                            </m:r>
                          </m:sup>
                        </m:sSubSup>
                      </m:num>
                      <m:den>
                        <m:sSub>
                          <m:sSubPr>
                            <m:ctrlPr>
                              <a:rPr lang="en-BY"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𝑖𝑛</m:t>
                            </m:r>
                          </m:sub>
                        </m:sSub>
                      </m:den>
                    </m:f>
                  </m:oMath>
                </a14:m>
                <a:endParaRPr lang="en-BY" dirty="0"/>
              </a:p>
              <a:p>
                <a:pPr marL="285750" indent="-285750">
                  <a:buFont typeface="Arial" panose="020B0604020202020204" pitchFamily="34" charset="0"/>
                  <a:buChar char="•"/>
                </a:pPr>
                <a14:m>
                  <m:oMath xmlns:m="http://schemas.openxmlformats.org/officeDocument/2006/math">
                    <m:r>
                      <a:rPr lang="en-US" i="1">
                        <a:latin typeface="Cambria Math" panose="02040503050406030204" pitchFamily="18" charset="0"/>
                      </a:rPr>
                      <m:t>𝑝𝑟𝑒𝑐𝑖𝑠𝑖𝑜𝑛</m:t>
                    </m:r>
                    <m:r>
                      <a:rPr lang="ru-RU" i="1">
                        <a:latin typeface="Cambria Math" panose="02040503050406030204" pitchFamily="18" charset="0"/>
                      </a:rPr>
                      <m:t>= </m:t>
                    </m:r>
                    <m:f>
                      <m:fPr>
                        <m:ctrlPr>
                          <a:rPr lang="en-BY" i="1">
                            <a:latin typeface="Cambria Math" panose="02040503050406030204" pitchFamily="18" charset="0"/>
                          </a:rPr>
                        </m:ctrlPr>
                      </m:fPr>
                      <m:num>
                        <m:sSubSup>
                          <m:sSubSupPr>
                            <m:ctrlPr>
                              <a:rPr lang="en-BY" i="1">
                                <a:latin typeface="Cambria Math" panose="02040503050406030204" pitchFamily="18" charset="0"/>
                              </a:rPr>
                            </m:ctrlPr>
                          </m:sSubSupPr>
                          <m:e>
                            <m:r>
                              <a:rPr lang="ru-RU" i="1">
                                <a:latin typeface="Cambria Math" panose="02040503050406030204" pitchFamily="18" charset="0"/>
                              </a:rPr>
                              <m:t>𝑁</m:t>
                            </m:r>
                          </m:e>
                          <m:sub>
                            <m:r>
                              <a:rPr lang="ru-RU" i="1">
                                <a:latin typeface="Cambria Math" panose="02040503050406030204" pitchFamily="18" charset="0"/>
                              </a:rPr>
                              <m:t>𝑡𝑟𝑢𝑒</m:t>
                            </m:r>
                          </m:sub>
                          <m:sup>
                            <m:r>
                              <a:rPr lang="ru-RU" i="1">
                                <a:latin typeface="Cambria Math" panose="02040503050406030204" pitchFamily="18" charset="0"/>
                              </a:rPr>
                              <m:t>𝑟𝑒𝑐</m:t>
                            </m:r>
                          </m:sup>
                        </m:sSubSup>
                      </m:num>
                      <m:den>
                        <m:sSup>
                          <m:sSupPr>
                            <m:ctrlPr>
                              <a:rPr lang="en-BY" i="1">
                                <a:latin typeface="Cambria Math" panose="02040503050406030204" pitchFamily="18" charset="0"/>
                              </a:rPr>
                            </m:ctrlPr>
                          </m:sSupPr>
                          <m:e>
                            <m:r>
                              <a:rPr lang="ru-RU" i="1">
                                <a:latin typeface="Cambria Math" panose="02040503050406030204" pitchFamily="18" charset="0"/>
                              </a:rPr>
                              <m:t>𝑁</m:t>
                            </m:r>
                          </m:e>
                          <m:sup>
                            <m:r>
                              <a:rPr lang="ru-RU" i="1">
                                <a:latin typeface="Cambria Math" panose="02040503050406030204" pitchFamily="18" charset="0"/>
                              </a:rPr>
                              <m:t>𝑟𝑒𝑐</m:t>
                            </m:r>
                          </m:sup>
                        </m:sSup>
                      </m:den>
                    </m:f>
                  </m:oMath>
                </a14:m>
                <a:endParaRPr lang="pl-PL" dirty="0"/>
              </a:p>
              <a:p>
                <a:endParaRPr lang="pl-PL" dirty="0"/>
              </a:p>
              <a:p>
                <a:r>
                  <a:rPr lang="en-BY" dirty="0"/>
                  <a:t>- </a:t>
                </a:r>
                <a14:m>
                  <m:oMath xmlns:m="http://schemas.openxmlformats.org/officeDocument/2006/math">
                    <m:sSubSup>
                      <m:sSubSupPr>
                        <m:ctrlPr>
                          <a:rPr lang="en-BY" i="1">
                            <a:latin typeface="Cambria Math" panose="02040503050406030204" pitchFamily="18" charset="0"/>
                          </a:rPr>
                        </m:ctrlPr>
                      </m:sSubSupPr>
                      <m:e>
                        <m:r>
                          <a:rPr lang="ru-RU" i="1">
                            <a:latin typeface="Cambria Math" panose="02040503050406030204" pitchFamily="18" charset="0"/>
                          </a:rPr>
                          <m:t>𝑁</m:t>
                        </m:r>
                      </m:e>
                      <m:sub>
                        <m:r>
                          <a:rPr lang="ru-RU" i="1">
                            <a:latin typeface="Cambria Math" panose="02040503050406030204" pitchFamily="18" charset="0"/>
                          </a:rPr>
                          <m:t>𝑡𝑟𝑢𝑒</m:t>
                        </m:r>
                      </m:sub>
                      <m:sup>
                        <m:r>
                          <a:rPr lang="ru-RU" i="1">
                            <a:latin typeface="Cambria Math" panose="02040503050406030204" pitchFamily="18" charset="0"/>
                          </a:rPr>
                          <m:t>𝑟𝑒𝑐</m:t>
                        </m:r>
                      </m:sup>
                    </m:sSubSup>
                  </m:oMath>
                </a14:m>
                <a:r>
                  <a:rPr lang="en-BY" dirty="0"/>
                  <a:t> - </a:t>
                </a:r>
                <a:r>
                  <a:rPr lang="en-BY" dirty="0">
                    <a:latin typeface="Times New Roman" panose="02020603050405020304" pitchFamily="18" charset="0"/>
                    <a:cs typeface="Times New Roman" panose="02020603050405020304" pitchFamily="18" charset="0"/>
                  </a:rPr>
                  <a:t>no. real tracks that the network found</a:t>
                </a:r>
              </a:p>
              <a:p>
                <a:r>
                  <a:rPr lang="en-BY" dirty="0"/>
                  <a:t>- </a:t>
                </a:r>
                <a14:m>
                  <m:oMath xmlns:m="http://schemas.openxmlformats.org/officeDocument/2006/math">
                    <m:sSub>
                      <m:sSubPr>
                        <m:ctrlPr>
                          <a:rPr lang="en-BY" i="1">
                            <a:latin typeface="Cambria Math" panose="02040503050406030204" pitchFamily="18" charset="0"/>
                          </a:rPr>
                        </m:ctrlPr>
                      </m:sSubPr>
                      <m:e>
                        <m:r>
                          <a:rPr lang="ru-RU" i="1">
                            <a:latin typeface="Cambria Math" panose="02040503050406030204" pitchFamily="18" charset="0"/>
                          </a:rPr>
                          <m:t>𝑁</m:t>
                        </m:r>
                      </m:e>
                      <m:sub>
                        <m:r>
                          <a:rPr lang="ru-RU" i="1">
                            <a:latin typeface="Cambria Math" panose="02040503050406030204" pitchFamily="18" charset="0"/>
                          </a:rPr>
                          <m:t>𝑖𝑛</m:t>
                        </m:r>
                      </m:sub>
                    </m:sSub>
                  </m:oMath>
                </a14:m>
                <a:r>
                  <a:rPr lang="en-BY" dirty="0">
                    <a:latin typeface="Times New Roman" panose="02020603050405020304" pitchFamily="18" charset="0"/>
                    <a:cs typeface="Times New Roman" panose="02020603050405020304" pitchFamily="18" charset="0"/>
                  </a:rPr>
                  <a:t> - no. all real tracks known from Monte-Carlo</a:t>
                </a:r>
              </a:p>
              <a:p>
                <a:r>
                  <a:rPr lang="en-BY" dirty="0"/>
                  <a:t>- </a:t>
                </a:r>
                <a14:m>
                  <m:oMath xmlns:m="http://schemas.openxmlformats.org/officeDocument/2006/math">
                    <m:sSup>
                      <m:sSupPr>
                        <m:ctrlPr>
                          <a:rPr lang="en-BY" i="1">
                            <a:latin typeface="Cambria Math" panose="02040503050406030204" pitchFamily="18" charset="0"/>
                          </a:rPr>
                        </m:ctrlPr>
                      </m:sSupPr>
                      <m:e>
                        <m:r>
                          <a:rPr lang="ru-RU" i="1">
                            <a:latin typeface="Cambria Math" panose="02040503050406030204" pitchFamily="18" charset="0"/>
                          </a:rPr>
                          <m:t>𝑁</m:t>
                        </m:r>
                      </m:e>
                      <m:sup>
                        <m:r>
                          <a:rPr lang="ru-RU" i="1">
                            <a:latin typeface="Cambria Math" panose="02040503050406030204" pitchFamily="18" charset="0"/>
                          </a:rPr>
                          <m:t>𝑟𝑒𝑐</m:t>
                        </m:r>
                      </m:sup>
                    </m:sSup>
                  </m:oMath>
                </a14:m>
                <a:r>
                  <a:rPr lang="en-BY" dirty="0"/>
                  <a:t> - </a:t>
                </a:r>
                <a:r>
                  <a:rPr lang="en-BY" dirty="0">
                    <a:latin typeface="Times New Roman" panose="02020603050405020304" pitchFamily="18" charset="0"/>
                    <a:cs typeface="Times New Roman" panose="02020603050405020304" pitchFamily="18" charset="0"/>
                  </a:rPr>
                  <a:t>no. all reconstructed tracks</a:t>
                </a:r>
              </a:p>
            </p:txBody>
          </p:sp>
        </mc:Choice>
        <mc:Fallback>
          <p:sp>
            <p:nvSpPr>
              <p:cNvPr id="9" name="Rectangle 8">
                <a:extLst>
                  <a:ext uri="{FF2B5EF4-FFF2-40B4-BE49-F238E27FC236}">
                    <a16:creationId xmlns:a16="http://schemas.microsoft.com/office/drawing/2014/main" id="{74479208-D566-95EA-BA61-60E57C16E13E}"/>
                  </a:ext>
                </a:extLst>
              </p:cNvPr>
              <p:cNvSpPr>
                <a:spLocks noRot="1" noChangeAspect="1" noMove="1" noResize="1" noEditPoints="1" noAdjustHandles="1" noChangeArrowheads="1" noChangeShapeType="1" noTextEdit="1"/>
              </p:cNvSpPr>
              <p:nvPr/>
            </p:nvSpPr>
            <p:spPr>
              <a:xfrm>
                <a:off x="5824251" y="1232899"/>
                <a:ext cx="6096000" cy="2368212"/>
              </a:xfrm>
              <a:prstGeom prst="rect">
                <a:avLst/>
              </a:prstGeom>
              <a:blipFill>
                <a:blip r:embed="rId3"/>
                <a:stretch>
                  <a:fillRect l="-800" t="-1285" b="-3085"/>
                </a:stretch>
              </a:blipFill>
            </p:spPr>
            <p:txBody>
              <a:bodyPr/>
              <a:lstStyle/>
              <a:p>
                <a:r>
                  <a:rPr lang="ru-RU">
                    <a:noFill/>
                  </a:rPr>
                  <a:t> </a:t>
                </a:r>
              </a:p>
            </p:txBody>
          </p:sp>
        </mc:Fallback>
      </mc:AlternateContent>
      <p:graphicFrame>
        <p:nvGraphicFramePr>
          <p:cNvPr id="7" name="Table 11">
            <a:extLst>
              <a:ext uri="{FF2B5EF4-FFF2-40B4-BE49-F238E27FC236}">
                <a16:creationId xmlns:a16="http://schemas.microsoft.com/office/drawing/2014/main" id="{EF0E3654-AABA-4F8D-8AE0-D3A8124D438F}"/>
              </a:ext>
            </a:extLst>
          </p:cNvPr>
          <p:cNvGraphicFramePr>
            <a:graphicFrameLocks noGrp="1"/>
          </p:cNvGraphicFramePr>
          <p:nvPr>
            <p:extLst>
              <p:ext uri="{D42A27DB-BD31-4B8C-83A1-F6EECF244321}">
                <p14:modId xmlns:p14="http://schemas.microsoft.com/office/powerpoint/2010/main" val="3684120591"/>
              </p:ext>
            </p:extLst>
          </p:nvPr>
        </p:nvGraphicFramePr>
        <p:xfrm>
          <a:off x="1633491" y="4087908"/>
          <a:ext cx="8629097" cy="1879600"/>
        </p:xfrm>
        <a:graphic>
          <a:graphicData uri="http://schemas.openxmlformats.org/drawingml/2006/table">
            <a:tbl>
              <a:tblPr firstRow="1" firstCol="1" bandRow="1">
                <a:tableStyleId>{5940675A-B579-460E-94D1-54222C63F5DA}</a:tableStyleId>
              </a:tblPr>
              <a:tblGrid>
                <a:gridCol w="3228706">
                  <a:extLst>
                    <a:ext uri="{9D8B030D-6E8A-4147-A177-3AD203B41FA5}">
                      <a16:colId xmlns:a16="http://schemas.microsoft.com/office/drawing/2014/main" val="2748558697"/>
                    </a:ext>
                  </a:extLst>
                </a:gridCol>
                <a:gridCol w="2089271">
                  <a:extLst>
                    <a:ext uri="{9D8B030D-6E8A-4147-A177-3AD203B41FA5}">
                      <a16:colId xmlns:a16="http://schemas.microsoft.com/office/drawing/2014/main" val="3205854256"/>
                    </a:ext>
                  </a:extLst>
                </a:gridCol>
                <a:gridCol w="3311120">
                  <a:extLst>
                    <a:ext uri="{9D8B030D-6E8A-4147-A177-3AD203B41FA5}">
                      <a16:colId xmlns:a16="http://schemas.microsoft.com/office/drawing/2014/main" val="2721989541"/>
                    </a:ext>
                  </a:extLst>
                </a:gridCol>
              </a:tblGrid>
              <a:tr h="0">
                <a:tc>
                  <a:txBody>
                    <a:bodyPr/>
                    <a:lstStyle/>
                    <a:p>
                      <a:pPr fontAlgn="t"/>
                      <a:br>
                        <a:rPr lang="en-BY" sz="1800" dirty="0">
                          <a:effectLst/>
                          <a:latin typeface="Arial" panose="020B0604020202020204" pitchFamily="34" charset="0"/>
                          <a:cs typeface="Arial" panose="020B0604020202020204" pitchFamily="34" charset="0"/>
                        </a:rPr>
                      </a:br>
                      <a:endParaRPr lang="en-BY" sz="1800" dirty="0">
                        <a:effectLst/>
                        <a:latin typeface="Arial" panose="020B0604020202020204" pitchFamily="34" charset="0"/>
                        <a:cs typeface="Arial" panose="020B0604020202020204" pitchFamily="34" charset="0"/>
                      </a:endParaRPr>
                    </a:p>
                  </a:txBody>
                  <a:tcPr marL="63500" marR="63500" marT="63500" marB="63500"/>
                </a:tc>
                <a:tc>
                  <a:txBody>
                    <a:bodyPr/>
                    <a:lstStyle/>
                    <a:p>
                      <a:pPr algn="ctr" rtl="0" fontAlgn="t">
                        <a:spcBef>
                          <a:spcPts val="0"/>
                        </a:spcBef>
                        <a:spcAft>
                          <a:spcPts val="0"/>
                        </a:spcAft>
                      </a:pPr>
                      <a:r>
                        <a:rPr lang="en-GB" sz="1800" b="1" u="none" strike="noStrike" dirty="0">
                          <a:solidFill>
                            <a:schemeClr val="tx1"/>
                          </a:solidFill>
                          <a:effectLst/>
                          <a:latin typeface="Arial" panose="020B0604020202020204" pitchFamily="34" charset="0"/>
                          <a:cs typeface="Arial" panose="020B0604020202020204" pitchFamily="34" charset="0"/>
                        </a:rPr>
                        <a:t>TrackNETv3</a:t>
                      </a:r>
                    </a:p>
                    <a:p>
                      <a:pPr algn="ctr" rtl="0" fontAlgn="t">
                        <a:spcBef>
                          <a:spcPts val="0"/>
                        </a:spcBef>
                        <a:spcAft>
                          <a:spcPts val="0"/>
                        </a:spcAft>
                      </a:pPr>
                      <a:r>
                        <a:rPr lang="en-GB" sz="1800" b="1" u="none" strike="noStrike" dirty="0">
                          <a:solidFill>
                            <a:schemeClr val="tx1"/>
                          </a:solidFill>
                          <a:effectLst/>
                          <a:latin typeface="Arial" panose="020B0604020202020204" pitchFamily="34" charset="0"/>
                          <a:cs typeface="Arial" panose="020B0604020202020204" pitchFamily="34" charset="0"/>
                        </a:rPr>
                        <a:t>(single event)</a:t>
                      </a:r>
                      <a:endParaRPr lang="en-GB" sz="1800" b="1" dirty="0">
                        <a:solidFill>
                          <a:schemeClr val="tx1"/>
                        </a:solidFill>
                        <a:effectLst/>
                        <a:latin typeface="Arial" panose="020B0604020202020204" pitchFamily="34" charset="0"/>
                        <a:cs typeface="Arial" panose="020B0604020202020204" pitchFamily="34" charset="0"/>
                      </a:endParaRPr>
                    </a:p>
                  </a:txBody>
                  <a:tcPr marL="63500" marR="63500" marT="63500" marB="63500"/>
                </a:tc>
                <a:tc>
                  <a:txBody>
                    <a:bodyPr/>
                    <a:lstStyle/>
                    <a:p>
                      <a:pPr algn="ctr" rtl="0" fontAlgn="t">
                        <a:spcBef>
                          <a:spcPts val="0"/>
                        </a:spcBef>
                        <a:spcAft>
                          <a:spcPts val="0"/>
                        </a:spcAft>
                      </a:pPr>
                      <a:r>
                        <a:rPr lang="en-US" sz="1800" b="1" u="none" strike="noStrike" dirty="0">
                          <a:solidFill>
                            <a:schemeClr val="tx1"/>
                          </a:solidFill>
                          <a:effectLst/>
                          <a:latin typeface="Arial" panose="020B0604020202020204" pitchFamily="34" charset="0"/>
                          <a:cs typeface="Arial" panose="020B0604020202020204" pitchFamily="34" charset="0"/>
                        </a:rPr>
                        <a:t>TrackNETv3</a:t>
                      </a:r>
                    </a:p>
                    <a:p>
                      <a:pPr algn="ctr" rtl="0" fontAlgn="t">
                        <a:spcBef>
                          <a:spcPts val="0"/>
                        </a:spcBef>
                        <a:spcAft>
                          <a:spcPts val="0"/>
                        </a:spcAft>
                      </a:pPr>
                      <a:r>
                        <a:rPr lang="en-US" sz="1800" b="1" u="none" strike="noStrike" dirty="0">
                          <a:solidFill>
                            <a:schemeClr val="tx1"/>
                          </a:solidFill>
                          <a:effectLst/>
                          <a:latin typeface="Arial" panose="020B0604020202020204" pitchFamily="34" charset="0"/>
                          <a:cs typeface="Arial" panose="020B0604020202020204" pitchFamily="34" charset="0"/>
                        </a:rPr>
                        <a:t>(40 events in timeslice)</a:t>
                      </a:r>
                      <a:endParaRPr lang="en-GB" sz="1800" b="1" dirty="0">
                        <a:solidFill>
                          <a:schemeClr val="tx1"/>
                        </a:solidFill>
                        <a:effectLst/>
                        <a:latin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1106842129"/>
                  </a:ext>
                </a:extLst>
              </a:tr>
              <a:tr h="0">
                <a:tc>
                  <a:txBody>
                    <a:bodyPr/>
                    <a:lstStyle/>
                    <a:p>
                      <a:pPr rtl="0" fontAlgn="t">
                        <a:spcBef>
                          <a:spcPts val="0"/>
                        </a:spcBef>
                        <a:spcAft>
                          <a:spcPts val="0"/>
                        </a:spcAft>
                      </a:pPr>
                      <a:r>
                        <a:rPr lang="en-GB" sz="1800" b="1" u="none" strike="noStrike" dirty="0">
                          <a:solidFill>
                            <a:srgbClr val="000000"/>
                          </a:solidFill>
                          <a:effectLst/>
                          <a:latin typeface="Arial" panose="020B0604020202020204" pitchFamily="34" charset="0"/>
                          <a:cs typeface="Arial" panose="020B0604020202020204" pitchFamily="34" charset="0"/>
                        </a:rPr>
                        <a:t>Track efficiency (recall) (%)</a:t>
                      </a:r>
                      <a:endParaRPr lang="en-GB" sz="1800" b="1" dirty="0">
                        <a:effectLst/>
                        <a:latin typeface="Arial" panose="020B0604020202020204" pitchFamily="34" charset="0"/>
                        <a:cs typeface="Arial" panose="020B0604020202020204" pitchFamily="34" charset="0"/>
                      </a:endParaRPr>
                    </a:p>
                  </a:txBody>
                  <a:tcPr marL="63500" marR="63500" marT="63500" marB="63500"/>
                </a:tc>
                <a:tc>
                  <a:txBody>
                    <a:bodyPr/>
                    <a:lstStyle/>
                    <a:p>
                      <a:pPr algn="ctr" rtl="0" fontAlgn="t">
                        <a:spcBef>
                          <a:spcPts val="0"/>
                        </a:spcBef>
                        <a:spcAft>
                          <a:spcPts val="0"/>
                        </a:spcAft>
                      </a:pPr>
                      <a:r>
                        <a:rPr lang="en-US" sz="1800" b="0" u="none" strike="noStrike" dirty="0">
                          <a:solidFill>
                            <a:srgbClr val="000000"/>
                          </a:solidFill>
                          <a:effectLst/>
                          <a:latin typeface="Arial" panose="020B0604020202020204" pitchFamily="34" charset="0"/>
                          <a:cs typeface="Arial" panose="020B0604020202020204" pitchFamily="34" charset="0"/>
                        </a:rPr>
                        <a:t>99,62</a:t>
                      </a:r>
                      <a:endParaRPr lang="en-BY" sz="1800" dirty="0">
                        <a:effectLst/>
                        <a:latin typeface="Arial" panose="020B0604020202020204" pitchFamily="34" charset="0"/>
                        <a:cs typeface="Arial" panose="020B0604020202020204" pitchFamily="34" charset="0"/>
                      </a:endParaRPr>
                    </a:p>
                  </a:txBody>
                  <a:tcPr marL="63500" marR="63500" marT="63500" marB="6350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0" u="none" strike="noStrike" dirty="0">
                          <a:solidFill>
                            <a:srgbClr val="000000"/>
                          </a:solidFill>
                          <a:effectLst/>
                          <a:latin typeface="Arial" panose="020B0604020202020204" pitchFamily="34" charset="0"/>
                          <a:cs typeface="Arial" panose="020B0604020202020204" pitchFamily="34" charset="0"/>
                        </a:rPr>
                        <a:t>96,78</a:t>
                      </a:r>
                      <a:endParaRPr lang="en-BY" sz="1800" b="0" u="none" strike="noStrike" dirty="0">
                        <a:solidFill>
                          <a:srgbClr val="000000"/>
                        </a:solidFill>
                        <a:effectLst/>
                        <a:latin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2151796424"/>
                  </a:ext>
                </a:extLst>
              </a:tr>
              <a:tr h="0">
                <a:tc>
                  <a:txBody>
                    <a:bodyPr/>
                    <a:lstStyle/>
                    <a:p>
                      <a:pPr rtl="0" fontAlgn="t">
                        <a:spcBef>
                          <a:spcPts val="0"/>
                        </a:spcBef>
                        <a:spcAft>
                          <a:spcPts val="0"/>
                        </a:spcAft>
                      </a:pPr>
                      <a:r>
                        <a:rPr lang="en-GB" sz="1800" b="1" u="none" strike="noStrike" dirty="0">
                          <a:solidFill>
                            <a:srgbClr val="000000"/>
                          </a:solidFill>
                          <a:effectLst/>
                          <a:latin typeface="Arial" panose="020B0604020202020204" pitchFamily="34" charset="0"/>
                          <a:cs typeface="Arial" panose="020B0604020202020204" pitchFamily="34" charset="0"/>
                        </a:rPr>
                        <a:t>Track purity (precision) (%)</a:t>
                      </a:r>
                      <a:endParaRPr lang="en-GB" sz="1800" b="1" dirty="0">
                        <a:effectLst/>
                        <a:latin typeface="Arial" panose="020B0604020202020204" pitchFamily="34" charset="0"/>
                        <a:cs typeface="Arial" panose="020B0604020202020204" pitchFamily="34" charset="0"/>
                      </a:endParaRPr>
                    </a:p>
                  </a:txBody>
                  <a:tcPr marL="63500" marR="63500" marT="63500" marB="63500"/>
                </a:tc>
                <a:tc>
                  <a:txBody>
                    <a:bodyPr/>
                    <a:lstStyle/>
                    <a:p>
                      <a:pPr algn="ctr" rtl="0" fontAlgn="t">
                        <a:spcBef>
                          <a:spcPts val="0"/>
                        </a:spcBef>
                        <a:spcAft>
                          <a:spcPts val="0"/>
                        </a:spcAft>
                      </a:pPr>
                      <a:r>
                        <a:rPr lang="en-US" sz="1800" b="0" u="none" strike="noStrike" dirty="0">
                          <a:solidFill>
                            <a:srgbClr val="000000"/>
                          </a:solidFill>
                          <a:effectLst/>
                          <a:latin typeface="Arial" panose="020B0604020202020204" pitchFamily="34" charset="0"/>
                          <a:cs typeface="Arial" panose="020B0604020202020204" pitchFamily="34" charset="0"/>
                        </a:rPr>
                        <a:t>99,52</a:t>
                      </a:r>
                      <a:endParaRPr lang="en-BY" sz="1800" dirty="0">
                        <a:effectLst/>
                        <a:latin typeface="Arial" panose="020B0604020202020204" pitchFamily="34" charset="0"/>
                        <a:cs typeface="Arial" panose="020B0604020202020204" pitchFamily="34" charset="0"/>
                      </a:endParaRPr>
                    </a:p>
                  </a:txBody>
                  <a:tcPr marL="63500" marR="63500" marT="63500" marB="6350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800" b="0" u="none" strike="noStrike" dirty="0">
                          <a:solidFill>
                            <a:srgbClr val="000000"/>
                          </a:solidFill>
                          <a:effectLst/>
                          <a:latin typeface="Arial" panose="020B0604020202020204" pitchFamily="34" charset="0"/>
                          <a:cs typeface="Arial" panose="020B0604020202020204" pitchFamily="34" charset="0"/>
                        </a:rPr>
                        <a:t>88,02</a:t>
                      </a:r>
                      <a:endParaRPr lang="en-BY" sz="1800" b="0" u="none" strike="noStrike" dirty="0">
                        <a:solidFill>
                          <a:srgbClr val="000000"/>
                        </a:solidFill>
                        <a:effectLst/>
                        <a:latin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323587245"/>
                  </a:ext>
                </a:extLst>
              </a:tr>
              <a:tr h="0">
                <a:tc>
                  <a:txBody>
                    <a:bodyPr/>
                    <a:lstStyle/>
                    <a:p>
                      <a:pPr rtl="0" fontAlgn="t">
                        <a:spcBef>
                          <a:spcPts val="0"/>
                        </a:spcBef>
                        <a:spcAft>
                          <a:spcPts val="0"/>
                        </a:spcAft>
                      </a:pPr>
                      <a:r>
                        <a:rPr lang="en-GB" sz="1800" b="1" u="none" strike="noStrike" dirty="0" err="1">
                          <a:solidFill>
                            <a:srgbClr val="000000"/>
                          </a:solidFill>
                          <a:effectLst/>
                          <a:latin typeface="Arial" panose="020B0604020202020204" pitchFamily="34" charset="0"/>
                          <a:cs typeface="Arial" panose="020B0604020202020204" pitchFamily="34" charset="0"/>
                        </a:rPr>
                        <a:t>Timeslice</a:t>
                      </a:r>
                      <a:r>
                        <a:rPr lang="en-GB" sz="1800" b="1" u="none" strike="noStrike" dirty="0">
                          <a:solidFill>
                            <a:srgbClr val="000000"/>
                          </a:solidFill>
                          <a:effectLst/>
                          <a:latin typeface="Arial" panose="020B0604020202020204" pitchFamily="34" charset="0"/>
                          <a:cs typeface="Arial" panose="020B0604020202020204" pitchFamily="34" charset="0"/>
                        </a:rPr>
                        <a:t>/sec</a:t>
                      </a:r>
                      <a:endParaRPr lang="en-GB" sz="1800" b="1" dirty="0">
                        <a:effectLst/>
                        <a:latin typeface="Arial" panose="020B0604020202020204" pitchFamily="34" charset="0"/>
                        <a:cs typeface="Arial" panose="020B0604020202020204" pitchFamily="34" charset="0"/>
                      </a:endParaRPr>
                    </a:p>
                  </a:txBody>
                  <a:tcPr marL="63500" marR="63500" marT="63500" marB="63500"/>
                </a:tc>
                <a:tc>
                  <a:txBody>
                    <a:bodyPr/>
                    <a:lstStyle/>
                    <a:p>
                      <a:pPr algn="ctr" rtl="0" fontAlgn="t">
                        <a:spcBef>
                          <a:spcPts val="0"/>
                        </a:spcBef>
                        <a:spcAft>
                          <a:spcPts val="0"/>
                        </a:spcAft>
                      </a:pPr>
                      <a:r>
                        <a:rPr lang="en-US" sz="1800" dirty="0">
                          <a:effectLst/>
                          <a:latin typeface="Arial" panose="020B0604020202020204" pitchFamily="34" charset="0"/>
                          <a:cs typeface="Arial" panose="020B0604020202020204" pitchFamily="34" charset="0"/>
                        </a:rPr>
                        <a:t>34,58</a:t>
                      </a:r>
                      <a:endParaRPr lang="en-BY" sz="1800" dirty="0">
                        <a:effectLst/>
                        <a:latin typeface="Arial" panose="020B0604020202020204" pitchFamily="34" charset="0"/>
                        <a:cs typeface="Arial" panose="020B0604020202020204" pitchFamily="34" charset="0"/>
                      </a:endParaRPr>
                    </a:p>
                  </a:txBody>
                  <a:tcPr marL="63500" marR="63500" marT="63500" marB="63500"/>
                </a:tc>
                <a:tc>
                  <a:txBody>
                    <a:bodyPr/>
                    <a:lstStyle/>
                    <a:p>
                      <a:pPr algn="ctr" rtl="0" fontAlgn="t">
                        <a:spcBef>
                          <a:spcPts val="0"/>
                        </a:spcBef>
                        <a:spcAft>
                          <a:spcPts val="0"/>
                        </a:spcAft>
                      </a:pPr>
                      <a:r>
                        <a:rPr lang="en-US" sz="1800" b="0" u="none" strike="noStrike" dirty="0">
                          <a:solidFill>
                            <a:srgbClr val="000000"/>
                          </a:solidFill>
                          <a:effectLst/>
                          <a:latin typeface="Arial" panose="020B0604020202020204" pitchFamily="34" charset="0"/>
                          <a:cs typeface="Arial" panose="020B0604020202020204" pitchFamily="34" charset="0"/>
                        </a:rPr>
                        <a:t>18,46</a:t>
                      </a:r>
                      <a:endParaRPr lang="en-BY" sz="1800" dirty="0">
                        <a:effectLst/>
                        <a:latin typeface="Arial" panose="020B0604020202020204" pitchFamily="34" charset="0"/>
                        <a:cs typeface="Arial" panose="020B0604020202020204" pitchFamily="34" charset="0"/>
                      </a:endParaRPr>
                    </a:p>
                  </a:txBody>
                  <a:tcPr marL="63500" marR="63500" marT="63500" marB="63500"/>
                </a:tc>
                <a:extLst>
                  <a:ext uri="{0D108BD9-81ED-4DB2-BD59-A6C34878D82A}">
                    <a16:rowId xmlns:a16="http://schemas.microsoft.com/office/drawing/2014/main" val="743271619"/>
                  </a:ext>
                </a:extLst>
              </a:tr>
            </a:tbl>
          </a:graphicData>
        </a:graphic>
      </p:graphicFrame>
    </p:spTree>
    <p:extLst>
      <p:ext uri="{BB962C8B-B14F-4D97-AF65-F5344CB8AC3E}">
        <p14:creationId xmlns:p14="http://schemas.microsoft.com/office/powerpoint/2010/main" val="38353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D166770-33A6-45AA-80B8-0629D3A12BFD}"/>
              </a:ext>
            </a:extLst>
          </p:cNvPr>
          <p:cNvSpPr txBox="1">
            <a:spLocks/>
          </p:cNvSpPr>
          <p:nvPr/>
        </p:nvSpPr>
        <p:spPr>
          <a:xfrm>
            <a:off x="601962" y="528653"/>
            <a:ext cx="10515600" cy="4348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mn-lt"/>
                <a:ea typeface="+mn-ea"/>
                <a:cs typeface="+mn-cs"/>
              </a:rPr>
              <a:t>Testing Results. Time measurement</a:t>
            </a:r>
          </a:p>
        </p:txBody>
      </p:sp>
      <p:sp>
        <p:nvSpPr>
          <p:cNvPr id="3" name="Slide Number Placeholder 2">
            <a:extLst>
              <a:ext uri="{FF2B5EF4-FFF2-40B4-BE49-F238E27FC236}">
                <a16:creationId xmlns:a16="http://schemas.microsoft.com/office/drawing/2014/main" id="{6AACDC10-DF9D-9E40-9B38-6192ADAF6377}"/>
              </a:ext>
            </a:extLst>
          </p:cNvPr>
          <p:cNvSpPr>
            <a:spLocks noGrp="1"/>
          </p:cNvSpPr>
          <p:nvPr>
            <p:ph type="sldNum" sz="quarter" idx="12"/>
          </p:nvPr>
        </p:nvSpPr>
        <p:spPr/>
        <p:txBody>
          <a:bodyPr/>
          <a:lstStyle/>
          <a:p>
            <a:fld id="{0AB4F290-A7EA-4476-9E4B-1C3ACA3E61E0}" type="slidenum">
              <a:rPr lang="ru-RU" smtClean="0"/>
              <a:t>9</a:t>
            </a:fld>
            <a:endParaRPr lang="ru-RU"/>
          </a:p>
        </p:txBody>
      </p:sp>
      <p:sp>
        <p:nvSpPr>
          <p:cNvPr id="10" name="Rectangle 8">
            <a:extLst>
              <a:ext uri="{FF2B5EF4-FFF2-40B4-BE49-F238E27FC236}">
                <a16:creationId xmlns:a16="http://schemas.microsoft.com/office/drawing/2014/main" id="{3A1B7BAD-5544-4078-B911-2D178BA90B8A}"/>
              </a:ext>
            </a:extLst>
          </p:cNvPr>
          <p:cNvSpPr/>
          <p:nvPr/>
        </p:nvSpPr>
        <p:spPr>
          <a:xfrm>
            <a:off x="419351" y="1989697"/>
            <a:ext cx="4214794" cy="4339650"/>
          </a:xfrm>
          <a:prstGeom prst="rect">
            <a:avLst/>
          </a:prstGeom>
        </p:spPr>
        <p:txBody>
          <a:bodyPr wrap="square">
            <a:spAutoFit/>
          </a:bodyPr>
          <a:lstStyle/>
          <a:p>
            <a:pPr marL="285750" indent="-285750">
              <a:buFont typeface="Arial" panose="020B0604020202020204" pitchFamily="34" charset="0"/>
              <a:buChar char="•"/>
            </a:pPr>
            <a:r>
              <a:rPr lang="en-GB" b="1" dirty="0">
                <a:latin typeface="Arial" panose="020B0604020202020204" pitchFamily="34" charset="0"/>
                <a:cs typeface="Arial" panose="020B0604020202020204" pitchFamily="34" charset="0"/>
              </a:rPr>
              <a:t>Brute force algorithm for spatial search was used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As the number of points in events increases, the time needed to perform a spatial search</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increases drastically</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Some other algorithms, like Inverted File Index, may improve search speed but require preparation time, so can’t bring any speed-up.</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graphicFrame>
        <p:nvGraphicFramePr>
          <p:cNvPr id="6" name="Диаграмма 5">
            <a:extLst>
              <a:ext uri="{FF2B5EF4-FFF2-40B4-BE49-F238E27FC236}">
                <a16:creationId xmlns:a16="http://schemas.microsoft.com/office/drawing/2014/main" id="{0B50F278-E929-40BF-A513-D30B4993169A}"/>
              </a:ext>
            </a:extLst>
          </p:cNvPr>
          <p:cNvGraphicFramePr/>
          <p:nvPr>
            <p:extLst>
              <p:ext uri="{D42A27DB-BD31-4B8C-83A1-F6EECF244321}">
                <p14:modId xmlns:p14="http://schemas.microsoft.com/office/powerpoint/2010/main" val="2620461423"/>
              </p:ext>
            </p:extLst>
          </p:nvPr>
        </p:nvGraphicFramePr>
        <p:xfrm>
          <a:off x="4776184" y="1369869"/>
          <a:ext cx="6996465" cy="4580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639478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1022</Words>
  <Application>Microsoft Office PowerPoint</Application>
  <PresentationFormat>Широкоэкранный</PresentationFormat>
  <Paragraphs>138</Paragraphs>
  <Slides>11</Slides>
  <Notes>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Cambria Math</vt:lpstr>
      <vt:lpstr>Times New Roman</vt:lpstr>
      <vt:lpstr>Тема Office</vt:lpstr>
      <vt:lpstr>Deep tracking for the SPD experiment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Deep tracking for the SPD experiment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tracking for the SPD experiment</dc:title>
  <dc:creator>Даниил Русов</dc:creator>
  <cp:lastModifiedBy>Даниил Русов</cp:lastModifiedBy>
  <cp:revision>29</cp:revision>
  <dcterms:created xsi:type="dcterms:W3CDTF">2022-10-23T14:27:05Z</dcterms:created>
  <dcterms:modified xsi:type="dcterms:W3CDTF">2022-10-23T20:20:47Z</dcterms:modified>
</cp:coreProperties>
</file>