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7" r:id="rId2"/>
    <p:sldId id="263" r:id="rId3"/>
    <p:sldId id="305" r:id="rId4"/>
    <p:sldId id="308" r:id="rId5"/>
    <p:sldId id="258" r:id="rId6"/>
    <p:sldId id="259" r:id="rId7"/>
    <p:sldId id="260" r:id="rId8"/>
    <p:sldId id="307" r:id="rId9"/>
    <p:sldId id="304" r:id="rId10"/>
    <p:sldId id="306" r:id="rId11"/>
    <p:sldId id="256"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330"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97CEA1-1DE6-4F77-BBCD-38130B51AE6E}" type="datetimeFigureOut">
              <a:rPr lang="ru-RU" smtClean="0"/>
              <a:t>23.10.2022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FDF2ED-AA77-48FA-918F-61FA16486916}" type="slidenum">
              <a:rPr lang="ru-RU" smtClean="0"/>
              <a:t>‹#›</a:t>
            </a:fld>
            <a:endParaRPr lang="ru-RU"/>
          </a:p>
        </p:txBody>
      </p:sp>
    </p:spTree>
    <p:extLst>
      <p:ext uri="{BB962C8B-B14F-4D97-AF65-F5344CB8AC3E}">
        <p14:creationId xmlns:p14="http://schemas.microsoft.com/office/powerpoint/2010/main" val="3647483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D29CCF08-9C40-417B-A3C5-4A238984BF24}" type="slidenum">
              <a:rPr lang="ru-RU" smtClean="0"/>
              <a:t>5</a:t>
            </a:fld>
            <a:endParaRPr lang="ru-RU"/>
          </a:p>
        </p:txBody>
      </p:sp>
    </p:spTree>
    <p:extLst>
      <p:ext uri="{BB962C8B-B14F-4D97-AF65-F5344CB8AC3E}">
        <p14:creationId xmlns:p14="http://schemas.microsoft.com/office/powerpoint/2010/main" val="4285212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ru-RU"/>
              <a:t>Образец заголовка</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p>
            <a:fld id="{A5431B30-F070-4EA6-BA60-49AA1244E11F}" type="datetimeFigureOut">
              <a:rPr lang="ru-RU" smtClean="0"/>
              <a:t>23.10.2022</a:t>
            </a:fld>
            <a:endParaRPr lang="ru-RU"/>
          </a:p>
        </p:txBody>
      </p:sp>
      <p:sp>
        <p:nvSpPr>
          <p:cNvPr id="8" name="Slide Number Placeholder 7"/>
          <p:cNvSpPr>
            <a:spLocks noGrp="1"/>
          </p:cNvSpPr>
          <p:nvPr>
            <p:ph type="sldNum" sz="quarter" idx="11"/>
          </p:nvPr>
        </p:nvSpPr>
        <p:spPr/>
        <p:txBody>
          <a:bodyPr/>
          <a:lstStyle/>
          <a:p>
            <a:fld id="{D38E798A-86C7-420B-81FF-79E5BC900CAB}"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A5431B30-F070-4EA6-BA60-49AA1244E11F}" type="datetimeFigureOut">
              <a:rPr lang="ru-RU" smtClean="0"/>
              <a:t>23.10.2022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38E798A-86C7-420B-81FF-79E5BC900CAB}"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A5431B30-F070-4EA6-BA60-49AA1244E11F}" type="datetimeFigureOut">
              <a:rPr lang="ru-RU" smtClean="0"/>
              <a:t>23.10.2022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38E798A-86C7-420B-81FF-79E5BC900CAB}"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5431B30-F070-4EA6-BA60-49AA1244E11F}" type="datetimeFigureOut">
              <a:rPr lang="ru-RU" smtClean="0"/>
              <a:t>23.10.2022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38E798A-86C7-420B-81FF-79E5BC900CAB}"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a:t>Образец заголовка</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5431B30-F070-4EA6-BA60-49AA1244E11F}" type="datetimeFigureOut">
              <a:rPr lang="ru-RU" smtClean="0"/>
              <a:t>23.10.2022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38E798A-86C7-420B-81FF-79E5BC900CAB}" type="slidenum">
              <a:rPr lang="ru-RU" smtClean="0"/>
              <a:t>‹#›</a:t>
            </a:fld>
            <a:endParaRPr lang="ru-RU"/>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A5431B30-F070-4EA6-BA60-49AA1244E11F}" type="datetimeFigureOut">
              <a:rPr lang="ru-RU" smtClean="0"/>
              <a:t>23.10.2022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38E798A-86C7-420B-81FF-79E5BC900CAB}" type="slidenum">
              <a:rPr lang="ru-RU" smtClean="0"/>
              <a:t>‹#›</a:t>
            </a:fld>
            <a:endParaRPr lang="ru-RU"/>
          </a:p>
        </p:txBody>
      </p:sp>
      <p:sp>
        <p:nvSpPr>
          <p:cNvPr id="9" name="Content Placeholder 8"/>
          <p:cNvSpPr>
            <a:spLocks noGrp="1"/>
          </p:cNvSpPr>
          <p:nvPr>
            <p:ph sz="quarter" idx="13"/>
          </p:nvPr>
        </p:nvSpPr>
        <p:spPr>
          <a:xfrm>
            <a:off x="365760" y="1600200"/>
            <a:ext cx="4041648" cy="452628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7" name="Date Placeholder 6"/>
          <p:cNvSpPr>
            <a:spLocks noGrp="1"/>
          </p:cNvSpPr>
          <p:nvPr>
            <p:ph type="dt" sz="half" idx="10"/>
          </p:nvPr>
        </p:nvSpPr>
        <p:spPr/>
        <p:txBody>
          <a:bodyPr/>
          <a:lstStyle/>
          <a:p>
            <a:fld id="{A5431B30-F070-4EA6-BA60-49AA1244E11F}" type="datetimeFigureOut">
              <a:rPr lang="ru-RU" smtClean="0"/>
              <a:t>23.10.2022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38E798A-86C7-420B-81FF-79E5BC900CAB}" type="slidenum">
              <a:rPr lang="ru-RU" smtClean="0"/>
              <a:t>‹#›</a:t>
            </a:fld>
            <a:endParaRPr lang="ru-RU"/>
          </a:p>
        </p:txBody>
      </p:sp>
      <p:sp>
        <p:nvSpPr>
          <p:cNvPr id="11" name="Content Placeholder 10"/>
          <p:cNvSpPr>
            <a:spLocks noGrp="1"/>
          </p:cNvSpPr>
          <p:nvPr>
            <p:ph sz="quarter" idx="13"/>
          </p:nvPr>
        </p:nvSpPr>
        <p:spPr>
          <a:xfrm>
            <a:off x="457200" y="2212848"/>
            <a:ext cx="4041648" cy="391363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A5431B30-F070-4EA6-BA60-49AA1244E11F}" type="datetimeFigureOut">
              <a:rPr lang="ru-RU" smtClean="0"/>
              <a:t>23.10.2022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38E798A-86C7-420B-81FF-79E5BC900CAB}"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31B30-F070-4EA6-BA60-49AA1244E11F}" type="datetimeFigureOut">
              <a:rPr lang="ru-RU" smtClean="0"/>
              <a:t>23.10.2022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38E798A-86C7-420B-81FF-79E5BC900CAB}"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a:t>Образец заголовка</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5431B30-F070-4EA6-BA60-49AA1244E11F}" type="datetimeFigureOut">
              <a:rPr lang="ru-RU" smtClean="0"/>
              <a:t>23.10.2022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38E798A-86C7-420B-81FF-79E5BC900CAB}"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ru-RU"/>
              <a:t>Образец заголовка</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5431B30-F070-4EA6-BA60-49AA1244E11F}" type="datetimeFigureOut">
              <a:rPr lang="ru-RU" smtClean="0"/>
              <a:t>23.10.2022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38E798A-86C7-420B-81FF-79E5BC900CAB}"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ru-RU"/>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A5431B30-F070-4EA6-BA60-49AA1244E11F}" type="datetimeFigureOut">
              <a:rPr lang="ru-RU" smtClean="0"/>
              <a:t>23.10.2022</a:t>
            </a:fld>
            <a:endParaRPr lang="ru-RU"/>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ru-RU"/>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D38E798A-86C7-420B-81FF-79E5BC900CAB}" type="slidenum">
              <a:rPr lang="ru-RU" smtClean="0"/>
              <a:t>‹#›</a:t>
            </a:fld>
            <a:endParaRPr lang="ru-RU"/>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69144" y="1905000"/>
            <a:ext cx="8062912" cy="1703969"/>
          </a:xfrm>
        </p:spPr>
        <p:txBody>
          <a:bodyPr>
            <a:noAutofit/>
          </a:bodyPr>
          <a:lstStyle/>
          <a:p>
            <a:br>
              <a:rPr lang="en-US" sz="2800" b="1" dirty="0">
                <a:effectLst/>
              </a:rPr>
            </a:br>
            <a:r>
              <a:rPr lang="en-US" sz="2800" b="1" dirty="0">
                <a:effectLst/>
              </a:rPr>
              <a:t>Breeding of a drought-resistant rice variety as an application of mutagenesis induced by the neutron irradiation on the EG-5 installation in the FLNP, JINR</a:t>
            </a:r>
            <a:endParaRPr lang="ru-RU" sz="2800" dirty="0"/>
          </a:p>
        </p:txBody>
      </p:sp>
      <p:sp>
        <p:nvSpPr>
          <p:cNvPr id="3" name="Подзаголовок 2"/>
          <p:cNvSpPr>
            <a:spLocks noGrp="1"/>
          </p:cNvSpPr>
          <p:nvPr>
            <p:ph type="subTitle" idx="1"/>
          </p:nvPr>
        </p:nvSpPr>
        <p:spPr>
          <a:xfrm>
            <a:off x="4648200" y="3751570"/>
            <a:ext cx="4290060" cy="1066800"/>
          </a:xfrm>
        </p:spPr>
        <p:txBody>
          <a:bodyPr>
            <a:normAutofit/>
          </a:bodyPr>
          <a:lstStyle/>
          <a:p>
            <a:pPr algn="l"/>
            <a:r>
              <a:rPr lang="en-US" sz="1800" i="1" u="sng" dirty="0">
                <a:solidFill>
                  <a:schemeClr val="tx1"/>
                </a:solidFill>
              </a:rPr>
              <a:t>A.I. </a:t>
            </a:r>
            <a:r>
              <a:rPr lang="en-US" sz="1800" i="1" u="sng" dirty="0" err="1">
                <a:solidFill>
                  <a:schemeClr val="tx1"/>
                </a:solidFill>
              </a:rPr>
              <a:t>Kruglyak</a:t>
            </a:r>
            <a:r>
              <a:rPr lang="ru-RU" sz="1800" i="1" baseline="30000" dirty="0">
                <a:solidFill>
                  <a:srgbClr val="000000"/>
                </a:solidFill>
                <a:uFill>
                  <a:solidFill>
                    <a:srgbClr val="000000"/>
                  </a:solidFill>
                </a:uFill>
                <a:latin typeface="Times New Roman" panose="02020603050405020304" pitchFamily="18" charset="0"/>
              </a:rPr>
              <a:t>1</a:t>
            </a:r>
            <a:r>
              <a:rPr lang="en-US" sz="1800" i="1" dirty="0">
                <a:solidFill>
                  <a:schemeClr val="tx1"/>
                </a:solidFill>
              </a:rPr>
              <a:t>, Yu.</a:t>
            </a:r>
            <a:r>
              <a:rPr lang="ru-RU" sz="1800" i="1" dirty="0">
                <a:solidFill>
                  <a:schemeClr val="tx1"/>
                </a:solidFill>
              </a:rPr>
              <a:t> </a:t>
            </a:r>
            <a:r>
              <a:rPr lang="en-US" sz="1800" i="1" dirty="0" err="1">
                <a:solidFill>
                  <a:schemeClr val="tx1"/>
                </a:solidFill>
              </a:rPr>
              <a:t>Aleksiayenak</a:t>
            </a:r>
            <a:r>
              <a:rPr lang="ru-RU" sz="1800" i="1" baseline="30000" dirty="0">
                <a:solidFill>
                  <a:srgbClr val="000000"/>
                </a:solidFill>
                <a:uFill>
                  <a:solidFill>
                    <a:srgbClr val="000000"/>
                  </a:solidFill>
                </a:uFill>
                <a:latin typeface="Times New Roman" panose="02020603050405020304" pitchFamily="18" charset="0"/>
              </a:rPr>
              <a:t> 1</a:t>
            </a:r>
            <a:r>
              <a:rPr lang="ru-RU" sz="1800" i="1" dirty="0">
                <a:solidFill>
                  <a:schemeClr val="tx1"/>
                </a:solidFill>
              </a:rPr>
              <a:t>, </a:t>
            </a:r>
          </a:p>
          <a:p>
            <a:pPr algn="l"/>
            <a:r>
              <a:rPr lang="en-US" sz="1800" i="1" dirty="0">
                <a:solidFill>
                  <a:schemeClr val="tx1"/>
                </a:solidFill>
              </a:rPr>
              <a:t>A.S. </a:t>
            </a:r>
            <a:r>
              <a:rPr lang="en-US" sz="1800" i="1" dirty="0" err="1">
                <a:solidFill>
                  <a:schemeClr val="tx1"/>
                </a:solidFill>
              </a:rPr>
              <a:t>Doroshkevich</a:t>
            </a:r>
            <a:r>
              <a:rPr lang="ru-RU" sz="1800" i="1" baseline="30000" dirty="0">
                <a:solidFill>
                  <a:srgbClr val="000000"/>
                </a:solidFill>
                <a:uFill>
                  <a:solidFill>
                    <a:srgbClr val="000000"/>
                  </a:solidFill>
                </a:uFill>
                <a:latin typeface="Times New Roman" panose="02020603050405020304" pitchFamily="18" charset="0"/>
              </a:rPr>
              <a:t> 1</a:t>
            </a:r>
            <a:r>
              <a:rPr lang="en-US" sz="1800" i="1" dirty="0">
                <a:solidFill>
                  <a:schemeClr val="tx1"/>
                </a:solidFill>
              </a:rPr>
              <a:t>, N.O. </a:t>
            </a:r>
            <a:r>
              <a:rPr lang="en-US" sz="1800" i="1" dirty="0" err="1">
                <a:solidFill>
                  <a:schemeClr val="tx1"/>
                </a:solidFill>
              </a:rPr>
              <a:t>Appazov</a:t>
            </a:r>
            <a:r>
              <a:rPr lang="ru-RU" sz="1800" i="1" baseline="30000" dirty="0">
                <a:solidFill>
                  <a:srgbClr val="000000"/>
                </a:solidFill>
                <a:uFill>
                  <a:solidFill>
                    <a:srgbClr val="000000"/>
                  </a:solidFill>
                </a:uFill>
                <a:latin typeface="Times New Roman" panose="02020603050405020304" pitchFamily="18" charset="0"/>
              </a:rPr>
              <a:t> 2</a:t>
            </a:r>
            <a:r>
              <a:rPr lang="en-US" sz="1800" i="1" dirty="0">
                <a:solidFill>
                  <a:schemeClr val="tx1"/>
                </a:solidFill>
              </a:rPr>
              <a:t>, </a:t>
            </a:r>
            <a:r>
              <a:rPr lang="ru-RU" sz="1800" i="1" dirty="0">
                <a:solidFill>
                  <a:schemeClr val="tx1"/>
                </a:solidFill>
              </a:rPr>
              <a:t>          </a:t>
            </a:r>
            <a:r>
              <a:rPr lang="en-US" sz="1800" i="1" dirty="0">
                <a:solidFill>
                  <a:schemeClr val="tx1"/>
                </a:solidFill>
              </a:rPr>
              <a:t>K.B. </a:t>
            </a:r>
            <a:r>
              <a:rPr lang="en-US" sz="1800" i="1" dirty="0" err="1">
                <a:solidFill>
                  <a:schemeClr val="tx1"/>
                </a:solidFill>
              </a:rPr>
              <a:t>Bakiruly</a:t>
            </a:r>
            <a:r>
              <a:rPr lang="ru-RU" sz="1800" i="1" baseline="30000" dirty="0">
                <a:solidFill>
                  <a:srgbClr val="000000"/>
                </a:solidFill>
                <a:uFill>
                  <a:solidFill>
                    <a:srgbClr val="000000"/>
                  </a:solidFill>
                </a:uFill>
                <a:latin typeface="Times New Roman" panose="02020603050405020304" pitchFamily="18" charset="0"/>
              </a:rPr>
              <a:t> 3</a:t>
            </a:r>
            <a:endParaRPr lang="ru-RU" sz="1800" dirty="0"/>
          </a:p>
        </p:txBody>
      </p:sp>
      <p:sp>
        <p:nvSpPr>
          <p:cNvPr id="5" name="TextBox 4"/>
          <p:cNvSpPr txBox="1"/>
          <p:nvPr/>
        </p:nvSpPr>
        <p:spPr>
          <a:xfrm>
            <a:off x="76199" y="1219200"/>
            <a:ext cx="8946363" cy="338554"/>
          </a:xfrm>
          <a:prstGeom prst="rect">
            <a:avLst/>
          </a:prstGeom>
          <a:noFill/>
        </p:spPr>
        <p:txBody>
          <a:bodyPr wrap="square" rtlCol="0">
            <a:spAutoFit/>
          </a:bodyPr>
          <a:lstStyle/>
          <a:p>
            <a:pPr algn="ctr"/>
            <a:r>
              <a:rPr lang="en-US" sz="1600" dirty="0">
                <a:solidFill>
                  <a:srgbClr val="7030A0"/>
                </a:solidFill>
              </a:rPr>
              <a:t>The XXVI International Scientific Conference of Young Scientists and Specialists (AYSS-2022) </a:t>
            </a:r>
            <a:endParaRPr lang="ru-RU" sz="1600" dirty="0">
              <a:solidFill>
                <a:srgbClr val="7030A0"/>
              </a:solidFill>
            </a:endParaRPr>
          </a:p>
        </p:txBody>
      </p:sp>
      <p:sp>
        <p:nvSpPr>
          <p:cNvPr id="6" name="Прямоугольник 5"/>
          <p:cNvSpPr/>
          <p:nvPr/>
        </p:nvSpPr>
        <p:spPr>
          <a:xfrm>
            <a:off x="0" y="6323593"/>
            <a:ext cx="9144000" cy="338554"/>
          </a:xfrm>
          <a:prstGeom prst="rect">
            <a:avLst/>
          </a:prstGeom>
        </p:spPr>
        <p:txBody>
          <a:bodyPr wrap="square">
            <a:spAutoFit/>
          </a:bodyPr>
          <a:lstStyle/>
          <a:p>
            <a:pPr algn="ctr"/>
            <a:r>
              <a:rPr lang="en-US" sz="1600" dirty="0" err="1"/>
              <a:t>Dubna</a:t>
            </a:r>
            <a:r>
              <a:rPr lang="en-US" sz="1600" dirty="0"/>
              <a:t>, JINR, October 2022</a:t>
            </a:r>
            <a:endParaRPr lang="ru-RU" sz="1600" dirty="0"/>
          </a:p>
        </p:txBody>
      </p:sp>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697" y="141044"/>
            <a:ext cx="1515877" cy="868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1130" y="397928"/>
            <a:ext cx="1963118" cy="73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728"/>
          <a:stretch/>
        </p:blipFill>
        <p:spPr bwMode="auto">
          <a:xfrm>
            <a:off x="5650230" y="148008"/>
            <a:ext cx="1143000" cy="986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a:extLst>
              <a:ext uri="{FF2B5EF4-FFF2-40B4-BE49-F238E27FC236}">
                <a16:creationId xmlns:a16="http://schemas.microsoft.com/office/drawing/2014/main" id="{BD5EF4D2-933E-4C94-9764-3B93C6176793}"/>
              </a:ext>
            </a:extLst>
          </p:cNvPr>
          <p:cNvSpPr/>
          <p:nvPr/>
        </p:nvSpPr>
        <p:spPr>
          <a:xfrm>
            <a:off x="457200" y="5087815"/>
            <a:ext cx="7924800" cy="815801"/>
          </a:xfrm>
          <a:prstGeom prst="rect">
            <a:avLst/>
          </a:prstGeom>
        </p:spPr>
        <p:txBody>
          <a:bodyPr wrap="square">
            <a:spAutoFit/>
          </a:bodyPr>
          <a:lstStyle/>
          <a:p>
            <a:pPr>
              <a:lnSpc>
                <a:spcPct val="115000"/>
              </a:lnSpc>
              <a:spcAft>
                <a:spcPts val="0"/>
              </a:spcAft>
            </a:pPr>
            <a:r>
              <a:rPr lang="en-US" sz="1400" i="1" baseline="30000" dirty="0">
                <a:solidFill>
                  <a:srgbClr val="000000"/>
                </a:solidFill>
                <a:uFill>
                  <a:solidFill>
                    <a:srgbClr val="000000"/>
                  </a:solidFill>
                </a:uFill>
                <a:latin typeface="Times New Roman" panose="02020603050405020304" pitchFamily="18" charset="0"/>
                <a:ea typeface="Arial Unicode MS"/>
              </a:rPr>
              <a:t>1</a:t>
            </a:r>
            <a:r>
              <a:rPr lang="en-US" sz="1400" i="1" dirty="0">
                <a:solidFill>
                  <a:srgbClr val="000000"/>
                </a:solidFill>
                <a:uFill>
                  <a:solidFill>
                    <a:srgbClr val="000000"/>
                  </a:solidFill>
                </a:uFill>
                <a:latin typeface="Times New Roman" panose="02020603050405020304" pitchFamily="18" charset="0"/>
                <a:ea typeface="Arial Unicode MS"/>
              </a:rPr>
              <a:t>Joint Institute for Nuclear Research, Frank Laboratory of Neutron Physics, </a:t>
            </a:r>
            <a:r>
              <a:rPr lang="en-US" sz="1400" i="1" dirty="0" err="1">
                <a:solidFill>
                  <a:srgbClr val="000000"/>
                </a:solidFill>
                <a:uFill>
                  <a:solidFill>
                    <a:srgbClr val="000000"/>
                  </a:solidFill>
                </a:uFill>
                <a:latin typeface="Times New Roman" panose="02020603050405020304" pitchFamily="18" charset="0"/>
                <a:ea typeface="Arial Unicode MS"/>
              </a:rPr>
              <a:t>Dubna</a:t>
            </a:r>
            <a:r>
              <a:rPr lang="en-US" sz="1400" i="1" dirty="0">
                <a:solidFill>
                  <a:srgbClr val="000000"/>
                </a:solidFill>
                <a:uFill>
                  <a:solidFill>
                    <a:srgbClr val="000000"/>
                  </a:solidFill>
                </a:uFill>
                <a:latin typeface="Times New Roman" panose="02020603050405020304" pitchFamily="18" charset="0"/>
                <a:ea typeface="Arial Unicode MS"/>
              </a:rPr>
              <a:t>, Russia</a:t>
            </a:r>
            <a:r>
              <a:rPr lang="en-US" sz="1400" dirty="0">
                <a:solidFill>
                  <a:srgbClr val="000000"/>
                </a:solidFill>
                <a:uFill>
                  <a:solidFill>
                    <a:srgbClr val="000000"/>
                  </a:solidFill>
                </a:uFill>
                <a:latin typeface="Times New Roman" panose="02020603050405020304" pitchFamily="18" charset="0"/>
                <a:ea typeface="Arial Unicode MS"/>
              </a:rPr>
              <a:t>, </a:t>
            </a:r>
            <a:endParaRPr lang="ru-RU" sz="1400" dirty="0">
              <a:solidFill>
                <a:srgbClr val="000000"/>
              </a:solidFill>
              <a:uFill>
                <a:solidFill>
                  <a:srgbClr val="000000"/>
                </a:solidFill>
              </a:uFill>
              <a:latin typeface="Times New Roman" panose="02020603050405020304" pitchFamily="18" charset="0"/>
              <a:ea typeface="Arial Unicode MS"/>
            </a:endParaRPr>
          </a:p>
          <a:p>
            <a:pPr>
              <a:lnSpc>
                <a:spcPct val="115000"/>
              </a:lnSpc>
              <a:spcAft>
                <a:spcPts val="0"/>
              </a:spcAft>
            </a:pPr>
            <a:r>
              <a:rPr lang="en-US" sz="1400" i="1" baseline="30000" dirty="0">
                <a:solidFill>
                  <a:srgbClr val="000000"/>
                </a:solidFill>
                <a:uFill>
                  <a:solidFill>
                    <a:srgbClr val="000000"/>
                  </a:solidFill>
                </a:uFill>
                <a:latin typeface="Times New Roman" panose="02020603050405020304" pitchFamily="18" charset="0"/>
                <a:ea typeface="Arial Unicode MS"/>
              </a:rPr>
              <a:t>2</a:t>
            </a:r>
            <a:r>
              <a:rPr lang="en-US" sz="1400" i="1" dirty="0">
                <a:solidFill>
                  <a:srgbClr val="000000"/>
                </a:solidFill>
                <a:uFill>
                  <a:solidFill>
                    <a:srgbClr val="000000"/>
                  </a:solidFill>
                </a:uFill>
                <a:latin typeface="Times New Roman" panose="02020603050405020304" pitchFamily="18" charset="0"/>
                <a:ea typeface="Arial Unicode MS"/>
              </a:rPr>
              <a:t>Korkyt Ata Kyzylorda University, Kyzylorda, Kazakhstan, </a:t>
            </a:r>
            <a:endParaRPr lang="ru-RU" sz="1400" i="1" dirty="0">
              <a:solidFill>
                <a:srgbClr val="000000"/>
              </a:solidFill>
              <a:uFill>
                <a:solidFill>
                  <a:srgbClr val="000000"/>
                </a:solidFill>
              </a:uFill>
              <a:latin typeface="Times New Roman" panose="02020603050405020304" pitchFamily="18" charset="0"/>
              <a:ea typeface="Arial Unicode MS"/>
            </a:endParaRPr>
          </a:p>
          <a:p>
            <a:pPr>
              <a:lnSpc>
                <a:spcPct val="115000"/>
              </a:lnSpc>
              <a:spcAft>
                <a:spcPts val="0"/>
              </a:spcAft>
            </a:pPr>
            <a:r>
              <a:rPr lang="en-US" sz="1400" i="1" baseline="30000" dirty="0">
                <a:solidFill>
                  <a:srgbClr val="000000"/>
                </a:solidFill>
                <a:uFill>
                  <a:solidFill>
                    <a:srgbClr val="000000"/>
                  </a:solidFill>
                </a:uFill>
                <a:latin typeface="Times New Roman" panose="02020603050405020304" pitchFamily="18" charset="0"/>
                <a:ea typeface="Arial Unicode MS"/>
              </a:rPr>
              <a:t>3</a:t>
            </a:r>
            <a:r>
              <a:rPr lang="en-US" sz="1400" i="1" dirty="0">
                <a:solidFill>
                  <a:srgbClr val="000000"/>
                </a:solidFill>
                <a:uFill>
                  <a:solidFill>
                    <a:srgbClr val="000000"/>
                  </a:solidFill>
                </a:uFill>
                <a:latin typeface="Times New Roman" panose="02020603050405020304" pitchFamily="18" charset="0"/>
                <a:ea typeface="Arial Unicode MS"/>
              </a:rPr>
              <a:t>Kazakh Research Institute of Rice named after I. </a:t>
            </a:r>
            <a:r>
              <a:rPr lang="en-US" sz="1400" i="1" dirty="0" err="1">
                <a:solidFill>
                  <a:srgbClr val="000000"/>
                </a:solidFill>
                <a:uFill>
                  <a:solidFill>
                    <a:srgbClr val="000000"/>
                  </a:solidFill>
                </a:uFill>
                <a:latin typeface="Times New Roman" panose="02020603050405020304" pitchFamily="18" charset="0"/>
                <a:ea typeface="Arial Unicode MS"/>
              </a:rPr>
              <a:t>Zhakhaev</a:t>
            </a:r>
            <a:r>
              <a:rPr lang="en-US" sz="1400" i="1" dirty="0">
                <a:solidFill>
                  <a:srgbClr val="000000"/>
                </a:solidFill>
                <a:uFill>
                  <a:solidFill>
                    <a:srgbClr val="000000"/>
                  </a:solidFill>
                </a:uFill>
                <a:latin typeface="Times New Roman" panose="02020603050405020304" pitchFamily="18" charset="0"/>
                <a:ea typeface="Arial Unicode MS"/>
              </a:rPr>
              <a:t>, Kyzylorda, Kazakhstan,</a:t>
            </a:r>
            <a:endParaRPr lang="ru-RU" sz="1400" i="1" dirty="0">
              <a:solidFill>
                <a:srgbClr val="000000"/>
              </a:solidFill>
              <a:uFill>
                <a:solidFill>
                  <a:srgbClr val="000000"/>
                </a:solidFill>
              </a:uFill>
              <a:latin typeface="Times New Roman" panose="02020603050405020304" pitchFamily="18" charset="0"/>
              <a:ea typeface="Arial Unicode MS"/>
            </a:endParaRPr>
          </a:p>
        </p:txBody>
      </p:sp>
    </p:spTree>
    <p:extLst>
      <p:ext uri="{BB962C8B-B14F-4D97-AF65-F5344CB8AC3E}">
        <p14:creationId xmlns:p14="http://schemas.microsoft.com/office/powerpoint/2010/main" val="914811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2105DA-F30B-462A-8985-90D7E42491DD}"/>
              </a:ext>
            </a:extLst>
          </p:cNvPr>
          <p:cNvSpPr>
            <a:spLocks noGrp="1"/>
          </p:cNvSpPr>
          <p:nvPr>
            <p:ph type="title"/>
          </p:nvPr>
        </p:nvSpPr>
        <p:spPr>
          <a:xfrm>
            <a:off x="433754" y="103814"/>
            <a:ext cx="8229600" cy="533400"/>
          </a:xfrm>
        </p:spPr>
        <p:txBody>
          <a:bodyPr/>
          <a:lstStyle/>
          <a:p>
            <a:r>
              <a:rPr lang="en-US" sz="3600" b="1" dirty="0">
                <a:ln w="6350">
                  <a:solidFill>
                    <a:schemeClr val="accent1">
                      <a:shade val="43000"/>
                    </a:schemeClr>
                  </a:solidFill>
                </a:ln>
              </a:rPr>
              <a:t>Conclusion</a:t>
            </a:r>
            <a:endParaRPr lang="ru-RU" sz="3600" b="1" dirty="0">
              <a:ln w="6350">
                <a:solidFill>
                  <a:schemeClr val="accent1">
                    <a:shade val="43000"/>
                  </a:schemeClr>
                </a:solidFill>
              </a:ln>
            </a:endParaRPr>
          </a:p>
        </p:txBody>
      </p:sp>
      <p:sp>
        <p:nvSpPr>
          <p:cNvPr id="3" name="Объект 2">
            <a:extLst>
              <a:ext uri="{FF2B5EF4-FFF2-40B4-BE49-F238E27FC236}">
                <a16:creationId xmlns:a16="http://schemas.microsoft.com/office/drawing/2014/main" id="{42E54D1B-58AD-42C3-B853-4986EB1C8737}"/>
              </a:ext>
            </a:extLst>
          </p:cNvPr>
          <p:cNvSpPr>
            <a:spLocks noGrp="1"/>
          </p:cNvSpPr>
          <p:nvPr>
            <p:ph idx="1"/>
          </p:nvPr>
        </p:nvSpPr>
        <p:spPr>
          <a:xfrm>
            <a:off x="457200" y="838200"/>
            <a:ext cx="8229600" cy="5287963"/>
          </a:xfrm>
        </p:spPr>
        <p:txBody>
          <a:bodyPr>
            <a:normAutofit fontScale="92500"/>
          </a:bodyPr>
          <a:lstStyle/>
          <a:p>
            <a:pPr algn="just">
              <a:spcBef>
                <a:spcPts val="0"/>
              </a:spcBef>
              <a:buFont typeface="Wingdings" panose="05000000000000000000" pitchFamily="2" charset="2"/>
              <a:buChar char="v"/>
              <a:defRPr/>
            </a:pPr>
            <a:r>
              <a:rPr lang="en-US" dirty="0">
                <a:solidFill>
                  <a:schemeClr val="tx1"/>
                </a:solidFill>
                <a:latin typeface="Arial"/>
                <a:cs typeface="Arial"/>
              </a:rPr>
              <a:t>It was found out that the reported dose of 50 </a:t>
            </a:r>
            <a:r>
              <a:rPr lang="en-US" dirty="0" err="1">
                <a:solidFill>
                  <a:schemeClr val="tx1"/>
                </a:solidFill>
                <a:latin typeface="Arial"/>
                <a:cs typeface="Arial"/>
              </a:rPr>
              <a:t>Gy</a:t>
            </a:r>
            <a:r>
              <a:rPr lang="en-US" dirty="0">
                <a:solidFill>
                  <a:schemeClr val="tx1"/>
                </a:solidFill>
                <a:latin typeface="Arial"/>
                <a:cs typeface="Arial"/>
              </a:rPr>
              <a:t> is sufficient to carry out mutagenesis in rice crops. </a:t>
            </a:r>
          </a:p>
          <a:p>
            <a:pPr marL="0" indent="0" algn="just">
              <a:spcBef>
                <a:spcPts val="0"/>
              </a:spcBef>
              <a:buNone/>
              <a:defRPr/>
            </a:pPr>
            <a:endParaRPr lang="en-US" dirty="0">
              <a:solidFill>
                <a:schemeClr val="tx1"/>
              </a:solidFill>
              <a:latin typeface="Arial"/>
              <a:cs typeface="Arial"/>
            </a:endParaRPr>
          </a:p>
          <a:p>
            <a:pPr algn="just">
              <a:spcBef>
                <a:spcPts val="0"/>
              </a:spcBef>
              <a:buFont typeface="Wingdings" panose="05000000000000000000" pitchFamily="2" charset="2"/>
              <a:buChar char="v"/>
              <a:defRPr/>
            </a:pPr>
            <a:r>
              <a:rPr lang="en-US" dirty="0">
                <a:solidFill>
                  <a:schemeClr val="tx1"/>
                </a:solidFill>
                <a:latin typeface="Arial"/>
                <a:cs typeface="Arial"/>
              </a:rPr>
              <a:t>Second generation received from the irradiated seeds will be studied next year.</a:t>
            </a:r>
          </a:p>
          <a:p>
            <a:pPr marL="0" indent="0" algn="just">
              <a:spcBef>
                <a:spcPts val="0"/>
              </a:spcBef>
              <a:buNone/>
              <a:defRPr/>
            </a:pPr>
            <a:endParaRPr lang="en-US" dirty="0">
              <a:solidFill>
                <a:schemeClr val="tx1"/>
              </a:solidFill>
              <a:latin typeface="Arial"/>
              <a:cs typeface="Arial"/>
            </a:endParaRPr>
          </a:p>
          <a:p>
            <a:pPr algn="just">
              <a:spcBef>
                <a:spcPts val="0"/>
              </a:spcBef>
              <a:buFont typeface="Wingdings" panose="05000000000000000000" pitchFamily="2" charset="2"/>
              <a:buChar char="v"/>
              <a:defRPr/>
            </a:pPr>
            <a:r>
              <a:rPr lang="en-US" dirty="0">
                <a:solidFill>
                  <a:schemeClr val="tx1"/>
                </a:solidFill>
                <a:latin typeface="Arial"/>
                <a:cs typeface="Arial"/>
              </a:rPr>
              <a:t>It is additionally planned to study rice mutagenesis in vitro, which, according to study [</a:t>
            </a:r>
            <a:r>
              <a:rPr lang="ru-RU" dirty="0">
                <a:solidFill>
                  <a:schemeClr val="tx1"/>
                </a:solidFill>
                <a:latin typeface="Arial"/>
                <a:cs typeface="Arial"/>
              </a:rPr>
              <a:t>4</a:t>
            </a:r>
            <a:r>
              <a:rPr lang="en-US" dirty="0">
                <a:solidFill>
                  <a:schemeClr val="tx1"/>
                </a:solidFill>
                <a:latin typeface="Arial"/>
                <a:cs typeface="Arial"/>
              </a:rPr>
              <a:t>], reduces the number of chimeras and reduces the time for selecting the desired traits.</a:t>
            </a:r>
          </a:p>
          <a:p>
            <a:pPr marL="0" indent="0" algn="just">
              <a:spcBef>
                <a:spcPts val="0"/>
              </a:spcBef>
              <a:buNone/>
              <a:defRPr/>
            </a:pPr>
            <a:endParaRPr lang="en-US" dirty="0">
              <a:latin typeface="Arial"/>
              <a:cs typeface="Arial"/>
            </a:endParaRPr>
          </a:p>
          <a:p>
            <a:pPr algn="just">
              <a:spcBef>
                <a:spcPts val="0"/>
              </a:spcBef>
              <a:buFont typeface="Wingdings" panose="05000000000000000000" pitchFamily="2" charset="2"/>
              <a:buChar char="v"/>
              <a:defRPr/>
            </a:pPr>
            <a:r>
              <a:rPr lang="en-US" dirty="0">
                <a:solidFill>
                  <a:schemeClr val="tx1"/>
                </a:solidFill>
                <a:latin typeface="Arial"/>
                <a:cs typeface="Arial"/>
              </a:rPr>
              <a:t>The next stage of the study is to irradiate mushroom samples and to compare irradiation effects on the two different biological objects. Expected results will play important role in the new varieties selection with the necessary properties for a particular area.</a:t>
            </a:r>
          </a:p>
          <a:p>
            <a:endParaRPr lang="ru-RU" dirty="0"/>
          </a:p>
        </p:txBody>
      </p:sp>
      <p:sp>
        <p:nvSpPr>
          <p:cNvPr id="4" name="Прямоугольник 3">
            <a:extLst>
              <a:ext uri="{FF2B5EF4-FFF2-40B4-BE49-F238E27FC236}">
                <a16:creationId xmlns:a16="http://schemas.microsoft.com/office/drawing/2014/main" id="{C8F76650-E487-44DE-865B-5208B66E4B4F}"/>
              </a:ext>
            </a:extLst>
          </p:cNvPr>
          <p:cNvSpPr/>
          <p:nvPr/>
        </p:nvSpPr>
        <p:spPr>
          <a:xfrm>
            <a:off x="-76200" y="6324600"/>
            <a:ext cx="8839200" cy="426655"/>
          </a:xfrm>
          <a:prstGeom prst="rect">
            <a:avLst/>
          </a:prstGeom>
        </p:spPr>
        <p:txBody>
          <a:bodyPr wrap="square">
            <a:spAutoFit/>
          </a:bodyPr>
          <a:lstStyle/>
          <a:p>
            <a:pPr marL="165100" marR="157480" algn="just">
              <a:lnSpc>
                <a:spcPct val="102400"/>
              </a:lnSpc>
              <a:spcBef>
                <a:spcPts val="675"/>
              </a:spcBef>
              <a:tabLst>
                <a:tab pos="288290" algn="l"/>
              </a:tabLst>
              <a:defRPr/>
            </a:pPr>
            <a:r>
              <a:rPr lang="en-US" sz="1100" dirty="0">
                <a:latin typeface="Arial" panose="020B0604020202020204" pitchFamily="34" charset="0"/>
                <a:cs typeface="Arial" panose="020B0604020202020204" pitchFamily="34" charset="0"/>
              </a:rPr>
              <a:t>[</a:t>
            </a:r>
            <a:r>
              <a:rPr lang="ru-RU" sz="1100" dirty="0">
                <a:latin typeface="Arial" panose="020B0604020202020204" pitchFamily="34" charset="0"/>
                <a:cs typeface="Arial" panose="020B0604020202020204" pitchFamily="34" charset="0"/>
              </a:rPr>
              <a:t>4</a:t>
            </a:r>
            <a:r>
              <a:rPr lang="en-US" sz="1100" dirty="0">
                <a:latin typeface="Arial" panose="020B0604020202020204" pitchFamily="34" charset="0"/>
                <a:cs typeface="Arial" panose="020B0604020202020204" pitchFamily="34" charset="0"/>
              </a:rPr>
              <a:t>] A. J. Hernandez Soto Perez</a:t>
            </a:r>
            <a:r>
              <a:rPr lang="ru-RU" sz="110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et al. (2022). Temporary Immersion System Improves Regeneration of In Vitro Irradiated Recalcitrant Indica Rice (Oryza Sativa L.) Embryogenic </a:t>
            </a:r>
            <a:r>
              <a:rPr lang="en-US" sz="1100" dirty="0" err="1">
                <a:latin typeface="Arial" panose="020B0604020202020204" pitchFamily="34" charset="0"/>
                <a:cs typeface="Arial" panose="020B0604020202020204" pitchFamily="34" charset="0"/>
              </a:rPr>
              <a:t>Calli</a:t>
            </a:r>
            <a:r>
              <a:rPr lang="en-US" sz="1100" dirty="0">
                <a:latin typeface="Arial" panose="020B0604020202020204" pitchFamily="34" charset="0"/>
                <a:cs typeface="Arial" panose="020B0604020202020204" pitchFamily="34" charset="0"/>
              </a:rPr>
              <a:t>. Plants</a:t>
            </a:r>
            <a:r>
              <a:rPr lang="ru-RU"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87658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Picture 2" descr="https://hlebosoul.ru/wp-content/uploads/2019/12/ris-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24"/>
            <a:ext cx="10401299" cy="6889864"/>
          </a:xfrm>
          <a:prstGeom prst="rect">
            <a:avLst/>
          </a:prstGeom>
          <a:noFill/>
          <a:extLst>
            <a:ext uri="{909E8E84-426E-40DD-AFC4-6F175D3DCCD1}">
              <a14:hiddenFill xmlns:a14="http://schemas.microsoft.com/office/drawing/2010/main">
                <a:solidFill>
                  <a:srgbClr val="FFFFFF"/>
                </a:solidFill>
              </a14:hiddenFill>
            </a:ext>
          </a:extLst>
        </p:spPr>
      </p:pic>
      <p:sp>
        <p:nvSpPr>
          <p:cNvPr id="5" name="TextShape 1"/>
          <p:cNvSpPr txBox="1"/>
          <p:nvPr/>
        </p:nvSpPr>
        <p:spPr>
          <a:xfrm>
            <a:off x="1219200" y="3230962"/>
            <a:ext cx="8152920" cy="615553"/>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anchor="ctr">
            <a:spAutoFit/>
          </a:bodyPr>
          <a:lstStyle/>
          <a:p>
            <a:pPr algn="ctr"/>
            <a:r>
              <a:rPr lang="en-US" sz="4000" b="1" dirty="0">
                <a:ln w="6350">
                  <a:solidFill>
                    <a:schemeClr val="accent1">
                      <a:shade val="43000"/>
                    </a:schemeClr>
                  </a:solidFill>
                </a:ln>
                <a:latin typeface="+mj-lt"/>
                <a:ea typeface="+mj-ea"/>
                <a:cs typeface="+mj-cs"/>
              </a:rPr>
              <a:t>Thank you for attention!</a:t>
            </a:r>
            <a:endParaRPr lang="ru-RU" sz="4000" b="1" dirty="0">
              <a:ln w="6350">
                <a:solidFill>
                  <a:schemeClr val="accent1">
                    <a:shade val="43000"/>
                  </a:schemeClr>
                </a:solidFill>
              </a:ln>
              <a:latin typeface="+mj-lt"/>
              <a:ea typeface="+mj-ea"/>
              <a:cs typeface="+mj-cs"/>
            </a:endParaRPr>
          </a:p>
        </p:txBody>
      </p:sp>
      <p:pic>
        <p:nvPicPr>
          <p:cNvPr id="6" name="Рисунок 5">
            <a:extLst>
              <a:ext uri="{FF2B5EF4-FFF2-40B4-BE49-F238E27FC236}">
                <a16:creationId xmlns:a16="http://schemas.microsoft.com/office/drawing/2014/main" id="{2FAEFE08-21A6-4AC6-85CA-98471C805846}"/>
              </a:ext>
            </a:extLst>
          </p:cNvPr>
          <p:cNvPicPr>
            <a:picLocks noChangeAspect="1"/>
          </p:cNvPicPr>
          <p:nvPr/>
        </p:nvPicPr>
        <p:blipFill>
          <a:blip r:embed="rId3"/>
          <a:stretch>
            <a:fillRect/>
          </a:stretch>
        </p:blipFill>
        <p:spPr>
          <a:xfrm rot="21073894">
            <a:off x="98940" y="3466542"/>
            <a:ext cx="4769362" cy="3624752"/>
          </a:xfrm>
          <a:prstGeom prst="rect">
            <a:avLst/>
          </a:prstGeom>
          <a:ln>
            <a:noFill/>
          </a:ln>
          <a:effectLst>
            <a:softEdge rad="112500"/>
          </a:effectLst>
        </p:spPr>
      </p:pic>
      <p:pic>
        <p:nvPicPr>
          <p:cNvPr id="7" name="Рисунок 6">
            <a:extLst>
              <a:ext uri="{FF2B5EF4-FFF2-40B4-BE49-F238E27FC236}">
                <a16:creationId xmlns:a16="http://schemas.microsoft.com/office/drawing/2014/main" id="{BFBD0894-2C94-40FB-999C-2ECA392B9C8A}"/>
              </a:ext>
            </a:extLst>
          </p:cNvPr>
          <p:cNvPicPr>
            <a:picLocks noChangeAspect="1"/>
          </p:cNvPicPr>
          <p:nvPr/>
        </p:nvPicPr>
        <p:blipFill rotWithShape="1">
          <a:blip r:embed="rId4"/>
          <a:srcRect t="16344" r="23333" b="4074"/>
          <a:stretch/>
        </p:blipFill>
        <p:spPr>
          <a:xfrm>
            <a:off x="4572000" y="116611"/>
            <a:ext cx="5119331" cy="2989117"/>
          </a:xfrm>
          <a:prstGeom prst="rect">
            <a:avLst/>
          </a:prstGeom>
          <a:ln>
            <a:noFill/>
          </a:ln>
          <a:effectLst>
            <a:softEdge rad="112500"/>
          </a:effectLst>
        </p:spPr>
      </p:pic>
    </p:spTree>
    <p:extLst>
      <p:ext uri="{BB962C8B-B14F-4D97-AF65-F5344CB8AC3E}">
        <p14:creationId xmlns:p14="http://schemas.microsoft.com/office/powerpoint/2010/main" val="1833825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6ACF02-6FF6-45A8-9AE1-659614F4F65E}"/>
              </a:ext>
            </a:extLst>
          </p:cNvPr>
          <p:cNvSpPr>
            <a:spLocks noGrp="1"/>
          </p:cNvSpPr>
          <p:nvPr>
            <p:ph type="title"/>
          </p:nvPr>
        </p:nvSpPr>
        <p:spPr>
          <a:xfrm>
            <a:off x="457200" y="0"/>
            <a:ext cx="8229600" cy="685800"/>
          </a:xfrm>
        </p:spPr>
        <p:txBody>
          <a:bodyPr/>
          <a:lstStyle/>
          <a:p>
            <a:br>
              <a:rPr lang="ru-RU" dirty="0">
                <a:effectLst/>
              </a:rPr>
            </a:br>
            <a:endParaRPr lang="ru-RU" sz="2900" b="1" dirty="0">
              <a:ln w="6350">
                <a:solidFill>
                  <a:schemeClr val="accent1">
                    <a:shade val="43000"/>
                  </a:schemeClr>
                </a:solidFill>
              </a:ln>
              <a:solidFill>
                <a:schemeClr val="tx1"/>
              </a:solidFill>
              <a:sym typeface="Arial"/>
            </a:endParaRPr>
          </a:p>
        </p:txBody>
      </p:sp>
      <p:sp>
        <p:nvSpPr>
          <p:cNvPr id="3" name="Прямоугольник 2">
            <a:extLst>
              <a:ext uri="{FF2B5EF4-FFF2-40B4-BE49-F238E27FC236}">
                <a16:creationId xmlns:a16="http://schemas.microsoft.com/office/drawing/2014/main" id="{6C7992CE-860C-483A-8EDB-FF6DEC49ECC7}"/>
              </a:ext>
            </a:extLst>
          </p:cNvPr>
          <p:cNvSpPr/>
          <p:nvPr/>
        </p:nvSpPr>
        <p:spPr>
          <a:xfrm>
            <a:off x="4247" y="6477000"/>
            <a:ext cx="8686800" cy="461665"/>
          </a:xfrm>
          <a:prstGeom prst="rect">
            <a:avLst/>
          </a:prstGeom>
        </p:spPr>
        <p:txBody>
          <a:bodyPr wrap="square">
            <a:spAutoFit/>
          </a:bodyPr>
          <a:lstStyle/>
          <a:p>
            <a:r>
              <a:rPr lang="en-US" sz="1200" dirty="0"/>
              <a:t>Wing R.A. et. al. The rice genome revolution: from an ancient grain to Green Super Rice // Nat Rev Genet. 2018. </a:t>
            </a:r>
          </a:p>
          <a:p>
            <a:endParaRPr lang="ru-RU" sz="1200" dirty="0"/>
          </a:p>
        </p:txBody>
      </p:sp>
      <p:pic>
        <p:nvPicPr>
          <p:cNvPr id="4" name="Рисунок 3">
            <a:extLst>
              <a:ext uri="{FF2B5EF4-FFF2-40B4-BE49-F238E27FC236}">
                <a16:creationId xmlns:a16="http://schemas.microsoft.com/office/drawing/2014/main" id="{978E137B-E8BD-4303-99B9-9EE718979E8F}"/>
              </a:ext>
            </a:extLst>
          </p:cNvPr>
          <p:cNvPicPr>
            <a:picLocks noChangeAspect="1"/>
          </p:cNvPicPr>
          <p:nvPr/>
        </p:nvPicPr>
        <p:blipFill>
          <a:blip r:embed="rId2"/>
          <a:stretch>
            <a:fillRect/>
          </a:stretch>
        </p:blipFill>
        <p:spPr>
          <a:xfrm>
            <a:off x="21833" y="892226"/>
            <a:ext cx="4597447" cy="2920299"/>
          </a:xfrm>
          <a:prstGeom prst="rect">
            <a:avLst/>
          </a:prstGeom>
        </p:spPr>
      </p:pic>
      <p:pic>
        <p:nvPicPr>
          <p:cNvPr id="5" name="Рисунок 4">
            <a:extLst>
              <a:ext uri="{FF2B5EF4-FFF2-40B4-BE49-F238E27FC236}">
                <a16:creationId xmlns:a16="http://schemas.microsoft.com/office/drawing/2014/main" id="{A6704654-87CE-4312-8D22-4D013804482D}"/>
              </a:ext>
            </a:extLst>
          </p:cNvPr>
          <p:cNvPicPr>
            <a:picLocks noChangeAspect="1"/>
          </p:cNvPicPr>
          <p:nvPr/>
        </p:nvPicPr>
        <p:blipFill rotWithShape="1">
          <a:blip r:embed="rId3"/>
          <a:srcRect l="30136" t="12148" r="3109"/>
          <a:stretch/>
        </p:blipFill>
        <p:spPr>
          <a:xfrm>
            <a:off x="125133" y="4025126"/>
            <a:ext cx="2220800" cy="1940648"/>
          </a:xfrm>
          <a:prstGeom prst="rect">
            <a:avLst/>
          </a:prstGeom>
        </p:spPr>
      </p:pic>
      <p:sp>
        <p:nvSpPr>
          <p:cNvPr id="7" name="EG-5 in the global accelerator infrastructure">
            <a:extLst>
              <a:ext uri="{FF2B5EF4-FFF2-40B4-BE49-F238E27FC236}">
                <a16:creationId xmlns:a16="http://schemas.microsoft.com/office/drawing/2014/main" id="{67EE5136-DFD6-45EB-B210-BE4EBAC95D62}"/>
              </a:ext>
            </a:extLst>
          </p:cNvPr>
          <p:cNvSpPr txBox="1"/>
          <p:nvPr/>
        </p:nvSpPr>
        <p:spPr>
          <a:xfrm>
            <a:off x="21833" y="38829"/>
            <a:ext cx="9143999" cy="4961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8" tIns="46798" rIns="46798" bIns="46798">
            <a:spAutoFit/>
          </a:bodyPr>
          <a:lstStyle>
            <a:lvl1pPr algn="ctr">
              <a:lnSpc>
                <a:spcPct val="90000"/>
              </a:lnSpc>
              <a:tabLst>
                <a:tab pos="914400" algn="l"/>
                <a:tab pos="1828800" algn="l"/>
                <a:tab pos="2743200" algn="l"/>
                <a:tab pos="3657600" algn="l"/>
                <a:tab pos="4572000" algn="l"/>
                <a:tab pos="5486400" algn="l"/>
                <a:tab pos="6400800" algn="l"/>
                <a:tab pos="7315200" algn="l"/>
                <a:tab pos="8229600" algn="l"/>
                <a:tab pos="9144000" algn="l"/>
                <a:tab pos="10058400" algn="l"/>
              </a:tabLst>
              <a:defRPr sz="3200">
                <a:latin typeface="Arial"/>
                <a:ea typeface="Arial"/>
                <a:cs typeface="Arial"/>
                <a:sym typeface="Arial"/>
              </a:defRPr>
            </a:lvl1pPr>
          </a:lstStyle>
          <a:p>
            <a:r>
              <a:rPr lang="en-US" sz="2900" b="1" dirty="0">
                <a:ln w="6350">
                  <a:solidFill>
                    <a:schemeClr val="accent1">
                      <a:shade val="43000"/>
                    </a:schemeClr>
                  </a:solidFill>
                </a:ln>
                <a:effectLst>
                  <a:outerShdw blurRad="63500" dist="38100" dir="5400000" algn="t" rotWithShape="0">
                    <a:prstClr val="black">
                      <a:alpha val="25000"/>
                    </a:prstClr>
                  </a:outerShdw>
                </a:effectLst>
                <a:latin typeface="+mn-lt"/>
                <a:ea typeface="+mj-ea"/>
                <a:cs typeface="+mj-cs"/>
              </a:rPr>
              <a:t>Purpose research</a:t>
            </a:r>
            <a:endParaRPr sz="2900" b="1" dirty="0">
              <a:ln w="6350">
                <a:solidFill>
                  <a:schemeClr val="accent1">
                    <a:shade val="43000"/>
                  </a:schemeClr>
                </a:solidFill>
              </a:ln>
              <a:effectLst>
                <a:outerShdw blurRad="63500" dist="38100" dir="5400000" algn="t" rotWithShape="0">
                  <a:prstClr val="black">
                    <a:alpha val="25000"/>
                  </a:prstClr>
                </a:outerShdw>
              </a:effectLst>
              <a:latin typeface="+mn-lt"/>
              <a:ea typeface="+mj-ea"/>
              <a:cs typeface="+mj-cs"/>
            </a:endParaRPr>
          </a:p>
        </p:txBody>
      </p:sp>
      <p:pic>
        <p:nvPicPr>
          <p:cNvPr id="8" name="Picture 2">
            <a:extLst>
              <a:ext uri="{FF2B5EF4-FFF2-40B4-BE49-F238E27FC236}">
                <a16:creationId xmlns:a16="http://schemas.microsoft.com/office/drawing/2014/main" id="{E16FE234-133E-48D8-A51D-13827B90B9F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3756"/>
          <a:stretch/>
        </p:blipFill>
        <p:spPr bwMode="auto">
          <a:xfrm>
            <a:off x="2664662" y="4026233"/>
            <a:ext cx="1929170" cy="193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Стрелка вправо 7">
            <a:extLst>
              <a:ext uri="{FF2B5EF4-FFF2-40B4-BE49-F238E27FC236}">
                <a16:creationId xmlns:a16="http://schemas.microsoft.com/office/drawing/2014/main" id="{11E40399-B364-48EB-8FFA-71EEDBB101D8}"/>
              </a:ext>
            </a:extLst>
          </p:cNvPr>
          <p:cNvSpPr/>
          <p:nvPr/>
        </p:nvSpPr>
        <p:spPr>
          <a:xfrm>
            <a:off x="4670033" y="3199462"/>
            <a:ext cx="1682047" cy="1475344"/>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pic>
        <p:nvPicPr>
          <p:cNvPr id="12" name="Picture 4" descr="https://img.21food.com/20110609/product/1306254362909.jpg">
            <a:extLst>
              <a:ext uri="{FF2B5EF4-FFF2-40B4-BE49-F238E27FC236}">
                <a16:creationId xmlns:a16="http://schemas.microsoft.com/office/drawing/2014/main" id="{4A672A9B-1F26-477A-BE23-AA6A52C7A64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202"/>
          <a:stretch/>
        </p:blipFill>
        <p:spPr bwMode="auto">
          <a:xfrm>
            <a:off x="6352080" y="1799279"/>
            <a:ext cx="2666787" cy="37986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AFCA61B-94C0-4F95-8B14-A65119AED2F3}"/>
              </a:ext>
            </a:extLst>
          </p:cNvPr>
          <p:cNvSpPr txBox="1"/>
          <p:nvPr/>
        </p:nvSpPr>
        <p:spPr>
          <a:xfrm>
            <a:off x="4800600" y="2694773"/>
            <a:ext cx="2220800" cy="2000548"/>
          </a:xfrm>
          <a:prstGeom prst="rect">
            <a:avLst/>
          </a:prstGeom>
          <a:noFill/>
        </p:spPr>
        <p:txBody>
          <a:bodyPr wrap="square" rtlCol="0">
            <a:spAutoFit/>
          </a:bodyPr>
          <a:lstStyle/>
          <a:p>
            <a:br>
              <a:rPr lang="en-US" sz="2800" b="1" dirty="0"/>
            </a:br>
            <a:endParaRPr lang="en-US" sz="2800" b="1" dirty="0"/>
          </a:p>
          <a:p>
            <a:r>
              <a:rPr lang="en-US" sz="2000" b="1" dirty="0"/>
              <a:t>Ionizing radiation</a:t>
            </a:r>
          </a:p>
          <a:p>
            <a:endParaRPr lang="ru-RU" sz="2800" b="1" dirty="0"/>
          </a:p>
        </p:txBody>
      </p:sp>
    </p:spTree>
    <p:extLst>
      <p:ext uri="{BB962C8B-B14F-4D97-AF65-F5344CB8AC3E}">
        <p14:creationId xmlns:p14="http://schemas.microsoft.com/office/powerpoint/2010/main" val="4049745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DBA6FD-9697-46DC-90B0-E023EFA86DAC}"/>
              </a:ext>
            </a:extLst>
          </p:cNvPr>
          <p:cNvSpPr>
            <a:spLocks noGrp="1"/>
          </p:cNvSpPr>
          <p:nvPr>
            <p:ph type="title"/>
          </p:nvPr>
        </p:nvSpPr>
        <p:spPr>
          <a:xfrm>
            <a:off x="457200" y="0"/>
            <a:ext cx="8229600" cy="533400"/>
          </a:xfrm>
        </p:spPr>
        <p:txBody>
          <a:bodyPr/>
          <a:lstStyle/>
          <a:p>
            <a:r>
              <a:rPr lang="en-US" sz="2900" b="1" dirty="0">
                <a:ln w="6350">
                  <a:solidFill>
                    <a:schemeClr val="accent1">
                      <a:shade val="43000"/>
                    </a:schemeClr>
                  </a:solidFill>
                </a:ln>
                <a:solidFill>
                  <a:schemeClr val="tx1"/>
                </a:solidFill>
                <a:sym typeface="Arial"/>
              </a:rPr>
              <a:t>Using neutrons</a:t>
            </a:r>
            <a:endParaRPr lang="ru-RU" sz="2900" b="1" dirty="0">
              <a:ln w="6350">
                <a:solidFill>
                  <a:schemeClr val="accent1">
                    <a:shade val="43000"/>
                  </a:schemeClr>
                </a:solidFill>
              </a:ln>
              <a:solidFill>
                <a:schemeClr val="tx1"/>
              </a:solidFill>
              <a:sym typeface="Arial"/>
            </a:endParaRPr>
          </a:p>
        </p:txBody>
      </p:sp>
      <p:sp>
        <p:nvSpPr>
          <p:cNvPr id="3" name="Прямоугольник 2">
            <a:extLst>
              <a:ext uri="{FF2B5EF4-FFF2-40B4-BE49-F238E27FC236}">
                <a16:creationId xmlns:a16="http://schemas.microsoft.com/office/drawing/2014/main" id="{BF68A779-786A-42C1-B1AB-F3247FB2560F}"/>
              </a:ext>
            </a:extLst>
          </p:cNvPr>
          <p:cNvSpPr/>
          <p:nvPr/>
        </p:nvSpPr>
        <p:spPr>
          <a:xfrm>
            <a:off x="26377" y="585648"/>
            <a:ext cx="5791200" cy="1436291"/>
          </a:xfrm>
          <a:prstGeom prst="rect">
            <a:avLst/>
          </a:prstGeom>
        </p:spPr>
        <p:txBody>
          <a:bodyPr wrap="square">
            <a:spAutoFit/>
          </a:bodyPr>
          <a:lstStyle/>
          <a:p>
            <a:pPr marL="164592" algn="just">
              <a:spcBef>
                <a:spcPts val="969"/>
              </a:spcBef>
              <a:spcAft>
                <a:spcPts val="969"/>
              </a:spcAft>
            </a:pPr>
            <a:r>
              <a:rPr lang="en-US" b="1" dirty="0">
                <a:latin typeface="Arial"/>
                <a:cs typeface="Arial"/>
              </a:rPr>
              <a:t>The density of the background neutron flux </a:t>
            </a:r>
            <a:endParaRPr lang="ru-RU" b="1" dirty="0">
              <a:latin typeface="Arial"/>
              <a:cs typeface="Arial"/>
            </a:endParaRPr>
          </a:p>
          <a:p>
            <a:pPr marL="507492" indent="-342900" algn="just">
              <a:spcBef>
                <a:spcPts val="969"/>
              </a:spcBef>
              <a:spcAft>
                <a:spcPts val="969"/>
              </a:spcAft>
              <a:buFont typeface="Wingdings" panose="05000000000000000000" pitchFamily="2" charset="2"/>
              <a:buChar char="v"/>
            </a:pPr>
            <a:r>
              <a:rPr lang="en-US" dirty="0">
                <a:latin typeface="Arial"/>
                <a:cs typeface="Arial"/>
              </a:rPr>
              <a:t>near the Earth's surface </a:t>
            </a:r>
            <a:r>
              <a:rPr lang="en-US" b="1" dirty="0">
                <a:solidFill>
                  <a:srgbClr val="7030A0"/>
                </a:solidFill>
                <a:latin typeface="Arial"/>
                <a:cs typeface="Arial"/>
              </a:rPr>
              <a:t>4×10</a:t>
            </a:r>
            <a:r>
              <a:rPr lang="en-US" b="1" baseline="30000" dirty="0">
                <a:solidFill>
                  <a:srgbClr val="7030A0"/>
                </a:solidFill>
                <a:latin typeface="Arial"/>
                <a:cs typeface="Arial"/>
              </a:rPr>
              <a:t>-3</a:t>
            </a:r>
            <a:r>
              <a:rPr lang="en-US" dirty="0">
                <a:latin typeface="Arial"/>
                <a:cs typeface="Arial"/>
              </a:rPr>
              <a:t> neutron/cm</a:t>
            </a:r>
            <a:r>
              <a:rPr lang="en-US" baseline="30000" dirty="0">
                <a:latin typeface="Arial"/>
                <a:cs typeface="Arial"/>
              </a:rPr>
              <a:t>2</a:t>
            </a:r>
            <a:r>
              <a:rPr lang="en-US" dirty="0">
                <a:latin typeface="Arial"/>
                <a:cs typeface="Arial"/>
              </a:rPr>
              <a:t>×s</a:t>
            </a:r>
            <a:r>
              <a:rPr lang="ru-RU" dirty="0">
                <a:latin typeface="Arial"/>
                <a:cs typeface="Arial"/>
              </a:rPr>
              <a:t> </a:t>
            </a:r>
            <a:r>
              <a:rPr lang="en-US" dirty="0">
                <a:latin typeface="Arial"/>
                <a:cs typeface="Arial"/>
              </a:rPr>
              <a:t> [</a:t>
            </a:r>
            <a:r>
              <a:rPr lang="ru-RU" dirty="0">
                <a:latin typeface="Arial"/>
                <a:cs typeface="Arial"/>
              </a:rPr>
              <a:t>1</a:t>
            </a:r>
            <a:r>
              <a:rPr lang="en-US" dirty="0">
                <a:latin typeface="Arial"/>
                <a:cs typeface="Arial"/>
              </a:rPr>
              <a:t>] </a:t>
            </a:r>
            <a:endParaRPr lang="ru-RU" dirty="0">
              <a:latin typeface="Arial"/>
              <a:cs typeface="Arial"/>
            </a:endParaRPr>
          </a:p>
          <a:p>
            <a:pPr marL="507492" indent="-342900" algn="just">
              <a:spcBef>
                <a:spcPts val="969"/>
              </a:spcBef>
              <a:spcAft>
                <a:spcPts val="969"/>
              </a:spcAft>
              <a:buFont typeface="Wingdings" panose="05000000000000000000" pitchFamily="2" charset="2"/>
              <a:buChar char="v"/>
            </a:pPr>
            <a:r>
              <a:rPr lang="en-US" dirty="0">
                <a:latin typeface="Arial"/>
                <a:cs typeface="Arial"/>
              </a:rPr>
              <a:t>near sea surface - </a:t>
            </a:r>
            <a:r>
              <a:rPr lang="en-US" b="1" dirty="0">
                <a:solidFill>
                  <a:srgbClr val="7030A0"/>
                </a:solidFill>
                <a:latin typeface="Arial"/>
                <a:cs typeface="Arial"/>
              </a:rPr>
              <a:t>13×10</a:t>
            </a:r>
            <a:r>
              <a:rPr lang="en-US" b="1" baseline="30000" dirty="0">
                <a:solidFill>
                  <a:srgbClr val="7030A0"/>
                </a:solidFill>
                <a:latin typeface="Arial"/>
                <a:cs typeface="Arial"/>
              </a:rPr>
              <a:t>-3</a:t>
            </a:r>
            <a:r>
              <a:rPr lang="en-US" b="1" dirty="0">
                <a:solidFill>
                  <a:srgbClr val="7030A0"/>
                </a:solidFill>
                <a:latin typeface="Arial"/>
                <a:cs typeface="Arial"/>
              </a:rPr>
              <a:t> </a:t>
            </a:r>
            <a:r>
              <a:rPr lang="en-US" dirty="0">
                <a:latin typeface="Arial"/>
                <a:cs typeface="Arial"/>
              </a:rPr>
              <a:t> neutron/cm</a:t>
            </a:r>
            <a:r>
              <a:rPr lang="en-US" baseline="30000" dirty="0">
                <a:latin typeface="Arial"/>
                <a:cs typeface="Arial"/>
              </a:rPr>
              <a:t>2</a:t>
            </a:r>
            <a:r>
              <a:rPr lang="en-US" dirty="0">
                <a:latin typeface="Arial"/>
                <a:cs typeface="Arial"/>
              </a:rPr>
              <a:t>×s </a:t>
            </a:r>
            <a:r>
              <a:rPr lang="ru-RU" dirty="0">
                <a:latin typeface="Arial"/>
                <a:cs typeface="Arial"/>
              </a:rPr>
              <a:t> </a:t>
            </a:r>
            <a:r>
              <a:rPr lang="en-US" dirty="0">
                <a:latin typeface="Arial"/>
                <a:cs typeface="Arial"/>
              </a:rPr>
              <a:t>[</a:t>
            </a:r>
            <a:r>
              <a:rPr lang="ru-RU" dirty="0">
                <a:latin typeface="Arial"/>
                <a:cs typeface="Arial"/>
              </a:rPr>
              <a:t>2</a:t>
            </a:r>
            <a:r>
              <a:rPr lang="en-US" dirty="0">
                <a:latin typeface="Arial"/>
                <a:cs typeface="Arial"/>
              </a:rPr>
              <a:t>]</a:t>
            </a:r>
            <a:endParaRPr lang="ru-RU" dirty="0">
              <a:latin typeface="Arial"/>
              <a:cs typeface="Arial"/>
            </a:endParaRPr>
          </a:p>
        </p:txBody>
      </p:sp>
      <p:sp>
        <p:nvSpPr>
          <p:cNvPr id="4" name="Прямоугольник 3">
            <a:extLst>
              <a:ext uri="{FF2B5EF4-FFF2-40B4-BE49-F238E27FC236}">
                <a16:creationId xmlns:a16="http://schemas.microsoft.com/office/drawing/2014/main" id="{FCAAD72B-4614-48E1-B05F-57E51DF91B74}"/>
              </a:ext>
            </a:extLst>
          </p:cNvPr>
          <p:cNvSpPr/>
          <p:nvPr/>
        </p:nvSpPr>
        <p:spPr>
          <a:xfrm>
            <a:off x="-76200" y="5902291"/>
            <a:ext cx="9144000" cy="1197764"/>
          </a:xfrm>
          <a:prstGeom prst="rect">
            <a:avLst/>
          </a:prstGeom>
        </p:spPr>
        <p:txBody>
          <a:bodyPr wrap="square">
            <a:spAutoFit/>
          </a:bodyPr>
          <a:lstStyle/>
          <a:p>
            <a:pPr marR="157480" indent="0" algn="just">
              <a:buNone/>
              <a:tabLst>
                <a:tab pos="288290" algn="l"/>
              </a:tabLst>
            </a:pPr>
            <a:r>
              <a:rPr lang="en-US" sz="1100" dirty="0"/>
              <a:t>[</a:t>
            </a:r>
            <a:r>
              <a:rPr lang="ru-RU" sz="1100" dirty="0"/>
              <a:t>1</a:t>
            </a:r>
            <a:r>
              <a:rPr lang="en-US" sz="1100" dirty="0"/>
              <a:t>] </a:t>
            </a:r>
            <a:r>
              <a:rPr lang="en-US" sz="1100" dirty="0" err="1"/>
              <a:t>N.A.Vlasov</a:t>
            </a:r>
            <a:r>
              <a:rPr lang="en-US" sz="1100" dirty="0"/>
              <a:t> (1982), Atomic Energy, 52(2), 87-91.</a:t>
            </a:r>
            <a:endParaRPr lang="ru-RU" sz="1100" dirty="0"/>
          </a:p>
          <a:p>
            <a:pPr marR="157480" indent="0" algn="just">
              <a:buNone/>
              <a:tabLst>
                <a:tab pos="288290" algn="l"/>
              </a:tabLst>
            </a:pPr>
            <a:r>
              <a:rPr lang="en-US" sz="1100" dirty="0"/>
              <a:t>[</a:t>
            </a:r>
            <a:r>
              <a:rPr lang="ru-RU" sz="1100" dirty="0"/>
              <a:t>2</a:t>
            </a:r>
            <a:r>
              <a:rPr lang="en-US" sz="1100" dirty="0"/>
              <a:t>] European Commission, Joint Research Centre – Cinelli, G., De </a:t>
            </a:r>
            <a:r>
              <a:rPr lang="en-US" sz="1100" dirty="0" err="1"/>
              <a:t>Cort</a:t>
            </a:r>
            <a:r>
              <a:rPr lang="en-US" sz="1100" dirty="0"/>
              <a:t>, M. &amp; </a:t>
            </a:r>
            <a:r>
              <a:rPr lang="en-US" sz="1100" dirty="0" err="1"/>
              <a:t>Tollefsen</a:t>
            </a:r>
            <a:r>
              <a:rPr lang="en-US" sz="1100" dirty="0"/>
              <a:t>, T. (Eds.) (2019), European Atlas of Natural Radiation, Publication Office of the European Union, Luxembourg.</a:t>
            </a:r>
            <a:endParaRPr lang="ru-RU" sz="1100" dirty="0"/>
          </a:p>
          <a:p>
            <a:r>
              <a:rPr lang="en-US" sz="1100" dirty="0"/>
              <a:t>[</a:t>
            </a:r>
            <a:r>
              <a:rPr lang="ru-RU" sz="1100" dirty="0"/>
              <a:t>3</a:t>
            </a:r>
            <a:r>
              <a:rPr lang="en-US" sz="1100" dirty="0"/>
              <a:t>] V.E. Viana, C. Pegoraro, C. </a:t>
            </a:r>
            <a:r>
              <a:rPr lang="en-US" sz="1100" dirty="0" err="1"/>
              <a:t>Busanello</a:t>
            </a:r>
            <a:r>
              <a:rPr lang="en-US" sz="1100" dirty="0"/>
              <a:t> and A. Costa de Oliveira (2019). Mutagenesis in Rice: The Basis for Breeding a New Super Plant. </a:t>
            </a:r>
          </a:p>
          <a:p>
            <a:r>
              <a:rPr lang="en-US" sz="1100" dirty="0"/>
              <a:t>Front. Plant Sci. 10:1326. </a:t>
            </a:r>
            <a:r>
              <a:rPr lang="en-US" sz="1100" dirty="0" err="1"/>
              <a:t>doi</a:t>
            </a:r>
            <a:r>
              <a:rPr lang="en-US" sz="1100" dirty="0"/>
              <a:t>: 10.3389/fpls.2019.01326</a:t>
            </a:r>
            <a:endParaRPr lang="ru-RU" sz="1100" dirty="0"/>
          </a:p>
          <a:p>
            <a:pPr marL="165100" marR="157480" algn="just">
              <a:spcBef>
                <a:spcPts val="675"/>
              </a:spcBef>
              <a:tabLst>
                <a:tab pos="288290" algn="l"/>
              </a:tabLst>
              <a:defRPr/>
            </a:pPr>
            <a:endParaRPr lang="ru-RU" sz="1100"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614E95E5-E1E6-4F86-9D96-CA960EFB1A06}"/>
              </a:ext>
            </a:extLst>
          </p:cNvPr>
          <p:cNvPicPr>
            <a:picLocks noChangeAspect="1"/>
          </p:cNvPicPr>
          <p:nvPr/>
        </p:nvPicPr>
        <p:blipFill>
          <a:blip r:embed="rId2"/>
          <a:stretch>
            <a:fillRect/>
          </a:stretch>
        </p:blipFill>
        <p:spPr>
          <a:xfrm>
            <a:off x="5486400" y="1919654"/>
            <a:ext cx="2888126" cy="3018692"/>
          </a:xfrm>
          <a:prstGeom prst="rect">
            <a:avLst/>
          </a:prstGeom>
        </p:spPr>
      </p:pic>
      <p:sp>
        <p:nvSpPr>
          <p:cNvPr id="6" name="Прямоугольник 5">
            <a:extLst>
              <a:ext uri="{FF2B5EF4-FFF2-40B4-BE49-F238E27FC236}">
                <a16:creationId xmlns:a16="http://schemas.microsoft.com/office/drawing/2014/main" id="{8F92E7B2-B57B-4507-B970-C5E016B21003}"/>
              </a:ext>
            </a:extLst>
          </p:cNvPr>
          <p:cNvSpPr/>
          <p:nvPr/>
        </p:nvSpPr>
        <p:spPr>
          <a:xfrm>
            <a:off x="4572000" y="5012634"/>
            <a:ext cx="4572000" cy="523220"/>
          </a:xfrm>
          <a:prstGeom prst="rect">
            <a:avLst/>
          </a:prstGeom>
        </p:spPr>
        <p:txBody>
          <a:bodyPr>
            <a:spAutoFit/>
          </a:bodyPr>
          <a:lstStyle/>
          <a:p>
            <a:pPr algn="ctr"/>
            <a:r>
              <a:rPr lang="en-US" sz="1400" i="1" dirty="0">
                <a:latin typeface="Arial"/>
                <a:cs typeface="Arial"/>
              </a:rPr>
              <a:t>Fig. 1. Physical mutagens applied in rice </a:t>
            </a:r>
          </a:p>
          <a:p>
            <a:pPr algn="ctr"/>
            <a:r>
              <a:rPr lang="en-US" sz="1400" i="1" dirty="0">
                <a:latin typeface="Arial"/>
                <a:cs typeface="Arial"/>
              </a:rPr>
              <a:t>mutagenesis according to FAO/IAEA-MVD 2019</a:t>
            </a:r>
            <a:r>
              <a:rPr lang="ru-RU" sz="1400" i="1" dirty="0">
                <a:latin typeface="Arial"/>
                <a:cs typeface="Arial"/>
              </a:rPr>
              <a:t> </a:t>
            </a:r>
            <a:r>
              <a:rPr lang="en-US" sz="1400" dirty="0">
                <a:latin typeface="Arial"/>
                <a:cs typeface="Arial"/>
              </a:rPr>
              <a:t>[</a:t>
            </a:r>
            <a:r>
              <a:rPr lang="ru-RU" sz="1400" dirty="0">
                <a:latin typeface="Arial"/>
                <a:cs typeface="Arial"/>
              </a:rPr>
              <a:t>3</a:t>
            </a:r>
            <a:r>
              <a:rPr lang="en-US" sz="1400" dirty="0">
                <a:latin typeface="Arial"/>
                <a:cs typeface="Arial"/>
              </a:rPr>
              <a:t>]</a:t>
            </a:r>
            <a:r>
              <a:rPr lang="ru-RU" sz="1400" i="1" dirty="0">
                <a:latin typeface="Arial"/>
                <a:cs typeface="Arial"/>
              </a:rPr>
              <a:t> </a:t>
            </a:r>
          </a:p>
        </p:txBody>
      </p:sp>
      <p:pic>
        <p:nvPicPr>
          <p:cNvPr id="7" name="Рисунок 6">
            <a:extLst>
              <a:ext uri="{FF2B5EF4-FFF2-40B4-BE49-F238E27FC236}">
                <a16:creationId xmlns:a16="http://schemas.microsoft.com/office/drawing/2014/main" id="{885F36E0-08AE-40F4-B4B7-D7B4154A70A5}"/>
              </a:ext>
            </a:extLst>
          </p:cNvPr>
          <p:cNvPicPr>
            <a:picLocks noChangeAspect="1"/>
          </p:cNvPicPr>
          <p:nvPr/>
        </p:nvPicPr>
        <p:blipFill>
          <a:blip r:embed="rId3"/>
          <a:stretch>
            <a:fillRect/>
          </a:stretch>
        </p:blipFill>
        <p:spPr>
          <a:xfrm>
            <a:off x="208745" y="1768812"/>
            <a:ext cx="4571999" cy="4503540"/>
          </a:xfrm>
          <a:prstGeom prst="rect">
            <a:avLst/>
          </a:prstGeom>
        </p:spPr>
      </p:pic>
    </p:spTree>
    <p:extLst>
      <p:ext uri="{BB962C8B-B14F-4D97-AF65-F5344CB8AC3E}">
        <p14:creationId xmlns:p14="http://schemas.microsoft.com/office/powerpoint/2010/main" val="1969843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D843BB-4B8C-4CED-BEA5-635BBD6A7A9E}"/>
              </a:ext>
            </a:extLst>
          </p:cNvPr>
          <p:cNvSpPr>
            <a:spLocks noGrp="1"/>
          </p:cNvSpPr>
          <p:nvPr>
            <p:ph type="title"/>
          </p:nvPr>
        </p:nvSpPr>
        <p:spPr>
          <a:xfrm>
            <a:off x="533400" y="304800"/>
            <a:ext cx="8229600" cy="609600"/>
          </a:xfrm>
        </p:spPr>
        <p:txBody>
          <a:bodyPr/>
          <a:lstStyle/>
          <a:p>
            <a:pPr>
              <a:lnSpc>
                <a:spcPct val="100000"/>
              </a:lnSpc>
            </a:pPr>
            <a:r>
              <a:rPr lang="en-US" sz="2900" b="1" dirty="0">
                <a:ln w="6350">
                  <a:solidFill>
                    <a:schemeClr val="accent1">
                      <a:shade val="43000"/>
                    </a:schemeClr>
                  </a:solidFill>
                </a:ln>
                <a:solidFill>
                  <a:schemeClr val="tx1"/>
                </a:solidFill>
              </a:rPr>
              <a:t>Fast neutrons as a type of radiation mutagenesis</a:t>
            </a:r>
            <a:endParaRPr lang="ru-RU" sz="2900" b="1" dirty="0">
              <a:ln w="6350">
                <a:solidFill>
                  <a:schemeClr val="accent1">
                    <a:shade val="43000"/>
                  </a:schemeClr>
                </a:solidFill>
              </a:ln>
              <a:solidFill>
                <a:schemeClr val="tx1"/>
              </a:solidFill>
            </a:endParaRPr>
          </a:p>
        </p:txBody>
      </p:sp>
      <p:sp>
        <p:nvSpPr>
          <p:cNvPr id="3" name="Прямоугольник 2">
            <a:extLst>
              <a:ext uri="{FF2B5EF4-FFF2-40B4-BE49-F238E27FC236}">
                <a16:creationId xmlns:a16="http://schemas.microsoft.com/office/drawing/2014/main" id="{6B419138-A7CD-4487-8CD6-3FB947F9B27B}"/>
              </a:ext>
            </a:extLst>
          </p:cNvPr>
          <p:cNvSpPr/>
          <p:nvPr/>
        </p:nvSpPr>
        <p:spPr>
          <a:xfrm>
            <a:off x="152400" y="1219200"/>
            <a:ext cx="9144000" cy="5432256"/>
          </a:xfrm>
          <a:prstGeom prst="rect">
            <a:avLst/>
          </a:prstGeom>
        </p:spPr>
        <p:txBody>
          <a:bodyPr wrap="square">
            <a:spAutoFit/>
          </a:bodyPr>
          <a:lstStyle/>
          <a:p>
            <a:pPr marL="285750" indent="-285750">
              <a:lnSpc>
                <a:spcPct val="250000"/>
              </a:lnSpc>
              <a:buFont typeface="Wingdings" panose="05000000000000000000" pitchFamily="2" charset="2"/>
              <a:buChar char="v"/>
            </a:pPr>
            <a:r>
              <a:rPr lang="en-US" b="1" dirty="0"/>
              <a:t>Increase the frequency of chlorophyll mutations</a:t>
            </a:r>
            <a:endParaRPr lang="ru-RU" b="1" dirty="0"/>
          </a:p>
          <a:p>
            <a:pPr marL="285750" indent="-285750">
              <a:lnSpc>
                <a:spcPct val="250000"/>
              </a:lnSpc>
              <a:buFont typeface="Wingdings" panose="05000000000000000000" pitchFamily="2" charset="2"/>
              <a:buChar char="v"/>
            </a:pPr>
            <a:r>
              <a:rPr lang="en-US" b="1" dirty="0"/>
              <a:t>Changes in amylose content</a:t>
            </a:r>
            <a:r>
              <a:rPr lang="ru-RU" b="1" dirty="0"/>
              <a:t> </a:t>
            </a:r>
            <a:r>
              <a:rPr lang="en-US" b="1" dirty="0"/>
              <a:t>not alter the amylopectin structure</a:t>
            </a:r>
            <a:endParaRPr lang="ru-RU" b="1" dirty="0"/>
          </a:p>
          <a:p>
            <a:pPr marL="285750" indent="-285750">
              <a:lnSpc>
                <a:spcPct val="250000"/>
              </a:lnSpc>
              <a:buFont typeface="Wingdings" panose="05000000000000000000" pitchFamily="2" charset="2"/>
              <a:buChar char="v"/>
            </a:pPr>
            <a:r>
              <a:rPr lang="en-US" b="1" dirty="0"/>
              <a:t>Changes in the </a:t>
            </a:r>
            <a:r>
              <a:rPr lang="en-US" b="1" i="1" dirty="0"/>
              <a:t>FRO1</a:t>
            </a:r>
            <a:r>
              <a:rPr lang="en-US" b="1" dirty="0"/>
              <a:t> gene</a:t>
            </a:r>
            <a:r>
              <a:rPr lang="ru-RU" b="1" dirty="0"/>
              <a:t>                        </a:t>
            </a:r>
            <a:r>
              <a:rPr lang="en-US" b="1" dirty="0"/>
              <a:t>tolerance to iron toxicity</a:t>
            </a:r>
            <a:endParaRPr lang="ru-RU" b="1" dirty="0"/>
          </a:p>
          <a:p>
            <a:pPr marL="285750" indent="-285750">
              <a:lnSpc>
                <a:spcPct val="250000"/>
              </a:lnSpc>
              <a:buFont typeface="Wingdings" panose="05000000000000000000" pitchFamily="2" charset="2"/>
              <a:buChar char="v"/>
            </a:pPr>
            <a:r>
              <a:rPr lang="ru-RU" b="1" dirty="0"/>
              <a:t> </a:t>
            </a:r>
            <a:r>
              <a:rPr lang="en-US" b="1" dirty="0"/>
              <a:t>Deletions</a:t>
            </a:r>
            <a:r>
              <a:rPr lang="ru-RU" b="1" dirty="0"/>
              <a:t>, </a:t>
            </a:r>
            <a:r>
              <a:rPr lang="en-US" b="1" dirty="0"/>
              <a:t>inversions</a:t>
            </a:r>
            <a:r>
              <a:rPr lang="ru-RU" b="1" dirty="0"/>
              <a:t>, </a:t>
            </a:r>
            <a:r>
              <a:rPr lang="en-US" b="1" dirty="0"/>
              <a:t>translocations</a:t>
            </a:r>
            <a:r>
              <a:rPr lang="ru-RU" b="1" dirty="0"/>
              <a:t>, </a:t>
            </a:r>
            <a:r>
              <a:rPr lang="en-US" b="1" dirty="0"/>
              <a:t>tandem duplications</a:t>
            </a:r>
            <a:endParaRPr lang="ru-RU" b="1" dirty="0"/>
          </a:p>
          <a:p>
            <a:pPr marL="285750" indent="-285750">
              <a:lnSpc>
                <a:spcPct val="250000"/>
              </a:lnSpc>
              <a:buFont typeface="Wingdings" panose="05000000000000000000" pitchFamily="2" charset="2"/>
              <a:buChar char="v"/>
            </a:pPr>
            <a:r>
              <a:rPr lang="en-US" b="1" i="1" dirty="0"/>
              <a:t>NPR1 homologue</a:t>
            </a:r>
            <a:r>
              <a:rPr lang="ru-RU" b="1" i="1" dirty="0"/>
              <a:t>                         </a:t>
            </a:r>
            <a:r>
              <a:rPr lang="en-US" b="1" dirty="0"/>
              <a:t>immune responses against bacterial infection by</a:t>
            </a:r>
            <a:r>
              <a:rPr lang="en-US" b="1" i="1" dirty="0"/>
              <a:t> Xanthomonas </a:t>
            </a:r>
            <a:r>
              <a:rPr lang="en-US" b="1" i="1" dirty="0" err="1"/>
              <a:t>oryzae</a:t>
            </a:r>
            <a:r>
              <a:rPr lang="ru-RU" b="1" i="1" dirty="0"/>
              <a:t> </a:t>
            </a:r>
            <a:endParaRPr lang="ru-RU" b="1" dirty="0"/>
          </a:p>
          <a:p>
            <a:pPr marL="285750" indent="-285750">
              <a:lnSpc>
                <a:spcPct val="250000"/>
              </a:lnSpc>
              <a:buFont typeface="Wingdings" panose="05000000000000000000" pitchFamily="2" charset="2"/>
              <a:buChar char="v"/>
            </a:pPr>
            <a:endParaRPr lang="ru-RU" b="1" dirty="0"/>
          </a:p>
          <a:p>
            <a:pPr marL="285750" indent="-285750">
              <a:buFont typeface="Wingdings" panose="05000000000000000000" pitchFamily="2" charset="2"/>
              <a:buChar char="v"/>
            </a:pPr>
            <a:endParaRPr lang="ru-RU" sz="1400" b="1" dirty="0"/>
          </a:p>
          <a:p>
            <a:pPr marL="285750" indent="-285750">
              <a:buFont typeface="Wingdings" panose="05000000000000000000" pitchFamily="2" charset="2"/>
              <a:buChar char="v"/>
            </a:pPr>
            <a:endParaRPr lang="ru-RU" b="1" dirty="0"/>
          </a:p>
        </p:txBody>
      </p:sp>
      <p:pic>
        <p:nvPicPr>
          <p:cNvPr id="4" name="Picture 2" descr="https://pugachevsky-site.ru/wp-content/uploads/bakterialnaya-polosatost-risa.jpg">
            <a:extLst>
              <a:ext uri="{FF2B5EF4-FFF2-40B4-BE49-F238E27FC236}">
                <a16:creationId xmlns:a16="http://schemas.microsoft.com/office/drawing/2014/main" id="{B7890CDD-9000-4790-8C59-E44312D3792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810" r="26629" b="8965"/>
          <a:stretch/>
        </p:blipFill>
        <p:spPr bwMode="auto">
          <a:xfrm>
            <a:off x="4724400" y="4800600"/>
            <a:ext cx="2925016" cy="1676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Стрелка: вправо 4">
            <a:extLst>
              <a:ext uri="{FF2B5EF4-FFF2-40B4-BE49-F238E27FC236}">
                <a16:creationId xmlns:a16="http://schemas.microsoft.com/office/drawing/2014/main" id="{7832A1A9-E2AE-4A6F-B56F-397EA5DB37B2}"/>
              </a:ext>
            </a:extLst>
          </p:cNvPr>
          <p:cNvSpPr/>
          <p:nvPr/>
        </p:nvSpPr>
        <p:spPr>
          <a:xfrm>
            <a:off x="3505200" y="2971800"/>
            <a:ext cx="1066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право 5">
            <a:extLst>
              <a:ext uri="{FF2B5EF4-FFF2-40B4-BE49-F238E27FC236}">
                <a16:creationId xmlns:a16="http://schemas.microsoft.com/office/drawing/2014/main" id="{34F42AA2-A903-42CD-AAB2-7DA919E4A299}"/>
              </a:ext>
            </a:extLst>
          </p:cNvPr>
          <p:cNvSpPr/>
          <p:nvPr/>
        </p:nvSpPr>
        <p:spPr>
          <a:xfrm>
            <a:off x="2476500" y="4267200"/>
            <a:ext cx="1066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687428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2400"/>
            <a:ext cx="8915400" cy="838200"/>
          </a:xfrm>
        </p:spPr>
        <p:txBody>
          <a:bodyPr>
            <a:normAutofit/>
          </a:bodyPr>
          <a:lstStyle/>
          <a:p>
            <a:r>
              <a:rPr lang="en-US" sz="3200" b="1" dirty="0">
                <a:ln w="6350">
                  <a:solidFill>
                    <a:schemeClr val="accent1">
                      <a:shade val="43000"/>
                    </a:schemeClr>
                  </a:solidFill>
                </a:ln>
                <a:solidFill>
                  <a:schemeClr val="tx1"/>
                </a:solidFill>
              </a:rPr>
              <a:t>Beginning</a:t>
            </a:r>
            <a:r>
              <a:rPr lang="en-US" sz="3200" dirty="0"/>
              <a:t> </a:t>
            </a:r>
            <a:r>
              <a:rPr lang="en-US" sz="3200" b="1" dirty="0">
                <a:ln w="6350">
                  <a:solidFill>
                    <a:schemeClr val="accent1">
                      <a:shade val="43000"/>
                    </a:schemeClr>
                  </a:solidFill>
                </a:ln>
                <a:solidFill>
                  <a:schemeClr val="tx1"/>
                </a:solidFill>
              </a:rPr>
              <a:t>of neutron irradiation of rice crops</a:t>
            </a:r>
            <a:endParaRPr lang="ru-RU" sz="3200" b="1" dirty="0">
              <a:ln w="6350">
                <a:solidFill>
                  <a:schemeClr val="accent1">
                    <a:shade val="43000"/>
                  </a:schemeClr>
                </a:solidFill>
              </a:ln>
              <a:solidFill>
                <a:schemeClr val="tx1"/>
              </a:solidFill>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762000"/>
            <a:ext cx="1285756" cy="1285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9131" t="36372" r="38536" b="36784"/>
          <a:stretch/>
        </p:blipFill>
        <p:spPr bwMode="auto">
          <a:xfrm>
            <a:off x="123855" y="2046318"/>
            <a:ext cx="4191001" cy="2754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57509" y="4765882"/>
            <a:ext cx="4191000" cy="1015663"/>
          </a:xfrm>
          <a:prstGeom prst="rect">
            <a:avLst/>
          </a:prstGeom>
        </p:spPr>
        <p:txBody>
          <a:bodyPr wrap="square">
            <a:spAutoFit/>
          </a:bodyPr>
          <a:lstStyle/>
          <a:p>
            <a:r>
              <a:rPr lang="en-US" sz="2000" i="1" dirty="0"/>
              <a:t>Kazakh Research Institute of Rice named after I. Zhakhaev, Kyzylorda, Kazakhstan </a:t>
            </a:r>
            <a:endParaRPr lang="ru-RU" sz="2000" dirty="0"/>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017" t="36837" b="12232"/>
          <a:stretch/>
        </p:blipFill>
        <p:spPr bwMode="auto">
          <a:xfrm rot="5400000">
            <a:off x="3418515" y="2356090"/>
            <a:ext cx="4840674" cy="201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914605" y="4765882"/>
            <a:ext cx="1553374" cy="52322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sz="2800" i="1" dirty="0" err="1">
                <a:solidFill>
                  <a:schemeClr val="dk1"/>
                </a:solidFill>
              </a:rPr>
              <a:t>Syr-Suluy</a:t>
            </a:r>
            <a:endParaRPr lang="ru-RU" sz="2800" i="1" dirty="0">
              <a:solidFill>
                <a:schemeClr val="dk1"/>
              </a:solidFill>
            </a:endParaRPr>
          </a:p>
        </p:txBody>
      </p:sp>
      <p:sp>
        <p:nvSpPr>
          <p:cNvPr id="5" name="Прямоугольник 4"/>
          <p:cNvSpPr/>
          <p:nvPr/>
        </p:nvSpPr>
        <p:spPr>
          <a:xfrm>
            <a:off x="6889196" y="3099598"/>
            <a:ext cx="917239" cy="52322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sz="2800" i="1" dirty="0" err="1"/>
              <a:t>Lider</a:t>
            </a:r>
            <a:endParaRPr lang="ru-RU" sz="2800" i="1" dirty="0"/>
          </a:p>
        </p:txBody>
      </p:sp>
      <p:sp>
        <p:nvSpPr>
          <p:cNvPr id="7" name="Прямоугольник 6"/>
          <p:cNvSpPr/>
          <p:nvPr/>
        </p:nvSpPr>
        <p:spPr>
          <a:xfrm>
            <a:off x="6889196" y="1506018"/>
            <a:ext cx="1291636" cy="52322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sz="2800" i="1" dirty="0" err="1"/>
              <a:t>Ajkerim</a:t>
            </a:r>
            <a:endParaRPr lang="ru-RU" sz="2800" i="1" dirty="0"/>
          </a:p>
        </p:txBody>
      </p:sp>
      <p:sp>
        <p:nvSpPr>
          <p:cNvPr id="8" name="Прямоугольник 7"/>
          <p:cNvSpPr/>
          <p:nvPr/>
        </p:nvSpPr>
        <p:spPr>
          <a:xfrm>
            <a:off x="37381" y="6266420"/>
            <a:ext cx="9220200" cy="584775"/>
          </a:xfrm>
          <a:prstGeom prst="rect">
            <a:avLst/>
          </a:prstGeom>
        </p:spPr>
        <p:txBody>
          <a:bodyPr wrap="square">
            <a:spAutoFit/>
          </a:bodyPr>
          <a:lstStyle/>
          <a:p>
            <a:r>
              <a:rPr lang="en-US" sz="1600" i="1" dirty="0"/>
              <a:t>The study performs in the scope of the Ministry of Agriculture of the Republic of Kazakhstan project </a:t>
            </a:r>
          </a:p>
          <a:p>
            <a:r>
              <a:rPr lang="en-US" sz="1600" i="1" dirty="0"/>
              <a:t>number BR10765056</a:t>
            </a:r>
            <a:endParaRPr lang="ru-RU" sz="1600" i="1" dirty="0"/>
          </a:p>
        </p:txBody>
      </p:sp>
      <p:sp>
        <p:nvSpPr>
          <p:cNvPr id="11" name="Номер слайда 10"/>
          <p:cNvSpPr>
            <a:spLocks noGrp="1"/>
          </p:cNvSpPr>
          <p:nvPr>
            <p:ph type="sldNum" sz="quarter" idx="12"/>
          </p:nvPr>
        </p:nvSpPr>
        <p:spPr/>
        <p:txBody>
          <a:bodyPr/>
          <a:lstStyle/>
          <a:p>
            <a:fld id="{45725629-4CA9-4275-9BC5-9976F45EA0FF}" type="slidenum">
              <a:rPr lang="ru-RU" smtClean="0"/>
              <a:t>5</a:t>
            </a:fld>
            <a:endParaRPr lang="ru-RU"/>
          </a:p>
        </p:txBody>
      </p:sp>
    </p:spTree>
    <p:extLst>
      <p:ext uri="{BB962C8B-B14F-4D97-AF65-F5344CB8AC3E}">
        <p14:creationId xmlns:p14="http://schemas.microsoft.com/office/powerpoint/2010/main" val="969681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153400" cy="990600"/>
          </a:xfrm>
        </p:spPr>
        <p:txBody>
          <a:bodyPr/>
          <a:lstStyle/>
          <a:p>
            <a:pPr algn="ctr"/>
            <a:r>
              <a:rPr lang="en-US" sz="3600" b="1" dirty="0">
                <a:ln w="6350">
                  <a:solidFill>
                    <a:schemeClr val="accent1">
                      <a:shade val="43000"/>
                    </a:schemeClr>
                  </a:solidFill>
                </a:ln>
                <a:solidFill>
                  <a:schemeClr val="tx1"/>
                </a:solidFill>
              </a:rPr>
              <a:t>Sample</a:t>
            </a:r>
            <a:r>
              <a:rPr lang="en-US" dirty="0"/>
              <a:t> </a:t>
            </a:r>
            <a:r>
              <a:rPr lang="en-US" sz="3600" b="1" dirty="0">
                <a:ln w="6350">
                  <a:solidFill>
                    <a:schemeClr val="accent1">
                      <a:shade val="43000"/>
                    </a:schemeClr>
                  </a:solidFill>
                </a:ln>
                <a:solidFill>
                  <a:schemeClr val="tx1"/>
                </a:solidFill>
              </a:rPr>
              <a:t>preparation</a:t>
            </a:r>
            <a:endParaRPr lang="ru-RU" sz="3600" b="1" dirty="0">
              <a:ln w="6350">
                <a:solidFill>
                  <a:schemeClr val="accent1">
                    <a:shade val="43000"/>
                  </a:schemeClr>
                </a:solidFill>
              </a:ln>
              <a:solidFill>
                <a:schemeClr val="tx1"/>
              </a:solidFill>
            </a:endParaRPr>
          </a:p>
        </p:txBody>
      </p:sp>
      <p:pic>
        <p:nvPicPr>
          <p:cNvPr id="3" name="Рисунок 2" descr="C:\Users\admin\AppData\Local\Temp\Rar$DIa0.380\ce8028d7-b961-4caa-86b2-1ab3c2654edd.JPG"/>
          <p:cNvPicPr/>
          <p:nvPr/>
        </p:nvPicPr>
        <p:blipFill rotWithShape="1">
          <a:blip r:embed="rId2">
            <a:extLst>
              <a:ext uri="{28A0092B-C50C-407E-A947-70E740481C1C}">
                <a14:useLocalDpi xmlns:a14="http://schemas.microsoft.com/office/drawing/2010/main" val="0"/>
              </a:ext>
            </a:extLst>
          </a:blip>
          <a:srcRect l="16066" r="29711" b="5100"/>
          <a:stretch/>
        </p:blipFill>
        <p:spPr bwMode="auto">
          <a:xfrm>
            <a:off x="569342" y="1398917"/>
            <a:ext cx="4078857" cy="31242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4" name="Рисунок 3" descr="C:\Users\admin\AppData\Local\Temp\Rar$DIa0.451\35cccd7f-d817-463d-b567-16f4a16f9a43.JPG"/>
          <p:cNvPicPr/>
          <p:nvPr/>
        </p:nvPicPr>
        <p:blipFill rotWithShape="1">
          <a:blip r:embed="rId3">
            <a:extLst>
              <a:ext uri="{28A0092B-C50C-407E-A947-70E740481C1C}">
                <a14:useLocalDpi xmlns:a14="http://schemas.microsoft.com/office/drawing/2010/main" val="0"/>
              </a:ext>
            </a:extLst>
          </a:blip>
          <a:srcRect t="13097" r="3608" b="22358"/>
          <a:stretch/>
        </p:blipFill>
        <p:spPr bwMode="auto">
          <a:xfrm>
            <a:off x="5105399" y="1187162"/>
            <a:ext cx="3429001" cy="360809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8" name="Номер слайда 7"/>
          <p:cNvSpPr>
            <a:spLocks noGrp="1"/>
          </p:cNvSpPr>
          <p:nvPr>
            <p:ph type="sldNum" sz="quarter" idx="12"/>
          </p:nvPr>
        </p:nvSpPr>
        <p:spPr/>
        <p:txBody>
          <a:bodyPr/>
          <a:lstStyle/>
          <a:p>
            <a:fld id="{45725629-4CA9-4275-9BC5-9976F45EA0FF}" type="slidenum">
              <a:rPr lang="ru-RU" smtClean="0"/>
              <a:t>6</a:t>
            </a:fld>
            <a:endParaRPr lang="ru-RU"/>
          </a:p>
        </p:txBody>
      </p:sp>
      <p:sp>
        <p:nvSpPr>
          <p:cNvPr id="7" name="Прямоугольник 6">
            <a:extLst>
              <a:ext uri="{FF2B5EF4-FFF2-40B4-BE49-F238E27FC236}">
                <a16:creationId xmlns:a16="http://schemas.microsoft.com/office/drawing/2014/main" id="{FA854016-0A06-4F05-91DE-9863E4392E8F}"/>
              </a:ext>
            </a:extLst>
          </p:cNvPr>
          <p:cNvSpPr/>
          <p:nvPr/>
        </p:nvSpPr>
        <p:spPr>
          <a:xfrm>
            <a:off x="304799" y="4648200"/>
            <a:ext cx="4572000" cy="923330"/>
          </a:xfrm>
          <a:prstGeom prst="rect">
            <a:avLst/>
          </a:prstGeom>
        </p:spPr>
        <p:txBody>
          <a:bodyPr>
            <a:spAutoFit/>
          </a:bodyPr>
          <a:lstStyle/>
          <a:p>
            <a:pPr algn="ctr"/>
            <a:r>
              <a:rPr lang="en-US" b="1" i="1" dirty="0">
                <a:latin typeface="Arial"/>
                <a:cs typeface="Arial"/>
              </a:rPr>
              <a:t>Fig.</a:t>
            </a:r>
            <a:r>
              <a:rPr lang="ru-RU" b="1" i="1" dirty="0">
                <a:latin typeface="Arial"/>
                <a:cs typeface="Arial"/>
              </a:rPr>
              <a:t>2</a:t>
            </a:r>
            <a:r>
              <a:rPr lang="en-US" b="1" i="1" dirty="0">
                <a:latin typeface="Arial"/>
                <a:cs typeface="Arial"/>
              </a:rPr>
              <a:t>. </a:t>
            </a:r>
            <a:r>
              <a:rPr lang="en-US" i="1" dirty="0">
                <a:latin typeface="Arial"/>
                <a:cs typeface="Arial"/>
              </a:rPr>
              <a:t>Seed samples Rice grains were packed by 100 in the aluminum foil in triangles</a:t>
            </a:r>
            <a:endParaRPr lang="ru-RU" dirty="0"/>
          </a:p>
        </p:txBody>
      </p:sp>
      <p:sp>
        <p:nvSpPr>
          <p:cNvPr id="9" name="Прямоугольник 8">
            <a:extLst>
              <a:ext uri="{FF2B5EF4-FFF2-40B4-BE49-F238E27FC236}">
                <a16:creationId xmlns:a16="http://schemas.microsoft.com/office/drawing/2014/main" id="{7D960F83-F302-458D-ACDA-C50D78C7EC25}"/>
              </a:ext>
            </a:extLst>
          </p:cNvPr>
          <p:cNvSpPr/>
          <p:nvPr/>
        </p:nvSpPr>
        <p:spPr>
          <a:xfrm>
            <a:off x="4962440" y="4876800"/>
            <a:ext cx="3674537" cy="1200329"/>
          </a:xfrm>
          <a:prstGeom prst="rect">
            <a:avLst/>
          </a:prstGeom>
        </p:spPr>
        <p:txBody>
          <a:bodyPr wrap="square">
            <a:spAutoFit/>
          </a:bodyPr>
          <a:lstStyle/>
          <a:p>
            <a:pPr algn="ctr"/>
            <a:r>
              <a:rPr lang="en-US" b="1" i="1" dirty="0">
                <a:latin typeface="Arial"/>
                <a:cs typeface="Arial"/>
              </a:rPr>
              <a:t>Fig.</a:t>
            </a:r>
            <a:r>
              <a:rPr lang="ru-RU" b="1" i="1" dirty="0">
                <a:latin typeface="Arial"/>
                <a:cs typeface="Arial"/>
              </a:rPr>
              <a:t>3</a:t>
            </a:r>
            <a:r>
              <a:rPr lang="en-US" b="1" i="1" dirty="0">
                <a:latin typeface="Arial"/>
                <a:cs typeface="Arial"/>
              </a:rPr>
              <a:t>. </a:t>
            </a:r>
            <a:r>
              <a:rPr lang="en-US" i="1" dirty="0">
                <a:latin typeface="Arial"/>
                <a:cs typeface="Arial"/>
              </a:rPr>
              <a:t>Cylinders contains 1000 seeds of the rice breeds </a:t>
            </a:r>
            <a:r>
              <a:rPr lang="en-US" i="1" dirty="0" err="1">
                <a:latin typeface="Arial"/>
                <a:cs typeface="Arial"/>
              </a:rPr>
              <a:t>Ajkerim</a:t>
            </a:r>
            <a:r>
              <a:rPr lang="en-US" i="1" dirty="0">
                <a:latin typeface="Arial"/>
                <a:cs typeface="Arial"/>
              </a:rPr>
              <a:t>,</a:t>
            </a:r>
            <a:r>
              <a:rPr lang="ru-RU" i="1" dirty="0">
                <a:latin typeface="Arial"/>
                <a:cs typeface="Arial"/>
              </a:rPr>
              <a:t> </a:t>
            </a:r>
            <a:r>
              <a:rPr lang="en-US" i="1" dirty="0" err="1">
                <a:latin typeface="Arial"/>
                <a:cs typeface="Arial"/>
              </a:rPr>
              <a:t>Lider</a:t>
            </a:r>
            <a:r>
              <a:rPr lang="ru-RU" i="1" dirty="0">
                <a:latin typeface="Arial"/>
                <a:cs typeface="Arial"/>
              </a:rPr>
              <a:t>, </a:t>
            </a:r>
            <a:r>
              <a:rPr lang="en-US" i="1" dirty="0" err="1">
                <a:latin typeface="Arial"/>
                <a:cs typeface="Arial"/>
              </a:rPr>
              <a:t>Syr-Suluy</a:t>
            </a:r>
            <a:r>
              <a:rPr lang="en-US" i="1" dirty="0">
                <a:latin typeface="Arial"/>
                <a:cs typeface="Arial"/>
              </a:rPr>
              <a:t> prepared for irradiation.</a:t>
            </a:r>
            <a:endParaRPr lang="ru-RU" i="1" dirty="0">
              <a:latin typeface="Arial"/>
              <a:cs typeface="Arial"/>
            </a:endParaRPr>
          </a:p>
        </p:txBody>
      </p:sp>
    </p:spTree>
    <p:extLst>
      <p:ext uri="{BB962C8B-B14F-4D97-AF65-F5344CB8AC3E}">
        <p14:creationId xmlns:p14="http://schemas.microsoft.com/office/powerpoint/2010/main" val="2055150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0" y="76200"/>
            <a:ext cx="9067800" cy="990600"/>
          </a:xfrm>
        </p:spPr>
        <p:txBody>
          <a:bodyPr>
            <a:normAutofit fontScale="90000"/>
          </a:bodyPr>
          <a:lstStyle/>
          <a:p>
            <a:pPr>
              <a:lnSpc>
                <a:spcPct val="100000"/>
              </a:lnSpc>
            </a:pPr>
            <a:r>
              <a:rPr lang="en-US" sz="3100" b="1" dirty="0">
                <a:ln w="6350">
                  <a:solidFill>
                    <a:schemeClr val="accent1">
                      <a:shade val="43000"/>
                    </a:schemeClr>
                  </a:solidFill>
                </a:ln>
              </a:rPr>
              <a:t>Location of rice samples ready for neutron irradiation on channel 5 of the EG-5 accelerator</a:t>
            </a:r>
            <a:endParaRPr lang="ru-RU" sz="3100" b="1" dirty="0">
              <a:ln w="6350">
                <a:solidFill>
                  <a:schemeClr val="accent1">
                    <a:shade val="43000"/>
                  </a:schemeClr>
                </a:solidFill>
              </a:ln>
            </a:endParaRPr>
          </a:p>
        </p:txBody>
      </p:sp>
      <p:pic>
        <p:nvPicPr>
          <p:cNvPr id="6" name="Рисунок 5" descr="C:\Users\admin\AppData\Local\Microsoft\Windows\INetCache\Content.Word\IMG_5278.jpg"/>
          <p:cNvPicPr/>
          <p:nvPr/>
        </p:nvPicPr>
        <p:blipFill rotWithShape="1">
          <a:blip r:embed="rId2" cstate="print">
            <a:extLst>
              <a:ext uri="{28A0092B-C50C-407E-A947-70E740481C1C}">
                <a14:useLocalDpi xmlns:a14="http://schemas.microsoft.com/office/drawing/2010/main" val="0"/>
              </a:ext>
            </a:extLst>
          </a:blip>
          <a:srcRect l="8419" t="28170" r="-2218" b="34660"/>
          <a:stretch/>
        </p:blipFill>
        <p:spPr bwMode="auto">
          <a:xfrm>
            <a:off x="393940" y="2237078"/>
            <a:ext cx="6324600" cy="251963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cxnSp>
        <p:nvCxnSpPr>
          <p:cNvPr id="7" name="Прямая со стрелкой 6"/>
          <p:cNvCxnSpPr/>
          <p:nvPr/>
        </p:nvCxnSpPr>
        <p:spPr>
          <a:xfrm flipH="1">
            <a:off x="3124200" y="1905000"/>
            <a:ext cx="562578" cy="1524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8" name="Прямоугольник 7"/>
          <p:cNvSpPr/>
          <p:nvPr/>
        </p:nvSpPr>
        <p:spPr>
          <a:xfrm>
            <a:off x="2582949" y="1411580"/>
            <a:ext cx="1883849" cy="46166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sz="2400" dirty="0"/>
              <a:t>Seed samples</a:t>
            </a:r>
            <a:endParaRPr lang="ru-RU" sz="2400" dirty="0"/>
          </a:p>
        </p:txBody>
      </p:sp>
      <p:sp>
        <p:nvSpPr>
          <p:cNvPr id="12" name="Прямоугольник 11"/>
          <p:cNvSpPr/>
          <p:nvPr/>
        </p:nvSpPr>
        <p:spPr>
          <a:xfrm>
            <a:off x="152400" y="4953001"/>
            <a:ext cx="47244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dirty="0"/>
              <a:t>Neutron–producing gas target</a:t>
            </a:r>
            <a:endParaRPr lang="ru-RU" sz="2400" dirty="0"/>
          </a:p>
        </p:txBody>
      </p:sp>
      <p:cxnSp>
        <p:nvCxnSpPr>
          <p:cNvPr id="15" name="Прямая со стрелкой 14"/>
          <p:cNvCxnSpPr/>
          <p:nvPr/>
        </p:nvCxnSpPr>
        <p:spPr>
          <a:xfrm flipV="1">
            <a:off x="3200400" y="3810001"/>
            <a:ext cx="304800" cy="114299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1" name="Прямоугольник 20"/>
          <p:cNvSpPr/>
          <p:nvPr/>
        </p:nvSpPr>
        <p:spPr>
          <a:xfrm>
            <a:off x="2582948" y="5562600"/>
            <a:ext cx="549425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dirty="0"/>
              <a:t>Output of the accelerator ion conductor </a:t>
            </a:r>
            <a:endParaRPr lang="ru-RU" sz="2400" dirty="0"/>
          </a:p>
        </p:txBody>
      </p:sp>
      <p:cxnSp>
        <p:nvCxnSpPr>
          <p:cNvPr id="23" name="Прямая со стрелкой 22"/>
          <p:cNvCxnSpPr/>
          <p:nvPr/>
        </p:nvCxnSpPr>
        <p:spPr>
          <a:xfrm flipH="1" flipV="1">
            <a:off x="4724400" y="3886200"/>
            <a:ext cx="381000" cy="1676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 name="Номер слайда 2"/>
          <p:cNvSpPr>
            <a:spLocks noGrp="1"/>
          </p:cNvSpPr>
          <p:nvPr>
            <p:ph type="sldNum" sz="quarter" idx="12"/>
          </p:nvPr>
        </p:nvSpPr>
        <p:spPr/>
        <p:txBody>
          <a:bodyPr/>
          <a:lstStyle/>
          <a:p>
            <a:fld id="{45725629-4CA9-4275-9BC5-9976F45EA0FF}" type="slidenum">
              <a:rPr lang="ru-RU" smtClean="0"/>
              <a:t>7</a:t>
            </a:fld>
            <a:endParaRPr lang="ru-RU"/>
          </a:p>
        </p:txBody>
      </p:sp>
      <mc:AlternateContent xmlns:mc="http://schemas.openxmlformats.org/markup-compatibility/2006" xmlns:a14="http://schemas.microsoft.com/office/drawing/2010/main">
        <mc:Choice Requires="a14">
          <p:sp>
            <p:nvSpPr>
              <p:cNvPr id="22" name="Прямоугольник 21"/>
              <p:cNvSpPr/>
              <p:nvPr/>
            </p:nvSpPr>
            <p:spPr>
              <a:xfrm>
                <a:off x="6718540" y="1897176"/>
                <a:ext cx="2425460" cy="3139321"/>
              </a:xfrm>
              <a:prstGeom prst="rect">
                <a:avLst/>
              </a:prstGeom>
            </p:spPr>
            <p:txBody>
              <a:bodyPr wrap="square">
                <a:spAutoFit/>
              </a:bodyPr>
              <a:lstStyle/>
              <a:p>
                <a:pPr marL="285750" indent="-285750">
                  <a:buFont typeface="Arial" panose="020B0604020202020204" pitchFamily="34" charset="0"/>
                  <a:buChar char="•"/>
                </a:pPr>
                <a14:m>
                  <m:oMath xmlns:m="http://schemas.openxmlformats.org/officeDocument/2006/math">
                    <m:r>
                      <a:rPr lang="en-US" b="0" i="1" smtClean="0">
                        <a:latin typeface="Cambria Math"/>
                      </a:rPr>
                      <m:t>𝐷</m:t>
                    </m:r>
                    <m:r>
                      <a:rPr lang="en-US" b="0" i="1" smtClean="0">
                        <a:latin typeface="Cambria Math"/>
                      </a:rPr>
                      <m:t>(</m:t>
                    </m:r>
                    <m:r>
                      <a:rPr lang="en-US" b="0" i="1" smtClean="0">
                        <a:latin typeface="Cambria Math"/>
                      </a:rPr>
                      <m:t>𝑑</m:t>
                    </m:r>
                    <m:r>
                      <a:rPr lang="en-US" b="0" i="1" smtClean="0">
                        <a:latin typeface="Cambria Math"/>
                      </a:rPr>
                      <m:t>,</m:t>
                    </m:r>
                    <m:r>
                      <a:rPr lang="en-US" b="0" i="1" smtClean="0">
                        <a:latin typeface="Cambria Math"/>
                      </a:rPr>
                      <m:t>𝑛</m:t>
                    </m:r>
                    <m:r>
                      <a:rPr lang="en-US" b="0" i="1" smtClean="0">
                        <a:latin typeface="Cambria Math"/>
                      </a:rPr>
                      <m:t>)</m:t>
                    </m:r>
                    <m:sPre>
                      <m:sPrePr>
                        <m:ctrlPr>
                          <a:rPr lang="en-US" b="0" i="1" smtClean="0">
                            <a:latin typeface="Cambria Math" panose="02040503050406030204" pitchFamily="18" charset="0"/>
                          </a:rPr>
                        </m:ctrlPr>
                      </m:sPrePr>
                      <m:sub/>
                      <m:sup>
                        <m:r>
                          <a:rPr lang="en-US" b="0" i="1" smtClean="0">
                            <a:latin typeface="Cambria Math"/>
                          </a:rPr>
                          <m:t>3</m:t>
                        </m:r>
                      </m:sup>
                      <m:e>
                        <m:r>
                          <a:rPr lang="en-US" b="0" i="1" smtClean="0">
                            <a:latin typeface="Cambria Math"/>
                          </a:rPr>
                          <m:t>𝐻𝑒</m:t>
                        </m:r>
                      </m:e>
                    </m:sPre>
                  </m:oMath>
                </a14:m>
                <a:endParaRPr lang="en-US" dirty="0"/>
              </a:p>
              <a:p>
                <a:pPr marL="285750" indent="-28575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a:rPr>
                          <m:t>𝐸</m:t>
                        </m:r>
                      </m:e>
                      <m:sub>
                        <m:r>
                          <a:rPr lang="en-US" i="1">
                            <a:latin typeface="Cambria Math"/>
                          </a:rPr>
                          <m:t>𝑛</m:t>
                        </m:r>
                      </m:sub>
                    </m:sSub>
                  </m:oMath>
                </a14:m>
                <a:r>
                  <a:rPr lang="en-US" dirty="0"/>
                  <a:t> = 4.1 MeV</a:t>
                </a:r>
              </a:p>
              <a:p>
                <a:pPr marL="285750" indent="-285750">
                  <a:buFont typeface="Arial" panose="020B0604020202020204" pitchFamily="34" charset="0"/>
                  <a:buChar char="•"/>
                </a:pPr>
                <a:r>
                  <a:rPr lang="en-US" dirty="0"/>
                  <a:t>I</a:t>
                </a:r>
                <a14:m>
                  <m:oMath xmlns:m="http://schemas.openxmlformats.org/officeDocument/2006/math">
                    <m:r>
                      <a:rPr lang="en-US" i="1" smtClean="0">
                        <a:latin typeface="Cambria Math"/>
                        <a:ea typeface="Cambria Math"/>
                      </a:rPr>
                      <m:t>~</m:t>
                    </m:r>
                    <m:r>
                      <a:rPr lang="en-US" b="0" i="1" smtClean="0">
                        <a:latin typeface="Cambria Math"/>
                        <a:ea typeface="Cambria Math"/>
                      </a:rPr>
                      <m:t>1,7−2</m:t>
                    </m:r>
                    <m:r>
                      <a:rPr lang="en-US" b="0" i="1" smtClean="0">
                        <a:latin typeface="Cambria Math"/>
                        <a:ea typeface="Cambria Math"/>
                      </a:rPr>
                      <m:t>𝜇</m:t>
                    </m:r>
                    <m:r>
                      <a:rPr lang="en-US" b="0" i="1" smtClean="0">
                        <a:latin typeface="Cambria Math"/>
                        <a:ea typeface="Cambria Math"/>
                      </a:rPr>
                      <m:t>𝐴</m:t>
                    </m:r>
                  </m:oMath>
                </a14:m>
                <a:endParaRPr lang="en-US" dirty="0"/>
              </a:p>
              <a:p>
                <a:pPr marL="285750" indent="-28575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a:rPr>
                          <m:t>𝐸</m:t>
                        </m:r>
                      </m:e>
                      <m:sub>
                        <m:r>
                          <a:rPr lang="en-US" b="0" i="1" smtClean="0">
                            <a:latin typeface="Cambria Math"/>
                          </a:rPr>
                          <m:t>𝐷</m:t>
                        </m:r>
                      </m:sub>
                    </m:sSub>
                  </m:oMath>
                </a14:m>
                <a:r>
                  <a:rPr lang="en-US" dirty="0"/>
                  <a:t> = 2.5 MeV</a:t>
                </a:r>
              </a:p>
              <a:p>
                <a:pPr marL="285750" indent="-285750">
                  <a:buFont typeface="Arial" panose="020B0604020202020204" pitchFamily="34" charset="0"/>
                  <a:buChar char="•"/>
                </a:pPr>
                <a:r>
                  <a:rPr lang="en-US" dirty="0"/>
                  <a:t>neutron monitor of the PIXE-4 type</a:t>
                </a:r>
              </a:p>
              <a:p>
                <a:pPr marL="285750" indent="-285750">
                  <a:buFont typeface="Arial" panose="020B0604020202020204" pitchFamily="34" charset="0"/>
                  <a:buChar char="•"/>
                </a:pPr>
                <a:r>
                  <a:rPr lang="en-US" dirty="0"/>
                  <a:t>204 hours</a:t>
                </a:r>
              </a:p>
              <a:p>
                <a:pPr marL="285750" indent="-285750">
                  <a:buFont typeface="Arial" panose="020B0604020202020204" pitchFamily="34" charset="0"/>
                  <a:buChar char="•"/>
                </a:pPr>
                <a:r>
                  <a:rPr lang="en-US" dirty="0"/>
                  <a:t>35 - 40 million particles / hour</a:t>
                </a:r>
              </a:p>
              <a:p>
                <a:endParaRPr lang="en-US" dirty="0"/>
              </a:p>
              <a:p>
                <a:pPr marL="285750" indent="-285750">
                  <a:buFont typeface="Arial" panose="020B0604020202020204" pitchFamily="34" charset="0"/>
                  <a:buChar char="•"/>
                </a:pPr>
                <a:endParaRPr lang="ru-RU" dirty="0"/>
              </a:p>
            </p:txBody>
          </p:sp>
        </mc:Choice>
        <mc:Fallback xmlns="">
          <p:sp>
            <p:nvSpPr>
              <p:cNvPr id="22" name="Прямоугольник 21"/>
              <p:cNvSpPr>
                <a:spLocks noRot="1" noChangeAspect="1" noMove="1" noResize="1" noEditPoints="1" noAdjustHandles="1" noChangeArrowheads="1" noChangeShapeType="1" noTextEdit="1"/>
              </p:cNvSpPr>
              <p:nvPr/>
            </p:nvSpPr>
            <p:spPr>
              <a:xfrm>
                <a:off x="6718540" y="1897176"/>
                <a:ext cx="2425460" cy="3139321"/>
              </a:xfrm>
              <a:prstGeom prst="rect">
                <a:avLst/>
              </a:prstGeom>
              <a:blipFill>
                <a:blip r:embed="rId3"/>
                <a:stretch>
                  <a:fillRect l="-1508" r="-3769"/>
                </a:stretch>
              </a:blipFill>
            </p:spPr>
            <p:txBody>
              <a:bodyPr/>
              <a:lstStyle/>
              <a:p>
                <a:r>
                  <a:rPr lang="ru-RU">
                    <a:noFill/>
                  </a:rPr>
                  <a:t> </a:t>
                </a:r>
              </a:p>
            </p:txBody>
          </p:sp>
        </mc:Fallback>
      </mc:AlternateContent>
      <p:sp>
        <p:nvSpPr>
          <p:cNvPr id="24" name="Прямоугольник 23"/>
          <p:cNvSpPr/>
          <p:nvPr/>
        </p:nvSpPr>
        <p:spPr>
          <a:xfrm>
            <a:off x="6765637" y="1153629"/>
            <a:ext cx="205740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000" dirty="0"/>
              <a:t>Irradiation characteristics</a:t>
            </a:r>
            <a:r>
              <a:rPr lang="ru-RU" sz="2000" dirty="0"/>
              <a:t>:</a:t>
            </a:r>
            <a:r>
              <a:rPr lang="en-US" sz="2000" dirty="0"/>
              <a:t> </a:t>
            </a:r>
            <a:endParaRPr lang="ru-RU" sz="2000" dirty="0"/>
          </a:p>
        </p:txBody>
      </p:sp>
    </p:spTree>
    <p:extLst>
      <p:ext uri="{BB962C8B-B14F-4D97-AF65-F5344CB8AC3E}">
        <p14:creationId xmlns:p14="http://schemas.microsoft.com/office/powerpoint/2010/main" val="1324249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DE2BA93E-6550-4EE7-8534-90BE90B136EE}"/>
              </a:ext>
            </a:extLst>
          </p:cNvPr>
          <p:cNvPicPr>
            <a:picLocks noGrp="1" noChangeAspect="1"/>
          </p:cNvPicPr>
          <p:nvPr>
            <p:ph idx="1"/>
          </p:nvPr>
        </p:nvPicPr>
        <p:blipFill>
          <a:blip r:embed="rId2"/>
          <a:stretch>
            <a:fillRect/>
          </a:stretch>
        </p:blipFill>
        <p:spPr>
          <a:xfrm>
            <a:off x="434622" y="990600"/>
            <a:ext cx="8263466" cy="4648200"/>
          </a:xfrm>
          <a:prstGeom prst="rect">
            <a:avLst/>
          </a:prstGeom>
        </p:spPr>
      </p:pic>
      <p:sp>
        <p:nvSpPr>
          <p:cNvPr id="5" name="Прямоугольник 4">
            <a:extLst>
              <a:ext uri="{FF2B5EF4-FFF2-40B4-BE49-F238E27FC236}">
                <a16:creationId xmlns:a16="http://schemas.microsoft.com/office/drawing/2014/main" id="{B8D0D817-72E7-4833-9727-EE803BAAC068}"/>
              </a:ext>
            </a:extLst>
          </p:cNvPr>
          <p:cNvSpPr/>
          <p:nvPr/>
        </p:nvSpPr>
        <p:spPr>
          <a:xfrm>
            <a:off x="388165" y="5697508"/>
            <a:ext cx="8458200" cy="584775"/>
          </a:xfrm>
          <a:prstGeom prst="rect">
            <a:avLst/>
          </a:prstGeom>
        </p:spPr>
        <p:txBody>
          <a:bodyPr wrap="square">
            <a:spAutoFit/>
          </a:bodyPr>
          <a:lstStyle/>
          <a:p>
            <a:r>
              <a:rPr lang="en-US" sz="1600" i="1" dirty="0">
                <a:latin typeface="Arial"/>
                <a:cs typeface="Arial"/>
              </a:rPr>
              <a:t>Experimental site LLP "Kazakh Research Institute of Rice named after. </a:t>
            </a:r>
            <a:r>
              <a:rPr lang="ru-RU" sz="1600" i="1" dirty="0">
                <a:latin typeface="Arial"/>
                <a:cs typeface="Arial"/>
              </a:rPr>
              <a:t>I. </a:t>
            </a:r>
            <a:r>
              <a:rPr lang="ru-RU" sz="1600" i="1" dirty="0" err="1">
                <a:latin typeface="Arial"/>
                <a:cs typeface="Arial"/>
              </a:rPr>
              <a:t>Zhakhaev</a:t>
            </a:r>
            <a:r>
              <a:rPr lang="ru-RU" sz="1600" i="1" dirty="0">
                <a:latin typeface="Arial"/>
                <a:cs typeface="Arial"/>
              </a:rPr>
              <a:t>” </a:t>
            </a:r>
            <a:r>
              <a:rPr lang="ru-RU" sz="1600" i="1" dirty="0" err="1">
                <a:latin typeface="Arial"/>
                <a:cs typeface="Arial"/>
              </a:rPr>
              <a:t>in</a:t>
            </a:r>
            <a:r>
              <a:rPr lang="ru-RU" sz="1600" i="1" dirty="0">
                <a:latin typeface="Arial"/>
                <a:cs typeface="Arial"/>
              </a:rPr>
              <a:t> </a:t>
            </a:r>
            <a:r>
              <a:rPr lang="ru-RU" sz="1600" i="1" dirty="0" err="1">
                <a:latin typeface="Arial"/>
                <a:cs typeface="Arial"/>
              </a:rPr>
              <a:t>the</a:t>
            </a:r>
            <a:r>
              <a:rPr lang="ru-RU" sz="1600" i="1" dirty="0">
                <a:latin typeface="Arial"/>
                <a:cs typeface="Arial"/>
              </a:rPr>
              <a:t> </a:t>
            </a:r>
            <a:r>
              <a:rPr lang="ru-RU" sz="1600" i="1" dirty="0" err="1">
                <a:latin typeface="Arial"/>
                <a:cs typeface="Arial"/>
              </a:rPr>
              <a:t>Republic</a:t>
            </a:r>
            <a:r>
              <a:rPr lang="ru-RU" sz="1600" i="1" dirty="0">
                <a:latin typeface="Arial"/>
                <a:cs typeface="Arial"/>
              </a:rPr>
              <a:t> </a:t>
            </a:r>
            <a:r>
              <a:rPr lang="ru-RU" sz="1600" i="1" dirty="0" err="1">
                <a:latin typeface="Arial"/>
                <a:cs typeface="Arial"/>
              </a:rPr>
              <a:t>of</a:t>
            </a:r>
            <a:r>
              <a:rPr lang="ru-RU" sz="1600" i="1" dirty="0">
                <a:latin typeface="Arial"/>
                <a:cs typeface="Arial"/>
              </a:rPr>
              <a:t> </a:t>
            </a:r>
            <a:r>
              <a:rPr lang="ru-RU" sz="1600" i="1" dirty="0" err="1">
                <a:latin typeface="Arial"/>
                <a:cs typeface="Arial"/>
              </a:rPr>
              <a:t>Kazakhstan</a:t>
            </a:r>
            <a:r>
              <a:rPr lang="ru-RU" sz="1600" i="1" dirty="0">
                <a:latin typeface="Arial"/>
                <a:cs typeface="Arial"/>
              </a:rPr>
              <a:t>.</a:t>
            </a:r>
          </a:p>
        </p:txBody>
      </p:sp>
      <p:sp>
        <p:nvSpPr>
          <p:cNvPr id="8" name="Прямоугольник 7">
            <a:extLst>
              <a:ext uri="{FF2B5EF4-FFF2-40B4-BE49-F238E27FC236}">
                <a16:creationId xmlns:a16="http://schemas.microsoft.com/office/drawing/2014/main" id="{AE5FAF8E-C09E-4C9E-B303-22549DB2947D}"/>
              </a:ext>
            </a:extLst>
          </p:cNvPr>
          <p:cNvSpPr/>
          <p:nvPr/>
        </p:nvSpPr>
        <p:spPr>
          <a:xfrm>
            <a:off x="0" y="85506"/>
            <a:ext cx="9144000" cy="523220"/>
          </a:xfrm>
          <a:prstGeom prst="rect">
            <a:avLst/>
          </a:prstGeom>
        </p:spPr>
        <p:txBody>
          <a:bodyPr wrap="square">
            <a:spAutoFit/>
          </a:bodyPr>
          <a:lstStyle/>
          <a:p>
            <a:pPr algn="ctr"/>
            <a:r>
              <a:rPr lang="en-US" sz="2800" b="1" dirty="0">
                <a:ln w="6350">
                  <a:solidFill>
                    <a:schemeClr val="accent1">
                      <a:shade val="43000"/>
                    </a:schemeClr>
                  </a:solidFill>
                </a:ln>
                <a:solidFill>
                  <a:schemeClr val="tx2"/>
                </a:solidFill>
                <a:effectLst>
                  <a:outerShdw blurRad="63500" dist="38100" dir="5400000" algn="t" rotWithShape="0">
                    <a:prstClr val="black">
                      <a:alpha val="25000"/>
                    </a:prstClr>
                  </a:outerShdw>
                </a:effectLst>
                <a:ea typeface="+mj-ea"/>
                <a:cs typeface="+mj-cs"/>
              </a:rPr>
              <a:t>Planting rice</a:t>
            </a:r>
            <a:endParaRPr lang="ru-RU" sz="2800" b="1" dirty="0">
              <a:ln w="6350">
                <a:solidFill>
                  <a:schemeClr val="accent1">
                    <a:shade val="43000"/>
                  </a:schemeClr>
                </a:solidFill>
              </a:ln>
              <a:solidFill>
                <a:schemeClr val="tx2"/>
              </a:solidFill>
              <a:effectLst>
                <a:outerShdw blurRad="63500" dist="38100" dir="5400000" algn="t" rotWithShape="0">
                  <a:prstClr val="black">
                    <a:alpha val="25000"/>
                  </a:prstClr>
                </a:outerShdw>
              </a:effectLst>
              <a:ea typeface="+mj-ea"/>
              <a:cs typeface="+mj-cs"/>
            </a:endParaRPr>
          </a:p>
        </p:txBody>
      </p:sp>
    </p:spTree>
    <p:extLst>
      <p:ext uri="{BB962C8B-B14F-4D97-AF65-F5344CB8AC3E}">
        <p14:creationId xmlns:p14="http://schemas.microsoft.com/office/powerpoint/2010/main" val="699641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ownloads\20220901_104246.jpg">
            <a:extLst>
              <a:ext uri="{FF2B5EF4-FFF2-40B4-BE49-F238E27FC236}">
                <a16:creationId xmlns:a16="http://schemas.microsoft.com/office/drawing/2014/main" id="{8B5A551D-D5B1-4BE8-BFCB-9C7DEE3B369B}"/>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18375" y="1585175"/>
            <a:ext cx="5151550" cy="335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Заголовок 1">
            <a:extLst>
              <a:ext uri="{FF2B5EF4-FFF2-40B4-BE49-F238E27FC236}">
                <a16:creationId xmlns:a16="http://schemas.microsoft.com/office/drawing/2014/main" id="{4C9B37AD-E651-45E1-AC44-4B382B124EC9}"/>
              </a:ext>
            </a:extLst>
          </p:cNvPr>
          <p:cNvSpPr>
            <a:spLocks noGrp="1"/>
          </p:cNvSpPr>
          <p:nvPr>
            <p:ph type="title"/>
          </p:nvPr>
        </p:nvSpPr>
        <p:spPr>
          <a:xfrm>
            <a:off x="-76200" y="-29308"/>
            <a:ext cx="9067800" cy="562708"/>
          </a:xfrm>
        </p:spPr>
        <p:txBody>
          <a:bodyPr>
            <a:normAutofit fontScale="90000"/>
          </a:bodyPr>
          <a:lstStyle/>
          <a:p>
            <a:pPr>
              <a:lnSpc>
                <a:spcPct val="100000"/>
              </a:lnSpc>
            </a:pPr>
            <a:r>
              <a:rPr lang="en-US" sz="3100" b="1" dirty="0">
                <a:ln w="6350">
                  <a:solidFill>
                    <a:schemeClr val="accent1">
                      <a:shade val="43000"/>
                    </a:schemeClr>
                  </a:solidFill>
                </a:ln>
              </a:rPr>
              <a:t>Results and discussion</a:t>
            </a:r>
            <a:endParaRPr lang="ru-RU" sz="3100" b="1" dirty="0">
              <a:ln w="6350">
                <a:solidFill>
                  <a:schemeClr val="accent1">
                    <a:shade val="43000"/>
                  </a:schemeClr>
                </a:solidFill>
              </a:ln>
            </a:endParaRPr>
          </a:p>
        </p:txBody>
      </p:sp>
      <p:sp>
        <p:nvSpPr>
          <p:cNvPr id="8" name="Прямоугольник 7">
            <a:extLst>
              <a:ext uri="{FF2B5EF4-FFF2-40B4-BE49-F238E27FC236}">
                <a16:creationId xmlns:a16="http://schemas.microsoft.com/office/drawing/2014/main" id="{DA67A48F-5EF9-48D8-9BF6-0821C327A415}"/>
              </a:ext>
            </a:extLst>
          </p:cNvPr>
          <p:cNvSpPr/>
          <p:nvPr/>
        </p:nvSpPr>
        <p:spPr>
          <a:xfrm>
            <a:off x="-240323" y="5879970"/>
            <a:ext cx="4572000" cy="584775"/>
          </a:xfrm>
          <a:prstGeom prst="rect">
            <a:avLst/>
          </a:prstGeom>
        </p:spPr>
        <p:txBody>
          <a:bodyPr>
            <a:spAutoFit/>
          </a:bodyPr>
          <a:lstStyle/>
          <a:p>
            <a:pPr algn="ctr"/>
            <a:r>
              <a:rPr lang="en-US" sz="1600" b="1" i="1" dirty="0">
                <a:latin typeface="Arial"/>
                <a:cs typeface="Arial"/>
              </a:rPr>
              <a:t>Fig.</a:t>
            </a:r>
            <a:r>
              <a:rPr lang="ru-RU" sz="1600" b="1" i="1" dirty="0">
                <a:latin typeface="Arial"/>
                <a:cs typeface="Arial"/>
              </a:rPr>
              <a:t>4</a:t>
            </a:r>
            <a:r>
              <a:rPr lang="en-US" sz="1600" b="1" i="1" dirty="0">
                <a:latin typeface="Arial"/>
                <a:cs typeface="Arial"/>
              </a:rPr>
              <a:t>. </a:t>
            </a:r>
            <a:r>
              <a:rPr lang="en-US" sz="1600" i="1" dirty="0">
                <a:latin typeface="Arial"/>
                <a:cs typeface="Arial"/>
              </a:rPr>
              <a:t>Mutant samples where green </a:t>
            </a:r>
          </a:p>
          <a:p>
            <a:pPr algn="ctr"/>
            <a:r>
              <a:rPr lang="en-US" sz="1600" i="1" dirty="0">
                <a:latin typeface="Arial"/>
                <a:cs typeface="Arial"/>
              </a:rPr>
              <a:t>rice grains do not contain rice seeds</a:t>
            </a:r>
            <a:endParaRPr lang="ru-RU" sz="1600" i="1" dirty="0">
              <a:latin typeface="Arial"/>
              <a:cs typeface="Arial"/>
            </a:endParaRPr>
          </a:p>
        </p:txBody>
      </p:sp>
      <p:pic>
        <p:nvPicPr>
          <p:cNvPr id="9" name="Picture 3">
            <a:extLst>
              <a:ext uri="{FF2B5EF4-FFF2-40B4-BE49-F238E27FC236}">
                <a16:creationId xmlns:a16="http://schemas.microsoft.com/office/drawing/2014/main" id="{21DCA101-CD09-41D1-A41E-D792332E7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907" y="685800"/>
            <a:ext cx="3905693" cy="51941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a:extLst>
              <a:ext uri="{FF2B5EF4-FFF2-40B4-BE49-F238E27FC236}">
                <a16:creationId xmlns:a16="http://schemas.microsoft.com/office/drawing/2014/main" id="{37457AE0-48F1-44F1-A6CC-55F353EA685D}"/>
              </a:ext>
            </a:extLst>
          </p:cNvPr>
          <p:cNvSpPr/>
          <p:nvPr/>
        </p:nvSpPr>
        <p:spPr>
          <a:xfrm>
            <a:off x="4343400" y="5879970"/>
            <a:ext cx="4572000" cy="830997"/>
          </a:xfrm>
          <a:prstGeom prst="rect">
            <a:avLst/>
          </a:prstGeom>
        </p:spPr>
        <p:txBody>
          <a:bodyPr>
            <a:spAutoFit/>
          </a:bodyPr>
          <a:lstStyle/>
          <a:p>
            <a:pPr marL="164592" marR="156210" algn="ctr">
              <a:spcBef>
                <a:spcPts val="969"/>
              </a:spcBef>
              <a:spcAft>
                <a:spcPts val="969"/>
              </a:spcAft>
              <a:defRPr/>
            </a:pPr>
            <a:r>
              <a:rPr lang="en-US" sz="1600" b="1" i="1" dirty="0">
                <a:latin typeface="Arial"/>
                <a:cs typeface="Arial"/>
              </a:rPr>
              <a:t>Fig.</a:t>
            </a:r>
            <a:r>
              <a:rPr lang="ru-RU" sz="1600" b="1" i="1" dirty="0">
                <a:latin typeface="Arial"/>
                <a:cs typeface="Arial"/>
              </a:rPr>
              <a:t>5</a:t>
            </a:r>
            <a:r>
              <a:rPr lang="en-US" sz="1600" b="1" i="1" dirty="0">
                <a:latin typeface="Arial"/>
                <a:cs typeface="Arial"/>
              </a:rPr>
              <a:t>. </a:t>
            </a:r>
            <a:r>
              <a:rPr lang="en-US" sz="1600" i="1" dirty="0">
                <a:latin typeface="Arial"/>
                <a:cs typeface="Arial"/>
              </a:rPr>
              <a:t>Mutant samples that shows lag the maturation period (top is the </a:t>
            </a:r>
            <a:r>
              <a:rPr lang="en-US" sz="1600" i="1" dirty="0" err="1">
                <a:latin typeface="Arial"/>
                <a:cs typeface="Arial"/>
              </a:rPr>
              <a:t>Syr-Syluy</a:t>
            </a:r>
            <a:r>
              <a:rPr lang="en-US" sz="1600" i="1" dirty="0">
                <a:latin typeface="Arial"/>
                <a:cs typeface="Arial"/>
              </a:rPr>
              <a:t> control variety, bottom is irradiated samples).</a:t>
            </a:r>
            <a:endParaRPr lang="en-US" sz="1600" dirty="0">
              <a:latin typeface="Arial"/>
              <a:cs typeface="Arial"/>
            </a:endParaRPr>
          </a:p>
        </p:txBody>
      </p:sp>
      <p:sp>
        <p:nvSpPr>
          <p:cNvPr id="11" name="Овал 10">
            <a:extLst>
              <a:ext uri="{FF2B5EF4-FFF2-40B4-BE49-F238E27FC236}">
                <a16:creationId xmlns:a16="http://schemas.microsoft.com/office/drawing/2014/main" id="{57670F26-51DB-4914-89DE-8827C4D4CA14}"/>
              </a:ext>
            </a:extLst>
          </p:cNvPr>
          <p:cNvSpPr/>
          <p:nvPr/>
        </p:nvSpPr>
        <p:spPr>
          <a:xfrm>
            <a:off x="4439094" y="3124200"/>
            <a:ext cx="4171506" cy="271315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noFill/>
            </a:endParaRPr>
          </a:p>
        </p:txBody>
      </p:sp>
    </p:spTree>
    <p:extLst>
      <p:ext uri="{BB962C8B-B14F-4D97-AF65-F5344CB8AC3E}">
        <p14:creationId xmlns:p14="http://schemas.microsoft.com/office/powerpoint/2010/main" val="783374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сполнительная">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1521</TotalTime>
  <Words>749</Words>
  <Application>Microsoft Office PowerPoint</Application>
  <PresentationFormat>Экран (4:3)</PresentationFormat>
  <Paragraphs>72</Paragraphs>
  <Slides>11</Slides>
  <Notes>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11</vt:i4>
      </vt:variant>
    </vt:vector>
  </HeadingPairs>
  <TitlesOfParts>
    <vt:vector size="20" baseType="lpstr">
      <vt:lpstr>Arial</vt:lpstr>
      <vt:lpstr>Calibri</vt:lpstr>
      <vt:lpstr>Cambria Math</vt:lpstr>
      <vt:lpstr>Century Gothic</vt:lpstr>
      <vt:lpstr>Courier New</vt:lpstr>
      <vt:lpstr>Palatino Linotype</vt:lpstr>
      <vt:lpstr>Times New Roman</vt:lpstr>
      <vt:lpstr>Wingdings</vt:lpstr>
      <vt:lpstr>Исполнительная</vt:lpstr>
      <vt:lpstr> Breeding of a drought-resistant rice variety as an application of mutagenesis induced by the neutron irradiation on the EG-5 installation in the FLNP, JINR</vt:lpstr>
      <vt:lpstr> </vt:lpstr>
      <vt:lpstr>Using neutrons</vt:lpstr>
      <vt:lpstr>Fast neutrons as a type of radiation mutagenesis</vt:lpstr>
      <vt:lpstr>Beginning of neutron irradiation of rice crops</vt:lpstr>
      <vt:lpstr>Sample preparation</vt:lpstr>
      <vt:lpstr>Location of rice samples ready for neutron irradiation on channel 5 of the EG-5 accelerator</vt:lpstr>
      <vt:lpstr>Презентация PowerPoint</vt:lpstr>
      <vt:lpstr>Results and discussion</vt:lpstr>
      <vt:lpstr>Conclusion</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Кобзев</dc:creator>
  <cp:lastModifiedBy>Николай Кругляк</cp:lastModifiedBy>
  <cp:revision>38</cp:revision>
  <dcterms:created xsi:type="dcterms:W3CDTF">2022-09-29T06:39:02Z</dcterms:created>
  <dcterms:modified xsi:type="dcterms:W3CDTF">2022-10-23T07:56:09Z</dcterms:modified>
</cp:coreProperties>
</file>