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59" r:id="rId3"/>
    <p:sldId id="261" r:id="rId4"/>
    <p:sldId id="263" r:id="rId5"/>
    <p:sldId id="258" r:id="rId6"/>
    <p:sldId id="257" r:id="rId7"/>
    <p:sldId id="256" r:id="rId8"/>
    <p:sldId id="265" r:id="rId9"/>
    <p:sldId id="264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2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C7E01-621E-4E1C-A919-C19EDB7E2BC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F44E2-9280-4586-99B3-61F6999136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07CB81-A26B-411A-915A-A9FFEB016E6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0076D-6166-B943-49FB-C4404B986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F979B9D-1627-BE7A-1EB9-E24702207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356AA0-4342-43E4-D487-8B6140896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CF7E80-3246-8476-B916-FCDFDCF3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8E2719-05E2-F3F9-D8FB-465E3C24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20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531E9B-355D-DED4-EB58-098D1C82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3EC3405-3AE1-0460-6D8C-657756D40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AE325D-3F78-2A15-079D-E128AB08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A87FA1-964E-7488-B454-C69051F6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F6C0D6-19E7-1658-B94C-193139D9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94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BE5F2E1-B917-B347-195F-C866C2351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2620ADC-971C-EF0A-BCE2-E9FDC5A81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3AA387-932A-AAA5-3EF5-E8FF8F51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5B1688-3B6D-F58D-2194-AEA430BA8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7098CC-CD67-2A74-ACAB-D4D5B1F4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28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9FAA-1ADE-40E9-8EF7-FFB83A2F4D39}" type="datetime1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48BA83-24E3-B29A-49E6-47E6C75E8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31C3FB-31EC-C1E1-DE59-52D0DDE36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6177DF-21A2-07E1-8DE7-4442B084A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673EAE-C82A-1A08-7925-6950E4EE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2FBD57-D394-B59F-C276-14B8BFAB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1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BE89E5-B1E4-7F93-0561-73DEE455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4A57D1-ECC9-AEC6-46B4-A6D01FF4C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67D4F7-6E4E-543D-9295-5BCFE111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53A68B-9796-E413-99AD-26F478AA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B9EEDB-6CE3-46F8-C059-6E4D94CC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377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114965-F929-A194-E4FD-E11CDE88B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213E26-B08E-C40D-B4FF-D971AFFCB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9AC60C-2CE0-C750-E895-6FC8864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770B94-57B5-09BA-6713-517DBA69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52EB65-0F62-FC8A-DC4F-2D036893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EFDEFE-C7D0-27DB-C46C-50563640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79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AA0455-B016-DDA7-B82B-28B630B5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ABD6A9-5C29-3EB7-3DE5-E3D202293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93206A2-5CAD-C2BA-781F-D3C8D01AB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423C643-3B0F-B25C-E520-95D5326AE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7194886-2B8F-F325-A677-6E45A0F2E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0583E10-2DE2-1A69-EFC4-AC1EF2FE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808D24A-847D-3C33-46CA-FD66FEB1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2A4146A-740B-52F4-EE0F-CC89C1F2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68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70CA2-0EF8-F007-39C6-DB58FC496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8CD8752-FC3A-DCE6-5760-9150DDB8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6F0A235-B063-CF09-2582-9B8819C1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1E10544-F75D-8C9D-D7B0-71EFAD98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01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B9CCE83-0370-E9F7-2C9D-88B052FDD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4972194-BFA3-8643-09E3-F578079D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1E09330-C652-FAAE-D909-E0FA4169F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21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418E3F-6927-165D-9727-1CBF4465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5C9792-1908-6620-94E9-7E95FF0B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10DB3D-8ACB-52B7-8291-CF74A8E3C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985DE1-E716-E2FE-5D16-439BAC72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B6B211-4458-D96C-B5B6-AF5B0B21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4BD5B4-B5BB-CB4E-2700-A776209D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61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B42ACB-3579-62D7-27B2-7EF917D9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DD17ACB-A138-EB1E-9987-768BE2E92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1E74C70-697E-8277-290D-BCCB75C01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A06D48-A386-1777-3E42-707C12F97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9EABEC-174B-E917-D470-78AB60B0B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ECD46B-238F-D5C8-0A7E-E16782B1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81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4E3103-8CF4-58E4-5100-2D6EA1E6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900EBF-EA93-B883-088A-CC1A76106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D9F196-3F7F-6324-3758-B90058CC9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E2AF5-BD87-4DEF-90A3-7944BA9979F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4805BE-C2D9-47F8-DCB0-65F2B1F40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11CC27-4785-85BF-36C2-F03D07125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52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41" descr="Картинки по запросу fln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88" y="452438"/>
            <a:ext cx="1863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A6471-5029-44DB-A7E2-C69632A0650A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11" name="Picture 3" descr="C:\Users\Admin\Desktop\inde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0140" y="322717"/>
            <a:ext cx="2501031" cy="86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93084" y="2234372"/>
            <a:ext cx="10544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EFFECT OF CARBON ADDITIVES ON THE STRUCTURE OF ELECTRODES FOR HIGH ENERGY DENSITY Li-ION </a:t>
            </a:r>
            <a:r>
              <a:rPr lang="en-US" sz="2400" b="1" dirty="0" smtClean="0"/>
              <a:t>BATTERIES</a:t>
            </a:r>
            <a:endParaRPr lang="ru-RU" sz="2400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76999" y="170329"/>
          <a:ext cx="1536700" cy="1200150"/>
        </p:xfrm>
        <a:graphic>
          <a:graphicData uri="http://schemas.openxmlformats.org/presentationml/2006/ole">
            <p:oleObj spid="_x0000_s20482" name="CorelDRAW" r:id="rId6" imgW="2436480" imgH="2454840" progId="">
              <p:embed/>
            </p:oleObj>
          </a:graphicData>
        </a:graphic>
      </p:graphicFrame>
      <p:pic>
        <p:nvPicPr>
          <p:cNvPr id="15" name="Picture 4" descr="Фото | Объединенный институт ядерных исследовани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23" y="116542"/>
            <a:ext cx="2469831" cy="1152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201271" y="3506012"/>
            <a:ext cx="9906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i="1" u="sng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Meir </a:t>
            </a:r>
            <a:r>
              <a:rPr lang="en-US" altLang="ja-JP" b="1" i="1" u="sng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Yerdauletov</a:t>
            </a:r>
            <a:r>
              <a:rPr lang="en-US" altLang="ja-JP" b="1" i="1" baseline="30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[2,3,4</a:t>
            </a:r>
            <a:r>
              <a:rPr lang="en-US" altLang="ja-JP" i="1" baseline="30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]</a:t>
            </a:r>
            <a:r>
              <a:rPr lang="en-US" altLang="ja-JP" i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</a:t>
            </a:r>
            <a:r>
              <a:rPr lang="en-US" altLang="ja-JP" i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Philipp </a:t>
            </a:r>
            <a:r>
              <a:rPr lang="en-US" altLang="ja-JP" i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Napolsky</a:t>
            </a:r>
            <a:r>
              <a:rPr lang="en-US" altLang="ja-JP" i="1" baseline="30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[1,2]</a:t>
            </a:r>
            <a:r>
              <a:rPr lang="en-US" altLang="ja-JP" i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</a:t>
            </a:r>
            <a:r>
              <a:rPr lang="en-US" altLang="ja-JP" i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Mikhail </a:t>
            </a:r>
            <a:r>
              <a:rPr lang="en-US" altLang="ja-JP" i="1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Avdeev</a:t>
            </a:r>
            <a:r>
              <a:rPr lang="en-US" altLang="ja-JP" i="1" baseline="30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[1,2</a:t>
            </a:r>
            <a:r>
              <a:rPr lang="en-US" altLang="ja-JP" i="1" baseline="30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]</a:t>
            </a:r>
            <a:r>
              <a:rPr lang="en-US" altLang="ja-JP" i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</a:t>
            </a:r>
            <a:r>
              <a:rPr lang="en-US" altLang="ja-JP" i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Victor </a:t>
            </a:r>
            <a:r>
              <a:rPr lang="en-US" altLang="ja-JP" i="1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Krivchenko</a:t>
            </a:r>
            <a:r>
              <a:rPr lang="en-US" altLang="ja-JP" i="1" baseline="30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[1]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ja-JP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aseline="30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[1]</a:t>
            </a:r>
            <a:r>
              <a:rPr lang="en-US" altLang="ja-JP" sz="16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Dubna</a:t>
            </a:r>
            <a:r>
              <a:rPr lang="en-US" altLang="ja-JP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University, </a:t>
            </a:r>
            <a:r>
              <a:rPr lang="en-US" altLang="ja-JP" sz="16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Dubna</a:t>
            </a:r>
            <a:r>
              <a:rPr lang="en-US" altLang="ja-JP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Moscow Region, 141980 Russia</a:t>
            </a:r>
            <a:endParaRPr lang="ru-RU" altLang="ja-JP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aseline="30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[2]</a:t>
            </a:r>
            <a:r>
              <a:rPr lang="en-US" altLang="ja-JP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Frank Laboratory of Neutron Physics, Joint Institute for Nuclear Research, </a:t>
            </a:r>
            <a:r>
              <a:rPr lang="en-US" altLang="ja-JP" sz="16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Dubna</a:t>
            </a:r>
            <a:r>
              <a:rPr lang="en-US" altLang="ja-JP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Moscow region, 141980 Russia</a:t>
            </a:r>
            <a:endParaRPr lang="ru-RU" altLang="ja-JP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aseline="30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[3]</a:t>
            </a:r>
            <a:r>
              <a:rPr lang="en-US" altLang="ja-JP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Institute of Nuclear Physics, Ministry of Energy of the Republic of Kazakhstan, Almaty, 050032 Kazakhstan</a:t>
            </a:r>
            <a:endParaRPr lang="ru-RU" altLang="ja-JP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[ 4]</a:t>
            </a:r>
            <a:r>
              <a:rPr lang="en-US" altLang="ja-JP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L.N</a:t>
            </a:r>
            <a:r>
              <a:rPr lang="en-US" altLang="ja-JP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altLang="ja-JP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Gumilev</a:t>
            </a:r>
            <a:r>
              <a:rPr lang="en-US" altLang="ja-JP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Eurasian National University, Astana, 010000 Kazakhstan</a:t>
            </a: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64410" y="399017"/>
            <a:ext cx="1731027" cy="376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Conclusions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05394" y="450354"/>
            <a:ext cx="1804658" cy="375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F</a:t>
            </a:r>
            <a:r>
              <a:rPr sz="2400" b="1" spc="-548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400" b="1" spc="-58" dirty="0">
                <a:solidFill>
                  <a:srgbClr val="0033CC"/>
                </a:solidFill>
                <a:latin typeface="Times New Roman"/>
                <a:cs typeface="Times New Roman"/>
              </a:rPr>
              <a:t>uture</a:t>
            </a:r>
            <a:r>
              <a:rPr sz="2400" b="1" spc="151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400" b="1" spc="-28" dirty="0">
                <a:solidFill>
                  <a:srgbClr val="0033CC"/>
                </a:solidFill>
                <a:latin typeface="Times New Roman"/>
                <a:cs typeface="Times New Roman"/>
              </a:rPr>
              <a:t>Plans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3925" y="964183"/>
            <a:ext cx="321931" cy="263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42338" y="964183"/>
            <a:ext cx="3738612" cy="996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600" b="1" spc="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b="1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carbon</a:t>
            </a:r>
            <a:r>
              <a:rPr sz="1600" b="1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8" dirty="0">
                <a:solidFill>
                  <a:srgbClr val="000000"/>
                </a:solidFill>
                <a:latin typeface="Times New Roman"/>
                <a:cs typeface="Times New Roman"/>
              </a:rPr>
              <a:t>structure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600" b="1" spc="1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b="1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774"/>
              </a:lnSpc>
              <a:spcBef>
                <a:spcPts val="147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xpe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rime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000000"/>
                </a:solidFill>
                <a:latin typeface="Times New Roman"/>
                <a:cs typeface="Times New Roman"/>
              </a:rPr>
              <a:t>nts</a:t>
            </a:r>
            <a:r>
              <a:rPr sz="1600" b="1" spc="1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1" dirty="0">
                <a:solidFill>
                  <a:srgbClr val="000000"/>
                </a:solidFill>
                <a:latin typeface="Times New Roman"/>
                <a:cs typeface="Times New Roman"/>
              </a:rPr>
              <a:t>provide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600" b="1" spc="1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kine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tic</a:t>
            </a:r>
            <a:r>
              <a:rPr sz="1600" b="1" spc="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transport</a:t>
            </a:r>
            <a:r>
              <a:rPr sz="1600" b="1" spc="3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774"/>
              </a:lnSpc>
              <a:spcBef>
                <a:spcPts val="148"/>
              </a:spcBef>
              <a:spcAft>
                <a:spcPts val="0"/>
              </a:spcAft>
            </a:pPr>
            <a:r>
              <a:rPr sz="1600" b="1" spc="-47" dirty="0">
                <a:solidFill>
                  <a:srgbClr val="000000"/>
                </a:solidFill>
                <a:latin typeface="Times New Roman"/>
                <a:cs typeface="Times New Roman"/>
              </a:rPr>
              <a:t>lithium</a:t>
            </a:r>
            <a:r>
              <a:rPr sz="1600" b="1" spc="2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4" dirty="0">
                <a:solidFill>
                  <a:srgbClr val="000000"/>
                </a:solidFill>
                <a:latin typeface="Times New Roman"/>
                <a:cs typeface="Times New Roman"/>
              </a:rPr>
              <a:t>ions</a:t>
            </a:r>
            <a:r>
              <a:rPr sz="1600" b="1" spc="2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1600" b="1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b="1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crystals</a:t>
            </a:r>
            <a:r>
              <a:rPr sz="1600" b="1" spc="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b="1" spc="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active</a:t>
            </a:r>
          </a:p>
          <a:p>
            <a:pPr marL="0" marR="0">
              <a:lnSpc>
                <a:spcPts val="1774"/>
              </a:lnSpc>
              <a:spcBef>
                <a:spcPts val="100"/>
              </a:spcBef>
              <a:spcAft>
                <a:spcPts val="0"/>
              </a:spcAft>
            </a:pPr>
            <a:r>
              <a:rPr sz="1600" b="1" spc="-27" dirty="0">
                <a:solidFill>
                  <a:srgbClr val="000000"/>
                </a:solidFill>
                <a:latin typeface="Times New Roman"/>
                <a:cs typeface="Times New Roman"/>
              </a:rPr>
              <a:t>mate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8" dirty="0">
                <a:solidFill>
                  <a:srgbClr val="000000"/>
                </a:solidFill>
                <a:latin typeface="Times New Roman"/>
                <a:cs typeface="Times New Roman"/>
              </a:rPr>
              <a:t>rial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35090" y="967992"/>
            <a:ext cx="305196" cy="2449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</a:p>
          <a:p>
            <a:pPr marL="0" marR="0">
              <a:lnSpc>
                <a:spcPts val="1774"/>
              </a:lnSpc>
              <a:spcBef>
                <a:spcPts val="3945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774"/>
              </a:lnSpc>
              <a:spcBef>
                <a:spcPts val="3993"/>
              </a:spcBef>
              <a:spcAft>
                <a:spcPts val="0"/>
              </a:spcAft>
            </a:pPr>
            <a:endParaRPr lang="en-US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774"/>
              </a:lnSpc>
              <a:spcBef>
                <a:spcPts val="3993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3759" y="967992"/>
            <a:ext cx="4196312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1" dirty="0">
                <a:solidFill>
                  <a:srgbClr val="000000"/>
                </a:solidFill>
                <a:latin typeface="Times New Roman"/>
                <a:cs typeface="Times New Roman"/>
              </a:rPr>
              <a:t>Mak</a:t>
            </a:r>
            <a:r>
              <a:rPr sz="1600" b="1" spc="-3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7" dirty="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600" b="1" spc="9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prototy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pe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600" b="1" spc="9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b="1" spc="9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Li</a:t>
            </a:r>
            <a:r>
              <a:rPr sz="1600" b="1" spc="9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12" dirty="0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600" b="1" spc="8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batte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7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rie</a:t>
            </a:r>
            <a:r>
              <a:rPr sz="1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/capacitors </a:t>
            </a:r>
            <a:r>
              <a:rPr sz="1600" b="1" spc="96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lang="en-US" sz="1600" b="1" spc="-4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4" dirty="0" smtClean="0">
                <a:solidFill>
                  <a:srgbClr val="000000"/>
                </a:solidFill>
                <a:latin typeface="Times New Roman"/>
                <a:cs typeface="Times New Roman"/>
              </a:rPr>
              <a:t>cylindrical</a:t>
            </a:r>
            <a:r>
              <a:rPr sz="1600" b="1" spc="293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1" dirty="0">
                <a:solidFill>
                  <a:srgbClr val="000000"/>
                </a:solidFill>
                <a:latin typeface="Times New Roman"/>
                <a:cs typeface="Times New Roman"/>
              </a:rPr>
              <a:t>form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3925" y="2185287"/>
            <a:ext cx="321931" cy="2205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</a:p>
          <a:p>
            <a:pPr marL="0" marR="0">
              <a:lnSpc>
                <a:spcPts val="1771"/>
              </a:lnSpc>
              <a:spcBef>
                <a:spcPts val="5917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771"/>
              </a:lnSpc>
              <a:spcBef>
                <a:spcPts val="5917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4)</a:t>
            </a:r>
            <a:endParaRPr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8550" y="4032016"/>
            <a:ext cx="378620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8" dirty="0">
                <a:solidFill>
                  <a:srgbClr val="000000"/>
                </a:solidFill>
                <a:latin typeface="Times New Roman"/>
                <a:cs typeface="Times New Roman"/>
              </a:rPr>
              <a:t>Ne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7" dirty="0">
                <a:solidFill>
                  <a:srgbClr val="000000"/>
                </a:solidFill>
                <a:latin typeface="Times New Roman"/>
                <a:cs typeface="Times New Roman"/>
              </a:rPr>
              <a:t>utron</a:t>
            </a:r>
            <a:r>
              <a:rPr sz="1600" b="1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radiography</a:t>
            </a:r>
            <a:r>
              <a:rPr sz="1600" b="1" spc="3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000000"/>
                </a:solidFill>
                <a:latin typeface="Times New Roman"/>
                <a:cs typeface="Times New Roman"/>
              </a:rPr>
              <a:t>showe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b="1" spc="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spc="-3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electrolyte deposition in Coin 2032 cells</a:t>
            </a:r>
            <a:endParaRPr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16219" y="1624358"/>
            <a:ext cx="4343842" cy="1240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7" dirty="0">
                <a:solidFill>
                  <a:srgbClr val="000000"/>
                </a:solidFill>
                <a:latin typeface="Times New Roman"/>
                <a:cs typeface="Times New Roman"/>
              </a:rPr>
              <a:t>De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ve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lopme</a:t>
            </a:r>
            <a:r>
              <a:rPr sz="1600" b="1" spc="-2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nt</a:t>
            </a:r>
            <a:r>
              <a:rPr sz="1600" b="1" spc="8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b="1" spc="8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scie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nt</a:t>
            </a:r>
            <a:r>
              <a:rPr sz="1600" b="1" spc="-2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4" dirty="0">
                <a:solidFill>
                  <a:srgbClr val="000000"/>
                </a:solidFill>
                <a:latin typeface="Times New Roman"/>
                <a:cs typeface="Times New Roman"/>
              </a:rPr>
              <a:t>ific</a:t>
            </a:r>
            <a:r>
              <a:rPr sz="1600" b="1" spc="8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37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b="1" spc="7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14" dirty="0">
                <a:solidFill>
                  <a:srgbClr val="000000"/>
                </a:solidFill>
                <a:latin typeface="Times New Roman"/>
                <a:cs typeface="Times New Roman"/>
              </a:rPr>
              <a:t>te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chno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4" dirty="0">
                <a:solidFill>
                  <a:srgbClr val="000000"/>
                </a:solidFill>
                <a:latin typeface="Times New Roman"/>
                <a:cs typeface="Times New Roman"/>
              </a:rPr>
              <a:t>log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ical</a:t>
            </a:r>
          </a:p>
          <a:p>
            <a:pPr marL="0" marR="0">
              <a:lnSpc>
                <a:spcPts val="1774"/>
              </a:lnSpc>
              <a:spcBef>
                <a:spcPts val="10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criteria</a:t>
            </a:r>
            <a:r>
              <a:rPr sz="1600" b="1" spc="12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15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600" b="1" spc="12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b="1" spc="13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creation</a:t>
            </a:r>
            <a:r>
              <a:rPr sz="1600" b="1" spc="11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b="1" spc="13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4" dirty="0">
                <a:solidFill>
                  <a:srgbClr val="000000"/>
                </a:solidFill>
                <a:latin typeface="Times New Roman"/>
                <a:cs typeface="Times New Roman"/>
              </a:rPr>
              <a:t>ctrolyte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s,</a:t>
            </a:r>
          </a:p>
          <a:p>
            <a:pPr marL="0" marR="0">
              <a:lnSpc>
                <a:spcPts val="1774"/>
              </a:lnSpc>
              <a:spcBef>
                <a:spcPts val="147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61" dirty="0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8" dirty="0">
                <a:solidFill>
                  <a:srgbClr val="000000"/>
                </a:solidFill>
                <a:latin typeface="Times New Roman"/>
                <a:cs typeface="Times New Roman"/>
              </a:rPr>
              <a:t>ctrode</a:t>
            </a:r>
            <a:r>
              <a:rPr sz="1600" b="1" spc="7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1" dirty="0">
                <a:solidFill>
                  <a:srgbClr val="000000"/>
                </a:solidFill>
                <a:latin typeface="Times New Roman"/>
                <a:cs typeface="Times New Roman"/>
              </a:rPr>
              <a:t>coatings</a:t>
            </a:r>
            <a:r>
              <a:rPr sz="1600" b="1" spc="6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37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b="1" spc="5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de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sign</a:t>
            </a:r>
            <a:r>
              <a:rPr sz="1600" b="1" spc="5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b="1" spc="6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lithium-ion</a:t>
            </a:r>
          </a:p>
          <a:p>
            <a:pPr marL="0" marR="0">
              <a:lnSpc>
                <a:spcPts val="1774"/>
              </a:lnSpc>
              <a:spcBef>
                <a:spcPts val="148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batte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rie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s,</a:t>
            </a:r>
            <a:r>
              <a:rPr sz="1600" b="1" spc="1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1" dirty="0">
                <a:solidFill>
                  <a:srgbClr val="000000"/>
                </a:solidFill>
                <a:latin typeface="Times New Roman"/>
                <a:cs typeface="Times New Roman"/>
              </a:rPr>
              <a:t>allowing</a:t>
            </a:r>
            <a:r>
              <a:rPr sz="1600" b="1" spc="12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3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b="1" spc="1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work</a:t>
            </a:r>
            <a:r>
              <a:rPr sz="1600" b="1" spc="12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37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b="1" spc="10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600" b="1" spc="-3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he</a:t>
            </a:r>
            <a:r>
              <a:rPr sz="1600" b="1" spc="13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774"/>
              </a:lnSpc>
              <a:spcBef>
                <a:spcPts val="198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b="1" spc="-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xtre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64" dirty="0">
                <a:solidFill>
                  <a:srgbClr val="000000"/>
                </a:solidFill>
                <a:latin typeface="Times New Roman"/>
                <a:cs typeface="Times New Roman"/>
              </a:rPr>
              <a:t>me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ly</a:t>
            </a:r>
            <a:r>
              <a:rPr sz="1600" b="1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low</a:t>
            </a:r>
            <a:r>
              <a:rPr sz="1600" b="1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14" dirty="0">
                <a:solidFill>
                  <a:srgbClr val="000000"/>
                </a:solidFill>
                <a:latin typeface="Times New Roman"/>
                <a:cs typeface="Times New Roman"/>
              </a:rPr>
              <a:t>te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73" dirty="0">
                <a:solidFill>
                  <a:srgbClr val="000000"/>
                </a:solidFill>
                <a:latin typeface="Times New Roman"/>
                <a:cs typeface="Times New Roman"/>
              </a:rPr>
              <a:t>mpe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1" dirty="0">
                <a:solidFill>
                  <a:srgbClr val="000000"/>
                </a:solidFill>
                <a:latin typeface="Times New Roman"/>
                <a:cs typeface="Times New Roman"/>
              </a:rPr>
              <a:t>rature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600" b="1" spc="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(be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4" dirty="0">
                <a:solidFill>
                  <a:srgbClr val="000000"/>
                </a:solidFill>
                <a:latin typeface="Times New Roman"/>
                <a:cs typeface="Times New Roman"/>
              </a:rPr>
              <a:t>low</a:t>
            </a:r>
            <a:r>
              <a:rPr sz="1600" b="1" spc="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-40C).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343942" y="3106927"/>
            <a:ext cx="4338465" cy="996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7" dirty="0">
                <a:solidFill>
                  <a:srgbClr val="000000"/>
                </a:solidFill>
                <a:latin typeface="Times New Roman"/>
                <a:cs typeface="Times New Roman"/>
              </a:rPr>
              <a:t>De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ve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lopme</a:t>
            </a:r>
            <a:r>
              <a:rPr sz="1600" b="1" spc="-2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nt</a:t>
            </a:r>
            <a:r>
              <a:rPr sz="1600" b="1" spc="10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b="1" spc="9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14" dirty="0">
                <a:solidFill>
                  <a:srgbClr val="000000"/>
                </a:solidFill>
                <a:latin typeface="Times New Roman"/>
                <a:cs typeface="Times New Roman"/>
              </a:rPr>
              <a:t>te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chno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logica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600" b="1" spc="9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solut</a:t>
            </a:r>
            <a:r>
              <a:rPr sz="1600" b="1" spc="-2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io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ns</a:t>
            </a:r>
            <a:r>
              <a:rPr sz="1600" b="1" spc="10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15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</a:p>
          <a:p>
            <a:pPr marL="0" marR="0">
              <a:lnSpc>
                <a:spcPts val="1774"/>
              </a:lnSpc>
              <a:spcBef>
                <a:spcPts val="100"/>
              </a:spcBef>
              <a:spcAft>
                <a:spcPts val="0"/>
              </a:spcAft>
            </a:pPr>
            <a:r>
              <a:rPr sz="1600" b="1" spc="-18" dirty="0">
                <a:solidFill>
                  <a:srgbClr val="000000"/>
                </a:solidFill>
                <a:latin typeface="Times New Roman"/>
                <a:cs typeface="Times New Roman"/>
              </a:rPr>
              <a:t>cre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ating</a:t>
            </a:r>
            <a:r>
              <a:rPr sz="1600" b="1" spc="1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new</a:t>
            </a:r>
            <a:r>
              <a:rPr sz="1600" b="1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8" dirty="0" err="1">
                <a:solidFill>
                  <a:srgbClr val="000000"/>
                </a:solidFill>
                <a:latin typeface="Times New Roman"/>
                <a:cs typeface="Times New Roman"/>
              </a:rPr>
              <a:t>ge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ne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ratio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b="1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lit</a:t>
            </a:r>
            <a:r>
              <a:rPr sz="1600" b="1" spc="-2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8" dirty="0">
                <a:solidFill>
                  <a:srgbClr val="000000"/>
                </a:solidFill>
                <a:latin typeface="Times New Roman"/>
                <a:cs typeface="Times New Roman"/>
              </a:rPr>
              <a:t>hium-io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b="1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batte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rie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600" b="1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</a:p>
          <a:p>
            <a:pPr marL="0" marR="0">
              <a:lnSpc>
                <a:spcPts val="1774"/>
              </a:lnSpc>
              <a:spcBef>
                <a:spcPts val="148"/>
              </a:spcBef>
              <a:spcAft>
                <a:spcPts val="0"/>
              </a:spcAft>
            </a:pPr>
            <a:r>
              <a:rPr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b="1" spc="9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12" dirty="0">
                <a:solidFill>
                  <a:srgbClr val="000000"/>
                </a:solidFill>
                <a:latin typeface="Times New Roman"/>
                <a:cs typeface="Times New Roman"/>
              </a:rPr>
              <a:t>level</a:t>
            </a:r>
            <a:r>
              <a:rPr sz="1600" b="1" spc="8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prototypes</a:t>
            </a:r>
            <a:r>
              <a:rPr sz="1600" b="1" spc="8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wit</a:t>
            </a:r>
            <a:r>
              <a:rPr sz="1600" b="1" spc="-2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600" b="1" spc="7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18" dirty="0">
                <a:solidFill>
                  <a:srgbClr val="000000"/>
                </a:solidFill>
                <a:latin typeface="Times New Roman"/>
                <a:cs typeface="Times New Roman"/>
              </a:rPr>
              <a:t>ir</a:t>
            </a:r>
            <a:r>
              <a:rPr sz="1600" b="1" spc="7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600" b="1" spc="-3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8" dirty="0">
                <a:solidFill>
                  <a:srgbClr val="000000"/>
                </a:solidFill>
                <a:latin typeface="Times New Roman"/>
                <a:cs typeface="Times New Roman"/>
              </a:rPr>
              <a:t>ubse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1" dirty="0">
                <a:solidFill>
                  <a:srgbClr val="000000"/>
                </a:solidFill>
                <a:latin typeface="Times New Roman"/>
                <a:cs typeface="Times New Roman"/>
              </a:rPr>
              <a:t>que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nt</a:t>
            </a:r>
          </a:p>
          <a:p>
            <a:pPr marL="0" marR="0">
              <a:lnSpc>
                <a:spcPts val="1774"/>
              </a:lnSpc>
              <a:spcBef>
                <a:spcPts val="148"/>
              </a:spcBef>
              <a:spcAft>
                <a:spcPts val="0"/>
              </a:spcAft>
            </a:pPr>
            <a:r>
              <a:rPr sz="1600" b="1" spc="-31" dirty="0">
                <a:solidFill>
                  <a:srgbClr val="000000"/>
                </a:solidFill>
                <a:latin typeface="Times New Roman"/>
                <a:cs typeface="Times New Roman"/>
              </a:rPr>
              <a:t>introductio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b="1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1600" b="1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pilot</a:t>
            </a:r>
            <a:r>
              <a:rPr sz="1600" b="1" spc="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1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b="1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7" dirty="0">
                <a:solidFill>
                  <a:srgbClr val="000000"/>
                </a:solidFill>
                <a:latin typeface="Times New Roman"/>
                <a:cs typeface="Times New Roman"/>
              </a:rPr>
              <a:t>rial</a:t>
            </a:r>
            <a:r>
              <a:rPr sz="1600" b="1" spc="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productio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24409" y="2208820"/>
            <a:ext cx="379271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Cathode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materials obtained from biowaste</a:t>
            </a:r>
            <a:endParaRPr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object 11"/>
          <p:cNvSpPr txBox="1"/>
          <p:nvPr/>
        </p:nvSpPr>
        <p:spPr>
          <a:xfrm>
            <a:off x="1451302" y="3135545"/>
            <a:ext cx="378620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18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Prototype of Li ion capacitors were made</a:t>
            </a:r>
            <a:endParaRPr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5" name="Picture 4" descr="China 48v Supercapacitor, 48v Supercapacitor Manufacturers, Suppliers,  Price | Made-in-China.com"/>
          <p:cNvPicPr>
            <a:picLocks noChangeAspect="1" noChangeArrowheads="1"/>
          </p:cNvPicPr>
          <p:nvPr/>
        </p:nvPicPr>
        <p:blipFill>
          <a:blip r:embed="rId3" cstate="print"/>
          <a:srcRect l="2384" t="17569" r="2206" b="6048"/>
          <a:stretch>
            <a:fillRect/>
          </a:stretch>
        </p:blipFill>
        <p:spPr bwMode="auto">
          <a:xfrm>
            <a:off x="6024285" y="4346250"/>
            <a:ext cx="2823879" cy="2260737"/>
          </a:xfrm>
          <a:prstGeom prst="rect">
            <a:avLst/>
          </a:prstGeom>
          <a:noFill/>
        </p:spPr>
      </p:pic>
      <p:pic>
        <p:nvPicPr>
          <p:cNvPr id="26" name="Picture 5" descr="C:\Users\meyir\Desktop\unnamed.jpg"/>
          <p:cNvPicPr>
            <a:picLocks noChangeAspect="1" noChangeArrowheads="1"/>
          </p:cNvPicPr>
          <p:nvPr/>
        </p:nvPicPr>
        <p:blipFill>
          <a:blip r:embed="rId4" cstate="print"/>
          <a:srcRect l="5147" t="13143" r="5699" b="13879"/>
          <a:stretch>
            <a:fillRect/>
          </a:stretch>
        </p:blipFill>
        <p:spPr bwMode="auto">
          <a:xfrm>
            <a:off x="1767168" y="4898654"/>
            <a:ext cx="1209115" cy="1106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426DC3-7DF7-7707-A77C-A8E9E7E218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871" y="627530"/>
            <a:ext cx="5585046" cy="457212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3FD1EE1-00A8-B70C-49E8-6D793100775B}"/>
              </a:ext>
            </a:extLst>
          </p:cNvPr>
          <p:cNvSpPr/>
          <p:nvPr/>
        </p:nvSpPr>
        <p:spPr>
          <a:xfrm>
            <a:off x="825888" y="5303038"/>
            <a:ext cx="1055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Comparison of specific energy and specific power of various energy storage systems. From the diagram, it can be seen that LICs bridge the gap between lithium-ion batteries and double-layer capacitors, making them promising for high power applications where long run times between recharges are important.</a:t>
            </a:r>
            <a:endParaRPr lang="ru-RU" sz="1600" dirty="0"/>
          </a:p>
        </p:txBody>
      </p:sp>
      <p:pic>
        <p:nvPicPr>
          <p:cNvPr id="7" name="Picture 2" descr="Lithium ion capacitors (LICs): Development of the materials - ScienceDir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1020" y="663387"/>
            <a:ext cx="4513169" cy="4392705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96671" y="0"/>
            <a:ext cx="6324599" cy="591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storage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systems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30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Kemet Webinar: Choosing the Right Supercapacitor for Your Application"/>
          <p:cNvPicPr>
            <a:picLocks noChangeAspect="1" noChangeArrowheads="1"/>
          </p:cNvPicPr>
          <p:nvPr/>
        </p:nvPicPr>
        <p:blipFill>
          <a:blip r:embed="rId2" cstate="print"/>
          <a:srcRect l="5439" t="19381" r="27338" b="5743"/>
          <a:stretch>
            <a:fillRect/>
          </a:stretch>
        </p:blipFill>
        <p:spPr bwMode="auto">
          <a:xfrm>
            <a:off x="170330" y="1476067"/>
            <a:ext cx="6176682" cy="374578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693895" y="0"/>
            <a:ext cx="6324599" cy="120005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Li ion batteries vs Supercapacitors</a:t>
            </a:r>
            <a:endParaRPr lang="ru-RU" sz="3600" b="1" dirty="0"/>
          </a:p>
        </p:txBody>
      </p:sp>
      <p:pic>
        <p:nvPicPr>
          <p:cNvPr id="18442" name="Picture 10" descr="1 Comparison between Batteries and Supercapacitors | Download 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664" y="1568823"/>
            <a:ext cx="5087960" cy="3702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olymers | Free Full-Text | Recent Progress on Two-Dimensional Carbon  Materials for Emerging Post-Lithium (Na+, K+, Zn2+) Hybrid Supercapacitors  | HT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010" y="950765"/>
            <a:ext cx="5468282" cy="489202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36576" y="0"/>
            <a:ext cx="4406153" cy="120902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Hybrid Li ion capacitors</a:t>
            </a:r>
            <a:endParaRPr lang="ru-RU" sz="3600" b="1" dirty="0"/>
          </a:p>
        </p:txBody>
      </p:sp>
      <p:pic>
        <p:nvPicPr>
          <p:cNvPr id="6" name="Picture 2" descr="Rice Husk Derived Adsorbents for Water Purification | SpringerLink"/>
          <p:cNvPicPr>
            <a:picLocks noChangeAspect="1" noChangeArrowheads="1"/>
          </p:cNvPicPr>
          <p:nvPr/>
        </p:nvPicPr>
        <p:blipFill>
          <a:blip r:embed="rId3" cstate="print"/>
          <a:srcRect l="2514" t="2157" r="1935" b="2549"/>
          <a:stretch>
            <a:fillRect/>
          </a:stretch>
        </p:blipFill>
        <p:spPr bwMode="auto">
          <a:xfrm>
            <a:off x="349624" y="1152356"/>
            <a:ext cx="4823011" cy="4531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946F86-5308-7836-1885-5313945A1BC8}"/>
              </a:ext>
            </a:extLst>
          </p:cNvPr>
          <p:cNvSpPr txBox="1"/>
          <p:nvPr/>
        </p:nvSpPr>
        <p:spPr>
          <a:xfrm>
            <a:off x="136860" y="1472333"/>
            <a:ext cx="629083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 smtClean="0"/>
              <a:t>Study </a:t>
            </a:r>
            <a:r>
              <a:rPr lang="en-US" dirty="0" smtClean="0"/>
              <a:t>of the electrochemical characteristics of positive electrodes based on activated carbons, obtained from various </a:t>
            </a:r>
            <a:r>
              <a:rPr lang="en-US" dirty="0" smtClean="0"/>
              <a:t>biowaste.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 smtClean="0"/>
              <a:t>Prototyping </a:t>
            </a:r>
            <a:r>
              <a:rPr lang="en-US" dirty="0" smtClean="0"/>
              <a:t>a Lithium Metal Capacitor with Increased Energy Density prismatic form factor</a:t>
            </a:r>
            <a:r>
              <a:rPr lang="en-US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 smtClean="0"/>
              <a:t>Investigate Lithium deposition with neutron radiography and tomography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The aim of the work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/>
              <a:t>Development of lithium-metal capacitors with increased specific energy and power</a:t>
            </a:r>
            <a:endParaRPr lang="ru-RU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n w="1905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6517" y="991524"/>
            <a:ext cx="5438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cs typeface="Times New Roman" pitchFamily="18" charset="0"/>
              </a:rPr>
              <a:t>Tasks to be solved as part of the work:</a:t>
            </a:r>
            <a:endParaRPr lang="en-U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3078" name="Picture 6" descr="Batte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905" y="999567"/>
            <a:ext cx="5642783" cy="4684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950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C6DE4D-E235-403F-C54D-DD2E7AB7E5D0}"/>
              </a:ext>
            </a:extLst>
          </p:cNvPr>
          <p:cNvSpPr txBox="1"/>
          <p:nvPr/>
        </p:nvSpPr>
        <p:spPr>
          <a:xfrm>
            <a:off x="152912" y="871090"/>
            <a:ext cx="39463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en-US" i="1" dirty="0" smtClean="0"/>
              <a:t>Electrolytes</a:t>
            </a:r>
            <a:endParaRPr lang="en-US" i="1" dirty="0"/>
          </a:p>
          <a:p>
            <a:endParaRPr lang="en-US" i="1" dirty="0"/>
          </a:p>
          <a:p>
            <a:r>
              <a:rPr lang="it-IT" dirty="0"/>
              <a:t>1M LiClO4 in FEC-DME_3-7</a:t>
            </a:r>
          </a:p>
          <a:p>
            <a:r>
              <a:rPr lang="en-US" dirty="0"/>
              <a:t>1M </a:t>
            </a:r>
            <a:r>
              <a:rPr lang="en-US" dirty="0" err="1"/>
              <a:t>LiDFOB</a:t>
            </a:r>
            <a:r>
              <a:rPr lang="en-US" dirty="0"/>
              <a:t> in EC-DMC-DEC-1-1-1</a:t>
            </a:r>
            <a:endParaRPr lang="it-IT" dirty="0"/>
          </a:p>
          <a:p>
            <a:r>
              <a:rPr lang="en-US" dirty="0"/>
              <a:t>1M </a:t>
            </a:r>
            <a:r>
              <a:rPr lang="en-US" dirty="0" err="1"/>
              <a:t>LiDFOB</a:t>
            </a:r>
            <a:r>
              <a:rPr lang="en-US" dirty="0"/>
              <a:t> in FEC-DME_3-7</a:t>
            </a:r>
            <a:endParaRPr lang="it-IT" dirty="0"/>
          </a:p>
          <a:p>
            <a:r>
              <a:rPr lang="it-IT" dirty="0"/>
              <a:t>1M LiDFOB in FEC-DME_3-7_LiNO3-3wt</a:t>
            </a:r>
          </a:p>
          <a:p>
            <a:r>
              <a:rPr lang="de-DE" dirty="0"/>
              <a:t>1M LiDFOB in VC-DME_3-7</a:t>
            </a:r>
            <a:endParaRPr lang="ru-RU" dirty="0"/>
          </a:p>
          <a:p>
            <a:r>
              <a:rPr lang="en-US" dirty="0"/>
              <a:t>1M LiPF6 in EC-DMC-DEC-1_1_1(Sigma)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163641-D151-D5AB-EB09-D5DBC480728D}"/>
              </a:ext>
            </a:extLst>
          </p:cNvPr>
          <p:cNvSpPr txBox="1"/>
          <p:nvPr/>
        </p:nvSpPr>
        <p:spPr>
          <a:xfrm>
            <a:off x="2814918" y="120134"/>
            <a:ext cx="6131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/>
              <a:t>EXPERIMENTAL PARAMETERS</a:t>
            </a:r>
            <a:endParaRPr lang="ru-RU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13F637-6AB8-1C23-F562-13ADB488C652}"/>
              </a:ext>
            </a:extLst>
          </p:cNvPr>
          <p:cNvSpPr txBox="1"/>
          <p:nvPr/>
        </p:nvSpPr>
        <p:spPr>
          <a:xfrm>
            <a:off x="4176017" y="873429"/>
            <a:ext cx="54153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en-US" dirty="0" smtClean="0"/>
              <a:t>CATHODE COATING</a:t>
            </a:r>
          </a:p>
          <a:p>
            <a:endParaRPr lang="en-US" i="1" dirty="0" smtClean="0"/>
          </a:p>
          <a:p>
            <a:r>
              <a:rPr lang="en-US" b="1" dirty="0" smtClean="0"/>
              <a:t>Active material </a:t>
            </a:r>
            <a:r>
              <a:rPr lang="en-US" dirty="0" smtClean="0"/>
              <a:t>- activated carbon from rice hulls [90%] </a:t>
            </a:r>
            <a:endParaRPr lang="en-US" dirty="0" smtClean="0"/>
          </a:p>
          <a:p>
            <a:r>
              <a:rPr lang="en-US" b="1" dirty="0" smtClean="0"/>
              <a:t>Conductive additive </a:t>
            </a:r>
            <a:r>
              <a:rPr lang="en-US" dirty="0" smtClean="0"/>
              <a:t>- carbon </a:t>
            </a:r>
            <a:r>
              <a:rPr lang="en-US" dirty="0" err="1" smtClean="0"/>
              <a:t>nanotubes</a:t>
            </a:r>
            <a:r>
              <a:rPr lang="en-US" dirty="0" smtClean="0"/>
              <a:t> [5%] </a:t>
            </a:r>
            <a:endParaRPr lang="en-US" dirty="0" smtClean="0"/>
          </a:p>
          <a:p>
            <a:r>
              <a:rPr lang="en-US" b="1" dirty="0" smtClean="0"/>
              <a:t>Polymer binder </a:t>
            </a:r>
            <a:r>
              <a:rPr lang="en-US" dirty="0" smtClean="0"/>
              <a:t>- PVDF [5%] </a:t>
            </a:r>
            <a:br>
              <a:rPr lang="en-US" dirty="0" smtClean="0"/>
            </a:br>
            <a:endParaRPr lang="ru-RU" dirty="0" smtClean="0"/>
          </a:p>
          <a:p>
            <a:r>
              <a:rPr lang="en-US" b="1" dirty="0" smtClean="0"/>
              <a:t>Mass loading of the electrode coating </a:t>
            </a:r>
            <a:r>
              <a:rPr lang="en-US" dirty="0" smtClean="0"/>
              <a:t>- 2.5 mg/cm2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14B7FD-1789-D2F0-7030-E0CDFBB9F8BD}"/>
              </a:ext>
            </a:extLst>
          </p:cNvPr>
          <p:cNvSpPr txBox="1"/>
          <p:nvPr/>
        </p:nvSpPr>
        <p:spPr>
          <a:xfrm>
            <a:off x="4178064" y="3116578"/>
            <a:ext cx="560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Anode</a:t>
            </a:r>
            <a:endParaRPr lang="ru-RU" i="1" dirty="0"/>
          </a:p>
          <a:p>
            <a:r>
              <a:rPr lang="en-US" b="1" dirty="0" smtClean="0"/>
              <a:t>Lithium </a:t>
            </a:r>
            <a:r>
              <a:rPr lang="en-US" b="1" dirty="0" smtClean="0"/>
              <a:t>metal </a:t>
            </a:r>
            <a:r>
              <a:rPr lang="en-US" dirty="0" smtClean="0"/>
              <a:t>150 µm thick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535615-03E3-B959-C5C0-8D98AFA47F72}"/>
              </a:ext>
            </a:extLst>
          </p:cNvPr>
          <p:cNvSpPr txBox="1"/>
          <p:nvPr/>
        </p:nvSpPr>
        <p:spPr>
          <a:xfrm>
            <a:off x="117821" y="3466200"/>
            <a:ext cx="3728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en-US" i="1" dirty="0" smtClean="0"/>
              <a:t>Separator</a:t>
            </a:r>
            <a:endParaRPr lang="en-US" i="1" dirty="0"/>
          </a:p>
          <a:p>
            <a:r>
              <a:rPr lang="en-US" dirty="0" err="1"/>
              <a:t>Celgard</a:t>
            </a:r>
            <a:r>
              <a:rPr lang="en-US" dirty="0"/>
              <a:t> 2500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07818F-6806-30B5-5484-72F6F4B4E82F}"/>
              </a:ext>
            </a:extLst>
          </p:cNvPr>
          <p:cNvSpPr txBox="1"/>
          <p:nvPr/>
        </p:nvSpPr>
        <p:spPr>
          <a:xfrm>
            <a:off x="9895499" y="991943"/>
            <a:ext cx="1497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en-US" i="1" dirty="0" smtClean="0"/>
              <a:t>Elements</a:t>
            </a:r>
            <a:endParaRPr lang="ru-RU" i="1" dirty="0"/>
          </a:p>
          <a:p>
            <a:endParaRPr lang="en-US" i="1" dirty="0"/>
          </a:p>
          <a:p>
            <a:r>
              <a:rPr lang="en-US" dirty="0" smtClean="0"/>
              <a:t>Coin cell </a:t>
            </a:r>
            <a:r>
              <a:rPr lang="ru-RU" dirty="0" smtClean="0"/>
              <a:t>2032</a:t>
            </a:r>
            <a:endParaRPr lang="en-US" dirty="0"/>
          </a:p>
        </p:txBody>
      </p:sp>
      <p:pic>
        <p:nvPicPr>
          <p:cNvPr id="11" name="Picture 5" descr="C:\Users\meyir\Desktop\unnamed.jpg"/>
          <p:cNvPicPr>
            <a:picLocks noChangeAspect="1" noChangeArrowheads="1"/>
          </p:cNvPicPr>
          <p:nvPr/>
        </p:nvPicPr>
        <p:blipFill>
          <a:blip r:embed="rId2" cstate="print"/>
          <a:srcRect l="5147" t="13143" r="5699" b="13879"/>
          <a:stretch>
            <a:fillRect/>
          </a:stretch>
        </p:blipFill>
        <p:spPr bwMode="auto">
          <a:xfrm>
            <a:off x="10050556" y="2567831"/>
            <a:ext cx="1209115" cy="1106577"/>
          </a:xfrm>
          <a:prstGeom prst="rect">
            <a:avLst/>
          </a:prstGeom>
          <a:noFill/>
        </p:spPr>
      </p:pic>
      <p:pic>
        <p:nvPicPr>
          <p:cNvPr id="12" name="Picture 4" descr="China 48v Supercapacitor, 48v Supercapacitor Manufacturers, Suppliers,  Price | Made-in-China.com"/>
          <p:cNvPicPr>
            <a:picLocks noChangeAspect="1" noChangeArrowheads="1"/>
          </p:cNvPicPr>
          <p:nvPr/>
        </p:nvPicPr>
        <p:blipFill>
          <a:blip r:embed="rId3" cstate="print"/>
          <a:srcRect l="2384" t="17569" r="2206" b="6048"/>
          <a:stretch>
            <a:fillRect/>
          </a:stretch>
        </p:blipFill>
        <p:spPr bwMode="auto">
          <a:xfrm>
            <a:off x="4930591" y="3881716"/>
            <a:ext cx="3538503" cy="2832849"/>
          </a:xfrm>
          <a:prstGeom prst="rect">
            <a:avLst/>
          </a:prstGeom>
          <a:noFill/>
        </p:spPr>
      </p:pic>
      <p:pic>
        <p:nvPicPr>
          <p:cNvPr id="13" name="Picture 2" descr="Аккумуляторная батарея 18650 Li- Ion 2600 mah за 0 ₽ с бесплатной доставкой  за 1 день купить на KazanExpress"/>
          <p:cNvPicPr>
            <a:picLocks noChangeAspect="1" noChangeArrowheads="1"/>
          </p:cNvPicPr>
          <p:nvPr/>
        </p:nvPicPr>
        <p:blipFill>
          <a:blip r:embed="rId4" cstate="print"/>
          <a:srcRect l="15715" t="23561" r="9893" b="10094"/>
          <a:stretch>
            <a:fillRect/>
          </a:stretch>
        </p:blipFill>
        <p:spPr bwMode="auto">
          <a:xfrm>
            <a:off x="1496546" y="4246102"/>
            <a:ext cx="1892112" cy="2249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77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77BC147-54D2-D0C8-6914-E00BEA5B2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1" t="8382" r="12783" b="4761"/>
          <a:stretch/>
        </p:blipFill>
        <p:spPr>
          <a:xfrm>
            <a:off x="1561906" y="663388"/>
            <a:ext cx="4123405" cy="33914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749EC6B-1F07-F081-5DDE-9EA4DF8E5D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1" t="8634" r="12685" b="4953"/>
          <a:stretch/>
        </p:blipFill>
        <p:spPr>
          <a:xfrm>
            <a:off x="6084985" y="690283"/>
            <a:ext cx="4197533" cy="32977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888C421-C74C-8E9D-03E8-80AA6CCB0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5" t="9292" r="12589" b="6060"/>
          <a:stretch/>
        </p:blipFill>
        <p:spPr>
          <a:xfrm>
            <a:off x="1486031" y="3989295"/>
            <a:ext cx="3993092" cy="28687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2DA5CF3-8E6B-8032-CC8F-05C56200A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1" t="10707" r="11971" b="6061"/>
          <a:stretch/>
        </p:blipFill>
        <p:spPr>
          <a:xfrm>
            <a:off x="6094234" y="4016188"/>
            <a:ext cx="4116566" cy="2710929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64976" y="0"/>
            <a:ext cx="8162365" cy="706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Galvanostatic curves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10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9980" y="225788"/>
            <a:ext cx="10515600" cy="91503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+mn-lt"/>
              </a:rPr>
              <a:t>Results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  <a:cs typeface="Arial" panose="020B0604020202020204" pitchFamily="34" charset="0"/>
              </a:rPr>
              <a:t>Scanning electron microscopy (SEM, </a:t>
            </a:r>
            <a:r>
              <a:rPr lang="en-US" sz="2800" dirty="0" err="1" smtClean="0">
                <a:latin typeface="+mn-lt"/>
                <a:cs typeface="Arial" panose="020B0604020202020204" pitchFamily="34" charset="0"/>
              </a:rPr>
              <a:t>Jeol</a:t>
            </a:r>
            <a:r>
              <a:rPr lang="en-U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+mn-lt"/>
                <a:cs typeface="Arial" panose="020B0604020202020204" pitchFamily="34" charset="0"/>
              </a:rPr>
              <a:t>JSM-6490LA</a:t>
            </a:r>
            <a:r>
              <a:rPr lang="en-US" sz="2800" dirty="0" smtClean="0">
                <a:latin typeface="+mn-lt"/>
                <a:cs typeface="Arial" panose="020B0604020202020204" pitchFamily="34" charset="0"/>
              </a:rPr>
              <a:t>) </a:t>
            </a:r>
            <a:br>
              <a:rPr lang="en-US" sz="2800" dirty="0" smtClean="0">
                <a:latin typeface="+mn-lt"/>
                <a:cs typeface="Arial" panose="020B0604020202020204" pitchFamily="34" charset="0"/>
              </a:rPr>
            </a:br>
            <a:r>
              <a:rPr lang="en-US" sz="2800" dirty="0" smtClean="0">
                <a:latin typeface="+mn-lt"/>
                <a:cs typeface="Arial" panose="020B0604020202020204" pitchFamily="34" charset="0"/>
              </a:rPr>
              <a:t>Transmission electron </a:t>
            </a:r>
            <a:r>
              <a:rPr lang="en-US" sz="2800" dirty="0">
                <a:latin typeface="+mn-lt"/>
                <a:cs typeface="Arial" panose="020B0604020202020204" pitchFamily="34" charset="0"/>
              </a:rPr>
              <a:t>microscopy </a:t>
            </a:r>
            <a:r>
              <a:rPr lang="en-US" sz="2800" dirty="0" smtClean="0">
                <a:latin typeface="+mn-lt"/>
                <a:cs typeface="Arial" panose="020B0604020202020204" pitchFamily="34" charset="0"/>
              </a:rPr>
              <a:t>(TEM, JEM-2100analysis</a:t>
            </a:r>
            <a:r>
              <a:rPr lang="en-US" sz="3200" dirty="0">
                <a:latin typeface="+mn-lt"/>
                <a:cs typeface="Arial" panose="020B0604020202020204" pitchFamily="34" charset="0"/>
              </a:rPr>
              <a:t>)</a:t>
            </a:r>
            <a:endParaRPr lang="en-US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6" y="3721388"/>
            <a:ext cx="2804160" cy="2103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45" y="1491995"/>
            <a:ext cx="2804160" cy="2103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45" y="3721388"/>
            <a:ext cx="2804160" cy="2103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64" y="1491995"/>
            <a:ext cx="3164154" cy="2103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64" y="3721388"/>
            <a:ext cx="3164154" cy="21031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57772" y="5950781"/>
            <a:ext cx="2428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SEM micrographs of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carbonized Rice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02889" y="5950781"/>
            <a:ext cx="2428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SEM micrographs of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activated Rice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79301" y="5950781"/>
            <a:ext cx="2326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TEM micrographs of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activated Rice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Husk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6" y="1491995"/>
            <a:ext cx="2804160" cy="2103120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FEE89-725B-467F-B4BC-CCE311B3370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26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public\2022_Мейр_Li-Ion battery\image\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9448" t="32946" r="19448" b="30136"/>
          <a:stretch/>
        </p:blipFill>
        <p:spPr bwMode="auto">
          <a:xfrm>
            <a:off x="2886635" y="528919"/>
            <a:ext cx="5199530" cy="21425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Рисунок 4" descr="D:\public\2022_Мейр_Li-Ion battery\image\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8723" t="29207" r="19303" b="28267"/>
          <a:stretch/>
        </p:blipFill>
        <p:spPr bwMode="auto">
          <a:xfrm>
            <a:off x="1248960" y="3343835"/>
            <a:ext cx="3851958" cy="2178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D:\public\2022_Мейр_Li-Ion battery\image\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8288" t="28973" r="19593" b="28734"/>
          <a:stretch/>
        </p:blipFill>
        <p:spPr bwMode="auto">
          <a:xfrm>
            <a:off x="5689880" y="3314330"/>
            <a:ext cx="4780895" cy="2181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402106" y="1"/>
            <a:ext cx="5634318" cy="78889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Neutron tomography</a:t>
            </a:r>
            <a:endParaRPr lang="ru-RU" sz="3600" b="1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11625" y="5684984"/>
            <a:ext cx="10148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Tomography experiments were done at TITAN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beamline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of WWR-K reactor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Almaty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INP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                                                                 As convertor used 6LiF/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ZnS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scintillators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with thicknesses of 100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μ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Hamamats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CCD -chip based camera, and L/D was typically set at 350. Pixel resolution was 45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μ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462683" y="842265"/>
            <a:ext cx="32452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The neutron tomography method was used to visualize the lithium and electrolyte distribution regions flowing inside the cell in the initial and final states of lithium-ion batteries.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6714184" y="2586631"/>
            <a:ext cx="15423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spc="-85" dirty="0" smtClean="0">
                <a:solidFill>
                  <a:srgbClr val="FF0000"/>
                </a:solidFill>
                <a:latin typeface="Arial"/>
                <a:cs typeface="Arial"/>
              </a:rPr>
              <a:t>Capacity </a:t>
            </a:r>
            <a:r>
              <a:rPr sz="1600" spc="-85" dirty="0" smtClean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600" spc="-15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600" spc="-105" dirty="0" smtClean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48137" y="2604560"/>
            <a:ext cx="15423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spc="-85" dirty="0" smtClean="0">
                <a:solidFill>
                  <a:srgbClr val="FF0000"/>
                </a:solidFill>
                <a:latin typeface="Arial"/>
                <a:cs typeface="Arial"/>
              </a:rPr>
              <a:t>Capacity 5</a:t>
            </a:r>
            <a:r>
              <a:rPr sz="1600" spc="-85" dirty="0" smtClean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600" spc="-15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600" spc="-105" dirty="0" smtClean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3083479" y="2640420"/>
            <a:ext cx="15423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spc="-85" dirty="0" smtClean="0">
                <a:solidFill>
                  <a:srgbClr val="FF0000"/>
                </a:solidFill>
                <a:latin typeface="Arial"/>
                <a:cs typeface="Arial"/>
              </a:rPr>
              <a:t>Capacity 10</a:t>
            </a:r>
            <a:r>
              <a:rPr sz="1600" spc="-85" dirty="0" smtClean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600" spc="-15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600" spc="-105" dirty="0" smtClean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587</Words>
  <Application>Microsoft Office PowerPoint</Application>
  <PresentationFormat>Произвольный</PresentationFormat>
  <Paragraphs>89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CorelDRAW</vt:lpstr>
      <vt:lpstr>Слайд 1</vt:lpstr>
      <vt:lpstr>Слайд 2</vt:lpstr>
      <vt:lpstr>Li ion batteries vs Supercapacitors</vt:lpstr>
      <vt:lpstr>Hybrid Li ion capacitors</vt:lpstr>
      <vt:lpstr>Слайд 5</vt:lpstr>
      <vt:lpstr>Слайд 6</vt:lpstr>
      <vt:lpstr>Слайд 7</vt:lpstr>
      <vt:lpstr>Results Scanning electron microscopy (SEM, Jeol JSM-6490LA)  Transmission electron microscopy (TEM, JEM-2100analysis)</vt:lpstr>
      <vt:lpstr>Neutron tomography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Krivchenko Victor</dc:creator>
  <cp:lastModifiedBy>meyir</cp:lastModifiedBy>
  <cp:revision>20</cp:revision>
  <dcterms:created xsi:type="dcterms:W3CDTF">2022-07-04T10:52:50Z</dcterms:created>
  <dcterms:modified xsi:type="dcterms:W3CDTF">2022-10-23T21:50:52Z</dcterms:modified>
</cp:coreProperties>
</file>