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6.jpg" ContentType="image/jpeg"/>
  <Override PartName="/ppt/media/image19.jpg" ContentType="image/jpeg"/>
  <Override PartName="/ppt/media/image20.jpg" ContentType="image/jpeg"/>
  <Override PartName="/ppt/media/image23.JPG" ContentType="image/jpeg"/>
  <Override PartName="/ppt/media/image24.JPG" ContentType="image/jpeg"/>
  <Override PartName="/ppt/media/image25.jpg" ContentType="image/jpeg"/>
  <Override PartName="/ppt/media/image31.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78" r:id="rId7"/>
    <p:sldId id="262" r:id="rId8"/>
    <p:sldId id="263" r:id="rId9"/>
    <p:sldId id="292" r:id="rId10"/>
    <p:sldId id="293" r:id="rId11"/>
    <p:sldId id="266" r:id="rId12"/>
    <p:sldId id="267" r:id="rId13"/>
    <p:sldId id="294" r:id="rId14"/>
    <p:sldId id="268" r:id="rId15"/>
    <p:sldId id="269" r:id="rId16"/>
    <p:sldId id="270" r:id="rId17"/>
    <p:sldId id="271" r:id="rId18"/>
    <p:sldId id="282" r:id="rId19"/>
    <p:sldId id="281" r:id="rId20"/>
    <p:sldId id="283" r:id="rId21"/>
    <p:sldId id="284" r:id="rId22"/>
    <p:sldId id="285" r:id="rId23"/>
    <p:sldId id="286" r:id="rId24"/>
    <p:sldId id="287" r:id="rId25"/>
    <p:sldId id="289" r:id="rId26"/>
    <p:sldId id="280"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5852" autoAdjust="0"/>
  </p:normalViewPr>
  <p:slideViewPr>
    <p:cSldViewPr snapToGrid="0">
      <p:cViewPr varScale="1">
        <p:scale>
          <a:sx n="78" d="100"/>
          <a:sy n="78"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7F8F5-D4E9-4E98-B55F-C684401C73BC}"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67834-FF3F-4F97-8987-ABC48A2F4C59}" type="slidenum">
              <a:rPr lang="en-US" smtClean="0"/>
              <a:t>‹#›</a:t>
            </a:fld>
            <a:endParaRPr lang="en-US"/>
          </a:p>
        </p:txBody>
      </p:sp>
    </p:spTree>
    <p:extLst>
      <p:ext uri="{BB962C8B-B14F-4D97-AF65-F5344CB8AC3E}">
        <p14:creationId xmlns:p14="http://schemas.microsoft.com/office/powerpoint/2010/main" val="166834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j-lt"/>
                <a:cs typeface="Times New Roman" panose="02020603050405020304" pitchFamily="18" charset="0"/>
              </a:rPr>
              <a:t>The thesis is structured into two sections:</a:t>
            </a:r>
          </a:p>
          <a:p>
            <a:pPr algn="l"/>
            <a:endParaRPr lang="en-US" sz="1200" b="0" i="0" u="none" strike="noStrike" baseline="0" dirty="0">
              <a:latin typeface="+mj-lt"/>
              <a:cs typeface="Times New Roman" panose="02020603050405020304" pitchFamily="18" charset="0"/>
            </a:endParaRPr>
          </a:p>
          <a:p>
            <a:pPr marL="285750" indent="-285750" algn="l">
              <a:buFont typeface="Wingdings" panose="05000000000000000000" pitchFamily="2" charset="2"/>
              <a:buChar char="ü"/>
            </a:pPr>
            <a:r>
              <a:rPr lang="en-US" sz="1200" b="0" i="0" u="none" strike="noStrike" baseline="0" dirty="0">
                <a:latin typeface="+mj-lt"/>
                <a:cs typeface="Times New Roman" panose="02020603050405020304" pitchFamily="18" charset="0"/>
              </a:rPr>
              <a:t>the theoretical part contains Chapters 2 and 3 and describes the PALS technique for both analog and digital hardware realization. It continues with the features of the used software for the experiments Positron Annihilation System 6.2.6 and points out the working principle of the scintillator detectors. In the last part of this theoretical section, an overview of how fast gamma detectors behave being placed both in longitudinal and transverse magnetic field is given</a:t>
            </a:r>
          </a:p>
          <a:p>
            <a:pPr marL="285750" indent="-285750" algn="l">
              <a:buFont typeface="Wingdings" panose="05000000000000000000" pitchFamily="2" charset="2"/>
              <a:buChar char="ü"/>
            </a:pPr>
            <a:endParaRPr lang="en-US" sz="1200" b="0" i="0" u="none" strike="noStrike" baseline="0" dirty="0">
              <a:latin typeface="+mj-lt"/>
              <a:cs typeface="Times New Roman" panose="02020603050405020304" pitchFamily="18" charset="0"/>
            </a:endParaRPr>
          </a:p>
          <a:p>
            <a:pPr marL="285750" indent="-285750" algn="l">
              <a:buFont typeface="Wingdings" panose="05000000000000000000" pitchFamily="2" charset="2"/>
              <a:buChar char="ü"/>
            </a:pPr>
            <a:r>
              <a:rPr lang="en-US" sz="1200" b="0" i="0" u="none" strike="noStrike" baseline="0" dirty="0">
                <a:latin typeface="+mj-lt"/>
                <a:cs typeface="Times New Roman" panose="02020603050405020304" pitchFamily="18" charset="0"/>
              </a:rPr>
              <a:t>the experimental section is represented by Chapter 4 and refers to the used materials, experimental set-up configuration, the results and the discussion.</a:t>
            </a:r>
          </a:p>
          <a:p>
            <a:pPr marL="285750" indent="-285750" algn="l">
              <a:buFont typeface="Wingdings" panose="05000000000000000000" pitchFamily="2" charset="2"/>
              <a:buChar char="ü"/>
            </a:pPr>
            <a:endParaRPr lang="en-US" sz="1200" b="0" i="0" u="none" strike="noStrike" baseline="0" dirty="0">
              <a:latin typeface="+mj-lt"/>
              <a:cs typeface="Times New Roman" panose="02020603050405020304" pitchFamily="18" charset="0"/>
            </a:endParaRPr>
          </a:p>
          <a:p>
            <a:pPr marL="285750" indent="-285750" algn="l">
              <a:buFont typeface="Wingdings" panose="05000000000000000000" pitchFamily="2" charset="2"/>
              <a:buChar char="ü"/>
            </a:pPr>
            <a:r>
              <a:rPr lang="en-US" sz="1200" b="0" i="0" u="none" strike="noStrike" baseline="0" dirty="0">
                <a:latin typeface="+mj-lt"/>
                <a:cs typeface="Times New Roman" panose="02020603050405020304" pitchFamily="18" charset="0"/>
              </a:rPr>
              <a:t>the last part of the thesis, Chapter 5, includes the conclusions and the future perspectives</a:t>
            </a:r>
            <a:endParaRPr lang="en-US" dirty="0">
              <a:latin typeface="+mj-lt"/>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9BF9018-9446-4D93-AB01-00DE09C55CB5}" type="slidenum">
              <a:rPr lang="en-GB" smtClean="0"/>
              <a:t>2</a:t>
            </a:fld>
            <a:endParaRPr lang="en-GB"/>
          </a:p>
        </p:txBody>
      </p:sp>
    </p:spTree>
    <p:extLst>
      <p:ext uri="{BB962C8B-B14F-4D97-AF65-F5344CB8AC3E}">
        <p14:creationId xmlns:p14="http://schemas.microsoft.com/office/powerpoint/2010/main" val="399725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BF9018-9446-4D93-AB01-00DE09C55CB5}" type="slidenum">
              <a:rPr lang="en-GB" smtClean="0"/>
              <a:t>22</a:t>
            </a:fld>
            <a:endParaRPr lang="en-GB"/>
          </a:p>
        </p:txBody>
      </p:sp>
    </p:spTree>
    <p:extLst>
      <p:ext uri="{BB962C8B-B14F-4D97-AF65-F5344CB8AC3E}">
        <p14:creationId xmlns:p14="http://schemas.microsoft.com/office/powerpoint/2010/main" val="222578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49D2-0A16-48EF-BDEB-2D60542F61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B29279-6EDA-49BC-AA91-1D5C58A2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AA50E-7D67-49DB-8C0A-CB758C424548}"/>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5" name="Footer Placeholder 4">
            <a:extLst>
              <a:ext uri="{FF2B5EF4-FFF2-40B4-BE49-F238E27FC236}">
                <a16:creationId xmlns:a16="http://schemas.microsoft.com/office/drawing/2014/main" id="{160A4F70-C269-4542-BB72-5171069C6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6C0FB-5E62-423D-A1E4-FBD1A12A3910}"/>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362047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0291-BC0E-4DAE-B29D-F00E717F9D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9BA751-6A76-454C-8BB9-0E6481F35A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3F00F-E1EA-4A6C-8C9A-D62CDF757005}"/>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5" name="Footer Placeholder 4">
            <a:extLst>
              <a:ext uri="{FF2B5EF4-FFF2-40B4-BE49-F238E27FC236}">
                <a16:creationId xmlns:a16="http://schemas.microsoft.com/office/drawing/2014/main" id="{D8CAB380-6D0C-4EF7-A178-AED70EC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C521F-FFA2-4615-AE84-44AEA862A402}"/>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93807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2DCF7-0870-48F1-B558-31A29DD9AF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FF8FA-84B7-4244-9A97-14B66A2E6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9A9F3-FC53-4F49-ACB5-26B3BD34C68C}"/>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5" name="Footer Placeholder 4">
            <a:extLst>
              <a:ext uri="{FF2B5EF4-FFF2-40B4-BE49-F238E27FC236}">
                <a16:creationId xmlns:a16="http://schemas.microsoft.com/office/drawing/2014/main" id="{721393F5-8491-43FC-90BB-4818E4DA5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F8485-4430-4CA8-B982-0A0530D4C0A6}"/>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35039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8290-0196-4D6E-8E31-1E9844270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D2FF5B-EA64-4CC5-B661-B969A16D5D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B62E7-5D1B-4071-8224-213D9F7BE11B}"/>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5" name="Footer Placeholder 4">
            <a:extLst>
              <a:ext uri="{FF2B5EF4-FFF2-40B4-BE49-F238E27FC236}">
                <a16:creationId xmlns:a16="http://schemas.microsoft.com/office/drawing/2014/main" id="{CBB43B76-AFD6-4ED5-816B-88484255E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95BC4-6AEF-44C1-8775-32DB6F14CEC6}"/>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388735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03C9-5A81-4E30-806E-E0E880A414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422C6-331A-4690-B8B2-DF72CE7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EF601E-283F-42F0-B7B3-9A4C3FCDDEF4}"/>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5" name="Footer Placeholder 4">
            <a:extLst>
              <a:ext uri="{FF2B5EF4-FFF2-40B4-BE49-F238E27FC236}">
                <a16:creationId xmlns:a16="http://schemas.microsoft.com/office/drawing/2014/main" id="{A321DFEF-FFE3-476D-888E-827A3A22C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EC072-B178-4DD0-AA6D-18E92581ECD4}"/>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287961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C2BF-91E1-4F17-8165-A7D9BE1DB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460D66-D549-4931-A49A-0593E94FCE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11E3C-F044-4497-8E54-2BCAC269F3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7363FD-9B01-4CEE-A6D3-236698CFE925}"/>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6" name="Footer Placeholder 5">
            <a:extLst>
              <a:ext uri="{FF2B5EF4-FFF2-40B4-BE49-F238E27FC236}">
                <a16:creationId xmlns:a16="http://schemas.microsoft.com/office/drawing/2014/main" id="{E5978480-2F84-4933-BD3E-8D2C94A87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D6AF0-4FA0-410F-9275-5BB9EA22BE77}"/>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2972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5200-F511-49BE-B468-B610729A20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EC994B-361D-4E50-B5DF-ED88FB893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50B85-1391-438C-AABF-33957817CE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5F0AA-03D9-40AA-9163-D12F63F30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61E75E-FBE4-401E-9FBD-6E1658BB2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2C8649-59EA-49D3-9B4A-65253CAFA25C}"/>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8" name="Footer Placeholder 7">
            <a:extLst>
              <a:ext uri="{FF2B5EF4-FFF2-40B4-BE49-F238E27FC236}">
                <a16:creationId xmlns:a16="http://schemas.microsoft.com/office/drawing/2014/main" id="{24A279DA-546E-4117-9F6A-2FF1BF0861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71DB2E-DFE3-4EA0-876E-7A368E6245FB}"/>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18644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D00C-01D3-4250-AA34-CF55D8E46B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F3CE68-2DA6-41BC-9E61-37772698B253}"/>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4" name="Footer Placeholder 3">
            <a:extLst>
              <a:ext uri="{FF2B5EF4-FFF2-40B4-BE49-F238E27FC236}">
                <a16:creationId xmlns:a16="http://schemas.microsoft.com/office/drawing/2014/main" id="{7ABA6F4B-64CF-4564-B10B-CBB7AAD746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4E424C-8E74-4ED6-ABC2-4AE026A159DB}"/>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331793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F2BB72-B25A-45F2-91E3-9ECD42EC2992}"/>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3" name="Footer Placeholder 2">
            <a:extLst>
              <a:ext uri="{FF2B5EF4-FFF2-40B4-BE49-F238E27FC236}">
                <a16:creationId xmlns:a16="http://schemas.microsoft.com/office/drawing/2014/main" id="{502D1D06-7D4A-48C3-9D25-2DB84B70B0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D293A3-E985-411C-93F3-C21960A43A92}"/>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10898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2D1B-F27C-42DB-956E-EB2136AA8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F2389F-4076-4687-B086-C93A195BD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094943-D113-4624-98F1-BBE8354FA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A4003-8BD9-4550-A33A-B716563BEF5D}"/>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6" name="Footer Placeholder 5">
            <a:extLst>
              <a:ext uri="{FF2B5EF4-FFF2-40B4-BE49-F238E27FC236}">
                <a16:creationId xmlns:a16="http://schemas.microsoft.com/office/drawing/2014/main" id="{43640654-D4D0-431E-87E9-9EA54100A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0D8FE-9038-4A43-B29A-9AA882A5928F}"/>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30567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F20B-A726-49E5-B03D-656330F638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BD13E8-DFE1-41C4-B10F-FCD39328E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CF16FA-97B8-49C9-A1E2-6DCBAEC63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53ABB-1C18-4A4F-BDF0-563AF8889376}"/>
              </a:ext>
            </a:extLst>
          </p:cNvPr>
          <p:cNvSpPr>
            <a:spLocks noGrp="1"/>
          </p:cNvSpPr>
          <p:nvPr>
            <p:ph type="dt" sz="half" idx="10"/>
          </p:nvPr>
        </p:nvSpPr>
        <p:spPr/>
        <p:txBody>
          <a:bodyPr/>
          <a:lstStyle/>
          <a:p>
            <a:fld id="{BB61D2B2-88F9-4A3D-9C37-FDE96D48BF87}" type="datetimeFigureOut">
              <a:rPr lang="en-US" smtClean="0"/>
              <a:t>10/27/2022</a:t>
            </a:fld>
            <a:endParaRPr lang="en-US"/>
          </a:p>
        </p:txBody>
      </p:sp>
      <p:sp>
        <p:nvSpPr>
          <p:cNvPr id="6" name="Footer Placeholder 5">
            <a:extLst>
              <a:ext uri="{FF2B5EF4-FFF2-40B4-BE49-F238E27FC236}">
                <a16:creationId xmlns:a16="http://schemas.microsoft.com/office/drawing/2014/main" id="{3D9D1830-E97F-498C-88D6-AA929CE13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BFB01-6AD3-4B04-8EC0-65CF2ECE2415}"/>
              </a:ext>
            </a:extLst>
          </p:cNvPr>
          <p:cNvSpPr>
            <a:spLocks noGrp="1"/>
          </p:cNvSpPr>
          <p:nvPr>
            <p:ph type="sldNum" sz="quarter" idx="12"/>
          </p:nvPr>
        </p:nvSpPr>
        <p:spPr/>
        <p:txBody>
          <a:bodyPr/>
          <a:lstStyle/>
          <a:p>
            <a:fld id="{644F5C23-038A-4D47-9C4D-C7E5709B80C5}" type="slidenum">
              <a:rPr lang="en-US" smtClean="0"/>
              <a:t>‹#›</a:t>
            </a:fld>
            <a:endParaRPr lang="en-US"/>
          </a:p>
        </p:txBody>
      </p:sp>
    </p:spTree>
    <p:extLst>
      <p:ext uri="{BB962C8B-B14F-4D97-AF65-F5344CB8AC3E}">
        <p14:creationId xmlns:p14="http://schemas.microsoft.com/office/powerpoint/2010/main" val="354232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3532BE-79CF-4660-9C84-466FE698F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BAEB5-E991-45E6-AC1D-169042735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651E5-5F43-46EB-A269-DE4A3D2D7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1D2B2-88F9-4A3D-9C37-FDE96D48BF87}" type="datetimeFigureOut">
              <a:rPr lang="en-US" smtClean="0"/>
              <a:t>10/27/2022</a:t>
            </a:fld>
            <a:endParaRPr lang="en-US"/>
          </a:p>
        </p:txBody>
      </p:sp>
      <p:sp>
        <p:nvSpPr>
          <p:cNvPr id="5" name="Footer Placeholder 4">
            <a:extLst>
              <a:ext uri="{FF2B5EF4-FFF2-40B4-BE49-F238E27FC236}">
                <a16:creationId xmlns:a16="http://schemas.microsoft.com/office/drawing/2014/main" id="{1FBEF7D6-7E14-479F-9EF6-3C7206E3A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526908-A0DD-4468-ACEE-C34A4155E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F5C23-038A-4D47-9C4D-C7E5709B80C5}" type="slidenum">
              <a:rPr lang="en-US" smtClean="0"/>
              <a:t>‹#›</a:t>
            </a:fld>
            <a:endParaRPr lang="en-US"/>
          </a:p>
        </p:txBody>
      </p:sp>
    </p:spTree>
    <p:extLst>
      <p:ext uri="{BB962C8B-B14F-4D97-AF65-F5344CB8AC3E}">
        <p14:creationId xmlns:p14="http://schemas.microsoft.com/office/powerpoint/2010/main" val="1011114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086E79-6130-428C-ADAC-46C28E270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50" y="67346"/>
            <a:ext cx="1742400" cy="1749789"/>
          </a:xfrm>
          <a:prstGeom prst="rect">
            <a:avLst/>
          </a:prstGeom>
        </p:spPr>
      </p:pic>
      <p:pic>
        <p:nvPicPr>
          <p:cNvPr id="9" name="Picture 8">
            <a:extLst>
              <a:ext uri="{FF2B5EF4-FFF2-40B4-BE49-F238E27FC236}">
                <a16:creationId xmlns:a16="http://schemas.microsoft.com/office/drawing/2014/main" id="{8D8BADD8-9233-4EDB-B4B6-31586ABD8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6591" y="186335"/>
            <a:ext cx="1743758" cy="1370096"/>
          </a:xfrm>
          <a:prstGeom prst="rect">
            <a:avLst/>
          </a:prstGeom>
        </p:spPr>
      </p:pic>
      <p:sp>
        <p:nvSpPr>
          <p:cNvPr id="12" name="TextBox 11">
            <a:extLst>
              <a:ext uri="{FF2B5EF4-FFF2-40B4-BE49-F238E27FC236}">
                <a16:creationId xmlns:a16="http://schemas.microsoft.com/office/drawing/2014/main" id="{A90F20B0-F16B-42F3-8007-8232E457D286}"/>
              </a:ext>
            </a:extLst>
          </p:cNvPr>
          <p:cNvSpPr txBox="1"/>
          <p:nvPr/>
        </p:nvSpPr>
        <p:spPr>
          <a:xfrm>
            <a:off x="2307525" y="2419350"/>
            <a:ext cx="7576949" cy="630942"/>
          </a:xfrm>
          <a:prstGeom prst="rect">
            <a:avLst/>
          </a:prstGeom>
          <a:noFill/>
        </p:spPr>
        <p:txBody>
          <a:bodyPr wrap="square">
            <a:spAutoFit/>
          </a:bodyPr>
          <a:lstStyle/>
          <a:p>
            <a:pPr algn="just"/>
            <a:r>
              <a:rPr lang="en-US" sz="3500" b="1" dirty="0">
                <a:latin typeface="+mj-lt"/>
                <a:cs typeface="Times New Roman" panose="02020603050405020304" pitchFamily="18" charset="0"/>
              </a:rPr>
              <a:t>Timing resolution of fast gamma detectors</a:t>
            </a:r>
          </a:p>
        </p:txBody>
      </p:sp>
      <p:sp>
        <p:nvSpPr>
          <p:cNvPr id="14" name="TextBox 13">
            <a:extLst>
              <a:ext uri="{FF2B5EF4-FFF2-40B4-BE49-F238E27FC236}">
                <a16:creationId xmlns:a16="http://schemas.microsoft.com/office/drawing/2014/main" id="{832E15E0-8220-4393-8503-33043830F2CF}"/>
              </a:ext>
            </a:extLst>
          </p:cNvPr>
          <p:cNvSpPr txBox="1"/>
          <p:nvPr/>
        </p:nvSpPr>
        <p:spPr>
          <a:xfrm>
            <a:off x="8072026" y="4786288"/>
            <a:ext cx="3488004" cy="1200329"/>
          </a:xfrm>
          <a:prstGeom prst="rect">
            <a:avLst/>
          </a:prstGeom>
          <a:noFill/>
        </p:spPr>
        <p:txBody>
          <a:bodyPr wrap="square">
            <a:spAutoFit/>
          </a:bodyPr>
          <a:lstStyle/>
          <a:p>
            <a:r>
              <a:rPr lang="en-US" b="1" dirty="0">
                <a:latin typeface="+mj-lt"/>
                <a:cs typeface="Times New Roman" panose="02020603050405020304" pitchFamily="18" charset="0"/>
              </a:rPr>
              <a:t>Authors</a:t>
            </a:r>
          </a:p>
          <a:p>
            <a:r>
              <a:rPr lang="en-US" b="1" dirty="0" err="1">
                <a:latin typeface="+mj-lt"/>
                <a:cs typeface="Times New Roman" panose="02020603050405020304" pitchFamily="18" charset="0"/>
              </a:rPr>
              <a:t>Cosmina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Viorela</a:t>
            </a:r>
            <a:r>
              <a:rPr lang="en-US" b="1" dirty="0">
                <a:latin typeface="+mj-lt"/>
                <a:cs typeface="Times New Roman" panose="02020603050405020304" pitchFamily="18" charset="0"/>
              </a:rPr>
              <a:t> NEDELCU</a:t>
            </a:r>
          </a:p>
          <a:p>
            <a:r>
              <a:rPr lang="en-US" b="1" dirty="0">
                <a:latin typeface="+mj-lt"/>
                <a:cs typeface="Times New Roman" panose="02020603050405020304" pitchFamily="18" charset="0"/>
              </a:rPr>
              <a:t>CS II Dr. </a:t>
            </a:r>
            <a:r>
              <a:rPr lang="en-US" b="1" dirty="0" err="1">
                <a:latin typeface="+mj-lt"/>
                <a:cs typeface="Times New Roman" panose="02020603050405020304" pitchFamily="18" charset="0"/>
              </a:rPr>
              <a:t>Habil</a:t>
            </a:r>
            <a:r>
              <a:rPr lang="en-US" b="1" dirty="0">
                <a:latin typeface="+mj-lt"/>
                <a:cs typeface="Times New Roman" panose="02020603050405020304" pitchFamily="18" charset="0"/>
              </a:rPr>
              <a:t>. Nikolay DJOURELOV  </a:t>
            </a:r>
          </a:p>
          <a:p>
            <a:endParaRPr lang="en-US" b="1" dirty="0">
              <a:latin typeface="+mj-lt"/>
              <a:cs typeface="Times New Roman" panose="02020603050405020304" pitchFamily="18" charset="0"/>
            </a:endParaRPr>
          </a:p>
        </p:txBody>
      </p:sp>
    </p:spTree>
    <p:extLst>
      <p:ext uri="{BB962C8B-B14F-4D97-AF65-F5344CB8AC3E}">
        <p14:creationId xmlns:p14="http://schemas.microsoft.com/office/powerpoint/2010/main" val="221279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3652-437B-B206-02A0-A35A9B619CFB}"/>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Theoretical section</a:t>
            </a:r>
          </a:p>
        </p:txBody>
      </p:sp>
      <p:pic>
        <p:nvPicPr>
          <p:cNvPr id="8" name="Picture 7">
            <a:extLst>
              <a:ext uri="{FF2B5EF4-FFF2-40B4-BE49-F238E27FC236}">
                <a16:creationId xmlns:a16="http://schemas.microsoft.com/office/drawing/2014/main" id="{144C4414-F4F2-7391-82DA-3766F46E1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250" y="1891663"/>
            <a:ext cx="5783877" cy="3645506"/>
          </a:xfrm>
          <a:prstGeom prst="rect">
            <a:avLst/>
          </a:prstGeom>
        </p:spPr>
      </p:pic>
      <p:sp>
        <p:nvSpPr>
          <p:cNvPr id="10" name="TextBox 9">
            <a:extLst>
              <a:ext uri="{FF2B5EF4-FFF2-40B4-BE49-F238E27FC236}">
                <a16:creationId xmlns:a16="http://schemas.microsoft.com/office/drawing/2014/main" id="{1E974B09-14C4-380E-2D5C-E4E2464BA1D7}"/>
              </a:ext>
            </a:extLst>
          </p:cNvPr>
          <p:cNvSpPr txBox="1"/>
          <p:nvPr/>
        </p:nvSpPr>
        <p:spPr>
          <a:xfrm>
            <a:off x="7632709" y="5660895"/>
            <a:ext cx="3088957" cy="276999"/>
          </a:xfrm>
          <a:prstGeom prst="rect">
            <a:avLst/>
          </a:prstGeom>
          <a:noFill/>
        </p:spPr>
        <p:txBody>
          <a:bodyPr wrap="square">
            <a:spAutoFit/>
          </a:bodyPr>
          <a:lstStyle/>
          <a:p>
            <a:r>
              <a:rPr lang="en-GB" sz="1200" b="0" i="0" u="none" strike="noStrike" baseline="0" dirty="0">
                <a:latin typeface="+mj-lt"/>
              </a:rPr>
              <a:t>Scheme of the scintillation process of the PMT</a:t>
            </a:r>
            <a:endParaRPr lang="en-GB" sz="1200" dirty="0">
              <a:latin typeface="+mj-lt"/>
            </a:endParaRPr>
          </a:p>
        </p:txBody>
      </p:sp>
      <p:sp>
        <p:nvSpPr>
          <p:cNvPr id="12" name="TextBox 11">
            <a:extLst>
              <a:ext uri="{FF2B5EF4-FFF2-40B4-BE49-F238E27FC236}">
                <a16:creationId xmlns:a16="http://schemas.microsoft.com/office/drawing/2014/main" id="{BDEA4814-ED88-9FC4-6A99-CF00027262CA}"/>
              </a:ext>
            </a:extLst>
          </p:cNvPr>
          <p:cNvSpPr txBox="1"/>
          <p:nvPr/>
        </p:nvSpPr>
        <p:spPr>
          <a:xfrm>
            <a:off x="214313" y="1740605"/>
            <a:ext cx="5979497" cy="4462760"/>
          </a:xfrm>
          <a:prstGeom prst="rect">
            <a:avLst/>
          </a:prstGeom>
          <a:noFill/>
        </p:spPr>
        <p:txBody>
          <a:bodyPr wrap="square">
            <a:spAutoFit/>
          </a:bodyPr>
          <a:lstStyle/>
          <a:p>
            <a:pPr marL="285750" indent="-285750" algn="just">
              <a:spcAft>
                <a:spcPts val="1200"/>
              </a:spcAft>
              <a:buFont typeface="Wingdings" panose="05000000000000000000" pitchFamily="2" charset="2"/>
              <a:buChar char="ü"/>
            </a:pPr>
            <a:r>
              <a:rPr lang="en-GB" sz="1600" dirty="0">
                <a:latin typeface="+mj-lt"/>
              </a:rPr>
              <a:t>PMTs are vacuum tubes with extraordinarily high sensitivity, reduced noise and a fast time response</a:t>
            </a:r>
          </a:p>
          <a:p>
            <a:pPr marL="285750" indent="-285750" algn="just">
              <a:spcAft>
                <a:spcPts val="600"/>
              </a:spcAft>
              <a:buFont typeface="Wingdings" panose="05000000000000000000" pitchFamily="2" charset="2"/>
              <a:buChar char="ü"/>
            </a:pPr>
            <a:r>
              <a:rPr lang="en-GB" sz="1600" dirty="0">
                <a:latin typeface="+mj-lt"/>
              </a:rPr>
              <a:t>BaF</a:t>
            </a:r>
            <a:r>
              <a:rPr lang="en-GB" sz="1600" baseline="-25000" dirty="0">
                <a:latin typeface="+mj-lt"/>
              </a:rPr>
              <a:t>2 </a:t>
            </a:r>
            <a:r>
              <a:rPr lang="en-GB" sz="1600" dirty="0">
                <a:latin typeface="+mj-lt"/>
              </a:rPr>
              <a:t>crystals provide crucial characteristics for performing PALS measurements:</a:t>
            </a:r>
          </a:p>
          <a:p>
            <a:pPr marL="982663" indent="-285750" algn="just">
              <a:spcAft>
                <a:spcPts val="600"/>
              </a:spcAft>
              <a:buFont typeface="Courier New" panose="02070309020205020404" pitchFamily="49" charset="0"/>
              <a:buChar char="o"/>
            </a:pPr>
            <a:r>
              <a:rPr lang="en-GB" sz="1600" dirty="0">
                <a:latin typeface="+mj-lt"/>
              </a:rPr>
              <a:t>high density</a:t>
            </a:r>
          </a:p>
          <a:p>
            <a:pPr marL="982663" indent="-285750" algn="just">
              <a:spcAft>
                <a:spcPts val="600"/>
              </a:spcAft>
              <a:buFont typeface="Courier New" panose="02070309020205020404" pitchFamily="49" charset="0"/>
              <a:buChar char="o"/>
            </a:pPr>
            <a:r>
              <a:rPr lang="en-GB" sz="1600" dirty="0">
                <a:latin typeface="+mj-lt"/>
              </a:rPr>
              <a:t>short radiation wavelength</a:t>
            </a:r>
          </a:p>
          <a:p>
            <a:pPr marL="982663" indent="-285750" algn="just">
              <a:spcAft>
                <a:spcPts val="1200"/>
              </a:spcAft>
              <a:buFont typeface="Courier New" panose="02070309020205020404" pitchFamily="49" charset="0"/>
              <a:buChar char="o"/>
            </a:pPr>
            <a:r>
              <a:rPr lang="en-GB" sz="1600" dirty="0">
                <a:latin typeface="+mj-lt"/>
              </a:rPr>
              <a:t>short decay time of 600 - 800 </a:t>
            </a:r>
            <a:r>
              <a:rPr lang="en-GB" sz="1600" dirty="0" err="1">
                <a:latin typeface="+mj-lt"/>
              </a:rPr>
              <a:t>ps</a:t>
            </a:r>
            <a:endParaRPr lang="en-GB" sz="1600" dirty="0">
              <a:latin typeface="+mj-lt"/>
            </a:endParaRPr>
          </a:p>
          <a:p>
            <a:pPr marL="285750" indent="-285750" algn="just">
              <a:spcAft>
                <a:spcPts val="600"/>
              </a:spcAft>
              <a:buFont typeface="Wingdings" panose="05000000000000000000" pitchFamily="2" charset="2"/>
              <a:buChar char="ü"/>
            </a:pPr>
            <a:r>
              <a:rPr lang="en-GB" sz="1600" dirty="0">
                <a:latin typeface="+mj-lt"/>
              </a:rPr>
              <a:t>the timing resolution of BaF</a:t>
            </a:r>
            <a:r>
              <a:rPr lang="en-GB" sz="1600" baseline="-25000" dirty="0">
                <a:latin typeface="+mj-lt"/>
              </a:rPr>
              <a:t>2</a:t>
            </a:r>
            <a:r>
              <a:rPr lang="en-GB" sz="1600" dirty="0">
                <a:latin typeface="+mj-lt"/>
              </a:rPr>
              <a:t> detectors is governed by several variables such as:</a:t>
            </a:r>
          </a:p>
          <a:p>
            <a:pPr marL="1006475" indent="-285750" algn="just">
              <a:spcAft>
                <a:spcPts val="600"/>
              </a:spcAft>
              <a:buFont typeface="Courier New" panose="02070309020205020404" pitchFamily="49" charset="0"/>
              <a:buChar char="o"/>
            </a:pPr>
            <a:r>
              <a:rPr lang="en-GB" sz="1600" dirty="0">
                <a:latin typeface="+mj-lt"/>
              </a:rPr>
              <a:t>surface characteristics and the size of the crystal</a:t>
            </a:r>
          </a:p>
          <a:p>
            <a:pPr marL="1006475" indent="-285750" algn="just">
              <a:spcAft>
                <a:spcPts val="600"/>
              </a:spcAft>
              <a:buFont typeface="Courier New" panose="02070309020205020404" pitchFamily="49" charset="0"/>
              <a:buChar char="o"/>
            </a:pPr>
            <a:r>
              <a:rPr lang="en-GB" sz="1600" dirty="0">
                <a:latin typeface="+mj-lt"/>
              </a:rPr>
              <a:t> coupling between the crystal and the PMT</a:t>
            </a:r>
          </a:p>
          <a:p>
            <a:pPr marL="1006475" indent="-285750" algn="just">
              <a:spcAft>
                <a:spcPts val="600"/>
              </a:spcAft>
              <a:buFont typeface="Courier New" panose="02070309020205020404" pitchFamily="49" charset="0"/>
              <a:buChar char="o"/>
            </a:pPr>
            <a:r>
              <a:rPr lang="en-GB" sz="1600" dirty="0">
                <a:latin typeface="+mj-lt"/>
              </a:rPr>
              <a:t> decay time of the scintillator</a:t>
            </a:r>
          </a:p>
          <a:p>
            <a:pPr marL="1006475" indent="-285750" algn="just">
              <a:spcAft>
                <a:spcPts val="600"/>
              </a:spcAft>
              <a:buFont typeface="Courier New" panose="02070309020205020404" pitchFamily="49" charset="0"/>
              <a:buChar char="o"/>
            </a:pPr>
            <a:r>
              <a:rPr lang="en-GB" sz="1600" dirty="0">
                <a:latin typeface="+mj-lt"/>
              </a:rPr>
              <a:t> light yield</a:t>
            </a:r>
          </a:p>
          <a:p>
            <a:pPr marL="1006475" indent="-285750" algn="just">
              <a:spcAft>
                <a:spcPts val="600"/>
              </a:spcAft>
              <a:buFont typeface="Courier New" panose="02070309020205020404" pitchFamily="49" charset="0"/>
              <a:buChar char="o"/>
            </a:pPr>
            <a:r>
              <a:rPr lang="en-GB" sz="1600" dirty="0">
                <a:latin typeface="+mj-lt"/>
              </a:rPr>
              <a:t> rise time</a:t>
            </a:r>
          </a:p>
        </p:txBody>
      </p:sp>
      <p:sp>
        <p:nvSpPr>
          <p:cNvPr id="13" name="TextBox 12">
            <a:extLst>
              <a:ext uri="{FF2B5EF4-FFF2-40B4-BE49-F238E27FC236}">
                <a16:creationId xmlns:a16="http://schemas.microsoft.com/office/drawing/2014/main" id="{689D1C12-CA6C-926D-9901-28B5B6246725}"/>
              </a:ext>
            </a:extLst>
          </p:cNvPr>
          <p:cNvSpPr txBox="1"/>
          <p:nvPr/>
        </p:nvSpPr>
        <p:spPr>
          <a:xfrm>
            <a:off x="3969792" y="541720"/>
            <a:ext cx="4252416" cy="492443"/>
          </a:xfrm>
          <a:prstGeom prst="rect">
            <a:avLst/>
          </a:prstGeom>
          <a:noFill/>
        </p:spPr>
        <p:txBody>
          <a:bodyPr wrap="square">
            <a:spAutoFit/>
          </a:bodyPr>
          <a:lstStyle/>
          <a:p>
            <a:r>
              <a:rPr lang="en-GB" sz="2600" b="1" i="0" u="none" strike="noStrike" baseline="0" dirty="0">
                <a:latin typeface="+mj-lt"/>
              </a:rPr>
              <a:t>2.5. BaF</a:t>
            </a:r>
            <a:r>
              <a:rPr lang="en-GB" sz="2600" b="1" i="0" u="none" strike="noStrike" baseline="-25000" dirty="0">
                <a:latin typeface="+mj-lt"/>
              </a:rPr>
              <a:t>2</a:t>
            </a:r>
            <a:r>
              <a:rPr lang="en-GB" sz="2600" b="1" i="0" u="none" strike="noStrike" baseline="0" dirty="0">
                <a:latin typeface="+mj-lt"/>
              </a:rPr>
              <a:t> scintillator detectors</a:t>
            </a:r>
            <a:endParaRPr lang="en-GB" sz="2600" b="1" dirty="0">
              <a:latin typeface="+mj-lt"/>
            </a:endParaRPr>
          </a:p>
        </p:txBody>
      </p:sp>
    </p:spTree>
    <p:extLst>
      <p:ext uri="{BB962C8B-B14F-4D97-AF65-F5344CB8AC3E}">
        <p14:creationId xmlns:p14="http://schemas.microsoft.com/office/powerpoint/2010/main" val="288720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E9DD36-800E-E7BD-4298-FCC7FDB5490B}"/>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Theoretical section</a:t>
            </a:r>
          </a:p>
        </p:txBody>
      </p:sp>
      <p:pic>
        <p:nvPicPr>
          <p:cNvPr id="5" name="Picture 4">
            <a:extLst>
              <a:ext uri="{FF2B5EF4-FFF2-40B4-BE49-F238E27FC236}">
                <a16:creationId xmlns:a16="http://schemas.microsoft.com/office/drawing/2014/main" id="{CFC44EA4-7FFA-3625-3426-E5F62C052A24}"/>
              </a:ext>
            </a:extLst>
          </p:cNvPr>
          <p:cNvPicPr>
            <a:picLocks noChangeAspect="1"/>
          </p:cNvPicPr>
          <p:nvPr/>
        </p:nvPicPr>
        <p:blipFill rotWithShape="1">
          <a:blip r:embed="rId2"/>
          <a:srcRect l="10913"/>
          <a:stretch/>
        </p:blipFill>
        <p:spPr>
          <a:xfrm>
            <a:off x="7759025" y="1365987"/>
            <a:ext cx="4104282" cy="4126026"/>
          </a:xfrm>
          <a:prstGeom prst="rect">
            <a:avLst/>
          </a:prstGeom>
        </p:spPr>
      </p:pic>
      <p:sp>
        <p:nvSpPr>
          <p:cNvPr id="7" name="TextBox 6">
            <a:extLst>
              <a:ext uri="{FF2B5EF4-FFF2-40B4-BE49-F238E27FC236}">
                <a16:creationId xmlns:a16="http://schemas.microsoft.com/office/drawing/2014/main" id="{C9C7C1E3-B47C-78A5-E7AF-64D42E42F855}"/>
              </a:ext>
            </a:extLst>
          </p:cNvPr>
          <p:cNvSpPr txBox="1"/>
          <p:nvPr/>
        </p:nvSpPr>
        <p:spPr>
          <a:xfrm>
            <a:off x="7863220" y="5546838"/>
            <a:ext cx="3786187" cy="276999"/>
          </a:xfrm>
          <a:prstGeom prst="rect">
            <a:avLst/>
          </a:prstGeom>
          <a:noFill/>
        </p:spPr>
        <p:txBody>
          <a:bodyPr wrap="square">
            <a:spAutoFit/>
          </a:bodyPr>
          <a:lstStyle/>
          <a:p>
            <a:r>
              <a:rPr lang="en-GB" sz="1200" b="0" i="0" u="none" strike="noStrike" baseline="0" dirty="0">
                <a:latin typeface="+mj-lt"/>
              </a:rPr>
              <a:t>Helical motion of a charged particle within magnetic field</a:t>
            </a:r>
            <a:endParaRPr lang="en-GB" sz="1200" dirty="0">
              <a:latin typeface="+mj-lt"/>
            </a:endParaRPr>
          </a:p>
        </p:txBody>
      </p:sp>
      <p:sp>
        <p:nvSpPr>
          <p:cNvPr id="11" name="TextBox 10">
            <a:extLst>
              <a:ext uri="{FF2B5EF4-FFF2-40B4-BE49-F238E27FC236}">
                <a16:creationId xmlns:a16="http://schemas.microsoft.com/office/drawing/2014/main" id="{1C8B200F-1029-5782-C920-25084E634BC1}"/>
              </a:ext>
            </a:extLst>
          </p:cNvPr>
          <p:cNvSpPr txBox="1"/>
          <p:nvPr/>
        </p:nvSpPr>
        <p:spPr>
          <a:xfrm>
            <a:off x="328691" y="3239308"/>
            <a:ext cx="6849347" cy="584775"/>
          </a:xfrm>
          <a:prstGeom prst="rect">
            <a:avLst/>
          </a:prstGeom>
          <a:noFill/>
        </p:spPr>
        <p:txBody>
          <a:bodyPr wrap="square">
            <a:spAutoFit/>
          </a:bodyPr>
          <a:lstStyle/>
          <a:p>
            <a:pPr marL="285750" indent="-285750" algn="just">
              <a:buFont typeface="Wingdings" panose="05000000000000000000" pitchFamily="2" charset="2"/>
              <a:buChar char="ü"/>
            </a:pPr>
            <a:r>
              <a:rPr lang="en-GB" sz="1600" dirty="0">
                <a:latin typeface="+mj-lt"/>
              </a:rPr>
              <a:t>Larmor radius (</a:t>
            </a:r>
            <a:r>
              <a:rPr lang="en-GB" sz="1600" dirty="0" err="1">
                <a:latin typeface="+mj-lt"/>
              </a:rPr>
              <a:t>gyroradius</a:t>
            </a:r>
            <a:r>
              <a:rPr lang="en-GB" sz="1600" dirty="0">
                <a:latin typeface="+mj-lt"/>
              </a:rPr>
              <a:t>) represents the radius of a helical motion of a particle in magnetic field and has the following expression:</a:t>
            </a:r>
          </a:p>
        </p:txBody>
      </p:sp>
      <p:pic>
        <p:nvPicPr>
          <p:cNvPr id="13" name="Picture 12">
            <a:extLst>
              <a:ext uri="{FF2B5EF4-FFF2-40B4-BE49-F238E27FC236}">
                <a16:creationId xmlns:a16="http://schemas.microsoft.com/office/drawing/2014/main" id="{B3659E4D-F723-D05A-7E1F-F12887959783}"/>
              </a:ext>
            </a:extLst>
          </p:cNvPr>
          <p:cNvPicPr>
            <a:picLocks noChangeAspect="1"/>
          </p:cNvPicPr>
          <p:nvPr/>
        </p:nvPicPr>
        <p:blipFill>
          <a:blip r:embed="rId3"/>
          <a:stretch>
            <a:fillRect/>
          </a:stretch>
        </p:blipFill>
        <p:spPr>
          <a:xfrm>
            <a:off x="2882966" y="3870356"/>
            <a:ext cx="1905165" cy="967824"/>
          </a:xfrm>
          <a:prstGeom prst="rect">
            <a:avLst/>
          </a:prstGeom>
        </p:spPr>
      </p:pic>
      <p:sp>
        <p:nvSpPr>
          <p:cNvPr id="15" name="TextBox 14">
            <a:extLst>
              <a:ext uri="{FF2B5EF4-FFF2-40B4-BE49-F238E27FC236}">
                <a16:creationId xmlns:a16="http://schemas.microsoft.com/office/drawing/2014/main" id="{7D4F94FC-9664-2B89-8AD4-8F8214D79CE0}"/>
              </a:ext>
            </a:extLst>
          </p:cNvPr>
          <p:cNvSpPr txBox="1"/>
          <p:nvPr/>
        </p:nvSpPr>
        <p:spPr>
          <a:xfrm>
            <a:off x="328692" y="5094235"/>
            <a:ext cx="6849346" cy="984885"/>
          </a:xfrm>
          <a:prstGeom prst="rect">
            <a:avLst/>
          </a:prstGeom>
          <a:noFill/>
        </p:spPr>
        <p:txBody>
          <a:bodyPr wrap="square">
            <a:spAutoFit/>
          </a:bodyPr>
          <a:lstStyle/>
          <a:p>
            <a:pPr marL="285750" indent="-285750" algn="just">
              <a:spcAft>
                <a:spcPts val="1200"/>
              </a:spcAft>
              <a:buFont typeface="Wingdings" panose="05000000000000000000" pitchFamily="2" charset="2"/>
              <a:buChar char="ü"/>
            </a:pPr>
            <a:r>
              <a:rPr lang="en-GB" sz="1600" dirty="0">
                <a:latin typeface="+mj-lt"/>
              </a:rPr>
              <a:t>a transversal magnetic field has a significant influence on particle motion</a:t>
            </a:r>
          </a:p>
          <a:p>
            <a:pPr marL="285750" indent="-285750" algn="just">
              <a:spcAft>
                <a:spcPts val="1200"/>
              </a:spcAft>
              <a:buFont typeface="Wingdings" panose="05000000000000000000" pitchFamily="2" charset="2"/>
              <a:buChar char="ü"/>
            </a:pPr>
            <a:r>
              <a:rPr lang="en-GB" sz="1600" dirty="0">
                <a:latin typeface="+mj-lt"/>
              </a:rPr>
              <a:t>the parallel component of the velocity remains unchanged under the action of the magnetic field</a:t>
            </a:r>
          </a:p>
        </p:txBody>
      </p:sp>
      <p:sp>
        <p:nvSpPr>
          <p:cNvPr id="17" name="TextBox 16">
            <a:extLst>
              <a:ext uri="{FF2B5EF4-FFF2-40B4-BE49-F238E27FC236}">
                <a16:creationId xmlns:a16="http://schemas.microsoft.com/office/drawing/2014/main" id="{2E59DD05-DE06-3C18-F905-631A93CECB71}"/>
              </a:ext>
            </a:extLst>
          </p:cNvPr>
          <p:cNvSpPr txBox="1"/>
          <p:nvPr/>
        </p:nvSpPr>
        <p:spPr>
          <a:xfrm>
            <a:off x="328692" y="1309595"/>
            <a:ext cx="6849347" cy="830997"/>
          </a:xfrm>
          <a:prstGeom prst="rect">
            <a:avLst/>
          </a:prstGeom>
          <a:noFill/>
        </p:spPr>
        <p:txBody>
          <a:bodyPr wrap="square">
            <a:spAutoFit/>
          </a:bodyPr>
          <a:lstStyle/>
          <a:p>
            <a:pPr marL="285750" indent="-285750" algn="just">
              <a:buFont typeface="Wingdings" panose="05000000000000000000" pitchFamily="2" charset="2"/>
              <a:buChar char="ü"/>
            </a:pPr>
            <a:r>
              <a:rPr lang="en-GB" sz="1600" b="0" i="0" u="none" strike="noStrike" baseline="0" dirty="0">
                <a:latin typeface="+mj-lt"/>
              </a:rPr>
              <a:t>when a charge is passing through the field, the Lorenz force acts on it; the force depends on the particle charge and velocity, and also on the electric and magnetic fields. The expression of the Lorenz force is:</a:t>
            </a:r>
            <a:endParaRPr lang="en-GB" sz="1600" dirty="0">
              <a:latin typeface="+mj-lt"/>
            </a:endParaRPr>
          </a:p>
        </p:txBody>
      </p:sp>
      <p:pic>
        <p:nvPicPr>
          <p:cNvPr id="19" name="Picture 18">
            <a:extLst>
              <a:ext uri="{FF2B5EF4-FFF2-40B4-BE49-F238E27FC236}">
                <a16:creationId xmlns:a16="http://schemas.microsoft.com/office/drawing/2014/main" id="{05ABB841-E009-E991-1E86-8CD1FE2CCD02}"/>
              </a:ext>
            </a:extLst>
          </p:cNvPr>
          <p:cNvPicPr>
            <a:picLocks noChangeAspect="1"/>
          </p:cNvPicPr>
          <p:nvPr/>
        </p:nvPicPr>
        <p:blipFill rotWithShape="1">
          <a:blip r:embed="rId4"/>
          <a:srcRect t="20879"/>
          <a:stretch/>
        </p:blipFill>
        <p:spPr>
          <a:xfrm>
            <a:off x="2566633" y="2276893"/>
            <a:ext cx="2373463" cy="603833"/>
          </a:xfrm>
          <a:prstGeom prst="rect">
            <a:avLst/>
          </a:prstGeom>
        </p:spPr>
      </p:pic>
      <p:sp>
        <p:nvSpPr>
          <p:cNvPr id="22" name="TextBox 21">
            <a:extLst>
              <a:ext uri="{FF2B5EF4-FFF2-40B4-BE49-F238E27FC236}">
                <a16:creationId xmlns:a16="http://schemas.microsoft.com/office/drawing/2014/main" id="{39A3EADC-0908-0D6E-FCF6-E683BCC63C28}"/>
              </a:ext>
            </a:extLst>
          </p:cNvPr>
          <p:cNvSpPr txBox="1"/>
          <p:nvPr/>
        </p:nvSpPr>
        <p:spPr>
          <a:xfrm>
            <a:off x="2085861" y="541720"/>
            <a:ext cx="8020278" cy="492443"/>
          </a:xfrm>
          <a:prstGeom prst="rect">
            <a:avLst/>
          </a:prstGeom>
          <a:noFill/>
        </p:spPr>
        <p:txBody>
          <a:bodyPr wrap="square">
            <a:spAutoFit/>
          </a:bodyPr>
          <a:lstStyle/>
          <a:p>
            <a:r>
              <a:rPr lang="en-GB" sz="2600" b="1" i="0" u="none" strike="noStrike" baseline="0" dirty="0">
                <a:latin typeface="+mj-lt"/>
              </a:rPr>
              <a:t>3.  Basics of magnetic field influence on PMT performance</a:t>
            </a:r>
            <a:endParaRPr lang="en-GB" sz="2600" b="1" dirty="0">
              <a:latin typeface="+mj-lt"/>
            </a:endParaRPr>
          </a:p>
        </p:txBody>
      </p:sp>
    </p:spTree>
    <p:extLst>
      <p:ext uri="{BB962C8B-B14F-4D97-AF65-F5344CB8AC3E}">
        <p14:creationId xmlns:p14="http://schemas.microsoft.com/office/powerpoint/2010/main" val="182479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D93-3097-4D16-AA4E-D47548835109}"/>
              </a:ext>
            </a:extLst>
          </p:cNvPr>
          <p:cNvSpPr>
            <a:spLocks noGrp="1"/>
          </p:cNvSpPr>
          <p:nvPr>
            <p:ph type="title"/>
          </p:nvPr>
        </p:nvSpPr>
        <p:spPr>
          <a:xfrm>
            <a:off x="0" y="8744"/>
            <a:ext cx="2262808" cy="532976"/>
          </a:xfrm>
        </p:spPr>
        <p:txBody>
          <a:bodyPr>
            <a:normAutofit/>
          </a:bodyPr>
          <a:lstStyle/>
          <a:p>
            <a:pPr algn="ctr"/>
            <a:r>
              <a:rPr lang="en-US" sz="2000" b="1" i="0" u="none" strike="noStrike" baseline="0" dirty="0"/>
              <a:t>Experimental results</a:t>
            </a:r>
            <a:endParaRPr lang="en-US" sz="2000" b="1" dirty="0"/>
          </a:p>
        </p:txBody>
      </p:sp>
      <p:sp>
        <p:nvSpPr>
          <p:cNvPr id="4" name="TextBox 3">
            <a:extLst>
              <a:ext uri="{FF2B5EF4-FFF2-40B4-BE49-F238E27FC236}">
                <a16:creationId xmlns:a16="http://schemas.microsoft.com/office/drawing/2014/main" id="{0FCA98DF-E5A8-43D3-92DF-5F65D4E691BA}"/>
              </a:ext>
            </a:extLst>
          </p:cNvPr>
          <p:cNvSpPr txBox="1"/>
          <p:nvPr/>
        </p:nvSpPr>
        <p:spPr>
          <a:xfrm>
            <a:off x="2122667" y="541720"/>
            <a:ext cx="7946667" cy="492443"/>
          </a:xfrm>
          <a:prstGeom prst="rect">
            <a:avLst/>
          </a:prstGeom>
          <a:noFill/>
        </p:spPr>
        <p:txBody>
          <a:bodyPr wrap="square">
            <a:spAutoFit/>
          </a:bodyPr>
          <a:lstStyle/>
          <a:p>
            <a:pPr algn="l"/>
            <a:r>
              <a:rPr lang="en-US" sz="2600" b="1" i="0" u="none" strike="noStrike" baseline="0" dirty="0">
                <a:latin typeface="+mj-lt"/>
              </a:rPr>
              <a:t>4.1. Timing resolution of scintillators without magnetic field</a:t>
            </a:r>
          </a:p>
        </p:txBody>
      </p:sp>
      <p:sp>
        <p:nvSpPr>
          <p:cNvPr id="6" name="TextBox 5">
            <a:extLst>
              <a:ext uri="{FF2B5EF4-FFF2-40B4-BE49-F238E27FC236}">
                <a16:creationId xmlns:a16="http://schemas.microsoft.com/office/drawing/2014/main" id="{7D9FA3E0-B4E0-457C-AEDA-EF23C691DF62}"/>
              </a:ext>
            </a:extLst>
          </p:cNvPr>
          <p:cNvSpPr txBox="1"/>
          <p:nvPr/>
        </p:nvSpPr>
        <p:spPr>
          <a:xfrm>
            <a:off x="7620" y="1167029"/>
            <a:ext cx="6118528" cy="400110"/>
          </a:xfrm>
          <a:prstGeom prst="rect">
            <a:avLst/>
          </a:prstGeom>
          <a:noFill/>
        </p:spPr>
        <p:txBody>
          <a:bodyPr wrap="square">
            <a:spAutoFit/>
          </a:bodyPr>
          <a:lstStyle/>
          <a:p>
            <a:r>
              <a:rPr lang="en-US" sz="2000" b="1" i="0" u="none" strike="noStrike" baseline="0" dirty="0">
                <a:latin typeface="+mj-lt"/>
              </a:rPr>
              <a:t>Experimental set-up configuration</a:t>
            </a:r>
            <a:endParaRPr lang="en-US" sz="2000" b="1" dirty="0">
              <a:latin typeface="+mj-lt"/>
            </a:endParaRPr>
          </a:p>
        </p:txBody>
      </p:sp>
      <p:sp>
        <p:nvSpPr>
          <p:cNvPr id="8" name="TextBox 7">
            <a:extLst>
              <a:ext uri="{FF2B5EF4-FFF2-40B4-BE49-F238E27FC236}">
                <a16:creationId xmlns:a16="http://schemas.microsoft.com/office/drawing/2014/main" id="{4BFFCB2A-0A31-4AD3-B475-243B5800011B}"/>
              </a:ext>
            </a:extLst>
          </p:cNvPr>
          <p:cNvSpPr txBox="1"/>
          <p:nvPr/>
        </p:nvSpPr>
        <p:spPr>
          <a:xfrm>
            <a:off x="0" y="1867274"/>
            <a:ext cx="6535972" cy="4185761"/>
          </a:xfrm>
          <a:prstGeom prst="rect">
            <a:avLst/>
          </a:prstGeom>
          <a:noFill/>
        </p:spPr>
        <p:txBody>
          <a:bodyPr wrap="square">
            <a:spAutoFit/>
          </a:bodyPr>
          <a:lstStyle/>
          <a:p>
            <a:pPr marL="285750" indent="-285750" algn="just">
              <a:spcAft>
                <a:spcPts val="1200"/>
              </a:spcAft>
              <a:buFont typeface="Wingdings" panose="05000000000000000000" pitchFamily="2" charset="2"/>
              <a:buChar char="ü"/>
            </a:pPr>
            <a:r>
              <a:rPr lang="en-US" sz="1600" b="0" i="0" u="none" strike="noStrike" baseline="0" dirty="0">
                <a:latin typeface="+mj-lt"/>
              </a:rPr>
              <a:t>two fast BaF</a:t>
            </a:r>
            <a:r>
              <a:rPr lang="en-US" sz="1600" b="0" i="0" u="none" strike="noStrike" baseline="-25000" dirty="0">
                <a:latin typeface="+mj-lt"/>
              </a:rPr>
              <a:t>2</a:t>
            </a:r>
            <a:r>
              <a:rPr lang="en-US" sz="1600" b="0" i="0" u="none" strike="noStrike" baseline="0" dirty="0">
                <a:latin typeface="+mj-lt"/>
              </a:rPr>
              <a:t> scintillation detectors (Hamamatsu H3378-50 PMT + + transparent BaF</a:t>
            </a:r>
            <a:r>
              <a:rPr lang="en-US" sz="1600" b="0" i="0" u="none" strike="noStrike" baseline="-25000" dirty="0">
                <a:latin typeface="+mj-lt"/>
              </a:rPr>
              <a:t>2</a:t>
            </a:r>
            <a:r>
              <a:rPr lang="en-US" sz="1600" b="0" i="0" u="none" strike="noStrike" baseline="0" dirty="0">
                <a:latin typeface="+mj-lt"/>
              </a:rPr>
              <a:t> crystals) in face-to-face geometry (start – stop signal)</a:t>
            </a:r>
          </a:p>
          <a:p>
            <a:pPr marL="285750" indent="-285750" algn="just">
              <a:spcAft>
                <a:spcPts val="1200"/>
              </a:spcAft>
              <a:buFont typeface="Wingdings" panose="05000000000000000000" pitchFamily="2" charset="2"/>
              <a:buChar char="ü"/>
            </a:pPr>
            <a:r>
              <a:rPr lang="en-US" sz="1600" b="0" i="0" u="none" strike="noStrike" baseline="0" dirty="0">
                <a:latin typeface="+mj-lt"/>
              </a:rPr>
              <a:t>BaF</a:t>
            </a:r>
            <a:r>
              <a:rPr lang="en-US" sz="1600" b="0" i="0" u="none" strike="noStrike" baseline="-25000" dirty="0">
                <a:latin typeface="+mj-lt"/>
              </a:rPr>
              <a:t>2</a:t>
            </a:r>
            <a:r>
              <a:rPr lang="en-US" sz="1600" b="0" i="0" u="none" strike="noStrike" baseline="0" dirty="0">
                <a:latin typeface="+mj-lt"/>
              </a:rPr>
              <a:t> crystals were wrapped with seven layers of </a:t>
            </a:r>
            <a:r>
              <a:rPr lang="en-US" sz="1600" b="0" i="0" u="none" strike="noStrike" baseline="0" dirty="0" err="1">
                <a:latin typeface="+mj-lt"/>
              </a:rPr>
              <a:t>teflon</a:t>
            </a:r>
            <a:r>
              <a:rPr lang="en-US" sz="1600" b="0" i="0" u="none" strike="noStrike" baseline="0" dirty="0">
                <a:latin typeface="+mj-lt"/>
              </a:rPr>
              <a:t> tapes</a:t>
            </a:r>
          </a:p>
          <a:p>
            <a:pPr marL="285750" indent="-285750" algn="just">
              <a:spcAft>
                <a:spcPts val="1200"/>
              </a:spcAft>
              <a:buFont typeface="Wingdings" panose="05000000000000000000" pitchFamily="2" charset="2"/>
              <a:buChar char="ü"/>
            </a:pPr>
            <a:r>
              <a:rPr lang="en-US" sz="1600" b="0" i="0" u="none" strike="noStrike" baseline="0" dirty="0">
                <a:latin typeface="+mj-lt"/>
              </a:rPr>
              <a:t>UV transparent silicon oil is utilized to couple the crystal to the PMT</a:t>
            </a:r>
          </a:p>
          <a:p>
            <a:pPr marL="285750" indent="-285750" algn="just">
              <a:spcAft>
                <a:spcPts val="1200"/>
              </a:spcAft>
              <a:buFont typeface="Wingdings" panose="05000000000000000000" pitchFamily="2" charset="2"/>
              <a:buChar char="ü"/>
            </a:pPr>
            <a:r>
              <a:rPr lang="en-US" sz="1600" dirty="0">
                <a:latin typeface="+mj-lt"/>
              </a:rPr>
              <a:t>s</a:t>
            </a:r>
            <a:r>
              <a:rPr lang="en-US" sz="1600" b="0" i="0" u="none" strike="noStrike" baseline="0" dirty="0">
                <a:latin typeface="+mj-lt"/>
              </a:rPr>
              <a:t>ource: </a:t>
            </a:r>
            <a:r>
              <a:rPr lang="en-US" sz="1600" b="0" i="0" u="none" strike="noStrike" baseline="30000" dirty="0">
                <a:latin typeface="+mj-lt"/>
              </a:rPr>
              <a:t>60</a:t>
            </a:r>
            <a:r>
              <a:rPr lang="en-US" sz="1600" b="0" i="0" u="none" strike="noStrike" baseline="0" dirty="0">
                <a:latin typeface="+mj-lt"/>
              </a:rPr>
              <a:t>Co (activity = 92.27 </a:t>
            </a:r>
            <a:r>
              <a:rPr lang="en-US" sz="1600" b="0" i="0" u="none" strike="noStrike" baseline="0" dirty="0" err="1">
                <a:latin typeface="+mj-lt"/>
              </a:rPr>
              <a:t>kBq</a:t>
            </a:r>
            <a:r>
              <a:rPr lang="en-US" sz="1600" b="0" i="0" u="none" strike="noStrike" baseline="0" dirty="0">
                <a:latin typeface="+mj-lt"/>
              </a:rPr>
              <a:t>; half-life </a:t>
            </a:r>
            <a:r>
              <a:rPr lang="en-US" sz="1600" dirty="0">
                <a:latin typeface="+mj-lt"/>
              </a:rPr>
              <a:t>=</a:t>
            </a:r>
            <a:r>
              <a:rPr lang="en-US" sz="1600" b="0" i="0" u="none" strike="noStrike" baseline="0" dirty="0">
                <a:latin typeface="+mj-lt"/>
              </a:rPr>
              <a:t> 5.3 years)</a:t>
            </a:r>
          </a:p>
          <a:p>
            <a:pPr marL="285750" indent="-285750" algn="just">
              <a:spcAft>
                <a:spcPts val="1200"/>
              </a:spcAft>
              <a:buFont typeface="Wingdings" panose="05000000000000000000" pitchFamily="2" charset="2"/>
              <a:buChar char="ü"/>
            </a:pPr>
            <a:r>
              <a:rPr lang="en-US" sz="1600" dirty="0">
                <a:latin typeface="+mj-lt"/>
              </a:rPr>
              <a:t>e</a:t>
            </a:r>
            <a:r>
              <a:rPr lang="en-US" sz="1600" b="0" i="0" u="none" strike="noStrike" baseline="0" dirty="0">
                <a:latin typeface="+mj-lt"/>
              </a:rPr>
              <a:t>lectronics</a:t>
            </a:r>
          </a:p>
          <a:p>
            <a:pPr marL="1200150" lvl="2" indent="-285750" algn="just">
              <a:spcAft>
                <a:spcPts val="1200"/>
              </a:spcAft>
              <a:buFont typeface="Courier New" panose="02070309020205020404" pitchFamily="49" charset="0"/>
              <a:buChar char="o"/>
            </a:pPr>
            <a:r>
              <a:rPr lang="en-US" sz="1600" b="0" i="0" u="none" strike="noStrike" baseline="0" dirty="0">
                <a:latin typeface="+mj-lt"/>
              </a:rPr>
              <a:t>high voltage supply: </a:t>
            </a:r>
            <a:r>
              <a:rPr lang="en-US" sz="1600" dirty="0">
                <a:latin typeface="+mj-lt"/>
              </a:rPr>
              <a:t>between -</a:t>
            </a:r>
            <a:r>
              <a:rPr lang="en-US" sz="1600" b="0" i="0" u="none" strike="noStrike" baseline="0" dirty="0">
                <a:latin typeface="+mj-lt"/>
              </a:rPr>
              <a:t>1500  and -2200 V</a:t>
            </a:r>
          </a:p>
          <a:p>
            <a:pPr marL="1200150" lvl="2" indent="-285750" algn="just">
              <a:spcAft>
                <a:spcPts val="1200"/>
              </a:spcAft>
              <a:buFont typeface="Courier New" panose="02070309020205020404" pitchFamily="49" charset="0"/>
              <a:buChar char="o"/>
            </a:pPr>
            <a:r>
              <a:rPr lang="en-US" sz="1600" dirty="0">
                <a:latin typeface="+mj-lt"/>
              </a:rPr>
              <a:t>digitizer</a:t>
            </a:r>
          </a:p>
          <a:p>
            <a:pPr marL="1200150" lvl="2" indent="-285750" algn="just">
              <a:spcAft>
                <a:spcPts val="1200"/>
              </a:spcAft>
              <a:buFont typeface="Courier New" panose="02070309020205020404" pitchFamily="49" charset="0"/>
              <a:buChar char="o"/>
            </a:pPr>
            <a:r>
              <a:rPr lang="en-US" sz="1600" dirty="0">
                <a:latin typeface="+mj-lt"/>
              </a:rPr>
              <a:t>PC</a:t>
            </a:r>
            <a:endParaRPr lang="en-US" sz="1600" b="0" i="0" u="none" strike="noStrike" baseline="0" dirty="0">
              <a:latin typeface="+mj-lt"/>
            </a:endParaRPr>
          </a:p>
          <a:p>
            <a:pPr marL="285750" indent="-285750" algn="just">
              <a:spcAft>
                <a:spcPts val="1200"/>
              </a:spcAft>
              <a:buFont typeface="Wingdings" panose="05000000000000000000" pitchFamily="2" charset="2"/>
              <a:buChar char="ü"/>
            </a:pPr>
            <a:r>
              <a:rPr lang="en-US" sz="1600" dirty="0">
                <a:latin typeface="+mj-lt"/>
              </a:rPr>
              <a:t>d</a:t>
            </a:r>
            <a:r>
              <a:rPr lang="en-US" sz="1600" b="0" i="0" u="none" strike="noStrike" baseline="0" dirty="0">
                <a:latin typeface="+mj-lt"/>
              </a:rPr>
              <a:t>istance between detectors: 3 - 4 cm</a:t>
            </a:r>
          </a:p>
          <a:p>
            <a:pPr marL="285750" indent="-285750" algn="just">
              <a:spcAft>
                <a:spcPts val="1200"/>
              </a:spcAft>
              <a:buFont typeface="Wingdings" panose="05000000000000000000" pitchFamily="2" charset="2"/>
              <a:buChar char="ü"/>
            </a:pPr>
            <a:r>
              <a:rPr lang="en-US" sz="1600" dirty="0">
                <a:latin typeface="+mj-lt"/>
              </a:rPr>
              <a:t>t</a:t>
            </a:r>
            <a:r>
              <a:rPr lang="en-US" sz="1600" b="0" i="0" u="none" strike="noStrike" baseline="0" dirty="0">
                <a:latin typeface="+mj-lt"/>
              </a:rPr>
              <a:t>ime of the measurement: 1 hour </a:t>
            </a:r>
            <a:endParaRPr lang="en-US" sz="1600" dirty="0">
              <a:latin typeface="+mj-lt"/>
            </a:endParaRPr>
          </a:p>
        </p:txBody>
      </p:sp>
      <p:pic>
        <p:nvPicPr>
          <p:cNvPr id="10" name="Picture 9">
            <a:extLst>
              <a:ext uri="{FF2B5EF4-FFF2-40B4-BE49-F238E27FC236}">
                <a16:creationId xmlns:a16="http://schemas.microsoft.com/office/drawing/2014/main" id="{141C4743-39D7-4675-9ADD-7723038F2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406" y="1613573"/>
            <a:ext cx="5429250" cy="4105275"/>
          </a:xfrm>
          <a:prstGeom prst="rect">
            <a:avLst/>
          </a:prstGeom>
        </p:spPr>
      </p:pic>
      <p:sp>
        <p:nvSpPr>
          <p:cNvPr id="12" name="TextBox 11">
            <a:extLst>
              <a:ext uri="{FF2B5EF4-FFF2-40B4-BE49-F238E27FC236}">
                <a16:creationId xmlns:a16="http://schemas.microsoft.com/office/drawing/2014/main" id="{92194F5E-8030-4A6E-BB29-26A1A30AF29D}"/>
              </a:ext>
            </a:extLst>
          </p:cNvPr>
          <p:cNvSpPr txBox="1"/>
          <p:nvPr/>
        </p:nvSpPr>
        <p:spPr>
          <a:xfrm>
            <a:off x="7496096" y="5897881"/>
            <a:ext cx="4190337" cy="276999"/>
          </a:xfrm>
          <a:prstGeom prst="rect">
            <a:avLst/>
          </a:prstGeom>
          <a:noFill/>
        </p:spPr>
        <p:txBody>
          <a:bodyPr wrap="square">
            <a:spAutoFit/>
          </a:bodyPr>
          <a:lstStyle/>
          <a:p>
            <a:r>
              <a:rPr lang="en-US" sz="1200" b="0" i="0" u="none" strike="noStrike" baseline="0" dirty="0">
                <a:latin typeface="+mj-lt"/>
              </a:rPr>
              <a:t>Block diagram of the digital PALS experimental set-up</a:t>
            </a:r>
            <a:endParaRPr lang="en-US" sz="1200" dirty="0">
              <a:latin typeface="+mj-lt"/>
            </a:endParaRPr>
          </a:p>
        </p:txBody>
      </p:sp>
    </p:spTree>
    <p:extLst>
      <p:ext uri="{BB962C8B-B14F-4D97-AF65-F5344CB8AC3E}">
        <p14:creationId xmlns:p14="http://schemas.microsoft.com/office/powerpoint/2010/main" val="233547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D93-3097-4D16-AA4E-D47548835109}"/>
              </a:ext>
            </a:extLst>
          </p:cNvPr>
          <p:cNvSpPr>
            <a:spLocks noGrp="1"/>
          </p:cNvSpPr>
          <p:nvPr>
            <p:ph type="title"/>
          </p:nvPr>
        </p:nvSpPr>
        <p:spPr>
          <a:xfrm>
            <a:off x="0" y="8744"/>
            <a:ext cx="2262808" cy="532976"/>
          </a:xfrm>
        </p:spPr>
        <p:txBody>
          <a:bodyPr>
            <a:normAutofit/>
          </a:bodyPr>
          <a:lstStyle/>
          <a:p>
            <a:pPr algn="ctr"/>
            <a:r>
              <a:rPr lang="en-US" sz="2000" b="1" i="0" u="none" strike="noStrike" baseline="0" dirty="0"/>
              <a:t>Experimental results</a:t>
            </a:r>
            <a:endParaRPr lang="en-US" sz="2000" b="1" dirty="0"/>
          </a:p>
        </p:txBody>
      </p:sp>
      <p:sp>
        <p:nvSpPr>
          <p:cNvPr id="4" name="TextBox 3">
            <a:extLst>
              <a:ext uri="{FF2B5EF4-FFF2-40B4-BE49-F238E27FC236}">
                <a16:creationId xmlns:a16="http://schemas.microsoft.com/office/drawing/2014/main" id="{0FCA98DF-E5A8-43D3-92DF-5F65D4E691BA}"/>
              </a:ext>
            </a:extLst>
          </p:cNvPr>
          <p:cNvSpPr txBox="1"/>
          <p:nvPr/>
        </p:nvSpPr>
        <p:spPr>
          <a:xfrm>
            <a:off x="2122667" y="541720"/>
            <a:ext cx="7946667" cy="492443"/>
          </a:xfrm>
          <a:prstGeom prst="rect">
            <a:avLst/>
          </a:prstGeom>
          <a:noFill/>
        </p:spPr>
        <p:txBody>
          <a:bodyPr wrap="square">
            <a:spAutoFit/>
          </a:bodyPr>
          <a:lstStyle/>
          <a:p>
            <a:pPr algn="l"/>
            <a:r>
              <a:rPr lang="en-US" sz="2600" b="1" i="0" u="none" strike="noStrike" baseline="0" dirty="0">
                <a:latin typeface="+mj-lt"/>
              </a:rPr>
              <a:t>4.1. Timing resolution of scintillators without magnetic field</a:t>
            </a:r>
          </a:p>
        </p:txBody>
      </p:sp>
      <p:sp>
        <p:nvSpPr>
          <p:cNvPr id="9" name="TextBox 8">
            <a:extLst>
              <a:ext uri="{FF2B5EF4-FFF2-40B4-BE49-F238E27FC236}">
                <a16:creationId xmlns:a16="http://schemas.microsoft.com/office/drawing/2014/main" id="{B68AFA79-0D78-4392-85AA-00E7A58A457D}"/>
              </a:ext>
            </a:extLst>
          </p:cNvPr>
          <p:cNvSpPr txBox="1"/>
          <p:nvPr/>
        </p:nvSpPr>
        <p:spPr>
          <a:xfrm>
            <a:off x="7620" y="1167029"/>
            <a:ext cx="6118528" cy="400110"/>
          </a:xfrm>
          <a:prstGeom prst="rect">
            <a:avLst/>
          </a:prstGeom>
          <a:noFill/>
        </p:spPr>
        <p:txBody>
          <a:bodyPr wrap="square">
            <a:spAutoFit/>
          </a:bodyPr>
          <a:lstStyle/>
          <a:p>
            <a:r>
              <a:rPr lang="en-US" sz="2000" b="1" i="0" u="none" strike="noStrike" baseline="0" dirty="0">
                <a:latin typeface="+mj-lt"/>
              </a:rPr>
              <a:t>Experimental set-up configuration</a:t>
            </a:r>
            <a:endParaRPr lang="en-US" sz="2000" b="1" dirty="0">
              <a:latin typeface="+mj-lt"/>
            </a:endParaRPr>
          </a:p>
        </p:txBody>
      </p:sp>
      <p:sp>
        <p:nvSpPr>
          <p:cNvPr id="10" name="TextBox 9">
            <a:extLst>
              <a:ext uri="{FF2B5EF4-FFF2-40B4-BE49-F238E27FC236}">
                <a16:creationId xmlns:a16="http://schemas.microsoft.com/office/drawing/2014/main" id="{3C64FA32-9E60-4C10-AFF0-3D2745F0876D}"/>
              </a:ext>
            </a:extLst>
          </p:cNvPr>
          <p:cNvSpPr txBox="1"/>
          <p:nvPr/>
        </p:nvSpPr>
        <p:spPr>
          <a:xfrm>
            <a:off x="0" y="2104512"/>
            <a:ext cx="11839492" cy="984885"/>
          </a:xfrm>
          <a:prstGeom prst="rect">
            <a:avLst/>
          </a:prstGeom>
          <a:noFill/>
        </p:spPr>
        <p:txBody>
          <a:bodyPr wrap="square">
            <a:spAutoFit/>
          </a:bodyPr>
          <a:lstStyle/>
          <a:p>
            <a:pPr marL="285750" indent="-285750">
              <a:spcAft>
                <a:spcPts val="600"/>
              </a:spcAft>
              <a:buFont typeface="Wingdings" panose="05000000000000000000" pitchFamily="2" charset="2"/>
              <a:buChar char="ü"/>
            </a:pPr>
            <a:r>
              <a:rPr lang="en-US" sz="1600" dirty="0">
                <a:latin typeface="+mj-lt"/>
              </a:rPr>
              <a:t>the resulting spectrum has a Gaussian shape and the timing resolution is extracted as the FWHM</a:t>
            </a:r>
          </a:p>
          <a:p>
            <a:pPr marL="285750" indent="-285750">
              <a:spcAft>
                <a:spcPts val="600"/>
              </a:spcAft>
              <a:buFont typeface="Wingdings" panose="05000000000000000000" pitchFamily="2" charset="2"/>
              <a:buChar char="ü"/>
            </a:pPr>
            <a:r>
              <a:rPr lang="en-US" sz="1600" b="0" i="1" u="none" strike="noStrike" baseline="0" dirty="0" err="1">
                <a:latin typeface="+mj-lt"/>
              </a:rPr>
              <a:t>f</a:t>
            </a:r>
            <a:r>
              <a:rPr lang="en-US" sz="1600" i="1" baseline="-25000" dirty="0" err="1">
                <a:latin typeface="+mj-lt"/>
              </a:rPr>
              <a:t>ij</a:t>
            </a:r>
            <a:r>
              <a:rPr lang="en-US" sz="1600" b="0" i="0" u="none" strike="noStrike" baseline="0" dirty="0">
                <a:latin typeface="+mj-lt"/>
              </a:rPr>
              <a:t> = </a:t>
            </a:r>
            <a:r>
              <a:rPr lang="en-US" sz="1600" dirty="0">
                <a:latin typeface="+mj-lt"/>
              </a:rPr>
              <a:t>timing resolution of the spectrometer (detector 1, </a:t>
            </a:r>
            <a:r>
              <a:rPr lang="en-US" sz="1600" i="1" dirty="0">
                <a:latin typeface="+mj-lt"/>
              </a:rPr>
              <a:t>f</a:t>
            </a:r>
            <a:r>
              <a:rPr lang="en-US" sz="1600" i="1" baseline="-25000" dirty="0">
                <a:latin typeface="+mj-lt"/>
              </a:rPr>
              <a:t>i</a:t>
            </a:r>
            <a:r>
              <a:rPr lang="en-US" sz="1600" dirty="0">
                <a:latin typeface="+mj-lt"/>
              </a:rPr>
              <a:t>, detector 2</a:t>
            </a:r>
            <a:r>
              <a:rPr lang="en-US" sz="1600" i="1" dirty="0">
                <a:latin typeface="+mj-lt"/>
              </a:rPr>
              <a:t>, f</a:t>
            </a:r>
            <a:r>
              <a:rPr lang="en-US" sz="1600" i="1" baseline="-25000" dirty="0">
                <a:latin typeface="+mj-lt"/>
              </a:rPr>
              <a:t>j</a:t>
            </a:r>
            <a:r>
              <a:rPr lang="en-US" sz="1600" baseline="-25000" dirty="0">
                <a:latin typeface="+mj-lt"/>
              </a:rPr>
              <a:t> </a:t>
            </a:r>
            <a:r>
              <a:rPr lang="en-US" sz="1600" dirty="0">
                <a:latin typeface="+mj-lt"/>
              </a:rPr>
              <a:t>,electronics, </a:t>
            </a:r>
            <a:r>
              <a:rPr lang="en-US" sz="1600" i="1" dirty="0" err="1">
                <a:latin typeface="+mj-lt"/>
              </a:rPr>
              <a:t>f</a:t>
            </a:r>
            <a:r>
              <a:rPr lang="en-US" sz="1600" i="1" baseline="-25000" dirty="0" err="1">
                <a:latin typeface="+mj-lt"/>
              </a:rPr>
              <a:t>el</a:t>
            </a:r>
            <a:r>
              <a:rPr lang="en-US" sz="1600" dirty="0">
                <a:latin typeface="+mj-lt"/>
              </a:rPr>
              <a:t>)</a:t>
            </a:r>
            <a:endParaRPr lang="en-US" sz="1600" b="0" i="0" u="none" strike="noStrike" baseline="0" dirty="0">
              <a:latin typeface="+mj-lt"/>
            </a:endParaRPr>
          </a:p>
          <a:p>
            <a:pPr marL="285750" indent="-285750" algn="l">
              <a:spcAft>
                <a:spcPts val="600"/>
              </a:spcAft>
              <a:buFont typeface="Wingdings" panose="05000000000000000000" pitchFamily="2" charset="2"/>
              <a:buChar char="ü"/>
            </a:pPr>
            <a:endParaRPr lang="en-US" sz="1600" dirty="0">
              <a:latin typeface="+mj-lt"/>
            </a:endParaRPr>
          </a:p>
        </p:txBody>
      </p:sp>
      <p:sp>
        <p:nvSpPr>
          <p:cNvPr id="11" name="Arrow: Right 10">
            <a:extLst>
              <a:ext uri="{FF2B5EF4-FFF2-40B4-BE49-F238E27FC236}">
                <a16:creationId xmlns:a16="http://schemas.microsoft.com/office/drawing/2014/main" id="{8EDFB1B7-21EE-4132-8746-33E28E786423}"/>
              </a:ext>
            </a:extLst>
          </p:cNvPr>
          <p:cNvSpPr/>
          <p:nvPr/>
        </p:nvSpPr>
        <p:spPr>
          <a:xfrm>
            <a:off x="4890052" y="3185778"/>
            <a:ext cx="803082" cy="1764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DC96B65-4F40-4CC0-98BD-00D51A01E452}"/>
              </a:ext>
            </a:extLst>
          </p:cNvPr>
          <p:cNvSpPr txBox="1"/>
          <p:nvPr/>
        </p:nvSpPr>
        <p:spPr>
          <a:xfrm>
            <a:off x="5820355" y="3072322"/>
            <a:ext cx="6122504" cy="338554"/>
          </a:xfrm>
          <a:prstGeom prst="rect">
            <a:avLst/>
          </a:prstGeom>
          <a:noFill/>
        </p:spPr>
        <p:txBody>
          <a:bodyPr wrap="square">
            <a:spAutoFit/>
          </a:bodyPr>
          <a:lstStyle/>
          <a:p>
            <a:r>
              <a:rPr lang="en-US" sz="1600" b="0" i="0" u="none" strike="noStrike" baseline="0" dirty="0">
                <a:latin typeface="+mj-lt"/>
              </a:rPr>
              <a:t>three unknowns: </a:t>
            </a:r>
            <a:r>
              <a:rPr lang="en-US" sz="1600" b="0" i="1" u="none" strike="noStrike" baseline="0" dirty="0">
                <a:latin typeface="+mj-lt"/>
              </a:rPr>
              <a:t>f</a:t>
            </a:r>
            <a:r>
              <a:rPr lang="en-US" sz="1600" b="0" i="1" u="none" strike="noStrike" baseline="-25000" dirty="0">
                <a:latin typeface="+mj-lt"/>
              </a:rPr>
              <a:t>i</a:t>
            </a:r>
            <a:r>
              <a:rPr lang="en-US" sz="1600" b="0" i="0" u="none" strike="noStrike" baseline="0" dirty="0">
                <a:latin typeface="+mj-lt"/>
              </a:rPr>
              <a:t>, </a:t>
            </a:r>
            <a:r>
              <a:rPr lang="en-US" sz="1600" b="0" i="1" u="none" strike="noStrike" baseline="0" dirty="0">
                <a:latin typeface="+mj-lt"/>
              </a:rPr>
              <a:t>f</a:t>
            </a:r>
            <a:r>
              <a:rPr lang="en-US" sz="1600" b="0" i="1" u="none" strike="noStrike" baseline="-25000" dirty="0">
                <a:latin typeface="+mj-lt"/>
              </a:rPr>
              <a:t>j</a:t>
            </a:r>
            <a:r>
              <a:rPr lang="en-US" sz="1600" b="0" i="0" u="none" strike="noStrike" baseline="0" dirty="0">
                <a:latin typeface="+mj-lt"/>
              </a:rPr>
              <a:t> and </a:t>
            </a:r>
            <a:r>
              <a:rPr lang="en-US" sz="1600" b="0" i="1" u="none" strike="noStrike" baseline="0" dirty="0" err="1">
                <a:latin typeface="+mj-lt"/>
              </a:rPr>
              <a:t>f</a:t>
            </a:r>
            <a:r>
              <a:rPr lang="en-US" sz="1600" b="0" i="1" u="none" strike="noStrike" baseline="-25000" dirty="0" err="1">
                <a:latin typeface="+mj-lt"/>
              </a:rPr>
              <a:t>el</a:t>
            </a:r>
            <a:endParaRPr lang="en-US" sz="1600" i="1" dirty="0">
              <a:latin typeface="+mj-lt"/>
            </a:endParaRPr>
          </a:p>
        </p:txBody>
      </p:sp>
      <p:sp>
        <p:nvSpPr>
          <p:cNvPr id="14" name="Arrow: Down 13">
            <a:extLst>
              <a:ext uri="{FF2B5EF4-FFF2-40B4-BE49-F238E27FC236}">
                <a16:creationId xmlns:a16="http://schemas.microsoft.com/office/drawing/2014/main" id="{22549BD9-F767-4106-9B62-38945420A748}"/>
              </a:ext>
            </a:extLst>
          </p:cNvPr>
          <p:cNvSpPr/>
          <p:nvPr/>
        </p:nvSpPr>
        <p:spPr>
          <a:xfrm>
            <a:off x="5194189" y="3488919"/>
            <a:ext cx="194807" cy="53737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F1FEFCA-1A55-436E-A67B-5D6422423D0F}"/>
              </a:ext>
            </a:extLst>
          </p:cNvPr>
          <p:cNvSpPr txBox="1"/>
          <p:nvPr/>
        </p:nvSpPr>
        <p:spPr>
          <a:xfrm>
            <a:off x="3339547" y="4071871"/>
            <a:ext cx="4110825" cy="1631216"/>
          </a:xfrm>
          <a:prstGeom prst="rect">
            <a:avLst/>
          </a:prstGeom>
          <a:noFill/>
        </p:spPr>
        <p:txBody>
          <a:bodyPr wrap="square">
            <a:spAutoFit/>
          </a:bodyPr>
          <a:lstStyle/>
          <a:p>
            <a:pPr algn="l"/>
            <a:r>
              <a:rPr lang="en-US" sz="1600" b="0" i="0" u="none" strike="noStrike" baseline="0" dirty="0">
                <a:latin typeface="+mj-lt"/>
              </a:rPr>
              <a:t>different combinations with other 3 detectors:</a:t>
            </a:r>
          </a:p>
          <a:p>
            <a:pPr algn="l"/>
            <a:endParaRPr lang="en-US" sz="400" b="0" i="0" u="none" strike="noStrike" baseline="0" dirty="0">
              <a:latin typeface="+mj-lt"/>
            </a:endParaRPr>
          </a:p>
          <a:p>
            <a:pPr algn="ctr"/>
            <a:r>
              <a:rPr lang="en-US" sz="1600" b="0" i="0" u="none" strike="noStrike" baseline="0" dirty="0">
                <a:latin typeface="+mj-lt"/>
              </a:rPr>
              <a:t>detector 1 - detector 2</a:t>
            </a:r>
          </a:p>
          <a:p>
            <a:pPr algn="ctr"/>
            <a:r>
              <a:rPr lang="en-US" sz="1600" b="0" i="0" u="none" strike="noStrike" baseline="0" dirty="0">
                <a:latin typeface="+mj-lt"/>
              </a:rPr>
              <a:t>detector 1 - detector 3</a:t>
            </a:r>
          </a:p>
          <a:p>
            <a:pPr algn="ctr"/>
            <a:r>
              <a:rPr lang="en-US" sz="1600" b="0" i="0" u="none" strike="noStrike" baseline="0" dirty="0">
                <a:latin typeface="+mj-lt"/>
              </a:rPr>
              <a:t>detector 1 - detector 4</a:t>
            </a:r>
          </a:p>
          <a:p>
            <a:pPr algn="ctr"/>
            <a:r>
              <a:rPr lang="en-US" sz="1600" b="0" i="0" u="none" strike="noStrike" baseline="0" dirty="0">
                <a:latin typeface="+mj-lt"/>
              </a:rPr>
              <a:t>detector 2 - detector 4</a:t>
            </a:r>
          </a:p>
          <a:p>
            <a:pPr algn="ctr"/>
            <a:r>
              <a:rPr lang="en-US" sz="1600" b="0" i="0" u="none" strike="noStrike" baseline="0" dirty="0">
                <a:latin typeface="+mj-lt"/>
              </a:rPr>
              <a:t>detector 2 - detector 5</a:t>
            </a:r>
            <a:endParaRPr lang="en-US" sz="1600" dirty="0">
              <a:latin typeface="+mj-lt"/>
            </a:endParaRPr>
          </a:p>
        </p:txBody>
      </p:sp>
      <p:sp>
        <p:nvSpPr>
          <p:cNvPr id="19" name="Arrow: Right 18">
            <a:extLst>
              <a:ext uri="{FF2B5EF4-FFF2-40B4-BE49-F238E27FC236}">
                <a16:creationId xmlns:a16="http://schemas.microsoft.com/office/drawing/2014/main" id="{DDB7A996-8DC8-4102-B50A-A70B2E44A6F8}"/>
              </a:ext>
            </a:extLst>
          </p:cNvPr>
          <p:cNvSpPr/>
          <p:nvPr/>
        </p:nvSpPr>
        <p:spPr>
          <a:xfrm>
            <a:off x="7235688" y="4932252"/>
            <a:ext cx="993913" cy="32600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5ED1F63-6A8E-4129-A4ED-A5A6402B84DA}"/>
              </a:ext>
            </a:extLst>
          </p:cNvPr>
          <p:cNvSpPr txBox="1"/>
          <p:nvPr/>
        </p:nvSpPr>
        <p:spPr>
          <a:xfrm>
            <a:off x="5388996" y="3527360"/>
            <a:ext cx="1242392" cy="338554"/>
          </a:xfrm>
          <a:prstGeom prst="rect">
            <a:avLst/>
          </a:prstGeom>
          <a:noFill/>
        </p:spPr>
        <p:txBody>
          <a:bodyPr wrap="square" rtlCol="0">
            <a:spAutoFit/>
          </a:bodyPr>
          <a:lstStyle/>
          <a:p>
            <a:r>
              <a:rPr lang="en-US" sz="1600" dirty="0">
                <a:latin typeface="+mj-lt"/>
              </a:rPr>
              <a:t>solution</a:t>
            </a:r>
          </a:p>
        </p:txBody>
      </p:sp>
      <p:sp>
        <p:nvSpPr>
          <p:cNvPr id="22" name="TextBox 21">
            <a:extLst>
              <a:ext uri="{FF2B5EF4-FFF2-40B4-BE49-F238E27FC236}">
                <a16:creationId xmlns:a16="http://schemas.microsoft.com/office/drawing/2014/main" id="{97777DC8-7410-4285-8D92-51FB55C8B740}"/>
              </a:ext>
            </a:extLst>
          </p:cNvPr>
          <p:cNvSpPr txBox="1"/>
          <p:nvPr/>
        </p:nvSpPr>
        <p:spPr>
          <a:xfrm>
            <a:off x="8229601" y="6282412"/>
            <a:ext cx="3355449" cy="338554"/>
          </a:xfrm>
          <a:prstGeom prst="rect">
            <a:avLst/>
          </a:prstGeom>
          <a:noFill/>
        </p:spPr>
        <p:txBody>
          <a:bodyPr wrap="square">
            <a:spAutoFit/>
          </a:bodyPr>
          <a:lstStyle/>
          <a:p>
            <a:r>
              <a:rPr lang="en-US" sz="1600" b="0" i="0" u="none" strike="noStrike" baseline="0" dirty="0">
                <a:latin typeface="+mj-lt"/>
              </a:rPr>
              <a:t>five equations and six unknowns</a:t>
            </a:r>
            <a:endParaRPr lang="en-US" sz="1600" dirty="0">
              <a:latin typeface="+mj-lt"/>
            </a:endParaRPr>
          </a:p>
        </p:txBody>
      </p:sp>
      <p:pic>
        <p:nvPicPr>
          <p:cNvPr id="6" name="Picture 5">
            <a:extLst>
              <a:ext uri="{FF2B5EF4-FFF2-40B4-BE49-F238E27FC236}">
                <a16:creationId xmlns:a16="http://schemas.microsoft.com/office/drawing/2014/main" id="{2EFE3F1D-93D7-469C-B53C-CB19F7AD6E57}"/>
              </a:ext>
            </a:extLst>
          </p:cNvPr>
          <p:cNvPicPr>
            <a:picLocks noChangeAspect="1"/>
          </p:cNvPicPr>
          <p:nvPr/>
        </p:nvPicPr>
        <p:blipFill>
          <a:blip r:embed="rId2"/>
          <a:stretch>
            <a:fillRect/>
          </a:stretch>
        </p:blipFill>
        <p:spPr>
          <a:xfrm>
            <a:off x="2658052" y="2988129"/>
            <a:ext cx="2129939" cy="695739"/>
          </a:xfrm>
          <a:prstGeom prst="rect">
            <a:avLst/>
          </a:prstGeom>
        </p:spPr>
      </p:pic>
      <p:pic>
        <p:nvPicPr>
          <p:cNvPr id="12" name="Picture 11">
            <a:extLst>
              <a:ext uri="{FF2B5EF4-FFF2-40B4-BE49-F238E27FC236}">
                <a16:creationId xmlns:a16="http://schemas.microsoft.com/office/drawing/2014/main" id="{59670C48-0F27-4167-86E6-3FB8DF0A463F}"/>
              </a:ext>
            </a:extLst>
          </p:cNvPr>
          <p:cNvPicPr>
            <a:picLocks noChangeAspect="1"/>
          </p:cNvPicPr>
          <p:nvPr/>
        </p:nvPicPr>
        <p:blipFill>
          <a:blip r:embed="rId3"/>
          <a:stretch>
            <a:fillRect/>
          </a:stretch>
        </p:blipFill>
        <p:spPr>
          <a:xfrm>
            <a:off x="8229601" y="3757605"/>
            <a:ext cx="2606400" cy="2559648"/>
          </a:xfrm>
          <a:prstGeom prst="rect">
            <a:avLst/>
          </a:prstGeom>
        </p:spPr>
      </p:pic>
    </p:spTree>
    <p:extLst>
      <p:ext uri="{BB962C8B-B14F-4D97-AF65-F5344CB8AC3E}">
        <p14:creationId xmlns:p14="http://schemas.microsoft.com/office/powerpoint/2010/main" val="77113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DA4EC0-63B8-48E1-872D-57B750DFB38E}"/>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D0A0CC35-6535-47AF-BE21-116121E7474C}"/>
              </a:ext>
            </a:extLst>
          </p:cNvPr>
          <p:cNvSpPr txBox="1"/>
          <p:nvPr/>
        </p:nvSpPr>
        <p:spPr>
          <a:xfrm>
            <a:off x="2122667" y="541720"/>
            <a:ext cx="7946667" cy="492443"/>
          </a:xfrm>
          <a:prstGeom prst="rect">
            <a:avLst/>
          </a:prstGeom>
          <a:noFill/>
        </p:spPr>
        <p:txBody>
          <a:bodyPr wrap="square">
            <a:spAutoFit/>
          </a:bodyPr>
          <a:lstStyle/>
          <a:p>
            <a:pPr algn="l"/>
            <a:r>
              <a:rPr lang="en-US" sz="2600" b="1" i="0" u="none" strike="noStrike" baseline="0" dirty="0">
                <a:latin typeface="+mj-lt"/>
              </a:rPr>
              <a:t>4.1. Timing resolution of scintillators without magnetic field</a:t>
            </a:r>
          </a:p>
        </p:txBody>
      </p:sp>
      <p:sp>
        <p:nvSpPr>
          <p:cNvPr id="5" name="TextBox 4">
            <a:extLst>
              <a:ext uri="{FF2B5EF4-FFF2-40B4-BE49-F238E27FC236}">
                <a16:creationId xmlns:a16="http://schemas.microsoft.com/office/drawing/2014/main" id="{26EF854C-7FE3-45F7-967F-048294D1A209}"/>
              </a:ext>
            </a:extLst>
          </p:cNvPr>
          <p:cNvSpPr txBox="1"/>
          <p:nvPr/>
        </p:nvSpPr>
        <p:spPr>
          <a:xfrm>
            <a:off x="7620" y="1167029"/>
            <a:ext cx="6118528" cy="400110"/>
          </a:xfrm>
          <a:prstGeom prst="rect">
            <a:avLst/>
          </a:prstGeom>
          <a:noFill/>
        </p:spPr>
        <p:txBody>
          <a:bodyPr wrap="square">
            <a:spAutoFit/>
          </a:bodyPr>
          <a:lstStyle/>
          <a:p>
            <a:r>
              <a:rPr lang="en-US" sz="2000" b="1" dirty="0">
                <a:latin typeface="+mj-lt"/>
              </a:rPr>
              <a:t>Results and discussion</a:t>
            </a:r>
          </a:p>
        </p:txBody>
      </p:sp>
      <p:sp>
        <p:nvSpPr>
          <p:cNvPr id="7" name="TextBox 6">
            <a:extLst>
              <a:ext uri="{FF2B5EF4-FFF2-40B4-BE49-F238E27FC236}">
                <a16:creationId xmlns:a16="http://schemas.microsoft.com/office/drawing/2014/main" id="{54091843-2D9F-4BDA-8B8E-4AE83F8F5DD7}"/>
              </a:ext>
            </a:extLst>
          </p:cNvPr>
          <p:cNvSpPr txBox="1"/>
          <p:nvPr/>
        </p:nvSpPr>
        <p:spPr>
          <a:xfrm>
            <a:off x="-1" y="1724769"/>
            <a:ext cx="10742212" cy="584775"/>
          </a:xfrm>
          <a:prstGeom prst="rect">
            <a:avLst/>
          </a:prstGeom>
          <a:noFill/>
        </p:spPr>
        <p:txBody>
          <a:bodyPr wrap="square">
            <a:spAutoFit/>
          </a:bodyPr>
          <a:lstStyle/>
          <a:p>
            <a:pPr marL="285750" indent="-285750" algn="l">
              <a:buFont typeface="Wingdings" panose="05000000000000000000" pitchFamily="2" charset="2"/>
              <a:buChar char="ü"/>
            </a:pPr>
            <a:r>
              <a:rPr lang="en-US" sz="1600" b="0" i="0" u="none" strike="noStrike" baseline="0" dirty="0">
                <a:latin typeface="+mj-lt"/>
                <a:cs typeface="Times New Roman" panose="02020603050405020304" pitchFamily="18" charset="0"/>
              </a:rPr>
              <a:t>to find the values of </a:t>
            </a:r>
            <a:r>
              <a:rPr lang="en-US" sz="1600" b="0" i="1" u="none" strike="noStrike" baseline="0" dirty="0">
                <a:latin typeface="+mj-lt"/>
                <a:cs typeface="Times New Roman" panose="02020603050405020304" pitchFamily="18" charset="0"/>
              </a:rPr>
              <a:t>f</a:t>
            </a:r>
            <a:r>
              <a:rPr lang="en-US" sz="1600" b="0" i="1" u="none" strike="noStrike" baseline="-25000" dirty="0">
                <a:latin typeface="+mj-lt"/>
                <a:cs typeface="Times New Roman" panose="02020603050405020304" pitchFamily="18" charset="0"/>
              </a:rPr>
              <a:t>i</a:t>
            </a:r>
            <a:r>
              <a:rPr lang="en-US" sz="1600" b="0" i="0" u="none" strike="noStrike" baseline="0" dirty="0">
                <a:latin typeface="+mj-lt"/>
                <a:cs typeface="Times New Roman" panose="02020603050405020304" pitchFamily="18" charset="0"/>
              </a:rPr>
              <a:t>            electronics timing resolution, </a:t>
            </a:r>
            <a:r>
              <a:rPr lang="en-US" sz="1600" b="0" i="1" u="none" strike="noStrike" baseline="0" dirty="0" err="1">
                <a:latin typeface="+mj-lt"/>
                <a:cs typeface="Times New Roman" panose="02020603050405020304" pitchFamily="18" charset="0"/>
              </a:rPr>
              <a:t>f</a:t>
            </a:r>
            <a:r>
              <a:rPr lang="en-US" sz="1600" b="0" i="1" u="none" strike="noStrike" baseline="-25000" dirty="0" err="1">
                <a:latin typeface="+mj-lt"/>
                <a:cs typeface="Times New Roman" panose="02020603050405020304" pitchFamily="18" charset="0"/>
              </a:rPr>
              <a:t>el</a:t>
            </a:r>
            <a:r>
              <a:rPr lang="en-US" sz="1600" b="0" u="none" strike="noStrike" baseline="0" dirty="0">
                <a:latin typeface="+mj-lt"/>
                <a:cs typeface="Times New Roman" panose="02020603050405020304" pitchFamily="18" charset="0"/>
              </a:rPr>
              <a:t>, by two methods:</a:t>
            </a:r>
            <a:endParaRPr lang="en-US" sz="1600" b="0" i="1" u="none" strike="noStrike" baseline="0" dirty="0">
              <a:latin typeface="+mj-lt"/>
              <a:cs typeface="Times New Roman" panose="02020603050405020304" pitchFamily="18" charset="0"/>
            </a:endParaRPr>
          </a:p>
          <a:p>
            <a:pPr marL="285750" indent="-285750" algn="l">
              <a:buFont typeface="Wingdings" panose="05000000000000000000" pitchFamily="2" charset="2"/>
              <a:buChar char="ü"/>
            </a:pPr>
            <a:endParaRPr lang="en-US" sz="1600" dirty="0">
              <a:latin typeface="+mj-lt"/>
              <a:cs typeface="Times New Roman" panose="02020603050405020304" pitchFamily="18" charset="0"/>
            </a:endParaRPr>
          </a:p>
        </p:txBody>
      </p:sp>
      <p:sp>
        <p:nvSpPr>
          <p:cNvPr id="8" name="Arrow: Left-Right 7">
            <a:extLst>
              <a:ext uri="{FF2B5EF4-FFF2-40B4-BE49-F238E27FC236}">
                <a16:creationId xmlns:a16="http://schemas.microsoft.com/office/drawing/2014/main" id="{CF8EBFFB-CBB1-44DD-9A5A-FC778E8A161F}"/>
              </a:ext>
            </a:extLst>
          </p:cNvPr>
          <p:cNvSpPr/>
          <p:nvPr/>
        </p:nvSpPr>
        <p:spPr>
          <a:xfrm>
            <a:off x="2198365" y="1841054"/>
            <a:ext cx="460844" cy="135172"/>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6EE7BB-DF7D-4D9C-9E87-F6952D568365}"/>
              </a:ext>
            </a:extLst>
          </p:cNvPr>
          <p:cNvPicPr>
            <a:picLocks noChangeAspect="1"/>
          </p:cNvPicPr>
          <p:nvPr/>
        </p:nvPicPr>
        <p:blipFill rotWithShape="1">
          <a:blip r:embed="rId2">
            <a:extLst>
              <a:ext uri="{28A0092B-C50C-407E-A947-70E740481C1C}">
                <a14:useLocalDpi xmlns:a14="http://schemas.microsoft.com/office/drawing/2010/main" val="0"/>
              </a:ext>
            </a:extLst>
          </a:blip>
          <a:srcRect t="11758"/>
          <a:stretch/>
        </p:blipFill>
        <p:spPr>
          <a:xfrm>
            <a:off x="953819" y="2024832"/>
            <a:ext cx="3864578" cy="1747191"/>
          </a:xfrm>
          <a:prstGeom prst="rect">
            <a:avLst/>
          </a:prstGeom>
        </p:spPr>
      </p:pic>
      <p:pic>
        <p:nvPicPr>
          <p:cNvPr id="12" name="Picture 11">
            <a:extLst>
              <a:ext uri="{FF2B5EF4-FFF2-40B4-BE49-F238E27FC236}">
                <a16:creationId xmlns:a16="http://schemas.microsoft.com/office/drawing/2014/main" id="{3E008D47-15F7-4303-B41D-619A9A6FB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731" y="2215636"/>
            <a:ext cx="3580276" cy="1800000"/>
          </a:xfrm>
          <a:prstGeom prst="rect">
            <a:avLst/>
          </a:prstGeom>
        </p:spPr>
      </p:pic>
      <p:cxnSp>
        <p:nvCxnSpPr>
          <p:cNvPr id="14" name="Straight Connector 13">
            <a:extLst>
              <a:ext uri="{FF2B5EF4-FFF2-40B4-BE49-F238E27FC236}">
                <a16:creationId xmlns:a16="http://schemas.microsoft.com/office/drawing/2014/main" id="{1F078298-B643-4082-B054-D48F61F62BB8}"/>
              </a:ext>
            </a:extLst>
          </p:cNvPr>
          <p:cNvCxnSpPr>
            <a:cxnSpLocks/>
          </p:cNvCxnSpPr>
          <p:nvPr/>
        </p:nvCxnSpPr>
        <p:spPr>
          <a:xfrm>
            <a:off x="6126148" y="2139351"/>
            <a:ext cx="0" cy="4642449"/>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EADA62D-4B0B-4EC0-94EA-6B0BF928B8DF}"/>
              </a:ext>
            </a:extLst>
          </p:cNvPr>
          <p:cNvSpPr txBox="1"/>
          <p:nvPr/>
        </p:nvSpPr>
        <p:spPr>
          <a:xfrm>
            <a:off x="1170965" y="3704113"/>
            <a:ext cx="3986648" cy="461665"/>
          </a:xfrm>
          <a:prstGeom prst="rect">
            <a:avLst/>
          </a:prstGeom>
          <a:noFill/>
        </p:spPr>
        <p:txBody>
          <a:bodyPr wrap="square">
            <a:spAutoFit/>
          </a:bodyPr>
          <a:lstStyle/>
          <a:p>
            <a:pPr algn="l"/>
            <a:r>
              <a:rPr lang="en-US" sz="1200" b="0" i="0" u="none" strike="noStrike" baseline="0" dirty="0">
                <a:latin typeface="+mj-lt"/>
              </a:rPr>
              <a:t>Block diagram of the experimental system, where a PMT anode signal is split into two identical signals</a:t>
            </a:r>
            <a:endParaRPr lang="en-US" sz="1200" dirty="0">
              <a:latin typeface="+mj-lt"/>
            </a:endParaRPr>
          </a:p>
        </p:txBody>
      </p:sp>
      <p:sp>
        <p:nvSpPr>
          <p:cNvPr id="18" name="TextBox 17">
            <a:extLst>
              <a:ext uri="{FF2B5EF4-FFF2-40B4-BE49-F238E27FC236}">
                <a16:creationId xmlns:a16="http://schemas.microsoft.com/office/drawing/2014/main" id="{C31301CC-5386-4264-9843-7216DF82C6EA}"/>
              </a:ext>
            </a:extLst>
          </p:cNvPr>
          <p:cNvSpPr txBox="1"/>
          <p:nvPr/>
        </p:nvSpPr>
        <p:spPr>
          <a:xfrm>
            <a:off x="7657906" y="3734793"/>
            <a:ext cx="3580276" cy="461665"/>
          </a:xfrm>
          <a:prstGeom prst="rect">
            <a:avLst/>
          </a:prstGeom>
          <a:noFill/>
        </p:spPr>
        <p:txBody>
          <a:bodyPr wrap="square">
            <a:spAutoFit/>
          </a:bodyPr>
          <a:lstStyle/>
          <a:p>
            <a:pPr algn="l"/>
            <a:r>
              <a:rPr lang="en-US" sz="1200" b="0" i="0" u="none" strike="noStrike" baseline="0" dirty="0">
                <a:latin typeface="+mj-lt"/>
              </a:rPr>
              <a:t>Block diagram of the set-up that generates two synchronized signals, using a pulse generator</a:t>
            </a:r>
            <a:endParaRPr lang="en-US" sz="1200" dirty="0">
              <a:latin typeface="+mj-lt"/>
            </a:endParaRPr>
          </a:p>
        </p:txBody>
      </p:sp>
      <p:sp>
        <p:nvSpPr>
          <p:cNvPr id="20" name="TextBox 19">
            <a:extLst>
              <a:ext uri="{FF2B5EF4-FFF2-40B4-BE49-F238E27FC236}">
                <a16:creationId xmlns:a16="http://schemas.microsoft.com/office/drawing/2014/main" id="{FDBBD41E-34D2-4397-B643-C545BC20A7B1}"/>
              </a:ext>
            </a:extLst>
          </p:cNvPr>
          <p:cNvSpPr txBox="1"/>
          <p:nvPr/>
        </p:nvSpPr>
        <p:spPr>
          <a:xfrm>
            <a:off x="-2" y="4380207"/>
            <a:ext cx="5840361" cy="584775"/>
          </a:xfrm>
          <a:prstGeom prst="rect">
            <a:avLst/>
          </a:prstGeom>
          <a:noFill/>
        </p:spPr>
        <p:txBody>
          <a:bodyPr wrap="square">
            <a:spAutoFit/>
          </a:bodyPr>
          <a:lstStyle/>
          <a:p>
            <a:pPr marL="285750" indent="-285750" algn="just">
              <a:buFont typeface="Wingdings" panose="05000000000000000000" pitchFamily="2" charset="2"/>
              <a:buChar char="ü"/>
            </a:pPr>
            <a:r>
              <a:rPr lang="en-US" sz="1600" dirty="0">
                <a:latin typeface="+mj-lt"/>
              </a:rPr>
              <a:t>a</a:t>
            </a:r>
            <a:r>
              <a:rPr lang="en-US" sz="1600" b="0" i="0" u="none" strike="noStrike" baseline="0" dirty="0">
                <a:latin typeface="+mj-lt"/>
              </a:rPr>
              <a:t> single detector and a passive splitter that divides the anode signal of one PMT into two identical signals used as start and stop</a:t>
            </a:r>
            <a:endParaRPr lang="en-US" sz="1600" dirty="0">
              <a:latin typeface="+mj-lt"/>
            </a:endParaRPr>
          </a:p>
        </p:txBody>
      </p:sp>
      <p:sp>
        <p:nvSpPr>
          <p:cNvPr id="22" name="TextBox 21">
            <a:extLst>
              <a:ext uri="{FF2B5EF4-FFF2-40B4-BE49-F238E27FC236}">
                <a16:creationId xmlns:a16="http://schemas.microsoft.com/office/drawing/2014/main" id="{9C447917-80B6-4AF1-845D-F188A246E892}"/>
              </a:ext>
            </a:extLst>
          </p:cNvPr>
          <p:cNvSpPr txBox="1"/>
          <p:nvPr/>
        </p:nvSpPr>
        <p:spPr>
          <a:xfrm>
            <a:off x="6296804" y="4380207"/>
            <a:ext cx="5659402" cy="584775"/>
          </a:xfrm>
          <a:prstGeom prst="rect">
            <a:avLst/>
          </a:prstGeom>
          <a:noFill/>
        </p:spPr>
        <p:txBody>
          <a:bodyPr wrap="square">
            <a:spAutoFit/>
          </a:bodyPr>
          <a:lstStyle/>
          <a:p>
            <a:pPr marL="285750" indent="-285750" algn="just">
              <a:buFont typeface="Wingdings" panose="05000000000000000000" pitchFamily="2" charset="2"/>
              <a:buChar char="ü"/>
            </a:pPr>
            <a:r>
              <a:rPr lang="en-US" sz="1600" b="0" i="0" u="none" strike="noStrike" baseline="0" dirty="0">
                <a:latin typeface="+mj-lt"/>
              </a:rPr>
              <a:t>a pulsing function of a wave generator: two artificial and synchronized</a:t>
            </a:r>
            <a:r>
              <a:rPr lang="en-US" sz="1600" dirty="0">
                <a:latin typeface="+mj-lt"/>
              </a:rPr>
              <a:t> </a:t>
            </a:r>
            <a:r>
              <a:rPr lang="en-US" sz="1600" b="0" i="0" u="none" strike="noStrike" baseline="0" dirty="0">
                <a:latin typeface="+mj-lt"/>
              </a:rPr>
              <a:t>signals from channel 1 (CH1) and channel 2 (CH2)</a:t>
            </a:r>
            <a:endParaRPr lang="en-US" sz="1600" dirty="0">
              <a:latin typeface="+mj-lt"/>
            </a:endParaRPr>
          </a:p>
        </p:txBody>
      </p:sp>
      <p:pic>
        <p:nvPicPr>
          <p:cNvPr id="25" name="Picture 24">
            <a:extLst>
              <a:ext uri="{FF2B5EF4-FFF2-40B4-BE49-F238E27FC236}">
                <a16:creationId xmlns:a16="http://schemas.microsoft.com/office/drawing/2014/main" id="{14AE5804-DB95-4626-8618-B47A1AEDAB88}"/>
              </a:ext>
            </a:extLst>
          </p:cNvPr>
          <p:cNvPicPr>
            <a:picLocks noChangeAspect="1"/>
          </p:cNvPicPr>
          <p:nvPr/>
        </p:nvPicPr>
        <p:blipFill>
          <a:blip r:embed="rId4"/>
          <a:stretch>
            <a:fillRect/>
          </a:stretch>
        </p:blipFill>
        <p:spPr>
          <a:xfrm>
            <a:off x="140712" y="5577592"/>
            <a:ext cx="3112542" cy="1078445"/>
          </a:xfrm>
          <a:prstGeom prst="rect">
            <a:avLst/>
          </a:prstGeom>
        </p:spPr>
      </p:pic>
      <p:pic>
        <p:nvPicPr>
          <p:cNvPr id="27" name="Picture 26">
            <a:extLst>
              <a:ext uri="{FF2B5EF4-FFF2-40B4-BE49-F238E27FC236}">
                <a16:creationId xmlns:a16="http://schemas.microsoft.com/office/drawing/2014/main" id="{5EACB671-41D9-4940-A4A8-5EE0A9744FB4}"/>
              </a:ext>
            </a:extLst>
          </p:cNvPr>
          <p:cNvPicPr>
            <a:picLocks noChangeAspect="1"/>
          </p:cNvPicPr>
          <p:nvPr/>
        </p:nvPicPr>
        <p:blipFill>
          <a:blip r:embed="rId5"/>
          <a:stretch>
            <a:fillRect/>
          </a:stretch>
        </p:blipFill>
        <p:spPr>
          <a:xfrm>
            <a:off x="6355802" y="5594814"/>
            <a:ext cx="3126563" cy="1044000"/>
          </a:xfrm>
          <a:prstGeom prst="rect">
            <a:avLst/>
          </a:prstGeom>
        </p:spPr>
      </p:pic>
      <p:sp>
        <p:nvSpPr>
          <p:cNvPr id="29" name="TextBox 28">
            <a:extLst>
              <a:ext uri="{FF2B5EF4-FFF2-40B4-BE49-F238E27FC236}">
                <a16:creationId xmlns:a16="http://schemas.microsoft.com/office/drawing/2014/main" id="{3D33BF33-F065-4CA6-B688-1900CC08F0A9}"/>
              </a:ext>
            </a:extLst>
          </p:cNvPr>
          <p:cNvSpPr txBox="1"/>
          <p:nvPr/>
        </p:nvSpPr>
        <p:spPr>
          <a:xfrm>
            <a:off x="198410" y="5229306"/>
            <a:ext cx="3050063" cy="461665"/>
          </a:xfrm>
          <a:prstGeom prst="rect">
            <a:avLst/>
          </a:prstGeom>
          <a:noFill/>
        </p:spPr>
        <p:txBody>
          <a:bodyPr wrap="square">
            <a:spAutoFit/>
          </a:bodyPr>
          <a:lstStyle/>
          <a:p>
            <a:pPr algn="ctr"/>
            <a:r>
              <a:rPr lang="en-US" sz="1200" b="0" i="0" u="none" strike="noStrike" baseline="0" dirty="0">
                <a:latin typeface="+mj-lt"/>
              </a:rPr>
              <a:t>Timing resolution values of the electronics and corresponding errors</a:t>
            </a:r>
            <a:endParaRPr lang="en-US" sz="1200" dirty="0">
              <a:latin typeface="+mj-lt"/>
            </a:endParaRPr>
          </a:p>
        </p:txBody>
      </p:sp>
      <p:sp>
        <p:nvSpPr>
          <p:cNvPr id="30" name="TextBox 29">
            <a:extLst>
              <a:ext uri="{FF2B5EF4-FFF2-40B4-BE49-F238E27FC236}">
                <a16:creationId xmlns:a16="http://schemas.microsoft.com/office/drawing/2014/main" id="{3D9AB37D-CD0C-4183-98A6-6F1046507C2E}"/>
              </a:ext>
            </a:extLst>
          </p:cNvPr>
          <p:cNvSpPr txBox="1"/>
          <p:nvPr/>
        </p:nvSpPr>
        <p:spPr>
          <a:xfrm>
            <a:off x="6394051" y="5229306"/>
            <a:ext cx="3050063" cy="461665"/>
          </a:xfrm>
          <a:prstGeom prst="rect">
            <a:avLst/>
          </a:prstGeom>
          <a:noFill/>
        </p:spPr>
        <p:txBody>
          <a:bodyPr wrap="square">
            <a:spAutoFit/>
          </a:bodyPr>
          <a:lstStyle/>
          <a:p>
            <a:pPr algn="ctr"/>
            <a:r>
              <a:rPr lang="en-US" sz="1200" b="0" i="0" u="none" strike="noStrike" baseline="0" dirty="0">
                <a:latin typeface="+mj-lt"/>
              </a:rPr>
              <a:t>Timing resolution values of the electronics and corresponding errors</a:t>
            </a:r>
            <a:endParaRPr lang="en-US" sz="1200" dirty="0">
              <a:latin typeface="+mj-lt"/>
            </a:endParaRPr>
          </a:p>
        </p:txBody>
      </p:sp>
      <p:sp>
        <p:nvSpPr>
          <p:cNvPr id="31" name="Arrow: Right 30">
            <a:extLst>
              <a:ext uri="{FF2B5EF4-FFF2-40B4-BE49-F238E27FC236}">
                <a16:creationId xmlns:a16="http://schemas.microsoft.com/office/drawing/2014/main" id="{2E218A77-5ECB-4A3E-B194-D3E252192973}"/>
              </a:ext>
            </a:extLst>
          </p:cNvPr>
          <p:cNvSpPr/>
          <p:nvPr/>
        </p:nvSpPr>
        <p:spPr>
          <a:xfrm>
            <a:off x="3248473" y="6030973"/>
            <a:ext cx="370935" cy="12145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F5837DC1-0D69-403A-8440-063C6A2819A9}"/>
              </a:ext>
            </a:extLst>
          </p:cNvPr>
          <p:cNvSpPr/>
          <p:nvPr/>
        </p:nvSpPr>
        <p:spPr>
          <a:xfrm>
            <a:off x="9516869" y="6082099"/>
            <a:ext cx="370935" cy="12145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8338605-8944-43B3-94FB-0ECA955E3563}"/>
              </a:ext>
            </a:extLst>
          </p:cNvPr>
          <p:cNvSpPr txBox="1"/>
          <p:nvPr/>
        </p:nvSpPr>
        <p:spPr>
          <a:xfrm>
            <a:off x="3717987" y="5960852"/>
            <a:ext cx="2087868" cy="276999"/>
          </a:xfrm>
          <a:prstGeom prst="rect">
            <a:avLst/>
          </a:prstGeom>
          <a:noFill/>
        </p:spPr>
        <p:txBody>
          <a:bodyPr wrap="square" rtlCol="0">
            <a:spAutoFit/>
          </a:bodyPr>
          <a:lstStyle/>
          <a:p>
            <a:r>
              <a:rPr lang="en-US" sz="1200" b="1" dirty="0">
                <a:latin typeface="+mj-lt"/>
              </a:rPr>
              <a:t>average value: 0.025 ns</a:t>
            </a:r>
          </a:p>
        </p:txBody>
      </p:sp>
      <p:sp>
        <p:nvSpPr>
          <p:cNvPr id="34" name="TextBox 33">
            <a:extLst>
              <a:ext uri="{FF2B5EF4-FFF2-40B4-BE49-F238E27FC236}">
                <a16:creationId xmlns:a16="http://schemas.microsoft.com/office/drawing/2014/main" id="{F9A221B7-E70F-4138-949C-B57C5AFEF6CF}"/>
              </a:ext>
            </a:extLst>
          </p:cNvPr>
          <p:cNvSpPr txBox="1"/>
          <p:nvPr/>
        </p:nvSpPr>
        <p:spPr>
          <a:xfrm>
            <a:off x="9937348" y="5995701"/>
            <a:ext cx="2087868" cy="276999"/>
          </a:xfrm>
          <a:prstGeom prst="rect">
            <a:avLst/>
          </a:prstGeom>
          <a:noFill/>
        </p:spPr>
        <p:txBody>
          <a:bodyPr wrap="square" rtlCol="0">
            <a:spAutoFit/>
          </a:bodyPr>
          <a:lstStyle/>
          <a:p>
            <a:r>
              <a:rPr lang="en-US" sz="1200" b="1" dirty="0">
                <a:latin typeface="+mj-lt"/>
              </a:rPr>
              <a:t>average value: 0.0255 ns</a:t>
            </a:r>
          </a:p>
        </p:txBody>
      </p:sp>
    </p:spTree>
    <p:extLst>
      <p:ext uri="{BB962C8B-B14F-4D97-AF65-F5344CB8AC3E}">
        <p14:creationId xmlns:p14="http://schemas.microsoft.com/office/powerpoint/2010/main" val="140746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3CC39B-AAA1-4AC1-AB97-D26545190204}"/>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FAA9CE76-A017-4A84-91E1-950B011A49AD}"/>
              </a:ext>
            </a:extLst>
          </p:cNvPr>
          <p:cNvSpPr txBox="1"/>
          <p:nvPr/>
        </p:nvSpPr>
        <p:spPr>
          <a:xfrm>
            <a:off x="2122667" y="541720"/>
            <a:ext cx="7946667" cy="492443"/>
          </a:xfrm>
          <a:prstGeom prst="rect">
            <a:avLst/>
          </a:prstGeom>
          <a:noFill/>
        </p:spPr>
        <p:txBody>
          <a:bodyPr wrap="square">
            <a:spAutoFit/>
          </a:bodyPr>
          <a:lstStyle/>
          <a:p>
            <a:pPr algn="l"/>
            <a:r>
              <a:rPr lang="en-US" sz="2600" b="1" i="0" u="none" strike="noStrike" baseline="0" dirty="0">
                <a:latin typeface="+mj-lt"/>
              </a:rPr>
              <a:t>4.1. Timing resolution of scintillators without magnetic field</a:t>
            </a:r>
          </a:p>
        </p:txBody>
      </p:sp>
      <p:sp>
        <p:nvSpPr>
          <p:cNvPr id="5" name="TextBox 4">
            <a:extLst>
              <a:ext uri="{FF2B5EF4-FFF2-40B4-BE49-F238E27FC236}">
                <a16:creationId xmlns:a16="http://schemas.microsoft.com/office/drawing/2014/main" id="{AC779D3D-4460-44C1-9B7F-EE8863417CBA}"/>
              </a:ext>
            </a:extLst>
          </p:cNvPr>
          <p:cNvSpPr txBox="1"/>
          <p:nvPr/>
        </p:nvSpPr>
        <p:spPr>
          <a:xfrm>
            <a:off x="7620" y="1167029"/>
            <a:ext cx="6118528" cy="400110"/>
          </a:xfrm>
          <a:prstGeom prst="rect">
            <a:avLst/>
          </a:prstGeom>
          <a:noFill/>
        </p:spPr>
        <p:txBody>
          <a:bodyPr wrap="square">
            <a:spAutoFit/>
          </a:bodyPr>
          <a:lstStyle/>
          <a:p>
            <a:r>
              <a:rPr lang="en-US" sz="2000" b="1" dirty="0">
                <a:latin typeface="+mj-lt"/>
              </a:rPr>
              <a:t>Results and discussion</a:t>
            </a:r>
          </a:p>
        </p:txBody>
      </p:sp>
      <p:sp>
        <p:nvSpPr>
          <p:cNvPr id="6" name="TextBox 5">
            <a:extLst>
              <a:ext uri="{FF2B5EF4-FFF2-40B4-BE49-F238E27FC236}">
                <a16:creationId xmlns:a16="http://schemas.microsoft.com/office/drawing/2014/main" id="{E092D027-9EF1-4031-AB5A-BE1E83B57F42}"/>
              </a:ext>
            </a:extLst>
          </p:cNvPr>
          <p:cNvSpPr txBox="1"/>
          <p:nvPr/>
        </p:nvSpPr>
        <p:spPr>
          <a:xfrm>
            <a:off x="3239506" y="2001360"/>
            <a:ext cx="3441941" cy="584775"/>
          </a:xfrm>
          <a:prstGeom prst="rect">
            <a:avLst/>
          </a:prstGeom>
          <a:noFill/>
        </p:spPr>
        <p:txBody>
          <a:bodyPr wrap="square">
            <a:spAutoFit/>
          </a:bodyPr>
          <a:lstStyle/>
          <a:p>
            <a:pPr algn="l"/>
            <a:r>
              <a:rPr lang="en-US" sz="1600" b="0" i="1" u="none" strike="noStrike" baseline="0" dirty="0">
                <a:latin typeface="+mj-lt"/>
                <a:cs typeface="Times New Roman" panose="02020603050405020304" pitchFamily="18" charset="0"/>
              </a:rPr>
              <a:t>f</a:t>
            </a:r>
            <a:r>
              <a:rPr lang="en-US" sz="1600" b="0" i="1" u="none" strike="noStrike" baseline="-25000" dirty="0">
                <a:latin typeface="+mj-lt"/>
                <a:cs typeface="Times New Roman" panose="02020603050405020304" pitchFamily="18" charset="0"/>
              </a:rPr>
              <a:t>i</a:t>
            </a:r>
            <a:r>
              <a:rPr lang="en-US" sz="1600" b="0" i="0" u="none" strike="noStrike" baseline="0" dirty="0">
                <a:latin typeface="+mj-lt"/>
                <a:cs typeface="Times New Roman" panose="02020603050405020304" pitchFamily="18" charset="0"/>
              </a:rPr>
              <a:t>   is obtained using a </a:t>
            </a:r>
            <a:r>
              <a:rPr lang="en-US" sz="1600" b="0" i="0" u="none" strike="noStrike" baseline="0" dirty="0" err="1">
                <a:latin typeface="+mj-lt"/>
                <a:cs typeface="Times New Roman" panose="02020603050405020304" pitchFamily="18" charset="0"/>
              </a:rPr>
              <a:t>Matlab</a:t>
            </a:r>
            <a:r>
              <a:rPr lang="en-US" sz="1600" b="0" i="0" u="none" strike="noStrike" baseline="0" dirty="0">
                <a:latin typeface="+mj-lt"/>
                <a:cs typeface="Times New Roman" panose="02020603050405020304" pitchFamily="18" charset="0"/>
              </a:rPr>
              <a:t> code</a:t>
            </a:r>
            <a:endParaRPr lang="en-US" sz="1600" b="0" i="1" u="none" strike="noStrike" baseline="0" dirty="0">
              <a:latin typeface="+mj-lt"/>
              <a:cs typeface="Times New Roman" panose="02020603050405020304" pitchFamily="18" charset="0"/>
            </a:endParaRPr>
          </a:p>
          <a:p>
            <a:pPr marL="285750" indent="-285750" algn="l">
              <a:buFont typeface="Wingdings" panose="05000000000000000000" pitchFamily="2" charset="2"/>
              <a:buChar char="ü"/>
            </a:pPr>
            <a:endParaRPr lang="en-US" sz="1600" dirty="0">
              <a:latin typeface="+mj-lt"/>
              <a:cs typeface="Times New Roman" panose="02020603050405020304" pitchFamily="18" charset="0"/>
            </a:endParaRPr>
          </a:p>
        </p:txBody>
      </p:sp>
      <p:grpSp>
        <p:nvGrpSpPr>
          <p:cNvPr id="12" name="Group 11">
            <a:extLst>
              <a:ext uri="{FF2B5EF4-FFF2-40B4-BE49-F238E27FC236}">
                <a16:creationId xmlns:a16="http://schemas.microsoft.com/office/drawing/2014/main" id="{0A143E0C-9966-4B5A-B978-3C3847A61F74}"/>
              </a:ext>
            </a:extLst>
          </p:cNvPr>
          <p:cNvGrpSpPr/>
          <p:nvPr/>
        </p:nvGrpSpPr>
        <p:grpSpPr>
          <a:xfrm>
            <a:off x="109134" y="1522422"/>
            <a:ext cx="2013533" cy="1988530"/>
            <a:chOff x="8573157" y="1567139"/>
            <a:chExt cx="2606040" cy="2506980"/>
          </a:xfrm>
        </p:grpSpPr>
        <p:pic>
          <p:nvPicPr>
            <p:cNvPr id="7" name="Picture 6">
              <a:extLst>
                <a:ext uri="{FF2B5EF4-FFF2-40B4-BE49-F238E27FC236}">
                  <a16:creationId xmlns:a16="http://schemas.microsoft.com/office/drawing/2014/main" id="{93958279-4456-41E4-8CEF-A9FE0C52F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157" y="1567139"/>
              <a:ext cx="2606040" cy="2506980"/>
            </a:xfrm>
            <a:prstGeom prst="rect">
              <a:avLst/>
            </a:prstGeom>
          </p:spPr>
        </p:pic>
        <p:sp>
          <p:nvSpPr>
            <p:cNvPr id="8" name="Rectangle 7">
              <a:extLst>
                <a:ext uri="{FF2B5EF4-FFF2-40B4-BE49-F238E27FC236}">
                  <a16:creationId xmlns:a16="http://schemas.microsoft.com/office/drawing/2014/main" id="{5F725431-D4FC-49F8-8023-9356763A40AF}"/>
                </a:ext>
              </a:extLst>
            </p:cNvPr>
            <p:cNvSpPr/>
            <p:nvPr/>
          </p:nvSpPr>
          <p:spPr>
            <a:xfrm>
              <a:off x="9014604" y="1724769"/>
              <a:ext cx="353683" cy="2148491"/>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4AEB63B2-6A3C-4512-8DA8-134A8725159C}"/>
                </a:ext>
              </a:extLst>
            </p:cNvPr>
            <p:cNvSpPr/>
            <p:nvPr/>
          </p:nvSpPr>
          <p:spPr>
            <a:xfrm>
              <a:off x="10504098" y="1724768"/>
              <a:ext cx="353683" cy="2148491"/>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E775D0EC-8DAB-463E-AA1A-AF4C1FABF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645" y="2083029"/>
            <a:ext cx="4996923" cy="1121415"/>
          </a:xfrm>
          <a:prstGeom prst="rect">
            <a:avLst/>
          </a:prstGeom>
        </p:spPr>
      </p:pic>
      <p:sp>
        <p:nvSpPr>
          <p:cNvPr id="14" name="TextBox 13">
            <a:extLst>
              <a:ext uri="{FF2B5EF4-FFF2-40B4-BE49-F238E27FC236}">
                <a16:creationId xmlns:a16="http://schemas.microsoft.com/office/drawing/2014/main" id="{2A5D0B14-002C-4CF7-BC97-807EF8AD2F73}"/>
              </a:ext>
            </a:extLst>
          </p:cNvPr>
          <p:cNvSpPr txBox="1"/>
          <p:nvPr/>
        </p:nvSpPr>
        <p:spPr>
          <a:xfrm>
            <a:off x="6825645" y="1644768"/>
            <a:ext cx="4996923" cy="707886"/>
          </a:xfrm>
          <a:prstGeom prst="rect">
            <a:avLst/>
          </a:prstGeom>
          <a:noFill/>
        </p:spPr>
        <p:txBody>
          <a:bodyPr wrap="square">
            <a:spAutoFit/>
          </a:bodyPr>
          <a:lstStyle/>
          <a:p>
            <a:pPr algn="ctr"/>
            <a:r>
              <a:rPr lang="en-US" sz="1200" b="0" i="0" u="none" strike="noStrike" baseline="0" dirty="0">
                <a:latin typeface="+mj-lt"/>
              </a:rPr>
              <a:t>Individual timing resolution values of gamma detectors and their related errors when </a:t>
            </a:r>
            <a:r>
              <a:rPr lang="en-US" sz="1200" dirty="0">
                <a:latin typeface="+mj-lt"/>
              </a:rPr>
              <a:t>high</a:t>
            </a:r>
            <a:r>
              <a:rPr lang="en-US" sz="1200" b="0" i="0" u="none" strike="noStrike" baseline="0" dirty="0">
                <a:latin typeface="+mj-lt"/>
              </a:rPr>
              <a:t> voltage is applied to each PMT</a:t>
            </a:r>
          </a:p>
          <a:p>
            <a:pPr algn="ctr"/>
            <a:endParaRPr lang="en-US" sz="1600" dirty="0">
              <a:latin typeface="+mj-lt"/>
            </a:endParaRPr>
          </a:p>
        </p:txBody>
      </p:sp>
      <p:sp>
        <p:nvSpPr>
          <p:cNvPr id="16" name="TextBox 15">
            <a:extLst>
              <a:ext uri="{FF2B5EF4-FFF2-40B4-BE49-F238E27FC236}">
                <a16:creationId xmlns:a16="http://schemas.microsoft.com/office/drawing/2014/main" id="{625089B0-5CA9-4FFF-B466-13C03914C71B}"/>
              </a:ext>
            </a:extLst>
          </p:cNvPr>
          <p:cNvSpPr txBox="1"/>
          <p:nvPr/>
        </p:nvSpPr>
        <p:spPr>
          <a:xfrm>
            <a:off x="3246507" y="2535648"/>
            <a:ext cx="1713969" cy="338554"/>
          </a:xfrm>
          <a:prstGeom prst="rect">
            <a:avLst/>
          </a:prstGeom>
          <a:noFill/>
        </p:spPr>
        <p:txBody>
          <a:bodyPr wrap="square">
            <a:spAutoFit/>
          </a:bodyPr>
          <a:lstStyle/>
          <a:p>
            <a:pPr algn="l"/>
            <a:r>
              <a:rPr lang="en-US" sz="1600" dirty="0" err="1">
                <a:latin typeface="+mj-lt"/>
              </a:rPr>
              <a:t>f</a:t>
            </a:r>
            <a:r>
              <a:rPr lang="en-US" sz="1600" baseline="-25000" dirty="0" err="1">
                <a:latin typeface="+mj-lt"/>
              </a:rPr>
              <a:t>el</a:t>
            </a:r>
            <a:r>
              <a:rPr lang="en-US" sz="1600" dirty="0">
                <a:latin typeface="+mj-lt"/>
              </a:rPr>
              <a:t> = </a:t>
            </a:r>
            <a:r>
              <a:rPr lang="en-US" sz="1600" b="0" i="0" u="none" strike="noStrike" baseline="0" dirty="0">
                <a:latin typeface="+mj-lt"/>
              </a:rPr>
              <a:t>0.025 ns</a:t>
            </a:r>
            <a:endParaRPr lang="en-US" sz="1600" dirty="0">
              <a:latin typeface="+mj-lt"/>
            </a:endParaRPr>
          </a:p>
        </p:txBody>
      </p:sp>
      <p:sp>
        <p:nvSpPr>
          <p:cNvPr id="19" name="Left Brace 18">
            <a:extLst>
              <a:ext uri="{FF2B5EF4-FFF2-40B4-BE49-F238E27FC236}">
                <a16:creationId xmlns:a16="http://schemas.microsoft.com/office/drawing/2014/main" id="{22192FCF-1639-445A-84E9-90B32E1BD069}"/>
              </a:ext>
            </a:extLst>
          </p:cNvPr>
          <p:cNvSpPr/>
          <p:nvPr/>
        </p:nvSpPr>
        <p:spPr>
          <a:xfrm>
            <a:off x="2944294" y="1859529"/>
            <a:ext cx="531190" cy="1284531"/>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0" name="Arrow: Right 19">
            <a:extLst>
              <a:ext uri="{FF2B5EF4-FFF2-40B4-BE49-F238E27FC236}">
                <a16:creationId xmlns:a16="http://schemas.microsoft.com/office/drawing/2014/main" id="{467571A7-DB8B-4039-B168-B2AE4BA12C66}"/>
              </a:ext>
            </a:extLst>
          </p:cNvPr>
          <p:cNvSpPr/>
          <p:nvPr/>
        </p:nvSpPr>
        <p:spPr>
          <a:xfrm>
            <a:off x="2129668" y="2449792"/>
            <a:ext cx="348653" cy="1363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E589523E-253C-463E-9EBA-14F4F257AACD}"/>
              </a:ext>
            </a:extLst>
          </p:cNvPr>
          <p:cNvSpPr/>
          <p:nvPr/>
        </p:nvSpPr>
        <p:spPr>
          <a:xfrm>
            <a:off x="6258625" y="2467476"/>
            <a:ext cx="348653" cy="1363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DCB9AF3-4948-4FB2-9671-17EC418C0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285" y="3204444"/>
            <a:ext cx="3945863" cy="3204982"/>
          </a:xfrm>
          <a:prstGeom prst="rect">
            <a:avLst/>
          </a:prstGeom>
        </p:spPr>
      </p:pic>
      <p:sp>
        <p:nvSpPr>
          <p:cNvPr id="26" name="TextBox 25">
            <a:extLst>
              <a:ext uri="{FF2B5EF4-FFF2-40B4-BE49-F238E27FC236}">
                <a16:creationId xmlns:a16="http://schemas.microsoft.com/office/drawing/2014/main" id="{0C4B44F9-435D-48EB-802B-F8430871D102}"/>
              </a:ext>
            </a:extLst>
          </p:cNvPr>
          <p:cNvSpPr txBox="1"/>
          <p:nvPr/>
        </p:nvSpPr>
        <p:spPr>
          <a:xfrm>
            <a:off x="7597451" y="6334780"/>
            <a:ext cx="4129901" cy="461665"/>
          </a:xfrm>
          <a:prstGeom prst="rect">
            <a:avLst/>
          </a:prstGeom>
          <a:noFill/>
        </p:spPr>
        <p:txBody>
          <a:bodyPr wrap="square">
            <a:spAutoFit/>
          </a:bodyPr>
          <a:lstStyle/>
          <a:p>
            <a:pPr algn="just"/>
            <a:r>
              <a:rPr lang="en-US" sz="1200" b="0" i="0" u="none" strike="noStrike" baseline="0" dirty="0">
                <a:latin typeface="+mj-lt"/>
              </a:rPr>
              <a:t>Timing resolution of detectors and electronics as a function of the HV applied on them; errors </a:t>
            </a:r>
            <a:r>
              <a:rPr lang="en-US" sz="1200" dirty="0">
                <a:latin typeface="+mj-lt"/>
              </a:rPr>
              <a:t>&lt; </a:t>
            </a:r>
            <a:r>
              <a:rPr lang="en-US" sz="1200" b="0" i="0" u="none" strike="noStrike" baseline="0" dirty="0">
                <a:latin typeface="+mj-lt"/>
              </a:rPr>
              <a:t>0.001 ns</a:t>
            </a:r>
            <a:endParaRPr lang="en-US" sz="1200" dirty="0">
              <a:latin typeface="+mj-lt"/>
            </a:endParaRPr>
          </a:p>
        </p:txBody>
      </p:sp>
      <p:sp>
        <p:nvSpPr>
          <p:cNvPr id="28" name="TextBox 27">
            <a:extLst>
              <a:ext uri="{FF2B5EF4-FFF2-40B4-BE49-F238E27FC236}">
                <a16:creationId xmlns:a16="http://schemas.microsoft.com/office/drawing/2014/main" id="{00EA05E4-4239-429E-AEE1-013E46E1E578}"/>
              </a:ext>
            </a:extLst>
          </p:cNvPr>
          <p:cNvSpPr txBox="1"/>
          <p:nvPr/>
        </p:nvSpPr>
        <p:spPr>
          <a:xfrm>
            <a:off x="586849" y="3785851"/>
            <a:ext cx="7110040" cy="2431435"/>
          </a:xfrm>
          <a:prstGeom prst="rect">
            <a:avLst/>
          </a:prstGeom>
          <a:noFill/>
        </p:spPr>
        <p:txBody>
          <a:bodyPr wrap="square">
            <a:spAutoFit/>
          </a:bodyPr>
          <a:lstStyle/>
          <a:p>
            <a:pPr algn="l"/>
            <a:r>
              <a:rPr lang="en-US" sz="1600" b="1" i="0" u="none" strike="noStrike" baseline="0" dirty="0">
                <a:latin typeface="+mj-lt"/>
              </a:rPr>
              <a:t>Timing resolution</a:t>
            </a:r>
          </a:p>
          <a:p>
            <a:pPr algn="l"/>
            <a:endParaRPr lang="en-US" sz="1600" dirty="0">
              <a:latin typeface="+mj-lt"/>
            </a:endParaRPr>
          </a:p>
          <a:p>
            <a:pPr marL="285750" indent="-285750" algn="l">
              <a:spcAft>
                <a:spcPts val="1200"/>
              </a:spcAft>
              <a:buFont typeface="Wingdings" panose="05000000000000000000" pitchFamily="2" charset="2"/>
              <a:buChar char="ü"/>
            </a:pPr>
            <a:r>
              <a:rPr lang="en-US" sz="1600" b="0" i="0" u="none" strike="noStrike" baseline="0" dirty="0">
                <a:latin typeface="+mj-lt"/>
              </a:rPr>
              <a:t>weak dependence on HV</a:t>
            </a:r>
          </a:p>
          <a:p>
            <a:pPr marL="285750" indent="-285750" algn="l">
              <a:spcAft>
                <a:spcPts val="1200"/>
              </a:spcAft>
              <a:buFont typeface="Wingdings" panose="05000000000000000000" pitchFamily="2" charset="2"/>
              <a:buChar char="ü"/>
            </a:pPr>
            <a:r>
              <a:rPr lang="en-US" sz="1600" b="0" i="0" u="none" strike="noStrike" baseline="0" dirty="0">
                <a:latin typeface="+mj-lt"/>
              </a:rPr>
              <a:t>improves as the magnitude of the applied HV increases</a:t>
            </a:r>
          </a:p>
          <a:p>
            <a:pPr marL="285750" indent="-285750" algn="l">
              <a:spcAft>
                <a:spcPts val="1200"/>
              </a:spcAft>
              <a:buFont typeface="Wingdings" panose="05000000000000000000" pitchFamily="2" charset="2"/>
              <a:buChar char="ü"/>
            </a:pPr>
            <a:r>
              <a:rPr lang="en-US" sz="1600" b="0" i="0" u="none" strike="noStrike" baseline="0" dirty="0">
                <a:latin typeface="+mj-lt"/>
              </a:rPr>
              <a:t>inverse proportional to the dimensions of the crystal</a:t>
            </a:r>
          </a:p>
          <a:p>
            <a:pPr marL="285750" indent="-285750" algn="l">
              <a:spcAft>
                <a:spcPts val="1200"/>
              </a:spcAft>
              <a:buFont typeface="Wingdings" panose="05000000000000000000" pitchFamily="2" charset="2"/>
              <a:buChar char="ü"/>
            </a:pPr>
            <a:r>
              <a:rPr lang="en-US" sz="1600" dirty="0">
                <a:latin typeface="+mj-lt"/>
              </a:rPr>
              <a:t>t</a:t>
            </a:r>
            <a:r>
              <a:rPr lang="en-US" sz="1600" b="0" i="0" u="none" strike="noStrike" baseline="0" dirty="0">
                <a:latin typeface="+mj-lt"/>
              </a:rPr>
              <a:t>he four identical scintillators: 0.064 </a:t>
            </a:r>
            <a:r>
              <a:rPr lang="en-US" sz="1600" dirty="0">
                <a:latin typeface="+mj-lt"/>
              </a:rPr>
              <a:t>-</a:t>
            </a:r>
            <a:r>
              <a:rPr lang="en-US" sz="1600" b="0" i="0" u="none" strike="noStrike" baseline="0" dirty="0">
                <a:latin typeface="+mj-lt"/>
              </a:rPr>
              <a:t> 0.086 ns (good consistency)</a:t>
            </a:r>
            <a:endParaRPr lang="en-US" sz="1600" dirty="0">
              <a:latin typeface="+mj-lt"/>
            </a:endParaRPr>
          </a:p>
          <a:p>
            <a:pPr marL="285750" indent="-285750" algn="l">
              <a:spcAft>
                <a:spcPts val="1200"/>
              </a:spcAft>
              <a:buFont typeface="Wingdings" panose="05000000000000000000" pitchFamily="2" charset="2"/>
              <a:buChar char="ü"/>
            </a:pPr>
            <a:r>
              <a:rPr lang="en-US" sz="1600" dirty="0">
                <a:latin typeface="+mj-lt"/>
              </a:rPr>
              <a:t>t</a:t>
            </a:r>
            <a:r>
              <a:rPr lang="en-US" sz="1600" b="0" i="0" u="none" strike="noStrike" baseline="0" dirty="0">
                <a:latin typeface="+mj-lt"/>
              </a:rPr>
              <a:t>he fifth scintillator: 0.096 - 0.107 ns</a:t>
            </a:r>
          </a:p>
        </p:txBody>
      </p:sp>
      <p:sp>
        <p:nvSpPr>
          <p:cNvPr id="2" name="TextBox 1">
            <a:extLst>
              <a:ext uri="{FF2B5EF4-FFF2-40B4-BE49-F238E27FC236}">
                <a16:creationId xmlns:a16="http://schemas.microsoft.com/office/drawing/2014/main" id="{A3569C17-2230-4CE7-9376-45BEF309B2D7}"/>
              </a:ext>
            </a:extLst>
          </p:cNvPr>
          <p:cNvSpPr txBox="1"/>
          <p:nvPr/>
        </p:nvSpPr>
        <p:spPr>
          <a:xfrm>
            <a:off x="1423533" y="3023161"/>
            <a:ext cx="258381" cy="246221"/>
          </a:xfrm>
          <a:prstGeom prst="rect">
            <a:avLst/>
          </a:prstGeom>
          <a:noFill/>
        </p:spPr>
        <p:txBody>
          <a:bodyPr wrap="square" rtlCol="0">
            <a:spAutoFit/>
          </a:bodyPr>
          <a:lstStyle/>
          <a:p>
            <a:r>
              <a:rPr lang="en-US" sz="1000" dirty="0"/>
              <a:t>|</a:t>
            </a:r>
          </a:p>
        </p:txBody>
      </p:sp>
      <p:sp>
        <p:nvSpPr>
          <p:cNvPr id="22" name="TextBox 21">
            <a:extLst>
              <a:ext uri="{FF2B5EF4-FFF2-40B4-BE49-F238E27FC236}">
                <a16:creationId xmlns:a16="http://schemas.microsoft.com/office/drawing/2014/main" id="{F71AAB06-A497-4EE6-B176-0D6383EBB890}"/>
              </a:ext>
            </a:extLst>
          </p:cNvPr>
          <p:cNvSpPr txBox="1"/>
          <p:nvPr/>
        </p:nvSpPr>
        <p:spPr>
          <a:xfrm>
            <a:off x="1425953" y="2659287"/>
            <a:ext cx="258381" cy="246221"/>
          </a:xfrm>
          <a:prstGeom prst="rect">
            <a:avLst/>
          </a:prstGeom>
          <a:noFill/>
        </p:spPr>
        <p:txBody>
          <a:bodyPr wrap="square" rtlCol="0">
            <a:spAutoFit/>
          </a:bodyPr>
          <a:lstStyle/>
          <a:p>
            <a:r>
              <a:rPr lang="en-US" sz="1000" dirty="0"/>
              <a:t>|</a:t>
            </a:r>
          </a:p>
        </p:txBody>
      </p:sp>
      <p:sp>
        <p:nvSpPr>
          <p:cNvPr id="23" name="TextBox 22">
            <a:extLst>
              <a:ext uri="{FF2B5EF4-FFF2-40B4-BE49-F238E27FC236}">
                <a16:creationId xmlns:a16="http://schemas.microsoft.com/office/drawing/2014/main" id="{83EE79A4-88DD-4D94-81CA-D36BF482FD9A}"/>
              </a:ext>
            </a:extLst>
          </p:cNvPr>
          <p:cNvSpPr txBox="1"/>
          <p:nvPr/>
        </p:nvSpPr>
        <p:spPr>
          <a:xfrm>
            <a:off x="1423533" y="2278528"/>
            <a:ext cx="258381" cy="246221"/>
          </a:xfrm>
          <a:prstGeom prst="rect">
            <a:avLst/>
          </a:prstGeom>
          <a:noFill/>
        </p:spPr>
        <p:txBody>
          <a:bodyPr wrap="square" rtlCol="0">
            <a:spAutoFit/>
          </a:bodyPr>
          <a:lstStyle/>
          <a:p>
            <a:r>
              <a:rPr lang="en-US" sz="1000" dirty="0"/>
              <a:t>|</a:t>
            </a:r>
          </a:p>
        </p:txBody>
      </p:sp>
      <p:sp>
        <p:nvSpPr>
          <p:cNvPr id="25" name="TextBox 24">
            <a:extLst>
              <a:ext uri="{FF2B5EF4-FFF2-40B4-BE49-F238E27FC236}">
                <a16:creationId xmlns:a16="http://schemas.microsoft.com/office/drawing/2014/main" id="{70C764E0-95DB-4619-ADFA-765EB47325EF}"/>
              </a:ext>
            </a:extLst>
          </p:cNvPr>
          <p:cNvSpPr txBox="1"/>
          <p:nvPr/>
        </p:nvSpPr>
        <p:spPr>
          <a:xfrm>
            <a:off x="1425366" y="1910714"/>
            <a:ext cx="258381" cy="246221"/>
          </a:xfrm>
          <a:prstGeom prst="rect">
            <a:avLst/>
          </a:prstGeom>
          <a:noFill/>
        </p:spPr>
        <p:txBody>
          <a:bodyPr wrap="square" rtlCol="0">
            <a:spAutoFit/>
          </a:bodyPr>
          <a:lstStyle/>
          <a:p>
            <a:r>
              <a:rPr lang="en-US" sz="1000" dirty="0"/>
              <a:t>|</a:t>
            </a:r>
          </a:p>
        </p:txBody>
      </p:sp>
      <p:sp>
        <p:nvSpPr>
          <p:cNvPr id="27" name="TextBox 26">
            <a:extLst>
              <a:ext uri="{FF2B5EF4-FFF2-40B4-BE49-F238E27FC236}">
                <a16:creationId xmlns:a16="http://schemas.microsoft.com/office/drawing/2014/main" id="{AFB68343-0E11-4C3D-97CB-F23A287C2B6C}"/>
              </a:ext>
            </a:extLst>
          </p:cNvPr>
          <p:cNvSpPr txBox="1"/>
          <p:nvPr/>
        </p:nvSpPr>
        <p:spPr>
          <a:xfrm>
            <a:off x="1421111" y="1661139"/>
            <a:ext cx="258381" cy="246221"/>
          </a:xfrm>
          <a:prstGeom prst="rect">
            <a:avLst/>
          </a:prstGeom>
          <a:noFill/>
        </p:spPr>
        <p:txBody>
          <a:bodyPr wrap="square" rtlCol="0">
            <a:spAutoFit/>
          </a:bodyPr>
          <a:lstStyle/>
          <a:p>
            <a:r>
              <a:rPr lang="en-US" sz="1000" dirty="0"/>
              <a:t>|</a:t>
            </a:r>
          </a:p>
        </p:txBody>
      </p:sp>
    </p:spTree>
    <p:extLst>
      <p:ext uri="{BB962C8B-B14F-4D97-AF65-F5344CB8AC3E}">
        <p14:creationId xmlns:p14="http://schemas.microsoft.com/office/powerpoint/2010/main" val="105994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FE573E-5ECE-4BCD-B639-E7E555098A4F}"/>
              </a:ext>
            </a:extLst>
          </p:cNvPr>
          <p:cNvSpPr/>
          <p:nvPr/>
        </p:nvSpPr>
        <p:spPr>
          <a:xfrm>
            <a:off x="872869" y="5196481"/>
            <a:ext cx="923027" cy="2397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8FE34AB-5453-4D33-A436-F8D0A05A240F}"/>
              </a:ext>
            </a:extLst>
          </p:cNvPr>
          <p:cNvSpPr txBox="1"/>
          <p:nvPr/>
        </p:nvSpPr>
        <p:spPr>
          <a:xfrm>
            <a:off x="781472" y="4644651"/>
            <a:ext cx="6124754" cy="1077218"/>
          </a:xfrm>
          <a:prstGeom prst="rect">
            <a:avLst/>
          </a:prstGeom>
          <a:noFill/>
        </p:spPr>
        <p:txBody>
          <a:bodyPr wrap="square">
            <a:spAutoFit/>
          </a:bodyPr>
          <a:lstStyle/>
          <a:p>
            <a:pPr algn="ctr"/>
            <a:r>
              <a:rPr lang="en-US" sz="1600" b="1" i="0" u="none" strike="noStrike" baseline="0" dirty="0">
                <a:latin typeface="+mj-lt"/>
              </a:rPr>
              <a:t>The system is extremely stable over longer periods of time</a:t>
            </a:r>
          </a:p>
          <a:p>
            <a:pPr algn="just"/>
            <a:endParaRPr lang="en-US" sz="1600" b="1" i="0" u="none" strike="noStrike" baseline="0" dirty="0">
              <a:latin typeface="+mj-lt"/>
            </a:endParaRPr>
          </a:p>
          <a:p>
            <a:pPr algn="ctr"/>
            <a:r>
              <a:rPr lang="en-US" sz="1600" b="1" i="0" u="none" strike="noStrike" baseline="0" dirty="0">
                <a:latin typeface="+mj-lt"/>
              </a:rPr>
              <a:t>Advantage: can be used for measurements that require a longer period of time for data accumulation</a:t>
            </a:r>
          </a:p>
        </p:txBody>
      </p:sp>
      <p:sp>
        <p:nvSpPr>
          <p:cNvPr id="3" name="Title 1">
            <a:extLst>
              <a:ext uri="{FF2B5EF4-FFF2-40B4-BE49-F238E27FC236}">
                <a16:creationId xmlns:a16="http://schemas.microsoft.com/office/drawing/2014/main" id="{7F583A11-D0CC-40DC-B51A-AB6BB164EAFD}"/>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F5B4EDE4-54C2-475A-98EA-6F35599838BC}"/>
              </a:ext>
            </a:extLst>
          </p:cNvPr>
          <p:cNvSpPr txBox="1"/>
          <p:nvPr/>
        </p:nvSpPr>
        <p:spPr>
          <a:xfrm>
            <a:off x="2122667" y="541720"/>
            <a:ext cx="7946667" cy="492443"/>
          </a:xfrm>
          <a:prstGeom prst="rect">
            <a:avLst/>
          </a:prstGeom>
          <a:noFill/>
        </p:spPr>
        <p:txBody>
          <a:bodyPr wrap="square">
            <a:spAutoFit/>
          </a:bodyPr>
          <a:lstStyle/>
          <a:p>
            <a:pPr algn="l"/>
            <a:r>
              <a:rPr lang="en-US" sz="2600" b="1" i="0" u="none" strike="noStrike" baseline="0" dirty="0">
                <a:latin typeface="+mj-lt"/>
              </a:rPr>
              <a:t>4.1. Timing resolution of scintillators without magnetic field</a:t>
            </a:r>
          </a:p>
        </p:txBody>
      </p:sp>
      <p:sp>
        <p:nvSpPr>
          <p:cNvPr id="5" name="TextBox 4">
            <a:extLst>
              <a:ext uri="{FF2B5EF4-FFF2-40B4-BE49-F238E27FC236}">
                <a16:creationId xmlns:a16="http://schemas.microsoft.com/office/drawing/2014/main" id="{BE4BB1BD-6978-4080-BB76-294A5F079E59}"/>
              </a:ext>
            </a:extLst>
          </p:cNvPr>
          <p:cNvSpPr txBox="1"/>
          <p:nvPr/>
        </p:nvSpPr>
        <p:spPr>
          <a:xfrm>
            <a:off x="7620" y="1167029"/>
            <a:ext cx="6118528" cy="400110"/>
          </a:xfrm>
          <a:prstGeom prst="rect">
            <a:avLst/>
          </a:prstGeom>
          <a:noFill/>
        </p:spPr>
        <p:txBody>
          <a:bodyPr wrap="square">
            <a:spAutoFit/>
          </a:bodyPr>
          <a:lstStyle/>
          <a:p>
            <a:r>
              <a:rPr lang="en-US" sz="2000" b="1" dirty="0">
                <a:latin typeface="+mj-lt"/>
              </a:rPr>
              <a:t>Results and discussion</a:t>
            </a:r>
          </a:p>
        </p:txBody>
      </p:sp>
      <p:sp>
        <p:nvSpPr>
          <p:cNvPr id="9" name="TextBox 8">
            <a:extLst>
              <a:ext uri="{FF2B5EF4-FFF2-40B4-BE49-F238E27FC236}">
                <a16:creationId xmlns:a16="http://schemas.microsoft.com/office/drawing/2014/main" id="{3DB914FD-3713-465A-9895-6BB9DC1E14E7}"/>
              </a:ext>
            </a:extLst>
          </p:cNvPr>
          <p:cNvSpPr txBox="1"/>
          <p:nvPr/>
        </p:nvSpPr>
        <p:spPr>
          <a:xfrm>
            <a:off x="8389034" y="5629275"/>
            <a:ext cx="3648300" cy="276999"/>
          </a:xfrm>
          <a:prstGeom prst="rect">
            <a:avLst/>
          </a:prstGeom>
          <a:noFill/>
        </p:spPr>
        <p:txBody>
          <a:bodyPr wrap="square">
            <a:spAutoFit/>
          </a:bodyPr>
          <a:lstStyle/>
          <a:p>
            <a:r>
              <a:rPr lang="en-US" sz="1200" b="0" i="0" u="none" strike="noStrike" baseline="0" dirty="0">
                <a:latin typeface="+mj-lt"/>
              </a:rPr>
              <a:t>Example of the system stability of over time</a:t>
            </a:r>
            <a:endParaRPr lang="en-US" sz="1200" dirty="0">
              <a:latin typeface="+mj-lt"/>
            </a:endParaRPr>
          </a:p>
        </p:txBody>
      </p:sp>
      <p:sp>
        <p:nvSpPr>
          <p:cNvPr id="11" name="TextBox 10">
            <a:extLst>
              <a:ext uri="{FF2B5EF4-FFF2-40B4-BE49-F238E27FC236}">
                <a16:creationId xmlns:a16="http://schemas.microsoft.com/office/drawing/2014/main" id="{B1D617D0-E463-4AFC-B91B-04EC7EC7E810}"/>
              </a:ext>
            </a:extLst>
          </p:cNvPr>
          <p:cNvSpPr txBox="1"/>
          <p:nvPr/>
        </p:nvSpPr>
        <p:spPr>
          <a:xfrm>
            <a:off x="129395" y="2286601"/>
            <a:ext cx="6685472" cy="1938992"/>
          </a:xfrm>
          <a:prstGeom prst="rect">
            <a:avLst/>
          </a:prstGeom>
          <a:noFill/>
        </p:spPr>
        <p:txBody>
          <a:bodyPr wrap="square">
            <a:spAutoFit/>
          </a:bodyPr>
          <a:lstStyle/>
          <a:p>
            <a:pPr algn="l">
              <a:spcAft>
                <a:spcPts val="1200"/>
              </a:spcAft>
            </a:pPr>
            <a:r>
              <a:rPr lang="en-US" sz="1600" b="1" i="0" u="none" strike="noStrike" baseline="0" dirty="0">
                <a:latin typeface="+mj-lt"/>
              </a:rPr>
              <a:t>Evaluation of the performance of the detector over long periods of time</a:t>
            </a:r>
          </a:p>
          <a:p>
            <a:pPr marL="285750" indent="-285750" algn="l">
              <a:spcAft>
                <a:spcPts val="1200"/>
              </a:spcAft>
              <a:buFont typeface="Wingdings" panose="05000000000000000000" pitchFamily="2" charset="2"/>
              <a:buChar char="ü"/>
            </a:pPr>
            <a:endParaRPr lang="en-US" sz="1600" dirty="0">
              <a:latin typeface="+mj-lt"/>
            </a:endParaRPr>
          </a:p>
          <a:p>
            <a:pPr marL="285750" indent="-285750" algn="l">
              <a:spcAft>
                <a:spcPts val="1200"/>
              </a:spcAft>
              <a:buFont typeface="Wingdings" panose="05000000000000000000" pitchFamily="2" charset="2"/>
              <a:buChar char="ü"/>
            </a:pPr>
            <a:r>
              <a:rPr lang="en-US" sz="1600" b="0" i="0" u="none" strike="noStrike" baseline="0" dirty="0">
                <a:latin typeface="+mj-lt"/>
              </a:rPr>
              <a:t>stability test: 45 hours</a:t>
            </a:r>
          </a:p>
          <a:p>
            <a:pPr marL="285750" indent="-285750" algn="l">
              <a:spcAft>
                <a:spcPts val="1200"/>
              </a:spcAft>
              <a:buFont typeface="Wingdings" panose="05000000000000000000" pitchFamily="2" charset="2"/>
              <a:buChar char="ü"/>
            </a:pPr>
            <a:r>
              <a:rPr lang="en-US" sz="1600" b="0" i="0" u="none" strike="noStrike" baseline="0" dirty="0">
                <a:latin typeface="+mj-lt"/>
              </a:rPr>
              <a:t>experimental room’s temperature: monitored for 2.5 days </a:t>
            </a:r>
          </a:p>
          <a:p>
            <a:pPr marL="285750" indent="-285750" algn="l">
              <a:spcAft>
                <a:spcPts val="1200"/>
              </a:spcAft>
              <a:buFont typeface="Wingdings" panose="05000000000000000000" pitchFamily="2" charset="2"/>
              <a:buChar char="ü"/>
            </a:pPr>
            <a:r>
              <a:rPr lang="en-US" sz="1600" dirty="0">
                <a:latin typeface="+mj-lt"/>
              </a:rPr>
              <a:t>the temperature </a:t>
            </a:r>
            <a:r>
              <a:rPr lang="en-US" sz="1600" b="0" i="0" u="none" strike="noStrike" baseline="0" dirty="0">
                <a:latin typeface="+mj-lt"/>
              </a:rPr>
              <a:t>remains approximately constant: 23.5 ± 0.2 </a:t>
            </a:r>
            <a:r>
              <a:rPr lang="en-US" sz="1600" b="0" i="0" u="none" strike="noStrike" baseline="30000" dirty="0" err="1">
                <a:latin typeface="+mj-lt"/>
              </a:rPr>
              <a:t>o</a:t>
            </a:r>
            <a:r>
              <a:rPr lang="en-US" sz="1600" b="0" i="0" u="none" strike="noStrike" baseline="0" dirty="0" err="1">
                <a:latin typeface="+mj-lt"/>
              </a:rPr>
              <a:t>C</a:t>
            </a:r>
            <a:endParaRPr lang="en-US" sz="1600" dirty="0">
              <a:latin typeface="+mj-lt"/>
            </a:endParaRPr>
          </a:p>
        </p:txBody>
      </p:sp>
      <p:pic>
        <p:nvPicPr>
          <p:cNvPr id="6" name="Picture 5">
            <a:extLst>
              <a:ext uri="{FF2B5EF4-FFF2-40B4-BE49-F238E27FC236}">
                <a16:creationId xmlns:a16="http://schemas.microsoft.com/office/drawing/2014/main" id="{59B7DC99-DB9D-0561-8F59-83FFB146F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3602" y="1962327"/>
            <a:ext cx="4316067" cy="3666948"/>
          </a:xfrm>
          <a:prstGeom prst="rect">
            <a:avLst/>
          </a:prstGeom>
        </p:spPr>
      </p:pic>
    </p:spTree>
    <p:extLst>
      <p:ext uri="{BB962C8B-B14F-4D97-AF65-F5344CB8AC3E}">
        <p14:creationId xmlns:p14="http://schemas.microsoft.com/office/powerpoint/2010/main" val="234356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3F9AAE-D7C7-4276-A83C-68A77014B413}"/>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3158DEFB-27F5-4EC7-9BB8-06F4D9B898DE}"/>
              </a:ext>
            </a:extLst>
          </p:cNvPr>
          <p:cNvSpPr txBox="1"/>
          <p:nvPr/>
        </p:nvSpPr>
        <p:spPr>
          <a:xfrm>
            <a:off x="2122667" y="541720"/>
            <a:ext cx="8831279" cy="492443"/>
          </a:xfrm>
          <a:prstGeom prst="rect">
            <a:avLst/>
          </a:prstGeom>
          <a:noFill/>
        </p:spPr>
        <p:txBody>
          <a:bodyPr wrap="square">
            <a:spAutoFit/>
          </a:bodyPr>
          <a:lstStyle/>
          <a:p>
            <a:pPr algn="l"/>
            <a:r>
              <a:rPr lang="en-US" sz="2600" b="1" i="0" u="none" strike="noStrike" baseline="0" dirty="0">
                <a:latin typeface="+mj-lt"/>
              </a:rPr>
              <a:t>4.2. Influence of magnetic field over timing resolution of detectors</a:t>
            </a:r>
          </a:p>
        </p:txBody>
      </p:sp>
      <p:sp>
        <p:nvSpPr>
          <p:cNvPr id="6" name="TextBox 5">
            <a:extLst>
              <a:ext uri="{FF2B5EF4-FFF2-40B4-BE49-F238E27FC236}">
                <a16:creationId xmlns:a16="http://schemas.microsoft.com/office/drawing/2014/main" id="{6169EDF8-C462-4CC0-99A8-B11B832E1A5E}"/>
              </a:ext>
            </a:extLst>
          </p:cNvPr>
          <p:cNvSpPr txBox="1"/>
          <p:nvPr/>
        </p:nvSpPr>
        <p:spPr>
          <a:xfrm>
            <a:off x="7620" y="1167029"/>
            <a:ext cx="6118528" cy="400110"/>
          </a:xfrm>
          <a:prstGeom prst="rect">
            <a:avLst/>
          </a:prstGeom>
          <a:noFill/>
        </p:spPr>
        <p:txBody>
          <a:bodyPr wrap="square">
            <a:spAutoFit/>
          </a:bodyPr>
          <a:lstStyle/>
          <a:p>
            <a:r>
              <a:rPr lang="en-US" sz="2000" b="1" i="0" u="none" strike="noStrike" baseline="0" dirty="0">
                <a:latin typeface="+mj-lt"/>
              </a:rPr>
              <a:t>Experimental set-up configuration</a:t>
            </a:r>
            <a:endParaRPr lang="en-US" sz="2000" b="1" dirty="0">
              <a:latin typeface="+mj-lt"/>
            </a:endParaRPr>
          </a:p>
        </p:txBody>
      </p:sp>
      <p:sp>
        <p:nvSpPr>
          <p:cNvPr id="8" name="TextBox 7">
            <a:extLst>
              <a:ext uri="{FF2B5EF4-FFF2-40B4-BE49-F238E27FC236}">
                <a16:creationId xmlns:a16="http://schemas.microsoft.com/office/drawing/2014/main" id="{826EDCEC-14C3-440A-B554-D1EADB3C8ACC}"/>
              </a:ext>
            </a:extLst>
          </p:cNvPr>
          <p:cNvSpPr txBox="1"/>
          <p:nvPr/>
        </p:nvSpPr>
        <p:spPr>
          <a:xfrm>
            <a:off x="0" y="1865972"/>
            <a:ext cx="7517874" cy="4278094"/>
          </a:xfrm>
          <a:prstGeom prst="rect">
            <a:avLst/>
          </a:prstGeom>
          <a:noFill/>
        </p:spPr>
        <p:txBody>
          <a:bodyPr wrap="square">
            <a:spAutoFit/>
          </a:bodyPr>
          <a:lstStyle/>
          <a:p>
            <a:pPr marL="285750" indent="-285750" algn="just">
              <a:spcAft>
                <a:spcPts val="600"/>
              </a:spcAft>
              <a:buFont typeface="Wingdings" panose="05000000000000000000" pitchFamily="2" charset="2"/>
              <a:buChar char="ü"/>
            </a:pPr>
            <a:r>
              <a:rPr lang="en-US" sz="1600" b="0" i="0" u="none" strike="noStrike" baseline="0" dirty="0">
                <a:latin typeface="+mj-lt"/>
              </a:rPr>
              <a:t>two BaF</a:t>
            </a:r>
            <a:r>
              <a:rPr lang="en-US" sz="1600" b="0" i="0" u="none" strike="noStrike" baseline="-25000" dirty="0">
                <a:latin typeface="+mj-lt"/>
              </a:rPr>
              <a:t>2</a:t>
            </a:r>
            <a:r>
              <a:rPr lang="en-US" sz="1600" b="0" i="0" u="none" strike="noStrike" baseline="0" dirty="0">
                <a:latin typeface="+mj-lt"/>
              </a:rPr>
              <a:t> detectors (in yellow):</a:t>
            </a:r>
          </a:p>
          <a:p>
            <a:pPr marL="982663" indent="-285750" algn="just">
              <a:spcAft>
                <a:spcPts val="600"/>
              </a:spcAft>
              <a:buFont typeface="Courier New" panose="02070309020205020404" pitchFamily="49" charset="0"/>
              <a:buChar char="o"/>
            </a:pPr>
            <a:r>
              <a:rPr lang="en-US" sz="1600" b="0" i="0" u="none" strike="noStrike" baseline="0" dirty="0">
                <a:latin typeface="+mj-lt"/>
              </a:rPr>
              <a:t>aligned longitudinally / transversely to the beam axis</a:t>
            </a:r>
          </a:p>
          <a:p>
            <a:pPr marL="982663" indent="-285750" algn="just">
              <a:spcAft>
                <a:spcPts val="2400"/>
              </a:spcAft>
              <a:buFont typeface="Courier New" panose="02070309020205020404" pitchFamily="49" charset="0"/>
              <a:buChar char="o"/>
            </a:pPr>
            <a:r>
              <a:rPr lang="en-US" sz="1600" b="0" i="0" u="none" strike="noStrike" baseline="0" dirty="0">
                <a:latin typeface="+mj-lt"/>
              </a:rPr>
              <a:t>used in two different positions, under the influence of longitudinal or transversal magnetic field</a:t>
            </a:r>
          </a:p>
          <a:p>
            <a:pPr marL="285750" indent="-285750" algn="just">
              <a:spcAft>
                <a:spcPts val="2400"/>
              </a:spcAft>
              <a:buFont typeface="Wingdings" panose="05000000000000000000" pitchFamily="2" charset="2"/>
              <a:buChar char="ü"/>
            </a:pPr>
            <a:r>
              <a:rPr lang="en-US" sz="1600" dirty="0">
                <a:latin typeface="+mj-lt"/>
              </a:rPr>
              <a:t>source: </a:t>
            </a:r>
            <a:r>
              <a:rPr lang="en-US" sz="1600" b="0" i="0" u="none" strike="noStrike" baseline="0" dirty="0">
                <a:latin typeface="+mj-lt"/>
              </a:rPr>
              <a:t> </a:t>
            </a:r>
            <a:r>
              <a:rPr lang="en-US" sz="1600" b="0" i="0" u="none" strike="noStrike" baseline="30000" dirty="0">
                <a:latin typeface="+mj-lt"/>
              </a:rPr>
              <a:t>60</a:t>
            </a:r>
            <a:r>
              <a:rPr lang="en-US" sz="1600" b="0" i="0" u="none" strike="noStrike" baseline="0" dirty="0">
                <a:latin typeface="+mj-lt"/>
              </a:rPr>
              <a:t>Co inside the chamber at half distance between the detectors</a:t>
            </a:r>
          </a:p>
          <a:p>
            <a:pPr marL="285750" indent="-285750" algn="just">
              <a:spcAft>
                <a:spcPts val="600"/>
              </a:spcAft>
              <a:buFont typeface="Wingdings" panose="05000000000000000000" pitchFamily="2" charset="2"/>
              <a:buChar char="ü"/>
            </a:pPr>
            <a:r>
              <a:rPr lang="en-US" sz="1600" b="0" i="0" u="none" strike="noStrike" baseline="0" dirty="0">
                <a:latin typeface="+mj-lt"/>
              </a:rPr>
              <a:t>Helmholtz coils </a:t>
            </a:r>
          </a:p>
          <a:p>
            <a:pPr marL="982663" indent="-285750" algn="just">
              <a:spcAft>
                <a:spcPts val="600"/>
              </a:spcAft>
              <a:buFont typeface="Courier New" panose="02070309020205020404" pitchFamily="49" charset="0"/>
              <a:buChar char="o"/>
            </a:pPr>
            <a:r>
              <a:rPr lang="en-US" sz="1600" b="0" i="0" u="none" strike="noStrike" baseline="0" dirty="0">
                <a:latin typeface="+mj-lt"/>
              </a:rPr>
              <a:t>identical circular magnetic coils</a:t>
            </a:r>
          </a:p>
          <a:p>
            <a:pPr marL="982663" indent="-285750" algn="just">
              <a:spcAft>
                <a:spcPts val="600"/>
              </a:spcAft>
              <a:buFont typeface="Courier New" panose="02070309020205020404" pitchFamily="49" charset="0"/>
              <a:buChar char="o"/>
            </a:pPr>
            <a:r>
              <a:rPr lang="en-US" sz="1600" b="0" i="0" u="none" strike="noStrike" baseline="0" dirty="0">
                <a:latin typeface="+mj-lt"/>
              </a:rPr>
              <a:t>transversely arranged around the equipment </a:t>
            </a:r>
          </a:p>
          <a:p>
            <a:pPr marL="982663" indent="-285750" algn="just">
              <a:spcAft>
                <a:spcPts val="600"/>
              </a:spcAft>
              <a:buFont typeface="Courier New" panose="02070309020205020404" pitchFamily="49" charset="0"/>
              <a:buChar char="o"/>
            </a:pPr>
            <a:r>
              <a:rPr lang="en-US" sz="1600" dirty="0">
                <a:latin typeface="+mj-lt"/>
              </a:rPr>
              <a:t>d</a:t>
            </a:r>
            <a:r>
              <a:rPr lang="en-US" sz="1600" b="0" i="0" u="none" strike="noStrike" baseline="0" dirty="0">
                <a:latin typeface="+mj-lt"/>
              </a:rPr>
              <a:t>istance between them = radius of the coil</a:t>
            </a:r>
          </a:p>
          <a:p>
            <a:pPr marL="982663" indent="-285750" algn="just">
              <a:spcAft>
                <a:spcPts val="600"/>
              </a:spcAft>
              <a:buFont typeface="Courier New" panose="02070309020205020404" pitchFamily="49" charset="0"/>
              <a:buChar char="o"/>
            </a:pPr>
            <a:r>
              <a:rPr lang="en-US" sz="1600" b="0" i="0" u="none" strike="noStrike" baseline="0" dirty="0">
                <a:latin typeface="+mj-lt"/>
              </a:rPr>
              <a:t> consequence:  the solenoids create a magnetic field that is not uniform</a:t>
            </a:r>
          </a:p>
          <a:p>
            <a:pPr marL="696913" algn="just">
              <a:spcAft>
                <a:spcPts val="600"/>
              </a:spcAft>
            </a:pPr>
            <a:endParaRPr lang="en-US" sz="1600" b="0" i="0" u="none" strike="noStrike" baseline="0" dirty="0">
              <a:latin typeface="+mj-lt"/>
            </a:endParaRPr>
          </a:p>
          <a:p>
            <a:pPr algn="just">
              <a:spcAft>
                <a:spcPts val="600"/>
              </a:spcAft>
            </a:pPr>
            <a:endParaRPr lang="en-US" sz="1600" dirty="0">
              <a:latin typeface="+mj-lt"/>
            </a:endParaRPr>
          </a:p>
        </p:txBody>
      </p:sp>
      <p:grpSp>
        <p:nvGrpSpPr>
          <p:cNvPr id="17" name="Group 16">
            <a:extLst>
              <a:ext uri="{FF2B5EF4-FFF2-40B4-BE49-F238E27FC236}">
                <a16:creationId xmlns:a16="http://schemas.microsoft.com/office/drawing/2014/main" id="{F663AFFE-3522-4FCC-A6D8-21C8688C5298}"/>
              </a:ext>
            </a:extLst>
          </p:cNvPr>
          <p:cNvGrpSpPr/>
          <p:nvPr/>
        </p:nvGrpSpPr>
        <p:grpSpPr>
          <a:xfrm>
            <a:off x="7609786" y="1034163"/>
            <a:ext cx="4334638" cy="5694679"/>
            <a:chOff x="7776780" y="1034163"/>
            <a:chExt cx="4334638" cy="5694679"/>
          </a:xfrm>
        </p:grpSpPr>
        <p:pic>
          <p:nvPicPr>
            <p:cNvPr id="10" name="Picture 9">
              <a:extLst>
                <a:ext uri="{FF2B5EF4-FFF2-40B4-BE49-F238E27FC236}">
                  <a16:creationId xmlns:a16="http://schemas.microsoft.com/office/drawing/2014/main" id="{F44615BD-F12B-48D6-A990-357EC301400E}"/>
                </a:ext>
              </a:extLst>
            </p:cNvPr>
            <p:cNvPicPr>
              <a:picLocks noChangeAspect="1"/>
            </p:cNvPicPr>
            <p:nvPr/>
          </p:nvPicPr>
          <p:blipFill>
            <a:blip r:embed="rId2"/>
            <a:stretch>
              <a:fillRect/>
            </a:stretch>
          </p:blipFill>
          <p:spPr>
            <a:xfrm>
              <a:off x="7776780" y="1034163"/>
              <a:ext cx="4212000" cy="2294340"/>
            </a:xfrm>
            <a:prstGeom prst="rect">
              <a:avLst/>
            </a:prstGeom>
          </p:spPr>
        </p:pic>
        <p:pic>
          <p:nvPicPr>
            <p:cNvPr id="12" name="Picture 11">
              <a:extLst>
                <a:ext uri="{FF2B5EF4-FFF2-40B4-BE49-F238E27FC236}">
                  <a16:creationId xmlns:a16="http://schemas.microsoft.com/office/drawing/2014/main" id="{3CC42951-F052-4CE9-A0AE-1492A9F84E55}"/>
                </a:ext>
              </a:extLst>
            </p:cNvPr>
            <p:cNvPicPr>
              <a:picLocks noChangeAspect="1"/>
            </p:cNvPicPr>
            <p:nvPr/>
          </p:nvPicPr>
          <p:blipFill>
            <a:blip r:embed="rId3"/>
            <a:stretch>
              <a:fillRect/>
            </a:stretch>
          </p:blipFill>
          <p:spPr>
            <a:xfrm>
              <a:off x="8056207" y="3309649"/>
              <a:ext cx="3672000" cy="2848967"/>
            </a:xfrm>
            <a:prstGeom prst="rect">
              <a:avLst/>
            </a:prstGeom>
          </p:spPr>
        </p:pic>
        <p:sp>
          <p:nvSpPr>
            <p:cNvPr id="14" name="TextBox 13">
              <a:extLst>
                <a:ext uri="{FF2B5EF4-FFF2-40B4-BE49-F238E27FC236}">
                  <a16:creationId xmlns:a16="http://schemas.microsoft.com/office/drawing/2014/main" id="{D15539BB-B0E1-43E3-9F5E-EA747571985F}"/>
                </a:ext>
              </a:extLst>
            </p:cNvPr>
            <p:cNvSpPr txBox="1"/>
            <p:nvPr/>
          </p:nvSpPr>
          <p:spPr>
            <a:xfrm>
              <a:off x="7899418" y="6205622"/>
              <a:ext cx="4212000" cy="523220"/>
            </a:xfrm>
            <a:prstGeom prst="rect">
              <a:avLst/>
            </a:prstGeom>
            <a:noFill/>
          </p:spPr>
          <p:txBody>
            <a:bodyPr wrap="square">
              <a:spAutoFit/>
            </a:bodyPr>
            <a:lstStyle/>
            <a:p>
              <a:r>
                <a:rPr lang="en-US" sz="1400" dirty="0">
                  <a:latin typeface="+mj-lt"/>
                </a:rPr>
                <a:t>3D model and photo of the PALS set-up at ELI-NP with detectors placed in magnetic field. </a:t>
              </a:r>
            </a:p>
          </p:txBody>
        </p:sp>
      </p:grpSp>
    </p:spTree>
    <p:extLst>
      <p:ext uri="{BB962C8B-B14F-4D97-AF65-F5344CB8AC3E}">
        <p14:creationId xmlns:p14="http://schemas.microsoft.com/office/powerpoint/2010/main" val="332123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3F9AAE-D7C7-4276-A83C-68A77014B413}"/>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3158DEFB-27F5-4EC7-9BB8-06F4D9B898DE}"/>
              </a:ext>
            </a:extLst>
          </p:cNvPr>
          <p:cNvSpPr txBox="1"/>
          <p:nvPr/>
        </p:nvSpPr>
        <p:spPr>
          <a:xfrm>
            <a:off x="2122667" y="541720"/>
            <a:ext cx="8831279" cy="492443"/>
          </a:xfrm>
          <a:prstGeom prst="rect">
            <a:avLst/>
          </a:prstGeom>
          <a:noFill/>
        </p:spPr>
        <p:txBody>
          <a:bodyPr wrap="square">
            <a:spAutoFit/>
          </a:bodyPr>
          <a:lstStyle/>
          <a:p>
            <a:pPr algn="l"/>
            <a:r>
              <a:rPr lang="en-US" sz="2600" b="1" i="0" u="none" strike="noStrike" baseline="0" dirty="0">
                <a:latin typeface="+mj-lt"/>
              </a:rPr>
              <a:t>4.2. Influence of magnetic field over timing resolution of detectors</a:t>
            </a:r>
          </a:p>
        </p:txBody>
      </p:sp>
      <p:sp>
        <p:nvSpPr>
          <p:cNvPr id="6" name="TextBox 5">
            <a:extLst>
              <a:ext uri="{FF2B5EF4-FFF2-40B4-BE49-F238E27FC236}">
                <a16:creationId xmlns:a16="http://schemas.microsoft.com/office/drawing/2014/main" id="{6169EDF8-C462-4CC0-99A8-B11B832E1A5E}"/>
              </a:ext>
            </a:extLst>
          </p:cNvPr>
          <p:cNvSpPr txBox="1"/>
          <p:nvPr/>
        </p:nvSpPr>
        <p:spPr>
          <a:xfrm>
            <a:off x="7620" y="1167029"/>
            <a:ext cx="6118528" cy="400110"/>
          </a:xfrm>
          <a:prstGeom prst="rect">
            <a:avLst/>
          </a:prstGeom>
          <a:noFill/>
        </p:spPr>
        <p:txBody>
          <a:bodyPr wrap="square">
            <a:spAutoFit/>
          </a:bodyPr>
          <a:lstStyle/>
          <a:p>
            <a:r>
              <a:rPr lang="en-US" sz="2000" b="1" i="0" u="none" strike="noStrike" baseline="0" dirty="0">
                <a:latin typeface="+mj-lt"/>
              </a:rPr>
              <a:t>Experimental set-up configuration</a:t>
            </a:r>
            <a:endParaRPr lang="en-US" sz="2000" b="1" dirty="0">
              <a:latin typeface="+mj-lt"/>
            </a:endParaRPr>
          </a:p>
        </p:txBody>
      </p:sp>
      <p:sp>
        <p:nvSpPr>
          <p:cNvPr id="8" name="TextBox 7">
            <a:extLst>
              <a:ext uri="{FF2B5EF4-FFF2-40B4-BE49-F238E27FC236}">
                <a16:creationId xmlns:a16="http://schemas.microsoft.com/office/drawing/2014/main" id="{826EDCEC-14C3-440A-B554-D1EADB3C8ACC}"/>
              </a:ext>
            </a:extLst>
          </p:cNvPr>
          <p:cNvSpPr txBox="1"/>
          <p:nvPr/>
        </p:nvSpPr>
        <p:spPr>
          <a:xfrm>
            <a:off x="0" y="1700005"/>
            <a:ext cx="5455920" cy="2123658"/>
          </a:xfrm>
          <a:prstGeom prst="rect">
            <a:avLst/>
          </a:prstGeom>
          <a:noFill/>
        </p:spPr>
        <p:txBody>
          <a:bodyPr wrap="square">
            <a:spAutoFit/>
          </a:bodyPr>
          <a:lstStyle/>
          <a:p>
            <a:pPr algn="just">
              <a:spcAft>
                <a:spcPts val="600"/>
              </a:spcAft>
            </a:pPr>
            <a:r>
              <a:rPr lang="en-US" sz="1600" b="0" i="0" u="none" strike="noStrike" baseline="0" dirty="0">
                <a:latin typeface="+mj-lt"/>
              </a:rPr>
              <a:t>Field strength measurements with the Gauss-meter:</a:t>
            </a:r>
          </a:p>
          <a:p>
            <a:pPr marL="285750" indent="-285750" algn="just">
              <a:spcAft>
                <a:spcPts val="600"/>
              </a:spcAft>
              <a:buFont typeface="Wingdings" panose="05000000000000000000" pitchFamily="2" charset="2"/>
              <a:buChar char="ü"/>
            </a:pPr>
            <a:r>
              <a:rPr lang="en-US" sz="1600" b="0" i="0" u="none" strike="noStrike" baseline="0" dirty="0">
                <a:latin typeface="+mj-lt"/>
              </a:rPr>
              <a:t>different distances from the center of the interaction chamber wall</a:t>
            </a:r>
          </a:p>
          <a:p>
            <a:pPr marL="285750" indent="-285750" algn="just">
              <a:spcAft>
                <a:spcPts val="600"/>
              </a:spcAft>
              <a:buFont typeface="Wingdings" panose="05000000000000000000" pitchFamily="2" charset="2"/>
              <a:buChar char="ü"/>
            </a:pPr>
            <a:r>
              <a:rPr lang="en-US" sz="1600" b="0" i="0" u="none" strike="noStrike" baseline="0" dirty="0">
                <a:latin typeface="+mj-lt"/>
              </a:rPr>
              <a:t>the position of 0 cm represents the wall of the chamber</a:t>
            </a:r>
          </a:p>
          <a:p>
            <a:pPr marL="285750" indent="-285750" algn="just">
              <a:spcAft>
                <a:spcPts val="600"/>
              </a:spcAft>
              <a:buFont typeface="Wingdings" panose="05000000000000000000" pitchFamily="2" charset="2"/>
              <a:buChar char="ü"/>
            </a:pPr>
            <a:r>
              <a:rPr lang="en-US" sz="1600" b="0" i="0" u="none" strike="noStrike" baseline="0" dirty="0">
                <a:latin typeface="+mj-lt"/>
              </a:rPr>
              <a:t>the point of measurement increased with an increment of 5 cm up to 20 cm</a:t>
            </a:r>
          </a:p>
          <a:p>
            <a:pPr marL="285750" indent="-285750" algn="just">
              <a:spcAft>
                <a:spcPts val="600"/>
              </a:spcAft>
              <a:buFont typeface="Wingdings" panose="05000000000000000000" pitchFamily="2" charset="2"/>
              <a:buChar char="ü"/>
            </a:pPr>
            <a:r>
              <a:rPr lang="en-US" sz="1600" b="0" i="0" u="none" strike="noStrike" baseline="0" dirty="0">
                <a:latin typeface="+mj-lt"/>
              </a:rPr>
              <a:t>current: 6 A</a:t>
            </a:r>
          </a:p>
        </p:txBody>
      </p:sp>
      <p:grpSp>
        <p:nvGrpSpPr>
          <p:cNvPr id="17" name="Group 16">
            <a:extLst>
              <a:ext uri="{FF2B5EF4-FFF2-40B4-BE49-F238E27FC236}">
                <a16:creationId xmlns:a16="http://schemas.microsoft.com/office/drawing/2014/main" id="{F663AFFE-3522-4FCC-A6D8-21C8688C5298}"/>
              </a:ext>
            </a:extLst>
          </p:cNvPr>
          <p:cNvGrpSpPr/>
          <p:nvPr/>
        </p:nvGrpSpPr>
        <p:grpSpPr>
          <a:xfrm>
            <a:off x="650240" y="3823663"/>
            <a:ext cx="4738651" cy="2863179"/>
            <a:chOff x="792320" y="4021940"/>
            <a:chExt cx="4466577" cy="2735402"/>
          </a:xfrm>
        </p:grpSpPr>
        <p:pic>
          <p:nvPicPr>
            <p:cNvPr id="10" name="Picture 9">
              <a:extLst>
                <a:ext uri="{FF2B5EF4-FFF2-40B4-BE49-F238E27FC236}">
                  <a16:creationId xmlns:a16="http://schemas.microsoft.com/office/drawing/2014/main" id="{F44615BD-F12B-48D6-A990-357EC301400E}"/>
                </a:ext>
              </a:extLst>
            </p:cNvPr>
            <p:cNvPicPr>
              <a:picLocks noChangeAspect="1"/>
            </p:cNvPicPr>
            <p:nvPr/>
          </p:nvPicPr>
          <p:blipFill>
            <a:blip r:embed="rId2"/>
            <a:stretch>
              <a:fillRect/>
            </a:stretch>
          </p:blipFill>
          <p:spPr>
            <a:xfrm>
              <a:off x="792320" y="4021940"/>
              <a:ext cx="4212000" cy="2294340"/>
            </a:xfrm>
            <a:prstGeom prst="rect">
              <a:avLst/>
            </a:prstGeom>
          </p:spPr>
        </p:pic>
        <p:sp>
          <p:nvSpPr>
            <p:cNvPr id="14" name="TextBox 13">
              <a:extLst>
                <a:ext uri="{FF2B5EF4-FFF2-40B4-BE49-F238E27FC236}">
                  <a16:creationId xmlns:a16="http://schemas.microsoft.com/office/drawing/2014/main" id="{D15539BB-B0E1-43E3-9F5E-EA747571985F}"/>
                </a:ext>
              </a:extLst>
            </p:cNvPr>
            <p:cNvSpPr txBox="1"/>
            <p:nvPr/>
          </p:nvSpPr>
          <p:spPr>
            <a:xfrm>
              <a:off x="1046897" y="6316280"/>
              <a:ext cx="4212000" cy="441062"/>
            </a:xfrm>
            <a:prstGeom prst="rect">
              <a:avLst/>
            </a:prstGeom>
            <a:noFill/>
          </p:spPr>
          <p:txBody>
            <a:bodyPr wrap="square">
              <a:spAutoFit/>
            </a:bodyPr>
            <a:lstStyle/>
            <a:p>
              <a:r>
                <a:rPr lang="en-US" sz="1200" dirty="0">
                  <a:latin typeface="+mj-lt"/>
                </a:rPr>
                <a:t>3D model and photo of the PALS set-up at ELI-NP with detectors placed in magnetic field</a:t>
              </a:r>
            </a:p>
          </p:txBody>
        </p:sp>
      </p:grpSp>
      <p:pic>
        <p:nvPicPr>
          <p:cNvPr id="5" name="Picture 4">
            <a:extLst>
              <a:ext uri="{FF2B5EF4-FFF2-40B4-BE49-F238E27FC236}">
                <a16:creationId xmlns:a16="http://schemas.microsoft.com/office/drawing/2014/main" id="{EBF4B8CC-24C3-4516-8853-D9C6DD2C3155}"/>
              </a:ext>
            </a:extLst>
          </p:cNvPr>
          <p:cNvPicPr>
            <a:picLocks noChangeAspect="1"/>
          </p:cNvPicPr>
          <p:nvPr/>
        </p:nvPicPr>
        <p:blipFill>
          <a:blip r:embed="rId3"/>
          <a:stretch>
            <a:fillRect/>
          </a:stretch>
        </p:blipFill>
        <p:spPr>
          <a:xfrm>
            <a:off x="6633776" y="2533758"/>
            <a:ext cx="5206921" cy="1535270"/>
          </a:xfrm>
          <a:prstGeom prst="rect">
            <a:avLst/>
          </a:prstGeom>
        </p:spPr>
      </p:pic>
      <p:sp>
        <p:nvSpPr>
          <p:cNvPr id="13" name="TextBox 12">
            <a:extLst>
              <a:ext uri="{FF2B5EF4-FFF2-40B4-BE49-F238E27FC236}">
                <a16:creationId xmlns:a16="http://schemas.microsoft.com/office/drawing/2014/main" id="{033B008D-1BEF-4C49-A380-13F0F51A160C}"/>
              </a:ext>
            </a:extLst>
          </p:cNvPr>
          <p:cNvSpPr txBox="1"/>
          <p:nvPr/>
        </p:nvSpPr>
        <p:spPr>
          <a:xfrm>
            <a:off x="6633777" y="1172373"/>
            <a:ext cx="6118528" cy="400110"/>
          </a:xfrm>
          <a:prstGeom prst="rect">
            <a:avLst/>
          </a:prstGeom>
          <a:noFill/>
        </p:spPr>
        <p:txBody>
          <a:bodyPr wrap="square">
            <a:spAutoFit/>
          </a:bodyPr>
          <a:lstStyle/>
          <a:p>
            <a:r>
              <a:rPr lang="en-US" sz="2000" b="1" i="0" u="none" strike="noStrike" baseline="0" dirty="0">
                <a:latin typeface="+mj-lt"/>
              </a:rPr>
              <a:t>Results</a:t>
            </a:r>
            <a:endParaRPr lang="en-US" sz="2000" b="1" dirty="0">
              <a:latin typeface="+mj-lt"/>
            </a:endParaRPr>
          </a:p>
        </p:txBody>
      </p:sp>
      <p:sp>
        <p:nvSpPr>
          <p:cNvPr id="15" name="TextBox 14">
            <a:extLst>
              <a:ext uri="{FF2B5EF4-FFF2-40B4-BE49-F238E27FC236}">
                <a16:creationId xmlns:a16="http://schemas.microsoft.com/office/drawing/2014/main" id="{D66133BB-A1B9-493E-BCEA-B0AB7843D981}"/>
              </a:ext>
            </a:extLst>
          </p:cNvPr>
          <p:cNvSpPr txBox="1"/>
          <p:nvPr/>
        </p:nvSpPr>
        <p:spPr>
          <a:xfrm>
            <a:off x="5849126" y="4669675"/>
            <a:ext cx="6252083" cy="1231106"/>
          </a:xfrm>
          <a:prstGeom prst="rect">
            <a:avLst/>
          </a:prstGeom>
          <a:noFill/>
        </p:spPr>
        <p:txBody>
          <a:bodyPr wrap="square">
            <a:spAutoFit/>
          </a:bodyPr>
          <a:lstStyle/>
          <a:p>
            <a:pPr marL="285750" indent="-285750" algn="just">
              <a:spcAft>
                <a:spcPts val="1200"/>
              </a:spcAft>
              <a:buFont typeface="Wingdings" panose="05000000000000000000" pitchFamily="2" charset="2"/>
              <a:buChar char="ü"/>
            </a:pPr>
            <a:r>
              <a:rPr lang="en-US" sz="1600" dirty="0">
                <a:latin typeface="+mj-lt"/>
              </a:rPr>
              <a:t>t</a:t>
            </a:r>
            <a:r>
              <a:rPr lang="en-US" sz="1600" b="0" i="0" u="none" strike="noStrike" baseline="0" dirty="0">
                <a:latin typeface="+mj-lt"/>
              </a:rPr>
              <a:t>he field gradient is inverse proportional to the distance from the center of the interaction chamber wall</a:t>
            </a:r>
          </a:p>
          <a:p>
            <a:pPr marL="285750" indent="-285750" algn="just">
              <a:spcAft>
                <a:spcPts val="1200"/>
              </a:spcAft>
              <a:buFont typeface="Wingdings" panose="05000000000000000000" pitchFamily="2" charset="2"/>
              <a:buChar char="ü"/>
            </a:pPr>
            <a:r>
              <a:rPr lang="en-US" sz="1600" b="0" i="0" u="none" strike="noStrike" baseline="0" dirty="0">
                <a:latin typeface="+mj-lt"/>
              </a:rPr>
              <a:t>Helmholtz coils generate a field up to 37 G in the center of the PALS chamber</a:t>
            </a:r>
            <a:endParaRPr lang="en-US" sz="1600" dirty="0">
              <a:latin typeface="+mj-lt"/>
            </a:endParaRPr>
          </a:p>
        </p:txBody>
      </p:sp>
      <p:sp>
        <p:nvSpPr>
          <p:cNvPr id="16" name="TextBox 15">
            <a:extLst>
              <a:ext uri="{FF2B5EF4-FFF2-40B4-BE49-F238E27FC236}">
                <a16:creationId xmlns:a16="http://schemas.microsoft.com/office/drawing/2014/main" id="{557A499C-FBF4-4EA9-91E3-4E56E9F38344}"/>
              </a:ext>
            </a:extLst>
          </p:cNvPr>
          <p:cNvSpPr txBox="1"/>
          <p:nvPr/>
        </p:nvSpPr>
        <p:spPr>
          <a:xfrm>
            <a:off x="6633776" y="2074588"/>
            <a:ext cx="5206921" cy="461665"/>
          </a:xfrm>
          <a:prstGeom prst="rect">
            <a:avLst/>
          </a:prstGeom>
          <a:noFill/>
        </p:spPr>
        <p:txBody>
          <a:bodyPr wrap="square">
            <a:spAutoFit/>
          </a:bodyPr>
          <a:lstStyle/>
          <a:p>
            <a:pPr algn="just"/>
            <a:r>
              <a:rPr lang="en-US" sz="1200" b="0" i="0" u="none" strike="noStrike" baseline="0" dirty="0">
                <a:latin typeface="+mj-lt"/>
              </a:rPr>
              <a:t>Field strength gradient values measured with the Gauss-meter at different distances from the center of interaction chamber wall, with current at 6 A</a:t>
            </a:r>
            <a:endParaRPr lang="en-US" sz="1200" dirty="0">
              <a:latin typeface="+mj-lt"/>
            </a:endParaRPr>
          </a:p>
        </p:txBody>
      </p:sp>
    </p:spTree>
    <p:extLst>
      <p:ext uri="{BB962C8B-B14F-4D97-AF65-F5344CB8AC3E}">
        <p14:creationId xmlns:p14="http://schemas.microsoft.com/office/powerpoint/2010/main" val="114915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3F9AAE-D7C7-4276-A83C-68A77014B413}"/>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3158DEFB-27F5-4EC7-9BB8-06F4D9B898DE}"/>
              </a:ext>
            </a:extLst>
          </p:cNvPr>
          <p:cNvSpPr txBox="1"/>
          <p:nvPr/>
        </p:nvSpPr>
        <p:spPr>
          <a:xfrm>
            <a:off x="1360667" y="541720"/>
            <a:ext cx="10922773" cy="492443"/>
          </a:xfrm>
          <a:prstGeom prst="rect">
            <a:avLst/>
          </a:prstGeom>
          <a:noFill/>
        </p:spPr>
        <p:txBody>
          <a:bodyPr wrap="square">
            <a:spAutoFit/>
          </a:bodyPr>
          <a:lstStyle/>
          <a:p>
            <a:pPr algn="l"/>
            <a:r>
              <a:rPr lang="en-US" sz="2600" b="1" i="0" u="none" strike="noStrike" baseline="0" dirty="0">
                <a:latin typeface="+mj-lt"/>
              </a:rPr>
              <a:t>4.2.1. Influence of longitudinal magnetic field over timing resolution of detectors</a:t>
            </a:r>
          </a:p>
        </p:txBody>
      </p:sp>
      <p:sp>
        <p:nvSpPr>
          <p:cNvPr id="5" name="TextBox 4">
            <a:extLst>
              <a:ext uri="{FF2B5EF4-FFF2-40B4-BE49-F238E27FC236}">
                <a16:creationId xmlns:a16="http://schemas.microsoft.com/office/drawing/2014/main" id="{3CCCDBE4-8435-4F56-A804-011BF28B5E56}"/>
              </a:ext>
            </a:extLst>
          </p:cNvPr>
          <p:cNvSpPr txBox="1"/>
          <p:nvPr/>
        </p:nvSpPr>
        <p:spPr>
          <a:xfrm>
            <a:off x="7620" y="1167029"/>
            <a:ext cx="6118528" cy="400110"/>
          </a:xfrm>
          <a:prstGeom prst="rect">
            <a:avLst/>
          </a:prstGeom>
          <a:noFill/>
        </p:spPr>
        <p:txBody>
          <a:bodyPr wrap="square">
            <a:spAutoFit/>
          </a:bodyPr>
          <a:lstStyle/>
          <a:p>
            <a:r>
              <a:rPr lang="en-US" sz="2000" b="1" dirty="0">
                <a:latin typeface="+mj-lt"/>
              </a:rPr>
              <a:t>Experimental set-up</a:t>
            </a:r>
          </a:p>
        </p:txBody>
      </p:sp>
      <p:sp>
        <p:nvSpPr>
          <p:cNvPr id="10" name="TextBox 9">
            <a:extLst>
              <a:ext uri="{FF2B5EF4-FFF2-40B4-BE49-F238E27FC236}">
                <a16:creationId xmlns:a16="http://schemas.microsoft.com/office/drawing/2014/main" id="{2F1645D2-20B4-63FC-1047-1ECCC389C879}"/>
              </a:ext>
            </a:extLst>
          </p:cNvPr>
          <p:cNvSpPr txBox="1"/>
          <p:nvPr/>
        </p:nvSpPr>
        <p:spPr>
          <a:xfrm>
            <a:off x="8218508" y="6130216"/>
            <a:ext cx="3008313" cy="461665"/>
          </a:xfrm>
          <a:prstGeom prst="rect">
            <a:avLst/>
          </a:prstGeom>
          <a:noFill/>
        </p:spPr>
        <p:txBody>
          <a:bodyPr wrap="square">
            <a:spAutoFit/>
          </a:bodyPr>
          <a:lstStyle/>
          <a:p>
            <a:pPr algn="l"/>
            <a:r>
              <a:rPr lang="en-GB" sz="1200" b="0" i="0" u="none" strike="noStrike" baseline="0" dirty="0">
                <a:latin typeface="+mj-lt"/>
              </a:rPr>
              <a:t>Block diagram and photo of the experimental set-up in longitudinal magnetic field</a:t>
            </a:r>
            <a:endParaRPr lang="en-GB" sz="1200" dirty="0">
              <a:latin typeface="+mj-lt"/>
            </a:endParaRPr>
          </a:p>
        </p:txBody>
      </p:sp>
      <p:grpSp>
        <p:nvGrpSpPr>
          <p:cNvPr id="18" name="Group 17">
            <a:extLst>
              <a:ext uri="{FF2B5EF4-FFF2-40B4-BE49-F238E27FC236}">
                <a16:creationId xmlns:a16="http://schemas.microsoft.com/office/drawing/2014/main" id="{2EF2572E-51AF-56A7-0FE4-02DA50FA52CC}"/>
              </a:ext>
            </a:extLst>
          </p:cNvPr>
          <p:cNvGrpSpPr/>
          <p:nvPr/>
        </p:nvGrpSpPr>
        <p:grpSpPr>
          <a:xfrm>
            <a:off x="8199458" y="1469885"/>
            <a:ext cx="3008313" cy="4660331"/>
            <a:chOff x="8199458" y="1469885"/>
            <a:chExt cx="3008313" cy="4660331"/>
          </a:xfrm>
        </p:grpSpPr>
        <p:pic>
          <p:nvPicPr>
            <p:cNvPr id="8" name="Picture 7">
              <a:extLst>
                <a:ext uri="{FF2B5EF4-FFF2-40B4-BE49-F238E27FC236}">
                  <a16:creationId xmlns:a16="http://schemas.microsoft.com/office/drawing/2014/main" id="{2F8FE18C-F7A8-F146-C279-58C77E3EB774}"/>
                </a:ext>
              </a:extLst>
            </p:cNvPr>
            <p:cNvPicPr>
              <a:picLocks noChangeAspect="1"/>
            </p:cNvPicPr>
            <p:nvPr/>
          </p:nvPicPr>
          <p:blipFill rotWithShape="1">
            <a:blip r:embed="rId2"/>
            <a:srcRect b="28021"/>
            <a:stretch/>
          </p:blipFill>
          <p:spPr>
            <a:xfrm>
              <a:off x="8294687" y="4926450"/>
              <a:ext cx="2913084" cy="1203766"/>
            </a:xfrm>
            <a:prstGeom prst="rect">
              <a:avLst/>
            </a:prstGeom>
          </p:spPr>
        </p:pic>
        <p:pic>
          <p:nvPicPr>
            <p:cNvPr id="12" name="Picture 11">
              <a:extLst>
                <a:ext uri="{FF2B5EF4-FFF2-40B4-BE49-F238E27FC236}">
                  <a16:creationId xmlns:a16="http://schemas.microsoft.com/office/drawing/2014/main" id="{D979F2F1-9600-3243-D3D6-F9E88A6E7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458" y="1469885"/>
              <a:ext cx="3008313" cy="3639980"/>
            </a:xfrm>
            <a:prstGeom prst="rect">
              <a:avLst/>
            </a:prstGeom>
          </p:spPr>
        </p:pic>
      </p:grpSp>
      <p:sp>
        <p:nvSpPr>
          <p:cNvPr id="15" name="TextBox 14">
            <a:extLst>
              <a:ext uri="{FF2B5EF4-FFF2-40B4-BE49-F238E27FC236}">
                <a16:creationId xmlns:a16="http://schemas.microsoft.com/office/drawing/2014/main" id="{C8B1944B-763F-695A-2D26-E90EC1A78698}"/>
              </a:ext>
            </a:extLst>
          </p:cNvPr>
          <p:cNvSpPr txBox="1"/>
          <p:nvPr/>
        </p:nvSpPr>
        <p:spPr>
          <a:xfrm>
            <a:off x="172850" y="1981990"/>
            <a:ext cx="7618600" cy="5386090"/>
          </a:xfrm>
          <a:prstGeom prst="rect">
            <a:avLst/>
          </a:prstGeom>
          <a:noFill/>
        </p:spPr>
        <p:txBody>
          <a:bodyPr wrap="square">
            <a:spAutoFit/>
          </a:bodyPr>
          <a:lstStyle/>
          <a:p>
            <a:pPr marL="285750" indent="-285750" algn="just">
              <a:spcAft>
                <a:spcPts val="1200"/>
              </a:spcAft>
              <a:buFont typeface="Wingdings" panose="05000000000000000000" pitchFamily="2" charset="2"/>
              <a:buChar char="ü"/>
            </a:pPr>
            <a:r>
              <a:rPr lang="en-US" sz="1600" b="0" i="0" u="none" strike="noStrike" baseline="0" dirty="0">
                <a:latin typeface="+mj-lt"/>
              </a:rPr>
              <a:t>two fast BaF</a:t>
            </a:r>
            <a:r>
              <a:rPr lang="en-US" sz="1600" b="0" i="0" u="none" strike="noStrike" baseline="-25000" dirty="0">
                <a:latin typeface="+mj-lt"/>
              </a:rPr>
              <a:t>2</a:t>
            </a:r>
            <a:r>
              <a:rPr lang="en-US" sz="1600" b="0" i="0" u="none" strike="noStrike" baseline="0" dirty="0">
                <a:latin typeface="+mj-lt"/>
              </a:rPr>
              <a:t> scintillation detectors (Hamamatsu H3378-50 PMT + transparent BaF</a:t>
            </a:r>
            <a:r>
              <a:rPr lang="en-US" sz="1600" b="0" i="0" u="none" strike="noStrike" baseline="-25000" dirty="0">
                <a:latin typeface="+mj-lt"/>
              </a:rPr>
              <a:t>2</a:t>
            </a:r>
            <a:r>
              <a:rPr lang="en-US" sz="1600" b="0" i="0" u="none" strike="noStrike" baseline="0" dirty="0">
                <a:latin typeface="+mj-lt"/>
              </a:rPr>
              <a:t> crystals) in face-to-face geometry (start – stop signal)</a:t>
            </a:r>
          </a:p>
          <a:p>
            <a:pPr marL="285750" indent="-285750" algn="just">
              <a:spcAft>
                <a:spcPts val="1200"/>
              </a:spcAft>
              <a:buFont typeface="Wingdings" panose="05000000000000000000" pitchFamily="2" charset="2"/>
              <a:buChar char="ü"/>
            </a:pPr>
            <a:r>
              <a:rPr lang="en-US" sz="1600" dirty="0">
                <a:latin typeface="+mj-lt"/>
              </a:rPr>
              <a:t>e</a:t>
            </a:r>
            <a:r>
              <a:rPr lang="en-US" sz="1600" b="0" i="0" u="none" strike="noStrike" baseline="0" dirty="0">
                <a:latin typeface="+mj-lt"/>
              </a:rPr>
              <a:t>lectronics</a:t>
            </a:r>
          </a:p>
          <a:p>
            <a:pPr marL="1200150" lvl="2" indent="-285750" algn="just">
              <a:spcAft>
                <a:spcPts val="1200"/>
              </a:spcAft>
              <a:buFont typeface="Courier New" panose="02070309020205020404" pitchFamily="49" charset="0"/>
              <a:buChar char="o"/>
            </a:pPr>
            <a:r>
              <a:rPr lang="en-US" sz="1600" b="0" i="0" u="none" strike="noStrike" baseline="0" dirty="0">
                <a:latin typeface="+mj-lt"/>
              </a:rPr>
              <a:t>high voltage supply: </a:t>
            </a:r>
            <a:r>
              <a:rPr lang="en-US" sz="1600" dirty="0">
                <a:latin typeface="+mj-lt"/>
              </a:rPr>
              <a:t>between -</a:t>
            </a:r>
            <a:r>
              <a:rPr lang="en-US" sz="1600" b="0" i="0" u="none" strike="noStrike" baseline="0" dirty="0">
                <a:latin typeface="+mj-lt"/>
              </a:rPr>
              <a:t>1500  and -2670 V</a:t>
            </a:r>
          </a:p>
          <a:p>
            <a:pPr marL="1200150" lvl="2" indent="-285750" algn="just">
              <a:spcAft>
                <a:spcPts val="1200"/>
              </a:spcAft>
              <a:buFont typeface="Courier New" panose="02070309020205020404" pitchFamily="49" charset="0"/>
              <a:buChar char="o"/>
            </a:pPr>
            <a:r>
              <a:rPr lang="en-US" sz="1600" dirty="0">
                <a:latin typeface="+mj-lt"/>
              </a:rPr>
              <a:t>digitizer</a:t>
            </a:r>
          </a:p>
          <a:p>
            <a:pPr marL="1200150" lvl="2" indent="-285750" algn="just">
              <a:spcAft>
                <a:spcPts val="1200"/>
              </a:spcAft>
              <a:buFont typeface="Courier New" panose="02070309020205020404" pitchFamily="49" charset="0"/>
              <a:buChar char="o"/>
            </a:pPr>
            <a:r>
              <a:rPr lang="en-US" sz="1600" dirty="0">
                <a:latin typeface="+mj-lt"/>
              </a:rPr>
              <a:t>PC</a:t>
            </a:r>
            <a:endParaRPr lang="en-US" sz="1600" b="0" i="0" u="none" strike="noStrike" baseline="0" dirty="0">
              <a:latin typeface="+mj-lt"/>
            </a:endParaRPr>
          </a:p>
          <a:p>
            <a:pPr marL="285750" indent="-285750" algn="just">
              <a:spcAft>
                <a:spcPts val="1200"/>
              </a:spcAft>
              <a:buFont typeface="Wingdings" panose="05000000000000000000" pitchFamily="2" charset="2"/>
              <a:buChar char="ü"/>
            </a:pPr>
            <a:r>
              <a:rPr lang="en-US" sz="1600" dirty="0">
                <a:latin typeface="+mj-lt"/>
              </a:rPr>
              <a:t>s</a:t>
            </a:r>
            <a:r>
              <a:rPr lang="en-US" sz="1600" b="0" i="0" u="none" strike="noStrike" baseline="0" dirty="0">
                <a:latin typeface="+mj-lt"/>
              </a:rPr>
              <a:t>ource: </a:t>
            </a:r>
            <a:r>
              <a:rPr lang="en-US" sz="1600" b="0" i="0" u="none" strike="noStrike" baseline="30000" dirty="0">
                <a:latin typeface="+mj-lt"/>
              </a:rPr>
              <a:t>60</a:t>
            </a:r>
            <a:r>
              <a:rPr lang="en-US" sz="1600" b="0" i="0" u="none" strike="noStrike" baseline="0" dirty="0">
                <a:latin typeface="+mj-lt"/>
              </a:rPr>
              <a:t>Co (activity = 92.27 </a:t>
            </a:r>
            <a:r>
              <a:rPr lang="en-US" sz="1600" b="0" i="0" u="none" strike="noStrike" baseline="0" dirty="0" err="1">
                <a:latin typeface="+mj-lt"/>
              </a:rPr>
              <a:t>kBq</a:t>
            </a:r>
            <a:r>
              <a:rPr lang="en-US" sz="1600" b="0" i="0" u="none" strike="noStrike" baseline="0" dirty="0">
                <a:latin typeface="+mj-lt"/>
              </a:rPr>
              <a:t>; half-life </a:t>
            </a:r>
            <a:r>
              <a:rPr lang="en-US" sz="1600" dirty="0">
                <a:latin typeface="+mj-lt"/>
              </a:rPr>
              <a:t>=</a:t>
            </a:r>
            <a:r>
              <a:rPr lang="en-US" sz="1600" b="0" i="0" u="none" strike="noStrike" baseline="0" dirty="0">
                <a:latin typeface="+mj-lt"/>
              </a:rPr>
              <a:t> 5.3 years)</a:t>
            </a:r>
          </a:p>
          <a:p>
            <a:pPr marL="285750" indent="-285750" algn="just">
              <a:spcAft>
                <a:spcPts val="1200"/>
              </a:spcAft>
              <a:buFont typeface="Wingdings" panose="05000000000000000000" pitchFamily="2" charset="2"/>
              <a:buChar char="ü"/>
            </a:pPr>
            <a:r>
              <a:rPr lang="en-US" sz="1600" dirty="0">
                <a:latin typeface="+mj-lt"/>
              </a:rPr>
              <a:t>d</a:t>
            </a:r>
            <a:r>
              <a:rPr lang="en-US" sz="1600" b="0" i="0" u="none" strike="noStrike" baseline="0" dirty="0">
                <a:latin typeface="+mj-lt"/>
              </a:rPr>
              <a:t>istance between detectors: 3 - 4 cm</a:t>
            </a:r>
          </a:p>
          <a:p>
            <a:pPr marL="285750" indent="-285750" algn="just">
              <a:spcAft>
                <a:spcPts val="1200"/>
              </a:spcAft>
              <a:buFont typeface="Wingdings" panose="05000000000000000000" pitchFamily="2" charset="2"/>
              <a:buChar char="ü"/>
            </a:pPr>
            <a:r>
              <a:rPr lang="en-GB" sz="1600" b="0" i="0" u="none" strike="noStrike" baseline="0" dirty="0">
                <a:latin typeface="+mj-lt"/>
              </a:rPr>
              <a:t>coil (uniform magnetic field) parallel to the axis of </a:t>
            </a:r>
            <a:r>
              <a:rPr lang="en-GB" sz="1600" dirty="0">
                <a:latin typeface="+mj-lt"/>
              </a:rPr>
              <a:t>the detectors</a:t>
            </a:r>
          </a:p>
          <a:p>
            <a:pPr marL="285750" indent="-285750" algn="just">
              <a:spcAft>
                <a:spcPts val="1200"/>
              </a:spcAft>
              <a:buFont typeface="Wingdings" panose="05000000000000000000" pitchFamily="2" charset="2"/>
              <a:buChar char="ü"/>
            </a:pPr>
            <a:r>
              <a:rPr lang="en-GB" sz="1600" dirty="0">
                <a:latin typeface="+mj-lt"/>
              </a:rPr>
              <a:t>longitudinal magnetic field (B</a:t>
            </a:r>
            <a:r>
              <a:rPr lang="en-GB" sz="1600" baseline="-25000" dirty="0">
                <a:latin typeface="+mj-lt"/>
              </a:rPr>
              <a:t>l</a:t>
            </a:r>
            <a:r>
              <a:rPr lang="en-GB" sz="1600" dirty="0">
                <a:latin typeface="+mj-lt"/>
              </a:rPr>
              <a:t>) propagates along the axis of the detectors </a:t>
            </a:r>
            <a:endParaRPr lang="en-GB" sz="1600" b="0" i="0" u="none" strike="noStrike" baseline="0" dirty="0">
              <a:latin typeface="+mj-lt"/>
            </a:endParaRPr>
          </a:p>
          <a:p>
            <a:pPr marL="285750" indent="-285750" algn="just">
              <a:spcAft>
                <a:spcPts val="1200"/>
              </a:spcAft>
              <a:buFont typeface="Wingdings" panose="05000000000000000000" pitchFamily="2" charset="2"/>
              <a:buChar char="ü"/>
            </a:pPr>
            <a:r>
              <a:rPr lang="en-GB" sz="1600" b="0" i="0" u="none" strike="noStrike" baseline="0" dirty="0">
                <a:latin typeface="+mj-lt"/>
              </a:rPr>
              <a:t>Gauss-meter (accuracy </a:t>
            </a:r>
            <a:r>
              <a:rPr lang="en-GB" sz="1600" b="0" i="0" u="none" strike="noStrike" dirty="0">
                <a:latin typeface="+mj-lt"/>
              </a:rPr>
              <a:t>≈</a:t>
            </a:r>
            <a:r>
              <a:rPr lang="en-GB" sz="1600" b="0" i="0" u="none" strike="noStrike" baseline="0" dirty="0">
                <a:latin typeface="+mj-lt"/>
              </a:rPr>
              <a:t>0.1 G) to determine the strength of the magnetic field</a:t>
            </a:r>
            <a:endParaRPr lang="en-US" sz="1600" b="0" i="0" u="none" strike="noStrike" baseline="0" dirty="0">
              <a:latin typeface="+mj-lt"/>
            </a:endParaRPr>
          </a:p>
          <a:p>
            <a:pPr marL="285750" indent="-285750" algn="just">
              <a:spcAft>
                <a:spcPts val="1200"/>
              </a:spcAft>
              <a:buFont typeface="Wingdings" panose="05000000000000000000" pitchFamily="2" charset="2"/>
              <a:buChar char="ü"/>
            </a:pPr>
            <a:r>
              <a:rPr lang="en-US" sz="1600" b="0" i="0" u="none" strike="noStrike" baseline="0" dirty="0">
                <a:latin typeface="+mj-lt"/>
              </a:rPr>
              <a:t>time of the measurement: 1 hour </a:t>
            </a:r>
            <a:endParaRPr lang="en-US" sz="1600" dirty="0">
              <a:latin typeface="+mj-lt"/>
            </a:endParaRPr>
          </a:p>
          <a:p>
            <a:pPr marL="285750" indent="-285750" algn="l">
              <a:spcAft>
                <a:spcPts val="1200"/>
              </a:spcAft>
              <a:buFont typeface="Wingdings" panose="05000000000000000000" pitchFamily="2" charset="2"/>
              <a:buChar char="ü"/>
            </a:pPr>
            <a:endParaRPr lang="en-US" sz="1600" b="0" i="0" u="none" strike="noStrike" baseline="0" dirty="0">
              <a:latin typeface="+mj-lt"/>
            </a:endParaRPr>
          </a:p>
          <a:p>
            <a:pPr marL="285750" indent="-285750" algn="l">
              <a:spcAft>
                <a:spcPts val="1200"/>
              </a:spcAft>
              <a:buFont typeface="Wingdings" panose="05000000000000000000" pitchFamily="2" charset="2"/>
              <a:buChar char="ü"/>
            </a:pPr>
            <a:endParaRPr lang="en-US" sz="1600" dirty="0">
              <a:latin typeface="+mj-lt"/>
            </a:endParaRPr>
          </a:p>
        </p:txBody>
      </p:sp>
    </p:spTree>
    <p:extLst>
      <p:ext uri="{BB962C8B-B14F-4D97-AF65-F5344CB8AC3E}">
        <p14:creationId xmlns:p14="http://schemas.microsoft.com/office/powerpoint/2010/main" val="358308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BC72-BC6C-4C65-9699-0D85FF25F48C}"/>
              </a:ext>
            </a:extLst>
          </p:cNvPr>
          <p:cNvSpPr>
            <a:spLocks noGrp="1"/>
          </p:cNvSpPr>
          <p:nvPr>
            <p:ph type="title"/>
          </p:nvPr>
        </p:nvSpPr>
        <p:spPr>
          <a:xfrm>
            <a:off x="4629026" y="80176"/>
            <a:ext cx="2933948" cy="855802"/>
          </a:xfrm>
        </p:spPr>
        <p:txBody>
          <a:bodyPr>
            <a:normAutofit/>
          </a:bodyPr>
          <a:lstStyle/>
          <a:p>
            <a:r>
              <a:rPr lang="en-US" sz="3200" b="1" dirty="0">
                <a:cs typeface="Times New Roman" panose="02020603050405020304" pitchFamily="18" charset="0"/>
              </a:rPr>
              <a:t>Table of contents</a:t>
            </a:r>
          </a:p>
        </p:txBody>
      </p:sp>
      <p:sp>
        <p:nvSpPr>
          <p:cNvPr id="4" name="TextBox 3">
            <a:extLst>
              <a:ext uri="{FF2B5EF4-FFF2-40B4-BE49-F238E27FC236}">
                <a16:creationId xmlns:a16="http://schemas.microsoft.com/office/drawing/2014/main" id="{1D2A0BF6-3254-4956-9815-A2BE173FDF7B}"/>
              </a:ext>
            </a:extLst>
          </p:cNvPr>
          <p:cNvSpPr txBox="1"/>
          <p:nvPr/>
        </p:nvSpPr>
        <p:spPr>
          <a:xfrm>
            <a:off x="870337" y="1066230"/>
            <a:ext cx="10451326" cy="5278368"/>
          </a:xfrm>
          <a:prstGeom prst="rect">
            <a:avLst/>
          </a:prstGeom>
          <a:noFill/>
        </p:spPr>
        <p:txBody>
          <a:bodyPr wrap="square">
            <a:spAutoFit/>
          </a:bodyPr>
          <a:lstStyle/>
          <a:p>
            <a:pPr algn="l">
              <a:spcAft>
                <a:spcPts val="600"/>
              </a:spcAft>
            </a:pPr>
            <a:r>
              <a:rPr lang="en-US" sz="1400" b="0" i="0" u="none" strike="noStrike" baseline="0" dirty="0">
                <a:latin typeface="+mj-lt"/>
                <a:cs typeface="Times New Roman" panose="02020603050405020304" pitchFamily="18" charset="0"/>
              </a:rPr>
              <a:t>1. Introduction</a:t>
            </a:r>
          </a:p>
          <a:p>
            <a:pPr algn="l">
              <a:spcAft>
                <a:spcPts val="600"/>
              </a:spcAft>
            </a:pPr>
            <a:r>
              <a:rPr lang="en-US" sz="1400" b="0" i="0" u="none" strike="noStrike" baseline="0" dirty="0">
                <a:latin typeface="+mj-lt"/>
                <a:cs typeface="Times New Roman" panose="02020603050405020304" pitchFamily="18" charset="0"/>
              </a:rPr>
              <a:t>2. Basics of PALS </a:t>
            </a:r>
          </a:p>
          <a:p>
            <a:pPr algn="l">
              <a:spcAft>
                <a:spcPts val="600"/>
              </a:spcAft>
            </a:pPr>
            <a:r>
              <a:rPr lang="en-US" sz="1400" b="0" i="0" u="none" strike="noStrike" baseline="0" dirty="0">
                <a:latin typeface="+mj-lt"/>
                <a:cs typeface="Times New Roman" panose="02020603050405020304" pitchFamily="18" charset="0"/>
              </a:rPr>
              <a:t>   2.1. Analog PALS </a:t>
            </a:r>
          </a:p>
          <a:p>
            <a:pPr algn="l">
              <a:spcAft>
                <a:spcPts val="600"/>
              </a:spcAft>
            </a:pPr>
            <a:r>
              <a:rPr lang="en-US" sz="1400" b="0" i="0" u="none" strike="noStrike" baseline="0" dirty="0">
                <a:latin typeface="+mj-lt"/>
                <a:cs typeface="Times New Roman" panose="02020603050405020304" pitchFamily="18" charset="0"/>
              </a:rPr>
              <a:t>   2.2. Digital PALS </a:t>
            </a:r>
          </a:p>
          <a:p>
            <a:pPr algn="l">
              <a:spcAft>
                <a:spcPts val="600"/>
              </a:spcAft>
            </a:pPr>
            <a:r>
              <a:rPr lang="en-US" sz="1400" b="0" i="0" u="none" strike="noStrike" baseline="0" dirty="0">
                <a:latin typeface="+mj-lt"/>
                <a:cs typeface="Times New Roman" panose="02020603050405020304" pitchFamily="18" charset="0"/>
              </a:rPr>
              <a:t>   2.3. Application of</a:t>
            </a:r>
            <a:r>
              <a:rPr lang="en-US" sz="1400" b="0" i="0" u="none" strike="noStrike" dirty="0">
                <a:latin typeface="+mj-lt"/>
                <a:cs typeface="Times New Roman" panose="02020603050405020304" pitchFamily="18" charset="0"/>
              </a:rPr>
              <a:t> </a:t>
            </a:r>
            <a:r>
              <a:rPr lang="en-US" sz="1400" b="0" i="0" u="none" strike="noStrike" baseline="30000" dirty="0">
                <a:latin typeface="+mj-lt"/>
                <a:cs typeface="Times New Roman" panose="02020603050405020304" pitchFamily="18" charset="0"/>
              </a:rPr>
              <a:t>60</a:t>
            </a:r>
            <a:r>
              <a:rPr lang="en-US" sz="1400" b="0" i="0" u="none" strike="noStrike" dirty="0">
                <a:latin typeface="+mj-lt"/>
                <a:cs typeface="Times New Roman" panose="02020603050405020304" pitchFamily="18" charset="0"/>
              </a:rPr>
              <a:t>Co </a:t>
            </a:r>
            <a:r>
              <a:rPr lang="en-US" sz="1400" b="0" i="0" u="none" strike="noStrike" baseline="0" dirty="0">
                <a:latin typeface="+mj-lt"/>
                <a:cs typeface="Times New Roman" panose="02020603050405020304" pitchFamily="18" charset="0"/>
              </a:rPr>
              <a:t>for determination of the timing resolution of PALS </a:t>
            </a:r>
          </a:p>
          <a:p>
            <a:pPr algn="l">
              <a:spcAft>
                <a:spcPts val="600"/>
              </a:spcAft>
            </a:pPr>
            <a:r>
              <a:rPr lang="en-US" sz="1400" dirty="0">
                <a:latin typeface="+mj-lt"/>
                <a:cs typeface="Times New Roman" panose="02020603050405020304" pitchFamily="18" charset="0"/>
              </a:rPr>
              <a:t>   </a:t>
            </a:r>
            <a:r>
              <a:rPr lang="en-US" sz="1400" b="0" i="0" u="none" strike="noStrike" baseline="0" dirty="0">
                <a:latin typeface="+mj-lt"/>
                <a:cs typeface="Times New Roman" panose="02020603050405020304" pitchFamily="18" charset="0"/>
              </a:rPr>
              <a:t>2.4. PALS Modes</a:t>
            </a:r>
          </a:p>
          <a:p>
            <a:pPr algn="l">
              <a:spcAft>
                <a:spcPts val="600"/>
              </a:spcAft>
            </a:pPr>
            <a:r>
              <a:rPr lang="en-US" sz="1400" b="0" i="0" u="none" strike="noStrike" baseline="0" dirty="0">
                <a:latin typeface="+mj-lt"/>
                <a:cs typeface="Times New Roman" panose="02020603050405020304" pitchFamily="18" charset="0"/>
              </a:rPr>
              <a:t>      2.4.1. Photo-multiplier tube signal waveforms (wave mode)</a:t>
            </a:r>
          </a:p>
          <a:p>
            <a:pPr algn="l">
              <a:spcAft>
                <a:spcPts val="600"/>
              </a:spcAft>
            </a:pPr>
            <a:r>
              <a:rPr lang="en-US" sz="1400" b="0" i="0" u="none" strike="noStrike" baseline="0" dirty="0">
                <a:latin typeface="+mj-lt"/>
                <a:cs typeface="Times New Roman" panose="02020603050405020304" pitchFamily="18" charset="0"/>
              </a:rPr>
              <a:t>      2.4.2. PALS spectrometry (lifetime mode) </a:t>
            </a:r>
          </a:p>
          <a:p>
            <a:pPr algn="l">
              <a:spcAft>
                <a:spcPts val="600"/>
              </a:spcAft>
            </a:pPr>
            <a:r>
              <a:rPr lang="en-US" sz="1400" b="0" i="0" u="none" strike="noStrike" baseline="0" dirty="0">
                <a:latin typeface="+mj-lt"/>
                <a:cs typeface="Times New Roman" panose="02020603050405020304" pitchFamily="18" charset="0"/>
              </a:rPr>
              <a:t>   2.5. BaF</a:t>
            </a:r>
            <a:r>
              <a:rPr lang="en-US" sz="1400" b="0" i="0" u="none" strike="noStrike" baseline="-25000" dirty="0">
                <a:latin typeface="+mj-lt"/>
                <a:cs typeface="Times New Roman" panose="02020603050405020304" pitchFamily="18" charset="0"/>
              </a:rPr>
              <a:t>2</a:t>
            </a:r>
            <a:r>
              <a:rPr lang="en-US" sz="1400" b="0" i="0" u="none" strike="noStrike" baseline="0" dirty="0">
                <a:latin typeface="+mj-lt"/>
                <a:cs typeface="Times New Roman" panose="02020603050405020304" pitchFamily="18" charset="0"/>
              </a:rPr>
              <a:t> scintillator detectors </a:t>
            </a:r>
            <a:endParaRPr lang="en-US" sz="1400" dirty="0">
              <a:latin typeface="+mj-lt"/>
              <a:cs typeface="Times New Roman" panose="02020603050405020304" pitchFamily="18" charset="0"/>
            </a:endParaRPr>
          </a:p>
          <a:p>
            <a:pPr algn="l">
              <a:spcAft>
                <a:spcPts val="600"/>
              </a:spcAft>
            </a:pPr>
            <a:r>
              <a:rPr lang="en-US" sz="1400" b="0" i="0" u="none" strike="noStrike" baseline="0" dirty="0">
                <a:latin typeface="+mj-lt"/>
                <a:cs typeface="Times New Roman" panose="02020603050405020304" pitchFamily="18" charset="0"/>
              </a:rPr>
              <a:t>3. Basics of magnetic field</a:t>
            </a:r>
          </a:p>
          <a:p>
            <a:pPr algn="l">
              <a:spcAft>
                <a:spcPts val="600"/>
              </a:spcAft>
            </a:pPr>
            <a:r>
              <a:rPr lang="en-US" sz="1400" b="0" i="0" u="none" strike="noStrike" baseline="0" dirty="0">
                <a:latin typeface="+mj-lt"/>
                <a:cs typeface="Times New Roman" panose="02020603050405020304" pitchFamily="18" charset="0"/>
              </a:rPr>
              <a:t>4. Experimental results</a:t>
            </a:r>
          </a:p>
          <a:p>
            <a:pPr algn="l">
              <a:spcAft>
                <a:spcPts val="600"/>
              </a:spcAft>
            </a:pPr>
            <a:r>
              <a:rPr lang="en-US" sz="1400" b="0" i="0" u="none" strike="noStrike" baseline="0" dirty="0">
                <a:latin typeface="+mj-lt"/>
                <a:cs typeface="Times New Roman" panose="02020603050405020304" pitchFamily="18" charset="0"/>
              </a:rPr>
              <a:t>   4.1. Timing resolution without magnetic field</a:t>
            </a:r>
          </a:p>
          <a:p>
            <a:pPr algn="l">
              <a:spcAft>
                <a:spcPts val="600"/>
              </a:spcAft>
            </a:pPr>
            <a:r>
              <a:rPr lang="en-US" sz="1400" b="0" i="0" u="none" strike="noStrike" baseline="0" dirty="0">
                <a:latin typeface="+mj-lt"/>
                <a:cs typeface="Times New Roman" panose="02020603050405020304" pitchFamily="18" charset="0"/>
              </a:rPr>
              <a:t>      4.1.1. Experimental set-up configuration </a:t>
            </a:r>
          </a:p>
          <a:p>
            <a:pPr algn="l">
              <a:spcAft>
                <a:spcPts val="600"/>
              </a:spcAft>
            </a:pPr>
            <a:r>
              <a:rPr lang="en-US" sz="1400" b="0" i="0" u="none" strike="noStrike" baseline="0" dirty="0">
                <a:latin typeface="+mj-lt"/>
                <a:cs typeface="Times New Roman" panose="02020603050405020304" pitchFamily="18" charset="0"/>
              </a:rPr>
              <a:t>      4.1.2. Results and discussion </a:t>
            </a:r>
          </a:p>
          <a:p>
            <a:pPr algn="l">
              <a:spcAft>
                <a:spcPts val="600"/>
              </a:spcAft>
            </a:pPr>
            <a:r>
              <a:rPr lang="en-US" sz="1400" b="0" i="0" u="none" strike="noStrike" baseline="0" dirty="0">
                <a:latin typeface="+mj-lt"/>
                <a:cs typeface="Times New Roman" panose="02020603050405020304" pitchFamily="18" charset="0"/>
              </a:rPr>
              <a:t>   4.2. Influence of magnetic field </a:t>
            </a:r>
          </a:p>
          <a:p>
            <a:pPr algn="l">
              <a:spcAft>
                <a:spcPts val="600"/>
              </a:spcAft>
            </a:pPr>
            <a:r>
              <a:rPr lang="en-US" sz="1400" b="0" i="0" u="none" strike="noStrike" baseline="0" dirty="0">
                <a:latin typeface="+mj-lt"/>
                <a:cs typeface="Times New Roman" panose="02020603050405020304" pitchFamily="18" charset="0"/>
              </a:rPr>
              <a:t>      4.2.1 Influence of longitudinal magnetic field over timing resolution of detectors </a:t>
            </a:r>
          </a:p>
          <a:p>
            <a:pPr algn="l">
              <a:spcAft>
                <a:spcPts val="600"/>
              </a:spcAft>
            </a:pPr>
            <a:r>
              <a:rPr lang="en-US" sz="1400" dirty="0">
                <a:latin typeface="+mj-lt"/>
                <a:cs typeface="Times New Roman" panose="02020603050405020304" pitchFamily="18" charset="0"/>
              </a:rPr>
              <a:t>      </a:t>
            </a:r>
            <a:r>
              <a:rPr lang="en-US" sz="1400" b="0" i="0" u="none" strike="noStrike" baseline="0" dirty="0">
                <a:latin typeface="+mj-lt"/>
                <a:cs typeface="Times New Roman" panose="02020603050405020304" pitchFamily="18" charset="0"/>
              </a:rPr>
              <a:t>4.2.2. Influence of transversal magnetic field over timing resolution of detectors</a:t>
            </a:r>
          </a:p>
          <a:p>
            <a:pPr algn="l">
              <a:spcAft>
                <a:spcPts val="600"/>
              </a:spcAft>
            </a:pPr>
            <a:r>
              <a:rPr lang="en-US" sz="1400" b="0" i="0" u="none" strike="noStrike" baseline="0" dirty="0">
                <a:latin typeface="+mj-lt"/>
                <a:cs typeface="Times New Roman" panose="02020603050405020304" pitchFamily="18" charset="0"/>
              </a:rPr>
              <a:t>5. Conclusions</a:t>
            </a:r>
            <a:endParaRPr lang="en-US" sz="1400" dirty="0">
              <a:latin typeface="+mj-lt"/>
              <a:cs typeface="Times New Roman" panose="02020603050405020304" pitchFamily="18" charset="0"/>
            </a:endParaRPr>
          </a:p>
        </p:txBody>
      </p:sp>
    </p:spTree>
    <p:extLst>
      <p:ext uri="{BB962C8B-B14F-4D97-AF65-F5344CB8AC3E}">
        <p14:creationId xmlns:p14="http://schemas.microsoft.com/office/powerpoint/2010/main" val="275021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3F9AAE-D7C7-4276-A83C-68A77014B413}"/>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3158DEFB-27F5-4EC7-9BB8-06F4D9B898DE}"/>
              </a:ext>
            </a:extLst>
          </p:cNvPr>
          <p:cNvSpPr txBox="1"/>
          <p:nvPr/>
        </p:nvSpPr>
        <p:spPr>
          <a:xfrm>
            <a:off x="1360667" y="541720"/>
            <a:ext cx="10922773" cy="492443"/>
          </a:xfrm>
          <a:prstGeom prst="rect">
            <a:avLst/>
          </a:prstGeom>
          <a:noFill/>
        </p:spPr>
        <p:txBody>
          <a:bodyPr wrap="square">
            <a:spAutoFit/>
          </a:bodyPr>
          <a:lstStyle/>
          <a:p>
            <a:pPr algn="l"/>
            <a:r>
              <a:rPr lang="en-US" sz="2600" b="1" i="0" u="none" strike="noStrike" baseline="0" dirty="0">
                <a:latin typeface="+mj-lt"/>
              </a:rPr>
              <a:t>4.2.1. Influence of longitudinal magnetic field over timing resolution of detectors</a:t>
            </a:r>
          </a:p>
        </p:txBody>
      </p:sp>
      <p:sp>
        <p:nvSpPr>
          <p:cNvPr id="5" name="TextBox 4">
            <a:extLst>
              <a:ext uri="{FF2B5EF4-FFF2-40B4-BE49-F238E27FC236}">
                <a16:creationId xmlns:a16="http://schemas.microsoft.com/office/drawing/2014/main" id="{3CCCDBE4-8435-4F56-A804-011BF28B5E56}"/>
              </a:ext>
            </a:extLst>
          </p:cNvPr>
          <p:cNvSpPr txBox="1"/>
          <p:nvPr/>
        </p:nvSpPr>
        <p:spPr>
          <a:xfrm>
            <a:off x="7620" y="1167029"/>
            <a:ext cx="6118528" cy="400110"/>
          </a:xfrm>
          <a:prstGeom prst="rect">
            <a:avLst/>
          </a:prstGeom>
          <a:noFill/>
        </p:spPr>
        <p:txBody>
          <a:bodyPr wrap="square">
            <a:spAutoFit/>
          </a:bodyPr>
          <a:lstStyle/>
          <a:p>
            <a:r>
              <a:rPr lang="en-US" sz="2000" b="1" dirty="0">
                <a:latin typeface="+mj-lt"/>
              </a:rPr>
              <a:t>Results and discussion</a:t>
            </a:r>
          </a:p>
        </p:txBody>
      </p:sp>
      <p:grpSp>
        <p:nvGrpSpPr>
          <p:cNvPr id="9" name="Group 8">
            <a:extLst>
              <a:ext uri="{FF2B5EF4-FFF2-40B4-BE49-F238E27FC236}">
                <a16:creationId xmlns:a16="http://schemas.microsoft.com/office/drawing/2014/main" id="{CA39D20D-566C-D185-446B-86C96E87018B}"/>
              </a:ext>
            </a:extLst>
          </p:cNvPr>
          <p:cNvGrpSpPr/>
          <p:nvPr/>
        </p:nvGrpSpPr>
        <p:grpSpPr>
          <a:xfrm>
            <a:off x="81559" y="1700005"/>
            <a:ext cx="6441652" cy="2448393"/>
            <a:chOff x="700684" y="3474364"/>
            <a:chExt cx="6441652" cy="2448393"/>
          </a:xfrm>
        </p:grpSpPr>
        <p:pic>
          <p:nvPicPr>
            <p:cNvPr id="6" name="Picture 5">
              <a:extLst>
                <a:ext uri="{FF2B5EF4-FFF2-40B4-BE49-F238E27FC236}">
                  <a16:creationId xmlns:a16="http://schemas.microsoft.com/office/drawing/2014/main" id="{58827F6F-50A1-77A7-D11C-23C26D834F31}"/>
                </a:ext>
              </a:extLst>
            </p:cNvPr>
            <p:cNvPicPr>
              <a:picLocks noChangeAspect="1"/>
            </p:cNvPicPr>
            <p:nvPr/>
          </p:nvPicPr>
          <p:blipFill>
            <a:blip r:embed="rId2"/>
            <a:stretch>
              <a:fillRect/>
            </a:stretch>
          </p:blipFill>
          <p:spPr>
            <a:xfrm>
              <a:off x="700684" y="3905251"/>
              <a:ext cx="6441652" cy="2017506"/>
            </a:xfrm>
            <a:prstGeom prst="rect">
              <a:avLst/>
            </a:prstGeom>
          </p:spPr>
        </p:pic>
        <p:sp>
          <p:nvSpPr>
            <p:cNvPr id="13" name="TextBox 12">
              <a:extLst>
                <a:ext uri="{FF2B5EF4-FFF2-40B4-BE49-F238E27FC236}">
                  <a16:creationId xmlns:a16="http://schemas.microsoft.com/office/drawing/2014/main" id="{13149A82-3DBA-AC72-68D7-87010EA5470D}"/>
                </a:ext>
              </a:extLst>
            </p:cNvPr>
            <p:cNvSpPr txBox="1"/>
            <p:nvPr/>
          </p:nvSpPr>
          <p:spPr>
            <a:xfrm>
              <a:off x="700685" y="3474364"/>
              <a:ext cx="6441651" cy="430887"/>
            </a:xfrm>
            <a:prstGeom prst="rect">
              <a:avLst/>
            </a:prstGeom>
            <a:noFill/>
          </p:spPr>
          <p:txBody>
            <a:bodyPr wrap="square">
              <a:spAutoFit/>
            </a:bodyPr>
            <a:lstStyle/>
            <a:p>
              <a:pPr algn="ctr"/>
              <a:r>
                <a:rPr lang="en-GB" sz="1100" b="0" i="0" u="none" strike="noStrike" baseline="0" dirty="0">
                  <a:latin typeface="+mj-lt"/>
                </a:rPr>
                <a:t>Timing resolution values of the spectrometer and characteristic errors determined by applying different currents to solenoids and different high voltage to PMTs</a:t>
              </a:r>
              <a:endParaRPr lang="en-GB" sz="1100" dirty="0">
                <a:latin typeface="+mj-lt"/>
              </a:endParaRPr>
            </a:p>
          </p:txBody>
        </p:sp>
      </p:grpSp>
      <p:grpSp>
        <p:nvGrpSpPr>
          <p:cNvPr id="18" name="Group 17">
            <a:extLst>
              <a:ext uri="{FF2B5EF4-FFF2-40B4-BE49-F238E27FC236}">
                <a16:creationId xmlns:a16="http://schemas.microsoft.com/office/drawing/2014/main" id="{E8B1DD2B-DB5B-6303-6F99-FFF33F230A84}"/>
              </a:ext>
            </a:extLst>
          </p:cNvPr>
          <p:cNvGrpSpPr/>
          <p:nvPr/>
        </p:nvGrpSpPr>
        <p:grpSpPr>
          <a:xfrm>
            <a:off x="3143084" y="4105743"/>
            <a:ext cx="3380128" cy="774038"/>
            <a:chOff x="3657599" y="4438857"/>
            <a:chExt cx="3380128" cy="774038"/>
          </a:xfrm>
        </p:grpSpPr>
        <p:sp>
          <p:nvSpPr>
            <p:cNvPr id="16" name="Rectangle 15">
              <a:extLst>
                <a:ext uri="{FF2B5EF4-FFF2-40B4-BE49-F238E27FC236}">
                  <a16:creationId xmlns:a16="http://schemas.microsoft.com/office/drawing/2014/main" id="{971BAA8E-E14D-7527-8F5C-A2FACBC1711E}"/>
                </a:ext>
              </a:extLst>
            </p:cNvPr>
            <p:cNvSpPr/>
            <p:nvPr/>
          </p:nvSpPr>
          <p:spPr>
            <a:xfrm>
              <a:off x="3657599" y="4438857"/>
              <a:ext cx="180000" cy="685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0BBB4980-7718-E105-C115-F284D151E292}"/>
                </a:ext>
              </a:extLst>
            </p:cNvPr>
            <p:cNvSpPr/>
            <p:nvPr/>
          </p:nvSpPr>
          <p:spPr>
            <a:xfrm rot="16200000">
              <a:off x="5268312" y="3443480"/>
              <a:ext cx="338701" cy="3200129"/>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B939C7A0-B5F7-61C6-8066-3632EA70BB15}"/>
              </a:ext>
            </a:extLst>
          </p:cNvPr>
          <p:cNvPicPr>
            <a:picLocks noChangeAspect="1"/>
          </p:cNvPicPr>
          <p:nvPr/>
        </p:nvPicPr>
        <p:blipFill>
          <a:blip r:embed="rId3"/>
          <a:stretch>
            <a:fillRect/>
          </a:stretch>
        </p:blipFill>
        <p:spPr>
          <a:xfrm>
            <a:off x="6686665" y="1700005"/>
            <a:ext cx="4926871" cy="4068380"/>
          </a:xfrm>
          <a:prstGeom prst="rect">
            <a:avLst/>
          </a:prstGeom>
        </p:spPr>
      </p:pic>
      <p:sp>
        <p:nvSpPr>
          <p:cNvPr id="22" name="TextBox 21">
            <a:extLst>
              <a:ext uri="{FF2B5EF4-FFF2-40B4-BE49-F238E27FC236}">
                <a16:creationId xmlns:a16="http://schemas.microsoft.com/office/drawing/2014/main" id="{4FDC3BB4-2864-02BA-6CFB-49DC52CC925D}"/>
              </a:ext>
            </a:extLst>
          </p:cNvPr>
          <p:cNvSpPr txBox="1"/>
          <p:nvPr/>
        </p:nvSpPr>
        <p:spPr>
          <a:xfrm>
            <a:off x="7231818" y="5787896"/>
            <a:ext cx="4381718" cy="461665"/>
          </a:xfrm>
          <a:prstGeom prst="rect">
            <a:avLst/>
          </a:prstGeom>
          <a:noFill/>
        </p:spPr>
        <p:txBody>
          <a:bodyPr wrap="square">
            <a:spAutoFit/>
          </a:bodyPr>
          <a:lstStyle/>
          <a:p>
            <a:pPr algn="just"/>
            <a:r>
              <a:rPr lang="en-GB" sz="1200" b="0" i="0" u="none" strike="noStrike" baseline="0" dirty="0">
                <a:latin typeface="+mj-lt"/>
              </a:rPr>
              <a:t>Timing resolution of the spectrometer with detectors placed in longitudinal magnetic field as a function of the magnetic flux density</a:t>
            </a:r>
            <a:endParaRPr lang="en-GB" sz="1200" dirty="0">
              <a:latin typeface="+mj-lt"/>
            </a:endParaRPr>
          </a:p>
        </p:txBody>
      </p:sp>
      <p:sp>
        <p:nvSpPr>
          <p:cNvPr id="24" name="TextBox 23">
            <a:extLst>
              <a:ext uri="{FF2B5EF4-FFF2-40B4-BE49-F238E27FC236}">
                <a16:creationId xmlns:a16="http://schemas.microsoft.com/office/drawing/2014/main" id="{453EE9CB-5A72-27D1-8294-C378E50224D3}"/>
              </a:ext>
            </a:extLst>
          </p:cNvPr>
          <p:cNvSpPr txBox="1"/>
          <p:nvPr/>
        </p:nvSpPr>
        <p:spPr>
          <a:xfrm>
            <a:off x="645139" y="5538474"/>
            <a:ext cx="5679461" cy="584775"/>
          </a:xfrm>
          <a:prstGeom prst="rect">
            <a:avLst/>
          </a:prstGeom>
          <a:noFill/>
        </p:spPr>
        <p:txBody>
          <a:bodyPr wrap="square">
            <a:spAutoFit/>
          </a:bodyPr>
          <a:lstStyle/>
          <a:p>
            <a:pPr algn="ctr"/>
            <a:r>
              <a:rPr lang="en-GB" sz="1600" b="1" i="0" u="none" strike="noStrike" baseline="0" dirty="0">
                <a:latin typeface="+mj-lt"/>
              </a:rPr>
              <a:t>The timing resolution value increases when the magnetic flux density is increased</a:t>
            </a:r>
            <a:endParaRPr lang="en-GB" sz="1600" b="1" dirty="0">
              <a:latin typeface="+mj-lt"/>
            </a:endParaRPr>
          </a:p>
        </p:txBody>
      </p:sp>
    </p:spTree>
    <p:extLst>
      <p:ext uri="{BB962C8B-B14F-4D97-AF65-F5344CB8AC3E}">
        <p14:creationId xmlns:p14="http://schemas.microsoft.com/office/powerpoint/2010/main" val="2884866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3F9AAE-D7C7-4276-A83C-68A77014B413}"/>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3158DEFB-27F5-4EC7-9BB8-06F4D9B898DE}"/>
              </a:ext>
            </a:extLst>
          </p:cNvPr>
          <p:cNvSpPr txBox="1"/>
          <p:nvPr/>
        </p:nvSpPr>
        <p:spPr>
          <a:xfrm>
            <a:off x="1360667" y="541720"/>
            <a:ext cx="10922773" cy="492443"/>
          </a:xfrm>
          <a:prstGeom prst="rect">
            <a:avLst/>
          </a:prstGeom>
          <a:noFill/>
        </p:spPr>
        <p:txBody>
          <a:bodyPr wrap="square">
            <a:spAutoFit/>
          </a:bodyPr>
          <a:lstStyle/>
          <a:p>
            <a:pPr algn="l"/>
            <a:r>
              <a:rPr lang="en-US" sz="2600" b="1" i="0" u="none" strike="noStrike" baseline="0" dirty="0">
                <a:latin typeface="+mj-lt"/>
              </a:rPr>
              <a:t>4.2.1. Influence of longitudinal magnetic field over timing resolution of detectors</a:t>
            </a:r>
          </a:p>
        </p:txBody>
      </p:sp>
      <p:sp>
        <p:nvSpPr>
          <p:cNvPr id="5" name="TextBox 4">
            <a:extLst>
              <a:ext uri="{FF2B5EF4-FFF2-40B4-BE49-F238E27FC236}">
                <a16:creationId xmlns:a16="http://schemas.microsoft.com/office/drawing/2014/main" id="{3CCCDBE4-8435-4F56-A804-011BF28B5E56}"/>
              </a:ext>
            </a:extLst>
          </p:cNvPr>
          <p:cNvSpPr txBox="1"/>
          <p:nvPr/>
        </p:nvSpPr>
        <p:spPr>
          <a:xfrm>
            <a:off x="7620" y="1167029"/>
            <a:ext cx="6118528" cy="400110"/>
          </a:xfrm>
          <a:prstGeom prst="rect">
            <a:avLst/>
          </a:prstGeom>
          <a:noFill/>
        </p:spPr>
        <p:txBody>
          <a:bodyPr wrap="square">
            <a:spAutoFit/>
          </a:bodyPr>
          <a:lstStyle/>
          <a:p>
            <a:r>
              <a:rPr lang="en-US" sz="2000" b="1" dirty="0">
                <a:latin typeface="+mj-lt"/>
              </a:rPr>
              <a:t>Results and discussion</a:t>
            </a:r>
          </a:p>
        </p:txBody>
      </p:sp>
      <p:pic>
        <p:nvPicPr>
          <p:cNvPr id="6" name="Picture 5">
            <a:extLst>
              <a:ext uri="{FF2B5EF4-FFF2-40B4-BE49-F238E27FC236}">
                <a16:creationId xmlns:a16="http://schemas.microsoft.com/office/drawing/2014/main" id="{185B0010-EB49-B70A-84B8-E09DFD7BFB3A}"/>
              </a:ext>
            </a:extLst>
          </p:cNvPr>
          <p:cNvPicPr>
            <a:picLocks noChangeAspect="1"/>
          </p:cNvPicPr>
          <p:nvPr/>
        </p:nvPicPr>
        <p:blipFill>
          <a:blip r:embed="rId2"/>
          <a:stretch>
            <a:fillRect/>
          </a:stretch>
        </p:blipFill>
        <p:spPr>
          <a:xfrm>
            <a:off x="7489950" y="2678140"/>
            <a:ext cx="4099915" cy="1508891"/>
          </a:xfrm>
          <a:prstGeom prst="rect">
            <a:avLst/>
          </a:prstGeom>
        </p:spPr>
      </p:pic>
      <p:sp>
        <p:nvSpPr>
          <p:cNvPr id="8" name="TextBox 7">
            <a:extLst>
              <a:ext uri="{FF2B5EF4-FFF2-40B4-BE49-F238E27FC236}">
                <a16:creationId xmlns:a16="http://schemas.microsoft.com/office/drawing/2014/main" id="{957B4AE3-D8E8-96E3-985C-548C520A6D6F}"/>
              </a:ext>
            </a:extLst>
          </p:cNvPr>
          <p:cNvSpPr txBox="1"/>
          <p:nvPr/>
        </p:nvSpPr>
        <p:spPr>
          <a:xfrm>
            <a:off x="7489950" y="2216475"/>
            <a:ext cx="4099915" cy="461665"/>
          </a:xfrm>
          <a:prstGeom prst="rect">
            <a:avLst/>
          </a:prstGeom>
          <a:noFill/>
        </p:spPr>
        <p:txBody>
          <a:bodyPr wrap="square">
            <a:spAutoFit/>
          </a:bodyPr>
          <a:lstStyle/>
          <a:p>
            <a:pPr algn="ctr"/>
            <a:r>
              <a:rPr lang="en-GB" sz="1200" b="0" i="0" u="none" strike="noStrike" baseline="0" dirty="0">
                <a:latin typeface="+mj-lt"/>
              </a:rPr>
              <a:t>The centroid where the strongest signal of PMT is registered at different values of the current applied to the solenoids</a:t>
            </a:r>
            <a:endParaRPr lang="en-GB" sz="1200" dirty="0">
              <a:latin typeface="+mj-lt"/>
            </a:endParaRPr>
          </a:p>
        </p:txBody>
      </p:sp>
      <p:sp>
        <p:nvSpPr>
          <p:cNvPr id="10" name="TextBox 9">
            <a:extLst>
              <a:ext uri="{FF2B5EF4-FFF2-40B4-BE49-F238E27FC236}">
                <a16:creationId xmlns:a16="http://schemas.microsoft.com/office/drawing/2014/main" id="{31BD8ADD-BFB8-6F11-73F2-E3736342380C}"/>
              </a:ext>
            </a:extLst>
          </p:cNvPr>
          <p:cNvSpPr txBox="1"/>
          <p:nvPr/>
        </p:nvSpPr>
        <p:spPr>
          <a:xfrm>
            <a:off x="200024" y="1919080"/>
            <a:ext cx="6391275" cy="1938992"/>
          </a:xfrm>
          <a:prstGeom prst="rect">
            <a:avLst/>
          </a:prstGeom>
          <a:noFill/>
        </p:spPr>
        <p:txBody>
          <a:bodyPr wrap="square">
            <a:spAutoFit/>
          </a:bodyPr>
          <a:lstStyle/>
          <a:p>
            <a:pPr algn="l">
              <a:spcAft>
                <a:spcPts val="1200"/>
              </a:spcAft>
            </a:pPr>
            <a:r>
              <a:rPr lang="en-GB" sz="1600" b="1" i="0" u="none" strike="noStrike" baseline="0" dirty="0">
                <a:latin typeface="+mj-lt"/>
              </a:rPr>
              <a:t>Energy spectra: </a:t>
            </a:r>
          </a:p>
          <a:p>
            <a:pPr marL="285750" indent="-285750" algn="l">
              <a:spcAft>
                <a:spcPts val="1200"/>
              </a:spcAft>
              <a:buFont typeface="Wingdings" panose="05000000000000000000" pitchFamily="2" charset="2"/>
              <a:buChar char="ü"/>
            </a:pPr>
            <a:r>
              <a:rPr lang="en-GB" sz="1600" dirty="0">
                <a:latin typeface="+mj-lt"/>
              </a:rPr>
              <a:t>t</a:t>
            </a:r>
            <a:r>
              <a:rPr lang="en-GB" sz="1600" b="0" i="0" u="none" strike="noStrike" baseline="0" dirty="0">
                <a:latin typeface="+mj-lt"/>
              </a:rPr>
              <a:t>o determine the strongest and the weakest signals of the detectors</a:t>
            </a:r>
            <a:endParaRPr lang="en-GB" sz="1600" dirty="0">
              <a:latin typeface="+mj-lt"/>
            </a:endParaRPr>
          </a:p>
          <a:p>
            <a:pPr marL="285750" indent="-285750" algn="l">
              <a:spcAft>
                <a:spcPts val="1200"/>
              </a:spcAft>
              <a:buFont typeface="Wingdings" panose="05000000000000000000" pitchFamily="2" charset="2"/>
              <a:buChar char="ü"/>
            </a:pPr>
            <a:r>
              <a:rPr lang="en-GB" sz="1600" b="0" i="0" u="none" strike="noStrike" baseline="0" dirty="0">
                <a:latin typeface="+mj-lt"/>
              </a:rPr>
              <a:t>HV applied on PMTs: -1500 V </a:t>
            </a:r>
            <a:endParaRPr lang="en-GB" sz="1600" dirty="0">
              <a:latin typeface="+mj-lt"/>
            </a:endParaRPr>
          </a:p>
          <a:p>
            <a:pPr marL="285750" indent="-285750" algn="l">
              <a:spcAft>
                <a:spcPts val="1200"/>
              </a:spcAft>
              <a:buFont typeface="Wingdings" panose="05000000000000000000" pitchFamily="2" charset="2"/>
              <a:buChar char="ü"/>
            </a:pPr>
            <a:r>
              <a:rPr lang="en-GB" sz="1600" b="0" i="0" u="none" strike="noStrike" baseline="0" dirty="0">
                <a:latin typeface="+mj-lt"/>
              </a:rPr>
              <a:t>current: increased with an increment of 0.5 A</a:t>
            </a:r>
            <a:endParaRPr lang="en-GB" sz="1600" dirty="0">
              <a:latin typeface="+mj-lt"/>
            </a:endParaRPr>
          </a:p>
          <a:p>
            <a:pPr marL="285750" indent="-285750" algn="l">
              <a:spcAft>
                <a:spcPts val="1200"/>
              </a:spcAft>
              <a:buFont typeface="Wingdings" panose="05000000000000000000" pitchFamily="2" charset="2"/>
              <a:buChar char="ü"/>
            </a:pPr>
            <a:r>
              <a:rPr lang="en-GB" sz="1600" dirty="0">
                <a:latin typeface="+mj-lt"/>
              </a:rPr>
              <a:t>t</a:t>
            </a:r>
            <a:r>
              <a:rPr lang="en-GB" sz="1600" b="0" i="0" u="none" strike="noStrike" baseline="0" dirty="0">
                <a:latin typeface="+mj-lt"/>
              </a:rPr>
              <a:t>ime of the measurement: 1.5 hours. </a:t>
            </a:r>
            <a:endParaRPr lang="en-GB" sz="1600" dirty="0">
              <a:latin typeface="+mj-lt"/>
            </a:endParaRPr>
          </a:p>
        </p:txBody>
      </p:sp>
      <p:sp>
        <p:nvSpPr>
          <p:cNvPr id="12" name="TextBox 11">
            <a:extLst>
              <a:ext uri="{FF2B5EF4-FFF2-40B4-BE49-F238E27FC236}">
                <a16:creationId xmlns:a16="http://schemas.microsoft.com/office/drawing/2014/main" id="{DF14926F-5DB7-BC7B-1A61-875FD63D54DB}"/>
              </a:ext>
            </a:extLst>
          </p:cNvPr>
          <p:cNvSpPr txBox="1"/>
          <p:nvPr/>
        </p:nvSpPr>
        <p:spPr>
          <a:xfrm>
            <a:off x="1638298" y="5010655"/>
            <a:ext cx="8353427" cy="954107"/>
          </a:xfrm>
          <a:prstGeom prst="rect">
            <a:avLst/>
          </a:prstGeom>
          <a:noFill/>
        </p:spPr>
        <p:txBody>
          <a:bodyPr wrap="square">
            <a:spAutoFit/>
          </a:bodyPr>
          <a:lstStyle/>
          <a:p>
            <a:pPr algn="ctr">
              <a:spcAft>
                <a:spcPts val="2400"/>
              </a:spcAft>
            </a:pPr>
            <a:r>
              <a:rPr lang="en-GB" sz="1800" b="1" i="0" u="none" strike="noStrike" baseline="0" dirty="0">
                <a:latin typeface="+mj-lt"/>
              </a:rPr>
              <a:t>The full energy spectra are obtained at different current values applied to the solenoids </a:t>
            </a:r>
          </a:p>
          <a:p>
            <a:pPr algn="ctr">
              <a:spcAft>
                <a:spcPts val="2400"/>
              </a:spcAft>
            </a:pPr>
            <a:r>
              <a:rPr lang="en-GB" sz="1800" b="1" i="0" u="none" strike="noStrike" baseline="0" dirty="0">
                <a:latin typeface="+mj-lt"/>
              </a:rPr>
              <a:t>The strongest signal of the detectors corresponds to 0 A and the weakest to 1.5 A</a:t>
            </a:r>
            <a:endParaRPr lang="en-GB" b="1" dirty="0"/>
          </a:p>
        </p:txBody>
      </p:sp>
    </p:spTree>
    <p:extLst>
      <p:ext uri="{BB962C8B-B14F-4D97-AF65-F5344CB8AC3E}">
        <p14:creationId xmlns:p14="http://schemas.microsoft.com/office/powerpoint/2010/main" val="1144498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3F9AAE-D7C7-4276-A83C-68A77014B413}"/>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3158DEFB-27F5-4EC7-9BB8-06F4D9B898DE}"/>
              </a:ext>
            </a:extLst>
          </p:cNvPr>
          <p:cNvSpPr txBox="1"/>
          <p:nvPr/>
        </p:nvSpPr>
        <p:spPr>
          <a:xfrm>
            <a:off x="1360667" y="541720"/>
            <a:ext cx="10922773" cy="492443"/>
          </a:xfrm>
          <a:prstGeom prst="rect">
            <a:avLst/>
          </a:prstGeom>
          <a:noFill/>
        </p:spPr>
        <p:txBody>
          <a:bodyPr wrap="square">
            <a:spAutoFit/>
          </a:bodyPr>
          <a:lstStyle/>
          <a:p>
            <a:pPr algn="l"/>
            <a:r>
              <a:rPr lang="en-US" sz="2600" b="1" i="0" u="none" strike="noStrike" baseline="0" dirty="0">
                <a:latin typeface="+mj-lt"/>
              </a:rPr>
              <a:t>4.2.2. Influence of transversal magnetic field over timing resolution of detectors</a:t>
            </a:r>
          </a:p>
        </p:txBody>
      </p:sp>
      <p:sp>
        <p:nvSpPr>
          <p:cNvPr id="5" name="TextBox 4">
            <a:extLst>
              <a:ext uri="{FF2B5EF4-FFF2-40B4-BE49-F238E27FC236}">
                <a16:creationId xmlns:a16="http://schemas.microsoft.com/office/drawing/2014/main" id="{3CCCDBE4-8435-4F56-A804-011BF28B5E56}"/>
              </a:ext>
            </a:extLst>
          </p:cNvPr>
          <p:cNvSpPr txBox="1"/>
          <p:nvPr/>
        </p:nvSpPr>
        <p:spPr>
          <a:xfrm>
            <a:off x="7620" y="1167029"/>
            <a:ext cx="6118528" cy="400110"/>
          </a:xfrm>
          <a:prstGeom prst="rect">
            <a:avLst/>
          </a:prstGeom>
          <a:noFill/>
        </p:spPr>
        <p:txBody>
          <a:bodyPr wrap="square">
            <a:spAutoFit/>
          </a:bodyPr>
          <a:lstStyle/>
          <a:p>
            <a:r>
              <a:rPr lang="en-US" sz="2000" b="1" dirty="0">
                <a:latin typeface="+mj-lt"/>
              </a:rPr>
              <a:t>Experimental set-up</a:t>
            </a:r>
          </a:p>
        </p:txBody>
      </p:sp>
      <p:sp>
        <p:nvSpPr>
          <p:cNvPr id="6" name="TextBox 5">
            <a:extLst>
              <a:ext uri="{FF2B5EF4-FFF2-40B4-BE49-F238E27FC236}">
                <a16:creationId xmlns:a16="http://schemas.microsoft.com/office/drawing/2014/main" id="{2AF29051-1D65-EF45-E138-D200C666D51C}"/>
              </a:ext>
            </a:extLst>
          </p:cNvPr>
          <p:cNvSpPr txBox="1"/>
          <p:nvPr/>
        </p:nvSpPr>
        <p:spPr>
          <a:xfrm>
            <a:off x="181901" y="1567139"/>
            <a:ext cx="7618600" cy="6155531"/>
          </a:xfrm>
          <a:prstGeom prst="rect">
            <a:avLst/>
          </a:prstGeom>
          <a:noFill/>
        </p:spPr>
        <p:txBody>
          <a:bodyPr wrap="square">
            <a:spAutoFit/>
          </a:bodyPr>
          <a:lstStyle/>
          <a:p>
            <a:pPr marL="285750" indent="-285750" algn="just">
              <a:spcAft>
                <a:spcPts val="1200"/>
              </a:spcAft>
              <a:buFont typeface="Wingdings" panose="05000000000000000000" pitchFamily="2" charset="2"/>
              <a:buChar char="ü"/>
            </a:pPr>
            <a:r>
              <a:rPr lang="en-US" sz="1600" b="0" i="0" u="none" strike="noStrike" baseline="0" dirty="0">
                <a:latin typeface="+mj-lt"/>
              </a:rPr>
              <a:t>two fast BaF</a:t>
            </a:r>
            <a:r>
              <a:rPr lang="en-US" sz="1600" b="0" i="0" u="none" strike="noStrike" baseline="-25000" dirty="0">
                <a:latin typeface="+mj-lt"/>
              </a:rPr>
              <a:t>2</a:t>
            </a:r>
            <a:r>
              <a:rPr lang="en-US" sz="1600" b="0" i="0" u="none" strike="noStrike" baseline="0" dirty="0">
                <a:latin typeface="+mj-lt"/>
              </a:rPr>
              <a:t> scintillation detectors (Hamamatsu H3378-50 PMT + transparent BaF</a:t>
            </a:r>
            <a:r>
              <a:rPr lang="en-US" sz="1600" b="0" i="0" u="none" strike="noStrike" baseline="-25000" dirty="0">
                <a:latin typeface="+mj-lt"/>
              </a:rPr>
              <a:t>2</a:t>
            </a:r>
            <a:r>
              <a:rPr lang="en-US" sz="1600" b="0" i="0" u="none" strike="noStrike" baseline="0" dirty="0">
                <a:latin typeface="+mj-lt"/>
              </a:rPr>
              <a:t> </a:t>
            </a:r>
            <a:r>
              <a:rPr lang="en-US" sz="1400" b="0" i="0" u="none" strike="noStrike" baseline="0" dirty="0">
                <a:latin typeface="+mj-lt"/>
              </a:rPr>
              <a:t>crystals) in face-to-face geometry (start – stop signal)</a:t>
            </a:r>
          </a:p>
          <a:p>
            <a:pPr marL="285750" indent="-285750" algn="just">
              <a:spcAft>
                <a:spcPts val="1200"/>
              </a:spcAft>
              <a:buFont typeface="Wingdings" panose="05000000000000000000" pitchFamily="2" charset="2"/>
              <a:buChar char="ü"/>
            </a:pPr>
            <a:r>
              <a:rPr lang="en-US" sz="1400" dirty="0">
                <a:latin typeface="+mj-lt"/>
              </a:rPr>
              <a:t>e</a:t>
            </a:r>
            <a:r>
              <a:rPr lang="en-US" sz="1400" b="0" i="0" u="none" strike="noStrike" baseline="0" dirty="0">
                <a:latin typeface="+mj-lt"/>
              </a:rPr>
              <a:t>lectronics</a:t>
            </a:r>
          </a:p>
          <a:p>
            <a:pPr marL="1200150" lvl="2" indent="-285750" algn="just">
              <a:spcAft>
                <a:spcPts val="1200"/>
              </a:spcAft>
              <a:buFont typeface="Courier New" panose="02070309020205020404" pitchFamily="49" charset="0"/>
              <a:buChar char="o"/>
            </a:pPr>
            <a:r>
              <a:rPr lang="en-US" sz="1400" b="0" i="0" u="none" strike="noStrike" baseline="0" dirty="0">
                <a:latin typeface="+mj-lt"/>
              </a:rPr>
              <a:t>high voltage supply: </a:t>
            </a:r>
            <a:r>
              <a:rPr lang="en-US" sz="1400" dirty="0">
                <a:latin typeface="+mj-lt"/>
              </a:rPr>
              <a:t>between -</a:t>
            </a:r>
            <a:r>
              <a:rPr lang="en-US" sz="1400" b="0" i="0" u="none" strike="noStrike" baseline="0" dirty="0">
                <a:latin typeface="+mj-lt"/>
              </a:rPr>
              <a:t>1500  and -1900 V</a:t>
            </a:r>
          </a:p>
          <a:p>
            <a:pPr marL="1200150" lvl="2" indent="-285750" algn="just">
              <a:spcAft>
                <a:spcPts val="1200"/>
              </a:spcAft>
              <a:buFont typeface="Courier New" panose="02070309020205020404" pitchFamily="49" charset="0"/>
              <a:buChar char="o"/>
            </a:pPr>
            <a:r>
              <a:rPr lang="en-US" sz="1400" dirty="0">
                <a:latin typeface="+mj-lt"/>
              </a:rPr>
              <a:t>digitizer</a:t>
            </a:r>
          </a:p>
          <a:p>
            <a:pPr marL="1200150" lvl="2" indent="-285750" algn="just">
              <a:spcAft>
                <a:spcPts val="1200"/>
              </a:spcAft>
              <a:buFont typeface="Courier New" panose="02070309020205020404" pitchFamily="49" charset="0"/>
              <a:buChar char="o"/>
            </a:pPr>
            <a:r>
              <a:rPr lang="en-US" sz="1400" dirty="0">
                <a:latin typeface="+mj-lt"/>
              </a:rPr>
              <a:t>PC</a:t>
            </a:r>
            <a:endParaRPr lang="en-US" sz="1400" b="0" i="0" u="none" strike="noStrike" baseline="0" dirty="0">
              <a:latin typeface="+mj-lt"/>
            </a:endParaRPr>
          </a:p>
          <a:p>
            <a:pPr marL="285750" indent="-285750" algn="just">
              <a:spcAft>
                <a:spcPts val="1200"/>
              </a:spcAft>
              <a:buFont typeface="Wingdings" panose="05000000000000000000" pitchFamily="2" charset="2"/>
              <a:buChar char="ü"/>
            </a:pPr>
            <a:r>
              <a:rPr lang="en-US" sz="1400" dirty="0">
                <a:latin typeface="+mj-lt"/>
              </a:rPr>
              <a:t>s</a:t>
            </a:r>
            <a:r>
              <a:rPr lang="en-US" sz="1400" b="0" i="0" u="none" strike="noStrike" baseline="0" dirty="0">
                <a:latin typeface="+mj-lt"/>
              </a:rPr>
              <a:t>ource: </a:t>
            </a:r>
            <a:r>
              <a:rPr lang="en-US" sz="1400" b="0" i="0" u="none" strike="noStrike" baseline="30000" dirty="0">
                <a:latin typeface="+mj-lt"/>
              </a:rPr>
              <a:t>60</a:t>
            </a:r>
            <a:r>
              <a:rPr lang="en-US" sz="1400" b="0" i="0" u="none" strike="noStrike" baseline="0" dirty="0">
                <a:latin typeface="+mj-lt"/>
              </a:rPr>
              <a:t>Co (activity = 92.27 </a:t>
            </a:r>
            <a:r>
              <a:rPr lang="en-US" sz="1400" b="0" i="0" u="none" strike="noStrike" baseline="0" dirty="0" err="1">
                <a:latin typeface="+mj-lt"/>
              </a:rPr>
              <a:t>kBq</a:t>
            </a:r>
            <a:r>
              <a:rPr lang="en-US" sz="1400" b="0" i="0" u="none" strike="noStrike" baseline="0" dirty="0">
                <a:latin typeface="+mj-lt"/>
              </a:rPr>
              <a:t>; half-life </a:t>
            </a:r>
            <a:r>
              <a:rPr lang="en-US" sz="1400" dirty="0">
                <a:latin typeface="+mj-lt"/>
              </a:rPr>
              <a:t>=</a:t>
            </a:r>
            <a:r>
              <a:rPr lang="en-US" sz="1400" b="0" i="0" u="none" strike="noStrike" baseline="0" dirty="0">
                <a:latin typeface="+mj-lt"/>
              </a:rPr>
              <a:t> 5.3 years)</a:t>
            </a:r>
          </a:p>
          <a:p>
            <a:pPr marL="285750" indent="-285750" algn="just">
              <a:spcAft>
                <a:spcPts val="1200"/>
              </a:spcAft>
              <a:buFont typeface="Wingdings" panose="05000000000000000000" pitchFamily="2" charset="2"/>
              <a:buChar char="ü"/>
            </a:pPr>
            <a:r>
              <a:rPr lang="en-US" sz="1400" dirty="0">
                <a:latin typeface="+mj-lt"/>
              </a:rPr>
              <a:t>d</a:t>
            </a:r>
            <a:r>
              <a:rPr lang="en-US" sz="1400" b="0" i="0" u="none" strike="noStrike" baseline="0" dirty="0">
                <a:latin typeface="+mj-lt"/>
              </a:rPr>
              <a:t>istance between detectors: 3 - 4 cm</a:t>
            </a:r>
          </a:p>
          <a:p>
            <a:pPr marL="285750" indent="-285750" algn="just">
              <a:spcAft>
                <a:spcPts val="1200"/>
              </a:spcAft>
              <a:buFont typeface="Wingdings" panose="05000000000000000000" pitchFamily="2" charset="2"/>
              <a:buChar char="ü"/>
            </a:pPr>
            <a:r>
              <a:rPr lang="en-GB" sz="1400" b="0" i="0" u="none" strike="noStrike" baseline="0" dirty="0">
                <a:latin typeface="+mj-lt"/>
              </a:rPr>
              <a:t>2 Helmholtz coils: </a:t>
            </a:r>
          </a:p>
          <a:p>
            <a:pPr marL="1257300" indent="-285750" algn="just">
              <a:spcAft>
                <a:spcPts val="1200"/>
              </a:spcAft>
              <a:buFont typeface="Courier New" panose="02070309020205020404" pitchFamily="49" charset="0"/>
              <a:buChar char="o"/>
            </a:pPr>
            <a:r>
              <a:rPr lang="en-GB" sz="1400" b="0" i="0" u="none" strike="noStrike" baseline="0" dirty="0">
                <a:latin typeface="+mj-lt"/>
              </a:rPr>
              <a:t>one on top of each other</a:t>
            </a:r>
          </a:p>
          <a:p>
            <a:pPr marL="1257300" indent="-285750" algn="just">
              <a:spcAft>
                <a:spcPts val="1200"/>
              </a:spcAft>
              <a:buFont typeface="Courier New" panose="02070309020205020404" pitchFamily="49" charset="0"/>
              <a:buChar char="o"/>
            </a:pPr>
            <a:r>
              <a:rPr lang="en-GB" sz="1400" b="0" i="0" u="none" strike="noStrike" baseline="0" dirty="0">
                <a:latin typeface="+mj-lt"/>
              </a:rPr>
              <a:t>no longer uniform magnetic field</a:t>
            </a:r>
          </a:p>
          <a:p>
            <a:pPr marL="1257300" indent="-285750" algn="just">
              <a:spcAft>
                <a:spcPts val="1200"/>
              </a:spcAft>
              <a:buFont typeface="Courier New" panose="02070309020205020404" pitchFamily="49" charset="0"/>
              <a:buChar char="o"/>
            </a:pPr>
            <a:r>
              <a:rPr lang="en-GB" sz="1400" b="0" i="0" u="none" strike="noStrike" baseline="0" dirty="0">
                <a:latin typeface="+mj-lt"/>
              </a:rPr>
              <a:t>perpendicular to the axis of </a:t>
            </a:r>
            <a:r>
              <a:rPr lang="en-GB" sz="1400" dirty="0">
                <a:latin typeface="+mj-lt"/>
              </a:rPr>
              <a:t>the detectors</a:t>
            </a:r>
          </a:p>
          <a:p>
            <a:pPr marL="285750" indent="-285750" algn="just">
              <a:spcAft>
                <a:spcPts val="1200"/>
              </a:spcAft>
              <a:buFont typeface="Wingdings" panose="05000000000000000000" pitchFamily="2" charset="2"/>
              <a:buChar char="ü"/>
            </a:pPr>
            <a:r>
              <a:rPr lang="en-GB" sz="1400" dirty="0">
                <a:latin typeface="+mj-lt"/>
              </a:rPr>
              <a:t>transversal magnetic field (</a:t>
            </a:r>
            <a:r>
              <a:rPr lang="en-GB" sz="1400" dirty="0" err="1">
                <a:latin typeface="+mj-lt"/>
              </a:rPr>
              <a:t>B</a:t>
            </a:r>
            <a:r>
              <a:rPr lang="en-GB" sz="1400" baseline="-25000" dirty="0" err="1">
                <a:latin typeface="+mj-lt"/>
              </a:rPr>
              <a:t>t</a:t>
            </a:r>
            <a:r>
              <a:rPr lang="en-GB" sz="1400" dirty="0">
                <a:latin typeface="+mj-lt"/>
              </a:rPr>
              <a:t>) propagates perpendicular the axis of the detectors </a:t>
            </a:r>
            <a:endParaRPr lang="en-GB" sz="1400" b="0" i="0" u="none" strike="noStrike" baseline="0" dirty="0">
              <a:latin typeface="+mj-lt"/>
            </a:endParaRPr>
          </a:p>
          <a:p>
            <a:pPr marL="285750" indent="-285750" algn="just">
              <a:spcAft>
                <a:spcPts val="1200"/>
              </a:spcAft>
              <a:buFont typeface="Wingdings" panose="05000000000000000000" pitchFamily="2" charset="2"/>
              <a:buChar char="ü"/>
            </a:pPr>
            <a:r>
              <a:rPr lang="en-GB" sz="1400" b="0" i="0" u="none" strike="noStrike" baseline="0" dirty="0">
                <a:latin typeface="+mj-lt"/>
              </a:rPr>
              <a:t>Gauss-meter (accuracy </a:t>
            </a:r>
            <a:r>
              <a:rPr lang="en-GB" sz="1400" b="0" i="0" u="none" strike="noStrike" dirty="0">
                <a:latin typeface="+mj-lt"/>
              </a:rPr>
              <a:t>≈</a:t>
            </a:r>
            <a:r>
              <a:rPr lang="en-GB" sz="1400" b="0" i="0" u="none" strike="noStrike" baseline="0" dirty="0">
                <a:latin typeface="+mj-lt"/>
              </a:rPr>
              <a:t>0.1 G) to determine the strength of the magnetic field</a:t>
            </a:r>
            <a:endParaRPr lang="en-US" sz="1400" b="0" i="0" u="none" strike="noStrike" baseline="0" dirty="0">
              <a:latin typeface="+mj-lt"/>
            </a:endParaRPr>
          </a:p>
          <a:p>
            <a:pPr marL="285750" indent="-285750" algn="just">
              <a:spcAft>
                <a:spcPts val="1200"/>
              </a:spcAft>
              <a:buFont typeface="Wingdings" panose="05000000000000000000" pitchFamily="2" charset="2"/>
              <a:buChar char="ü"/>
            </a:pPr>
            <a:r>
              <a:rPr lang="en-US" sz="1400" b="0" i="0" u="none" strike="noStrike" baseline="0" dirty="0">
                <a:latin typeface="+mj-lt"/>
              </a:rPr>
              <a:t>time of the measurement: 1 hour </a:t>
            </a:r>
            <a:endParaRPr lang="en-US" sz="1400" dirty="0">
              <a:latin typeface="+mj-lt"/>
            </a:endParaRPr>
          </a:p>
          <a:p>
            <a:pPr marL="285750" indent="-285750" algn="l">
              <a:spcAft>
                <a:spcPts val="1200"/>
              </a:spcAft>
              <a:buFont typeface="Wingdings" panose="05000000000000000000" pitchFamily="2" charset="2"/>
              <a:buChar char="ü"/>
            </a:pPr>
            <a:endParaRPr lang="en-US" sz="1600" b="0" i="0" u="none" strike="noStrike" baseline="0" dirty="0">
              <a:latin typeface="+mj-lt"/>
            </a:endParaRPr>
          </a:p>
          <a:p>
            <a:pPr marL="285750" indent="-285750" algn="l">
              <a:spcAft>
                <a:spcPts val="1200"/>
              </a:spcAft>
              <a:buFont typeface="Wingdings" panose="05000000000000000000" pitchFamily="2" charset="2"/>
              <a:buChar char="ü"/>
            </a:pPr>
            <a:endParaRPr lang="en-US" sz="1600" dirty="0">
              <a:latin typeface="+mj-lt"/>
            </a:endParaRPr>
          </a:p>
        </p:txBody>
      </p:sp>
      <p:grpSp>
        <p:nvGrpSpPr>
          <p:cNvPr id="11" name="Group 10">
            <a:extLst>
              <a:ext uri="{FF2B5EF4-FFF2-40B4-BE49-F238E27FC236}">
                <a16:creationId xmlns:a16="http://schemas.microsoft.com/office/drawing/2014/main" id="{9C2862EB-D508-827C-551E-0D2F3778FD2D}"/>
              </a:ext>
            </a:extLst>
          </p:cNvPr>
          <p:cNvGrpSpPr/>
          <p:nvPr/>
        </p:nvGrpSpPr>
        <p:grpSpPr>
          <a:xfrm>
            <a:off x="8200800" y="1335450"/>
            <a:ext cx="3236966" cy="4919446"/>
            <a:chOff x="8367360" y="1328954"/>
            <a:chExt cx="3236966" cy="4919446"/>
          </a:xfrm>
        </p:grpSpPr>
        <p:pic>
          <p:nvPicPr>
            <p:cNvPr id="8" name="Picture 7">
              <a:extLst>
                <a:ext uri="{FF2B5EF4-FFF2-40B4-BE49-F238E27FC236}">
                  <a16:creationId xmlns:a16="http://schemas.microsoft.com/office/drawing/2014/main" id="{680DA9C4-8BE0-40DE-1A8F-834FBF93EDF4}"/>
                </a:ext>
              </a:extLst>
            </p:cNvPr>
            <p:cNvPicPr>
              <a:picLocks noChangeAspect="1"/>
            </p:cNvPicPr>
            <p:nvPr/>
          </p:nvPicPr>
          <p:blipFill>
            <a:blip r:embed="rId3"/>
            <a:stretch>
              <a:fillRect/>
            </a:stretch>
          </p:blipFill>
          <p:spPr>
            <a:xfrm>
              <a:off x="8367360" y="1328954"/>
              <a:ext cx="3236966" cy="3639600"/>
            </a:xfrm>
            <a:prstGeom prst="rect">
              <a:avLst/>
            </a:prstGeom>
          </p:spPr>
        </p:pic>
        <p:pic>
          <p:nvPicPr>
            <p:cNvPr id="10" name="Picture 9">
              <a:extLst>
                <a:ext uri="{FF2B5EF4-FFF2-40B4-BE49-F238E27FC236}">
                  <a16:creationId xmlns:a16="http://schemas.microsoft.com/office/drawing/2014/main" id="{1FBD5C1B-778D-BDD6-7260-3190C390ED3A}"/>
                </a:ext>
              </a:extLst>
            </p:cNvPr>
            <p:cNvPicPr>
              <a:picLocks noChangeAspect="1"/>
            </p:cNvPicPr>
            <p:nvPr/>
          </p:nvPicPr>
          <p:blipFill rotWithShape="1">
            <a:blip r:embed="rId4"/>
            <a:srcRect b="6927"/>
            <a:stretch/>
          </p:blipFill>
          <p:spPr>
            <a:xfrm>
              <a:off x="8681685" y="4968554"/>
              <a:ext cx="2730824" cy="1279846"/>
            </a:xfrm>
            <a:prstGeom prst="rect">
              <a:avLst/>
            </a:prstGeom>
          </p:spPr>
        </p:pic>
      </p:grpSp>
      <p:sp>
        <p:nvSpPr>
          <p:cNvPr id="12" name="TextBox 11">
            <a:extLst>
              <a:ext uri="{FF2B5EF4-FFF2-40B4-BE49-F238E27FC236}">
                <a16:creationId xmlns:a16="http://schemas.microsoft.com/office/drawing/2014/main" id="{BA221B48-1E68-46A1-7B8E-D50C43412026}"/>
              </a:ext>
            </a:extLst>
          </p:cNvPr>
          <p:cNvSpPr txBox="1"/>
          <p:nvPr/>
        </p:nvSpPr>
        <p:spPr>
          <a:xfrm>
            <a:off x="8200800" y="6291560"/>
            <a:ext cx="3457799" cy="461665"/>
          </a:xfrm>
          <a:prstGeom prst="rect">
            <a:avLst/>
          </a:prstGeom>
          <a:noFill/>
        </p:spPr>
        <p:txBody>
          <a:bodyPr wrap="square">
            <a:spAutoFit/>
          </a:bodyPr>
          <a:lstStyle/>
          <a:p>
            <a:pPr algn="l"/>
            <a:r>
              <a:rPr lang="en-GB" sz="1200" b="0" i="0" u="none" strike="noStrike" baseline="0" dirty="0">
                <a:latin typeface="+mj-lt"/>
              </a:rPr>
              <a:t>Block diagram and photo of the experimental set-up in transversal magnetic field</a:t>
            </a:r>
            <a:endParaRPr lang="en-GB" sz="1200" dirty="0">
              <a:latin typeface="+mj-lt"/>
            </a:endParaRPr>
          </a:p>
        </p:txBody>
      </p:sp>
    </p:spTree>
    <p:extLst>
      <p:ext uri="{BB962C8B-B14F-4D97-AF65-F5344CB8AC3E}">
        <p14:creationId xmlns:p14="http://schemas.microsoft.com/office/powerpoint/2010/main" val="3383777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BF5EC6-23EC-032E-E88A-F90387E0374D}"/>
              </a:ext>
            </a:extLst>
          </p:cNvPr>
          <p:cNvSpPr/>
          <p:nvPr/>
        </p:nvSpPr>
        <p:spPr>
          <a:xfrm>
            <a:off x="559413" y="6035034"/>
            <a:ext cx="972000" cy="28124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3C3F9AAE-D7C7-4276-A83C-68A77014B413}"/>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3158DEFB-27F5-4EC7-9BB8-06F4D9B898DE}"/>
              </a:ext>
            </a:extLst>
          </p:cNvPr>
          <p:cNvSpPr txBox="1"/>
          <p:nvPr/>
        </p:nvSpPr>
        <p:spPr>
          <a:xfrm>
            <a:off x="1360667" y="541720"/>
            <a:ext cx="10922773" cy="492443"/>
          </a:xfrm>
          <a:prstGeom prst="rect">
            <a:avLst/>
          </a:prstGeom>
          <a:noFill/>
        </p:spPr>
        <p:txBody>
          <a:bodyPr wrap="square">
            <a:spAutoFit/>
          </a:bodyPr>
          <a:lstStyle/>
          <a:p>
            <a:pPr algn="l"/>
            <a:r>
              <a:rPr lang="en-US" sz="2600" b="1" i="0" u="none" strike="noStrike" baseline="0" dirty="0">
                <a:latin typeface="+mj-lt"/>
              </a:rPr>
              <a:t>4.2.2. Influence of transversal magnetic field over timing resolution of detectors</a:t>
            </a:r>
          </a:p>
        </p:txBody>
      </p:sp>
      <p:sp>
        <p:nvSpPr>
          <p:cNvPr id="5" name="TextBox 4">
            <a:extLst>
              <a:ext uri="{FF2B5EF4-FFF2-40B4-BE49-F238E27FC236}">
                <a16:creationId xmlns:a16="http://schemas.microsoft.com/office/drawing/2014/main" id="{3CCCDBE4-8435-4F56-A804-011BF28B5E56}"/>
              </a:ext>
            </a:extLst>
          </p:cNvPr>
          <p:cNvSpPr txBox="1"/>
          <p:nvPr/>
        </p:nvSpPr>
        <p:spPr>
          <a:xfrm>
            <a:off x="7620" y="1167029"/>
            <a:ext cx="6118528" cy="400110"/>
          </a:xfrm>
          <a:prstGeom prst="rect">
            <a:avLst/>
          </a:prstGeom>
          <a:noFill/>
        </p:spPr>
        <p:txBody>
          <a:bodyPr wrap="square">
            <a:spAutoFit/>
          </a:bodyPr>
          <a:lstStyle/>
          <a:p>
            <a:r>
              <a:rPr lang="en-US" sz="2000" b="1" dirty="0">
                <a:latin typeface="+mj-lt"/>
              </a:rPr>
              <a:t>Results and discussion</a:t>
            </a:r>
          </a:p>
        </p:txBody>
      </p:sp>
      <p:sp>
        <p:nvSpPr>
          <p:cNvPr id="13" name="TextBox 12">
            <a:extLst>
              <a:ext uri="{FF2B5EF4-FFF2-40B4-BE49-F238E27FC236}">
                <a16:creationId xmlns:a16="http://schemas.microsoft.com/office/drawing/2014/main" id="{13149A82-3DBA-AC72-68D7-87010EA5470D}"/>
              </a:ext>
            </a:extLst>
          </p:cNvPr>
          <p:cNvSpPr txBox="1"/>
          <p:nvPr/>
        </p:nvSpPr>
        <p:spPr>
          <a:xfrm>
            <a:off x="81560" y="1700005"/>
            <a:ext cx="6417179" cy="430887"/>
          </a:xfrm>
          <a:prstGeom prst="rect">
            <a:avLst/>
          </a:prstGeom>
          <a:noFill/>
        </p:spPr>
        <p:txBody>
          <a:bodyPr wrap="square">
            <a:spAutoFit/>
          </a:bodyPr>
          <a:lstStyle/>
          <a:p>
            <a:pPr algn="ctr"/>
            <a:r>
              <a:rPr lang="en-GB" sz="1100" b="0" i="0" u="none" strike="noStrike" baseline="0" dirty="0">
                <a:latin typeface="+mj-lt"/>
              </a:rPr>
              <a:t>Timing resolution values of the spectrometer and characteristic errors determined by applying different currents to solenoids and different high voltage to PMTs</a:t>
            </a:r>
            <a:endParaRPr lang="en-GB" sz="1100" dirty="0">
              <a:latin typeface="+mj-lt"/>
            </a:endParaRPr>
          </a:p>
        </p:txBody>
      </p:sp>
      <p:grpSp>
        <p:nvGrpSpPr>
          <p:cNvPr id="18" name="Group 17">
            <a:extLst>
              <a:ext uri="{FF2B5EF4-FFF2-40B4-BE49-F238E27FC236}">
                <a16:creationId xmlns:a16="http://schemas.microsoft.com/office/drawing/2014/main" id="{E8B1DD2B-DB5B-6303-6F99-FFF33F230A84}"/>
              </a:ext>
            </a:extLst>
          </p:cNvPr>
          <p:cNvGrpSpPr/>
          <p:nvPr/>
        </p:nvGrpSpPr>
        <p:grpSpPr>
          <a:xfrm>
            <a:off x="3164037" y="4593552"/>
            <a:ext cx="3341596" cy="603825"/>
            <a:chOff x="3696131" y="4413951"/>
            <a:chExt cx="3341596" cy="789419"/>
          </a:xfrm>
        </p:grpSpPr>
        <p:sp>
          <p:nvSpPr>
            <p:cNvPr id="16" name="Rectangle 15">
              <a:extLst>
                <a:ext uri="{FF2B5EF4-FFF2-40B4-BE49-F238E27FC236}">
                  <a16:creationId xmlns:a16="http://schemas.microsoft.com/office/drawing/2014/main" id="{971BAA8E-E14D-7527-8F5C-A2FACBC1711E}"/>
                </a:ext>
              </a:extLst>
            </p:cNvPr>
            <p:cNvSpPr/>
            <p:nvPr/>
          </p:nvSpPr>
          <p:spPr>
            <a:xfrm>
              <a:off x="3696131" y="4413951"/>
              <a:ext cx="144000" cy="70597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0BBB4980-7718-E105-C115-F284D151E292}"/>
                </a:ext>
              </a:extLst>
            </p:cNvPr>
            <p:cNvSpPr/>
            <p:nvPr/>
          </p:nvSpPr>
          <p:spPr>
            <a:xfrm rot="16200000">
              <a:off x="5268312" y="3433955"/>
              <a:ext cx="338701" cy="3200129"/>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sp>
        <p:nvSpPr>
          <p:cNvPr id="22" name="TextBox 21">
            <a:extLst>
              <a:ext uri="{FF2B5EF4-FFF2-40B4-BE49-F238E27FC236}">
                <a16:creationId xmlns:a16="http://schemas.microsoft.com/office/drawing/2014/main" id="{4FDC3BB4-2864-02BA-6CFB-49DC52CC925D}"/>
              </a:ext>
            </a:extLst>
          </p:cNvPr>
          <p:cNvSpPr txBox="1"/>
          <p:nvPr/>
        </p:nvSpPr>
        <p:spPr>
          <a:xfrm>
            <a:off x="7231818" y="5787896"/>
            <a:ext cx="4381718" cy="461665"/>
          </a:xfrm>
          <a:prstGeom prst="rect">
            <a:avLst/>
          </a:prstGeom>
          <a:noFill/>
        </p:spPr>
        <p:txBody>
          <a:bodyPr wrap="square">
            <a:spAutoFit/>
          </a:bodyPr>
          <a:lstStyle/>
          <a:p>
            <a:pPr algn="just"/>
            <a:r>
              <a:rPr lang="en-GB" sz="1200" b="0" i="0" u="none" strike="noStrike" baseline="0" dirty="0">
                <a:latin typeface="+mj-lt"/>
              </a:rPr>
              <a:t>Timing resolution of the spectrometer with detectors placed in transversal magnetic field as a function of the magnetic flux density</a:t>
            </a:r>
            <a:endParaRPr lang="en-GB" sz="1200" dirty="0">
              <a:latin typeface="+mj-lt"/>
            </a:endParaRPr>
          </a:p>
        </p:txBody>
      </p:sp>
      <p:sp>
        <p:nvSpPr>
          <p:cNvPr id="24" name="TextBox 23">
            <a:extLst>
              <a:ext uri="{FF2B5EF4-FFF2-40B4-BE49-F238E27FC236}">
                <a16:creationId xmlns:a16="http://schemas.microsoft.com/office/drawing/2014/main" id="{453EE9CB-5A72-27D1-8294-C378E50224D3}"/>
              </a:ext>
            </a:extLst>
          </p:cNvPr>
          <p:cNvSpPr txBox="1"/>
          <p:nvPr/>
        </p:nvSpPr>
        <p:spPr>
          <a:xfrm>
            <a:off x="323466" y="5374600"/>
            <a:ext cx="6191693" cy="1231106"/>
          </a:xfrm>
          <a:prstGeom prst="rect">
            <a:avLst/>
          </a:prstGeom>
          <a:noFill/>
        </p:spPr>
        <p:txBody>
          <a:bodyPr wrap="square">
            <a:spAutoFit/>
          </a:bodyPr>
          <a:lstStyle/>
          <a:p>
            <a:pPr algn="ctr">
              <a:spcAft>
                <a:spcPts val="1200"/>
              </a:spcAft>
            </a:pPr>
            <a:r>
              <a:rPr lang="en-GB" sz="1600" b="1" i="0" u="none" strike="noStrike" baseline="0" dirty="0">
                <a:latin typeface="+mj-lt"/>
              </a:rPr>
              <a:t>The timing resolution value increases when the magnetic flux density is increased</a:t>
            </a:r>
          </a:p>
          <a:p>
            <a:pPr algn="ctr">
              <a:spcAft>
                <a:spcPts val="1200"/>
              </a:spcAft>
            </a:pPr>
            <a:r>
              <a:rPr lang="en-GB" sz="1600" b="1" dirty="0">
                <a:latin typeface="+mj-lt"/>
              </a:rPr>
              <a:t>Explanation: the helical motion of the charged particles inside the PMTs deteriorates their performance and their timing resolution values</a:t>
            </a:r>
          </a:p>
        </p:txBody>
      </p:sp>
      <p:pic>
        <p:nvPicPr>
          <p:cNvPr id="7" name="Picture 6">
            <a:extLst>
              <a:ext uri="{FF2B5EF4-FFF2-40B4-BE49-F238E27FC236}">
                <a16:creationId xmlns:a16="http://schemas.microsoft.com/office/drawing/2014/main" id="{671C42BA-2D3B-4E31-D320-CCD8FD2876E1}"/>
              </a:ext>
            </a:extLst>
          </p:cNvPr>
          <p:cNvPicPr>
            <a:picLocks noChangeAspect="1"/>
          </p:cNvPicPr>
          <p:nvPr/>
        </p:nvPicPr>
        <p:blipFill>
          <a:blip r:embed="rId2"/>
          <a:stretch>
            <a:fillRect/>
          </a:stretch>
        </p:blipFill>
        <p:spPr>
          <a:xfrm>
            <a:off x="58698" y="2077382"/>
            <a:ext cx="6440041" cy="2412000"/>
          </a:xfrm>
          <a:prstGeom prst="rect">
            <a:avLst/>
          </a:prstGeom>
        </p:spPr>
      </p:pic>
      <p:pic>
        <p:nvPicPr>
          <p:cNvPr id="11" name="Picture 10">
            <a:extLst>
              <a:ext uri="{FF2B5EF4-FFF2-40B4-BE49-F238E27FC236}">
                <a16:creationId xmlns:a16="http://schemas.microsoft.com/office/drawing/2014/main" id="{20311F49-9959-EA76-FFAF-48D58E518421}"/>
              </a:ext>
            </a:extLst>
          </p:cNvPr>
          <p:cNvPicPr>
            <a:picLocks noChangeAspect="1"/>
          </p:cNvPicPr>
          <p:nvPr/>
        </p:nvPicPr>
        <p:blipFill>
          <a:blip r:embed="rId3"/>
          <a:stretch>
            <a:fillRect/>
          </a:stretch>
        </p:blipFill>
        <p:spPr>
          <a:xfrm>
            <a:off x="6685200" y="1699200"/>
            <a:ext cx="4926786" cy="4068000"/>
          </a:xfrm>
          <a:prstGeom prst="rect">
            <a:avLst/>
          </a:prstGeom>
        </p:spPr>
      </p:pic>
    </p:spTree>
    <p:extLst>
      <p:ext uri="{BB962C8B-B14F-4D97-AF65-F5344CB8AC3E}">
        <p14:creationId xmlns:p14="http://schemas.microsoft.com/office/powerpoint/2010/main" val="222036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3F9AAE-D7C7-4276-A83C-68A77014B413}"/>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3158DEFB-27F5-4EC7-9BB8-06F4D9B898DE}"/>
              </a:ext>
            </a:extLst>
          </p:cNvPr>
          <p:cNvSpPr txBox="1"/>
          <p:nvPr/>
        </p:nvSpPr>
        <p:spPr>
          <a:xfrm>
            <a:off x="1360667" y="541720"/>
            <a:ext cx="10922773" cy="492443"/>
          </a:xfrm>
          <a:prstGeom prst="rect">
            <a:avLst/>
          </a:prstGeom>
          <a:noFill/>
        </p:spPr>
        <p:txBody>
          <a:bodyPr wrap="square">
            <a:spAutoFit/>
          </a:bodyPr>
          <a:lstStyle/>
          <a:p>
            <a:pPr algn="l"/>
            <a:r>
              <a:rPr lang="en-US" sz="2600" b="1" i="0" u="none" strike="noStrike" baseline="0" dirty="0">
                <a:latin typeface="+mj-lt"/>
              </a:rPr>
              <a:t>4.2.2. Influence of transversal magnetic field over timing resolution of detectors</a:t>
            </a:r>
          </a:p>
        </p:txBody>
      </p:sp>
      <p:sp>
        <p:nvSpPr>
          <p:cNvPr id="5" name="TextBox 4">
            <a:extLst>
              <a:ext uri="{FF2B5EF4-FFF2-40B4-BE49-F238E27FC236}">
                <a16:creationId xmlns:a16="http://schemas.microsoft.com/office/drawing/2014/main" id="{3CCCDBE4-8435-4F56-A804-011BF28B5E56}"/>
              </a:ext>
            </a:extLst>
          </p:cNvPr>
          <p:cNvSpPr txBox="1"/>
          <p:nvPr/>
        </p:nvSpPr>
        <p:spPr>
          <a:xfrm>
            <a:off x="7620" y="1167029"/>
            <a:ext cx="6118528" cy="400110"/>
          </a:xfrm>
          <a:prstGeom prst="rect">
            <a:avLst/>
          </a:prstGeom>
          <a:noFill/>
        </p:spPr>
        <p:txBody>
          <a:bodyPr wrap="square">
            <a:spAutoFit/>
          </a:bodyPr>
          <a:lstStyle/>
          <a:p>
            <a:r>
              <a:rPr lang="en-US" sz="2000" b="1" dirty="0">
                <a:latin typeface="+mj-lt"/>
              </a:rPr>
              <a:t>Results and discussion</a:t>
            </a:r>
          </a:p>
        </p:txBody>
      </p:sp>
      <p:pic>
        <p:nvPicPr>
          <p:cNvPr id="2" name="Picture 1">
            <a:extLst>
              <a:ext uri="{FF2B5EF4-FFF2-40B4-BE49-F238E27FC236}">
                <a16:creationId xmlns:a16="http://schemas.microsoft.com/office/drawing/2014/main" id="{DD0C2898-65A2-28E6-B52C-C3E7743C64C7}"/>
              </a:ext>
            </a:extLst>
          </p:cNvPr>
          <p:cNvPicPr>
            <a:picLocks noChangeAspect="1"/>
          </p:cNvPicPr>
          <p:nvPr/>
        </p:nvPicPr>
        <p:blipFill>
          <a:blip r:embed="rId2"/>
          <a:stretch>
            <a:fillRect/>
          </a:stretch>
        </p:blipFill>
        <p:spPr>
          <a:xfrm>
            <a:off x="7743825" y="1532534"/>
            <a:ext cx="3667125" cy="2641600"/>
          </a:xfrm>
          <a:prstGeom prst="rect">
            <a:avLst/>
          </a:prstGeom>
        </p:spPr>
      </p:pic>
      <p:pic>
        <p:nvPicPr>
          <p:cNvPr id="6" name="Picture 5">
            <a:extLst>
              <a:ext uri="{FF2B5EF4-FFF2-40B4-BE49-F238E27FC236}">
                <a16:creationId xmlns:a16="http://schemas.microsoft.com/office/drawing/2014/main" id="{AD11CD44-43D9-8B27-0EF6-13A207C7254C}"/>
              </a:ext>
            </a:extLst>
          </p:cNvPr>
          <p:cNvPicPr>
            <a:picLocks noChangeAspect="1"/>
          </p:cNvPicPr>
          <p:nvPr/>
        </p:nvPicPr>
        <p:blipFill>
          <a:blip r:embed="rId3"/>
          <a:stretch>
            <a:fillRect/>
          </a:stretch>
        </p:blipFill>
        <p:spPr>
          <a:xfrm>
            <a:off x="8566428" y="4273872"/>
            <a:ext cx="2453998" cy="1732855"/>
          </a:xfrm>
          <a:prstGeom prst="rect">
            <a:avLst/>
          </a:prstGeom>
        </p:spPr>
      </p:pic>
      <p:sp>
        <p:nvSpPr>
          <p:cNvPr id="31" name="TextBox 30">
            <a:extLst>
              <a:ext uri="{FF2B5EF4-FFF2-40B4-BE49-F238E27FC236}">
                <a16:creationId xmlns:a16="http://schemas.microsoft.com/office/drawing/2014/main" id="{2E6F0B47-CFB1-7763-B4FA-050ADDCFADE5}"/>
              </a:ext>
            </a:extLst>
          </p:cNvPr>
          <p:cNvSpPr txBox="1"/>
          <p:nvPr/>
        </p:nvSpPr>
        <p:spPr>
          <a:xfrm>
            <a:off x="1792100" y="6106465"/>
            <a:ext cx="7618600" cy="738664"/>
          </a:xfrm>
          <a:prstGeom prst="rect">
            <a:avLst/>
          </a:prstGeom>
          <a:noFill/>
        </p:spPr>
        <p:txBody>
          <a:bodyPr wrap="square">
            <a:spAutoFit/>
          </a:bodyPr>
          <a:lstStyle/>
          <a:p>
            <a:pPr marL="285750" indent="-285750" algn="l">
              <a:spcAft>
                <a:spcPts val="1200"/>
              </a:spcAft>
              <a:buFont typeface="Wingdings" panose="05000000000000000000" pitchFamily="2" charset="2"/>
              <a:buChar char="ü"/>
            </a:pPr>
            <a:endParaRPr lang="en-US" sz="1600" b="0" i="0" u="none" strike="noStrike" baseline="0" dirty="0">
              <a:latin typeface="+mj-lt"/>
            </a:endParaRPr>
          </a:p>
          <a:p>
            <a:pPr marL="285750" indent="-285750" algn="l">
              <a:spcAft>
                <a:spcPts val="1200"/>
              </a:spcAft>
              <a:buFont typeface="Wingdings" panose="05000000000000000000" pitchFamily="2" charset="2"/>
              <a:buChar char="ü"/>
            </a:pPr>
            <a:endParaRPr lang="en-US" sz="1600" dirty="0">
              <a:latin typeface="+mj-lt"/>
            </a:endParaRPr>
          </a:p>
        </p:txBody>
      </p:sp>
      <p:sp>
        <p:nvSpPr>
          <p:cNvPr id="32" name="TextBox 31">
            <a:extLst>
              <a:ext uri="{FF2B5EF4-FFF2-40B4-BE49-F238E27FC236}">
                <a16:creationId xmlns:a16="http://schemas.microsoft.com/office/drawing/2014/main" id="{CC3C4F6E-7B2F-A19B-B8FA-E2931FA6734A}"/>
              </a:ext>
            </a:extLst>
          </p:cNvPr>
          <p:cNvSpPr txBox="1"/>
          <p:nvPr/>
        </p:nvSpPr>
        <p:spPr>
          <a:xfrm>
            <a:off x="8020049" y="6061693"/>
            <a:ext cx="3390901" cy="646331"/>
          </a:xfrm>
          <a:prstGeom prst="rect">
            <a:avLst/>
          </a:prstGeom>
          <a:noFill/>
        </p:spPr>
        <p:txBody>
          <a:bodyPr wrap="square">
            <a:spAutoFit/>
          </a:bodyPr>
          <a:lstStyle/>
          <a:p>
            <a:pPr algn="just"/>
            <a:r>
              <a:rPr lang="en-GB" sz="1200" b="0" i="0" u="none" strike="noStrike" baseline="0" dirty="0">
                <a:latin typeface="+mj-lt"/>
              </a:rPr>
              <a:t>(a) diagram of the experimental set-up when the PMT is rotated with different α angles along its axis (b) PMT back-side view</a:t>
            </a:r>
            <a:endParaRPr lang="en-GB" sz="1200" dirty="0">
              <a:latin typeface="+mj-lt"/>
            </a:endParaRPr>
          </a:p>
        </p:txBody>
      </p:sp>
      <p:sp>
        <p:nvSpPr>
          <p:cNvPr id="35" name="TextBox 34">
            <a:extLst>
              <a:ext uri="{FF2B5EF4-FFF2-40B4-BE49-F238E27FC236}">
                <a16:creationId xmlns:a16="http://schemas.microsoft.com/office/drawing/2014/main" id="{60EE4B8F-13B9-A8C9-FA3D-59EDB47F139D}"/>
              </a:ext>
            </a:extLst>
          </p:cNvPr>
          <p:cNvSpPr txBox="1"/>
          <p:nvPr/>
        </p:nvSpPr>
        <p:spPr>
          <a:xfrm>
            <a:off x="125225" y="1567139"/>
            <a:ext cx="7618600" cy="5355312"/>
          </a:xfrm>
          <a:prstGeom prst="rect">
            <a:avLst/>
          </a:prstGeom>
          <a:noFill/>
        </p:spPr>
        <p:txBody>
          <a:bodyPr wrap="square">
            <a:spAutoFit/>
          </a:bodyPr>
          <a:lstStyle/>
          <a:p>
            <a:pPr marL="285750" indent="-285750" algn="just">
              <a:spcAft>
                <a:spcPts val="600"/>
              </a:spcAft>
              <a:buFont typeface="Wingdings" panose="05000000000000000000" pitchFamily="2" charset="2"/>
              <a:buChar char="ü"/>
            </a:pPr>
            <a:r>
              <a:rPr lang="en-US" sz="1400" b="0" i="0" u="none" strike="noStrike" baseline="0" dirty="0">
                <a:latin typeface="+mj-lt"/>
              </a:rPr>
              <a:t>two fast BaF</a:t>
            </a:r>
            <a:r>
              <a:rPr lang="en-US" sz="1400" b="0" i="0" u="none" strike="noStrike" baseline="-25000" dirty="0">
                <a:latin typeface="+mj-lt"/>
              </a:rPr>
              <a:t>2</a:t>
            </a:r>
            <a:r>
              <a:rPr lang="en-US" sz="1400" b="0" i="0" u="none" strike="noStrike" baseline="0" dirty="0">
                <a:latin typeface="+mj-lt"/>
              </a:rPr>
              <a:t> scintillation detectors in face-to-face geometry (start – stop signal)</a:t>
            </a:r>
          </a:p>
          <a:p>
            <a:pPr marL="285750" indent="-285750" algn="just">
              <a:spcAft>
                <a:spcPts val="1200"/>
              </a:spcAft>
              <a:buFont typeface="Wingdings" panose="05000000000000000000" pitchFamily="2" charset="2"/>
              <a:buChar char="ü"/>
            </a:pPr>
            <a:r>
              <a:rPr lang="en-US" sz="1400" dirty="0">
                <a:latin typeface="+mj-lt"/>
              </a:rPr>
              <a:t>e</a:t>
            </a:r>
            <a:r>
              <a:rPr lang="en-US" sz="1400" b="0" i="0" u="none" strike="noStrike" baseline="0" dirty="0">
                <a:latin typeface="+mj-lt"/>
              </a:rPr>
              <a:t>lectronics</a:t>
            </a:r>
          </a:p>
          <a:p>
            <a:pPr marL="285750" indent="-285750" algn="just">
              <a:spcAft>
                <a:spcPts val="600"/>
              </a:spcAft>
              <a:buFont typeface="Wingdings" panose="05000000000000000000" pitchFamily="2" charset="2"/>
              <a:buChar char="ü"/>
            </a:pPr>
            <a:r>
              <a:rPr lang="en-US" sz="1400" b="0" i="0" u="none" strike="noStrike" baseline="0" dirty="0">
                <a:latin typeface="+mj-lt"/>
              </a:rPr>
              <a:t>high voltage supply: </a:t>
            </a:r>
            <a:r>
              <a:rPr lang="en-US" sz="1400" dirty="0">
                <a:latin typeface="+mj-lt"/>
              </a:rPr>
              <a:t>between -</a:t>
            </a:r>
            <a:r>
              <a:rPr lang="en-US" sz="1400" b="0" i="0" u="none" strike="noStrike" baseline="0" dirty="0">
                <a:latin typeface="+mj-lt"/>
              </a:rPr>
              <a:t>1850  </a:t>
            </a:r>
            <a:r>
              <a:rPr lang="en-US" sz="1400" dirty="0">
                <a:latin typeface="+mj-lt"/>
              </a:rPr>
              <a:t>(detector 1); -1900 V (detector 2) </a:t>
            </a:r>
          </a:p>
          <a:p>
            <a:pPr marL="1200150" lvl="2" indent="-285750" algn="just">
              <a:spcAft>
                <a:spcPts val="1200"/>
              </a:spcAft>
              <a:buFont typeface="Courier New" panose="02070309020205020404" pitchFamily="49" charset="0"/>
              <a:buChar char="o"/>
            </a:pPr>
            <a:r>
              <a:rPr lang="en-US" sz="1400" dirty="0">
                <a:latin typeface="+mj-lt"/>
              </a:rPr>
              <a:t>digitizer</a:t>
            </a:r>
          </a:p>
          <a:p>
            <a:pPr marL="1200150" lvl="2" indent="-285750" algn="just">
              <a:spcAft>
                <a:spcPts val="1200"/>
              </a:spcAft>
              <a:buFont typeface="Courier New" panose="02070309020205020404" pitchFamily="49" charset="0"/>
              <a:buChar char="o"/>
            </a:pPr>
            <a:r>
              <a:rPr lang="en-US" sz="1400" dirty="0">
                <a:latin typeface="+mj-lt"/>
              </a:rPr>
              <a:t>PC</a:t>
            </a:r>
            <a:endParaRPr lang="en-US" sz="1400" b="0" i="0" u="none" strike="noStrike" baseline="0" dirty="0">
              <a:latin typeface="+mj-lt"/>
            </a:endParaRPr>
          </a:p>
          <a:p>
            <a:pPr marL="285750" indent="-285750" algn="just">
              <a:spcAft>
                <a:spcPts val="600"/>
              </a:spcAft>
              <a:buFont typeface="Wingdings" panose="05000000000000000000" pitchFamily="2" charset="2"/>
              <a:buChar char="ü"/>
            </a:pPr>
            <a:r>
              <a:rPr lang="en-US" sz="1400" dirty="0">
                <a:latin typeface="+mj-lt"/>
              </a:rPr>
              <a:t>s</a:t>
            </a:r>
            <a:r>
              <a:rPr lang="en-US" sz="1400" b="0" i="0" u="none" strike="noStrike" baseline="0" dirty="0">
                <a:latin typeface="+mj-lt"/>
              </a:rPr>
              <a:t>ource: </a:t>
            </a:r>
            <a:r>
              <a:rPr lang="en-US" sz="1400" b="0" i="0" u="none" strike="noStrike" baseline="30000" dirty="0">
                <a:latin typeface="+mj-lt"/>
              </a:rPr>
              <a:t>60</a:t>
            </a:r>
            <a:r>
              <a:rPr lang="en-US" sz="1400" b="0" i="0" u="none" strike="noStrike" baseline="0" dirty="0">
                <a:latin typeface="+mj-lt"/>
              </a:rPr>
              <a:t>Co (activity = 92.27 </a:t>
            </a:r>
            <a:r>
              <a:rPr lang="en-US" sz="1400" b="0" i="0" u="none" strike="noStrike" baseline="0" dirty="0" err="1">
                <a:latin typeface="+mj-lt"/>
              </a:rPr>
              <a:t>kBq</a:t>
            </a:r>
            <a:r>
              <a:rPr lang="en-US" sz="1400" b="0" i="0" u="none" strike="noStrike" baseline="0" dirty="0">
                <a:latin typeface="+mj-lt"/>
              </a:rPr>
              <a:t>; half-life </a:t>
            </a:r>
            <a:r>
              <a:rPr lang="en-US" sz="1400" dirty="0">
                <a:latin typeface="+mj-lt"/>
              </a:rPr>
              <a:t>=</a:t>
            </a:r>
            <a:r>
              <a:rPr lang="en-US" sz="1400" b="0" i="0" u="none" strike="noStrike" baseline="0" dirty="0">
                <a:latin typeface="+mj-lt"/>
              </a:rPr>
              <a:t> 5.3 years)</a:t>
            </a:r>
          </a:p>
          <a:p>
            <a:pPr marL="285750" indent="-285750" algn="just">
              <a:spcAft>
                <a:spcPts val="600"/>
              </a:spcAft>
              <a:buFont typeface="Wingdings" panose="05000000000000000000" pitchFamily="2" charset="2"/>
              <a:buChar char="ü"/>
            </a:pPr>
            <a:r>
              <a:rPr lang="en-US" sz="1400" dirty="0">
                <a:latin typeface="+mj-lt"/>
              </a:rPr>
              <a:t>d</a:t>
            </a:r>
            <a:r>
              <a:rPr lang="en-US" sz="1400" b="0" i="0" u="none" strike="noStrike" baseline="0" dirty="0">
                <a:latin typeface="+mj-lt"/>
              </a:rPr>
              <a:t>istance between detectors: 3 - 4 cm</a:t>
            </a:r>
          </a:p>
          <a:p>
            <a:pPr marL="285750" indent="-285750" algn="just">
              <a:spcAft>
                <a:spcPts val="600"/>
              </a:spcAft>
              <a:buFont typeface="Wingdings" panose="05000000000000000000" pitchFamily="2" charset="2"/>
              <a:buChar char="ü"/>
            </a:pPr>
            <a:r>
              <a:rPr lang="en-GB" sz="1400" b="0" i="0" u="none" strike="noStrike" baseline="0" dirty="0">
                <a:latin typeface="+mj-lt"/>
              </a:rPr>
              <a:t>2 Helmholtz coils: </a:t>
            </a:r>
          </a:p>
          <a:p>
            <a:pPr marL="1257300" indent="-285750" algn="just">
              <a:spcAft>
                <a:spcPts val="600"/>
              </a:spcAft>
              <a:buFont typeface="Courier New" panose="02070309020205020404" pitchFamily="49" charset="0"/>
              <a:buChar char="o"/>
            </a:pPr>
            <a:r>
              <a:rPr lang="en-GB" sz="1400" b="0" i="0" u="none" strike="noStrike" baseline="0" dirty="0">
                <a:latin typeface="+mj-lt"/>
              </a:rPr>
              <a:t>one on top of each other</a:t>
            </a:r>
          </a:p>
          <a:p>
            <a:pPr marL="1257300" indent="-285750" algn="just">
              <a:spcAft>
                <a:spcPts val="600"/>
              </a:spcAft>
              <a:buFont typeface="Courier New" panose="02070309020205020404" pitchFamily="49" charset="0"/>
              <a:buChar char="o"/>
            </a:pPr>
            <a:r>
              <a:rPr lang="en-GB" sz="1400" b="0" i="0" u="none" strike="noStrike" baseline="0" dirty="0">
                <a:latin typeface="+mj-lt"/>
              </a:rPr>
              <a:t>no longer uniform magnetic field</a:t>
            </a:r>
          </a:p>
          <a:p>
            <a:pPr marL="1257300" indent="-285750" algn="just">
              <a:spcAft>
                <a:spcPts val="600"/>
              </a:spcAft>
              <a:buFont typeface="Courier New" panose="02070309020205020404" pitchFamily="49" charset="0"/>
              <a:buChar char="o"/>
            </a:pPr>
            <a:r>
              <a:rPr lang="en-GB" sz="1400" b="0" i="0" u="none" strike="noStrike" baseline="0" dirty="0">
                <a:latin typeface="+mj-lt"/>
              </a:rPr>
              <a:t>perpendicular to the axis of </a:t>
            </a:r>
            <a:r>
              <a:rPr lang="en-GB" sz="1400" dirty="0">
                <a:latin typeface="+mj-lt"/>
              </a:rPr>
              <a:t>the detectors</a:t>
            </a:r>
          </a:p>
          <a:p>
            <a:pPr marL="285750" indent="-285750" algn="just">
              <a:spcAft>
                <a:spcPts val="600"/>
              </a:spcAft>
              <a:buFont typeface="Wingdings" panose="05000000000000000000" pitchFamily="2" charset="2"/>
              <a:buChar char="ü"/>
            </a:pPr>
            <a:r>
              <a:rPr lang="en-GB" sz="1400" dirty="0">
                <a:latin typeface="+mj-lt"/>
              </a:rPr>
              <a:t>transversal magnetic field (</a:t>
            </a:r>
            <a:r>
              <a:rPr lang="en-GB" sz="1400" dirty="0" err="1">
                <a:latin typeface="+mj-lt"/>
              </a:rPr>
              <a:t>B</a:t>
            </a:r>
            <a:r>
              <a:rPr lang="en-GB" sz="1400" baseline="-25000" dirty="0" err="1">
                <a:latin typeface="+mj-lt"/>
              </a:rPr>
              <a:t>t</a:t>
            </a:r>
            <a:r>
              <a:rPr lang="en-GB" sz="1400" dirty="0">
                <a:latin typeface="+mj-lt"/>
              </a:rPr>
              <a:t>) propagates perpendicular to the axis of the detectors</a:t>
            </a:r>
            <a:endParaRPr lang="en-GB" sz="1400" b="0" i="0" u="none" strike="noStrike" baseline="0" dirty="0">
              <a:latin typeface="+mj-lt"/>
            </a:endParaRPr>
          </a:p>
          <a:p>
            <a:pPr marL="285750" indent="-285750" algn="just">
              <a:spcAft>
                <a:spcPts val="600"/>
              </a:spcAft>
              <a:buFont typeface="Wingdings" panose="05000000000000000000" pitchFamily="2" charset="2"/>
              <a:buChar char="ü"/>
            </a:pPr>
            <a:r>
              <a:rPr lang="en-GB" sz="1400" b="0" i="0" u="none" strike="noStrike" baseline="0" dirty="0">
                <a:latin typeface="+mj-lt"/>
              </a:rPr>
              <a:t>PMTs: </a:t>
            </a:r>
          </a:p>
          <a:p>
            <a:pPr marL="1257300" indent="-285750" algn="just">
              <a:spcAft>
                <a:spcPts val="600"/>
              </a:spcAft>
              <a:buFont typeface="Courier New" panose="02070309020205020404" pitchFamily="49" charset="0"/>
              <a:buChar char="o"/>
            </a:pPr>
            <a:r>
              <a:rPr lang="en-GB" sz="1400" b="0" i="0" u="none" strike="noStrike" baseline="0" dirty="0">
                <a:latin typeface="+mj-lt"/>
              </a:rPr>
              <a:t>held in a fixed position by metal brackets </a:t>
            </a:r>
          </a:p>
          <a:p>
            <a:pPr marL="1257300" indent="-285750" algn="just">
              <a:spcAft>
                <a:spcPts val="600"/>
              </a:spcAft>
              <a:buFont typeface="Courier New" panose="02070309020205020404" pitchFamily="49" charset="0"/>
              <a:buChar char="o"/>
            </a:pPr>
            <a:r>
              <a:rPr lang="en-GB" sz="1400" b="0" i="0" u="none" strike="noStrike" baseline="0" dirty="0">
                <a:latin typeface="+mj-lt"/>
              </a:rPr>
              <a:t>individually rotated with an α angles along their axis: one detector is fixed at 0</a:t>
            </a:r>
            <a:r>
              <a:rPr lang="en-GB" sz="1400" b="0" i="0" u="none" strike="noStrike" baseline="30000" dirty="0">
                <a:latin typeface="+mj-lt"/>
              </a:rPr>
              <a:t>0</a:t>
            </a:r>
            <a:r>
              <a:rPr lang="en-GB" sz="1400" b="0" i="0" u="none" strike="noStrike" baseline="0" dirty="0">
                <a:latin typeface="+mj-lt"/>
              </a:rPr>
              <a:t> angle; the other detector is rotated ( 0</a:t>
            </a:r>
            <a:r>
              <a:rPr lang="en-GB" sz="1400" b="0" i="0" u="none" strike="noStrike" baseline="30000" dirty="0">
                <a:latin typeface="+mj-lt"/>
              </a:rPr>
              <a:t>0</a:t>
            </a:r>
            <a:r>
              <a:rPr lang="en-GB" sz="1400" b="0" i="0" u="none" strike="noStrike" baseline="0" dirty="0">
                <a:latin typeface="+mj-lt"/>
              </a:rPr>
              <a:t>, 45</a:t>
            </a:r>
            <a:r>
              <a:rPr lang="en-GB" sz="1400" b="0" i="0" u="none" strike="noStrike" baseline="30000" dirty="0">
                <a:latin typeface="+mj-lt"/>
              </a:rPr>
              <a:t>0</a:t>
            </a:r>
            <a:r>
              <a:rPr lang="en-GB" sz="1400" b="0" i="0" u="none" strike="noStrike" baseline="0" dirty="0">
                <a:latin typeface="+mj-lt"/>
              </a:rPr>
              <a:t>, 90</a:t>
            </a:r>
            <a:r>
              <a:rPr lang="en-GB" sz="1400" b="0" i="0" u="none" strike="noStrike" baseline="30000" dirty="0">
                <a:latin typeface="+mj-lt"/>
              </a:rPr>
              <a:t>0</a:t>
            </a:r>
            <a:r>
              <a:rPr lang="en-GB" sz="1400" b="0" i="0" u="none" strike="noStrike" baseline="0" dirty="0">
                <a:latin typeface="+mj-lt"/>
              </a:rPr>
              <a:t>, 180</a:t>
            </a:r>
            <a:r>
              <a:rPr lang="en-GB" sz="1400" b="0" i="0" u="none" strike="noStrike" baseline="30000" dirty="0">
                <a:latin typeface="+mj-lt"/>
              </a:rPr>
              <a:t>0</a:t>
            </a:r>
            <a:r>
              <a:rPr lang="en-GB" sz="1400" b="0" i="0" u="none" strike="noStrike" baseline="0" dirty="0">
                <a:latin typeface="+mj-lt"/>
              </a:rPr>
              <a:t>, 270</a:t>
            </a:r>
            <a:r>
              <a:rPr lang="en-GB" sz="1400" b="0" i="0" u="none" strike="noStrike" baseline="30000" dirty="0">
                <a:latin typeface="+mj-lt"/>
              </a:rPr>
              <a:t>0</a:t>
            </a:r>
            <a:r>
              <a:rPr lang="en-GB" sz="1400" b="0" i="0" u="none" strike="noStrike" baseline="0" dirty="0">
                <a:latin typeface="+mj-lt"/>
              </a:rPr>
              <a:t> and 315</a:t>
            </a:r>
            <a:r>
              <a:rPr lang="en-GB" sz="1400" b="0" i="0" u="none" strike="noStrike" baseline="30000" dirty="0">
                <a:latin typeface="+mj-lt"/>
              </a:rPr>
              <a:t>0</a:t>
            </a:r>
            <a:r>
              <a:rPr lang="en-GB" sz="1400" b="0" i="0" u="none" strike="noStrike" baseline="0" dirty="0">
                <a:latin typeface="+mj-lt"/>
              </a:rPr>
              <a:t>), until it gets back in the initial position (0</a:t>
            </a:r>
            <a:r>
              <a:rPr lang="en-GB" sz="1400" b="0" i="0" u="none" baseline="30000" dirty="0">
                <a:latin typeface="+mj-lt"/>
              </a:rPr>
              <a:t>0</a:t>
            </a:r>
            <a:r>
              <a:rPr lang="en-GB" sz="1400" b="0" i="0" u="none" strike="noStrike" baseline="0" dirty="0">
                <a:latin typeface="+mj-lt"/>
              </a:rPr>
              <a:t> or equivalently 360</a:t>
            </a:r>
            <a:r>
              <a:rPr lang="en-GB" sz="1400" b="0" i="0" u="none" baseline="30000" dirty="0">
                <a:latin typeface="+mj-lt"/>
              </a:rPr>
              <a:t>0</a:t>
            </a:r>
            <a:r>
              <a:rPr lang="en-GB" sz="1400" b="0" i="0" u="none" strike="noStrike" baseline="0" dirty="0">
                <a:latin typeface="+mj-lt"/>
              </a:rPr>
              <a:t>)</a:t>
            </a:r>
            <a:r>
              <a:rPr lang="en-GB" sz="1400" dirty="0">
                <a:latin typeface="+mj-lt"/>
              </a:rPr>
              <a:t> </a:t>
            </a:r>
            <a:endParaRPr lang="en-GB" sz="1400" b="0" i="0" u="none" strike="noStrike" baseline="0" dirty="0">
              <a:latin typeface="+mj-lt"/>
            </a:endParaRPr>
          </a:p>
          <a:p>
            <a:pPr marL="285750" indent="-285750" algn="just">
              <a:spcAft>
                <a:spcPts val="600"/>
              </a:spcAft>
              <a:buFont typeface="Wingdings" panose="05000000000000000000" pitchFamily="2" charset="2"/>
              <a:buChar char="ü"/>
            </a:pPr>
            <a:r>
              <a:rPr lang="en-US" sz="1400" b="0" i="0" u="none" strike="noStrike" baseline="0" dirty="0">
                <a:latin typeface="+mj-lt"/>
              </a:rPr>
              <a:t>time of the measurement: 1.5 hours</a:t>
            </a:r>
            <a:endParaRPr lang="en-US" sz="1400" dirty="0">
              <a:latin typeface="+mj-lt"/>
            </a:endParaRPr>
          </a:p>
        </p:txBody>
      </p:sp>
    </p:spTree>
    <p:extLst>
      <p:ext uri="{BB962C8B-B14F-4D97-AF65-F5344CB8AC3E}">
        <p14:creationId xmlns:p14="http://schemas.microsoft.com/office/powerpoint/2010/main" val="658346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81DDB3-5FB3-80EE-D7A4-F3A551BA3B67}"/>
              </a:ext>
            </a:extLst>
          </p:cNvPr>
          <p:cNvSpPr/>
          <p:nvPr/>
        </p:nvSpPr>
        <p:spPr>
          <a:xfrm>
            <a:off x="257175" y="5208284"/>
            <a:ext cx="7000875" cy="649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3C3F9AAE-D7C7-4276-A83C-68A77014B413}"/>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Experimental results</a:t>
            </a:r>
            <a:endParaRPr lang="en-US" sz="2000" b="1" dirty="0"/>
          </a:p>
        </p:txBody>
      </p:sp>
      <p:sp>
        <p:nvSpPr>
          <p:cNvPr id="4" name="TextBox 3">
            <a:extLst>
              <a:ext uri="{FF2B5EF4-FFF2-40B4-BE49-F238E27FC236}">
                <a16:creationId xmlns:a16="http://schemas.microsoft.com/office/drawing/2014/main" id="{3158DEFB-27F5-4EC7-9BB8-06F4D9B898DE}"/>
              </a:ext>
            </a:extLst>
          </p:cNvPr>
          <p:cNvSpPr txBox="1"/>
          <p:nvPr/>
        </p:nvSpPr>
        <p:spPr>
          <a:xfrm>
            <a:off x="1360667" y="541720"/>
            <a:ext cx="10922773" cy="492443"/>
          </a:xfrm>
          <a:prstGeom prst="rect">
            <a:avLst/>
          </a:prstGeom>
          <a:noFill/>
        </p:spPr>
        <p:txBody>
          <a:bodyPr wrap="square">
            <a:spAutoFit/>
          </a:bodyPr>
          <a:lstStyle/>
          <a:p>
            <a:pPr algn="l"/>
            <a:r>
              <a:rPr lang="en-US" sz="2600" b="1" i="0" u="none" strike="noStrike" baseline="0" dirty="0">
                <a:latin typeface="+mj-lt"/>
              </a:rPr>
              <a:t>4.2.2. Influence of transversal magnetic field over timing resolution of detectors</a:t>
            </a:r>
          </a:p>
        </p:txBody>
      </p:sp>
      <p:sp>
        <p:nvSpPr>
          <p:cNvPr id="5" name="TextBox 4">
            <a:extLst>
              <a:ext uri="{FF2B5EF4-FFF2-40B4-BE49-F238E27FC236}">
                <a16:creationId xmlns:a16="http://schemas.microsoft.com/office/drawing/2014/main" id="{3CCCDBE4-8435-4F56-A804-011BF28B5E56}"/>
              </a:ext>
            </a:extLst>
          </p:cNvPr>
          <p:cNvSpPr txBox="1"/>
          <p:nvPr/>
        </p:nvSpPr>
        <p:spPr>
          <a:xfrm>
            <a:off x="7620" y="1167029"/>
            <a:ext cx="6118528" cy="400110"/>
          </a:xfrm>
          <a:prstGeom prst="rect">
            <a:avLst/>
          </a:prstGeom>
          <a:noFill/>
        </p:spPr>
        <p:txBody>
          <a:bodyPr wrap="square">
            <a:spAutoFit/>
          </a:bodyPr>
          <a:lstStyle/>
          <a:p>
            <a:r>
              <a:rPr lang="en-US" sz="2000" b="1" dirty="0">
                <a:latin typeface="+mj-lt"/>
              </a:rPr>
              <a:t>Results and discussion</a:t>
            </a:r>
          </a:p>
        </p:txBody>
      </p:sp>
      <p:sp>
        <p:nvSpPr>
          <p:cNvPr id="35" name="TextBox 34">
            <a:extLst>
              <a:ext uri="{FF2B5EF4-FFF2-40B4-BE49-F238E27FC236}">
                <a16:creationId xmlns:a16="http://schemas.microsoft.com/office/drawing/2014/main" id="{60EE4B8F-13B9-A8C9-FA3D-59EDB47F139D}"/>
              </a:ext>
            </a:extLst>
          </p:cNvPr>
          <p:cNvSpPr txBox="1"/>
          <p:nvPr/>
        </p:nvSpPr>
        <p:spPr>
          <a:xfrm>
            <a:off x="181901" y="1642855"/>
            <a:ext cx="7618600" cy="338554"/>
          </a:xfrm>
          <a:prstGeom prst="rect">
            <a:avLst/>
          </a:prstGeom>
          <a:noFill/>
        </p:spPr>
        <p:txBody>
          <a:bodyPr wrap="square">
            <a:spAutoFit/>
          </a:bodyPr>
          <a:lstStyle/>
          <a:p>
            <a:pPr algn="just">
              <a:spcAft>
                <a:spcPts val="600"/>
              </a:spcAft>
            </a:pPr>
            <a:r>
              <a:rPr lang="en-US" sz="1600" b="1" i="0" u="none" strike="noStrike" baseline="0" dirty="0">
                <a:latin typeface="+mj-lt"/>
              </a:rPr>
              <a:t>Energy spectra: </a:t>
            </a:r>
          </a:p>
        </p:txBody>
      </p:sp>
      <p:pic>
        <p:nvPicPr>
          <p:cNvPr id="8" name="Picture 7">
            <a:extLst>
              <a:ext uri="{FF2B5EF4-FFF2-40B4-BE49-F238E27FC236}">
                <a16:creationId xmlns:a16="http://schemas.microsoft.com/office/drawing/2014/main" id="{BBC1CE49-7DF4-82DF-AEDB-CE930E0DB895}"/>
              </a:ext>
            </a:extLst>
          </p:cNvPr>
          <p:cNvPicPr>
            <a:picLocks noChangeAspect="1"/>
          </p:cNvPicPr>
          <p:nvPr/>
        </p:nvPicPr>
        <p:blipFill>
          <a:blip r:embed="rId2"/>
          <a:stretch>
            <a:fillRect/>
          </a:stretch>
        </p:blipFill>
        <p:spPr>
          <a:xfrm>
            <a:off x="7664052" y="2057125"/>
            <a:ext cx="3823097" cy="1872000"/>
          </a:xfrm>
          <a:prstGeom prst="rect">
            <a:avLst/>
          </a:prstGeom>
        </p:spPr>
      </p:pic>
      <p:sp>
        <p:nvSpPr>
          <p:cNvPr id="13" name="TextBox 12">
            <a:extLst>
              <a:ext uri="{FF2B5EF4-FFF2-40B4-BE49-F238E27FC236}">
                <a16:creationId xmlns:a16="http://schemas.microsoft.com/office/drawing/2014/main" id="{BDA51D0C-81B6-8630-B1E6-1BBA5DC1447B}"/>
              </a:ext>
            </a:extLst>
          </p:cNvPr>
          <p:cNvSpPr txBox="1"/>
          <p:nvPr/>
        </p:nvSpPr>
        <p:spPr>
          <a:xfrm>
            <a:off x="7698787" y="1515787"/>
            <a:ext cx="3788361" cy="646331"/>
          </a:xfrm>
          <a:prstGeom prst="rect">
            <a:avLst/>
          </a:prstGeom>
          <a:noFill/>
        </p:spPr>
        <p:txBody>
          <a:bodyPr wrap="square">
            <a:spAutoFit/>
          </a:bodyPr>
          <a:lstStyle/>
          <a:p>
            <a:pPr algn="just"/>
            <a:r>
              <a:rPr lang="en-GB" sz="1200" b="0" i="0" u="none" strike="noStrike" baseline="0" dirty="0">
                <a:latin typeface="+mj-lt"/>
              </a:rPr>
              <a:t>The centroid of the peaks obtained from the energy spectra and corresponding errors when the α rotation angles of the </a:t>
            </a:r>
            <a:r>
              <a:rPr lang="en-GB" sz="1200" b="1" i="0" u="none" strike="noStrike" baseline="0" dirty="0">
                <a:latin typeface="+mj-lt"/>
              </a:rPr>
              <a:t>detector 1 varied </a:t>
            </a:r>
            <a:r>
              <a:rPr lang="en-GB" sz="1200" b="0" i="0" u="none" strike="noStrike" baseline="0" dirty="0">
                <a:latin typeface="+mj-lt"/>
              </a:rPr>
              <a:t>and detector 2 is fixed</a:t>
            </a:r>
            <a:endParaRPr lang="en-GB" sz="1200" dirty="0">
              <a:latin typeface="+mj-lt"/>
            </a:endParaRPr>
          </a:p>
        </p:txBody>
      </p:sp>
      <p:pic>
        <p:nvPicPr>
          <p:cNvPr id="11" name="Picture 10">
            <a:extLst>
              <a:ext uri="{FF2B5EF4-FFF2-40B4-BE49-F238E27FC236}">
                <a16:creationId xmlns:a16="http://schemas.microsoft.com/office/drawing/2014/main" id="{3785FCD5-7AFF-209F-14B3-909B5445E896}"/>
              </a:ext>
            </a:extLst>
          </p:cNvPr>
          <p:cNvPicPr>
            <a:picLocks noChangeAspect="1"/>
          </p:cNvPicPr>
          <p:nvPr/>
        </p:nvPicPr>
        <p:blipFill>
          <a:blip r:embed="rId3"/>
          <a:stretch>
            <a:fillRect/>
          </a:stretch>
        </p:blipFill>
        <p:spPr>
          <a:xfrm>
            <a:off x="7698788" y="4733915"/>
            <a:ext cx="3788361" cy="1872000"/>
          </a:xfrm>
          <a:prstGeom prst="rect">
            <a:avLst/>
          </a:prstGeom>
        </p:spPr>
      </p:pic>
      <p:sp>
        <p:nvSpPr>
          <p:cNvPr id="16" name="TextBox 15">
            <a:extLst>
              <a:ext uri="{FF2B5EF4-FFF2-40B4-BE49-F238E27FC236}">
                <a16:creationId xmlns:a16="http://schemas.microsoft.com/office/drawing/2014/main" id="{1E613EED-5509-86FA-B4A6-C70AF20F4EA9}"/>
              </a:ext>
            </a:extLst>
          </p:cNvPr>
          <p:cNvSpPr txBox="1"/>
          <p:nvPr/>
        </p:nvSpPr>
        <p:spPr>
          <a:xfrm>
            <a:off x="7698787" y="4158749"/>
            <a:ext cx="3727857" cy="646331"/>
          </a:xfrm>
          <a:prstGeom prst="rect">
            <a:avLst/>
          </a:prstGeom>
          <a:noFill/>
        </p:spPr>
        <p:txBody>
          <a:bodyPr wrap="square">
            <a:spAutoFit/>
          </a:bodyPr>
          <a:lstStyle/>
          <a:p>
            <a:pPr algn="just"/>
            <a:r>
              <a:rPr lang="en-GB" sz="1200" b="0" i="0" u="none" strike="noStrike" baseline="0" dirty="0">
                <a:latin typeface="+mj-lt"/>
              </a:rPr>
              <a:t>The centroid of the peaks obtained from the energy spectra and corresponding errors when the α rotation angles of the </a:t>
            </a:r>
            <a:r>
              <a:rPr lang="en-GB" sz="1200" b="1" i="0" u="none" strike="noStrike" baseline="0" dirty="0">
                <a:latin typeface="+mj-lt"/>
              </a:rPr>
              <a:t>detector 2 varied </a:t>
            </a:r>
            <a:r>
              <a:rPr lang="en-GB" sz="1200" b="0" i="0" u="none" strike="noStrike" baseline="0" dirty="0">
                <a:latin typeface="+mj-lt"/>
              </a:rPr>
              <a:t>and detector 1 is fixed</a:t>
            </a:r>
            <a:endParaRPr lang="en-GB" sz="1200" dirty="0">
              <a:latin typeface="+mj-lt"/>
            </a:endParaRPr>
          </a:p>
        </p:txBody>
      </p:sp>
      <p:sp>
        <p:nvSpPr>
          <p:cNvPr id="18" name="TextBox 17">
            <a:extLst>
              <a:ext uri="{FF2B5EF4-FFF2-40B4-BE49-F238E27FC236}">
                <a16:creationId xmlns:a16="http://schemas.microsoft.com/office/drawing/2014/main" id="{960F8A85-98CF-114D-6640-93B5585C87C3}"/>
              </a:ext>
            </a:extLst>
          </p:cNvPr>
          <p:cNvSpPr txBox="1"/>
          <p:nvPr/>
        </p:nvSpPr>
        <p:spPr>
          <a:xfrm>
            <a:off x="352425" y="2029411"/>
            <a:ext cx="6743700" cy="1231106"/>
          </a:xfrm>
          <a:prstGeom prst="rect">
            <a:avLst/>
          </a:prstGeom>
          <a:noFill/>
        </p:spPr>
        <p:txBody>
          <a:bodyPr wrap="square">
            <a:spAutoFit/>
          </a:bodyPr>
          <a:lstStyle/>
          <a:p>
            <a:pPr marL="285750" indent="-285750" algn="just">
              <a:spcAft>
                <a:spcPts val="1200"/>
              </a:spcAft>
              <a:buFont typeface="Wingdings" panose="05000000000000000000" pitchFamily="2" charset="2"/>
              <a:buChar char="ü"/>
            </a:pPr>
            <a:r>
              <a:rPr lang="en-GB" sz="1600" dirty="0">
                <a:latin typeface="+mj-lt"/>
              </a:rPr>
              <a:t>the configuration at which the strongest signal of </a:t>
            </a:r>
            <a:r>
              <a:rPr lang="en-GB" sz="1600" b="1" dirty="0">
                <a:latin typeface="+mj-lt"/>
              </a:rPr>
              <a:t>detector 1</a:t>
            </a:r>
            <a:r>
              <a:rPr lang="en-GB" sz="1600" dirty="0">
                <a:latin typeface="+mj-lt"/>
              </a:rPr>
              <a:t> is obtained corresponds to 180</a:t>
            </a:r>
            <a:r>
              <a:rPr lang="en-GB" sz="1600" baseline="30000" dirty="0">
                <a:latin typeface="+mj-lt"/>
              </a:rPr>
              <a:t>0</a:t>
            </a:r>
            <a:r>
              <a:rPr lang="en-GB" sz="1600" dirty="0">
                <a:latin typeface="+mj-lt"/>
              </a:rPr>
              <a:t> and the weakest signal to 315</a:t>
            </a:r>
            <a:r>
              <a:rPr lang="en-GB" sz="1600" baseline="30000" dirty="0">
                <a:latin typeface="+mj-lt"/>
              </a:rPr>
              <a:t>0</a:t>
            </a:r>
            <a:endParaRPr lang="en-GB" sz="1600" dirty="0">
              <a:latin typeface="+mj-lt"/>
            </a:endParaRPr>
          </a:p>
          <a:p>
            <a:pPr marL="285750" indent="-285750" algn="just">
              <a:spcAft>
                <a:spcPts val="1200"/>
              </a:spcAft>
              <a:buFont typeface="Wingdings" panose="05000000000000000000" pitchFamily="2" charset="2"/>
              <a:buChar char="ü"/>
            </a:pPr>
            <a:r>
              <a:rPr lang="en-GB" sz="1600" dirty="0">
                <a:latin typeface="+mj-lt"/>
              </a:rPr>
              <a:t>configuration at which the strongest signal is registered by </a:t>
            </a:r>
            <a:r>
              <a:rPr lang="en-GB" sz="1600" b="1" dirty="0">
                <a:latin typeface="+mj-lt"/>
              </a:rPr>
              <a:t>detector 2 </a:t>
            </a:r>
            <a:r>
              <a:rPr lang="en-GB" sz="1600" dirty="0">
                <a:latin typeface="+mj-lt"/>
              </a:rPr>
              <a:t>corresponds 0</a:t>
            </a:r>
            <a:r>
              <a:rPr lang="en-GB" sz="1600" baseline="30000" dirty="0">
                <a:latin typeface="+mj-lt"/>
              </a:rPr>
              <a:t>0</a:t>
            </a:r>
            <a:r>
              <a:rPr lang="en-GB" sz="1600" dirty="0">
                <a:latin typeface="+mj-lt"/>
              </a:rPr>
              <a:t> and the weakest signal to 90</a:t>
            </a:r>
            <a:r>
              <a:rPr lang="en-GB" sz="1600" baseline="30000" dirty="0">
                <a:latin typeface="+mj-lt"/>
              </a:rPr>
              <a:t>0</a:t>
            </a:r>
            <a:endParaRPr lang="en-GB" sz="1600" dirty="0">
              <a:latin typeface="+mj-lt"/>
            </a:endParaRPr>
          </a:p>
        </p:txBody>
      </p:sp>
      <p:sp>
        <p:nvSpPr>
          <p:cNvPr id="20" name="TextBox 19">
            <a:extLst>
              <a:ext uri="{FF2B5EF4-FFF2-40B4-BE49-F238E27FC236}">
                <a16:creationId xmlns:a16="http://schemas.microsoft.com/office/drawing/2014/main" id="{2AF4A0A7-AE64-4C72-3978-4B470715E648}"/>
              </a:ext>
            </a:extLst>
          </p:cNvPr>
          <p:cNvSpPr txBox="1"/>
          <p:nvPr/>
        </p:nvSpPr>
        <p:spPr>
          <a:xfrm>
            <a:off x="54964" y="4100289"/>
            <a:ext cx="7338622" cy="2215991"/>
          </a:xfrm>
          <a:prstGeom prst="rect">
            <a:avLst/>
          </a:prstGeom>
          <a:noFill/>
        </p:spPr>
        <p:txBody>
          <a:bodyPr wrap="square">
            <a:spAutoFit/>
          </a:bodyPr>
          <a:lstStyle/>
          <a:p>
            <a:pPr algn="ctr">
              <a:spcAft>
                <a:spcPts val="1200"/>
              </a:spcAft>
            </a:pPr>
            <a:r>
              <a:rPr lang="en-GB" sz="1800" b="1" dirty="0">
                <a:latin typeface="+mj-lt"/>
              </a:rPr>
              <a:t>The strongest and the weakest signals correspond to different rotation angles </a:t>
            </a:r>
          </a:p>
          <a:p>
            <a:pPr algn="ctr">
              <a:spcAft>
                <a:spcPts val="1200"/>
              </a:spcAft>
            </a:pPr>
            <a:r>
              <a:rPr lang="en-GB" b="1" dirty="0">
                <a:latin typeface="+mj-lt"/>
              </a:rPr>
              <a:t>The </a:t>
            </a:r>
            <a:r>
              <a:rPr lang="en-GB" sz="1800" b="1" dirty="0">
                <a:latin typeface="+mj-lt"/>
              </a:rPr>
              <a:t>spectrometer timing resolution is obtained for the best and worse orientations, showing a FWHM value of  </a:t>
            </a:r>
            <a:r>
              <a:rPr lang="en-GB" sz="1800" b="1" dirty="0">
                <a:solidFill>
                  <a:srgbClr val="FF0000"/>
                </a:solidFill>
                <a:latin typeface="+mj-lt"/>
              </a:rPr>
              <a:t>0.293 ns </a:t>
            </a:r>
            <a:r>
              <a:rPr lang="en-GB" sz="1800" b="1" dirty="0">
                <a:latin typeface="+mj-lt"/>
              </a:rPr>
              <a:t>and </a:t>
            </a:r>
            <a:r>
              <a:rPr lang="en-GB" sz="1800" b="1" dirty="0">
                <a:solidFill>
                  <a:srgbClr val="FF0000"/>
                </a:solidFill>
                <a:latin typeface="+mj-lt"/>
              </a:rPr>
              <a:t>0.384 ns</a:t>
            </a:r>
          </a:p>
          <a:p>
            <a:pPr algn="ctr">
              <a:spcAft>
                <a:spcPts val="1200"/>
              </a:spcAft>
            </a:pPr>
            <a:r>
              <a:rPr lang="en-GB" b="1" dirty="0">
                <a:latin typeface="+mj-lt"/>
              </a:rPr>
              <a:t>The PMTs need individual optimization of the axial angle in order to make use of their best performances</a:t>
            </a:r>
          </a:p>
          <a:p>
            <a:pPr algn="ctr">
              <a:spcAft>
                <a:spcPts val="1200"/>
              </a:spcAft>
            </a:pPr>
            <a:endParaRPr lang="en-GB" sz="1800" b="1" dirty="0">
              <a:latin typeface="+mj-lt"/>
            </a:endParaRPr>
          </a:p>
        </p:txBody>
      </p:sp>
    </p:spTree>
    <p:extLst>
      <p:ext uri="{BB962C8B-B14F-4D97-AF65-F5344CB8AC3E}">
        <p14:creationId xmlns:p14="http://schemas.microsoft.com/office/powerpoint/2010/main" val="579626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58DEFB-27F5-4EC7-9BB8-06F4D9B898DE}"/>
              </a:ext>
            </a:extLst>
          </p:cNvPr>
          <p:cNvSpPr txBox="1"/>
          <p:nvPr/>
        </p:nvSpPr>
        <p:spPr>
          <a:xfrm>
            <a:off x="4525032" y="159774"/>
            <a:ext cx="2096908" cy="492443"/>
          </a:xfrm>
          <a:prstGeom prst="rect">
            <a:avLst/>
          </a:prstGeom>
          <a:noFill/>
        </p:spPr>
        <p:txBody>
          <a:bodyPr wrap="square">
            <a:spAutoFit/>
          </a:bodyPr>
          <a:lstStyle/>
          <a:p>
            <a:pPr algn="ctr"/>
            <a:r>
              <a:rPr lang="en-US" sz="2600" b="1" dirty="0">
                <a:latin typeface="+mj-lt"/>
              </a:rPr>
              <a:t>5. Conclusions</a:t>
            </a:r>
            <a:endParaRPr lang="en-US" sz="2600" b="1" i="0" u="none" strike="noStrike" baseline="0" dirty="0">
              <a:latin typeface="+mj-lt"/>
            </a:endParaRPr>
          </a:p>
        </p:txBody>
      </p:sp>
      <p:sp>
        <p:nvSpPr>
          <p:cNvPr id="5" name="TextBox 4">
            <a:extLst>
              <a:ext uri="{FF2B5EF4-FFF2-40B4-BE49-F238E27FC236}">
                <a16:creationId xmlns:a16="http://schemas.microsoft.com/office/drawing/2014/main" id="{3CCCDBE4-8435-4F56-A804-011BF28B5E56}"/>
              </a:ext>
            </a:extLst>
          </p:cNvPr>
          <p:cNvSpPr txBox="1"/>
          <p:nvPr/>
        </p:nvSpPr>
        <p:spPr>
          <a:xfrm>
            <a:off x="7620" y="766979"/>
            <a:ext cx="12184380" cy="6463308"/>
          </a:xfrm>
          <a:prstGeom prst="rect">
            <a:avLst/>
          </a:prstGeom>
          <a:noFill/>
        </p:spPr>
        <p:txBody>
          <a:bodyPr wrap="square">
            <a:spAutoFit/>
          </a:bodyPr>
          <a:lstStyle/>
          <a:p>
            <a:pPr marL="285750" indent="-285750" algn="just">
              <a:spcAft>
                <a:spcPts val="1200"/>
              </a:spcAft>
              <a:buFont typeface="Wingdings" panose="05000000000000000000" pitchFamily="2" charset="2"/>
              <a:buChar char="ü"/>
            </a:pPr>
            <a:r>
              <a:rPr lang="en-GB" sz="1600" dirty="0">
                <a:latin typeface="+mj-lt"/>
              </a:rPr>
              <a:t>the experiments present an attempt to reproduce how the timing resolution of the detectors performs within and without magnetic fields to have preliminary data about how the PALS system at ELI-NP will perform in magnetic field</a:t>
            </a:r>
          </a:p>
          <a:p>
            <a:pPr algn="just">
              <a:spcAft>
                <a:spcPts val="1200"/>
              </a:spcAft>
            </a:pPr>
            <a:r>
              <a:rPr lang="en-GB" sz="1600" b="1" dirty="0">
                <a:latin typeface="+mj-lt"/>
              </a:rPr>
              <a:t>Without magnetic field</a:t>
            </a:r>
          </a:p>
          <a:p>
            <a:pPr marL="285750" indent="-285750" algn="just">
              <a:spcAft>
                <a:spcPts val="1200"/>
              </a:spcAft>
              <a:buFont typeface="Wingdings" panose="05000000000000000000" pitchFamily="2" charset="2"/>
              <a:buChar char="ü"/>
            </a:pPr>
            <a:r>
              <a:rPr lang="en-GB" sz="1600" dirty="0">
                <a:latin typeface="+mj-lt"/>
              </a:rPr>
              <a:t>the detectors timing resolution, FWHM, as a function of the voltage applied on PMTs, showed a linear improvement. The timing resolutions of the four detectors with identical scintillators fall between 0.064 and 0.086 ns. Their similar timing resolution indicates a good consistency among them. The fifth detector with the BaF</a:t>
            </a:r>
            <a:r>
              <a:rPr lang="en-GB" sz="1600" baseline="-25000" dirty="0">
                <a:latin typeface="+mj-lt"/>
              </a:rPr>
              <a:t>2</a:t>
            </a:r>
            <a:r>
              <a:rPr lang="en-GB" sz="1600" dirty="0">
                <a:latin typeface="+mj-lt"/>
              </a:rPr>
              <a:t> scintillator has a worse timing resolution that corresponds to 0.096 - 0.107 ns</a:t>
            </a:r>
          </a:p>
          <a:p>
            <a:pPr marL="285750" indent="-285750" algn="just">
              <a:spcAft>
                <a:spcPts val="1200"/>
              </a:spcAft>
              <a:buFont typeface="Wingdings" panose="05000000000000000000" pitchFamily="2" charset="2"/>
              <a:buChar char="ü"/>
            </a:pPr>
            <a:r>
              <a:rPr lang="en-GB" sz="1600" dirty="0">
                <a:latin typeface="+mj-lt"/>
              </a:rPr>
              <a:t>the system presents an excellent stability over longer periods of time</a:t>
            </a:r>
          </a:p>
          <a:p>
            <a:pPr algn="just">
              <a:spcAft>
                <a:spcPts val="1200"/>
              </a:spcAft>
            </a:pPr>
            <a:r>
              <a:rPr lang="en-GB" sz="1600" b="1" dirty="0">
                <a:latin typeface="+mj-lt"/>
              </a:rPr>
              <a:t>Within magnetic field</a:t>
            </a:r>
          </a:p>
          <a:p>
            <a:pPr marL="285750" indent="-285750" algn="just">
              <a:spcAft>
                <a:spcPts val="1200"/>
              </a:spcAft>
              <a:buFont typeface="Wingdings" panose="05000000000000000000" pitchFamily="2" charset="2"/>
              <a:buChar char="ü"/>
            </a:pPr>
            <a:r>
              <a:rPr lang="en-GB" sz="1600" dirty="0">
                <a:latin typeface="+mj-lt"/>
              </a:rPr>
              <a:t>timing resolution values increase with the magnetic flux density when the detectors are placed in </a:t>
            </a:r>
            <a:r>
              <a:rPr lang="en-GB" sz="1600" b="1" dirty="0">
                <a:latin typeface="+mj-lt"/>
              </a:rPr>
              <a:t>longitudinal magnetic field</a:t>
            </a:r>
            <a:r>
              <a:rPr lang="en-GB" sz="1600" dirty="0">
                <a:latin typeface="+mj-lt"/>
              </a:rPr>
              <a:t>. The results showed that at axial magnetic flux density of 37 G, the timing resolution of the spectrometer is worsen to 0.544 ns, which is not applicable for practical PALS measurements</a:t>
            </a:r>
          </a:p>
          <a:p>
            <a:pPr marL="285750" indent="-285750" algn="just">
              <a:spcAft>
                <a:spcPts val="1200"/>
              </a:spcAft>
              <a:buFont typeface="Wingdings" panose="05000000000000000000" pitchFamily="2" charset="2"/>
              <a:buChar char="ü"/>
            </a:pPr>
            <a:r>
              <a:rPr lang="en-GB" sz="1600" dirty="0">
                <a:latin typeface="+mj-lt"/>
              </a:rPr>
              <a:t>t</a:t>
            </a:r>
            <a:r>
              <a:rPr lang="en-GB" sz="1600" i="0" u="none" strike="noStrike" baseline="0" dirty="0">
                <a:latin typeface="+mj-lt"/>
              </a:rPr>
              <a:t>he strongest signal of the detectors placed in longitudinal magnetic field corresponds to 0 A and the weakest to 1.5 A</a:t>
            </a:r>
            <a:endParaRPr lang="en-GB" sz="1600" dirty="0">
              <a:latin typeface="+mj-lt"/>
            </a:endParaRPr>
          </a:p>
          <a:p>
            <a:pPr marL="285750" indent="-285750" algn="just">
              <a:spcAft>
                <a:spcPts val="1200"/>
              </a:spcAft>
              <a:buFont typeface="Wingdings" panose="05000000000000000000" pitchFamily="2" charset="2"/>
              <a:buChar char="ü"/>
            </a:pPr>
            <a:r>
              <a:rPr lang="en-GB" sz="1600" dirty="0">
                <a:latin typeface="+mj-lt"/>
              </a:rPr>
              <a:t>introducing the detectors in </a:t>
            </a:r>
            <a:r>
              <a:rPr lang="en-GB" sz="1600" b="1" dirty="0">
                <a:latin typeface="+mj-lt"/>
              </a:rPr>
              <a:t>transversal magnetic field, </a:t>
            </a:r>
            <a:r>
              <a:rPr lang="en-GB" sz="1600" dirty="0">
                <a:latin typeface="+mj-lt"/>
              </a:rPr>
              <a:t>it is observed a worsening of the timing resolution with the magnetic flux density, but at a lower extend. The helical motion of the charged particles within magnetic field deteriorates the PMTs performance and, by default, their timing resolution values</a:t>
            </a:r>
          </a:p>
          <a:p>
            <a:pPr marL="285750" indent="-285750" algn="just">
              <a:spcAft>
                <a:spcPts val="1200"/>
              </a:spcAft>
              <a:buFont typeface="Wingdings" panose="05000000000000000000" pitchFamily="2" charset="2"/>
              <a:buChar char="ü"/>
            </a:pPr>
            <a:r>
              <a:rPr lang="en-GB" sz="1600" dirty="0">
                <a:latin typeface="+mj-lt"/>
              </a:rPr>
              <a:t>in transversal magnetic field, the configuration at which the strongest signal of detector 1 is obtained corresponds to 180</a:t>
            </a:r>
            <a:r>
              <a:rPr lang="en-GB" sz="1600" baseline="30000" dirty="0">
                <a:latin typeface="+mj-lt"/>
              </a:rPr>
              <a:t>0</a:t>
            </a:r>
            <a:r>
              <a:rPr lang="en-GB" sz="1600" dirty="0">
                <a:latin typeface="+mj-lt"/>
              </a:rPr>
              <a:t> and the weakest signal to 315</a:t>
            </a:r>
            <a:r>
              <a:rPr lang="en-GB" sz="1600" baseline="30000" dirty="0">
                <a:latin typeface="+mj-lt"/>
              </a:rPr>
              <a:t>0 </a:t>
            </a:r>
            <a:r>
              <a:rPr lang="en-GB" sz="1600" dirty="0">
                <a:latin typeface="+mj-lt"/>
              </a:rPr>
              <a:t>and for detector 2 corresponds to 0</a:t>
            </a:r>
            <a:r>
              <a:rPr lang="en-GB" sz="1600" baseline="30000" dirty="0">
                <a:latin typeface="+mj-lt"/>
              </a:rPr>
              <a:t>0</a:t>
            </a:r>
            <a:r>
              <a:rPr lang="en-GB" sz="1600" dirty="0">
                <a:latin typeface="+mj-lt"/>
              </a:rPr>
              <a:t> and the weakest signal to 90</a:t>
            </a:r>
            <a:r>
              <a:rPr lang="en-GB" sz="1600" baseline="30000" dirty="0">
                <a:latin typeface="+mj-lt"/>
              </a:rPr>
              <a:t>0</a:t>
            </a:r>
            <a:endParaRPr lang="en-GB" sz="1600" dirty="0">
              <a:latin typeface="+mj-lt"/>
            </a:endParaRPr>
          </a:p>
          <a:p>
            <a:pPr marL="285750" indent="-285750" algn="just">
              <a:spcAft>
                <a:spcPts val="1200"/>
              </a:spcAft>
              <a:buFont typeface="Wingdings" panose="05000000000000000000" pitchFamily="2" charset="2"/>
              <a:buChar char="ü"/>
            </a:pPr>
            <a:r>
              <a:rPr lang="en-GB" sz="1600" dirty="0">
                <a:latin typeface="+mj-lt"/>
              </a:rPr>
              <a:t>the spectrometer timing resolution is obtained for the best and worse orientations, showing FWHM at 0.293 ns and 0.384 ns correspondingly</a:t>
            </a:r>
          </a:p>
          <a:p>
            <a:pPr marL="285750" indent="-285750" algn="just">
              <a:spcAft>
                <a:spcPts val="1200"/>
              </a:spcAft>
              <a:buFont typeface="Wingdings" panose="05000000000000000000" pitchFamily="2" charset="2"/>
              <a:buChar char="ü"/>
            </a:pPr>
            <a:endParaRPr lang="en-GB" sz="1600" dirty="0">
              <a:latin typeface="+mj-lt"/>
            </a:endParaRPr>
          </a:p>
        </p:txBody>
      </p:sp>
    </p:spTree>
    <p:extLst>
      <p:ext uri="{BB962C8B-B14F-4D97-AF65-F5344CB8AC3E}">
        <p14:creationId xmlns:p14="http://schemas.microsoft.com/office/powerpoint/2010/main" val="2211426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7F722-59EA-701F-CFBF-7075A81D8FA8}"/>
              </a:ext>
            </a:extLst>
          </p:cNvPr>
          <p:cNvSpPr txBox="1"/>
          <p:nvPr/>
        </p:nvSpPr>
        <p:spPr>
          <a:xfrm>
            <a:off x="3512820" y="2828836"/>
            <a:ext cx="5166360" cy="1200329"/>
          </a:xfrm>
          <a:prstGeom prst="rect">
            <a:avLst/>
          </a:prstGeom>
          <a:noFill/>
        </p:spPr>
        <p:txBody>
          <a:bodyPr wrap="square">
            <a:spAutoFit/>
          </a:bodyPr>
          <a:lstStyle/>
          <a:p>
            <a:pPr algn="ctr"/>
            <a:r>
              <a:rPr lang="en-US" sz="7200" b="1" dirty="0">
                <a:latin typeface="+mj-lt"/>
              </a:rPr>
              <a:t>Thank you!</a:t>
            </a:r>
            <a:endParaRPr lang="en-US" sz="7200" b="1" i="0" u="none" strike="noStrike" baseline="0" dirty="0">
              <a:latin typeface="+mj-lt"/>
            </a:endParaRPr>
          </a:p>
        </p:txBody>
      </p:sp>
    </p:spTree>
    <p:extLst>
      <p:ext uri="{BB962C8B-B14F-4D97-AF65-F5344CB8AC3E}">
        <p14:creationId xmlns:p14="http://schemas.microsoft.com/office/powerpoint/2010/main" val="141074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C108-55A1-4E75-91E2-60D5DD430CD5}"/>
              </a:ext>
            </a:extLst>
          </p:cNvPr>
          <p:cNvSpPr>
            <a:spLocks noGrp="1"/>
          </p:cNvSpPr>
          <p:nvPr>
            <p:ph type="title"/>
          </p:nvPr>
        </p:nvSpPr>
        <p:spPr>
          <a:xfrm>
            <a:off x="3083451" y="207092"/>
            <a:ext cx="5586453" cy="1325563"/>
          </a:xfrm>
        </p:spPr>
        <p:txBody>
          <a:bodyPr>
            <a:normAutofit/>
          </a:bodyPr>
          <a:lstStyle/>
          <a:p>
            <a:pPr algn="ctr"/>
            <a:r>
              <a:rPr lang="en-US" sz="3200" b="1" dirty="0">
                <a:cs typeface="Times New Roman" panose="02020603050405020304" pitchFamily="18" charset="0"/>
              </a:rPr>
              <a:t> Purposes of the experiments</a:t>
            </a:r>
          </a:p>
        </p:txBody>
      </p:sp>
      <p:sp>
        <p:nvSpPr>
          <p:cNvPr id="4" name="TextBox 3">
            <a:extLst>
              <a:ext uri="{FF2B5EF4-FFF2-40B4-BE49-F238E27FC236}">
                <a16:creationId xmlns:a16="http://schemas.microsoft.com/office/drawing/2014/main" id="{BA8FCA70-B559-423C-9590-CD555B45F433}"/>
              </a:ext>
            </a:extLst>
          </p:cNvPr>
          <p:cNvSpPr txBox="1"/>
          <p:nvPr/>
        </p:nvSpPr>
        <p:spPr>
          <a:xfrm>
            <a:off x="649356" y="2465682"/>
            <a:ext cx="10893287" cy="1708160"/>
          </a:xfrm>
          <a:prstGeom prst="rect">
            <a:avLst/>
          </a:prstGeom>
          <a:noFill/>
        </p:spPr>
        <p:txBody>
          <a:bodyPr wrap="square">
            <a:spAutoFit/>
          </a:bodyPr>
          <a:lstStyle/>
          <a:p>
            <a:pPr marL="285750" indent="-285750" algn="just">
              <a:spcAft>
                <a:spcPts val="3000"/>
              </a:spcAft>
              <a:buFont typeface="Wingdings" panose="05000000000000000000" pitchFamily="2" charset="2"/>
              <a:buChar char="ü"/>
            </a:pPr>
            <a:r>
              <a:rPr lang="en-US" sz="2000" b="0" i="0" u="none" strike="noStrike" baseline="0" dirty="0">
                <a:latin typeface="+mj-lt"/>
                <a:cs typeface="Times New Roman" panose="02020603050405020304" pitchFamily="18" charset="0"/>
              </a:rPr>
              <a:t>to study the timing resolution of fast gamma  detectors, consisting of BaF</a:t>
            </a:r>
            <a:r>
              <a:rPr lang="en-US" sz="2000" b="0" i="0" u="none" strike="noStrike" baseline="-25000" dirty="0">
                <a:latin typeface="+mj-lt"/>
                <a:cs typeface="Times New Roman" panose="02020603050405020304" pitchFamily="18" charset="0"/>
              </a:rPr>
              <a:t>2</a:t>
            </a:r>
            <a:r>
              <a:rPr lang="en-US" sz="2000" b="0" i="0" u="none" strike="noStrike" baseline="0" dirty="0">
                <a:latin typeface="+mj-lt"/>
                <a:cs typeface="Times New Roman" panose="02020603050405020304" pitchFamily="18" charset="0"/>
              </a:rPr>
              <a:t> scintillators coupled to photo-multiplier tubes (PMTs)</a:t>
            </a:r>
          </a:p>
          <a:p>
            <a:pPr marL="285750" indent="-285750" algn="just">
              <a:spcAft>
                <a:spcPts val="3000"/>
              </a:spcAft>
              <a:buFont typeface="Wingdings" panose="05000000000000000000" pitchFamily="2" charset="2"/>
              <a:buChar char="ü"/>
            </a:pPr>
            <a:r>
              <a:rPr lang="en-US" sz="2000" dirty="0">
                <a:latin typeface="+mj-lt"/>
                <a:cs typeface="Times New Roman" panose="02020603050405020304" pitchFamily="18" charset="0"/>
              </a:rPr>
              <a:t> to investigate the performance of the fast detectors subjected to magnetic field for future experiments </a:t>
            </a:r>
            <a:r>
              <a:rPr lang="en-US" sz="2000" b="0" i="0" u="none" strike="noStrike" baseline="0" dirty="0">
                <a:latin typeface="+mj-lt"/>
                <a:cs typeface="Times New Roman" panose="02020603050405020304" pitchFamily="18" charset="0"/>
              </a:rPr>
              <a:t>at ELI-NP using a PALS system </a:t>
            </a:r>
            <a:r>
              <a:rPr lang="en-US" sz="2000" dirty="0">
                <a:latin typeface="+mj-lt"/>
                <a:cs typeface="Times New Roman" panose="02020603050405020304" pitchFamily="18" charset="0"/>
              </a:rPr>
              <a:t>guided by a magnetic field</a:t>
            </a:r>
            <a:endParaRPr lang="en-US" sz="2000" b="0" i="0" u="none" strike="noStrike" baseline="0" dirty="0">
              <a:latin typeface="+mj-lt"/>
              <a:cs typeface="Times New Roman" panose="02020603050405020304" pitchFamily="18" charset="0"/>
            </a:endParaRPr>
          </a:p>
        </p:txBody>
      </p:sp>
    </p:spTree>
    <p:extLst>
      <p:ext uri="{BB962C8B-B14F-4D97-AF65-F5344CB8AC3E}">
        <p14:creationId xmlns:p14="http://schemas.microsoft.com/office/powerpoint/2010/main" val="20682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2EA8E86-676E-48BD-B604-55A68EDA422A}"/>
              </a:ext>
            </a:extLst>
          </p:cNvPr>
          <p:cNvSpPr txBox="1"/>
          <p:nvPr/>
        </p:nvSpPr>
        <p:spPr>
          <a:xfrm>
            <a:off x="1000680" y="1905628"/>
            <a:ext cx="4778734" cy="3662541"/>
          </a:xfrm>
          <a:prstGeom prst="rect">
            <a:avLst/>
          </a:prstGeom>
          <a:noFill/>
        </p:spPr>
        <p:txBody>
          <a:bodyPr wrap="square">
            <a:spAutoFit/>
          </a:bodyPr>
          <a:lstStyle/>
          <a:p>
            <a:pPr marL="285750" indent="-285750" algn="just">
              <a:spcAft>
                <a:spcPts val="1800"/>
              </a:spcAft>
              <a:buFont typeface="Wingdings" panose="05000000000000000000" pitchFamily="2" charset="2"/>
              <a:buChar char="ü"/>
            </a:pPr>
            <a:r>
              <a:rPr lang="en-US" sz="1700" dirty="0">
                <a:latin typeface="+mj-lt"/>
                <a:cs typeface="Times New Roman" panose="02020603050405020304" pitchFamily="18" charset="0"/>
              </a:rPr>
              <a:t>PALS principle is based on the measurement of the lifetime of individual positrons as the time between the implantation of a positron into the sample and its annihilation with an electron</a:t>
            </a:r>
          </a:p>
          <a:p>
            <a:pPr marL="285750" indent="-285750" algn="just">
              <a:spcAft>
                <a:spcPts val="1800"/>
              </a:spcAft>
              <a:buFont typeface="Wingdings" panose="05000000000000000000" pitchFamily="2" charset="2"/>
              <a:buChar char="ü"/>
            </a:pPr>
            <a:r>
              <a:rPr lang="en-US" sz="1700" dirty="0">
                <a:latin typeface="+mj-lt"/>
                <a:cs typeface="Times New Roman" panose="02020603050405020304" pitchFamily="18" charset="0"/>
              </a:rPr>
              <a:t>the measurement is usually carried out using a radioactive positron source (most often </a:t>
            </a:r>
            <a:r>
              <a:rPr lang="en-US" sz="1700" baseline="30000" dirty="0">
                <a:effectLst/>
                <a:latin typeface="+mj-lt"/>
                <a:ea typeface="Calibri" panose="020F0502020204030204" pitchFamily="34" charset="0"/>
                <a:cs typeface="Times New Roman" panose="02020603050405020304" pitchFamily="18" charset="0"/>
              </a:rPr>
              <a:t>22</a:t>
            </a:r>
            <a:r>
              <a:rPr lang="en-US" sz="1700" dirty="0">
                <a:effectLst/>
                <a:latin typeface="+mj-lt"/>
                <a:ea typeface="Calibri" panose="020F0502020204030204" pitchFamily="34" charset="0"/>
                <a:cs typeface="Times New Roman" panose="02020603050405020304" pitchFamily="18" charset="0"/>
              </a:rPr>
              <a:t>Na </a:t>
            </a:r>
            <a:r>
              <a:rPr lang="en-US" sz="1700" dirty="0">
                <a:latin typeface="+mj-lt"/>
                <a:cs typeface="Times New Roman" panose="02020603050405020304" pitchFamily="18" charset="0"/>
              </a:rPr>
              <a:t>is used) sandwiched between two identical samples using two scintillator detectors, whose signals are processed by a set of analog electronic modules</a:t>
            </a:r>
          </a:p>
          <a:p>
            <a:pPr marL="285750" indent="-285750" algn="just">
              <a:spcAft>
                <a:spcPts val="1800"/>
              </a:spcAft>
              <a:buFont typeface="Wingdings" panose="05000000000000000000" pitchFamily="2" charset="2"/>
              <a:buChar char="ü"/>
            </a:pPr>
            <a:r>
              <a:rPr lang="en-US" sz="1700" dirty="0">
                <a:latin typeface="+mj-lt"/>
                <a:cs typeface="Times New Roman" panose="02020603050405020304" pitchFamily="18" charset="0"/>
              </a:rPr>
              <a:t>start signal: 1.274 MeV</a:t>
            </a:r>
          </a:p>
          <a:p>
            <a:pPr marL="285750" indent="-285750" algn="just">
              <a:spcAft>
                <a:spcPts val="1800"/>
              </a:spcAft>
              <a:buFont typeface="Wingdings" panose="05000000000000000000" pitchFamily="2" charset="2"/>
              <a:buChar char="ü"/>
            </a:pPr>
            <a:r>
              <a:rPr lang="en-US" sz="1700" dirty="0">
                <a:latin typeface="+mj-lt"/>
                <a:cs typeface="Times New Roman" panose="02020603050405020304" pitchFamily="18" charset="0"/>
              </a:rPr>
              <a:t>stop signal: 0.511 MeV</a:t>
            </a:r>
          </a:p>
        </p:txBody>
      </p:sp>
      <p:pic>
        <p:nvPicPr>
          <p:cNvPr id="14" name="Picture 13">
            <a:extLst>
              <a:ext uri="{FF2B5EF4-FFF2-40B4-BE49-F238E27FC236}">
                <a16:creationId xmlns:a16="http://schemas.microsoft.com/office/drawing/2014/main" id="{7D306A94-E3FC-4DC8-8903-DA5FD6E30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734" y="1499520"/>
            <a:ext cx="4371586" cy="3637762"/>
          </a:xfrm>
          <a:prstGeom prst="rect">
            <a:avLst/>
          </a:prstGeom>
        </p:spPr>
      </p:pic>
      <p:sp>
        <p:nvSpPr>
          <p:cNvPr id="16" name="TextBox 15">
            <a:extLst>
              <a:ext uri="{FF2B5EF4-FFF2-40B4-BE49-F238E27FC236}">
                <a16:creationId xmlns:a16="http://schemas.microsoft.com/office/drawing/2014/main" id="{5B188E60-D59A-49DC-AEB7-6060A619C1D3}"/>
              </a:ext>
            </a:extLst>
          </p:cNvPr>
          <p:cNvSpPr txBox="1"/>
          <p:nvPr/>
        </p:nvSpPr>
        <p:spPr>
          <a:xfrm>
            <a:off x="8122591" y="5099570"/>
            <a:ext cx="2053744" cy="461665"/>
          </a:xfrm>
          <a:prstGeom prst="rect">
            <a:avLst/>
          </a:prstGeom>
          <a:noFill/>
        </p:spPr>
        <p:txBody>
          <a:bodyPr wrap="square">
            <a:spAutoFit/>
          </a:bodyPr>
          <a:lstStyle/>
          <a:p>
            <a:r>
              <a:rPr lang="en-US" sz="1200" b="0" i="0" u="none" strike="noStrike" baseline="0" dirty="0">
                <a:latin typeface="+mj-lt"/>
              </a:rPr>
              <a:t>Decay scheme of </a:t>
            </a:r>
            <a:r>
              <a:rPr lang="en-US" sz="1200" baseline="30000" dirty="0">
                <a:effectLst/>
                <a:latin typeface="+mj-lt"/>
                <a:ea typeface="Calibri" panose="020F0502020204030204" pitchFamily="34" charset="0"/>
                <a:cs typeface="Times New Roman" panose="02020603050405020304" pitchFamily="18" charset="0"/>
              </a:rPr>
              <a:t>22</a:t>
            </a:r>
            <a:r>
              <a:rPr lang="en-US" sz="1200" dirty="0">
                <a:effectLst/>
                <a:latin typeface="+mj-lt"/>
                <a:ea typeface="Calibri" panose="020F0502020204030204" pitchFamily="34" charset="0"/>
                <a:cs typeface="Times New Roman" panose="02020603050405020304" pitchFamily="18" charset="0"/>
              </a:rPr>
              <a:t>Na</a:t>
            </a:r>
          </a:p>
          <a:p>
            <a:endParaRPr lang="en-US" sz="1200" dirty="0">
              <a:latin typeface="+mj-lt"/>
            </a:endParaRPr>
          </a:p>
        </p:txBody>
      </p:sp>
      <p:sp>
        <p:nvSpPr>
          <p:cNvPr id="6" name="Title 1">
            <a:extLst>
              <a:ext uri="{FF2B5EF4-FFF2-40B4-BE49-F238E27FC236}">
                <a16:creationId xmlns:a16="http://schemas.microsoft.com/office/drawing/2014/main" id="{C9236851-DBEA-0DF9-49FD-854EB4590662}"/>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Theoretical section</a:t>
            </a:r>
          </a:p>
        </p:txBody>
      </p:sp>
      <p:sp>
        <p:nvSpPr>
          <p:cNvPr id="7" name="TextBox 6">
            <a:extLst>
              <a:ext uri="{FF2B5EF4-FFF2-40B4-BE49-F238E27FC236}">
                <a16:creationId xmlns:a16="http://schemas.microsoft.com/office/drawing/2014/main" id="{9D9D6E97-0C88-DB87-E646-B5DD7F8EFE4E}"/>
              </a:ext>
            </a:extLst>
          </p:cNvPr>
          <p:cNvSpPr txBox="1"/>
          <p:nvPr/>
        </p:nvSpPr>
        <p:spPr>
          <a:xfrm>
            <a:off x="1897436" y="571345"/>
            <a:ext cx="8397127" cy="492443"/>
          </a:xfrm>
          <a:prstGeom prst="rect">
            <a:avLst/>
          </a:prstGeom>
          <a:noFill/>
        </p:spPr>
        <p:txBody>
          <a:bodyPr wrap="square">
            <a:spAutoFit/>
          </a:bodyPr>
          <a:lstStyle/>
          <a:p>
            <a:pPr algn="l"/>
            <a:r>
              <a:rPr lang="en-GB" sz="2600" b="1" i="0" u="none" strike="noStrike" baseline="0" dirty="0">
                <a:latin typeface="+mj-lt"/>
              </a:rPr>
              <a:t>2.  Basics of Positron Annihilation Lifetime Spectroscopy (PALS)</a:t>
            </a:r>
            <a:endParaRPr lang="en-US" sz="2600" b="1" i="0" u="none" strike="noStrike" baseline="0" dirty="0">
              <a:latin typeface="+mj-lt"/>
            </a:endParaRPr>
          </a:p>
        </p:txBody>
      </p:sp>
    </p:spTree>
    <p:extLst>
      <p:ext uri="{BB962C8B-B14F-4D97-AF65-F5344CB8AC3E}">
        <p14:creationId xmlns:p14="http://schemas.microsoft.com/office/powerpoint/2010/main" val="187859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200681-55CE-4ACB-A54B-8E5C51D2B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41" y="1627455"/>
            <a:ext cx="3498243" cy="3819107"/>
          </a:xfrm>
          <a:prstGeom prst="rect">
            <a:avLst/>
          </a:prstGeom>
        </p:spPr>
      </p:pic>
      <p:sp>
        <p:nvSpPr>
          <p:cNvPr id="9" name="TextBox 8">
            <a:extLst>
              <a:ext uri="{FF2B5EF4-FFF2-40B4-BE49-F238E27FC236}">
                <a16:creationId xmlns:a16="http://schemas.microsoft.com/office/drawing/2014/main" id="{7920DF8B-AF55-4E4B-9A25-E1D8475B7E09}"/>
              </a:ext>
            </a:extLst>
          </p:cNvPr>
          <p:cNvSpPr txBox="1"/>
          <p:nvPr/>
        </p:nvSpPr>
        <p:spPr>
          <a:xfrm>
            <a:off x="1068788" y="5518121"/>
            <a:ext cx="3777697" cy="1200329"/>
          </a:xfrm>
          <a:prstGeom prst="rect">
            <a:avLst/>
          </a:prstGeom>
          <a:noFill/>
        </p:spPr>
        <p:txBody>
          <a:bodyPr wrap="square">
            <a:spAutoFit/>
          </a:bodyPr>
          <a:lstStyle/>
          <a:p>
            <a:pPr algn="l"/>
            <a:r>
              <a:rPr lang="en-US" sz="1200" b="0" i="0" u="none" strike="noStrike" baseline="0" dirty="0">
                <a:latin typeface="+mj-lt"/>
              </a:rPr>
              <a:t>Block diagram of analog PALS spectrometer.  Legend: HV - high voltage, PMT- photo-multiplier tube, </a:t>
            </a:r>
            <a:r>
              <a:rPr lang="en-GB" sz="1200" dirty="0">
                <a:latin typeface="+mj-lt"/>
              </a:rPr>
              <a:t>BaF</a:t>
            </a:r>
            <a:r>
              <a:rPr lang="en-GB" sz="1200" baseline="-25000" dirty="0">
                <a:latin typeface="+mj-lt"/>
              </a:rPr>
              <a:t>2</a:t>
            </a:r>
            <a:r>
              <a:rPr lang="en-US" sz="1200" b="0" i="0" u="none" strike="noStrike" baseline="0" dirty="0">
                <a:latin typeface="+mj-lt"/>
              </a:rPr>
              <a:t> - barium fluoride scintillator, CFDD - constant fraction differential discriminator, TAC - time to amplitude convertor, ADC - analog to digital </a:t>
            </a:r>
            <a:r>
              <a:rPr lang="it-IT" sz="1200" b="0" i="0" u="none" strike="noStrike" baseline="0" dirty="0">
                <a:latin typeface="+mj-lt"/>
              </a:rPr>
              <a:t>convertor, MCA - multi channel analyzer, PC - computer</a:t>
            </a:r>
            <a:endParaRPr lang="en-US" sz="1200" dirty="0">
              <a:latin typeface="+mj-lt"/>
            </a:endParaRPr>
          </a:p>
        </p:txBody>
      </p:sp>
      <p:pic>
        <p:nvPicPr>
          <p:cNvPr id="11" name="Picture 10">
            <a:extLst>
              <a:ext uri="{FF2B5EF4-FFF2-40B4-BE49-F238E27FC236}">
                <a16:creationId xmlns:a16="http://schemas.microsoft.com/office/drawing/2014/main" id="{0513CE20-0FA2-4377-882F-5A8C92051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058" y="1627455"/>
            <a:ext cx="4664116" cy="3540893"/>
          </a:xfrm>
          <a:prstGeom prst="rect">
            <a:avLst/>
          </a:prstGeom>
        </p:spPr>
      </p:pic>
      <p:sp>
        <p:nvSpPr>
          <p:cNvPr id="15" name="TextBox 14">
            <a:extLst>
              <a:ext uri="{FF2B5EF4-FFF2-40B4-BE49-F238E27FC236}">
                <a16:creationId xmlns:a16="http://schemas.microsoft.com/office/drawing/2014/main" id="{629691F8-5D3D-4949-9FFA-F52321797897}"/>
              </a:ext>
            </a:extLst>
          </p:cNvPr>
          <p:cNvSpPr txBox="1"/>
          <p:nvPr/>
        </p:nvSpPr>
        <p:spPr>
          <a:xfrm>
            <a:off x="7213821" y="5518121"/>
            <a:ext cx="4363277" cy="646331"/>
          </a:xfrm>
          <a:prstGeom prst="rect">
            <a:avLst/>
          </a:prstGeom>
          <a:noFill/>
        </p:spPr>
        <p:txBody>
          <a:bodyPr wrap="square">
            <a:spAutoFit/>
          </a:bodyPr>
          <a:lstStyle/>
          <a:p>
            <a:pPr algn="l"/>
            <a:r>
              <a:rPr lang="en-US" sz="1200" b="0" i="0" u="none" strike="noStrike" baseline="0" dirty="0">
                <a:latin typeface="+mj-lt"/>
              </a:rPr>
              <a:t>Example of a PALS spectrum (histogram) with deconvoluted spectrometer timing resolution function (a Gaussian, in blue) and positron lifetime components</a:t>
            </a:r>
            <a:endParaRPr lang="en-US" sz="1200" dirty="0">
              <a:latin typeface="+mj-lt"/>
            </a:endParaRPr>
          </a:p>
        </p:txBody>
      </p:sp>
      <p:sp>
        <p:nvSpPr>
          <p:cNvPr id="8" name="Title 1">
            <a:extLst>
              <a:ext uri="{FF2B5EF4-FFF2-40B4-BE49-F238E27FC236}">
                <a16:creationId xmlns:a16="http://schemas.microsoft.com/office/drawing/2014/main" id="{EE9C320E-E64C-E230-06FC-01FD8C2EAB56}"/>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Theoretical section</a:t>
            </a:r>
          </a:p>
        </p:txBody>
      </p:sp>
      <p:sp>
        <p:nvSpPr>
          <p:cNvPr id="10" name="TextBox 9">
            <a:extLst>
              <a:ext uri="{FF2B5EF4-FFF2-40B4-BE49-F238E27FC236}">
                <a16:creationId xmlns:a16="http://schemas.microsoft.com/office/drawing/2014/main" id="{3DFA310D-A6C7-B19A-1A8B-B76BAE04C163}"/>
              </a:ext>
            </a:extLst>
          </p:cNvPr>
          <p:cNvSpPr txBox="1"/>
          <p:nvPr/>
        </p:nvSpPr>
        <p:spPr>
          <a:xfrm>
            <a:off x="2122667" y="541720"/>
            <a:ext cx="7946667" cy="492443"/>
          </a:xfrm>
          <a:prstGeom prst="rect">
            <a:avLst/>
          </a:prstGeom>
          <a:noFill/>
        </p:spPr>
        <p:txBody>
          <a:bodyPr wrap="square">
            <a:spAutoFit/>
          </a:bodyPr>
          <a:lstStyle/>
          <a:p>
            <a:pPr algn="l"/>
            <a:r>
              <a:rPr lang="en-GB" sz="2600" b="1" i="0" u="none" strike="noStrike" baseline="0" dirty="0">
                <a:latin typeface="+mj-lt"/>
              </a:rPr>
              <a:t>2.1.  Analog Positron Annihilation Lifetime Spectroscopy</a:t>
            </a:r>
            <a:endParaRPr lang="en-US" sz="2600" b="1" i="0" u="none" strike="noStrike" baseline="0" dirty="0">
              <a:latin typeface="+mj-lt"/>
            </a:endParaRPr>
          </a:p>
        </p:txBody>
      </p:sp>
    </p:spTree>
    <p:extLst>
      <p:ext uri="{BB962C8B-B14F-4D97-AF65-F5344CB8AC3E}">
        <p14:creationId xmlns:p14="http://schemas.microsoft.com/office/powerpoint/2010/main" val="173585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08C73C-E1A7-464E-8265-FAA46D78B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29" y="1860604"/>
            <a:ext cx="4410524" cy="3710111"/>
          </a:xfrm>
          <a:prstGeom prst="rect">
            <a:avLst/>
          </a:prstGeom>
        </p:spPr>
      </p:pic>
      <p:sp>
        <p:nvSpPr>
          <p:cNvPr id="8" name="TextBox 7">
            <a:extLst>
              <a:ext uri="{FF2B5EF4-FFF2-40B4-BE49-F238E27FC236}">
                <a16:creationId xmlns:a16="http://schemas.microsoft.com/office/drawing/2014/main" id="{4E23DE2A-6CB3-4714-B913-930875FC7BDE}"/>
              </a:ext>
            </a:extLst>
          </p:cNvPr>
          <p:cNvSpPr txBox="1"/>
          <p:nvPr/>
        </p:nvSpPr>
        <p:spPr>
          <a:xfrm>
            <a:off x="1293487" y="5767138"/>
            <a:ext cx="2939848" cy="276999"/>
          </a:xfrm>
          <a:prstGeom prst="rect">
            <a:avLst/>
          </a:prstGeom>
          <a:noFill/>
        </p:spPr>
        <p:txBody>
          <a:bodyPr wrap="square">
            <a:spAutoFit/>
          </a:bodyPr>
          <a:lstStyle/>
          <a:p>
            <a:r>
              <a:rPr lang="en-US" sz="1200" b="0" i="0" u="none" strike="noStrike" baseline="0" dirty="0">
                <a:latin typeface="+mj-lt"/>
              </a:rPr>
              <a:t>Block diagram of a digital PALS spectrometer</a:t>
            </a:r>
            <a:endParaRPr lang="en-US" sz="1200" dirty="0">
              <a:latin typeface="+mj-lt"/>
            </a:endParaRPr>
          </a:p>
        </p:txBody>
      </p:sp>
      <p:sp>
        <p:nvSpPr>
          <p:cNvPr id="10" name="TextBox 9">
            <a:extLst>
              <a:ext uri="{FF2B5EF4-FFF2-40B4-BE49-F238E27FC236}">
                <a16:creationId xmlns:a16="http://schemas.microsoft.com/office/drawing/2014/main" id="{65F8C5B8-019F-48DD-941D-499FF459C476}"/>
              </a:ext>
            </a:extLst>
          </p:cNvPr>
          <p:cNvSpPr txBox="1"/>
          <p:nvPr/>
        </p:nvSpPr>
        <p:spPr>
          <a:xfrm>
            <a:off x="5571850" y="1492676"/>
            <a:ext cx="6565788" cy="2677656"/>
          </a:xfrm>
          <a:prstGeom prst="rect">
            <a:avLst/>
          </a:prstGeom>
          <a:noFill/>
        </p:spPr>
        <p:txBody>
          <a:bodyPr wrap="square">
            <a:spAutoFit/>
          </a:bodyPr>
          <a:lstStyle/>
          <a:p>
            <a:pPr algn="just"/>
            <a:r>
              <a:rPr lang="en-US" sz="1600" b="1" dirty="0">
                <a:latin typeface="+mj-lt"/>
              </a:rPr>
              <a:t>A</a:t>
            </a:r>
            <a:r>
              <a:rPr lang="en-US" sz="1600" b="1" i="0" strike="noStrike" baseline="0" dirty="0">
                <a:latin typeface="+mj-lt"/>
              </a:rPr>
              <a:t>dvantages:</a:t>
            </a:r>
          </a:p>
          <a:p>
            <a:pPr marL="285750" indent="-285750" algn="just">
              <a:buFont typeface="Wingdings" panose="05000000000000000000" pitchFamily="2" charset="2"/>
              <a:buChar char="ü"/>
            </a:pPr>
            <a:endParaRPr lang="en-US" sz="1600" b="0" i="0" u="none" strike="noStrike" baseline="0" dirty="0">
              <a:latin typeface="+mj-lt"/>
            </a:endParaRPr>
          </a:p>
          <a:p>
            <a:pPr marL="400050" indent="-400050" algn="just">
              <a:buFont typeface="Wingdings" panose="05000000000000000000" pitchFamily="2" charset="2"/>
              <a:buChar char="ü"/>
            </a:pPr>
            <a:r>
              <a:rPr lang="en-US" sz="1600" b="0" i="0" u="none" strike="noStrike" baseline="0" dirty="0">
                <a:latin typeface="+mj-lt"/>
              </a:rPr>
              <a:t> a single device is used to detect pulse analysis, timing and energy</a:t>
            </a:r>
          </a:p>
          <a:p>
            <a:pPr marL="400050" indent="-400050" algn="just">
              <a:buFont typeface="Wingdings" panose="05000000000000000000" pitchFamily="2" charset="2"/>
              <a:buChar char="ü"/>
            </a:pPr>
            <a:endParaRPr lang="en-US" sz="1000" b="0" i="0" u="none" strike="noStrike" baseline="0" dirty="0">
              <a:latin typeface="+mj-lt"/>
            </a:endParaRPr>
          </a:p>
          <a:p>
            <a:pPr marL="400050" indent="-400050" algn="just">
              <a:buFont typeface="Wingdings" panose="05000000000000000000" pitchFamily="2" charset="2"/>
              <a:buChar char="ü"/>
            </a:pPr>
            <a:r>
              <a:rPr lang="en-US" sz="1600" b="0" i="0" u="none" strike="noStrike" baseline="0" dirty="0">
                <a:latin typeface="+mj-lt"/>
              </a:rPr>
              <a:t>better adjustments for baseline fluctuation effects, ballistic deficit and pileup</a:t>
            </a:r>
          </a:p>
          <a:p>
            <a:pPr marL="400050" indent="-400050" algn="just">
              <a:buFont typeface="Wingdings" panose="05000000000000000000" pitchFamily="2" charset="2"/>
              <a:buChar char="ü"/>
            </a:pPr>
            <a:endParaRPr lang="en-US" sz="1000" b="0" i="0" u="none" strike="noStrike" baseline="0" dirty="0">
              <a:latin typeface="+mj-lt"/>
            </a:endParaRPr>
          </a:p>
          <a:p>
            <a:pPr marL="400050" indent="-400050" algn="just">
              <a:buFont typeface="Wingdings" panose="05000000000000000000" pitchFamily="2" charset="2"/>
              <a:buChar char="ü"/>
            </a:pPr>
            <a:r>
              <a:rPr lang="en-US" sz="1600" b="0" i="0" u="none" strike="noStrike" baseline="0" dirty="0">
                <a:latin typeface="+mj-lt"/>
              </a:rPr>
              <a:t> cabling, size, cost and power consumption are all reduced</a:t>
            </a:r>
          </a:p>
          <a:p>
            <a:pPr marL="400050" indent="-400050" algn="just">
              <a:buFont typeface="Wingdings" panose="05000000000000000000" pitchFamily="2" charset="2"/>
              <a:buChar char="ü"/>
            </a:pPr>
            <a:endParaRPr lang="en-US" sz="1000" b="0" i="0" u="none" strike="noStrike" baseline="0" dirty="0">
              <a:latin typeface="+mj-lt"/>
            </a:endParaRPr>
          </a:p>
          <a:p>
            <a:pPr marL="400050" indent="-400050" algn="just">
              <a:buFont typeface="Wingdings" panose="05000000000000000000" pitchFamily="2" charset="2"/>
              <a:buChar char="ü"/>
            </a:pPr>
            <a:r>
              <a:rPr lang="en-US" sz="1600" b="0" i="0" u="none" strike="noStrike" baseline="0" dirty="0">
                <a:latin typeface="+mj-lt"/>
              </a:rPr>
              <a:t> calibration and tuning can be done quicker and automatically</a:t>
            </a:r>
          </a:p>
          <a:p>
            <a:pPr marL="400050" indent="-400050" algn="just">
              <a:buFont typeface="Wingdings" panose="05000000000000000000" pitchFamily="2" charset="2"/>
              <a:buChar char="ü"/>
            </a:pPr>
            <a:endParaRPr lang="en-US" sz="1000" b="0" i="0" u="none" strike="noStrike" baseline="0" dirty="0">
              <a:latin typeface="+mj-lt"/>
            </a:endParaRPr>
          </a:p>
          <a:p>
            <a:pPr marL="400050" indent="-400050" algn="just">
              <a:buFont typeface="Wingdings" panose="05000000000000000000" pitchFamily="2" charset="2"/>
              <a:buChar char="ü"/>
            </a:pPr>
            <a:r>
              <a:rPr lang="en-US" sz="1600" b="0" i="0" u="none" strike="noStrike" baseline="0" dirty="0">
                <a:latin typeface="+mj-lt"/>
              </a:rPr>
              <a:t> filtering is extremely flexible</a:t>
            </a:r>
            <a:endParaRPr lang="en-US" sz="1600" dirty="0">
              <a:latin typeface="+mj-lt"/>
            </a:endParaRPr>
          </a:p>
        </p:txBody>
      </p:sp>
      <p:sp>
        <p:nvSpPr>
          <p:cNvPr id="12" name="TextBox 11">
            <a:extLst>
              <a:ext uri="{FF2B5EF4-FFF2-40B4-BE49-F238E27FC236}">
                <a16:creationId xmlns:a16="http://schemas.microsoft.com/office/drawing/2014/main" id="{AD307767-061D-4C58-A641-BFBD0FF26C77}"/>
              </a:ext>
            </a:extLst>
          </p:cNvPr>
          <p:cNvSpPr txBox="1"/>
          <p:nvPr/>
        </p:nvSpPr>
        <p:spPr>
          <a:xfrm>
            <a:off x="5361167" y="4539664"/>
            <a:ext cx="6565787" cy="2062103"/>
          </a:xfrm>
          <a:prstGeom prst="rect">
            <a:avLst/>
          </a:prstGeom>
          <a:noFill/>
        </p:spPr>
        <p:txBody>
          <a:bodyPr wrap="square">
            <a:spAutoFit/>
          </a:bodyPr>
          <a:lstStyle/>
          <a:p>
            <a:pPr algn="just"/>
            <a:r>
              <a:rPr lang="en-US" sz="1600" b="1" dirty="0">
                <a:latin typeface="+mj-lt"/>
              </a:rPr>
              <a:t>D</a:t>
            </a:r>
            <a:r>
              <a:rPr lang="en-US" sz="1600" b="1" strike="noStrike" baseline="0" dirty="0">
                <a:latin typeface="+mj-lt"/>
              </a:rPr>
              <a:t>rawbacks:</a:t>
            </a:r>
          </a:p>
          <a:p>
            <a:pPr marL="285750" indent="-285750" algn="just">
              <a:buFont typeface="Wingdings" panose="05000000000000000000" pitchFamily="2" charset="2"/>
              <a:buChar char="ü"/>
            </a:pPr>
            <a:endParaRPr lang="en-US" sz="1600" b="0" i="0" u="none" strike="noStrike" baseline="0" dirty="0">
              <a:latin typeface="+mj-lt"/>
            </a:endParaRPr>
          </a:p>
          <a:p>
            <a:pPr marL="400050" indent="-400050" algn="just">
              <a:buFont typeface="Wingdings" panose="05000000000000000000" pitchFamily="2" charset="2"/>
              <a:buChar char="ü"/>
            </a:pPr>
            <a:r>
              <a:rPr lang="en-US" sz="1600" b="0" i="0" u="none" strike="noStrike" baseline="0" dirty="0">
                <a:latin typeface="+mj-lt"/>
              </a:rPr>
              <a:t>the resolution and the sampling rate can‘t be enhanced without completely replacing the device</a:t>
            </a:r>
          </a:p>
          <a:p>
            <a:pPr marL="400050" indent="-400050" algn="just">
              <a:buFont typeface="Wingdings" panose="05000000000000000000" pitchFamily="2" charset="2"/>
              <a:buChar char="ü"/>
            </a:pPr>
            <a:endParaRPr lang="en-US" sz="1600" b="0" i="0" u="none" strike="noStrike" baseline="0" dirty="0">
              <a:latin typeface="+mj-lt"/>
            </a:endParaRPr>
          </a:p>
          <a:p>
            <a:pPr marL="400050" indent="-400050" algn="just">
              <a:buFont typeface="Wingdings" panose="05000000000000000000" pitchFamily="2" charset="2"/>
              <a:buChar char="ü"/>
            </a:pPr>
            <a:r>
              <a:rPr lang="en-US" sz="1600" b="0" i="0" u="none" strike="noStrike" baseline="0" dirty="0">
                <a:latin typeface="+mj-lt"/>
              </a:rPr>
              <a:t> it may take longer to learn how to construct the experimental setup, by the reason of that ones should have knowledge about hardware, interfacing software and  computer programming</a:t>
            </a:r>
            <a:endParaRPr lang="en-US" sz="1600" dirty="0">
              <a:latin typeface="+mj-lt"/>
            </a:endParaRPr>
          </a:p>
        </p:txBody>
      </p:sp>
      <p:sp>
        <p:nvSpPr>
          <p:cNvPr id="7" name="Title 1">
            <a:extLst>
              <a:ext uri="{FF2B5EF4-FFF2-40B4-BE49-F238E27FC236}">
                <a16:creationId xmlns:a16="http://schemas.microsoft.com/office/drawing/2014/main" id="{E3877F30-9947-2595-E400-B281BB53900F}"/>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Theoretical section</a:t>
            </a:r>
          </a:p>
        </p:txBody>
      </p:sp>
      <p:sp>
        <p:nvSpPr>
          <p:cNvPr id="9" name="TextBox 8">
            <a:extLst>
              <a:ext uri="{FF2B5EF4-FFF2-40B4-BE49-F238E27FC236}">
                <a16:creationId xmlns:a16="http://schemas.microsoft.com/office/drawing/2014/main" id="{61011F87-DD2A-0FE0-0B98-5669A4A1A654}"/>
              </a:ext>
            </a:extLst>
          </p:cNvPr>
          <p:cNvSpPr txBox="1"/>
          <p:nvPr/>
        </p:nvSpPr>
        <p:spPr>
          <a:xfrm>
            <a:off x="2122667" y="541720"/>
            <a:ext cx="7946667" cy="492443"/>
          </a:xfrm>
          <a:prstGeom prst="rect">
            <a:avLst/>
          </a:prstGeom>
          <a:noFill/>
        </p:spPr>
        <p:txBody>
          <a:bodyPr wrap="square">
            <a:spAutoFit/>
          </a:bodyPr>
          <a:lstStyle/>
          <a:p>
            <a:pPr algn="l"/>
            <a:r>
              <a:rPr lang="en-GB" sz="2600" b="1" i="0" u="none" strike="noStrike" baseline="0" dirty="0">
                <a:latin typeface="+mj-lt"/>
              </a:rPr>
              <a:t>2.2. Digital Positron Annihilation Lifetime Spectroscopy</a:t>
            </a:r>
            <a:endParaRPr lang="en-US" sz="2600" b="1" i="0" u="none" strike="noStrike" baseline="0" dirty="0">
              <a:latin typeface="+mj-lt"/>
            </a:endParaRPr>
          </a:p>
        </p:txBody>
      </p:sp>
    </p:spTree>
    <p:extLst>
      <p:ext uri="{BB962C8B-B14F-4D97-AF65-F5344CB8AC3E}">
        <p14:creationId xmlns:p14="http://schemas.microsoft.com/office/powerpoint/2010/main" val="24220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9D15C5-5E77-49C1-820E-5D8EAE58645B}"/>
              </a:ext>
            </a:extLst>
          </p:cNvPr>
          <p:cNvSpPr txBox="1"/>
          <p:nvPr/>
        </p:nvSpPr>
        <p:spPr>
          <a:xfrm>
            <a:off x="8168418" y="5381630"/>
            <a:ext cx="2311841" cy="461665"/>
          </a:xfrm>
          <a:prstGeom prst="rect">
            <a:avLst/>
          </a:prstGeom>
          <a:noFill/>
        </p:spPr>
        <p:txBody>
          <a:bodyPr wrap="square">
            <a:spAutoFit/>
          </a:bodyPr>
          <a:lstStyle/>
          <a:p>
            <a:r>
              <a:rPr lang="en-US" sz="1200" b="0" i="0" u="none" strike="noStrike" baseline="0" dirty="0">
                <a:latin typeface="+mj-lt"/>
              </a:rPr>
              <a:t>Simplified decay scheme of </a:t>
            </a:r>
            <a:r>
              <a:rPr lang="en-US" sz="1200" baseline="30000" dirty="0">
                <a:effectLst/>
                <a:latin typeface="+mj-lt"/>
                <a:ea typeface="Calibri" panose="020F0502020204030204" pitchFamily="34" charset="0"/>
                <a:cs typeface="Times New Roman" panose="02020603050405020304" pitchFamily="18" charset="0"/>
              </a:rPr>
              <a:t>60</a:t>
            </a:r>
            <a:r>
              <a:rPr lang="en-US" sz="1200" dirty="0">
                <a:effectLst/>
                <a:latin typeface="+mj-lt"/>
                <a:ea typeface="Calibri" panose="020F0502020204030204" pitchFamily="34" charset="0"/>
                <a:cs typeface="Times New Roman" panose="02020603050405020304" pitchFamily="18" charset="0"/>
              </a:rPr>
              <a:t>Co</a:t>
            </a:r>
          </a:p>
          <a:p>
            <a:endParaRPr lang="en-US" sz="1200" dirty="0">
              <a:latin typeface="+mj-lt"/>
            </a:endParaRPr>
          </a:p>
        </p:txBody>
      </p:sp>
      <p:pic>
        <p:nvPicPr>
          <p:cNvPr id="6" name="Picture 5">
            <a:extLst>
              <a:ext uri="{FF2B5EF4-FFF2-40B4-BE49-F238E27FC236}">
                <a16:creationId xmlns:a16="http://schemas.microsoft.com/office/drawing/2014/main" id="{1FD71109-7798-4229-9EB3-D1B59AAE4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974" y="1997839"/>
            <a:ext cx="3401214" cy="3253335"/>
          </a:xfrm>
          <a:prstGeom prst="rect">
            <a:avLst/>
          </a:prstGeom>
        </p:spPr>
      </p:pic>
      <p:sp>
        <p:nvSpPr>
          <p:cNvPr id="8" name="TextBox 7">
            <a:extLst>
              <a:ext uri="{FF2B5EF4-FFF2-40B4-BE49-F238E27FC236}">
                <a16:creationId xmlns:a16="http://schemas.microsoft.com/office/drawing/2014/main" id="{142AD99B-F988-4CD2-ACC0-0963673C5724}"/>
              </a:ext>
            </a:extLst>
          </p:cNvPr>
          <p:cNvSpPr txBox="1"/>
          <p:nvPr/>
        </p:nvSpPr>
        <p:spPr>
          <a:xfrm>
            <a:off x="524999" y="2415278"/>
            <a:ext cx="6094674" cy="2862322"/>
          </a:xfrm>
          <a:prstGeom prst="rect">
            <a:avLst/>
          </a:prstGeom>
          <a:noFill/>
        </p:spPr>
        <p:txBody>
          <a:bodyPr wrap="square">
            <a:spAutoFit/>
          </a:bodyPr>
          <a:lstStyle/>
          <a:p>
            <a:pPr marL="342900" indent="-342900" algn="just">
              <a:buFont typeface="Wingdings" panose="05000000000000000000" pitchFamily="2" charset="2"/>
              <a:buChar char="ü"/>
            </a:pPr>
            <a:r>
              <a:rPr lang="en-US" sz="2000" b="0" i="0" u="none" strike="noStrike" baseline="0" dirty="0">
                <a:latin typeface="+mj-lt"/>
              </a:rPr>
              <a:t>by setting the CFDD’s LLD and ULD parameters, a PALS spectrometer can be tuned to work as a gamma-gamma coincidence spectrometer.  In this case, the spectrum consists only of the spectrometer timing resolution function </a:t>
            </a:r>
          </a:p>
          <a:p>
            <a:pPr marL="342900" indent="-342900" algn="just">
              <a:buFont typeface="Wingdings" panose="05000000000000000000" pitchFamily="2" charset="2"/>
              <a:buChar char="ü"/>
            </a:pPr>
            <a:endParaRPr lang="en-US" sz="2000" dirty="0">
              <a:latin typeface="+mj-lt"/>
            </a:endParaRPr>
          </a:p>
          <a:p>
            <a:pPr marL="342900" indent="-342900" algn="just">
              <a:buFont typeface="Wingdings" panose="05000000000000000000" pitchFamily="2" charset="2"/>
              <a:buChar char="ü"/>
            </a:pPr>
            <a:endParaRPr lang="en-US" sz="2000" b="0" i="0" u="none" strike="noStrike" baseline="0" dirty="0">
              <a:latin typeface="+mj-lt"/>
            </a:endParaRPr>
          </a:p>
          <a:p>
            <a:pPr marL="342900" indent="-342900" algn="just">
              <a:buFont typeface="Wingdings" panose="05000000000000000000" pitchFamily="2" charset="2"/>
              <a:buChar char="ü"/>
            </a:pPr>
            <a:r>
              <a:rPr lang="en-US" sz="2000" dirty="0">
                <a:latin typeface="+mj-lt"/>
              </a:rPr>
              <a:t>in</a:t>
            </a:r>
            <a:r>
              <a:rPr lang="en-US" sz="2000" b="0" i="0" u="none" strike="noStrike" baseline="0" dirty="0">
                <a:latin typeface="+mj-lt"/>
              </a:rPr>
              <a:t> contrast to </a:t>
            </a:r>
            <a:r>
              <a:rPr lang="en-US" sz="2000" baseline="30000" dirty="0">
                <a:effectLst/>
                <a:latin typeface="+mj-lt"/>
                <a:ea typeface="Calibri" panose="020F0502020204030204" pitchFamily="34" charset="0"/>
                <a:cs typeface="Times New Roman" panose="02020603050405020304" pitchFamily="18" charset="0"/>
              </a:rPr>
              <a:t>22</a:t>
            </a:r>
            <a:r>
              <a:rPr lang="en-US" sz="2000" dirty="0">
                <a:effectLst/>
                <a:latin typeface="+mj-lt"/>
                <a:ea typeface="Calibri" panose="020F0502020204030204" pitchFamily="34" charset="0"/>
                <a:cs typeface="Times New Roman" panose="02020603050405020304" pitchFamily="18" charset="0"/>
              </a:rPr>
              <a:t>Na</a:t>
            </a:r>
            <a:r>
              <a:rPr lang="en-US" sz="2000" b="0" i="0" u="none" strike="noStrike" baseline="0" dirty="0">
                <a:latin typeface="+mj-lt"/>
              </a:rPr>
              <a:t>, no positrons are emitted, so, no positron lifetime components are observed</a:t>
            </a:r>
            <a:endParaRPr lang="en-US" sz="2000" dirty="0">
              <a:latin typeface="+mj-lt"/>
            </a:endParaRPr>
          </a:p>
        </p:txBody>
      </p:sp>
      <p:sp>
        <p:nvSpPr>
          <p:cNvPr id="7" name="Title 1">
            <a:extLst>
              <a:ext uri="{FF2B5EF4-FFF2-40B4-BE49-F238E27FC236}">
                <a16:creationId xmlns:a16="http://schemas.microsoft.com/office/drawing/2014/main" id="{B6526C99-0886-A5B4-21D7-944B09669E82}"/>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Theoretical section</a:t>
            </a:r>
          </a:p>
        </p:txBody>
      </p:sp>
      <p:sp>
        <p:nvSpPr>
          <p:cNvPr id="9" name="TextBox 8">
            <a:extLst>
              <a:ext uri="{FF2B5EF4-FFF2-40B4-BE49-F238E27FC236}">
                <a16:creationId xmlns:a16="http://schemas.microsoft.com/office/drawing/2014/main" id="{D9CA3910-5248-FBD4-2561-D9A2AD6AE103}"/>
              </a:ext>
            </a:extLst>
          </p:cNvPr>
          <p:cNvSpPr txBox="1"/>
          <p:nvPr/>
        </p:nvSpPr>
        <p:spPr>
          <a:xfrm>
            <a:off x="1154430" y="541720"/>
            <a:ext cx="10607040" cy="492443"/>
          </a:xfrm>
          <a:prstGeom prst="rect">
            <a:avLst/>
          </a:prstGeom>
          <a:noFill/>
        </p:spPr>
        <p:txBody>
          <a:bodyPr wrap="square">
            <a:spAutoFit/>
          </a:bodyPr>
          <a:lstStyle/>
          <a:p>
            <a:pPr algn="l"/>
            <a:r>
              <a:rPr lang="en-US" sz="2600" b="1" i="0" u="none" strike="noStrike" baseline="0" dirty="0">
                <a:latin typeface="+mj-lt"/>
              </a:rPr>
              <a:t>2.3. Application of </a:t>
            </a:r>
            <a:r>
              <a:rPr lang="en-US" sz="2600" b="1" i="0" u="none" strike="noStrike" baseline="30000" dirty="0">
                <a:latin typeface="+mj-lt"/>
              </a:rPr>
              <a:t>60</a:t>
            </a:r>
            <a:r>
              <a:rPr lang="en-US" sz="2600" b="1" i="0" u="none" strike="noStrike" baseline="0" dirty="0">
                <a:latin typeface="+mj-lt"/>
              </a:rPr>
              <a:t>Co for determination of the timing resolution of PALS</a:t>
            </a:r>
          </a:p>
        </p:txBody>
      </p:sp>
    </p:spTree>
    <p:extLst>
      <p:ext uri="{BB962C8B-B14F-4D97-AF65-F5344CB8AC3E}">
        <p14:creationId xmlns:p14="http://schemas.microsoft.com/office/powerpoint/2010/main" val="217995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57FB2-2484-47AF-8F4A-D8ACFB6AC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80" y="2988737"/>
            <a:ext cx="5333687" cy="3277014"/>
          </a:xfrm>
          <a:prstGeom prst="rect">
            <a:avLst/>
          </a:prstGeom>
        </p:spPr>
      </p:pic>
      <p:sp>
        <p:nvSpPr>
          <p:cNvPr id="6" name="TextBox 5">
            <a:extLst>
              <a:ext uri="{FF2B5EF4-FFF2-40B4-BE49-F238E27FC236}">
                <a16:creationId xmlns:a16="http://schemas.microsoft.com/office/drawing/2014/main" id="{20EF6EE8-08E8-476E-9166-55B5BA606970}"/>
              </a:ext>
            </a:extLst>
          </p:cNvPr>
          <p:cNvSpPr txBox="1"/>
          <p:nvPr/>
        </p:nvSpPr>
        <p:spPr>
          <a:xfrm>
            <a:off x="741935" y="6236718"/>
            <a:ext cx="4697730" cy="276999"/>
          </a:xfrm>
          <a:prstGeom prst="rect">
            <a:avLst/>
          </a:prstGeom>
          <a:noFill/>
        </p:spPr>
        <p:txBody>
          <a:bodyPr wrap="square">
            <a:spAutoFit/>
          </a:bodyPr>
          <a:lstStyle/>
          <a:p>
            <a:r>
              <a:rPr lang="en-US" sz="1200" b="0" i="0" u="none" strike="noStrike" baseline="0" dirty="0">
                <a:latin typeface="+mj-lt"/>
              </a:rPr>
              <a:t>Wave mode graph with PMT anode signals from two detectors</a:t>
            </a:r>
            <a:endParaRPr lang="en-US" sz="1200" dirty="0">
              <a:latin typeface="+mj-lt"/>
            </a:endParaRPr>
          </a:p>
        </p:txBody>
      </p:sp>
      <p:sp>
        <p:nvSpPr>
          <p:cNvPr id="8" name="TextBox 7">
            <a:extLst>
              <a:ext uri="{FF2B5EF4-FFF2-40B4-BE49-F238E27FC236}">
                <a16:creationId xmlns:a16="http://schemas.microsoft.com/office/drawing/2014/main" id="{C08F2DB1-63BD-4C09-9D27-7BB92199BC6D}"/>
              </a:ext>
            </a:extLst>
          </p:cNvPr>
          <p:cNvSpPr txBox="1"/>
          <p:nvPr/>
        </p:nvSpPr>
        <p:spPr>
          <a:xfrm>
            <a:off x="248862" y="1687816"/>
            <a:ext cx="5014431" cy="1231106"/>
          </a:xfrm>
          <a:prstGeom prst="rect">
            <a:avLst/>
          </a:prstGeom>
          <a:noFill/>
        </p:spPr>
        <p:txBody>
          <a:bodyPr wrap="square">
            <a:spAutoFit/>
          </a:bodyPr>
          <a:lstStyle/>
          <a:p>
            <a:pPr marL="285750" indent="-285750">
              <a:spcAft>
                <a:spcPts val="1200"/>
              </a:spcAft>
              <a:buFont typeface="Wingdings" panose="05000000000000000000" pitchFamily="2" charset="2"/>
              <a:buChar char="ü"/>
            </a:pPr>
            <a:r>
              <a:rPr lang="en-US" sz="1600" b="0" i="0" u="none" strike="noStrike" baseline="0" dirty="0">
                <a:latin typeface="+mj-lt"/>
              </a:rPr>
              <a:t>used to check the output signal from the scintillators</a:t>
            </a:r>
          </a:p>
          <a:p>
            <a:pPr marL="285750" indent="-285750">
              <a:spcAft>
                <a:spcPts val="1200"/>
              </a:spcAft>
              <a:buFont typeface="Wingdings" panose="05000000000000000000" pitchFamily="2" charset="2"/>
              <a:buChar char="ü"/>
            </a:pPr>
            <a:r>
              <a:rPr lang="en-US" sz="1600" dirty="0">
                <a:latin typeface="+mj-lt"/>
              </a:rPr>
              <a:t>the signals are </a:t>
            </a:r>
            <a:r>
              <a:rPr lang="en-GB" sz="1600" b="0" i="0" u="none" strike="noStrike" baseline="0" dirty="0">
                <a:latin typeface="+mj-lt"/>
              </a:rPr>
              <a:t>negative, because the electrons travel from the negative polarity of the cathode to the grounded anode</a:t>
            </a:r>
            <a:endParaRPr lang="en-US" sz="1600" b="0" i="0" u="none" strike="noStrike" baseline="0" dirty="0">
              <a:latin typeface="+mj-lt"/>
            </a:endParaRPr>
          </a:p>
        </p:txBody>
      </p:sp>
      <p:sp>
        <p:nvSpPr>
          <p:cNvPr id="7" name="Title 1">
            <a:extLst>
              <a:ext uri="{FF2B5EF4-FFF2-40B4-BE49-F238E27FC236}">
                <a16:creationId xmlns:a16="http://schemas.microsoft.com/office/drawing/2014/main" id="{01FA847E-6156-AB5E-CF7F-4632CAC66142}"/>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Theoretical section</a:t>
            </a:r>
          </a:p>
        </p:txBody>
      </p:sp>
      <p:pic>
        <p:nvPicPr>
          <p:cNvPr id="10" name="Picture 9">
            <a:extLst>
              <a:ext uri="{FF2B5EF4-FFF2-40B4-BE49-F238E27FC236}">
                <a16:creationId xmlns:a16="http://schemas.microsoft.com/office/drawing/2014/main" id="{C2F60383-653F-5904-F019-AEDC53AC5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205" y="3150484"/>
            <a:ext cx="3475254" cy="2993902"/>
          </a:xfrm>
          <a:prstGeom prst="rect">
            <a:avLst/>
          </a:prstGeom>
        </p:spPr>
      </p:pic>
      <p:pic>
        <p:nvPicPr>
          <p:cNvPr id="12" name="Picture 11">
            <a:extLst>
              <a:ext uri="{FF2B5EF4-FFF2-40B4-BE49-F238E27FC236}">
                <a16:creationId xmlns:a16="http://schemas.microsoft.com/office/drawing/2014/main" id="{4F95A74F-CE80-34BA-8AC5-9EEA8DD5D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644" y="1419037"/>
            <a:ext cx="3608072" cy="1996796"/>
          </a:xfrm>
          <a:prstGeom prst="rect">
            <a:avLst/>
          </a:prstGeom>
        </p:spPr>
      </p:pic>
      <p:sp>
        <p:nvSpPr>
          <p:cNvPr id="14" name="TextBox 13">
            <a:extLst>
              <a:ext uri="{FF2B5EF4-FFF2-40B4-BE49-F238E27FC236}">
                <a16:creationId xmlns:a16="http://schemas.microsoft.com/office/drawing/2014/main" id="{24E8E156-1FAA-4365-180C-F2CE895864A3}"/>
              </a:ext>
            </a:extLst>
          </p:cNvPr>
          <p:cNvSpPr txBox="1"/>
          <p:nvPr/>
        </p:nvSpPr>
        <p:spPr>
          <a:xfrm>
            <a:off x="8652250" y="1346913"/>
            <a:ext cx="3608071" cy="461665"/>
          </a:xfrm>
          <a:prstGeom prst="rect">
            <a:avLst/>
          </a:prstGeom>
          <a:noFill/>
        </p:spPr>
        <p:txBody>
          <a:bodyPr wrap="square">
            <a:spAutoFit/>
          </a:bodyPr>
          <a:lstStyle/>
          <a:p>
            <a:r>
              <a:rPr lang="en-GB" sz="1200" b="0" i="0" u="none" strike="noStrike" baseline="0" dirty="0">
                <a:latin typeface="+mj-lt"/>
              </a:rPr>
              <a:t>Full energy spectrum of </a:t>
            </a:r>
            <a:r>
              <a:rPr lang="en-GB" sz="1200" b="0" i="0" u="none" strike="noStrike" baseline="30000" dirty="0">
                <a:latin typeface="+mj-lt"/>
              </a:rPr>
              <a:t>60</a:t>
            </a:r>
            <a:r>
              <a:rPr lang="en-GB" sz="1200" b="0" i="0" u="none" strike="noStrike" baseline="0" dirty="0">
                <a:latin typeface="+mj-lt"/>
              </a:rPr>
              <a:t>Co obtained using a </a:t>
            </a:r>
            <a:r>
              <a:rPr lang="en-GB" sz="1200" b="0" i="0" u="none" strike="noStrike" baseline="0" dirty="0" err="1">
                <a:latin typeface="+mj-lt"/>
              </a:rPr>
              <a:t>HPGe</a:t>
            </a:r>
            <a:r>
              <a:rPr lang="en-GB" sz="1200" b="0" i="0" u="none" strike="noStrike" baseline="0" dirty="0">
                <a:latin typeface="+mj-lt"/>
              </a:rPr>
              <a:t> gamma rays spectrometer</a:t>
            </a:r>
            <a:endParaRPr lang="en-GB" sz="1200" dirty="0">
              <a:latin typeface="+mj-lt"/>
            </a:endParaRPr>
          </a:p>
        </p:txBody>
      </p:sp>
      <p:sp>
        <p:nvSpPr>
          <p:cNvPr id="16" name="TextBox 15">
            <a:extLst>
              <a:ext uri="{FF2B5EF4-FFF2-40B4-BE49-F238E27FC236}">
                <a16:creationId xmlns:a16="http://schemas.microsoft.com/office/drawing/2014/main" id="{545647C6-A81B-8504-10AE-DF5CABC81853}"/>
              </a:ext>
            </a:extLst>
          </p:cNvPr>
          <p:cNvSpPr txBox="1"/>
          <p:nvPr/>
        </p:nvSpPr>
        <p:spPr>
          <a:xfrm>
            <a:off x="8282205" y="6144386"/>
            <a:ext cx="3608072" cy="461665"/>
          </a:xfrm>
          <a:prstGeom prst="rect">
            <a:avLst/>
          </a:prstGeom>
          <a:noFill/>
        </p:spPr>
        <p:txBody>
          <a:bodyPr wrap="square">
            <a:spAutoFit/>
          </a:bodyPr>
          <a:lstStyle/>
          <a:p>
            <a:pPr algn="just"/>
            <a:r>
              <a:rPr lang="en-GB" sz="1200" b="0" i="0" u="none" strike="noStrike" baseline="0" dirty="0">
                <a:latin typeface="+mj-lt"/>
              </a:rPr>
              <a:t>Energy spectra of </a:t>
            </a:r>
            <a:r>
              <a:rPr lang="en-GB" sz="1200" b="0" i="0" u="none" strike="noStrike" baseline="30000" dirty="0">
                <a:latin typeface="+mj-lt"/>
              </a:rPr>
              <a:t>60</a:t>
            </a:r>
            <a:r>
              <a:rPr lang="en-GB" sz="1200" b="0" i="0" u="none" strike="noStrike" baseline="0" dirty="0">
                <a:latin typeface="+mj-lt"/>
              </a:rPr>
              <a:t>Co obtained with the two scintillator detectors using PALS equipment at ELI-NP</a:t>
            </a:r>
            <a:endParaRPr lang="en-GB" sz="1200" dirty="0">
              <a:latin typeface="+mj-lt"/>
            </a:endParaRPr>
          </a:p>
        </p:txBody>
      </p:sp>
      <p:sp>
        <p:nvSpPr>
          <p:cNvPr id="17" name="TextBox 16">
            <a:extLst>
              <a:ext uri="{FF2B5EF4-FFF2-40B4-BE49-F238E27FC236}">
                <a16:creationId xmlns:a16="http://schemas.microsoft.com/office/drawing/2014/main" id="{1CA33586-CF44-EC2A-CD50-43E90487092C}"/>
              </a:ext>
            </a:extLst>
          </p:cNvPr>
          <p:cNvSpPr txBox="1"/>
          <p:nvPr/>
        </p:nvSpPr>
        <p:spPr>
          <a:xfrm>
            <a:off x="1154430" y="541720"/>
            <a:ext cx="10607040" cy="492443"/>
          </a:xfrm>
          <a:prstGeom prst="rect">
            <a:avLst/>
          </a:prstGeom>
          <a:noFill/>
        </p:spPr>
        <p:txBody>
          <a:bodyPr wrap="square">
            <a:spAutoFit/>
          </a:bodyPr>
          <a:lstStyle/>
          <a:p>
            <a:pPr algn="l"/>
            <a:r>
              <a:rPr lang="en-US" sz="2600" b="1" i="0" u="none" strike="noStrike" baseline="0" dirty="0">
                <a:latin typeface="+mj-lt"/>
              </a:rPr>
              <a:t>2.4.1. Photo-multiplier tube signal waveforms (wave mode)</a:t>
            </a:r>
          </a:p>
        </p:txBody>
      </p:sp>
    </p:spTree>
    <p:extLst>
      <p:ext uri="{BB962C8B-B14F-4D97-AF65-F5344CB8AC3E}">
        <p14:creationId xmlns:p14="http://schemas.microsoft.com/office/powerpoint/2010/main" val="134094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3652-437B-B206-02A0-A35A9B619CFB}"/>
              </a:ext>
            </a:extLst>
          </p:cNvPr>
          <p:cNvSpPr txBox="1">
            <a:spLocks/>
          </p:cNvSpPr>
          <p:nvPr/>
        </p:nvSpPr>
        <p:spPr>
          <a:xfrm>
            <a:off x="0" y="8744"/>
            <a:ext cx="2262808" cy="53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Theoretical section</a:t>
            </a:r>
          </a:p>
        </p:txBody>
      </p:sp>
      <p:sp>
        <p:nvSpPr>
          <p:cNvPr id="6" name="TextBox 5">
            <a:extLst>
              <a:ext uri="{FF2B5EF4-FFF2-40B4-BE49-F238E27FC236}">
                <a16:creationId xmlns:a16="http://schemas.microsoft.com/office/drawing/2014/main" id="{DA92C48D-62D8-4B0D-D5EE-AB2EEA3118F2}"/>
              </a:ext>
            </a:extLst>
          </p:cNvPr>
          <p:cNvSpPr txBox="1"/>
          <p:nvPr/>
        </p:nvSpPr>
        <p:spPr>
          <a:xfrm>
            <a:off x="233612" y="1800924"/>
            <a:ext cx="6097904" cy="3724096"/>
          </a:xfrm>
          <a:prstGeom prst="rect">
            <a:avLst/>
          </a:prstGeom>
          <a:noFill/>
        </p:spPr>
        <p:txBody>
          <a:bodyPr wrap="square">
            <a:spAutoFit/>
          </a:bodyPr>
          <a:lstStyle/>
          <a:p>
            <a:pPr marL="285750" indent="-285750" algn="just">
              <a:spcAft>
                <a:spcPts val="1200"/>
              </a:spcAft>
              <a:buFont typeface="Wingdings" panose="05000000000000000000" pitchFamily="2" charset="2"/>
              <a:buChar char="ü"/>
            </a:pPr>
            <a:r>
              <a:rPr lang="en-GB" sz="1600" b="0" i="0" u="none" strike="noStrike" baseline="0" dirty="0">
                <a:latin typeface="+mj-lt"/>
              </a:rPr>
              <a:t>the lifetime mode of the positron annihilation system offers the possibility to obtain the timing resolution of the detectors</a:t>
            </a:r>
          </a:p>
          <a:p>
            <a:pPr marL="285750" indent="-285750" algn="just">
              <a:spcAft>
                <a:spcPts val="1200"/>
              </a:spcAft>
              <a:buFont typeface="Wingdings" panose="05000000000000000000" pitchFamily="2" charset="2"/>
              <a:buChar char="ü"/>
            </a:pPr>
            <a:r>
              <a:rPr lang="en-GB" sz="1600" dirty="0">
                <a:latin typeface="+mj-lt"/>
              </a:rPr>
              <a:t>the spectrum: </a:t>
            </a:r>
          </a:p>
          <a:p>
            <a:pPr marL="982663" indent="-285750" algn="just">
              <a:spcAft>
                <a:spcPts val="1200"/>
              </a:spcAft>
              <a:buFont typeface="Courier New" panose="02070309020205020404" pitchFamily="49" charset="0"/>
              <a:buChar char="o"/>
            </a:pPr>
            <a:r>
              <a:rPr lang="en-GB" sz="1600" dirty="0">
                <a:latin typeface="+mj-lt"/>
              </a:rPr>
              <a:t>is arranged in the form of a Gaussian </a:t>
            </a:r>
          </a:p>
          <a:p>
            <a:pPr marL="982663" indent="-285750" algn="just">
              <a:spcAft>
                <a:spcPts val="1200"/>
              </a:spcAft>
              <a:buFont typeface="Courier New" panose="02070309020205020404" pitchFamily="49" charset="0"/>
              <a:buChar char="o"/>
            </a:pPr>
            <a:r>
              <a:rPr lang="en-GB" sz="1600" dirty="0">
                <a:latin typeface="+mj-lt"/>
              </a:rPr>
              <a:t>represents a histogram of the time difference between the start timing of CH1 and the stop timing of CH2</a:t>
            </a:r>
          </a:p>
          <a:p>
            <a:pPr marL="285750" indent="-285750" algn="just">
              <a:spcAft>
                <a:spcPts val="1200"/>
              </a:spcAft>
              <a:buFont typeface="Wingdings" panose="05000000000000000000" pitchFamily="2" charset="2"/>
              <a:buChar char="ü"/>
            </a:pPr>
            <a:r>
              <a:rPr lang="en-GB" sz="1600" b="1" dirty="0">
                <a:latin typeface="+mj-lt"/>
              </a:rPr>
              <a:t>timing resolution: </a:t>
            </a:r>
          </a:p>
          <a:p>
            <a:pPr marL="982663" indent="-285750" algn="just">
              <a:spcAft>
                <a:spcPts val="1200"/>
              </a:spcAft>
              <a:buFont typeface="Courier New" panose="02070309020205020404" pitchFamily="49" charset="0"/>
              <a:buChar char="o"/>
            </a:pPr>
            <a:r>
              <a:rPr lang="en-GB" sz="1600" dirty="0">
                <a:latin typeface="+mj-lt"/>
              </a:rPr>
              <a:t>defined as full width at half maximum (FWHM)</a:t>
            </a:r>
          </a:p>
          <a:p>
            <a:pPr marL="982663" indent="-285750" algn="just">
              <a:spcAft>
                <a:spcPts val="1200"/>
              </a:spcAft>
              <a:buFont typeface="Courier New" panose="02070309020205020404" pitchFamily="49" charset="0"/>
              <a:buChar char="o"/>
            </a:pPr>
            <a:r>
              <a:rPr lang="en-GB" sz="1600" dirty="0">
                <a:latin typeface="+mj-lt"/>
              </a:rPr>
              <a:t>indicates the width of a Gaussian measured between two points from the OY axis which are located at the half of the maximum amplitude of this curve</a:t>
            </a:r>
          </a:p>
        </p:txBody>
      </p:sp>
      <p:pic>
        <p:nvPicPr>
          <p:cNvPr id="12" name="Picture 11">
            <a:extLst>
              <a:ext uri="{FF2B5EF4-FFF2-40B4-BE49-F238E27FC236}">
                <a16:creationId xmlns:a16="http://schemas.microsoft.com/office/drawing/2014/main" id="{4CC93B6C-69EB-6259-C950-8D856D67C7FD}"/>
              </a:ext>
            </a:extLst>
          </p:cNvPr>
          <p:cNvPicPr>
            <a:picLocks noChangeAspect="1"/>
          </p:cNvPicPr>
          <p:nvPr/>
        </p:nvPicPr>
        <p:blipFill rotWithShape="1">
          <a:blip r:embed="rId2">
            <a:extLst>
              <a:ext uri="{28A0092B-C50C-407E-A947-70E740481C1C}">
                <a14:useLocalDpi xmlns:a14="http://schemas.microsoft.com/office/drawing/2010/main" val="0"/>
              </a:ext>
            </a:extLst>
          </a:blip>
          <a:srcRect l="11773" r="16442"/>
          <a:stretch/>
        </p:blipFill>
        <p:spPr>
          <a:xfrm>
            <a:off x="6568055" y="1628041"/>
            <a:ext cx="5242947" cy="4108369"/>
          </a:xfrm>
          <a:prstGeom prst="rect">
            <a:avLst/>
          </a:prstGeom>
        </p:spPr>
      </p:pic>
      <p:sp>
        <p:nvSpPr>
          <p:cNvPr id="14" name="TextBox 13">
            <a:extLst>
              <a:ext uri="{FF2B5EF4-FFF2-40B4-BE49-F238E27FC236}">
                <a16:creationId xmlns:a16="http://schemas.microsoft.com/office/drawing/2014/main" id="{0A146546-EF5D-1047-7D7A-828B1622FC16}"/>
              </a:ext>
            </a:extLst>
          </p:cNvPr>
          <p:cNvSpPr txBox="1"/>
          <p:nvPr/>
        </p:nvSpPr>
        <p:spPr>
          <a:xfrm>
            <a:off x="7535227" y="5897099"/>
            <a:ext cx="3951923" cy="276999"/>
          </a:xfrm>
          <a:prstGeom prst="rect">
            <a:avLst/>
          </a:prstGeom>
          <a:noFill/>
        </p:spPr>
        <p:txBody>
          <a:bodyPr wrap="square">
            <a:spAutoFit/>
          </a:bodyPr>
          <a:lstStyle/>
          <a:p>
            <a:r>
              <a:rPr lang="en-GB" sz="1200" b="0" i="0" u="none" strike="noStrike" baseline="0" dirty="0">
                <a:latin typeface="+mj-lt"/>
              </a:rPr>
              <a:t>Spectrum obtained by PALS using </a:t>
            </a:r>
            <a:r>
              <a:rPr lang="en-GB" sz="1200" b="0" i="0" u="none" strike="noStrike" baseline="30000" dirty="0">
                <a:latin typeface="+mj-lt"/>
              </a:rPr>
              <a:t>60</a:t>
            </a:r>
            <a:r>
              <a:rPr lang="en-GB" sz="1200" b="0" i="0" u="none" strike="noStrike" baseline="0" dirty="0">
                <a:latin typeface="+mj-lt"/>
              </a:rPr>
              <a:t>Co fitted by a Gaussian</a:t>
            </a:r>
            <a:endParaRPr lang="en-GB" sz="1200" dirty="0">
              <a:latin typeface="+mj-lt"/>
            </a:endParaRPr>
          </a:p>
        </p:txBody>
      </p:sp>
      <p:sp>
        <p:nvSpPr>
          <p:cNvPr id="15" name="TextBox 14">
            <a:extLst>
              <a:ext uri="{FF2B5EF4-FFF2-40B4-BE49-F238E27FC236}">
                <a16:creationId xmlns:a16="http://schemas.microsoft.com/office/drawing/2014/main" id="{4BC5FD20-E35B-35C7-97EF-F4AA6F1C2DCB}"/>
              </a:ext>
            </a:extLst>
          </p:cNvPr>
          <p:cNvSpPr txBox="1"/>
          <p:nvPr/>
        </p:nvSpPr>
        <p:spPr>
          <a:xfrm>
            <a:off x="3282564" y="541720"/>
            <a:ext cx="5626873" cy="492443"/>
          </a:xfrm>
          <a:prstGeom prst="rect">
            <a:avLst/>
          </a:prstGeom>
          <a:noFill/>
        </p:spPr>
        <p:txBody>
          <a:bodyPr wrap="square">
            <a:spAutoFit/>
          </a:bodyPr>
          <a:lstStyle/>
          <a:p>
            <a:r>
              <a:rPr lang="en-GB" sz="2600" b="1" i="0" u="none" strike="noStrike" baseline="0" dirty="0">
                <a:latin typeface="+mj-lt"/>
              </a:rPr>
              <a:t>2.4.2. PALS spectrometry (lifetime mode)</a:t>
            </a:r>
            <a:endParaRPr lang="en-GB" sz="2600" b="1" dirty="0">
              <a:latin typeface="+mj-lt"/>
            </a:endParaRPr>
          </a:p>
        </p:txBody>
      </p:sp>
    </p:spTree>
    <p:extLst>
      <p:ext uri="{BB962C8B-B14F-4D97-AF65-F5344CB8AC3E}">
        <p14:creationId xmlns:p14="http://schemas.microsoft.com/office/powerpoint/2010/main" val="1213430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3129</Words>
  <Application>Microsoft Office PowerPoint</Application>
  <PresentationFormat>Widescreen</PresentationFormat>
  <Paragraphs>308</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Courier New</vt:lpstr>
      <vt:lpstr>Wingdings</vt:lpstr>
      <vt:lpstr>Office Theme</vt:lpstr>
      <vt:lpstr>PowerPoint Presentation</vt:lpstr>
      <vt:lpstr>Table of contents</vt:lpstr>
      <vt:lpstr> Purposes of the 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results</vt:lpstr>
      <vt:lpstr>Experimental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dadmin</dc:creator>
  <cp:lastModifiedBy>Cosmina Nedelcu</cp:lastModifiedBy>
  <cp:revision>24</cp:revision>
  <dcterms:created xsi:type="dcterms:W3CDTF">2022-09-06T07:00:16Z</dcterms:created>
  <dcterms:modified xsi:type="dcterms:W3CDTF">2022-10-27T05:46:16Z</dcterms:modified>
</cp:coreProperties>
</file>