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6" r:id="rId1"/>
  </p:sldMasterIdLst>
  <p:notesMasterIdLst>
    <p:notesMasterId r:id="rId16"/>
  </p:notesMasterIdLst>
  <p:sldIdLst>
    <p:sldId id="256" r:id="rId2"/>
    <p:sldId id="278" r:id="rId3"/>
    <p:sldId id="280" r:id="rId4"/>
    <p:sldId id="281" r:id="rId5"/>
    <p:sldId id="283" r:id="rId6"/>
    <p:sldId id="284" r:id="rId7"/>
    <p:sldId id="286" r:id="rId8"/>
    <p:sldId id="291" r:id="rId9"/>
    <p:sldId id="299" r:id="rId10"/>
    <p:sldId id="296" r:id="rId11"/>
    <p:sldId id="294" r:id="rId12"/>
    <p:sldId id="295" r:id="rId13"/>
    <p:sldId id="298" r:id="rId14"/>
    <p:sldId id="292" r:id="rId15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4C76"/>
    <a:srgbClr val="89A3C3"/>
    <a:srgbClr val="CDCCC6"/>
    <a:srgbClr val="FEFEFE"/>
    <a:srgbClr val="ADBE88"/>
    <a:srgbClr val="0386BA"/>
    <a:srgbClr val="645D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>
      <p:cViewPr varScale="1">
        <p:scale>
          <a:sx n="101" d="100"/>
          <a:sy n="101" d="100"/>
        </p:scale>
        <p:origin x="636" y="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image" Target="../media/image19.emf"/><Relationship Id="rId6" Type="http://schemas.openxmlformats.org/officeDocument/2006/relationships/image" Target="../media/image24.emf"/><Relationship Id="rId5" Type="http://schemas.openxmlformats.org/officeDocument/2006/relationships/image" Target="../media/image23.emf"/><Relationship Id="rId4" Type="http://schemas.openxmlformats.org/officeDocument/2006/relationships/image" Target="../media/image2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8C9310-1122-478E-BC2F-D384B5328E8C}" type="datetimeFigureOut">
              <a:rPr lang="ru-RU" smtClean="0"/>
              <a:pPr/>
              <a:t>26.10.2022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A601E9-E51C-4605-88CE-0526B9A7706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08260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885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68756-7087-46FF-893C-06E04C6EA151}" type="datetime1">
              <a:rPr lang="ru-RU" smtClean="0"/>
              <a:t>26.10.2022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A0C35-08A6-4DD9-9F15-61F397920F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BB836-6D75-4D1C-B4E4-8DED9D411BBD}" type="datetime1">
              <a:rPr lang="ru-RU" smtClean="0"/>
              <a:t>26.10.2022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A0C35-08A6-4DD9-9F15-61F397920F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611AA-C6B2-45BE-9200-0C1A8E2659C8}" type="datetime1">
              <a:rPr lang="ru-RU" smtClean="0"/>
              <a:t>26.10.2022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A0C35-08A6-4DD9-9F15-61F397920F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F7ECD-68DC-4B80-AF49-52A9D84F8350}" type="datetime1">
              <a:rPr lang="ru-RU" smtClean="0"/>
              <a:t>26.10.2022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A0C35-08A6-4DD9-9F15-61F397920F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F0978-F3A4-4049-9542-A1A790D8333B}" type="datetime1">
              <a:rPr lang="ru-RU" smtClean="0"/>
              <a:t>26.10.2022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A0C35-08A6-4DD9-9F15-61F397920F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421DB-1527-4054-BBAC-ED75C03CB3A4}" type="datetime1">
              <a:rPr lang="ru-RU" smtClean="0"/>
              <a:t>26.10.2022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A0C35-08A6-4DD9-9F15-61F397920F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D06AA-3E31-416D-9E41-39295A2EBFE0}" type="datetime1">
              <a:rPr lang="ru-RU" smtClean="0"/>
              <a:t>26.10.2022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A0C35-08A6-4DD9-9F15-61F397920F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42795-343D-47D7-A535-608FB54D759D}" type="datetime1">
              <a:rPr lang="ru-RU" smtClean="0"/>
              <a:t>26.10.2022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A0C35-08A6-4DD9-9F15-61F397920F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47167-F502-4B5C-8F5E-4BC66BB1CD02}" type="datetime1">
              <a:rPr lang="ru-RU" smtClean="0"/>
              <a:t>26.10.2022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A0C35-08A6-4DD9-9F15-61F397920F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4C5C3-88B0-4700-899B-EFD86F77C271}" type="datetime1">
              <a:rPr lang="ru-RU" smtClean="0"/>
              <a:t>26.10.2022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A0C35-08A6-4DD9-9F15-61F397920F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13AD-A56D-428E-BA93-DB88F073C245}" type="datetime1">
              <a:rPr lang="ru-RU" smtClean="0"/>
              <a:t>26.10.2022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A0C35-08A6-4DD9-9F15-61F397920F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harpenSoften amount="50000"/>
                    </a14:imgEffect>
                    <a14:imgEffect>
                      <a14:colorTemperature colorTemp="4700"/>
                    </a14:imgEffect>
                    <a14:imgEffect>
                      <a14:saturation sat="400000"/>
                    </a14:imgEffect>
                    <a14:imgEffect>
                      <a14:brightnessContrast bright="1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10DB2-90E4-43A7-9124-E3FBA0C277D6}" type="datetime1">
              <a:rPr lang="ru-RU" smtClean="0"/>
              <a:t>26.10.2022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A0C35-08A6-4DD9-9F15-61F397920FA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emf"/><Relationship Id="rId13" Type="http://schemas.openxmlformats.org/officeDocument/2006/relationships/oleObject" Target="../embeddings/oleObject12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2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0.e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0" Type="http://schemas.openxmlformats.org/officeDocument/2006/relationships/image" Target="../media/image22.emf"/><Relationship Id="rId4" Type="http://schemas.openxmlformats.org/officeDocument/2006/relationships/image" Target="../media/image19.emf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24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"/><Relationship Id="rId7" Type="http://schemas.openxmlformats.org/officeDocument/2006/relationships/image" Target="../media/image8.t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tif"/><Relationship Id="rId5" Type="http://schemas.openxmlformats.org/officeDocument/2006/relationships/image" Target="../media/image6.tif"/><Relationship Id="rId4" Type="http://schemas.openxmlformats.org/officeDocument/2006/relationships/image" Target="../media/image5.t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6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22"/>
          <p:cNvSpPr txBox="1">
            <a:spLocks/>
          </p:cNvSpPr>
          <p:nvPr/>
        </p:nvSpPr>
        <p:spPr>
          <a:xfrm>
            <a:off x="7818" y="4891146"/>
            <a:ext cx="3528392" cy="195486"/>
          </a:xfrm>
          <a:prstGeom prst="rect">
            <a:avLst/>
          </a:prstGeom>
        </p:spPr>
        <p:txBody>
          <a:bodyPr lIns="0" tIns="0" rIns="0" bIns="0"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noProof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28 October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2022,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Dubna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, Russia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1203598"/>
            <a:ext cx="9073928" cy="12311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R&amp;</a:t>
            </a:r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tellurium-loaded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liquid scintillator</a:t>
            </a:r>
            <a:endParaRPr lang="en-US" sz="4000" b="1" dirty="0">
              <a:solidFill>
                <a:srgbClr val="00206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08772" y="2920757"/>
            <a:ext cx="34563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altLang="ru-RU" u="sng" dirty="0">
                <a:solidFill>
                  <a:schemeClr val="tx2">
                    <a:lumMod val="75000"/>
                  </a:schemeClr>
                </a:solidFill>
              </a:rPr>
              <a:t>I. </a:t>
            </a:r>
            <a:r>
              <a:rPr lang="en-US" altLang="ru-RU" u="sng" dirty="0" err="1">
                <a:solidFill>
                  <a:schemeClr val="tx2">
                    <a:lumMod val="75000"/>
                  </a:schemeClr>
                </a:solidFill>
              </a:rPr>
              <a:t>Suslov</a:t>
            </a:r>
            <a:r>
              <a:rPr lang="en-US" altLang="ru-RU" dirty="0">
                <a:solidFill>
                  <a:schemeClr val="tx2">
                    <a:lumMod val="75000"/>
                  </a:schemeClr>
                </a:solidFill>
              </a:rPr>
              <a:t>, I. </a:t>
            </a:r>
            <a:r>
              <a:rPr lang="en-US" altLang="ru-RU" dirty="0" err="1">
                <a:solidFill>
                  <a:schemeClr val="tx2">
                    <a:lumMod val="75000"/>
                  </a:schemeClr>
                </a:solidFill>
              </a:rPr>
              <a:t>Nemchenok</a:t>
            </a:r>
            <a:r>
              <a:rPr lang="en-US" altLang="ru-RU" dirty="0">
                <a:solidFill>
                  <a:schemeClr val="tx2">
                    <a:lumMod val="75000"/>
                  </a:schemeClr>
                </a:solidFill>
              </a:rPr>
              <a:t>, A. </a:t>
            </a:r>
            <a:r>
              <a:rPr lang="en-US" altLang="ru-RU" dirty="0" err="1">
                <a:solidFill>
                  <a:schemeClr val="tx2">
                    <a:lumMod val="75000"/>
                  </a:schemeClr>
                </a:solidFill>
              </a:rPr>
              <a:t>Bystryakov</a:t>
            </a:r>
            <a:endParaRPr lang="ru-RU" alt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85065" y="4083918"/>
            <a:ext cx="41741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XXVI </a:t>
            </a:r>
            <a:r>
              <a:rPr lang="en-US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Scientific Conference of Young Scientists and Specialists</a:t>
            </a:r>
            <a:endParaRPr lang="ru-RU" sz="14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 txBox="1">
            <a:spLocks/>
          </p:cNvSpPr>
          <p:nvPr/>
        </p:nvSpPr>
        <p:spPr>
          <a:xfrm>
            <a:off x="8736656" y="4846678"/>
            <a:ext cx="381770" cy="357504"/>
          </a:xfrm>
          <a:prstGeom prst="rect">
            <a:avLst/>
          </a:prstGeom>
        </p:spPr>
        <p:txBody>
          <a:bodyPr vert="horz" lIns="68580" tIns="34290" rIns="68580" bIns="34290" rtlCol="0" anchor="ctr"/>
          <a:lstStyle/>
          <a:p>
            <a:pPr algn="r" defTabSz="685800">
              <a:defRPr/>
            </a:pPr>
            <a:fld id="{725C68B6-61C2-468F-89AB-4B9F7531AA68}" type="slidenum">
              <a:rPr lang="ru-RU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pPr algn="r" defTabSz="685800">
                <a:defRPr/>
              </a:pPr>
              <a:t>10</a:t>
            </a:fld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123478"/>
            <a:ext cx="12362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Conclusion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2605" y="1491630"/>
            <a:ext cx="842493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The </a:t>
            </a:r>
            <a:r>
              <a:rPr lang="en-US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samples of the new liquid scintillator with a 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tellurium </a:t>
            </a:r>
            <a:r>
              <a:rPr lang="en-US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concentration 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 to 1% were 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obtained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good light yield.</a:t>
            </a:r>
            <a:endParaRPr lang="en-US" sz="16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defRPr/>
            </a:pPr>
            <a:r>
              <a:rPr lang="en-US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In aim to improve the light yield of the new scintillator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16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scintillation additive concentrations are optimized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16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secondary 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solvent </a:t>
            </a:r>
            <a:r>
              <a:rPr lang="en-US" sz="16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diisopropylnapthalene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are used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;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d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ifferent tellurium additives - </a:t>
            </a:r>
            <a:r>
              <a:rPr lang="en-US" sz="16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diphenyltellurium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16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dicarboxylates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and complex of </a:t>
            </a:r>
            <a:r>
              <a:rPr lang="en-US" sz="16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diphenyltellurium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oxide with organic ligand are tested.</a:t>
            </a:r>
          </a:p>
          <a:p>
            <a:pPr algn="just">
              <a:lnSpc>
                <a:spcPct val="150000"/>
              </a:lnSpc>
              <a:defRPr/>
            </a:pP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Long-term stability properties of a new </a:t>
            </a:r>
            <a:r>
              <a:rPr lang="en-US" sz="16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-LS’s are showed.</a:t>
            </a:r>
            <a:endParaRPr lang="en-US" sz="16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327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3470" y="2139702"/>
            <a:ext cx="9073928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Backup</a:t>
            </a:r>
            <a:endParaRPr lang="en-US" sz="4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" name="Номер слайда 5"/>
          <p:cNvSpPr txBox="1">
            <a:spLocks/>
          </p:cNvSpPr>
          <p:nvPr/>
        </p:nvSpPr>
        <p:spPr>
          <a:xfrm>
            <a:off x="8736656" y="4846678"/>
            <a:ext cx="381770" cy="357504"/>
          </a:xfrm>
          <a:prstGeom prst="rect">
            <a:avLst/>
          </a:prstGeom>
        </p:spPr>
        <p:txBody>
          <a:bodyPr vert="horz" lIns="68580" tIns="34290" rIns="68580" bIns="34290" rtlCol="0" anchor="ctr"/>
          <a:lstStyle/>
          <a:p>
            <a:pPr algn="r" defTabSz="685800">
              <a:defRPr/>
            </a:pPr>
            <a:fld id="{725C68B6-61C2-468F-89AB-4B9F7531AA68}" type="slidenum">
              <a:rPr lang="ru-RU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pPr algn="r" defTabSz="685800">
                <a:defRPr/>
              </a:pPr>
              <a:t>11</a:t>
            </a:fld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127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876966"/>
            <a:ext cx="2447925" cy="2328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707904" y="2348573"/>
            <a:ext cx="4933528" cy="84254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0" tIns="-9522" rIns="0" bIns="-952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Block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diagram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installation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measuring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light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yield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energy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resolution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LS: 1 -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light-protective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box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2 -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radioactive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source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3 – 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cell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LS; 4 - PMT; 5 –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high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voltage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source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6 -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preamplifier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7 -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amplifier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8 -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signal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converter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0" y="123478"/>
            <a:ext cx="23968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Measurement technique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1972" y="598178"/>
            <a:ext cx="11624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Light yield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600" b="1" i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428" y="3354321"/>
            <a:ext cx="90082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b="1" i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UV-VIS spectra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UNICO UV 2804 in a 10 cm cuvette 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relative to </a:t>
            </a:r>
            <a:r>
              <a:rPr lang="en-US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air at a wavelength of 390 to 600 nm.</a:t>
            </a:r>
            <a:endParaRPr lang="ru-RU" sz="16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428" y="3856079"/>
            <a:ext cx="9008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b="1" i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Tellurium-containing additives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UV-VIS, IR, Raman-spectroscopy, elemental analysis (C, H, </a:t>
            </a:r>
            <a:r>
              <a:rPr lang="en-US" sz="16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Differential Scanning Calorimetry (melting point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ICP-AES (MS) (in plans)</a:t>
            </a:r>
            <a:endParaRPr lang="ru-RU" sz="16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Номер слайда 5"/>
          <p:cNvSpPr txBox="1">
            <a:spLocks/>
          </p:cNvSpPr>
          <p:nvPr/>
        </p:nvSpPr>
        <p:spPr>
          <a:xfrm>
            <a:off x="8748464" y="4846678"/>
            <a:ext cx="369962" cy="357504"/>
          </a:xfrm>
          <a:prstGeom prst="rect">
            <a:avLst/>
          </a:prstGeom>
        </p:spPr>
        <p:txBody>
          <a:bodyPr vert="horz" lIns="68580" tIns="34290" rIns="68580" bIns="34290" rtlCol="0" anchor="ctr"/>
          <a:lstStyle/>
          <a:p>
            <a:pPr algn="r" defTabSz="685800">
              <a:defRPr/>
            </a:pPr>
            <a:fld id="{725C68B6-61C2-468F-89AB-4B9F7531AA68}" type="slidenum">
              <a:rPr lang="ru-RU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pPr algn="r" defTabSz="685800">
                <a:defRPr/>
              </a:pPr>
              <a:t>12</a:t>
            </a:fld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16016" y="703710"/>
            <a:ext cx="317375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Experimental conditions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1600" b="1" i="1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6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eflon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cuvette with uviol glass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16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olume </a:t>
            </a:r>
            <a:r>
              <a:rPr lang="en-US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 ml, height – 2 cm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16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aseline="30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207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 A=2.5 </a:t>
            </a:r>
            <a:r>
              <a:rPr lang="en-US" sz="16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kBq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16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difference measurement 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4868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-40206"/>
            <a:ext cx="280717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Scintillation characteristics. 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Absolute light yield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4655096" y="1910335"/>
            <a:ext cx="55115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1350"/>
          </a:p>
        </p:txBody>
      </p:sp>
      <p:sp>
        <p:nvSpPr>
          <p:cNvPr id="4" name="Прямоугольник 3"/>
          <p:cNvSpPr/>
          <p:nvPr/>
        </p:nvSpPr>
        <p:spPr>
          <a:xfrm>
            <a:off x="1652514" y="3971537"/>
            <a:ext cx="5801268" cy="7015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1400" i="1" baseline="30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400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form di-2-ethylhexanoate </a:t>
            </a:r>
            <a:r>
              <a:rPr lang="en-US" sz="1400" i="1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diphenyltellurium</a:t>
            </a:r>
            <a:endParaRPr lang="en-US" sz="1400" i="1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1400" i="1" baseline="30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400" i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LS </a:t>
            </a:r>
            <a:r>
              <a:rPr lang="en-US" sz="1400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based on </a:t>
            </a:r>
            <a:r>
              <a:rPr lang="en-US" sz="1400" i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diisopropylnapthalene</a:t>
            </a:r>
            <a:r>
              <a:rPr lang="en-US" sz="1400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with light yield 12.300 photons/ 1 MeV e</a:t>
            </a:r>
            <a:r>
              <a:rPr lang="en-US" sz="1400" i="1" baseline="30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ru-RU" sz="1400" i="1" baseline="300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endParaRPr lang="ru-RU" sz="9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8011975"/>
              </p:ext>
            </p:extLst>
          </p:nvPr>
        </p:nvGraphicFramePr>
        <p:xfrm>
          <a:off x="357833" y="1455308"/>
          <a:ext cx="8390631" cy="24723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9831">
                  <a:extLst>
                    <a:ext uri="{9D8B030D-6E8A-4147-A177-3AD203B41FA5}">
                      <a16:colId xmlns:a16="http://schemas.microsoft.com/office/drawing/2014/main" val="335460507"/>
                    </a:ext>
                  </a:extLst>
                </a:gridCol>
                <a:gridCol w="3600400">
                  <a:extLst>
                    <a:ext uri="{9D8B030D-6E8A-4147-A177-3AD203B41FA5}">
                      <a16:colId xmlns:a16="http://schemas.microsoft.com/office/drawing/2014/main" val="128780712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884803634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1520113200"/>
                    </a:ext>
                  </a:extLst>
                </a:gridCol>
              </a:tblGrid>
              <a:tr h="14668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LS sample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89A3C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Scintillation composition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89A3C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Absolute LY, photons/MeV 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89A3C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Evaluation</a:t>
                      </a:r>
                      <a:r>
                        <a:rPr lang="en-US" sz="1400" b="1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method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89A3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6788587"/>
                  </a:ext>
                </a:extLst>
              </a:tr>
              <a:tr h="31305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nloaded-LS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0.5% PPO, 0.0025%POPOP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8646±400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Relative to EJ-309</a:t>
                      </a:r>
                      <a:r>
                        <a:rPr lang="en-US" sz="1400" baseline="30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aseline="30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0944649"/>
                  </a:ext>
                </a:extLst>
              </a:tr>
              <a:tr h="13589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</a:t>
                      </a:r>
                      <a:r>
                        <a:rPr lang="en-US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-LS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0.5% </a:t>
                      </a:r>
                      <a:r>
                        <a:rPr lang="en-US" sz="14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</a:t>
                      </a:r>
                      <a:r>
                        <a:rPr lang="ru-RU" sz="1400" baseline="30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1% PPO, 0.04% POPOP, 30% DIPN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6399±</a:t>
                      </a:r>
                      <a:r>
                        <a:rPr lang="en-US" sz="1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320</a:t>
                      </a:r>
                      <a:endParaRPr lang="ru-RU" sz="14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Relative to EJ-309</a:t>
                      </a:r>
                      <a:endParaRPr lang="ru-RU" sz="14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7376257"/>
                  </a:ext>
                </a:extLst>
              </a:tr>
              <a:tr h="13589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Te-LS </a:t>
                      </a:r>
                      <a:endParaRPr lang="ru-RU" sz="14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1% </a:t>
                      </a:r>
                      <a:r>
                        <a:rPr lang="en-US" sz="14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</a:t>
                      </a:r>
                      <a:r>
                        <a:rPr lang="ru-RU" sz="1400" baseline="30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2% PPO, 0.04% POPOP, 30% DIPN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5128±</a:t>
                      </a:r>
                      <a:r>
                        <a:rPr lang="en-US" sz="1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256</a:t>
                      </a:r>
                      <a:endParaRPr lang="ru-RU" sz="14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Relative to EJ-309</a:t>
                      </a:r>
                      <a:endParaRPr lang="ru-RU" sz="14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9651696"/>
                  </a:ext>
                </a:extLst>
              </a:tr>
              <a:tr h="32575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RENO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0.3% PPO, 0.0030% </a:t>
                      </a:r>
                      <a:r>
                        <a:rPr lang="en-US" sz="14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bis</a:t>
                      </a:r>
                      <a:r>
                        <a:rPr lang="en-US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-MSB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~8000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Relative</a:t>
                      </a:r>
                      <a:r>
                        <a:rPr lang="en-US" sz="14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to anthracene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9696779"/>
                  </a:ext>
                </a:extLst>
              </a:tr>
              <a:tr h="24320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Daya</a:t>
                      </a:r>
                      <a:r>
                        <a:rPr lang="en-US" sz="14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Bay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0.3% PPO, 0.0015% </a:t>
                      </a:r>
                      <a:r>
                        <a:rPr lang="en-US" sz="14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bis</a:t>
                      </a:r>
                      <a:r>
                        <a:rPr lang="en-US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-MSB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8700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Relative</a:t>
                      </a:r>
                      <a:r>
                        <a:rPr lang="en-US" sz="14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to anthracene</a:t>
                      </a:r>
                      <a:endParaRPr lang="ru-RU" sz="14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11056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Stereo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0.3% </a:t>
                      </a:r>
                      <a:r>
                        <a:rPr lang="en-US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PPO, 0.0020% </a:t>
                      </a:r>
                      <a:r>
                        <a:rPr lang="en-US" sz="14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bis</a:t>
                      </a:r>
                      <a:r>
                        <a:rPr lang="en-US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-MSB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8400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Quantum efficiency of PMT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9794771"/>
                  </a:ext>
                </a:extLst>
              </a:tr>
            </a:tbl>
          </a:graphicData>
        </a:graphic>
      </p:graphicFrame>
      <p:sp>
        <p:nvSpPr>
          <p:cNvPr id="7" name="Номер слайда 5"/>
          <p:cNvSpPr txBox="1">
            <a:spLocks/>
          </p:cNvSpPr>
          <p:nvPr/>
        </p:nvSpPr>
        <p:spPr>
          <a:xfrm>
            <a:off x="8748464" y="4846678"/>
            <a:ext cx="369962" cy="357504"/>
          </a:xfrm>
          <a:prstGeom prst="rect">
            <a:avLst/>
          </a:prstGeom>
        </p:spPr>
        <p:txBody>
          <a:bodyPr vert="horz" lIns="68580" tIns="34290" rIns="68580" bIns="34290" rtlCol="0" anchor="ctr"/>
          <a:lstStyle/>
          <a:p>
            <a:pPr algn="r" defTabSz="685800">
              <a:defRPr/>
            </a:pPr>
            <a:fld id="{725C68B6-61C2-468F-89AB-4B9F7531AA68}" type="slidenum">
              <a:rPr lang="ru-RU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pPr algn="r" defTabSz="685800">
                <a:defRPr/>
              </a:pPr>
              <a:t>13</a:t>
            </a:fld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536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>
            <a:off x="-21158" y="123478"/>
            <a:ext cx="41024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Synthesis of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diphenyltelluirum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derivatives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Номер слайда 5"/>
          <p:cNvSpPr txBox="1">
            <a:spLocks/>
          </p:cNvSpPr>
          <p:nvPr/>
        </p:nvSpPr>
        <p:spPr>
          <a:xfrm>
            <a:off x="8748464" y="4846678"/>
            <a:ext cx="369962" cy="357504"/>
          </a:xfrm>
          <a:prstGeom prst="rect">
            <a:avLst/>
          </a:prstGeom>
        </p:spPr>
        <p:txBody>
          <a:bodyPr vert="horz" lIns="68580" tIns="34290" rIns="68580" bIns="34290" rtlCol="0" anchor="ctr"/>
          <a:lstStyle/>
          <a:p>
            <a:pPr algn="r" defTabSz="685800">
              <a:defRPr/>
            </a:pPr>
            <a:fld id="{725C68B6-61C2-468F-89AB-4B9F7531AA68}" type="slidenum">
              <a:rPr lang="ru-RU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pPr algn="r" defTabSz="685800">
                <a:defRPr/>
              </a:pPr>
              <a:t>14</a:t>
            </a:fld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5" name="Группа 14"/>
          <p:cNvGrpSpPr/>
          <p:nvPr/>
        </p:nvGrpSpPr>
        <p:grpSpPr>
          <a:xfrm>
            <a:off x="2267744" y="795894"/>
            <a:ext cx="4622998" cy="1063225"/>
            <a:chOff x="2275166" y="780686"/>
            <a:chExt cx="4738918" cy="1163248"/>
          </a:xfrm>
        </p:grpSpPr>
        <p:graphicFrame>
          <p:nvGraphicFramePr>
            <p:cNvPr id="5" name="Объект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7903276"/>
                </p:ext>
              </p:extLst>
            </p:nvPr>
          </p:nvGraphicFramePr>
          <p:xfrm>
            <a:off x="2275166" y="844861"/>
            <a:ext cx="2229257" cy="4115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691" name="ISIS/Draw Sketch" r:id="rId3" imgW="2476341" imgH="457007" progId="ISISServer">
                    <p:embed/>
                  </p:oleObj>
                </mc:Choice>
                <mc:Fallback>
                  <p:oleObj name="ISIS/Draw Sketch" r:id="rId3" imgW="2476341" imgH="457007" progId="ISISServer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2275166" y="844861"/>
                          <a:ext cx="2229257" cy="41155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" name="Объект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50569454"/>
                </p:ext>
              </p:extLst>
            </p:nvPr>
          </p:nvGraphicFramePr>
          <p:xfrm>
            <a:off x="4173596" y="780686"/>
            <a:ext cx="2840488" cy="1163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692" name="ISIS/Draw Sketch" r:id="rId5" imgW="3000342" imgH="1228532" progId="ISISServer">
                    <p:embed/>
                  </p:oleObj>
                </mc:Choice>
                <mc:Fallback>
                  <p:oleObj name="ISIS/Draw Sketch" r:id="rId5" imgW="3000342" imgH="1228532" progId="ISISServer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4173596" y="780686"/>
                          <a:ext cx="2840488" cy="116324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8" name="Объект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1265928"/>
              </p:ext>
            </p:extLst>
          </p:nvPr>
        </p:nvGraphicFramePr>
        <p:xfrm>
          <a:off x="92152" y="1998288"/>
          <a:ext cx="1388740" cy="10064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93" name="ISIS/Draw Sketch" r:id="rId7" imgW="1695197" imgH="1228532" progId="ISISServer">
                  <p:embed/>
                </p:oleObj>
              </mc:Choice>
              <mc:Fallback>
                <p:oleObj name="ISIS/Draw Sketch" r:id="rId7" imgW="1695197" imgH="1228532" progId="ISISServer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2152" y="1998288"/>
                        <a:ext cx="1388740" cy="10064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Объект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5241459"/>
              </p:ext>
            </p:extLst>
          </p:nvPr>
        </p:nvGraphicFramePr>
        <p:xfrm>
          <a:off x="1475656" y="2129639"/>
          <a:ext cx="2017406" cy="3718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94" name="ISIS/Draw Sketch" r:id="rId9" imgW="2066856" imgH="380897" progId="ISISServer">
                  <p:embed/>
                </p:oleObj>
              </mc:Choice>
              <mc:Fallback>
                <p:oleObj name="ISIS/Draw Sketch" r:id="rId9" imgW="2066856" imgH="380897" progId="ISISServer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475656" y="2129639"/>
                        <a:ext cx="2017406" cy="3718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Объект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314631"/>
              </p:ext>
            </p:extLst>
          </p:nvPr>
        </p:nvGraphicFramePr>
        <p:xfrm>
          <a:off x="3668082" y="1798405"/>
          <a:ext cx="5067012" cy="21403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95" name="ISIS/Draw Sketch" r:id="rId11" imgW="6629140" imgH="2800080" progId="ISISServer">
                  <p:embed/>
                </p:oleObj>
              </mc:Choice>
              <mc:Fallback>
                <p:oleObj name="ISIS/Draw Sketch" r:id="rId11" imgW="6629140" imgH="2800080" progId="ISISServer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668082" y="1798405"/>
                        <a:ext cx="5067012" cy="21403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6" name="Прямая со стрелкой 25"/>
          <p:cNvCxnSpPr/>
          <p:nvPr/>
        </p:nvCxnSpPr>
        <p:spPr>
          <a:xfrm>
            <a:off x="4355976" y="2931790"/>
            <a:ext cx="0" cy="503120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" name="Объект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9991789"/>
              </p:ext>
            </p:extLst>
          </p:nvPr>
        </p:nvGraphicFramePr>
        <p:xfrm>
          <a:off x="3493062" y="3495948"/>
          <a:ext cx="2152997" cy="11539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96" name="ISIS/Draw Sketch" r:id="rId13" imgW="2647769" imgH="1418980" progId="ISISServer">
                  <p:embed/>
                </p:oleObj>
              </mc:Choice>
              <mc:Fallback>
                <p:oleObj name="ISIS/Draw Sketch" r:id="rId13" imgW="2647769" imgH="1418980" progId="ISISServer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493062" y="3495948"/>
                        <a:ext cx="2152997" cy="11539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0742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1"/>
          <p:cNvSpPr txBox="1">
            <a:spLocks/>
          </p:cNvSpPr>
          <p:nvPr/>
        </p:nvSpPr>
        <p:spPr>
          <a:xfrm>
            <a:off x="251520" y="114099"/>
            <a:ext cx="4680520" cy="360040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/>
          <a:p>
            <a:pPr lvl="0" defTabSz="914318">
              <a:lnSpc>
                <a:spcPts val="2400"/>
              </a:lnSpc>
              <a:spcBef>
                <a:spcPct val="0"/>
              </a:spcBef>
              <a:defRPr/>
            </a:pPr>
            <a:r>
              <a:rPr lang="en-US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Neutrinoless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double </a:t>
            </a:r>
            <a:r>
              <a:rPr lang="el-GR" dirty="0" smtClean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β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-decay</a:t>
            </a:r>
            <a:endParaRPr lang="ru-RU" noProof="0" dirty="0">
              <a:solidFill>
                <a:schemeClr val="bg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4" name="Номер слайда 1"/>
          <p:cNvSpPr txBox="1">
            <a:spLocks/>
          </p:cNvSpPr>
          <p:nvPr/>
        </p:nvSpPr>
        <p:spPr>
          <a:xfrm>
            <a:off x="7010400" y="4948014"/>
            <a:ext cx="2133600" cy="2018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86A0C35-08A6-4DD9-9F15-61F397920FA1}" type="slidenum">
              <a:rPr lang="ru-RU" sz="1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</a:t>
            </a:fld>
            <a:endParaRPr lang="ru-RU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653858"/>
            <a:ext cx="835292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Observation of 0vββ decay would imply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lepton </a:t>
            </a:r>
            <a:r>
              <a:rPr lang="en-US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number 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violation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16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resence </a:t>
            </a:r>
            <a:r>
              <a:rPr lang="en-US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a </a:t>
            </a:r>
            <a:r>
              <a:rPr lang="en-US" sz="16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Majorana</a:t>
            </a:r>
            <a:r>
              <a:rPr lang="en-US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term for the neutrino 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mass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16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16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onstraints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neutrino mass hierarchy and 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scale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 </a:t>
            </a:r>
            <a:r>
              <a:rPr lang="en-US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origin of matter/anti-matter 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asymmetry. </a:t>
            </a:r>
            <a:endParaRPr lang="ru-RU" sz="16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8972054"/>
              </p:ext>
            </p:extLst>
          </p:nvPr>
        </p:nvGraphicFramePr>
        <p:xfrm>
          <a:off x="4139952" y="769218"/>
          <a:ext cx="4896544" cy="37467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3" name="Graph" r:id="rId3" imgW="3920760" imgH="3000960" progId="Origin95.Graph">
                  <p:embed/>
                </p:oleObj>
              </mc:Choice>
              <mc:Fallback>
                <p:oleObj name="Graph" r:id="rId3" imgW="3920760" imgH="3000960" progId="Origin95.Grap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39952" y="769218"/>
                        <a:ext cx="4896544" cy="37467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81078" y="2157016"/>
            <a:ext cx="1821403" cy="2481197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005064" y="4515966"/>
            <a:ext cx="51663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Shimizu I. </a:t>
            </a:r>
            <a:r>
              <a:rPr lang="en-US" sz="1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Chen </a:t>
            </a:r>
            <a:r>
              <a:rPr lang="en-US" sz="1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M. </a:t>
            </a:r>
            <a:r>
              <a:rPr lang="en-US" sz="1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(2019) Double Beta Decay Experiments With Loaded Liquid Scintillator. Front. Phys. 7:33. </a:t>
            </a:r>
            <a:endParaRPr lang="ru-RU" sz="10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5"/>
          <p:cNvSpPr txBox="1">
            <a:spLocks/>
          </p:cNvSpPr>
          <p:nvPr/>
        </p:nvSpPr>
        <p:spPr>
          <a:xfrm>
            <a:off x="8848396" y="4846678"/>
            <a:ext cx="270030" cy="357504"/>
          </a:xfrm>
          <a:prstGeom prst="rect">
            <a:avLst/>
          </a:prstGeom>
        </p:spPr>
        <p:txBody>
          <a:bodyPr vert="horz" lIns="68580" tIns="34290" rIns="68580" bIns="34290" rtlCol="0" anchor="ctr"/>
          <a:lstStyle/>
          <a:p>
            <a:pPr algn="r" defTabSz="685800">
              <a:defRPr/>
            </a:pPr>
            <a:fld id="{725C68B6-61C2-468F-89AB-4B9F7531AA68}" type="slidenum">
              <a:rPr lang="ru-RU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pPr algn="r" defTabSz="685800">
                <a:defRPr/>
              </a:pPr>
              <a:t>3</a:t>
            </a:fld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3512148"/>
              </p:ext>
            </p:extLst>
          </p:nvPr>
        </p:nvGraphicFramePr>
        <p:xfrm>
          <a:off x="323528" y="581504"/>
          <a:ext cx="8524869" cy="319833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48272">
                  <a:extLst>
                    <a:ext uri="{9D8B030D-6E8A-4147-A177-3AD203B41FA5}">
                      <a16:colId xmlns:a16="http://schemas.microsoft.com/office/drawing/2014/main" val="905516006"/>
                    </a:ext>
                  </a:extLst>
                </a:gridCol>
                <a:gridCol w="1405183">
                  <a:extLst>
                    <a:ext uri="{9D8B030D-6E8A-4147-A177-3AD203B41FA5}">
                      <a16:colId xmlns:a16="http://schemas.microsoft.com/office/drawing/2014/main" val="1921671663"/>
                    </a:ext>
                  </a:extLst>
                </a:gridCol>
                <a:gridCol w="3279598">
                  <a:extLst>
                    <a:ext uri="{9D8B030D-6E8A-4147-A177-3AD203B41FA5}">
                      <a16:colId xmlns:a16="http://schemas.microsoft.com/office/drawing/2014/main" val="25004823"/>
                    </a:ext>
                  </a:extLst>
                </a:gridCol>
                <a:gridCol w="1391816">
                  <a:extLst>
                    <a:ext uri="{9D8B030D-6E8A-4147-A177-3AD203B41FA5}">
                      <a16:colId xmlns:a16="http://schemas.microsoft.com/office/drawing/2014/main" val="2650741175"/>
                    </a:ext>
                  </a:extLst>
                </a:gridCol>
              </a:tblGrid>
              <a:tr h="2265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Element</a:t>
                      </a:r>
                      <a:r>
                        <a:rPr lang="ru-RU" sz="1300" b="1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1300" b="1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isotope</a:t>
                      </a:r>
                      <a:r>
                        <a:rPr lang="ru-RU" sz="1300" b="1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concentration</a:t>
                      </a:r>
                      <a:endParaRPr lang="ru-RU" sz="1300" b="1" i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9A3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i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Scintillation</a:t>
                      </a:r>
                      <a:r>
                        <a:rPr lang="en-US" sz="1300" b="1" i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i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base</a:t>
                      </a:r>
                      <a:endParaRPr lang="ru-RU" sz="1300" b="1" i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9A3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Element-containing additive</a:t>
                      </a:r>
                      <a:endParaRPr lang="ru-RU" sz="1300" b="1" i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9A3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Light </a:t>
                      </a:r>
                      <a:r>
                        <a:rPr lang="en-US" sz="1300" b="1" i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yield</a:t>
                      </a:r>
                      <a:r>
                        <a:rPr lang="en-US" sz="1300" b="1" i="0" baseline="300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300" b="1" i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9A3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4221852"/>
                  </a:ext>
                </a:extLst>
              </a:tr>
              <a:tr h="15441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Nd</a:t>
                      </a:r>
                      <a:r>
                        <a:rPr lang="ru-RU" sz="13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up to</a:t>
                      </a:r>
                      <a:r>
                        <a:rPr lang="ru-RU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6.5 </a:t>
                      </a:r>
                      <a:r>
                        <a:rPr lang="en-US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r>
                        <a:rPr lang="ru-RU" sz="13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/l</a:t>
                      </a:r>
                      <a:r>
                        <a:rPr lang="en-US" sz="13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[2]</a:t>
                      </a:r>
                      <a:endParaRPr lang="ru-RU" sz="13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PC</a:t>
                      </a:r>
                      <a:r>
                        <a:rPr lang="en-US" sz="1300" baseline="30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2-Methylvalerate</a:t>
                      </a:r>
                      <a:endParaRPr lang="ru-RU" sz="13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80%</a:t>
                      </a:r>
                      <a:endParaRPr lang="ru-RU" sz="13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36655391"/>
                  </a:ext>
                </a:extLst>
              </a:tr>
              <a:tr h="46324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baseline="30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  <a:r>
                        <a:rPr lang="en-US" sz="13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Nd, [3]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up </a:t>
                      </a:r>
                      <a:r>
                        <a:rPr lang="en-US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 20 g/l </a:t>
                      </a:r>
                      <a:endParaRPr lang="ru-RU" sz="13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up to 2 g/l</a:t>
                      </a:r>
                      <a:endParaRPr lang="ru-RU" sz="13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3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PC</a:t>
                      </a:r>
                      <a:r>
                        <a:rPr lang="en-US" sz="1300" baseline="30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PC</a:t>
                      </a:r>
                      <a:r>
                        <a:rPr lang="en-US" sz="1300" baseline="30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Tris</a:t>
                      </a:r>
                      <a:r>
                        <a:rPr lang="en-US" sz="13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3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trimethylhexanoate</a:t>
                      </a:r>
                      <a:r>
                        <a:rPr lang="en-US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3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Complexes with </a:t>
                      </a:r>
                      <a:r>
                        <a:rPr lang="en-US" sz="13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fluorinated </a:t>
                      </a:r>
                      <a:r>
                        <a:rPr lang="el-GR" sz="13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β</a:t>
                      </a:r>
                      <a:r>
                        <a:rPr lang="en-US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3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diketonates</a:t>
                      </a:r>
                      <a:endParaRPr lang="ru-RU" sz="13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r>
                        <a:rPr lang="en-US" sz="13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3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62%</a:t>
                      </a:r>
                      <a:endParaRPr lang="ru-RU" sz="13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40800245"/>
                  </a:ext>
                </a:extLst>
              </a:tr>
              <a:tr h="15441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Nd</a:t>
                      </a:r>
                      <a:r>
                        <a:rPr lang="ru-RU" sz="13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0.32</a:t>
                      </a:r>
                      <a:r>
                        <a:rPr lang="ru-RU" sz="13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r>
                        <a:rPr lang="en-US" sz="13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[4]</a:t>
                      </a:r>
                      <a:endParaRPr lang="ru-RU" sz="13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LAB</a:t>
                      </a:r>
                      <a:r>
                        <a:rPr lang="en-US" sz="1300" baseline="30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300" baseline="30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4-</a:t>
                      </a:r>
                      <a:r>
                        <a:rPr lang="en-US" sz="13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Methyloctanoate</a:t>
                      </a:r>
                      <a:endParaRPr lang="ru-RU" sz="13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64%</a:t>
                      </a:r>
                      <a:endParaRPr lang="ru-RU" sz="13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80538300"/>
                  </a:ext>
                </a:extLst>
              </a:tr>
              <a:tr h="17795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</a:t>
                      </a:r>
                      <a:r>
                        <a:rPr lang="ru-RU" sz="13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3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027 – 0</a:t>
                      </a:r>
                      <a:r>
                        <a:rPr lang="ru-RU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r>
                        <a:rPr lang="en-US" sz="13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[5]</a:t>
                      </a:r>
                      <a:endParaRPr lang="ru-RU" sz="13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Toluene</a:t>
                      </a:r>
                      <a:endParaRPr lang="ru-RU" sz="13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Nanoparticles of </a:t>
                      </a:r>
                      <a:r>
                        <a:rPr lang="en-US" sz="13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AMoO</a:t>
                      </a:r>
                      <a:r>
                        <a:rPr lang="en-US" sz="1300" baseline="-25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</a:t>
                      </a:r>
                      <a:r>
                        <a:rPr lang="en-US" sz="13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A= Ca, </a:t>
                      </a:r>
                      <a:r>
                        <a:rPr lang="en-US" sz="13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Sr</a:t>
                      </a:r>
                      <a:r>
                        <a:rPr lang="en-US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Ba)</a:t>
                      </a:r>
                      <a:endParaRPr lang="ru-RU" sz="13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endParaRPr lang="ru-RU" sz="13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66801608"/>
                  </a:ext>
                </a:extLst>
              </a:tr>
              <a:tr h="1544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Sn, </a:t>
                      </a:r>
                      <a:r>
                        <a:rPr lang="ru-RU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r>
                        <a:rPr lang="en-US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6%</a:t>
                      </a:r>
                      <a:r>
                        <a:rPr lang="en-US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[6]</a:t>
                      </a:r>
                      <a:endParaRPr lang="ru-RU" sz="13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PC</a:t>
                      </a:r>
                      <a:endParaRPr lang="ru-RU" sz="13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Tetramethyltin</a:t>
                      </a:r>
                      <a:endParaRPr lang="ru-RU" sz="13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57%</a:t>
                      </a:r>
                      <a:endParaRPr lang="ru-RU" sz="13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23175861"/>
                  </a:ext>
                </a:extLst>
              </a:tr>
              <a:tr h="1544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Sn, </a:t>
                      </a:r>
                      <a:r>
                        <a:rPr lang="ru-RU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– 10</a:t>
                      </a:r>
                      <a:r>
                        <a:rPr lang="ru-RU" sz="13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r>
                        <a:rPr lang="en-US" sz="13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[7]</a:t>
                      </a:r>
                      <a:endParaRPr lang="ru-RU" sz="13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LAB</a:t>
                      </a:r>
                      <a:endParaRPr lang="ru-RU" sz="13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Tetrabutyltin</a:t>
                      </a:r>
                      <a:endParaRPr lang="ru-RU" sz="13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96% – 55%</a:t>
                      </a:r>
                      <a:endParaRPr lang="ru-RU" sz="13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84940775"/>
                  </a:ext>
                </a:extLst>
              </a:tr>
              <a:tr h="1544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Cd, </a:t>
                      </a:r>
                      <a:r>
                        <a:rPr lang="ru-RU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  <a:r>
                        <a:rPr lang="ru-RU" sz="13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r>
                        <a:rPr lang="en-US" sz="13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[8]</a:t>
                      </a:r>
                      <a:endParaRPr lang="ru-RU" sz="13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LAB</a:t>
                      </a:r>
                      <a:r>
                        <a:rPr lang="ru-RU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+ </a:t>
                      </a:r>
                      <a:r>
                        <a:rPr lang="en-US" sz="13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TBP</a:t>
                      </a:r>
                      <a:r>
                        <a:rPr lang="en-US" sz="1300" baseline="30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3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Chloride</a:t>
                      </a:r>
                      <a:endParaRPr lang="ru-RU" sz="13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47%</a:t>
                      </a:r>
                      <a:endParaRPr lang="ru-RU" sz="13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03834718"/>
                  </a:ext>
                </a:extLst>
              </a:tr>
              <a:tr h="1544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Zr</a:t>
                      </a:r>
                      <a:r>
                        <a:rPr lang="en-US" sz="13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ru-RU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13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r>
                        <a:rPr lang="en-US" sz="13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[9]</a:t>
                      </a:r>
                      <a:endParaRPr lang="ru-RU" sz="13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Anisole</a:t>
                      </a:r>
                      <a:endParaRPr lang="ru-RU" sz="13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Tetrakisisopropylacetoacetate</a:t>
                      </a:r>
                      <a:endParaRPr lang="ru-RU" sz="13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– 40</a:t>
                      </a:r>
                      <a:r>
                        <a:rPr lang="ru-RU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3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87660780"/>
                  </a:ext>
                </a:extLst>
              </a:tr>
              <a:tr h="1544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Zr</a:t>
                      </a:r>
                      <a:r>
                        <a:rPr lang="en-US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up to</a:t>
                      </a:r>
                      <a:r>
                        <a:rPr lang="ru-RU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  <a:r>
                        <a:rPr lang="en-US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</a:t>
                      </a:r>
                      <a:r>
                        <a:rPr lang="ru-RU" sz="13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g/l</a:t>
                      </a:r>
                      <a:r>
                        <a:rPr lang="en-US" sz="13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[10]</a:t>
                      </a:r>
                      <a:endParaRPr lang="ru-RU" sz="13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PC</a:t>
                      </a:r>
                      <a:r>
                        <a:rPr lang="en-US" sz="1300" baseline="300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Dipivaloylmethanate</a:t>
                      </a:r>
                      <a:endParaRPr lang="ru-RU" sz="13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3% </a:t>
                      </a:r>
                      <a:endParaRPr lang="ru-RU" sz="13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19652473"/>
                  </a:ext>
                </a:extLst>
              </a:tr>
              <a:tr h="1544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Zr</a:t>
                      </a:r>
                      <a:r>
                        <a:rPr lang="en-US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r>
                        <a:rPr lang="en-US" sz="13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[11]</a:t>
                      </a:r>
                      <a:endParaRPr lang="ru-RU" sz="13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Toluene</a:t>
                      </a:r>
                      <a:endParaRPr lang="ru-RU" sz="13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Nanoparticles of </a:t>
                      </a:r>
                      <a:r>
                        <a:rPr lang="en-US" sz="13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ZrO</a:t>
                      </a:r>
                      <a:r>
                        <a:rPr lang="ru-RU" sz="1300" baseline="-25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3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3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3631997"/>
                  </a:ext>
                </a:extLst>
              </a:tr>
              <a:tr h="1544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aseline="30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</a:t>
                      </a:r>
                      <a:r>
                        <a:rPr lang="en-US" sz="13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Xe</a:t>
                      </a:r>
                      <a:r>
                        <a:rPr lang="en-US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≤ 3</a:t>
                      </a:r>
                      <a:r>
                        <a:rPr lang="ru-RU" sz="13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r>
                        <a:rPr lang="en-US" sz="13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[12]</a:t>
                      </a:r>
                      <a:endParaRPr lang="ru-RU" sz="13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Decane </a:t>
                      </a:r>
                      <a:r>
                        <a:rPr lang="ru-RU" sz="13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US" sz="13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PC</a:t>
                      </a:r>
                      <a:r>
                        <a:rPr lang="en-US" sz="1300" baseline="300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Gaseous </a:t>
                      </a:r>
                      <a:r>
                        <a:rPr lang="ru-RU" sz="1300" baseline="30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</a:t>
                      </a:r>
                      <a:r>
                        <a:rPr lang="ru-RU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Хе</a:t>
                      </a:r>
                      <a:endParaRPr lang="ru-RU" sz="13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3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80417985"/>
                  </a:ext>
                </a:extLst>
              </a:tr>
              <a:tr h="3088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</a:t>
                      </a:r>
                      <a:r>
                        <a:rPr lang="en-US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13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r>
                        <a:rPr lang="en-US" sz="13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[13]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</a:t>
                      </a:r>
                      <a:r>
                        <a:rPr lang="en-US" sz="13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[14]</a:t>
                      </a:r>
                      <a:endParaRPr lang="ru-RU" sz="13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LAB</a:t>
                      </a:r>
                      <a:endParaRPr lang="ru-RU" sz="13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Complex of telluric acid with </a:t>
                      </a:r>
                      <a:r>
                        <a:rPr lang="en-US" sz="13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butanediol</a:t>
                      </a:r>
                      <a:endParaRPr lang="en-US" sz="13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ru-RU" sz="13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N,N-</a:t>
                      </a:r>
                      <a:r>
                        <a:rPr lang="en-US" sz="13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dimethyldodecylamine</a:t>
                      </a:r>
                      <a:endParaRPr lang="ru-RU" sz="13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</a:t>
                      </a:r>
                      <a:r>
                        <a:rPr lang="en-US" sz="13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67%</a:t>
                      </a:r>
                      <a:endParaRPr lang="ru-RU" sz="13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66706880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89969" y="3777516"/>
            <a:ext cx="597285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ru-RU" sz="1200" i="1" baseline="30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ru-RU" sz="1200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1200" i="1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Pseudocumene</a:t>
            </a:r>
            <a:r>
              <a:rPr lang="en-US" altLang="ru-RU" sz="1200" i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altLang="ru-RU" sz="1200" i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1200" i="1" baseline="30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ru-RU" sz="1200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ru-RU" sz="1200" i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inear </a:t>
            </a:r>
            <a:r>
              <a:rPr lang="en-US" altLang="ru-RU" sz="1200" i="1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alkylbenzene</a:t>
            </a:r>
            <a:r>
              <a:rPr lang="en-US" altLang="ru-RU" sz="1200" i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altLang="ru-RU" sz="1200" i="1" baseline="30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ru-RU" sz="1200" i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Tributylphosphate;</a:t>
            </a:r>
            <a:r>
              <a:rPr lang="en-US" altLang="ru-RU" sz="1200" i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1200" i="1" baseline="30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ru-RU" sz="1200" i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1200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Relative to unloaded LS</a:t>
            </a:r>
            <a:endParaRPr lang="en-US" altLang="ru-RU" sz="1200" i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-468560" y="92626"/>
            <a:ext cx="5616116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Element-loaded liquid scintillators for searching 0νββ</a:t>
            </a:r>
            <a:endParaRPr lang="ru-RU" sz="2800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52820" y="4054515"/>
            <a:ext cx="42114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8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8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I.R. </a:t>
            </a:r>
            <a:r>
              <a:rPr lang="en-US" sz="8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Barabanov</a:t>
            </a:r>
            <a:r>
              <a:rPr lang="en-US" sz="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et al., Instruments and Experimental Techniques. 55 (2012) 545–550. </a:t>
            </a:r>
            <a:endParaRPr lang="en-US" sz="8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8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I.R. </a:t>
            </a:r>
            <a:r>
              <a:rPr lang="en-US" sz="8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Barabanov</a:t>
            </a:r>
            <a:r>
              <a:rPr lang="en-US" sz="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et al., Physics of Atomic Nuclei. 82 (2019) 89–97</a:t>
            </a:r>
            <a:r>
              <a:rPr lang="en-US" sz="8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8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I.B. </a:t>
            </a:r>
            <a:r>
              <a:rPr lang="en-US" sz="8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Nemchenok</a:t>
            </a:r>
            <a:r>
              <a:rPr lang="en-US" sz="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et al., Bulletin of the Russian Academy of Sciences: Physics. 75 (2011) 1007. </a:t>
            </a:r>
            <a:endParaRPr lang="en-US" sz="8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8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S. Arai, et al., Journal of the Ceramic Society of Japan. 127(2019). </a:t>
            </a:r>
            <a:endParaRPr lang="en-US" sz="8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8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M.J. Hwang, et al</a:t>
            </a:r>
            <a:r>
              <a:rPr lang="en-US" sz="8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NIM A. </a:t>
            </a:r>
            <a:r>
              <a:rPr lang="en-US" sz="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570 (2007) 454–458</a:t>
            </a:r>
            <a:r>
              <a:rPr lang="en-US" sz="8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endParaRPr lang="en-US" sz="8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8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8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O. </a:t>
            </a:r>
            <a:r>
              <a:rPr lang="en-US" sz="8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Chkvorets</a:t>
            </a:r>
            <a:r>
              <a:rPr lang="en-US" sz="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et al., Journal of Physics: Conference Series. 1342 (2020) 12112. </a:t>
            </a:r>
            <a:endParaRPr lang="en-US" sz="8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540696" y="4058663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n-US" sz="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I.B. </a:t>
            </a:r>
            <a:r>
              <a:rPr lang="en-US" sz="8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Nemchenok</a:t>
            </a:r>
            <a:r>
              <a:rPr lang="en-US" sz="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et al, Bulletin of the Russian Academy of Sciences: Physics. 76 (2012) 1187–1190.</a:t>
            </a:r>
          </a:p>
          <a:p>
            <a:pPr algn="just"/>
            <a:r>
              <a:rPr lang="en-US" sz="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sz="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Y. Fukuda, et al., Journal of Physics: Conference Series. 1342 (2020) 12093. </a:t>
            </a:r>
          </a:p>
          <a:p>
            <a:pPr algn="just"/>
            <a:r>
              <a:rPr lang="ru-RU" sz="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L.B. </a:t>
            </a:r>
            <a:r>
              <a:rPr lang="en-US" sz="8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Bezrukov</a:t>
            </a:r>
            <a:r>
              <a:rPr lang="en-US" sz="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et al., Russian Journal of Inorganic Chemistry. 66 (2021) 421–426. </a:t>
            </a:r>
          </a:p>
          <a:p>
            <a:pPr algn="just"/>
            <a:r>
              <a:rPr lang="ru-RU" sz="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Watanabe, et al., Nanomaterials. 11 (2021). </a:t>
            </a:r>
          </a:p>
          <a:p>
            <a:pPr algn="just"/>
            <a:r>
              <a:rPr lang="ru-RU" sz="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Y. </a:t>
            </a:r>
            <a:r>
              <a:rPr lang="en-US" sz="8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Gando</a:t>
            </a:r>
            <a:r>
              <a:rPr lang="en-US" sz="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(2019). http://arxiv.org/abs/1904.06655 (accessed September 24, 2021).</a:t>
            </a:r>
          </a:p>
          <a:p>
            <a:pPr algn="just"/>
            <a:r>
              <a:rPr lang="ru-RU" sz="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S. Biller, S. </a:t>
            </a:r>
            <a:r>
              <a:rPr lang="en-US" sz="8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Manecki</a:t>
            </a:r>
            <a:r>
              <a:rPr lang="en-US" sz="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Journal of Physics: Conference Series. 888 (2017) 12084. </a:t>
            </a:r>
          </a:p>
          <a:p>
            <a:pPr algn="just"/>
            <a:r>
              <a:rPr lang="en-US" sz="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14.</a:t>
            </a:r>
            <a:r>
              <a:rPr lang="en-US" altLang="ru-RU" sz="800" baseline="30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Patent CN № 112608263 (B), pub</a:t>
            </a:r>
            <a:r>
              <a:rPr lang="ru-RU" altLang="ru-RU" sz="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2022-05-27. </a:t>
            </a:r>
            <a:r>
              <a:rPr lang="en-US" altLang="ru-RU" sz="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G01T 1/20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2820" y="4054515"/>
            <a:ext cx="8495576" cy="0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796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Рисунок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6727" y="2787774"/>
            <a:ext cx="1405473" cy="1495732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1021" y="3147814"/>
            <a:ext cx="1685435" cy="900521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514" y="2676640"/>
            <a:ext cx="2464026" cy="915833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281" y="4037934"/>
            <a:ext cx="1336559" cy="622085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3900326"/>
            <a:ext cx="2033377" cy="946352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897710" y="613013"/>
            <a:ext cx="413995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b="1" i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Tellurium-containing additive</a:t>
            </a:r>
            <a:r>
              <a:rPr lang="ru-RU" sz="1400" i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4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Symbol" panose="05050102010706020507" pitchFamily="18" charset="2"/>
              <a:buChar char=""/>
            </a:pP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solubility in the scintillation base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14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Symbol" panose="05050102010706020507" pitchFamily="18" charset="2"/>
              <a:buChar char=""/>
            </a:pP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 absorption in UV-VIS region (300 – 600 nm)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14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Symbol" panose="05050102010706020507" pitchFamily="18" charset="2"/>
              <a:buChar char=""/>
            </a:pP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individual compound;</a:t>
            </a:r>
            <a:endParaRPr lang="ru-RU" sz="14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Symbol" panose="05050102010706020507" pitchFamily="18" charset="2"/>
              <a:buChar char=""/>
            </a:pP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being in a solid state of aggregation at the temperature of use (preferable);</a:t>
            </a:r>
            <a:endParaRPr lang="ru-RU" sz="14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Symbol" panose="05050102010706020507" pitchFamily="18" charset="2"/>
              <a:buChar char=""/>
            </a:pP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stability </a:t>
            </a: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hydrolysis, atmospheric oxygen and other environmental influences;</a:t>
            </a:r>
            <a:endParaRPr lang="ru-RU" sz="14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Symbol" panose="05050102010706020507" pitchFamily="18" charset="2"/>
              <a:buChar char=""/>
            </a:pP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non-toxicity;</a:t>
            </a:r>
            <a:endParaRPr lang="ru-RU" sz="14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Symbol" panose="05050102010706020507" pitchFamily="18" charset="2"/>
              <a:buChar char=""/>
            </a:pP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non-flammable and explosion safety.</a:t>
            </a:r>
            <a:endParaRPr lang="ru-RU" sz="14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2"/>
          <p:cNvSpPr>
            <a:spLocks noChangeArrowheads="1"/>
          </p:cNvSpPr>
          <p:nvPr/>
        </p:nvSpPr>
        <p:spPr bwMode="auto">
          <a:xfrm>
            <a:off x="618013" y="643210"/>
            <a:ext cx="3780235" cy="2000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en-US" altLang="ru-RU" sz="1400" b="1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Scintillation base</a:t>
            </a:r>
            <a:r>
              <a:rPr lang="ru-RU" altLang="ru-RU" sz="1400" b="1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altLang="ru-RU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altLang="ru-RU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high boiling point</a:t>
            </a:r>
            <a:r>
              <a:rPr lang="ru-RU" altLang="ru-RU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altLang="ru-RU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altLang="ru-RU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explosion and fire safety, high flash point</a:t>
            </a:r>
            <a:r>
              <a:rPr lang="ru-RU" altLang="ru-RU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altLang="ru-RU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altLang="ru-RU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non-toxicity</a:t>
            </a:r>
            <a:r>
              <a:rPr lang="ru-RU" altLang="ru-RU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altLang="ru-RU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altLang="ru-RU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low corrosive activity in relation to the materials of the detector</a:t>
            </a:r>
            <a:r>
              <a:rPr lang="ru-RU" altLang="ru-RU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altLang="ru-RU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altLang="ru-RU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availability and low cost</a:t>
            </a:r>
            <a:r>
              <a:rPr lang="ru-RU" altLang="ru-RU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altLang="ru-RU" sz="12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ru-RU" sz="1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Linear </a:t>
            </a:r>
            <a:r>
              <a:rPr lang="en-US" altLang="ru-RU" sz="14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alkylbenzene</a:t>
            </a:r>
            <a:r>
              <a:rPr lang="ru-RU" altLang="ru-RU" sz="1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altLang="ru-RU" sz="14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91285"/>
            <a:ext cx="58435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Composition of </a:t>
            </a:r>
            <a:r>
              <a:rPr lang="en-US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-LS and its requirements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Выгнутая вправо стрелка 14"/>
          <p:cNvSpPr/>
          <p:nvPr/>
        </p:nvSpPr>
        <p:spPr>
          <a:xfrm flipH="1">
            <a:off x="0" y="1142915"/>
            <a:ext cx="618013" cy="1955705"/>
          </a:xfrm>
          <a:prstGeom prst="curvedLeftArrow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tx2">
                    <a:lumMod val="75000"/>
                  </a:schemeClr>
                </a:solidFill>
              </a:ln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8013" y="3553483"/>
            <a:ext cx="184377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1400" b="1" i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Scintillation additives</a:t>
            </a:r>
            <a:r>
              <a:rPr lang="ru-RU" altLang="ru-RU" sz="1400" b="1" i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83968" y="4322649"/>
            <a:ext cx="5112568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Structure formula of </a:t>
            </a:r>
            <a:r>
              <a:rPr lang="en-US" sz="14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diphenyltellurium</a:t>
            </a: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(a) di-2-ethylhexanoate, 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(b) oxide with di-(2-ethylhexyl)phosphoric acid) (complex)</a:t>
            </a:r>
            <a:endParaRPr lang="ru-RU" sz="14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28086" y="4671671"/>
            <a:ext cx="5132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PPO</a:t>
            </a:r>
            <a:endParaRPr lang="ru-RU" sz="14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50508" y="4660019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POPOP</a:t>
            </a:r>
            <a:endParaRPr lang="ru-RU" sz="14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Номер слайда 5"/>
          <p:cNvSpPr txBox="1">
            <a:spLocks/>
          </p:cNvSpPr>
          <p:nvPr/>
        </p:nvSpPr>
        <p:spPr>
          <a:xfrm>
            <a:off x="8848396" y="4846678"/>
            <a:ext cx="270030" cy="357504"/>
          </a:xfrm>
          <a:prstGeom prst="rect">
            <a:avLst/>
          </a:prstGeom>
        </p:spPr>
        <p:txBody>
          <a:bodyPr vert="horz" lIns="68580" tIns="34290" rIns="68580" bIns="34290" rtlCol="0" anchor="ctr"/>
          <a:lstStyle/>
          <a:p>
            <a:pPr algn="r" defTabSz="685800">
              <a:defRPr/>
            </a:pPr>
            <a:fld id="{725C68B6-61C2-468F-89AB-4B9F7531AA68}" type="slidenum">
              <a:rPr lang="ru-RU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pPr algn="r" defTabSz="685800">
                <a:defRPr/>
              </a:pPr>
              <a:t>4</a:t>
            </a:fld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491073" y="3435846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(a)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6372200" y="3427745"/>
            <a:ext cx="4539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(b)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2190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0321" y="4219575"/>
            <a:ext cx="87849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Light yield (relative to unloaded LS) and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transparency data at </a:t>
            </a:r>
            <a:r>
              <a:rPr lang="el-GR" sz="1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=430 nm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optical path 10 cm, relative to air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14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-LS with a (a) </a:t>
            </a:r>
            <a:r>
              <a:rPr lang="en-US" sz="14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diphenyltellurium</a:t>
            </a: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di-2-ethylhexanoate, (b) </a:t>
            </a:r>
            <a:r>
              <a:rPr lang="en-US" sz="14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diphenyltellurium</a:t>
            </a: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oxide•L</a:t>
            </a: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constant concentration PPO, POPOP (0.5%, 0.0025%, respectively) </a:t>
            </a:r>
            <a:endParaRPr lang="ru-RU" sz="1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1898780"/>
              </p:ext>
            </p:extLst>
          </p:nvPr>
        </p:nvGraphicFramePr>
        <p:xfrm>
          <a:off x="899593" y="616736"/>
          <a:ext cx="4464496" cy="3735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84" name="Graph" r:id="rId3" imgW="2735640" imgH="2304000" progId="Origin95.Graph">
                  <p:embed/>
                </p:oleObj>
              </mc:Choice>
              <mc:Fallback>
                <p:oleObj name="Graph" r:id="rId3" imgW="2735640" imgH="2304000" progId="Origin95.Graph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3" y="616736"/>
                        <a:ext cx="4464496" cy="37355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0" y="-40206"/>
            <a:ext cx="280717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Scintillation characteristics. 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Concentration dependency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Номер слайда 5"/>
          <p:cNvSpPr txBox="1">
            <a:spLocks/>
          </p:cNvSpPr>
          <p:nvPr/>
        </p:nvSpPr>
        <p:spPr>
          <a:xfrm>
            <a:off x="8848396" y="4846678"/>
            <a:ext cx="270030" cy="357504"/>
          </a:xfrm>
          <a:prstGeom prst="rect">
            <a:avLst/>
          </a:prstGeom>
        </p:spPr>
        <p:txBody>
          <a:bodyPr vert="horz" lIns="68580" tIns="34290" rIns="68580" bIns="34290" rtlCol="0" anchor="ctr"/>
          <a:lstStyle/>
          <a:p>
            <a:pPr algn="r" defTabSz="685800">
              <a:defRPr/>
            </a:pPr>
            <a:fld id="{725C68B6-61C2-468F-89AB-4B9F7531AA68}" type="slidenum">
              <a:rPr lang="ru-RU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pPr algn="r" defTabSz="685800">
                <a:defRPr/>
              </a:pPr>
              <a:t>5</a:t>
            </a:fld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5878623"/>
              </p:ext>
            </p:extLst>
          </p:nvPr>
        </p:nvGraphicFramePr>
        <p:xfrm>
          <a:off x="6300192" y="1084962"/>
          <a:ext cx="2304256" cy="26641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80">
                  <a:extLst>
                    <a:ext uri="{9D8B030D-6E8A-4147-A177-3AD203B41FA5}">
                      <a16:colId xmlns:a16="http://schemas.microsoft.com/office/drawing/2014/main" val="4073880069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151684554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1768256536"/>
                    </a:ext>
                  </a:extLst>
                </a:gridCol>
              </a:tblGrid>
              <a:tr h="238635"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b="1" dirty="0" err="1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</a:t>
                      </a:r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%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9A3C3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l-GR" sz="1200" b="1" baseline="-250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λ</a:t>
                      </a:r>
                      <a:r>
                        <a:rPr lang="en-US" sz="1200" b="1" baseline="-250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=430 nm </a:t>
                      </a: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±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%</a:t>
                      </a:r>
                      <a:endParaRPr lang="ru-RU" sz="1200" b="1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9A3C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9059683"/>
                  </a:ext>
                </a:extLst>
              </a:tr>
              <a:tr h="196604">
                <a:tc v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(a)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9A3C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(b)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9A3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8642806"/>
                  </a:ext>
                </a:extLst>
              </a:tr>
              <a:tr h="17222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90.9</a:t>
                      </a:r>
                      <a:endParaRPr lang="ru-RU" sz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90.9</a:t>
                      </a:r>
                      <a:endParaRPr lang="ru-RU" sz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53637166"/>
                  </a:ext>
                </a:extLst>
              </a:tr>
              <a:tr h="16878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</a:t>
                      </a:r>
                      <a:endParaRPr lang="ru-RU" sz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90.2</a:t>
                      </a:r>
                      <a:endParaRPr lang="ru-RU" sz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8693026"/>
                  </a:ext>
                </a:extLst>
              </a:tr>
              <a:tr h="2129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90.3</a:t>
                      </a:r>
                      <a:endParaRPr lang="ru-RU" sz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87.9</a:t>
                      </a:r>
                      <a:endParaRPr lang="ru-RU" sz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76736813"/>
                  </a:ext>
                </a:extLst>
              </a:tr>
              <a:tr h="28672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88.9</a:t>
                      </a:r>
                      <a:endParaRPr lang="ru-RU" sz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87.1</a:t>
                      </a:r>
                      <a:endParaRPr lang="ru-RU" sz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34503574"/>
                  </a:ext>
                </a:extLst>
              </a:tr>
              <a:tr h="18516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88.7</a:t>
                      </a:r>
                      <a:endParaRPr lang="ru-RU" sz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87.0</a:t>
                      </a:r>
                      <a:endParaRPr lang="ru-RU" sz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7120970"/>
                  </a:ext>
                </a:extLst>
              </a:tr>
              <a:tr h="18516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86.2</a:t>
                      </a:r>
                      <a:endParaRPr lang="ru-RU" sz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85.1</a:t>
                      </a:r>
                      <a:endParaRPr lang="ru-RU" sz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187875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1.25</a:t>
                      </a:r>
                      <a:endParaRPr lang="ru-RU" sz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83.8</a:t>
                      </a:r>
                      <a:endParaRPr lang="ru-RU" sz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231877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958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-39219"/>
            <a:ext cx="305083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Scintillation characteristics. 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Optimization PPO and POPOP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735797" y="1042002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135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275857" y="1965079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1350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303125"/>
              </p:ext>
            </p:extLst>
          </p:nvPr>
        </p:nvGraphicFramePr>
        <p:xfrm>
          <a:off x="421829" y="555526"/>
          <a:ext cx="4294187" cy="3643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0" name="Graph" r:id="rId3" imgW="2735640" imgH="2304000" progId="Origin95.Graph">
                  <p:embed/>
                </p:oleObj>
              </mc:Choice>
              <mc:Fallback>
                <p:oleObj name="Graph" r:id="rId3" imgW="2735640" imgH="2304000" progId="Origin95.Graph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829" y="555526"/>
                        <a:ext cx="4294187" cy="36433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9492368"/>
              </p:ext>
            </p:extLst>
          </p:nvPr>
        </p:nvGraphicFramePr>
        <p:xfrm>
          <a:off x="4572000" y="549067"/>
          <a:ext cx="4240651" cy="360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1" name="Graph" r:id="rId5" imgW="2735640" imgH="2304000" progId="Origin95.Graph">
                  <p:embed/>
                </p:oleObj>
              </mc:Choice>
              <mc:Fallback>
                <p:oleObj name="Graph" r:id="rId5" imgW="2735640" imgH="2304000" progId="Origin95.Graph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549067"/>
                        <a:ext cx="4240651" cy="3600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51520" y="4216537"/>
            <a:ext cx="8640960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07000"/>
              </a:lnSpc>
              <a:spcAft>
                <a:spcPts val="0"/>
              </a:spcAft>
            </a:pPr>
            <a:r>
              <a:rPr lang="en-US" sz="14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</a:t>
            </a: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-LS light yield as a function of the concentration </a:t>
            </a: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(1) PPO (concentration </a:t>
            </a: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POPOP – 0.0025</a:t>
            </a: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%), (2) </a:t>
            </a: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POPOP with a constant concentration PPO (for </a:t>
            </a: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(a) 1% </a:t>
            </a:r>
            <a:r>
              <a:rPr lang="en-US" sz="14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</a:t>
            </a: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PPO, for </a:t>
            </a: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(b) 1% </a:t>
            </a:r>
            <a:r>
              <a:rPr lang="en-US" sz="14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0.5% </a:t>
            </a: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PPO) </a:t>
            </a: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relative </a:t>
            </a: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unloaded LS</a:t>
            </a:r>
            <a:endParaRPr lang="ru-RU" sz="14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Номер слайда 5"/>
          <p:cNvSpPr txBox="1">
            <a:spLocks/>
          </p:cNvSpPr>
          <p:nvPr/>
        </p:nvSpPr>
        <p:spPr>
          <a:xfrm>
            <a:off x="8848396" y="4846678"/>
            <a:ext cx="270030" cy="357504"/>
          </a:xfrm>
          <a:prstGeom prst="rect">
            <a:avLst/>
          </a:prstGeom>
        </p:spPr>
        <p:txBody>
          <a:bodyPr vert="horz" lIns="68580" tIns="34290" rIns="68580" bIns="34290" rtlCol="0" anchor="ctr"/>
          <a:lstStyle/>
          <a:p>
            <a:pPr algn="r" defTabSz="685800">
              <a:defRPr/>
            </a:pPr>
            <a:fld id="{725C68B6-61C2-468F-89AB-4B9F7531AA68}" type="slidenum">
              <a:rPr lang="ru-RU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pPr algn="r" defTabSz="685800">
                <a:defRPr/>
              </a:pPr>
              <a:t>6</a:t>
            </a:fld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55005" y="3866743"/>
            <a:ext cx="47641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(1) </a:t>
            </a:r>
            <a:endParaRPr lang="ru-RU" sz="16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8334487" y="3847205"/>
            <a:ext cx="47641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71738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Группа 17"/>
          <p:cNvGrpSpPr/>
          <p:nvPr/>
        </p:nvGrpSpPr>
        <p:grpSpPr>
          <a:xfrm>
            <a:off x="251520" y="1707654"/>
            <a:ext cx="2851692" cy="2126242"/>
            <a:chOff x="171270" y="1214837"/>
            <a:chExt cx="2851692" cy="2126242"/>
          </a:xfrm>
        </p:grpSpPr>
        <p:pic>
          <p:nvPicPr>
            <p:cNvPr id="14" name="Рисунок 1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5251" y="2147570"/>
              <a:ext cx="883197" cy="1193509"/>
            </a:xfrm>
            <a:prstGeom prst="rect">
              <a:avLst/>
            </a:prstGeom>
          </p:spPr>
        </p:pic>
        <p:pic>
          <p:nvPicPr>
            <p:cNvPr id="16" name="Рисунок 1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8854" y="2435602"/>
              <a:ext cx="1614108" cy="807054"/>
            </a:xfrm>
            <a:prstGeom prst="rect">
              <a:avLst/>
            </a:prstGeom>
          </p:spPr>
        </p:pic>
        <p:pic>
          <p:nvPicPr>
            <p:cNvPr id="15" name="Рисунок 1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27902" y="1326135"/>
              <a:ext cx="1544722" cy="965451"/>
            </a:xfrm>
            <a:prstGeom prst="rect">
              <a:avLst/>
            </a:prstGeom>
          </p:spPr>
        </p:pic>
        <p:pic>
          <p:nvPicPr>
            <p:cNvPr id="17" name="Рисунок 16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1270" y="1214837"/>
              <a:ext cx="1361194" cy="985993"/>
            </a:xfrm>
            <a:prstGeom prst="rect">
              <a:avLst/>
            </a:prstGeom>
          </p:spPr>
        </p:pic>
      </p:grpSp>
      <p:sp>
        <p:nvSpPr>
          <p:cNvPr id="5" name="Прямоугольник 4"/>
          <p:cNvSpPr/>
          <p:nvPr/>
        </p:nvSpPr>
        <p:spPr>
          <a:xfrm>
            <a:off x="-36512" y="-33205"/>
            <a:ext cx="432682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Scintillation characteristics. </a:t>
            </a:r>
          </a:p>
          <a:p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Optimization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secondary scintillation solvent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692345" y="1833284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1350"/>
          </a:p>
        </p:txBody>
      </p:sp>
      <p:sp>
        <p:nvSpPr>
          <p:cNvPr id="11" name="Номер слайда 5"/>
          <p:cNvSpPr txBox="1">
            <a:spLocks/>
          </p:cNvSpPr>
          <p:nvPr/>
        </p:nvSpPr>
        <p:spPr>
          <a:xfrm>
            <a:off x="8848396" y="4846678"/>
            <a:ext cx="270030" cy="357504"/>
          </a:xfrm>
          <a:prstGeom prst="rect">
            <a:avLst/>
          </a:prstGeom>
        </p:spPr>
        <p:txBody>
          <a:bodyPr vert="horz" lIns="68580" tIns="34290" rIns="68580" bIns="34290" rtlCol="0" anchor="ctr"/>
          <a:lstStyle/>
          <a:p>
            <a:pPr algn="r" defTabSz="685800">
              <a:defRPr/>
            </a:pPr>
            <a:fld id="{725C68B6-61C2-468F-89AB-4B9F7531AA68}" type="slidenum">
              <a:rPr lang="ru-RU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pPr algn="r" defTabSz="685800">
                <a:defRPr/>
              </a:pPr>
              <a:t>7</a:t>
            </a:fld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2801193"/>
              </p:ext>
            </p:extLst>
          </p:nvPr>
        </p:nvGraphicFramePr>
        <p:xfrm>
          <a:off x="3360143" y="1218267"/>
          <a:ext cx="5112075" cy="3261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6883">
                  <a:extLst>
                    <a:ext uri="{9D8B030D-6E8A-4147-A177-3AD203B41FA5}">
                      <a16:colId xmlns:a16="http://schemas.microsoft.com/office/drawing/2014/main" val="4073880069"/>
                    </a:ext>
                  </a:extLst>
                </a:gridCol>
                <a:gridCol w="1474659">
                  <a:extLst>
                    <a:ext uri="{9D8B030D-6E8A-4147-A177-3AD203B41FA5}">
                      <a16:colId xmlns:a16="http://schemas.microsoft.com/office/drawing/2014/main" val="697630606"/>
                    </a:ext>
                  </a:extLst>
                </a:gridCol>
                <a:gridCol w="1159294">
                  <a:extLst>
                    <a:ext uri="{9D8B030D-6E8A-4147-A177-3AD203B41FA5}">
                      <a16:colId xmlns:a16="http://schemas.microsoft.com/office/drawing/2014/main" val="2801923565"/>
                    </a:ext>
                  </a:extLst>
                </a:gridCol>
                <a:gridCol w="761061">
                  <a:extLst>
                    <a:ext uri="{9D8B030D-6E8A-4147-A177-3AD203B41FA5}">
                      <a16:colId xmlns:a16="http://schemas.microsoft.com/office/drawing/2014/main" val="1516845541"/>
                    </a:ext>
                  </a:extLst>
                </a:gridCol>
                <a:gridCol w="960178">
                  <a:extLst>
                    <a:ext uri="{9D8B030D-6E8A-4147-A177-3AD203B41FA5}">
                      <a16:colId xmlns:a16="http://schemas.microsoft.com/office/drawing/2014/main" val="1768256536"/>
                    </a:ext>
                  </a:extLst>
                </a:gridCol>
              </a:tblGrid>
              <a:tr h="238635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DIPN,</a:t>
                      </a:r>
                    </a:p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9A3C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Light yield, rel.</a:t>
                      </a:r>
                      <a:r>
                        <a:rPr lang="en-US" sz="14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units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9A3C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9A3C3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l-GR" sz="1400" b="1" baseline="-250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λ</a:t>
                      </a:r>
                      <a:r>
                        <a:rPr lang="en-US" sz="1400" b="1" baseline="-250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=430 nm 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±</a:t>
                      </a:r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400" b="1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%</a:t>
                      </a:r>
                      <a:endParaRPr lang="ru-RU" sz="1400" b="1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4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9A3C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9059683"/>
                  </a:ext>
                </a:extLst>
              </a:tr>
              <a:tr h="196604">
                <a:tc v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(a)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9A3C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(b)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9A3C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(a)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9A3C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(b)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9A3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8642806"/>
                  </a:ext>
                </a:extLst>
              </a:tr>
              <a:tr h="19660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.42</a:t>
                      </a:r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±</a:t>
                      </a:r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0.02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.55</a:t>
                      </a:r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±</a:t>
                      </a:r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</a:t>
                      </a:r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85.1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53637166"/>
                  </a:ext>
                </a:extLst>
              </a:tr>
              <a:tr h="16878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.50</a:t>
                      </a:r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±</a:t>
                      </a:r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.60</a:t>
                      </a:r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±</a:t>
                      </a:r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83.1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82.9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8693026"/>
                  </a:ext>
                </a:extLst>
              </a:tr>
              <a:tr h="2129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.55</a:t>
                      </a:r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±</a:t>
                      </a:r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.67</a:t>
                      </a:r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±</a:t>
                      </a:r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82.9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82.6</a:t>
                      </a:r>
                      <a:endParaRPr lang="ru-RU" sz="14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76736813"/>
                  </a:ext>
                </a:extLst>
              </a:tr>
              <a:tr h="18183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.57</a:t>
                      </a:r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±</a:t>
                      </a:r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.71</a:t>
                      </a:r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±</a:t>
                      </a:r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80.8</a:t>
                      </a:r>
                      <a:endParaRPr lang="ru-RU" sz="14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34503574"/>
                  </a:ext>
                </a:extLst>
              </a:tr>
              <a:tr h="18516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.74</a:t>
                      </a:r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±</a:t>
                      </a:r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79.9</a:t>
                      </a:r>
                      <a:endParaRPr lang="ru-RU" sz="14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7120970"/>
                  </a:ext>
                </a:extLst>
              </a:tr>
              <a:tr h="18516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.78</a:t>
                      </a:r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±</a:t>
                      </a:r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79.0</a:t>
                      </a:r>
                      <a:endParaRPr lang="ru-RU" sz="14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187875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.88</a:t>
                      </a:r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±</a:t>
                      </a:r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77.1</a:t>
                      </a:r>
                      <a:endParaRPr lang="ru-RU" sz="14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23187763"/>
                  </a:ext>
                </a:extLst>
              </a:tr>
              <a:tr h="24643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.88</a:t>
                      </a:r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±</a:t>
                      </a:r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74.0</a:t>
                      </a:r>
                      <a:endParaRPr lang="ru-RU" sz="14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19856406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651097" y="4066569"/>
            <a:ext cx="211628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i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d</a:t>
            </a:r>
            <a:r>
              <a:rPr lang="en-US" sz="1600" i="1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iisopropylnaphthalene</a:t>
            </a:r>
            <a:endParaRPr lang="ru-RU" sz="1600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267744" y="631380"/>
            <a:ext cx="71105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Te</a:t>
            </a: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-LS light yield </a:t>
            </a: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with different concentration DIPN</a:t>
            </a:r>
            <a:r>
              <a:rPr lang="en-US" sz="1400" baseline="-25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mix</a:t>
            </a: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with a constant </a:t>
            </a: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concentration 1% </a:t>
            </a:r>
            <a:r>
              <a:rPr lang="en-US" sz="14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Te</a:t>
            </a: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PPO, POPOP (for </a:t>
            </a: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(a) – </a:t>
            </a: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2% PPO, 0.04% POPOP; for </a:t>
            </a: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(b) – 0.5% </a:t>
            </a: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PPO, </a:t>
            </a: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0.0025% </a:t>
            </a: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POPOP) </a:t>
            </a:r>
            <a:endParaRPr lang="ru-RU" sz="1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697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-62480"/>
            <a:ext cx="280717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Scintillation characteristics. 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Stability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735797" y="1042002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135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113839" y="1028868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135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167845" y="1265431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135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601671" y="1278565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1350"/>
          </a:p>
        </p:txBody>
      </p:sp>
      <p:sp>
        <p:nvSpPr>
          <p:cNvPr id="10" name="Прямоугольник 9"/>
          <p:cNvSpPr/>
          <p:nvPr/>
        </p:nvSpPr>
        <p:spPr>
          <a:xfrm>
            <a:off x="467543" y="3961501"/>
            <a:ext cx="845999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4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</a:endParaRPr>
          </a:p>
          <a:p>
            <a:pPr algn="ctr"/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Stability of </a:t>
            </a: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light </a:t>
            </a: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yield </a:t>
            </a: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and transparency for </a:t>
            </a:r>
            <a:r>
              <a:rPr lang="en-US" sz="14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Te</a:t>
            </a: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-LS samples with </a:t>
            </a: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a content </a:t>
            </a:r>
            <a:endParaRPr lang="en-US" sz="14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</a:endParaRPr>
          </a:p>
          <a:p>
            <a:pPr algn="ctr"/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(a) 1%Te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 (</a:t>
            </a: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in form of </a:t>
            </a:r>
            <a:r>
              <a:rPr lang="en-US" sz="14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diphenyltellurium</a:t>
            </a: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 di-2-ethylhexanoate), </a:t>
            </a: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2%PPO, 0.04%POPOP, 30% </a:t>
            </a: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DIPN, </a:t>
            </a:r>
          </a:p>
          <a:p>
            <a:pPr algn="ctr"/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(</a:t>
            </a: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b) </a:t>
            </a: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1%Te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(</a:t>
            </a: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in form of </a:t>
            </a:r>
            <a:r>
              <a:rPr lang="en-US" sz="14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diphenyltellurium</a:t>
            </a: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sz="14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oxide•L</a:t>
            </a: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), 0.5%PPO</a:t>
            </a: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, </a:t>
            </a: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0.0025%POPOP</a:t>
            </a: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, 30% </a:t>
            </a: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DIPN</a:t>
            </a:r>
            <a:r>
              <a:rPr lang="en-US" sz="1400" baseline="-25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mix</a:t>
            </a: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, </a:t>
            </a:r>
            <a:endParaRPr lang="ru-RU" sz="1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3383869" y="603742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1350"/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5338786"/>
              </p:ext>
            </p:extLst>
          </p:nvPr>
        </p:nvGraphicFramePr>
        <p:xfrm>
          <a:off x="179512" y="1100731"/>
          <a:ext cx="3482392" cy="29209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4" name="Graph" r:id="rId3" imgW="2735640" imgH="2304000" progId="Origin95.Graph">
                  <p:embed/>
                </p:oleObj>
              </mc:Choice>
              <mc:Fallback>
                <p:oleObj name="Graph" r:id="rId3" imgW="2735640" imgH="2304000" progId="Origin95.Graph">
                  <p:embed/>
                  <p:pic>
                    <p:nvPicPr>
                      <p:cNvPr id="9" name="Объект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1100731"/>
                        <a:ext cx="3482392" cy="292091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Номер слайда 5"/>
          <p:cNvSpPr txBox="1">
            <a:spLocks/>
          </p:cNvSpPr>
          <p:nvPr/>
        </p:nvSpPr>
        <p:spPr>
          <a:xfrm>
            <a:off x="8736656" y="4846678"/>
            <a:ext cx="381770" cy="357504"/>
          </a:xfrm>
          <a:prstGeom prst="rect">
            <a:avLst/>
          </a:prstGeom>
        </p:spPr>
        <p:txBody>
          <a:bodyPr vert="horz" lIns="68580" tIns="34290" rIns="68580" bIns="34290" rtlCol="0" anchor="ctr"/>
          <a:lstStyle/>
          <a:p>
            <a:pPr algn="r" defTabSz="685800">
              <a:defRPr/>
            </a:pPr>
            <a:fld id="{725C68B6-61C2-468F-89AB-4B9F7531AA68}" type="slidenum">
              <a:rPr lang="ru-RU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pPr algn="r" defTabSz="685800">
                <a:defRPr/>
              </a:pPr>
              <a:t>8</a:t>
            </a:fld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0017779"/>
              </p:ext>
            </p:extLst>
          </p:nvPr>
        </p:nvGraphicFramePr>
        <p:xfrm>
          <a:off x="3360415" y="1100731"/>
          <a:ext cx="3476531" cy="29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5" name="Graph" r:id="rId5" imgW="2735640" imgH="2304000" progId="Origin95.Graph">
                  <p:embed/>
                </p:oleObj>
              </mc:Choice>
              <mc:Fallback>
                <p:oleObj name="Graph" r:id="rId5" imgW="2735640" imgH="2304000" progId="Origin95.Graph">
                  <p:embed/>
                  <p:pic>
                    <p:nvPicPr>
                      <p:cNvPr id="12" name="Объект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0415" y="1100731"/>
                        <a:ext cx="3476531" cy="2916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7215098"/>
              </p:ext>
            </p:extLst>
          </p:nvPr>
        </p:nvGraphicFramePr>
        <p:xfrm>
          <a:off x="6623285" y="1091945"/>
          <a:ext cx="2304256" cy="29384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80">
                  <a:extLst>
                    <a:ext uri="{9D8B030D-6E8A-4147-A177-3AD203B41FA5}">
                      <a16:colId xmlns:a16="http://schemas.microsoft.com/office/drawing/2014/main" val="4073880069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151684554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1768256536"/>
                    </a:ext>
                  </a:extLst>
                </a:gridCol>
              </a:tblGrid>
              <a:tr h="238635"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Date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9A3C3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l-GR" sz="1200" b="1" baseline="-250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λ</a:t>
                      </a:r>
                      <a:r>
                        <a:rPr lang="en-US" sz="1200" b="1" baseline="-250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=430 nm </a:t>
                      </a: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±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%</a:t>
                      </a:r>
                      <a:endParaRPr lang="ru-RU" sz="1200" b="1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9A3C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9059683"/>
                  </a:ext>
                </a:extLst>
              </a:tr>
              <a:tr h="196604">
                <a:tc v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(a)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9A3C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(b)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9A3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8642806"/>
                  </a:ext>
                </a:extLst>
              </a:tr>
              <a:tr h="196604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22.12.20</a:t>
                      </a:r>
                      <a:endParaRPr lang="ru-RU" sz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81.0</a:t>
                      </a:r>
                      <a:endParaRPr lang="ru-RU" sz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53637166"/>
                  </a:ext>
                </a:extLst>
              </a:tr>
              <a:tr h="16878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31.03.21</a:t>
                      </a:r>
                      <a:endParaRPr lang="ru-RU" sz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81.0</a:t>
                      </a:r>
                      <a:endParaRPr lang="ru-RU" sz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8693026"/>
                  </a:ext>
                </a:extLst>
              </a:tr>
              <a:tr h="21298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29.06.21</a:t>
                      </a:r>
                      <a:endParaRPr lang="en-US" sz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81.2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76736813"/>
                  </a:ext>
                </a:extLst>
              </a:tr>
              <a:tr h="28672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29.09.21</a:t>
                      </a:r>
                      <a:endParaRPr lang="en-US" sz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82.3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34503574"/>
                  </a:ext>
                </a:extLst>
              </a:tr>
              <a:tr h="185164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21.12.21</a:t>
                      </a:r>
                      <a:endParaRPr lang="en-US" sz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80.4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7120970"/>
                  </a:ext>
                </a:extLst>
              </a:tr>
              <a:tr h="18516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31.03.22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80.9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80.9</a:t>
                      </a:r>
                      <a:endParaRPr lang="ru-RU" sz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187875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20.06</a:t>
                      </a:r>
                      <a:r>
                        <a:rPr lang="en-US" sz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82.6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79.9</a:t>
                      </a:r>
                      <a:endParaRPr lang="ru-RU" sz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23187763"/>
                  </a:ext>
                </a:extLst>
              </a:tr>
              <a:tr h="24643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22.09.22</a:t>
                      </a:r>
                      <a:endParaRPr lang="ru-RU" sz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81.7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79.7</a:t>
                      </a:r>
                      <a:endParaRPr lang="ru-RU" sz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19856406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4886755" y="2912961"/>
            <a:ext cx="5116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(b) 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739483" y="2931790"/>
            <a:ext cx="5116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(a)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0455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010400" y="4881260"/>
            <a:ext cx="2133600" cy="273844"/>
          </a:xfrm>
        </p:spPr>
        <p:txBody>
          <a:bodyPr/>
          <a:lstStyle/>
          <a:p>
            <a:fld id="{786A0C35-08A6-4DD9-9F15-61F397920FA1}" type="slidenum">
              <a:rPr lang="ru-RU" smtClean="0"/>
              <a:pPr/>
              <a:t>9</a:t>
            </a:fld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5328524"/>
              </p:ext>
            </p:extLst>
          </p:nvPr>
        </p:nvGraphicFramePr>
        <p:xfrm>
          <a:off x="467544" y="1006097"/>
          <a:ext cx="8082458" cy="25030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48272">
                  <a:extLst>
                    <a:ext uri="{9D8B030D-6E8A-4147-A177-3AD203B41FA5}">
                      <a16:colId xmlns:a16="http://schemas.microsoft.com/office/drawing/2014/main" val="335460507"/>
                    </a:ext>
                  </a:extLst>
                </a:gridCol>
                <a:gridCol w="3989119">
                  <a:extLst>
                    <a:ext uri="{9D8B030D-6E8A-4147-A177-3AD203B41FA5}">
                      <a16:colId xmlns:a16="http://schemas.microsoft.com/office/drawing/2014/main" val="1287807122"/>
                    </a:ext>
                  </a:extLst>
                </a:gridCol>
                <a:gridCol w="1645067">
                  <a:extLst>
                    <a:ext uri="{9D8B030D-6E8A-4147-A177-3AD203B41FA5}">
                      <a16:colId xmlns:a16="http://schemas.microsoft.com/office/drawing/2014/main" val="884803634"/>
                    </a:ext>
                  </a:extLst>
                </a:gridCol>
              </a:tblGrid>
              <a:tr h="4211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</a:t>
                      </a:r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-LS </a:t>
                      </a: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sample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89A3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Scintillation composition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89A3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Light</a:t>
                      </a:r>
                      <a:r>
                        <a:rPr lang="en-US" sz="1400" b="1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yield</a:t>
                      </a:r>
                      <a:r>
                        <a:rPr lang="en-US" sz="1400" b="1" baseline="300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relative units 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89A3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6788587"/>
                  </a:ext>
                </a:extLst>
              </a:tr>
              <a:tr h="17207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Our research (a</a:t>
                      </a:r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lang="ru-RU" sz="14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</a:t>
                      </a:r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</a:t>
                      </a:r>
                      <a:r>
                        <a:rPr lang="en-US" sz="14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</a:t>
                      </a:r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PPO, 0.04%POPOP, 30% DIPN</a:t>
                      </a:r>
                      <a:endParaRPr lang="ru-RU" sz="14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</a:t>
                      </a:r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2±</a:t>
                      </a:r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</a:t>
                      </a:r>
                      <a:endParaRPr lang="ru-RU" sz="14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818267696"/>
                  </a:ext>
                </a:extLst>
              </a:tr>
              <a:tr h="1720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Our research (a)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1% </a:t>
                      </a:r>
                      <a:r>
                        <a:rPr lang="en-US" sz="14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</a:t>
                      </a:r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2% </a:t>
                      </a:r>
                      <a:r>
                        <a:rPr lang="en-US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PPO, </a:t>
                      </a:r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0.04%POPOP, 30% DIPN</a:t>
                      </a:r>
                      <a:endParaRPr lang="ru-RU" sz="14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0.58</a:t>
                      </a:r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±</a:t>
                      </a:r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510944649"/>
                  </a:ext>
                </a:extLst>
              </a:tr>
              <a:tr h="17207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Our</a:t>
                      </a:r>
                      <a:r>
                        <a:rPr lang="en-US" sz="14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research (b)</a:t>
                      </a:r>
                      <a:endParaRPr lang="ru-RU" sz="14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</a:t>
                      </a:r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</a:t>
                      </a:r>
                      <a:r>
                        <a:rPr lang="en-US" sz="14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</a:t>
                      </a:r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0.5% PPO, 0.0025%POPOP</a:t>
                      </a:r>
                      <a:endParaRPr lang="ru-RU" sz="14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0.73</a:t>
                      </a:r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±</a:t>
                      </a:r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0.04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792053308"/>
                  </a:ext>
                </a:extLst>
              </a:tr>
              <a:tr h="35640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Our</a:t>
                      </a:r>
                      <a:r>
                        <a:rPr lang="en-US" sz="14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research (b)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1% </a:t>
                      </a:r>
                      <a:r>
                        <a:rPr lang="en-US" sz="14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</a:t>
                      </a:r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0.5% </a:t>
                      </a:r>
                      <a:r>
                        <a:rPr lang="en-US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PPO, </a:t>
                      </a:r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0.0025% </a:t>
                      </a:r>
                      <a:r>
                        <a:rPr lang="en-US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POPOP, 30% </a:t>
                      </a:r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DIPN</a:t>
                      </a:r>
                      <a:r>
                        <a:rPr lang="en-US" sz="1400" baseline="-25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mix</a:t>
                      </a:r>
                      <a:endParaRPr lang="ru-RU" sz="1400" baseline="-25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0.71</a:t>
                      </a:r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±</a:t>
                      </a:r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837376257"/>
                  </a:ext>
                </a:extLst>
              </a:tr>
              <a:tr h="2575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Patent</a:t>
                      </a:r>
                      <a:r>
                        <a:rPr lang="en-US" sz="14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CN 112608263</a:t>
                      </a:r>
                      <a:r>
                        <a:rPr lang="en-US" sz="14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(B)</a:t>
                      </a:r>
                      <a:r>
                        <a:rPr lang="en-US" sz="1400" b="1" baseline="30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en-US" sz="1400" b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[14]</a:t>
                      </a:r>
                      <a:endParaRPr lang="ru-RU" sz="1400" b="0" baseline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0.5% </a:t>
                      </a:r>
                      <a:r>
                        <a:rPr lang="en-US" sz="14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</a:t>
                      </a:r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2.5</a:t>
                      </a:r>
                      <a:r>
                        <a:rPr lang="en-US" sz="14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g/L</a:t>
                      </a:r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PPO, </a:t>
                      </a:r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4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mg/L</a:t>
                      </a:r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bis</a:t>
                      </a:r>
                      <a:r>
                        <a:rPr lang="en-US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-MSB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~0.67</a:t>
                      </a:r>
                      <a:endParaRPr lang="ru-RU" sz="14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889696779"/>
                  </a:ext>
                </a:extLst>
              </a:tr>
              <a:tr h="2575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SNO+</a:t>
                      </a:r>
                      <a:r>
                        <a:rPr lang="en-US" sz="1400" b="1" baseline="30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en-US" sz="1400" b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[15]</a:t>
                      </a:r>
                      <a:endParaRPr lang="ru-RU" sz="1400" b="0" baseline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1% </a:t>
                      </a:r>
                      <a:r>
                        <a:rPr lang="en-US" sz="14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</a:t>
                      </a:r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ru-RU" sz="14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r>
                        <a:rPr lang="ru-RU" sz="14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14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ru-RU" sz="14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PPO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~0.65</a:t>
                      </a:r>
                      <a:endParaRPr lang="ru-RU" sz="14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7244506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0" y="-62480"/>
            <a:ext cx="30049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Scintillation characteristics. 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Comparison with other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-LS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60985" y="4018434"/>
            <a:ext cx="84955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ru-RU" sz="12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ru-RU" sz="12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ru-RU" sz="1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14.P</a:t>
            </a:r>
            <a:r>
              <a:rPr lang="en-US" altLang="ru-RU" sz="1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atent CN </a:t>
            </a:r>
            <a:r>
              <a:rPr lang="en-US" altLang="ru-RU" sz="1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112608263 (B), </a:t>
            </a:r>
            <a:r>
              <a:rPr lang="en-US" altLang="ru-RU" sz="1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</a:t>
            </a:r>
            <a:r>
              <a:rPr lang="ru-RU" altLang="ru-RU" sz="1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ru-RU" sz="1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2022-05-27. </a:t>
            </a:r>
            <a:r>
              <a:rPr lang="en-US" altLang="ru-RU" sz="1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G01T </a:t>
            </a:r>
            <a:r>
              <a:rPr lang="en-US" altLang="ru-RU" sz="1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1/20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ru-RU" sz="1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15. T. </a:t>
            </a:r>
            <a:r>
              <a:rPr lang="en-US" altLang="ru-RU" sz="10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Kroupova</a:t>
            </a:r>
            <a:r>
              <a:rPr lang="en-US" altLang="ru-RU" sz="1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Water phase results and 0</a:t>
            </a:r>
            <a:r>
              <a:rPr lang="el-GR" altLang="ru-RU" sz="1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νββ </a:t>
            </a:r>
            <a:r>
              <a:rPr lang="en-US" altLang="ru-RU" sz="1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prospects of the SNO+ experiment, in: Proceedings of European Physical Society Conference on High Energy Physics — </a:t>
            </a:r>
            <a:r>
              <a:rPr lang="en-US" altLang="ru-RU" sz="10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</a:t>
            </a:r>
            <a:r>
              <a:rPr lang="en-US" altLang="ru-RU" sz="1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(EPS-HEP2019), </a:t>
            </a:r>
            <a:r>
              <a:rPr lang="en-US" altLang="ru-RU" sz="10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Sissa</a:t>
            </a:r>
            <a:r>
              <a:rPr lang="en-US" altLang="ru-RU" sz="1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10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Medialab</a:t>
            </a:r>
            <a:r>
              <a:rPr lang="en-US" altLang="ru-RU" sz="1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Trieste, Italy, (2020</a:t>
            </a:r>
            <a:r>
              <a:rPr lang="en-US" altLang="ru-RU" sz="1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ru-RU" sz="10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323528" y="4371950"/>
            <a:ext cx="8495576" cy="0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782115" y="3601031"/>
            <a:ext cx="75784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ru-RU" sz="1400" i="1" baseline="30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ru-RU" sz="1400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Relative to unloaded LS</a:t>
            </a:r>
            <a:endParaRPr lang="en-US" altLang="ru-RU" sz="1400" i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ru-RU" sz="1400" i="1" baseline="30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ru-RU" sz="1400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Tellurium in form of complex telluric acid with butanediol-1,2 and N,N-</a:t>
            </a:r>
            <a:r>
              <a:rPr lang="en-US" altLang="ru-RU" sz="1400" i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dimethyldodecylamine</a:t>
            </a:r>
            <a:endParaRPr lang="en-US" altLang="ru-RU" sz="1400" i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443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 DLNP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4169</TotalTime>
  <Words>1759</Words>
  <Application>Microsoft Office PowerPoint</Application>
  <PresentationFormat>Экран (16:9)</PresentationFormat>
  <Paragraphs>331</Paragraphs>
  <Slides>14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14</vt:i4>
      </vt:variant>
    </vt:vector>
  </HeadingPairs>
  <TitlesOfParts>
    <vt:vector size="22" baseType="lpstr">
      <vt:lpstr>Arial</vt:lpstr>
      <vt:lpstr>Calibri</vt:lpstr>
      <vt:lpstr>Symbol</vt:lpstr>
      <vt:lpstr>Times New Roman</vt:lpstr>
      <vt:lpstr>Theme DLNP2</vt:lpstr>
      <vt:lpstr>Graph</vt:lpstr>
      <vt:lpstr>Unicode Origin Graph</vt:lpstr>
      <vt:lpstr>ISIS/Draw Sketch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213</cp:revision>
  <dcterms:created xsi:type="dcterms:W3CDTF">2021-05-26T05:58:11Z</dcterms:created>
  <dcterms:modified xsi:type="dcterms:W3CDTF">2022-10-26T11:33:07Z</dcterms:modified>
</cp:coreProperties>
</file>