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84" r:id="rId3"/>
    <p:sldId id="262" r:id="rId4"/>
    <p:sldId id="285" r:id="rId5"/>
    <p:sldId id="257" r:id="rId6"/>
    <p:sldId id="260" r:id="rId7"/>
    <p:sldId id="258" r:id="rId8"/>
    <p:sldId id="286" r:id="rId9"/>
    <p:sldId id="263" r:id="rId10"/>
    <p:sldId id="264" r:id="rId11"/>
    <p:sldId id="265" r:id="rId12"/>
    <p:sldId id="266" r:id="rId13"/>
    <p:sldId id="287" r:id="rId14"/>
    <p:sldId id="277" r:id="rId15"/>
    <p:sldId id="291" r:id="rId16"/>
    <p:sldId id="289" r:id="rId17"/>
    <p:sldId id="290" r:id="rId18"/>
    <p:sldId id="292" r:id="rId19"/>
    <p:sldId id="278" r:id="rId20"/>
    <p:sldId id="280" r:id="rId21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576"/>
    <a:srgbClr val="90A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7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950A5-6DA9-474D-B932-246F5D63F21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31F3D-EA87-46CA-90BC-34FE69274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3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31F3D-EA87-46CA-90BC-34FE69274E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7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31F3D-EA87-46CA-90BC-34FE69274E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7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31F3D-EA87-46CA-90BC-34FE69274EF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5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B186-E9F2-4DC4-A67E-C057F1948AC7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http://www.jinr.ru/wp-content/uploads/logo/jinr_logo_blue_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7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A6CD-D3AE-46AE-A2C1-BBAC834D9686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6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B28B-0EDD-4B2D-B4B8-D7325D1B6175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3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CFE2-6616-46FE-8BCB-751ED9FD60DD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‹#›</a:t>
            </a:fld>
            <a:r>
              <a:rPr lang="en-US" dirty="0" smtClean="0"/>
              <a:t>/20</a:t>
            </a:r>
          </a:p>
        </p:txBody>
      </p:sp>
      <p:pic>
        <p:nvPicPr>
          <p:cNvPr id="7" name="Picture 3" descr="http://www.jinr.ru/wp-content/uploads/logo/jinr_logo_blue_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5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240F-B465-4158-A735-5D6F040DB081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http://www.jinr.ru/wp-content/uploads/logo/jinr_logo_blue_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7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CE7E-72FF-40A1-97AD-92BCC5BA2D61}" type="datetime1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‹#›</a:t>
            </a:fld>
            <a:r>
              <a:rPr lang="en-US" dirty="0" smtClean="0"/>
              <a:t>/20</a:t>
            </a:r>
            <a:endParaRPr lang="ru-RU" dirty="0"/>
          </a:p>
        </p:txBody>
      </p:sp>
      <p:pic>
        <p:nvPicPr>
          <p:cNvPr id="9" name="Picture 3" descr="http://www.jinr.ru/wp-content/uploads/logo/jinr_logo_blue_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4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9C12-BEBF-4C37-ABC3-137E9E4887ED}" type="datetime1">
              <a:rPr lang="ru-RU" smtClean="0"/>
              <a:t>26.10.2022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‹#›</a:t>
            </a:fld>
            <a:r>
              <a:rPr lang="en-US" dirty="0" smtClean="0"/>
              <a:t>/20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84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869E-A2FC-4FF7-9366-F80F00511C02}" type="datetime1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‹#›</a:t>
            </a:fld>
            <a:r>
              <a:rPr lang="en-US" dirty="0" smtClean="0"/>
              <a:t>/20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0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CB9C-0828-4E83-8D0C-91DAFF514C14}" type="datetime1">
              <a:rPr lang="ru-RU" smtClean="0"/>
              <a:t>26.10.2022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9282B98D-0815-4232-80E0-88632B320EFE}" type="datetime1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5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582D-9342-4DB8-A8C2-64A04246D6F2}" type="datetime1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5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9FE176-A6FA-4C65-8A53-32ACC36FCE3E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4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image" Target="../media/image2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2806" y="1355650"/>
            <a:ext cx="9332889" cy="2958039"/>
          </a:xfrm>
        </p:spPr>
        <p:txBody>
          <a:bodyPr>
            <a:normAutofit/>
          </a:bodyPr>
          <a:lstStyle/>
          <a:p>
            <a:pPr algn="ctr"/>
            <a:r>
              <a:rPr lang="en-US" sz="4050" b="1" dirty="0">
                <a:latin typeface="Bookman Old Style" panose="02050604050505020204" pitchFamily="18" charset="0"/>
              </a:rPr>
              <a:t>Spontaneous fission prompt neutron multiplicity distributions. Restoring techniques, its advantages and limitations. </a:t>
            </a:r>
            <a:endParaRPr lang="ru-RU" sz="4050" b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cap="none" dirty="0">
                <a:latin typeface="Bookman Old Style" panose="02050604050505020204" pitchFamily="18" charset="0"/>
              </a:rPr>
              <a:t>Roman </a:t>
            </a:r>
            <a:r>
              <a:rPr lang="en-US" cap="none" dirty="0" err="1">
                <a:latin typeface="Bookman Old Style" panose="02050604050505020204" pitchFamily="18" charset="0"/>
              </a:rPr>
              <a:t>Mukhin</a:t>
            </a:r>
            <a:endParaRPr lang="en-US" cap="none" dirty="0">
              <a:latin typeface="Bookman Old Style" panose="02050604050505020204" pitchFamily="18" charset="0"/>
            </a:endParaRPr>
          </a:p>
          <a:p>
            <a:pPr algn="ctr"/>
            <a:r>
              <a:rPr lang="en-US" cap="none" dirty="0">
                <a:latin typeface="Bookman Old Style" panose="02050604050505020204" pitchFamily="18" charset="0"/>
              </a:rPr>
              <a:t>JINR FLNR, </a:t>
            </a:r>
            <a:r>
              <a:rPr lang="en-US" cap="none" dirty="0" err="1">
                <a:latin typeface="Bookman Old Style" panose="02050604050505020204" pitchFamily="18" charset="0"/>
              </a:rPr>
              <a:t>Dubna</a:t>
            </a:r>
            <a:r>
              <a:rPr lang="en-US" cap="none" dirty="0">
                <a:latin typeface="Bookman Old Style" panose="02050604050505020204" pitchFamily="18" charset="0"/>
              </a:rPr>
              <a:t>, Russia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95695" y="6405384"/>
            <a:ext cx="138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AYSS-2022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76" y="1845736"/>
            <a:ext cx="4572197" cy="3429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Direct </a:t>
            </a:r>
            <a:r>
              <a:rPr lang="en-US" b="1" dirty="0" smtClean="0"/>
              <a:t>solution examples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35255" y="5215910"/>
            <a:ext cx="195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845</a:t>
            </a:r>
            <a:r>
              <a:rPr lang="ru-RU" dirty="0" smtClean="0"/>
              <a:t> </a:t>
            </a:r>
            <a:r>
              <a:rPr lang="en-US" dirty="0" smtClean="0"/>
              <a:t>224 </a:t>
            </a:r>
            <a:r>
              <a:rPr lang="en-US" dirty="0" err="1"/>
              <a:t>s.f.</a:t>
            </a:r>
            <a:r>
              <a:rPr lang="en-US" dirty="0"/>
              <a:t> events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7309" y="5274883"/>
            <a:ext cx="189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</a:t>
            </a:r>
            <a:r>
              <a:rPr lang="ru-RU" dirty="0" smtClean="0"/>
              <a:t> </a:t>
            </a:r>
            <a:r>
              <a:rPr lang="en-US" dirty="0" smtClean="0"/>
              <a:t>357 </a:t>
            </a:r>
            <a:r>
              <a:rPr lang="en-US" dirty="0" err="1"/>
              <a:t>s.f.</a:t>
            </a:r>
            <a:r>
              <a:rPr lang="en-US" dirty="0"/>
              <a:t> events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25552" y="5909866"/>
                <a:ext cx="459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Single neutron registration efficiency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≈56%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552" y="5909866"/>
                <a:ext cx="4595820" cy="369332"/>
              </a:xfrm>
              <a:prstGeom prst="rect">
                <a:avLst/>
              </a:prstGeom>
              <a:blipFill>
                <a:blip r:embed="rId3"/>
                <a:stretch>
                  <a:fillRect l="-1195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99" y="1778983"/>
            <a:ext cx="4663040" cy="3497280"/>
          </a:xfrm>
        </p:spPr>
      </p:pic>
      <p:pic>
        <p:nvPicPr>
          <p:cNvPr id="13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10</a:t>
            </a:fld>
            <a:r>
              <a:rPr lang="en-US" smtClean="0"/>
              <a:t>/20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1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Regularization method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40170"/>
                <a:ext cx="10058400" cy="4748499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• </a:t>
                </a:r>
                <a:r>
                  <a:rPr lang="en-US" dirty="0"/>
                  <a:t>The essence of </a:t>
                </a:r>
                <a:r>
                  <a:rPr lang="en-US" dirty="0" smtClean="0"/>
                  <a:t>the</a:t>
                </a:r>
                <a:r>
                  <a:rPr lang="ru-RU" dirty="0" smtClean="0"/>
                  <a:t> </a:t>
                </a:r>
                <a:r>
                  <a:rPr lang="en-US" dirty="0"/>
                  <a:t>method is to use </a:t>
                </a:r>
                <a:r>
                  <a:rPr lang="en-US" dirty="0" smtClean="0"/>
                  <a:t>a </a:t>
                </a:r>
                <a:r>
                  <a:rPr lang="en-US" dirty="0"/>
                  <a:t>priori information </a:t>
                </a:r>
                <a:r>
                  <a:rPr lang="en-US" dirty="0" smtClean="0"/>
                  <a:t>to </a:t>
                </a:r>
                <a:r>
                  <a:rPr lang="en-US" dirty="0"/>
                  <a:t>find an approximate </a:t>
                </a:r>
                <a:r>
                  <a:rPr lang="en-US" dirty="0" smtClean="0"/>
                  <a:t>solution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• Using a prior information:</a:t>
                </a:r>
              </a:p>
              <a:p>
                <a:pPr lvl="1"/>
                <a:r>
                  <a:rPr lang="en-US" dirty="0" smtClean="0"/>
                  <a:t>Distribution is smooth</a:t>
                </a:r>
              </a:p>
              <a:p>
                <a:pPr lvl="1"/>
                <a:r>
                  <a:rPr lang="en-US" dirty="0" smtClean="0"/>
                  <a:t>Distribution is flat at tails</a:t>
                </a:r>
              </a:p>
              <a:p>
                <a:r>
                  <a:rPr lang="ru-RU" dirty="0" smtClean="0"/>
                  <a:t>•</a:t>
                </a:r>
                <a:r>
                  <a:rPr lang="en-US" dirty="0"/>
                  <a:t> </a:t>
                </a:r>
                <a:r>
                  <a:rPr lang="en-US" dirty="0" smtClean="0"/>
                  <a:t>Regularization matrix: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• Regularized </a:t>
                </a:r>
                <a:r>
                  <a:rPr lang="en-US" dirty="0"/>
                  <a:t>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nary>
                          <m:naryPr>
                            <m:chr m:val="∏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uncerta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nties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measured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distribution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– regularization parameter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𝑑𝑖𝑎𝑔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– uncertainties of regularized solution</a:t>
                </a:r>
              </a:p>
              <a:p>
                <a:pPr lvl="1"/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40170"/>
                <a:ext cx="10058400" cy="4748499"/>
              </a:xfrm>
              <a:blipFill>
                <a:blip r:embed="rId3"/>
                <a:stretch>
                  <a:fillRect l="-606" t="-1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679" y="2440878"/>
            <a:ext cx="4384429" cy="2107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8886" y="6462529"/>
            <a:ext cx="747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</a:t>
            </a:r>
            <a:r>
              <a:rPr lang="en-US" dirty="0">
                <a:solidFill>
                  <a:schemeClr val="accent3"/>
                </a:solidFill>
              </a:rPr>
              <a:t>. </a:t>
            </a:r>
            <a:r>
              <a:rPr lang="en-US" dirty="0" err="1">
                <a:solidFill>
                  <a:schemeClr val="accent3"/>
                </a:solidFill>
              </a:rPr>
              <a:t>Mukhin</a:t>
            </a:r>
            <a:r>
              <a:rPr lang="en-US" dirty="0">
                <a:solidFill>
                  <a:schemeClr val="accent3"/>
                </a:solidFill>
              </a:rPr>
              <a:t>, et al., Physics of Particles and Nuclei Letters, 2021, V 18, 4, p 439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0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11</a:t>
            </a:fld>
            <a:r>
              <a:rPr lang="en-US" smtClean="0"/>
              <a:t>/20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67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Restoring examples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02" y="3992564"/>
            <a:ext cx="3041649" cy="22812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02" y="1797999"/>
            <a:ext cx="3038269" cy="2278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64" y="1850660"/>
            <a:ext cx="2969260" cy="22269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64" y="4076702"/>
            <a:ext cx="2969260" cy="2226945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5452270" y="2789555"/>
            <a:ext cx="984250" cy="381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452270" y="4984750"/>
            <a:ext cx="984250" cy="381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66600" y="2491533"/>
                <a:ext cx="7555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=89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600" y="2491533"/>
                <a:ext cx="755591" cy="276999"/>
              </a:xfrm>
              <a:prstGeom prst="rect">
                <a:avLst/>
              </a:prstGeom>
              <a:blipFill>
                <a:blip r:embed="rId6"/>
                <a:stretch>
                  <a:fillRect l="-4032" r="-725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59495" y="4707752"/>
                <a:ext cx="7555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=89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495" y="4707752"/>
                <a:ext cx="755591" cy="276999"/>
              </a:xfrm>
              <a:prstGeom prst="rect">
                <a:avLst/>
              </a:prstGeom>
              <a:blipFill>
                <a:blip r:embed="rId7"/>
                <a:stretch>
                  <a:fillRect l="-4032" r="-645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12</a:t>
            </a:fld>
            <a:r>
              <a:rPr lang="en-US" smtClean="0"/>
              <a:t>/20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38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regularization parameter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36" y="1859056"/>
            <a:ext cx="8045450" cy="40227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13</a:t>
            </a:fld>
            <a:r>
              <a:rPr lang="en-US" dirty="0" smtClean="0"/>
              <a:t>/20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 txBox="1">
                <a:spLocks/>
              </p:cNvSpPr>
              <p:nvPr/>
            </p:nvSpPr>
            <p:spPr>
              <a:xfrm>
                <a:off x="0" y="1859056"/>
                <a:ext cx="4094570" cy="474849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/>
                  <a:t>•</a:t>
                </a:r>
                <a:r>
                  <a:rPr lang="en-US" dirty="0" smtClean="0"/>
                  <a:t>Let’s define shape loss function as: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• We can choose regularization parameter as follow: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• There is a risk to </a:t>
                </a:r>
                <a:r>
                  <a:rPr lang="en-US" dirty="0" err="1" smtClean="0">
                    <a:ea typeface="Cambria Math" panose="02040503050406030204" pitchFamily="18" charset="0"/>
                  </a:rPr>
                  <a:t>oversmooth</a:t>
                </a:r>
                <a:r>
                  <a:rPr lang="en-US" dirty="0" smtClean="0">
                    <a:ea typeface="Cambria Math" panose="02040503050406030204" pitchFamily="18" charset="0"/>
                  </a:rPr>
                  <a:t> the solution </a:t>
                </a:r>
              </a:p>
            </p:txBody>
          </p:sp>
        </mc:Choice>
        <mc:Fallback xmlns=""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9056"/>
                <a:ext cx="4094570" cy="4748499"/>
              </a:xfrm>
              <a:prstGeom prst="rect">
                <a:avLst/>
              </a:prstGeom>
              <a:blipFill>
                <a:blip r:embed="rId3"/>
                <a:stretch>
                  <a:fillRect l="-3720" t="-1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1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29" y="1845735"/>
            <a:ext cx="6419363" cy="4420066"/>
          </a:xfrm>
        </p:spPr>
      </p:pic>
      <p:pic>
        <p:nvPicPr>
          <p:cNvPr id="8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14</a:t>
            </a:fld>
            <a:r>
              <a:rPr lang="en-US" smtClean="0"/>
              <a:t>/20</a:t>
            </a:r>
            <a:endParaRPr lang="en-US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47764" y="1845735"/>
            <a:ext cx="1931338" cy="28746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•</a:t>
            </a:r>
            <a:r>
              <a:rPr lang="en-US" baseline="30000" dirty="0" smtClean="0"/>
              <a:t>244, 248</a:t>
            </a:r>
            <a:r>
              <a:rPr lang="en-US" dirty="0" smtClean="0"/>
              <a:t> Cm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baseline="30000" dirty="0" smtClean="0"/>
              <a:t>252</a:t>
            </a:r>
            <a:r>
              <a:rPr lang="en-US" dirty="0" smtClean="0"/>
              <a:t>Cf</a:t>
            </a:r>
          </a:p>
          <a:p>
            <a:r>
              <a:rPr lang="en-US" dirty="0" smtClean="0"/>
              <a:t>•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baseline="30000" dirty="0" smtClean="0">
                <a:ea typeface="Cambria Math" panose="02040503050406030204" pitchFamily="18" charset="0"/>
              </a:rPr>
              <a:t>246</a:t>
            </a:r>
            <a:r>
              <a:rPr lang="en-US" dirty="0" smtClean="0">
                <a:ea typeface="Cambria Math" panose="02040503050406030204" pitchFamily="18" charset="0"/>
              </a:rPr>
              <a:t>Fm</a:t>
            </a:r>
          </a:p>
          <a:p>
            <a:r>
              <a:rPr lang="en-US" dirty="0" smtClean="0">
                <a:ea typeface="Cambria Math" panose="02040503050406030204" pitchFamily="18" charset="0"/>
              </a:rPr>
              <a:t>• </a:t>
            </a:r>
            <a:r>
              <a:rPr lang="en-US" baseline="30000" dirty="0" smtClean="0">
                <a:ea typeface="Cambria Math" panose="02040503050406030204" pitchFamily="18" charset="0"/>
              </a:rPr>
              <a:t>250, 252, 254</a:t>
            </a:r>
            <a:r>
              <a:rPr lang="en-US" dirty="0" smtClean="0">
                <a:ea typeface="Cambria Math" panose="02040503050406030204" pitchFamily="18" charset="0"/>
              </a:rPr>
              <a:t>No</a:t>
            </a:r>
          </a:p>
          <a:p>
            <a:r>
              <a:rPr lang="en-US" dirty="0" smtClean="0">
                <a:ea typeface="Cambria Math" panose="02040503050406030204" pitchFamily="18" charset="0"/>
              </a:rPr>
              <a:t>• </a:t>
            </a:r>
            <a:r>
              <a:rPr lang="en-US" baseline="30000" dirty="0" smtClean="0">
                <a:ea typeface="Cambria Math" panose="02040503050406030204" pitchFamily="18" charset="0"/>
              </a:rPr>
              <a:t>256</a:t>
            </a:r>
            <a:r>
              <a:rPr lang="en-US" dirty="0" smtClean="0">
                <a:ea typeface="Cambria Math" panose="02040503050406030204" pitchFamily="18" charset="0"/>
              </a:rPr>
              <a:t>Rf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3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076" y="765805"/>
            <a:ext cx="10058400" cy="978472"/>
          </a:xfrm>
        </p:spPr>
        <p:txBody>
          <a:bodyPr/>
          <a:lstStyle/>
          <a:p>
            <a:r>
              <a:rPr lang="en-US" dirty="0" smtClean="0"/>
              <a:t>Why classic regularization is not enough?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15</a:t>
            </a:fld>
            <a:r>
              <a:rPr lang="en-US" smtClean="0"/>
              <a:t>/20</a:t>
            </a:r>
            <a:endParaRPr lang="en-US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503" y="2280682"/>
            <a:ext cx="2473646" cy="194448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414137" y="1918955"/>
            <a:ext cx="1918513" cy="36172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Sample size = 250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57383" y="1918955"/>
            <a:ext cx="2109713" cy="36172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size = 500</a:t>
            </a:r>
            <a:endParaRPr lang="en-US" dirty="0" smtClean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066695" y="1942045"/>
            <a:ext cx="2270614" cy="36172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size = 1000</a:t>
            </a: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276" y="2368024"/>
            <a:ext cx="2413899" cy="1857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479" y="2368024"/>
            <a:ext cx="2413046" cy="1857139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142401" y="2006297"/>
            <a:ext cx="1700230" cy="36172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True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62" y="2368024"/>
            <a:ext cx="2373694" cy="18571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503" y="4329237"/>
            <a:ext cx="2473646" cy="19445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62" y="4426341"/>
            <a:ext cx="2288638" cy="1767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3452" y="4329237"/>
            <a:ext cx="2367834" cy="18223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4111" y="4289415"/>
            <a:ext cx="2474414" cy="19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improvements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32376" y="1737361"/>
                <a:ext cx="5430415" cy="455769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Adding an equation describing the variance:</a:t>
                </a:r>
              </a:p>
              <a:p>
                <a:r>
                  <a:rPr lang="en-US" dirty="0" smtClean="0"/>
                  <a:t>• Finding variance is a nonlinear problem. </a:t>
                </a:r>
              </a:p>
              <a:p>
                <a:r>
                  <a:rPr lang="en-US" dirty="0" smtClean="0"/>
                  <a:t>• We can transpose that to linear problem by adding all possible monomials of power of 2 as an independent variables</a:t>
                </a:r>
              </a:p>
              <a:p>
                <a:r>
                  <a:rPr lang="en-US" dirty="0" smtClean="0"/>
                  <a:t>•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• </a:t>
                </a:r>
                <a:r>
                  <a:rPr lang="en-US" dirty="0">
                    <a:ea typeface="Cambria Math" panose="02040503050406030204" pitchFamily="18" charset="0"/>
                  </a:rPr>
                  <a:t>After adding an information about </a:t>
                </a:r>
                <a:r>
                  <a:rPr lang="en-US" dirty="0" smtClean="0">
                    <a:ea typeface="Cambria Math" panose="02040503050406030204" pitchFamily="18" charset="0"/>
                  </a:rPr>
                  <a:t>mean and variance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:</a:t>
                </a:r>
                <a:endParaRPr lang="en-US" b="1" dirty="0"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𝒎𝒆𝒂𝒏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𝒗𝒂𝒓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;</a:t>
                </a:r>
              </a:p>
              <a:p>
                <a:pPr algn="just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2376" y="1737361"/>
                <a:ext cx="5430415" cy="4557691"/>
              </a:xfrm>
              <a:blipFill>
                <a:blip r:embed="rId2"/>
                <a:stretch>
                  <a:fillRect l="-1235" t="-1337" r="-112" b="-6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16</a:t>
            </a:fld>
            <a:r>
              <a:rPr lang="en-US" smtClean="0"/>
              <a:t>/20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833535" y="1737361"/>
                <a:ext cx="5069631" cy="455769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Adding an equation describing mean value: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 smtClean="0"/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algn="just"/>
                <a:r>
                  <a:rPr lang="en-US" dirty="0" smtClean="0"/>
                  <a:t>We will compare the next solution with a </a:t>
                </a:r>
                <a:r>
                  <a:rPr lang="en-US" dirty="0"/>
                  <a:t>classic approach </a:t>
                </a:r>
                <a:r>
                  <a:rPr lang="en-US" dirty="0" smtClean="0"/>
                  <a:t>solution: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𝒄𝒍𝒂𝒔𝒔𝒊𝒄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;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 smtClean="0"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dirty="0" smtClean="0">
                    <a:ea typeface="Cambria Math" panose="02040503050406030204" pitchFamily="18" charset="0"/>
                  </a:rPr>
                  <a:t>After adding an information about mean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𝒎𝒆𝒂𝒏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;</a:t>
                </a:r>
              </a:p>
              <a:p>
                <a:pPr algn="just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35" y="1737361"/>
                <a:ext cx="5069631" cy="4557692"/>
              </a:xfrm>
              <a:prstGeom prst="rect">
                <a:avLst/>
              </a:prstGeom>
              <a:blipFill>
                <a:blip r:embed="rId3"/>
                <a:stretch>
                  <a:fillRect l="-3129" t="-1604" r="-3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6126480" y="1761638"/>
            <a:ext cx="15375" cy="4557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improvements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4774786" cy="4023360"/>
          </a:xfrm>
        </p:spPr>
        <p:txBody>
          <a:bodyPr/>
          <a:lstStyle/>
          <a:p>
            <a:r>
              <a:rPr lang="en-US" dirty="0"/>
              <a:t>Adding an equation describing mean value: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17</a:t>
            </a:fld>
            <a:r>
              <a:rPr lang="en-US" smtClean="0"/>
              <a:t>/20</a:t>
            </a:r>
            <a:endParaRPr lang="en-US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30" y="2267016"/>
            <a:ext cx="4316448" cy="3237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011" y="2262245"/>
            <a:ext cx="4380663" cy="3242107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360462" y="5920015"/>
            <a:ext cx="8196010" cy="6077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is no practically significant difference between methods results. </a:t>
            </a:r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357258" y="1845734"/>
            <a:ext cx="5430415" cy="45576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Adding an equation describing the variance:</a:t>
            </a: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093303" y="1761638"/>
            <a:ext cx="33177" cy="4107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8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approach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 Since we are looking for probabilities, why not use a probabilistic model?</a:t>
            </a:r>
          </a:p>
          <a:p>
            <a:r>
              <a:rPr lang="en-US" dirty="0" smtClean="0"/>
              <a:t>• Bayesian models are often used in Data Science</a:t>
            </a:r>
          </a:p>
          <a:p>
            <a:r>
              <a:rPr lang="en-US" dirty="0"/>
              <a:t>• Practical examples show that Bayesian models work better than deterministic ones for small </a:t>
            </a:r>
            <a:r>
              <a:rPr lang="en-US" dirty="0" smtClean="0"/>
              <a:t>statistics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en-US" dirty="0" smtClean="0"/>
              <a:t>It is possible to use more powerful prior information</a:t>
            </a:r>
          </a:p>
          <a:p>
            <a:r>
              <a:rPr lang="en-US" dirty="0" smtClean="0"/>
              <a:t>• The Bayesian models are more complex than classical regularization technique</a:t>
            </a:r>
          </a:p>
          <a:p>
            <a:r>
              <a:rPr lang="en-US" dirty="0" smtClean="0"/>
              <a:t>• We prefer to use beta-distribution prior (conjugated with binominal one)</a:t>
            </a:r>
          </a:p>
          <a:p>
            <a:r>
              <a:rPr lang="en-US" dirty="0" smtClean="0"/>
              <a:t>• The technique still in progress.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18</a:t>
            </a:fld>
            <a:r>
              <a:rPr lang="en-US" smtClean="0"/>
              <a:t>/20</a:t>
            </a:r>
            <a:endParaRPr lang="en-US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527" y="3429993"/>
            <a:ext cx="2547473" cy="2547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0460" y="5910199"/>
            <a:ext cx="2031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Betta-distribution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1900" y="1925304"/>
            <a:ext cx="8873412" cy="4277091"/>
          </a:xfrm>
        </p:spPr>
        <p:txBody>
          <a:bodyPr>
            <a:normAutofit/>
          </a:bodyPr>
          <a:lstStyle/>
          <a:p>
            <a:r>
              <a:rPr lang="en-US" dirty="0" smtClean="0"/>
              <a:t>• Using restoring technique it possible to analyze not just moments of distribution (mean and variance) but shapes too.</a:t>
            </a:r>
          </a:p>
          <a:p>
            <a:r>
              <a:rPr lang="en-US" dirty="0" smtClean="0"/>
              <a:t>• Using the direct solution from Least Squares Problem doesn’t make sense in most of cases because of noisy data.</a:t>
            </a:r>
          </a:p>
          <a:p>
            <a:r>
              <a:rPr lang="en-US" dirty="0" smtClean="0"/>
              <a:t>• The regularization technique allows to catch the exotic modes of spontaneous fission but it is difficult to analyze them in details.</a:t>
            </a:r>
          </a:p>
          <a:p>
            <a:r>
              <a:rPr lang="en-US" dirty="0" smtClean="0"/>
              <a:t>• The next complication of the regularization technique (adding an information about the mean and variance</a:t>
            </a:r>
            <a:r>
              <a:rPr lang="en-US" dirty="0"/>
              <a:t>) doesn’t significantly </a:t>
            </a:r>
            <a:r>
              <a:rPr lang="en-US" dirty="0" smtClean="0"/>
              <a:t>increase a power of the method. </a:t>
            </a:r>
          </a:p>
          <a:p>
            <a:r>
              <a:rPr lang="en-US" dirty="0" smtClean="0"/>
              <a:t>• The probabilistic reconstruction technique that based on Bayesian approach is under development.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/>
          <a:lstStyle/>
          <a:p>
            <a:r>
              <a:rPr lang="en-US" b="1" dirty="0" smtClean="0"/>
              <a:t>Summary and outlook</a:t>
            </a:r>
            <a:endParaRPr lang="ru-RU" b="1" dirty="0"/>
          </a:p>
        </p:txBody>
      </p:sp>
      <p:pic>
        <p:nvPicPr>
          <p:cNvPr id="8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19</a:t>
            </a:fld>
            <a:r>
              <a:rPr lang="en-US" smtClean="0"/>
              <a:t>/20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38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Fission process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938" y="1805274"/>
            <a:ext cx="4461949" cy="4023360"/>
          </a:xfrm>
        </p:spPr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c</a:t>
            </a:r>
            <a:r>
              <a:rPr lang="en-US" dirty="0" smtClean="0"/>
              <a:t>haracteristics </a:t>
            </a:r>
            <a:r>
              <a:rPr lang="en-US" dirty="0" smtClean="0"/>
              <a:t>of SF:</a:t>
            </a:r>
          </a:p>
          <a:p>
            <a:r>
              <a:rPr lang="en-US" dirty="0" smtClean="0"/>
              <a:t>• Fragment mass distribution</a:t>
            </a:r>
          </a:p>
          <a:p>
            <a:r>
              <a:rPr lang="en-US" dirty="0" smtClean="0"/>
              <a:t>• TKE spectrums of fragments</a:t>
            </a:r>
          </a:p>
          <a:p>
            <a:r>
              <a:rPr lang="en-US" dirty="0" smtClean="0"/>
              <a:t>• Prompt neutrons multiplicity distribution</a:t>
            </a:r>
          </a:p>
          <a:p>
            <a:r>
              <a:rPr lang="en-US" dirty="0" smtClean="0"/>
              <a:t>• Prompt gamma energy spectra and multiplicity distribution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2</a:t>
            </a:fld>
            <a:r>
              <a:rPr lang="en-US" smtClean="0"/>
              <a:t>/20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671" y="6488460"/>
            <a:ext cx="12012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Illustration from</a:t>
            </a:r>
            <a:r>
              <a:rPr lang="en-US" sz="1400" dirty="0">
                <a:solidFill>
                  <a:schemeClr val="accent3"/>
                </a:solidFill>
              </a:rPr>
              <a:t>: </a:t>
            </a:r>
            <a:r>
              <a:rPr lang="en-US" sz="1400" dirty="0" err="1">
                <a:solidFill>
                  <a:schemeClr val="accent3"/>
                </a:solidFill>
              </a:rPr>
              <a:t>Kowal</a:t>
            </a:r>
            <a:r>
              <a:rPr lang="en-US" sz="1400" dirty="0">
                <a:solidFill>
                  <a:schemeClr val="accent3"/>
                </a:solidFill>
              </a:rPr>
              <a:t>, M. and </a:t>
            </a:r>
            <a:r>
              <a:rPr lang="en-US" sz="1400" dirty="0" err="1">
                <a:solidFill>
                  <a:schemeClr val="accent3"/>
                </a:solidFill>
              </a:rPr>
              <a:t>Skalski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smtClean="0">
                <a:solidFill>
                  <a:schemeClr val="accent3"/>
                </a:solidFill>
              </a:rPr>
              <a:t>J</a:t>
            </a:r>
            <a:r>
              <a:rPr lang="en-US" sz="1400" dirty="0">
                <a:solidFill>
                  <a:schemeClr val="accent3"/>
                </a:solidFill>
              </a:rPr>
              <a:t>. The Fission Barrier of Heaviest Nuclei From a Macroscopic-Microscopic Perspective</a:t>
            </a:r>
            <a:endParaRPr lang="ru-RU" sz="1400" dirty="0">
              <a:solidFill>
                <a:schemeClr val="accent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86" y="1805274"/>
            <a:ext cx="5406797" cy="41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 for</a:t>
            </a:r>
            <a:r>
              <a:rPr lang="ru-RU" b="1" dirty="0" smtClean="0"/>
              <a:t> </a:t>
            </a:r>
            <a:r>
              <a:rPr lang="en-US" b="1" dirty="0" smtClean="0"/>
              <a:t>your attention!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6427113"/>
            <a:ext cx="4314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3"/>
                </a:solidFill>
              </a:rPr>
              <a:t>Contact: </a:t>
            </a:r>
            <a:r>
              <a:rPr lang="en-US" sz="2200" u="sng" dirty="0" smtClean="0">
                <a:solidFill>
                  <a:schemeClr val="accent3"/>
                </a:solidFill>
              </a:rPr>
              <a:t>rmukhin@jinr.ru</a:t>
            </a:r>
            <a:endParaRPr lang="ru-RU" sz="2200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041" y="275790"/>
            <a:ext cx="8229911" cy="1450757"/>
          </a:xfrm>
        </p:spPr>
        <p:txBody>
          <a:bodyPr>
            <a:normAutofit/>
          </a:bodyPr>
          <a:lstStyle/>
          <a:p>
            <a:r>
              <a:rPr lang="en-US" b="1" dirty="0" smtClean="0"/>
              <a:t>Neutrons multiplicity as an information about fission process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763" y="1788450"/>
            <a:ext cx="6565187" cy="19158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• Average number of emitted neutrons helps to restore energy balance equation of the spontaneous fission process</a:t>
            </a:r>
          </a:p>
          <a:p>
            <a:r>
              <a:rPr lang="en-US" dirty="0" smtClean="0"/>
              <a:t>• Variance of the emitted neutrons multiplicity distribution </a:t>
            </a:r>
            <a:r>
              <a:rPr lang="en-US" dirty="0"/>
              <a:t>can be used to </a:t>
            </a:r>
            <a:r>
              <a:rPr lang="en-US" dirty="0" smtClean="0"/>
              <a:t>estimate</a:t>
            </a:r>
            <a:r>
              <a:rPr lang="ru-RU" dirty="0" smtClean="0"/>
              <a:t> </a:t>
            </a:r>
            <a:r>
              <a:rPr lang="en-US" dirty="0" smtClean="0"/>
              <a:t>variance of </a:t>
            </a:r>
            <a:r>
              <a:rPr lang="en-US" dirty="0"/>
              <a:t>fragments excitation energy</a:t>
            </a:r>
            <a:endParaRPr lang="ru-RU" dirty="0" smtClean="0"/>
          </a:p>
          <a:p>
            <a:r>
              <a:rPr lang="en-US" dirty="0" smtClean="0"/>
              <a:t>• Neutron multiplicity distribution shape is able to point at possible exotic modes of spontaneous fission.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63" y="3704253"/>
            <a:ext cx="3351021" cy="2448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950" y="1782170"/>
            <a:ext cx="3931015" cy="4370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4307" y="6445946"/>
            <a:ext cx="630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</a:t>
            </a:r>
            <a:r>
              <a:rPr lang="en-US" dirty="0">
                <a:solidFill>
                  <a:schemeClr val="accent3"/>
                </a:solidFill>
              </a:rPr>
              <a:t>. ALBERTSSON et al., PHYSICAL REVIEW C 104, 064616 (2021)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1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184" y="3610947"/>
            <a:ext cx="2660653" cy="267047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3</a:t>
            </a:fld>
            <a:r>
              <a:rPr lang="en-US" smtClean="0"/>
              <a:t>/20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25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Evidences of exotic SF modes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0" y="2338598"/>
            <a:ext cx="3676642" cy="275748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4</a:t>
            </a:fld>
            <a:r>
              <a:rPr lang="en-US" smtClean="0"/>
              <a:t>/20</a:t>
            </a:r>
            <a:endParaRPr lang="en-US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5127952"/>
            <a:ext cx="4435741" cy="3883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Symmetrical distribution – nothing exotic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7181" r="7181" b="2388"/>
          <a:stretch/>
        </p:blipFill>
        <p:spPr>
          <a:xfrm>
            <a:off x="4435741" y="2338598"/>
            <a:ext cx="3719138" cy="2789354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259186" y="5258976"/>
            <a:ext cx="2895693" cy="3883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Asymmetrical distribution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2461" b="316"/>
          <a:stretch/>
        </p:blipFill>
        <p:spPr>
          <a:xfrm>
            <a:off x="8306685" y="2389068"/>
            <a:ext cx="3227730" cy="20871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685" y="4519934"/>
            <a:ext cx="3665169" cy="10074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0301" y="6430014"/>
            <a:ext cx="773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P. </a:t>
            </a:r>
            <a:r>
              <a:rPr lang="en-US" dirty="0" err="1">
                <a:solidFill>
                  <a:schemeClr val="accent3"/>
                </a:solidFill>
              </a:rPr>
              <a:t>Mosat</a:t>
            </a:r>
            <a:r>
              <a:rPr lang="en-US" dirty="0">
                <a:solidFill>
                  <a:schemeClr val="accent3"/>
                </a:solidFill>
              </a:rPr>
              <a:t>, et al., PHYSICAL REVIEW C 101, 034310 (2020)</a:t>
            </a:r>
            <a:endParaRPr lang="ru-RU" dirty="0">
              <a:solidFill>
                <a:schemeClr val="accent3"/>
              </a:solidFill>
            </a:endParaRPr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 rot="10800000" flipV="1">
            <a:off x="8763674" y="5647283"/>
            <a:ext cx="1286634" cy="955817"/>
          </a:xfrm>
          <a:prstGeom prst="curvedConnector3">
            <a:avLst>
              <a:gd name="adj1" fmla="val -3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Experimental setup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04425" y="3861084"/>
            <a:ext cx="1719083" cy="2383125"/>
          </a:xfrm>
          <a:prstGeom prst="rect">
            <a:avLst/>
          </a:prstGeom>
        </p:spPr>
      </p:pic>
      <p:pic>
        <p:nvPicPr>
          <p:cNvPr id="4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3665F41-A2F6-1A45-A260-2DBEC5D1B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610996"/>
              </p:ext>
            </p:extLst>
          </p:nvPr>
        </p:nvGraphicFramePr>
        <p:xfrm>
          <a:off x="1080858" y="2465660"/>
          <a:ext cx="6284231" cy="377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orelDRAW" r:id="rId6" imgW="9732600" imgH="5851080" progId="">
                  <p:embed/>
                </p:oleObj>
              </mc:Choice>
              <mc:Fallback>
                <p:oleObj name="CorelDRAW" r:id="rId6" imgW="9732600" imgH="5851080" progId="">
                  <p:embed/>
                  <p:pic>
                    <p:nvPicPr>
                      <p:cNvPr id="6" name="Content Placeholder 3">
                        <a:extLst>
                          <a:ext uri="{FF2B5EF4-FFF2-40B4-BE49-F238E27FC236}">
                            <a16:creationId xmlns:a16="http://schemas.microsoft.com/office/drawing/2014/main" id="{53665F41-A2F6-1A45-A260-2DBEC5D1B2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858" y="2465660"/>
                        <a:ext cx="6284231" cy="3778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1097280" y="1828677"/>
                <a:ext cx="7543801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• Velocity filter SHELS – electromagnetic separator</a:t>
                </a:r>
              </a:p>
              <a:p>
                <a:r>
                  <a:rPr lang="en-US" dirty="0"/>
                  <a:t>• Detecting systems:</a:t>
                </a:r>
              </a:p>
              <a:p>
                <a:pPr lvl="1"/>
                <a:r>
                  <a:rPr lang="en-US" dirty="0" smtClean="0"/>
                  <a:t>GABRIELA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−,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 smtClean="0"/>
                  <a:t>spectroscopy</a:t>
                </a:r>
                <a:endParaRPr lang="en-US" dirty="0"/>
              </a:p>
              <a:p>
                <a:pPr lvl="1"/>
                <a:r>
                  <a:rPr lang="en-US" dirty="0" err="1" smtClean="0"/>
                  <a:t>SFiNx</a:t>
                </a:r>
                <a:r>
                  <a:rPr lang="en-US" dirty="0" smtClean="0"/>
                  <a:t> for Spontaneous fission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28677"/>
                <a:ext cx="7543801" cy="4023360"/>
              </a:xfrm>
              <a:prstGeom prst="rect">
                <a:avLst/>
              </a:prstGeom>
              <a:blipFill>
                <a:blip r:embed="rId8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018960" y="2015452"/>
            <a:ext cx="2041553" cy="1567542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21434257">
            <a:off x="7567755" y="2778920"/>
            <a:ext cx="987228" cy="380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877923">
            <a:off x="7413772" y="3590014"/>
            <a:ext cx="987228" cy="380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5</a:t>
            </a:fld>
            <a:r>
              <a:rPr lang="en-US" smtClean="0"/>
              <a:t>/20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74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Neutrons </a:t>
            </a:r>
            <a:r>
              <a:rPr lang="en-US" b="1" baseline="30000" dirty="0" smtClean="0"/>
              <a:t>3</a:t>
            </a:r>
            <a:r>
              <a:rPr lang="en-US" b="1" dirty="0" smtClean="0"/>
              <a:t>He detector array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2"/>
            <a:ext cx="5620761" cy="4023360"/>
          </a:xfrm>
        </p:spPr>
        <p:txBody>
          <a:bodyPr/>
          <a:lstStyle/>
          <a:p>
            <a:r>
              <a:rPr lang="en-US" dirty="0" smtClean="0"/>
              <a:t>• </a:t>
            </a:r>
            <a:r>
              <a:rPr lang="en-US" dirty="0"/>
              <a:t>To </a:t>
            </a:r>
            <a:r>
              <a:rPr lang="en-US" dirty="0" smtClean="0"/>
              <a:t>detect:</a:t>
            </a:r>
          </a:p>
          <a:p>
            <a:pPr lvl="1"/>
            <a:r>
              <a:rPr lang="en-US" dirty="0" smtClean="0"/>
              <a:t>Neutrons</a:t>
            </a:r>
          </a:p>
          <a:p>
            <a:pPr lvl="1"/>
            <a:r>
              <a:rPr lang="en-US" dirty="0" smtClean="0"/>
              <a:t>Prompt gamma-ray of spontaneous fission</a:t>
            </a:r>
          </a:p>
          <a:p>
            <a:r>
              <a:rPr lang="en-US" dirty="0" smtClean="0"/>
              <a:t>• What </a:t>
            </a:r>
            <a:r>
              <a:rPr lang="en-US" dirty="0"/>
              <a:t>is </a:t>
            </a:r>
            <a:r>
              <a:rPr lang="en-US" dirty="0" smtClean="0"/>
              <a:t>measured</a:t>
            </a:r>
          </a:p>
          <a:p>
            <a:pPr lvl="1"/>
            <a:r>
              <a:rPr lang="en-US" dirty="0" smtClean="0"/>
              <a:t>Neutrons multiplicity</a:t>
            </a:r>
          </a:p>
          <a:p>
            <a:pPr lvl="1"/>
            <a:r>
              <a:rPr lang="en-US" dirty="0" smtClean="0"/>
              <a:t>Two coordinates of counter that registered the neutron</a:t>
            </a:r>
          </a:p>
          <a:p>
            <a:r>
              <a:rPr lang="en-US" dirty="0" smtClean="0"/>
              <a:t>• Spontaneous fission identification:</a:t>
            </a:r>
          </a:p>
          <a:p>
            <a:pPr lvl="1"/>
            <a:r>
              <a:rPr lang="en-US" dirty="0" smtClean="0"/>
              <a:t>BGO detector to detect prompt gamma rays of spontaneous fission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946" y="4645895"/>
            <a:ext cx="3107095" cy="16612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08" y="1833900"/>
            <a:ext cx="4325672" cy="4317749"/>
          </a:xfrm>
          <a:prstGeom prst="rect">
            <a:avLst/>
          </a:prstGeom>
        </p:spPr>
      </p:pic>
      <p:pic>
        <p:nvPicPr>
          <p:cNvPr id="15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6</a:t>
            </a:fld>
            <a:r>
              <a:rPr lang="en-US" smtClean="0"/>
              <a:t>/20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37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DSSD detectors box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3"/>
            <a:ext cx="10058401" cy="4462663"/>
          </a:xfrm>
        </p:spPr>
        <p:txBody>
          <a:bodyPr/>
          <a:lstStyle/>
          <a:p>
            <a:r>
              <a:rPr lang="en-US" dirty="0" smtClean="0"/>
              <a:t>• To detect particles emitted in decays or reactions of unstable nuclei:</a:t>
            </a:r>
          </a:p>
          <a:p>
            <a:pPr lvl="1"/>
            <a:r>
              <a:rPr lang="en-US" dirty="0" smtClean="0"/>
              <a:t>Evaporation residue in complete fusion reactions</a:t>
            </a:r>
          </a:p>
          <a:p>
            <a:pPr lvl="1"/>
            <a:r>
              <a:rPr lang="en-US" dirty="0" smtClean="0"/>
              <a:t>Alphas</a:t>
            </a:r>
          </a:p>
          <a:p>
            <a:pPr lvl="1"/>
            <a:r>
              <a:rPr lang="en-US" dirty="0" smtClean="0"/>
              <a:t>Betas and conversion electrons</a:t>
            </a:r>
          </a:p>
          <a:p>
            <a:pPr lvl="1"/>
            <a:r>
              <a:rPr lang="en-US" dirty="0" smtClean="0"/>
              <a:t>Protons</a:t>
            </a:r>
          </a:p>
          <a:p>
            <a:pPr lvl="1"/>
            <a:r>
              <a:rPr lang="en-US" dirty="0" smtClean="0"/>
              <a:t>Fission fragments</a:t>
            </a:r>
          </a:p>
          <a:p>
            <a:r>
              <a:rPr lang="en-US" dirty="0" smtClean="0"/>
              <a:t>• What is measured: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Emission time</a:t>
            </a:r>
          </a:p>
          <a:p>
            <a:pPr lvl="1"/>
            <a:r>
              <a:rPr lang="en-US" dirty="0" smtClean="0"/>
              <a:t>Emission coordinates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491" y="1845734"/>
            <a:ext cx="3549653" cy="4083214"/>
          </a:xfrm>
          <a:prstGeom prst="rect">
            <a:avLst/>
          </a:prstGeom>
        </p:spPr>
      </p:pic>
      <p:pic>
        <p:nvPicPr>
          <p:cNvPr id="9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349" y="2789853"/>
            <a:ext cx="3438584" cy="313909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7</a:t>
            </a:fld>
            <a:r>
              <a:rPr lang="en-US" smtClean="0"/>
              <a:t>/20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3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detector affects the data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8</a:t>
            </a:fld>
            <a:r>
              <a:rPr lang="en-US" smtClean="0"/>
              <a:t>/20</a:t>
            </a:r>
            <a:endParaRPr lang="en-US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82939" y="5792455"/>
            <a:ext cx="4523448" cy="53600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Dependence on the single neutron registration efficiency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542790" y="5776271"/>
            <a:ext cx="4523448" cy="5360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Dependence on the data size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96" y="1753546"/>
            <a:ext cx="5363633" cy="4022725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66" y="1753546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20449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Restoring technique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37361"/>
                <a:ext cx="10220753" cy="460729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• Due to detectors efficiency is far from 100% the measured distribution is heavily distorted.</a:t>
                </a:r>
              </a:p>
              <a:p>
                <a:r>
                  <a:rPr lang="en-US" dirty="0" smtClean="0"/>
                  <a:t>• Let’s assume that registered number of neutrons is a random variable that follows the binominal distribution.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– maximum neutrons multiplicity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– real</a:t>
                </a:r>
                <a:r>
                  <a:rPr lang="ru-RU" dirty="0" smtClean="0"/>
                  <a:t> </a:t>
                </a:r>
                <a:r>
                  <a:rPr lang="en-US" dirty="0" smtClean="0"/>
                  <a:t>prompt neutrons multiplicity distribution vector</a:t>
                </a:r>
                <a:endParaRPr lang="ru-RU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 smtClean="0"/>
                  <a:t> –</a:t>
                </a:r>
                <a:r>
                  <a:rPr lang="ru-RU" dirty="0" smtClean="0"/>
                  <a:t> </a:t>
                </a:r>
                <a:r>
                  <a:rPr lang="en-US" dirty="0" smtClean="0"/>
                  <a:t>detector response matrix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n-US" dirty="0"/>
                  <a:t>single neutron </a:t>
                </a:r>
                <a:r>
                  <a:rPr lang="en-US" dirty="0" smtClean="0"/>
                  <a:t>registration efficiency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 smtClean="0"/>
                  <a:t> – measured prompt neutrons multiplicity distribution vector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/>
                  <a:t> – direct solution</a:t>
                </a:r>
                <a:r>
                  <a:rPr lang="ru-RU" dirty="0" smtClean="0"/>
                  <a:t> </a:t>
                </a:r>
                <a:r>
                  <a:rPr lang="en-US" dirty="0" smtClean="0"/>
                  <a:t>of the problem</a:t>
                </a:r>
              </a:p>
              <a:p>
                <a:r>
                  <a:rPr lang="en-US" dirty="0" smtClean="0"/>
                  <a:t>• Direct solution doesn’t make sense in most cases where the noise level (including statistical uncertainties) is quite high.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37361"/>
                <a:ext cx="10220753" cy="4607292"/>
              </a:xfrm>
              <a:blipFill>
                <a:blip r:embed="rId2"/>
                <a:stretch>
                  <a:fillRect l="-596" t="-1323" r="-19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9</a:t>
            </a:fld>
            <a:r>
              <a:rPr lang="en-US" smtClean="0"/>
              <a:t>/20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5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10216</TotalTime>
  <Words>810</Words>
  <Application>Microsoft Office PowerPoint</Application>
  <PresentationFormat>Широкоэкранный</PresentationFormat>
  <Paragraphs>158</Paragraphs>
  <Slides>20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Bookman Old Style</vt:lpstr>
      <vt:lpstr>Calibri</vt:lpstr>
      <vt:lpstr>Calibri Light</vt:lpstr>
      <vt:lpstr>Cambria Math</vt:lpstr>
      <vt:lpstr>Ретро</vt:lpstr>
      <vt:lpstr>CorelDRAW</vt:lpstr>
      <vt:lpstr>Spontaneous fission prompt neutron multiplicity distributions. Restoring techniques, its advantages and limitations. </vt:lpstr>
      <vt:lpstr>Spontaneous Fission process</vt:lpstr>
      <vt:lpstr>Neutrons multiplicity as an information about fission process</vt:lpstr>
      <vt:lpstr>Evidences of exotic SF modes</vt:lpstr>
      <vt:lpstr>Experimental setup</vt:lpstr>
      <vt:lpstr>Neutrons 3He detector array</vt:lpstr>
      <vt:lpstr>DSSD detectors box </vt:lpstr>
      <vt:lpstr>How detector affects the data</vt:lpstr>
      <vt:lpstr>Restoring technique</vt:lpstr>
      <vt:lpstr>Direct solution examples</vt:lpstr>
      <vt:lpstr>Regularization method</vt:lpstr>
      <vt:lpstr>Restoring examples</vt:lpstr>
      <vt:lpstr>Choice of regularization parameter</vt:lpstr>
      <vt:lpstr>Experimental results</vt:lpstr>
      <vt:lpstr>Why classic regularization is not enough?</vt:lpstr>
      <vt:lpstr>Possible improvements </vt:lpstr>
      <vt:lpstr>Possible improvements </vt:lpstr>
      <vt:lpstr>Bayesian approach</vt:lpstr>
      <vt:lpstr>Summary and outlook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study of multiplicity distributions for prompt neutrons emitted in spontaneous fission of transfermium isotopes</dc:title>
  <dc:creator>Роман Мухин</dc:creator>
  <cp:lastModifiedBy>Роман Мухин</cp:lastModifiedBy>
  <cp:revision>151</cp:revision>
  <cp:lastPrinted>2022-10-27T06:57:55Z</cp:lastPrinted>
  <dcterms:created xsi:type="dcterms:W3CDTF">2022-04-07T08:51:26Z</dcterms:created>
  <dcterms:modified xsi:type="dcterms:W3CDTF">2022-10-27T09:03:04Z</dcterms:modified>
</cp:coreProperties>
</file>