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4" r:id="rId2"/>
    <p:sldId id="372" r:id="rId3"/>
    <p:sldId id="377" r:id="rId4"/>
    <p:sldId id="277" r:id="rId5"/>
    <p:sldId id="285" r:id="rId6"/>
    <p:sldId id="288" r:id="rId7"/>
    <p:sldId id="290" r:id="rId8"/>
    <p:sldId id="291" r:id="rId9"/>
    <p:sldId id="292" r:id="rId10"/>
    <p:sldId id="293" r:id="rId11"/>
    <p:sldId id="299" r:id="rId12"/>
    <p:sldId id="300" r:id="rId13"/>
    <p:sldId id="303" r:id="rId14"/>
    <p:sldId id="374" r:id="rId15"/>
    <p:sldId id="280" r:id="rId16"/>
    <p:sldId id="28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y"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25"/>
    <a:srgbClr val="82A3BF"/>
    <a:srgbClr val="252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75" autoAdjust="0"/>
  </p:normalViewPr>
  <p:slideViewPr>
    <p:cSldViewPr snapToGrid="0">
      <p:cViewPr varScale="1">
        <p:scale>
          <a:sx n="66" d="100"/>
          <a:sy n="66" d="100"/>
        </p:scale>
        <p:origin x="1301"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84C2C570-DD66-48DA-9D64-E594BBD039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a:extLst>
              <a:ext uri="{FF2B5EF4-FFF2-40B4-BE49-F238E27FC236}">
                <a16:creationId xmlns:a16="http://schemas.microsoft.com/office/drawing/2014/main" id="{3FC0AB2D-8EC6-41E3-88BA-7543F716D1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A87E50-ADC7-4A26-AC66-80DAB2AB37D7}" type="datetimeFigureOut">
              <a:rPr lang="ru-KZ" smtClean="0"/>
              <a:t>24.10.2022</a:t>
            </a:fld>
            <a:endParaRPr lang="ru-KZ"/>
          </a:p>
        </p:txBody>
      </p:sp>
      <p:sp>
        <p:nvSpPr>
          <p:cNvPr id="4" name="Нижний колонтитул 3">
            <a:extLst>
              <a:ext uri="{FF2B5EF4-FFF2-40B4-BE49-F238E27FC236}">
                <a16:creationId xmlns:a16="http://schemas.microsoft.com/office/drawing/2014/main" id="{EFF57FAA-76ED-404A-B4B8-5089AB719D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5" name="Номер слайда 4">
            <a:extLst>
              <a:ext uri="{FF2B5EF4-FFF2-40B4-BE49-F238E27FC236}">
                <a16:creationId xmlns:a16="http://schemas.microsoft.com/office/drawing/2014/main" id="{EB42BA58-53C5-490C-B2D8-B5819B4F74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6DEE28-D1C2-4DFE-9BAD-57332DBE537F}" type="slidenum">
              <a:rPr lang="ru-KZ" smtClean="0"/>
              <a:t>‹#›</a:t>
            </a:fld>
            <a:endParaRPr lang="ru-KZ"/>
          </a:p>
        </p:txBody>
      </p:sp>
    </p:spTree>
    <p:extLst>
      <p:ext uri="{BB962C8B-B14F-4D97-AF65-F5344CB8AC3E}">
        <p14:creationId xmlns:p14="http://schemas.microsoft.com/office/powerpoint/2010/main" val="1564568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25520-E516-4F9B-B4F6-82C302ABAA71}" type="datetimeFigureOut">
              <a:rPr lang="ru-RU" smtClean="0"/>
              <a:t>24.10.2022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66750-699B-47AD-B1F8-264E17FD0D2E}" type="slidenum">
              <a:rPr lang="ru-RU" smtClean="0"/>
              <a:t>‹#›</a:t>
            </a:fld>
            <a:endParaRPr lang="ru-RU"/>
          </a:p>
        </p:txBody>
      </p:sp>
    </p:spTree>
    <p:extLst>
      <p:ext uri="{BB962C8B-B14F-4D97-AF65-F5344CB8AC3E}">
        <p14:creationId xmlns:p14="http://schemas.microsoft.com/office/powerpoint/2010/main" val="141683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5C352B1-1760-4819-B807-CA6D17B1719A}" type="slidenum">
              <a:rPr lang="ru-RU" altLang="ru-RU" smtClean="0">
                <a:latin typeface="Arial" charset="0"/>
              </a:rPr>
              <a:pPr/>
              <a:t>1</a:t>
            </a:fld>
            <a:endParaRPr lang="ru-RU" altLang="ru-RU" dirty="0">
              <a:latin typeface="Arial" charset="0"/>
            </a:endParaRPr>
          </a:p>
        </p:txBody>
      </p:sp>
    </p:spTree>
    <p:extLst>
      <p:ext uri="{BB962C8B-B14F-4D97-AF65-F5344CB8AC3E}">
        <p14:creationId xmlns:p14="http://schemas.microsoft.com/office/powerpoint/2010/main" val="403757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10</a:t>
            </a:fld>
            <a:endParaRPr lang="ru-RU"/>
          </a:p>
        </p:txBody>
      </p:sp>
    </p:spTree>
    <p:extLst>
      <p:ext uri="{BB962C8B-B14F-4D97-AF65-F5344CB8AC3E}">
        <p14:creationId xmlns:p14="http://schemas.microsoft.com/office/powerpoint/2010/main" val="284024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11</a:t>
            </a:fld>
            <a:endParaRPr lang="ru-RU"/>
          </a:p>
        </p:txBody>
      </p:sp>
    </p:spTree>
    <p:extLst>
      <p:ext uri="{BB962C8B-B14F-4D97-AF65-F5344CB8AC3E}">
        <p14:creationId xmlns:p14="http://schemas.microsoft.com/office/powerpoint/2010/main" val="417638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endParaRPr lang="ru-KZ"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picture shows ion source ion current dependence on frequency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pressuree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Firstly we study ion current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icreases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with increasing of frequency, reducing of ion current if frequency range is caused by changing of resonance region. From the second graph we can that dependence of ion current as a function of pressure, it has been shown that to achieve the maximum value of the ion current its necessary to get certain value of pressure. If the pressure in the cavity was too low (</a:t>
                </a:r>
                <a:r>
                  <a:rPr lang="ru-RU" sz="1800" i="0">
                    <a:effectLst/>
                    <a:latin typeface="Cambria Math" panose="02040503050406030204" pitchFamily="18" charset="0"/>
                    <a:ea typeface="Calibri" panose="020F0502020204030204" pitchFamily="34" charset="0"/>
                    <a:cs typeface="Times New Roman" panose="02020603050405020304" pitchFamily="18" charset="0"/>
                  </a:rPr>
                  <a:t>𝑃</a:t>
                </a:r>
                <a:r>
                  <a:rPr lang="en-US" sz="1800" i="0">
                    <a:effectLst/>
                    <a:latin typeface="Cambria Math" panose="02040503050406030204" pitchFamily="18" charset="0"/>
                    <a:ea typeface="Calibri" panose="020F0502020204030204" pitchFamily="34" charset="0"/>
                    <a:cs typeface="Times New Roman" panose="02020603050405020304" pitchFamily="18" charset="0"/>
                  </a:rPr>
                  <a:t>&lt;0,512∙10</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i="0">
                    <a:effectLst/>
                    <a:latin typeface="Cambria Math" panose="02040503050406030204" pitchFamily="18" charset="0"/>
                    <a:ea typeface="Calibri" panose="020F0502020204030204" pitchFamily="34" charset="0"/>
                    <a:cs typeface="Times New Roman" panose="02020603050405020304" pitchFamily="18" charset="0"/>
                  </a:rPr>
                  <a:t>−5</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torr) or to high (</a:t>
                </a:r>
                <a:r>
                  <a:rPr lang="ru-RU" sz="1800" i="0">
                    <a:effectLst/>
                    <a:latin typeface="Cambria Math" panose="02040503050406030204" pitchFamily="18" charset="0"/>
                    <a:ea typeface="Calibri" panose="020F0502020204030204" pitchFamily="34" charset="0"/>
                    <a:cs typeface="Times New Roman" panose="02020603050405020304" pitchFamily="18" charset="0"/>
                  </a:rPr>
                  <a:t>𝑃</a:t>
                </a:r>
                <a:r>
                  <a:rPr lang="en-US" sz="1800" i="0">
                    <a:effectLst/>
                    <a:latin typeface="Cambria Math" panose="02040503050406030204" pitchFamily="18" charset="0"/>
                    <a:ea typeface="Calibri" panose="020F0502020204030204" pitchFamily="34" charset="0"/>
                    <a:cs typeface="Times New Roman" panose="02020603050405020304" pitchFamily="18" charset="0"/>
                  </a:rPr>
                  <a:t>&gt;4,7∙10</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i="0">
                    <a:effectLst/>
                    <a:latin typeface="Cambria Math" panose="02040503050406030204" pitchFamily="18" charset="0"/>
                    <a:ea typeface="Calibri" panose="020F0502020204030204" pitchFamily="34" charset="0"/>
                    <a:cs typeface="Times New Roman" panose="02020603050405020304" pitchFamily="18" charset="0"/>
                  </a:rPr>
                  <a:t>−5</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i="0">
                    <a:effectLst/>
                    <a:latin typeface="Cambria Math" panose="020405030504060302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torr) the plasma discharge was extinguished.</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mc:Fallback>
      </mc:AlternateContent>
      <p:sp>
        <p:nvSpPr>
          <p:cNvPr id="4" name="Номер слайда 3"/>
          <p:cNvSpPr>
            <a:spLocks noGrp="1"/>
          </p:cNvSpPr>
          <p:nvPr>
            <p:ph type="sldNum" sz="quarter" idx="5"/>
          </p:nvPr>
        </p:nvSpPr>
        <p:spPr/>
        <p:txBody>
          <a:bodyPr/>
          <a:lstStyle/>
          <a:p>
            <a:fld id="{0FF66750-699B-47AD-B1F8-264E17FD0D2E}" type="slidenum">
              <a:rPr lang="ru-RU" smtClean="0"/>
              <a:t>12</a:t>
            </a:fld>
            <a:endParaRPr lang="ru-RU"/>
          </a:p>
        </p:txBody>
      </p:sp>
    </p:spTree>
    <p:extLst>
      <p:ext uri="{BB962C8B-B14F-4D97-AF65-F5344CB8AC3E}">
        <p14:creationId xmlns:p14="http://schemas.microsoft.com/office/powerpoint/2010/main" val="355675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endParaRPr lang="ru-KZ"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This slide shows the comparison of all power inputs.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dependence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of</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ion</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current</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on</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generator</a:t>
                </a:r>
                <a:r>
                  <a:rPr lang="ru-KZ"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power</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was</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measured</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for</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different</a:t>
                </a:r>
                <a:r>
                  <a:rPr lang="ru-KZ"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power input configurations. The maximum He</a:t>
                </a:r>
                <a:r>
                  <a:rPr lang="en-US" sz="1800" baseline="300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ion current value (245 </a:t>
                </a:r>
                <a:r>
                  <a:rPr lang="en-US" sz="1800" dirty="0" err="1">
                    <a:effectLst/>
                    <a:latin typeface="Times New Roman" panose="02020603050405020304" pitchFamily="18" charset="0"/>
                    <a:ea typeface="Calibri" panose="020F0502020204030204" pitchFamily="34" charset="0"/>
                  </a:rPr>
                  <a:t>mkA</a:t>
                </a:r>
                <a:r>
                  <a:rPr lang="en-US"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achieved at power 30 W by using power input configuration №2 with length of the coupling loop </a:t>
                </a:r>
                <a:r>
                  <a:rPr lang="en-US" sz="1800" i="0">
                    <a:effectLst/>
                    <a:latin typeface="Cambria Math" panose="02040503050406030204" pitchFamily="18" charset="0"/>
                    <a:ea typeface="Calibri" panose="020F0502020204030204" pitchFamily="34" charset="0"/>
                    <a:cs typeface="Times New Roman" panose="02020603050405020304" pitchFamily="18" charset="0"/>
                  </a:rPr>
                  <a:t>𝐿=18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mm therefore, optimal matching conditions are observed.</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mc:Fallback>
      </mc:AlternateContent>
      <p:sp>
        <p:nvSpPr>
          <p:cNvPr id="4" name="Номер слайда 3"/>
          <p:cNvSpPr>
            <a:spLocks noGrp="1"/>
          </p:cNvSpPr>
          <p:nvPr>
            <p:ph type="sldNum" sz="quarter" idx="5"/>
          </p:nvPr>
        </p:nvSpPr>
        <p:spPr/>
        <p:txBody>
          <a:bodyPr/>
          <a:lstStyle/>
          <a:p>
            <a:fld id="{0FF66750-699B-47AD-B1F8-264E17FD0D2E}" type="slidenum">
              <a:rPr lang="ru-RU" smtClean="0"/>
              <a:t>13</a:t>
            </a:fld>
            <a:endParaRPr lang="ru-RU"/>
          </a:p>
        </p:txBody>
      </p:sp>
    </p:spTree>
    <p:extLst>
      <p:ext uri="{BB962C8B-B14F-4D97-AF65-F5344CB8AC3E}">
        <p14:creationId xmlns:p14="http://schemas.microsoft.com/office/powerpoint/2010/main" val="116080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14</a:t>
            </a:fld>
            <a:endParaRPr lang="ru-RU"/>
          </a:p>
        </p:txBody>
      </p:sp>
    </p:spTree>
    <p:extLst>
      <p:ext uri="{BB962C8B-B14F-4D97-AF65-F5344CB8AC3E}">
        <p14:creationId xmlns:p14="http://schemas.microsoft.com/office/powerpoint/2010/main" val="328861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540385" algn="just" defTabSz="914400" rtl="0" eaLnBrk="1" fontAlgn="auto" latinLnBrk="0" hangingPunct="1">
              <a:lnSpc>
                <a:spcPct val="15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indent="540385" algn="just">
              <a:lnSpc>
                <a:spcPct val="150000"/>
              </a:lnSpc>
              <a:spcAft>
                <a:spcPts val="0"/>
              </a:spcAft>
            </a:pP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0FF66750-699B-47AD-B1F8-264E17FD0D2E}" type="slidenum">
              <a:rPr lang="ru-RU" smtClean="0"/>
              <a:t>2</a:t>
            </a:fld>
            <a:endParaRPr lang="ru-RU"/>
          </a:p>
        </p:txBody>
      </p:sp>
    </p:spTree>
    <p:extLst>
      <p:ext uri="{BB962C8B-B14F-4D97-AF65-F5344CB8AC3E}">
        <p14:creationId xmlns:p14="http://schemas.microsoft.com/office/powerpoint/2010/main" val="107137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3</a:t>
            </a:fld>
            <a:endParaRPr lang="ru-RU"/>
          </a:p>
        </p:txBody>
      </p:sp>
    </p:spTree>
    <p:extLst>
      <p:ext uri="{BB962C8B-B14F-4D97-AF65-F5344CB8AC3E}">
        <p14:creationId xmlns:p14="http://schemas.microsoft.com/office/powerpoint/2010/main" val="176065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4</a:t>
            </a:fld>
            <a:endParaRPr lang="ru-RU"/>
          </a:p>
        </p:txBody>
      </p:sp>
    </p:spTree>
    <p:extLst>
      <p:ext uri="{BB962C8B-B14F-4D97-AF65-F5344CB8AC3E}">
        <p14:creationId xmlns:p14="http://schemas.microsoft.com/office/powerpoint/2010/main" val="115330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5</a:t>
            </a:fld>
            <a:endParaRPr lang="ru-RU"/>
          </a:p>
        </p:txBody>
      </p:sp>
    </p:spTree>
    <p:extLst>
      <p:ext uri="{BB962C8B-B14F-4D97-AF65-F5344CB8AC3E}">
        <p14:creationId xmlns:p14="http://schemas.microsoft.com/office/powerpoint/2010/main" val="73901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6</a:t>
            </a:fld>
            <a:endParaRPr lang="ru-RU"/>
          </a:p>
        </p:txBody>
      </p:sp>
    </p:spTree>
    <p:extLst>
      <p:ext uri="{BB962C8B-B14F-4D97-AF65-F5344CB8AC3E}">
        <p14:creationId xmlns:p14="http://schemas.microsoft.com/office/powerpoint/2010/main" val="385792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7</a:t>
            </a:fld>
            <a:endParaRPr lang="ru-RU"/>
          </a:p>
        </p:txBody>
      </p:sp>
    </p:spTree>
    <p:extLst>
      <p:ext uri="{BB962C8B-B14F-4D97-AF65-F5344CB8AC3E}">
        <p14:creationId xmlns:p14="http://schemas.microsoft.com/office/powerpoint/2010/main" val="215605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8</a:t>
            </a:fld>
            <a:endParaRPr lang="ru-RU"/>
          </a:p>
        </p:txBody>
      </p:sp>
    </p:spTree>
    <p:extLst>
      <p:ext uri="{BB962C8B-B14F-4D97-AF65-F5344CB8AC3E}">
        <p14:creationId xmlns:p14="http://schemas.microsoft.com/office/powerpoint/2010/main" val="362607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9</a:t>
            </a:fld>
            <a:endParaRPr lang="ru-RU" dirty="0"/>
          </a:p>
        </p:txBody>
      </p:sp>
    </p:spTree>
    <p:extLst>
      <p:ext uri="{BB962C8B-B14F-4D97-AF65-F5344CB8AC3E}">
        <p14:creationId xmlns:p14="http://schemas.microsoft.com/office/powerpoint/2010/main" val="44875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4AFD95F-2233-4027-88DD-7451582A5EC8}" type="datetimeFigureOut">
              <a:rPr lang="ru-RU" smtClean="0"/>
              <a:t>24.10.2022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21652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AFD95F-2233-4027-88DD-7451582A5EC8}" type="datetimeFigureOut">
              <a:rPr lang="ru-RU" smtClean="0"/>
              <a:t>24.10.2022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398079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AFD95F-2233-4027-88DD-7451582A5EC8}" type="datetimeFigureOut">
              <a:rPr lang="ru-RU" smtClean="0"/>
              <a:t>24.10.2022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197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AFD95F-2233-4027-88DD-7451582A5EC8}" type="datetimeFigureOut">
              <a:rPr lang="ru-RU" smtClean="0"/>
              <a:t>24.10.2022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263517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4AFD95F-2233-4027-88DD-7451582A5EC8}" type="datetimeFigureOut">
              <a:rPr lang="ru-RU" smtClean="0"/>
              <a:t>24.10.2022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25779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4AFD95F-2233-4027-88DD-7451582A5EC8}" type="datetimeFigureOut">
              <a:rPr lang="ru-RU" smtClean="0"/>
              <a:t>24.10.2022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88789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4AFD95F-2233-4027-88DD-7451582A5EC8}" type="datetimeFigureOut">
              <a:rPr lang="ru-RU" smtClean="0"/>
              <a:t>24.10.2022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73542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4AFD95F-2233-4027-88DD-7451582A5EC8}" type="datetimeFigureOut">
              <a:rPr lang="ru-RU" smtClean="0"/>
              <a:t>24.10.2022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259877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AFD95F-2233-4027-88DD-7451582A5EC8}" type="datetimeFigureOut">
              <a:rPr lang="ru-RU" smtClean="0"/>
              <a:t>24.10.2022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87484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4AFD95F-2233-4027-88DD-7451582A5EC8}" type="datetimeFigureOut">
              <a:rPr lang="ru-RU" smtClean="0"/>
              <a:t>24.10.2022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395158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4AFD95F-2233-4027-88DD-7451582A5EC8}" type="datetimeFigureOut">
              <a:rPr lang="ru-RU" smtClean="0"/>
              <a:t>24.10.2022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56873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FD95F-2233-4027-88DD-7451582A5EC8}" type="datetimeFigureOut">
              <a:rPr lang="ru-RU" smtClean="0"/>
              <a:t>24.10.2022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C9161-6E6F-44BE-B784-32A3F6B9B0D9}" type="slidenum">
              <a:rPr lang="ru-RU" smtClean="0"/>
              <a:t>‹#›</a:t>
            </a:fld>
            <a:endParaRPr lang="ru-RU"/>
          </a:p>
        </p:txBody>
      </p:sp>
    </p:spTree>
    <p:extLst>
      <p:ext uri="{BB962C8B-B14F-4D97-AF65-F5344CB8AC3E}">
        <p14:creationId xmlns:p14="http://schemas.microsoft.com/office/powerpoint/2010/main" val="3001425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png"/><Relationship Id="rId7"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image" Target="../media/image33.emf"/><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jpe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60.png"/><Relationship Id="rId3" Type="http://schemas.openxmlformats.org/officeDocument/2006/relationships/image" Target="../media/image49.png"/><Relationship Id="rId7" Type="http://schemas.openxmlformats.org/officeDocument/2006/relationships/image" Target="../media/image4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48.emf"/><Relationship Id="rId5" Type="http://schemas.openxmlformats.org/officeDocument/2006/relationships/image" Target="../media/image54.png"/><Relationship Id="rId10" Type="http://schemas.openxmlformats.org/officeDocument/2006/relationships/image" Target="../media/image47.emf"/><Relationship Id="rId4" Type="http://schemas.openxmlformats.org/officeDocument/2006/relationships/image" Target="../media/image53.png"/><Relationship Id="rId9"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1.jpe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6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0.png"/><Relationship Id="rId10" Type="http://schemas.openxmlformats.org/officeDocument/2006/relationships/image" Target="../media/image1.jpeg"/><Relationship Id="rId4" Type="http://schemas.openxmlformats.org/officeDocument/2006/relationships/image" Target="../media/image240.png"/><Relationship Id="rId9" Type="http://schemas.openxmlformats.org/officeDocument/2006/relationships/image" Target="../media/image26.emf"/></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
            <a:extLst>
              <a:ext uri="{FF2B5EF4-FFF2-40B4-BE49-F238E27FC236}">
                <a16:creationId xmlns:a16="http://schemas.microsoft.com/office/drawing/2014/main" id="{4B867DE4-AF6E-49D2-A551-96B0FAF1DCA2}"/>
              </a:ext>
            </a:extLst>
          </p:cNvPr>
          <p:cNvSpPr txBox="1">
            <a:spLocks noChangeArrowheads="1"/>
          </p:cNvSpPr>
          <p:nvPr/>
        </p:nvSpPr>
        <p:spPr bwMode="auto">
          <a:xfrm>
            <a:off x="1631950" y="735955"/>
            <a:ext cx="89281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ru-RU" sz="3400" b="1"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sz="3400" b="1"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a:spcBef>
                <a:spcPct val="0"/>
              </a:spcBef>
              <a:buFontTx/>
              <a:buNone/>
            </a:pPr>
            <a:endParaRPr lang="en-US" altLang="ru-RU" sz="3600" b="1" dirty="0">
              <a:solidFill>
                <a:srgbClr val="002060"/>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ru-RU" altLang="ru-RU" sz="2800" b="1" dirty="0">
              <a:solidFill>
                <a:srgbClr val="002060"/>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ru-RU" altLang="ru-RU" sz="2800" b="1" dirty="0">
              <a:solidFill>
                <a:srgbClr val="002060"/>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r>
              <a:rPr lang="en-US" altLang="ru-RU" sz="2800" b="1" u="sng" dirty="0">
                <a:solidFill>
                  <a:srgbClr val="002060"/>
                </a:solidFill>
                <a:latin typeface="+mn-lt"/>
                <a:ea typeface="Gungsuh" panose="02030600000101010101" pitchFamily="18" charset="-127"/>
                <a:cs typeface="Times New Roman" panose="02020603050405020304" pitchFamily="18" charset="0"/>
              </a:rPr>
              <a:t>K. </a:t>
            </a:r>
            <a:r>
              <a:rPr lang="en-US" altLang="ru-RU" sz="2800" b="1" u="sng" dirty="0" err="1">
                <a:solidFill>
                  <a:srgbClr val="002060"/>
                </a:solidFill>
                <a:latin typeface="+mn-lt"/>
                <a:ea typeface="Gungsuh" panose="02030600000101010101" pitchFamily="18" charset="-127"/>
                <a:cs typeface="Times New Roman" panose="02020603050405020304" pitchFamily="18" charset="0"/>
              </a:rPr>
              <a:t>Berestov</a:t>
            </a:r>
            <a:r>
              <a:rPr lang="en-US" altLang="ru-RU" sz="2800" b="1" dirty="0">
                <a:solidFill>
                  <a:srgbClr val="002060"/>
                </a:solidFill>
                <a:latin typeface="+mn-lt"/>
                <a:ea typeface="Gungsuh" panose="02030600000101010101" pitchFamily="18" charset="-127"/>
                <a:cs typeface="Times New Roman" panose="02020603050405020304" pitchFamily="18" charset="0"/>
              </a:rPr>
              <a:t>,  S. </a:t>
            </a:r>
            <a:r>
              <a:rPr lang="en-US" altLang="ru-RU" sz="2800" b="1" dirty="0" err="1">
                <a:solidFill>
                  <a:srgbClr val="002060"/>
                </a:solidFill>
                <a:latin typeface="+mn-lt"/>
                <a:ea typeface="Gungsuh" panose="02030600000101010101" pitchFamily="18" charset="-127"/>
                <a:cs typeface="Times New Roman" panose="02020603050405020304" pitchFamily="18" charset="0"/>
              </a:rPr>
              <a:t>Bogomolov</a:t>
            </a:r>
            <a:r>
              <a:rPr lang="en-US" altLang="ru-RU" sz="2800" b="1" dirty="0">
                <a:solidFill>
                  <a:srgbClr val="002060"/>
                </a:solidFill>
                <a:latin typeface="+mn-lt"/>
                <a:ea typeface="Gungsuh" panose="02030600000101010101" pitchFamily="18" charset="-127"/>
                <a:cs typeface="Times New Roman" panose="02020603050405020304" pitchFamily="18" charset="0"/>
              </a:rPr>
              <a:t>, K. </a:t>
            </a:r>
            <a:r>
              <a:rPr lang="en-US" altLang="ru-RU" sz="2800" b="1" dirty="0" err="1">
                <a:solidFill>
                  <a:srgbClr val="002060"/>
                </a:solidFill>
                <a:latin typeface="+mn-lt"/>
                <a:ea typeface="Gungsuh" panose="02030600000101010101" pitchFamily="18" charset="-127"/>
                <a:cs typeface="Times New Roman" panose="02020603050405020304" pitchFamily="18" charset="0"/>
              </a:rPr>
              <a:t>Kuzmenkov</a:t>
            </a:r>
            <a:endParaRPr lang="en-US" altLang="ru-RU" sz="2800" b="1" dirty="0">
              <a:solidFill>
                <a:srgbClr val="002060"/>
              </a:solidFill>
              <a:latin typeface="+mn-lt"/>
              <a:ea typeface="Gungsuh" panose="02030600000101010101" pitchFamily="18" charset="-127"/>
              <a:cs typeface="Times New Roman" panose="02020603050405020304" pitchFamily="18" charset="0"/>
            </a:endParaRPr>
          </a:p>
          <a:p>
            <a:pPr algn="ctr" eaLnBrk="1" hangingPunct="1">
              <a:spcBef>
                <a:spcPct val="0"/>
              </a:spcBef>
              <a:buFontTx/>
              <a:buNone/>
            </a:pPr>
            <a:r>
              <a:rPr lang="en-US" altLang="ru-RU" sz="2000" b="1" dirty="0" err="1">
                <a:solidFill>
                  <a:srgbClr val="002060"/>
                </a:solidFill>
                <a:latin typeface="+mn-lt"/>
                <a:ea typeface="Gungsuh" panose="02030600000101010101" pitchFamily="18" charset="-127"/>
                <a:cs typeface="Times New Roman" panose="02020603050405020304" pitchFamily="18" charset="0"/>
              </a:rPr>
              <a:t>Jinr</a:t>
            </a:r>
            <a:r>
              <a:rPr lang="en-US" altLang="ru-RU" sz="2000" b="1" dirty="0">
                <a:solidFill>
                  <a:srgbClr val="002060"/>
                </a:solidFill>
                <a:latin typeface="+mn-lt"/>
                <a:ea typeface="Gungsuh" panose="02030600000101010101" pitchFamily="18" charset="-127"/>
                <a:cs typeface="Times New Roman" panose="02020603050405020304" pitchFamily="18" charset="0"/>
              </a:rPr>
              <a:t>, </a:t>
            </a:r>
            <a:r>
              <a:rPr lang="en-US" altLang="ru-RU" sz="2000" b="1" dirty="0" err="1">
                <a:solidFill>
                  <a:srgbClr val="002060"/>
                </a:solidFill>
                <a:latin typeface="+mn-lt"/>
                <a:ea typeface="Gungsuh" panose="02030600000101010101" pitchFamily="18" charset="-127"/>
                <a:cs typeface="Times New Roman" panose="02020603050405020304" pitchFamily="18" charset="0"/>
              </a:rPr>
              <a:t>Dubna</a:t>
            </a:r>
            <a:r>
              <a:rPr lang="en-US" altLang="ru-RU" sz="2000" b="1" dirty="0">
                <a:solidFill>
                  <a:srgbClr val="002060"/>
                </a:solidFill>
                <a:latin typeface="+mn-lt"/>
                <a:ea typeface="Gungsuh" panose="02030600000101010101" pitchFamily="18" charset="-127"/>
                <a:cs typeface="Times New Roman" panose="02020603050405020304" pitchFamily="18" charset="0"/>
              </a:rPr>
              <a:t>, Moscow Region, Russia</a:t>
            </a:r>
          </a:p>
        </p:txBody>
      </p:sp>
      <p:sp>
        <p:nvSpPr>
          <p:cNvPr id="32" name="Прямоугольник 2">
            <a:extLst>
              <a:ext uri="{FF2B5EF4-FFF2-40B4-BE49-F238E27FC236}">
                <a16:creationId xmlns:a16="http://schemas.microsoft.com/office/drawing/2014/main" id="{2A2C7B5C-DF50-4952-B494-9E0370D5BCF5}"/>
              </a:ext>
            </a:extLst>
          </p:cNvPr>
          <p:cNvSpPr>
            <a:spLocks noChangeArrowheads="1"/>
          </p:cNvSpPr>
          <p:nvPr/>
        </p:nvSpPr>
        <p:spPr bwMode="auto">
          <a:xfrm>
            <a:off x="2036762" y="2437157"/>
            <a:ext cx="81184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4400" b="1" dirty="0">
                <a:solidFill>
                  <a:srgbClr val="C00000"/>
                </a:solidFill>
                <a:latin typeface="+mn-lt"/>
                <a:cs typeface="Times New Roman" panose="02020603050405020304" pitchFamily="18" charset="0"/>
              </a:rPr>
              <a:t>Investigation of characteristics of 2.45 GHz ECR ion source</a:t>
            </a:r>
            <a:endParaRPr lang="ru-RU" altLang="ru-RU" sz="4400" b="1" dirty="0">
              <a:solidFill>
                <a:srgbClr val="C00000"/>
              </a:solidFill>
              <a:latin typeface="+mn-lt"/>
              <a:cs typeface="Times New Roman" panose="02020603050405020304" pitchFamily="18" charset="0"/>
            </a:endParaRPr>
          </a:p>
        </p:txBody>
      </p:sp>
      <p:pic>
        <p:nvPicPr>
          <p:cNvPr id="33" name="Picture 187">
            <a:extLst>
              <a:ext uri="{FF2B5EF4-FFF2-40B4-BE49-F238E27FC236}">
                <a16:creationId xmlns:a16="http://schemas.microsoft.com/office/drawing/2014/main" id="{2902D038-2A4F-4A2E-992F-9BEFE170A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4" y="209026"/>
            <a:ext cx="2554289" cy="208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Рисунок 1">
            <a:extLst>
              <a:ext uri="{FF2B5EF4-FFF2-40B4-BE49-F238E27FC236}">
                <a16:creationId xmlns:a16="http://schemas.microsoft.com/office/drawing/2014/main" id="{896893CD-E969-485B-AE49-27D2E118A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2905" y="327971"/>
            <a:ext cx="2554289" cy="17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75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dirty="0"/>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105211"/>
                <a:ext cx="1090995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2</a:t>
                </a:r>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0"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𝐈</m:t>
                    </m:r>
                    <m:d>
                      <m:dPr>
                        <m:ctrlPr>
                          <a:rPr lang="ru-KZ" sz="2400" b="1" i="1" smtClean="0">
                            <a:solidFill>
                              <a:srgbClr val="002060"/>
                            </a:solidFill>
                            <a:effectLst/>
                            <a:latin typeface="Cambria Math" panose="02040503050406030204" pitchFamily="18" charset="0"/>
                          </a:rPr>
                        </m:ctrlPr>
                      </m:dPr>
                      <m:e>
                        <m:r>
                          <a:rPr lang="en-US" sz="2400" b="1" i="0" smtClean="0">
                            <a:solidFill>
                              <a:srgbClr val="002060"/>
                            </a:solidFill>
                            <a:effectLst/>
                            <a:latin typeface="Cambria Math" panose="02040503050406030204" pitchFamily="18" charset="0"/>
                          </a:rPr>
                          <m:t>𝐏</m:t>
                        </m:r>
                      </m:e>
                    </m:d>
                  </m:oMath>
                </a14:m>
                <a:endParaRPr lang="ru-RU"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105211"/>
                <a:ext cx="10909958" cy="461665"/>
              </a:xfrm>
              <a:prstGeom prst="rect">
                <a:avLst/>
              </a:prstGeom>
              <a:blipFill>
                <a:blip r:embed="rId3"/>
                <a:stretch>
                  <a:fillRect t="-9211" b="-30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2" name="Прямоугольник 1"/>
          <p:cNvSpPr/>
          <p:nvPr/>
        </p:nvSpPr>
        <p:spPr>
          <a:xfrm>
            <a:off x="2167003" y="1340285"/>
            <a:ext cx="989556" cy="364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pic>
        <p:nvPicPr>
          <p:cNvPr id="4" name="Рисунок 3">
            <a:extLst>
              <a:ext uri="{FF2B5EF4-FFF2-40B4-BE49-F238E27FC236}">
                <a16:creationId xmlns:a16="http://schemas.microsoft.com/office/drawing/2014/main" id="{A3BE576B-D255-4BAE-9F05-17033794D53B}"/>
              </a:ext>
            </a:extLst>
          </p:cNvPr>
          <p:cNvPicPr>
            <a:picLocks noChangeAspect="1"/>
          </p:cNvPicPr>
          <p:nvPr/>
        </p:nvPicPr>
        <p:blipFill>
          <a:blip r:embed="rId4"/>
          <a:stretch>
            <a:fillRect/>
          </a:stretch>
        </p:blipFill>
        <p:spPr>
          <a:xfrm>
            <a:off x="-326833" y="646908"/>
            <a:ext cx="6966784" cy="534234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C19D39B-FE4B-4EED-A4F1-51FAEED79996}"/>
                  </a:ext>
                </a:extLst>
              </p:cNvPr>
              <p:cNvSpPr txBox="1"/>
              <p:nvPr/>
            </p:nvSpPr>
            <p:spPr>
              <a:xfrm>
                <a:off x="241888" y="5622717"/>
                <a:ext cx="6079101" cy="880369"/>
              </a:xfrm>
              <a:prstGeom prst="rect">
                <a:avLst/>
              </a:prstGeom>
              <a:noFill/>
            </p:spPr>
            <p:txBody>
              <a:bodyPr wrap="square">
                <a:spAutoFit/>
              </a:bodyPr>
              <a:lstStyle/>
              <a:p>
                <a:pPr algn="ctr">
                  <a:lnSpc>
                    <a:spcPct val="150000"/>
                  </a:lnSpc>
                  <a:spcAft>
                    <a:spcPts val="1200"/>
                  </a:spcAft>
                </a:pPr>
                <a:r>
                  <a:rPr lang="en-US" altLang="ru-RU" dirty="0">
                    <a:latin typeface="Times New Roman" panose="02020603050405020304" pitchFamily="18" charset="0"/>
                    <a:cs typeface="Times New Roman" panose="02020603050405020304" pitchFamily="18" charset="0"/>
                  </a:rPr>
                  <a:t>He</a:t>
                </a:r>
                <a:r>
                  <a:rPr lang="en-US" altLang="ru-RU" baseline="42000"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 current </a:t>
                </a:r>
                <a14:m>
                  <m:oMath xmlns:m="http://schemas.openxmlformats.org/officeDocument/2006/math">
                    <m:r>
                      <a:rPr lang="ru-RU" sz="1800" i="1" smtClean="0">
                        <a:effectLst/>
                        <a:latin typeface="Cambria Math" panose="02040503050406030204" pitchFamily="18" charset="0"/>
                        <a:ea typeface="Times New Roman" panose="02020603050405020304" pitchFamily="18" charset="0"/>
                      </a:rPr>
                      <m:t>𝐼</m:t>
                    </m:r>
                    <m:r>
                      <a:rPr lang="ru-RU" sz="1800" i="1" smtClean="0">
                        <a:effectLst/>
                        <a:latin typeface="Cambria Math" panose="02040503050406030204" pitchFamily="18" charset="0"/>
                        <a:ea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 a function of pressure </a:t>
                </a:r>
                <a14:m>
                  <m:oMath xmlns:m="http://schemas.openxmlformats.org/officeDocument/2006/math">
                    <m:r>
                      <a:rPr lang="ru-RU" i="1">
                        <a:latin typeface="Cambria Math" panose="02040503050406030204" pitchFamily="18" charset="0"/>
                        <a:ea typeface="Times New Roman" panose="02020603050405020304" pitchFamily="18" charset="0"/>
                      </a:rPr>
                      <m:t>𝑃</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with different input power</a:t>
                </a:r>
              </a:p>
            </p:txBody>
          </p:sp>
        </mc:Choice>
        <mc:Fallback xmlns="">
          <p:sp>
            <p:nvSpPr>
              <p:cNvPr id="16" name="TextBox 15">
                <a:extLst>
                  <a:ext uri="{FF2B5EF4-FFF2-40B4-BE49-F238E27FC236}">
                    <a16:creationId xmlns:a16="http://schemas.microsoft.com/office/drawing/2014/main" id="{CC19D39B-FE4B-4EED-A4F1-51FAEED79996}"/>
                  </a:ext>
                </a:extLst>
              </p:cNvPr>
              <p:cNvSpPr txBox="1">
                <a:spLocks noRot="1" noChangeAspect="1" noMove="1" noResize="1" noEditPoints="1" noAdjustHandles="1" noChangeArrowheads="1" noChangeShapeType="1" noTextEdit="1"/>
              </p:cNvSpPr>
              <p:nvPr/>
            </p:nvSpPr>
            <p:spPr>
              <a:xfrm>
                <a:off x="241888" y="5622717"/>
                <a:ext cx="6079101" cy="880369"/>
              </a:xfrm>
              <a:prstGeom prst="rect">
                <a:avLst/>
              </a:prstGeom>
              <a:blipFill>
                <a:blip r:embed="rId5"/>
                <a:stretch>
                  <a:fillRect l="-702" r="-1404" b="-8966"/>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65E1E0-126F-43E6-BC10-CEEA2A9D64C6}"/>
                  </a:ext>
                </a:extLst>
              </p:cNvPr>
              <p:cNvSpPr txBox="1"/>
              <p:nvPr/>
            </p:nvSpPr>
            <p:spPr>
              <a:xfrm>
                <a:off x="6320989" y="1469538"/>
                <a:ext cx="5558337" cy="3386568"/>
              </a:xfrm>
              <a:prstGeom prst="rect">
                <a:avLst/>
              </a:prstGeom>
              <a:noFill/>
            </p:spPr>
            <p:txBody>
              <a:bodyPr wrap="square">
                <a:spAutoFit/>
              </a:bodyPr>
              <a:lstStyle/>
              <a:p>
                <a:pPr algn="just">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To achieve the maximum ion current values its necessary to get certain pressure value. If pressure is too low or high the plasma discharge disappears. </a:t>
                </a:r>
              </a:p>
              <a:p>
                <a:pPr algn="just">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18 mm coupling loop the maximum ion current at power 30 W is 228 </a:t>
                </a:r>
                <a14:m>
                  <m:oMath xmlns:m="http://schemas.openxmlformats.org/officeDocument/2006/math">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pressure </a:t>
                </a:r>
                <a14:m>
                  <m:oMath xmlns:m="http://schemas.openxmlformats.org/officeDocument/2006/math">
                    <m:r>
                      <a:rPr lang="ru-RU" sz="1600" i="1">
                        <a:latin typeface="Cambria Math" panose="02040503050406030204" pitchFamily="18" charset="0"/>
                        <a:ea typeface="Times New Roman" panose="02020603050405020304" pitchFamily="18" charset="0"/>
                      </a:rPr>
                      <m:t>𝑃</m:t>
                    </m:r>
                    <m:r>
                      <a:rPr lang="ru-RU" sz="1600" i="1">
                        <a:latin typeface="Cambria Math" panose="02040503050406030204" pitchFamily="18" charset="0"/>
                        <a:ea typeface="Times New Roman" panose="02020603050405020304" pitchFamily="18" charset="0"/>
                      </a:rPr>
                      <m:t>&lt;0</m:t>
                    </m:r>
                    <m:r>
                      <a:rPr lang="ru-RU" sz="1600">
                        <a:latin typeface="Cambria Math" panose="02040503050406030204" pitchFamily="18" charset="0"/>
                        <a:ea typeface="Times New Roman" panose="02020603050405020304" pitchFamily="18" charset="0"/>
                      </a:rPr>
                      <m:t>,</m:t>
                    </m:r>
                    <m:r>
                      <a:rPr lang="ru-RU" sz="1600" i="1">
                        <a:latin typeface="Cambria Math" panose="02040503050406030204" pitchFamily="18" charset="0"/>
                        <a:ea typeface="Times New Roman" panose="02020603050405020304" pitchFamily="18" charset="0"/>
                      </a:rPr>
                      <m:t>28∙</m:t>
                    </m:r>
                    <m:sSup>
                      <m:sSupPr>
                        <m:ctrlPr>
                          <a:rPr lang="ru-KZ" sz="1600" i="1">
                            <a:latin typeface="Cambria Math" panose="02040503050406030204" pitchFamily="18" charset="0"/>
                            <a:ea typeface="Times New Roman" panose="02020603050405020304" pitchFamily="18" charset="0"/>
                          </a:rPr>
                        </m:ctrlPr>
                      </m:sSupPr>
                      <m:e>
                        <m:r>
                          <a:rPr lang="ru-RU" sz="1600" i="1">
                            <a:latin typeface="Cambria Math" panose="02040503050406030204" pitchFamily="18" charset="0"/>
                            <a:ea typeface="Times New Roman" panose="02020603050405020304" pitchFamily="18" charset="0"/>
                          </a:rPr>
                          <m:t>10</m:t>
                        </m:r>
                      </m:e>
                      <m:sup>
                        <m:r>
                          <a:rPr lang="ru-RU" sz="1600" i="1">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torr plasma discharge </a:t>
                </a:r>
                <a:r>
                  <a:rPr lang="en-US" sz="1600" dirty="0">
                    <a:latin typeface="Times New Roman" panose="02020603050405020304" pitchFamily="18" charset="0"/>
                    <a:cs typeface="Times New Roman" panose="02020603050405020304" pitchFamily="18" charset="0"/>
                  </a:rPr>
                  <a:t>was extinguished.</a:t>
                </a:r>
              </a:p>
              <a:p>
                <a:pPr algn="just">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14 mm coupling loop the maximum ion current at power 30 W is 116 </a:t>
                </a:r>
                <a14:m>
                  <m:oMath xmlns:m="http://schemas.openxmlformats.org/officeDocument/2006/math">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1600" b="0" i="0" dirty="0" smtClean="0">
                        <a:latin typeface="Times New Roman" panose="02020603050405020304" pitchFamily="18" charset="0"/>
                        <a:ea typeface="Times New Roman" panose="02020603050405020304" pitchFamily="18" charset="0"/>
                        <a:cs typeface="Times New Roman" panose="02020603050405020304" pitchFamily="18" charset="0"/>
                      </a:rPr>
                      <m:t>.</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pressure </a:t>
                </a:r>
                <a14:m>
                  <m:oMath xmlns:m="http://schemas.openxmlformats.org/officeDocument/2006/math">
                    <m:r>
                      <a:rPr lang="ru-RU" sz="1600" i="1">
                        <a:latin typeface="Cambria Math" panose="02040503050406030204" pitchFamily="18" charset="0"/>
                        <a:ea typeface="Times New Roman" panose="02020603050405020304" pitchFamily="18" charset="0"/>
                      </a:rPr>
                      <m:t>𝑃</m:t>
                    </m:r>
                    <m:r>
                      <a:rPr lang="ru-RU" sz="1600" i="1">
                        <a:latin typeface="Cambria Math" panose="02040503050406030204" pitchFamily="18" charset="0"/>
                        <a:ea typeface="Times New Roman" panose="02020603050405020304" pitchFamily="18" charset="0"/>
                      </a:rPr>
                      <m:t>&gt;4</m:t>
                    </m:r>
                    <m:r>
                      <a:rPr lang="ru-RU" sz="1600">
                        <a:latin typeface="Cambria Math" panose="02040503050406030204" pitchFamily="18" charset="0"/>
                        <a:ea typeface="Times New Roman" panose="02020603050405020304" pitchFamily="18" charset="0"/>
                      </a:rPr>
                      <m:t>,</m:t>
                    </m:r>
                    <m:r>
                      <a:rPr lang="ru-RU" sz="1600" i="1">
                        <a:latin typeface="Cambria Math" panose="02040503050406030204" pitchFamily="18" charset="0"/>
                        <a:ea typeface="Times New Roman" panose="02020603050405020304" pitchFamily="18" charset="0"/>
                      </a:rPr>
                      <m:t>7∙</m:t>
                    </m:r>
                    <m:sSup>
                      <m:sSupPr>
                        <m:ctrlPr>
                          <a:rPr lang="ru-KZ" sz="1600" i="1">
                            <a:latin typeface="Cambria Math" panose="02040503050406030204" pitchFamily="18" charset="0"/>
                            <a:ea typeface="Times New Roman" panose="02020603050405020304" pitchFamily="18" charset="0"/>
                          </a:rPr>
                        </m:ctrlPr>
                      </m:sSupPr>
                      <m:e>
                        <m:r>
                          <a:rPr lang="ru-RU" sz="1600" i="1">
                            <a:latin typeface="Cambria Math" panose="02040503050406030204" pitchFamily="18" charset="0"/>
                            <a:ea typeface="Times New Roman" panose="02020603050405020304" pitchFamily="18" charset="0"/>
                          </a:rPr>
                          <m:t>10</m:t>
                        </m:r>
                      </m:e>
                      <m:sup>
                        <m:r>
                          <a:rPr lang="ru-RU" sz="1600" i="1">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and </a:t>
                </a:r>
                <a14:m>
                  <m:oMath xmlns:m="http://schemas.openxmlformats.org/officeDocument/2006/math">
                    <m:r>
                      <a:rPr lang="ru-RU" sz="1600" i="1">
                        <a:latin typeface="Cambria Math" panose="02040503050406030204" pitchFamily="18" charset="0"/>
                        <a:ea typeface="Times New Roman" panose="02020603050405020304" pitchFamily="18" charset="0"/>
                      </a:rPr>
                      <m:t>𝑃</m:t>
                    </m:r>
                    <m:r>
                      <a:rPr lang="ru-RU" sz="1600" i="1">
                        <a:latin typeface="Cambria Math" panose="02040503050406030204" pitchFamily="18" charset="0"/>
                        <a:ea typeface="Times New Roman" panose="02020603050405020304" pitchFamily="18" charset="0"/>
                      </a:rPr>
                      <m:t>&lt;0</m:t>
                    </m:r>
                    <m:r>
                      <a:rPr lang="ru-RU" sz="1600">
                        <a:latin typeface="Cambria Math" panose="02040503050406030204" pitchFamily="18" charset="0"/>
                        <a:ea typeface="Times New Roman" panose="02020603050405020304" pitchFamily="18" charset="0"/>
                      </a:rPr>
                      <m:t>,</m:t>
                    </m:r>
                    <m:r>
                      <a:rPr lang="ru-RU" sz="1600" i="1">
                        <a:latin typeface="Cambria Math" panose="02040503050406030204" pitchFamily="18" charset="0"/>
                        <a:ea typeface="Times New Roman" panose="02020603050405020304" pitchFamily="18" charset="0"/>
                      </a:rPr>
                      <m:t>512∙</m:t>
                    </m:r>
                    <m:sSup>
                      <m:sSupPr>
                        <m:ctrlPr>
                          <a:rPr lang="ru-KZ" sz="1600" i="1">
                            <a:latin typeface="Cambria Math" panose="02040503050406030204" pitchFamily="18" charset="0"/>
                            <a:ea typeface="Times New Roman" panose="02020603050405020304" pitchFamily="18" charset="0"/>
                          </a:rPr>
                        </m:ctrlPr>
                      </m:sSupPr>
                      <m:e>
                        <m:r>
                          <a:rPr lang="ru-RU" sz="1600" i="1">
                            <a:latin typeface="Cambria Math" panose="02040503050406030204" pitchFamily="18" charset="0"/>
                            <a:ea typeface="Times New Roman" panose="02020603050405020304" pitchFamily="18" charset="0"/>
                          </a:rPr>
                          <m:t>10</m:t>
                        </m:r>
                      </m:e>
                      <m:sup>
                        <m:r>
                          <a:rPr lang="ru-RU" sz="1600" i="1">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torr plasma discharge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extinguished.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B65E1E0-126F-43E6-BC10-CEEA2A9D64C6}"/>
                  </a:ext>
                </a:extLst>
              </p:cNvPr>
              <p:cNvSpPr txBox="1">
                <a:spLocks noRot="1" noChangeAspect="1" noMove="1" noResize="1" noEditPoints="1" noAdjustHandles="1" noChangeArrowheads="1" noChangeShapeType="1" noTextEdit="1"/>
              </p:cNvSpPr>
              <p:nvPr/>
            </p:nvSpPr>
            <p:spPr>
              <a:xfrm>
                <a:off x="6320989" y="1469538"/>
                <a:ext cx="5558337" cy="3386568"/>
              </a:xfrm>
              <a:prstGeom prst="rect">
                <a:avLst/>
              </a:prstGeom>
              <a:blipFill>
                <a:blip r:embed="rId6"/>
                <a:stretch>
                  <a:fillRect l="-658" r="-548" b="-1079"/>
                </a:stretch>
              </a:blipFill>
            </p:spPr>
            <p:txBody>
              <a:bodyPr/>
              <a:lstStyle/>
              <a:p>
                <a:r>
                  <a:rPr lang="ru-RU">
                    <a:noFill/>
                  </a:rPr>
                  <a:t> </a:t>
                </a:r>
              </a:p>
            </p:txBody>
          </p:sp>
        </mc:Fallback>
      </mc:AlternateContent>
      <p:pic>
        <p:nvPicPr>
          <p:cNvPr id="13" name="Picture 187">
            <a:extLst>
              <a:ext uri="{FF2B5EF4-FFF2-40B4-BE49-F238E27FC236}">
                <a16:creationId xmlns:a16="http://schemas.microsoft.com/office/drawing/2014/main" id="{BEC09F1A-C848-4D6B-9209-BEF1813CA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A6CC6B1E-DDEC-4F1B-9830-DB0EEFD09848}"/>
              </a:ext>
            </a:extLst>
          </p:cNvPr>
          <p:cNvSpPr/>
          <p:nvPr/>
        </p:nvSpPr>
        <p:spPr>
          <a:xfrm>
            <a:off x="4573697" y="687833"/>
            <a:ext cx="1908740" cy="75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dirty="0"/>
          </a:p>
        </p:txBody>
      </p:sp>
      <p:pic>
        <p:nvPicPr>
          <p:cNvPr id="5" name="Рисунок 4">
            <a:extLst>
              <a:ext uri="{FF2B5EF4-FFF2-40B4-BE49-F238E27FC236}">
                <a16:creationId xmlns:a16="http://schemas.microsoft.com/office/drawing/2014/main" id="{DC6F824A-0857-483F-BD42-3487E92680C5}"/>
              </a:ext>
            </a:extLst>
          </p:cNvPr>
          <p:cNvPicPr>
            <a:picLocks noChangeAspect="1"/>
          </p:cNvPicPr>
          <p:nvPr/>
        </p:nvPicPr>
        <p:blipFill>
          <a:blip r:embed="rId8"/>
          <a:stretch>
            <a:fillRect/>
          </a:stretch>
        </p:blipFill>
        <p:spPr>
          <a:xfrm>
            <a:off x="4594745" y="694077"/>
            <a:ext cx="1941507" cy="740000"/>
          </a:xfrm>
          <a:prstGeom prst="rect">
            <a:avLst/>
          </a:prstGeom>
        </p:spPr>
      </p:pic>
      <p:sp>
        <p:nvSpPr>
          <p:cNvPr id="7" name="Прямоугольник 6">
            <a:extLst>
              <a:ext uri="{FF2B5EF4-FFF2-40B4-BE49-F238E27FC236}">
                <a16:creationId xmlns:a16="http://schemas.microsoft.com/office/drawing/2014/main" id="{9E91164E-005F-493E-9BB3-42349122AABF}"/>
              </a:ext>
            </a:extLst>
          </p:cNvPr>
          <p:cNvSpPr/>
          <p:nvPr/>
        </p:nvSpPr>
        <p:spPr>
          <a:xfrm>
            <a:off x="2661781" y="5442648"/>
            <a:ext cx="1259770" cy="306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pic>
        <p:nvPicPr>
          <p:cNvPr id="6" name="Рисунок 5">
            <a:extLst>
              <a:ext uri="{FF2B5EF4-FFF2-40B4-BE49-F238E27FC236}">
                <a16:creationId xmlns:a16="http://schemas.microsoft.com/office/drawing/2014/main" id="{5495F681-07F0-4D1C-9424-5B846F9B1D1F}"/>
              </a:ext>
            </a:extLst>
          </p:cNvPr>
          <p:cNvPicPr>
            <a:picLocks noChangeAspect="1"/>
          </p:cNvPicPr>
          <p:nvPr/>
        </p:nvPicPr>
        <p:blipFill>
          <a:blip r:embed="rId9"/>
          <a:stretch>
            <a:fillRect/>
          </a:stretch>
        </p:blipFill>
        <p:spPr>
          <a:xfrm>
            <a:off x="2610798" y="5402528"/>
            <a:ext cx="1091522" cy="302470"/>
          </a:xfrm>
          <a:prstGeom prst="rect">
            <a:avLst/>
          </a:prstGeom>
        </p:spPr>
      </p:pic>
      <p:pic>
        <p:nvPicPr>
          <p:cNvPr id="8" name="Рисунок 7">
            <a:extLst>
              <a:ext uri="{FF2B5EF4-FFF2-40B4-BE49-F238E27FC236}">
                <a16:creationId xmlns:a16="http://schemas.microsoft.com/office/drawing/2014/main" id="{00E94817-51D0-4649-AB7E-1D14CC8A57EE}"/>
              </a:ext>
            </a:extLst>
          </p:cNvPr>
          <p:cNvPicPr>
            <a:picLocks noChangeAspect="1"/>
          </p:cNvPicPr>
          <p:nvPr/>
        </p:nvPicPr>
        <p:blipFill>
          <a:blip r:embed="rId10"/>
          <a:stretch>
            <a:fillRect/>
          </a:stretch>
        </p:blipFill>
        <p:spPr>
          <a:xfrm>
            <a:off x="192612" y="2734197"/>
            <a:ext cx="342900" cy="857250"/>
          </a:xfrm>
          <a:prstGeom prst="rect">
            <a:avLst/>
          </a:prstGeom>
        </p:spPr>
      </p:pic>
    </p:spTree>
    <p:extLst>
      <p:ext uri="{BB962C8B-B14F-4D97-AF65-F5344CB8AC3E}">
        <p14:creationId xmlns:p14="http://schemas.microsoft.com/office/powerpoint/2010/main" val="123524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5B0CBA1-A85A-49D9-B899-3BB4B9CD3961}"/>
              </a:ext>
            </a:extLst>
          </p:cNvPr>
          <p:cNvPicPr>
            <a:picLocks noChangeAspect="1"/>
          </p:cNvPicPr>
          <p:nvPr/>
        </p:nvPicPr>
        <p:blipFill>
          <a:blip r:embed="rId3"/>
          <a:stretch>
            <a:fillRect/>
          </a:stretch>
        </p:blipFill>
        <p:spPr>
          <a:xfrm>
            <a:off x="200391" y="2757416"/>
            <a:ext cx="4129924" cy="3480080"/>
          </a:xfrm>
          <a:prstGeom prst="rect">
            <a:avLst/>
          </a:prstGeom>
          <a:ln>
            <a:noFill/>
          </a:ln>
          <a:effectLst>
            <a:softEdge rad="112500"/>
          </a:effectLst>
        </p:spPr>
      </p:pic>
      <p:pic>
        <p:nvPicPr>
          <p:cNvPr id="4" name="Рисунок 3">
            <a:extLst>
              <a:ext uri="{FF2B5EF4-FFF2-40B4-BE49-F238E27FC236}">
                <a16:creationId xmlns:a16="http://schemas.microsoft.com/office/drawing/2014/main" id="{C71F1F5F-76C3-406D-8D21-91ED9479DCEB}"/>
              </a:ext>
            </a:extLst>
          </p:cNvPr>
          <p:cNvPicPr>
            <a:picLocks noChangeAspect="1"/>
          </p:cNvPicPr>
          <p:nvPr/>
        </p:nvPicPr>
        <p:blipFill>
          <a:blip r:embed="rId4"/>
          <a:stretch>
            <a:fillRect/>
          </a:stretch>
        </p:blipFill>
        <p:spPr>
          <a:xfrm>
            <a:off x="7369077" y="653964"/>
            <a:ext cx="4365261" cy="3686780"/>
          </a:xfrm>
          <a:prstGeom prst="rect">
            <a:avLst/>
          </a:prstGeom>
          <a:ln>
            <a:noFill/>
          </a:ln>
          <a:effectLst>
            <a:softEdge rad="112500"/>
          </a:effectLst>
        </p:spPr>
      </p:pic>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200243"/>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3</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16751450-6E61-45AF-A65A-DA45D8019138}"/>
              </a:ext>
            </a:extLst>
          </p:cNvPr>
          <p:cNvSpPr txBox="1"/>
          <p:nvPr/>
        </p:nvSpPr>
        <p:spPr>
          <a:xfrm>
            <a:off x="4428519" y="4458035"/>
            <a:ext cx="7486650"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configuration of UHF coupler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and photo of power input with coupling loop configuration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a:t>
            </a:r>
          </a:p>
        </p:txBody>
      </p:sp>
      <p:pic>
        <p:nvPicPr>
          <p:cNvPr id="15" name="Picture 187">
            <a:extLst>
              <a:ext uri="{FF2B5EF4-FFF2-40B4-BE49-F238E27FC236}">
                <a16:creationId xmlns:a16="http://schemas.microsoft.com/office/drawing/2014/main" id="{87292FCB-85A2-45C2-8EEF-2B0FC6DD5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37D25709-A128-43F2-87B8-E981E9FD3B81}"/>
              </a:ext>
            </a:extLst>
          </p:cNvPr>
          <p:cNvPicPr>
            <a:picLocks noChangeAspect="1"/>
          </p:cNvPicPr>
          <p:nvPr/>
        </p:nvPicPr>
        <p:blipFill>
          <a:blip r:embed="rId6"/>
          <a:stretch>
            <a:fillRect/>
          </a:stretch>
        </p:blipFill>
        <p:spPr>
          <a:xfrm>
            <a:off x="4428519" y="5597525"/>
            <a:ext cx="7647217" cy="564298"/>
          </a:xfrm>
          <a:prstGeom prst="rect">
            <a:avLst/>
          </a:prstGeom>
        </p:spPr>
      </p:pic>
      <p:pic>
        <p:nvPicPr>
          <p:cNvPr id="17" name="Рисунок 16">
            <a:extLst>
              <a:ext uri="{FF2B5EF4-FFF2-40B4-BE49-F238E27FC236}">
                <a16:creationId xmlns:a16="http://schemas.microsoft.com/office/drawing/2014/main" id="{3EF442FA-4647-40D1-8031-87400B587410}"/>
              </a:ext>
            </a:extLst>
          </p:cNvPr>
          <p:cNvPicPr>
            <a:picLocks noChangeAspect="1"/>
          </p:cNvPicPr>
          <p:nvPr/>
        </p:nvPicPr>
        <p:blipFill>
          <a:blip r:embed="rId7"/>
          <a:stretch>
            <a:fillRect/>
          </a:stretch>
        </p:blipFill>
        <p:spPr>
          <a:xfrm>
            <a:off x="36065" y="1272886"/>
            <a:ext cx="7174413" cy="1215538"/>
          </a:xfrm>
          <a:prstGeom prst="rect">
            <a:avLst/>
          </a:prstGeom>
        </p:spPr>
      </p:pic>
    </p:spTree>
    <p:extLst>
      <p:ext uri="{BB962C8B-B14F-4D97-AF65-F5344CB8AC3E}">
        <p14:creationId xmlns:p14="http://schemas.microsoft.com/office/powerpoint/2010/main" val="186596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73624"/>
                <a:ext cx="1090995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3</a:t>
                </a:r>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400" b="1" i="1" smtClean="0">
                            <a:solidFill>
                              <a:srgbClr val="002060"/>
                            </a:solidFill>
                            <a:effectLst/>
                            <a:latin typeface="Cambria Math" panose="02040503050406030204" pitchFamily="18" charset="0"/>
                          </a:rPr>
                        </m:ctrlPr>
                      </m:dPr>
                      <m:e>
                        <m:r>
                          <a:rPr lang="en-US" sz="2400" b="1" i="1" smtClean="0">
                            <a:solidFill>
                              <a:srgbClr val="002060"/>
                            </a:solidFill>
                            <a:effectLst/>
                            <a:latin typeface="Cambria Math" panose="02040503050406030204" pitchFamily="18" charset="0"/>
                          </a:rPr>
                          <m:t>𝒇</m:t>
                        </m:r>
                      </m:e>
                    </m:d>
                  </m:oMath>
                </a14:m>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𝑰</m:t>
                    </m:r>
                  </m:oMath>
                </a14:m>
                <a:r>
                  <a:rPr lang="en-US" sz="2400" b="1" i="1" dirty="0">
                    <a:solidFill>
                      <a:srgbClr val="002060"/>
                    </a:solidFill>
                    <a:latin typeface="Times New Roman" panose="02020603050405020304" pitchFamily="18" charset="0"/>
                    <a:cs typeface="Times New Roman" panose="02020603050405020304" pitchFamily="18" charset="0"/>
                  </a:rPr>
                  <a:t>(P)</a:t>
                </a:r>
                <a:endParaRPr lang="ru-RU" sz="2400" b="1"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73624"/>
                <a:ext cx="10909958" cy="461665"/>
              </a:xfrm>
              <a:prstGeom prst="rect">
                <a:avLst/>
              </a:prstGeom>
              <a:blipFill>
                <a:blip r:embed="rId3"/>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2" name="Прямоугольник 1"/>
          <p:cNvSpPr/>
          <p:nvPr/>
        </p:nvSpPr>
        <p:spPr>
          <a:xfrm>
            <a:off x="2167003" y="1340285"/>
            <a:ext cx="989556" cy="364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44C5CA5-5369-49BC-94B4-28F811ED9E1C}"/>
                  </a:ext>
                </a:extLst>
              </p:cNvPr>
              <p:cNvSpPr txBox="1"/>
              <p:nvPr/>
            </p:nvSpPr>
            <p:spPr>
              <a:xfrm>
                <a:off x="-149892" y="4625978"/>
                <a:ext cx="6612902" cy="338554"/>
              </a:xfrm>
              <a:prstGeom prst="rect">
                <a:avLst/>
              </a:prstGeom>
              <a:noFill/>
            </p:spPr>
            <p:txBody>
              <a:bodyPr wrap="square">
                <a:spAutoFit/>
              </a:bodyPr>
              <a:lstStyle/>
              <a:p>
                <a:pPr algn="ct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ru-RU" sz="1600" i="1">
                        <a:latin typeface="Cambria Math" panose="02040503050406030204" pitchFamily="18" charset="0"/>
                        <a:ea typeface="Times New Roman" panose="02020603050405020304" pitchFamily="18" charset="0"/>
                        <a:cs typeface="Times New Roman" panose="02020603050405020304" pitchFamily="18" charset="0"/>
                      </a:rPr>
                      <m:t>𝐼</m:t>
                    </m:r>
                    <m:r>
                      <a:rPr lang="ru-RU" sz="16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as a function of the UHF </a:t>
                </a:r>
                <a14:m>
                  <m:oMath xmlns:m="http://schemas.openxmlformats.org/officeDocument/2006/math">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𝑓</m:t>
                    </m:r>
                  </m:oMath>
                </a14:m>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544C5CA5-5369-49BC-94B4-28F811ED9E1C}"/>
                  </a:ext>
                </a:extLst>
              </p:cNvPr>
              <p:cNvSpPr txBox="1">
                <a:spLocks noRot="1" noChangeAspect="1" noMove="1" noResize="1" noEditPoints="1" noAdjustHandles="1" noChangeArrowheads="1" noChangeShapeType="1" noTextEdit="1"/>
              </p:cNvSpPr>
              <p:nvPr/>
            </p:nvSpPr>
            <p:spPr>
              <a:xfrm>
                <a:off x="-149892" y="4625978"/>
                <a:ext cx="6612902" cy="338554"/>
              </a:xfrm>
              <a:prstGeom prst="rect">
                <a:avLst/>
              </a:prstGeom>
              <a:blipFill>
                <a:blip r:embed="rId4"/>
                <a:stretch>
                  <a:fillRect t="-5455" b="-2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046CB08-C3D9-490D-B20B-7E65D568D09F}"/>
                  </a:ext>
                </a:extLst>
              </p:cNvPr>
              <p:cNvSpPr txBox="1"/>
              <p:nvPr/>
            </p:nvSpPr>
            <p:spPr>
              <a:xfrm>
                <a:off x="181436" y="4990400"/>
                <a:ext cx="11927258" cy="1579022"/>
              </a:xfrm>
              <a:prstGeom prst="rect">
                <a:avLst/>
              </a:prstGeom>
              <a:noFill/>
            </p:spPr>
            <p:txBody>
              <a:bodyPr wrap="square">
                <a:spAutoFit/>
              </a:bodyPr>
              <a:lstStyle/>
              <a:p>
                <a:pPr indent="540000" algn="just">
                  <a:lnSpc>
                    <a:spcPct val="150000"/>
                  </a:lnSpc>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Ion current increases with increasing of the generator frequency, reducing of ion current in the frequency range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𝑓</m:t>
                    </m:r>
                    <m:r>
                      <a:rPr lang="ru-RU" sz="1600" i="1" smtClean="0">
                        <a:effectLst/>
                        <a:latin typeface="Cambria Math" panose="02040503050406030204" pitchFamily="18" charset="0"/>
                        <a:ea typeface="Times New Roman" panose="02020603050405020304" pitchFamily="18" charset="0"/>
                      </a:rPr>
                      <m:t>=2420÷2455</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MHz</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is caused by changing of resonance region.</a:t>
                </a:r>
              </a:p>
              <a:p>
                <a:pPr indent="540000" algn="just">
                  <a:lnSpc>
                    <a:spcPct val="150000"/>
                  </a:lnSpc>
                </a:pPr>
                <a:r>
                  <a:rPr lang="en-US" sz="1600" dirty="0">
                    <a:latin typeface="Times New Roman" panose="02020603050405020304" pitchFamily="18" charset="0"/>
                    <a:cs typeface="Times New Roman" panose="02020603050405020304" pitchFamily="18" charset="0"/>
                  </a:rPr>
                  <a:t>To achieve the maximum value of the ion current its necessary to get certain value of pressure. If the pressure in the cavity was too low (</a:t>
                </a:r>
                <a14:m>
                  <m:oMath xmlns:m="http://schemas.openxmlformats.org/officeDocument/2006/math">
                    <m:r>
                      <a:rPr lang="ru-RU" sz="1600" i="1" smtClean="0">
                        <a:latin typeface="Cambria Math" panose="02040503050406030204" pitchFamily="18" charset="0"/>
                      </a:rPr>
                      <m:t>𝑃</m:t>
                    </m:r>
                    <m:r>
                      <a:rPr lang="ru-RU" sz="1600" i="1" smtClean="0">
                        <a:latin typeface="Cambria Math" panose="02040503050406030204" pitchFamily="18" charset="0"/>
                      </a:rPr>
                      <m:t>&lt;0</m:t>
                    </m:r>
                    <m:r>
                      <a:rPr lang="ru-RU" sz="1600">
                        <a:latin typeface="Cambria Math" panose="02040503050406030204" pitchFamily="18" charset="0"/>
                      </a:rPr>
                      <m:t>,</m:t>
                    </m:r>
                    <m:r>
                      <a:rPr lang="ru-RU" sz="1600" i="1">
                        <a:latin typeface="Cambria Math" panose="02040503050406030204" pitchFamily="18" charset="0"/>
                      </a:rPr>
                      <m:t>512∙</m:t>
                    </m:r>
                    <m:sSup>
                      <m:sSupPr>
                        <m:ctrlPr>
                          <a:rPr lang="ru-KZ" sz="1600" i="1">
                            <a:latin typeface="Cambria Math" panose="02040503050406030204" pitchFamily="18" charset="0"/>
                          </a:rPr>
                        </m:ctrlPr>
                      </m:sSupPr>
                      <m:e>
                        <m:r>
                          <a:rPr lang="ru-RU" sz="1600" i="1">
                            <a:latin typeface="Cambria Math" panose="02040503050406030204" pitchFamily="18" charset="0"/>
                          </a:rPr>
                          <m:t>10</m:t>
                        </m:r>
                      </m:e>
                      <m:sup>
                        <m:r>
                          <a:rPr lang="ru-RU" sz="1600" i="1">
                            <a:latin typeface="Cambria Math" panose="02040503050406030204" pitchFamily="18" charset="0"/>
                          </a:rPr>
                          <m:t>−5</m:t>
                        </m:r>
                      </m:sup>
                    </m:sSup>
                  </m:oMath>
                </a14:m>
                <a:r>
                  <a:rPr lang="en-US" sz="1600" dirty="0">
                    <a:latin typeface="Times New Roman" panose="02020603050405020304" pitchFamily="18" charset="0"/>
                    <a:cs typeface="Times New Roman" panose="02020603050405020304" pitchFamily="18" charset="0"/>
                  </a:rPr>
                  <a:t> torr) or to high (</a:t>
                </a:r>
                <a14:m>
                  <m:oMath xmlns:m="http://schemas.openxmlformats.org/officeDocument/2006/math">
                    <m:r>
                      <a:rPr lang="ru-RU" sz="1600" i="1">
                        <a:latin typeface="Cambria Math" panose="02040503050406030204" pitchFamily="18" charset="0"/>
                      </a:rPr>
                      <m:t>𝑃</m:t>
                    </m:r>
                    <m:r>
                      <a:rPr lang="ru-RU" sz="1600" i="1">
                        <a:latin typeface="Cambria Math" panose="02040503050406030204" pitchFamily="18" charset="0"/>
                      </a:rPr>
                      <m:t>&gt;4</m:t>
                    </m:r>
                    <m:r>
                      <a:rPr lang="ru-RU" sz="1600">
                        <a:latin typeface="Cambria Math" panose="02040503050406030204" pitchFamily="18" charset="0"/>
                      </a:rPr>
                      <m:t>,</m:t>
                    </m:r>
                    <m:r>
                      <a:rPr lang="ru-RU" sz="1600" i="1">
                        <a:latin typeface="Cambria Math" panose="02040503050406030204" pitchFamily="18" charset="0"/>
                      </a:rPr>
                      <m:t>7∙</m:t>
                    </m:r>
                    <m:sSup>
                      <m:sSupPr>
                        <m:ctrlPr>
                          <a:rPr lang="ru-KZ" sz="1600" i="1">
                            <a:latin typeface="Cambria Math" panose="02040503050406030204" pitchFamily="18" charset="0"/>
                          </a:rPr>
                        </m:ctrlPr>
                      </m:sSupPr>
                      <m:e>
                        <m:r>
                          <a:rPr lang="ru-RU" sz="1600" i="1">
                            <a:latin typeface="Cambria Math" panose="02040503050406030204" pitchFamily="18" charset="0"/>
                          </a:rPr>
                          <m:t>10</m:t>
                        </m:r>
                      </m:e>
                      <m:sup>
                        <m:r>
                          <a:rPr lang="ru-RU" sz="1600" i="1">
                            <a:latin typeface="Cambria Math" panose="02040503050406030204" pitchFamily="18" charset="0"/>
                          </a:rPr>
                          <m:t>−5</m:t>
                        </m:r>
                      </m:sup>
                    </m:sSup>
                    <m:r>
                      <a:rPr lang="ru-RU" sz="1600" i="1">
                        <a:latin typeface="Cambria Math" panose="02040503050406030204" pitchFamily="18" charset="0"/>
                      </a:rPr>
                      <m:t> </m:t>
                    </m:r>
                  </m:oMath>
                </a14:m>
                <a:r>
                  <a:rPr lang="en-US" sz="1600" dirty="0">
                    <a:latin typeface="Times New Roman" panose="02020603050405020304" pitchFamily="18" charset="0"/>
                    <a:cs typeface="Times New Roman" panose="02020603050405020304" pitchFamily="18" charset="0"/>
                  </a:rPr>
                  <a:t> torr) the plasma discharge was extinguished.</a:t>
                </a:r>
              </a:p>
            </p:txBody>
          </p:sp>
        </mc:Choice>
        <mc:Fallback xmlns="">
          <p:sp>
            <p:nvSpPr>
              <p:cNvPr id="22" name="TextBox 21">
                <a:extLst>
                  <a:ext uri="{FF2B5EF4-FFF2-40B4-BE49-F238E27FC236}">
                    <a16:creationId xmlns:a16="http://schemas.microsoft.com/office/drawing/2014/main" id="{6046CB08-C3D9-490D-B20B-7E65D568D09F}"/>
                  </a:ext>
                </a:extLst>
              </p:cNvPr>
              <p:cNvSpPr txBox="1">
                <a:spLocks noRot="1" noChangeAspect="1" noMove="1" noResize="1" noEditPoints="1" noAdjustHandles="1" noChangeArrowheads="1" noChangeShapeType="1" noTextEdit="1"/>
              </p:cNvSpPr>
              <p:nvPr/>
            </p:nvSpPr>
            <p:spPr>
              <a:xfrm>
                <a:off x="181436" y="4990400"/>
                <a:ext cx="11927258" cy="1579022"/>
              </a:xfrm>
              <a:prstGeom prst="rect">
                <a:avLst/>
              </a:prstGeom>
              <a:blipFill>
                <a:blip r:embed="rId5"/>
                <a:stretch>
                  <a:fillRect l="-307" r="-307" b="-115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B3A13C2-73D3-4791-9FA3-31BB8BF8393A}"/>
                  </a:ext>
                </a:extLst>
              </p:cNvPr>
              <p:cNvSpPr txBox="1"/>
              <p:nvPr/>
            </p:nvSpPr>
            <p:spPr>
              <a:xfrm>
                <a:off x="6187238" y="4538552"/>
                <a:ext cx="4809275" cy="422808"/>
              </a:xfrm>
              <a:prstGeom prst="rect">
                <a:avLst/>
              </a:prstGeom>
              <a:noFill/>
            </p:spPr>
            <p:txBody>
              <a:bodyPr wrap="square">
                <a:spAutoFit/>
              </a:bodyPr>
              <a:lstStyle/>
              <a:p>
                <a:pPr algn="ctr">
                  <a:lnSpc>
                    <a:spcPct val="150000"/>
                  </a:lnSpc>
                  <a:spcAft>
                    <a:spcPts val="0"/>
                  </a:spcAft>
                </a:pP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altLang="ru-RU" sz="1600" dirty="0">
                    <a:latin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on current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cs typeface="Times New Roman" panose="02020603050405020304" pitchFamily="18" charset="0"/>
                      </a:rPr>
                      <m:t>𝐼</m:t>
                    </m:r>
                    <m:r>
                      <a:rPr lang="ru-RU" sz="160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as a function of the cavity pressure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1600" i="1" smtClean="0">
                        <a:latin typeface="Cambria Math" panose="02040503050406030204" pitchFamily="18" charset="0"/>
                        <a:ea typeface="Times New Roman" panose="02020603050405020304" pitchFamily="18" charset="0"/>
                      </a:rPr>
                      <m:t>𝑃</m:t>
                    </m:r>
                  </m:oMath>
                </a14:m>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AB3A13C2-73D3-4791-9FA3-31BB8BF8393A}"/>
                  </a:ext>
                </a:extLst>
              </p:cNvPr>
              <p:cNvSpPr txBox="1">
                <a:spLocks noRot="1" noChangeAspect="1" noMove="1" noResize="1" noEditPoints="1" noAdjustHandles="1" noChangeArrowheads="1" noChangeShapeType="1" noTextEdit="1"/>
              </p:cNvSpPr>
              <p:nvPr/>
            </p:nvSpPr>
            <p:spPr>
              <a:xfrm>
                <a:off x="6187238" y="4538552"/>
                <a:ext cx="4809275" cy="422808"/>
              </a:xfrm>
              <a:prstGeom prst="rect">
                <a:avLst/>
              </a:prstGeom>
              <a:blipFill>
                <a:blip r:embed="rId6"/>
                <a:stretch>
                  <a:fillRect b="-1739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C3D4B60-1A4A-4CB0-9DFF-740204EBC2B2}"/>
                  </a:ext>
                </a:extLst>
              </p:cNvPr>
              <p:cNvSpPr txBox="1"/>
              <p:nvPr/>
            </p:nvSpPr>
            <p:spPr>
              <a:xfrm>
                <a:off x="7582716" y="2367029"/>
                <a:ext cx="66223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KZ" i="1" smtClean="0">
                              <a:latin typeface="Cambria Math" panose="02040503050406030204" pitchFamily="18" charset="0"/>
                            </a:rPr>
                          </m:ctrlPr>
                        </m:sSubPr>
                        <m:e>
                          <m:r>
                            <a:rPr lang="ru-KZ" i="1">
                              <a:latin typeface="Cambria Math" panose="02040503050406030204" pitchFamily="18" charset="0"/>
                            </a:rPr>
                            <m:t>𝐼</m:t>
                          </m:r>
                        </m:e>
                        <m:sub>
                          <m:r>
                            <a:rPr lang="ru-KZ" i="1">
                              <a:latin typeface="Cambria Math" panose="02040503050406030204" pitchFamily="18" charset="0"/>
                            </a:rPr>
                            <m:t>𝑚𝑎𝑥</m:t>
                          </m:r>
                        </m:sub>
                      </m:sSub>
                      <m:r>
                        <a:rPr lang="ru-KZ" i="0">
                          <a:latin typeface="Cambria Math" panose="02040503050406030204" pitchFamily="18" charset="0"/>
                        </a:rPr>
                        <m:t>=</m:t>
                      </m:r>
                      <m:r>
                        <a:rPr lang="en-US" b="0" i="0" smtClean="0">
                          <a:latin typeface="Cambria Math" panose="02040503050406030204" pitchFamily="18" charset="0"/>
                        </a:rPr>
                        <m:t>1</m:t>
                      </m:r>
                      <m:r>
                        <a:rPr lang="ru-RU" b="0" i="0" smtClean="0">
                          <a:latin typeface="Cambria Math" panose="02040503050406030204" pitchFamily="18" charset="0"/>
                        </a:rPr>
                        <m:t>18</m:t>
                      </m:r>
                      <m:r>
                        <a:rPr lang="en-US" b="0" i="0" smtClean="0">
                          <a:latin typeface="Cambria Math" panose="02040503050406030204" pitchFamily="18" charset="0"/>
                        </a:rPr>
                        <m:t>.</m:t>
                      </m:r>
                      <m:r>
                        <a:rPr lang="ru-RU" b="0" i="0" smtClean="0">
                          <a:latin typeface="Cambria Math" panose="02040503050406030204" pitchFamily="18" charset="0"/>
                        </a:rPr>
                        <m:t>5</m:t>
                      </m:r>
                      <m:r>
                        <a:rPr lang="en-US" b="0" i="0" smtClean="0">
                          <a:latin typeface="Cambria Math" panose="02040503050406030204" pitchFamily="18" charset="0"/>
                        </a:rPr>
                        <m:t> </m:t>
                      </m:r>
                      <m:r>
                        <m:rPr>
                          <m:nor/>
                        </m:rPr>
                        <a:rPr lang="en-US" dirty="0">
                          <a:ea typeface="Times New Roman" panose="02020603050405020304" pitchFamily="18" charset="0"/>
                        </a:rPr>
                        <m:t>µ</m:t>
                      </m:r>
                      <m:r>
                        <m:rPr>
                          <m:nor/>
                        </m:rPr>
                        <a:rPr lang="en-US" dirty="0">
                          <a:ea typeface="Times New Roman" panose="02020603050405020304" pitchFamily="18" charset="0"/>
                        </a:rPr>
                        <m:t>A</m:t>
                      </m:r>
                    </m:oMath>
                  </m:oMathPara>
                </a14:m>
                <a:endParaRPr lang="ru-KZ" sz="2000" dirty="0"/>
              </a:p>
            </p:txBody>
          </p:sp>
        </mc:Choice>
        <mc:Fallback xmlns="">
          <p:sp>
            <p:nvSpPr>
              <p:cNvPr id="25" name="TextBox 24">
                <a:extLst>
                  <a:ext uri="{FF2B5EF4-FFF2-40B4-BE49-F238E27FC236}">
                    <a16:creationId xmlns:a16="http://schemas.microsoft.com/office/drawing/2014/main" id="{2C3D4B60-1A4A-4CB0-9DFF-740204EBC2B2}"/>
                  </a:ext>
                </a:extLst>
              </p:cNvPr>
              <p:cNvSpPr txBox="1">
                <a:spLocks noRot="1" noChangeAspect="1" noMove="1" noResize="1" noEditPoints="1" noAdjustHandles="1" noChangeArrowheads="1" noChangeShapeType="1" noTextEdit="1"/>
              </p:cNvSpPr>
              <p:nvPr/>
            </p:nvSpPr>
            <p:spPr>
              <a:xfrm>
                <a:off x="7582716" y="2367029"/>
                <a:ext cx="6622330" cy="369332"/>
              </a:xfrm>
              <a:prstGeom prst="rect">
                <a:avLst/>
              </a:prstGeom>
              <a:blipFill>
                <a:blip r:embed="rId7"/>
                <a:stretch>
                  <a:fillRect b="-8197"/>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9692E0C-869E-475F-BE39-581F32FC8D92}"/>
                  </a:ext>
                </a:extLst>
              </p:cNvPr>
              <p:cNvSpPr txBox="1"/>
              <p:nvPr/>
            </p:nvSpPr>
            <p:spPr>
              <a:xfrm>
                <a:off x="2268601" y="2378060"/>
                <a:ext cx="66223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KZ" i="1" smtClean="0">
                              <a:latin typeface="Cambria Math" panose="02040503050406030204" pitchFamily="18" charset="0"/>
                            </a:rPr>
                          </m:ctrlPr>
                        </m:sSubPr>
                        <m:e>
                          <m:r>
                            <a:rPr lang="ru-KZ" i="1">
                              <a:latin typeface="Cambria Math" panose="02040503050406030204" pitchFamily="18" charset="0"/>
                            </a:rPr>
                            <m:t>𝐼</m:t>
                          </m:r>
                        </m:e>
                        <m:sub>
                          <m:r>
                            <a:rPr lang="ru-KZ" i="1">
                              <a:latin typeface="Cambria Math" panose="02040503050406030204" pitchFamily="18" charset="0"/>
                            </a:rPr>
                            <m:t>𝑚𝑎𝑥</m:t>
                          </m:r>
                        </m:sub>
                      </m:sSub>
                      <m:r>
                        <a:rPr lang="ru-KZ" i="0">
                          <a:latin typeface="Cambria Math" panose="02040503050406030204" pitchFamily="18" charset="0"/>
                        </a:rPr>
                        <m:t>=</m:t>
                      </m:r>
                      <m:r>
                        <a:rPr lang="en-US" b="0" i="0" smtClean="0">
                          <a:latin typeface="Cambria Math" panose="02040503050406030204" pitchFamily="18" charset="0"/>
                        </a:rPr>
                        <m:t>1</m:t>
                      </m:r>
                      <m:r>
                        <a:rPr lang="ru-RU" b="0" i="0" smtClean="0">
                          <a:latin typeface="Cambria Math" panose="02040503050406030204" pitchFamily="18" charset="0"/>
                        </a:rPr>
                        <m:t>03</m:t>
                      </m:r>
                      <m:r>
                        <a:rPr lang="en-US" b="0" i="0" smtClean="0">
                          <a:latin typeface="Cambria Math" panose="02040503050406030204" pitchFamily="18" charset="0"/>
                        </a:rPr>
                        <m:t> </m:t>
                      </m:r>
                      <m:r>
                        <m:rPr>
                          <m:nor/>
                        </m:rPr>
                        <a:rPr lang="en-US" dirty="0">
                          <a:ea typeface="Times New Roman" panose="02020603050405020304" pitchFamily="18" charset="0"/>
                        </a:rPr>
                        <m:t>µ</m:t>
                      </m:r>
                      <m:r>
                        <m:rPr>
                          <m:nor/>
                        </m:rPr>
                        <a:rPr lang="en-US" dirty="0">
                          <a:ea typeface="Times New Roman" panose="02020603050405020304" pitchFamily="18" charset="0"/>
                        </a:rPr>
                        <m:t>A</m:t>
                      </m:r>
                    </m:oMath>
                  </m:oMathPara>
                </a14:m>
                <a:endParaRPr lang="ru-KZ" sz="2000" dirty="0"/>
              </a:p>
            </p:txBody>
          </p:sp>
        </mc:Choice>
        <mc:Fallback xmlns="">
          <p:sp>
            <p:nvSpPr>
              <p:cNvPr id="26" name="TextBox 25">
                <a:extLst>
                  <a:ext uri="{FF2B5EF4-FFF2-40B4-BE49-F238E27FC236}">
                    <a16:creationId xmlns:a16="http://schemas.microsoft.com/office/drawing/2014/main" id="{49692E0C-869E-475F-BE39-581F32FC8D92}"/>
                  </a:ext>
                </a:extLst>
              </p:cNvPr>
              <p:cNvSpPr txBox="1">
                <a:spLocks noRot="1" noChangeAspect="1" noMove="1" noResize="1" noEditPoints="1" noAdjustHandles="1" noChangeArrowheads="1" noChangeShapeType="1" noTextEdit="1"/>
              </p:cNvSpPr>
              <p:nvPr/>
            </p:nvSpPr>
            <p:spPr>
              <a:xfrm>
                <a:off x="2268601" y="2378060"/>
                <a:ext cx="6622330" cy="369332"/>
              </a:xfrm>
              <a:prstGeom prst="rect">
                <a:avLst/>
              </a:prstGeom>
              <a:blipFill>
                <a:blip r:embed="rId8"/>
                <a:stretch>
                  <a:fillRect b="-8197"/>
                </a:stretch>
              </a:blipFill>
            </p:spPr>
            <p:txBody>
              <a:bodyPr/>
              <a:lstStyle/>
              <a:p>
                <a:r>
                  <a:rPr lang="ru-KZ">
                    <a:noFill/>
                  </a:rPr>
                  <a:t> </a:t>
                </a:r>
              </a:p>
            </p:txBody>
          </p:sp>
        </mc:Fallback>
      </mc:AlternateContent>
      <p:pic>
        <p:nvPicPr>
          <p:cNvPr id="17" name="Picture 187">
            <a:extLst>
              <a:ext uri="{FF2B5EF4-FFF2-40B4-BE49-F238E27FC236}">
                <a16:creationId xmlns:a16="http://schemas.microsoft.com/office/drawing/2014/main" id="{F582515C-6B9D-42FD-9135-D3B87934C7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DC88643C-BE2D-4484-813B-54C7A9CBDA8F}"/>
              </a:ext>
            </a:extLst>
          </p:cNvPr>
          <p:cNvPicPr>
            <a:picLocks noChangeAspect="1"/>
          </p:cNvPicPr>
          <p:nvPr/>
        </p:nvPicPr>
        <p:blipFill>
          <a:blip r:embed="rId10"/>
          <a:stretch>
            <a:fillRect/>
          </a:stretch>
        </p:blipFill>
        <p:spPr>
          <a:xfrm>
            <a:off x="654294" y="568816"/>
            <a:ext cx="5194056" cy="3982962"/>
          </a:xfrm>
          <a:prstGeom prst="rect">
            <a:avLst/>
          </a:prstGeom>
        </p:spPr>
      </p:pic>
      <p:pic>
        <p:nvPicPr>
          <p:cNvPr id="4" name="Рисунок 3">
            <a:extLst>
              <a:ext uri="{FF2B5EF4-FFF2-40B4-BE49-F238E27FC236}">
                <a16:creationId xmlns:a16="http://schemas.microsoft.com/office/drawing/2014/main" id="{5086A07F-05B8-4416-8CED-F07DB287A5CD}"/>
              </a:ext>
            </a:extLst>
          </p:cNvPr>
          <p:cNvPicPr>
            <a:picLocks noChangeAspect="1"/>
          </p:cNvPicPr>
          <p:nvPr/>
        </p:nvPicPr>
        <p:blipFill>
          <a:blip r:embed="rId11"/>
          <a:stretch>
            <a:fillRect/>
          </a:stretch>
        </p:blipFill>
        <p:spPr>
          <a:xfrm>
            <a:off x="6145064" y="565659"/>
            <a:ext cx="5194055" cy="3982962"/>
          </a:xfrm>
          <a:prstGeom prst="rect">
            <a:avLst/>
          </a:prstGeom>
        </p:spPr>
      </p:pic>
    </p:spTree>
    <p:extLst>
      <p:ext uri="{BB962C8B-B14F-4D97-AF65-F5344CB8AC3E}">
        <p14:creationId xmlns:p14="http://schemas.microsoft.com/office/powerpoint/2010/main" val="273092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177194"/>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err="1">
                <a:solidFill>
                  <a:srgbClr val="002060"/>
                </a:solidFill>
                <a:latin typeface="Times New Roman" panose="02020603050405020304" pitchFamily="18" charset="0"/>
                <a:cs typeface="Times New Roman" panose="02020603050405020304" pitchFamily="18" charset="0"/>
              </a:rPr>
              <a:t>Comparision</a:t>
            </a:r>
            <a:r>
              <a:rPr lang="en-US" sz="2400" b="1" dirty="0">
                <a:solidFill>
                  <a:srgbClr val="002060"/>
                </a:solidFill>
                <a:latin typeface="Times New Roman" panose="02020603050405020304" pitchFamily="18" charset="0"/>
                <a:cs typeface="Times New Roman" panose="02020603050405020304" pitchFamily="18" charset="0"/>
              </a:rPr>
              <a:t> of different power inputs</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167003" y="1340285"/>
            <a:ext cx="989556" cy="364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626A18B-C24B-4083-BBA4-DD67F1072BB0}"/>
                  </a:ext>
                </a:extLst>
              </p:cNvPr>
              <p:cNvSpPr txBox="1"/>
              <p:nvPr/>
            </p:nvSpPr>
            <p:spPr>
              <a:xfrm>
                <a:off x="260479" y="5167760"/>
                <a:ext cx="4802601" cy="880369"/>
              </a:xfrm>
              <a:prstGeom prst="rect">
                <a:avLst/>
              </a:prstGeom>
              <a:noFill/>
            </p:spPr>
            <p:txBody>
              <a:bodyPr wrap="square">
                <a:spAutoFit/>
              </a:bodyPr>
              <a:lstStyle/>
              <a:p>
                <a:pPr algn="ctr">
                  <a:lnSpc>
                    <a:spcPct val="150000"/>
                  </a:lnSpc>
                  <a:spcAft>
                    <a:spcPts val="1200"/>
                  </a:spcAft>
                </a:pPr>
                <a:r>
                  <a:rPr lang="en-US" altLang="ru-RU" dirty="0">
                    <a:latin typeface="Times New Roman" panose="02020603050405020304" pitchFamily="18" charset="0"/>
                    <a:cs typeface="Times New Roman" panose="02020603050405020304" pitchFamily="18" charset="0"/>
                  </a:rPr>
                  <a:t>He</a:t>
                </a:r>
                <a:r>
                  <a:rPr lang="en-US" altLang="ru-RU" baseline="42000" dirty="0">
                    <a:solidFill>
                      <a:srgbClr val="002060"/>
                    </a:solidFill>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rPr>
                      <m:t>𝐼</m:t>
                    </m:r>
                    <m:r>
                      <a:rPr lang="en-US" sz="1800" i="1" smtClean="0">
                        <a:effectLst/>
                        <a:latin typeface="Cambria Math" panose="02040503050406030204" pitchFamily="18" charset="0"/>
                        <a:ea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 a function of power </a:t>
                </a:r>
                <a14:m>
                  <m:oMath xmlns:m="http://schemas.openxmlformats.org/officeDocument/2006/math">
                    <m:r>
                      <a:rPr lang="en-US" i="1">
                        <a:latin typeface="Cambria Math" panose="02040503050406030204" pitchFamily="18" charset="0"/>
                        <a:ea typeface="Times New Roman" panose="02020603050405020304" pitchFamily="18" charset="0"/>
                      </a:rPr>
                      <m:t>𝑊</m:t>
                    </m:r>
                    <m:r>
                      <a:rPr lang="en-US" i="1">
                        <a:latin typeface="Cambria Math" panose="02040503050406030204" pitchFamily="18" charset="0"/>
                        <a:ea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different power inputs</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6626A18B-C24B-4083-BBA4-DD67F1072BB0}"/>
                  </a:ext>
                </a:extLst>
              </p:cNvPr>
              <p:cNvSpPr txBox="1">
                <a:spLocks noRot="1" noChangeAspect="1" noMove="1" noResize="1" noEditPoints="1" noAdjustHandles="1" noChangeArrowheads="1" noChangeShapeType="1" noTextEdit="1"/>
              </p:cNvSpPr>
              <p:nvPr/>
            </p:nvSpPr>
            <p:spPr>
              <a:xfrm>
                <a:off x="260479" y="5167760"/>
                <a:ext cx="4802601" cy="880369"/>
              </a:xfrm>
              <a:prstGeom prst="rect">
                <a:avLst/>
              </a:prstGeom>
              <a:blipFill>
                <a:blip r:embed="rId3"/>
                <a:stretch>
                  <a:fillRect b="-9722"/>
                </a:stretch>
              </a:blipFill>
            </p:spPr>
            <p:txBody>
              <a:bodyPr/>
              <a:lstStyle/>
              <a:p>
                <a:r>
                  <a:rPr lang="ru-KZ">
                    <a:noFill/>
                  </a:rPr>
                  <a:t> </a:t>
                </a:r>
              </a:p>
            </p:txBody>
          </p:sp>
        </mc:Fallback>
      </mc:AlternateContent>
      <p:pic>
        <p:nvPicPr>
          <p:cNvPr id="6" name="Рисунок 5">
            <a:extLst>
              <a:ext uri="{FF2B5EF4-FFF2-40B4-BE49-F238E27FC236}">
                <a16:creationId xmlns:a16="http://schemas.microsoft.com/office/drawing/2014/main" id="{AC4B23C6-7037-4551-A3C3-3922BDF36A97}"/>
              </a:ext>
            </a:extLst>
          </p:cNvPr>
          <p:cNvPicPr>
            <a:picLocks noChangeAspect="1"/>
          </p:cNvPicPr>
          <p:nvPr/>
        </p:nvPicPr>
        <p:blipFill>
          <a:blip r:embed="rId4"/>
          <a:stretch>
            <a:fillRect/>
          </a:stretch>
        </p:blipFill>
        <p:spPr>
          <a:xfrm>
            <a:off x="4801973" y="1857907"/>
            <a:ext cx="7258050" cy="1323975"/>
          </a:xfrm>
          <a:prstGeom prst="rect">
            <a:avLst/>
          </a:prstGeom>
        </p:spPr>
      </p:pic>
      <p:pic>
        <p:nvPicPr>
          <p:cNvPr id="16" name="Picture 187">
            <a:extLst>
              <a:ext uri="{FF2B5EF4-FFF2-40B4-BE49-F238E27FC236}">
                <a16:creationId xmlns:a16="http://schemas.microsoft.com/office/drawing/2014/main" id="{D0BEDF29-E006-4ACD-B2BC-3D6C5061C3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90243B0A-AC74-47BB-8071-AF2BFB8802F1}"/>
              </a:ext>
            </a:extLst>
          </p:cNvPr>
          <p:cNvPicPr>
            <a:picLocks noChangeAspect="1"/>
          </p:cNvPicPr>
          <p:nvPr/>
        </p:nvPicPr>
        <p:blipFill>
          <a:blip r:embed="rId6"/>
          <a:stretch>
            <a:fillRect/>
          </a:stretch>
        </p:blipFill>
        <p:spPr>
          <a:xfrm>
            <a:off x="-132205" y="1021995"/>
            <a:ext cx="5587970" cy="4285028"/>
          </a:xfrm>
          <a:prstGeom prst="rect">
            <a:avLst/>
          </a:prstGeom>
        </p:spPr>
      </p:pic>
      <p:pic>
        <p:nvPicPr>
          <p:cNvPr id="3" name="Рисунок 2">
            <a:extLst>
              <a:ext uri="{FF2B5EF4-FFF2-40B4-BE49-F238E27FC236}">
                <a16:creationId xmlns:a16="http://schemas.microsoft.com/office/drawing/2014/main" id="{0B6C9CB7-08C3-4AA1-8DA7-75C1BE928FD2}"/>
              </a:ext>
            </a:extLst>
          </p:cNvPr>
          <p:cNvPicPr>
            <a:picLocks noChangeAspect="1"/>
          </p:cNvPicPr>
          <p:nvPr/>
        </p:nvPicPr>
        <p:blipFill>
          <a:blip r:embed="rId7"/>
          <a:stretch>
            <a:fillRect/>
          </a:stretch>
        </p:blipFill>
        <p:spPr>
          <a:xfrm>
            <a:off x="5315680" y="3429000"/>
            <a:ext cx="6230635" cy="2498500"/>
          </a:xfrm>
          <a:prstGeom prst="rect">
            <a:avLst/>
          </a:prstGeom>
        </p:spPr>
      </p:pic>
    </p:spTree>
    <p:extLst>
      <p:ext uri="{BB962C8B-B14F-4D97-AF65-F5344CB8AC3E}">
        <p14:creationId xmlns:p14="http://schemas.microsoft.com/office/powerpoint/2010/main" val="6380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7">
            <a:extLst>
              <a:ext uri="{FF2B5EF4-FFF2-40B4-BE49-F238E27FC236}">
                <a16:creationId xmlns:a16="http://schemas.microsoft.com/office/drawing/2014/main" id="{02D13164-409D-4CAC-B8EB-CB965E0E7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71" b="18109"/>
          <a:stretch>
            <a:fillRect/>
          </a:stretch>
        </p:blipFill>
        <p:spPr bwMode="auto">
          <a:xfrm>
            <a:off x="1127705" y="4361711"/>
            <a:ext cx="3110080" cy="22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3">
            <a:extLst>
              <a:ext uri="{FF2B5EF4-FFF2-40B4-BE49-F238E27FC236}">
                <a16:creationId xmlns:a16="http://schemas.microsoft.com/office/drawing/2014/main" id="{4F52CACA-F0BA-4A39-A1B1-EEEB5A8C8E27}"/>
              </a:ext>
            </a:extLst>
          </p:cNvPr>
          <p:cNvSpPr txBox="1">
            <a:spLocks noChangeArrowheads="1"/>
          </p:cNvSpPr>
          <p:nvPr/>
        </p:nvSpPr>
        <p:spPr bwMode="auto">
          <a:xfrm>
            <a:off x="376507" y="3862129"/>
            <a:ext cx="5260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800" dirty="0">
                <a:cs typeface="Times New Roman" panose="02020603050405020304" pitchFamily="18" charset="0"/>
              </a:rPr>
              <a:t>He</a:t>
            </a:r>
            <a:r>
              <a:rPr lang="en-US" altLang="ru-RU" sz="1800" baseline="42000" dirty="0">
                <a:cs typeface="Times New Roman" panose="02020603050405020304" pitchFamily="18" charset="0"/>
              </a:rPr>
              <a:t>+</a:t>
            </a:r>
            <a:r>
              <a:rPr lang="en-US" altLang="ru-RU" sz="1800" dirty="0">
                <a:cs typeface="Times New Roman" panose="02020603050405020304" pitchFamily="18" charset="0"/>
              </a:rPr>
              <a:t> ion current vs frequency at different power level</a:t>
            </a:r>
            <a:endParaRPr lang="ru-RU" altLang="ru-RU" sz="1800" dirty="0">
              <a:cs typeface="Times New Roman" panose="02020603050405020304" pitchFamily="18" charset="0"/>
            </a:endParaRPr>
          </a:p>
        </p:txBody>
      </p:sp>
      <p:pic>
        <p:nvPicPr>
          <p:cNvPr id="9" name="Рисунок 8">
            <a:extLst>
              <a:ext uri="{FF2B5EF4-FFF2-40B4-BE49-F238E27FC236}">
                <a16:creationId xmlns:a16="http://schemas.microsoft.com/office/drawing/2014/main" id="{2DE9767A-0CA3-4A8D-A2AE-A24B201924A1}"/>
              </a:ext>
            </a:extLst>
          </p:cNvPr>
          <p:cNvPicPr>
            <a:picLocks noChangeAspect="1"/>
          </p:cNvPicPr>
          <p:nvPr/>
        </p:nvPicPr>
        <p:blipFill>
          <a:blip r:embed="rId4"/>
          <a:stretch>
            <a:fillRect/>
          </a:stretch>
        </p:blipFill>
        <p:spPr>
          <a:xfrm>
            <a:off x="7347555" y="4361710"/>
            <a:ext cx="3242368" cy="2295255"/>
          </a:xfrm>
          <a:prstGeom prst="rect">
            <a:avLst/>
          </a:prstGeom>
        </p:spPr>
      </p:pic>
      <p:sp>
        <p:nvSpPr>
          <p:cNvPr id="10" name="TextBox 3">
            <a:extLst>
              <a:ext uri="{FF2B5EF4-FFF2-40B4-BE49-F238E27FC236}">
                <a16:creationId xmlns:a16="http://schemas.microsoft.com/office/drawing/2014/main" id="{F9061C22-6A39-4776-A794-CEBCED448319}"/>
              </a:ext>
            </a:extLst>
          </p:cNvPr>
          <p:cNvSpPr txBox="1">
            <a:spLocks noChangeArrowheads="1"/>
          </p:cNvSpPr>
          <p:nvPr/>
        </p:nvSpPr>
        <p:spPr bwMode="auto">
          <a:xfrm>
            <a:off x="6890994" y="3861574"/>
            <a:ext cx="415549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800" dirty="0">
                <a:cs typeface="Times New Roman" panose="02020603050405020304" pitchFamily="18" charset="0"/>
              </a:rPr>
              <a:t>He</a:t>
            </a:r>
            <a:r>
              <a:rPr lang="en-US" altLang="ru-RU" sz="1800" baseline="42000" dirty="0">
                <a:cs typeface="Times New Roman" panose="02020603050405020304" pitchFamily="18" charset="0"/>
              </a:rPr>
              <a:t>+</a:t>
            </a:r>
            <a:r>
              <a:rPr lang="en-US" altLang="ru-RU" sz="1800" dirty="0">
                <a:cs typeface="Times New Roman" panose="02020603050405020304" pitchFamily="18" charset="0"/>
              </a:rPr>
              <a:t> ion current vs frequency</a:t>
            </a:r>
            <a:endParaRPr lang="ru-RU" altLang="ru-RU" sz="1800" dirty="0">
              <a:cs typeface="Times New Roman" panose="02020603050405020304" pitchFamily="18" charset="0"/>
            </a:endParaRPr>
          </a:p>
        </p:txBody>
      </p:sp>
      <p:sp>
        <p:nvSpPr>
          <p:cNvPr id="16389" name="TextBox 2">
            <a:extLst>
              <a:ext uri="{FF2B5EF4-FFF2-40B4-BE49-F238E27FC236}">
                <a16:creationId xmlns:a16="http://schemas.microsoft.com/office/drawing/2014/main" id="{0B68F6C6-4B07-43CB-810E-5E0F2A644BCE}"/>
              </a:ext>
            </a:extLst>
          </p:cNvPr>
          <p:cNvSpPr txBox="1">
            <a:spLocks noChangeArrowheads="1"/>
          </p:cNvSpPr>
          <p:nvPr/>
        </p:nvSpPr>
        <p:spPr bwMode="auto">
          <a:xfrm>
            <a:off x="2438270" y="4440992"/>
            <a:ext cx="21054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400" b="1" dirty="0">
                <a:solidFill>
                  <a:srgbClr val="002060"/>
                </a:solidFill>
                <a:latin typeface="+mn-lt"/>
              </a:rPr>
              <a:t>View of coupling loop</a:t>
            </a:r>
            <a:endParaRPr lang="ru-RU" altLang="ru-RU" sz="1400" b="1" dirty="0">
              <a:solidFill>
                <a:srgbClr val="002060"/>
              </a:solidFill>
              <a:latin typeface="+mn-lt"/>
            </a:endParaRPr>
          </a:p>
        </p:txBody>
      </p:sp>
      <p:sp>
        <p:nvSpPr>
          <p:cNvPr id="12" name="TextBox 2">
            <a:extLst>
              <a:ext uri="{FF2B5EF4-FFF2-40B4-BE49-F238E27FC236}">
                <a16:creationId xmlns:a16="http://schemas.microsoft.com/office/drawing/2014/main" id="{F923A7C6-0AD3-4448-8C32-0B6B53C4DA81}"/>
              </a:ext>
            </a:extLst>
          </p:cNvPr>
          <p:cNvSpPr txBox="1">
            <a:spLocks noChangeArrowheads="1"/>
          </p:cNvSpPr>
          <p:nvPr/>
        </p:nvSpPr>
        <p:spPr bwMode="auto">
          <a:xfrm>
            <a:off x="8687937" y="6231811"/>
            <a:ext cx="21230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400" b="1" dirty="0">
                <a:solidFill>
                  <a:srgbClr val="002060"/>
                </a:solidFill>
                <a:latin typeface="+mn-lt"/>
              </a:rPr>
              <a:t>View of coupling loop</a:t>
            </a:r>
            <a:endParaRPr lang="ru-RU" altLang="ru-RU" sz="1400" b="1" dirty="0">
              <a:solidFill>
                <a:srgbClr val="002060"/>
              </a:solidFill>
              <a:latin typeface="+mn-lt"/>
            </a:endParaRPr>
          </a:p>
        </p:txBody>
      </p:sp>
      <p:pic>
        <p:nvPicPr>
          <p:cNvPr id="2" name="Рисунок 1">
            <a:extLst>
              <a:ext uri="{FF2B5EF4-FFF2-40B4-BE49-F238E27FC236}">
                <a16:creationId xmlns:a16="http://schemas.microsoft.com/office/drawing/2014/main" id="{98C042A8-C93E-4B6E-9FF1-5F18DB6A51D6}"/>
              </a:ext>
            </a:extLst>
          </p:cNvPr>
          <p:cNvPicPr>
            <a:picLocks noChangeAspect="1"/>
          </p:cNvPicPr>
          <p:nvPr/>
        </p:nvPicPr>
        <p:blipFill>
          <a:blip r:embed="rId5"/>
          <a:stretch>
            <a:fillRect/>
          </a:stretch>
        </p:blipFill>
        <p:spPr>
          <a:xfrm>
            <a:off x="6554773" y="626189"/>
            <a:ext cx="4491711" cy="3444383"/>
          </a:xfrm>
          <a:prstGeom prst="rect">
            <a:avLst/>
          </a:prstGeom>
        </p:spPr>
      </p:pic>
      <p:pic>
        <p:nvPicPr>
          <p:cNvPr id="3" name="Рисунок 2">
            <a:extLst>
              <a:ext uri="{FF2B5EF4-FFF2-40B4-BE49-F238E27FC236}">
                <a16:creationId xmlns:a16="http://schemas.microsoft.com/office/drawing/2014/main" id="{C177846F-A0D3-46C3-BE99-D742F0217B10}"/>
              </a:ext>
            </a:extLst>
          </p:cNvPr>
          <p:cNvPicPr>
            <a:picLocks noChangeAspect="1"/>
          </p:cNvPicPr>
          <p:nvPr/>
        </p:nvPicPr>
        <p:blipFill>
          <a:blip r:embed="rId6"/>
          <a:stretch>
            <a:fillRect/>
          </a:stretch>
        </p:blipFill>
        <p:spPr>
          <a:xfrm>
            <a:off x="716976" y="626189"/>
            <a:ext cx="3931538" cy="3326011"/>
          </a:xfrm>
          <a:prstGeom prst="rect">
            <a:avLst/>
          </a:prstGeom>
        </p:spPr>
      </p:pic>
      <p:sp>
        <p:nvSpPr>
          <p:cNvPr id="13" name="Rectangle 19">
            <a:extLst>
              <a:ext uri="{FF2B5EF4-FFF2-40B4-BE49-F238E27FC236}">
                <a16:creationId xmlns:a16="http://schemas.microsoft.com/office/drawing/2014/main" id="{1A47AF6A-D9B5-4E7F-ADA0-AE15AB511512}"/>
              </a:ext>
            </a:extLst>
          </p:cNvPr>
          <p:cNvSpPr>
            <a:spLocks noChangeArrowheads="1"/>
          </p:cNvSpPr>
          <p:nvPr/>
        </p:nvSpPr>
        <p:spPr bwMode="auto">
          <a:xfrm>
            <a:off x="1127705" y="136118"/>
            <a:ext cx="11064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Comparisons with previous results</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7757F47-202C-40EF-8C0F-FA7EF85BDF7F}"/>
              </a:ext>
            </a:extLst>
          </p:cNvPr>
          <p:cNvSpPr txBox="1"/>
          <p:nvPr/>
        </p:nvSpPr>
        <p:spPr>
          <a:xfrm>
            <a:off x="3885293" y="3035874"/>
            <a:ext cx="983646" cy="307777"/>
          </a:xfrm>
          <a:prstGeom prst="rect">
            <a:avLst/>
          </a:prstGeom>
          <a:noFill/>
        </p:spPr>
        <p:txBody>
          <a:bodyPr wrap="square">
            <a:spAutoFit/>
          </a:bodyPr>
          <a:lstStyle/>
          <a:p>
            <a:r>
              <a:rPr lang="en-US" sz="1400" b="1" dirty="0"/>
              <a:t>2019 y.</a:t>
            </a:r>
            <a:endParaRPr lang="ru-KZ" sz="1400" b="1" dirty="0"/>
          </a:p>
        </p:txBody>
      </p:sp>
      <p:sp>
        <p:nvSpPr>
          <p:cNvPr id="15" name="TextBox 14">
            <a:extLst>
              <a:ext uri="{FF2B5EF4-FFF2-40B4-BE49-F238E27FC236}">
                <a16:creationId xmlns:a16="http://schemas.microsoft.com/office/drawing/2014/main" id="{CD29418A-FFA3-4E57-B30B-AE79D1FED218}"/>
              </a:ext>
            </a:extLst>
          </p:cNvPr>
          <p:cNvSpPr txBox="1"/>
          <p:nvPr/>
        </p:nvSpPr>
        <p:spPr>
          <a:xfrm>
            <a:off x="9749451" y="3035874"/>
            <a:ext cx="983646" cy="307777"/>
          </a:xfrm>
          <a:prstGeom prst="rect">
            <a:avLst/>
          </a:prstGeom>
          <a:noFill/>
        </p:spPr>
        <p:txBody>
          <a:bodyPr wrap="square">
            <a:spAutoFit/>
          </a:bodyPr>
          <a:lstStyle/>
          <a:p>
            <a:r>
              <a:rPr lang="en-US" sz="1400" b="1" dirty="0"/>
              <a:t>2022 y.</a:t>
            </a:r>
            <a:endParaRPr lang="ru-KZ" sz="1400" b="1"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7199B53-2089-4604-A57C-2E1B803ECB71}"/>
                  </a:ext>
                </a:extLst>
              </p:cNvPr>
              <p:cNvSpPr txBox="1"/>
              <p:nvPr/>
            </p:nvSpPr>
            <p:spPr>
              <a:xfrm>
                <a:off x="2928818" y="4799571"/>
                <a:ext cx="1124352" cy="307777"/>
              </a:xfrm>
              <a:prstGeom prst="rect">
                <a:avLst/>
              </a:prstGeom>
              <a:noFill/>
            </p:spPr>
            <p:txBody>
              <a:bodyPr wrap="square">
                <a:spAutoFit/>
              </a:bodyPr>
              <a:lstStyle/>
              <a:p>
                <a14:m>
                  <m:oMath xmlns:m="http://schemas.openxmlformats.org/officeDocument/2006/math">
                    <m:r>
                      <a:rPr lang="en-US" sz="1400" b="1" i="1" smtClean="0">
                        <a:solidFill>
                          <a:srgbClr val="002060"/>
                        </a:solidFill>
                        <a:latin typeface="Cambria Math" panose="02040503050406030204" pitchFamily="18" charset="0"/>
                      </a:rPr>
                      <m:t>𝑳</m:t>
                    </m:r>
                    <m:r>
                      <a:rPr lang="en-US" sz="1400" b="1" i="1" smtClean="0">
                        <a:solidFill>
                          <a:srgbClr val="002060"/>
                        </a:solidFill>
                        <a:latin typeface="Cambria Math" panose="02040503050406030204" pitchFamily="18" charset="0"/>
                      </a:rPr>
                      <m:t>=</m:t>
                    </m:r>
                    <m:r>
                      <a:rPr lang="en-US" sz="1400" b="1" i="1" smtClean="0">
                        <a:solidFill>
                          <a:srgbClr val="002060"/>
                        </a:solidFill>
                        <a:latin typeface="Cambria Math" panose="02040503050406030204" pitchFamily="18" charset="0"/>
                      </a:rPr>
                      <m:t>𝟏𝟑</m:t>
                    </m:r>
                  </m:oMath>
                </a14:m>
                <a:r>
                  <a:rPr lang="en-US" sz="1400" b="1" dirty="0">
                    <a:solidFill>
                      <a:srgbClr val="002060"/>
                    </a:solidFill>
                  </a:rPr>
                  <a:t> mm</a:t>
                </a:r>
                <a:endParaRPr lang="ru-KZ" sz="1400" b="1" dirty="0">
                  <a:solidFill>
                    <a:srgbClr val="002060"/>
                  </a:solidFill>
                </a:endParaRPr>
              </a:p>
            </p:txBody>
          </p:sp>
        </mc:Choice>
        <mc:Fallback xmlns="">
          <p:sp>
            <p:nvSpPr>
              <p:cNvPr id="16" name="TextBox 15">
                <a:extLst>
                  <a:ext uri="{FF2B5EF4-FFF2-40B4-BE49-F238E27FC236}">
                    <a16:creationId xmlns:a16="http://schemas.microsoft.com/office/drawing/2014/main" id="{D7199B53-2089-4604-A57C-2E1B803ECB71}"/>
                  </a:ext>
                </a:extLst>
              </p:cNvPr>
              <p:cNvSpPr txBox="1">
                <a:spLocks noRot="1" noChangeAspect="1" noMove="1" noResize="1" noEditPoints="1" noAdjustHandles="1" noChangeArrowheads="1" noChangeShapeType="1" noTextEdit="1"/>
              </p:cNvSpPr>
              <p:nvPr/>
            </p:nvSpPr>
            <p:spPr>
              <a:xfrm>
                <a:off x="2928818" y="4799571"/>
                <a:ext cx="1124352" cy="307777"/>
              </a:xfrm>
              <a:prstGeom prst="rect">
                <a:avLst/>
              </a:prstGeom>
              <a:blipFill>
                <a:blip r:embed="rId7"/>
                <a:stretch>
                  <a:fillRect t="-1961" b="-19608"/>
                </a:stretch>
              </a:blipFill>
            </p:spPr>
            <p:txBody>
              <a:bodyPr/>
              <a:lstStyle/>
              <a:p>
                <a:r>
                  <a:rPr lang="ru-KZ">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259782"/>
            <a:ext cx="10909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800" b="1" dirty="0">
                <a:solidFill>
                  <a:srgbClr val="002060"/>
                </a:solidFill>
                <a:latin typeface="Times New Roman" panose="02020603050405020304" pitchFamily="18" charset="0"/>
                <a:cs typeface="Times New Roman" panose="02020603050405020304" pitchFamily="18" charset="0"/>
              </a:rPr>
              <a:t>Conclusion</a:t>
            </a:r>
            <a:endParaRPr lang="ru-RU" sz="2800" b="1"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Прямоугольник 1"/>
              <p:cNvSpPr/>
              <p:nvPr/>
            </p:nvSpPr>
            <p:spPr>
              <a:xfrm>
                <a:off x="388070" y="1085329"/>
                <a:ext cx="11415860" cy="3793474"/>
              </a:xfrm>
              <a:prstGeom prst="rect">
                <a:avLst/>
              </a:prstGeom>
            </p:spPr>
            <p:txBody>
              <a:bodyPr wrap="square">
                <a:spAutoFit/>
              </a:bodyPr>
              <a:lstStyle/>
              <a:p>
                <a:pPr marL="342900" indent="-342900" algn="just">
                  <a:lnSpc>
                    <a:spcPct val="150000"/>
                  </a:lnSpc>
                  <a:buAutoNum type="arabicPeriod"/>
                </a:pPr>
                <a:r>
                  <a:rPr lang="en-US" dirty="0">
                    <a:latin typeface="Times New Roman" panose="02020603050405020304" pitchFamily="18" charset="0"/>
                    <a:cs typeface="Times New Roman" panose="02020603050405020304" pitchFamily="18" charset="0"/>
                  </a:rPr>
                  <a:t>The source has been tested, according to results obtained it is shown that the minimal plasma discharge ignition power at frequency </a:t>
                </a:r>
                <a14:m>
                  <m:oMath xmlns:m="http://schemas.openxmlformats.org/officeDocument/2006/math">
                    <m:r>
                      <a:rPr lang="ru-RU" i="1" smtClean="0">
                        <a:effectLst/>
                        <a:latin typeface="Cambria Math" panose="02040503050406030204" pitchFamily="18" charset="0"/>
                        <a:ea typeface="Times New Roman" panose="02020603050405020304" pitchFamily="18" charset="0"/>
                      </a:rPr>
                      <m:t>𝑓</m:t>
                    </m:r>
                    <m:r>
                      <a:rPr lang="ru-RU" i="1" smtClean="0">
                        <a:effectLst/>
                        <a:latin typeface="Cambria Math" panose="02040503050406030204" pitchFamily="18" charset="0"/>
                        <a:ea typeface="Times New Roman" panose="02020603050405020304" pitchFamily="18" charset="0"/>
                      </a:rPr>
                      <m:t>=2500 </m:t>
                    </m:r>
                  </m:oMath>
                </a14:m>
                <a:r>
                  <a:rPr lang="en-US" dirty="0">
                    <a:latin typeface="Times New Roman" panose="02020603050405020304" pitchFamily="18" charset="0"/>
                    <a:cs typeface="Times New Roman" panose="02020603050405020304" pitchFamily="18" charset="0"/>
                  </a:rPr>
                  <a:t>MHz is </a:t>
                </a:r>
                <a14:m>
                  <m:oMath xmlns:m="http://schemas.openxmlformats.org/officeDocument/2006/math">
                    <m:r>
                      <a:rPr lang="en-US" i="1">
                        <a:latin typeface="Cambria Math" panose="02040503050406030204" pitchFamily="18" charset="0"/>
                        <a:ea typeface="Times New Roman" panose="02020603050405020304" pitchFamily="18" charset="0"/>
                      </a:rPr>
                      <m:t>𝑊</m:t>
                    </m:r>
                    <m:r>
                      <a:rPr lang="ru-RU" i="1">
                        <a:latin typeface="Cambria Math" panose="02040503050406030204" pitchFamily="18" charset="0"/>
                        <a:ea typeface="Times New Roman" panose="02020603050405020304" pitchFamily="18" charset="0"/>
                      </a:rPr>
                      <m:t>=2</m:t>
                    </m:r>
                  </m:oMath>
                </a14:m>
                <a:r>
                  <a:rPr lang="en-US" dirty="0">
                    <a:latin typeface="Times New Roman" panose="02020603050405020304" pitchFamily="18" charset="0"/>
                    <a:cs typeface="Times New Roman" panose="02020603050405020304" pitchFamily="18" charset="0"/>
                  </a:rPr>
                  <a:t> W, pressure value must be </a:t>
                </a:r>
                <a14:m>
                  <m:oMath xmlns:m="http://schemas.openxmlformats.org/officeDocument/2006/math">
                    <m:r>
                      <a:rPr lang="ru-RU" i="1">
                        <a:latin typeface="Cambria Math" panose="02040503050406030204" pitchFamily="18" charset="0"/>
                        <a:ea typeface="Times New Roman" panose="02020603050405020304" pitchFamily="18" charset="0"/>
                      </a:rPr>
                      <m:t>𝑃</m:t>
                    </m:r>
                    <m:r>
                      <a:rPr lang="ru-RU" i="1">
                        <a:latin typeface="Cambria Math" panose="02040503050406030204" pitchFamily="18" charset="0"/>
                        <a:ea typeface="Times New Roman" panose="02020603050405020304" pitchFamily="18" charset="0"/>
                      </a:rPr>
                      <m:t>&gt;3.5∙</m:t>
                    </m:r>
                    <m:sSup>
                      <m:sSupPr>
                        <m:ctrlPr>
                          <a:rPr lang="ru-KZ" i="1">
                            <a:latin typeface="Cambria Math" panose="02040503050406030204" pitchFamily="18" charset="0"/>
                            <a:ea typeface="Times New Roman" panose="02020603050405020304" pitchFamily="18" charset="0"/>
                          </a:rPr>
                        </m:ctrlPr>
                      </m:sSupPr>
                      <m:e>
                        <m:r>
                          <a:rPr lang="ru-RU" i="1">
                            <a:latin typeface="Cambria Math" panose="02040503050406030204" pitchFamily="18" charset="0"/>
                            <a:ea typeface="Times New Roman" panose="02020603050405020304" pitchFamily="18" charset="0"/>
                          </a:rPr>
                          <m:t>10</m:t>
                        </m:r>
                      </m:e>
                      <m:sup>
                        <m:r>
                          <a:rPr lang="ru-RU" i="1">
                            <a:latin typeface="Cambria Math" panose="02040503050406030204" pitchFamily="18" charset="0"/>
                            <a:ea typeface="Times New Roman" panose="02020603050405020304" pitchFamily="18" charset="0"/>
                          </a:rPr>
                          <m:t>−6</m:t>
                        </m:r>
                      </m:sup>
                    </m:sSup>
                  </m:oMath>
                </a14:m>
                <a:r>
                  <a:rPr lang="en-US" dirty="0">
                    <a:latin typeface="Times New Roman" panose="02020603050405020304" pitchFamily="18" charset="0"/>
                    <a:cs typeface="Times New Roman" panose="02020603050405020304" pitchFamily="18" charset="0"/>
                  </a:rPr>
                  <a:t> torr.</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maximum </a:t>
                </a:r>
                <a:r>
                  <a:rPr lang="en-US" dirty="0">
                    <a:latin typeface="Times New Roman" panose="02020603050405020304" pitchFamily="18" charset="0"/>
                    <a:ea typeface="Times New Roman" panose="02020603050405020304" pitchFamily="18" charset="0"/>
                    <a:cs typeface="Times New Roman" panose="02020603050405020304" pitchFamily="18" charset="0"/>
                  </a:rPr>
                  <a:t>He</a:t>
                </a:r>
                <a:r>
                  <a:rPr lang="ru-RU"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ion current value </a:t>
                </a:r>
                <a:r>
                  <a:rPr lang="ru-RU" dirty="0">
                    <a:latin typeface="Times New Roman" panose="02020603050405020304" pitchFamily="18" charset="0"/>
                    <a:ea typeface="Times New Roman" panose="02020603050405020304" pitchFamily="18" charset="0"/>
                    <a:cs typeface="Times New Roman" panose="02020603050405020304" pitchFamily="18" charset="0"/>
                  </a:rPr>
                  <a:t>(245</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is achieved at power 30 W by using power input configuration </a:t>
                </a:r>
                <a:r>
                  <a:rPr lang="ru-RU" dirty="0">
                    <a:latin typeface="Times New Roman" panose="02020603050405020304" pitchFamily="18" charset="0"/>
                    <a:ea typeface="Times New Roman" panose="02020603050405020304" pitchFamily="18" charset="0"/>
                    <a:cs typeface="Times New Roman" panose="02020603050405020304" pitchFamily="18" charset="0"/>
                  </a:rPr>
                  <a:t>№2 </a:t>
                </a:r>
                <a:r>
                  <a:rPr lang="en-US" dirty="0">
                    <a:latin typeface="Times New Roman" panose="02020603050405020304" pitchFamily="18" charset="0"/>
                    <a:ea typeface="Times New Roman" panose="02020603050405020304" pitchFamily="18" charset="0"/>
                    <a:cs typeface="Times New Roman" panose="02020603050405020304" pitchFamily="18" charset="0"/>
                  </a:rPr>
                  <a:t>with length of the coupling loop </a:t>
                </a:r>
                <a14:m>
                  <m:oMath xmlns:m="http://schemas.openxmlformats.org/officeDocument/2006/math">
                    <m:r>
                      <a:rPr lang="en-US" i="1">
                        <a:latin typeface="Cambria Math" panose="02040503050406030204" pitchFamily="18" charset="0"/>
                        <a:ea typeface="Times New Roman" panose="02020603050405020304" pitchFamily="18" charset="0"/>
                      </a:rPr>
                      <m:t>𝐿</m:t>
                    </m:r>
                    <m:r>
                      <a:rPr lang="ru-RU" i="1">
                        <a:latin typeface="Cambria Math" panose="02040503050406030204" pitchFamily="18" charset="0"/>
                        <a:ea typeface="Times New Roman" panose="02020603050405020304" pitchFamily="18" charset="0"/>
                      </a:rPr>
                      <m:t>=18</m:t>
                    </m:r>
                  </m:oMath>
                </a14:m>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mm therefore, optimal matching conditions are observed. When pressure value in chamber is too low or too high (</a:t>
                </a:r>
                <a14:m>
                  <m:oMath xmlns:m="http://schemas.openxmlformats.org/officeDocument/2006/math">
                    <m:r>
                      <a:rPr lang="ru-RU" i="1">
                        <a:latin typeface="Cambria Math" panose="02040503050406030204" pitchFamily="18" charset="0"/>
                        <a:ea typeface="Times New Roman" panose="02020603050405020304" pitchFamily="18" charset="0"/>
                      </a:rPr>
                      <m:t>𝑃</m:t>
                    </m:r>
                    <m:r>
                      <a:rPr lang="ru-RU" i="1">
                        <a:latin typeface="Cambria Math" panose="02040503050406030204" pitchFamily="18" charset="0"/>
                        <a:ea typeface="Times New Roman" panose="02020603050405020304" pitchFamily="18" charset="0"/>
                      </a:rPr>
                      <m:t>&gt;4.7∙</m:t>
                    </m:r>
                    <m:sSup>
                      <m:sSupPr>
                        <m:ctrlPr>
                          <a:rPr lang="ru-KZ" i="1">
                            <a:latin typeface="Cambria Math" panose="02040503050406030204" pitchFamily="18" charset="0"/>
                            <a:ea typeface="Times New Roman" panose="02020603050405020304" pitchFamily="18" charset="0"/>
                          </a:rPr>
                        </m:ctrlPr>
                      </m:sSupPr>
                      <m:e>
                        <m:r>
                          <a:rPr lang="ru-RU" i="1">
                            <a:latin typeface="Cambria Math" panose="02040503050406030204" pitchFamily="18" charset="0"/>
                            <a:ea typeface="Times New Roman" panose="02020603050405020304" pitchFamily="18" charset="0"/>
                          </a:rPr>
                          <m:t>10</m:t>
                        </m:r>
                      </m:e>
                      <m:sup>
                        <m:r>
                          <a:rPr lang="ru-RU" i="1">
                            <a:latin typeface="Cambria Math" panose="02040503050406030204" pitchFamily="18" charset="0"/>
                            <a:ea typeface="Times New Roman" panose="02020603050405020304" pitchFamily="18" charset="0"/>
                          </a:rPr>
                          <m:t>−5</m:t>
                        </m:r>
                      </m:sup>
                    </m:sSup>
                  </m:oMath>
                </a14:m>
                <a:r>
                  <a:rPr lang="en-US" dirty="0">
                    <a:latin typeface="Times New Roman" panose="02020603050405020304" pitchFamily="18" charset="0"/>
                    <a:cs typeface="Times New Roman" panose="02020603050405020304" pitchFamily="18" charset="0"/>
                  </a:rPr>
                  <a:t> torr) plasma discharge disappears;</a:t>
                </a:r>
              </a:p>
              <a:p>
                <a:pPr marL="342900" indent="-342900" algn="just">
                  <a:lnSpc>
                    <a:spcPct val="150000"/>
                  </a:lnSpc>
                  <a:buAutoNum type="arabicPeriod"/>
                </a:pPr>
                <a:r>
                  <a:rPr lang="en-US" dirty="0">
                    <a:latin typeface="Times New Roman" panose="02020603050405020304" pitchFamily="18" charset="0"/>
                    <a:cs typeface="Times New Roman" panose="02020603050405020304" pitchFamily="18" charset="0"/>
                  </a:rPr>
                  <a:t>Comparison of the results</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showed that using this type of power input configurations allows to increase efficiency of 2.45 GHz ion source.</a:t>
                </a:r>
              </a:p>
              <a:p>
                <a:pPr marL="342900" indent="-342900" algn="just">
                  <a:lnSpc>
                    <a:spcPct val="150000"/>
                  </a:lnSpc>
                  <a:buAutoNum type="arabicPeriod"/>
                </a:pPr>
                <a:r>
                  <a:rPr lang="en-US" dirty="0">
                    <a:latin typeface="Times New Roman" panose="02020603050405020304" pitchFamily="18" charset="0"/>
                    <a:ea typeface="Times New Roman" panose="02020603050405020304" pitchFamily="18" charset="0"/>
                    <a:cs typeface="Times New Roman" panose="02020603050405020304" pitchFamily="18" charset="0"/>
                  </a:rPr>
                  <a:t>For the all power input configurations it is shown that ion current increase with increasing of frequency therefore, it is necessary to continue investigation with more broad band generator</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88070" y="1085329"/>
                <a:ext cx="11415860" cy="3793474"/>
              </a:xfrm>
              <a:prstGeom prst="rect">
                <a:avLst/>
              </a:prstGeom>
              <a:blipFill>
                <a:blip r:embed="rId2"/>
                <a:stretch>
                  <a:fillRect l="-374" r="-427" b="-1447"/>
                </a:stretch>
              </a:blipFill>
            </p:spPr>
            <p:txBody>
              <a:bodyPr/>
              <a:lstStyle/>
              <a:p>
                <a:r>
                  <a:rPr lang="ru-RU">
                    <a:noFill/>
                  </a:rPr>
                  <a:t> </a:t>
                </a:r>
              </a:p>
            </p:txBody>
          </p:sp>
        </mc:Fallback>
      </mc:AlternateContent>
      <p:pic>
        <p:nvPicPr>
          <p:cNvPr id="10" name="Picture 187">
            <a:extLst>
              <a:ext uri="{FF2B5EF4-FFF2-40B4-BE49-F238E27FC236}">
                <a16:creationId xmlns:a16="http://schemas.microsoft.com/office/drawing/2014/main" id="{84702E1B-013E-4698-B874-99D504295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31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10" name="Rectangle 12"/>
          <p:cNvSpPr txBox="1">
            <a:spLocks noChangeArrowheads="1"/>
          </p:cNvSpPr>
          <p:nvPr/>
        </p:nvSpPr>
        <p:spPr>
          <a:xfrm>
            <a:off x="1845652" y="2815837"/>
            <a:ext cx="8500695" cy="1027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5714" b="1" dirty="0">
                <a:solidFill>
                  <a:srgbClr val="002060"/>
                </a:solidFill>
                <a:latin typeface="Calibri" panose="020F0502020204030204" pitchFamily="34" charset="0"/>
              </a:rPr>
              <a:t>Thanks for your attention!</a:t>
            </a:r>
            <a:endParaRPr lang="ru-RU" sz="5714" b="1" dirty="0">
              <a:solidFill>
                <a:srgbClr val="002060"/>
              </a:solidFill>
              <a:latin typeface="Calibri" panose="020F0502020204030204" pitchFamily="34" charset="0"/>
            </a:endParaRPr>
          </a:p>
        </p:txBody>
      </p:sp>
      <p:pic>
        <p:nvPicPr>
          <p:cNvPr id="9" name="Picture 187">
            <a:extLst>
              <a:ext uri="{FF2B5EF4-FFF2-40B4-BE49-F238E27FC236}">
                <a16:creationId xmlns:a16="http://schemas.microsoft.com/office/drawing/2014/main" id="{700C0BCA-9259-4C89-8722-746F4BA2B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87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a:extLst>
              <a:ext uri="{FF2B5EF4-FFF2-40B4-BE49-F238E27FC236}">
                <a16:creationId xmlns:a16="http://schemas.microsoft.com/office/drawing/2014/main" id="{69B836BA-2C79-4897-B678-D85055D4CC87}"/>
              </a:ext>
            </a:extLst>
          </p:cNvPr>
          <p:cNvSpPr txBox="1">
            <a:spLocks noChangeArrowheads="1"/>
          </p:cNvSpPr>
          <p:nvPr/>
        </p:nvSpPr>
        <p:spPr bwMode="auto">
          <a:xfrm>
            <a:off x="1282042" y="115096"/>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defRPr/>
            </a:pPr>
            <a:r>
              <a:rPr lang="en-US" altLang="ru-RU" sz="2400" b="1" dirty="0">
                <a:solidFill>
                  <a:srgbClr val="002060"/>
                </a:solidFill>
                <a:cs typeface="Times New Roman" panose="02020603050405020304" pitchFamily="18" charset="0"/>
              </a:rPr>
              <a:t>The concept of compact 2.45 GHz ECR ion source based on a coaxial resonator</a:t>
            </a:r>
            <a:endParaRPr lang="ru-RU" altLang="ru-RU" sz="2400" b="1" dirty="0">
              <a:solidFill>
                <a:srgbClr val="002060"/>
              </a:solidFill>
              <a:cs typeface="Times New Roman" panose="02020603050405020304" pitchFamily="18" charset="0"/>
            </a:endParaRPr>
          </a:p>
        </p:txBody>
      </p:sp>
      <p:sp>
        <p:nvSpPr>
          <p:cNvPr id="7173" name="TextBox 12">
            <a:extLst>
              <a:ext uri="{FF2B5EF4-FFF2-40B4-BE49-F238E27FC236}">
                <a16:creationId xmlns:a16="http://schemas.microsoft.com/office/drawing/2014/main" id="{701002CA-9BBC-41D1-92D4-D1FE0B21ACEC}"/>
              </a:ext>
            </a:extLst>
          </p:cNvPr>
          <p:cNvSpPr txBox="1">
            <a:spLocks noChangeArrowheads="1"/>
          </p:cNvSpPr>
          <p:nvPr/>
        </p:nvSpPr>
        <p:spPr bwMode="auto">
          <a:xfrm>
            <a:off x="1457790" y="803869"/>
            <a:ext cx="307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000" dirty="0">
                <a:cs typeface="Times New Roman" panose="02020603050405020304" pitchFamily="18" charset="0"/>
              </a:rPr>
              <a:t>Permanent magnet ring</a:t>
            </a:r>
            <a:endParaRPr lang="ru-RU" altLang="ru-RU" sz="2000" dirty="0">
              <a:cs typeface="Times New Roman" panose="02020603050405020304" pitchFamily="18" charset="0"/>
            </a:endParaRPr>
          </a:p>
        </p:txBody>
      </p:sp>
      <p:sp>
        <p:nvSpPr>
          <p:cNvPr id="7174" name="TextBox 13">
            <a:extLst>
              <a:ext uri="{FF2B5EF4-FFF2-40B4-BE49-F238E27FC236}">
                <a16:creationId xmlns:a16="http://schemas.microsoft.com/office/drawing/2014/main" id="{68E55CD9-2882-4936-AC38-FEA422B6C8E1}"/>
              </a:ext>
            </a:extLst>
          </p:cNvPr>
          <p:cNvSpPr txBox="1">
            <a:spLocks noChangeArrowheads="1"/>
          </p:cNvSpPr>
          <p:nvPr/>
        </p:nvSpPr>
        <p:spPr bwMode="auto">
          <a:xfrm>
            <a:off x="9048750" y="819038"/>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000" dirty="0">
                <a:cs typeface="Times New Roman" panose="02020603050405020304" pitchFamily="18" charset="0"/>
              </a:rPr>
              <a:t>Coaxial resonator</a:t>
            </a:r>
            <a:endParaRPr lang="ru-RU" altLang="ru-RU" sz="2000" dirty="0">
              <a:cs typeface="Times New Roman" panose="02020603050405020304" pitchFamily="18" charset="0"/>
            </a:endParaRPr>
          </a:p>
        </p:txBody>
      </p:sp>
      <p:cxnSp>
        <p:nvCxnSpPr>
          <p:cNvPr id="22" name="Прямая со стрелкой 21">
            <a:extLst>
              <a:ext uri="{FF2B5EF4-FFF2-40B4-BE49-F238E27FC236}">
                <a16:creationId xmlns:a16="http://schemas.microsoft.com/office/drawing/2014/main" id="{1BD8147E-CD41-4321-8424-B5290AD21763}"/>
              </a:ext>
            </a:extLst>
          </p:cNvPr>
          <p:cNvCxnSpPr>
            <a:cxnSpLocks/>
            <a:stCxn id="26" idx="1"/>
          </p:cNvCxnSpPr>
          <p:nvPr/>
        </p:nvCxnSpPr>
        <p:spPr>
          <a:xfrm>
            <a:off x="4685389" y="3338861"/>
            <a:ext cx="48925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CB09CBE9-51B6-4367-A6F5-C28D07194BCA}"/>
              </a:ext>
            </a:extLst>
          </p:cNvPr>
          <p:cNvCxnSpPr/>
          <p:nvPr/>
        </p:nvCxnSpPr>
        <p:spPr>
          <a:xfrm flipH="1">
            <a:off x="8178800" y="3334655"/>
            <a:ext cx="431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Правая фигурная скобка 25">
            <a:extLst>
              <a:ext uri="{FF2B5EF4-FFF2-40B4-BE49-F238E27FC236}">
                <a16:creationId xmlns:a16="http://schemas.microsoft.com/office/drawing/2014/main" id="{F20F6D8D-871F-4C81-AFB6-D5110A1C3FFB}"/>
              </a:ext>
            </a:extLst>
          </p:cNvPr>
          <p:cNvSpPr/>
          <p:nvPr/>
        </p:nvSpPr>
        <p:spPr>
          <a:xfrm>
            <a:off x="4454401" y="968374"/>
            <a:ext cx="230988" cy="5570538"/>
          </a:xfrm>
          <a:prstGeom prst="rightBrace">
            <a:avLst>
              <a:gd name="adj1" fmla="val 8333"/>
              <a:gd name="adj2" fmla="val 42554"/>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30" name="Скругленный прямоугольник 29">
            <a:extLst>
              <a:ext uri="{FF2B5EF4-FFF2-40B4-BE49-F238E27FC236}">
                <a16:creationId xmlns:a16="http://schemas.microsoft.com/office/drawing/2014/main" id="{8587E49B-487E-4A2B-9D8D-4DFB62058B99}"/>
              </a:ext>
            </a:extLst>
          </p:cNvPr>
          <p:cNvSpPr/>
          <p:nvPr/>
        </p:nvSpPr>
        <p:spPr>
          <a:xfrm>
            <a:off x="5291571" y="1663359"/>
            <a:ext cx="2808288" cy="332263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179" name="TextBox 7">
            <a:extLst>
              <a:ext uri="{FF2B5EF4-FFF2-40B4-BE49-F238E27FC236}">
                <a16:creationId xmlns:a16="http://schemas.microsoft.com/office/drawing/2014/main" id="{49B69CD9-D4CC-4D14-8747-9D98D886F69E}"/>
              </a:ext>
            </a:extLst>
          </p:cNvPr>
          <p:cNvSpPr txBox="1">
            <a:spLocks noChangeArrowheads="1"/>
          </p:cNvSpPr>
          <p:nvPr/>
        </p:nvSpPr>
        <p:spPr bwMode="auto">
          <a:xfrm>
            <a:off x="8794786" y="5280646"/>
            <a:ext cx="3151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400" b="1" dirty="0">
                <a:solidFill>
                  <a:srgbClr val="7030A0"/>
                </a:solidFill>
                <a:cs typeface="Times New Roman" panose="02020603050405020304" pitchFamily="18" charset="0"/>
              </a:rPr>
              <a:t>L = </a:t>
            </a:r>
            <a:r>
              <a:rPr lang="el-GR" altLang="ru-RU" sz="2400" b="1" dirty="0">
                <a:solidFill>
                  <a:srgbClr val="7030A0"/>
                </a:solidFill>
                <a:cs typeface="Times New Roman" panose="02020603050405020304" pitchFamily="18" charset="0"/>
              </a:rPr>
              <a:t>λ</a:t>
            </a:r>
            <a:r>
              <a:rPr lang="en-US" altLang="ru-RU" sz="2400" b="1" dirty="0">
                <a:solidFill>
                  <a:srgbClr val="7030A0"/>
                </a:solidFill>
                <a:cs typeface="Times New Roman" panose="02020603050405020304" pitchFamily="18" charset="0"/>
              </a:rPr>
              <a:t>/4  (~ 3 cm)</a:t>
            </a:r>
            <a:endParaRPr lang="ru-RU" altLang="ru-RU" sz="2400" b="1" dirty="0">
              <a:solidFill>
                <a:srgbClr val="7030A0"/>
              </a:solidFill>
              <a:cs typeface="Times New Roman" panose="02020603050405020304" pitchFamily="18" charset="0"/>
            </a:endParaRPr>
          </a:p>
        </p:txBody>
      </p:sp>
      <p:pic>
        <p:nvPicPr>
          <p:cNvPr id="7180" name="Рисунок 19">
            <a:extLst>
              <a:ext uri="{FF2B5EF4-FFF2-40B4-BE49-F238E27FC236}">
                <a16:creationId xmlns:a16="http://schemas.microsoft.com/office/drawing/2014/main" id="{AD5DAA44-4C41-4263-999E-5567B961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7" t="7669" r="9193"/>
          <a:stretch>
            <a:fillRect/>
          </a:stretch>
        </p:blipFill>
        <p:spPr bwMode="auto">
          <a:xfrm>
            <a:off x="1372788" y="2148724"/>
            <a:ext cx="2953545" cy="221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Рисунок 24">
            <a:extLst>
              <a:ext uri="{FF2B5EF4-FFF2-40B4-BE49-F238E27FC236}">
                <a16:creationId xmlns:a16="http://schemas.microsoft.com/office/drawing/2014/main" id="{BFD53949-4B85-4CE9-8029-71FDA0E47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621" y="2263093"/>
            <a:ext cx="26527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Прямоугольник 10">
            <a:extLst>
              <a:ext uri="{FF2B5EF4-FFF2-40B4-BE49-F238E27FC236}">
                <a16:creationId xmlns:a16="http://schemas.microsoft.com/office/drawing/2014/main" id="{D3C97DE4-FA77-4D55-BA60-3BEF923A7AEF}"/>
              </a:ext>
            </a:extLst>
          </p:cNvPr>
          <p:cNvSpPr>
            <a:spLocks noChangeArrowheads="1"/>
          </p:cNvSpPr>
          <p:nvPr/>
        </p:nvSpPr>
        <p:spPr bwMode="auto">
          <a:xfrm>
            <a:off x="5359179" y="5044567"/>
            <a:ext cx="3312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ru-RU" sz="1600" dirty="0">
                <a:cs typeface="Times New Roman" panose="02020603050405020304" pitchFamily="18" charset="0"/>
              </a:rPr>
              <a:t>1 - central conductor of a coaxial resonator; </a:t>
            </a:r>
          </a:p>
          <a:p>
            <a:pPr>
              <a:spcBef>
                <a:spcPct val="0"/>
              </a:spcBef>
              <a:buFontTx/>
              <a:buNone/>
              <a:defRPr/>
            </a:pPr>
            <a:r>
              <a:rPr lang="en-US" altLang="ru-RU" sz="1600" dirty="0">
                <a:cs typeface="Times New Roman" panose="02020603050405020304" pitchFamily="18" charset="0"/>
              </a:rPr>
              <a:t>2 - resonator casing; </a:t>
            </a:r>
          </a:p>
          <a:p>
            <a:pPr>
              <a:spcBef>
                <a:spcPct val="0"/>
              </a:spcBef>
              <a:buFontTx/>
              <a:buNone/>
              <a:defRPr/>
            </a:pPr>
            <a:r>
              <a:rPr lang="en-US" altLang="ru-RU" sz="1600" dirty="0">
                <a:cs typeface="Times New Roman" panose="02020603050405020304" pitchFamily="18" charset="0"/>
              </a:rPr>
              <a:t>3 - magnetic ring; </a:t>
            </a:r>
          </a:p>
          <a:p>
            <a:pPr>
              <a:spcBef>
                <a:spcPct val="0"/>
              </a:spcBef>
              <a:buFontTx/>
              <a:buNone/>
              <a:defRPr/>
            </a:pPr>
            <a:r>
              <a:rPr lang="en-US" altLang="ru-RU" sz="1600" dirty="0">
                <a:cs typeface="Times New Roman" panose="02020603050405020304" pitchFamily="18" charset="0"/>
              </a:rPr>
              <a:t>4 - closed lines of the magnetic field; </a:t>
            </a:r>
          </a:p>
          <a:p>
            <a:pPr>
              <a:spcBef>
                <a:spcPct val="0"/>
              </a:spcBef>
              <a:buFontTx/>
              <a:buNone/>
              <a:defRPr/>
            </a:pPr>
            <a:r>
              <a:rPr lang="en-US" altLang="ru-RU" sz="1600" dirty="0">
                <a:cs typeface="Times New Roman" panose="02020603050405020304" pitchFamily="18" charset="0"/>
              </a:rPr>
              <a:t>5 - extraction hole.</a:t>
            </a:r>
            <a:endParaRPr lang="ru-RU" altLang="ru-RU" sz="1600" dirty="0">
              <a:cs typeface="Times New Roman" panose="02020603050405020304" pitchFamily="18" charset="0"/>
            </a:endParaRPr>
          </a:p>
        </p:txBody>
      </p:sp>
      <p:pic>
        <p:nvPicPr>
          <p:cNvPr id="7183" name="Рисунок 14">
            <a:extLst>
              <a:ext uri="{FF2B5EF4-FFF2-40B4-BE49-F238E27FC236}">
                <a16:creationId xmlns:a16="http://schemas.microsoft.com/office/drawing/2014/main" id="{69DCBA52-FD3B-449A-B88F-21A60E31C418}"/>
              </a:ext>
            </a:extLst>
          </p:cNvPr>
          <p:cNvPicPr>
            <a:picLocks noChangeAspect="1"/>
          </p:cNvPicPr>
          <p:nvPr/>
        </p:nvPicPr>
        <p:blipFill>
          <a:blip r:embed="rId5">
            <a:extLst>
              <a:ext uri="{28A0092B-C50C-407E-A947-70E740481C1C}">
                <a14:useLocalDpi xmlns:a14="http://schemas.microsoft.com/office/drawing/2010/main" val="0"/>
              </a:ext>
            </a:extLst>
          </a:blip>
          <a:srcRect l="12737" t="6474" r="18539" b="7047"/>
          <a:stretch>
            <a:fillRect/>
          </a:stretch>
        </p:blipFill>
        <p:spPr bwMode="auto">
          <a:xfrm>
            <a:off x="1633061" y="4314380"/>
            <a:ext cx="2713038"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Рисунок 1">
            <a:extLst>
              <a:ext uri="{FF2B5EF4-FFF2-40B4-BE49-F238E27FC236}">
                <a16:creationId xmlns:a16="http://schemas.microsoft.com/office/drawing/2014/main" id="{78713A6B-9914-418E-9266-1048000AC0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97870" y="1181658"/>
            <a:ext cx="2171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Прямая со стрелкой 2">
            <a:extLst>
              <a:ext uri="{FF2B5EF4-FFF2-40B4-BE49-F238E27FC236}">
                <a16:creationId xmlns:a16="http://schemas.microsoft.com/office/drawing/2014/main" id="{0821C970-8701-434C-ABAB-1E2BED1A7452}"/>
              </a:ext>
            </a:extLst>
          </p:cNvPr>
          <p:cNvCxnSpPr/>
          <p:nvPr/>
        </p:nvCxnSpPr>
        <p:spPr>
          <a:xfrm>
            <a:off x="3375615" y="1672197"/>
            <a:ext cx="36036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a:extLst>
              <a:ext uri="{FF2B5EF4-FFF2-40B4-BE49-F238E27FC236}">
                <a16:creationId xmlns:a16="http://schemas.microsoft.com/office/drawing/2014/main" id="{47CEBBD3-948D-450B-BAE2-ACC22A31E086}"/>
              </a:ext>
            </a:extLst>
          </p:cNvPr>
          <p:cNvCxnSpPr>
            <a:cxnSpLocks/>
          </p:cNvCxnSpPr>
          <p:nvPr/>
        </p:nvCxnSpPr>
        <p:spPr>
          <a:xfrm flipH="1">
            <a:off x="2085779" y="1663359"/>
            <a:ext cx="36036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187">
            <a:extLst>
              <a:ext uri="{FF2B5EF4-FFF2-40B4-BE49-F238E27FC236}">
                <a16:creationId xmlns:a16="http://schemas.microsoft.com/office/drawing/2014/main" id="{E2C7BD69-E2D7-4EF0-A509-0EA9DE3741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id="{BF6E2899-D9F1-4C4E-A0E5-3B0A427C20E0}"/>
              </a:ext>
            </a:extLst>
          </p:cNvPr>
          <p:cNvPicPr>
            <a:picLocks noChangeAspect="1"/>
          </p:cNvPicPr>
          <p:nvPr/>
        </p:nvPicPr>
        <p:blipFill>
          <a:blip r:embed="rId8"/>
          <a:stretch>
            <a:fillRect/>
          </a:stretch>
        </p:blipFill>
        <p:spPr>
          <a:xfrm>
            <a:off x="8639798" y="1445295"/>
            <a:ext cx="3461007" cy="3415122"/>
          </a:xfrm>
          <a:prstGeom prst="rect">
            <a:avLst/>
          </a:prstGeom>
        </p:spPr>
      </p:pic>
      <p:sp>
        <p:nvSpPr>
          <p:cNvPr id="20" name="TextBox 7">
            <a:extLst>
              <a:ext uri="{FF2B5EF4-FFF2-40B4-BE49-F238E27FC236}">
                <a16:creationId xmlns:a16="http://schemas.microsoft.com/office/drawing/2014/main" id="{5CB50CA2-93AB-449D-B40B-0D6AC7AF0D8C}"/>
              </a:ext>
            </a:extLst>
          </p:cNvPr>
          <p:cNvSpPr txBox="1">
            <a:spLocks noChangeArrowheads="1"/>
          </p:cNvSpPr>
          <p:nvPr/>
        </p:nvSpPr>
        <p:spPr bwMode="auto">
          <a:xfrm>
            <a:off x="9108238" y="5742311"/>
            <a:ext cx="252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400" b="1" dirty="0">
                <a:solidFill>
                  <a:srgbClr val="7030A0"/>
                </a:solidFill>
                <a:cs typeface="Times New Roman" panose="02020603050405020304" pitchFamily="18" charset="0"/>
              </a:rPr>
              <a:t>D/d = 2.3 (50 </a:t>
            </a:r>
            <a:r>
              <a:rPr lang="el-GR" altLang="ru-RU" sz="2400" b="1" dirty="0">
                <a:solidFill>
                  <a:srgbClr val="7030A0"/>
                </a:solidFill>
                <a:cs typeface="Times New Roman" panose="02020603050405020304" pitchFamily="18" charset="0"/>
              </a:rPr>
              <a:t>Ω</a:t>
            </a:r>
            <a:r>
              <a:rPr lang="en-US" altLang="ru-RU" sz="2400" b="1" dirty="0">
                <a:solidFill>
                  <a:srgbClr val="7030A0"/>
                </a:solidFill>
                <a:cs typeface="Times New Roman" panose="02020603050405020304" pitchFamily="18" charset="0"/>
              </a:rPr>
              <a:t>)</a:t>
            </a:r>
            <a:endParaRPr lang="ru-RU" altLang="ru-RU" sz="2400" b="1" dirty="0">
              <a:solidFill>
                <a:srgbClr val="7030A0"/>
              </a:solidFill>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87">
            <a:extLst>
              <a:ext uri="{FF2B5EF4-FFF2-40B4-BE49-F238E27FC236}">
                <a16:creationId xmlns:a16="http://schemas.microsoft.com/office/drawing/2014/main" id="{4E9C7ECB-0517-4838-8DE4-D3A652118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Рисунок 12">
            <a:extLst>
              <a:ext uri="{FF2B5EF4-FFF2-40B4-BE49-F238E27FC236}">
                <a16:creationId xmlns:a16="http://schemas.microsoft.com/office/drawing/2014/main" id="{0C75C6D2-EC71-4E29-9236-B1EDC067D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175" y="954088"/>
            <a:ext cx="3887787" cy="282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Рисунок 13" descr="Безымянный">
            <a:extLst>
              <a:ext uri="{FF2B5EF4-FFF2-40B4-BE49-F238E27FC236}">
                <a16:creationId xmlns:a16="http://schemas.microsoft.com/office/drawing/2014/main" id="{C8BE8858-EFAA-42DE-BEE0-F36A8610E9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250" y="3304951"/>
            <a:ext cx="4539679" cy="26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Рисунок 16" descr="8.jpg">
            <a:extLst>
              <a:ext uri="{FF2B5EF4-FFF2-40B4-BE49-F238E27FC236}">
                <a16:creationId xmlns:a16="http://schemas.microsoft.com/office/drawing/2014/main" id="{F92E37F1-741C-4FEF-BEB4-B8AB3A15D6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043" y="3902075"/>
            <a:ext cx="2670175"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0">
            <a:extLst>
              <a:ext uri="{FF2B5EF4-FFF2-40B4-BE49-F238E27FC236}">
                <a16:creationId xmlns:a16="http://schemas.microsoft.com/office/drawing/2014/main" id="{AAF573F6-855D-4B0D-91FE-921B6D9215A5}"/>
              </a:ext>
            </a:extLst>
          </p:cNvPr>
          <p:cNvSpPr txBox="1">
            <a:spLocks noChangeArrowheads="1"/>
          </p:cNvSpPr>
          <p:nvPr/>
        </p:nvSpPr>
        <p:spPr bwMode="auto">
          <a:xfrm>
            <a:off x="7365204" y="933213"/>
            <a:ext cx="2671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600" dirty="0">
                <a:cs typeface="Times New Roman" panose="02020603050405020304" pitchFamily="18" charset="0"/>
              </a:rPr>
              <a:t>Design of the source</a:t>
            </a:r>
          </a:p>
        </p:txBody>
      </p:sp>
      <p:sp>
        <p:nvSpPr>
          <p:cNvPr id="9222" name="Прямоугольник 9">
            <a:extLst>
              <a:ext uri="{FF2B5EF4-FFF2-40B4-BE49-F238E27FC236}">
                <a16:creationId xmlns:a16="http://schemas.microsoft.com/office/drawing/2014/main" id="{83A4CEFA-7DE9-40F7-A7D5-A1691D796092}"/>
              </a:ext>
            </a:extLst>
          </p:cNvPr>
          <p:cNvSpPr>
            <a:spLocks noChangeArrowheads="1"/>
          </p:cNvSpPr>
          <p:nvPr/>
        </p:nvSpPr>
        <p:spPr bwMode="auto">
          <a:xfrm>
            <a:off x="7737658" y="2942319"/>
            <a:ext cx="2074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600" dirty="0">
                <a:cs typeface="Times New Roman" panose="02020603050405020304" pitchFamily="18" charset="0"/>
              </a:rPr>
              <a:t>Assembled ion source</a:t>
            </a:r>
          </a:p>
        </p:txBody>
      </p:sp>
      <p:sp>
        <p:nvSpPr>
          <p:cNvPr id="9223" name="Title 2">
            <a:extLst>
              <a:ext uri="{FF2B5EF4-FFF2-40B4-BE49-F238E27FC236}">
                <a16:creationId xmlns:a16="http://schemas.microsoft.com/office/drawing/2014/main" id="{84EBE723-8A9B-4C76-B8BC-9C209BAD0AEF}"/>
              </a:ext>
            </a:extLst>
          </p:cNvPr>
          <p:cNvSpPr txBox="1">
            <a:spLocks noChangeArrowheads="1"/>
          </p:cNvSpPr>
          <p:nvPr/>
        </p:nvSpPr>
        <p:spPr bwMode="auto">
          <a:xfrm>
            <a:off x="1282042" y="-29682"/>
            <a:ext cx="1090995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ko-KR" sz="2400" b="1" dirty="0">
                <a:solidFill>
                  <a:srgbClr val="002060"/>
                </a:solidFill>
                <a:ea typeface="굴림" panose="020B0600000101010101" pitchFamily="34" charset="-127"/>
                <a:cs typeface="Times New Roman" panose="02020603050405020304" pitchFamily="18" charset="0"/>
              </a:rPr>
              <a:t>Compact 2.45 ECR development</a:t>
            </a:r>
            <a:endParaRPr lang="ko-KR" altLang="en-US" sz="2400" b="1" dirty="0">
              <a:solidFill>
                <a:srgbClr val="002060"/>
              </a:solidFill>
              <a:ea typeface="굴림" panose="020B0600000101010101" pitchFamily="34" charset="-127"/>
              <a:cs typeface="Times New Roman" panose="02020603050405020304" pitchFamily="18" charset="0"/>
            </a:endParaRPr>
          </a:p>
        </p:txBody>
      </p:sp>
      <p:sp>
        <p:nvSpPr>
          <p:cNvPr id="9224" name="Прямоугольник 7">
            <a:extLst>
              <a:ext uri="{FF2B5EF4-FFF2-40B4-BE49-F238E27FC236}">
                <a16:creationId xmlns:a16="http://schemas.microsoft.com/office/drawing/2014/main" id="{1FABAAED-B8B9-4265-8FEF-C73388B3AD13}"/>
              </a:ext>
            </a:extLst>
          </p:cNvPr>
          <p:cNvSpPr>
            <a:spLocks noChangeArrowheads="1"/>
          </p:cNvSpPr>
          <p:nvPr/>
        </p:nvSpPr>
        <p:spPr bwMode="auto">
          <a:xfrm>
            <a:off x="6757191" y="1379537"/>
            <a:ext cx="3887787"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ru-RU" sz="1600" dirty="0">
                <a:cs typeface="Times New Roman" panose="02020603050405020304" pitchFamily="18" charset="0"/>
              </a:rPr>
              <a:t>1 - replaceable internal part of the resonator </a:t>
            </a:r>
          </a:p>
          <a:p>
            <a:pPr>
              <a:spcBef>
                <a:spcPct val="0"/>
              </a:spcBef>
              <a:buFontTx/>
              <a:buNone/>
            </a:pPr>
            <a:r>
              <a:rPr lang="en-GB" altLang="ru-RU" sz="1600" dirty="0">
                <a:cs typeface="Times New Roman" panose="02020603050405020304" pitchFamily="18" charset="0"/>
              </a:rPr>
              <a:t>2 – resonator casing </a:t>
            </a:r>
          </a:p>
          <a:p>
            <a:pPr>
              <a:spcBef>
                <a:spcPct val="0"/>
              </a:spcBef>
              <a:buFontTx/>
              <a:buNone/>
            </a:pPr>
            <a:r>
              <a:rPr lang="en-GB" altLang="ru-RU" sz="1600" dirty="0">
                <a:cs typeface="Times New Roman" panose="02020603050405020304" pitchFamily="18" charset="0"/>
              </a:rPr>
              <a:t>3 – coupling loop </a:t>
            </a:r>
          </a:p>
          <a:p>
            <a:pPr>
              <a:spcBef>
                <a:spcPct val="0"/>
              </a:spcBef>
              <a:buFontTx/>
              <a:buNone/>
            </a:pPr>
            <a:r>
              <a:rPr lang="en-GB" altLang="ru-RU" sz="1600" dirty="0">
                <a:cs typeface="Times New Roman" panose="02020603050405020304" pitchFamily="18" charset="0"/>
              </a:rPr>
              <a:t>4 – permanent magnet ring </a:t>
            </a:r>
          </a:p>
          <a:p>
            <a:pPr>
              <a:lnSpc>
                <a:spcPts val="1800"/>
              </a:lnSpc>
              <a:spcBef>
                <a:spcPct val="0"/>
              </a:spcBef>
              <a:buNone/>
            </a:pPr>
            <a:r>
              <a:rPr lang="en-GB" altLang="ru-RU" sz="1600" dirty="0">
                <a:cs typeface="Times New Roman" panose="02020603050405020304" pitchFamily="18" charset="0"/>
              </a:rPr>
              <a:t>5 - replaceable plasma electrode </a:t>
            </a:r>
          </a:p>
          <a:p>
            <a:pPr>
              <a:lnSpc>
                <a:spcPts val="1800"/>
              </a:lnSpc>
              <a:spcBef>
                <a:spcPct val="0"/>
              </a:spcBef>
              <a:buNone/>
            </a:pPr>
            <a:r>
              <a:rPr lang="en-GB" altLang="ru-RU" sz="1600" dirty="0">
                <a:cs typeface="Times New Roman" panose="02020603050405020304" pitchFamily="18" charset="0"/>
              </a:rPr>
              <a:t>6 - pulling electrode</a:t>
            </a:r>
            <a:endParaRPr lang="ru-RU" altLang="ru-RU" sz="2400" dirty="0">
              <a:cs typeface="Times New Roman" panose="02020603050405020304" pitchFamily="18" charset="0"/>
            </a:endParaRPr>
          </a:p>
        </p:txBody>
      </p:sp>
      <p:sp>
        <p:nvSpPr>
          <p:cNvPr id="9225" name="Прямоугольник 8">
            <a:extLst>
              <a:ext uri="{FF2B5EF4-FFF2-40B4-BE49-F238E27FC236}">
                <a16:creationId xmlns:a16="http://schemas.microsoft.com/office/drawing/2014/main" id="{7FBFFD24-01BA-4208-AAFE-6E3E0C959519}"/>
              </a:ext>
            </a:extLst>
          </p:cNvPr>
          <p:cNvSpPr>
            <a:spLocks noChangeArrowheads="1"/>
          </p:cNvSpPr>
          <p:nvPr/>
        </p:nvSpPr>
        <p:spPr bwMode="auto">
          <a:xfrm>
            <a:off x="6576897" y="6093215"/>
            <a:ext cx="5230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600" dirty="0"/>
              <a:t>1 – N-type coaxial </a:t>
            </a:r>
            <a:r>
              <a:rPr lang="en-US" altLang="ru-RU" sz="1600" dirty="0" err="1"/>
              <a:t>feedtrough</a:t>
            </a:r>
            <a:r>
              <a:rPr lang="en-US" altLang="ru-RU" sz="1600" dirty="0"/>
              <a:t>, 2 – permanent magnet ring, </a:t>
            </a:r>
          </a:p>
          <a:p>
            <a:pPr>
              <a:spcBef>
                <a:spcPct val="0"/>
              </a:spcBef>
              <a:buFontTx/>
              <a:buNone/>
            </a:pPr>
            <a:r>
              <a:rPr lang="en-US" altLang="ru-RU" sz="1600" dirty="0"/>
              <a:t>3 – plasma electrode, 4 – resonator casing</a:t>
            </a:r>
            <a:endParaRPr lang="ru-RU" altLang="ru-RU" sz="1600" dirty="0"/>
          </a:p>
        </p:txBody>
      </p:sp>
      <p:sp>
        <p:nvSpPr>
          <p:cNvPr id="9226" name="TextBox 11">
            <a:extLst>
              <a:ext uri="{FF2B5EF4-FFF2-40B4-BE49-F238E27FC236}">
                <a16:creationId xmlns:a16="http://schemas.microsoft.com/office/drawing/2014/main" id="{A4FC76DD-610C-4CF3-B133-CAA3B19F3CEA}"/>
              </a:ext>
            </a:extLst>
          </p:cNvPr>
          <p:cNvSpPr txBox="1">
            <a:spLocks noChangeArrowheads="1"/>
          </p:cNvSpPr>
          <p:nvPr/>
        </p:nvSpPr>
        <p:spPr bwMode="auto">
          <a:xfrm>
            <a:off x="528850" y="5903912"/>
            <a:ext cx="2722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600" dirty="0">
                <a:cs typeface="Times New Roman" panose="02020603050405020304" pitchFamily="18" charset="0"/>
              </a:rPr>
              <a:t>Replaceable parts providing gap sizes of 5, 8 and 10 mm</a:t>
            </a:r>
            <a:endParaRPr lang="ru-RU" altLang="ru-RU" sz="1600" dirty="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CE6F5D1F-3194-4A5D-8398-3C79C2F14AB1}"/>
              </a:ext>
            </a:extLst>
          </p:cNvPr>
          <p:cNvSpPr/>
          <p:nvPr/>
        </p:nvSpPr>
        <p:spPr>
          <a:xfrm>
            <a:off x="6757193" y="1361923"/>
            <a:ext cx="3887787" cy="1539875"/>
          </a:xfrm>
          <a:prstGeom prst="rect">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3" name="Рисунок 7">
            <a:extLst>
              <a:ext uri="{FF2B5EF4-FFF2-40B4-BE49-F238E27FC236}">
                <a16:creationId xmlns:a16="http://schemas.microsoft.com/office/drawing/2014/main" id="{E79F1E82-AD21-4AFA-8950-0985A27105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9171" b="18109"/>
          <a:stretch>
            <a:fillRect/>
          </a:stretch>
        </p:blipFill>
        <p:spPr bwMode="auto">
          <a:xfrm>
            <a:off x="3251411" y="3902074"/>
            <a:ext cx="2712497"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E660D8B-F2CC-4430-9D8A-14214EF2AA4C}"/>
              </a:ext>
            </a:extLst>
          </p:cNvPr>
          <p:cNvSpPr txBox="1"/>
          <p:nvPr/>
        </p:nvSpPr>
        <p:spPr>
          <a:xfrm>
            <a:off x="3251410" y="6025973"/>
            <a:ext cx="2712497" cy="338554"/>
          </a:xfrm>
          <a:prstGeom prst="rect">
            <a:avLst/>
          </a:prstGeom>
          <a:noFill/>
        </p:spPr>
        <p:txBody>
          <a:bodyPr wrap="square">
            <a:spAutoFit/>
          </a:bodyPr>
          <a:lstStyle/>
          <a:p>
            <a:pPr algn="ctr">
              <a:spcBef>
                <a:spcPct val="0"/>
              </a:spcBef>
              <a:buFontTx/>
              <a:buNone/>
            </a:pPr>
            <a:r>
              <a:rPr lang="en-US" altLang="ru-RU" sz="1600" dirty="0">
                <a:latin typeface="Times New Roman" panose="02020603050405020304" pitchFamily="18" charset="0"/>
                <a:cs typeface="Times New Roman" panose="02020603050405020304" pitchFamily="18" charset="0"/>
              </a:rPr>
              <a:t>View of coupling loop</a:t>
            </a:r>
            <a:endParaRPr lang="ru-RU" alt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B77E706B-C768-4902-A692-D74F0BAA6EF6}"/>
              </a:ext>
            </a:extLst>
          </p:cNvPr>
          <p:cNvPicPr>
            <a:picLocks noChangeAspect="1"/>
          </p:cNvPicPr>
          <p:nvPr/>
        </p:nvPicPr>
        <p:blipFill>
          <a:blip r:embed="rId3"/>
          <a:stretch>
            <a:fillRect/>
          </a:stretch>
        </p:blipFill>
        <p:spPr>
          <a:xfrm>
            <a:off x="1056172" y="1606433"/>
            <a:ext cx="3924102" cy="2679250"/>
          </a:xfrm>
          <a:prstGeom prst="rect">
            <a:avLst/>
          </a:prstGeom>
        </p:spPr>
      </p:pic>
      <p:sp>
        <p:nvSpPr>
          <p:cNvPr id="8" name="Прямоугольник 7">
            <a:extLst>
              <a:ext uri="{FF2B5EF4-FFF2-40B4-BE49-F238E27FC236}">
                <a16:creationId xmlns:a16="http://schemas.microsoft.com/office/drawing/2014/main" id="{295F90D6-0835-45FC-A5CD-E41593988864}"/>
              </a:ext>
            </a:extLst>
          </p:cNvPr>
          <p:cNvSpPr/>
          <p:nvPr/>
        </p:nvSpPr>
        <p:spPr>
          <a:xfrm>
            <a:off x="5046637" y="5466844"/>
            <a:ext cx="873134" cy="5097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145534" y="28174"/>
            <a:ext cx="1091206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800" b="1" dirty="0">
                <a:solidFill>
                  <a:srgbClr val="002060"/>
                </a:solidFill>
                <a:latin typeface="Times New Roman" panose="02020603050405020304" pitchFamily="18" charset="0"/>
                <a:cs typeface="Times New Roman" panose="02020603050405020304" pitchFamily="18" charset="0"/>
              </a:rPr>
              <a:t>Compact 2.45 GHz ECR ion source</a:t>
            </a:r>
            <a:endParaRPr lang="ru-RU" sz="2800" b="1" dirty="0">
              <a:solidFill>
                <a:srgbClr val="002060"/>
              </a:solidFill>
              <a:latin typeface="Times New Roman" panose="02020603050405020304" pitchFamily="18" charset="0"/>
              <a:cs typeface="Times New Roman" panose="02020603050405020304" pitchFamily="18" charset="0"/>
            </a:endParaRPr>
          </a:p>
          <a:p>
            <a:pPr algn="ctr">
              <a:spcBef>
                <a:spcPct val="0"/>
              </a:spcBef>
              <a:buNone/>
            </a:pPr>
            <a:r>
              <a:rPr lang="en-US" sz="1800" b="1" dirty="0">
                <a:solidFill>
                  <a:srgbClr val="002060"/>
                </a:solidFill>
                <a:latin typeface="Times New Roman" panose="02020603050405020304" pitchFamily="18" charset="0"/>
                <a:cs typeface="Times New Roman" panose="02020603050405020304" pitchFamily="18" charset="0"/>
              </a:rPr>
              <a:t>FLNR JINR (</a:t>
            </a:r>
            <a:r>
              <a:rPr lang="en-US" sz="1800" b="1" dirty="0" err="1">
                <a:solidFill>
                  <a:srgbClr val="002060"/>
                </a:solidFill>
                <a:latin typeface="Times New Roman" panose="02020603050405020304" pitchFamily="18" charset="0"/>
                <a:cs typeface="Times New Roman" panose="02020603050405020304" pitchFamily="18" charset="0"/>
              </a:rPr>
              <a:t>Dubna</a:t>
            </a:r>
            <a:r>
              <a:rPr lang="en-US" sz="1800" b="1" dirty="0">
                <a:solidFill>
                  <a:srgbClr val="002060"/>
                </a:solidFill>
                <a:latin typeface="Times New Roman" panose="02020603050405020304" pitchFamily="18" charset="0"/>
                <a:cs typeface="Times New Roman" panose="02020603050405020304" pitchFamily="18" charset="0"/>
              </a:rPr>
              <a:t>)</a:t>
            </a:r>
            <a:endParaRPr lang="ru-RU" sz="1800" b="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166D27E-88C2-4D07-9A83-DCA2C6B658B1}"/>
              </a:ext>
            </a:extLst>
          </p:cNvPr>
          <p:cNvPicPr>
            <a:picLocks noChangeAspect="1"/>
          </p:cNvPicPr>
          <p:nvPr/>
        </p:nvPicPr>
        <p:blipFill>
          <a:blip r:embed="rId4"/>
          <a:stretch>
            <a:fillRect/>
          </a:stretch>
        </p:blipFill>
        <p:spPr>
          <a:xfrm>
            <a:off x="5335417" y="925473"/>
            <a:ext cx="3083632" cy="2742999"/>
          </a:xfrm>
          <a:prstGeom prst="rect">
            <a:avLst/>
          </a:prstGeom>
        </p:spPr>
      </p:pic>
      <p:sp>
        <p:nvSpPr>
          <p:cNvPr id="14" name="TextBox 13">
            <a:extLst>
              <a:ext uri="{FF2B5EF4-FFF2-40B4-BE49-F238E27FC236}">
                <a16:creationId xmlns:a16="http://schemas.microsoft.com/office/drawing/2014/main" id="{58A38FB8-6BD3-4464-A3BB-CEE56325A5A9}"/>
              </a:ext>
            </a:extLst>
          </p:cNvPr>
          <p:cNvSpPr txBox="1"/>
          <p:nvPr/>
        </p:nvSpPr>
        <p:spPr>
          <a:xfrm>
            <a:off x="8527331" y="1913890"/>
            <a:ext cx="3834909" cy="923330"/>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resonator casing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plasma cavity</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2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permanent magnet ring;</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pulling electrode</a:t>
            </a:r>
            <a:endParaRPr lang="ru-KZ"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7D28B03B-7414-4D89-85E0-122CF4064CEB}"/>
              </a:ext>
            </a:extLst>
          </p:cNvPr>
          <p:cNvPicPr>
            <a:picLocks noChangeAspect="1"/>
          </p:cNvPicPr>
          <p:nvPr/>
        </p:nvPicPr>
        <p:blipFill>
          <a:blip r:embed="rId5"/>
          <a:stretch>
            <a:fillRect/>
          </a:stretch>
        </p:blipFill>
        <p:spPr>
          <a:xfrm>
            <a:off x="4475146" y="3802030"/>
            <a:ext cx="7505895" cy="2979727"/>
          </a:xfrm>
          <a:prstGeom prst="rect">
            <a:avLst/>
          </a:prstGeom>
        </p:spPr>
      </p:pic>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B43E8D7F-DE6E-4CD9-86B9-290C1F1A74D2}"/>
                  </a:ext>
                </a:extLst>
              </p:cNvPr>
              <p:cNvSpPr txBox="1"/>
              <p:nvPr/>
            </p:nvSpPr>
            <p:spPr>
              <a:xfrm>
                <a:off x="234099" y="4574413"/>
                <a:ext cx="4265207" cy="1602362"/>
              </a:xfrm>
              <a:prstGeom prst="rect">
                <a:avLst/>
              </a:prstGeom>
              <a:noFill/>
            </p:spPr>
            <p:txBody>
              <a:bodyPr wrap="square">
                <a:spAutoFit/>
              </a:bodyPr>
              <a:lstStyle/>
              <a:p>
                <a:pPr>
                  <a:lnSpc>
                    <a:spcPct val="150000"/>
                  </a:lnSpc>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Replaceable parts of resonator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power input</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20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1) </a:t>
                </a:r>
                <a14:m>
                  <m:oMath xmlns:m="http://schemas.openxmlformats.org/officeDocument/2006/math">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1</m:t>
                        </m:r>
                      </m:sub>
                    </m:sSub>
                    <m:r>
                      <a:rPr lang="ru-RU" sz="1600" i="1">
                        <a:effectLst/>
                        <a:latin typeface="Cambria Math" panose="02040503050406030204" pitchFamily="18" charset="0"/>
                        <a:ea typeface="Times New Roman" panose="02020603050405020304" pitchFamily="18" charset="0"/>
                      </a:rPr>
                      <m:t>=13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 </m:t>
                    </m:r>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2</m:t>
                        </m:r>
                      </m:sub>
                    </m:sSub>
                    <m:r>
                      <a:rPr lang="ru-RU" sz="1600" i="1">
                        <a:effectLst/>
                        <a:latin typeface="Cambria Math" panose="02040503050406030204" pitchFamily="18" charset="0"/>
                        <a:ea typeface="Times New Roman" panose="02020603050405020304" pitchFamily="18" charset="0"/>
                      </a:rPr>
                      <m:t>=15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 </m:t>
                    </m:r>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3</m:t>
                        </m:r>
                      </m:sub>
                    </m:sSub>
                    <m:r>
                      <a:rPr lang="ru-RU" sz="1600" b="0" i="1" smtClean="0">
                        <a:effectLst/>
                        <a:latin typeface="Cambria Math" panose="02040503050406030204" pitchFamily="18" charset="0"/>
                        <a:ea typeface="Times New Roman" panose="02020603050405020304" pitchFamily="18" charset="0"/>
                      </a:rPr>
                      <m:t>=</m:t>
                    </m:r>
                    <m:r>
                      <a:rPr lang="ru-RU" sz="1600" i="1">
                        <a:effectLst/>
                        <a:latin typeface="Cambria Math" panose="02040503050406030204" pitchFamily="18" charset="0"/>
                        <a:ea typeface="Times New Roman" panose="02020603050405020304" pitchFamily="18" charset="0"/>
                      </a:rPr>
                      <m:t>19 </m:t>
                    </m:r>
                    <m:r>
                      <a:rPr lang="en-US" sz="1600" b="0" i="1" smtClean="0">
                        <a:effectLst/>
                        <a:latin typeface="Cambria Math" panose="02040503050406030204" pitchFamily="18" charset="0"/>
                        <a:ea typeface="Times New Roman" panose="02020603050405020304" pitchFamily="18" charset="0"/>
                      </a:rPr>
                      <m:t>𝑚𝑚</m:t>
                    </m:r>
                  </m:oMath>
                </a14:m>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20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2) </a:t>
                </a:r>
                <a14:m>
                  <m:oMath xmlns:m="http://schemas.openxmlformats.org/officeDocument/2006/math">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1</m:t>
                        </m:r>
                      </m:sub>
                    </m:sSub>
                    <m:r>
                      <a:rPr lang="ru-RU" sz="1600" i="1">
                        <a:effectLst/>
                        <a:latin typeface="Cambria Math" panose="02040503050406030204" pitchFamily="18" charset="0"/>
                        <a:ea typeface="Times New Roman" panose="02020603050405020304" pitchFamily="18" charset="0"/>
                      </a:rPr>
                      <m:t>=18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 </m:t>
                    </m:r>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2</m:t>
                        </m:r>
                      </m:sub>
                    </m:sSub>
                    <m:r>
                      <a:rPr lang="ru-RU" sz="1600" i="1">
                        <a:effectLst/>
                        <a:latin typeface="Cambria Math" panose="02040503050406030204" pitchFamily="18" charset="0"/>
                        <a:ea typeface="Times New Roman" panose="02020603050405020304" pitchFamily="18" charset="0"/>
                      </a:rPr>
                      <m:t>=14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m:t>
                    </m:r>
                  </m:oMath>
                </a14:m>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20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3)</a:t>
                </a:r>
                <a14:m>
                  <m:oMath xmlns:m="http://schemas.openxmlformats.org/officeDocument/2006/math">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r>
                      <a:rPr lang="ru-RU" sz="1600" i="1">
                        <a:effectLst/>
                        <a:latin typeface="Cambria Math" panose="02040503050406030204" pitchFamily="18" charset="0"/>
                        <a:ea typeface="Times New Roman" panose="02020603050405020304" pitchFamily="18" charset="0"/>
                      </a:rPr>
                      <m:t>=18 </m:t>
                    </m:r>
                    <m:r>
                      <a:rPr lang="en-US" sz="1600" b="0" i="1" smtClean="0">
                        <a:effectLst/>
                        <a:latin typeface="Cambria Math" panose="02040503050406030204" pitchFamily="18" charset="0"/>
                        <a:ea typeface="Times New Roman" panose="02020603050405020304" pitchFamily="18" charset="0"/>
                      </a:rPr>
                      <m:t>𝑚𝑚</m:t>
                    </m:r>
                  </m:oMath>
                </a14:m>
                <a:endParaRPr lang="ru-KZ"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B43E8D7F-DE6E-4CD9-86B9-290C1F1A74D2}"/>
                  </a:ext>
                </a:extLst>
              </p:cNvPr>
              <p:cNvSpPr txBox="1">
                <a:spLocks noRot="1" noChangeAspect="1" noMove="1" noResize="1" noEditPoints="1" noAdjustHandles="1" noChangeArrowheads="1" noChangeShapeType="1" noTextEdit="1"/>
              </p:cNvSpPr>
              <p:nvPr/>
            </p:nvSpPr>
            <p:spPr>
              <a:xfrm>
                <a:off x="234099" y="4574413"/>
                <a:ext cx="4265207" cy="1602362"/>
              </a:xfrm>
              <a:prstGeom prst="rect">
                <a:avLst/>
              </a:prstGeom>
              <a:blipFill>
                <a:blip r:embed="rId6"/>
                <a:stretch>
                  <a:fillRect l="-714" b="-4183"/>
                </a:stretch>
              </a:blipFill>
            </p:spPr>
            <p:txBody>
              <a:bodyPr/>
              <a:lstStyle/>
              <a:p>
                <a:r>
                  <a:rPr lang="ru-KZ">
                    <a:noFill/>
                  </a:rPr>
                  <a:t> </a:t>
                </a:r>
              </a:p>
            </p:txBody>
          </p:sp>
        </mc:Fallback>
      </mc:AlternateContent>
      <p:cxnSp>
        <p:nvCxnSpPr>
          <p:cNvPr id="30" name="Прямая со стрелкой 29">
            <a:extLst>
              <a:ext uri="{FF2B5EF4-FFF2-40B4-BE49-F238E27FC236}">
                <a16:creationId xmlns:a16="http://schemas.microsoft.com/office/drawing/2014/main" id="{2D7A2867-76B9-41BB-9ED2-1B2D6B06F2DF}"/>
              </a:ext>
            </a:extLst>
          </p:cNvPr>
          <p:cNvCxnSpPr>
            <a:cxnSpLocks/>
          </p:cNvCxnSpPr>
          <p:nvPr/>
        </p:nvCxnSpPr>
        <p:spPr>
          <a:xfrm>
            <a:off x="3702330" y="3027306"/>
            <a:ext cx="1096615" cy="19980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 name="Прямая со стрелкой 10">
            <a:extLst>
              <a:ext uri="{FF2B5EF4-FFF2-40B4-BE49-F238E27FC236}">
                <a16:creationId xmlns:a16="http://schemas.microsoft.com/office/drawing/2014/main" id="{BDEC6E17-C20D-453D-9A7A-70882D8E9E97}"/>
              </a:ext>
            </a:extLst>
          </p:cNvPr>
          <p:cNvCxnSpPr>
            <a:cxnSpLocks/>
          </p:cNvCxnSpPr>
          <p:nvPr/>
        </p:nvCxnSpPr>
        <p:spPr>
          <a:xfrm flipH="1" flipV="1">
            <a:off x="8096920" y="2916352"/>
            <a:ext cx="1885361" cy="16032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id="{BE094BDE-4611-4DEC-8CC8-46D06A032786}"/>
              </a:ext>
            </a:extLst>
          </p:cNvPr>
          <p:cNvSpPr/>
          <p:nvPr/>
        </p:nvSpPr>
        <p:spPr>
          <a:xfrm>
            <a:off x="1145533" y="1529129"/>
            <a:ext cx="378887" cy="210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0" name="TextBox 19">
            <a:extLst>
              <a:ext uri="{FF2B5EF4-FFF2-40B4-BE49-F238E27FC236}">
                <a16:creationId xmlns:a16="http://schemas.microsoft.com/office/drawing/2014/main" id="{19199C87-2E7A-490E-801D-E48680390813}"/>
              </a:ext>
            </a:extLst>
          </p:cNvPr>
          <p:cNvSpPr txBox="1"/>
          <p:nvPr/>
        </p:nvSpPr>
        <p:spPr>
          <a:xfrm>
            <a:off x="1750231" y="4288096"/>
            <a:ext cx="2523639" cy="338554"/>
          </a:xfrm>
          <a:prstGeom prst="rect">
            <a:avLst/>
          </a:prstGeom>
          <a:noFill/>
        </p:spPr>
        <p:txBody>
          <a:bodyPr wrap="square">
            <a:spAutoFit/>
          </a:bodyPr>
          <a:lstStyle/>
          <a:p>
            <a:pPr algn="ct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B7A216F-9202-4756-91A8-CB858CB15768}"/>
              </a:ext>
            </a:extLst>
          </p:cNvPr>
          <p:cNvSpPr txBox="1"/>
          <p:nvPr/>
        </p:nvSpPr>
        <p:spPr>
          <a:xfrm>
            <a:off x="8657060" y="1163064"/>
            <a:ext cx="2650442" cy="369332"/>
          </a:xfrm>
          <a:prstGeom prst="rect">
            <a:avLst/>
          </a:prstGeom>
          <a:noFill/>
        </p:spPr>
        <p:txBody>
          <a:bodyPr wrap="square">
            <a:spAutoFit/>
          </a:bodyPr>
          <a:lstStyle/>
          <a:p>
            <a:pPr algn="ct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ECR-source</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5DCFF5B5-1E10-403A-9930-06EDB12B36D9}"/>
              </a:ext>
            </a:extLst>
          </p:cNvPr>
          <p:cNvSpPr/>
          <p:nvPr/>
        </p:nvSpPr>
        <p:spPr>
          <a:xfrm>
            <a:off x="4651321" y="5440599"/>
            <a:ext cx="774152" cy="522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6" name="Прямоугольник 25">
            <a:extLst>
              <a:ext uri="{FF2B5EF4-FFF2-40B4-BE49-F238E27FC236}">
                <a16:creationId xmlns:a16="http://schemas.microsoft.com/office/drawing/2014/main" id="{8EE16E07-71E3-4BB0-8444-F08DB1162400}"/>
              </a:ext>
            </a:extLst>
          </p:cNvPr>
          <p:cNvSpPr/>
          <p:nvPr/>
        </p:nvSpPr>
        <p:spPr>
          <a:xfrm rot="2182468">
            <a:off x="9416000" y="5012430"/>
            <a:ext cx="840107" cy="558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Прямоугольник 26">
            <a:extLst>
              <a:ext uri="{FF2B5EF4-FFF2-40B4-BE49-F238E27FC236}">
                <a16:creationId xmlns:a16="http://schemas.microsoft.com/office/drawing/2014/main" id="{CC5DC966-4D7C-41A8-AD4D-4B055601073B}"/>
              </a:ext>
            </a:extLst>
          </p:cNvPr>
          <p:cNvSpPr/>
          <p:nvPr/>
        </p:nvSpPr>
        <p:spPr>
          <a:xfrm rot="2182468">
            <a:off x="6993642" y="5283012"/>
            <a:ext cx="835175" cy="4940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FD6E5473-7C10-4A4D-A7CE-4A904D78C269}"/>
                  </a:ext>
                </a:extLst>
              </p:cNvPr>
              <p:cNvSpPr txBox="1"/>
              <p:nvPr/>
            </p:nvSpPr>
            <p:spPr>
              <a:xfrm>
                <a:off x="234099" y="6195327"/>
                <a:ext cx="3266550" cy="338554"/>
              </a:xfrm>
              <a:prstGeom prst="rect">
                <a:avLst/>
              </a:prstGeom>
              <a:noFill/>
            </p:spPr>
            <p:txBody>
              <a:bodyPr wrap="square">
                <a:spAutoFit/>
              </a:bodyPr>
              <a:lstStyle/>
              <a:p>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𝐿</m:t>
                    </m:r>
                  </m:oMath>
                </a14:m>
                <a:r>
                  <a:rPr lang="ru-RU" sz="1600"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length of the coupling loop</a:t>
                </a:r>
                <a:endParaRPr lang="ru-KZ" sz="1600" dirty="0">
                  <a:latin typeface="Times New Roman" panose="02020603050405020304" pitchFamily="18" charset="0"/>
                  <a:cs typeface="Times New Roman" panose="02020603050405020304" pitchFamily="18" charset="0"/>
                </a:endParaRPr>
              </a:p>
            </p:txBody>
          </p:sp>
        </mc:Choice>
        <mc:Fallback>
          <p:sp>
            <p:nvSpPr>
              <p:cNvPr id="29" name="TextBox 28">
                <a:extLst>
                  <a:ext uri="{FF2B5EF4-FFF2-40B4-BE49-F238E27FC236}">
                    <a16:creationId xmlns:a16="http://schemas.microsoft.com/office/drawing/2014/main" id="{FD6E5473-7C10-4A4D-A7CE-4A904D78C269}"/>
                  </a:ext>
                </a:extLst>
              </p:cNvPr>
              <p:cNvSpPr txBox="1">
                <a:spLocks noRot="1" noChangeAspect="1" noMove="1" noResize="1" noEditPoints="1" noAdjustHandles="1" noChangeArrowheads="1" noChangeShapeType="1" noTextEdit="1"/>
              </p:cNvSpPr>
              <p:nvPr/>
            </p:nvSpPr>
            <p:spPr>
              <a:xfrm>
                <a:off x="234099" y="6195327"/>
                <a:ext cx="3266550" cy="338554"/>
              </a:xfrm>
              <a:prstGeom prst="rect">
                <a:avLst/>
              </a:prstGeom>
              <a:blipFill>
                <a:blip r:embed="rId7"/>
                <a:stretch>
                  <a:fillRect t="-5357" b="-21429"/>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B293B14-16E2-405E-9618-8318B2D0D777}"/>
                  </a:ext>
                </a:extLst>
              </p:cNvPr>
              <p:cNvSpPr txBox="1"/>
              <p:nvPr/>
            </p:nvSpPr>
            <p:spPr>
              <a:xfrm>
                <a:off x="6070739" y="5012543"/>
                <a:ext cx="699905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1" i="1" smtClean="0">
                          <a:solidFill>
                            <a:srgbClr val="FF0000"/>
                          </a:solidFill>
                          <a:effectLst/>
                          <a:latin typeface="Cambria Math" panose="02040503050406030204" pitchFamily="18" charset="0"/>
                          <a:ea typeface="Times New Roman" panose="02020603050405020304" pitchFamily="18" charset="0"/>
                        </a:rPr>
                        <m:t>𝑳</m:t>
                      </m:r>
                    </m:oMath>
                  </m:oMathPara>
                </a14:m>
                <a:endParaRPr lang="ru-KZ" sz="2000" b="1" dirty="0">
                  <a:solidFill>
                    <a:srgbClr val="FF0000"/>
                  </a:solidFill>
                </a:endParaRPr>
              </a:p>
            </p:txBody>
          </p:sp>
        </mc:Choice>
        <mc:Fallback xmlns="">
          <p:sp>
            <p:nvSpPr>
              <p:cNvPr id="31" name="TextBox 30">
                <a:extLst>
                  <a:ext uri="{FF2B5EF4-FFF2-40B4-BE49-F238E27FC236}">
                    <a16:creationId xmlns:a16="http://schemas.microsoft.com/office/drawing/2014/main" id="{9B293B14-16E2-405E-9618-8318B2D0D777}"/>
                  </a:ext>
                </a:extLst>
              </p:cNvPr>
              <p:cNvSpPr txBox="1">
                <a:spLocks noRot="1" noChangeAspect="1" noMove="1" noResize="1" noEditPoints="1" noAdjustHandles="1" noChangeArrowheads="1" noChangeShapeType="1" noTextEdit="1"/>
              </p:cNvSpPr>
              <p:nvPr/>
            </p:nvSpPr>
            <p:spPr>
              <a:xfrm>
                <a:off x="6070739" y="5012543"/>
                <a:ext cx="6999050" cy="400110"/>
              </a:xfrm>
              <a:prstGeom prst="rect">
                <a:avLst/>
              </a:prstGeom>
              <a:blipFill>
                <a:blip r:embed="rId8"/>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AE9479A-6E56-4DCF-9DFA-2EF867A4A956}"/>
                  </a:ext>
                </a:extLst>
              </p:cNvPr>
              <p:cNvSpPr txBox="1"/>
              <p:nvPr/>
            </p:nvSpPr>
            <p:spPr>
              <a:xfrm>
                <a:off x="3674347" y="5269688"/>
                <a:ext cx="699905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1" i="1" smtClean="0">
                          <a:solidFill>
                            <a:srgbClr val="FF0000"/>
                          </a:solidFill>
                          <a:effectLst/>
                          <a:latin typeface="Cambria Math" panose="02040503050406030204" pitchFamily="18" charset="0"/>
                          <a:ea typeface="Times New Roman" panose="02020603050405020304" pitchFamily="18" charset="0"/>
                        </a:rPr>
                        <m:t>𝑳</m:t>
                      </m:r>
                    </m:oMath>
                  </m:oMathPara>
                </a14:m>
                <a:endParaRPr lang="ru-KZ" sz="2000" b="1" dirty="0">
                  <a:solidFill>
                    <a:srgbClr val="FF0000"/>
                  </a:solidFill>
                </a:endParaRPr>
              </a:p>
            </p:txBody>
          </p:sp>
        </mc:Choice>
        <mc:Fallback xmlns="">
          <p:sp>
            <p:nvSpPr>
              <p:cNvPr id="35" name="TextBox 34">
                <a:extLst>
                  <a:ext uri="{FF2B5EF4-FFF2-40B4-BE49-F238E27FC236}">
                    <a16:creationId xmlns:a16="http://schemas.microsoft.com/office/drawing/2014/main" id="{9AE9479A-6E56-4DCF-9DFA-2EF867A4A956}"/>
                  </a:ext>
                </a:extLst>
              </p:cNvPr>
              <p:cNvSpPr txBox="1">
                <a:spLocks noRot="1" noChangeAspect="1" noMove="1" noResize="1" noEditPoints="1" noAdjustHandles="1" noChangeArrowheads="1" noChangeShapeType="1" noTextEdit="1"/>
              </p:cNvSpPr>
              <p:nvPr/>
            </p:nvSpPr>
            <p:spPr>
              <a:xfrm>
                <a:off x="3674347" y="5269688"/>
                <a:ext cx="6999050" cy="400110"/>
              </a:xfrm>
              <a:prstGeom prst="rect">
                <a:avLst/>
              </a:prstGeom>
              <a:blipFill>
                <a:blip r:embed="rId9"/>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01E9AF-89CD-473D-A451-334B44BCAF06}"/>
                  </a:ext>
                </a:extLst>
              </p:cNvPr>
              <p:cNvSpPr txBox="1"/>
              <p:nvPr/>
            </p:nvSpPr>
            <p:spPr>
              <a:xfrm>
                <a:off x="4528203" y="5580315"/>
                <a:ext cx="48992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1" i="1" smtClean="0">
                          <a:solidFill>
                            <a:srgbClr val="FF0000"/>
                          </a:solidFill>
                          <a:effectLst/>
                          <a:latin typeface="Cambria Math" panose="02040503050406030204" pitchFamily="18" charset="0"/>
                          <a:ea typeface="Times New Roman" panose="02020603050405020304" pitchFamily="18" charset="0"/>
                        </a:rPr>
                        <m:t>𝑳</m:t>
                      </m:r>
                    </m:oMath>
                  </m:oMathPara>
                </a14:m>
                <a:endParaRPr lang="ru-KZ" sz="2000" b="1" dirty="0">
                  <a:solidFill>
                    <a:srgbClr val="FF0000"/>
                  </a:solidFill>
                </a:endParaRPr>
              </a:p>
            </p:txBody>
          </p:sp>
        </mc:Choice>
        <mc:Fallback xmlns="">
          <p:sp>
            <p:nvSpPr>
              <p:cNvPr id="36" name="TextBox 35">
                <a:extLst>
                  <a:ext uri="{FF2B5EF4-FFF2-40B4-BE49-F238E27FC236}">
                    <a16:creationId xmlns:a16="http://schemas.microsoft.com/office/drawing/2014/main" id="{8601E9AF-89CD-473D-A451-334B44BCAF06}"/>
                  </a:ext>
                </a:extLst>
              </p:cNvPr>
              <p:cNvSpPr txBox="1">
                <a:spLocks noRot="1" noChangeAspect="1" noMove="1" noResize="1" noEditPoints="1" noAdjustHandles="1" noChangeArrowheads="1" noChangeShapeType="1" noTextEdit="1"/>
              </p:cNvSpPr>
              <p:nvPr/>
            </p:nvSpPr>
            <p:spPr>
              <a:xfrm>
                <a:off x="4528203" y="5580315"/>
                <a:ext cx="489927" cy="400110"/>
              </a:xfrm>
              <a:prstGeom prst="rect">
                <a:avLst/>
              </a:prstGeom>
              <a:blipFill>
                <a:blip r:embed="rId10"/>
                <a:stretch>
                  <a:fillRect/>
                </a:stretch>
              </a:blipFill>
            </p:spPr>
            <p:txBody>
              <a:bodyPr/>
              <a:lstStyle/>
              <a:p>
                <a:r>
                  <a:rPr lang="ru-KZ">
                    <a:noFill/>
                  </a:rPr>
                  <a:t> </a:t>
                </a:r>
              </a:p>
            </p:txBody>
          </p:sp>
        </mc:Fallback>
      </mc:AlternateContent>
      <p:pic>
        <p:nvPicPr>
          <p:cNvPr id="37" name="Picture 187">
            <a:extLst>
              <a:ext uri="{FF2B5EF4-FFF2-40B4-BE49-F238E27FC236}">
                <a16:creationId xmlns:a16="http://schemas.microsoft.com/office/drawing/2014/main" id="{BAD853E5-3D66-4D23-B43F-6B693502AD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403" y="67730"/>
            <a:ext cx="1106331" cy="90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24" descr="https://sr-neywa.ru/images/prev/c0503de2b6069e167dbbfc28dc7317a5_s1600x0.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087" y="1045558"/>
            <a:ext cx="1740892" cy="1043798"/>
          </a:xfrm>
          <a:prstGeom prst="rect">
            <a:avLst/>
          </a:prstGeom>
          <a:noFill/>
          <a:ln>
            <a:noFill/>
          </a:ln>
        </p:spPr>
      </p:pic>
      <p:sp>
        <p:nvSpPr>
          <p:cNvPr id="16" name="TextBox 15"/>
          <p:cNvSpPr txBox="1"/>
          <p:nvPr/>
        </p:nvSpPr>
        <p:spPr>
          <a:xfrm flipH="1">
            <a:off x="1838060" y="1482406"/>
            <a:ext cx="3092428"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SMA-type coaxial  feedthrough</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A72DDADE-62DC-45D7-ACA1-913A399D7664}"/>
              </a:ext>
            </a:extLst>
          </p:cNvPr>
          <p:cNvSpPr/>
          <p:nvPr/>
        </p:nvSpPr>
        <p:spPr>
          <a:xfrm>
            <a:off x="1897836" y="2452830"/>
            <a:ext cx="469258" cy="197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cxnSp>
        <p:nvCxnSpPr>
          <p:cNvPr id="45" name="Прямая со стрелкой 44">
            <a:extLst>
              <a:ext uri="{FF2B5EF4-FFF2-40B4-BE49-F238E27FC236}">
                <a16:creationId xmlns:a16="http://schemas.microsoft.com/office/drawing/2014/main" id="{6011D113-0155-4613-9F2F-7EAB75D8DB24}"/>
              </a:ext>
            </a:extLst>
          </p:cNvPr>
          <p:cNvCxnSpPr>
            <a:cxnSpLocks/>
          </p:cNvCxnSpPr>
          <p:nvPr/>
        </p:nvCxnSpPr>
        <p:spPr>
          <a:xfrm>
            <a:off x="1425311" y="1808554"/>
            <a:ext cx="590668" cy="56700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106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D2AF5850-2A58-4A3C-9FD6-A4D318096731}"/>
              </a:ext>
            </a:extLst>
          </p:cNvPr>
          <p:cNvPicPr>
            <a:picLocks noChangeAspect="1"/>
          </p:cNvPicPr>
          <p:nvPr/>
        </p:nvPicPr>
        <p:blipFill>
          <a:blip r:embed="rId3"/>
          <a:stretch>
            <a:fillRect/>
          </a:stretch>
        </p:blipFill>
        <p:spPr>
          <a:xfrm>
            <a:off x="8100453" y="710421"/>
            <a:ext cx="3720990" cy="3186819"/>
          </a:xfrm>
          <a:prstGeom prst="rect">
            <a:avLst/>
          </a:prstGeom>
        </p:spPr>
      </p:pic>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3" y="304979"/>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№1</a:t>
            </a:r>
          </a:p>
        </p:txBody>
      </p:sp>
      <p:sp>
        <p:nvSpPr>
          <p:cNvPr id="24" name="TextBox 23">
            <a:extLst>
              <a:ext uri="{FF2B5EF4-FFF2-40B4-BE49-F238E27FC236}">
                <a16:creationId xmlns:a16="http://schemas.microsoft.com/office/drawing/2014/main" id="{A2E32767-AC96-4878-9AAA-EF89E3D7181C}"/>
              </a:ext>
            </a:extLst>
          </p:cNvPr>
          <p:cNvSpPr txBox="1"/>
          <p:nvPr/>
        </p:nvSpPr>
        <p:spPr>
          <a:xfrm>
            <a:off x="4626553" y="3992264"/>
            <a:ext cx="7437464"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configuration of UHF coupler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and photo of power input with coupling loop configuration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p:txBody>
      </p:sp>
      <p:pic>
        <p:nvPicPr>
          <p:cNvPr id="3" name="Рисунок 2">
            <a:extLst>
              <a:ext uri="{FF2B5EF4-FFF2-40B4-BE49-F238E27FC236}">
                <a16:creationId xmlns:a16="http://schemas.microsoft.com/office/drawing/2014/main" id="{2A9E99C3-4E2F-4FEE-9B93-7A7B469C54EA}"/>
              </a:ext>
            </a:extLst>
          </p:cNvPr>
          <p:cNvPicPr>
            <a:picLocks noChangeAspect="1"/>
          </p:cNvPicPr>
          <p:nvPr/>
        </p:nvPicPr>
        <p:blipFill>
          <a:blip r:embed="rId4"/>
          <a:stretch>
            <a:fillRect/>
          </a:stretch>
        </p:blipFill>
        <p:spPr>
          <a:xfrm>
            <a:off x="4626553" y="4950777"/>
            <a:ext cx="7437464" cy="1031404"/>
          </a:xfrm>
          <a:prstGeom prst="rect">
            <a:avLst/>
          </a:prstGeom>
        </p:spPr>
      </p:pic>
      <p:pic>
        <p:nvPicPr>
          <p:cNvPr id="15" name="Picture 187">
            <a:extLst>
              <a:ext uri="{FF2B5EF4-FFF2-40B4-BE49-F238E27FC236}">
                <a16:creationId xmlns:a16="http://schemas.microsoft.com/office/drawing/2014/main" id="{A2AB33C5-BA16-4B47-981D-CA8A32B72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69633412-CECA-436D-AE0F-75A2785C1994}"/>
              </a:ext>
            </a:extLst>
          </p:cNvPr>
          <p:cNvPicPr>
            <a:picLocks noChangeAspect="1"/>
          </p:cNvPicPr>
          <p:nvPr/>
        </p:nvPicPr>
        <p:blipFill>
          <a:blip r:embed="rId6"/>
          <a:stretch>
            <a:fillRect/>
          </a:stretch>
        </p:blipFill>
        <p:spPr>
          <a:xfrm>
            <a:off x="218055" y="1378622"/>
            <a:ext cx="7825403" cy="1325833"/>
          </a:xfrm>
          <a:prstGeom prst="rect">
            <a:avLst/>
          </a:prstGeom>
        </p:spPr>
      </p:pic>
      <p:pic>
        <p:nvPicPr>
          <p:cNvPr id="7" name="Рисунок 6">
            <a:extLst>
              <a:ext uri="{FF2B5EF4-FFF2-40B4-BE49-F238E27FC236}">
                <a16:creationId xmlns:a16="http://schemas.microsoft.com/office/drawing/2014/main" id="{F01F1CBA-C99E-469A-B949-ABBDF18C4B95}"/>
              </a:ext>
            </a:extLst>
          </p:cNvPr>
          <p:cNvPicPr>
            <a:picLocks noChangeAspect="1"/>
          </p:cNvPicPr>
          <p:nvPr/>
        </p:nvPicPr>
        <p:blipFill>
          <a:blip r:embed="rId7"/>
          <a:stretch>
            <a:fillRect/>
          </a:stretch>
        </p:blipFill>
        <p:spPr>
          <a:xfrm>
            <a:off x="307443" y="3109075"/>
            <a:ext cx="4237355" cy="3001212"/>
          </a:xfrm>
          <a:prstGeom prst="rect">
            <a:avLst/>
          </a:prstGeom>
        </p:spPr>
      </p:pic>
    </p:spTree>
    <p:extLst>
      <p:ext uri="{BB962C8B-B14F-4D97-AF65-F5344CB8AC3E}">
        <p14:creationId xmlns:p14="http://schemas.microsoft.com/office/powerpoint/2010/main" val="180762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289590"/>
                <a:ext cx="10909958" cy="4924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6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600" b="1" dirty="0">
                    <a:solidFill>
                      <a:srgbClr val="002060"/>
                    </a:solidFill>
                    <a:latin typeface="Times New Roman" panose="02020603050405020304" pitchFamily="18" charset="0"/>
                    <a:cs typeface="Times New Roman" panose="02020603050405020304" pitchFamily="18" charset="0"/>
                  </a:rPr>
                  <a:t>№1 </a:t>
                </a:r>
                <a14:m>
                  <m:oMath xmlns:m="http://schemas.openxmlformats.org/officeDocument/2006/math">
                    <m:r>
                      <a:rPr lang="ru-RU" sz="26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600" b="1" i="1">
                            <a:solidFill>
                              <a:srgbClr val="002060"/>
                            </a:solidFill>
                            <a:effectLst/>
                            <a:latin typeface="Cambria Math" panose="02040503050406030204" pitchFamily="18" charset="0"/>
                          </a:rPr>
                        </m:ctrlPr>
                      </m:dPr>
                      <m:e>
                        <m:r>
                          <a:rPr lang="en-US" sz="2600" b="1" i="1" smtClean="0">
                            <a:solidFill>
                              <a:srgbClr val="002060"/>
                            </a:solidFill>
                            <a:effectLst/>
                            <a:latin typeface="Cambria Math" panose="02040503050406030204" pitchFamily="18" charset="0"/>
                          </a:rPr>
                          <m:t>𝑷</m:t>
                        </m:r>
                      </m:e>
                    </m:d>
                  </m:oMath>
                </a14:m>
                <a:r>
                  <a:rPr lang="ru-RU" sz="26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600" b="1" i="1" smtClean="0">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600" b="1" i="1">
                            <a:solidFill>
                              <a:srgbClr val="002060"/>
                            </a:solidFill>
                            <a:latin typeface="Cambria Math" panose="02040503050406030204" pitchFamily="18" charset="0"/>
                          </a:rPr>
                        </m:ctrlPr>
                      </m:dPr>
                      <m:e>
                        <m:r>
                          <a:rPr lang="en-US" sz="2600" b="1" i="1">
                            <a:solidFill>
                              <a:srgbClr val="002060"/>
                            </a:solidFill>
                            <a:latin typeface="Cambria Math" panose="02040503050406030204" pitchFamily="18" charset="0"/>
                          </a:rPr>
                          <m:t>𝒇</m:t>
                        </m:r>
                      </m:e>
                    </m:d>
                  </m:oMath>
                </a14:m>
                <a:endParaRPr lang="ru-RU" sz="2600" b="1"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289590"/>
                <a:ext cx="10909958" cy="492443"/>
              </a:xfrm>
              <a:prstGeom prst="rect">
                <a:avLst/>
              </a:prstGeom>
              <a:blipFill>
                <a:blip r:embed="rId3"/>
                <a:stretch>
                  <a:fillRect t="-11250" b="-31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1C42CA-2A66-492A-8EC9-874381EF3F90}"/>
                  </a:ext>
                </a:extLst>
              </p:cNvPr>
              <p:cNvSpPr txBox="1"/>
              <p:nvPr/>
            </p:nvSpPr>
            <p:spPr>
              <a:xfrm>
                <a:off x="6404381" y="4880499"/>
                <a:ext cx="5616365" cy="338554"/>
              </a:xfrm>
              <a:prstGeom prst="rect">
                <a:avLst/>
              </a:prstGeom>
              <a:noFill/>
            </p:spPr>
            <p:txBody>
              <a:bodyPr wrap="square">
                <a:spAutoFit/>
              </a:bodyPr>
              <a:lstStyle/>
              <a:p>
                <a:pPr algn="ct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on current </a:t>
                </a:r>
                <a14:m>
                  <m:oMath xmlns:m="http://schemas.openxmlformats.org/officeDocument/2006/math">
                    <m:r>
                      <a:rPr lang="ru-RU" sz="1600" i="1">
                        <a:latin typeface="Cambria Math" panose="02040503050406030204" pitchFamily="18" charset="0"/>
                        <a:ea typeface="Times New Roman" panose="02020603050405020304" pitchFamily="18" charset="0"/>
                      </a:rPr>
                      <m:t>𝐼</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as a function of UHF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𝑓</m:t>
                    </m:r>
                  </m:oMath>
                </a14:m>
                <a:endPar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B31C42CA-2A66-492A-8EC9-874381EF3F90}"/>
                  </a:ext>
                </a:extLst>
              </p:cNvPr>
              <p:cNvSpPr txBox="1">
                <a:spLocks noRot="1" noChangeAspect="1" noMove="1" noResize="1" noEditPoints="1" noAdjustHandles="1" noChangeArrowheads="1" noChangeShapeType="1" noTextEdit="1"/>
              </p:cNvSpPr>
              <p:nvPr/>
            </p:nvSpPr>
            <p:spPr>
              <a:xfrm>
                <a:off x="6404381" y="4880499"/>
                <a:ext cx="5616365" cy="338554"/>
              </a:xfrm>
              <a:prstGeom prst="rect">
                <a:avLst/>
              </a:prstGeom>
              <a:blipFill>
                <a:blip r:embed="rId4"/>
                <a:stretch>
                  <a:fillRect t="-5455" b="-2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42F84F9-DDFF-4447-B659-8E736A42F358}"/>
                  </a:ext>
                </a:extLst>
              </p:cNvPr>
              <p:cNvSpPr txBox="1"/>
              <p:nvPr/>
            </p:nvSpPr>
            <p:spPr>
              <a:xfrm>
                <a:off x="816874" y="4878801"/>
                <a:ext cx="4783280" cy="338554"/>
              </a:xfrm>
              <a:prstGeom prst="rect">
                <a:avLst/>
              </a:prstGeom>
              <a:noFill/>
            </p:spPr>
            <p:txBody>
              <a:bodyPr wrap="square">
                <a:spAutoFit/>
              </a:bodyPr>
              <a:lstStyle/>
              <a:p>
                <a:pPr algn="ct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ru-RU" sz="1600" i="1" smtClean="0">
                        <a:latin typeface="Cambria Math" panose="02040503050406030204" pitchFamily="18" charset="0"/>
                        <a:ea typeface="Times New Roman" panose="02020603050405020304" pitchFamily="18" charset="0"/>
                      </a:rPr>
                      <m:t>𝐼</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as a function of pressure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a:t>
                </a:r>
                <a:endPar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F42F84F9-DDFF-4447-B659-8E736A42F358}"/>
                  </a:ext>
                </a:extLst>
              </p:cNvPr>
              <p:cNvSpPr txBox="1">
                <a:spLocks noRot="1" noChangeAspect="1" noMove="1" noResize="1" noEditPoints="1" noAdjustHandles="1" noChangeArrowheads="1" noChangeShapeType="1" noTextEdit="1"/>
              </p:cNvSpPr>
              <p:nvPr/>
            </p:nvSpPr>
            <p:spPr>
              <a:xfrm>
                <a:off x="816874" y="4878801"/>
                <a:ext cx="4783280" cy="338554"/>
              </a:xfrm>
              <a:prstGeom prst="rect">
                <a:avLst/>
              </a:prstGeom>
              <a:blipFill>
                <a:blip r:embed="rId5"/>
                <a:stretch>
                  <a:fillRect t="-5357" b="-21429"/>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F87D43F-23BD-4D80-B841-FFF0E4E5F024}"/>
                  </a:ext>
                </a:extLst>
              </p:cNvPr>
              <p:cNvSpPr txBox="1"/>
              <p:nvPr/>
            </p:nvSpPr>
            <p:spPr>
              <a:xfrm>
                <a:off x="280740" y="5218479"/>
                <a:ext cx="5855547" cy="1163524"/>
              </a:xfrm>
              <a:prstGeom prst="rect">
                <a:avLst/>
              </a:prstGeom>
              <a:noFill/>
            </p:spPr>
            <p:txBody>
              <a:bodyPr wrap="square">
                <a:spAutoFit/>
              </a:bodyPr>
              <a:lstStyle/>
              <a:p>
                <a:pPr>
                  <a:lnSpc>
                    <a:spcPct val="150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intensity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of ion beam increases</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with increasing of pressure, the maximum ion current value of 112.2 µA is achieved at pressure of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𝑃</m:t>
                    </m:r>
                    <m:r>
                      <a:rPr lang="ru-RU" sz="1600" i="1" smtClean="0">
                        <a:effectLst/>
                        <a:latin typeface="Cambria Math" panose="02040503050406030204" pitchFamily="18" charset="0"/>
                        <a:ea typeface="Times New Roman" panose="02020603050405020304" pitchFamily="18" charset="0"/>
                      </a:rPr>
                      <m:t>=2</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ru-RU" sz="1600" i="1">
                        <a:effectLst/>
                        <a:latin typeface="Cambria Math" panose="02040503050406030204" pitchFamily="18" charset="0"/>
                        <a:ea typeface="Times New Roman" panose="02020603050405020304" pitchFamily="18" charset="0"/>
                      </a:rPr>
                      <m:t>93∙</m:t>
                    </m:r>
                    <m:sSup>
                      <m:sSupPr>
                        <m:ctrlPr>
                          <a:rPr lang="ru-KZ" sz="1600" i="1">
                            <a:effectLst/>
                            <a:latin typeface="Cambria Math" panose="02040503050406030204" pitchFamily="18" charset="0"/>
                            <a:ea typeface="Times New Roman" panose="02020603050405020304" pitchFamily="18" charset="0"/>
                          </a:rPr>
                        </m:ctrlPr>
                      </m:sSupPr>
                      <m:e>
                        <m:r>
                          <a:rPr lang="ru-RU" sz="1600" i="1">
                            <a:effectLst/>
                            <a:latin typeface="Cambria Math" panose="02040503050406030204" pitchFamily="18" charset="0"/>
                            <a:ea typeface="Times New Roman" panose="02020603050405020304" pitchFamily="18" charset="0"/>
                          </a:rPr>
                          <m:t>10</m:t>
                        </m:r>
                      </m:e>
                      <m:sup>
                        <m:r>
                          <a:rPr lang="ru-RU" sz="1600" i="1">
                            <a:effectLst/>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torr.</a:t>
                </a:r>
              </a:p>
            </p:txBody>
          </p:sp>
        </mc:Choice>
        <mc:Fallback>
          <p:sp>
            <p:nvSpPr>
              <p:cNvPr id="20" name="TextBox 19">
                <a:extLst>
                  <a:ext uri="{FF2B5EF4-FFF2-40B4-BE49-F238E27FC236}">
                    <a16:creationId xmlns:a16="http://schemas.microsoft.com/office/drawing/2014/main" id="{5F87D43F-23BD-4D80-B841-FFF0E4E5F024}"/>
                  </a:ext>
                </a:extLst>
              </p:cNvPr>
              <p:cNvSpPr txBox="1">
                <a:spLocks noRot="1" noChangeAspect="1" noMove="1" noResize="1" noEditPoints="1" noAdjustHandles="1" noChangeArrowheads="1" noChangeShapeType="1" noTextEdit="1"/>
              </p:cNvSpPr>
              <p:nvPr/>
            </p:nvSpPr>
            <p:spPr>
              <a:xfrm>
                <a:off x="280740" y="5218479"/>
                <a:ext cx="5855547" cy="1163524"/>
              </a:xfrm>
              <a:prstGeom prst="rect">
                <a:avLst/>
              </a:prstGeom>
              <a:blipFill>
                <a:blip r:embed="rId6"/>
                <a:stretch>
                  <a:fillRect l="-520" b="-5759"/>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E27502D-967A-4E6C-92A0-84A617E0333C}"/>
                  </a:ext>
                </a:extLst>
              </p:cNvPr>
              <p:cNvSpPr txBox="1"/>
              <p:nvPr/>
            </p:nvSpPr>
            <p:spPr>
              <a:xfrm>
                <a:off x="6233128" y="5220751"/>
                <a:ext cx="5958872" cy="792140"/>
              </a:xfrm>
              <a:prstGeom prst="rect">
                <a:avLst/>
              </a:prstGeom>
              <a:noFill/>
            </p:spPr>
            <p:txBody>
              <a:bodyPr wrap="square">
                <a:spAutoFit/>
              </a:bodyPr>
              <a:lstStyle/>
              <a:p>
                <a:pPr>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The intensity of ion beam increases with  increasing of frequency, the maximum ion current value of 119.9 µA is achieved at </a:t>
                </a:r>
                <a14:m>
                  <m:oMath xmlns:m="http://schemas.openxmlformats.org/officeDocument/2006/math">
                    <m:r>
                      <a:rPr lang="en-US" sz="1600" b="0" i="1" smtClean="0">
                        <a:effectLst/>
                        <a:latin typeface="Cambria Math" panose="02040503050406030204" pitchFamily="18" charset="0"/>
                        <a:ea typeface="Times New Roman" panose="02020603050405020304" pitchFamily="18" charset="0"/>
                      </a:rPr>
                      <m:t>𝑓</m:t>
                    </m:r>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=2500</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MHz.</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6E27502D-967A-4E6C-92A0-84A617E0333C}"/>
                  </a:ext>
                </a:extLst>
              </p:cNvPr>
              <p:cNvSpPr txBox="1">
                <a:spLocks noRot="1" noChangeAspect="1" noMove="1" noResize="1" noEditPoints="1" noAdjustHandles="1" noChangeArrowheads="1" noChangeShapeType="1" noTextEdit="1"/>
              </p:cNvSpPr>
              <p:nvPr/>
            </p:nvSpPr>
            <p:spPr>
              <a:xfrm>
                <a:off x="6233128" y="5220751"/>
                <a:ext cx="5958872" cy="792140"/>
              </a:xfrm>
              <a:prstGeom prst="rect">
                <a:avLst/>
              </a:prstGeom>
              <a:blipFill>
                <a:blip r:embed="rId7"/>
                <a:stretch>
                  <a:fillRect l="-511" b="-8462"/>
                </a:stretch>
              </a:blipFill>
            </p:spPr>
            <p:txBody>
              <a:bodyPr/>
              <a:lstStyle/>
              <a:p>
                <a:r>
                  <a:rPr lang="ru-RU">
                    <a:noFill/>
                  </a:rPr>
                  <a:t> </a:t>
                </a:r>
              </a:p>
            </p:txBody>
          </p:sp>
        </mc:Fallback>
      </mc:AlternateContent>
      <p:pic>
        <p:nvPicPr>
          <p:cNvPr id="2" name="Рисунок 1">
            <a:extLst>
              <a:ext uri="{FF2B5EF4-FFF2-40B4-BE49-F238E27FC236}">
                <a16:creationId xmlns:a16="http://schemas.microsoft.com/office/drawing/2014/main" id="{315DBDE2-A779-4A4B-9E63-F3DEC56E76CC}"/>
              </a:ext>
            </a:extLst>
          </p:cNvPr>
          <p:cNvPicPr>
            <a:picLocks noChangeAspect="1"/>
          </p:cNvPicPr>
          <p:nvPr/>
        </p:nvPicPr>
        <p:blipFill>
          <a:blip r:embed="rId8"/>
          <a:stretch>
            <a:fillRect/>
          </a:stretch>
        </p:blipFill>
        <p:spPr>
          <a:xfrm>
            <a:off x="395231" y="1057759"/>
            <a:ext cx="5626566" cy="3837559"/>
          </a:xfrm>
          <a:prstGeom prst="rect">
            <a:avLst/>
          </a:prstGeom>
        </p:spPr>
      </p:pic>
      <p:pic>
        <p:nvPicPr>
          <p:cNvPr id="3" name="Рисунок 2">
            <a:extLst>
              <a:ext uri="{FF2B5EF4-FFF2-40B4-BE49-F238E27FC236}">
                <a16:creationId xmlns:a16="http://schemas.microsoft.com/office/drawing/2014/main" id="{714CE4A6-D842-4BAE-B664-863A2738C356}"/>
              </a:ext>
            </a:extLst>
          </p:cNvPr>
          <p:cNvPicPr>
            <a:picLocks noChangeAspect="1"/>
          </p:cNvPicPr>
          <p:nvPr/>
        </p:nvPicPr>
        <p:blipFill>
          <a:blip r:embed="rId9"/>
          <a:stretch>
            <a:fillRect/>
          </a:stretch>
        </p:blipFill>
        <p:spPr>
          <a:xfrm>
            <a:off x="6423497" y="1074277"/>
            <a:ext cx="5578131" cy="3804524"/>
          </a:xfrm>
          <a:prstGeom prst="rect">
            <a:avLst/>
          </a:prstGeom>
        </p:spPr>
      </p:pic>
      <p:pic>
        <p:nvPicPr>
          <p:cNvPr id="22" name="Picture 187">
            <a:extLst>
              <a:ext uri="{FF2B5EF4-FFF2-40B4-BE49-F238E27FC236}">
                <a16:creationId xmlns:a16="http://schemas.microsoft.com/office/drawing/2014/main" id="{782BFE29-4375-4133-A2C4-F2D356595E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26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277581"/>
                <a:ext cx="10909957"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№1 </a:t>
                </a:r>
                <a14:m>
                  <m:oMath xmlns:m="http://schemas.openxmlformats.org/officeDocument/2006/math">
                    <m:r>
                      <a:rPr lang="ru-RU" sz="24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400" b="1" i="1">
                            <a:solidFill>
                              <a:srgbClr val="002060"/>
                            </a:solidFill>
                            <a:effectLst/>
                            <a:latin typeface="Cambria Math" panose="02040503050406030204" pitchFamily="18" charset="0"/>
                          </a:rPr>
                        </m:ctrlPr>
                      </m:dPr>
                      <m:e>
                        <m:r>
                          <a:rPr lang="en-US" sz="2400" b="1" i="1" smtClean="0">
                            <a:solidFill>
                              <a:srgbClr val="002060"/>
                            </a:solidFill>
                            <a:effectLst/>
                            <a:latin typeface="Cambria Math" panose="02040503050406030204" pitchFamily="18" charset="0"/>
                          </a:rPr>
                          <m:t>𝒇</m:t>
                        </m:r>
                      </m:e>
                    </m:d>
                  </m:oMath>
                </a14:m>
                <a:endParaRPr lang="ru-RU"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277581"/>
                <a:ext cx="10909957" cy="461665"/>
              </a:xfrm>
              <a:prstGeom prst="rect">
                <a:avLst/>
              </a:prstGeom>
              <a:blipFill>
                <a:blip r:embed="rId3"/>
                <a:stretch>
                  <a:fillRect t="-10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2" name="Прямоугольник 1"/>
          <p:cNvSpPr/>
          <p:nvPr/>
        </p:nvSpPr>
        <p:spPr>
          <a:xfrm>
            <a:off x="1059797" y="156766"/>
            <a:ext cx="265745" cy="4946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BFD34793-709D-4D6C-9409-4141300D4D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4402" y="917995"/>
            <a:ext cx="6622329" cy="4981886"/>
          </a:xfrm>
          <a:prstGeom prst="rect">
            <a:avLst/>
          </a:prstGeom>
          <a:noFill/>
          <a:ln>
            <a:noFill/>
          </a:ln>
        </p:spPr>
      </p:pic>
      <p:sp>
        <p:nvSpPr>
          <p:cNvPr id="6" name="Прямоугольник 5">
            <a:extLst>
              <a:ext uri="{FF2B5EF4-FFF2-40B4-BE49-F238E27FC236}">
                <a16:creationId xmlns:a16="http://schemas.microsoft.com/office/drawing/2014/main" id="{D1C31A68-06E6-4CA6-BC7F-C910C2D7AD0C}"/>
              </a:ext>
            </a:extLst>
          </p:cNvPr>
          <p:cNvSpPr/>
          <p:nvPr/>
        </p:nvSpPr>
        <p:spPr>
          <a:xfrm>
            <a:off x="11191240" y="1061800"/>
            <a:ext cx="126348"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E22408B-CBEC-4299-9FD8-9AEF50E42BC3}"/>
                  </a:ext>
                </a:extLst>
              </p:cNvPr>
              <p:cNvSpPr txBox="1"/>
              <p:nvPr/>
            </p:nvSpPr>
            <p:spPr>
              <a:xfrm>
                <a:off x="5435267" y="1239763"/>
                <a:ext cx="66223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KZ" i="1" smtClean="0">
                              <a:latin typeface="Cambria Math" panose="02040503050406030204" pitchFamily="18" charset="0"/>
                            </a:rPr>
                          </m:ctrlPr>
                        </m:sSubPr>
                        <m:e>
                          <m:r>
                            <a:rPr lang="ru-KZ" i="1">
                              <a:latin typeface="Cambria Math" panose="02040503050406030204" pitchFamily="18" charset="0"/>
                            </a:rPr>
                            <m:t>𝐼</m:t>
                          </m:r>
                        </m:e>
                        <m:sub>
                          <m:r>
                            <a:rPr lang="ru-KZ" i="1">
                              <a:latin typeface="Cambria Math" panose="02040503050406030204" pitchFamily="18" charset="0"/>
                            </a:rPr>
                            <m:t>𝑚𝑎𝑥</m:t>
                          </m:r>
                        </m:sub>
                      </m:sSub>
                      <m:r>
                        <a:rPr lang="ru-KZ" i="0">
                          <a:latin typeface="Cambria Math" panose="02040503050406030204" pitchFamily="18" charset="0"/>
                        </a:rPr>
                        <m:t>=</m:t>
                      </m:r>
                      <m:r>
                        <a:rPr lang="en-US" b="0" i="0" smtClean="0">
                          <a:latin typeface="Cambria Math" panose="02040503050406030204" pitchFamily="18" charset="0"/>
                        </a:rPr>
                        <m:t>128.4</m:t>
                      </m:r>
                      <m:r>
                        <m:rPr>
                          <m:nor/>
                        </m:rPr>
                        <a:rPr lang="en-US" b="0" i="0" smtClean="0">
                          <a:latin typeface="Times New Roman" panose="02020603050405020304" pitchFamily="18" charset="0"/>
                          <a:cs typeface="Times New Roman" panose="02020603050405020304" pitchFamily="18" charset="0"/>
                        </a:rPr>
                        <m:t> </m:t>
                      </m:r>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A</m:t>
                      </m:r>
                    </m:oMath>
                  </m:oMathPara>
                </a14:m>
                <a:endParaRPr lang="ru-KZ" sz="2000" dirty="0">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9E22408B-CBEC-4299-9FD8-9AEF50E42BC3}"/>
                  </a:ext>
                </a:extLst>
              </p:cNvPr>
              <p:cNvSpPr txBox="1">
                <a:spLocks noRot="1" noChangeAspect="1" noMove="1" noResize="1" noEditPoints="1" noAdjustHandles="1" noChangeArrowheads="1" noChangeShapeType="1" noTextEdit="1"/>
              </p:cNvSpPr>
              <p:nvPr/>
            </p:nvSpPr>
            <p:spPr>
              <a:xfrm>
                <a:off x="5435267" y="1239763"/>
                <a:ext cx="6622330" cy="369332"/>
              </a:xfrm>
              <a:prstGeom prst="rect">
                <a:avLst/>
              </a:prstGeom>
              <a:blipFill>
                <a:blip r:embed="rId5"/>
                <a:stretch>
                  <a:fillRect b="-131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8214B93-1138-4C94-B079-7A3423EFA3B4}"/>
                  </a:ext>
                </a:extLst>
              </p:cNvPr>
              <p:cNvSpPr txBox="1"/>
              <p:nvPr/>
            </p:nvSpPr>
            <p:spPr>
              <a:xfrm>
                <a:off x="576846" y="5608150"/>
                <a:ext cx="5737440" cy="791114"/>
              </a:xfrm>
              <a:prstGeom prst="rect">
                <a:avLst/>
              </a:prstGeom>
              <a:noFill/>
            </p:spPr>
            <p:txBody>
              <a:bodyPr wrap="square">
                <a:spAutoFit/>
              </a:bodyPr>
              <a:lstStyle/>
              <a:p>
                <a:pPr algn="ctr">
                  <a:lnSpc>
                    <a:spcPct val="150000"/>
                  </a:lnSpc>
                  <a:spcAft>
                    <a:spcPts val="1200"/>
                  </a:spcAft>
                </a:pP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on beam current </a:t>
                </a:r>
                <a14:m>
                  <m:oMath xmlns:m="http://schemas.openxmlformats.org/officeDocument/2006/math">
                    <m:r>
                      <a:rPr lang="ru-RU" sz="1600" i="1">
                        <a:latin typeface="Cambria Math" panose="02040503050406030204" pitchFamily="18" charset="0"/>
                        <a:ea typeface="Times New Roman" panose="02020603050405020304" pitchFamily="18" charset="0"/>
                      </a:rPr>
                      <m:t>𝐼</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as a function of generator frequency </a:t>
                </a:r>
                <a14:m>
                  <m:oMath xmlns:m="http://schemas.openxmlformats.org/officeDocument/2006/math">
                    <m:r>
                      <a:rPr lang="ru-RU" sz="1600" i="1">
                        <a:latin typeface="Cambria Math" panose="02040503050406030204" pitchFamily="18" charset="0"/>
                        <a:ea typeface="Times New Roman" panose="02020603050405020304" pitchFamily="18" charset="0"/>
                      </a:rPr>
                      <m:t>𝑓</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for different coupling loop lengths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𝑊</m:t>
                    </m:r>
                    <m:r>
                      <a:rPr lang="ru-RU" sz="1600" i="1" smtClean="0">
                        <a:effectLst/>
                        <a:latin typeface="Cambria Math" panose="02040503050406030204" pitchFamily="18" charset="0"/>
                        <a:ea typeface="Times New Roman" panose="02020603050405020304" pitchFamily="18" charset="0"/>
                      </a:rPr>
                      <m:t>=15 </m:t>
                    </m:r>
                    <m:r>
                      <m:rPr>
                        <m:sty m:val="p"/>
                      </m:rPr>
                      <a:rPr lang="en-US" sz="1600" b="0" i="0" smtClean="0">
                        <a:effectLst/>
                        <a:latin typeface="Cambria Math" panose="02040503050406030204" pitchFamily="18" charset="0"/>
                        <a:ea typeface="Times New Roman" panose="02020603050405020304" pitchFamily="18" charset="0"/>
                      </a:rPr>
                      <m:t>W</m:t>
                    </m:r>
                  </m:oMath>
                </a14:m>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ru-KZ" sz="1600" i="1">
                            <a:effectLst/>
                            <a:latin typeface="Cambria Math" panose="02040503050406030204" pitchFamily="18" charset="0"/>
                            <a:ea typeface="Times New Roman" panose="02020603050405020304" pitchFamily="18" charset="0"/>
                          </a:rPr>
                        </m:ctrlPr>
                      </m:sSupPr>
                      <m:e>
                        <m:r>
                          <a:rPr lang="en-US" sz="1600" i="1">
                            <a:effectLst/>
                            <a:latin typeface="Cambria Math" panose="02040503050406030204" pitchFamily="18" charset="0"/>
                            <a:ea typeface="Times New Roman" panose="02020603050405020304" pitchFamily="18" charset="0"/>
                          </a:rPr>
                          <m:t>𝑃</m:t>
                        </m:r>
                        <m:r>
                          <a:rPr lang="ru-RU" sz="1600" i="1">
                            <a:effectLst/>
                            <a:latin typeface="Cambria Math" panose="02040503050406030204" pitchFamily="18" charset="0"/>
                            <a:ea typeface="Times New Roman" panose="02020603050405020304" pitchFamily="18" charset="0"/>
                          </a:rPr>
                          <m:t>=10</m:t>
                        </m:r>
                      </m:e>
                      <m:sup>
                        <m:r>
                          <a:rPr lang="ru-RU" sz="1600" i="1">
                            <a:effectLst/>
                            <a:latin typeface="Cambria Math" panose="02040503050406030204" pitchFamily="18" charset="0"/>
                            <a:ea typeface="Times New Roman" panose="02020603050405020304" pitchFamily="18" charset="0"/>
                          </a:rPr>
                          <m:t>−6</m:t>
                        </m:r>
                      </m:sup>
                    </m:sSup>
                    <m:r>
                      <a:rPr lang="ru-RU" sz="1600" i="1">
                        <a:effectLst/>
                        <a:latin typeface="Cambria Math" panose="02040503050406030204" pitchFamily="18" charset="0"/>
                        <a:ea typeface="Times New Roman" panose="02020603050405020304" pitchFamily="18" charset="0"/>
                      </a:rPr>
                      <m:t> </m:t>
                    </m:r>
                    <m:r>
                      <m:rPr>
                        <m:sty m:val="p"/>
                      </m:rPr>
                      <a:rPr lang="en-US" sz="1600" b="0" i="0" smtClean="0">
                        <a:effectLst/>
                        <a:latin typeface="Cambria Math" panose="02040503050406030204" pitchFamily="18" charset="0"/>
                        <a:ea typeface="Times New Roman" panose="02020603050405020304" pitchFamily="18" charset="0"/>
                      </a:rPr>
                      <m:t>torr</m:t>
                    </m:r>
                    <m:r>
                      <a:rPr lang="en-US" sz="1600" b="0" i="1" smtClean="0">
                        <a:effectLst/>
                        <a:latin typeface="Cambria Math" panose="02040503050406030204" pitchFamily="18" charset="0"/>
                        <a:ea typeface="Times New Roman" panose="02020603050405020304" pitchFamily="18" charset="0"/>
                      </a:rPr>
                      <m:t>)</m:t>
                    </m:r>
                  </m:oMath>
                </a14:m>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78214B93-1138-4C94-B079-7A3423EFA3B4}"/>
                  </a:ext>
                </a:extLst>
              </p:cNvPr>
              <p:cNvSpPr txBox="1">
                <a:spLocks noRot="1" noChangeAspect="1" noMove="1" noResize="1" noEditPoints="1" noAdjustHandles="1" noChangeArrowheads="1" noChangeShapeType="1" noTextEdit="1"/>
              </p:cNvSpPr>
              <p:nvPr/>
            </p:nvSpPr>
            <p:spPr>
              <a:xfrm>
                <a:off x="576846" y="5608150"/>
                <a:ext cx="5737440" cy="791114"/>
              </a:xfrm>
              <a:prstGeom prst="rect">
                <a:avLst/>
              </a:prstGeom>
              <a:blipFill>
                <a:blip r:embed="rId6"/>
                <a:stretch>
                  <a:fillRect b="-846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57E43F1-1591-4FAA-8E30-4C40EF9BBE8B}"/>
                  </a:ext>
                </a:extLst>
              </p:cNvPr>
              <p:cNvSpPr txBox="1"/>
              <p:nvPr/>
            </p:nvSpPr>
            <p:spPr>
              <a:xfrm>
                <a:off x="5962590" y="2579350"/>
                <a:ext cx="6022792" cy="1711366"/>
              </a:xfrm>
              <a:prstGeom prst="rect">
                <a:avLst/>
              </a:prstGeom>
              <a:noFill/>
            </p:spPr>
            <p:txBody>
              <a:bodyPr wrap="square">
                <a:spAutoFit/>
              </a:bodyPr>
              <a:lstStyle/>
              <a:p>
                <a:pPr indent="540385"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Ion beam current increases with increasing of frequency, the maximum value of ion beam current is achieved with coupling loop length </a:t>
                </a:r>
                <a14:m>
                  <m:oMath xmlns:m="http://schemas.openxmlformats.org/officeDocument/2006/math">
                    <m:sSub>
                      <m:sSubPr>
                        <m:ctrlPr>
                          <a:rPr lang="ru-KZ" i="1" smtClean="0">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 </m:t>
                        </m:r>
                        <m:r>
                          <a:rPr lang="ru-RU" i="1">
                            <a:effectLst/>
                            <a:latin typeface="Cambria Math" panose="02040503050406030204" pitchFamily="18" charset="0"/>
                            <a:ea typeface="Times New Roman" panose="02020603050405020304" pitchFamily="18" charset="0"/>
                          </a:rPr>
                          <m:t>𝐿</m:t>
                        </m:r>
                      </m:e>
                      <m:sub>
                        <m:r>
                          <a:rPr lang="ru-RU" i="1">
                            <a:effectLst/>
                            <a:latin typeface="Cambria Math" panose="02040503050406030204" pitchFamily="18" charset="0"/>
                            <a:ea typeface="Times New Roman" panose="02020603050405020304" pitchFamily="18" charset="0"/>
                          </a:rPr>
                          <m:t>2</m:t>
                        </m:r>
                      </m:sub>
                    </m:sSub>
                    <m:r>
                      <a:rPr lang="ru-RU" i="1">
                        <a:effectLst/>
                        <a:latin typeface="Cambria Math" panose="02040503050406030204" pitchFamily="18" charset="0"/>
                        <a:ea typeface="Times New Roman" panose="02020603050405020304" pitchFamily="18" charset="0"/>
                      </a:rPr>
                      <m:t>=15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mm</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so the</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optimal conditions of matching in the transmission line are observed.</a:t>
                </a:r>
              </a:p>
            </p:txBody>
          </p:sp>
        </mc:Choice>
        <mc:Fallback xmlns="">
          <p:sp>
            <p:nvSpPr>
              <p:cNvPr id="24" name="TextBox 23">
                <a:extLst>
                  <a:ext uri="{FF2B5EF4-FFF2-40B4-BE49-F238E27FC236}">
                    <a16:creationId xmlns:a16="http://schemas.microsoft.com/office/drawing/2014/main" id="{957E43F1-1591-4FAA-8E30-4C40EF9BBE8B}"/>
                  </a:ext>
                </a:extLst>
              </p:cNvPr>
              <p:cNvSpPr txBox="1">
                <a:spLocks noRot="1" noChangeAspect="1" noMove="1" noResize="1" noEditPoints="1" noAdjustHandles="1" noChangeArrowheads="1" noChangeShapeType="1" noTextEdit="1"/>
              </p:cNvSpPr>
              <p:nvPr/>
            </p:nvSpPr>
            <p:spPr>
              <a:xfrm>
                <a:off x="5962590" y="2579350"/>
                <a:ext cx="6022792" cy="1711366"/>
              </a:xfrm>
              <a:prstGeom prst="rect">
                <a:avLst/>
              </a:prstGeom>
              <a:blipFill>
                <a:blip r:embed="rId7"/>
                <a:stretch>
                  <a:fillRect l="-810" r="-911" b="-4270"/>
                </a:stretch>
              </a:blipFill>
            </p:spPr>
            <p:txBody>
              <a:bodyPr/>
              <a:lstStyle/>
              <a:p>
                <a:r>
                  <a:rPr lang="ru-RU">
                    <a:noFill/>
                  </a:rPr>
                  <a:t> </a:t>
                </a:r>
              </a:p>
            </p:txBody>
          </p:sp>
        </mc:Fallback>
      </mc:AlternateContent>
      <p:pic>
        <p:nvPicPr>
          <p:cNvPr id="29" name="Picture 187">
            <a:extLst>
              <a:ext uri="{FF2B5EF4-FFF2-40B4-BE49-F238E27FC236}">
                <a16:creationId xmlns:a16="http://schemas.microsoft.com/office/drawing/2014/main" id="{A26BCEEF-DB3A-4AF6-9855-53D1F6141B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71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195887"/>
            <a:ext cx="10909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2</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364183B-4D4A-4A17-A21E-6505C0AF373A}"/>
              </a:ext>
            </a:extLst>
          </p:cNvPr>
          <p:cNvSpPr txBox="1"/>
          <p:nvPr/>
        </p:nvSpPr>
        <p:spPr>
          <a:xfrm>
            <a:off x="4719958" y="4525667"/>
            <a:ext cx="7060675"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configuration of UHF coupler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and photo of power input with coupling loop configuration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874F1E81-2C98-4657-9841-3CFFD9843E40}"/>
              </a:ext>
            </a:extLst>
          </p:cNvPr>
          <p:cNvPicPr>
            <a:picLocks noChangeAspect="1"/>
          </p:cNvPicPr>
          <p:nvPr/>
        </p:nvPicPr>
        <p:blipFill>
          <a:blip r:embed="rId3"/>
          <a:stretch>
            <a:fillRect/>
          </a:stretch>
        </p:blipFill>
        <p:spPr>
          <a:xfrm>
            <a:off x="4635360" y="5424823"/>
            <a:ext cx="7486650" cy="809625"/>
          </a:xfrm>
          <a:prstGeom prst="rect">
            <a:avLst/>
          </a:prstGeom>
        </p:spPr>
      </p:pic>
      <p:pic>
        <p:nvPicPr>
          <p:cNvPr id="14" name="Рисунок 13">
            <a:extLst>
              <a:ext uri="{FF2B5EF4-FFF2-40B4-BE49-F238E27FC236}">
                <a16:creationId xmlns:a16="http://schemas.microsoft.com/office/drawing/2014/main" id="{6D9EE0E3-CF66-4F7A-A23D-A7A34C4D9D2F}"/>
              </a:ext>
            </a:extLst>
          </p:cNvPr>
          <p:cNvPicPr>
            <a:picLocks noChangeAspect="1"/>
          </p:cNvPicPr>
          <p:nvPr/>
        </p:nvPicPr>
        <p:blipFill>
          <a:blip r:embed="rId4"/>
          <a:stretch>
            <a:fillRect/>
          </a:stretch>
        </p:blipFill>
        <p:spPr>
          <a:xfrm>
            <a:off x="214432" y="1256719"/>
            <a:ext cx="7825403" cy="1325833"/>
          </a:xfrm>
          <a:prstGeom prst="rect">
            <a:avLst/>
          </a:prstGeom>
        </p:spPr>
      </p:pic>
      <p:pic>
        <p:nvPicPr>
          <p:cNvPr id="15" name="Picture 187">
            <a:extLst>
              <a:ext uri="{FF2B5EF4-FFF2-40B4-BE49-F238E27FC236}">
                <a16:creationId xmlns:a16="http://schemas.microsoft.com/office/drawing/2014/main" id="{33BE8226-9CEB-4087-B178-054B0C5090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a:extLst>
              <a:ext uri="{FF2B5EF4-FFF2-40B4-BE49-F238E27FC236}">
                <a16:creationId xmlns:a16="http://schemas.microsoft.com/office/drawing/2014/main" id="{9359CE68-3410-4AA5-B75B-F4C09A07F9D0}"/>
              </a:ext>
            </a:extLst>
          </p:cNvPr>
          <p:cNvPicPr>
            <a:picLocks noChangeAspect="1"/>
          </p:cNvPicPr>
          <p:nvPr/>
        </p:nvPicPr>
        <p:blipFill>
          <a:blip r:embed="rId6"/>
          <a:stretch>
            <a:fillRect/>
          </a:stretch>
        </p:blipFill>
        <p:spPr>
          <a:xfrm>
            <a:off x="8378685" y="796317"/>
            <a:ext cx="3513326" cy="3719386"/>
          </a:xfrm>
          <a:prstGeom prst="rect">
            <a:avLst/>
          </a:prstGeom>
        </p:spPr>
      </p:pic>
      <p:pic>
        <p:nvPicPr>
          <p:cNvPr id="5" name="Рисунок 4">
            <a:extLst>
              <a:ext uri="{FF2B5EF4-FFF2-40B4-BE49-F238E27FC236}">
                <a16:creationId xmlns:a16="http://schemas.microsoft.com/office/drawing/2014/main" id="{54D0CA96-AB5F-4D48-A2B8-56C11754B663}"/>
              </a:ext>
            </a:extLst>
          </p:cNvPr>
          <p:cNvPicPr>
            <a:picLocks noChangeAspect="1"/>
          </p:cNvPicPr>
          <p:nvPr/>
        </p:nvPicPr>
        <p:blipFill>
          <a:blip r:embed="rId7"/>
          <a:stretch>
            <a:fillRect/>
          </a:stretch>
        </p:blipFill>
        <p:spPr>
          <a:xfrm>
            <a:off x="134403" y="3072602"/>
            <a:ext cx="4466549" cy="3161846"/>
          </a:xfrm>
          <a:prstGeom prst="rect">
            <a:avLst/>
          </a:prstGeom>
        </p:spPr>
      </p:pic>
    </p:spTree>
    <p:extLst>
      <p:ext uri="{BB962C8B-B14F-4D97-AF65-F5344CB8AC3E}">
        <p14:creationId xmlns:p14="http://schemas.microsoft.com/office/powerpoint/2010/main" val="160899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dirty="0"/>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139491"/>
                <a:ext cx="10909957"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2</a:t>
                </a:r>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400" b="1" i="1">
                            <a:solidFill>
                              <a:srgbClr val="002060"/>
                            </a:solidFill>
                            <a:effectLst/>
                            <a:latin typeface="Cambria Math" panose="02040503050406030204" pitchFamily="18" charset="0"/>
                          </a:rPr>
                        </m:ctrlPr>
                      </m:dPr>
                      <m:e>
                        <m:r>
                          <a:rPr lang="ru-RU" sz="24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𝑾</m:t>
                        </m:r>
                      </m:e>
                    </m:d>
                  </m:oMath>
                </a14:m>
                <a:endParaRPr lang="ru-RU" sz="2400" b="1"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139491"/>
                <a:ext cx="10909957" cy="461665"/>
              </a:xfrm>
              <a:prstGeom prst="rect">
                <a:avLst/>
              </a:prstGeom>
              <a:blipFill>
                <a:blip r:embed="rId3"/>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5" name="Прямоугольник 4"/>
          <p:cNvSpPr/>
          <p:nvPr/>
        </p:nvSpPr>
        <p:spPr>
          <a:xfrm>
            <a:off x="6075122" y="1453019"/>
            <a:ext cx="45719" cy="3999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3DEB53D-2A7A-48D6-9C34-6E0D800C66A5}"/>
                  </a:ext>
                </a:extLst>
              </p:cNvPr>
              <p:cNvSpPr txBox="1"/>
              <p:nvPr/>
            </p:nvSpPr>
            <p:spPr>
              <a:xfrm>
                <a:off x="6786721" y="1924933"/>
                <a:ext cx="4906762" cy="3008131"/>
              </a:xfrm>
              <a:prstGeom prst="rect">
                <a:avLst/>
              </a:prstGeom>
              <a:noFill/>
            </p:spPr>
            <p:txBody>
              <a:bodyPr wrap="square">
                <a:spAutoFit/>
              </a:bodyPr>
              <a:lstStyle/>
              <a:p>
                <a:pPr algn="just">
                  <a:lnSpc>
                    <a:spcPct val="150000"/>
                  </a:lnSpc>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the power input with 18 mm coupling loop plasma discharge ignites at power </a:t>
                </a:r>
                <a14:m>
                  <m:oMath xmlns:m="http://schemas.openxmlformats.org/officeDocument/2006/math">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W, at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1 </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W the discharge extinguished. The maximum ion current value at 30 W is 245 </a:t>
                </a:r>
                <a14:m>
                  <m:oMath xmlns:m="http://schemas.openxmlformats.org/officeDocument/2006/math">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the power input with 14 mm coupling loop plasma discharge ignites at </a:t>
                </a:r>
                <a14:m>
                  <m:oMath xmlns:m="http://schemas.openxmlformats.org/officeDocument/2006/math">
                    <m:r>
                      <a:rPr lang="en-US" sz="1600" i="1" smtClean="0">
                        <a:latin typeface="Cambria Math" panose="02040503050406030204" pitchFamily="18" charset="0"/>
                      </a:rPr>
                      <m:t>𝑊</m:t>
                    </m:r>
                    <m:r>
                      <a:rPr lang="ru-RU" sz="1600" i="1">
                        <a:latin typeface="Cambria Math" panose="02040503050406030204" pitchFamily="18" charset="0"/>
                      </a:rPr>
                      <m:t>≥2</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W, at </a:t>
                </a:r>
                <a14:m>
                  <m:oMath xmlns:m="http://schemas.openxmlformats.org/officeDocument/2006/math">
                    <m:r>
                      <a:rPr lang="en-US" sz="1600" i="1">
                        <a:latin typeface="Cambria Math" panose="02040503050406030204" pitchFamily="18" charset="0"/>
                      </a:rPr>
                      <m:t>𝑊</m:t>
                    </m:r>
                    <m:r>
                      <a:rPr lang="ru-RU" sz="1600" i="1">
                        <a:latin typeface="Cambria Math" panose="02040503050406030204" pitchFamily="18" charset="0"/>
                      </a:rPr>
                      <m:t>&lt;1</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discharge extinguished. The maximum ion current value at 30 W is 143 </a:t>
                </a:r>
                <a14:m>
                  <m:oMath xmlns:m="http://schemas.openxmlformats.org/officeDocument/2006/math">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03DEB53D-2A7A-48D6-9C34-6E0D800C66A5}"/>
                  </a:ext>
                </a:extLst>
              </p:cNvPr>
              <p:cNvSpPr txBox="1">
                <a:spLocks noRot="1" noChangeAspect="1" noMove="1" noResize="1" noEditPoints="1" noAdjustHandles="1" noChangeArrowheads="1" noChangeShapeType="1" noTextEdit="1"/>
              </p:cNvSpPr>
              <p:nvPr/>
            </p:nvSpPr>
            <p:spPr>
              <a:xfrm>
                <a:off x="6786721" y="1924933"/>
                <a:ext cx="4906762" cy="3008131"/>
              </a:xfrm>
              <a:prstGeom prst="rect">
                <a:avLst/>
              </a:prstGeom>
              <a:blipFill>
                <a:blip r:embed="rId4"/>
                <a:stretch>
                  <a:fillRect l="-621" r="-745" b="-162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AF7AF6A-240D-470B-B657-C21B98748E6E}"/>
                  </a:ext>
                </a:extLst>
              </p:cNvPr>
              <p:cNvSpPr txBox="1"/>
              <p:nvPr/>
            </p:nvSpPr>
            <p:spPr>
              <a:xfrm>
                <a:off x="681467" y="5970334"/>
                <a:ext cx="5074467" cy="369332"/>
              </a:xfrm>
              <a:prstGeom prst="rect">
                <a:avLst/>
              </a:prstGeom>
              <a:noFill/>
            </p:spPr>
            <p:txBody>
              <a:bodyPr wrap="square">
                <a:spAutoFit/>
              </a:bodyPr>
              <a:lstStyle/>
              <a:p>
                <a:pPr algn="ctr"/>
                <a:r>
                  <a:rPr lang="en-US" altLang="ru-RU" dirty="0">
                    <a:latin typeface="Times New Roman" panose="02020603050405020304" pitchFamily="18" charset="0"/>
                    <a:cs typeface="Times New Roman" panose="02020603050405020304" pitchFamily="18" charset="0"/>
                  </a:rPr>
                  <a:t>He</a:t>
                </a:r>
                <a:r>
                  <a:rPr lang="en-US" altLang="ru-RU" baseline="4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ru-RU" i="1">
                        <a:effectLst/>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 a function of power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oMath>
                </a14:m>
                <a:endParaRPr lang="ru-KZ" dirty="0">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FAF7AF6A-240D-470B-B657-C21B98748E6E}"/>
                  </a:ext>
                </a:extLst>
              </p:cNvPr>
              <p:cNvSpPr txBox="1">
                <a:spLocks noRot="1" noChangeAspect="1" noMove="1" noResize="1" noEditPoints="1" noAdjustHandles="1" noChangeArrowheads="1" noChangeShapeType="1" noTextEdit="1"/>
              </p:cNvSpPr>
              <p:nvPr/>
            </p:nvSpPr>
            <p:spPr>
              <a:xfrm>
                <a:off x="681467" y="5970334"/>
                <a:ext cx="5074467" cy="369332"/>
              </a:xfrm>
              <a:prstGeom prst="rect">
                <a:avLst/>
              </a:prstGeom>
              <a:blipFill>
                <a:blip r:embed="rId5"/>
                <a:stretch>
                  <a:fillRect t="-8197" b="-24590"/>
                </a:stretch>
              </a:blipFill>
            </p:spPr>
            <p:txBody>
              <a:bodyPr/>
              <a:lstStyle/>
              <a:p>
                <a:r>
                  <a:rPr lang="ru-RU">
                    <a:noFill/>
                  </a:rPr>
                  <a:t> </a:t>
                </a:r>
              </a:p>
            </p:txBody>
          </p:sp>
        </mc:Fallback>
      </mc:AlternateContent>
      <p:pic>
        <p:nvPicPr>
          <p:cNvPr id="12" name="Picture 187">
            <a:extLst>
              <a:ext uri="{FF2B5EF4-FFF2-40B4-BE49-F238E27FC236}">
                <a16:creationId xmlns:a16="http://schemas.microsoft.com/office/drawing/2014/main" id="{30621387-1398-4461-A28F-B631408E58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id="{CDC7FE6B-935E-4D31-B977-770C74D09293}"/>
              </a:ext>
            </a:extLst>
          </p:cNvPr>
          <p:cNvPicPr>
            <a:picLocks noChangeAspect="1"/>
          </p:cNvPicPr>
          <p:nvPr/>
        </p:nvPicPr>
        <p:blipFill>
          <a:blip r:embed="rId7"/>
          <a:stretch>
            <a:fillRect/>
          </a:stretch>
        </p:blipFill>
        <p:spPr>
          <a:xfrm>
            <a:off x="-95373" y="887665"/>
            <a:ext cx="6628148" cy="5082669"/>
          </a:xfrm>
          <a:prstGeom prst="rect">
            <a:avLst/>
          </a:prstGeom>
        </p:spPr>
      </p:pic>
    </p:spTree>
    <p:extLst>
      <p:ext uri="{BB962C8B-B14F-4D97-AF65-F5344CB8AC3E}">
        <p14:creationId xmlns:p14="http://schemas.microsoft.com/office/powerpoint/2010/main" val="18821104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9972</TotalTime>
  <Words>1125</Words>
  <Application>Microsoft Office PowerPoint</Application>
  <PresentationFormat>Широкоэкранный</PresentationFormat>
  <Paragraphs>111</Paragraphs>
  <Slides>16</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Cambria Math</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Мстители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Антон Лукин</dc:creator>
  <cp:lastModifiedBy>Кирилл Берестов</cp:lastModifiedBy>
  <cp:revision>242</cp:revision>
  <dcterms:created xsi:type="dcterms:W3CDTF">2019-04-17T00:15:18Z</dcterms:created>
  <dcterms:modified xsi:type="dcterms:W3CDTF">2022-10-25T11:58:03Z</dcterms:modified>
</cp:coreProperties>
</file>