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7"/>
  </p:notesMasterIdLst>
  <p:handoutMasterIdLst>
    <p:handoutMasterId r:id="rId18"/>
  </p:handoutMasterIdLst>
  <p:sldIdLst>
    <p:sldId id="256" r:id="rId2"/>
    <p:sldId id="273" r:id="rId3"/>
    <p:sldId id="274" r:id="rId4"/>
    <p:sldId id="257" r:id="rId5"/>
    <p:sldId id="276" r:id="rId6"/>
    <p:sldId id="283" r:id="rId7"/>
    <p:sldId id="277" r:id="rId8"/>
    <p:sldId id="278" r:id="rId9"/>
    <p:sldId id="280" r:id="rId10"/>
    <p:sldId id="279" r:id="rId11"/>
    <p:sldId id="264" r:id="rId12"/>
    <p:sldId id="275" r:id="rId13"/>
    <p:sldId id="266" r:id="rId14"/>
    <p:sldId id="281"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98A263-AD2E-AF55-C7AF-4C23300B6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AAAAAAAAAAAA</a:t>
            </a:r>
          </a:p>
        </p:txBody>
      </p:sp>
      <p:sp>
        <p:nvSpPr>
          <p:cNvPr id="3" name="Date Placeholder 2">
            <a:extLst>
              <a:ext uri="{FF2B5EF4-FFF2-40B4-BE49-F238E27FC236}">
                <a16:creationId xmlns:a16="http://schemas.microsoft.com/office/drawing/2014/main" xmlns="" id="{180CC0DE-1C7F-F7EE-0BBC-D23FD34872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0AD298-A6F7-408A-998C-41385ED2C455}" type="datetimeFigureOut">
              <a:rPr lang="en-US" smtClean="0"/>
              <a:t>11/3/2022</a:t>
            </a:fld>
            <a:endParaRPr lang="en-US"/>
          </a:p>
        </p:txBody>
      </p:sp>
      <p:sp>
        <p:nvSpPr>
          <p:cNvPr id="4" name="Footer Placeholder 3">
            <a:extLst>
              <a:ext uri="{FF2B5EF4-FFF2-40B4-BE49-F238E27FC236}">
                <a16:creationId xmlns:a16="http://schemas.microsoft.com/office/drawing/2014/main" xmlns="" id="{248A81EB-378F-92D0-1528-A52868A81C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0840879-79B7-9D35-40F8-2ABDA1CCF5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750D80-553B-4820-951D-ACFD266428BA}" type="slidenum">
              <a:rPr lang="en-US" smtClean="0"/>
              <a:t>‹#›</a:t>
            </a:fld>
            <a:endParaRPr lang="en-US"/>
          </a:p>
        </p:txBody>
      </p:sp>
    </p:spTree>
    <p:extLst>
      <p:ext uri="{BB962C8B-B14F-4D97-AF65-F5344CB8AC3E}">
        <p14:creationId xmlns:p14="http://schemas.microsoft.com/office/powerpoint/2010/main" val="469208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A298-0690-4861-A802-2AFBA5E8EDCC}" type="datetimeFigureOut">
              <a:rPr lang="en-US" smtClean="0"/>
              <a:t>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605FC-4E32-42F8-9D89-0F33CC4F9BEC}" type="slidenum">
              <a:rPr lang="en-US" smtClean="0"/>
              <a:t>‹#›</a:t>
            </a:fld>
            <a:endParaRPr lang="en-US"/>
          </a:p>
        </p:txBody>
      </p:sp>
    </p:spTree>
    <p:extLst>
      <p:ext uri="{BB962C8B-B14F-4D97-AF65-F5344CB8AC3E}">
        <p14:creationId xmlns:p14="http://schemas.microsoft.com/office/powerpoint/2010/main" val="267230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8605FC-4E32-42F8-9D89-0F33CC4F9BEC}" type="slidenum">
              <a:rPr lang="en-US" smtClean="0"/>
              <a:t>1</a:t>
            </a:fld>
            <a:endParaRPr lang="en-US"/>
          </a:p>
        </p:txBody>
      </p:sp>
    </p:spTree>
    <p:extLst>
      <p:ext uri="{BB962C8B-B14F-4D97-AF65-F5344CB8AC3E}">
        <p14:creationId xmlns:p14="http://schemas.microsoft.com/office/powerpoint/2010/main" val="306286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8605FC-4E32-42F8-9D89-0F33CC4F9BEC}" type="slidenum">
              <a:rPr lang="en-US" smtClean="0"/>
              <a:t>4</a:t>
            </a:fld>
            <a:endParaRPr lang="en-US"/>
          </a:p>
        </p:txBody>
      </p:sp>
    </p:spTree>
    <p:extLst>
      <p:ext uri="{BB962C8B-B14F-4D97-AF65-F5344CB8AC3E}">
        <p14:creationId xmlns:p14="http://schemas.microsoft.com/office/powerpoint/2010/main" val="268943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605FC-4E32-42F8-9D89-0F33CC4F9BEC}" type="slidenum">
              <a:rPr lang="en-US" smtClean="0"/>
              <a:t>7</a:t>
            </a:fld>
            <a:endParaRPr lang="en-US"/>
          </a:p>
        </p:txBody>
      </p:sp>
    </p:spTree>
    <p:extLst>
      <p:ext uri="{BB962C8B-B14F-4D97-AF65-F5344CB8AC3E}">
        <p14:creationId xmlns:p14="http://schemas.microsoft.com/office/powerpoint/2010/main" val="177374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8605FC-4E32-42F8-9D89-0F33CC4F9BEC}"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1199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8605FC-4E32-42F8-9D89-0F33CC4F9BE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0724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8605FC-4E32-42F8-9D89-0F33CC4F9BEC}"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4306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BACC0-DBE5-4ABB-9CFC-E8B5E14BA84D}"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AC18-A1B5-4C2D-8E2F-BD901F2F357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28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F259F-67B8-44E4-8F75-B05D24893970}"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87248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37B52-2562-41BE-845A-CD29DFB538C3}"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187768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FC058-44C4-47DD-B379-36B86300B7E3}"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405251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236B2-61EE-419A-82CA-D1B3B907E4DA}"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3AC18-A1B5-4C2D-8E2F-BD901F2F357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3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671B71-2964-44EA-BB95-961B0B336C02}"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259602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A9EC18-6E23-43CD-9384-CF68F3D53710}" type="datetime1">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87277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51B6FA-6149-4166-A99A-2B6891EC9CA8}" type="datetime1">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14151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EE7C3B-9021-478A-8666-51C4D2218A48}" type="datetime1">
              <a:rPr lang="en-US" smtClean="0"/>
              <a:t>11/3/2022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295582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AF76FD3-52B6-4CE8-BADA-DBF122337427}" type="datetime1">
              <a:rPr lang="en-US" smtClean="0"/>
              <a:t>11/3/2022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A3AC18-A1B5-4C2D-8E2F-BD901F2F3579}" type="slidenum">
              <a:rPr lang="en-US" smtClean="0"/>
              <a:t>‹#›</a:t>
            </a:fld>
            <a:endParaRPr lang="en-US"/>
          </a:p>
        </p:txBody>
      </p:sp>
    </p:spTree>
    <p:extLst>
      <p:ext uri="{BB962C8B-B14F-4D97-AF65-F5344CB8AC3E}">
        <p14:creationId xmlns:p14="http://schemas.microsoft.com/office/powerpoint/2010/main" val="266977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41A1A-C0FE-43A8-BA35-0CD28843C0AC}"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3AC18-A1B5-4C2D-8E2F-BD901F2F3579}" type="slidenum">
              <a:rPr lang="en-US" smtClean="0"/>
              <a:t>‹#›</a:t>
            </a:fld>
            <a:endParaRPr lang="en-US"/>
          </a:p>
        </p:txBody>
      </p:sp>
    </p:spTree>
    <p:extLst>
      <p:ext uri="{BB962C8B-B14F-4D97-AF65-F5344CB8AC3E}">
        <p14:creationId xmlns:p14="http://schemas.microsoft.com/office/powerpoint/2010/main" val="258864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A395301-BC36-4E75-B7C3-ED6E9143DCE3}" type="datetime1">
              <a:rPr lang="en-US" smtClean="0"/>
              <a:t>11/3/2022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A3AC18-A1B5-4C2D-8E2F-BD901F2F357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08005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692" y="2144606"/>
            <a:ext cx="7402285" cy="1764451"/>
          </a:xfrm>
        </p:spPr>
        <p:txBody>
          <a:bodyPr>
            <a:normAutofit/>
          </a:bodyPr>
          <a:lstStyle/>
          <a:p>
            <a:r>
              <a:rPr lang="en-GB" sz="3200" b="1" dirty="0">
                <a:latin typeface="Baskerville Old Face" panose="02020602080505020303" pitchFamily="18" charset="0"/>
              </a:rPr>
              <a:t>MeV energy electron and proton irradiation effects in semiconductor materials for space applications</a:t>
            </a:r>
            <a:endParaRPr lang="en-US" sz="3200" b="1" cap="none" dirty="0">
              <a:latin typeface="Baskerville Old Face" panose="02020602080505020303" pitchFamily="18" charset="0"/>
            </a:endParaRPr>
          </a:p>
        </p:txBody>
      </p:sp>
      <p:sp>
        <p:nvSpPr>
          <p:cNvPr id="3" name="Subtitle 2"/>
          <p:cNvSpPr>
            <a:spLocks noGrp="1"/>
          </p:cNvSpPr>
          <p:nvPr>
            <p:ph type="subTitle" idx="1"/>
          </p:nvPr>
        </p:nvSpPr>
        <p:spPr>
          <a:xfrm>
            <a:off x="905692" y="4426630"/>
            <a:ext cx="7653092" cy="1684141"/>
          </a:xfrm>
        </p:spPr>
        <p:txBody>
          <a:bodyPr>
            <a:normAutofit fontScale="92500"/>
          </a:bodyPr>
          <a:lstStyle/>
          <a:p>
            <a:r>
              <a:rPr lang="en-US" sz="2000" b="1" u="sng" cap="none" dirty="0">
                <a:solidFill>
                  <a:schemeClr val="tx1"/>
                </a:solidFill>
                <a:latin typeface="Baskerville Old Face" panose="02020602080505020303" pitchFamily="18" charset="0"/>
              </a:rPr>
              <a:t>Vika Arzumanyan</a:t>
            </a:r>
          </a:p>
          <a:p>
            <a:r>
              <a:rPr lang="en-US" sz="2000" b="1" cap="none" dirty="0">
                <a:solidFill>
                  <a:schemeClr val="tx1"/>
                </a:solidFill>
                <a:latin typeface="Baskerville Old Face" panose="02020602080505020303" pitchFamily="18" charset="0"/>
              </a:rPr>
              <a:t>V. Harutyunyan, A. </a:t>
            </a:r>
            <a:r>
              <a:rPr lang="en-US" sz="2000" b="1" cap="none" dirty="0" err="1">
                <a:solidFill>
                  <a:schemeClr val="tx1"/>
                </a:solidFill>
                <a:latin typeface="Baskerville Old Face" panose="02020602080505020303" pitchFamily="18" charset="0"/>
              </a:rPr>
              <a:t>Sahakyan</a:t>
            </a:r>
            <a:r>
              <a:rPr lang="en-US" sz="2000" b="1" cap="none" dirty="0">
                <a:solidFill>
                  <a:schemeClr val="tx1"/>
                </a:solidFill>
                <a:latin typeface="Baskerville Old Face" panose="02020602080505020303" pitchFamily="18" charset="0"/>
              </a:rPr>
              <a:t>, N. </a:t>
            </a:r>
            <a:r>
              <a:rPr lang="en-US" sz="2000" b="1" cap="none" dirty="0" err="1">
                <a:solidFill>
                  <a:schemeClr val="tx1"/>
                </a:solidFill>
                <a:latin typeface="Baskerville Old Face" panose="02020602080505020303" pitchFamily="18" charset="0"/>
              </a:rPr>
              <a:t>Grigoryan</a:t>
            </a:r>
            <a:r>
              <a:rPr lang="en-US" sz="2000" b="1" cap="none" dirty="0">
                <a:solidFill>
                  <a:schemeClr val="tx1"/>
                </a:solidFill>
                <a:latin typeface="Baskerville Old Face" panose="02020602080505020303" pitchFamily="18" charset="0"/>
              </a:rPr>
              <a:t>, A. Martirosyan</a:t>
            </a:r>
          </a:p>
          <a:p>
            <a:r>
              <a:rPr lang="en-US" sz="2000" b="1" cap="none" dirty="0">
                <a:solidFill>
                  <a:schemeClr val="tx1"/>
                </a:solidFill>
                <a:latin typeface="Baskerville Old Face" panose="02020602080505020303" pitchFamily="18" charset="0"/>
              </a:rPr>
              <a:t>Yerevan, Armenia</a:t>
            </a:r>
          </a:p>
          <a:p>
            <a:r>
              <a:rPr lang="en-US" sz="2100" b="1" i="1" dirty="0">
                <a:solidFill>
                  <a:schemeClr val="accent2"/>
                </a:solidFill>
                <a:latin typeface="Baskerville Old Face" panose="02020602080505020303" pitchFamily="18" charset="0"/>
              </a:rPr>
              <a:t>E</a:t>
            </a:r>
            <a:r>
              <a:rPr lang="en-US" sz="2100" b="1" i="1" cap="none" dirty="0">
                <a:solidFill>
                  <a:schemeClr val="accent2"/>
                </a:solidFill>
                <a:latin typeface="Baskerville Old Face" panose="02020602080505020303" pitchFamily="18" charset="0"/>
              </a:rPr>
              <a:t>mail: vika.arzumanyan@yerphi.am</a:t>
            </a:r>
          </a:p>
        </p:txBody>
      </p:sp>
      <p:sp>
        <p:nvSpPr>
          <p:cNvPr id="7" name="Slide Number Placeholder 6"/>
          <p:cNvSpPr>
            <a:spLocks noGrp="1"/>
          </p:cNvSpPr>
          <p:nvPr>
            <p:ph type="sldNum" sz="quarter" idx="12"/>
          </p:nvPr>
        </p:nvSpPr>
        <p:spPr/>
        <p:txBody>
          <a:bodyPr/>
          <a:lstStyle/>
          <a:p>
            <a:fld id="{98A3AC18-A1B5-4C2D-8E2F-BD901F2F3579}" type="slidenum">
              <a:rPr lang="en-US" smtClean="0"/>
              <a:t>1</a:t>
            </a:fld>
            <a:endParaRPr lang="en-US"/>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92" y="333120"/>
            <a:ext cx="3241788" cy="11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47480" y="355044"/>
            <a:ext cx="4932511" cy="1107996"/>
          </a:xfrm>
          <a:prstGeom prst="rect">
            <a:avLst/>
          </a:prstGeom>
        </p:spPr>
        <p:txBody>
          <a:bodyPr wrap="square">
            <a:spAutoFit/>
          </a:bodyPr>
          <a:lstStyle/>
          <a:p>
            <a:pPr algn="ctr"/>
            <a:r>
              <a:rPr lang="en-GB" sz="2200" b="1" dirty="0">
                <a:solidFill>
                  <a:schemeClr val="bg2">
                    <a:lumMod val="25000"/>
                  </a:schemeClr>
                </a:solidFill>
                <a:latin typeface="Baskerville Old Face" panose="02020602080505020303" pitchFamily="18" charset="0"/>
              </a:rPr>
              <a:t>XXVI International Scientific Conference of Young Scientists and Specialists </a:t>
            </a:r>
          </a:p>
          <a:p>
            <a:pPr algn="ctr"/>
            <a:r>
              <a:rPr lang="en-GB" sz="2200" b="1" dirty="0">
                <a:solidFill>
                  <a:schemeClr val="bg2">
                    <a:lumMod val="25000"/>
                  </a:schemeClr>
                </a:solidFill>
                <a:latin typeface="Baskerville Old Face" panose="02020602080505020303" pitchFamily="18" charset="0"/>
              </a:rPr>
              <a:t>(AYSS-2022), Dubna, Russia</a:t>
            </a:r>
            <a:endParaRPr lang="en-US" sz="2200" b="1" dirty="0">
              <a:solidFill>
                <a:schemeClr val="bg2">
                  <a:lumMod val="25000"/>
                </a:schemeClr>
              </a:solidFill>
              <a:latin typeface="Baskerville Old Face" panose="02020602080505020303" pitchFamily="18" charset="0"/>
            </a:endParaRPr>
          </a:p>
        </p:txBody>
      </p:sp>
      <p:sp>
        <p:nvSpPr>
          <p:cNvPr id="5" name="Date Placeholder 4">
            <a:extLst>
              <a:ext uri="{FF2B5EF4-FFF2-40B4-BE49-F238E27FC236}">
                <a16:creationId xmlns:a16="http://schemas.microsoft.com/office/drawing/2014/main" xmlns="" id="{9B8776CC-615B-B0BE-403A-305966454717}"/>
              </a:ext>
            </a:extLst>
          </p:cNvPr>
          <p:cNvSpPr>
            <a:spLocks noGrp="1"/>
          </p:cNvSpPr>
          <p:nvPr>
            <p:ph type="dt" sz="half" idx="10"/>
          </p:nvPr>
        </p:nvSpPr>
        <p:spPr>
          <a:xfrm>
            <a:off x="905692" y="6364241"/>
            <a:ext cx="1854203" cy="365125"/>
          </a:xfrm>
        </p:spPr>
        <p:txBody>
          <a:bodyPr/>
          <a:lstStyle/>
          <a:p>
            <a:fld id="{31A3C851-53C2-458C-8B90-68CEFDBB6B6D}" type="datetime3">
              <a:rPr lang="en-US" sz="1800" smtClean="0">
                <a:solidFill>
                  <a:schemeClr val="bg1"/>
                </a:solidFill>
                <a:latin typeface="Baskerville Old Face" panose="02020602080505020303" pitchFamily="18" charset="0"/>
              </a:rPr>
              <a:t>3 November 2022</a:t>
            </a:fld>
            <a:endParaRPr lang="en-US" sz="18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5875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askerville Old Face" panose="02020602080505020303" pitchFamily="18" charset="0"/>
              </a:rPr>
              <a:t>Experimental results</a:t>
            </a:r>
          </a:p>
        </p:txBody>
      </p:sp>
      <p:sp>
        <p:nvSpPr>
          <p:cNvPr id="3" name="Slide Number Placeholder 2"/>
          <p:cNvSpPr>
            <a:spLocks noGrp="1"/>
          </p:cNvSpPr>
          <p:nvPr>
            <p:ph type="sldNum" sz="quarter" idx="12"/>
          </p:nvPr>
        </p:nvSpPr>
        <p:spPr/>
        <p:txBody>
          <a:bodyPr/>
          <a:lstStyle/>
          <a:p>
            <a:fld id="{98A3AC18-A1B5-4C2D-8E2F-BD901F2F3579}" type="slidenum">
              <a:rPr lang="en-US" smtClean="0"/>
              <a:t>10</a:t>
            </a:fld>
            <a:endParaRPr lang="en-US"/>
          </a:p>
        </p:txBody>
      </p:sp>
      <p:sp>
        <p:nvSpPr>
          <p:cNvPr id="5" name="Rectangle 4"/>
          <p:cNvSpPr/>
          <p:nvPr/>
        </p:nvSpPr>
        <p:spPr>
          <a:xfrm>
            <a:off x="303710" y="4689835"/>
            <a:ext cx="4161971" cy="2330895"/>
          </a:xfrm>
          <a:prstGeom prst="rect">
            <a:avLst/>
          </a:prstGeom>
        </p:spPr>
        <p:txBody>
          <a:bodyPr wrap="square">
            <a:spAutoFit/>
          </a:bodyPr>
          <a:lstStyle/>
          <a:p>
            <a:pPr algn="just">
              <a:lnSpc>
                <a:spcPct val="115000"/>
              </a:lnSpc>
              <a:spcAft>
                <a:spcPts val="1000"/>
              </a:spcAft>
            </a:pPr>
            <a:r>
              <a:rPr lang="en-US" sz="1600" b="1"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Fig. 5.</a:t>
            </a:r>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altLang="en-US" sz="16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Introduction rate of radiation defects vs. irradiation dose for n -type silicon doped with different concentrations of carbon atoms. The induced radiation defects values for each applied dose are presented in the insert. </a:t>
            </a:r>
            <a:endParaRPr lang="en-US" altLang="en-US" sz="3600" dirty="0">
              <a:latin typeface="Baskerville Old Face" panose="02020602080505020303" pitchFamily="18" charset="0"/>
            </a:endParaRPr>
          </a:p>
          <a:p>
            <a:pPr algn="just">
              <a:lnSpc>
                <a:spcPct val="115000"/>
              </a:lnSpc>
              <a:spcAft>
                <a:spcPts val="1000"/>
              </a:spcAft>
            </a:pPr>
            <a:r>
              <a:rPr lang="en-US" altLang="en-US" sz="16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a:t>
            </a:r>
            <a:endParaRPr lang="en-US" altLang="en-US" sz="3600" dirty="0">
              <a:latin typeface="Baskerville Old Face" panose="02020602080505020303" pitchFamily="18" charset="0"/>
            </a:endParaRPr>
          </a:p>
          <a:p>
            <a:pPr algn="just">
              <a:lnSpc>
                <a:spcPct val="115000"/>
              </a:lnSpc>
              <a:spcAft>
                <a:spcPts val="1000"/>
              </a:spcAft>
            </a:pPr>
            <a:endParaRPr lang="en-US" sz="1600"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606834" y="4689836"/>
            <a:ext cx="4267200" cy="1569660"/>
          </a:xfrm>
          <a:prstGeom prst="rect">
            <a:avLst/>
          </a:prstGeom>
        </p:spPr>
        <p:txBody>
          <a:bodyPr wrap="square">
            <a:spAutoFit/>
          </a:bodyPr>
          <a:lstStyle/>
          <a:p>
            <a:pPr algn="just"/>
            <a:r>
              <a:rPr lang="en-US" sz="1600" b="1" kern="0" dirty="0">
                <a:solidFill>
                  <a:srgbClr val="000000"/>
                </a:solidFill>
                <a:latin typeface="Baskerville Old Face" panose="02020602080505020303" pitchFamily="18" charset="0"/>
                <a:ea typeface="Times New Roman" panose="02020603050405020304" pitchFamily="18" charset="0"/>
              </a:rPr>
              <a:t>Fig. 6.</a:t>
            </a:r>
            <a:r>
              <a:rPr lang="en-US" sz="1600" kern="0" dirty="0">
                <a:solidFill>
                  <a:srgbClr val="000000"/>
                </a:solidFill>
                <a:latin typeface="Baskerville Old Face" panose="02020602080505020303" pitchFamily="18" charset="0"/>
                <a:ea typeface="Times New Roman" panose="02020603050405020304" pitchFamily="18" charset="0"/>
              </a:rPr>
              <a:t> </a:t>
            </a:r>
            <a:r>
              <a:rPr lang="en-GB" sz="1600" kern="0" dirty="0">
                <a:solidFill>
                  <a:srgbClr val="000000"/>
                </a:solidFill>
                <a:latin typeface="Baskerville Old Face" panose="02020602080505020303" pitchFamily="18" charset="0"/>
                <a:ea typeface="Times New Roman" panose="02020603050405020304" pitchFamily="18" charset="0"/>
              </a:rPr>
              <a:t>Introduction rate of radiation defects vs. irradiation dose for n-GaP samples with an initial specific resistivity of 0.15 Ω·cm, irradiated by electrons with energies of 50 MeV and 7.5 MeV. In the insert is shown the induced radiation defects values for each applied dose. </a:t>
            </a:r>
            <a:endParaRPr lang="en-US" sz="2800" dirty="0">
              <a:latin typeface="Baskerville Old Face" panose="02020602080505020303" pitchFamily="18" charset="0"/>
            </a:endParaRPr>
          </a:p>
        </p:txBody>
      </p:sp>
      <p:pic>
        <p:nvPicPr>
          <p:cNvPr id="1026" name="Picture 2" descr="F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32" y="1846760"/>
            <a:ext cx="31908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973" y="1846759"/>
            <a:ext cx="31908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209785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65701"/>
            <a:ext cx="7772400" cy="1456267"/>
          </a:xfrm>
        </p:spPr>
        <p:txBody>
          <a:bodyPr>
            <a:normAutofit/>
          </a:bodyPr>
          <a:lstStyle/>
          <a:p>
            <a:r>
              <a:rPr lang="en-US" sz="3200" cap="none" dirty="0">
                <a:latin typeface="Baskerville Old Face" panose="02020602080505020303" pitchFamily="18" charset="0"/>
              </a:rPr>
              <a:t>Effects of sequential proton-electron irradiation</a:t>
            </a:r>
          </a:p>
        </p:txBody>
      </p:sp>
      <p:sp>
        <p:nvSpPr>
          <p:cNvPr id="4" name="Slide Number Placeholder 3"/>
          <p:cNvSpPr>
            <a:spLocks noGrp="1"/>
          </p:cNvSpPr>
          <p:nvPr>
            <p:ph type="sldNum" sz="quarter" idx="12"/>
          </p:nvPr>
        </p:nvSpPr>
        <p:spPr/>
        <p:txBody>
          <a:bodyPr/>
          <a:lstStyle/>
          <a:p>
            <a:fld id="{98A3AC18-A1B5-4C2D-8E2F-BD901F2F3579}" type="slidenum">
              <a:rPr lang="en-US" sz="1400" smtClean="0">
                <a:solidFill>
                  <a:prstClr val="white"/>
                </a:solidFill>
              </a:rPr>
              <a:pPr/>
              <a:t>11</a:t>
            </a:fld>
            <a:endParaRPr lang="en-US" sz="1400" dirty="0">
              <a:solidFill>
                <a:prstClr val="white"/>
              </a:solidFill>
            </a:endParaRPr>
          </a:p>
        </p:txBody>
      </p:sp>
      <p:sp>
        <p:nvSpPr>
          <p:cNvPr id="8" name="TextBox 7"/>
          <p:cNvSpPr txBox="1"/>
          <p:nvPr/>
        </p:nvSpPr>
        <p:spPr>
          <a:xfrm>
            <a:off x="341516" y="5139528"/>
            <a:ext cx="3918857" cy="923330"/>
          </a:xfrm>
          <a:prstGeom prst="rect">
            <a:avLst/>
          </a:prstGeom>
          <a:noFill/>
        </p:spPr>
        <p:txBody>
          <a:bodyPr wrap="square" rtlCol="0">
            <a:spAutoFit/>
          </a:bodyPr>
          <a:lstStyle/>
          <a:p>
            <a:pPr algn="just"/>
            <a:r>
              <a:rPr lang="en-US" b="1" dirty="0">
                <a:latin typeface="Baskerville Old Face" panose="02020602080505020303" pitchFamily="18" charset="0"/>
              </a:rPr>
              <a:t>Fig.7. </a:t>
            </a:r>
            <a:r>
              <a:rPr lang="en-US" dirty="0">
                <a:latin typeface="Baskerville Old Face" panose="02020602080505020303" pitchFamily="18" charset="0"/>
              </a:rPr>
              <a:t>Charge carriers’ concentration depending on 3.5MeV energy electron irradiation dose.</a:t>
            </a:r>
          </a:p>
        </p:txBody>
      </p:sp>
      <p:sp>
        <p:nvSpPr>
          <p:cNvPr id="9" name="TextBox 8"/>
          <p:cNvSpPr txBox="1"/>
          <p:nvPr/>
        </p:nvSpPr>
        <p:spPr>
          <a:xfrm>
            <a:off x="4625031" y="5069330"/>
            <a:ext cx="3918857" cy="1200329"/>
          </a:xfrm>
          <a:prstGeom prst="rect">
            <a:avLst/>
          </a:prstGeom>
          <a:noFill/>
        </p:spPr>
        <p:txBody>
          <a:bodyPr wrap="square" rtlCol="0">
            <a:spAutoFit/>
          </a:bodyPr>
          <a:lstStyle/>
          <a:p>
            <a:pPr algn="just"/>
            <a:r>
              <a:rPr lang="en-US" b="1" dirty="0">
                <a:latin typeface="Baskerville Old Face" panose="02020602080505020303" pitchFamily="18" charset="0"/>
              </a:rPr>
              <a:t>Fig.8. </a:t>
            </a:r>
            <a:r>
              <a:rPr lang="en-US" dirty="0">
                <a:latin typeface="Baskerville Old Face" panose="02020602080505020303" pitchFamily="18" charset="0"/>
              </a:rPr>
              <a:t>Charge carriers’ concentration depending on electron irradiation dose, previously irradiated by different proton irradiation doses.</a:t>
            </a:r>
          </a:p>
        </p:txBody>
      </p:sp>
      <p:pic>
        <p:nvPicPr>
          <p:cNvPr id="5" name="Picture 4"/>
          <p:cNvPicPr>
            <a:picLocks noChangeAspect="1"/>
          </p:cNvPicPr>
          <p:nvPr/>
        </p:nvPicPr>
        <p:blipFill>
          <a:blip r:embed="rId3"/>
          <a:stretch>
            <a:fillRect/>
          </a:stretch>
        </p:blipFill>
        <p:spPr>
          <a:xfrm>
            <a:off x="207233" y="1807821"/>
            <a:ext cx="4053140" cy="3175656"/>
          </a:xfrm>
          <a:prstGeom prst="rect">
            <a:avLst/>
          </a:prstGeom>
        </p:spPr>
      </p:pic>
      <p:sp>
        <p:nvSpPr>
          <p:cNvPr id="10" name="TextBox 9"/>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pic>
        <p:nvPicPr>
          <p:cNvPr id="3" name="Picture 2"/>
          <p:cNvPicPr>
            <a:picLocks noChangeAspect="1"/>
          </p:cNvPicPr>
          <p:nvPr/>
        </p:nvPicPr>
        <p:blipFill>
          <a:blip r:embed="rId4"/>
          <a:stretch>
            <a:fillRect/>
          </a:stretch>
        </p:blipFill>
        <p:spPr>
          <a:xfrm>
            <a:off x="4344523" y="1807821"/>
            <a:ext cx="4064840" cy="3175656"/>
          </a:xfrm>
          <a:prstGeom prst="rect">
            <a:avLst/>
          </a:prstGeom>
        </p:spPr>
      </p:pic>
    </p:spTree>
    <p:extLst>
      <p:ext uri="{BB962C8B-B14F-4D97-AF65-F5344CB8AC3E}">
        <p14:creationId xmlns:p14="http://schemas.microsoft.com/office/powerpoint/2010/main" val="131504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Baskerville Old Face" panose="02020602080505020303" pitchFamily="18" charset="0"/>
              </a:rPr>
              <a:t>Space Environment Simulating Setup</a:t>
            </a:r>
            <a:endParaRPr lang="en-US" sz="3600" dirty="0">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98A3AC18-A1B5-4C2D-8E2F-BD901F2F3579}" type="slidenum">
              <a:rPr lang="en-US" smtClean="0"/>
              <a:t>12</a:t>
            </a:fld>
            <a:endParaRPr lang="en-US"/>
          </a:p>
        </p:txBody>
      </p:sp>
      <p:pic>
        <p:nvPicPr>
          <p:cNvPr id="4" name="Picture 3"/>
          <p:cNvPicPr>
            <a:picLocks noChangeAspect="1"/>
          </p:cNvPicPr>
          <p:nvPr/>
        </p:nvPicPr>
        <p:blipFill rotWithShape="1">
          <a:blip r:embed="rId2"/>
          <a:srcRect l="16154"/>
          <a:stretch/>
        </p:blipFill>
        <p:spPr>
          <a:xfrm>
            <a:off x="3718559" y="1737361"/>
            <a:ext cx="5091294" cy="4554107"/>
          </a:xfrm>
          <a:prstGeom prst="rect">
            <a:avLst/>
          </a:prstGeom>
        </p:spPr>
      </p:pic>
      <p:sp>
        <p:nvSpPr>
          <p:cNvPr id="6" name="Rectangle 5"/>
          <p:cNvSpPr/>
          <p:nvPr/>
        </p:nvSpPr>
        <p:spPr>
          <a:xfrm>
            <a:off x="0" y="2566095"/>
            <a:ext cx="3640183" cy="2554545"/>
          </a:xfrm>
          <a:prstGeom prst="rect">
            <a:avLst/>
          </a:prstGeom>
        </p:spPr>
        <p:txBody>
          <a:bodyPr wrap="square">
            <a:spAutoFit/>
          </a:bodyPr>
          <a:lstStyle/>
          <a:p>
            <a:r>
              <a:rPr lang="en-US" sz="2000" dirty="0">
                <a:latin typeface="Baskerville Old Face" panose="02020602080505020303" pitchFamily="18" charset="0"/>
              </a:rPr>
              <a:t>Parameters of Research Stand</a:t>
            </a:r>
          </a:p>
          <a:p>
            <a:pPr marL="285750" indent="-285750">
              <a:buFont typeface="Arial" panose="020B0604020202020204" pitchFamily="34" charset="0"/>
              <a:buChar char="•"/>
            </a:pPr>
            <a:r>
              <a:rPr lang="en-US" sz="2000" dirty="0">
                <a:latin typeface="Baskerville Old Face" panose="02020602080505020303" pitchFamily="18" charset="0"/>
              </a:rPr>
              <a:t>Vacuum - 10</a:t>
            </a:r>
            <a:r>
              <a:rPr lang="en-US" sz="2000" baseline="30000" dirty="0">
                <a:latin typeface="Baskerville Old Face" panose="02020602080505020303" pitchFamily="18" charset="0"/>
              </a:rPr>
              <a:t>-5</a:t>
            </a:r>
            <a:r>
              <a:rPr lang="en-US" sz="2000" dirty="0">
                <a:latin typeface="Baskerville Old Face" panose="02020602080505020303" pitchFamily="18" charset="0"/>
              </a:rPr>
              <a:t> </a:t>
            </a:r>
            <a:r>
              <a:rPr lang="en-US" sz="2000" dirty="0" err="1">
                <a:latin typeface="Baskerville Old Face" panose="02020602080505020303" pitchFamily="18" charset="0"/>
              </a:rPr>
              <a:t>Torr</a:t>
            </a:r>
            <a:r>
              <a:rPr lang="en-US" sz="2000" dirty="0">
                <a:latin typeface="Baskerville Old Face" panose="02020602080505020303" pitchFamily="18" charset="0"/>
              </a:rPr>
              <a:t> (1.33x10</a:t>
            </a:r>
            <a:r>
              <a:rPr lang="en-US" sz="2000" baseline="30000" dirty="0">
                <a:latin typeface="Baskerville Old Face" panose="02020602080505020303" pitchFamily="18" charset="0"/>
              </a:rPr>
              <a:t>-3</a:t>
            </a:r>
            <a:r>
              <a:rPr lang="en-US" sz="2000" dirty="0">
                <a:latin typeface="Baskerville Old Face" panose="02020602080505020303" pitchFamily="18" charset="0"/>
              </a:rPr>
              <a:t> Pa )</a:t>
            </a:r>
          </a:p>
          <a:p>
            <a:pPr marL="285750" indent="-285750">
              <a:buFont typeface="Arial" panose="020B0604020202020204" pitchFamily="34" charset="0"/>
              <a:buChar char="•"/>
            </a:pPr>
            <a:r>
              <a:rPr lang="en-US" sz="2000" dirty="0">
                <a:latin typeface="Baskerville Old Face" panose="02020602080505020303" pitchFamily="18" charset="0"/>
              </a:rPr>
              <a:t>3.5 MeV energy electron beam with energy </a:t>
            </a:r>
          </a:p>
          <a:p>
            <a:pPr marL="285750" indent="-285750">
              <a:buFont typeface="Arial" panose="020B0604020202020204" pitchFamily="34" charset="0"/>
              <a:buChar char="•"/>
            </a:pPr>
            <a:r>
              <a:rPr lang="en-US" sz="2000" dirty="0">
                <a:latin typeface="Baskerville Old Face" panose="02020602080505020303" pitchFamily="18" charset="0"/>
              </a:rPr>
              <a:t>Measurement temperature range from -100 </a:t>
            </a:r>
            <a:r>
              <a:rPr lang="en-US" sz="2000" dirty="0">
                <a:latin typeface="Times New Roman" panose="02020603050405020304" pitchFamily="18" charset="0"/>
                <a:cs typeface="Times New Roman" panose="02020603050405020304" pitchFamily="18" charset="0"/>
              </a:rPr>
              <a:t>℃ </a:t>
            </a:r>
            <a:r>
              <a:rPr lang="en-US" sz="2000" dirty="0">
                <a:latin typeface="Baskerville Old Face" panose="02020602080505020303" pitchFamily="18" charset="0"/>
              </a:rPr>
              <a:t>to +100</a:t>
            </a:r>
            <a:r>
              <a:rPr lang="en-US" sz="2000" dirty="0">
                <a:latin typeface="Times New Roman" panose="02020603050405020304" pitchFamily="18" charset="0"/>
                <a:cs typeface="Times New Roman" panose="02020603050405020304" pitchFamily="18" charset="0"/>
              </a:rPr>
              <a:t>℃</a:t>
            </a:r>
            <a:r>
              <a:rPr lang="en-US" sz="2000" dirty="0">
                <a:latin typeface="Baskerville Old Face" panose="02020602080505020303" pitchFamily="18" charset="0"/>
              </a:rPr>
              <a:t>, </a:t>
            </a:r>
          </a:p>
          <a:p>
            <a:pPr marL="285750" indent="-285750">
              <a:buFont typeface="Arial" panose="020B0604020202020204" pitchFamily="34" charset="0"/>
              <a:buChar char="•"/>
            </a:pPr>
            <a:r>
              <a:rPr lang="en-US" sz="2000" dirty="0">
                <a:latin typeface="Baskerville Old Face" panose="02020602080505020303" pitchFamily="18" charset="0"/>
              </a:rPr>
              <a:t>Solar ultraviolet radiation.</a:t>
            </a:r>
          </a:p>
        </p:txBody>
      </p:sp>
      <p:sp>
        <p:nvSpPr>
          <p:cNvPr id="7" name="TextBox 6"/>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75236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none" dirty="0">
                <a:latin typeface="Baskerville Old Face" panose="02020602080505020303" pitchFamily="18" charset="0"/>
              </a:rPr>
              <a:t>Conclusion</a:t>
            </a:r>
            <a:endParaRPr lang="en-US" cap="none"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98A3AC18-A1B5-4C2D-8E2F-BD901F2F3579}" type="slidenum">
              <a:rPr lang="en-US" sz="1400" smtClean="0">
                <a:solidFill>
                  <a:prstClr val="white"/>
                </a:solidFill>
              </a:rPr>
              <a:pPr/>
              <a:t>13</a:t>
            </a:fld>
            <a:endParaRPr lang="en-US" sz="1400" dirty="0">
              <a:solidFill>
                <a:prstClr val="white"/>
              </a:solidFill>
            </a:endParaRPr>
          </a:p>
        </p:txBody>
      </p:sp>
      <mc:AlternateContent xmlns:mc="http://schemas.openxmlformats.org/markup-compatibility/2006" xmlns:a14="http://schemas.microsoft.com/office/drawing/2010/main">
        <mc:Choice Requires="a14">
          <p:sp>
            <p:nvSpPr>
              <p:cNvPr id="3" name="TextBox 2"/>
              <p:cNvSpPr txBox="1"/>
              <p:nvPr/>
            </p:nvSpPr>
            <p:spPr>
              <a:xfrm>
                <a:off x="822960" y="1963231"/>
                <a:ext cx="7772400" cy="3477875"/>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GB" sz="2000" dirty="0">
                    <a:latin typeface="Baskerville Old Face" panose="02020602080505020303" pitchFamily="18" charset="0"/>
                  </a:rPr>
                  <a:t>The concentration of radiation induced defects, determined as a function of irradiation dose, can be interpolated by means of the empirical exponential function</a:t>
                </a:r>
                <a14:m>
                  <m:oMath xmlns:m="http://schemas.openxmlformats.org/officeDocument/2006/math">
                    <m:r>
                      <a:rPr lang="en-US" sz="2000" b="0" i="1" smtClean="0">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 </m:t>
                    </m:r>
                  </m:oMath>
                </a14:m>
                <a:endParaRPr lang="en-GB" sz="2000" dirty="0">
                  <a:latin typeface="Baskerville Old Face" panose="02020602080505020303" pitchFamily="18" charset="0"/>
                </a:endParaRPr>
              </a:p>
              <a:p>
                <a:pPr marL="285750" indent="-285750">
                  <a:spcAft>
                    <a:spcPts val="1200"/>
                  </a:spcAft>
                  <a:buFont typeface="Wingdings" panose="05000000000000000000" pitchFamily="2" charset="2"/>
                  <a:buChar char="v"/>
                </a:pPr>
                <a:r>
                  <a:rPr lang="en-GB" sz="2000" dirty="0">
                    <a:latin typeface="Baskerville Old Face" panose="02020602080505020303" pitchFamily="18" charset="0"/>
                  </a:rPr>
                  <a:t>The radiation defects generation efficiency </a:t>
                </a:r>
                <a14:m>
                  <m:oMath xmlns:m="http://schemas.openxmlformats.org/officeDocument/2006/math">
                    <m:sSub>
                      <m:sSubPr>
                        <m:ctrlPr>
                          <a:rPr lang="en-GB" sz="2000" i="1" dirty="0" smtClean="0">
                            <a:latin typeface="Cambria Math" panose="02040503050406030204" pitchFamily="18" charset="0"/>
                          </a:rPr>
                        </m:ctrlPr>
                      </m:sSubPr>
                      <m:e>
                        <m:r>
                          <a:rPr lang="en-GB" sz="2000" i="1" dirty="0">
                            <a:latin typeface="Cambria Math" panose="02040503050406030204" pitchFamily="18" charset="0"/>
                          </a:rPr>
                          <m:t>𝐷</m:t>
                        </m:r>
                      </m:e>
                      <m:sub>
                        <m:r>
                          <a:rPr lang="en-US" sz="2000" b="0" i="1" dirty="0" smtClean="0">
                            <a:latin typeface="Cambria Math" panose="02040503050406030204" pitchFamily="18" charset="0"/>
                          </a:rPr>
                          <m:t>0</m:t>
                        </m:r>
                      </m:sub>
                    </m:sSub>
                  </m:oMath>
                </a14:m>
                <a:r>
                  <a:rPr lang="en-GB" sz="2000" dirty="0">
                    <a:latin typeface="Baskerville Old Face" panose="02020602080505020303" pitchFamily="18" charset="0"/>
                  </a:rPr>
                  <a:t>  is determined by the initial carrier concentration of the semiconductors, the energy and type of the irradiation particles, in addition to the presence of non-active impurities in the samples.</a:t>
                </a:r>
              </a:p>
              <a:p>
                <a:pPr marL="285750" indent="-285750">
                  <a:spcAft>
                    <a:spcPts val="1200"/>
                  </a:spcAft>
                  <a:buFont typeface="Wingdings" panose="05000000000000000000" pitchFamily="2" charset="2"/>
                  <a:buChar char="v"/>
                </a:pPr>
                <a:r>
                  <a:rPr lang="en-GB" sz="2000" dirty="0">
                    <a:latin typeface="Baskerville Old Face" panose="02020602080505020303" pitchFamily="18" charset="0"/>
                  </a:rPr>
                  <a:t>For sequential </a:t>
                </a:r>
                <a:r>
                  <a:rPr lang="en-GB" sz="2000" dirty="0" err="1">
                    <a:latin typeface="Baskerville Old Face" panose="02020602080505020303" pitchFamily="18" charset="0"/>
                  </a:rPr>
                  <a:t>proton+electron</a:t>
                </a:r>
                <a:r>
                  <a:rPr lang="en-GB" sz="2000" dirty="0">
                    <a:latin typeface="Baskerville Old Face" panose="02020602080505020303" pitchFamily="18" charset="0"/>
                  </a:rPr>
                  <a:t> irradiated samples it was observed that after proton irradiation the parameters of silicon crystal become resistant to electron irradiation in some dose ranges.</a:t>
                </a:r>
                <a:endParaRPr lang="en-US" sz="2000" dirty="0">
                  <a:latin typeface="Baskerville Old Face" panose="02020602080505020303"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22960" y="1963231"/>
                <a:ext cx="7772400" cy="3477875"/>
              </a:xfrm>
              <a:prstGeom prst="rect">
                <a:avLst/>
              </a:prstGeom>
              <a:blipFill>
                <a:blip r:embed="rId3"/>
                <a:stretch>
                  <a:fillRect l="-706" t="-876" r="-1098" b="-2102"/>
                </a:stretch>
              </a:blipFill>
            </p:spPr>
            <p:txBody>
              <a:bodyPr/>
              <a:lstStyle/>
              <a:p>
                <a:r>
                  <a:rPr lang="en-US">
                    <a:noFill/>
                  </a:rPr>
                  <a:t> </a:t>
                </a:r>
              </a:p>
            </p:txBody>
          </p:sp>
        </mc:Fallback>
      </mc:AlternateContent>
      <p:sp>
        <p:nvSpPr>
          <p:cNvPr id="5" name="TextBox 4"/>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264834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56CC2-310A-C7C8-910B-7265ABF2D9B3}"/>
              </a:ext>
            </a:extLst>
          </p:cNvPr>
          <p:cNvSpPr>
            <a:spLocks noGrp="1"/>
          </p:cNvSpPr>
          <p:nvPr>
            <p:ph type="title"/>
          </p:nvPr>
        </p:nvSpPr>
        <p:spPr/>
        <p:txBody>
          <a:bodyPr>
            <a:normAutofit/>
          </a:bodyPr>
          <a:lstStyle/>
          <a:p>
            <a:r>
              <a:rPr lang="en-US" sz="3600" dirty="0">
                <a:latin typeface="Baskerville Old Face" panose="02020602080505020303" pitchFamily="18" charset="0"/>
              </a:rPr>
              <a:t>Future works</a:t>
            </a:r>
          </a:p>
        </p:txBody>
      </p:sp>
      <p:sp>
        <p:nvSpPr>
          <p:cNvPr id="3" name="Slide Number Placeholder 2">
            <a:extLst>
              <a:ext uri="{FF2B5EF4-FFF2-40B4-BE49-F238E27FC236}">
                <a16:creationId xmlns:a16="http://schemas.microsoft.com/office/drawing/2014/main" xmlns="" id="{9077DE7D-4D7B-B64F-2C60-B3A944ED0EF1}"/>
              </a:ext>
            </a:extLst>
          </p:cNvPr>
          <p:cNvSpPr>
            <a:spLocks noGrp="1"/>
          </p:cNvSpPr>
          <p:nvPr>
            <p:ph type="sldNum" sz="quarter" idx="12"/>
          </p:nvPr>
        </p:nvSpPr>
        <p:spPr/>
        <p:txBody>
          <a:bodyPr/>
          <a:lstStyle/>
          <a:p>
            <a:fld id="{98A3AC18-A1B5-4C2D-8E2F-BD901F2F3579}" type="slidenum">
              <a:rPr lang="en-US" smtClean="0"/>
              <a:t>14</a:t>
            </a:fld>
            <a:endParaRPr lang="en-US"/>
          </a:p>
        </p:txBody>
      </p:sp>
      <p:pic>
        <p:nvPicPr>
          <p:cNvPr id="5" name="Picture 4">
            <a:extLst>
              <a:ext uri="{FF2B5EF4-FFF2-40B4-BE49-F238E27FC236}">
                <a16:creationId xmlns:a16="http://schemas.microsoft.com/office/drawing/2014/main" xmlns="" id="{163087B5-08D9-C523-9EC5-497CE6598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661" y="2002535"/>
            <a:ext cx="4969193" cy="3416320"/>
          </a:xfrm>
          <a:prstGeom prst="rect">
            <a:avLst/>
          </a:prstGeom>
        </p:spPr>
      </p:pic>
      <p:sp>
        <p:nvSpPr>
          <p:cNvPr id="4" name="TextBox 3">
            <a:extLst>
              <a:ext uri="{FF2B5EF4-FFF2-40B4-BE49-F238E27FC236}">
                <a16:creationId xmlns:a16="http://schemas.microsoft.com/office/drawing/2014/main" xmlns="" id="{AE2F648C-C68F-6151-AFB3-A597F6CE934C}"/>
              </a:ext>
            </a:extLst>
          </p:cNvPr>
          <p:cNvSpPr txBox="1"/>
          <p:nvPr/>
        </p:nvSpPr>
        <p:spPr>
          <a:xfrm>
            <a:off x="440085" y="2262137"/>
            <a:ext cx="3465576"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Baskerville Old Face" panose="02020602080505020303" pitchFamily="18" charset="0"/>
              </a:rPr>
              <a:t>It is planned to carry out neutron  irradiation of semiconductor samples by IBR-2 reactor at JINR, Dubna.</a:t>
            </a:r>
          </a:p>
          <a:p>
            <a:pPr marL="285750" indent="-285750">
              <a:buFont typeface="Wingdings" panose="05000000000000000000" pitchFamily="2" charset="2"/>
              <a:buChar char="Ø"/>
            </a:pPr>
            <a:endParaRPr lang="en-US" dirty="0">
              <a:latin typeface="Baskerville Old Face" panose="02020602080505020303" pitchFamily="18" charset="0"/>
            </a:endParaRPr>
          </a:p>
          <a:p>
            <a:pPr marL="285750" indent="-285750">
              <a:buFont typeface="Wingdings" panose="05000000000000000000" pitchFamily="2" charset="2"/>
              <a:buChar char="Ø"/>
            </a:pPr>
            <a:r>
              <a:rPr lang="en-US" dirty="0">
                <a:latin typeface="Baskerville Old Face" panose="02020602080505020303" pitchFamily="18" charset="0"/>
              </a:rPr>
              <a:t>It is planned to investigate the influences of different combinations of sequential irradiations on semiconductor materials.</a:t>
            </a:r>
          </a:p>
          <a:p>
            <a:endParaRPr lang="en-US" dirty="0"/>
          </a:p>
          <a:p>
            <a:r>
              <a:rPr lang="en-US" dirty="0"/>
              <a:t>  </a:t>
            </a:r>
          </a:p>
        </p:txBody>
      </p:sp>
      <p:sp>
        <p:nvSpPr>
          <p:cNvPr id="6" name="TextBox 5">
            <a:extLst>
              <a:ext uri="{FF2B5EF4-FFF2-40B4-BE49-F238E27FC236}">
                <a16:creationId xmlns:a16="http://schemas.microsoft.com/office/drawing/2014/main" xmlns="" id="{F8480F58-AFC2-5E26-F405-32663CB000AF}"/>
              </a:ext>
            </a:extLst>
          </p:cNvPr>
          <p:cNvSpPr txBox="1"/>
          <p:nvPr/>
        </p:nvSpPr>
        <p:spPr>
          <a:xfrm>
            <a:off x="4041648" y="2002535"/>
            <a:ext cx="1453896" cy="461665"/>
          </a:xfrm>
          <a:prstGeom prst="rect">
            <a:avLst/>
          </a:prstGeom>
          <a:noFill/>
        </p:spPr>
        <p:txBody>
          <a:bodyPr wrap="square" rtlCol="0">
            <a:spAutoFit/>
          </a:bodyPr>
          <a:lstStyle/>
          <a:p>
            <a:r>
              <a:rPr lang="en-US" sz="2400" dirty="0">
                <a:solidFill>
                  <a:schemeClr val="accent1">
                    <a:lumMod val="50000"/>
                  </a:schemeClr>
                </a:solidFill>
                <a:latin typeface="Baskerville Old Face" panose="02020602080505020303" pitchFamily="18" charset="0"/>
              </a:rPr>
              <a:t>IBR-2</a:t>
            </a:r>
          </a:p>
        </p:txBody>
      </p:sp>
      <p:sp>
        <p:nvSpPr>
          <p:cNvPr id="7" name="TextBox 6">
            <a:extLst>
              <a:ext uri="{FF2B5EF4-FFF2-40B4-BE49-F238E27FC236}">
                <a16:creationId xmlns:a16="http://schemas.microsoft.com/office/drawing/2014/main" xmlns="" id="{AE6B490A-2016-CD8C-EA85-2BF886335BC1}"/>
              </a:ext>
            </a:extLst>
          </p:cNvPr>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81754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1454332"/>
            <a:ext cx="7772400" cy="1456267"/>
          </a:xfrm>
        </p:spPr>
        <p:txBody>
          <a:bodyPr/>
          <a:lstStyle/>
          <a:p>
            <a:pPr algn="ctr"/>
            <a:r>
              <a:rPr lang="en-US" b="1" cap="none" dirty="0">
                <a:solidFill>
                  <a:schemeClr val="tx1"/>
                </a:solidFill>
                <a:latin typeface="Baskerville Old Face" panose="02020602080505020303" pitchFamily="18" charset="0"/>
              </a:rPr>
              <a:t>Thank You for Your Attention!</a:t>
            </a:r>
          </a:p>
        </p:txBody>
      </p:sp>
      <p:sp>
        <p:nvSpPr>
          <p:cNvPr id="4" name="Slide Number Placeholder 3"/>
          <p:cNvSpPr>
            <a:spLocks noGrp="1"/>
          </p:cNvSpPr>
          <p:nvPr>
            <p:ph type="sldNum" sz="quarter" idx="12"/>
          </p:nvPr>
        </p:nvSpPr>
        <p:spPr/>
        <p:txBody>
          <a:bodyPr/>
          <a:lstStyle/>
          <a:p>
            <a:fld id="{98A3AC18-A1B5-4C2D-8E2F-BD901F2F3579}" type="slidenum">
              <a:rPr lang="en-US" sz="1400" smtClean="0">
                <a:solidFill>
                  <a:prstClr val="white"/>
                </a:solidFill>
              </a:rPr>
              <a:pPr/>
              <a:t>15</a:t>
            </a:fld>
            <a:endParaRPr lang="en-US" sz="1400" dirty="0">
              <a:solidFill>
                <a:prstClr val="white"/>
              </a:solidFill>
            </a:endParaRPr>
          </a:p>
        </p:txBody>
      </p:sp>
    </p:spTree>
    <p:extLst>
      <p:ext uri="{BB962C8B-B14F-4D97-AF65-F5344CB8AC3E}">
        <p14:creationId xmlns:p14="http://schemas.microsoft.com/office/powerpoint/2010/main" val="89273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vs.gsfc.nasa.gov/vis/a010000/a011200/a011212/Mona_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2320"/>
            <a:ext cx="9144000" cy="5115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5372" y="5730017"/>
            <a:ext cx="3178628" cy="923330"/>
          </a:xfrm>
          <a:prstGeom prst="rect">
            <a:avLst/>
          </a:prstGeom>
          <a:noFill/>
        </p:spPr>
        <p:txBody>
          <a:bodyPr wrap="square" rtlCol="0">
            <a:spAutoFit/>
          </a:bodyPr>
          <a:lstStyle/>
          <a:p>
            <a:r>
              <a:rPr lang="en-US" dirty="0">
                <a:solidFill>
                  <a:schemeClr val="bg1">
                    <a:lumMod val="95000"/>
                  </a:schemeClr>
                </a:solidFill>
                <a:latin typeface="Times New Roman" panose="02020603050405020304" pitchFamily="18" charset="0"/>
                <a:cs typeface="Times New Roman" panose="02020603050405020304" pitchFamily="18" charset="0"/>
              </a:rPr>
              <a:t>Inner Radiation Belt: </a:t>
            </a:r>
          </a:p>
          <a:p>
            <a:r>
              <a:rPr lang="en-US" dirty="0">
                <a:solidFill>
                  <a:schemeClr val="bg1">
                    <a:lumMod val="95000"/>
                  </a:schemeClr>
                </a:solidFill>
                <a:latin typeface="Times New Roman" panose="02020603050405020304" pitchFamily="18" charset="0"/>
                <a:cs typeface="Times New Roman" panose="02020603050405020304" pitchFamily="18" charset="0"/>
              </a:rPr>
              <a:t>Protons and electrons ≤ 1.5MeV</a:t>
            </a:r>
          </a:p>
          <a:p>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5453018"/>
            <a:ext cx="3901440" cy="120032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Outer Radiation Belt: </a:t>
            </a:r>
          </a:p>
          <a:p>
            <a:r>
              <a:rPr lang="en-US" dirty="0">
                <a:solidFill>
                  <a:schemeClr val="bg1"/>
                </a:solidFill>
                <a:latin typeface="Times New Roman" panose="02020603050405020304" pitchFamily="18" charset="0"/>
                <a:cs typeface="Times New Roman" panose="02020603050405020304" pitchFamily="18" charset="0"/>
              </a:rPr>
              <a:t>Energetic protons ≥ 10MeV</a:t>
            </a:r>
          </a:p>
          <a:p>
            <a:r>
              <a:rPr lang="en-US" dirty="0">
                <a:solidFill>
                  <a:schemeClr val="bg1"/>
                </a:solidFill>
                <a:latin typeface="Times New Roman" panose="02020603050405020304" pitchFamily="18" charset="0"/>
                <a:cs typeface="Times New Roman" panose="02020603050405020304" pitchFamily="18" charset="0"/>
              </a:rPr>
              <a:t>Energetic electrons ≥ 2 MeV, ≤ 10MeV</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8A3AC18-A1B5-4C2D-8E2F-BD901F2F3579}" type="slidenum">
              <a:rPr lang="en-US" smtClean="0"/>
              <a:t>2</a:t>
            </a:fld>
            <a:endParaRPr lang="en-US"/>
          </a:p>
        </p:txBody>
      </p:sp>
      <p:sp>
        <p:nvSpPr>
          <p:cNvPr id="5" name="Rectangle 4"/>
          <p:cNvSpPr/>
          <p:nvPr/>
        </p:nvSpPr>
        <p:spPr>
          <a:xfrm>
            <a:off x="0" y="366714"/>
            <a:ext cx="8874034" cy="584775"/>
          </a:xfrm>
          <a:prstGeom prst="rect">
            <a:avLst/>
          </a:prstGeom>
        </p:spPr>
        <p:txBody>
          <a:bodyPr wrap="square">
            <a:spAutoFit/>
          </a:bodyPr>
          <a:lstStyle/>
          <a:p>
            <a:pPr algn="ctr"/>
            <a:r>
              <a:rPr lang="en-US" sz="3200" b="1" dirty="0">
                <a:latin typeface="Baskerville Old Face" panose="02020602080505020303" pitchFamily="18" charset="0"/>
              </a:rPr>
              <a:t>Earth’s Radiation Belts</a:t>
            </a:r>
            <a:endParaRPr lang="en-US" sz="3200" dirty="0"/>
          </a:p>
        </p:txBody>
      </p:sp>
    </p:spTree>
    <p:extLst>
      <p:ext uri="{BB962C8B-B14F-4D97-AF65-F5344CB8AC3E}">
        <p14:creationId xmlns:p14="http://schemas.microsoft.com/office/powerpoint/2010/main" val="123010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A3AC18-A1B5-4C2D-8E2F-BD901F2F3579}" type="slidenum">
              <a:rPr lang="en-US" smtClean="0"/>
              <a:t>3</a:t>
            </a:fld>
            <a:endParaRPr lang="en-US"/>
          </a:p>
        </p:txBody>
      </p:sp>
      <p:pic>
        <p:nvPicPr>
          <p:cNvPr id="3074" name="Picture 2" descr="Can You Recycle Silicon? Advice from Solar Recycling Exper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19" t="10799" r="7748" b="18255"/>
          <a:stretch/>
        </p:blipFill>
        <p:spPr bwMode="auto">
          <a:xfrm>
            <a:off x="2908848" y="1872342"/>
            <a:ext cx="2687693" cy="24035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ternatives to Silicon: Graphene, Gallium Nitride and Perovski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991" y="228145"/>
            <a:ext cx="1659408" cy="16441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 major uses for silicon in technology - Electronic Products"/>
          <p:cNvPicPr>
            <a:picLocks noChangeAspect="1" noChangeArrowheads="1"/>
          </p:cNvPicPr>
          <p:nvPr/>
        </p:nvPicPr>
        <p:blipFill rotWithShape="1">
          <a:blip r:embed="rId4">
            <a:extLst>
              <a:ext uri="{28A0092B-C50C-407E-A947-70E740481C1C}">
                <a14:useLocalDpi xmlns:a14="http://schemas.microsoft.com/office/drawing/2010/main" val="0"/>
              </a:ext>
            </a:extLst>
          </a:blip>
          <a:srcRect l="33731"/>
          <a:stretch/>
        </p:blipFill>
        <p:spPr bwMode="auto">
          <a:xfrm>
            <a:off x="57890" y="962539"/>
            <a:ext cx="2850958" cy="21547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ectronic Components used in Electrical and Electronic Circu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541" y="956304"/>
            <a:ext cx="3511453" cy="19924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se Solar Cells Produce Electricity at Night - IEEE Spectr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90" y="3117325"/>
            <a:ext cx="2850958" cy="213859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sí se está llenando el espacio de satélites que cambiarán para siempre la  forma de estar conectados | Life - ComputerHoy.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6541" y="3114207"/>
            <a:ext cx="3646934" cy="2323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0760" y="4275907"/>
            <a:ext cx="2623868" cy="1976648"/>
          </a:xfrm>
          <a:prstGeom prst="rect">
            <a:avLst/>
          </a:prstGeom>
        </p:spPr>
      </p:pic>
    </p:spTree>
    <p:extLst>
      <p:ext uri="{BB962C8B-B14F-4D97-AF65-F5344CB8AC3E}">
        <p14:creationId xmlns:p14="http://schemas.microsoft.com/office/powerpoint/2010/main" val="175321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99" y="256904"/>
            <a:ext cx="7543800" cy="1450757"/>
          </a:xfrm>
        </p:spPr>
        <p:txBody>
          <a:bodyPr>
            <a:normAutofit/>
          </a:bodyPr>
          <a:lstStyle/>
          <a:p>
            <a:pPr algn="ctr"/>
            <a:r>
              <a:rPr lang="en-US" sz="3600" b="1" cap="none" dirty="0">
                <a:solidFill>
                  <a:schemeClr val="tx1"/>
                </a:solidFill>
                <a:latin typeface="Baskerville Old Face" panose="02020602080505020303" pitchFamily="18" charset="0"/>
              </a:rPr>
              <a:t>Aim</a:t>
            </a:r>
          </a:p>
        </p:txBody>
      </p:sp>
      <p:sp>
        <p:nvSpPr>
          <p:cNvPr id="4" name="Slide Number Placeholder 3"/>
          <p:cNvSpPr>
            <a:spLocks noGrp="1"/>
          </p:cNvSpPr>
          <p:nvPr>
            <p:ph type="sldNum" sz="quarter" idx="12"/>
          </p:nvPr>
        </p:nvSpPr>
        <p:spPr/>
        <p:txBody>
          <a:bodyPr/>
          <a:lstStyle/>
          <a:p>
            <a:fld id="{98A3AC18-A1B5-4C2D-8E2F-BD901F2F3579}" type="slidenum">
              <a:rPr lang="en-US" sz="1400" smtClean="0"/>
              <a:t>4</a:t>
            </a:fld>
            <a:endParaRPr lang="en-US" sz="1400" dirty="0"/>
          </a:p>
        </p:txBody>
      </p:sp>
      <p:sp>
        <p:nvSpPr>
          <p:cNvPr id="3" name="Rectangle 2"/>
          <p:cNvSpPr/>
          <p:nvPr/>
        </p:nvSpPr>
        <p:spPr>
          <a:xfrm>
            <a:off x="750199" y="2259096"/>
            <a:ext cx="7167154" cy="2923877"/>
          </a:xfrm>
          <a:prstGeom prst="rect">
            <a:avLst/>
          </a:prstGeom>
        </p:spPr>
        <p:txBody>
          <a:bodyPr wrap="square">
            <a:spAutoFit/>
          </a:bodyPr>
          <a:lstStyle/>
          <a:p>
            <a:pPr algn="just"/>
            <a:r>
              <a:rPr lang="en-GB" sz="2400" dirty="0"/>
              <a:t>	</a:t>
            </a:r>
            <a:r>
              <a:rPr lang="en-GB" sz="2000" dirty="0">
                <a:latin typeface="Baskerville Old Face" panose="02020602080505020303" pitchFamily="18" charset="0"/>
              </a:rPr>
              <a:t>The radiation defects’ concentration and the introduction rate of radiation defects depending on the electron irradiation dose in semiconductor crystals of n-Si and n-GaP and proton irradiation dose in n-type and p-type Si crystals were studied. </a:t>
            </a:r>
          </a:p>
          <a:p>
            <a:pPr algn="just"/>
            <a:r>
              <a:rPr lang="en-GB" sz="2000" dirty="0">
                <a:latin typeface="Baskerville Old Face" panose="02020602080505020303" pitchFamily="18" charset="0"/>
              </a:rPr>
              <a:t>	The aim is to identify an effective property of the irradiated sample in order to express changes in the structures and physical properties of semiconductors so that materials with specific predictable parameters can be created.</a:t>
            </a:r>
          </a:p>
          <a:p>
            <a:pPr algn="just"/>
            <a:r>
              <a:rPr lang="en-GB" sz="2000" dirty="0">
                <a:latin typeface="Baskerville Old Face" panose="02020602080505020303" pitchFamily="18" charset="0"/>
              </a:rPr>
              <a:t> </a:t>
            </a:r>
            <a:endParaRPr lang="en-US" sz="2000" dirty="0">
              <a:latin typeface="Baskerville Old Face" panose="02020602080505020303" pitchFamily="18" charset="0"/>
            </a:endParaRPr>
          </a:p>
        </p:txBody>
      </p:sp>
      <p:sp>
        <p:nvSpPr>
          <p:cNvPr id="6" name="TextBox 5"/>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403454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askerville Old Face" panose="02020602080505020303" pitchFamily="18" charset="0"/>
              </a:rPr>
              <a:t>Experimental methods</a:t>
            </a:r>
          </a:p>
        </p:txBody>
      </p:sp>
      <p:sp>
        <p:nvSpPr>
          <p:cNvPr id="3" name="Slide Number Placeholder 2"/>
          <p:cNvSpPr>
            <a:spLocks noGrp="1"/>
          </p:cNvSpPr>
          <p:nvPr>
            <p:ph type="sldNum" sz="quarter" idx="12"/>
          </p:nvPr>
        </p:nvSpPr>
        <p:spPr/>
        <p:txBody>
          <a:bodyPr/>
          <a:lstStyle/>
          <a:p>
            <a:fld id="{98A3AC18-A1B5-4C2D-8E2F-BD901F2F3579}" type="slidenum">
              <a:rPr lang="en-US" smtClean="0"/>
              <a:t>5</a:t>
            </a:fld>
            <a:endParaRPr lang="en-US"/>
          </a:p>
        </p:txBody>
      </p:sp>
      <p:sp>
        <p:nvSpPr>
          <p:cNvPr id="4" name="Rectangle 3"/>
          <p:cNvSpPr/>
          <p:nvPr/>
        </p:nvSpPr>
        <p:spPr>
          <a:xfrm>
            <a:off x="840699" y="1884345"/>
            <a:ext cx="4572000" cy="1938992"/>
          </a:xfrm>
          <a:prstGeom prst="rect">
            <a:avLst/>
          </a:prstGeom>
        </p:spPr>
        <p:txBody>
          <a:bodyPr>
            <a:spAutoFit/>
          </a:bodyPr>
          <a:lstStyle/>
          <a:p>
            <a:pPr>
              <a:spcAft>
                <a:spcPts val="1200"/>
              </a:spcAft>
            </a:pPr>
            <a:r>
              <a:rPr lang="en-GB" sz="2000" dirty="0">
                <a:latin typeface="Baskerville Old Face" panose="02020602080505020303" pitchFamily="18" charset="0"/>
              </a:rPr>
              <a:t>Electron irradiation</a:t>
            </a:r>
          </a:p>
          <a:p>
            <a:pPr marL="285750" indent="-285750">
              <a:buFont typeface="Arial" panose="020B0604020202020204" pitchFamily="34" charset="0"/>
              <a:buChar char="•"/>
            </a:pPr>
            <a:r>
              <a:rPr lang="en-GB" dirty="0">
                <a:latin typeface="Baskerville Old Face" panose="02020602080505020303" pitchFamily="18" charset="0"/>
              </a:rPr>
              <a:t>Energy – 3.5 MeV</a:t>
            </a:r>
          </a:p>
          <a:p>
            <a:pPr marL="285750" indent="-285750">
              <a:buFont typeface="Arial" panose="020B0604020202020204" pitchFamily="34" charset="0"/>
              <a:buChar char="•"/>
            </a:pPr>
            <a:r>
              <a:rPr lang="en-GB" dirty="0">
                <a:latin typeface="Baskerville Old Face" panose="02020602080505020303" pitchFamily="18" charset="0"/>
              </a:rPr>
              <a:t>Bunch charge – 60 </a:t>
            </a:r>
            <a:r>
              <a:rPr lang="en-GB" dirty="0" err="1">
                <a:latin typeface="Baskerville Old Face" panose="02020602080505020303" pitchFamily="18" charset="0"/>
              </a:rPr>
              <a:t>pC</a:t>
            </a:r>
            <a:endParaRPr lang="en-GB" dirty="0">
              <a:latin typeface="Baskerville Old Face" panose="02020602080505020303" pitchFamily="18" charset="0"/>
            </a:endParaRPr>
          </a:p>
          <a:p>
            <a:pPr marL="285750" indent="-285750">
              <a:buFont typeface="Arial" panose="020B0604020202020204" pitchFamily="34" charset="0"/>
              <a:buChar char="•"/>
            </a:pPr>
            <a:r>
              <a:rPr lang="en-GB" dirty="0">
                <a:latin typeface="Baskerville Old Face" panose="02020602080505020303" pitchFamily="18" charset="0"/>
              </a:rPr>
              <a:t>Bunch length – 0.4 </a:t>
            </a:r>
            <a:r>
              <a:rPr lang="en-GB" dirty="0" err="1">
                <a:latin typeface="Baskerville Old Face" panose="02020602080505020303" pitchFamily="18" charset="0"/>
              </a:rPr>
              <a:t>ps</a:t>
            </a:r>
            <a:endParaRPr lang="en-GB" dirty="0">
              <a:latin typeface="Baskerville Old Face" panose="02020602080505020303" pitchFamily="18" charset="0"/>
            </a:endParaRPr>
          </a:p>
          <a:p>
            <a:pPr marL="285750" indent="-285750">
              <a:buFont typeface="Arial" panose="020B0604020202020204" pitchFamily="34" charset="0"/>
              <a:buChar char="•"/>
            </a:pPr>
            <a:r>
              <a:rPr lang="en-GB" dirty="0">
                <a:latin typeface="Baskerville Old Face" panose="02020602080505020303" pitchFamily="18" charset="0"/>
              </a:rPr>
              <a:t>Repetition rate – 12 Hz</a:t>
            </a:r>
          </a:p>
          <a:p>
            <a:pPr marL="285750" indent="-285750">
              <a:buFont typeface="Arial" panose="020B0604020202020204" pitchFamily="34" charset="0"/>
              <a:buChar char="•"/>
            </a:pPr>
            <a:r>
              <a:rPr lang="en-GB" dirty="0">
                <a:latin typeface="Baskerville Old Face" panose="02020602080505020303" pitchFamily="18" charset="0"/>
              </a:rPr>
              <a:t>Intensity- 10</a:t>
            </a:r>
            <a:r>
              <a:rPr lang="en-GB" baseline="30000" dirty="0">
                <a:latin typeface="Baskerville Old Face" panose="02020602080505020303" pitchFamily="18" charset="0"/>
              </a:rPr>
              <a:t>9</a:t>
            </a:r>
            <a:r>
              <a:rPr lang="en-GB" dirty="0">
                <a:latin typeface="Baskerville Old Face" panose="02020602080505020303" pitchFamily="18" charset="0"/>
              </a:rPr>
              <a:t>el/cm</a:t>
            </a:r>
            <a:r>
              <a:rPr lang="en-GB" baseline="30000" dirty="0">
                <a:latin typeface="Baskerville Old Face" panose="02020602080505020303" pitchFamily="18" charset="0"/>
              </a:rPr>
              <a:t>2</a:t>
            </a:r>
            <a:r>
              <a:rPr lang="en-GB" dirty="0">
                <a:latin typeface="Calibri" panose="020F0502020204030204" pitchFamily="34" charset="0"/>
                <a:cs typeface="Calibri" panose="020F0502020204030204" pitchFamily="34" charset="0"/>
              </a:rPr>
              <a:t>·</a:t>
            </a:r>
            <a:r>
              <a:rPr lang="en-GB" dirty="0">
                <a:latin typeface="Baskerville Old Face" panose="02020602080505020303" pitchFamily="18" charset="0"/>
              </a:rPr>
              <a:t>s</a:t>
            </a:r>
          </a:p>
        </p:txBody>
      </p:sp>
      <p:sp>
        <p:nvSpPr>
          <p:cNvPr id="5" name="Rectangle 4"/>
          <p:cNvSpPr/>
          <p:nvPr/>
        </p:nvSpPr>
        <p:spPr>
          <a:xfrm>
            <a:off x="840699" y="4296801"/>
            <a:ext cx="2430474" cy="1384995"/>
          </a:xfrm>
          <a:prstGeom prst="rect">
            <a:avLst/>
          </a:prstGeom>
        </p:spPr>
        <p:txBody>
          <a:bodyPr wrap="none">
            <a:spAutoFit/>
          </a:bodyPr>
          <a:lstStyle/>
          <a:p>
            <a:pPr>
              <a:spcAft>
                <a:spcPts val="1200"/>
              </a:spcAft>
            </a:pPr>
            <a:r>
              <a:rPr lang="en-GB" sz="2000" dirty="0">
                <a:latin typeface="Baskerville Old Face" panose="02020602080505020303" pitchFamily="18" charset="0"/>
              </a:rPr>
              <a:t>Proton irradiation</a:t>
            </a:r>
          </a:p>
          <a:p>
            <a:pPr marL="285750" indent="-285750">
              <a:buFont typeface="Arial" panose="020B0604020202020204" pitchFamily="34" charset="0"/>
              <a:buChar char="•"/>
            </a:pPr>
            <a:r>
              <a:rPr lang="en-GB" dirty="0">
                <a:latin typeface="Baskerville Old Face" panose="02020602080505020303" pitchFamily="18" charset="0"/>
              </a:rPr>
              <a:t>Energy -18MeV</a:t>
            </a:r>
          </a:p>
          <a:p>
            <a:pPr marL="285750" indent="-285750">
              <a:buFont typeface="Arial" panose="020B0604020202020204" pitchFamily="34" charset="0"/>
              <a:buChar char="•"/>
            </a:pPr>
            <a:r>
              <a:rPr lang="en-GB" dirty="0">
                <a:latin typeface="Baskerville Old Face" panose="02020602080505020303" pitchFamily="18" charset="0"/>
              </a:rPr>
              <a:t>Mean current -1</a:t>
            </a:r>
            <a:r>
              <a:rPr lang="el-GR" dirty="0">
                <a:latin typeface="Baskerville Old Face" panose="02020602080505020303" pitchFamily="18" charset="0"/>
              </a:rPr>
              <a:t>μ</a:t>
            </a:r>
            <a:r>
              <a:rPr lang="en-GB" dirty="0">
                <a:latin typeface="Baskerville Old Face" panose="02020602080505020303" pitchFamily="18" charset="0"/>
              </a:rPr>
              <a:t>A</a:t>
            </a:r>
          </a:p>
          <a:p>
            <a:pPr marL="285750" indent="-285750">
              <a:buFont typeface="Arial" panose="020B0604020202020204" pitchFamily="34" charset="0"/>
              <a:buChar char="•"/>
            </a:pPr>
            <a:r>
              <a:rPr lang="en-GB" dirty="0">
                <a:latin typeface="Baskerville Old Face" panose="02020602080505020303" pitchFamily="18" charset="0"/>
              </a:rPr>
              <a:t>Intensity- 10</a:t>
            </a:r>
            <a:r>
              <a:rPr lang="en-GB" baseline="30000" dirty="0">
                <a:latin typeface="Baskerville Old Face" panose="02020602080505020303" pitchFamily="18" charset="0"/>
              </a:rPr>
              <a:t>12</a:t>
            </a:r>
            <a:r>
              <a:rPr lang="en-GB" dirty="0">
                <a:latin typeface="Baskerville Old Face" panose="02020602080505020303" pitchFamily="18" charset="0"/>
              </a:rPr>
              <a:t>p/cm</a:t>
            </a:r>
            <a:r>
              <a:rPr lang="en-GB" baseline="30000" dirty="0">
                <a:latin typeface="Baskerville Old Face" panose="02020602080505020303" pitchFamily="18" charset="0"/>
              </a:rPr>
              <a:t>2</a:t>
            </a:r>
            <a:r>
              <a:rPr lang="en-GB" dirty="0">
                <a:latin typeface="Calibri" panose="020F0502020204030204" pitchFamily="34" charset="0"/>
                <a:cs typeface="Calibri" panose="020F0502020204030204" pitchFamily="34" charset="0"/>
              </a:rPr>
              <a:t>·</a:t>
            </a:r>
            <a:r>
              <a:rPr lang="en-GB" dirty="0">
                <a:latin typeface="Baskerville Old Face" panose="02020602080505020303" pitchFamily="18" charset="0"/>
              </a:rPr>
              <a:t>s</a:t>
            </a:r>
          </a:p>
        </p:txBody>
      </p:sp>
      <p:sp>
        <p:nvSpPr>
          <p:cNvPr id="8" name="TextBox 7"/>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pic>
        <p:nvPicPr>
          <p:cNvPr id="12" name="Picture 11"/>
          <p:cNvPicPr/>
          <p:nvPr/>
        </p:nvPicPr>
        <p:blipFill rotWithShape="1">
          <a:blip r:embed="rId2"/>
          <a:srcRect l="6024" t="6051" r="8326" b="4680"/>
          <a:stretch/>
        </p:blipFill>
        <p:spPr bwMode="auto">
          <a:xfrm>
            <a:off x="5712823" y="1767061"/>
            <a:ext cx="3152503" cy="2499360"/>
          </a:xfrm>
          <a:prstGeom prst="rect">
            <a:avLst/>
          </a:prstGeom>
          <a:noFill/>
          <a:ln w="9525">
            <a:noFill/>
            <a:miter lim="800000"/>
            <a:headEnd/>
            <a:tailEnd/>
          </a:ln>
        </p:spPr>
      </p:pic>
      <p:sp>
        <p:nvSpPr>
          <p:cNvPr id="13" name="TextBox 12"/>
          <p:cNvSpPr txBox="1"/>
          <p:nvPr/>
        </p:nvSpPr>
        <p:spPr>
          <a:xfrm>
            <a:off x="4084320" y="1884345"/>
            <a:ext cx="2046514" cy="646331"/>
          </a:xfrm>
          <a:prstGeom prst="rect">
            <a:avLst/>
          </a:prstGeom>
          <a:noFill/>
        </p:spPr>
        <p:txBody>
          <a:bodyPr wrap="square" rtlCol="0">
            <a:spAutoFit/>
          </a:bodyPr>
          <a:lstStyle/>
          <a:p>
            <a:r>
              <a:rPr lang="en-US" dirty="0">
                <a:solidFill>
                  <a:schemeClr val="accent2"/>
                </a:solidFill>
                <a:latin typeface="Baskerville Old Face" panose="02020602080505020303" pitchFamily="18" charset="0"/>
              </a:rPr>
              <a:t>AREAL Facility at CANDLE, Armenia</a:t>
            </a:r>
          </a:p>
        </p:txBody>
      </p:sp>
      <p:pic>
        <p:nvPicPr>
          <p:cNvPr id="1026" name="Picture 2" descr="The IBA 18 cyclo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823" y="4296801"/>
            <a:ext cx="2857500" cy="19240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66011" y="3976828"/>
            <a:ext cx="2464525" cy="923330"/>
          </a:xfrm>
          <a:prstGeom prst="rect">
            <a:avLst/>
          </a:prstGeom>
          <a:noFill/>
        </p:spPr>
        <p:txBody>
          <a:bodyPr wrap="square" rtlCol="0">
            <a:spAutoFit/>
          </a:bodyPr>
          <a:lstStyle/>
          <a:p>
            <a:r>
              <a:rPr lang="en-US" dirty="0">
                <a:solidFill>
                  <a:schemeClr val="accent2"/>
                </a:solidFill>
                <a:latin typeface="Baskerville Old Face" panose="02020602080505020303" pitchFamily="18" charset="0"/>
              </a:rPr>
              <a:t>Cyclotron C-18 at Radioisotope Production Center, Armenia</a:t>
            </a:r>
          </a:p>
        </p:txBody>
      </p:sp>
    </p:spTree>
    <p:extLst>
      <p:ext uri="{BB962C8B-B14F-4D97-AF65-F5344CB8AC3E}">
        <p14:creationId xmlns:p14="http://schemas.microsoft.com/office/powerpoint/2010/main" val="106536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askerville Old Face" panose="02020602080505020303" pitchFamily="18" charset="0"/>
              </a:rPr>
              <a:t>Experimental methods</a:t>
            </a:r>
          </a:p>
        </p:txBody>
      </p:sp>
      <p:sp>
        <p:nvSpPr>
          <p:cNvPr id="3" name="Slide Number Placeholder 2"/>
          <p:cNvSpPr>
            <a:spLocks noGrp="1"/>
          </p:cNvSpPr>
          <p:nvPr>
            <p:ph type="sldNum" sz="quarter" idx="12"/>
          </p:nvPr>
        </p:nvSpPr>
        <p:spPr/>
        <p:txBody>
          <a:bodyPr/>
          <a:lstStyle/>
          <a:p>
            <a:fld id="{98A3AC18-A1B5-4C2D-8E2F-BD901F2F3579}" type="slidenum">
              <a:rPr lang="en-US" smtClean="0"/>
              <a:t>6</a:t>
            </a:fld>
            <a:endParaRPr lang="en-US"/>
          </a:p>
        </p:txBody>
      </p:sp>
      <p:sp>
        <p:nvSpPr>
          <p:cNvPr id="6" name="Rectangle 5"/>
          <p:cNvSpPr/>
          <p:nvPr/>
        </p:nvSpPr>
        <p:spPr>
          <a:xfrm>
            <a:off x="603027" y="2078627"/>
            <a:ext cx="5189176" cy="3601179"/>
          </a:xfrm>
          <a:prstGeom prst="rect">
            <a:avLst/>
          </a:prstGeom>
        </p:spPr>
        <p:txBody>
          <a:bodyPr wrap="square">
            <a:spAutoFit/>
          </a:bodyPr>
          <a:lstStyle/>
          <a:p>
            <a:pPr algn="just">
              <a:lnSpc>
                <a:spcPct val="150000"/>
              </a:lnSpc>
            </a:pPr>
            <a:r>
              <a:rPr lang="en-US" sz="20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Parameters of each sample were measured using a direct current Hall effect method:</a:t>
            </a:r>
          </a:p>
          <a:p>
            <a:pPr marL="285750" indent="-285750" algn="just">
              <a:lnSpc>
                <a:spcPct val="150000"/>
              </a:lnSpc>
              <a:buFont typeface="Arial" panose="020B0604020202020204" pitchFamily="34" charset="0"/>
              <a:buChar char="•"/>
            </a:pPr>
            <a:r>
              <a:rPr lang="en-US"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Magnetic flux - 0.5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a:t>
            </a:r>
            <a:r>
              <a:rPr lang="en-US"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US"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Electric current - 0.05—1 mA.</a:t>
            </a:r>
          </a:p>
          <a:p>
            <a:pPr algn="just">
              <a:lnSpc>
                <a:spcPct val="150000"/>
              </a:lnSpc>
            </a:pPr>
            <a:endParaRPr lang="en-US"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endParaRPr>
          </a:p>
          <a:p>
            <a:pPr algn="just">
              <a:lnSpc>
                <a:spcPct val="150000"/>
              </a:lnSpc>
            </a:pPr>
            <a:r>
              <a:rPr lang="en-US" sz="20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The mean experimental error for the measurements was determined to be no greater than ± 7%.</a:t>
            </a:r>
            <a:endParaRPr lang="en-US" sz="2000"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grpSp>
        <p:nvGrpSpPr>
          <p:cNvPr id="12" name="Group 11"/>
          <p:cNvGrpSpPr/>
          <p:nvPr/>
        </p:nvGrpSpPr>
        <p:grpSpPr>
          <a:xfrm>
            <a:off x="6397086" y="2078627"/>
            <a:ext cx="2746914" cy="2751774"/>
            <a:chOff x="6499538" y="2078627"/>
            <a:chExt cx="2746914" cy="275177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040" y="2370506"/>
              <a:ext cx="2088932" cy="2459895"/>
            </a:xfrm>
            <a:prstGeom prst="rect">
              <a:avLst/>
            </a:prstGeom>
          </p:spPr>
        </p:pic>
        <p:sp>
          <p:nvSpPr>
            <p:cNvPr id="9" name="TextBox 8"/>
            <p:cNvSpPr txBox="1"/>
            <p:nvPr/>
          </p:nvSpPr>
          <p:spPr>
            <a:xfrm>
              <a:off x="6499538" y="3404499"/>
              <a:ext cx="461665" cy="641612"/>
            </a:xfrm>
            <a:prstGeom prst="rect">
              <a:avLst/>
            </a:prstGeom>
            <a:noFill/>
          </p:spPr>
          <p:txBody>
            <a:bodyPr vert="vert270" wrap="square" rtlCol="0">
              <a:spAutoFit/>
            </a:bodyPr>
            <a:lstStyle/>
            <a:p>
              <a:r>
                <a:rPr lang="en-US" dirty="0">
                  <a:latin typeface="Baskerville Old Face" panose="02020602080505020303" pitchFamily="18" charset="0"/>
                </a:rPr>
                <a:t>6mm</a:t>
              </a:r>
            </a:p>
          </p:txBody>
        </p:sp>
        <p:sp>
          <p:nvSpPr>
            <p:cNvPr id="10" name="Rectangle 9"/>
            <p:cNvSpPr/>
            <p:nvPr/>
          </p:nvSpPr>
          <p:spPr>
            <a:xfrm>
              <a:off x="7425344" y="2078627"/>
              <a:ext cx="667170" cy="369332"/>
            </a:xfrm>
            <a:prstGeom prst="rect">
              <a:avLst/>
            </a:prstGeom>
          </p:spPr>
          <p:txBody>
            <a:bodyPr wrap="none">
              <a:spAutoFit/>
            </a:bodyPr>
            <a:lstStyle/>
            <a:p>
              <a:r>
                <a:rPr lang="en-US" dirty="0">
                  <a:latin typeface="Baskerville Old Face" panose="02020602080505020303" pitchFamily="18" charset="0"/>
                </a:rPr>
                <a:t>3mm</a:t>
              </a:r>
            </a:p>
          </p:txBody>
        </p:sp>
        <p:sp>
          <p:nvSpPr>
            <p:cNvPr id="11" name="Rectangle 10"/>
            <p:cNvSpPr/>
            <p:nvPr/>
          </p:nvSpPr>
          <p:spPr>
            <a:xfrm>
              <a:off x="8409363" y="3803714"/>
              <a:ext cx="837089" cy="369332"/>
            </a:xfrm>
            <a:prstGeom prst="rect">
              <a:avLst/>
            </a:prstGeom>
          </p:spPr>
          <p:txBody>
            <a:bodyPr wrap="none">
              <a:spAutoFit/>
            </a:bodyPr>
            <a:lstStyle/>
            <a:p>
              <a:r>
                <a:rPr lang="en-US" dirty="0">
                  <a:latin typeface="Baskerville Old Face" panose="02020602080505020303" pitchFamily="18" charset="0"/>
                </a:rPr>
                <a:t>0.5mm</a:t>
              </a:r>
            </a:p>
          </p:txBody>
        </p:sp>
      </p:grpSp>
    </p:spTree>
    <p:extLst>
      <p:ext uri="{BB962C8B-B14F-4D97-AF65-F5344CB8AC3E}">
        <p14:creationId xmlns:p14="http://schemas.microsoft.com/office/powerpoint/2010/main" val="391348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92980"/>
            <a:ext cx="7543800" cy="756928"/>
          </a:xfrm>
        </p:spPr>
        <p:txBody>
          <a:bodyPr>
            <a:normAutofit fontScale="90000"/>
          </a:bodyPr>
          <a:lstStyle/>
          <a:p>
            <a:r>
              <a:rPr lang="en-GB" sz="2400" dirty="0">
                <a:latin typeface="Baskerville Old Face" panose="02020602080505020303" pitchFamily="18" charset="0"/>
              </a:rPr>
              <a:t/>
            </a:r>
            <a:br>
              <a:rPr lang="en-GB" sz="2400" dirty="0">
                <a:latin typeface="Baskerville Old Face" panose="02020602080505020303" pitchFamily="18" charset="0"/>
              </a:rPr>
            </a:br>
            <a:r>
              <a:rPr lang="en-GB" sz="2400" dirty="0">
                <a:latin typeface="Baskerville Old Face" panose="02020602080505020303" pitchFamily="18" charset="0"/>
              </a:rPr>
              <a:t/>
            </a:r>
            <a:br>
              <a:rPr lang="en-GB" sz="2400" dirty="0">
                <a:latin typeface="Baskerville Old Face" panose="02020602080505020303" pitchFamily="18" charset="0"/>
              </a:rPr>
            </a:br>
            <a:r>
              <a:rPr lang="en-GB" sz="3600" dirty="0">
                <a:latin typeface="Baskerville Old Face" panose="02020602080505020303" pitchFamily="18" charset="0"/>
              </a:rPr>
              <a:t/>
            </a:r>
            <a:br>
              <a:rPr lang="en-GB" sz="3600" dirty="0">
                <a:latin typeface="Baskerville Old Face" panose="02020602080505020303" pitchFamily="18" charset="0"/>
              </a:rPr>
            </a:br>
            <a:r>
              <a:rPr lang="en-US" sz="3600" dirty="0">
                <a:latin typeface="Baskerville Old Face" panose="02020602080505020303" pitchFamily="18" charset="0"/>
              </a:rPr>
              <a:t>Experimental results</a:t>
            </a:r>
          </a:p>
        </p:txBody>
      </p:sp>
      <p:sp>
        <p:nvSpPr>
          <p:cNvPr id="3" name="Slide Number Placeholder 2"/>
          <p:cNvSpPr>
            <a:spLocks noGrp="1"/>
          </p:cNvSpPr>
          <p:nvPr>
            <p:ph type="sldNum" sz="quarter" idx="12"/>
          </p:nvPr>
        </p:nvSpPr>
        <p:spPr/>
        <p:txBody>
          <a:bodyPr/>
          <a:lstStyle/>
          <a:p>
            <a:fld id="{98A3AC18-A1B5-4C2D-8E2F-BD901F2F3579}" type="slidenum">
              <a:rPr lang="en-US" smtClean="0"/>
              <a:t>7</a:t>
            </a:fld>
            <a:endParaRPr lang="en-US"/>
          </a:p>
        </p:txBody>
      </p:sp>
      <p:pic>
        <p:nvPicPr>
          <p:cNvPr id="4" name="Picture 3"/>
          <p:cNvPicPr/>
          <p:nvPr/>
        </p:nvPicPr>
        <p:blipFill>
          <a:blip r:embed="rId3" cstate="print"/>
          <a:stretch>
            <a:fillRect/>
          </a:stretch>
        </p:blipFill>
        <p:spPr>
          <a:xfrm>
            <a:off x="822960" y="1929385"/>
            <a:ext cx="3602736" cy="27604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51840" y="4679656"/>
                <a:ext cx="3820160" cy="1232838"/>
              </a:xfrm>
              <a:prstGeom prst="rect">
                <a:avLst/>
              </a:prstGeom>
            </p:spPr>
            <p:txBody>
              <a:bodyPr wrap="square">
                <a:spAutoFit/>
              </a:bodyPr>
              <a:lstStyle/>
              <a:p>
                <a:pPr algn="just">
                  <a:lnSpc>
                    <a:spcPct val="115000"/>
                  </a:lnSpc>
                  <a:spcAft>
                    <a:spcPts val="1000"/>
                  </a:spcAft>
                </a:pPr>
                <a:r>
                  <a:rPr lang="en-US" sz="1600" b="1"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Fig. 1.</a:t>
                </a:r>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 Radiation defect concentration (</a:t>
                </a:r>
                <a14:m>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ru-RU" sz="1600" b="0" i="1" u="none" strike="noStrike" kern="1200" cap="none" spc="0" normalizeH="0" baseline="0" noProof="0">
                            <a:ln>
                              <a:noFill/>
                            </a:ln>
                            <a:solidFill>
                              <a:prstClr val="black"/>
                            </a:solidFill>
                            <a:effectLst/>
                            <a:uLnTx/>
                            <a:uFillTx/>
                            <a:latin typeface="Cambria Math" panose="02040503050406030204" pitchFamily="18" charset="0"/>
                          </a:rPr>
                          <m:t>𝑁</m:t>
                        </m:r>
                      </m:e>
                      <m:sub>
                        <m:r>
                          <a:rPr kumimoji="0" lang="ru-RU" sz="1600" b="0" i="1" u="none" strike="noStrike" kern="1200" cap="none" spc="0" normalizeH="0" baseline="0" noProof="0">
                            <a:ln>
                              <a:noFill/>
                            </a:ln>
                            <a:solidFill>
                              <a:prstClr val="black"/>
                            </a:solidFill>
                            <a:effectLst/>
                            <a:uLnTx/>
                            <a:uFillTx/>
                            <a:latin typeface="Cambria Math" panose="02040503050406030204" pitchFamily="18" charset="0"/>
                          </a:rPr>
                          <m:t>𝑑𝑒𝑓</m:t>
                        </m:r>
                      </m:sub>
                    </m:s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ru-RU" sz="1600" i="1">
                            <a:solidFill>
                              <a:prstClr val="black"/>
                            </a:solidFill>
                            <a:latin typeface="Cambria Math" panose="02040503050406030204" pitchFamily="18" charset="0"/>
                          </a:rPr>
                          <m:t>𝑛</m:t>
                        </m:r>
                      </m:e>
                      <m:sub>
                        <m:r>
                          <a:rPr lang="en-US" sz="1600" i="1" baseline="-25000">
                            <a:solidFill>
                              <a:prstClr val="black"/>
                            </a:solidFill>
                            <a:latin typeface="Cambria Math" panose="02040503050406030204" pitchFamily="18" charset="0"/>
                          </a:rPr>
                          <m:t>0</m:t>
                        </m:r>
                      </m:sub>
                    </m:sSub>
                    <m:r>
                      <a:rPr lang="en-US" sz="1600" i="1">
                        <a:solidFill>
                          <a:prstClr val="black"/>
                        </a:solidFill>
                        <a:latin typeface="Cambria Math" panose="02040503050406030204" pitchFamily="18" charset="0"/>
                      </a:rPr>
                      <m:t>−</m:t>
                    </m:r>
                    <m:r>
                      <a:rPr lang="ru-RU" sz="1600" i="1">
                        <a:solidFill>
                          <a:prstClr val="black"/>
                        </a:solidFill>
                        <a:latin typeface="Cambria Math" panose="02040503050406030204" pitchFamily="18" charset="0"/>
                      </a:rPr>
                      <m:t>𝑛</m:t>
                    </m:r>
                    <m:d>
                      <m:dPr>
                        <m:ctrlPr>
                          <a:rPr lang="en-US" sz="1600" i="1">
                            <a:solidFill>
                              <a:prstClr val="black"/>
                            </a:solidFill>
                            <a:latin typeface="Cambria Math" panose="02040503050406030204" pitchFamily="18" charset="0"/>
                          </a:rPr>
                        </m:ctrlPr>
                      </m:dPr>
                      <m:e>
                        <m:r>
                          <a:rPr lang="ru-RU" sz="1600" i="1">
                            <a:solidFill>
                              <a:prstClr val="black"/>
                            </a:solidFill>
                            <a:latin typeface="Cambria Math" panose="02040503050406030204" pitchFamily="18" charset="0"/>
                          </a:rPr>
                          <m:t>𝐷</m:t>
                        </m:r>
                      </m:e>
                    </m:d>
                  </m:oMath>
                </a14:m>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 vs irradiation dose for proton and electron irradiation of n-type silicon crystals. </a:t>
                </a:r>
                <a:endParaRPr lang="en-US" sz="1600"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51840" y="4679656"/>
                <a:ext cx="3820160" cy="1232838"/>
              </a:xfrm>
              <a:prstGeom prst="rect">
                <a:avLst/>
              </a:prstGeom>
              <a:blipFill>
                <a:blip r:embed="rId4"/>
                <a:stretch>
                  <a:fillRect l="-797" r="-957" b="-54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748484" y="4689836"/>
                <a:ext cx="3714206" cy="850746"/>
              </a:xfrm>
              <a:prstGeom prst="rect">
                <a:avLst/>
              </a:prstGeom>
            </p:spPr>
            <p:txBody>
              <a:bodyPr wrap="square">
                <a:spAutoFit/>
              </a:bodyPr>
              <a:lstStyle/>
              <a:p>
                <a:pPr algn="just"/>
                <a:r>
                  <a:rPr lang="en-US" sz="1600" b="1" kern="0" dirty="0">
                    <a:solidFill>
                      <a:srgbClr val="000000"/>
                    </a:solidFill>
                    <a:latin typeface="Baskerville Old Face" panose="02020602080505020303" pitchFamily="18" charset="0"/>
                    <a:ea typeface="Times New Roman" panose="02020603050405020304" pitchFamily="18" charset="0"/>
                  </a:rPr>
                  <a:t>Fig. 2.</a:t>
                </a:r>
                <a:r>
                  <a:rPr lang="en-US" sz="1600" kern="0" dirty="0">
                    <a:solidFill>
                      <a:srgbClr val="000000"/>
                    </a:solidFill>
                    <a:latin typeface="Baskerville Old Face" panose="02020602080505020303" pitchFamily="18" charset="0"/>
                    <a:ea typeface="Times New Roman" panose="02020603050405020304" pitchFamily="18" charset="0"/>
                  </a:rPr>
                  <a:t> </a:t>
                </a:r>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Radiation defect concentration (</a:t>
                </a:r>
                <a14:m>
                  <m:oMath xmlns:m="http://schemas.openxmlformats.org/officeDocument/2006/math">
                    <m:sSub>
                      <m:sSub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ru-RU" sz="1600" b="0" i="1" u="none" strike="noStrike" kern="1200" cap="none" spc="0" normalizeH="0" baseline="0" noProof="0">
                            <a:ln>
                              <a:noFill/>
                            </a:ln>
                            <a:solidFill>
                              <a:prstClr val="black"/>
                            </a:solidFill>
                            <a:effectLst/>
                            <a:uLnTx/>
                            <a:uFillTx/>
                            <a:latin typeface="Cambria Math" panose="02040503050406030204" pitchFamily="18" charset="0"/>
                          </a:rPr>
                          <m:t>𝑁</m:t>
                        </m:r>
                      </m:e>
                      <m:sub>
                        <m:r>
                          <a:rPr kumimoji="0" lang="ru-RU" sz="1600" b="0" i="1" u="none" strike="noStrike" kern="1200" cap="none" spc="0" normalizeH="0" baseline="0" noProof="0">
                            <a:ln>
                              <a:noFill/>
                            </a:ln>
                            <a:solidFill>
                              <a:prstClr val="black"/>
                            </a:solidFill>
                            <a:effectLst/>
                            <a:uLnTx/>
                            <a:uFillTx/>
                            <a:latin typeface="Cambria Math" panose="02040503050406030204" pitchFamily="18" charset="0"/>
                          </a:rPr>
                          <m:t>𝑑𝑒𝑓</m:t>
                        </m:r>
                      </m:sub>
                    </m:s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ru-RU" sz="1600" i="1">
                            <a:solidFill>
                              <a:prstClr val="black"/>
                            </a:solidFill>
                            <a:latin typeface="Cambria Math" panose="02040503050406030204" pitchFamily="18" charset="0"/>
                          </a:rPr>
                          <m:t>𝑛</m:t>
                        </m:r>
                      </m:e>
                      <m:sub>
                        <m:r>
                          <a:rPr lang="en-US" sz="1600" i="1" baseline="-25000">
                            <a:solidFill>
                              <a:prstClr val="black"/>
                            </a:solidFill>
                            <a:latin typeface="Cambria Math" panose="02040503050406030204" pitchFamily="18" charset="0"/>
                          </a:rPr>
                          <m:t>0</m:t>
                        </m:r>
                      </m:sub>
                    </m:sSub>
                    <m:r>
                      <a:rPr lang="en-US" sz="1600" i="1">
                        <a:solidFill>
                          <a:prstClr val="black"/>
                        </a:solidFill>
                        <a:latin typeface="Cambria Math" panose="02040503050406030204" pitchFamily="18" charset="0"/>
                      </a:rPr>
                      <m:t>−</m:t>
                    </m:r>
                    <m:r>
                      <a:rPr lang="ru-RU" sz="1600" i="1">
                        <a:solidFill>
                          <a:prstClr val="black"/>
                        </a:solidFill>
                        <a:latin typeface="Cambria Math" panose="02040503050406030204" pitchFamily="18" charset="0"/>
                      </a:rPr>
                      <m:t>𝑛</m:t>
                    </m:r>
                    <m:d>
                      <m:dPr>
                        <m:ctrlPr>
                          <a:rPr lang="en-US" sz="1600" i="1">
                            <a:solidFill>
                              <a:prstClr val="black"/>
                            </a:solidFill>
                            <a:latin typeface="Cambria Math" panose="02040503050406030204" pitchFamily="18" charset="0"/>
                          </a:rPr>
                        </m:ctrlPr>
                      </m:dPr>
                      <m:e>
                        <m:r>
                          <a:rPr lang="ru-RU" sz="1600" i="1">
                            <a:solidFill>
                              <a:prstClr val="black"/>
                            </a:solidFill>
                            <a:latin typeface="Cambria Math" panose="02040503050406030204" pitchFamily="18" charset="0"/>
                          </a:rPr>
                          <m:t>𝐷</m:t>
                        </m:r>
                      </m:e>
                    </m:d>
                  </m:oMath>
                </a14:m>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 vs irradiation dose for proton irradiation of p-type silicon crystal. </a:t>
                </a:r>
                <a:endParaRPr lang="en-US" sz="2800" dirty="0">
                  <a:latin typeface="Baskerville Old Face" panose="02020602080505020303"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48484" y="4689836"/>
                <a:ext cx="3714206" cy="850746"/>
              </a:xfrm>
              <a:prstGeom prst="rect">
                <a:avLst/>
              </a:prstGeom>
              <a:blipFill>
                <a:blip r:embed="rId5"/>
                <a:stretch>
                  <a:fillRect l="-985" t="-2143" r="-821" b="-785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xmlns="" id="{8C149D4F-02CF-3BC1-999D-D404F49CC8B1}"/>
              </a:ext>
            </a:extLst>
          </p:cNvPr>
          <p:cNvPicPr>
            <a:picLocks noChangeAspect="1"/>
          </p:cNvPicPr>
          <p:nvPr/>
        </p:nvPicPr>
        <p:blipFill>
          <a:blip r:embed="rId6"/>
          <a:stretch>
            <a:fillRect/>
          </a:stretch>
        </p:blipFill>
        <p:spPr>
          <a:xfrm>
            <a:off x="4718306" y="1929385"/>
            <a:ext cx="3425883" cy="2670047"/>
          </a:xfrm>
          <a:prstGeom prst="rect">
            <a:avLst/>
          </a:prstGeom>
        </p:spPr>
      </p:pic>
      <p:sp>
        <p:nvSpPr>
          <p:cNvPr id="8" name="TextBox 7"/>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275100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askerville Old Face" panose="02020602080505020303" pitchFamily="18" charset="0"/>
              </a:rPr>
              <a:t>Experimental results</a:t>
            </a:r>
          </a:p>
        </p:txBody>
      </p:sp>
      <p:sp>
        <p:nvSpPr>
          <p:cNvPr id="3" name="Slide Number Placeholder 2"/>
          <p:cNvSpPr>
            <a:spLocks noGrp="1"/>
          </p:cNvSpPr>
          <p:nvPr>
            <p:ph type="sldNum" sz="quarter" idx="12"/>
          </p:nvPr>
        </p:nvSpPr>
        <p:spPr/>
        <p:txBody>
          <a:bodyPr/>
          <a:lstStyle/>
          <a:p>
            <a:fld id="{98A3AC18-A1B5-4C2D-8E2F-BD901F2F3579}" type="slidenum">
              <a:rPr lang="en-US" smtClean="0"/>
              <a:t>8</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8FC9B0FB-BD19-4687-840E-90A235072DA2}"/>
                  </a:ext>
                </a:extLst>
              </p:cNvPr>
              <p:cNvSpPr txBox="1"/>
              <p:nvPr/>
            </p:nvSpPr>
            <p:spPr>
              <a:xfrm>
                <a:off x="840699" y="1737361"/>
                <a:ext cx="7772400" cy="4629472"/>
              </a:xfrm>
              <a:prstGeom prst="rect">
                <a:avLst/>
              </a:prstGeom>
              <a:noFill/>
            </p:spPr>
            <p:txBody>
              <a:bodyPr wrap="square" rtlCol="0">
                <a:spAutoFit/>
              </a:bodyPr>
              <a:lstStyle/>
              <a:p>
                <a:pPr algn="just" defTabSz="457200">
                  <a:spcAft>
                    <a:spcPts val="1200"/>
                  </a:spcAft>
                </a:pPr>
                <a:r>
                  <a:rPr lang="en-GB" dirty="0">
                    <a:solidFill>
                      <a:prstClr val="black"/>
                    </a:solidFill>
                    <a:latin typeface="Bookman Old Style" panose="02050604050505020204"/>
                  </a:rPr>
                  <a:t>	By application of the fitting method to the dose-dependence curves, it was found that the empiric exponential function provided the best agreement with the experimental data, independent of the particle type, energy and irradiation dose. The exponential function used is represented in Eq. (1):</a:t>
                </a:r>
              </a:p>
              <a:p>
                <a:pPr algn="just" defTabSz="457200">
                  <a:spcAft>
                    <a:spcPts val="1200"/>
                  </a:spcAft>
                </a:pPr>
                <a14:m>
                  <m:oMathPara xmlns:m="http://schemas.openxmlformats.org/officeDocument/2006/math">
                    <m:oMathParaPr>
                      <m:jc m:val="right"/>
                    </m:oMathParaPr>
                    <m:oMath xmlns:m="http://schemas.openxmlformats.org/officeDocument/2006/math">
                      <m:sSub>
                        <m:sSubPr>
                          <m:ctrlPr>
                            <a:rPr lang="en-US" i="1">
                              <a:solidFill>
                                <a:prstClr val="black"/>
                              </a:solidFill>
                              <a:latin typeface="Cambria Math" panose="02040503050406030204" pitchFamily="18" charset="0"/>
                            </a:rPr>
                          </m:ctrlPr>
                        </m:sSubPr>
                        <m:e>
                          <m:r>
                            <a:rPr lang="ru-RU" i="1">
                              <a:solidFill>
                                <a:prstClr val="black"/>
                              </a:solidFill>
                              <a:latin typeface="Cambria Math" panose="02040503050406030204" pitchFamily="18" charset="0"/>
                            </a:rPr>
                            <m:t>𝑁</m:t>
                          </m:r>
                        </m:e>
                        <m:sub>
                          <m:r>
                            <a:rPr lang="ru-RU" i="1">
                              <a:solidFill>
                                <a:prstClr val="black"/>
                              </a:solidFill>
                              <a:latin typeface="Cambria Math" panose="02040503050406030204" pitchFamily="18" charset="0"/>
                            </a:rPr>
                            <m:t>𝑑𝑒𝑓</m:t>
                          </m:r>
                        </m:sub>
                      </m:sSub>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sSub>
                            <m:sSubPr>
                              <m:ctrlPr>
                                <a:rPr lang="en-US" i="1">
                                  <a:solidFill>
                                    <a:prstClr val="black"/>
                                  </a:solidFill>
                                  <a:latin typeface="Cambria Math" panose="02040503050406030204" pitchFamily="18" charset="0"/>
                                </a:rPr>
                              </m:ctrlPr>
                            </m:sSubPr>
                            <m:e>
                              <m:r>
                                <a:rPr lang="ru-RU" i="1">
                                  <a:solidFill>
                                    <a:prstClr val="black"/>
                                  </a:solidFill>
                                  <a:latin typeface="Cambria Math" panose="02040503050406030204" pitchFamily="18" charset="0"/>
                                </a:rPr>
                                <m:t>𝑛</m:t>
                              </m:r>
                            </m:e>
                            <m:sub>
                              <m:r>
                                <a:rPr lang="en-US" i="1" baseline="-25000">
                                  <a:solidFill>
                                    <a:prstClr val="black"/>
                                  </a:solidFill>
                                  <a:latin typeface="Cambria Math" panose="02040503050406030204" pitchFamily="18" charset="0"/>
                                </a:rPr>
                                <m:t>0</m:t>
                              </m:r>
                            </m:sub>
                          </m:sSub>
                          <m:r>
                            <a:rPr lang="en-US" i="1">
                              <a:solidFill>
                                <a:prstClr val="black"/>
                              </a:solidFill>
                              <a:latin typeface="Cambria Math" panose="02040503050406030204" pitchFamily="18" charset="0"/>
                            </a:rPr>
                            <m:t>−</m:t>
                          </m:r>
                          <m:r>
                            <a:rPr lang="ru-RU" i="1">
                              <a:solidFill>
                                <a:prstClr val="black"/>
                              </a:solidFill>
                              <a:latin typeface="Cambria Math" panose="02040503050406030204" pitchFamily="18" charset="0"/>
                            </a:rPr>
                            <m:t>𝑛</m:t>
                          </m:r>
                          <m:d>
                            <m:dPr>
                              <m:ctrlPr>
                                <a:rPr lang="en-US" i="1">
                                  <a:solidFill>
                                    <a:prstClr val="black"/>
                                  </a:solidFill>
                                  <a:latin typeface="Cambria Math" panose="02040503050406030204" pitchFamily="18" charset="0"/>
                                </a:rPr>
                              </m:ctrlPr>
                            </m:dPr>
                            <m:e>
                              <m:r>
                                <a:rPr lang="ru-RU" i="1">
                                  <a:solidFill>
                                    <a:prstClr val="black"/>
                                  </a:solidFill>
                                  <a:latin typeface="Cambria Math" panose="02040503050406030204" pitchFamily="18" charset="0"/>
                                </a:rPr>
                                <m:t>𝐷</m:t>
                              </m:r>
                            </m:e>
                          </m:d>
                          <m:r>
                            <a:rPr lang="en-US" i="1">
                              <a:solidFill>
                                <a:prstClr val="black"/>
                              </a:solidFill>
                              <a:latin typeface="Cambria Math" panose="02040503050406030204" pitchFamily="18" charset="0"/>
                            </a:rPr>
                            <m:t>=</m:t>
                          </m:r>
                          <m:r>
                            <a:rPr lang="ru-RU" i="1">
                              <a:solidFill>
                                <a:prstClr val="black"/>
                              </a:solidFill>
                              <a:latin typeface="Cambria Math" panose="02040503050406030204" pitchFamily="18" charset="0"/>
                            </a:rPr>
                            <m:t>𝑛</m:t>
                          </m:r>
                        </m:e>
                        <m:sub>
                          <m:r>
                            <a:rPr lang="en-US" i="1">
                              <a:solidFill>
                                <a:prstClr val="black"/>
                              </a:solidFill>
                              <a:latin typeface="Cambria Math" panose="02040503050406030204" pitchFamily="18" charset="0"/>
                            </a:rPr>
                            <m:t>0</m:t>
                          </m:r>
                        </m:sub>
                      </m:sSub>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1−</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exp</m:t>
                              </m:r>
                            </m:fName>
                            <m:e>
                              <m:r>
                                <a:rPr lang="en-US" i="1">
                                  <a:solidFill>
                                    <a:prstClr val="black"/>
                                  </a:solidFill>
                                  <a:latin typeface="Cambria Math" panose="02040503050406030204" pitchFamily="18" charset="0"/>
                                </a:rPr>
                                <m:t>(−</m:t>
                              </m:r>
                              <m:r>
                                <a:rPr lang="ru-RU" i="1">
                                  <a:solidFill>
                                    <a:prstClr val="black"/>
                                  </a:solidFill>
                                  <a:latin typeface="Cambria Math" panose="02040503050406030204" pitchFamily="18" charset="0"/>
                                </a:rPr>
                                <m:t>𝐷</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ru-RU"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0</m:t>
                                  </m:r>
                                </m:sub>
                              </m:sSub>
                              <m:r>
                                <a:rPr lang="en-US" i="1">
                                  <a:solidFill>
                                    <a:prstClr val="black"/>
                                  </a:solidFill>
                                  <a:latin typeface="Cambria Math" panose="02040503050406030204" pitchFamily="18" charset="0"/>
                                </a:rPr>
                                <m:t>)</m:t>
                              </m:r>
                            </m:e>
                          </m:func>
                        </m:e>
                      </m:d>
                      <m:r>
                        <a:rPr lang="en-US" i="1">
                          <a:solidFill>
                            <a:prstClr val="black"/>
                          </a:solidFill>
                          <a:latin typeface="Cambria Math" panose="02040503050406030204" pitchFamily="18" charset="0"/>
                        </a:rPr>
                        <m:t>,     </m:t>
                      </m:r>
                      <m:r>
                        <a:rPr lang="hy-AM"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r>
                        <a:rPr lang="en-US" smtClean="0">
                          <a:solidFill>
                            <a:prstClr val="black"/>
                          </a:solidFill>
                          <a:latin typeface="Cambria Math" panose="02040503050406030204" pitchFamily="18" charset="0"/>
                        </a:rPr>
                        <m:t>1</m:t>
                      </m:r>
                      <m:r>
                        <a:rPr lang="en-US">
                          <a:solidFill>
                            <a:prstClr val="black"/>
                          </a:solidFill>
                          <a:latin typeface="Cambria Math" panose="02040503050406030204" pitchFamily="18" charset="0"/>
                        </a:rPr>
                        <m:t>)</m:t>
                      </m:r>
                    </m:oMath>
                  </m:oMathPara>
                </a14:m>
                <a:endParaRPr lang="en-GB" dirty="0">
                  <a:solidFill>
                    <a:prstClr val="black"/>
                  </a:solidFill>
                  <a:latin typeface="Bookman Old Style" panose="02050604050505020204"/>
                </a:endParaRPr>
              </a:p>
              <a:p>
                <a:pPr algn="just" defTabSz="457200">
                  <a:spcAft>
                    <a:spcPts val="1200"/>
                  </a:spcAft>
                </a:pPr>
                <a:r>
                  <a:rPr lang="en-GB" dirty="0">
                    <a:solidFill>
                      <a:prstClr val="black"/>
                    </a:solidFill>
                    <a:latin typeface="Bookman Old Style" panose="02050604050505020204"/>
                  </a:rPr>
                  <a:t>where 𝑛</a:t>
                </a:r>
                <a:r>
                  <a:rPr lang="en-GB" baseline="-25000" dirty="0">
                    <a:solidFill>
                      <a:prstClr val="black"/>
                    </a:solidFill>
                    <a:latin typeface="Bookman Old Style" panose="02050604050505020204"/>
                  </a:rPr>
                  <a:t>0</a:t>
                </a:r>
                <a:r>
                  <a:rPr lang="en-GB" dirty="0">
                    <a:solidFill>
                      <a:prstClr val="black"/>
                    </a:solidFill>
                    <a:latin typeface="Bookman Old Style" panose="02050604050505020204"/>
                  </a:rPr>
                  <a:t> is the concentration of charge carriers before irradiation, and 𝑛(𝐷) is their concentration at a given irradiation dose 𝐷, at room temperatures; and 𝐷</a:t>
                </a:r>
                <a:r>
                  <a:rPr lang="en-GB" baseline="-25000" dirty="0">
                    <a:solidFill>
                      <a:prstClr val="black"/>
                    </a:solidFill>
                    <a:latin typeface="Bookman Old Style" panose="02050604050505020204"/>
                  </a:rPr>
                  <a:t>0</a:t>
                </a:r>
                <a:r>
                  <a:rPr lang="en-GB" dirty="0">
                    <a:solidFill>
                      <a:prstClr val="black"/>
                    </a:solidFill>
                    <a:latin typeface="Bookman Old Style" panose="02050604050505020204"/>
                  </a:rPr>
                  <a:t> is the irradiation dose at which the carrier concentration 𝑛(𝐷) at a temperature 𝑇 = 300 K decreases by a factor of e. The introduction rate of radiation defects (∆N</a:t>
                </a:r>
                <a:r>
                  <a:rPr lang="en-GB" baseline="-25000" dirty="0">
                    <a:solidFill>
                      <a:prstClr val="black"/>
                    </a:solidFill>
                    <a:latin typeface="Bookman Old Style" panose="02050604050505020204"/>
                  </a:rPr>
                  <a:t>def</a:t>
                </a:r>
                <a:r>
                  <a:rPr lang="en-GB" dirty="0">
                    <a:solidFill>
                      <a:prstClr val="black"/>
                    </a:solidFill>
                    <a:latin typeface="Bookman Old Style" panose="02050604050505020204"/>
                  </a:rPr>
                  <a:t>)⁄∆D versus the irradiation dose </a:t>
                </a:r>
                <a:r>
                  <a:rPr lang="en-GB" i="1" dirty="0">
                    <a:solidFill>
                      <a:prstClr val="black"/>
                    </a:solidFill>
                    <a:latin typeface="Bookman Old Style" panose="02050604050505020204"/>
                  </a:rPr>
                  <a:t>D </a:t>
                </a:r>
                <a:r>
                  <a:rPr lang="en-GB" dirty="0">
                    <a:solidFill>
                      <a:prstClr val="black"/>
                    </a:solidFill>
                    <a:latin typeface="Bookman Old Style" panose="02050604050505020204"/>
                  </a:rPr>
                  <a:t>can be presented according to Eq. (2): </a:t>
                </a:r>
              </a:p>
              <a:p>
                <a:pPr algn="just" defTabSz="457200">
                  <a:spcAft>
                    <a:spcPts val="1200"/>
                  </a:spcAft>
                </a:pPr>
                <a14:m>
                  <m:oMathPara xmlns:m="http://schemas.openxmlformats.org/officeDocument/2006/math">
                    <m:oMathParaPr>
                      <m:jc m:val="right"/>
                    </m:oMathParaPr>
                    <m:oMath xmlns:m="http://schemas.openxmlformats.org/officeDocument/2006/math">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smtClean="0">
                                  <a:solidFill>
                                    <a:prstClr val="black"/>
                                  </a:solidFill>
                                  <a:latin typeface="Cambria Math" panose="02040503050406030204" pitchFamily="18" charset="0"/>
                                  <a:ea typeface="Cambria Math" panose="02040503050406030204" pitchFamily="18" charset="0"/>
                                </a:rPr>
                                <m:t>∆</m:t>
                              </m:r>
                              <m:r>
                                <a:rPr lang="ru-RU" i="1">
                                  <a:solidFill>
                                    <a:prstClr val="black"/>
                                  </a:solidFill>
                                  <a:latin typeface="Cambria Math" panose="02040503050406030204" pitchFamily="18" charset="0"/>
                                </a:rPr>
                                <m:t>𝑁</m:t>
                              </m:r>
                            </m:e>
                            <m:sub>
                              <m:r>
                                <a:rPr lang="ru-RU" i="1">
                                  <a:solidFill>
                                    <a:prstClr val="black"/>
                                  </a:solidFill>
                                  <a:latin typeface="Cambria Math" panose="02040503050406030204" pitchFamily="18" charset="0"/>
                                </a:rPr>
                                <m:t>𝑑𝑒𝑓</m:t>
                              </m:r>
                            </m:sub>
                          </m:sSub>
                        </m:num>
                        <m:den>
                          <m:r>
                            <a:rPr lang="en-US" i="1">
                              <a:solidFill>
                                <a:prstClr val="black"/>
                              </a:solidFill>
                              <a:latin typeface="Cambria Math" panose="02040503050406030204" pitchFamily="18" charset="0"/>
                            </a:rPr>
                            <m:t>∆</m:t>
                          </m:r>
                          <m:r>
                            <a:rPr lang="ru-RU" i="1">
                              <a:solidFill>
                                <a:prstClr val="black"/>
                              </a:solidFill>
                              <a:latin typeface="Cambria Math" panose="02040503050406030204" pitchFamily="18" charset="0"/>
                            </a:rPr>
                            <m:t>𝐷</m:t>
                          </m:r>
                        </m:den>
                      </m:f>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𝑛</m:t>
                              </m:r>
                            </m:e>
                            <m:sub>
                              <m:r>
                                <a:rPr lang="en-US" i="1">
                                  <a:solidFill>
                                    <a:prstClr val="black"/>
                                  </a:solidFill>
                                  <a:latin typeface="Cambria Math" panose="02040503050406030204" pitchFamily="18" charset="0"/>
                                </a:rPr>
                                <m:t>0</m:t>
                              </m:r>
                            </m:sub>
                          </m:sSub>
                        </m:num>
                        <m:den>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0</m:t>
                              </m:r>
                            </m:sub>
                          </m:sSub>
                        </m:den>
                      </m:f>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exp</m:t>
                          </m:r>
                        </m:fName>
                        <m:e>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m:t>
                              </m:r>
                              <m:f>
                                <m:fPr>
                                  <m:type m:val="lin"/>
                                  <m:ctrlPr>
                                    <a:rPr lang="en-US" i="1">
                                      <a:solidFill>
                                        <a:prstClr val="black"/>
                                      </a:solidFill>
                                      <a:latin typeface="Cambria Math" panose="02040503050406030204" pitchFamily="18" charset="0"/>
                                    </a:rPr>
                                  </m:ctrlPr>
                                </m:fPr>
                                <m:num>
                                  <m:r>
                                    <a:rPr lang="ru-RU" i="1">
                                      <a:solidFill>
                                        <a:prstClr val="black"/>
                                      </a:solidFill>
                                      <a:latin typeface="Cambria Math" panose="02040503050406030204" pitchFamily="18" charset="0"/>
                                    </a:rPr>
                                    <m:t>𝐷</m:t>
                                  </m:r>
                                </m:num>
                                <m:den>
                                  <m:sSub>
                                    <m:sSubPr>
                                      <m:ctrlPr>
                                        <a:rPr lang="en-US" i="1">
                                          <a:solidFill>
                                            <a:prstClr val="black"/>
                                          </a:solidFill>
                                          <a:latin typeface="Cambria Math" panose="02040503050406030204" pitchFamily="18" charset="0"/>
                                        </a:rPr>
                                      </m:ctrlPr>
                                    </m:sSubPr>
                                    <m:e>
                                      <m:r>
                                        <a:rPr lang="ru-RU"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0</m:t>
                                      </m:r>
                                    </m:sub>
                                  </m:sSub>
                                </m:den>
                              </m:f>
                            </m:e>
                          </m:d>
                        </m:e>
                      </m:func>
                      <m:r>
                        <a:rPr lang="en-US" i="1">
                          <a:solidFill>
                            <a:prstClr val="black"/>
                          </a:solidFill>
                          <a:latin typeface="Cambria Math" panose="02040503050406030204" pitchFamily="18" charset="0"/>
                        </a:rPr>
                        <m:t>.                                                        </m:t>
                      </m:r>
                      <m:r>
                        <a:rPr lang="en-US">
                          <a:solidFill>
                            <a:prstClr val="black"/>
                          </a:solidFill>
                          <a:latin typeface="Cambria Math" panose="02040503050406030204" pitchFamily="18" charset="0"/>
                        </a:rPr>
                        <m:t>(</m:t>
                      </m:r>
                      <m:r>
                        <a:rPr lang="en-US" smtClean="0">
                          <a:solidFill>
                            <a:prstClr val="black"/>
                          </a:solidFill>
                          <a:latin typeface="Cambria Math" panose="02040503050406030204" pitchFamily="18" charset="0"/>
                        </a:rPr>
                        <m:t>2</m:t>
                      </m:r>
                      <m:r>
                        <a:rPr lang="en-US">
                          <a:solidFill>
                            <a:prstClr val="black"/>
                          </a:solidFill>
                          <a:latin typeface="Cambria Math" panose="02040503050406030204" pitchFamily="18" charset="0"/>
                        </a:rPr>
                        <m:t>)</m:t>
                      </m:r>
                    </m:oMath>
                  </m:oMathPara>
                </a14:m>
                <a:endParaRPr lang="en-US" dirty="0">
                  <a:solidFill>
                    <a:prstClr val="black"/>
                  </a:solidFill>
                  <a:latin typeface="Bookman Old Style" panose="02050604050505020204"/>
                </a:endParaRPr>
              </a:p>
            </p:txBody>
          </p:sp>
        </mc:Choice>
        <mc:Fallback xmlns="">
          <p:sp>
            <p:nvSpPr>
              <p:cNvPr id="4" name="TextBox 3">
                <a:extLst>
                  <a:ext uri="{FF2B5EF4-FFF2-40B4-BE49-F238E27FC236}">
                    <a16:creationId xmlns:a16="http://schemas.microsoft.com/office/drawing/2014/main" id="{8FC9B0FB-BD19-4687-840E-90A235072DA2}"/>
                  </a:ext>
                </a:extLst>
              </p:cNvPr>
              <p:cNvSpPr txBox="1">
                <a:spLocks noRot="1" noChangeAspect="1" noMove="1" noResize="1" noEditPoints="1" noAdjustHandles="1" noChangeArrowheads="1" noChangeShapeType="1" noTextEdit="1"/>
              </p:cNvSpPr>
              <p:nvPr/>
            </p:nvSpPr>
            <p:spPr>
              <a:xfrm>
                <a:off x="840699" y="1737361"/>
                <a:ext cx="7772400" cy="4629472"/>
              </a:xfrm>
              <a:prstGeom prst="rect">
                <a:avLst/>
              </a:prstGeom>
              <a:blipFill>
                <a:blip r:embed="rId2"/>
                <a:stretch>
                  <a:fillRect l="-706" t="-527" r="-627"/>
                </a:stretch>
              </a:blipFill>
            </p:spPr>
            <p:txBody>
              <a:bodyPr/>
              <a:lstStyle/>
              <a:p>
                <a:r>
                  <a:rPr lang="en-US">
                    <a:noFill/>
                  </a:rPr>
                  <a:t> </a:t>
                </a:r>
              </a:p>
            </p:txBody>
          </p:sp>
        </mc:Fallback>
      </mc:AlternateContent>
      <p:sp>
        <p:nvSpPr>
          <p:cNvPr id="5" name="TextBox 4"/>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40831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Baskerville Old Face" panose="02020602080505020303" pitchFamily="18" charset="0"/>
              </a:rPr>
              <a:t>Experimental results</a:t>
            </a:r>
          </a:p>
        </p:txBody>
      </p:sp>
      <p:sp>
        <p:nvSpPr>
          <p:cNvPr id="3" name="Slide Number Placeholder 2"/>
          <p:cNvSpPr>
            <a:spLocks noGrp="1"/>
          </p:cNvSpPr>
          <p:nvPr>
            <p:ph type="sldNum" sz="quarter" idx="12"/>
          </p:nvPr>
        </p:nvSpPr>
        <p:spPr/>
        <p:txBody>
          <a:bodyPr/>
          <a:lstStyle/>
          <a:p>
            <a:fld id="{98A3AC18-A1B5-4C2D-8E2F-BD901F2F3579}" type="slidenum">
              <a:rPr lang="en-US" smtClean="0"/>
              <a:t>9</a:t>
            </a:fld>
            <a:endParaRPr lang="en-US"/>
          </a:p>
        </p:txBody>
      </p:sp>
      <p:sp>
        <p:nvSpPr>
          <p:cNvPr id="5" name="Rectangle 4"/>
          <p:cNvSpPr/>
          <p:nvPr/>
        </p:nvSpPr>
        <p:spPr>
          <a:xfrm>
            <a:off x="4606836" y="4679656"/>
            <a:ext cx="3820160" cy="643831"/>
          </a:xfrm>
          <a:prstGeom prst="rect">
            <a:avLst/>
          </a:prstGeom>
        </p:spPr>
        <p:txBody>
          <a:bodyPr wrap="square">
            <a:spAutoFit/>
          </a:bodyPr>
          <a:lstStyle/>
          <a:p>
            <a:pPr algn="just">
              <a:lnSpc>
                <a:spcPct val="115000"/>
              </a:lnSpc>
              <a:spcAft>
                <a:spcPts val="1000"/>
              </a:spcAft>
            </a:pPr>
            <a:r>
              <a:rPr lang="en-US" sz="1600" b="1"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Fig. 4.</a:t>
            </a:r>
            <a:r>
              <a:rPr lang="en-US" sz="16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1600" kern="0" dirty="0">
                <a:solidFill>
                  <a:srgbClr val="000000"/>
                </a:solidFill>
                <a:latin typeface="Baskerville Old Face" panose="02020602080505020303" pitchFamily="18" charset="0"/>
                <a:ea typeface="Times New Roman" panose="02020603050405020304" pitchFamily="18" charset="0"/>
              </a:rPr>
              <a:t>Introduction rate of radiation defects vs dose for proton in p-type silicon crystal. </a:t>
            </a:r>
            <a:endParaRPr lang="en-US" sz="1600"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stretch>
            <a:fillRect/>
          </a:stretch>
        </p:blipFill>
        <p:spPr>
          <a:xfrm>
            <a:off x="751840" y="1945981"/>
            <a:ext cx="3522345" cy="2733675"/>
          </a:xfrm>
          <a:prstGeom prst="rect">
            <a:avLst/>
          </a:prstGeom>
        </p:spPr>
      </p:pic>
      <p:sp>
        <p:nvSpPr>
          <p:cNvPr id="7" name="Rectangle 6"/>
          <p:cNvSpPr/>
          <p:nvPr/>
        </p:nvSpPr>
        <p:spPr>
          <a:xfrm>
            <a:off x="822960" y="4705141"/>
            <a:ext cx="3714206" cy="830997"/>
          </a:xfrm>
          <a:prstGeom prst="rect">
            <a:avLst/>
          </a:prstGeom>
        </p:spPr>
        <p:txBody>
          <a:bodyPr wrap="square">
            <a:spAutoFit/>
          </a:bodyPr>
          <a:lstStyle/>
          <a:p>
            <a:pPr algn="just"/>
            <a:r>
              <a:rPr lang="en-US" sz="1600" b="1" kern="0" dirty="0">
                <a:solidFill>
                  <a:srgbClr val="000000"/>
                </a:solidFill>
                <a:latin typeface="Baskerville Old Face" panose="02020602080505020303" pitchFamily="18" charset="0"/>
                <a:ea typeface="Times New Roman" panose="02020603050405020304" pitchFamily="18" charset="0"/>
              </a:rPr>
              <a:t>Fig. 3.</a:t>
            </a:r>
            <a:r>
              <a:rPr lang="en-US" sz="1600" kern="0" dirty="0">
                <a:solidFill>
                  <a:srgbClr val="000000"/>
                </a:solidFill>
                <a:latin typeface="Baskerville Old Face" panose="02020602080505020303" pitchFamily="18" charset="0"/>
                <a:ea typeface="Times New Roman" panose="02020603050405020304" pitchFamily="18" charset="0"/>
              </a:rPr>
              <a:t> Introduction rate of radiation defects vs dose for proton and electron irradiation in n-type silicon crystals. </a:t>
            </a:r>
            <a:endParaRPr lang="en-US" sz="2800" dirty="0">
              <a:latin typeface="Baskerville Old Face" panose="02020602080505020303" pitchFamily="18" charset="0"/>
            </a:endParaRPr>
          </a:p>
        </p:txBody>
      </p:sp>
      <p:pic>
        <p:nvPicPr>
          <p:cNvPr id="9" name="Picture 8">
            <a:extLst>
              <a:ext uri="{FF2B5EF4-FFF2-40B4-BE49-F238E27FC236}">
                <a16:creationId xmlns:a16="http://schemas.microsoft.com/office/drawing/2014/main" xmlns="" id="{76D3ED33-3B62-21F5-1E0C-31CF09A41D9B}"/>
              </a:ext>
            </a:extLst>
          </p:cNvPr>
          <p:cNvPicPr>
            <a:picLocks noChangeAspect="1"/>
          </p:cNvPicPr>
          <p:nvPr/>
        </p:nvPicPr>
        <p:blipFill>
          <a:blip r:embed="rId3"/>
          <a:stretch>
            <a:fillRect/>
          </a:stretch>
        </p:blipFill>
        <p:spPr>
          <a:xfrm>
            <a:off x="4537166" y="1828299"/>
            <a:ext cx="3690880" cy="2785904"/>
          </a:xfrm>
          <a:prstGeom prst="rect">
            <a:avLst/>
          </a:prstGeom>
        </p:spPr>
      </p:pic>
      <p:sp>
        <p:nvSpPr>
          <p:cNvPr id="8" name="TextBox 7"/>
          <p:cNvSpPr txBox="1"/>
          <p:nvPr/>
        </p:nvSpPr>
        <p:spPr>
          <a:xfrm>
            <a:off x="840699" y="256904"/>
            <a:ext cx="7568664" cy="400110"/>
          </a:xfrm>
          <a:prstGeom prst="rect">
            <a:avLst/>
          </a:prstGeom>
          <a:noFill/>
        </p:spPr>
        <p:txBody>
          <a:bodyPr wrap="square" rtlCol="0">
            <a:spAutoFit/>
          </a:bodyPr>
          <a:lstStyle/>
          <a:p>
            <a:r>
              <a:rPr lang="en-GB" sz="2000" b="1" i="1" dirty="0">
                <a:solidFill>
                  <a:schemeClr val="tx1">
                    <a:lumMod val="50000"/>
                    <a:lumOff val="50000"/>
                  </a:schemeClr>
                </a:solidFill>
                <a:latin typeface="Baskerville Old Face" panose="02020602080505020303" pitchFamily="18" charset="0"/>
              </a:rPr>
              <a:t>V. Arzumanyan. MeV energy electron and proton irradiation effects in …</a:t>
            </a:r>
            <a:endParaRPr lang="en-US" sz="2000" i="1" dirty="0">
              <a:solidFill>
                <a:schemeClr val="tx1">
                  <a:lumMod val="50000"/>
                  <a:lumOff val="50000"/>
                </a:schemeClr>
              </a:solidFill>
            </a:endParaRPr>
          </a:p>
        </p:txBody>
      </p:sp>
    </p:spTree>
    <p:extLst>
      <p:ext uri="{BB962C8B-B14F-4D97-AF65-F5344CB8AC3E}">
        <p14:creationId xmlns:p14="http://schemas.microsoft.com/office/powerpoint/2010/main" val="37721624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1325</TotalTime>
  <Words>659</Words>
  <Application>Microsoft Office PowerPoint</Application>
  <PresentationFormat>On-screen Show (4:3)</PresentationFormat>
  <Paragraphs>108</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Baskerville Old Face</vt:lpstr>
      <vt:lpstr>Bookman Old Style</vt:lpstr>
      <vt:lpstr>Calibri</vt:lpstr>
      <vt:lpstr>Calibri Light</vt:lpstr>
      <vt:lpstr>Cambria Math</vt:lpstr>
      <vt:lpstr>Times New Roman</vt:lpstr>
      <vt:lpstr>Wingdings</vt:lpstr>
      <vt:lpstr>Retrospect</vt:lpstr>
      <vt:lpstr>MeV energy electron and proton irradiation effects in semiconductor materials for space applications</vt:lpstr>
      <vt:lpstr>PowerPoint Presentation</vt:lpstr>
      <vt:lpstr>PowerPoint Presentation</vt:lpstr>
      <vt:lpstr>Aim</vt:lpstr>
      <vt:lpstr>Experimental methods</vt:lpstr>
      <vt:lpstr>Experimental methods</vt:lpstr>
      <vt:lpstr>   Experimental results</vt:lpstr>
      <vt:lpstr>Experimental results</vt:lpstr>
      <vt:lpstr>Experimental results</vt:lpstr>
      <vt:lpstr>Experimental results</vt:lpstr>
      <vt:lpstr>Effects of sequential proton-electron irradiation</vt:lpstr>
      <vt:lpstr>Space Environment Simulating Setup</vt:lpstr>
      <vt:lpstr>Conclusion</vt:lpstr>
      <vt:lpstr>Future works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Sequential Proton-Electron Irradiations’ Effects on n- and p-type Silicon Single Crystals</dc:title>
  <dc:creator>VIKA</dc:creator>
  <cp:lastModifiedBy>Microsoft account</cp:lastModifiedBy>
  <cp:revision>55</cp:revision>
  <dcterms:created xsi:type="dcterms:W3CDTF">2022-07-04T07:07:38Z</dcterms:created>
  <dcterms:modified xsi:type="dcterms:W3CDTF">2022-11-03T06:27:50Z</dcterms:modified>
</cp:coreProperties>
</file>