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4" r:id="rId4"/>
    <p:sldId id="272" r:id="rId5"/>
    <p:sldId id="271" r:id="rId6"/>
    <p:sldId id="258" r:id="rId7"/>
    <p:sldId id="273" r:id="rId8"/>
    <p:sldId id="259" r:id="rId9"/>
    <p:sldId id="260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44" autoAdjust="0"/>
    <p:restoredTop sz="94660"/>
  </p:normalViewPr>
  <p:slideViewPr>
    <p:cSldViewPr>
      <p:cViewPr>
        <p:scale>
          <a:sx n="66" d="100"/>
          <a:sy n="66" d="100"/>
        </p:scale>
        <p:origin x="-1482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AB819-86DA-4178-877C-FDF0DE1B9765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A8A77-5362-4CCB-8805-37BF68827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677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A8A77-5362-4CCB-8805-37BF6882742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937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E6E6E6"/>
            </a:gs>
            <a:gs pos="100000">
              <a:srgbClr val="7D8496"/>
            </a:gs>
            <a:gs pos="37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08920"/>
            <a:ext cx="7772400" cy="1470025"/>
          </a:xfrm>
        </p:spPr>
        <p:txBody>
          <a:bodyPr>
            <a:noAutofit/>
          </a:bodyPr>
          <a:lstStyle/>
          <a:p>
            <a:r>
              <a:rPr lang="en-US" sz="2800" dirty="0"/>
              <a:t>Prospects of catalytically-induced decomposition of methane to produce core-shell structured contrast agent for medical imaging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28728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 smtClean="0"/>
              <a:t>Aleksei</a:t>
            </a:r>
            <a:r>
              <a:rPr lang="en-US" dirty="0" smtClean="0"/>
              <a:t> P. </a:t>
            </a:r>
            <a:r>
              <a:rPr lang="en-US" dirty="0" err="1" smtClean="0"/>
              <a:t>Kozlov</a:t>
            </a:r>
            <a:r>
              <a:rPr lang="ru-RU" baseline="30000" dirty="0" smtClean="0"/>
              <a:t>1,2</a:t>
            </a:r>
            <a:r>
              <a:rPr lang="en-US" dirty="0" smtClean="0"/>
              <a:t>, </a:t>
            </a:r>
            <a:r>
              <a:rPr lang="en-US" dirty="0" err="1" smtClean="0"/>
              <a:t>Evgeniya</a:t>
            </a:r>
            <a:r>
              <a:rPr lang="en-US" dirty="0" smtClean="0"/>
              <a:t> V. </a:t>
            </a:r>
            <a:r>
              <a:rPr lang="en-US" dirty="0" err="1" smtClean="0"/>
              <a:t>Suslova</a:t>
            </a:r>
            <a:r>
              <a:rPr lang="ru-RU" baseline="30000" dirty="0" smtClean="0"/>
              <a:t>1</a:t>
            </a:r>
            <a:r>
              <a:rPr lang="en-US" dirty="0" smtClean="0"/>
              <a:t>, </a:t>
            </a:r>
            <a:r>
              <a:rPr lang="en-US" dirty="0" err="1" smtClean="0"/>
              <a:t>Vladislav</a:t>
            </a:r>
            <a:r>
              <a:rPr lang="en-US" dirty="0" smtClean="0"/>
              <a:t> A. </a:t>
            </a:r>
            <a:r>
              <a:rPr lang="en-US" dirty="0" err="1" smtClean="0"/>
              <a:t>Rozhkov</a:t>
            </a:r>
            <a:r>
              <a:rPr lang="ru-RU" baseline="30000" dirty="0" smtClean="0"/>
              <a:t>1,3</a:t>
            </a:r>
          </a:p>
          <a:p>
            <a:r>
              <a:rPr lang="ru-RU" baseline="30000" dirty="0" smtClean="0"/>
              <a:t>1</a:t>
            </a:r>
            <a:r>
              <a:rPr lang="en-US" dirty="0" smtClean="0"/>
              <a:t> </a:t>
            </a:r>
            <a:r>
              <a:rPr lang="en-US" dirty="0" err="1"/>
              <a:t>Lomonosov</a:t>
            </a:r>
            <a:r>
              <a:rPr lang="en-US" dirty="0"/>
              <a:t> </a:t>
            </a:r>
            <a:r>
              <a:rPr lang="en-US" dirty="0" smtClean="0"/>
              <a:t>Moscow </a:t>
            </a:r>
            <a:r>
              <a:rPr lang="en-US" dirty="0"/>
              <a:t>State </a:t>
            </a:r>
            <a:r>
              <a:rPr lang="en-US" dirty="0" smtClean="0"/>
              <a:t>University</a:t>
            </a:r>
            <a:r>
              <a:rPr lang="ru-RU" dirty="0" smtClean="0"/>
              <a:t>,</a:t>
            </a:r>
            <a:r>
              <a:rPr lang="en-US" dirty="0"/>
              <a:t> Faculty of </a:t>
            </a:r>
            <a:r>
              <a:rPr lang="en-US" dirty="0" smtClean="0"/>
              <a:t>Chemistry, Moscow, Russia</a:t>
            </a:r>
          </a:p>
          <a:p>
            <a:r>
              <a:rPr lang="en-US" baseline="30000" dirty="0" smtClean="0"/>
              <a:t>2 </a:t>
            </a:r>
            <a:r>
              <a:rPr lang="en-US" dirty="0"/>
              <a:t>Moscow Aviation </a:t>
            </a:r>
            <a:r>
              <a:rPr lang="en-US" dirty="0" smtClean="0"/>
              <a:t>Institute, </a:t>
            </a:r>
            <a:r>
              <a:rPr lang="en-US" dirty="0"/>
              <a:t>Moscow, </a:t>
            </a:r>
            <a:r>
              <a:rPr lang="en-US" dirty="0" smtClean="0"/>
              <a:t>Russia</a:t>
            </a:r>
            <a:endParaRPr lang="ru-RU" dirty="0" smtClean="0"/>
          </a:p>
          <a:p>
            <a:r>
              <a:rPr lang="en-US" baseline="30000" dirty="0" smtClean="0"/>
              <a:t>3 </a:t>
            </a:r>
            <a:r>
              <a:rPr lang="en-US" dirty="0"/>
              <a:t>Joint Institute for Nuclear Research, </a:t>
            </a:r>
            <a:r>
              <a:rPr lang="en-US" dirty="0" err="1"/>
              <a:t>Dubna</a:t>
            </a:r>
            <a:r>
              <a:rPr lang="en-US" dirty="0"/>
              <a:t>, </a:t>
            </a:r>
            <a:r>
              <a:rPr lang="en-US" dirty="0" smtClean="0"/>
              <a:t>Russia</a:t>
            </a:r>
            <a:endParaRPr lang="ru-RU" dirty="0" smtClean="0"/>
          </a:p>
          <a:p>
            <a:r>
              <a:rPr lang="en-US" dirty="0" smtClean="0"/>
              <a:t>kozlov.aleksei.p@gmail.com</a:t>
            </a:r>
            <a:endParaRPr lang="ru-RU" dirty="0"/>
          </a:p>
          <a:p>
            <a:endParaRPr lang="ru-RU" dirty="0"/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79140" y="476672"/>
            <a:ext cx="453883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ru-RU" sz="1800" i="1" dirty="0"/>
              <a:t>The XXVI International Scientific Conference </a:t>
            </a:r>
            <a:r>
              <a:rPr lang="en-US" altLang="ru-RU" sz="1800" i="1" dirty="0" smtClean="0"/>
              <a:t>of</a:t>
            </a:r>
            <a:r>
              <a:rPr lang="ru-RU" altLang="ru-RU" sz="1800" i="1" dirty="0"/>
              <a:t> </a:t>
            </a:r>
            <a:r>
              <a:rPr lang="en-US" altLang="ru-RU" sz="1800" i="1" dirty="0" smtClean="0"/>
              <a:t>Young </a:t>
            </a:r>
            <a:r>
              <a:rPr lang="en-US" altLang="ru-RU" sz="1800" i="1" dirty="0"/>
              <a:t>Scientists and Specialists (AYSS-2022)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ru-RU" sz="1800" i="1" dirty="0" smtClean="0"/>
              <a:t>24-28 </a:t>
            </a:r>
            <a:r>
              <a:rPr lang="en-US" altLang="ru-RU" sz="1800" i="1" dirty="0"/>
              <a:t>October </a:t>
            </a:r>
            <a:r>
              <a:rPr lang="en-US" altLang="ru-RU" sz="1800" i="1" dirty="0" smtClean="0"/>
              <a:t>2022,</a:t>
            </a:r>
            <a:r>
              <a:rPr lang="ru-RU" altLang="ru-RU" sz="1800" i="1" dirty="0" smtClean="0"/>
              <a:t> </a:t>
            </a:r>
            <a:endParaRPr lang="en-US" altLang="ru-RU" sz="1800" i="1" dirty="0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ru-RU" sz="1800" i="1" dirty="0" smtClean="0"/>
              <a:t>MLIT, JINR</a:t>
            </a:r>
            <a:endParaRPr lang="ru-RU" altLang="ru-RU" sz="1800" i="1" dirty="0"/>
          </a:p>
        </p:txBody>
      </p:sp>
      <p:pic>
        <p:nvPicPr>
          <p:cNvPr id="1030" name="Picture 6" descr="https://indico.jinr.ru/conferenceDisplay.py/getPic?picId=2&amp;confId=17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975" y="476672"/>
            <a:ext cx="2808312" cy="157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287" y="332656"/>
            <a:ext cx="1565772" cy="18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430213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00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catalytically-induced reaction of decomposition of Methane over La-containing nanoparticles to produce core-shell structured contrast agent were tested;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Raman spectroscopy and X-Ray photoelectron spectroscopy data suggest that the reaction contributes to </a:t>
            </a:r>
            <a:r>
              <a:rPr lang="en-US" dirty="0"/>
              <a:t>Carbon </a:t>
            </a:r>
            <a:r>
              <a:rPr lang="en-US" dirty="0" smtClean="0"/>
              <a:t>spectra. Transmission </a:t>
            </a:r>
            <a:r>
              <a:rPr lang="en-US" dirty="0"/>
              <a:t>electron </a:t>
            </a:r>
            <a:r>
              <a:rPr lang="en-US" dirty="0" smtClean="0"/>
              <a:t>microscopy demonstrates thin layer over nanoparticles. All together, it indicates formation of Carbon layers over La-containing nanoparticles; </a:t>
            </a:r>
          </a:p>
          <a:p>
            <a:r>
              <a:rPr lang="en-US" dirty="0" smtClean="0"/>
              <a:t>Further research is required to estimate kinetics and mechanisms of the reaction; </a:t>
            </a:r>
          </a:p>
          <a:p>
            <a:r>
              <a:rPr lang="en-US" dirty="0" smtClean="0"/>
              <a:t>The method may be applicable for contrast agents for medical imaging.</a:t>
            </a:r>
            <a:r>
              <a:rPr lang="en-US" dirty="0"/>
              <a:t> 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54683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This study was financially supported by the Russian Scientific Foundation (project no. 22-15-00072).</a:t>
            </a:r>
            <a:endParaRPr lang="ru-RU" sz="16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0" y="0"/>
            <a:ext cx="6876256" cy="61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ru-RU" sz="1200" i="1" dirty="0"/>
              <a:t>The XXVI International Scientific Conference </a:t>
            </a:r>
            <a:r>
              <a:rPr lang="en-US" altLang="ru-RU" sz="1200" i="1" dirty="0" smtClean="0"/>
              <a:t>of</a:t>
            </a:r>
            <a:r>
              <a:rPr lang="ru-RU" altLang="ru-RU" sz="1200" i="1" dirty="0"/>
              <a:t> </a:t>
            </a:r>
            <a:r>
              <a:rPr lang="en-US" altLang="ru-RU" sz="1200" i="1" dirty="0" smtClean="0"/>
              <a:t>Young Scientists and </a:t>
            </a:r>
            <a:r>
              <a:rPr lang="en-US" altLang="ru-RU" sz="1200" i="1" dirty="0"/>
              <a:t>Specialists (</a:t>
            </a:r>
            <a:r>
              <a:rPr lang="en-US" altLang="ru-RU" sz="1200" i="1" dirty="0" smtClean="0"/>
              <a:t>AYSS-2022)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ru-RU" sz="1200" i="1" dirty="0" smtClean="0"/>
              <a:t>24-28 October 2022, MLIT, JINR</a:t>
            </a:r>
            <a:endParaRPr lang="ru-RU" altLang="ru-RU" sz="1200" i="1" dirty="0"/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8274742" y="-5458"/>
            <a:ext cx="860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u-RU" b="1" i="1" dirty="0" smtClean="0"/>
              <a:t>10</a:t>
            </a:r>
            <a:endParaRPr lang="ru-RU" altLang="ru-RU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09329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Thanks for your attention!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03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0" y="0"/>
            <a:ext cx="6876256" cy="61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ru-RU" sz="1200" i="1" dirty="0"/>
              <a:t>The XXVI International Scientific Conference </a:t>
            </a:r>
            <a:r>
              <a:rPr lang="en-US" altLang="ru-RU" sz="1200" i="1" dirty="0" smtClean="0"/>
              <a:t>of</a:t>
            </a:r>
            <a:r>
              <a:rPr lang="ru-RU" altLang="ru-RU" sz="1200" i="1" dirty="0"/>
              <a:t> </a:t>
            </a:r>
            <a:r>
              <a:rPr lang="en-US" altLang="ru-RU" sz="1200" i="1" dirty="0" smtClean="0"/>
              <a:t>Young Scientists and </a:t>
            </a:r>
            <a:r>
              <a:rPr lang="en-US" altLang="ru-RU" sz="1200" i="1" dirty="0"/>
              <a:t>Specialists (</a:t>
            </a:r>
            <a:r>
              <a:rPr lang="en-US" altLang="ru-RU" sz="1200" i="1" dirty="0" smtClean="0"/>
              <a:t>AYSS-2022)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ru-RU" sz="1200" i="1" dirty="0" smtClean="0"/>
              <a:t>24-28 October 2022, MLIT, JINR</a:t>
            </a:r>
            <a:endParaRPr lang="ru-RU" altLang="ru-RU" sz="1200" i="1" dirty="0"/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8274742" y="-5458"/>
            <a:ext cx="860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b="1" i="1" dirty="0"/>
              <a:t>2</a:t>
            </a:r>
          </a:p>
        </p:txBody>
      </p:sp>
      <p:pic>
        <p:nvPicPr>
          <p:cNvPr id="1026" name="Picture 2" descr="https://upload.wikimedia.org/wikipedia/commons/6/6f/X-ray_General_Illustr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87" y="1556792"/>
            <a:ext cx="1241809" cy="2160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4/44/Structural_MRI_animation.ogv/256px--Structural_MRI_animation.og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435" y="1556792"/>
            <a:ext cx="2160000" cy="2160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2/29/Omniscan_nima.JPG/494px-Omniscan_nim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77072"/>
            <a:ext cx="2037750" cy="1980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77072"/>
            <a:ext cx="3198760" cy="1980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3"/>
          <p:cNvSpPr txBox="1">
            <a:spLocks/>
          </p:cNvSpPr>
          <p:nvPr/>
        </p:nvSpPr>
        <p:spPr>
          <a:xfrm>
            <a:off x="107505" y="1556792"/>
            <a:ext cx="5112567" cy="216024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lIns="91440" tIns="45720" rIns="91440" bIns="45720" spcCol="0" rtlCol="0" fromWordArt="0" anchor="ctr" forceAA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tx1"/>
                </a:solidFill>
              </a:rPr>
              <a:t>Medical Imaging 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Applicable for everyone</a:t>
            </a:r>
            <a:endParaRPr lang="en-US" sz="1800" dirty="0">
              <a:solidFill>
                <a:schemeClr val="tx1"/>
              </a:solidFill>
            </a:endParaRP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Affordable 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Non-invasive 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Essential in clinical practice 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Plays a key role in early disease detection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5" name="Объект 3"/>
          <p:cNvSpPr txBox="1">
            <a:spLocks/>
          </p:cNvSpPr>
          <p:nvPr/>
        </p:nvSpPr>
        <p:spPr>
          <a:xfrm>
            <a:off x="5724128" y="4077072"/>
            <a:ext cx="3312368" cy="1980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lIns="91440" tIns="45720" rIns="91440" bIns="45720" spcCol="0" rtlCol="0" fromWordArt="0" anchor="ctr" forceAA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tx1"/>
                </a:solidFill>
              </a:rPr>
              <a:t>Contrast agents (CAs) 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Ion-chelate </a:t>
            </a:r>
            <a:r>
              <a:rPr lang="en-US" sz="1800" dirty="0" smtClean="0">
                <a:solidFill>
                  <a:schemeClr val="tx1"/>
                </a:solidFill>
              </a:rPr>
              <a:t>CAs </a:t>
            </a:r>
            <a:endParaRPr lang="en-US" sz="1800" dirty="0">
              <a:solidFill>
                <a:schemeClr val="tx1"/>
              </a:solidFill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Nanoparticles-based </a:t>
            </a:r>
            <a:r>
              <a:rPr lang="en-US" sz="1800" dirty="0" smtClean="0">
                <a:solidFill>
                  <a:schemeClr val="tx1"/>
                </a:solidFill>
              </a:rPr>
              <a:t>CAs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6381328"/>
            <a:ext cx="1313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wikipedia.org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49964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бъект 3"/>
          <p:cNvSpPr txBox="1">
            <a:spLocks/>
          </p:cNvSpPr>
          <p:nvPr/>
        </p:nvSpPr>
        <p:spPr>
          <a:xfrm>
            <a:off x="4860032" y="3645024"/>
            <a:ext cx="4104456" cy="18002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lIns="91440" tIns="45720" rIns="91440" bIns="45720" spcCol="0" rtlCol="0" fromWordArt="0" anchor="ctr" forceAA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en-US" dirty="0" smtClean="0"/>
              <a:t>Nanoparticle CAs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958" y="1413016"/>
            <a:ext cx="4068530" cy="2160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6381328"/>
            <a:ext cx="583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ru-RU" i="1" dirty="0"/>
              <a:t>10.1007/s13391-014-4383-0; 10.1016/j.jechem.2020.10.049</a:t>
            </a:r>
            <a:endParaRPr lang="ru-RU" i="1" dirty="0"/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107504" y="5589240"/>
            <a:ext cx="8856984" cy="72008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lIns="91440" tIns="45720" rIns="91440" bIns="45720" spcCol="0" rtlCol="0" fromWordArt="0" anchor="ctr" forceAA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The objective of the work: to </a:t>
            </a:r>
            <a:r>
              <a:rPr lang="en-US" sz="1600" dirty="0" smtClean="0">
                <a:solidFill>
                  <a:schemeClr val="tx1"/>
                </a:solidFill>
              </a:rPr>
              <a:t>test the </a:t>
            </a:r>
            <a:r>
              <a:rPr lang="en-US" sz="1600" dirty="0" smtClean="0">
                <a:solidFill>
                  <a:schemeClr val="tx1"/>
                </a:solidFill>
              </a:rPr>
              <a:t>reaction </a:t>
            </a:r>
            <a:r>
              <a:rPr lang="en-US" sz="1600" dirty="0" smtClean="0">
                <a:solidFill>
                  <a:schemeClr val="tx1"/>
                </a:solidFill>
              </a:rPr>
              <a:t>of catalytically-induced decomposition of Methane to produce core-shell structured contrast agent</a:t>
            </a: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107505" y="1413016"/>
            <a:ext cx="4680520" cy="2160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lIns="91440" tIns="45720" rIns="91440" bIns="45720" spcCol="0" rtlCol="0" fromWordArt="0" anchor="ctr" forceAA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400" dirty="0" smtClean="0">
                <a:solidFill>
                  <a:schemeClr val="tx1"/>
                </a:solidFill>
              </a:rPr>
              <a:t>Have hierarchical architecture </a:t>
            </a:r>
            <a:endParaRPr lang="ru-RU" sz="1400" dirty="0" smtClean="0">
              <a:solidFill>
                <a:schemeClr val="tx1"/>
              </a:solidFill>
            </a:endParaRP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Have signal-generating metal-containing particles 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Have matrix to be loaded with such metal particles 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The matrix have surface functionalization to enable targeting binding to specific biomolecules 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The CA have core-shell structure to ensure </a:t>
            </a:r>
            <a:r>
              <a:rPr lang="en-US" sz="1400" dirty="0">
                <a:solidFill>
                  <a:schemeClr val="tx1"/>
                </a:solidFill>
              </a:rPr>
              <a:t>integrity </a:t>
            </a:r>
            <a:r>
              <a:rPr lang="en-US" sz="1400" dirty="0" smtClean="0">
                <a:solidFill>
                  <a:schemeClr val="tx1"/>
                </a:solidFill>
              </a:rPr>
              <a:t>and safety </a:t>
            </a:r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107504" y="3645024"/>
            <a:ext cx="4680520" cy="18002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lIns="91440" tIns="45720" rIns="91440" bIns="45720" spcCol="0" rtlCol="0" fromWordArt="0" anchor="ctr" forceAA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</a:rPr>
              <a:t>Catalytic Methane Decomposition (CMD) 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Conversion of Methane to Hydrogen over metal particles with a side reaction of deposition of Carbon 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Exploiting the  deposition of Carbon to enclose metal-containing particles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0" y="0"/>
            <a:ext cx="6876256" cy="61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ru-RU" sz="1200" i="1" dirty="0"/>
              <a:t>The XXVI International Scientific Conference </a:t>
            </a:r>
            <a:r>
              <a:rPr lang="en-US" altLang="ru-RU" sz="1200" i="1" dirty="0" smtClean="0"/>
              <a:t>of</a:t>
            </a:r>
            <a:r>
              <a:rPr lang="ru-RU" altLang="ru-RU" sz="1200" i="1" dirty="0"/>
              <a:t> </a:t>
            </a:r>
            <a:r>
              <a:rPr lang="en-US" altLang="ru-RU" sz="1200" i="1" dirty="0" smtClean="0"/>
              <a:t>Young Scientists and </a:t>
            </a:r>
            <a:r>
              <a:rPr lang="en-US" altLang="ru-RU" sz="1200" i="1" dirty="0"/>
              <a:t>Specialists (</a:t>
            </a:r>
            <a:r>
              <a:rPr lang="en-US" altLang="ru-RU" sz="1200" i="1" dirty="0" smtClean="0"/>
              <a:t>AYSS-2022)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ru-RU" sz="1200" i="1" dirty="0" smtClean="0"/>
              <a:t>24-28 October 2022, MLIT, JINR</a:t>
            </a:r>
            <a:endParaRPr lang="ru-RU" altLang="ru-RU" sz="1200" i="1" dirty="0"/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8274742" y="-5458"/>
            <a:ext cx="860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u-RU" b="1" i="1" dirty="0"/>
              <a:t>3</a:t>
            </a:r>
            <a:endParaRPr lang="ru-RU" altLang="ru-RU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3681216"/>
            <a:ext cx="2037849" cy="1728000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99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Experimental. Nanoparticle CA synthesis</a:t>
            </a:r>
            <a:endParaRPr lang="ru-RU" sz="3600" dirty="0"/>
          </a:p>
        </p:txBody>
      </p:sp>
      <p:sp>
        <p:nvSpPr>
          <p:cNvPr id="3" name="Объект 3"/>
          <p:cNvSpPr>
            <a:spLocks noGrp="1"/>
          </p:cNvSpPr>
          <p:nvPr>
            <p:ph idx="1"/>
          </p:nvPr>
        </p:nvSpPr>
        <p:spPr>
          <a:xfrm>
            <a:off x="107505" y="4437112"/>
            <a:ext cx="2160240" cy="2331640"/>
          </a:xfrm>
          <a:solidFill>
            <a:schemeClr val="bg1"/>
          </a:solidFill>
          <a:ln w="127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spcCol="0" rtlCol="0" fromWordArt="0" anchor="ctr" forceAA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Chemical Vapor Deposition at 900 °C</a:t>
            </a:r>
            <a:endParaRPr lang="ru-RU" sz="1400" dirty="0" smtClean="0">
              <a:solidFill>
                <a:srgbClr val="000000"/>
              </a:solidFill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err="1" smtClean="0">
                <a:solidFill>
                  <a:srgbClr val="000000"/>
                </a:solidFill>
              </a:rPr>
              <a:t>MgO</a:t>
            </a:r>
            <a:r>
              <a:rPr lang="en-US" sz="1400" dirty="0" smtClean="0">
                <a:solidFill>
                  <a:srgbClr val="000000"/>
                </a:solidFill>
              </a:rPr>
              <a:t> template</a:t>
            </a:r>
            <a:endParaRPr lang="ru-RU" sz="1400" dirty="0" smtClean="0">
              <a:solidFill>
                <a:srgbClr val="000000"/>
              </a:solidFill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Flow of N2 through Hexane as the Carbon source</a:t>
            </a:r>
            <a:endParaRPr lang="ru-RU" sz="1400" dirty="0">
              <a:solidFill>
                <a:srgbClr val="000000"/>
              </a:solidFill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Boiling in </a:t>
            </a:r>
            <a:r>
              <a:rPr lang="en-US" sz="1400" dirty="0" err="1" smtClean="0">
                <a:solidFill>
                  <a:srgbClr val="000000"/>
                </a:solidFill>
              </a:rPr>
              <a:t>HCl</a:t>
            </a:r>
            <a:r>
              <a:rPr lang="en-US" sz="1400" dirty="0" smtClean="0">
                <a:solidFill>
                  <a:srgbClr val="000000"/>
                </a:solidFill>
              </a:rPr>
              <a:t> solution to remove the template</a:t>
            </a:r>
            <a:endParaRPr lang="ru-RU" sz="1400" dirty="0">
              <a:solidFill>
                <a:srgbClr val="000000"/>
              </a:solidFill>
            </a:endParaRPr>
          </a:p>
        </p:txBody>
      </p:sp>
      <p:pic>
        <p:nvPicPr>
          <p:cNvPr id="4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4069427" cy="230425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107504" y="1700808"/>
            <a:ext cx="4068000" cy="30777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/>
        </p:spPr>
        <p:txBody>
          <a:bodyPr vert="horz"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400" dirty="0" smtClean="0"/>
              <a:t>Step 1</a:t>
            </a:r>
            <a:r>
              <a:rPr lang="ru-RU" altLang="ru-RU" sz="1400" dirty="0" smtClean="0"/>
              <a:t> – </a:t>
            </a:r>
            <a:r>
              <a:rPr lang="en-US" altLang="ru-RU" sz="1400" dirty="0" err="1" smtClean="0"/>
              <a:t>Graphene</a:t>
            </a:r>
            <a:r>
              <a:rPr lang="en-US" altLang="ru-RU" sz="1400" dirty="0" smtClean="0"/>
              <a:t> </a:t>
            </a:r>
            <a:r>
              <a:rPr lang="en-US" altLang="ru-RU" sz="1400" dirty="0" err="1"/>
              <a:t>N</a:t>
            </a:r>
            <a:r>
              <a:rPr lang="en-US" altLang="ru-RU" sz="1400" dirty="0" err="1" smtClean="0"/>
              <a:t>anoflakes</a:t>
            </a:r>
            <a:r>
              <a:rPr lang="ru-RU" altLang="ru-RU" sz="1400" dirty="0" smtClean="0"/>
              <a:t> (</a:t>
            </a:r>
            <a:r>
              <a:rPr lang="en-US" altLang="ru-RU" sz="1400" dirty="0" smtClean="0"/>
              <a:t>GNF</a:t>
            </a:r>
            <a:r>
              <a:rPr lang="ru-RU" altLang="ru-RU" sz="1400" dirty="0" smtClean="0"/>
              <a:t>)</a:t>
            </a:r>
            <a:r>
              <a:rPr lang="en-US" altLang="ru-RU" sz="1400" dirty="0" smtClean="0"/>
              <a:t> preparation</a:t>
            </a:r>
            <a:endParaRPr lang="ru-RU" altLang="ru-RU" sz="14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39753" y="4437112"/>
            <a:ext cx="4428000" cy="30777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/>
        </p:spPr>
        <p:txBody>
          <a:bodyPr vert="horz"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400" dirty="0" smtClean="0"/>
              <a:t>Step 2</a:t>
            </a:r>
            <a:r>
              <a:rPr lang="ru-RU" altLang="ru-RU" sz="1400" dirty="0" smtClean="0"/>
              <a:t> – </a:t>
            </a:r>
            <a:r>
              <a:rPr lang="en-US" altLang="ru-RU" sz="1400" dirty="0" smtClean="0"/>
              <a:t>GNF oxidation</a:t>
            </a:r>
            <a:r>
              <a:rPr lang="ru-RU" altLang="ru-RU" sz="1400" dirty="0" smtClean="0"/>
              <a:t> (</a:t>
            </a:r>
            <a:r>
              <a:rPr lang="en-US" altLang="ru-RU" sz="1400" dirty="0" err="1" smtClean="0"/>
              <a:t>GNFo</a:t>
            </a:r>
            <a:r>
              <a:rPr lang="ru-RU" altLang="ru-RU" sz="1400" dirty="0" smtClean="0"/>
              <a:t>)</a:t>
            </a:r>
            <a:endParaRPr lang="ru-RU" altLang="ru-RU" sz="14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56176" y="1700808"/>
            <a:ext cx="2905937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/>
        </p:spPr>
        <p:txBody>
          <a:bodyPr vert="horz"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400" dirty="0" smtClean="0"/>
              <a:t>Step 3</a:t>
            </a:r>
            <a:r>
              <a:rPr lang="ru-RU" altLang="ru-RU" sz="1400" dirty="0" smtClean="0"/>
              <a:t> – </a:t>
            </a:r>
            <a:r>
              <a:rPr lang="en-US" altLang="ru-RU" sz="1400" dirty="0" smtClean="0"/>
              <a:t>La-loaded </a:t>
            </a:r>
            <a:br>
              <a:rPr lang="en-US" altLang="ru-RU" sz="1400" dirty="0" smtClean="0"/>
            </a:br>
            <a:r>
              <a:rPr lang="en-US" altLang="ru-RU" sz="1400" dirty="0" err="1" smtClean="0"/>
              <a:t>GNFo</a:t>
            </a:r>
            <a:r>
              <a:rPr lang="ru-RU" altLang="ru-RU" sz="1400" dirty="0" smtClean="0"/>
              <a:t> (</a:t>
            </a:r>
            <a:r>
              <a:rPr lang="en-US" altLang="ru-RU" sz="1400" dirty="0" err="1" smtClean="0"/>
              <a:t>GNFo</a:t>
            </a:r>
            <a:r>
              <a:rPr lang="en-US" altLang="ru-RU" sz="1400" dirty="0" smtClean="0"/>
              <a:t>-La)</a:t>
            </a:r>
            <a:endParaRPr lang="ru-RU" altLang="ru-RU" sz="1400" dirty="0" smtClean="0"/>
          </a:p>
        </p:txBody>
      </p:sp>
      <p:pic>
        <p:nvPicPr>
          <p:cNvPr id="8" name="Picture 2" descr="Chemical Oxidation of Graphene using Nitric Acid | Download Scientific 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97152"/>
            <a:ext cx="4428000" cy="1984785"/>
          </a:xfrm>
          <a:prstGeom prst="rect">
            <a:avLst/>
          </a:prstGeom>
          <a:noFill/>
          <a:ln w="12700">
            <a:noFill/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3"/>
          <p:cNvSpPr txBox="1">
            <a:spLocks/>
          </p:cNvSpPr>
          <p:nvPr/>
        </p:nvSpPr>
        <p:spPr>
          <a:xfrm>
            <a:off x="4283969" y="1700808"/>
            <a:ext cx="1800200" cy="266429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lIns="91440" tIns="45720" rIns="91440" bIns="45720" spcCol="0" rtlCol="0" fromWordArt="0" anchor="ctr" forceAA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GNF treatment with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boiling HNO3</a:t>
            </a:r>
            <a:endParaRPr lang="ru-RU" sz="1400" dirty="0" smtClean="0">
              <a:solidFill>
                <a:srgbClr val="000000"/>
              </a:solidFill>
            </a:endParaRPr>
          </a:p>
          <a:p>
            <a:pPr marL="285750" indent="-285750"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Filtration of resulting </a:t>
            </a:r>
            <a:r>
              <a:rPr lang="en-US" sz="1400" dirty="0" err="1" smtClean="0">
                <a:solidFill>
                  <a:srgbClr val="000000"/>
                </a:solidFill>
              </a:rPr>
              <a:t>GNFo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76872"/>
            <a:ext cx="2880320" cy="211814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Объект 3"/>
          <p:cNvSpPr txBox="1">
            <a:spLocks/>
          </p:cNvSpPr>
          <p:nvPr/>
        </p:nvSpPr>
        <p:spPr>
          <a:xfrm>
            <a:off x="6876256" y="4437112"/>
            <a:ext cx="2160240" cy="230425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lIns="91440" tIns="45720" rIns="91440" bIns="45720" spcCol="0" rtlCol="0" fromWordArt="0" anchor="ctr" forceAA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Addition of La(NO3)3 </a:t>
            </a:r>
            <a:r>
              <a:rPr lang="en-US" sz="1400" dirty="0" err="1" smtClean="0">
                <a:solidFill>
                  <a:srgbClr val="000000"/>
                </a:solidFill>
              </a:rPr>
              <a:t>soluiton</a:t>
            </a:r>
            <a:r>
              <a:rPr lang="en-US" sz="1400" dirty="0" smtClean="0">
                <a:solidFill>
                  <a:srgbClr val="000000"/>
                </a:solidFill>
              </a:rPr>
              <a:t> to the </a:t>
            </a:r>
            <a:r>
              <a:rPr lang="en-US" sz="1400" dirty="0" err="1" smtClean="0">
                <a:solidFill>
                  <a:srgbClr val="000000"/>
                </a:solidFill>
              </a:rPr>
              <a:t>GNFo</a:t>
            </a:r>
            <a:r>
              <a:rPr lang="en-US" sz="1400" dirty="0" smtClean="0">
                <a:solidFill>
                  <a:srgbClr val="000000"/>
                </a:solidFill>
              </a:rPr>
              <a:t> dispersion under sonication </a:t>
            </a:r>
            <a:endParaRPr lang="ru-RU" sz="1400" dirty="0" smtClean="0">
              <a:solidFill>
                <a:srgbClr val="000000"/>
              </a:solidFill>
            </a:endParaRPr>
          </a:p>
          <a:p>
            <a:pPr marL="285750" indent="-285750"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Subsequent annealing under N2 flow </a:t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at 400 °C, with or without of CMD</a:t>
            </a:r>
            <a:endParaRPr lang="ru-RU" sz="1400" dirty="0" smtClean="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0" y="0"/>
            <a:ext cx="6876256" cy="61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ru-RU" sz="1200" i="1" dirty="0"/>
              <a:t>The XXVI International Scientific Conference </a:t>
            </a:r>
            <a:r>
              <a:rPr lang="en-US" altLang="ru-RU" sz="1200" i="1" dirty="0" smtClean="0"/>
              <a:t>of</a:t>
            </a:r>
            <a:r>
              <a:rPr lang="ru-RU" altLang="ru-RU" sz="1200" i="1" dirty="0"/>
              <a:t> </a:t>
            </a:r>
            <a:r>
              <a:rPr lang="en-US" altLang="ru-RU" sz="1200" i="1" dirty="0" smtClean="0"/>
              <a:t>Young Scientists and </a:t>
            </a:r>
            <a:r>
              <a:rPr lang="en-US" altLang="ru-RU" sz="1200" i="1" dirty="0"/>
              <a:t>Specialists (</a:t>
            </a:r>
            <a:r>
              <a:rPr lang="en-US" altLang="ru-RU" sz="1200" i="1" dirty="0" smtClean="0"/>
              <a:t>AYSS-2022)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ru-RU" sz="1200" i="1" dirty="0" smtClean="0"/>
              <a:t>24-28 October 2022, MLIT, JINR</a:t>
            </a:r>
            <a:endParaRPr lang="ru-RU" altLang="ru-RU" sz="1200" i="1" dirty="0"/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8274742" y="-5458"/>
            <a:ext cx="860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u-RU" b="1" i="1" dirty="0" smtClean="0"/>
              <a:t>4</a:t>
            </a:r>
            <a:endParaRPr lang="ru-RU" altLang="ru-RU" b="1" i="1" dirty="0"/>
          </a:p>
        </p:txBody>
      </p:sp>
    </p:spTree>
    <p:extLst>
      <p:ext uri="{BB962C8B-B14F-4D97-AF65-F5344CB8AC3E}">
        <p14:creationId xmlns:p14="http://schemas.microsoft.com/office/powerpoint/2010/main" val="135162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  <p:bldP spid="5" grpId="0" animBg="1"/>
      <p:bldP spid="6" grpId="0" animBg="1"/>
      <p:bldP spid="7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Results. Nanoparticle CA without CMD</a:t>
            </a:r>
            <a:endParaRPr lang="ru-RU" dirty="0"/>
          </a:p>
        </p:txBody>
      </p:sp>
      <p:pic>
        <p:nvPicPr>
          <p:cNvPr id="1028" name="Picture 4" descr="D:\YandexDisk\Projects\MARS\After methanation\TEM\La2M\View002_0000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504" y="1484784"/>
            <a:ext cx="3504000" cy="2628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YandexDisk\Projects\MARS\After methanation\TEM\La2M\view00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371" y="1484784"/>
            <a:ext cx="2572725" cy="2628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D:\Статья1\Рисунки\fig1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21088"/>
            <a:ext cx="5288211" cy="25404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0" y="0"/>
            <a:ext cx="6876256" cy="61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ru-RU" sz="1200" i="1" dirty="0"/>
              <a:t>The XXVI International Scientific Conference </a:t>
            </a:r>
            <a:r>
              <a:rPr lang="en-US" altLang="ru-RU" sz="1200" i="1" dirty="0" smtClean="0"/>
              <a:t>of</a:t>
            </a:r>
            <a:r>
              <a:rPr lang="ru-RU" altLang="ru-RU" sz="1200" i="1" dirty="0"/>
              <a:t> </a:t>
            </a:r>
            <a:r>
              <a:rPr lang="en-US" altLang="ru-RU" sz="1200" i="1" dirty="0" smtClean="0"/>
              <a:t>Young Scientists and </a:t>
            </a:r>
            <a:r>
              <a:rPr lang="en-US" altLang="ru-RU" sz="1200" i="1" dirty="0"/>
              <a:t>Specialists (</a:t>
            </a:r>
            <a:r>
              <a:rPr lang="en-US" altLang="ru-RU" sz="1200" i="1" dirty="0" smtClean="0"/>
              <a:t>AYSS-2022)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ru-RU" sz="1200" i="1" dirty="0" smtClean="0"/>
              <a:t>24-28 October 2022, MLIT, JINR</a:t>
            </a:r>
            <a:endParaRPr lang="ru-RU" altLang="ru-RU" sz="1200" i="1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274742" y="-5458"/>
            <a:ext cx="860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u-RU" b="1" i="1" dirty="0"/>
              <a:t>5</a:t>
            </a:r>
            <a:endParaRPr lang="ru-RU" altLang="ru-RU" b="1" i="1" dirty="0"/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5580112" y="4221088"/>
            <a:ext cx="3384376" cy="252028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lIns="91440" tIns="45720" rIns="91440" bIns="45720" spcCol="0" rtlCol="0" fromWordArt="0" anchor="ctr" forceAA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3D Spectral CT m</a:t>
            </a:r>
            <a:r>
              <a:rPr lang="en-US" sz="2000" dirty="0" smtClean="0">
                <a:solidFill>
                  <a:schemeClr val="tx1"/>
                </a:solidFill>
              </a:rPr>
              <a:t>onochrome (a) and solution-calibrated, colored (b) images </a:t>
            </a:r>
            <a:r>
              <a:rPr lang="en-US" sz="2000" dirty="0">
                <a:solidFill>
                  <a:schemeClr val="tx1"/>
                </a:solidFill>
              </a:rPr>
              <a:t>of phantom </a:t>
            </a:r>
            <a:r>
              <a:rPr lang="en-US" sz="2000" dirty="0" smtClean="0">
                <a:solidFill>
                  <a:schemeClr val="tx1"/>
                </a:solidFill>
              </a:rPr>
              <a:t>with test tubes filled with </a:t>
            </a:r>
            <a:r>
              <a:rPr lang="en-US" sz="2000" dirty="0" err="1" smtClean="0">
                <a:solidFill>
                  <a:schemeClr val="tx1"/>
                </a:solidFill>
              </a:rPr>
              <a:t>GNFo</a:t>
            </a:r>
            <a:r>
              <a:rPr lang="en-US" sz="2000" dirty="0" smtClean="0">
                <a:solidFill>
                  <a:schemeClr val="tx1"/>
                </a:solidFill>
              </a:rPr>
              <a:t>-La </a:t>
            </a:r>
            <a:r>
              <a:rPr lang="en-US" sz="2000" dirty="0">
                <a:solidFill>
                  <a:schemeClr val="tx1"/>
                </a:solidFill>
              </a:rPr>
              <a:t>(red), </a:t>
            </a:r>
            <a:r>
              <a:rPr lang="en-US" sz="2000" dirty="0" err="1" smtClean="0">
                <a:solidFill>
                  <a:schemeClr val="tx1"/>
                </a:solidFill>
              </a:rPr>
              <a:t>GNFo-Nd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(blue), and </a:t>
            </a:r>
            <a:r>
              <a:rPr lang="en-US" sz="2000" dirty="0" err="1" smtClean="0">
                <a:solidFill>
                  <a:schemeClr val="tx1"/>
                </a:solidFill>
              </a:rPr>
              <a:t>GNFo-Gd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dirty="0" smtClean="0">
                <a:solidFill>
                  <a:schemeClr val="tx1"/>
                </a:solidFill>
              </a:rPr>
              <a:t>green) nanoparticle CA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2628000" cy="2628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50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Results. Testing the CMD reaction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739453"/>
              </p:ext>
            </p:extLst>
          </p:nvPr>
        </p:nvGraphicFramePr>
        <p:xfrm>
          <a:off x="4860032" y="1916832"/>
          <a:ext cx="3960440" cy="3672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1944216"/>
              </a:tblGrid>
              <a:tr h="57185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Band</a:t>
                      </a:r>
                      <a:r>
                        <a:rPr lang="en-US" sz="1600" baseline="0" dirty="0" smtClean="0"/>
                        <a:t>, cm-1</a:t>
                      </a:r>
                      <a:endParaRPr lang="ru-RU" sz="16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Characteristic of</a:t>
                      </a:r>
                      <a:endParaRPr lang="ru-RU" sz="16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6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120</a:t>
                      </a:r>
                      <a:endParaRPr lang="ru-RU" sz="12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La-O, lattice vibrations</a:t>
                      </a:r>
                      <a:endParaRPr lang="ru-RU" sz="12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6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190</a:t>
                      </a:r>
                      <a:endParaRPr lang="ru-RU" sz="12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186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330</a:t>
                      </a:r>
                      <a:endParaRPr lang="ru-RU" sz="12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186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440</a:t>
                      </a:r>
                      <a:endParaRPr lang="ru-RU" sz="12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186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730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N-O vibrations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6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1050</a:t>
                      </a:r>
                      <a:endParaRPr lang="ru-RU" sz="12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186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1120</a:t>
                      </a:r>
                      <a:endParaRPr lang="ru-RU" sz="12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186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1350</a:t>
                      </a:r>
                      <a:endParaRPr lang="ru-RU" sz="12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186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1450</a:t>
                      </a:r>
                      <a:endParaRPr lang="ru-RU" sz="12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186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1630</a:t>
                      </a:r>
                      <a:endParaRPr lang="ru-RU" sz="12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186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1580</a:t>
                      </a:r>
                      <a:endParaRPr lang="ru-RU" sz="12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G band of graphite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8" t="9074" r="9016"/>
          <a:stretch/>
        </p:blipFill>
        <p:spPr bwMode="auto">
          <a:xfrm>
            <a:off x="323528" y="1916832"/>
            <a:ext cx="4471660" cy="36724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0" y="0"/>
            <a:ext cx="6876256" cy="61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ru-RU" sz="1200" i="1" dirty="0"/>
              <a:t>The XXVI International Scientific Conference </a:t>
            </a:r>
            <a:r>
              <a:rPr lang="en-US" altLang="ru-RU" sz="1200" i="1" dirty="0" smtClean="0"/>
              <a:t>of</a:t>
            </a:r>
            <a:r>
              <a:rPr lang="ru-RU" altLang="ru-RU" sz="1200" i="1" dirty="0"/>
              <a:t> </a:t>
            </a:r>
            <a:r>
              <a:rPr lang="en-US" altLang="ru-RU" sz="1200" i="1" dirty="0" smtClean="0"/>
              <a:t>Young Scientists and </a:t>
            </a:r>
            <a:r>
              <a:rPr lang="en-US" altLang="ru-RU" sz="1200" i="1" dirty="0"/>
              <a:t>Specialists (</a:t>
            </a:r>
            <a:r>
              <a:rPr lang="en-US" altLang="ru-RU" sz="1200" i="1" dirty="0" smtClean="0"/>
              <a:t>AYSS-2022)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ru-RU" sz="1200" i="1" dirty="0" smtClean="0"/>
              <a:t>24-28 October 2022, MLIT, JINR</a:t>
            </a:r>
            <a:endParaRPr lang="ru-RU" altLang="ru-RU" sz="1200" i="1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274742" y="-5458"/>
            <a:ext cx="860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u-RU" b="1" i="1" dirty="0" smtClean="0"/>
              <a:t>6</a:t>
            </a:r>
            <a:endParaRPr lang="ru-RU" altLang="ru-RU" b="1" i="1" dirty="0"/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323528" y="5661248"/>
            <a:ext cx="8496944" cy="108012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lIns="91440" tIns="45720" rIns="91440" bIns="45720" spcCol="0" rtlCol="0" fromWordArt="0" anchor="ctr" forceAA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Conditions of CMD: preheating the sample up to 400 °C in N2 flow, switching to Methane for 10 minutes, cooling down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48478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Raman survey spectra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20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Results. Nanoparticle CA before and after CMD. Raman spectroscopy</a:t>
            </a:r>
            <a:endParaRPr lang="ru-RU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2" t="8756" r="7246"/>
          <a:stretch/>
        </p:blipFill>
        <p:spPr bwMode="auto">
          <a:xfrm>
            <a:off x="4572004" y="2267379"/>
            <a:ext cx="4316819" cy="341982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0"/>
            <a:ext cx="6876256" cy="61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ru-RU" sz="1200" i="1" dirty="0"/>
              <a:t>The XXVI International Scientific Conference </a:t>
            </a:r>
            <a:r>
              <a:rPr lang="en-US" altLang="ru-RU" sz="1200" i="1" dirty="0" smtClean="0"/>
              <a:t>of</a:t>
            </a:r>
            <a:r>
              <a:rPr lang="ru-RU" altLang="ru-RU" sz="1200" i="1" dirty="0"/>
              <a:t> </a:t>
            </a:r>
            <a:r>
              <a:rPr lang="en-US" altLang="ru-RU" sz="1200" i="1" dirty="0" smtClean="0"/>
              <a:t>Young Scientists and </a:t>
            </a:r>
            <a:r>
              <a:rPr lang="en-US" altLang="ru-RU" sz="1200" i="1" dirty="0"/>
              <a:t>Specialists (</a:t>
            </a:r>
            <a:r>
              <a:rPr lang="en-US" altLang="ru-RU" sz="1200" i="1" dirty="0" smtClean="0"/>
              <a:t>AYSS-2022)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ru-RU" sz="1200" i="1" dirty="0" smtClean="0"/>
              <a:t>24-28 October 2022, MLIT, JINR</a:t>
            </a:r>
            <a:endParaRPr lang="ru-RU" altLang="ru-RU" sz="1200" i="1" dirty="0"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8274742" y="-5458"/>
            <a:ext cx="860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u-RU" b="1" i="1" dirty="0" smtClean="0"/>
              <a:t>7</a:t>
            </a:r>
            <a:endParaRPr lang="ru-RU" altLang="ru-RU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4" t="8852" r="9027"/>
          <a:stretch/>
        </p:blipFill>
        <p:spPr>
          <a:xfrm>
            <a:off x="251524" y="2267379"/>
            <a:ext cx="4143221" cy="3420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733133"/>
              </p:ext>
            </p:extLst>
          </p:nvPr>
        </p:nvGraphicFramePr>
        <p:xfrm>
          <a:off x="251520" y="5795771"/>
          <a:ext cx="4176468" cy="9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6"/>
                <a:gridCol w="648072"/>
                <a:gridCol w="648072"/>
                <a:gridCol w="648072"/>
                <a:gridCol w="648072"/>
                <a:gridCol w="648074"/>
              </a:tblGrid>
              <a:tr h="343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Band</a:t>
                      </a:r>
                      <a:endParaRPr lang="ru-RU" sz="16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ru-RU" sz="16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</a:t>
                      </a:r>
                      <a:endParaRPr lang="ru-RU" sz="16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2D</a:t>
                      </a:r>
                      <a:endParaRPr lang="ru-RU" sz="16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D+D’</a:t>
                      </a:r>
                      <a:endParaRPr lang="ru-RU" sz="16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2D’</a:t>
                      </a:r>
                      <a:endParaRPr lang="ru-RU" sz="16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Position, cm -1</a:t>
                      </a:r>
                      <a:endParaRPr lang="ru-RU" sz="16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1350</a:t>
                      </a:r>
                      <a:endParaRPr lang="ru-RU" sz="16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1590</a:t>
                      </a:r>
                      <a:endParaRPr lang="ru-RU" sz="16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2700</a:t>
                      </a:r>
                      <a:endParaRPr lang="ru-RU" sz="16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2940</a:t>
                      </a:r>
                      <a:endParaRPr lang="ru-RU" sz="16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3180</a:t>
                      </a:r>
                      <a:endParaRPr lang="ru-RU" sz="16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277023"/>
              </p:ext>
            </p:extLst>
          </p:nvPr>
        </p:nvGraphicFramePr>
        <p:xfrm>
          <a:off x="4572004" y="5805368"/>
          <a:ext cx="4320480" cy="9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1080120"/>
                <a:gridCol w="1080120"/>
                <a:gridCol w="1080120"/>
              </a:tblGrid>
              <a:tr h="33625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D’’</a:t>
                      </a:r>
                      <a:endParaRPr lang="ru-RU" sz="16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ru-RU" sz="16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endParaRPr lang="ru-RU" sz="16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</a:t>
                      </a:r>
                      <a:endParaRPr lang="ru-RU" sz="16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74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Gaussian</a:t>
                      </a:r>
                      <a:endParaRPr lang="ru-RU" sz="16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Gaussian</a:t>
                      </a:r>
                      <a:endParaRPr lang="ru-RU" sz="1600" dirty="0" smtClean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Gaussian</a:t>
                      </a:r>
                      <a:endParaRPr lang="ru-RU" sz="1600" dirty="0" smtClean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Pseudo-Voigt</a:t>
                      </a:r>
                      <a:endParaRPr lang="ru-RU" sz="16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1520" y="184482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Survey spectra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184482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1000-2000 cm-1 region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595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Results. Nanoparticle CA before and after CMD. </a:t>
            </a:r>
            <a:r>
              <a:rPr lang="en-US" sz="3600" dirty="0" smtClean="0"/>
              <a:t>X-Ray photoelectron spectroscopy</a:t>
            </a:r>
            <a:endParaRPr lang="ru-R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4" t="8932" r="9046"/>
          <a:stretch/>
        </p:blipFill>
        <p:spPr bwMode="auto">
          <a:xfrm>
            <a:off x="107504" y="2745312"/>
            <a:ext cx="4313534" cy="3492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1" t="8792" r="8990"/>
          <a:stretch/>
        </p:blipFill>
        <p:spPr bwMode="auto">
          <a:xfrm>
            <a:off x="4572000" y="2745312"/>
            <a:ext cx="4300805" cy="3492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0"/>
            <a:ext cx="6876256" cy="61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ru-RU" sz="1200" i="1" dirty="0"/>
              <a:t>The XXVI International Scientific Conference </a:t>
            </a:r>
            <a:r>
              <a:rPr lang="en-US" altLang="ru-RU" sz="1200" i="1" dirty="0" smtClean="0"/>
              <a:t>of</a:t>
            </a:r>
            <a:r>
              <a:rPr lang="ru-RU" altLang="ru-RU" sz="1200" i="1" dirty="0"/>
              <a:t> </a:t>
            </a:r>
            <a:r>
              <a:rPr lang="en-US" altLang="ru-RU" sz="1200" i="1" dirty="0" smtClean="0"/>
              <a:t>Young Scientists and </a:t>
            </a:r>
            <a:r>
              <a:rPr lang="en-US" altLang="ru-RU" sz="1200" i="1" dirty="0"/>
              <a:t>Specialists (</a:t>
            </a:r>
            <a:r>
              <a:rPr lang="en-US" altLang="ru-RU" sz="1200" i="1" dirty="0" smtClean="0"/>
              <a:t>AYSS-2022)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ru-RU" sz="1200" i="1" dirty="0" smtClean="0"/>
              <a:t>24-28 October 2022, MLIT, JINR</a:t>
            </a:r>
            <a:endParaRPr lang="ru-RU" altLang="ru-RU" sz="1200" i="1" dirty="0"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8274742" y="-5458"/>
            <a:ext cx="860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u-RU" b="1" i="1" dirty="0" smtClean="0"/>
              <a:t>8</a:t>
            </a:r>
            <a:endParaRPr lang="ru-RU" altLang="ru-RU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231326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Survey spectra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231326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C1s region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341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Results. Nanoparticle CA before and after CMD. </a:t>
            </a:r>
            <a:r>
              <a:rPr lang="en-US" sz="3600" dirty="0" smtClean="0"/>
              <a:t>Transmission electron microscopy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92" y="2565344"/>
            <a:ext cx="3960000" cy="3960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213285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La2O3 after CMD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0" y="0"/>
            <a:ext cx="6876256" cy="61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ru-RU" sz="1200" i="1" dirty="0"/>
              <a:t>The XXVI International Scientific Conference </a:t>
            </a:r>
            <a:r>
              <a:rPr lang="en-US" altLang="ru-RU" sz="1200" i="1" dirty="0" smtClean="0"/>
              <a:t>of</a:t>
            </a:r>
            <a:r>
              <a:rPr lang="ru-RU" altLang="ru-RU" sz="1200" i="1" dirty="0"/>
              <a:t> </a:t>
            </a:r>
            <a:r>
              <a:rPr lang="en-US" altLang="ru-RU" sz="1200" i="1" dirty="0" smtClean="0"/>
              <a:t>Young Scientists and </a:t>
            </a:r>
            <a:r>
              <a:rPr lang="en-US" altLang="ru-RU" sz="1200" i="1" dirty="0"/>
              <a:t>Specialists (</a:t>
            </a:r>
            <a:r>
              <a:rPr lang="en-US" altLang="ru-RU" sz="1200" i="1" dirty="0" smtClean="0"/>
              <a:t>AYSS-2022)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ru-RU" sz="1200" i="1" dirty="0" smtClean="0"/>
              <a:t>24-28 October 2022, MLIT, JINR</a:t>
            </a:r>
            <a:endParaRPr lang="ru-RU" altLang="ru-RU" sz="1200" i="1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274742" y="-5458"/>
            <a:ext cx="860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u-RU" b="1" i="1" dirty="0" smtClean="0"/>
              <a:t>9</a:t>
            </a:r>
            <a:endParaRPr lang="ru-RU" altLang="ru-RU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56" y="2565344"/>
            <a:ext cx="396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16016" y="212356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GNFo</a:t>
            </a:r>
            <a:r>
              <a:rPr lang="en-US" dirty="0" smtClean="0"/>
              <a:t>-La after CMD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140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3998</TotalTime>
  <Words>759</Words>
  <Application>Microsoft Office PowerPoint</Application>
  <PresentationFormat>Экран (4:3)</PresentationFormat>
  <Paragraphs>128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Prospects of catalytically-induced decomposition of methane to produce core-shell structured contrast agent for medical imaging</vt:lpstr>
      <vt:lpstr>Introduction</vt:lpstr>
      <vt:lpstr>Nanoparticle CAs</vt:lpstr>
      <vt:lpstr>Experimental. Nanoparticle CA synthesis</vt:lpstr>
      <vt:lpstr>Results. Nanoparticle CA without CMD</vt:lpstr>
      <vt:lpstr>Results. Testing the CMD reaction</vt:lpstr>
      <vt:lpstr>Results. Nanoparticle CA before and after CMD. Raman spectroscopy</vt:lpstr>
      <vt:lpstr>Results. Nanoparticle CA before and after CMD. X-Ray photoelectron spectroscopy</vt:lpstr>
      <vt:lpstr>Results. Nanoparticle CA before and after CMD. Transmission electron microscopy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Aleksei</cp:lastModifiedBy>
  <cp:revision>158</cp:revision>
  <dcterms:created xsi:type="dcterms:W3CDTF">2022-09-23T10:51:39Z</dcterms:created>
  <dcterms:modified xsi:type="dcterms:W3CDTF">2022-10-24T09:48:00Z</dcterms:modified>
</cp:coreProperties>
</file>