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sldIdLst>
    <p:sldId id="256" r:id="rId3"/>
    <p:sldId id="293" r:id="rId5"/>
    <p:sldId id="295" r:id="rId6"/>
    <p:sldId id="361" r:id="rId7"/>
    <p:sldId id="333" r:id="rId8"/>
    <p:sldId id="362" r:id="rId9"/>
    <p:sldId id="363" r:id="rId10"/>
    <p:sldId id="364" r:id="rId11"/>
    <p:sldId id="366" r:id="rId12"/>
    <p:sldId id="367" r:id="rId13"/>
    <p:sldId id="368" r:id="rId14"/>
    <p:sldId id="33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5" autoAdjust="0"/>
    <p:restoredTop sz="95349" autoAdjust="0"/>
  </p:normalViewPr>
  <p:slideViewPr>
    <p:cSldViewPr>
      <p:cViewPr>
        <p:scale>
          <a:sx n="100" d="100"/>
          <a:sy n="100" d="100"/>
        </p:scale>
        <p:origin x="604" y="44"/>
      </p:cViewPr>
      <p:guideLst>
        <p:guide orient="horz" pos="2199"/>
        <p:guide pos="386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CB25B-10DE-47A6-AE81-89481C73B3B9}" type="datetimeFigureOut">
              <a:rPr lang="ru-RU" smtClean="0"/>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D0B99-38B6-4472-A133-E47D2EC23670}"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lvl="1"/>
            <a:r>
              <a:rPr lang="en-US"/>
              <a:t>Good afternoon dear colleagues! My name is Ivan Gordeev and I’d like to make a presentation on topic of «a new type of ground-based simulator of inner radiation field of a spacecraft in deep space»</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The spectra of most secondary nuclei behind the simulator also fit into the corridor of reference spectra. As can be seen, satisfactory agreement is observed even for the cobalt nuclei and the largest difference is observed for light nuclei, gamma, neutrons and pions. This can be improved, considering another parameters and the design of converters.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Confirmation that the simulator correctly reproduces the radiation doses to astronauts inside the spacecraft is the agreement of the total LET spectrum. The goodness of fit is shown on this slide, agreement is satisfactory.</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Finally, we can sum up the discussed features of the simulators in the table. Calculations show that a new proposed method is freed from disadvantages of previously discussed simulators, however, the experimental validation must be considered to prove the calculated results.</a:t>
            </a:r>
            <a:endParaRPr lang="en-US"/>
          </a:p>
          <a:p>
            <a:r>
              <a:rPr lang="en-US"/>
              <a:t>Thanks for your attention!</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Astronaut’s exposure to cosmic radiation on long-duration missions in deep space is a main limiting factor of space exploration and the most important and permanent source of space radiation is galactic cosmic rays (GCR) which is a multi-component and wide energy range radiation. The major charged components of the GCR are nuclei as you can see from the charge distribution on the slide. This ionizing radiation significantly increases cancer mortality risk to astronauts and the possibility of astronaut’s erroneous decisions during the mission, which can lead to its failure. Thus, assessment of the astronaut radiation risk is the most important task of space radiobiology.</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Experimental research in the field of space radiobiology is carried out on charged particle accelerators (some of facilities are shown on the slide). Nevertheless, a number of problems are found in such experiments, from which it can be concluded that they are still cannot accurately reproduce the radiation conditions of space. As a rule, a biological object in terrestrial experiments is exposed to short-term exposure to monoenergetic and unidirectional particles of one type with relatively large dose rates, in the best case, to a set of particles with different, but still fixed energies. And in space, irradiation occurs simultaneously with all possible particles, isotropically and in the widest energy range, therefore, it is fundamentally possible to have a synergistic effects with the combined action of radiation with different physical characteristics. Therefore, the question of the discrepancy between experimental and real irradiation conditions in space remains open. To overcome these issues we could use the so-called GCR simulator, to recreate in experiments the necessary radiation field close to the cosmic one.</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NASA is the pioneer in this field. They have announced the creation of a GCR simulator which is based on a booster of collider RHIC and is capable of consistently delivering protons and nuclei to simulate the mixed GCR field in energy range up to 1 GeV/n.</a:t>
            </a:r>
            <a:endParaRPr lang="en-US"/>
          </a:p>
          <a:p>
            <a:r>
              <a:rPr lang="en-US"/>
              <a:t>Continuous particle spectra of GCR are reproduced with a set of discrete monoenergetic beams of various nuclei which rapidly changing over the irradiation time, that’s why this approach is also called “active”. However, it has many disadvantages, firstly, it was proposed only for the RHIC, and therefore it is difficult to implement on other accelerators. Secondly, the NASA simulator provides only a “quasi” continuous spectra as it is shown on the slide. Thirdly, there is a time gap in the impact of particles with different linear energy transfer (LET) on a biological object, so irradiation occurs sequentially rather than simultaneously, in that way, it is not possible to assess the synergistic effect. Finally, the proposed method is quite difficult to implement in general.</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A fundamentally different approach of the simulator was proposed in the work by Jeff Chancellor and others, where the only one beam of iron nuclei with an energy of 1 GeV/n and a single complex polyethylene converter are used. This approach can be considered as a “passive”, meaning that the beam parameters remain the same during irradiation time and the special so-called moderator block ensures the continuity of the energy spectra of all secondary particles behind the block and irradiation is simultaneous.</a:t>
            </a:r>
            <a:endParaRPr lang="en-US"/>
          </a:p>
          <a:p>
            <a:r>
              <a:rPr lang="en-US"/>
              <a:t>However, the authors do not disclose specific details of the moderator block design and, to prove the effectiveness of the method, they only compare the final particle LET spectrum behind the simulator with the LET spectra measured in space. The important notice is that this total LET spectrum, in principle, could be reproduced only with the use of a few types of particles, for example: wide energy spectra of protons and helium nuclei, so this setup may lack of some heavy nuclei. Another problem of this method is the difficulty of ensuring the uniformity of the fields of secondary particles behind the moderator block.</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Another GCR simulator was recently proposed by European Space Agency (ESA). The so-called hybrid active-passive simulation approach designed for GSI and the future FAIR facility employs a combination of geometrically complex passive beam modulators and a number of actively varied energies of a single iron nuclei to produce the desired field of radiation from GCR. The main differences between this simulator and the one from the previous slide are the use of a set of three iron beam energies. However, the problem of uniformity of the radiation field behind the simulator remains not completely solved. This problem is related to the use of long and thin conical needles in the simulator design, this also means that such a simulator is difficult to produce. Currently, the authors tested this concept only on a proton beam to recreate spectrum from solar particle event, so, it is still unclear whether this approach is suitable for the successful GCR simulation.</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In this regard, there is still exist a request to create a simpler and more accurate GCR simulator. That’s why we propose a new type of GCR simulator using another approach. The uniform field of iron nuclei with energy of 1 GeV/n will be formed by the pencil beam scanning technique at the radiobiological channel for applied researches on the Nuclotron. Our simulator uses a special set of cylindrical polyethylene converters consisting of sets of targets in form of a circular sector with different thicknesses as it is shown on the slide. Converter at the irradiation process is rapidly rotating around the beam axis. And this is a fundamental difference from the two previously discussed simulators. The initial projectile nuclei falling on a circular sector with a fixed thickness generates a uniform field of the required projectile fragments in the area behind this target. When the circular sector of the target rotates, a uniform field of projectile fragments fills the entire area of the converter circle. To fit the required spectra, three parameters are used: target thicknesses, its relative area weight Sk/S, and converter irradiation time tj /T as it is shown on the slide.</a:t>
            </a:r>
            <a:endParaRPr lang="en-US"/>
          </a:p>
          <a:p>
            <a:r>
              <a:rPr lang="en-US"/>
              <a:t>The fast change of converters on the beam can be carried out by a device such as a revolver drum as it is shown on this 3D visualization. The rest time between the beam pulses on the Nuclotron is enough to change the converter. Biological samples can be placed directly behind the simulator. This design ensures the uniformity of the fields of all secondary particles behind the simulator at the location of the irradiated samples.</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For the verification, calculations of the energy spectra of the secondary particles behind each target were performed using PHITS code. For the production of all fragments from a proton to iron nuclei 14 targets are applied that are responsible for various groups of nuclear fragments. These targets were grouped into four cylindrical converters. Table 1 shows characteristics of converters.</a:t>
            </a:r>
            <a:endParaRPr lang="en-US"/>
          </a:p>
          <a:p>
            <a:r>
              <a:rPr lang="en-US"/>
              <a:t>As a criteria of the simulator validity the comparison with the data of previous calculation were considered and used as a reference. It can be seen from figures that the charge distribution behind the simulator satisfactorily corresponds to the charge distribution of reference data in the minimum-maximum corridor of SA. This indicates that the proposed simulator design correctly reproduces the averaged component composition of reference data up to cobalt nuclei.</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The spectra of most secondary nuclei behind the simulator also fit into the corridor of reference spectra. As can be seen, satisfactory agreement is observed even for the cobalt nuclei and the largest difference is observed for light nuclei, gamma, neutrons and pions. This can be improved, considering another parameters and the design of converters.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Дата 3"/>
          <p:cNvSpPr>
            <a:spLocks noGrp="1"/>
          </p:cNvSpPr>
          <p:nvPr>
            <p:ph type="dt" sz="half" idx="10"/>
          </p:nvPr>
        </p:nvSpPr>
        <p:spPr/>
        <p:txBody>
          <a:bodyPr/>
          <a:lstStyle/>
          <a:p>
            <a:fld id="{47E4A571-9393-401C-AD50-C6C1AADB1EFB}" type="datetime1">
              <a:rPr lang="en-US" smtClean="0"/>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6D5C771-4EE3-4B1B-A1AA-3E490EE6F683}" type="slidenum">
              <a:rPr lang="en-US" smtClean="0"/>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4" name="Дата 3"/>
          <p:cNvSpPr>
            <a:spLocks noGrp="1"/>
          </p:cNvSpPr>
          <p:nvPr>
            <p:ph type="dt" sz="half" idx="10"/>
          </p:nvPr>
        </p:nvSpPr>
        <p:spPr/>
        <p:txBody>
          <a:bodyPr/>
          <a:lstStyle/>
          <a:p>
            <a:fld id="{C2DE9F7B-70EA-45DC-B471-CA6DE51995E0}" type="datetime1">
              <a:rPr lang="en-US" smtClean="0"/>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6D5C771-4EE3-4B1B-A1AA-3E490EE6F683}" type="slidenum">
              <a:rPr lang="en-US" smtClean="0"/>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4" name="Дата 3"/>
          <p:cNvSpPr>
            <a:spLocks noGrp="1"/>
          </p:cNvSpPr>
          <p:nvPr>
            <p:ph type="dt" sz="half" idx="10"/>
          </p:nvPr>
        </p:nvSpPr>
        <p:spPr/>
        <p:txBody>
          <a:bodyPr/>
          <a:lstStyle/>
          <a:p>
            <a:fld id="{4E933407-743B-4731-9BC4-CA5099B2BC65}" type="datetime1">
              <a:rPr lang="en-US" smtClean="0"/>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6D5C771-4EE3-4B1B-A1AA-3E490EE6F683}" type="slidenum">
              <a:rPr lang="en-US" smtClean="0"/>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4" name="Дата 3"/>
          <p:cNvSpPr>
            <a:spLocks noGrp="1"/>
          </p:cNvSpPr>
          <p:nvPr>
            <p:ph type="dt" sz="half" idx="10"/>
          </p:nvPr>
        </p:nvSpPr>
        <p:spPr/>
        <p:txBody>
          <a:bodyPr/>
          <a:lstStyle/>
          <a:p>
            <a:fld id="{231761AF-05BD-4EA3-B594-A1E52C35D91C}" type="datetime1">
              <a:rPr lang="en-US" smtClean="0"/>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a:xfrm>
            <a:off x="11496600" y="111547"/>
            <a:ext cx="504056" cy="365125"/>
          </a:xfrm>
        </p:spPr>
        <p:txBody>
          <a:bodyPr/>
          <a:lstStyle>
            <a:lvl1pPr>
              <a:defRPr sz="1800">
                <a:solidFill>
                  <a:schemeClr val="tx1">
                    <a:lumMod val="50000"/>
                    <a:lumOff val="50000"/>
                  </a:schemeClr>
                </a:solidFill>
                <a:latin typeface="Arial Black" panose="020B0A04020102020204" pitchFamily="34" charset="0"/>
                <a:cs typeface="Arial" panose="020B0604020202020204" pitchFamily="34" charset="0"/>
              </a:defRPr>
            </a:lvl1pPr>
          </a:lstStyle>
          <a:p>
            <a:fld id="{A6D5C771-4EE3-4B1B-A1AA-3E490EE6F683}" type="slidenum">
              <a:rPr lang="en-US" smtClean="0"/>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Дата 3"/>
          <p:cNvSpPr>
            <a:spLocks noGrp="1"/>
          </p:cNvSpPr>
          <p:nvPr>
            <p:ph type="dt" sz="half" idx="10"/>
          </p:nvPr>
        </p:nvSpPr>
        <p:spPr/>
        <p:txBody>
          <a:bodyPr/>
          <a:lstStyle/>
          <a:p>
            <a:fld id="{A83B3D19-4E4A-4CF0-801E-775D1FAB0643}" type="datetime1">
              <a:rPr lang="en-US" smtClean="0"/>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6D5C771-4EE3-4B1B-A1AA-3E490EE6F683}" type="slidenum">
              <a:rPr lang="en-US" smtClean="0"/>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5" name="Дата 4"/>
          <p:cNvSpPr>
            <a:spLocks noGrp="1"/>
          </p:cNvSpPr>
          <p:nvPr>
            <p:ph type="dt" sz="half" idx="10"/>
          </p:nvPr>
        </p:nvSpPr>
        <p:spPr/>
        <p:txBody>
          <a:bodyPr/>
          <a:lstStyle/>
          <a:p>
            <a:fld id="{6CBB7596-8FDB-4FA6-B887-B89F65258281}" type="datetime1">
              <a:rPr lang="en-US" smtClean="0"/>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6D5C771-4EE3-4B1B-A1AA-3E490EE6F683}" type="slidenum">
              <a:rPr lang="en-US" smtClean="0"/>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7" name="Дата 6"/>
          <p:cNvSpPr>
            <a:spLocks noGrp="1"/>
          </p:cNvSpPr>
          <p:nvPr>
            <p:ph type="dt" sz="half" idx="10"/>
          </p:nvPr>
        </p:nvSpPr>
        <p:spPr/>
        <p:txBody>
          <a:bodyPr/>
          <a:lstStyle/>
          <a:p>
            <a:fld id="{623ECBB2-46AA-4C14-8BD2-CF8621AA2E51}" type="datetime1">
              <a:rPr lang="en-US" smtClean="0"/>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6D5C771-4EE3-4B1B-A1AA-3E490EE6F683}" type="slidenum">
              <a:rPr lang="en-US" smtClean="0"/>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p>
            <a:fld id="{1CE2FF79-DD2F-4C4A-AF50-D2F91BAB6F9A}" type="datetime1">
              <a:rPr lang="en-US" smtClean="0"/>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6D5C771-4EE3-4B1B-A1AA-3E490EE6F683}" type="slidenum">
              <a:rPr lang="en-US" smtClean="0"/>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39E813-92E2-4B37-9409-4785DEE8F3F2}" type="datetime1">
              <a:rPr lang="en-US" smtClean="0"/>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6D5C771-4EE3-4B1B-A1AA-3E490EE6F683}" type="slidenum">
              <a:rPr lang="en-US" smtClean="0"/>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257150CF-738A-40F9-92C1-D7FAEA64D2EE}" type="datetime1">
              <a:rPr lang="en-US" smtClean="0"/>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6D5C771-4EE3-4B1B-A1AA-3E490EE6F683}" type="slidenum">
              <a:rPr lang="en-US" smtClean="0"/>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4864E9F0-EA0B-47D9-AB32-A52503A11694}" type="datetime1">
              <a:rPr lang="en-US" smtClean="0"/>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6D5C771-4EE3-4B1B-A1AA-3E490EE6F683}" type="slidenum">
              <a:rPr lang="en-US" smtClean="0"/>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D5D63-644E-4A87-9FE3-87479D74EA17}" type="datetime1">
              <a:rPr lang="en-US" smtClean="0"/>
            </a:fld>
            <a:endParaRPr lang="en-US"/>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C771-4EE3-4B1B-A1AA-3E490EE6F68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62.png"/><Relationship Id="rId8" Type="http://schemas.openxmlformats.org/officeDocument/2006/relationships/image" Target="../media/image61.png"/><Relationship Id="rId7" Type="http://schemas.openxmlformats.org/officeDocument/2006/relationships/image" Target="../media/image60.png"/><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image" Target="../media/image55.png"/><Relationship Id="rId14" Type="http://schemas.openxmlformats.org/officeDocument/2006/relationships/notesSlide" Target="../notesSlides/notesSlide10.xml"/><Relationship Id="rId13" Type="http://schemas.openxmlformats.org/officeDocument/2006/relationships/slideLayout" Target="../slideLayouts/slideLayout2.xml"/><Relationship Id="rId12" Type="http://schemas.openxmlformats.org/officeDocument/2006/relationships/image" Target="../media/image65.png"/><Relationship Id="rId11" Type="http://schemas.openxmlformats.org/officeDocument/2006/relationships/image" Target="../media/image64.png"/><Relationship Id="rId10" Type="http://schemas.openxmlformats.org/officeDocument/2006/relationships/image" Target="../media/image63.png"/><Relationship Id="rId1" Type="http://schemas.openxmlformats.org/officeDocument/2006/relationships/image" Target="../media/image5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67.jpeg"/><Relationship Id="rId1" Type="http://schemas.openxmlformats.org/officeDocument/2006/relationships/image" Target="../media/image6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GIF"/><Relationship Id="rId7" Type="http://schemas.openxmlformats.org/officeDocument/2006/relationships/image" Target="../media/image14.png"/><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2.wmf"/><Relationship Id="rId3" Type="http://schemas.openxmlformats.org/officeDocument/2006/relationships/oleObject" Target="../embeddings/oleObject2.bin"/><Relationship Id="rId2" Type="http://schemas.openxmlformats.org/officeDocument/2006/relationships/image" Target="../media/image11.wmf"/><Relationship Id="rId13" Type="http://schemas.openxmlformats.org/officeDocument/2006/relationships/notesSlide" Target="../notesSlides/notesSlide4.xml"/><Relationship Id="rId12" Type="http://schemas.openxmlformats.org/officeDocument/2006/relationships/vmlDrawing" Target="../drawings/vmlDrawing1.vml"/><Relationship Id="rId11" Type="http://schemas.openxmlformats.org/officeDocument/2006/relationships/slideLayout" Target="../slideLayouts/slideLayout2.xml"/><Relationship Id="rId10" Type="http://schemas.openxmlformats.org/officeDocument/2006/relationships/image" Target="../media/image17.png"/><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3" Type="http://schemas.openxmlformats.org/officeDocument/2006/relationships/notesSlide" Target="../notesSlides/notesSlide8.xml"/><Relationship Id="rId12" Type="http://schemas.openxmlformats.org/officeDocument/2006/relationships/slideLayout" Target="../slideLayouts/slideLayout2.xml"/><Relationship Id="rId11" Type="http://schemas.openxmlformats.org/officeDocument/2006/relationships/image" Target="../media/image38.png"/><Relationship Id="rId10" Type="http://schemas.openxmlformats.org/officeDocument/2006/relationships/image" Target="../media/image37.png"/><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image" Target="../media/image46.png"/><Relationship Id="rId7" Type="http://schemas.openxmlformats.org/officeDocument/2006/relationships/image" Target="../media/image45.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7" Type="http://schemas.openxmlformats.org/officeDocument/2006/relationships/notesSlide" Target="../notesSlides/notesSlide9.xml"/><Relationship Id="rId16" Type="http://schemas.openxmlformats.org/officeDocument/2006/relationships/slideLayout" Target="../slideLayouts/slideLayout2.xml"/><Relationship Id="rId15" Type="http://schemas.openxmlformats.org/officeDocument/2006/relationships/image" Target="../media/image53.png"/><Relationship Id="rId14" Type="http://schemas.openxmlformats.org/officeDocument/2006/relationships/image" Target="../media/image52.png"/><Relationship Id="rId13" Type="http://schemas.openxmlformats.org/officeDocument/2006/relationships/image" Target="../media/image51.png"/><Relationship Id="rId12" Type="http://schemas.openxmlformats.org/officeDocument/2006/relationships/image" Target="../media/image50.png"/><Relationship Id="rId11" Type="http://schemas.openxmlformats.org/officeDocument/2006/relationships/image" Target="../media/image49.png"/><Relationship Id="rId10" Type="http://schemas.openxmlformats.org/officeDocument/2006/relationships/image" Target="../media/image48.png"/><Relationship Id="rId1"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70540" y="507316"/>
            <a:ext cx="11250920" cy="1076325"/>
          </a:xfrm>
          <a:prstGeom prst="rect">
            <a:avLst/>
          </a:prstGeom>
          <a:noFill/>
        </p:spPr>
        <p:txBody>
          <a:bodyPr wrap="square" rtlCol="0" anchor="ctr">
            <a:spAutoFit/>
          </a:bodyPr>
          <a:lstStyle/>
          <a:p>
            <a:pPr algn="ct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new type of ground-based simulator of inner radiation field of a spacecraft in deep space</a:t>
            </a:r>
            <a:endPar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3300413" y="2060575"/>
            <a:ext cx="5591175" cy="460375"/>
          </a:xfrm>
          <a:prstGeom prst="rect">
            <a:avLst/>
          </a:prstGeom>
          <a:noFill/>
        </p:spPr>
        <p:txBody>
          <a:bodyPr wrap="square" rtlCol="0" anchor="ctr">
            <a:spAutoFit/>
          </a:bodyPr>
          <a:lstStyle/>
          <a:p>
            <a:pPr algn="ctr"/>
            <a:r>
              <a:rPr lang="en-US" altLang="ru-RU" sz="2400" b="1" dirty="0">
                <a:latin typeface="Arial" panose="020B0604020202020204" pitchFamily="34" charset="0"/>
                <a:cs typeface="Arial" panose="020B0604020202020204" pitchFamily="34" charset="0"/>
              </a:rPr>
              <a:t>Gordeev I.S. and Timoshenko</a:t>
            </a:r>
            <a:r>
              <a:rPr lang="ru-RU" sz="2400" b="1" dirty="0">
                <a:latin typeface="Arial" panose="020B0604020202020204" pitchFamily="34" charset="0"/>
                <a:cs typeface="Arial" panose="020B0604020202020204" pitchFamily="34" charset="0"/>
              </a:rPr>
              <a:t> </a:t>
            </a:r>
            <a:r>
              <a:rPr lang="en-US" altLang="ru-RU" sz="2400" b="1" dirty="0">
                <a:latin typeface="Arial" panose="020B0604020202020204" pitchFamily="34" charset="0"/>
                <a:cs typeface="Arial" panose="020B0604020202020204" pitchFamily="34" charset="0"/>
              </a:rPr>
              <a:t>G.N.</a:t>
            </a:r>
            <a:endParaRPr lang="en-US" sz="2400" b="1" baseline="30000" dirty="0">
              <a:latin typeface="Arial" panose="020B0604020202020204" pitchFamily="34" charset="0"/>
              <a:cs typeface="Arial" panose="020B0604020202020204" pitchFamily="34" charset="0"/>
            </a:endParaRPr>
          </a:p>
        </p:txBody>
      </p:sp>
      <p:cxnSp>
        <p:nvCxnSpPr>
          <p:cNvPr id="3" name="Прямая соединительная линия 2"/>
          <p:cNvCxnSpPr/>
          <p:nvPr/>
        </p:nvCxnSpPr>
        <p:spPr>
          <a:xfrm>
            <a:off x="156000" y="6237312"/>
            <a:ext cx="1188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Рисунок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871403" y="3355658"/>
            <a:ext cx="1993265" cy="1932305"/>
          </a:xfrm>
          <a:prstGeom prst="rect">
            <a:avLst/>
          </a:prstGeom>
        </p:spPr>
      </p:pic>
      <p:sp>
        <p:nvSpPr>
          <p:cNvPr id="7" name="TextBox 6"/>
          <p:cNvSpPr txBox="1"/>
          <p:nvPr/>
        </p:nvSpPr>
        <p:spPr>
          <a:xfrm>
            <a:off x="156000" y="6381044"/>
            <a:ext cx="11880000" cy="337185"/>
          </a:xfrm>
          <a:prstGeom prst="rect">
            <a:avLst/>
          </a:prstGeom>
          <a:noFill/>
        </p:spPr>
        <p:txBody>
          <a:bodyPr wrap="square" rtlCol="0" anchor="ctr">
            <a:spAutoFit/>
          </a:bodyPr>
          <a:lstStyle/>
          <a:p>
            <a:pPr algn="ctr"/>
            <a:r>
              <a:rPr lang="ru-RU" sz="1600" b="1" dirty="0">
                <a:solidFill>
                  <a:schemeClr val="bg1">
                    <a:lumMod val="50000"/>
                  </a:schemeClr>
                </a:solidFill>
                <a:latin typeface="Arial" panose="020B0604020202020204" pitchFamily="34" charset="0"/>
                <a:cs typeface="Arial" panose="020B0604020202020204" pitchFamily="34" charset="0"/>
              </a:rPr>
              <a:t>The XXVI International Scientific Conference of Young Scientists and Specialists</a:t>
            </a:r>
            <a:r>
              <a:rPr lang="en-US" altLang="ru-RU" sz="1600" b="1" dirty="0">
                <a:solidFill>
                  <a:schemeClr val="bg1">
                    <a:lumMod val="50000"/>
                  </a:schemeClr>
                </a:solidFill>
                <a:latin typeface="Arial" panose="020B0604020202020204" pitchFamily="34" charset="0"/>
                <a:cs typeface="Arial" panose="020B0604020202020204" pitchFamily="34" charset="0"/>
              </a:rPr>
              <a:t> (AYSS-2022)</a:t>
            </a:r>
            <a:endParaRPr lang="en-US" altLang="ru-RU" sz="1600" b="1" dirty="0">
              <a:solidFill>
                <a:schemeClr val="bg1">
                  <a:lumMod val="50000"/>
                </a:schemeClr>
              </a:solidFill>
              <a:latin typeface="Arial" panose="020B0604020202020204" pitchFamily="34" charset="0"/>
              <a:cs typeface="Arial" panose="020B0604020202020204" pitchFamily="34" charset="0"/>
            </a:endParaRPr>
          </a:p>
        </p:txBody>
      </p:sp>
      <p:sp>
        <p:nvSpPr>
          <p:cNvPr id="2" name="TextBox 4"/>
          <p:cNvSpPr txBox="1"/>
          <p:nvPr/>
        </p:nvSpPr>
        <p:spPr>
          <a:xfrm>
            <a:off x="3215323" y="2636838"/>
            <a:ext cx="5591175" cy="398780"/>
          </a:xfrm>
          <a:prstGeom prst="rect">
            <a:avLst/>
          </a:prstGeom>
          <a:noFill/>
        </p:spPr>
        <p:txBody>
          <a:bodyPr wrap="square" rtlCol="0" anchor="ctr">
            <a:spAutoFit/>
          </a:bodyPr>
          <a:lstStyle/>
          <a:p>
            <a:pPr algn="ctr"/>
            <a:r>
              <a:rPr lang="en-US" sz="2000" b="1" dirty="0">
                <a:latin typeface="Arial" panose="020B0604020202020204" pitchFamily="34" charset="0"/>
                <a:cs typeface="Arial" panose="020B0604020202020204" pitchFamily="34" charset="0"/>
              </a:rPr>
              <a:t>LRB JINR</a:t>
            </a:r>
            <a:endParaRPr lang="en-US" sz="2000" b="1" baseline="30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0"/>
          <p:cNvPicPr>
            <a:picLocks noChangeAspect="1" noChangeArrowheads="1"/>
          </p:cNvPicPr>
          <p:nvPr/>
        </p:nvPicPr>
        <p:blipFill>
          <a:blip r:embed="rId1" cstate="print"/>
          <a:srcRect/>
          <a:stretch>
            <a:fillRect/>
          </a:stretch>
        </p:blipFill>
        <p:spPr bwMode="auto">
          <a:xfrm>
            <a:off x="4982581" y="4765085"/>
            <a:ext cx="2313953" cy="1954005"/>
          </a:xfrm>
          <a:prstGeom prst="rect">
            <a:avLst/>
          </a:prstGeom>
          <a:noFill/>
          <a:ln w="9525">
            <a:noFill/>
            <a:miter lim="800000"/>
            <a:headEnd/>
            <a:tailEnd/>
          </a:ln>
        </p:spPr>
      </p:pic>
      <p:pic>
        <p:nvPicPr>
          <p:cNvPr id="43" name="Picture 9"/>
          <p:cNvPicPr>
            <a:picLocks noChangeAspect="1" noChangeArrowheads="1"/>
          </p:cNvPicPr>
          <p:nvPr/>
        </p:nvPicPr>
        <p:blipFill>
          <a:blip r:embed="rId2" cstate="print"/>
          <a:srcRect/>
          <a:stretch>
            <a:fillRect/>
          </a:stretch>
        </p:blipFill>
        <p:spPr bwMode="auto">
          <a:xfrm>
            <a:off x="2797045" y="4753846"/>
            <a:ext cx="2236841" cy="1929019"/>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A6D5C771-4EE3-4B1B-A1AA-3E490EE6F683}" type="slidenum">
              <a:rPr lang="en-US" smtClean="0"/>
            </a:fld>
            <a:endParaRPr lang="en-US"/>
          </a:p>
        </p:txBody>
      </p:sp>
      <p:pic>
        <p:nvPicPr>
          <p:cNvPr id="20" name="Picture 10"/>
          <p:cNvPicPr>
            <a:picLocks noChangeAspect="1" noChangeArrowheads="1"/>
          </p:cNvPicPr>
          <p:nvPr/>
        </p:nvPicPr>
        <p:blipFill>
          <a:blip r:embed="rId3" cstate="print"/>
          <a:srcRect/>
          <a:stretch>
            <a:fillRect/>
          </a:stretch>
        </p:blipFill>
        <p:spPr bwMode="auto">
          <a:xfrm>
            <a:off x="404160" y="750126"/>
            <a:ext cx="2260037" cy="1953245"/>
          </a:xfrm>
          <a:prstGeom prst="rect">
            <a:avLst/>
          </a:prstGeom>
          <a:noFill/>
          <a:ln w="9525">
            <a:noFill/>
            <a:miter lim="800000"/>
            <a:headEnd/>
            <a:tailEnd/>
          </a:ln>
        </p:spPr>
      </p:pic>
      <p:pic>
        <p:nvPicPr>
          <p:cNvPr id="21" name="Picture 11"/>
          <p:cNvPicPr>
            <a:picLocks noChangeAspect="1" noChangeArrowheads="1"/>
          </p:cNvPicPr>
          <p:nvPr/>
        </p:nvPicPr>
        <p:blipFill>
          <a:blip r:embed="rId4" cstate="print"/>
          <a:srcRect/>
          <a:stretch>
            <a:fillRect/>
          </a:stretch>
        </p:blipFill>
        <p:spPr bwMode="auto">
          <a:xfrm>
            <a:off x="2615409" y="726313"/>
            <a:ext cx="2230506" cy="2026754"/>
          </a:xfrm>
          <a:prstGeom prst="rect">
            <a:avLst/>
          </a:prstGeom>
          <a:noFill/>
          <a:ln w="9525">
            <a:noFill/>
            <a:miter lim="800000"/>
            <a:headEnd/>
            <a:tailEnd/>
          </a:ln>
        </p:spPr>
      </p:pic>
      <p:pic>
        <p:nvPicPr>
          <p:cNvPr id="27" name="Picture 12"/>
          <p:cNvPicPr>
            <a:picLocks noChangeAspect="1" noChangeArrowheads="1"/>
          </p:cNvPicPr>
          <p:nvPr/>
        </p:nvPicPr>
        <p:blipFill>
          <a:blip r:embed="rId5" cstate="print"/>
          <a:srcRect l="3375"/>
          <a:stretch>
            <a:fillRect/>
          </a:stretch>
        </p:blipFill>
        <p:spPr bwMode="auto">
          <a:xfrm>
            <a:off x="4799092" y="749711"/>
            <a:ext cx="2169008" cy="1894025"/>
          </a:xfrm>
          <a:prstGeom prst="rect">
            <a:avLst/>
          </a:prstGeom>
          <a:noFill/>
          <a:ln w="9525">
            <a:noFill/>
            <a:miter lim="800000"/>
            <a:headEnd/>
            <a:tailEnd/>
          </a:ln>
        </p:spPr>
      </p:pic>
      <p:pic>
        <p:nvPicPr>
          <p:cNvPr id="36" name="Picture 2"/>
          <p:cNvPicPr>
            <a:picLocks noChangeAspect="1" noChangeArrowheads="1"/>
          </p:cNvPicPr>
          <p:nvPr/>
        </p:nvPicPr>
        <p:blipFill>
          <a:blip r:embed="rId6" cstate="print"/>
          <a:srcRect/>
          <a:stretch>
            <a:fillRect/>
          </a:stretch>
        </p:blipFill>
        <p:spPr bwMode="auto">
          <a:xfrm>
            <a:off x="6968100" y="758449"/>
            <a:ext cx="2332866" cy="2013295"/>
          </a:xfrm>
          <a:prstGeom prst="rect">
            <a:avLst/>
          </a:prstGeom>
          <a:noFill/>
          <a:ln w="9525">
            <a:noFill/>
            <a:miter lim="800000"/>
            <a:headEnd/>
            <a:tailEnd/>
          </a:ln>
        </p:spPr>
      </p:pic>
      <p:pic>
        <p:nvPicPr>
          <p:cNvPr id="37" name="Picture 3"/>
          <p:cNvPicPr>
            <a:picLocks noChangeAspect="1" noChangeArrowheads="1"/>
          </p:cNvPicPr>
          <p:nvPr/>
        </p:nvPicPr>
        <p:blipFill>
          <a:blip r:embed="rId7" cstate="print"/>
          <a:srcRect l="1726"/>
          <a:stretch>
            <a:fillRect/>
          </a:stretch>
        </p:blipFill>
        <p:spPr bwMode="auto">
          <a:xfrm>
            <a:off x="9283945" y="763212"/>
            <a:ext cx="2265473" cy="1978942"/>
          </a:xfrm>
          <a:prstGeom prst="rect">
            <a:avLst/>
          </a:prstGeom>
          <a:noFill/>
          <a:ln w="9525">
            <a:noFill/>
            <a:miter lim="800000"/>
            <a:headEnd/>
            <a:tailEnd/>
          </a:ln>
        </p:spPr>
      </p:pic>
      <p:pic>
        <p:nvPicPr>
          <p:cNvPr id="38" name="Picture 4"/>
          <p:cNvPicPr>
            <a:picLocks noChangeAspect="1" noChangeArrowheads="1"/>
          </p:cNvPicPr>
          <p:nvPr/>
        </p:nvPicPr>
        <p:blipFill>
          <a:blip r:embed="rId8" cstate="print"/>
          <a:srcRect l="3467"/>
          <a:stretch>
            <a:fillRect/>
          </a:stretch>
        </p:blipFill>
        <p:spPr bwMode="auto">
          <a:xfrm>
            <a:off x="502089" y="2776880"/>
            <a:ext cx="2162108" cy="1958838"/>
          </a:xfrm>
          <a:prstGeom prst="rect">
            <a:avLst/>
          </a:prstGeom>
          <a:noFill/>
          <a:ln w="9525">
            <a:noFill/>
            <a:miter lim="800000"/>
            <a:headEnd/>
            <a:tailEnd/>
          </a:ln>
        </p:spPr>
      </p:pic>
      <p:pic>
        <p:nvPicPr>
          <p:cNvPr id="39" name="Picture 5"/>
          <p:cNvPicPr>
            <a:picLocks noChangeAspect="1" noChangeArrowheads="1"/>
          </p:cNvPicPr>
          <p:nvPr/>
        </p:nvPicPr>
        <p:blipFill>
          <a:blip r:embed="rId9" cstate="print"/>
          <a:srcRect l="1742"/>
          <a:stretch>
            <a:fillRect/>
          </a:stretch>
        </p:blipFill>
        <p:spPr bwMode="auto">
          <a:xfrm>
            <a:off x="2694324" y="2786612"/>
            <a:ext cx="2154831" cy="1939373"/>
          </a:xfrm>
          <a:prstGeom prst="rect">
            <a:avLst/>
          </a:prstGeom>
          <a:noFill/>
          <a:ln w="9525">
            <a:noFill/>
            <a:miter lim="800000"/>
            <a:headEnd/>
            <a:tailEnd/>
          </a:ln>
        </p:spPr>
      </p:pic>
      <p:pic>
        <p:nvPicPr>
          <p:cNvPr id="40" name="Picture 6"/>
          <p:cNvPicPr>
            <a:picLocks noChangeAspect="1" noChangeArrowheads="1"/>
          </p:cNvPicPr>
          <p:nvPr/>
        </p:nvPicPr>
        <p:blipFill>
          <a:blip r:embed="rId10" cstate="print"/>
          <a:srcRect/>
          <a:stretch>
            <a:fillRect/>
          </a:stretch>
        </p:blipFill>
        <p:spPr bwMode="auto">
          <a:xfrm>
            <a:off x="4845915" y="2799605"/>
            <a:ext cx="2273419" cy="1978717"/>
          </a:xfrm>
          <a:prstGeom prst="rect">
            <a:avLst/>
          </a:prstGeom>
          <a:noFill/>
          <a:ln w="9525">
            <a:noFill/>
            <a:miter lim="800000"/>
            <a:headEnd/>
            <a:tailEnd/>
          </a:ln>
        </p:spPr>
      </p:pic>
      <p:pic>
        <p:nvPicPr>
          <p:cNvPr id="41" name="Picture 7"/>
          <p:cNvPicPr>
            <a:picLocks noChangeAspect="1" noChangeArrowheads="1"/>
          </p:cNvPicPr>
          <p:nvPr/>
        </p:nvPicPr>
        <p:blipFill>
          <a:blip r:embed="rId11" cstate="print"/>
          <a:srcRect/>
          <a:stretch>
            <a:fillRect/>
          </a:stretch>
        </p:blipFill>
        <p:spPr bwMode="auto">
          <a:xfrm>
            <a:off x="7122392" y="2814724"/>
            <a:ext cx="2230500" cy="1933782"/>
          </a:xfrm>
          <a:prstGeom prst="rect">
            <a:avLst/>
          </a:prstGeom>
          <a:noFill/>
          <a:ln w="9525">
            <a:noFill/>
            <a:miter lim="800000"/>
            <a:headEnd/>
            <a:tailEnd/>
          </a:ln>
        </p:spPr>
      </p:pic>
      <p:pic>
        <p:nvPicPr>
          <p:cNvPr id="42" name="Picture 8"/>
          <p:cNvPicPr>
            <a:picLocks noChangeAspect="1" noChangeArrowheads="1"/>
          </p:cNvPicPr>
          <p:nvPr/>
        </p:nvPicPr>
        <p:blipFill>
          <a:blip r:embed="rId12" cstate="print"/>
          <a:srcRect/>
          <a:stretch>
            <a:fillRect/>
          </a:stretch>
        </p:blipFill>
        <p:spPr bwMode="auto">
          <a:xfrm>
            <a:off x="448733" y="4760837"/>
            <a:ext cx="2363541" cy="2042698"/>
          </a:xfrm>
          <a:prstGeom prst="rect">
            <a:avLst/>
          </a:prstGeom>
          <a:noFill/>
          <a:ln w="9525">
            <a:noFill/>
            <a:miter lim="800000"/>
            <a:headEnd/>
            <a:tailEnd/>
          </a:ln>
        </p:spPr>
      </p:pic>
      <p:cxnSp>
        <p:nvCxnSpPr>
          <p:cNvPr id="6" name="Прямая соединительная линия 17"/>
          <p:cNvCxnSpPr/>
          <p:nvPr/>
        </p:nvCxnSpPr>
        <p:spPr>
          <a:xfrm>
            <a:off x="551384" y="549186"/>
            <a:ext cx="111612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51180" y="25400"/>
            <a:ext cx="11161395" cy="521970"/>
          </a:xfrm>
          <a:prstGeom prst="rect">
            <a:avLst/>
          </a:prstGeom>
          <a:no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MC m</a:t>
            </a:r>
            <a:r>
              <a:rP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odeling and results</a:t>
            </a:r>
            <a:endParaRP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6D5C771-4EE3-4B1B-A1AA-3E490EE6F683}" type="slidenum">
              <a:rPr lang="en-US" smtClean="0"/>
            </a:fld>
            <a:endParaRPr lang="en-US"/>
          </a:p>
        </p:txBody>
      </p:sp>
      <p:cxnSp>
        <p:nvCxnSpPr>
          <p:cNvPr id="6" name="Прямая соединительная линия 17"/>
          <p:cNvCxnSpPr/>
          <p:nvPr/>
        </p:nvCxnSpPr>
        <p:spPr>
          <a:xfrm>
            <a:off x="551384" y="549186"/>
            <a:ext cx="111612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94"/>
          <p:cNvSpPr txBox="1"/>
          <p:nvPr/>
        </p:nvSpPr>
        <p:spPr>
          <a:xfrm>
            <a:off x="1103629" y="5403850"/>
            <a:ext cx="6755765" cy="1322070"/>
          </a:xfrm>
          <a:prstGeom prst="rect">
            <a:avLst/>
          </a:prstGeom>
          <a:noFill/>
        </p:spPr>
        <p:txBody>
          <a:bodyPr wrap="square" rtlCol="0">
            <a:spAutoFit/>
          </a:bodyPr>
          <a:lstStyle/>
          <a:p>
            <a:pPr algn="ctr"/>
            <a:r>
              <a:rPr lang="en-US" altLang="ru-RU" sz="2000" b="1" dirty="0" smtClean="0">
                <a:latin typeface="Arial" panose="020B0604020202020204" pitchFamily="34" charset="0"/>
                <a:cs typeface="Arial" panose="020B0604020202020204" pitchFamily="34" charset="0"/>
              </a:rPr>
              <a:t>Comparisons of LET spectrum from previous MC calculations inside the spacecraft and available data from measurements (RAD, </a:t>
            </a:r>
            <a:r>
              <a:rPr lang="en-US" altLang="ru-RU" sz="2000" b="1" dirty="0" err="1" smtClean="0">
                <a:latin typeface="Arial" panose="020B0604020202020204" pitchFamily="34" charset="0"/>
                <a:cs typeface="Arial" panose="020B0604020202020204" pitchFamily="34" charset="0"/>
              </a:rPr>
              <a:t>Liulin</a:t>
            </a:r>
            <a:r>
              <a:rPr lang="en-US" altLang="ru-RU" sz="2000" b="1" dirty="0" smtClean="0">
                <a:latin typeface="Arial" panose="020B0604020202020204" pitchFamily="34" charset="0"/>
                <a:cs typeface="Arial" panose="020B0604020202020204" pitchFamily="34" charset="0"/>
              </a:rPr>
              <a:t>-MO) in space with the simulator result</a:t>
            </a:r>
            <a:endParaRPr lang="en-US" altLang="ru-RU" sz="2000" b="1" dirty="0" smtClean="0">
              <a:latin typeface="Arial" panose="020B0604020202020204" pitchFamily="34" charset="0"/>
              <a:cs typeface="Arial" panose="020B0604020202020204" pitchFamily="34" charset="0"/>
            </a:endParaRPr>
          </a:p>
        </p:txBody>
      </p:sp>
      <p:sp>
        <p:nvSpPr>
          <p:cNvPr id="5" name="TextBox 3"/>
          <p:cNvSpPr txBox="1"/>
          <p:nvPr/>
        </p:nvSpPr>
        <p:spPr>
          <a:xfrm>
            <a:off x="551180" y="25400"/>
            <a:ext cx="11161395" cy="521970"/>
          </a:xfrm>
          <a:prstGeom prst="rect">
            <a:avLst/>
          </a:prstGeom>
          <a:no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MC m</a:t>
            </a:r>
            <a:r>
              <a:rP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odeling and results</a:t>
            </a:r>
            <a:endParaRP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8" descr="innerLET_comp_eng"/>
          <p:cNvPicPr>
            <a:picLocks noChangeAspect="1"/>
          </p:cNvPicPr>
          <p:nvPr/>
        </p:nvPicPr>
        <p:blipFill>
          <a:blip r:embed="rId1"/>
          <a:stretch>
            <a:fillRect/>
          </a:stretch>
        </p:blipFill>
        <p:spPr>
          <a:xfrm>
            <a:off x="531495" y="836930"/>
            <a:ext cx="7828280" cy="4566920"/>
          </a:xfrm>
          <a:prstGeom prst="rect">
            <a:avLst/>
          </a:prstGeom>
        </p:spPr>
      </p:pic>
      <p:sp>
        <p:nvSpPr>
          <p:cNvPr id="4" name="Text Box 3"/>
          <p:cNvSpPr txBox="1"/>
          <p:nvPr/>
        </p:nvSpPr>
        <p:spPr>
          <a:xfrm>
            <a:off x="5735955" y="1340485"/>
            <a:ext cx="1899920" cy="1076325"/>
          </a:xfrm>
          <a:prstGeom prst="rect">
            <a:avLst/>
          </a:prstGeom>
          <a:noFill/>
          <a:ln w="9525">
            <a:noFill/>
          </a:ln>
        </p:spPr>
        <p:txBody>
          <a:bodyPr wrap="square">
            <a:spAutoFit/>
          </a:bodyPr>
          <a:p>
            <a:pPr marL="0" indent="0"/>
            <a:r>
              <a:rPr lang="en-US" sz="1600" b="0">
                <a:solidFill>
                  <a:srgbClr val="FF0000"/>
                </a:solidFill>
                <a:latin typeface="Arial" panose="020B0604020202020204" pitchFamily="34" charset="0"/>
                <a:cs typeface="Calibri" panose="020F0502020204030204" charset="0"/>
              </a:rPr>
              <a:t>Normalization: beam intensity = 140 iron nuclei per second</a:t>
            </a:r>
            <a:endParaRPr lang="en-US" sz="1600" b="0">
              <a:solidFill>
                <a:srgbClr val="FF0000"/>
              </a:solidFill>
              <a:latin typeface="Arial" panose="020B0604020202020204" pitchFamily="34" charset="0"/>
              <a:cs typeface="Calibri" panose="020F0502020204030204" charset="0"/>
            </a:endParaRPr>
          </a:p>
        </p:txBody>
      </p:sp>
      <p:pic>
        <p:nvPicPr>
          <p:cNvPr id="7" name="Picture 6" descr="Тимошенко_2761376"/>
          <p:cNvPicPr>
            <a:picLocks noChangeAspect="1"/>
          </p:cNvPicPr>
          <p:nvPr/>
        </p:nvPicPr>
        <p:blipFill>
          <a:blip r:embed="rId2"/>
          <a:stretch>
            <a:fillRect/>
          </a:stretch>
        </p:blipFill>
        <p:spPr>
          <a:xfrm>
            <a:off x="8472170" y="882015"/>
            <a:ext cx="3166745" cy="4477385"/>
          </a:xfrm>
          <a:prstGeom prst="rect">
            <a:avLst/>
          </a:prstGeom>
        </p:spPr>
      </p:pic>
      <p:sp>
        <p:nvSpPr>
          <p:cNvPr id="8" name="TextBox 94"/>
          <p:cNvSpPr txBox="1"/>
          <p:nvPr/>
        </p:nvSpPr>
        <p:spPr>
          <a:xfrm>
            <a:off x="8472170" y="5445125"/>
            <a:ext cx="3161030" cy="1014730"/>
          </a:xfrm>
          <a:prstGeom prst="rect">
            <a:avLst/>
          </a:prstGeom>
          <a:noFill/>
        </p:spPr>
        <p:txBody>
          <a:bodyPr wrap="square" rtlCol="0">
            <a:spAutoFit/>
          </a:bodyPr>
          <a:p>
            <a:pPr algn="ctr"/>
            <a:r>
              <a:rPr lang="en-US" altLang="ru-RU" sz="2000" b="1" smtClean="0">
                <a:latin typeface="Arial" panose="020B0604020202020204" pitchFamily="34" charset="0"/>
                <a:cs typeface="Arial" panose="020B0604020202020204" pitchFamily="34" charset="0"/>
              </a:rPr>
              <a:t>A patent for a new method has been registered</a:t>
            </a:r>
            <a:endParaRPr lang="en-US" altLang="ru-RU" sz="2000" b="1"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180" y="25400"/>
            <a:ext cx="11161395" cy="521970"/>
          </a:xfrm>
          <a:prstGeom prst="rect">
            <a:avLst/>
          </a:prstGeom>
          <a:noFill/>
        </p:spPr>
        <p:txBody>
          <a:bodyPr wrap="square" rtlCol="0">
            <a:spAutoFit/>
          </a:bodyPr>
          <a:lstStyle/>
          <a:p>
            <a:pPr algn="ctr"/>
            <a:r>
              <a:rPr lang="en-US"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Comparison of GCR simulator concepts</a:t>
            </a:r>
            <a:endParaRPr lang="en-US"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Прямоугольник 6"/>
          <p:cNvSpPr/>
          <p:nvPr/>
        </p:nvSpPr>
        <p:spPr>
          <a:xfrm>
            <a:off x="1305560" y="6274435"/>
            <a:ext cx="9581515" cy="521970"/>
          </a:xfrm>
          <a:prstGeom prst="rect">
            <a:avLst/>
          </a:prstGeom>
        </p:spPr>
        <p:txBody>
          <a:bodyPr wrap="square">
            <a:spAutoFit/>
          </a:bodyPr>
          <a:lstStyle/>
          <a:p>
            <a:pPr algn="ctr"/>
            <a:r>
              <a:rPr lang="en-US" altLang="ru-RU" sz="2800" b="1" dirty="0">
                <a:solidFill>
                  <a:schemeClr val="tx1"/>
                </a:solidFill>
                <a:effectLst>
                  <a:outerShdw blurRad="38100" dist="19050" dir="2700000" algn="tl" rotWithShape="0">
                    <a:schemeClr val="dk1">
                      <a:alpha val="40000"/>
                    </a:schemeClr>
                  </a:outerShdw>
                </a:effectLst>
                <a:latin typeface="Arial" panose="020B0604020202020204" pitchFamily="34" charset="0"/>
              </a:rPr>
              <a:t>Thanks for your attention!</a:t>
            </a:r>
            <a:endParaRPr lang="en-US" altLang="ru-RU" sz="2800" b="1" dirty="0">
              <a:solidFill>
                <a:schemeClr val="tx1"/>
              </a:solidFill>
              <a:effectLst>
                <a:outerShdw blurRad="38100" dist="19050" dir="2700000" algn="tl" rotWithShape="0">
                  <a:schemeClr val="dk1">
                    <a:alpha val="40000"/>
                  </a:schemeClr>
                </a:outerShdw>
              </a:effectLst>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A6D5C771-4EE3-4B1B-A1AA-3E490EE6F683}" type="slidenum">
              <a:rPr lang="en-US" smtClean="0"/>
            </a:fld>
            <a:endParaRPr lang="en-US" dirty="0"/>
          </a:p>
        </p:txBody>
      </p:sp>
      <p:graphicFrame>
        <p:nvGraphicFramePr>
          <p:cNvPr id="5" name="Таблица 4"/>
          <p:cNvGraphicFramePr>
            <a:graphicFrameLocks noGrp="1"/>
          </p:cNvGraphicFramePr>
          <p:nvPr/>
        </p:nvGraphicFramePr>
        <p:xfrm>
          <a:off x="1305243" y="692785"/>
          <a:ext cx="9581282" cy="5595620"/>
        </p:xfrm>
        <a:graphic>
          <a:graphicData uri="http://schemas.openxmlformats.org/drawingml/2006/table">
            <a:tbl>
              <a:tblPr firstCol="1">
                <a:tableStyleId>{37CE84F3-28C3-443E-9E96-99CF82512B78}</a:tableStyleId>
              </a:tblPr>
              <a:tblGrid>
                <a:gridCol w="1172845"/>
                <a:gridCol w="1038225"/>
                <a:gridCol w="821058"/>
                <a:gridCol w="1404620"/>
                <a:gridCol w="1404903"/>
                <a:gridCol w="1494155"/>
                <a:gridCol w="1032626"/>
                <a:gridCol w="1212850"/>
              </a:tblGrid>
              <a:tr h="1094105">
                <a:tc>
                  <a:txBody>
                    <a:bodyPr/>
                    <a:lstStyle/>
                    <a:p>
                      <a:pPr algn="ctr"/>
                      <a:r>
                        <a:rPr lang="en-US" sz="1600" dirty="0">
                          <a:latin typeface="Arial" panose="020B0604020202020204" pitchFamily="34" charset="0"/>
                          <a:cs typeface="Arial" panose="020B0604020202020204" pitchFamily="34" charset="0"/>
                        </a:rPr>
                        <a:t>GCR Simulator</a:t>
                      </a:r>
                      <a:endParaRPr lang="en-US" sz="1600" dirty="0">
                        <a:latin typeface="Arial" panose="020B0604020202020204" pitchFamily="34" charset="0"/>
                        <a:cs typeface="Arial" panose="020B0604020202020204" pitchFamily="34" charset="0"/>
                      </a:endParaRPr>
                    </a:p>
                  </a:txBody>
                  <a:tcPr marL="0" marR="0" marT="0" marB="0" anchor="ctr">
                    <a:lnR w="12700" cmpd="sng">
                      <a:solidFill>
                        <a:schemeClr val="tx1"/>
                      </a:solidFill>
                      <a:prstDash val="solid"/>
                    </a:lnR>
                    <a:lnB w="12700">
                      <a:solidFill>
                        <a:schemeClr val="tx1"/>
                      </a:solidFill>
                      <a:prstDash val="solid"/>
                    </a:lnB>
                  </a:tcPr>
                </a:tc>
                <a:tc>
                  <a:txBody>
                    <a:bodyPr/>
                    <a:lstStyle/>
                    <a:p>
                      <a:pPr algn="ctr"/>
                      <a:r>
                        <a:rPr lang="en-US" altLang="ru-RU" sz="1600" smtClean="0">
                          <a:latin typeface="Arial" panose="020B0604020202020204" pitchFamily="34" charset="0"/>
                          <a:cs typeface="Arial" panose="020B0604020202020204" pitchFamily="34" charset="0"/>
                        </a:rPr>
                        <a:t>LET spectrum </a:t>
                      </a:r>
                      <a:endParaRPr lang="en-US" altLang="ru-RU" sz="1600" smtClean="0">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B w="12700">
                      <a:solidFill>
                        <a:schemeClr val="tx1"/>
                      </a:solidFill>
                      <a:prstDash val="solid"/>
                    </a:lnB>
                  </a:tcPr>
                </a:tc>
                <a:tc>
                  <a:txBody>
                    <a:bodyPr/>
                    <a:lstStyle/>
                    <a:p>
                      <a:pPr algn="ctr"/>
                      <a:r>
                        <a:rPr lang="en-US" altLang="ru-RU" sz="1600" dirty="0" smtClean="0">
                          <a:latin typeface="Arial" panose="020B0604020202020204" pitchFamily="34" charset="0"/>
                          <a:cs typeface="Arial" panose="020B0604020202020204" pitchFamily="34" charset="0"/>
                        </a:rPr>
                        <a:t>Energy spectra of GCR</a:t>
                      </a:r>
                      <a:endParaRPr lang="en-US" altLang="ru-RU" sz="1600" dirty="0" smtClean="0">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B w="12700">
                      <a:solidFill>
                        <a:schemeClr val="tx1"/>
                      </a:solidFill>
                      <a:prstDash val="solid"/>
                    </a:lnB>
                  </a:tcPr>
                </a:tc>
                <a:tc>
                  <a:txBody>
                    <a:bodyPr/>
                    <a:lstStyle/>
                    <a:p>
                      <a:pPr algn="ctr"/>
                      <a:r>
                        <a:rPr lang="ru-RU" sz="1600" dirty="0" smtClean="0">
                          <a:latin typeface="Arial" panose="020B0604020202020204" pitchFamily="34" charset="0"/>
                          <a:cs typeface="Arial" panose="020B0604020202020204" pitchFamily="34" charset="0"/>
                        </a:rPr>
                        <a:t>Irradiation is  simultaneous</a:t>
                      </a:r>
                      <a:endParaRPr lang="ru-RU" sz="1600" dirty="0" smtClean="0">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B w="12700">
                      <a:solidFill>
                        <a:schemeClr val="tx1"/>
                      </a:solidFill>
                      <a:prstDash val="solid"/>
                    </a:lnB>
                  </a:tcPr>
                </a:tc>
                <a:tc>
                  <a:txBody>
                    <a:bodyPr/>
                    <a:lstStyle/>
                    <a:p>
                      <a:pPr algn="ctr"/>
                      <a:r>
                        <a:rPr lang="ru-RU" sz="1600" dirty="0" smtClean="0">
                          <a:latin typeface="Arial" panose="020B0604020202020204" pitchFamily="34" charset="0"/>
                          <a:cs typeface="Arial" panose="020B0604020202020204" pitchFamily="34" charset="0"/>
                        </a:rPr>
                        <a:t>Ease of implementation</a:t>
                      </a:r>
                      <a:endParaRPr lang="ru-RU" sz="1600" dirty="0" smtClean="0">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B w="12700">
                      <a:solidFill>
                        <a:schemeClr val="tx1"/>
                      </a:solidFill>
                      <a:prstDash val="solid"/>
                    </a:lnB>
                  </a:tcPr>
                </a:tc>
                <a:tc>
                  <a:txBody>
                    <a:bodyPr/>
                    <a:lstStyle/>
                    <a:p>
                      <a:pPr algn="ctr"/>
                      <a:r>
                        <a:rPr lang="en-US" altLang="ru-RU" sz="1600" dirty="0" smtClean="0">
                          <a:latin typeface="Arial" panose="020B0604020202020204" pitchFamily="34" charset="0"/>
                          <a:cs typeface="Arial" panose="020B0604020202020204" pitchFamily="34" charset="0"/>
                          <a:sym typeface="+mn-ea"/>
                        </a:rPr>
                        <a:t>Possibility to create all the particles including secondaries</a:t>
                      </a:r>
                      <a:endParaRPr lang="en-US" altLang="ru-RU" sz="1600" baseline="30000" dirty="0" smtClean="0">
                        <a:latin typeface="Arial" panose="020B0604020202020204" pitchFamily="34" charset="0"/>
                        <a:cs typeface="Arial" panose="020B0604020202020204" pitchFamily="34" charset="0"/>
                        <a:sym typeface="+mn-ea"/>
                      </a:endParaRPr>
                    </a:p>
                  </a:txBody>
                  <a:tcPr marL="0" marR="0" marT="0" marB="0" anchor="ctr">
                    <a:lnL w="12700">
                      <a:solidFill>
                        <a:schemeClr val="tx1"/>
                      </a:solidFill>
                      <a:prstDash val="solid"/>
                    </a:lnL>
                    <a:lnR w="12700">
                      <a:solidFill>
                        <a:schemeClr val="tx1"/>
                      </a:solidFill>
                      <a:prstDash val="solid"/>
                    </a:lnR>
                    <a:lnB w="12700">
                      <a:solidFill>
                        <a:schemeClr val="tx1"/>
                      </a:solidFill>
                      <a:prstDash val="solid"/>
                    </a:lnB>
                  </a:tcPr>
                </a:tc>
                <a:tc>
                  <a:txBody>
                    <a:bodyPr/>
                    <a:lstStyle/>
                    <a:p>
                      <a:pPr algn="ctr">
                        <a:buNone/>
                      </a:pPr>
                      <a:r>
                        <a:rPr lang="en-US" altLang="ru-RU" sz="1600" dirty="0" smtClean="0">
                          <a:latin typeface="Arial" panose="020B0604020202020204" pitchFamily="34" charset="0"/>
                          <a:cs typeface="Arial" panose="020B0604020202020204" pitchFamily="34" charset="0"/>
                        </a:rPr>
                        <a:t>Uniformity of the fields</a:t>
                      </a:r>
                      <a:endParaRPr lang="en-US" altLang="ru-RU" sz="1600" dirty="0" smtClean="0">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B w="12700">
                      <a:solidFill>
                        <a:schemeClr val="tx1"/>
                      </a:solidFill>
                      <a:prstDash val="solid"/>
                    </a:lnB>
                  </a:tcPr>
                </a:tc>
                <a:tc>
                  <a:txBody>
                    <a:bodyPr/>
                    <a:lstStyle/>
                    <a:p>
                      <a:pPr algn="ctr">
                        <a:buNone/>
                      </a:pPr>
                      <a:r>
                        <a:rPr lang="en-US" altLang="ru-RU" sz="1600" dirty="0" smtClean="0">
                          <a:latin typeface="Arial" panose="020B0604020202020204" pitchFamily="34" charset="0"/>
                          <a:cs typeface="Arial" panose="020B0604020202020204" pitchFamily="34" charset="0"/>
                        </a:rPr>
                        <a:t>Experimental validation</a:t>
                      </a:r>
                      <a:endParaRPr lang="en-US" altLang="ru-RU" sz="1600" dirty="0" smtClean="0">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B w="12700">
                      <a:solidFill>
                        <a:schemeClr val="tx1"/>
                      </a:solidFill>
                      <a:prstDash val="solid"/>
                    </a:lnB>
                  </a:tcPr>
                </a:tc>
              </a:tr>
              <a:tr h="1094105">
                <a:tc>
                  <a:txBody>
                    <a:bodyPr/>
                    <a:lstStyle/>
                    <a:p>
                      <a:pPr algn="ctr"/>
                      <a:r>
                        <a:rPr lang="en-US" sz="1600" dirty="0" smtClean="0">
                          <a:latin typeface="Arial" panose="020B0604020202020204" pitchFamily="34" charset="0"/>
                          <a:cs typeface="Arial" panose="020B0604020202020204" pitchFamily="34" charset="0"/>
                          <a:sym typeface="+mn-ea"/>
                        </a:rPr>
                        <a:t>NSRL</a:t>
                      </a:r>
                      <a:endParaRPr lang="en-US" altLang="ru-RU" sz="1600" dirty="0" smtClean="0">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tcPr>
                </a:tc>
                <a:tc>
                  <a:txBody>
                    <a:bodyPr/>
                    <a:lstStyle/>
                    <a:p>
                      <a:pPr algn="ctr">
                        <a:spcBef>
                          <a:spcPts val="1200"/>
                        </a:spcBef>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spcBef>
                          <a:spcPts val="1200"/>
                        </a:spcBef>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spcBef>
                          <a:spcPts val="1200"/>
                        </a:spcBef>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spcBef>
                          <a:spcPts val="1200"/>
                        </a:spcBef>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spcBef>
                          <a:spcPts val="1200"/>
                        </a:spcBef>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spcBef>
                          <a:spcPts val="1200"/>
                        </a:spcBef>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spcBef>
                          <a:spcPts val="1200"/>
                        </a:spcBef>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1094105">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dirty="0" smtClean="0">
                          <a:latin typeface="Arial" panose="020B0604020202020204" pitchFamily="34" charset="0"/>
                          <a:cs typeface="Arial" panose="020B0604020202020204" pitchFamily="34" charset="0"/>
                        </a:rPr>
                        <a:t>J. Chancellor et al</a:t>
                      </a:r>
                      <a:endParaRPr lang="en-US" sz="1400" dirty="0" smtClean="0">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lgn="ct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1094105">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600" dirty="0" smtClean="0">
                          <a:latin typeface="Arial" panose="020B0604020202020204" pitchFamily="34" charset="0"/>
                          <a:cs typeface="Arial" panose="020B0604020202020204" pitchFamily="34" charset="0"/>
                          <a:sym typeface="+mn-ea"/>
                        </a:rPr>
                        <a:t>GSI</a:t>
                      </a:r>
                      <a:endParaRPr lang="en-US" sz="1600" dirty="0" smtClean="0">
                        <a:latin typeface="Arial" panose="020B0604020202020204" pitchFamily="34" charset="0"/>
                        <a:cs typeface="Arial" panose="020B0604020202020204" pitchFamily="34" charset="0"/>
                        <a:sym typeface="+mn-ea"/>
                      </a:endParaRPr>
                    </a:p>
                  </a:txBody>
                  <a:tcPr marL="0" marR="0" marT="0" marB="0" anchor="ctr">
                    <a:lnL w="12700">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1094105">
                <a:tc>
                  <a:txBody>
                    <a:bodyPr/>
                    <a:lstStyle/>
                    <a:p>
                      <a:pPr algn="ctr">
                        <a:buNone/>
                      </a:pPr>
                      <a:r>
                        <a:rPr lang="en-US" altLang="ru-RU" sz="1600" dirty="0" err="1" smtClean="0">
                          <a:latin typeface="Arial" panose="020B0604020202020204" pitchFamily="34" charset="0"/>
                          <a:cs typeface="Arial" panose="020B0604020202020204" pitchFamily="34" charset="0"/>
                          <a:sym typeface="+mn-ea"/>
                        </a:rPr>
                        <a:t>LRB JINR</a:t>
                      </a:r>
                      <a:endParaRPr lang="en-US" altLang="ru-RU" sz="1600" dirty="0" err="1" smtClean="0">
                        <a:latin typeface="Arial" panose="020B0604020202020204" pitchFamily="34" charset="0"/>
                        <a:cs typeface="Arial" panose="020B0604020202020204" pitchFamily="34" charset="0"/>
                        <a:sym typeface="+mn-ea"/>
                      </a:endParaRPr>
                    </a:p>
                  </a:txBody>
                  <a:tcPr marL="0" marR="0" marT="0" marB="0" anchor="ctr">
                    <a:lnL w="12700">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sz="4400" dirty="0" smtClean="0">
                          <a:solidFill>
                            <a:schemeClr val="tx1"/>
                          </a:solidFill>
                          <a:latin typeface="Arial" panose="020B0604020202020204" pitchFamily="34" charset="0"/>
                          <a:cs typeface="Arial" panose="020B0604020202020204" pitchFamily="34" charset="0"/>
                        </a:rPr>
                        <a:t>-</a:t>
                      </a:r>
                      <a:endParaRPr lang="en-US" sz="4400" dirty="0" smtClean="0">
                        <a:solidFill>
                          <a:schemeClr val="tx1"/>
                        </a:solidFill>
                        <a:latin typeface="Arial" panose="020B0604020202020204" pitchFamily="34" charset="0"/>
                        <a:cs typeface="Arial" panose="020B060402020202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bl>
          </a:graphicData>
        </a:graphic>
      </p:graphicFrame>
      <p:cxnSp>
        <p:nvCxnSpPr>
          <p:cNvPr id="6" name="Прямая соединительная линия 17"/>
          <p:cNvCxnSpPr/>
          <p:nvPr/>
        </p:nvCxnSpPr>
        <p:spPr>
          <a:xfrm>
            <a:off x="551384" y="549186"/>
            <a:ext cx="111612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CR_spectra"/>
          <p:cNvPicPr>
            <a:picLocks noChangeAspect="1"/>
          </p:cNvPicPr>
          <p:nvPr/>
        </p:nvPicPr>
        <p:blipFill>
          <a:blip r:embed="rId1"/>
          <a:stretch>
            <a:fillRect/>
          </a:stretch>
        </p:blipFill>
        <p:spPr>
          <a:xfrm>
            <a:off x="6962140" y="2997200"/>
            <a:ext cx="3770630" cy="3394075"/>
          </a:xfrm>
          <a:prstGeom prst="rect">
            <a:avLst/>
          </a:prstGeom>
        </p:spPr>
      </p:pic>
      <p:sp>
        <p:nvSpPr>
          <p:cNvPr id="8" name="TextBox 7"/>
          <p:cNvSpPr txBox="1"/>
          <p:nvPr/>
        </p:nvSpPr>
        <p:spPr>
          <a:xfrm>
            <a:off x="515938" y="25400"/>
            <a:ext cx="11160125" cy="521970"/>
          </a:xfrm>
          <a:prstGeom prst="rect">
            <a:avLst/>
          </a:prstGeom>
          <a:noFill/>
        </p:spPr>
        <p:txBody>
          <a:bodyPr wrap="square" rtlCol="0">
            <a:spAutoFit/>
          </a:bodyPr>
          <a:lstStyle/>
          <a:p>
            <a:pPr algn="ctr"/>
            <a:r>
              <a:rPr lang="en-US" altLang="ru-RU" sz="2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Relevance</a:t>
            </a:r>
            <a:endParaRPr lang="en-US" altLang="ru-RU" sz="2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Прямоугольник 6"/>
          <p:cNvSpPr/>
          <p:nvPr/>
        </p:nvSpPr>
        <p:spPr>
          <a:xfrm>
            <a:off x="7458075" y="2642235"/>
            <a:ext cx="4218305" cy="398780"/>
          </a:xfrm>
          <a:prstGeom prst="rect">
            <a:avLst/>
          </a:prstGeom>
        </p:spPr>
        <p:txBody>
          <a:bodyPr wrap="square">
            <a:spAutoFit/>
          </a:bodyPr>
          <a:lstStyle/>
          <a:p>
            <a:pPr algn="ctr"/>
            <a:r>
              <a:rPr lang="en-US" altLang="ru-RU" sz="2000" b="1" dirty="0">
                <a:solidFill>
                  <a:srgbClr val="000000"/>
                </a:solidFill>
                <a:latin typeface="Arial" panose="020B0604020202020204" pitchFamily="34" charset="0"/>
              </a:rPr>
              <a:t>GCR composition by charge</a:t>
            </a:r>
            <a:endParaRPr lang="en-US" altLang="ru-RU" sz="2000" dirty="0"/>
          </a:p>
        </p:txBody>
      </p:sp>
      <p:sp>
        <p:nvSpPr>
          <p:cNvPr id="5" name="Slide Number Placeholder 4"/>
          <p:cNvSpPr>
            <a:spLocks noGrp="1"/>
          </p:cNvSpPr>
          <p:nvPr>
            <p:ph type="sldNum" sz="quarter" idx="12"/>
          </p:nvPr>
        </p:nvSpPr>
        <p:spPr/>
        <p:txBody>
          <a:bodyPr/>
          <a:lstStyle/>
          <a:p>
            <a:fld id="{A6D5C771-4EE3-4B1B-A1AA-3E490EE6F683}" type="slidenum">
              <a:rPr lang="en-US" smtClean="0"/>
            </a:fld>
            <a:endParaRPr lang="en-US" dirty="0"/>
          </a:p>
        </p:txBody>
      </p:sp>
      <p:pic>
        <p:nvPicPr>
          <p:cNvPr id="2" name="Picture 1" descr="GCR_Integral"/>
          <p:cNvPicPr>
            <a:picLocks noChangeAspect="1"/>
          </p:cNvPicPr>
          <p:nvPr/>
        </p:nvPicPr>
        <p:blipFill>
          <a:blip r:embed="rId2"/>
          <a:stretch>
            <a:fillRect/>
          </a:stretch>
        </p:blipFill>
        <p:spPr>
          <a:xfrm>
            <a:off x="6972300" y="680085"/>
            <a:ext cx="4710430" cy="1962785"/>
          </a:xfrm>
          <a:prstGeom prst="rect">
            <a:avLst/>
          </a:prstGeom>
        </p:spPr>
      </p:pic>
      <p:pic>
        <p:nvPicPr>
          <p:cNvPr id="3" name="Picture 2" descr="Astronaut-PNG-HD-Image"/>
          <p:cNvPicPr>
            <a:picLocks noChangeAspect="1"/>
          </p:cNvPicPr>
          <p:nvPr/>
        </p:nvPicPr>
        <p:blipFill>
          <a:blip r:embed="rId3"/>
          <a:stretch>
            <a:fillRect/>
          </a:stretch>
        </p:blipFill>
        <p:spPr>
          <a:xfrm>
            <a:off x="1055370" y="2564765"/>
            <a:ext cx="1861820" cy="2140585"/>
          </a:xfrm>
          <a:prstGeom prst="rect">
            <a:avLst/>
          </a:prstGeom>
        </p:spPr>
      </p:pic>
      <p:sp>
        <p:nvSpPr>
          <p:cNvPr id="4" name="Прямоугольник 6"/>
          <p:cNvSpPr/>
          <p:nvPr/>
        </p:nvSpPr>
        <p:spPr>
          <a:xfrm>
            <a:off x="3575685" y="1772920"/>
            <a:ext cx="3327400" cy="460375"/>
          </a:xfrm>
          <a:prstGeom prst="rect">
            <a:avLst/>
          </a:prstGeom>
        </p:spPr>
        <p:txBody>
          <a:bodyPr wrap="square">
            <a:spAutoFit/>
          </a:bodyPr>
          <a:lstStyle/>
          <a:p>
            <a:pPr algn="ctr"/>
            <a:r>
              <a:rPr lang="en-US" altLang="ru-RU" sz="2400" b="1" dirty="0">
                <a:solidFill>
                  <a:srgbClr val="FF0000"/>
                </a:solidFill>
                <a:latin typeface="Arial" panose="020B0604020202020204" pitchFamily="34" charset="0"/>
              </a:rPr>
              <a:t>galactic cosmic rays </a:t>
            </a:r>
            <a:endParaRPr lang="en-US" altLang="ru-RU" sz="2400" b="1" dirty="0">
              <a:solidFill>
                <a:srgbClr val="FF0000"/>
              </a:solidFill>
              <a:latin typeface="Arial" panose="020B0604020202020204" pitchFamily="34" charset="0"/>
            </a:endParaRPr>
          </a:p>
        </p:txBody>
      </p:sp>
      <p:sp>
        <p:nvSpPr>
          <p:cNvPr id="6" name="Lightning Bolt 5"/>
          <p:cNvSpPr/>
          <p:nvPr/>
        </p:nvSpPr>
        <p:spPr>
          <a:xfrm flipH="1">
            <a:off x="3198495" y="2348865"/>
            <a:ext cx="3177540" cy="1210310"/>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threePt" dir="t"/>
            </a:scene3d>
          </a:bodyPr>
          <a:lstStyle/>
          <a:p>
            <a:pPr algn="ctr"/>
            <a:endParaRPr lang="en-US">
              <a:ln w="22225">
                <a:solidFill>
                  <a:schemeClr val="accent2"/>
                </a:solidFill>
                <a:prstDash val="solid"/>
              </a:ln>
              <a:solidFill>
                <a:schemeClr val="accent2">
                  <a:lumMod val="40000"/>
                  <a:lumOff val="60000"/>
                </a:schemeClr>
              </a:solidFill>
              <a:effectLst/>
            </a:endParaRPr>
          </a:p>
        </p:txBody>
      </p:sp>
      <p:sp>
        <p:nvSpPr>
          <p:cNvPr id="10" name="Прямоугольник 6"/>
          <p:cNvSpPr/>
          <p:nvPr/>
        </p:nvSpPr>
        <p:spPr>
          <a:xfrm>
            <a:off x="1271270" y="4940935"/>
            <a:ext cx="5104765" cy="1568450"/>
          </a:xfrm>
          <a:prstGeom prst="rect">
            <a:avLst/>
          </a:prstGeom>
        </p:spPr>
        <p:txBody>
          <a:bodyPr wrap="square">
            <a:spAutoFit/>
          </a:bodyPr>
          <a:lstStyle/>
          <a:p>
            <a:pPr algn="ctr"/>
            <a:r>
              <a:rPr lang="en-US" altLang="ru-RU" sz="2400" b="1" dirty="0">
                <a:solidFill>
                  <a:srgbClr val="000000"/>
                </a:solidFill>
                <a:latin typeface="Arial" panose="020B0604020202020204" pitchFamily="34" charset="0"/>
              </a:rPr>
              <a:t>Assessment of the astronaut radiation risk due to GCR is the most important task of space radiobiology</a:t>
            </a:r>
            <a:endParaRPr lang="en-US" altLang="ru-RU" sz="2400" b="1" dirty="0">
              <a:solidFill>
                <a:srgbClr val="000000"/>
              </a:solidFill>
              <a:latin typeface="Arial" panose="020B0604020202020204" pitchFamily="34" charset="0"/>
            </a:endParaRPr>
          </a:p>
        </p:txBody>
      </p:sp>
      <p:sp>
        <p:nvSpPr>
          <p:cNvPr id="12" name="Прямоугольник 6"/>
          <p:cNvSpPr/>
          <p:nvPr/>
        </p:nvSpPr>
        <p:spPr>
          <a:xfrm>
            <a:off x="6890385" y="6391275"/>
            <a:ext cx="4218305" cy="398780"/>
          </a:xfrm>
          <a:prstGeom prst="rect">
            <a:avLst/>
          </a:prstGeom>
        </p:spPr>
        <p:txBody>
          <a:bodyPr wrap="square">
            <a:spAutoFit/>
          </a:bodyPr>
          <a:lstStyle/>
          <a:p>
            <a:pPr algn="ctr"/>
            <a:r>
              <a:rPr lang="en-US" altLang="ru-RU" sz="2000" b="1" dirty="0">
                <a:solidFill>
                  <a:srgbClr val="000000"/>
                </a:solidFill>
                <a:latin typeface="Arial" panose="020B0604020202020204" pitchFamily="34" charset="0"/>
              </a:rPr>
              <a:t>GCR energy spectra</a:t>
            </a:r>
            <a:endParaRPr lang="en-US" altLang="ru-RU" sz="2000" dirty="0"/>
          </a:p>
        </p:txBody>
      </p:sp>
      <p:sp>
        <p:nvSpPr>
          <p:cNvPr id="26" name="Овал 25"/>
          <p:cNvSpPr/>
          <p:nvPr/>
        </p:nvSpPr>
        <p:spPr>
          <a:xfrm>
            <a:off x="7319645" y="772795"/>
            <a:ext cx="488950" cy="569595"/>
          </a:xfrm>
          <a:prstGeom prst="ellipse">
            <a:avLst/>
          </a:prstGeom>
          <a:no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5" name="Прямоугольник 24"/>
          <p:cNvSpPr/>
          <p:nvPr/>
        </p:nvSpPr>
        <p:spPr>
          <a:xfrm>
            <a:off x="7896481" y="908439"/>
            <a:ext cx="2558455" cy="275590"/>
          </a:xfrm>
          <a:prstGeom prst="rect">
            <a:avLst/>
          </a:prstGeom>
        </p:spPr>
        <p:txBody>
          <a:bodyPr wrap="square">
            <a:spAutoFit/>
          </a:bodyPr>
          <a:lstStyle/>
          <a:p>
            <a:r>
              <a:rPr lang="en-US" sz="1200" b="1" dirty="0">
                <a:solidFill>
                  <a:srgbClr val="FF0000"/>
                </a:solidFill>
                <a:latin typeface="Arial" panose="020B0604020202020204" pitchFamily="34" charset="0"/>
              </a:rPr>
              <a:t>protons and helium nuclei</a:t>
            </a:r>
            <a:r>
              <a:rPr lang="ru-RU" sz="1200" b="1" dirty="0">
                <a:solidFill>
                  <a:srgbClr val="FF0000"/>
                </a:solidFill>
                <a:latin typeface="Arial" panose="020B0604020202020204" pitchFamily="34" charset="0"/>
              </a:rPr>
              <a:t> </a:t>
            </a:r>
            <a:r>
              <a:rPr lang="en-US" altLang="ru-RU" sz="1200" b="1" dirty="0">
                <a:solidFill>
                  <a:srgbClr val="FF0000"/>
                </a:solidFill>
                <a:latin typeface="Arial" panose="020B0604020202020204" pitchFamily="34" charset="0"/>
              </a:rPr>
              <a:t>~</a:t>
            </a:r>
            <a:r>
              <a:rPr lang="ru-RU" sz="1200" b="1" dirty="0">
                <a:solidFill>
                  <a:srgbClr val="FF0000"/>
                </a:solidFill>
                <a:latin typeface="Arial" panose="020B0604020202020204" pitchFamily="34" charset="0"/>
              </a:rPr>
              <a:t>99%</a:t>
            </a:r>
            <a:endParaRPr lang="ru-RU" sz="1200" b="1" dirty="0">
              <a:solidFill>
                <a:srgbClr val="FF0000"/>
              </a:solidFill>
              <a:latin typeface="Arial" panose="020B0604020202020204" pitchFamily="34" charset="0"/>
            </a:endParaRPr>
          </a:p>
        </p:txBody>
      </p:sp>
      <p:cxnSp>
        <p:nvCxnSpPr>
          <p:cNvPr id="14" name="Прямая со стрелкой 13"/>
          <p:cNvCxnSpPr/>
          <p:nvPr/>
        </p:nvCxnSpPr>
        <p:spPr>
          <a:xfrm>
            <a:off x="7826375" y="5013325"/>
            <a:ext cx="1765935" cy="19050"/>
          </a:xfrm>
          <a:prstGeom prst="straightConnector1">
            <a:avLst/>
          </a:prstGeom>
          <a:ln w="381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30" name="Прямая соединительная линия 29"/>
          <p:cNvCxnSpPr/>
          <p:nvPr/>
        </p:nvCxnSpPr>
        <p:spPr>
          <a:xfrm>
            <a:off x="9624695" y="3966210"/>
            <a:ext cx="635" cy="1800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Прямоугольник 8"/>
          <p:cNvSpPr/>
          <p:nvPr/>
        </p:nvSpPr>
        <p:spPr>
          <a:xfrm>
            <a:off x="7825740" y="5085715"/>
            <a:ext cx="1799590" cy="645160"/>
          </a:xfrm>
          <a:prstGeom prst="rect">
            <a:avLst/>
          </a:prstGeom>
        </p:spPr>
        <p:txBody>
          <a:bodyPr wrap="square">
            <a:spAutoFit/>
          </a:bodyPr>
          <a:lstStyle/>
          <a:p>
            <a:r>
              <a:rPr lang="en-US" altLang="ru-RU" sz="1200" b="1" dirty="0">
                <a:solidFill>
                  <a:srgbClr val="FF0000"/>
                </a:solidFill>
                <a:latin typeface="Arial" panose="020B0604020202020204" pitchFamily="34" charset="0"/>
              </a:rPr>
              <a:t>The main part of the total fluence value </a:t>
            </a:r>
            <a:r>
              <a:rPr lang="ru-RU" sz="1200" b="1" dirty="0">
                <a:solidFill>
                  <a:srgbClr val="FF0000"/>
                </a:solidFill>
                <a:latin typeface="Arial" panose="020B0604020202020204" pitchFamily="34" charset="0"/>
              </a:rPr>
              <a:t>(</a:t>
            </a:r>
            <a:r>
              <a:rPr lang="en-US" altLang="ru-RU" sz="1200" b="1" dirty="0">
                <a:solidFill>
                  <a:srgbClr val="FF0000"/>
                </a:solidFill>
                <a:latin typeface="Arial" panose="020B0604020202020204" pitchFamily="34" charset="0"/>
              </a:rPr>
              <a:t>~</a:t>
            </a:r>
            <a:r>
              <a:rPr lang="ru-RU" sz="1200" b="1" dirty="0">
                <a:solidFill>
                  <a:srgbClr val="FF0000"/>
                </a:solidFill>
                <a:latin typeface="Arial" panose="020B0604020202020204" pitchFamily="34" charset="0"/>
              </a:rPr>
              <a:t>99%)</a:t>
            </a:r>
            <a:endParaRPr lang="ru-RU" sz="1200" b="1" dirty="0">
              <a:solidFill>
                <a:srgbClr val="FF0000"/>
              </a:solidFill>
              <a:latin typeface="Arial" panose="020B0604020202020204" pitchFamily="34" charset="0"/>
            </a:endParaRPr>
          </a:p>
        </p:txBody>
      </p:sp>
      <p:sp>
        <p:nvSpPr>
          <p:cNvPr id="29" name="Прямоугольник 28"/>
          <p:cNvSpPr/>
          <p:nvPr/>
        </p:nvSpPr>
        <p:spPr>
          <a:xfrm>
            <a:off x="10560050" y="4813300"/>
            <a:ext cx="1296035" cy="953135"/>
          </a:xfrm>
          <a:prstGeom prst="rect">
            <a:avLst/>
          </a:prstGeom>
        </p:spPr>
        <p:txBody>
          <a:bodyPr wrap="square">
            <a:spAutoFit/>
          </a:bodyPr>
          <a:lstStyle/>
          <a:p>
            <a:pPr algn="r"/>
            <a:r>
              <a:rPr lang="en-US" altLang="ru-RU" sz="1400" b="1" dirty="0">
                <a:solidFill>
                  <a:srgbClr val="FF0000"/>
                </a:solidFill>
                <a:latin typeface="Arial" panose="020B0604020202020204" pitchFamily="34" charset="0"/>
              </a:rPr>
              <a:t>High energy even up to TeV and higher</a:t>
            </a:r>
            <a:r>
              <a:rPr lang="ru-RU" sz="1400" b="1" dirty="0">
                <a:solidFill>
                  <a:srgbClr val="FF0000"/>
                </a:solidFill>
                <a:latin typeface="Arial" panose="020B0604020202020204" pitchFamily="34" charset="0"/>
              </a:rPr>
              <a:t>!</a:t>
            </a:r>
            <a:endParaRPr lang="ru-RU" sz="1400" b="1" dirty="0">
              <a:solidFill>
                <a:srgbClr val="FF0000"/>
              </a:solidFill>
              <a:latin typeface="Arial" panose="020B0604020202020204" pitchFamily="34" charset="0"/>
            </a:endParaRPr>
          </a:p>
        </p:txBody>
      </p:sp>
      <p:pic>
        <p:nvPicPr>
          <p:cNvPr id="16" name="Рисунок 11"/>
          <p:cNvPicPr>
            <a:picLocks noChangeAspect="1"/>
          </p:cNvPicPr>
          <p:nvPr/>
        </p:nvPicPr>
        <p:blipFill>
          <a:blip r:embed="rId4"/>
          <a:stretch>
            <a:fillRect/>
          </a:stretch>
        </p:blipFill>
        <p:spPr>
          <a:xfrm>
            <a:off x="7033895" y="6021070"/>
            <a:ext cx="1346200" cy="303530"/>
          </a:xfrm>
          <a:prstGeom prst="rect">
            <a:avLst/>
          </a:prstGeom>
        </p:spPr>
      </p:pic>
      <p:cxnSp>
        <p:nvCxnSpPr>
          <p:cNvPr id="18" name="Прямая соединительная линия 17"/>
          <p:cNvCxnSpPr/>
          <p:nvPr/>
        </p:nvCxnSpPr>
        <p:spPr>
          <a:xfrm>
            <a:off x="551384" y="549186"/>
            <a:ext cx="111612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Прямоугольник 6"/>
          <p:cNvSpPr/>
          <p:nvPr/>
        </p:nvSpPr>
        <p:spPr>
          <a:xfrm>
            <a:off x="3503930" y="1124585"/>
            <a:ext cx="3327400" cy="768350"/>
          </a:xfrm>
          <a:prstGeom prst="rect">
            <a:avLst/>
          </a:prstGeom>
        </p:spPr>
        <p:txBody>
          <a:bodyPr wrap="square">
            <a:spAutoFit/>
          </a:bodyPr>
          <a:p>
            <a:pPr algn="ctr"/>
            <a:r>
              <a:rPr lang="en-US" altLang="ru-RU" sz="4400" b="1" dirty="0">
                <a:solidFill>
                  <a:srgbClr val="FF0000"/>
                </a:solidFill>
                <a:latin typeface="Arial" panose="020B0604020202020204" pitchFamily="34" charset="0"/>
              </a:rPr>
              <a:t>GCR</a:t>
            </a:r>
            <a:endParaRPr lang="en-US" altLang="ru-RU" sz="4400" b="1" dirty="0">
              <a:solidFill>
                <a:srgbClr val="FF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трелка: вправо 11"/>
          <p:cNvSpPr/>
          <p:nvPr/>
        </p:nvSpPr>
        <p:spPr>
          <a:xfrm>
            <a:off x="551180" y="4152265"/>
            <a:ext cx="2120900" cy="699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550545" y="25400"/>
            <a:ext cx="11162030" cy="521970"/>
          </a:xfrm>
          <a:prstGeom prst="rect">
            <a:avLst/>
          </a:prstGeom>
          <a:noFill/>
        </p:spPr>
        <p:txBody>
          <a:bodyPr wrap="square" rtlCol="0">
            <a:spAutoFit/>
          </a:bodyPr>
          <a:lstStyle/>
          <a:p>
            <a:pPr algn="ctr"/>
            <a:r>
              <a:rPr lang="en-US"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Ground-based experiments</a:t>
            </a:r>
            <a:endParaRPr lang="en-US"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8" name="Прямая соединительная линия 17"/>
          <p:cNvCxnSpPr/>
          <p:nvPr/>
        </p:nvCxnSpPr>
        <p:spPr>
          <a:xfrm>
            <a:off x="551384" y="549186"/>
            <a:ext cx="111612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A6D5C771-4EE3-4B1B-A1AA-3E490EE6F683}" type="slidenum">
              <a:rPr lang="en-US" smtClean="0"/>
            </a:fld>
            <a:endParaRPr lang="en-US" dirty="0"/>
          </a:p>
        </p:txBody>
      </p:sp>
      <p:pic>
        <p:nvPicPr>
          <p:cNvPr id="2" name="Picture 1" descr="Fig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9425" y="765175"/>
            <a:ext cx="4082415" cy="1927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409" t="2357" r="11984"/>
          <a:stretch>
            <a:fillRect/>
          </a:stretch>
        </p:blipFill>
        <p:spPr bwMode="auto">
          <a:xfrm>
            <a:off x="4656455" y="621030"/>
            <a:ext cx="2715260" cy="2388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993" t="1716" r="480" b="2047"/>
          <a:stretch>
            <a:fillRect/>
          </a:stretch>
        </p:blipFill>
        <p:spPr bwMode="auto">
          <a:xfrm>
            <a:off x="7453630" y="621030"/>
            <a:ext cx="4375150" cy="2397125"/>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2645" y="4805045"/>
            <a:ext cx="1129030" cy="517525"/>
          </a:xfrm>
          <a:prstGeom prst="rect">
            <a:avLst/>
          </a:prstGeom>
        </p:spPr>
      </p:pic>
      <p:sp>
        <p:nvSpPr>
          <p:cNvPr id="17" name="TextBox 16"/>
          <p:cNvSpPr txBox="1"/>
          <p:nvPr/>
        </p:nvSpPr>
        <p:spPr>
          <a:xfrm>
            <a:off x="478790" y="3729990"/>
            <a:ext cx="2581910" cy="39878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 He-4, C, Fe, … </a:t>
            </a:r>
            <a:endParaRPr lang="en-US" sz="2000" dirty="0">
              <a:latin typeface="Arial" panose="020B0604020202020204" pitchFamily="34" charset="0"/>
              <a:cs typeface="Arial" panose="020B0604020202020204" pitchFamily="34" charset="0"/>
            </a:endParaRPr>
          </a:p>
        </p:txBody>
      </p:sp>
      <p:sp>
        <p:nvSpPr>
          <p:cNvPr id="21" name="TextBox 20"/>
          <p:cNvSpPr txBox="1"/>
          <p:nvPr/>
        </p:nvSpPr>
        <p:spPr>
          <a:xfrm>
            <a:off x="607695" y="4948555"/>
            <a:ext cx="2580005" cy="1476375"/>
          </a:xfrm>
          <a:prstGeom prst="rect">
            <a:avLst/>
          </a:prstGeom>
          <a:noFill/>
        </p:spPr>
        <p:txBody>
          <a:bodyPr wrap="square" rtlCol="0">
            <a:spAutoFit/>
          </a:bodyPr>
          <a:lstStyle/>
          <a:p>
            <a:r>
              <a:rPr lang="en-US" altLang="ru-RU" dirty="0">
                <a:solidFill>
                  <a:srgbClr val="FF0000"/>
                </a:solidFill>
                <a:latin typeface="Arial" panose="020B0604020202020204" pitchFamily="34" charset="0"/>
                <a:cs typeface="Arial" panose="020B0604020202020204" pitchFamily="34" charset="0"/>
              </a:rPr>
              <a:t>One </a:t>
            </a:r>
            <a:r>
              <a:rPr lang="en-US" altLang="ru-RU" dirty="0">
                <a:latin typeface="Arial" panose="020B0604020202020204" pitchFamily="34" charset="0"/>
                <a:cs typeface="Arial" panose="020B0604020202020204" pitchFamily="34" charset="0"/>
              </a:rPr>
              <a:t>type of particle in beam per irradiation with a </a:t>
            </a:r>
            <a:r>
              <a:rPr lang="en-US" altLang="ru-RU" dirty="0">
                <a:solidFill>
                  <a:srgbClr val="FF0000"/>
                </a:solidFill>
                <a:latin typeface="Arial" panose="020B0604020202020204" pitchFamily="34" charset="0"/>
                <a:cs typeface="Arial" panose="020B0604020202020204" pitchFamily="34" charset="0"/>
              </a:rPr>
              <a:t>fixed energy</a:t>
            </a:r>
            <a:r>
              <a:rPr lang="en-US" altLang="ru-RU" dirty="0">
                <a:latin typeface="Arial" panose="020B0604020202020204" pitchFamily="34" charset="0"/>
                <a:cs typeface="Arial" panose="020B0604020202020204" pitchFamily="34" charset="0"/>
              </a:rPr>
              <a:t>, </a:t>
            </a:r>
            <a:r>
              <a:rPr lang="en-US" altLang="ru-RU" dirty="0">
                <a:solidFill>
                  <a:srgbClr val="FF0000"/>
                </a:solidFill>
                <a:latin typeface="Arial" panose="020B0604020202020204" pitchFamily="34" charset="0"/>
                <a:cs typeface="Arial" panose="020B0604020202020204" pitchFamily="34" charset="0"/>
              </a:rPr>
              <a:t>short-term</a:t>
            </a:r>
            <a:r>
              <a:rPr lang="en-US" altLang="ru-RU" dirty="0">
                <a:latin typeface="Arial" panose="020B0604020202020204" pitchFamily="34" charset="0"/>
                <a:cs typeface="Arial" panose="020B0604020202020204" pitchFamily="34" charset="0"/>
              </a:rPr>
              <a:t> exposure, </a:t>
            </a:r>
            <a:r>
              <a:rPr lang="en-US" altLang="ru-RU" dirty="0">
                <a:solidFill>
                  <a:srgbClr val="FF0000"/>
                </a:solidFill>
                <a:latin typeface="Arial" panose="020B0604020202020204" pitchFamily="34" charset="0"/>
                <a:cs typeface="Arial" panose="020B0604020202020204" pitchFamily="34" charset="0"/>
              </a:rPr>
              <a:t>unidirectional</a:t>
            </a:r>
            <a:r>
              <a:rPr lang="en-US" altLang="ru-RU" dirty="0">
                <a:latin typeface="Arial" panose="020B0604020202020204" pitchFamily="34" charset="0"/>
                <a:cs typeface="Arial" panose="020B0604020202020204" pitchFamily="34" charset="0"/>
              </a:rPr>
              <a:t> </a:t>
            </a:r>
            <a:endParaRPr lang="en-US" altLang="ru-RU" dirty="0">
              <a:latin typeface="Arial" panose="020B0604020202020204" pitchFamily="34" charset="0"/>
              <a:cs typeface="Arial" panose="020B0604020202020204" pitchFamily="34" charset="0"/>
            </a:endParaRPr>
          </a:p>
        </p:txBody>
      </p:sp>
      <p:sp>
        <p:nvSpPr>
          <p:cNvPr id="22" name="TextBox 21"/>
          <p:cNvSpPr txBox="1"/>
          <p:nvPr/>
        </p:nvSpPr>
        <p:spPr>
          <a:xfrm>
            <a:off x="2567940" y="3801745"/>
            <a:ext cx="836295" cy="1337945"/>
          </a:xfrm>
          <a:prstGeom prst="rect">
            <a:avLst/>
          </a:prstGeom>
          <a:noFill/>
        </p:spPr>
        <p:txBody>
          <a:bodyPr wrap="square" rtlCol="0">
            <a:spAutoFit/>
          </a:bodyPr>
          <a:lstStyle/>
          <a:p>
            <a:r>
              <a:rPr lang="ru-RU" sz="8100" b="1" dirty="0">
                <a:ln w="9525">
                  <a:solidFill>
                    <a:schemeClr val="bg1"/>
                  </a:solidFill>
                  <a:prstDash val="solid"/>
                </a:ln>
                <a:solidFill>
                  <a:srgbClr val="FF0000"/>
                </a:solidFill>
                <a:effectLst>
                  <a:outerShdw blurRad="12700" dist="38100" dir="2700000" algn="tl" rotWithShape="0">
                    <a:schemeClr val="bg1">
                      <a:lumMod val="50000"/>
                    </a:schemeClr>
                  </a:outerShdw>
                </a:effectLst>
              </a:rPr>
              <a:t>?</a:t>
            </a:r>
            <a:endParaRPr lang="ru-RU" sz="81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pic>
        <p:nvPicPr>
          <p:cNvPr id="2052" name="Picture 4" descr="Lab Mouse Science - Free vector graphic on Pixab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999740" y="3868420"/>
            <a:ext cx="1633855" cy="86868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11450" y="5445125"/>
            <a:ext cx="2376805" cy="829945"/>
          </a:xfrm>
          <a:prstGeom prst="rect">
            <a:avLst/>
          </a:prstGeom>
          <a:noFill/>
        </p:spPr>
        <p:txBody>
          <a:bodyPr wrap="square" rtlCol="0">
            <a:spAutoFit/>
          </a:bodyPr>
          <a:lstStyle/>
          <a:p>
            <a:pPr algn="ctr"/>
            <a:r>
              <a:rPr lang="en-US" altLang="ru-RU" sz="2400" dirty="0">
                <a:latin typeface="Arial" panose="020B0604020202020204" pitchFamily="34" charset="0"/>
                <a:cs typeface="Arial" panose="020B0604020202020204" pitchFamily="34" charset="0"/>
              </a:rPr>
              <a:t>Biological objects</a:t>
            </a:r>
            <a:endParaRPr lang="en-US" altLang="ru-RU" sz="2400" dirty="0">
              <a:latin typeface="Arial" panose="020B0604020202020204" pitchFamily="34" charset="0"/>
              <a:cs typeface="Arial" panose="020B0604020202020204" pitchFamily="34" charset="0"/>
            </a:endParaRPr>
          </a:p>
        </p:txBody>
      </p:sp>
      <p:sp>
        <p:nvSpPr>
          <p:cNvPr id="34" name="TextBox 33"/>
          <p:cNvSpPr txBox="1"/>
          <p:nvPr/>
        </p:nvSpPr>
        <p:spPr>
          <a:xfrm>
            <a:off x="911046" y="4220159"/>
            <a:ext cx="1218034" cy="521970"/>
          </a:xfrm>
          <a:prstGeom prst="rect">
            <a:avLst/>
          </a:prstGeom>
          <a:noFill/>
        </p:spPr>
        <p:txBody>
          <a:bodyPr wrap="square" rtlCol="0">
            <a:spAutoFit/>
          </a:bodyPr>
          <a:lstStyle/>
          <a:p>
            <a:r>
              <a:rPr lang="en-US" altLang="ru-RU" sz="2800" b="1" dirty="0">
                <a:latin typeface="Arial" panose="020B0604020202020204" pitchFamily="34" charset="0"/>
                <a:cs typeface="Arial" panose="020B0604020202020204" pitchFamily="34" charset="0"/>
              </a:rPr>
              <a:t>Beam</a:t>
            </a:r>
            <a:endParaRPr lang="en-US" altLang="ru-RU" sz="2800" b="1" dirty="0">
              <a:latin typeface="Arial" panose="020B0604020202020204" pitchFamily="34" charset="0"/>
              <a:cs typeface="Arial" panose="020B0604020202020204" pitchFamily="34" charset="0"/>
            </a:endParaRPr>
          </a:p>
        </p:txBody>
      </p:sp>
      <p:sp>
        <p:nvSpPr>
          <p:cNvPr id="8" name="TextBox 33"/>
          <p:cNvSpPr txBox="1"/>
          <p:nvPr/>
        </p:nvSpPr>
        <p:spPr>
          <a:xfrm>
            <a:off x="7974965" y="3054350"/>
            <a:ext cx="3521710" cy="521970"/>
          </a:xfrm>
          <a:prstGeom prst="rect">
            <a:avLst/>
          </a:prstGeom>
          <a:noFill/>
        </p:spPr>
        <p:txBody>
          <a:bodyPr wrap="square" rtlCol="0">
            <a:spAutoFit/>
          </a:bodyPr>
          <a:lstStyle/>
          <a:p>
            <a:pPr algn="ctr"/>
            <a:r>
              <a:rPr lang="en-US" altLang="ru-RU" sz="2800" dirty="0">
                <a:latin typeface="Arial" panose="020B0604020202020204" pitchFamily="34" charset="0"/>
                <a:cs typeface="Arial" panose="020B0604020202020204" pitchFamily="34" charset="0"/>
              </a:rPr>
              <a:t>JINR NICA facility</a:t>
            </a:r>
            <a:endParaRPr lang="en-US" altLang="ru-RU" sz="2800" dirty="0">
              <a:latin typeface="Arial" panose="020B0604020202020204" pitchFamily="34" charset="0"/>
              <a:cs typeface="Arial" panose="020B0604020202020204" pitchFamily="34" charset="0"/>
            </a:endParaRPr>
          </a:p>
        </p:txBody>
      </p:sp>
      <p:sp>
        <p:nvSpPr>
          <p:cNvPr id="9" name="TextBox 33"/>
          <p:cNvSpPr txBox="1"/>
          <p:nvPr/>
        </p:nvSpPr>
        <p:spPr>
          <a:xfrm>
            <a:off x="607695" y="2908300"/>
            <a:ext cx="3826510" cy="645160"/>
          </a:xfrm>
          <a:prstGeom prst="rect">
            <a:avLst/>
          </a:prstGeom>
          <a:noFill/>
        </p:spPr>
        <p:txBody>
          <a:bodyPr wrap="square" rtlCol="0">
            <a:spAutoFit/>
          </a:bodyPr>
          <a:lstStyle/>
          <a:p>
            <a:r>
              <a:rPr lang="en-US" altLang="ru-RU" dirty="0">
                <a:latin typeface="Arial" panose="020B0604020202020204" pitchFamily="34" charset="0"/>
                <a:cs typeface="Arial" panose="020B0604020202020204" pitchFamily="34" charset="0"/>
              </a:rPr>
              <a:t>NASA Space Radiation Laboratory (NSRL) at Brookhaven RHIC (USA)</a:t>
            </a:r>
            <a:endParaRPr lang="en-US" altLang="ru-RU" dirty="0">
              <a:latin typeface="Arial" panose="020B0604020202020204" pitchFamily="34" charset="0"/>
              <a:cs typeface="Arial" panose="020B0604020202020204" pitchFamily="34" charset="0"/>
            </a:endParaRPr>
          </a:p>
        </p:txBody>
      </p:sp>
      <p:sp>
        <p:nvSpPr>
          <p:cNvPr id="10" name="TextBox 33"/>
          <p:cNvSpPr txBox="1"/>
          <p:nvPr/>
        </p:nvSpPr>
        <p:spPr>
          <a:xfrm>
            <a:off x="4799330" y="3009265"/>
            <a:ext cx="2576195" cy="645160"/>
          </a:xfrm>
          <a:prstGeom prst="rect">
            <a:avLst/>
          </a:prstGeom>
          <a:noFill/>
        </p:spPr>
        <p:txBody>
          <a:bodyPr wrap="square" rtlCol="0">
            <a:spAutoFit/>
          </a:bodyPr>
          <a:lstStyle/>
          <a:p>
            <a:pPr algn="ctr"/>
            <a:r>
              <a:rPr lang="en-US" altLang="ru-RU" dirty="0">
                <a:latin typeface="Arial" panose="020B0604020202020204" pitchFamily="34" charset="0"/>
                <a:cs typeface="Arial" panose="020B0604020202020204" pitchFamily="34" charset="0"/>
              </a:rPr>
              <a:t>GSI/FAIR in Darmstadt</a:t>
            </a:r>
            <a:r>
              <a:rPr lang="ru-RU" altLang="en-US" dirty="0">
                <a:latin typeface="Arial" panose="020B0604020202020204" pitchFamily="34" charset="0"/>
                <a:cs typeface="Arial" panose="020B0604020202020204" pitchFamily="34" charset="0"/>
              </a:rPr>
              <a:t> </a:t>
            </a:r>
            <a:r>
              <a:rPr lang="en-US" altLang="ru-RU" dirty="0">
                <a:latin typeface="Arial" panose="020B0604020202020204" pitchFamily="34" charset="0"/>
                <a:cs typeface="Arial" panose="020B0604020202020204" pitchFamily="34" charset="0"/>
              </a:rPr>
              <a:t>(Germany)</a:t>
            </a:r>
            <a:endParaRPr lang="en-US" altLang="ru-RU" dirty="0">
              <a:latin typeface="Arial" panose="020B0604020202020204" pitchFamily="34" charset="0"/>
              <a:cs typeface="Arial" panose="020B0604020202020204" pitchFamily="34" charset="0"/>
            </a:endParaRPr>
          </a:p>
        </p:txBody>
      </p:sp>
      <p:sp>
        <p:nvSpPr>
          <p:cNvPr id="13" name="TextBox 25"/>
          <p:cNvSpPr txBox="1"/>
          <p:nvPr/>
        </p:nvSpPr>
        <p:spPr>
          <a:xfrm>
            <a:off x="407670" y="6418580"/>
            <a:ext cx="4457065" cy="368300"/>
          </a:xfrm>
          <a:prstGeom prst="rect">
            <a:avLst/>
          </a:prstGeom>
          <a:noFill/>
        </p:spPr>
        <p:txBody>
          <a:bodyPr wrap="square" rtlCol="0">
            <a:spAutoFit/>
          </a:bodyPr>
          <a:lstStyle/>
          <a:p>
            <a:pPr algn="ctr"/>
            <a:r>
              <a:rPr lang="en-US" altLang="ru-RU" b="1" dirty="0">
                <a:solidFill>
                  <a:srgbClr val="FF0000"/>
                </a:solidFill>
                <a:latin typeface="Arial" panose="020B0604020202020204" pitchFamily="34" charset="0"/>
                <a:cs typeface="Arial" panose="020B0604020202020204" pitchFamily="34" charset="0"/>
                <a:sym typeface="+mn-ea"/>
              </a:rPr>
              <a:t>Setup for most current experiments</a:t>
            </a:r>
            <a:r>
              <a:rPr lang="en-US" altLang="ru-RU" b="1" dirty="0">
                <a:solidFill>
                  <a:srgbClr val="FF0000"/>
                </a:solidFill>
                <a:latin typeface="Arial" panose="020B0604020202020204" pitchFamily="34" charset="0"/>
                <a:cs typeface="Arial" panose="020B0604020202020204" pitchFamily="34" charset="0"/>
              </a:rPr>
              <a:t> </a:t>
            </a:r>
            <a:endParaRPr lang="en-US" altLang="ru-RU" b="1" dirty="0">
              <a:solidFill>
                <a:srgbClr val="FF0000"/>
              </a:solidFill>
              <a:latin typeface="Arial" panose="020B0604020202020204" pitchFamily="34" charset="0"/>
              <a:cs typeface="Arial" panose="020B0604020202020204" pitchFamily="34" charset="0"/>
            </a:endParaRPr>
          </a:p>
        </p:txBody>
      </p:sp>
      <p:sp>
        <p:nvSpPr>
          <p:cNvPr id="14" name="Стрелка: вправо 2"/>
          <p:cNvSpPr/>
          <p:nvPr/>
        </p:nvSpPr>
        <p:spPr>
          <a:xfrm>
            <a:off x="7812094" y="4787579"/>
            <a:ext cx="1656184" cy="1583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5" name="Стрелка: вправо 11"/>
          <p:cNvSpPr/>
          <p:nvPr/>
        </p:nvSpPr>
        <p:spPr>
          <a:xfrm>
            <a:off x="7947922" y="4627909"/>
            <a:ext cx="2201466" cy="106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6" name="Стрелка: вправо 12"/>
          <p:cNvSpPr/>
          <p:nvPr/>
        </p:nvSpPr>
        <p:spPr>
          <a:xfrm>
            <a:off x="8055199" y="5197372"/>
            <a:ext cx="1656184" cy="20091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9" name="Стрелка: вправо 14"/>
          <p:cNvSpPr/>
          <p:nvPr/>
        </p:nvSpPr>
        <p:spPr>
          <a:xfrm>
            <a:off x="8055198" y="5025449"/>
            <a:ext cx="2201467" cy="11757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20" name="Стрелка: вправо 19"/>
          <p:cNvSpPr/>
          <p:nvPr/>
        </p:nvSpPr>
        <p:spPr>
          <a:xfrm>
            <a:off x="8446927" y="5434698"/>
            <a:ext cx="1656184" cy="10901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28" name="Стрелка: вправо 27"/>
          <p:cNvSpPr/>
          <p:nvPr/>
        </p:nvSpPr>
        <p:spPr>
          <a:xfrm>
            <a:off x="7967773" y="5660773"/>
            <a:ext cx="2288892" cy="15830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pic>
        <p:nvPicPr>
          <p:cNvPr id="23"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5300" y="5297170"/>
            <a:ext cx="1129030" cy="517525"/>
          </a:xfrm>
          <a:prstGeom prst="rect">
            <a:avLst/>
          </a:prstGeom>
        </p:spPr>
      </p:pic>
      <p:pic>
        <p:nvPicPr>
          <p:cNvPr id="24" name="Picture 4" descr="Lab Mouse Science - Free vector graphic on Pixab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272395" y="4360545"/>
            <a:ext cx="1633855" cy="8686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5"/>
          <p:cNvSpPr txBox="1"/>
          <p:nvPr/>
        </p:nvSpPr>
        <p:spPr>
          <a:xfrm>
            <a:off x="10525125" y="5876925"/>
            <a:ext cx="1586230" cy="829945"/>
          </a:xfrm>
          <a:prstGeom prst="rect">
            <a:avLst/>
          </a:prstGeom>
          <a:noFill/>
        </p:spPr>
        <p:txBody>
          <a:bodyPr wrap="square" rtlCol="0">
            <a:spAutoFit/>
          </a:bodyPr>
          <a:lstStyle/>
          <a:p>
            <a:pPr algn="ctr"/>
            <a:r>
              <a:rPr lang="en-US" altLang="ru-RU" sz="2400" dirty="0">
                <a:latin typeface="Arial" panose="020B0604020202020204" pitchFamily="34" charset="0"/>
                <a:cs typeface="Arial" panose="020B0604020202020204" pitchFamily="34" charset="0"/>
              </a:rPr>
              <a:t>Biological objects</a:t>
            </a:r>
            <a:endParaRPr lang="en-US" altLang="ru-RU" sz="2400" dirty="0">
              <a:latin typeface="Arial" panose="020B0604020202020204" pitchFamily="34" charset="0"/>
              <a:cs typeface="Arial" panose="020B0604020202020204" pitchFamily="34" charset="0"/>
            </a:endParaRPr>
          </a:p>
        </p:txBody>
      </p:sp>
      <p:sp>
        <p:nvSpPr>
          <p:cNvPr id="27" name="TextBox 16"/>
          <p:cNvSpPr txBox="1"/>
          <p:nvPr/>
        </p:nvSpPr>
        <p:spPr>
          <a:xfrm>
            <a:off x="7458710" y="3594735"/>
            <a:ext cx="2996565" cy="1014730"/>
          </a:xfrm>
          <a:prstGeom prst="rect">
            <a:avLst/>
          </a:prstGeom>
          <a:noFill/>
        </p:spPr>
        <p:txBody>
          <a:bodyPr wrap="square" rtlCol="0">
            <a:spAutoFit/>
          </a:bodyPr>
          <a:lstStyle/>
          <a:p>
            <a:r>
              <a:rPr lang="en-US" sz="2000" dirty="0">
                <a:solidFill>
                  <a:srgbClr val="00B050"/>
                </a:solidFill>
                <a:latin typeface="Arial" panose="020B0604020202020204" pitchFamily="34" charset="0"/>
                <a:cs typeface="Arial" panose="020B0604020202020204" pitchFamily="34" charset="0"/>
              </a:rPr>
              <a:t>Mixed field</a:t>
            </a:r>
            <a:r>
              <a:rPr lang="en-US" sz="2000" dirty="0">
                <a:latin typeface="Arial" panose="020B0604020202020204" pitchFamily="34" charset="0"/>
                <a:cs typeface="Arial" panose="020B0604020202020204" pitchFamily="34" charset="0"/>
              </a:rPr>
              <a:t> of p, He-4, Z=3...28 + secondaries (n, e-, gamma etc)</a:t>
            </a:r>
            <a:endParaRPr lang="en-US" sz="2000" dirty="0">
              <a:latin typeface="Arial" panose="020B0604020202020204" pitchFamily="34" charset="0"/>
              <a:cs typeface="Arial" panose="020B0604020202020204" pitchFamily="34" charset="0"/>
            </a:endParaRPr>
          </a:p>
        </p:txBody>
      </p:sp>
      <p:sp>
        <p:nvSpPr>
          <p:cNvPr id="29" name="TextBox 33"/>
          <p:cNvSpPr txBox="1"/>
          <p:nvPr/>
        </p:nvSpPr>
        <p:spPr>
          <a:xfrm>
            <a:off x="8354060" y="4940300"/>
            <a:ext cx="1452245" cy="645160"/>
          </a:xfrm>
          <a:prstGeom prst="rect">
            <a:avLst/>
          </a:prstGeom>
          <a:noFill/>
        </p:spPr>
        <p:txBody>
          <a:bodyPr wrap="square" rtlCol="0">
            <a:spAutoFit/>
          </a:bodyPr>
          <a:lstStyle/>
          <a:p>
            <a:r>
              <a:rPr lang="en-US" altLang="ru-RU" sz="3600" b="1"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Beam</a:t>
            </a:r>
            <a:endParaRPr lang="en-US" altLang="ru-RU" sz="3600" b="1"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2" name="TextBox 20"/>
          <p:cNvSpPr txBox="1"/>
          <p:nvPr/>
        </p:nvSpPr>
        <p:spPr>
          <a:xfrm>
            <a:off x="7587615" y="5936615"/>
            <a:ext cx="2937510" cy="829945"/>
          </a:xfrm>
          <a:prstGeom prst="rect">
            <a:avLst/>
          </a:prstGeom>
          <a:noFill/>
        </p:spPr>
        <p:txBody>
          <a:bodyPr wrap="square" rtlCol="0">
            <a:spAutoFit/>
          </a:bodyPr>
          <a:lstStyle/>
          <a:p>
            <a:pPr algn="r"/>
            <a:r>
              <a:rPr lang="en-US" altLang="ru-RU" sz="1600" dirty="0">
                <a:solidFill>
                  <a:srgbClr val="00B050"/>
                </a:solidFill>
                <a:latin typeface="Arial" panose="020B0604020202020204" pitchFamily="34" charset="0"/>
                <a:cs typeface="Arial" panose="020B0604020202020204" pitchFamily="34" charset="0"/>
              </a:rPr>
              <a:t>Multi-component</a:t>
            </a:r>
            <a:r>
              <a:rPr lang="en-US" altLang="ru-RU" sz="1600" dirty="0">
                <a:latin typeface="Arial" panose="020B0604020202020204" pitchFamily="34" charset="0"/>
                <a:cs typeface="Arial" panose="020B0604020202020204" pitchFamily="34" charset="0"/>
              </a:rPr>
              <a:t> field with a </a:t>
            </a:r>
            <a:r>
              <a:rPr lang="en-US" altLang="ru-RU" sz="1600" dirty="0">
                <a:solidFill>
                  <a:srgbClr val="00B050"/>
                </a:solidFill>
                <a:latin typeface="Arial" panose="020B0604020202020204" pitchFamily="34" charset="0"/>
                <a:cs typeface="Arial" panose="020B0604020202020204" pitchFamily="34" charset="0"/>
              </a:rPr>
              <a:t>wide energy</a:t>
            </a:r>
            <a:r>
              <a:rPr lang="en-US" altLang="ru-RU" sz="1600" dirty="0">
                <a:latin typeface="Arial" panose="020B0604020202020204" pitchFamily="34" charset="0"/>
                <a:cs typeface="Arial" panose="020B0604020202020204" pitchFamily="34" charset="0"/>
              </a:rPr>
              <a:t> spectra, </a:t>
            </a:r>
            <a:r>
              <a:rPr lang="en-US" altLang="ru-RU" sz="1600" dirty="0">
                <a:solidFill>
                  <a:srgbClr val="00B050"/>
                </a:solidFill>
                <a:latin typeface="Arial" panose="020B0604020202020204" pitchFamily="34" charset="0"/>
                <a:cs typeface="Arial" panose="020B0604020202020204" pitchFamily="34" charset="0"/>
              </a:rPr>
              <a:t>chronic </a:t>
            </a:r>
            <a:r>
              <a:rPr lang="en-US" altLang="ru-RU" sz="1600" dirty="0">
                <a:latin typeface="Arial" panose="020B0604020202020204" pitchFamily="34" charset="0"/>
                <a:cs typeface="Arial" panose="020B0604020202020204" pitchFamily="34" charset="0"/>
              </a:rPr>
              <a:t>exposure, </a:t>
            </a:r>
            <a:r>
              <a:rPr lang="en-US" altLang="ru-RU" sz="1600" dirty="0">
                <a:solidFill>
                  <a:srgbClr val="00B050"/>
                </a:solidFill>
                <a:latin typeface="Arial" panose="020B0604020202020204" pitchFamily="34" charset="0"/>
                <a:cs typeface="Arial" panose="020B0604020202020204" pitchFamily="34" charset="0"/>
              </a:rPr>
              <a:t>isotropic </a:t>
            </a:r>
            <a:endParaRPr lang="en-US" altLang="ru-RU" sz="1600" dirty="0">
              <a:solidFill>
                <a:srgbClr val="00B050"/>
              </a:solidFill>
              <a:latin typeface="Arial" panose="020B0604020202020204" pitchFamily="34" charset="0"/>
              <a:cs typeface="Arial" panose="020B0604020202020204" pitchFamily="34" charset="0"/>
            </a:endParaRPr>
          </a:p>
        </p:txBody>
      </p:sp>
      <p:sp>
        <p:nvSpPr>
          <p:cNvPr id="33" name="Стрелка: вправо 11"/>
          <p:cNvSpPr/>
          <p:nvPr/>
        </p:nvSpPr>
        <p:spPr>
          <a:xfrm>
            <a:off x="5253990" y="3803650"/>
            <a:ext cx="1882140" cy="247205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35" name="TextBox 25"/>
          <p:cNvSpPr txBox="1"/>
          <p:nvPr/>
        </p:nvSpPr>
        <p:spPr>
          <a:xfrm>
            <a:off x="5194300" y="4621530"/>
            <a:ext cx="1783715" cy="922020"/>
          </a:xfrm>
          <a:prstGeom prst="rect">
            <a:avLst/>
          </a:prstGeom>
          <a:noFill/>
        </p:spPr>
        <p:txBody>
          <a:bodyPr wrap="square" rtlCol="0">
            <a:spAutoFit/>
          </a:bodyPr>
          <a:lstStyle/>
          <a:p>
            <a:pPr algn="ctr"/>
            <a:r>
              <a:rPr lang="en-US" altLang="ru-RU" b="1" dirty="0">
                <a:solidFill>
                  <a:schemeClr val="tx1"/>
                </a:solidFill>
                <a:latin typeface="Arial" panose="020B0604020202020204" pitchFamily="34" charset="0"/>
                <a:cs typeface="Arial" panose="020B0604020202020204" pitchFamily="34" charset="0"/>
              </a:rPr>
              <a:t>More accurate approach would be</a:t>
            </a:r>
            <a:r>
              <a:rPr lang="ru-RU" altLang="en-US" b="1" dirty="0">
                <a:solidFill>
                  <a:schemeClr val="tx1"/>
                </a:solidFill>
                <a:latin typeface="Arial" panose="020B0604020202020204" pitchFamily="34" charset="0"/>
                <a:cs typeface="Arial" panose="020B0604020202020204" pitchFamily="34" charset="0"/>
              </a:rPr>
              <a:t>...</a:t>
            </a:r>
            <a:endParaRPr lang="ru-RU" altLang="en-US" b="1" dirty="0">
              <a:solidFill>
                <a:schemeClr val="tx1"/>
              </a:solidFill>
              <a:latin typeface="Arial" panose="020B0604020202020204" pitchFamily="34" charset="0"/>
              <a:cs typeface="Arial" panose="020B0604020202020204" pitchFamily="34" charset="0"/>
            </a:endParaRPr>
          </a:p>
        </p:txBody>
      </p:sp>
      <p:sp>
        <p:nvSpPr>
          <p:cNvPr id="36" name="TextBox 25"/>
          <p:cNvSpPr txBox="1"/>
          <p:nvPr/>
        </p:nvSpPr>
        <p:spPr>
          <a:xfrm>
            <a:off x="4871085" y="6326505"/>
            <a:ext cx="2548255" cy="460375"/>
          </a:xfrm>
          <a:prstGeom prst="rect">
            <a:avLst/>
          </a:prstGeom>
          <a:noFill/>
        </p:spPr>
        <p:txBody>
          <a:bodyPr wrap="square" rtlCol="0">
            <a:spAutoFit/>
          </a:bodyPr>
          <a:lstStyle/>
          <a:p>
            <a:pPr algn="ctr"/>
            <a:r>
              <a:rPr lang="en-US" altLang="ru-RU" sz="2400" b="1" dirty="0">
                <a:solidFill>
                  <a:srgbClr val="00B050"/>
                </a:solidFill>
                <a:latin typeface="Arial" panose="020B0604020202020204" pitchFamily="34" charset="0"/>
                <a:cs typeface="Arial" panose="020B0604020202020204" pitchFamily="34" charset="0"/>
              </a:rPr>
              <a:t>GCR Simulator</a:t>
            </a:r>
            <a:endParaRPr lang="en-US" altLang="ru-RU" sz="2400" b="1" dirty="0">
              <a:solidFill>
                <a:srgbClr val="00B050"/>
              </a:solidFill>
              <a:latin typeface="Arial" panose="020B0604020202020204" pitchFamily="34" charset="0"/>
              <a:cs typeface="Arial" panose="020B0604020202020204" pitchFamily="34" charset="0"/>
            </a:endParaRPr>
          </a:p>
        </p:txBody>
      </p:sp>
      <p:sp>
        <p:nvSpPr>
          <p:cNvPr id="37" name="Rectangles 36"/>
          <p:cNvSpPr/>
          <p:nvPr/>
        </p:nvSpPr>
        <p:spPr>
          <a:xfrm>
            <a:off x="479425" y="3644900"/>
            <a:ext cx="4392295" cy="3141980"/>
          </a:xfrm>
          <a:prstGeom prst="rect">
            <a:avLst/>
          </a:prstGeom>
          <a:noFill/>
          <a:ln>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s 37"/>
          <p:cNvSpPr/>
          <p:nvPr/>
        </p:nvSpPr>
        <p:spPr>
          <a:xfrm>
            <a:off x="7425690" y="3648075"/>
            <a:ext cx="4661535" cy="3138805"/>
          </a:xfrm>
          <a:prstGeom prst="rect">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180" y="25400"/>
            <a:ext cx="11161395" cy="521970"/>
          </a:xfrm>
          <a:prstGeom prst="rect">
            <a:avLst/>
          </a:prstGeom>
          <a:noFill/>
        </p:spPr>
        <p:txBody>
          <a:bodyPr wrap="square" rtlCol="0">
            <a:spAutoFit/>
          </a:bodyPr>
          <a:lstStyle/>
          <a:p>
            <a:pPr algn="ctr"/>
            <a:r>
              <a:rPr lang="en-US"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NASA GCR Simulator concept</a:t>
            </a:r>
            <a:endParaRPr lang="en-US"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Прямоугольник 6"/>
          <p:cNvSpPr/>
          <p:nvPr/>
        </p:nvSpPr>
        <p:spPr>
          <a:xfrm>
            <a:off x="9074150" y="3716020"/>
            <a:ext cx="2977515" cy="2553335"/>
          </a:xfrm>
          <a:prstGeom prst="rect">
            <a:avLst/>
          </a:prstGeom>
        </p:spPr>
        <p:txBody>
          <a:bodyPr wrap="square">
            <a:spAutoFit/>
          </a:bodyPr>
          <a:lstStyle/>
          <a:p>
            <a:pPr indent="0" algn="l">
              <a:buFont typeface="Arial" panose="020B0604020202020204" pitchFamily="34" charset="0"/>
              <a:buNone/>
            </a:pPr>
            <a:r>
              <a:rPr lang="en-US" altLang="ru-RU" sz="1600" dirty="0">
                <a:solidFill>
                  <a:srgbClr val="FF0000"/>
                </a:solidFill>
                <a:latin typeface="Arial" panose="020B0604020202020204" pitchFamily="34" charset="0"/>
              </a:rPr>
              <a:t>Key issues</a:t>
            </a:r>
            <a:endParaRPr lang="en-US" altLang="ru-RU" sz="1600" dirty="0">
              <a:solidFill>
                <a:srgbClr val="FF0000"/>
              </a:solidFill>
              <a:latin typeface="Arial" panose="020B0604020202020204" pitchFamily="34" charset="0"/>
            </a:endParaRPr>
          </a:p>
          <a:p>
            <a:pPr marL="342900" indent="-342900" algn="l">
              <a:buFont typeface="Arial" panose="020B0604020202020204" pitchFamily="34" charset="0"/>
              <a:buChar char="•"/>
            </a:pPr>
            <a:r>
              <a:rPr lang="en-US" altLang="ru-RU" sz="1600" dirty="0">
                <a:solidFill>
                  <a:srgbClr val="000000"/>
                </a:solidFill>
                <a:latin typeface="Arial" panose="020B0604020202020204" pitchFamily="34" charset="0"/>
                <a:sym typeface="+mn-ea"/>
              </a:rPr>
              <a:t>Difficult to implement on other accelerators</a:t>
            </a:r>
            <a:endParaRPr lang="en-US" altLang="ru-RU" sz="1600" dirty="0">
              <a:solidFill>
                <a:srgbClr val="000000"/>
              </a:solidFill>
              <a:latin typeface="Arial" panose="020B0604020202020204" pitchFamily="34" charset="0"/>
            </a:endParaRPr>
          </a:p>
          <a:p>
            <a:pPr marL="342900" indent="-342900" algn="l">
              <a:buFont typeface="Arial" panose="020B0604020202020204" pitchFamily="34" charset="0"/>
              <a:buChar char="•"/>
            </a:pPr>
            <a:r>
              <a:rPr lang="en-US" altLang="ru-RU" sz="1600" dirty="0">
                <a:solidFill>
                  <a:srgbClr val="000000"/>
                </a:solidFill>
                <a:latin typeface="Arial" panose="020B0604020202020204" pitchFamily="34" charset="0"/>
              </a:rPr>
              <a:t>The spectra are </a:t>
            </a:r>
            <a:r>
              <a:rPr lang="ru-RU" altLang="en-US" sz="1600" dirty="0">
                <a:solidFill>
                  <a:srgbClr val="000000"/>
                </a:solidFill>
                <a:latin typeface="Arial" panose="020B0604020202020204" pitchFamily="34" charset="0"/>
              </a:rPr>
              <a:t>«</a:t>
            </a:r>
            <a:r>
              <a:rPr lang="en-US" altLang="ru-RU" sz="1600" dirty="0">
                <a:solidFill>
                  <a:srgbClr val="000000"/>
                </a:solidFill>
                <a:latin typeface="Arial" panose="020B0604020202020204" pitchFamily="34" charset="0"/>
              </a:rPr>
              <a:t>quasi</a:t>
            </a:r>
            <a:r>
              <a:rPr lang="ru-RU" altLang="en-US" sz="1600" dirty="0">
                <a:solidFill>
                  <a:srgbClr val="000000"/>
                </a:solidFill>
                <a:latin typeface="Arial" panose="020B0604020202020204" pitchFamily="34" charset="0"/>
              </a:rPr>
              <a:t>»</a:t>
            </a:r>
            <a:r>
              <a:rPr lang="en-US" altLang="ru-RU" sz="1600" dirty="0">
                <a:solidFill>
                  <a:srgbClr val="000000"/>
                </a:solidFill>
                <a:latin typeface="Arial" panose="020B0604020202020204" pitchFamily="34" charset="0"/>
              </a:rPr>
              <a:t> continuous</a:t>
            </a:r>
            <a:endParaRPr lang="en-US" altLang="ru-RU" sz="1600" dirty="0">
              <a:solidFill>
                <a:srgbClr val="000000"/>
              </a:solidFill>
              <a:latin typeface="Arial" panose="020B0604020202020204" pitchFamily="34" charset="0"/>
            </a:endParaRPr>
          </a:p>
          <a:p>
            <a:pPr marL="342900" indent="-342900" algn="l">
              <a:buFont typeface="Arial" panose="020B0604020202020204" pitchFamily="34" charset="0"/>
              <a:buChar char="•"/>
            </a:pPr>
            <a:r>
              <a:rPr lang="en-US" altLang="ru-RU" sz="1600" dirty="0">
                <a:solidFill>
                  <a:srgbClr val="000000"/>
                </a:solidFill>
                <a:latin typeface="Arial" panose="020B0604020202020204" pitchFamily="34" charset="0"/>
              </a:rPr>
              <a:t>Irradiation is sequential rather than simultaneous</a:t>
            </a:r>
            <a:endParaRPr lang="en-US" altLang="ru-RU" sz="1600" dirty="0">
              <a:solidFill>
                <a:srgbClr val="000000"/>
              </a:solidFill>
              <a:latin typeface="Arial" panose="020B0604020202020204" pitchFamily="34" charset="0"/>
            </a:endParaRPr>
          </a:p>
          <a:p>
            <a:pPr marL="342900" indent="-342900" algn="l">
              <a:buFont typeface="Arial" panose="020B0604020202020204" pitchFamily="34" charset="0"/>
              <a:buChar char="•"/>
            </a:pPr>
            <a:r>
              <a:rPr lang="en-US" altLang="ru-RU" sz="1600" dirty="0">
                <a:solidFill>
                  <a:srgbClr val="000000"/>
                </a:solidFill>
                <a:latin typeface="Arial" panose="020B0604020202020204" pitchFamily="34" charset="0"/>
              </a:rPr>
              <a:t>The setup is complicated in general</a:t>
            </a:r>
            <a:endParaRPr lang="en-US" altLang="ru-RU" sz="1600" dirty="0">
              <a:solidFill>
                <a:srgbClr val="000000"/>
              </a:solidFill>
              <a:latin typeface="Arial" panose="020B0604020202020204" pitchFamily="34" charset="0"/>
            </a:endParaRPr>
          </a:p>
          <a:p>
            <a:pPr marL="342900" indent="-342900" algn="l">
              <a:buFont typeface="Arial" panose="020B0604020202020204" pitchFamily="34" charset="0"/>
              <a:buChar char="•"/>
            </a:pPr>
            <a:endParaRPr lang="en-US" altLang="ru-RU" sz="1600" dirty="0" smtClean="0">
              <a:solidFill>
                <a:srgbClr val="000000"/>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A6D5C771-4EE3-4B1B-A1AA-3E490EE6F683}" type="slidenum">
              <a:rPr lang="en-US" smtClean="0"/>
            </a:fld>
            <a:endParaRPr lang="en-US" dirty="0"/>
          </a:p>
        </p:txBody>
      </p:sp>
      <p:cxnSp>
        <p:nvCxnSpPr>
          <p:cNvPr id="6" name="Прямая соединительная линия 17"/>
          <p:cNvCxnSpPr/>
          <p:nvPr/>
        </p:nvCxnSpPr>
        <p:spPr>
          <a:xfrm>
            <a:off x="551384" y="549186"/>
            <a:ext cx="111612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Object 2"/>
          <p:cNvGraphicFramePr>
            <a:graphicFrameLocks noChangeAspect="1"/>
          </p:cNvGraphicFramePr>
          <p:nvPr/>
        </p:nvGraphicFramePr>
        <p:xfrm>
          <a:off x="8534400" y="998855"/>
          <a:ext cx="3657600" cy="2554923"/>
        </p:xfrm>
        <a:graphic>
          <a:graphicData uri="http://schemas.openxmlformats.org/presentationml/2006/ole">
            <mc:AlternateContent xmlns:mc="http://schemas.openxmlformats.org/markup-compatibility/2006">
              <mc:Choice xmlns:v="urn:schemas-microsoft-com:vml" Requires="v">
                <p:oleObj spid="_x0000_s12693" name="Graph" r:id="rId1" imgW="3990975" imgH="2790825" progId="Origin50.Graph">
                  <p:embed/>
                </p:oleObj>
              </mc:Choice>
              <mc:Fallback>
                <p:oleObj name="Graph" r:id="rId1" imgW="3990975" imgH="2790825" progId="Origin50.Graph">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998855"/>
                        <a:ext cx="3657600" cy="2554923"/>
                      </a:xfrm>
                      <a:prstGeom prst="rect">
                        <a:avLst/>
                      </a:prstGeom>
                      <a:noFill/>
                      <a:ln>
                        <a:noFill/>
                      </a:ln>
                      <a:effectLst/>
                    </p:spPr>
                  </p:pic>
                </p:oleObj>
              </mc:Fallback>
            </mc:AlternateContent>
          </a:graphicData>
        </a:graphic>
      </p:graphicFrame>
      <p:graphicFrame>
        <p:nvGraphicFramePr>
          <p:cNvPr id="15" name="Object 3"/>
          <p:cNvGraphicFramePr>
            <a:graphicFrameLocks noChangeAspect="1"/>
          </p:cNvGraphicFramePr>
          <p:nvPr/>
        </p:nvGraphicFramePr>
        <p:xfrm>
          <a:off x="5664200" y="3544570"/>
          <a:ext cx="3534410" cy="2468880"/>
        </p:xfrm>
        <a:graphic>
          <a:graphicData uri="http://schemas.openxmlformats.org/presentationml/2006/ole">
            <mc:AlternateContent xmlns:mc="http://schemas.openxmlformats.org/markup-compatibility/2006">
              <mc:Choice xmlns:v="urn:schemas-microsoft-com:vml" Requires="v">
                <p:oleObj spid="_x0000_s12694" name="Graph" r:id="rId3" imgW="3990975" imgH="2790825" progId="Origin50.Graph">
                  <p:embed/>
                </p:oleObj>
              </mc:Choice>
              <mc:Fallback>
                <p:oleObj name="Graph" r:id="rId3" imgW="3990975" imgH="2790825" progId="Origin50.Grap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200" y="3544570"/>
                        <a:ext cx="3534410" cy="2468880"/>
                      </a:xfrm>
                      <a:prstGeom prst="rect">
                        <a:avLst/>
                      </a:prstGeom>
                      <a:noFill/>
                      <a:ln>
                        <a:noFill/>
                      </a:ln>
                      <a:effectLst/>
                    </p:spPr>
                  </p:pic>
                </p:oleObj>
              </mc:Fallback>
            </mc:AlternateContent>
          </a:graphicData>
        </a:graphic>
      </p:graphicFrame>
      <p:graphicFrame>
        <p:nvGraphicFramePr>
          <p:cNvPr id="16" name="Object 4"/>
          <p:cNvGraphicFramePr>
            <a:graphicFrameLocks noChangeAspect="1"/>
          </p:cNvGraphicFramePr>
          <p:nvPr/>
        </p:nvGraphicFramePr>
        <p:xfrm>
          <a:off x="5579110" y="978535"/>
          <a:ext cx="3608070" cy="2520315"/>
        </p:xfrm>
        <a:graphic>
          <a:graphicData uri="http://schemas.openxmlformats.org/presentationml/2006/ole">
            <mc:AlternateContent xmlns:mc="http://schemas.openxmlformats.org/markup-compatibility/2006">
              <mc:Choice xmlns:v="urn:schemas-microsoft-com:vml" Requires="v">
                <p:oleObj spid="_x0000_s12695" name="Graph" r:id="rId5" imgW="3990975" imgH="2790825" progId="Origin50.Graph">
                  <p:embed/>
                </p:oleObj>
              </mc:Choice>
              <mc:Fallback>
                <p:oleObj name="Graph" r:id="rId5" imgW="3990975" imgH="2790825" progId="Origin50.Graph">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9110" y="978535"/>
                        <a:ext cx="3608070" cy="2520315"/>
                      </a:xfrm>
                      <a:prstGeom prst="rect">
                        <a:avLst/>
                      </a:prstGeom>
                      <a:noFill/>
                      <a:ln>
                        <a:noFill/>
                      </a:ln>
                      <a:effectLst/>
                    </p:spPr>
                  </p:pic>
                </p:oleObj>
              </mc:Fallback>
            </mc:AlternateContent>
          </a:graphicData>
        </a:graphic>
      </p:graphicFrame>
      <p:pic>
        <p:nvPicPr>
          <p:cNvPr id="9" name="Рисунок 3"/>
          <p:cNvPicPr>
            <a:picLocks noChangeAspect="1"/>
          </p:cNvPicPr>
          <p:nvPr/>
        </p:nvPicPr>
        <p:blipFill>
          <a:blip r:embed="rId7"/>
          <a:stretch>
            <a:fillRect/>
          </a:stretch>
        </p:blipFill>
        <p:spPr>
          <a:xfrm>
            <a:off x="1703705" y="691515"/>
            <a:ext cx="3516630" cy="1494790"/>
          </a:xfrm>
          <a:prstGeom prst="rect">
            <a:avLst/>
          </a:prstGeom>
          <a:ln>
            <a:solidFill>
              <a:schemeClr val="tx1"/>
            </a:solidFill>
          </a:ln>
        </p:spPr>
      </p:pic>
      <p:sp>
        <p:nvSpPr>
          <p:cNvPr id="17" name="TextBox 16"/>
          <p:cNvSpPr txBox="1"/>
          <p:nvPr/>
        </p:nvSpPr>
        <p:spPr>
          <a:xfrm>
            <a:off x="812165" y="6093460"/>
            <a:ext cx="10567670" cy="645160"/>
          </a:xfrm>
          <a:prstGeom prst="rect">
            <a:avLst/>
          </a:prstGeom>
          <a:noFill/>
        </p:spPr>
        <p:txBody>
          <a:bodyPr wrap="square" rtlCol="0">
            <a:spAutoFit/>
          </a:bodyPr>
          <a:lstStyle/>
          <a:p>
            <a:pPr algn="ctr"/>
            <a:r>
              <a:rPr lang="en-US" altLang="ru-RU" b="1" dirty="0">
                <a:latin typeface="Arial" panose="020B0604020202020204" pitchFamily="34" charset="0"/>
                <a:cs typeface="Arial" panose="020B0604020202020204" pitchFamily="34" charset="0"/>
              </a:rPr>
              <a:t>The idea behind this approach is to reproduce the complex radiation field in space with the use of fast switching beams rapidly changing both the type and the energy of particles in beam</a:t>
            </a:r>
            <a:endParaRPr lang="en-US" altLang="ru-RU" b="1" dirty="0">
              <a:latin typeface="Arial" panose="020B0604020202020204" pitchFamily="34" charset="0"/>
              <a:cs typeface="Arial" panose="020B0604020202020204" pitchFamily="34" charset="0"/>
            </a:endParaRPr>
          </a:p>
        </p:txBody>
      </p:sp>
      <p:pic>
        <p:nvPicPr>
          <p:cNvPr id="12" name="Picture 2" descr="Похожее изображение"/>
          <p:cNvPicPr>
            <a:picLocks noChangeAspect="1" noChangeArrowheads="1"/>
          </p:cNvPicPr>
          <p:nvPr/>
        </p:nvPicPr>
        <p:blipFill>
          <a:blip r:embed="rId8" cstate="print"/>
          <a:srcRect/>
          <a:stretch>
            <a:fillRect/>
          </a:stretch>
        </p:blipFill>
        <p:spPr bwMode="auto">
          <a:xfrm>
            <a:off x="551180" y="621030"/>
            <a:ext cx="793750" cy="751840"/>
          </a:xfrm>
          <a:prstGeom prst="rect">
            <a:avLst/>
          </a:prstGeom>
          <a:noFill/>
        </p:spPr>
      </p:pic>
      <p:pic>
        <p:nvPicPr>
          <p:cNvPr id="10" name="Picture 9" descr="Fig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9470" y="3717290"/>
            <a:ext cx="4781550" cy="2257425"/>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p:cNvPicPr>
            <a:picLocks noChangeAspect="1" noChangeArrowheads="1"/>
          </p:cNvPicPr>
          <p:nvPr/>
        </p:nvPicPr>
        <p:blipFill>
          <a:blip r:embed="rId10" cstate="print"/>
          <a:srcRect/>
          <a:stretch>
            <a:fillRect/>
          </a:stretch>
        </p:blipFill>
        <p:spPr bwMode="auto">
          <a:xfrm>
            <a:off x="911855" y="2328327"/>
            <a:ext cx="4572007" cy="1219202"/>
          </a:xfrm>
          <a:prstGeom prst="rect">
            <a:avLst/>
          </a:prstGeom>
          <a:noFill/>
          <a:ln w="9525">
            <a:noFill/>
            <a:miter lim="800000"/>
            <a:headEnd/>
            <a:tailEnd/>
          </a:ln>
          <a:effectLst/>
        </p:spPr>
      </p:pic>
      <p:sp>
        <p:nvSpPr>
          <p:cNvPr id="5" name="TextBox 16"/>
          <p:cNvSpPr txBox="1"/>
          <p:nvPr/>
        </p:nvSpPr>
        <p:spPr>
          <a:xfrm>
            <a:off x="5375910" y="765175"/>
            <a:ext cx="6697345" cy="368300"/>
          </a:xfrm>
          <a:prstGeom prst="rect">
            <a:avLst/>
          </a:prstGeom>
          <a:noFill/>
        </p:spPr>
        <p:txBody>
          <a:bodyPr wrap="square" rtlCol="0">
            <a:spAutoFit/>
          </a:bodyPr>
          <a:lstStyle/>
          <a:p>
            <a:pPr algn="ctr"/>
            <a:r>
              <a:rPr lang="en-US" altLang="ru-RU" b="1" dirty="0">
                <a:latin typeface="Arial" panose="020B0604020202020204" pitchFamily="34" charset="0"/>
                <a:cs typeface="Arial" panose="020B0604020202020204" pitchFamily="34" charset="0"/>
              </a:rPr>
              <a:t>Active approach - beam changes over the irradiation time</a:t>
            </a:r>
            <a:endParaRPr lang="en-US" altLang="ru-RU"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1"/>
          <a:stretch>
            <a:fillRect/>
          </a:stretch>
        </p:blipFill>
        <p:spPr>
          <a:xfrm>
            <a:off x="623570" y="547370"/>
            <a:ext cx="4957445" cy="3198495"/>
          </a:xfrm>
          <a:prstGeom prst="rect">
            <a:avLst/>
          </a:prstGeom>
        </p:spPr>
      </p:pic>
      <p:sp>
        <p:nvSpPr>
          <p:cNvPr id="4" name="TextBox 3"/>
          <p:cNvSpPr txBox="1"/>
          <p:nvPr/>
        </p:nvSpPr>
        <p:spPr>
          <a:xfrm>
            <a:off x="551180" y="25400"/>
            <a:ext cx="11161395" cy="521970"/>
          </a:xfrm>
          <a:prstGeom prst="rect">
            <a:avLst/>
          </a:prstGeom>
          <a:noFill/>
        </p:spPr>
        <p:txBody>
          <a:bodyPr wrap="square" rtlCol="0">
            <a:spAutoFit/>
          </a:bodyPr>
          <a:lstStyle/>
          <a:p>
            <a:pPr algn="ctr"/>
            <a:r>
              <a:rPr lang="en-US"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passive GCR Simulator concept (</a:t>
            </a:r>
            <a:r>
              <a:rPr lang="en-US" sz="2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ea"/>
              </a:rPr>
              <a:t>J. Chancellor et al</a:t>
            </a:r>
            <a:r>
              <a:rPr lang="en-US"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Прямоугольник 6"/>
          <p:cNvSpPr/>
          <p:nvPr/>
        </p:nvSpPr>
        <p:spPr>
          <a:xfrm>
            <a:off x="551180" y="3733800"/>
            <a:ext cx="5951220" cy="2306955"/>
          </a:xfrm>
          <a:prstGeom prst="rect">
            <a:avLst/>
          </a:prstGeom>
        </p:spPr>
        <p:txBody>
          <a:bodyPr wrap="square">
            <a:spAutoFit/>
          </a:bodyPr>
          <a:lstStyle/>
          <a:p>
            <a:pPr indent="0" algn="l">
              <a:buFont typeface="Arial" panose="020B0604020202020204" pitchFamily="34" charset="0"/>
              <a:buNone/>
            </a:pPr>
            <a:r>
              <a:rPr lang="en-US" altLang="ru-RU" dirty="0">
                <a:solidFill>
                  <a:srgbClr val="FF0000"/>
                </a:solidFill>
                <a:latin typeface="Arial" panose="020B0604020202020204" pitchFamily="34" charset="0"/>
              </a:rPr>
              <a:t>Key issues</a:t>
            </a:r>
            <a:endParaRPr lang="en-US" altLang="ru-RU" dirty="0">
              <a:solidFill>
                <a:srgbClr val="FF0000"/>
              </a:solidFill>
              <a:latin typeface="Arial" panose="020B0604020202020204" pitchFamily="34" charset="0"/>
            </a:endParaRPr>
          </a:p>
          <a:p>
            <a:pPr marL="342900" indent="-342900" algn="l">
              <a:buFont typeface="Arial" panose="020B0604020202020204" pitchFamily="34" charset="0"/>
              <a:buChar char="•"/>
            </a:pPr>
            <a:r>
              <a:rPr lang="en-US" altLang="ru-RU" dirty="0">
                <a:solidFill>
                  <a:srgbClr val="000000"/>
                </a:solidFill>
                <a:latin typeface="Arial" panose="020B0604020202020204" pitchFamily="34" charset="0"/>
                <a:sym typeface="+mn-ea"/>
              </a:rPr>
              <a:t>The specific design of the </a:t>
            </a:r>
            <a:r>
              <a:rPr lang="en-US">
                <a:latin typeface="Arial" panose="020B0604020202020204" pitchFamily="34" charset="0"/>
                <a:cs typeface="Arial" panose="020B0604020202020204" pitchFamily="34" charset="0"/>
                <a:sym typeface="+mn-ea"/>
              </a:rPr>
              <a:t>“moderator block”</a:t>
            </a:r>
            <a:r>
              <a:rPr lang="en-US" altLang="ru-RU" dirty="0">
                <a:solidFill>
                  <a:srgbClr val="000000"/>
                </a:solidFill>
                <a:latin typeface="Arial" panose="020B0604020202020204" pitchFamily="34" charset="0"/>
                <a:sym typeface="+mn-ea"/>
              </a:rPr>
              <a:t> is not revealed (under patent)</a:t>
            </a:r>
            <a:endParaRPr lang="en-US" altLang="ru-RU" dirty="0">
              <a:solidFill>
                <a:srgbClr val="000000"/>
              </a:solidFill>
              <a:latin typeface="Arial" panose="020B0604020202020204" pitchFamily="34" charset="0"/>
              <a:sym typeface="+mn-ea"/>
            </a:endParaRPr>
          </a:p>
          <a:p>
            <a:pPr marL="342900" indent="-342900" algn="l">
              <a:buFont typeface="Arial" panose="020B0604020202020204" pitchFamily="34" charset="0"/>
              <a:buChar char="•"/>
            </a:pPr>
            <a:r>
              <a:rPr lang="en-US" altLang="ru-RU" dirty="0">
                <a:solidFill>
                  <a:srgbClr val="000000"/>
                </a:solidFill>
                <a:latin typeface="Arial" panose="020B0604020202020204" pitchFamily="34" charset="0"/>
              </a:rPr>
              <a:t>The authors declare only the reproduction of the general LET spectrum</a:t>
            </a:r>
            <a:endParaRPr lang="en-US" altLang="ru-RU" dirty="0">
              <a:solidFill>
                <a:srgbClr val="000000"/>
              </a:solidFill>
              <a:latin typeface="Arial" panose="020B0604020202020204" pitchFamily="34" charset="0"/>
            </a:endParaRPr>
          </a:p>
          <a:p>
            <a:pPr marL="342900" indent="-342900" algn="l">
              <a:buFont typeface="Arial" panose="020B0604020202020204" pitchFamily="34" charset="0"/>
              <a:buChar char="•"/>
            </a:pPr>
            <a:r>
              <a:rPr lang="en-US" altLang="ru-RU" dirty="0">
                <a:solidFill>
                  <a:srgbClr val="000000"/>
                </a:solidFill>
                <a:latin typeface="Arial" panose="020B0604020202020204" pitchFamily="34" charset="0"/>
              </a:rPr>
              <a:t>May lack of some GCR particles with some energies</a:t>
            </a:r>
            <a:endParaRPr lang="en-US" altLang="ru-RU" dirty="0">
              <a:solidFill>
                <a:srgbClr val="000000"/>
              </a:solidFill>
              <a:latin typeface="Arial" panose="020B0604020202020204" pitchFamily="34" charset="0"/>
            </a:endParaRPr>
          </a:p>
          <a:p>
            <a:pPr marL="342900" indent="-342900" algn="l">
              <a:buFont typeface="Arial" panose="020B0604020202020204" pitchFamily="34" charset="0"/>
              <a:buChar char="•"/>
            </a:pPr>
            <a:r>
              <a:rPr lang="en-US" altLang="ru-RU" dirty="0" smtClean="0">
                <a:solidFill>
                  <a:srgbClr val="000000"/>
                </a:solidFill>
                <a:latin typeface="Arial" panose="020B0604020202020204" pitchFamily="34" charset="0"/>
              </a:rPr>
              <a:t>The uniformity of the fields of secondary particles behind the moderator block may not be ensured</a:t>
            </a:r>
            <a:endParaRPr lang="en-US" altLang="ru-RU" dirty="0" smtClean="0">
              <a:solidFill>
                <a:srgbClr val="000000"/>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A6D5C771-4EE3-4B1B-A1AA-3E490EE6F683}" type="slidenum">
              <a:rPr lang="en-US" smtClean="0"/>
            </a:fld>
            <a:endParaRPr lang="en-US" dirty="0"/>
          </a:p>
        </p:txBody>
      </p:sp>
      <p:cxnSp>
        <p:nvCxnSpPr>
          <p:cNvPr id="6" name="Прямая соединительная линия 17"/>
          <p:cNvCxnSpPr/>
          <p:nvPr/>
        </p:nvCxnSpPr>
        <p:spPr>
          <a:xfrm>
            <a:off x="551384" y="549186"/>
            <a:ext cx="111612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6"/>
          <p:cNvSpPr txBox="1"/>
          <p:nvPr/>
        </p:nvSpPr>
        <p:spPr>
          <a:xfrm>
            <a:off x="812165" y="6093460"/>
            <a:ext cx="10567670" cy="645160"/>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sym typeface="+mn-ea"/>
              </a:rPr>
              <a:t>In this concept, the desired mixed radiation field simulating the radiation environment in space is created by a single monoenergetic Fe beam bombarding the special “moderator block”</a:t>
            </a:r>
            <a:endParaRPr lang="en-US" altLang="ru-RU" b="1" dirty="0">
              <a:latin typeface="Arial" panose="020B0604020202020204" pitchFamily="34" charset="0"/>
              <a:cs typeface="Arial" panose="020B0604020202020204" pitchFamily="34" charset="0"/>
            </a:endParaRPr>
          </a:p>
        </p:txBody>
      </p:sp>
      <p:sp>
        <p:nvSpPr>
          <p:cNvPr id="21" name="TextBox 45"/>
          <p:cNvSpPr txBox="1"/>
          <p:nvPr/>
        </p:nvSpPr>
        <p:spPr>
          <a:xfrm>
            <a:off x="5520055" y="1919605"/>
            <a:ext cx="1577975" cy="119888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n, </a:t>
            </a:r>
            <a:r>
              <a:rPr lang="en-US" dirty="0" smtClean="0">
                <a:latin typeface="Arial" panose="020B0604020202020204" pitchFamily="34" charset="0"/>
                <a:cs typeface="Arial" panose="020B0604020202020204" pitchFamily="34" charset="0"/>
                <a:sym typeface="Symbol" panose="05050102010706020507"/>
              </a:rPr>
              <a:t>, , p, d, t, </a:t>
            </a:r>
            <a:r>
              <a:rPr lang="en-US" baseline="30000" dirty="0" smtClean="0">
                <a:latin typeface="Arial" panose="020B0604020202020204" pitchFamily="34" charset="0"/>
                <a:cs typeface="Arial" panose="020B0604020202020204" pitchFamily="34" charset="0"/>
                <a:sym typeface="Symbol" panose="05050102010706020507"/>
              </a:rPr>
              <a:t>3</a:t>
            </a:r>
            <a:r>
              <a:rPr lang="en-US" dirty="0" smtClean="0">
                <a:latin typeface="Arial" panose="020B0604020202020204" pitchFamily="34" charset="0"/>
                <a:cs typeface="Arial" panose="020B0604020202020204" pitchFamily="34" charset="0"/>
                <a:sym typeface="Symbol" panose="05050102010706020507"/>
              </a:rPr>
              <a:t>He,</a:t>
            </a:r>
            <a:endParaRPr lang="en-US" dirty="0" smtClean="0">
              <a:latin typeface="Arial" panose="020B0604020202020204" pitchFamily="34" charset="0"/>
              <a:cs typeface="Arial" panose="020B0604020202020204" pitchFamily="34" charset="0"/>
              <a:sym typeface="Symbol" panose="05050102010706020507"/>
            </a:endParaRPr>
          </a:p>
          <a:p>
            <a:r>
              <a:rPr lang="en-US" dirty="0" smtClean="0">
                <a:latin typeface="Arial" panose="020B0604020202020204" pitchFamily="34" charset="0"/>
                <a:cs typeface="Arial" panose="020B0604020202020204" pitchFamily="34" charset="0"/>
                <a:sym typeface="Symbol" panose="05050102010706020507"/>
              </a:rPr>
              <a:t>, </a:t>
            </a:r>
            <a:r>
              <a:rPr lang="en-US" altLang="ru-RU" dirty="0" smtClean="0">
                <a:latin typeface="Arial" panose="020B0604020202020204" pitchFamily="34" charset="0"/>
                <a:cs typeface="Arial" panose="020B0604020202020204" pitchFamily="34" charset="0"/>
                <a:sym typeface="Symbol" panose="05050102010706020507"/>
              </a:rPr>
              <a:t>nuclei with</a:t>
            </a:r>
            <a:r>
              <a:rPr lang="ru-RU" dirty="0" smtClean="0">
                <a:latin typeface="Arial" panose="020B0604020202020204" pitchFamily="34" charset="0"/>
                <a:cs typeface="Arial" panose="020B0604020202020204" pitchFamily="34" charset="0"/>
                <a:sym typeface="Symbol" panose="05050102010706020507"/>
              </a:rPr>
              <a:t> 2</a:t>
            </a:r>
            <a:r>
              <a:rPr lang="en-US" dirty="0" smtClean="0">
                <a:latin typeface="Arial" panose="020B0604020202020204" pitchFamily="34" charset="0"/>
                <a:cs typeface="Arial" panose="020B0604020202020204" pitchFamily="34" charset="0"/>
                <a:sym typeface="Symbol" panose="05050102010706020507"/>
              </a:rPr>
              <a:t>&lt; Z 26 </a:t>
            </a:r>
            <a:endParaRPr lang="en-US" dirty="0">
              <a:latin typeface="Arial" panose="020B0604020202020204" pitchFamily="34" charset="0"/>
              <a:cs typeface="Arial" panose="020B0604020202020204" pitchFamily="34" charset="0"/>
            </a:endParaRPr>
          </a:p>
        </p:txBody>
      </p:sp>
      <p:sp>
        <p:nvSpPr>
          <p:cNvPr id="51" name="TextBox 45"/>
          <p:cNvSpPr txBox="1"/>
          <p:nvPr/>
        </p:nvSpPr>
        <p:spPr>
          <a:xfrm>
            <a:off x="623761" y="1052639"/>
            <a:ext cx="1433830" cy="368300"/>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E = 1 GeV/n</a:t>
            </a:r>
            <a:endParaRPr lang="en-US" dirty="0">
              <a:latin typeface="Arial" panose="020B0604020202020204" pitchFamily="34" charset="0"/>
              <a:cs typeface="Arial" panose="020B0604020202020204" pitchFamily="34" charset="0"/>
            </a:endParaRPr>
          </a:p>
        </p:txBody>
      </p:sp>
      <p:sp>
        <p:nvSpPr>
          <p:cNvPr id="52" name="TextBox 16"/>
          <p:cNvSpPr txBox="1"/>
          <p:nvPr/>
        </p:nvSpPr>
        <p:spPr>
          <a:xfrm>
            <a:off x="5969635" y="659130"/>
            <a:ext cx="5742940" cy="645160"/>
          </a:xfrm>
          <a:prstGeom prst="rect">
            <a:avLst/>
          </a:prstGeom>
          <a:noFill/>
        </p:spPr>
        <p:txBody>
          <a:bodyPr wrap="square" rtlCol="0">
            <a:spAutoFit/>
          </a:bodyPr>
          <a:lstStyle/>
          <a:p>
            <a:pPr algn="ctr"/>
            <a:r>
              <a:rPr lang="en-US" altLang="ru-RU" b="1" dirty="0">
                <a:latin typeface="Arial" panose="020B0604020202020204" pitchFamily="34" charset="0"/>
                <a:cs typeface="Arial" panose="020B0604020202020204" pitchFamily="34" charset="0"/>
              </a:rPr>
              <a:t>Passive approach - beam remains the same over the irradiation time</a:t>
            </a:r>
            <a:endParaRPr lang="en-US" altLang="ru-RU" b="1" dirty="0">
              <a:latin typeface="Arial" panose="020B0604020202020204" pitchFamily="34" charset="0"/>
              <a:cs typeface="Arial" panose="020B0604020202020204" pitchFamily="34" charset="0"/>
            </a:endParaRPr>
          </a:p>
        </p:txBody>
      </p:sp>
      <p:pic>
        <p:nvPicPr>
          <p:cNvPr id="53" name="Picture 52"/>
          <p:cNvPicPr>
            <a:picLocks noChangeAspect="1"/>
          </p:cNvPicPr>
          <p:nvPr/>
        </p:nvPicPr>
        <p:blipFill>
          <a:blip r:embed="rId2"/>
          <a:stretch>
            <a:fillRect/>
          </a:stretch>
        </p:blipFill>
        <p:spPr>
          <a:xfrm>
            <a:off x="7110095" y="1484630"/>
            <a:ext cx="4602480" cy="3166745"/>
          </a:xfrm>
          <a:prstGeom prst="rect">
            <a:avLst/>
          </a:prstGeom>
        </p:spPr>
      </p:pic>
      <p:sp>
        <p:nvSpPr>
          <p:cNvPr id="55" name="TextBox 16"/>
          <p:cNvSpPr txBox="1"/>
          <p:nvPr/>
        </p:nvSpPr>
        <p:spPr>
          <a:xfrm>
            <a:off x="6744335" y="4725035"/>
            <a:ext cx="5314950" cy="922020"/>
          </a:xfrm>
          <a:prstGeom prst="rect">
            <a:avLst/>
          </a:prstGeom>
          <a:noFill/>
        </p:spPr>
        <p:txBody>
          <a:bodyPr wrap="square" rtlCol="0">
            <a:spAutoFit/>
          </a:bodyPr>
          <a:lstStyle/>
          <a:p>
            <a:pPr algn="ctr"/>
            <a:r>
              <a:rPr lang="en-US" altLang="ru-RU" b="1" dirty="0">
                <a:latin typeface="Arial" panose="020B0604020202020204" pitchFamily="34" charset="0"/>
                <a:cs typeface="Arial" panose="020B0604020202020204" pitchFamily="34" charset="0"/>
              </a:rPr>
              <a:t>In general, this LET spectrum may be </a:t>
            </a:r>
            <a:r>
              <a:rPr lang="en-US" altLang="ru-RU" b="1" dirty="0">
                <a:latin typeface="Arial" panose="020B0604020202020204" pitchFamily="34" charset="0"/>
                <a:cs typeface="Arial" panose="020B0604020202020204" pitchFamily="34" charset="0"/>
                <a:sym typeface="+mn-ea"/>
              </a:rPr>
              <a:t>reproduced only by</a:t>
            </a:r>
            <a:r>
              <a:rPr lang="en-US" altLang="ru-RU" b="1" dirty="0">
                <a:latin typeface="Arial" panose="020B0604020202020204" pitchFamily="34" charset="0"/>
                <a:cs typeface="Arial" panose="020B0604020202020204" pitchFamily="34" charset="0"/>
              </a:rPr>
              <a:t> protons and helium ions with wide energy spectra </a:t>
            </a:r>
            <a:endParaRPr lang="en-US" altLang="ru-RU"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591185" y="584200"/>
            <a:ext cx="5800090" cy="3236595"/>
          </a:xfrm>
          <a:prstGeom prst="rect">
            <a:avLst/>
          </a:prstGeom>
        </p:spPr>
      </p:pic>
      <p:sp>
        <p:nvSpPr>
          <p:cNvPr id="4" name="TextBox 3"/>
          <p:cNvSpPr txBox="1"/>
          <p:nvPr/>
        </p:nvSpPr>
        <p:spPr>
          <a:xfrm>
            <a:off x="551180" y="25400"/>
            <a:ext cx="11161395" cy="521970"/>
          </a:xfrm>
          <a:prstGeom prst="rect">
            <a:avLst/>
          </a:prstGeom>
          <a:noFill/>
        </p:spPr>
        <p:txBody>
          <a:bodyPr wrap="square" rtlCol="0">
            <a:spAutoFit/>
          </a:bodyPr>
          <a:lstStyle/>
          <a:p>
            <a:pPr algn="ctr"/>
            <a:r>
              <a:rPr lang="en-US"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hybrid active-passive GCR Simulator concept by ESA/GSI</a:t>
            </a:r>
            <a:endParaRPr lang="en-US"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Прямоугольник 6"/>
          <p:cNvSpPr/>
          <p:nvPr/>
        </p:nvSpPr>
        <p:spPr>
          <a:xfrm>
            <a:off x="551180" y="3518535"/>
            <a:ext cx="6439535" cy="2584450"/>
          </a:xfrm>
          <a:prstGeom prst="rect">
            <a:avLst/>
          </a:prstGeom>
        </p:spPr>
        <p:txBody>
          <a:bodyPr wrap="square">
            <a:spAutoFit/>
          </a:bodyPr>
          <a:lstStyle/>
          <a:p>
            <a:pPr indent="0" algn="l">
              <a:buFont typeface="Arial" panose="020B0604020202020204" pitchFamily="34" charset="0"/>
              <a:buNone/>
            </a:pPr>
            <a:r>
              <a:rPr lang="en-US" altLang="ru-RU" dirty="0">
                <a:solidFill>
                  <a:srgbClr val="FF0000"/>
                </a:solidFill>
                <a:latin typeface="Arial" panose="020B0604020202020204" pitchFamily="34" charset="0"/>
              </a:rPr>
              <a:t>Key issues</a:t>
            </a:r>
            <a:endParaRPr lang="en-US" altLang="ru-RU" dirty="0">
              <a:solidFill>
                <a:srgbClr val="FF0000"/>
              </a:solidFill>
              <a:latin typeface="Arial" panose="020B0604020202020204" pitchFamily="34" charset="0"/>
            </a:endParaRPr>
          </a:p>
          <a:p>
            <a:pPr marL="342900" indent="-342900" algn="l">
              <a:buFont typeface="Arial" panose="020B0604020202020204" pitchFamily="34" charset="0"/>
              <a:buChar char="•"/>
            </a:pPr>
            <a:r>
              <a:rPr lang="en-US" altLang="ru-RU" dirty="0">
                <a:solidFill>
                  <a:srgbClr val="000000"/>
                </a:solidFill>
                <a:latin typeface="Arial" panose="020B0604020202020204" pitchFamily="34" charset="0"/>
                <a:sym typeface="+mn-ea"/>
              </a:rPr>
              <a:t>The production of the </a:t>
            </a:r>
            <a:r>
              <a:rPr lang="en-US" dirty="0">
                <a:latin typeface="Arial" panose="020B0604020202020204" pitchFamily="34" charset="0"/>
                <a:cs typeface="Arial" panose="020B0604020202020204" pitchFamily="34" charset="0"/>
                <a:sym typeface="+mn-ea"/>
              </a:rPr>
              <a:t>modulators</a:t>
            </a:r>
            <a:r>
              <a:rPr lang="en-US" altLang="ru-RU" dirty="0">
                <a:solidFill>
                  <a:srgbClr val="000000"/>
                </a:solidFill>
                <a:latin typeface="Arial" panose="020B0604020202020204" pitchFamily="34" charset="0"/>
                <a:sym typeface="+mn-ea"/>
              </a:rPr>
              <a:t> is difficult and requires high precision (a 3D printer is used)</a:t>
            </a:r>
            <a:endParaRPr lang="en-US" altLang="ru-RU" dirty="0">
              <a:solidFill>
                <a:srgbClr val="000000"/>
              </a:solidFill>
              <a:latin typeface="Arial" panose="020B0604020202020204" pitchFamily="34" charset="0"/>
              <a:sym typeface="+mn-ea"/>
            </a:endParaRPr>
          </a:p>
          <a:p>
            <a:pPr marL="342900" indent="-342900" algn="l">
              <a:buFont typeface="Arial" panose="020B0604020202020204" pitchFamily="34" charset="0"/>
              <a:buChar char="•"/>
            </a:pPr>
            <a:r>
              <a:rPr lang="en-US" altLang="ru-RU" dirty="0">
                <a:solidFill>
                  <a:srgbClr val="000000"/>
                </a:solidFill>
                <a:latin typeface="Arial" panose="020B0604020202020204" pitchFamily="34" charset="0"/>
              </a:rPr>
              <a:t>Testing was carried out only for the proton spectrum during the SPE, so it is still unclear</a:t>
            </a:r>
            <a:r>
              <a:rPr lang="ru-RU" altLang="en-US" dirty="0">
                <a:solidFill>
                  <a:srgbClr val="000000"/>
                </a:solidFill>
                <a:latin typeface="Arial" panose="020B0604020202020204" pitchFamily="34" charset="0"/>
              </a:rPr>
              <a:t> </a:t>
            </a:r>
            <a:r>
              <a:rPr lang="en-US" altLang="ru-RU" dirty="0">
                <a:solidFill>
                  <a:srgbClr val="000000"/>
                </a:solidFill>
                <a:latin typeface="Arial" panose="020B0604020202020204" pitchFamily="34" charset="0"/>
              </a:rPr>
              <a:t>whether this approach is suitable for successful GCR simulation</a:t>
            </a:r>
            <a:endParaRPr lang="en-US" altLang="ru-RU" dirty="0">
              <a:solidFill>
                <a:srgbClr val="000000"/>
              </a:solidFill>
              <a:latin typeface="Arial" panose="020B0604020202020204" pitchFamily="34" charset="0"/>
            </a:endParaRPr>
          </a:p>
          <a:p>
            <a:pPr marL="342900" indent="-342900" algn="l">
              <a:buFont typeface="Arial" panose="020B0604020202020204" pitchFamily="34" charset="0"/>
              <a:buChar char="•"/>
            </a:pPr>
            <a:r>
              <a:rPr lang="en-US" altLang="ru-RU" dirty="0">
                <a:solidFill>
                  <a:srgbClr val="000000"/>
                </a:solidFill>
                <a:latin typeface="Arial" panose="020B0604020202020204" pitchFamily="34" charset="0"/>
                <a:sym typeface="+mn-ea"/>
              </a:rPr>
              <a:t>Irradiation is sequential rather than simultaneous</a:t>
            </a:r>
            <a:endParaRPr lang="en-US" altLang="ru-RU" dirty="0">
              <a:solidFill>
                <a:srgbClr val="000000"/>
              </a:solidFill>
              <a:latin typeface="Arial" panose="020B0604020202020204" pitchFamily="34" charset="0"/>
            </a:endParaRPr>
          </a:p>
          <a:p>
            <a:pPr marL="342900" indent="-342900" algn="l">
              <a:buFont typeface="Arial" panose="020B0604020202020204" pitchFamily="34" charset="0"/>
              <a:buChar char="•"/>
            </a:pPr>
            <a:r>
              <a:rPr lang="en-US" altLang="ru-RU" dirty="0" smtClean="0">
                <a:solidFill>
                  <a:srgbClr val="000000"/>
                </a:solidFill>
                <a:latin typeface="Arial" panose="020B0604020202020204" pitchFamily="34" charset="0"/>
              </a:rPr>
              <a:t>The uniformity of the fields of secondary particles behind the modulators may not be ensured</a:t>
            </a:r>
            <a:endParaRPr lang="en-US" altLang="ru-RU" dirty="0" smtClean="0">
              <a:solidFill>
                <a:srgbClr val="000000"/>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A6D5C771-4EE3-4B1B-A1AA-3E490EE6F683}" type="slidenum">
              <a:rPr lang="en-US" smtClean="0"/>
            </a:fld>
            <a:endParaRPr lang="en-US" dirty="0"/>
          </a:p>
        </p:txBody>
      </p:sp>
      <p:cxnSp>
        <p:nvCxnSpPr>
          <p:cNvPr id="6" name="Прямая соединительная линия 17"/>
          <p:cNvCxnSpPr/>
          <p:nvPr/>
        </p:nvCxnSpPr>
        <p:spPr>
          <a:xfrm>
            <a:off x="551384" y="549186"/>
            <a:ext cx="111612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6"/>
          <p:cNvSpPr txBox="1"/>
          <p:nvPr/>
        </p:nvSpPr>
        <p:spPr>
          <a:xfrm>
            <a:off x="551180" y="6093460"/>
            <a:ext cx="11161395" cy="583565"/>
          </a:xfrm>
          <a:prstGeom prst="rect">
            <a:avLst/>
          </a:prstGeom>
          <a:noFill/>
        </p:spPr>
        <p:txBody>
          <a:bodyPr wrap="square" rtlCol="0">
            <a:spAutoFit/>
          </a:bodyPr>
          <a:lstStyle/>
          <a:p>
            <a:pPr algn="ctr"/>
            <a:r>
              <a:rPr lang="en-US" sz="1600" b="1">
                <a:latin typeface="Arial" panose="020B0604020202020204" pitchFamily="34" charset="0"/>
                <a:cs typeface="Arial" panose="020B0604020202020204" pitchFamily="34" charset="0"/>
                <a:sym typeface="+mn-ea"/>
              </a:rPr>
              <a:t>The concept employs a combination of geometrically complex, periodic, multi material, passive beam modulators and a number of actively varied energy of a single nuclei species to produce the desired field of radiation</a:t>
            </a:r>
            <a:endParaRPr lang="en-US" sz="1600" b="1">
              <a:latin typeface="Arial" panose="020B0604020202020204" pitchFamily="34" charset="0"/>
              <a:cs typeface="Arial" panose="020B0604020202020204" pitchFamily="34" charset="0"/>
              <a:sym typeface="+mn-ea"/>
            </a:endParaRPr>
          </a:p>
        </p:txBody>
      </p:sp>
      <p:sp>
        <p:nvSpPr>
          <p:cNvPr id="52" name="TextBox 16"/>
          <p:cNvSpPr txBox="1"/>
          <p:nvPr/>
        </p:nvSpPr>
        <p:spPr>
          <a:xfrm>
            <a:off x="6318250" y="659130"/>
            <a:ext cx="5394325" cy="829945"/>
          </a:xfrm>
          <a:prstGeom prst="rect">
            <a:avLst/>
          </a:prstGeom>
          <a:noFill/>
        </p:spPr>
        <p:txBody>
          <a:bodyPr wrap="square" rtlCol="0">
            <a:spAutoFit/>
          </a:bodyPr>
          <a:lstStyle/>
          <a:p>
            <a:pPr algn="ctr"/>
            <a:r>
              <a:rPr lang="en-US" altLang="ru-RU" sz="1600" b="1" dirty="0">
                <a:latin typeface="Arial" panose="020B0604020202020204" pitchFamily="34" charset="0"/>
                <a:cs typeface="Arial" panose="020B0604020202020204" pitchFamily="34" charset="0"/>
              </a:rPr>
              <a:t>Hybrid active-passive approach - parameters of beam change and the moderator changes over the irradiation time</a:t>
            </a:r>
            <a:endParaRPr lang="en-US" altLang="ru-RU" sz="1600" b="1"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7464275" y="3371597"/>
            <a:ext cx="2378067" cy="1697323"/>
          </a:xfrm>
          <a:prstGeom prst="rect">
            <a:avLst/>
          </a:prstGeom>
        </p:spPr>
      </p:pic>
      <p:pic>
        <p:nvPicPr>
          <p:cNvPr id="8" name="Рисунок 5"/>
          <p:cNvPicPr>
            <a:picLocks noChangeAspect="1"/>
          </p:cNvPicPr>
          <p:nvPr/>
        </p:nvPicPr>
        <p:blipFill>
          <a:blip r:embed="rId3"/>
          <a:stretch>
            <a:fillRect/>
          </a:stretch>
        </p:blipFill>
        <p:spPr>
          <a:xfrm>
            <a:off x="9842341" y="3437283"/>
            <a:ext cx="1318663" cy="1631637"/>
          </a:xfrm>
          <a:prstGeom prst="rect">
            <a:avLst/>
          </a:prstGeom>
        </p:spPr>
      </p:pic>
      <p:cxnSp>
        <p:nvCxnSpPr>
          <p:cNvPr id="9" name="Прямая со стрелкой 8"/>
          <p:cNvCxnSpPr/>
          <p:nvPr/>
        </p:nvCxnSpPr>
        <p:spPr>
          <a:xfrm>
            <a:off x="9842340" y="4517403"/>
            <a:ext cx="1149727" cy="72008"/>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180000">
            <a:off x="10088994" y="4589411"/>
            <a:ext cx="656418" cy="337185"/>
          </a:xfrm>
          <a:prstGeom prst="rect">
            <a:avLst/>
          </a:prstGeom>
          <a:noFill/>
        </p:spPr>
        <p:txBody>
          <a:bodyPr wrap="square" rtlCol="0">
            <a:spAutoFit/>
          </a:bodyPr>
          <a:lstStyle/>
          <a:p>
            <a:r>
              <a:rPr lang="ru-RU" sz="1600" b="1" dirty="0" smtClean="0">
                <a:solidFill>
                  <a:srgbClr val="FFFF00"/>
                </a:solidFill>
                <a:latin typeface="Arial" panose="020B0604020202020204" pitchFamily="34" charset="0"/>
                <a:cs typeface="Arial" panose="020B0604020202020204" pitchFamily="34" charset="0"/>
              </a:rPr>
              <a:t>4 </a:t>
            </a:r>
            <a:r>
              <a:rPr lang="en-US" altLang="ru-RU" sz="1600" b="1" dirty="0" smtClean="0">
                <a:solidFill>
                  <a:srgbClr val="FFFF00"/>
                </a:solidFill>
                <a:latin typeface="Arial" panose="020B0604020202020204" pitchFamily="34" charset="0"/>
                <a:cs typeface="Arial" panose="020B0604020202020204" pitchFamily="34" charset="0"/>
              </a:rPr>
              <a:t>cm</a:t>
            </a:r>
            <a:endParaRPr lang="en-US" altLang="ru-RU" sz="1600" b="1" dirty="0" smtClean="0">
              <a:solidFill>
                <a:srgbClr val="FFFF00"/>
              </a:solidFill>
              <a:latin typeface="Arial" panose="020B0604020202020204" pitchFamily="34" charset="0"/>
              <a:cs typeface="Arial" panose="020B0604020202020204" pitchFamily="34" charset="0"/>
            </a:endParaRPr>
          </a:p>
        </p:txBody>
      </p:sp>
      <p:pic>
        <p:nvPicPr>
          <p:cNvPr id="12" name="Рисунок 11"/>
          <p:cNvPicPr>
            <a:picLocks noChangeAspect="1"/>
          </p:cNvPicPr>
          <p:nvPr/>
        </p:nvPicPr>
        <p:blipFill>
          <a:blip r:embed="rId4"/>
          <a:stretch>
            <a:fillRect/>
          </a:stretch>
        </p:blipFill>
        <p:spPr>
          <a:xfrm>
            <a:off x="8184515" y="1701165"/>
            <a:ext cx="3000375" cy="1551305"/>
          </a:xfrm>
          <a:prstGeom prst="rect">
            <a:avLst/>
          </a:prstGeom>
        </p:spPr>
      </p:pic>
      <p:sp>
        <p:nvSpPr>
          <p:cNvPr id="57" name="TextBox 56"/>
          <p:cNvSpPr txBox="1"/>
          <p:nvPr/>
        </p:nvSpPr>
        <p:spPr>
          <a:xfrm>
            <a:off x="7415198" y="5134606"/>
            <a:ext cx="3770230" cy="922020"/>
          </a:xfrm>
          <a:prstGeom prst="rect">
            <a:avLst/>
          </a:prstGeom>
          <a:noFill/>
        </p:spPr>
        <p:txBody>
          <a:bodyPr wrap="square" rtlCol="0">
            <a:spAutoFit/>
          </a:bodyPr>
          <a:lstStyle/>
          <a:p>
            <a:pPr algn="ctr"/>
            <a:r>
              <a:rPr lang="en-US" altLang="ru-RU" b="1" dirty="0" smtClean="0">
                <a:latin typeface="Arial" panose="020B0604020202020204" pitchFamily="34" charset="0"/>
                <a:cs typeface="Arial" panose="020B0604020202020204" pitchFamily="34" charset="0"/>
              </a:rPr>
              <a:t>The first version of simulator reproduces only spectrum of protons from SPE</a:t>
            </a:r>
            <a:endParaRPr lang="en-US" altLang="ru-RU" b="1" dirty="0" smtClean="0">
              <a:latin typeface="Arial" panose="020B0604020202020204" pitchFamily="34" charset="0"/>
              <a:cs typeface="Arial" panose="020B0604020202020204" pitchFamily="34" charset="0"/>
            </a:endParaRPr>
          </a:p>
        </p:txBody>
      </p:sp>
      <p:sp>
        <p:nvSpPr>
          <p:cNvPr id="60" name="TextBox 59"/>
          <p:cNvSpPr txBox="1"/>
          <p:nvPr/>
        </p:nvSpPr>
        <p:spPr>
          <a:xfrm>
            <a:off x="8134941" y="1559564"/>
            <a:ext cx="1189033" cy="276999"/>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Foam LN300</a:t>
            </a:r>
            <a:endParaRPr lang="en-US" sz="1200" b="1" dirty="0">
              <a:latin typeface="Arial" panose="020B0604020202020204" pitchFamily="34" charset="0"/>
              <a:cs typeface="Arial" panose="020B0604020202020204" pitchFamily="34" charset="0"/>
            </a:endParaRPr>
          </a:p>
        </p:txBody>
      </p:sp>
      <p:sp>
        <p:nvSpPr>
          <p:cNvPr id="59" name="TextBox 58"/>
          <p:cNvSpPr txBox="1"/>
          <p:nvPr/>
        </p:nvSpPr>
        <p:spPr>
          <a:xfrm>
            <a:off x="7176120" y="1969135"/>
            <a:ext cx="958865" cy="1014730"/>
          </a:xfrm>
          <a:prstGeom prst="rect">
            <a:avLst/>
          </a:prstGeom>
          <a:noFill/>
        </p:spPr>
        <p:txBody>
          <a:bodyPr wrap="square" rtlCol="0">
            <a:spAutoFit/>
          </a:bodyPr>
          <a:lstStyle/>
          <a:p>
            <a:pPr algn="ctr"/>
            <a:r>
              <a:rPr lang="en-US" altLang="ru-RU" sz="1200" b="1" dirty="0" smtClean="0">
                <a:latin typeface="Arial" panose="020B0604020202020204" pitchFamily="34" charset="0"/>
                <a:cs typeface="Arial" panose="020B0604020202020204" pitchFamily="34" charset="0"/>
              </a:rPr>
              <a:t>Foam is used for additional beam filtering</a:t>
            </a:r>
            <a:endParaRPr lang="en-US" sz="1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180" y="25400"/>
            <a:ext cx="11161395" cy="521970"/>
          </a:xfrm>
          <a:prstGeom prst="rect">
            <a:avLst/>
          </a:prstGeom>
          <a:noFill/>
        </p:spPr>
        <p:txBody>
          <a:bodyPr wrap="square" rtlCol="0">
            <a:spAutoFit/>
          </a:bodyPr>
          <a:lstStyle/>
          <a:p>
            <a:pPr algn="ct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ea"/>
              </a:rPr>
              <a:t>A new type of ground-based simulator</a:t>
            </a:r>
            <a:r>
              <a:rPr lang="en-US"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by LRB JINR</a:t>
            </a:r>
            <a:endParaRPr lang="en-US"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Прямоугольник 6"/>
          <p:cNvSpPr/>
          <p:nvPr/>
        </p:nvSpPr>
        <p:spPr>
          <a:xfrm>
            <a:off x="551180" y="3789045"/>
            <a:ext cx="6617335" cy="2799715"/>
          </a:xfrm>
          <a:prstGeom prst="rect">
            <a:avLst/>
          </a:prstGeom>
        </p:spPr>
        <p:txBody>
          <a:bodyPr wrap="square">
            <a:spAutoFit/>
          </a:bodyPr>
          <a:lstStyle/>
          <a:p>
            <a:pPr indent="0" algn="l">
              <a:buFont typeface="Arial" panose="020B0604020202020204" pitchFamily="34" charset="0"/>
              <a:buNone/>
            </a:pPr>
            <a:r>
              <a:rPr lang="en-US" altLang="ru-RU" sz="1600" dirty="0">
                <a:solidFill>
                  <a:srgbClr val="00B050"/>
                </a:solidFill>
                <a:latin typeface="Arial" panose="020B0604020202020204" pitchFamily="34" charset="0"/>
              </a:rPr>
              <a:t>Key features</a:t>
            </a:r>
            <a:endParaRPr lang="en-US" altLang="ru-RU" sz="1600" dirty="0">
              <a:solidFill>
                <a:srgbClr val="FF0000"/>
              </a:solidFill>
              <a:latin typeface="Arial" panose="020B0604020202020204" pitchFamily="34" charset="0"/>
            </a:endParaRPr>
          </a:p>
          <a:p>
            <a:pPr marL="342900" indent="-342900" algn="l">
              <a:buFont typeface="Arial" panose="020B0604020202020204" pitchFamily="34" charset="0"/>
              <a:buChar char="•"/>
            </a:pPr>
            <a:r>
              <a:rPr lang="en-US" altLang="ru-RU" sz="1600" dirty="0">
                <a:solidFill>
                  <a:srgbClr val="000000"/>
                </a:solidFill>
                <a:latin typeface="Arial" panose="020B0604020202020204" pitchFamily="34" charset="0"/>
                <a:sym typeface="+mn-ea"/>
              </a:rPr>
              <a:t>The proposed method makes it possible to reproduce all GCR nuclei with Z ranging from 1 to 27 with similar to space abundances</a:t>
            </a:r>
            <a:endParaRPr lang="en-US" altLang="ru-RU" sz="1600" dirty="0">
              <a:solidFill>
                <a:srgbClr val="000000"/>
              </a:solidFill>
              <a:latin typeface="Arial" panose="020B0604020202020204" pitchFamily="34" charset="0"/>
              <a:sym typeface="+mn-ea"/>
            </a:endParaRPr>
          </a:p>
          <a:p>
            <a:pPr marL="342900" indent="-342900" algn="l">
              <a:buFont typeface="Arial" panose="020B0604020202020204" pitchFamily="34" charset="0"/>
              <a:buChar char="•"/>
            </a:pPr>
            <a:r>
              <a:rPr lang="en-US" altLang="ru-RU" sz="1600" dirty="0">
                <a:solidFill>
                  <a:srgbClr val="000000"/>
                </a:solidFill>
                <a:latin typeface="Arial" panose="020B0604020202020204" pitchFamily="34" charset="0"/>
                <a:sym typeface="+mn-ea"/>
              </a:rPr>
              <a:t>The simulator reproduces both LET and energy spectra of GCR particles</a:t>
            </a:r>
            <a:endParaRPr lang="en-US" altLang="ru-RU" sz="1600" dirty="0">
              <a:solidFill>
                <a:srgbClr val="000000"/>
              </a:solidFill>
              <a:latin typeface="Arial" panose="020B0604020202020204" pitchFamily="34" charset="0"/>
              <a:sym typeface="+mn-ea"/>
            </a:endParaRPr>
          </a:p>
          <a:p>
            <a:pPr marL="342900" indent="-342900" algn="l">
              <a:buFont typeface="Arial" panose="020B0604020202020204" pitchFamily="34" charset="0"/>
              <a:buChar char="•"/>
            </a:pPr>
            <a:r>
              <a:rPr lang="en-US" altLang="ru-RU" sz="1600" dirty="0" smtClean="0">
                <a:solidFill>
                  <a:srgbClr val="000000"/>
                </a:solidFill>
                <a:latin typeface="Arial" panose="020B0604020202020204" pitchFamily="34" charset="0"/>
              </a:rPr>
              <a:t>The uniformity of the fields of secondary particles behind the convertors is ensured by rotation</a:t>
            </a:r>
            <a:endParaRPr lang="en-US" altLang="ru-RU" sz="1600" dirty="0" smtClean="0">
              <a:solidFill>
                <a:srgbClr val="000000"/>
              </a:solidFill>
              <a:latin typeface="Arial" panose="020B0604020202020204" pitchFamily="34" charset="0"/>
            </a:endParaRPr>
          </a:p>
          <a:p>
            <a:pPr marL="342900" indent="-342900" algn="l">
              <a:buFont typeface="Arial" panose="020B0604020202020204" pitchFamily="34" charset="0"/>
              <a:buChar char="•"/>
            </a:pPr>
            <a:r>
              <a:rPr lang="en-US" altLang="ru-RU" sz="1600" dirty="0">
                <a:solidFill>
                  <a:srgbClr val="000000"/>
                </a:solidFill>
                <a:latin typeface="Arial" panose="020B0604020202020204" pitchFamily="34" charset="0"/>
                <a:sym typeface="+mn-ea"/>
              </a:rPr>
              <a:t>Irradiation is almost simultaneous with a mixed types of particles</a:t>
            </a:r>
            <a:endParaRPr lang="en-US" altLang="ru-RU" sz="1600" dirty="0">
              <a:solidFill>
                <a:srgbClr val="000000"/>
              </a:solidFill>
              <a:latin typeface="Arial" panose="020B0604020202020204" pitchFamily="34" charset="0"/>
              <a:sym typeface="+mn-ea"/>
            </a:endParaRPr>
          </a:p>
          <a:p>
            <a:pPr marL="342900" indent="-342900" algn="l">
              <a:buFont typeface="Arial" panose="020B0604020202020204" pitchFamily="34" charset="0"/>
              <a:buChar char="•"/>
            </a:pPr>
            <a:r>
              <a:rPr lang="en-US" altLang="ru-RU" sz="1600" dirty="0">
                <a:solidFill>
                  <a:srgbClr val="000000"/>
                </a:solidFill>
                <a:latin typeface="Arial" panose="020B0604020202020204" pitchFamily="34" charset="0"/>
                <a:sym typeface="+mn-ea"/>
              </a:rPr>
              <a:t>The setup is simple in comparison to other simulators and could be done on accelerators capable of delivering uniform iron beam with 1 GeV/n energy</a:t>
            </a:r>
            <a:endParaRPr lang="en-US" altLang="ru-RU" sz="1600" dirty="0" smtClean="0">
              <a:solidFill>
                <a:srgbClr val="000000"/>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A6D5C771-4EE3-4B1B-A1AA-3E490EE6F683}" type="slidenum">
              <a:rPr lang="en-US" smtClean="0"/>
            </a:fld>
            <a:endParaRPr lang="en-US" dirty="0"/>
          </a:p>
        </p:txBody>
      </p:sp>
      <p:cxnSp>
        <p:nvCxnSpPr>
          <p:cNvPr id="6" name="Прямая соединительная линия 17"/>
          <p:cNvCxnSpPr/>
          <p:nvPr/>
        </p:nvCxnSpPr>
        <p:spPr>
          <a:xfrm>
            <a:off x="551384" y="549186"/>
            <a:ext cx="111612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Рисунок 2"/>
          <p:cNvPicPr>
            <a:picLocks noChangeAspect="1"/>
          </p:cNvPicPr>
          <p:nvPr/>
        </p:nvPicPr>
        <p:blipFill>
          <a:blip r:embed="rId1"/>
          <a:stretch>
            <a:fillRect/>
          </a:stretch>
        </p:blipFill>
        <p:spPr>
          <a:xfrm>
            <a:off x="624205" y="765810"/>
            <a:ext cx="3390900" cy="2452370"/>
          </a:xfrm>
          <a:prstGeom prst="rect">
            <a:avLst/>
          </a:prstGeom>
        </p:spPr>
      </p:pic>
      <p:sp>
        <p:nvSpPr>
          <p:cNvPr id="95" name="TextBox 94"/>
          <p:cNvSpPr txBox="1"/>
          <p:nvPr/>
        </p:nvSpPr>
        <p:spPr>
          <a:xfrm>
            <a:off x="695638" y="3015831"/>
            <a:ext cx="2075180" cy="368300"/>
          </a:xfrm>
          <a:prstGeom prst="rect">
            <a:avLst/>
          </a:prstGeom>
          <a:noFill/>
        </p:spPr>
        <p:txBody>
          <a:bodyPr wrap="none" rtlCol="0">
            <a:spAutoFit/>
          </a:bodyPr>
          <a:lstStyle/>
          <a:p>
            <a:r>
              <a:rPr lang="en-US" altLang="ru-RU" b="1" dirty="0" smtClean="0">
                <a:latin typeface="Arial" panose="020B0604020202020204" pitchFamily="34" charset="0"/>
                <a:cs typeface="Arial" panose="020B0604020202020204" pitchFamily="34" charset="0"/>
              </a:rPr>
              <a:t>Convertor design</a:t>
            </a:r>
            <a:endParaRPr lang="en-US" altLang="ru-RU" b="1" dirty="0" smtClean="0">
              <a:latin typeface="Arial" panose="020B0604020202020204" pitchFamily="34" charset="0"/>
              <a:cs typeface="Arial" panose="020B0604020202020204" pitchFamily="34" charset="0"/>
            </a:endParaRPr>
          </a:p>
        </p:txBody>
      </p:sp>
      <p:pic>
        <p:nvPicPr>
          <p:cNvPr id="11" name="Рисунок 3"/>
          <p:cNvPicPr>
            <a:picLocks noChangeAspect="1"/>
          </p:cNvPicPr>
          <p:nvPr/>
        </p:nvPicPr>
        <p:blipFill>
          <a:blip r:embed="rId2"/>
          <a:stretch>
            <a:fillRect/>
          </a:stretch>
        </p:blipFill>
        <p:spPr>
          <a:xfrm>
            <a:off x="8616315" y="957580"/>
            <a:ext cx="2851150" cy="1725295"/>
          </a:xfrm>
          <a:prstGeom prst="rect">
            <a:avLst/>
          </a:prstGeom>
        </p:spPr>
      </p:pic>
      <p:pic>
        <p:nvPicPr>
          <p:cNvPr id="14" name="Рисунок 9"/>
          <p:cNvPicPr/>
          <p:nvPr/>
        </p:nvPicPr>
        <p:blipFill>
          <a:blip r:embed="rId3" cstate="print">
            <a:grayscl/>
          </a:blip>
          <a:srcRect/>
          <a:stretch>
            <a:fillRect/>
          </a:stretch>
        </p:blipFill>
        <p:spPr bwMode="auto">
          <a:xfrm>
            <a:off x="3649302" y="1196427"/>
            <a:ext cx="4334510" cy="1247775"/>
          </a:xfrm>
          <a:prstGeom prst="rect">
            <a:avLst/>
          </a:prstGeom>
          <a:noFill/>
          <a:ln w="9525">
            <a:noFill/>
            <a:miter lim="800000"/>
            <a:headEnd/>
            <a:tailEnd/>
          </a:ln>
        </p:spPr>
      </p:pic>
      <p:sp>
        <p:nvSpPr>
          <p:cNvPr id="24" name="TextBox 23"/>
          <p:cNvSpPr txBox="1"/>
          <p:nvPr/>
        </p:nvSpPr>
        <p:spPr>
          <a:xfrm>
            <a:off x="5089847" y="2708741"/>
            <a:ext cx="1013460" cy="306705"/>
          </a:xfrm>
          <a:prstGeom prst="rect">
            <a:avLst/>
          </a:prstGeom>
          <a:noFill/>
        </p:spPr>
        <p:txBody>
          <a:bodyPr wrap="none" rtlCol="0">
            <a:spAutoFit/>
          </a:bodyPr>
          <a:lstStyle/>
          <a:p>
            <a:r>
              <a:rPr lang="en-US" altLang="ru-RU" sz="1400" dirty="0" smtClean="0">
                <a:latin typeface="Arial" panose="020B0604020202020204" pitchFamily="34" charset="0"/>
                <a:cs typeface="Arial" panose="020B0604020202020204" pitchFamily="34" charset="0"/>
              </a:rPr>
              <a:t>convertors</a:t>
            </a:r>
            <a:endParaRPr lang="en-US" altLang="ru-RU" sz="1400" dirty="0" smtClean="0">
              <a:latin typeface="Arial" panose="020B0604020202020204" pitchFamily="34" charset="0"/>
              <a:cs typeface="Arial" panose="020B0604020202020204" pitchFamily="34" charset="0"/>
            </a:endParaRPr>
          </a:p>
        </p:txBody>
      </p:sp>
      <p:sp>
        <p:nvSpPr>
          <p:cNvPr id="25" name="TextBox 24"/>
          <p:cNvSpPr txBox="1"/>
          <p:nvPr/>
        </p:nvSpPr>
        <p:spPr>
          <a:xfrm>
            <a:off x="6311265" y="2822575"/>
            <a:ext cx="2794000" cy="521970"/>
          </a:xfrm>
          <a:prstGeom prst="rect">
            <a:avLst/>
          </a:prstGeom>
          <a:noFill/>
        </p:spPr>
        <p:txBody>
          <a:bodyPr wrap="square" rtlCol="0">
            <a:spAutoFit/>
          </a:bodyPr>
          <a:lstStyle/>
          <a:p>
            <a:r>
              <a:rPr lang="en-US" altLang="ru-RU" sz="1400" dirty="0" smtClean="0">
                <a:latin typeface="Arial" panose="020B0604020202020204" pitchFamily="34" charset="0"/>
                <a:cs typeface="Arial" panose="020B0604020202020204" pitchFamily="34" charset="0"/>
              </a:rPr>
              <a:t>area of irradiaton of biological object</a:t>
            </a:r>
            <a:endParaRPr lang="en-US" altLang="ru-RU" sz="1400" dirty="0" smtClean="0">
              <a:latin typeface="Arial" panose="020B0604020202020204" pitchFamily="34" charset="0"/>
              <a:cs typeface="Arial" panose="020B0604020202020204" pitchFamily="34" charset="0"/>
            </a:endParaRPr>
          </a:p>
        </p:txBody>
      </p:sp>
      <p:sp>
        <p:nvSpPr>
          <p:cNvPr id="28" name="TextBox 27"/>
          <p:cNvSpPr txBox="1"/>
          <p:nvPr/>
        </p:nvSpPr>
        <p:spPr>
          <a:xfrm>
            <a:off x="3431798" y="650915"/>
            <a:ext cx="5110480" cy="306705"/>
          </a:xfrm>
          <a:prstGeom prst="rect">
            <a:avLst/>
          </a:prstGeom>
          <a:noFill/>
        </p:spPr>
        <p:txBody>
          <a:bodyPr wrap="none" rtlCol="0">
            <a:spAutoFit/>
          </a:bodyPr>
          <a:lstStyle/>
          <a:p>
            <a:r>
              <a:rPr lang="en-US" altLang="ru-RU" sz="1400" dirty="0" smtClean="0">
                <a:latin typeface="Arial" panose="020B0604020202020204" pitchFamily="34" charset="0"/>
                <a:cs typeface="Arial" panose="020B0604020202020204" pitchFamily="34" charset="0"/>
              </a:rPr>
              <a:t>Revolver drum type</a:t>
            </a:r>
            <a:r>
              <a:rPr lang="ru-RU" sz="1400" dirty="0" smtClean="0">
                <a:latin typeface="Arial" panose="020B0604020202020204" pitchFamily="34" charset="0"/>
                <a:cs typeface="Arial" panose="020B0604020202020204" pitchFamily="34" charset="0"/>
              </a:rPr>
              <a:t> </a:t>
            </a:r>
            <a:r>
              <a:rPr lang="en-US" altLang="ru-RU" sz="1400" dirty="0" smtClean="0">
                <a:latin typeface="Arial" panose="020B0604020202020204" pitchFamily="34" charset="0"/>
                <a:cs typeface="Arial" panose="020B0604020202020204" pitchFamily="34" charset="0"/>
              </a:rPr>
              <a:t>setup to change the converters on a beam</a:t>
            </a:r>
            <a:endParaRPr lang="en-US" sz="1400" dirty="0">
              <a:latin typeface="Arial" panose="020B0604020202020204" pitchFamily="34" charset="0"/>
              <a:cs typeface="Arial" panose="020B0604020202020204" pitchFamily="34" charset="0"/>
            </a:endParaRPr>
          </a:p>
        </p:txBody>
      </p:sp>
      <p:cxnSp>
        <p:nvCxnSpPr>
          <p:cNvPr id="26" name="AutoShape 10"/>
          <p:cNvCxnSpPr>
            <a:cxnSpLocks noChangeShapeType="1"/>
          </p:cNvCxnSpPr>
          <p:nvPr/>
        </p:nvCxnSpPr>
        <p:spPr bwMode="auto">
          <a:xfrm>
            <a:off x="4513580" y="1484630"/>
            <a:ext cx="856615" cy="1290955"/>
          </a:xfrm>
          <a:prstGeom prst="straightConnector1">
            <a:avLst/>
          </a:prstGeom>
          <a:noFill/>
          <a:ln w="9525">
            <a:solidFill>
              <a:srgbClr val="000000"/>
            </a:solidFill>
            <a:round/>
          </a:ln>
        </p:spPr>
      </p:cxnSp>
      <p:cxnSp>
        <p:nvCxnSpPr>
          <p:cNvPr id="27" name="AutoShape 10"/>
          <p:cNvCxnSpPr>
            <a:cxnSpLocks noChangeShapeType="1"/>
          </p:cNvCxnSpPr>
          <p:nvPr/>
        </p:nvCxnSpPr>
        <p:spPr bwMode="auto">
          <a:xfrm>
            <a:off x="4657725" y="2204720"/>
            <a:ext cx="720090" cy="578485"/>
          </a:xfrm>
          <a:prstGeom prst="straightConnector1">
            <a:avLst/>
          </a:prstGeom>
          <a:noFill/>
          <a:ln w="9525">
            <a:solidFill>
              <a:srgbClr val="000000"/>
            </a:solidFill>
            <a:round/>
          </a:ln>
        </p:spPr>
      </p:cxnSp>
      <p:cxnSp>
        <p:nvCxnSpPr>
          <p:cNvPr id="29" name="AutoShape 10"/>
          <p:cNvCxnSpPr>
            <a:cxnSpLocks noChangeShapeType="1"/>
          </p:cNvCxnSpPr>
          <p:nvPr/>
        </p:nvCxnSpPr>
        <p:spPr bwMode="auto">
          <a:xfrm flipH="1">
            <a:off x="7463155" y="2204720"/>
            <a:ext cx="363220" cy="576580"/>
          </a:xfrm>
          <a:prstGeom prst="straightConnector1">
            <a:avLst/>
          </a:prstGeom>
          <a:noFill/>
          <a:ln w="9525">
            <a:solidFill>
              <a:srgbClr val="000000"/>
            </a:solidFill>
            <a:round/>
          </a:ln>
        </p:spPr>
      </p:cxnSp>
      <p:sp>
        <p:nvSpPr>
          <p:cNvPr id="30" name="TextBox 94"/>
          <p:cNvSpPr txBox="1"/>
          <p:nvPr/>
        </p:nvSpPr>
        <p:spPr>
          <a:xfrm>
            <a:off x="9204638" y="2829776"/>
            <a:ext cx="1675765" cy="368300"/>
          </a:xfrm>
          <a:prstGeom prst="rect">
            <a:avLst/>
          </a:prstGeom>
          <a:noFill/>
        </p:spPr>
        <p:txBody>
          <a:bodyPr wrap="none" rtlCol="0">
            <a:spAutoFit/>
          </a:bodyPr>
          <a:lstStyle/>
          <a:p>
            <a:r>
              <a:rPr lang="en-US" altLang="ru-RU" b="1" dirty="0" smtClean="0"/>
              <a:t>3D visualization</a:t>
            </a:r>
            <a:endParaRPr lang="en-US" altLang="ru-RU" b="1" dirty="0" smtClean="0"/>
          </a:p>
        </p:txBody>
      </p:sp>
      <p:pic>
        <p:nvPicPr>
          <p:cNvPr id="33" name="Picture 32"/>
          <p:cNvPicPr>
            <a:picLocks noChangeAspect="1"/>
          </p:cNvPicPr>
          <p:nvPr/>
        </p:nvPicPr>
        <p:blipFill>
          <a:blip r:embed="rId4"/>
          <a:stretch>
            <a:fillRect/>
          </a:stretch>
        </p:blipFill>
        <p:spPr>
          <a:xfrm>
            <a:off x="7536180" y="3218180"/>
            <a:ext cx="4155440" cy="3489960"/>
          </a:xfrm>
          <a:prstGeom prst="rect">
            <a:avLst/>
          </a:prstGeom>
        </p:spPr>
      </p:pic>
      <p:sp>
        <p:nvSpPr>
          <p:cNvPr id="2" name="TextBox 94"/>
          <p:cNvSpPr txBox="1"/>
          <p:nvPr/>
        </p:nvSpPr>
        <p:spPr>
          <a:xfrm>
            <a:off x="3864288" y="3046946"/>
            <a:ext cx="1584325" cy="337185"/>
          </a:xfrm>
          <a:prstGeom prst="rect">
            <a:avLst/>
          </a:prstGeom>
          <a:noFill/>
        </p:spPr>
        <p:txBody>
          <a:bodyPr wrap="none" rtlCol="0">
            <a:spAutoFit/>
          </a:bodyPr>
          <a:lstStyle/>
          <a:p>
            <a:r>
              <a:rPr lang="en-US" altLang="ru-RU" sz="1600" dirty="0" smtClean="0">
                <a:latin typeface="Arial" panose="020B0604020202020204" pitchFamily="34" charset="0"/>
                <a:cs typeface="Arial" panose="020B0604020202020204" pitchFamily="34" charset="0"/>
              </a:rPr>
              <a:t>10 cm diameter</a:t>
            </a:r>
            <a:endParaRPr lang="en-US" altLang="ru-RU" sz="1600" dirty="0" smtClean="0">
              <a:latin typeface="Arial" panose="020B0604020202020204" pitchFamily="34" charset="0"/>
              <a:cs typeface="Arial" panose="020B0604020202020204" pitchFamily="34" charset="0"/>
            </a:endParaRPr>
          </a:p>
        </p:txBody>
      </p:sp>
      <p:cxnSp>
        <p:nvCxnSpPr>
          <p:cNvPr id="5" name="AutoShape 10"/>
          <p:cNvCxnSpPr>
            <a:cxnSpLocks noChangeShapeType="1"/>
          </p:cNvCxnSpPr>
          <p:nvPr/>
        </p:nvCxnSpPr>
        <p:spPr bwMode="auto">
          <a:xfrm flipH="1">
            <a:off x="4295775" y="2204720"/>
            <a:ext cx="144145" cy="864235"/>
          </a:xfrm>
          <a:prstGeom prst="straightConnector1">
            <a:avLst/>
          </a:prstGeom>
          <a:noFill/>
          <a:ln w="9525">
            <a:solidFill>
              <a:srgbClr val="000000"/>
            </a:solidFill>
            <a:round/>
          </a:ln>
        </p:spPr>
      </p:cxnSp>
      <p:sp>
        <p:nvSpPr>
          <p:cNvPr id="8" name="TextBox 94"/>
          <p:cNvSpPr txBox="1"/>
          <p:nvPr/>
        </p:nvSpPr>
        <p:spPr>
          <a:xfrm>
            <a:off x="5444803" y="2421471"/>
            <a:ext cx="1990725" cy="337185"/>
          </a:xfrm>
          <a:prstGeom prst="rect">
            <a:avLst/>
          </a:prstGeom>
          <a:noFill/>
        </p:spPr>
        <p:txBody>
          <a:bodyPr wrap="none" rtlCol="0">
            <a:spAutoFit/>
          </a:bodyPr>
          <a:lstStyle/>
          <a:p>
            <a:r>
              <a:rPr lang="en-US" altLang="ru-RU" sz="1600" dirty="0" smtClean="0">
                <a:latin typeface="Arial" panose="020B0604020202020204" pitchFamily="34" charset="0"/>
                <a:cs typeface="Arial" panose="020B0604020202020204" pitchFamily="34" charset="0"/>
              </a:rPr>
              <a:t>Max length is 50 cm</a:t>
            </a:r>
            <a:endParaRPr lang="en-US" altLang="ru-RU" sz="1600" dirty="0" smtClean="0">
              <a:latin typeface="Arial" panose="020B0604020202020204" pitchFamily="34" charset="0"/>
              <a:cs typeface="Arial" panose="020B0604020202020204" pitchFamily="34" charset="0"/>
            </a:endParaRPr>
          </a:p>
        </p:txBody>
      </p:sp>
      <p:sp>
        <p:nvSpPr>
          <p:cNvPr id="100" name="Text Box 99"/>
          <p:cNvSpPr txBox="1"/>
          <p:nvPr/>
        </p:nvSpPr>
        <p:spPr>
          <a:xfrm>
            <a:off x="2351405" y="3500755"/>
            <a:ext cx="5054600" cy="460375"/>
          </a:xfrm>
          <a:prstGeom prst="rect">
            <a:avLst/>
          </a:prstGeom>
          <a:noFill/>
          <a:ln w="9525">
            <a:noFill/>
          </a:ln>
        </p:spPr>
        <p:txBody>
          <a:bodyPr wrap="square">
            <a:spAutoFit/>
          </a:bodyPr>
          <a:p>
            <a:pPr marL="0" indent="0"/>
            <a:r>
              <a:rPr lang="en-US" sz="1200" b="0">
                <a:latin typeface="Arial" panose="020B0604020202020204" pitchFamily="34" charset="0"/>
                <a:cs typeface="Calibri" panose="020F0502020204030204" charset="0"/>
              </a:rPr>
              <a:t>The Nuclotron will provide a beam of iron nuclei to the radiobiological channel at an intensity of 10</a:t>
            </a:r>
            <a:r>
              <a:rPr lang="en-US" sz="1200" b="0" baseline="30000">
                <a:latin typeface="Arial" panose="020B0604020202020204" pitchFamily="34" charset="0"/>
                <a:cs typeface="Calibri" panose="020F0502020204030204" charset="0"/>
              </a:rPr>
              <a:t>8</a:t>
            </a:r>
            <a:r>
              <a:rPr lang="en-US" sz="1200" b="0">
                <a:latin typeface="Arial" panose="020B0604020202020204" pitchFamily="34" charset="0"/>
                <a:cs typeface="Calibri" panose="020F0502020204030204" charset="0"/>
              </a:rPr>
              <a:t> ions per pulse at a repetition rate of 0.1 Hz</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180" y="25400"/>
            <a:ext cx="11161395" cy="521970"/>
          </a:xfrm>
          <a:prstGeom prst="rect">
            <a:avLst/>
          </a:prstGeom>
          <a:no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MC m</a:t>
            </a:r>
            <a:r>
              <a:rP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odeling and results</a:t>
            </a:r>
            <a:endParaRP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6D5C771-4EE3-4B1B-A1AA-3E490EE6F683}" type="slidenum">
              <a:rPr lang="en-US" smtClean="0"/>
            </a:fld>
            <a:endParaRPr lang="en-US" dirty="0"/>
          </a:p>
        </p:txBody>
      </p:sp>
      <p:cxnSp>
        <p:nvCxnSpPr>
          <p:cNvPr id="6" name="Прямая соединительная линия 17"/>
          <p:cNvCxnSpPr/>
          <p:nvPr/>
        </p:nvCxnSpPr>
        <p:spPr>
          <a:xfrm>
            <a:off x="551384" y="549186"/>
            <a:ext cx="111612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Рисунок 11" descr="C:\Users\Tim\Downloads\QZ_sum_publish (1).png"/>
          <p:cNvPicPr/>
          <p:nvPr/>
        </p:nvPicPr>
        <p:blipFill>
          <a:blip r:embed="rId1" cstate="print"/>
          <a:srcRect/>
          <a:stretch>
            <a:fillRect/>
          </a:stretch>
        </p:blipFill>
        <p:spPr bwMode="auto">
          <a:xfrm>
            <a:off x="3270250" y="631190"/>
            <a:ext cx="4079240" cy="2572385"/>
          </a:xfrm>
          <a:prstGeom prst="rect">
            <a:avLst/>
          </a:prstGeom>
          <a:noFill/>
          <a:ln w="9525">
            <a:noFill/>
            <a:miter lim="800000"/>
            <a:headEnd/>
            <a:tailEnd/>
          </a:ln>
        </p:spPr>
      </p:pic>
      <p:sp>
        <p:nvSpPr>
          <p:cNvPr id="32" name="TextBox 94"/>
          <p:cNvSpPr txBox="1"/>
          <p:nvPr/>
        </p:nvSpPr>
        <p:spPr>
          <a:xfrm>
            <a:off x="3378292" y="3213100"/>
            <a:ext cx="3863975" cy="645160"/>
          </a:xfrm>
          <a:prstGeom prst="rect">
            <a:avLst/>
          </a:prstGeom>
          <a:noFill/>
        </p:spPr>
        <p:txBody>
          <a:bodyPr wrap="square" rtlCol="0">
            <a:spAutoFit/>
          </a:bodyPr>
          <a:lstStyle/>
          <a:p>
            <a:pPr algn="ctr"/>
            <a:r>
              <a:rPr lang="en-US" altLang="ru-RU" sz="1200" b="1" dirty="0" smtClean="0">
                <a:latin typeface="Arial" panose="020B0604020202020204" pitchFamily="34" charset="0"/>
                <a:cs typeface="Arial" panose="020B0604020202020204" pitchFamily="34" charset="0"/>
              </a:rPr>
              <a:t>Comparison of reproduced by simulator fluence abundance with the previous calculations inside a spacecraft ones</a:t>
            </a:r>
            <a:endParaRPr lang="en-US" altLang="ru-RU" sz="1200" b="1" dirty="0" smtClean="0">
              <a:latin typeface="Arial" panose="020B0604020202020204" pitchFamily="34" charset="0"/>
              <a:cs typeface="Arial" panose="020B0604020202020204" pitchFamily="34" charset="0"/>
            </a:endParaRPr>
          </a:p>
        </p:txBody>
      </p:sp>
      <p:pic>
        <p:nvPicPr>
          <p:cNvPr id="2" name="Picture 1"/>
          <p:cNvPicPr>
            <a:picLocks noChangeAspect="1" noChangeArrowheads="1"/>
          </p:cNvPicPr>
          <p:nvPr/>
        </p:nvPicPr>
        <p:blipFill>
          <a:blip r:embed="rId2" cstate="print"/>
          <a:srcRect/>
          <a:stretch>
            <a:fillRect/>
          </a:stretch>
        </p:blipFill>
        <p:spPr bwMode="auto">
          <a:xfrm>
            <a:off x="7277919" y="606523"/>
            <a:ext cx="2230908" cy="189627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9534199" y="598939"/>
            <a:ext cx="2250376" cy="1920046"/>
          </a:xfrm>
          <a:prstGeom prst="rect">
            <a:avLst/>
          </a:prstGeom>
          <a:noFill/>
          <a:ln w="9525">
            <a:noFill/>
            <a:miter lim="800000"/>
            <a:headEnd/>
            <a:tailEnd/>
          </a:ln>
        </p:spPr>
      </p:pic>
      <p:pic>
        <p:nvPicPr>
          <p:cNvPr id="15" name="Picture 3"/>
          <p:cNvPicPr>
            <a:picLocks noChangeAspect="1" noChangeArrowheads="1"/>
          </p:cNvPicPr>
          <p:nvPr/>
        </p:nvPicPr>
        <p:blipFill>
          <a:blip r:embed="rId4" cstate="print"/>
          <a:srcRect/>
          <a:stretch>
            <a:fillRect/>
          </a:stretch>
        </p:blipFill>
        <p:spPr bwMode="auto">
          <a:xfrm>
            <a:off x="7277919" y="2505304"/>
            <a:ext cx="2301185" cy="2014863"/>
          </a:xfrm>
          <a:prstGeom prst="rect">
            <a:avLst/>
          </a:prstGeom>
          <a:noFill/>
          <a:ln w="9525">
            <a:noFill/>
            <a:miter lim="800000"/>
            <a:headEnd/>
            <a:tailEnd/>
          </a:ln>
        </p:spPr>
      </p:pic>
      <p:pic>
        <p:nvPicPr>
          <p:cNvPr id="16" name="Picture 4"/>
          <p:cNvPicPr>
            <a:picLocks noChangeAspect="1" noChangeArrowheads="1"/>
          </p:cNvPicPr>
          <p:nvPr/>
        </p:nvPicPr>
        <p:blipFill>
          <a:blip r:embed="rId5" cstate="print"/>
          <a:srcRect/>
          <a:stretch>
            <a:fillRect/>
          </a:stretch>
        </p:blipFill>
        <p:spPr bwMode="auto">
          <a:xfrm>
            <a:off x="9570275" y="2503220"/>
            <a:ext cx="2199602" cy="2007010"/>
          </a:xfrm>
          <a:prstGeom prst="rect">
            <a:avLst/>
          </a:prstGeom>
          <a:noFill/>
          <a:ln w="9525">
            <a:noFill/>
            <a:miter lim="800000"/>
            <a:headEnd/>
            <a:tailEnd/>
          </a:ln>
        </p:spPr>
      </p:pic>
      <p:pic>
        <p:nvPicPr>
          <p:cNvPr id="8" name="Picture 5"/>
          <p:cNvPicPr>
            <a:picLocks noChangeAspect="1" noChangeArrowheads="1"/>
          </p:cNvPicPr>
          <p:nvPr/>
        </p:nvPicPr>
        <p:blipFill>
          <a:blip r:embed="rId6" cstate="print"/>
          <a:srcRect/>
          <a:stretch>
            <a:fillRect/>
          </a:stretch>
        </p:blipFill>
        <p:spPr bwMode="auto">
          <a:xfrm>
            <a:off x="7294930" y="4552907"/>
            <a:ext cx="2248553" cy="1919997"/>
          </a:xfrm>
          <a:prstGeom prst="rect">
            <a:avLst/>
          </a:prstGeom>
          <a:noFill/>
          <a:ln w="9525">
            <a:noFill/>
            <a:miter lim="800000"/>
            <a:headEnd/>
            <a:tailEnd/>
          </a:ln>
        </p:spPr>
      </p:pic>
      <p:pic>
        <p:nvPicPr>
          <p:cNvPr id="9" name="Picture 6"/>
          <p:cNvPicPr>
            <a:picLocks noChangeAspect="1" noChangeArrowheads="1"/>
          </p:cNvPicPr>
          <p:nvPr/>
        </p:nvPicPr>
        <p:blipFill>
          <a:blip r:embed="rId7" cstate="print"/>
          <a:srcRect/>
          <a:stretch>
            <a:fillRect/>
          </a:stretch>
        </p:blipFill>
        <p:spPr bwMode="auto">
          <a:xfrm>
            <a:off x="9551625" y="4547638"/>
            <a:ext cx="2241356" cy="1965024"/>
          </a:xfrm>
          <a:prstGeom prst="rect">
            <a:avLst/>
          </a:prstGeom>
          <a:noFill/>
          <a:ln w="9525">
            <a:noFill/>
            <a:miter lim="800000"/>
            <a:headEnd/>
            <a:tailEnd/>
          </a:ln>
        </p:spPr>
      </p:pic>
      <p:pic>
        <p:nvPicPr>
          <p:cNvPr id="17" name="Picture 16"/>
          <p:cNvPicPr>
            <a:picLocks noChangeAspect="1"/>
          </p:cNvPicPr>
          <p:nvPr/>
        </p:nvPicPr>
        <p:blipFill>
          <a:blip r:embed="rId8"/>
          <a:stretch>
            <a:fillRect/>
          </a:stretch>
        </p:blipFill>
        <p:spPr>
          <a:xfrm>
            <a:off x="190915" y="4293529"/>
            <a:ext cx="5337810" cy="521970"/>
          </a:xfrm>
          <a:prstGeom prst="rect">
            <a:avLst/>
          </a:prstGeom>
          <a:ln>
            <a:solidFill>
              <a:schemeClr val="accent1"/>
            </a:solidFill>
          </a:ln>
        </p:spPr>
      </p:pic>
      <p:sp>
        <p:nvSpPr>
          <p:cNvPr id="18" name="TextBox 94"/>
          <p:cNvSpPr txBox="1"/>
          <p:nvPr/>
        </p:nvSpPr>
        <p:spPr>
          <a:xfrm>
            <a:off x="191572" y="3855379"/>
            <a:ext cx="4491355" cy="337185"/>
          </a:xfrm>
          <a:prstGeom prst="rect">
            <a:avLst/>
          </a:prstGeom>
          <a:noFill/>
        </p:spPr>
        <p:txBody>
          <a:bodyPr wrap="square" rtlCol="0">
            <a:spAutoFit/>
          </a:bodyPr>
          <a:lstStyle/>
          <a:p>
            <a:pPr algn="l"/>
            <a:r>
              <a:rPr lang="en-US" altLang="ru-RU" sz="1600" b="1" dirty="0" smtClean="0">
                <a:latin typeface="Arial" panose="020B0604020202020204" pitchFamily="34" charset="0"/>
                <a:cs typeface="Arial" panose="020B0604020202020204" pitchFamily="34" charset="0"/>
              </a:rPr>
              <a:t>Reference data is from previous work:</a:t>
            </a:r>
            <a:endParaRPr lang="en-US" altLang="ru-RU" sz="1600" b="1" dirty="0" smtClean="0">
              <a:latin typeface="Arial" panose="020B0604020202020204" pitchFamily="34" charset="0"/>
              <a:cs typeface="Arial" panose="020B0604020202020204" pitchFamily="34" charset="0"/>
            </a:endParaRPr>
          </a:p>
        </p:txBody>
      </p:sp>
      <p:sp>
        <p:nvSpPr>
          <p:cNvPr id="20" name="TextBox 94"/>
          <p:cNvSpPr txBox="1"/>
          <p:nvPr/>
        </p:nvSpPr>
        <p:spPr>
          <a:xfrm>
            <a:off x="2000851" y="4951597"/>
            <a:ext cx="4824591" cy="953135"/>
          </a:xfrm>
          <a:prstGeom prst="rect">
            <a:avLst/>
          </a:prstGeom>
          <a:noFill/>
        </p:spPr>
        <p:txBody>
          <a:bodyPr wrap="square" rtlCol="0">
            <a:spAutoFit/>
          </a:bodyPr>
          <a:lstStyle/>
          <a:p>
            <a:pPr algn="ctr"/>
            <a:r>
              <a:rPr lang="en-US" altLang="ru-RU" sz="1400" b="1" dirty="0" smtClean="0">
                <a:latin typeface="Arial" panose="020B0604020202020204" pitchFamily="34" charset="0"/>
                <a:cs typeface="Arial" panose="020B0604020202020204" pitchFamily="34" charset="0"/>
              </a:rPr>
              <a:t>The calculation of the energy spectra of the secondary particles behind each target for the simulator was carried out by the PHITS code ver. 3.20 (physical models JQMD + GEM and JAMQMD + GEM).</a:t>
            </a:r>
            <a:endParaRPr lang="en-US" altLang="ru-RU" sz="1400" b="1" dirty="0" smtClean="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9"/>
          <a:stretch>
            <a:fillRect/>
          </a:stretch>
        </p:blipFill>
        <p:spPr>
          <a:xfrm>
            <a:off x="891930" y="4781152"/>
            <a:ext cx="1108921" cy="1185777"/>
          </a:xfrm>
          <a:prstGeom prst="rect">
            <a:avLst/>
          </a:prstGeom>
        </p:spPr>
      </p:pic>
      <p:pic>
        <p:nvPicPr>
          <p:cNvPr id="23" name="Picture 22"/>
          <p:cNvPicPr>
            <a:picLocks noChangeAspect="1"/>
          </p:cNvPicPr>
          <p:nvPr/>
        </p:nvPicPr>
        <p:blipFill>
          <a:blip r:embed="rId10"/>
          <a:stretch>
            <a:fillRect/>
          </a:stretch>
        </p:blipFill>
        <p:spPr>
          <a:xfrm>
            <a:off x="416560" y="836930"/>
            <a:ext cx="2778760" cy="2194560"/>
          </a:xfrm>
          <a:prstGeom prst="rect">
            <a:avLst/>
          </a:prstGeom>
        </p:spPr>
      </p:pic>
      <p:sp>
        <p:nvSpPr>
          <p:cNvPr id="33" name="TextBox 94"/>
          <p:cNvSpPr txBox="1"/>
          <p:nvPr/>
        </p:nvSpPr>
        <p:spPr>
          <a:xfrm>
            <a:off x="416560" y="3132331"/>
            <a:ext cx="2764062" cy="523220"/>
          </a:xfrm>
          <a:prstGeom prst="rect">
            <a:avLst/>
          </a:prstGeom>
          <a:noFill/>
        </p:spPr>
        <p:txBody>
          <a:bodyPr wrap="square" rtlCol="0">
            <a:spAutoFit/>
          </a:bodyPr>
          <a:lstStyle/>
          <a:p>
            <a:pPr algn="ctr"/>
            <a:r>
              <a:rPr lang="en-US" altLang="ru-RU" sz="1400" b="1" dirty="0" smtClean="0">
                <a:latin typeface="Arial" panose="020B0604020202020204" pitchFamily="34" charset="0"/>
                <a:cs typeface="Arial" panose="020B0604020202020204" pitchFamily="34" charset="0"/>
              </a:rPr>
              <a:t>Parameters for the simulator to reproduce the data</a:t>
            </a:r>
            <a:endParaRPr lang="en-US" altLang="ru-RU" sz="1400" b="1" dirty="0" smtClean="0">
              <a:latin typeface="Arial" panose="020B0604020202020204" pitchFamily="34" charset="0"/>
              <a:cs typeface="Arial" panose="020B0604020202020204" pitchFamily="34" charset="0"/>
            </a:endParaRPr>
          </a:p>
        </p:txBody>
      </p:sp>
      <p:sp>
        <p:nvSpPr>
          <p:cNvPr id="7" name="TextBox 94"/>
          <p:cNvSpPr txBox="1"/>
          <p:nvPr/>
        </p:nvSpPr>
        <p:spPr>
          <a:xfrm>
            <a:off x="7349490" y="6506210"/>
            <a:ext cx="4472305" cy="245110"/>
          </a:xfrm>
          <a:prstGeom prst="rect">
            <a:avLst/>
          </a:prstGeom>
          <a:noFill/>
        </p:spPr>
        <p:txBody>
          <a:bodyPr wrap="square" rtlCol="0">
            <a:spAutoFit/>
          </a:bodyPr>
          <a:lstStyle/>
          <a:p>
            <a:pPr algn="ctr"/>
            <a:r>
              <a:rPr lang="en-US" altLang="ru-RU" sz="1000" b="1" dirty="0" smtClean="0">
                <a:latin typeface="Arial" panose="020B0604020202020204" pitchFamily="34" charset="0"/>
                <a:cs typeface="Arial" panose="020B0604020202020204" pitchFamily="34" charset="0"/>
              </a:rPr>
              <a:t>Comparison of reproduced by simulator energy fluence spectra</a:t>
            </a:r>
            <a:endParaRPr lang="en-US" altLang="ru-RU" sz="1000" b="1" dirty="0" smtClean="0">
              <a:latin typeface="Arial" panose="020B0604020202020204" pitchFamily="34" charset="0"/>
              <a:cs typeface="Arial" panose="020B0604020202020204" pitchFamily="34" charset="0"/>
            </a:endParaRPr>
          </a:p>
        </p:txBody>
      </p:sp>
      <p:sp>
        <p:nvSpPr>
          <p:cNvPr id="21" name="TextBox 94"/>
          <p:cNvSpPr txBox="1"/>
          <p:nvPr/>
        </p:nvSpPr>
        <p:spPr>
          <a:xfrm>
            <a:off x="401955" y="6041390"/>
            <a:ext cx="2778760" cy="583565"/>
          </a:xfrm>
          <a:prstGeom prst="rect">
            <a:avLst/>
          </a:prstGeom>
          <a:noFill/>
        </p:spPr>
        <p:txBody>
          <a:bodyPr wrap="square" rtlCol="0">
            <a:spAutoFit/>
          </a:bodyPr>
          <a:lstStyle/>
          <a:p>
            <a:pPr algn="r"/>
            <a:r>
              <a:rPr lang="en-US" altLang="ru-RU" sz="1600" b="1" dirty="0" smtClean="0">
                <a:solidFill>
                  <a:srgbClr val="FF0000"/>
                </a:solidFill>
                <a:latin typeface="Arial" panose="020B0604020202020204" pitchFamily="34" charset="0"/>
                <a:cs typeface="Arial" panose="020B0604020202020204" pitchFamily="34" charset="0"/>
              </a:rPr>
              <a:t>Paper describing a new type of simulator:</a:t>
            </a:r>
            <a:endParaRPr lang="ru-RU" altLang="en-US" sz="1600" b="1" dirty="0" smtClean="0">
              <a:solidFill>
                <a:srgbClr val="FF000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1"/>
          <a:stretch>
            <a:fillRect/>
          </a:stretch>
        </p:blipFill>
        <p:spPr>
          <a:xfrm>
            <a:off x="3270250" y="6065520"/>
            <a:ext cx="3804285" cy="685800"/>
          </a:xfrm>
          <a:prstGeom prst="rect">
            <a:avLst/>
          </a:prstGeom>
          <a:ln>
            <a:solidFill>
              <a:schemeClr val="accent1"/>
            </a:solidFill>
          </a:ln>
        </p:spPr>
      </p:pic>
      <p:sp>
        <p:nvSpPr>
          <p:cNvPr id="100" name="Text Box 99"/>
          <p:cNvSpPr txBox="1"/>
          <p:nvPr/>
        </p:nvSpPr>
        <p:spPr>
          <a:xfrm>
            <a:off x="5735955" y="4076700"/>
            <a:ext cx="1445260" cy="829945"/>
          </a:xfrm>
          <a:prstGeom prst="rect">
            <a:avLst/>
          </a:prstGeom>
          <a:noFill/>
          <a:ln w="9525">
            <a:noFill/>
          </a:ln>
        </p:spPr>
        <p:txBody>
          <a:bodyPr wrap="square">
            <a:spAutoFit/>
          </a:bodyPr>
          <a:p>
            <a:pPr marL="0" indent="0"/>
            <a:r>
              <a:rPr lang="en-US" sz="1200" b="0">
                <a:solidFill>
                  <a:srgbClr val="FF0000"/>
                </a:solidFill>
                <a:latin typeface="Arial" panose="020B0604020202020204" pitchFamily="34" charset="0"/>
                <a:cs typeface="Calibri" panose="020F0502020204030204" charset="0"/>
              </a:rPr>
              <a:t>Normalization: beam intensity = 20 iron nuclei per second</a:t>
            </a:r>
            <a:endParaRPr lang="en-US" sz="1200" b="0">
              <a:solidFill>
                <a:srgbClr val="FF0000"/>
              </a:solidFill>
              <a:latin typeface="Arial" panose="020B0604020202020204" pitchFamily="34" charset="0"/>
              <a:cs typeface="Calibri" panose="020F050202020403020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A6D5C771-4EE3-4B1B-A1AA-3E490EE6F683}" type="slidenum">
              <a:rPr lang="en-US" smtClean="0"/>
            </a:fld>
            <a:endParaRPr lang="en-US"/>
          </a:p>
        </p:txBody>
      </p:sp>
      <p:pic>
        <p:nvPicPr>
          <p:cNvPr id="17" name="Picture 7"/>
          <p:cNvPicPr>
            <a:picLocks noChangeAspect="1" noChangeArrowheads="1"/>
          </p:cNvPicPr>
          <p:nvPr/>
        </p:nvPicPr>
        <p:blipFill>
          <a:blip r:embed="rId1" cstate="print"/>
          <a:srcRect/>
          <a:stretch>
            <a:fillRect/>
          </a:stretch>
        </p:blipFill>
        <p:spPr bwMode="auto">
          <a:xfrm>
            <a:off x="446743" y="809858"/>
            <a:ext cx="2288474" cy="1952831"/>
          </a:xfrm>
          <a:prstGeom prst="rect">
            <a:avLst/>
          </a:prstGeom>
          <a:noFill/>
          <a:ln w="9525">
            <a:noFill/>
            <a:miter lim="800000"/>
            <a:headEnd/>
            <a:tailEnd/>
          </a:ln>
        </p:spPr>
      </p:pic>
      <p:pic>
        <p:nvPicPr>
          <p:cNvPr id="19" name="Picture 8"/>
          <p:cNvPicPr>
            <a:picLocks noChangeAspect="1" noChangeArrowheads="1"/>
          </p:cNvPicPr>
          <p:nvPr/>
        </p:nvPicPr>
        <p:blipFill>
          <a:blip r:embed="rId2" cstate="print"/>
          <a:srcRect/>
          <a:stretch>
            <a:fillRect/>
          </a:stretch>
        </p:blipFill>
        <p:spPr bwMode="auto">
          <a:xfrm>
            <a:off x="2701899" y="851251"/>
            <a:ext cx="2201109" cy="1902316"/>
          </a:xfrm>
          <a:prstGeom prst="rect">
            <a:avLst/>
          </a:prstGeom>
          <a:noFill/>
          <a:ln w="9525">
            <a:noFill/>
            <a:miter lim="800000"/>
            <a:headEnd/>
            <a:tailEnd/>
          </a:ln>
        </p:spPr>
      </p:pic>
      <p:pic>
        <p:nvPicPr>
          <p:cNvPr id="22" name="Picture 9"/>
          <p:cNvPicPr>
            <a:picLocks noChangeAspect="1" noChangeArrowheads="1"/>
          </p:cNvPicPr>
          <p:nvPr/>
        </p:nvPicPr>
        <p:blipFill>
          <a:blip r:embed="rId3" cstate="print"/>
          <a:srcRect/>
          <a:stretch>
            <a:fillRect/>
          </a:stretch>
        </p:blipFill>
        <p:spPr bwMode="auto">
          <a:xfrm>
            <a:off x="4854417" y="802460"/>
            <a:ext cx="2216382" cy="1999898"/>
          </a:xfrm>
          <a:prstGeom prst="rect">
            <a:avLst/>
          </a:prstGeom>
          <a:noFill/>
          <a:ln w="9525">
            <a:noFill/>
            <a:miter lim="800000"/>
            <a:headEnd/>
            <a:tailEnd/>
          </a:ln>
        </p:spPr>
      </p:pic>
      <p:pic>
        <p:nvPicPr>
          <p:cNvPr id="23" name="Picture 10"/>
          <p:cNvPicPr>
            <a:picLocks noChangeAspect="1" noChangeArrowheads="1"/>
          </p:cNvPicPr>
          <p:nvPr/>
        </p:nvPicPr>
        <p:blipFill>
          <a:blip r:embed="rId4" cstate="print"/>
          <a:srcRect l="3345"/>
          <a:stretch>
            <a:fillRect/>
          </a:stretch>
        </p:blipFill>
        <p:spPr bwMode="auto">
          <a:xfrm>
            <a:off x="7070799" y="851251"/>
            <a:ext cx="2233416" cy="1993761"/>
          </a:xfrm>
          <a:prstGeom prst="rect">
            <a:avLst/>
          </a:prstGeom>
          <a:noFill/>
          <a:ln w="9525">
            <a:noFill/>
            <a:miter lim="800000"/>
            <a:headEnd/>
            <a:tailEnd/>
          </a:ln>
        </p:spPr>
      </p:pic>
      <p:pic>
        <p:nvPicPr>
          <p:cNvPr id="24" name="Picture 11"/>
          <p:cNvPicPr>
            <a:picLocks noChangeAspect="1" noChangeArrowheads="1"/>
          </p:cNvPicPr>
          <p:nvPr/>
        </p:nvPicPr>
        <p:blipFill>
          <a:blip r:embed="rId5" cstate="print"/>
          <a:srcRect l="3301"/>
          <a:stretch>
            <a:fillRect/>
          </a:stretch>
        </p:blipFill>
        <p:spPr bwMode="auto">
          <a:xfrm>
            <a:off x="9272653" y="841049"/>
            <a:ext cx="2262033" cy="1961309"/>
          </a:xfrm>
          <a:prstGeom prst="rect">
            <a:avLst/>
          </a:prstGeom>
          <a:noFill/>
          <a:ln w="9525">
            <a:noFill/>
            <a:miter lim="800000"/>
            <a:headEnd/>
            <a:tailEnd/>
          </a:ln>
        </p:spPr>
      </p:pic>
      <p:pic>
        <p:nvPicPr>
          <p:cNvPr id="25" name="Picture 12"/>
          <p:cNvPicPr>
            <a:picLocks noChangeAspect="1" noChangeArrowheads="1"/>
          </p:cNvPicPr>
          <p:nvPr/>
        </p:nvPicPr>
        <p:blipFill>
          <a:blip r:embed="rId6" cstate="print"/>
          <a:srcRect/>
          <a:stretch>
            <a:fillRect/>
          </a:stretch>
        </p:blipFill>
        <p:spPr bwMode="auto">
          <a:xfrm>
            <a:off x="477407" y="2856467"/>
            <a:ext cx="2257810" cy="1970452"/>
          </a:xfrm>
          <a:prstGeom prst="rect">
            <a:avLst/>
          </a:prstGeom>
          <a:noFill/>
          <a:ln w="9525">
            <a:noFill/>
            <a:miter lim="800000"/>
            <a:headEnd/>
            <a:tailEnd/>
          </a:ln>
        </p:spPr>
      </p:pic>
      <p:pic>
        <p:nvPicPr>
          <p:cNvPr id="26" name="Picture 1"/>
          <p:cNvPicPr>
            <a:picLocks noChangeAspect="1" noChangeArrowheads="1"/>
          </p:cNvPicPr>
          <p:nvPr/>
        </p:nvPicPr>
        <p:blipFill>
          <a:blip r:embed="rId7" cstate="print"/>
          <a:srcRect/>
          <a:stretch>
            <a:fillRect/>
          </a:stretch>
        </p:blipFill>
        <p:spPr bwMode="auto">
          <a:xfrm>
            <a:off x="2735217" y="2879850"/>
            <a:ext cx="2250290" cy="1908728"/>
          </a:xfrm>
          <a:prstGeom prst="rect">
            <a:avLst/>
          </a:prstGeom>
          <a:noFill/>
          <a:ln w="9525">
            <a:noFill/>
            <a:miter lim="800000"/>
            <a:headEnd/>
            <a:tailEnd/>
          </a:ln>
        </p:spPr>
      </p:pic>
      <p:pic>
        <p:nvPicPr>
          <p:cNvPr id="28" name="Picture 2"/>
          <p:cNvPicPr>
            <a:picLocks noChangeAspect="1" noChangeArrowheads="1"/>
          </p:cNvPicPr>
          <p:nvPr/>
        </p:nvPicPr>
        <p:blipFill>
          <a:blip r:embed="rId8" cstate="print"/>
          <a:srcRect/>
          <a:stretch>
            <a:fillRect/>
          </a:stretch>
        </p:blipFill>
        <p:spPr bwMode="auto">
          <a:xfrm>
            <a:off x="4895528" y="2880265"/>
            <a:ext cx="2166523" cy="1916924"/>
          </a:xfrm>
          <a:prstGeom prst="rect">
            <a:avLst/>
          </a:prstGeom>
          <a:noFill/>
          <a:ln w="9525">
            <a:noFill/>
            <a:miter lim="800000"/>
            <a:headEnd/>
            <a:tailEnd/>
          </a:ln>
        </p:spPr>
      </p:pic>
      <p:pic>
        <p:nvPicPr>
          <p:cNvPr id="29" name="Picture 3"/>
          <p:cNvPicPr>
            <a:picLocks noChangeAspect="1" noChangeArrowheads="1"/>
          </p:cNvPicPr>
          <p:nvPr/>
        </p:nvPicPr>
        <p:blipFill>
          <a:blip r:embed="rId9" cstate="print"/>
          <a:srcRect/>
          <a:stretch>
            <a:fillRect/>
          </a:stretch>
        </p:blipFill>
        <p:spPr bwMode="auto">
          <a:xfrm>
            <a:off x="7038029" y="2904492"/>
            <a:ext cx="2204685" cy="1894025"/>
          </a:xfrm>
          <a:prstGeom prst="rect">
            <a:avLst/>
          </a:prstGeom>
          <a:noFill/>
          <a:ln w="9525">
            <a:noFill/>
            <a:miter lim="800000"/>
            <a:headEnd/>
            <a:tailEnd/>
          </a:ln>
        </p:spPr>
      </p:pic>
      <p:pic>
        <p:nvPicPr>
          <p:cNvPr id="30" name="Picture 4"/>
          <p:cNvPicPr>
            <a:picLocks noChangeAspect="1" noChangeArrowheads="1"/>
          </p:cNvPicPr>
          <p:nvPr/>
        </p:nvPicPr>
        <p:blipFill>
          <a:blip r:embed="rId10" cstate="print"/>
          <a:srcRect/>
          <a:stretch>
            <a:fillRect/>
          </a:stretch>
        </p:blipFill>
        <p:spPr bwMode="auto">
          <a:xfrm>
            <a:off x="9185709" y="2914017"/>
            <a:ext cx="2309192" cy="1927763"/>
          </a:xfrm>
          <a:prstGeom prst="rect">
            <a:avLst/>
          </a:prstGeom>
          <a:noFill/>
          <a:ln w="9525">
            <a:noFill/>
            <a:miter lim="800000"/>
            <a:headEnd/>
            <a:tailEnd/>
          </a:ln>
        </p:spPr>
      </p:pic>
      <p:pic>
        <p:nvPicPr>
          <p:cNvPr id="31" name="Picture 5"/>
          <p:cNvPicPr>
            <a:picLocks noChangeAspect="1" noChangeArrowheads="1"/>
          </p:cNvPicPr>
          <p:nvPr/>
        </p:nvPicPr>
        <p:blipFill>
          <a:blip r:embed="rId11" cstate="print"/>
          <a:srcRect/>
          <a:stretch>
            <a:fillRect/>
          </a:stretch>
        </p:blipFill>
        <p:spPr bwMode="auto">
          <a:xfrm>
            <a:off x="505653" y="4827732"/>
            <a:ext cx="2294026" cy="1998179"/>
          </a:xfrm>
          <a:prstGeom prst="rect">
            <a:avLst/>
          </a:prstGeom>
          <a:noFill/>
          <a:ln w="9525">
            <a:noFill/>
            <a:miter lim="800000"/>
            <a:headEnd/>
            <a:tailEnd/>
          </a:ln>
        </p:spPr>
      </p:pic>
      <p:pic>
        <p:nvPicPr>
          <p:cNvPr id="32" name="Picture 6"/>
          <p:cNvPicPr>
            <a:picLocks noChangeAspect="1" noChangeArrowheads="1"/>
          </p:cNvPicPr>
          <p:nvPr/>
        </p:nvPicPr>
        <p:blipFill>
          <a:blip r:embed="rId12" cstate="print"/>
          <a:srcRect/>
          <a:stretch>
            <a:fillRect/>
          </a:stretch>
        </p:blipFill>
        <p:spPr bwMode="auto">
          <a:xfrm>
            <a:off x="2700544" y="4808681"/>
            <a:ext cx="2240860" cy="2056987"/>
          </a:xfrm>
          <a:prstGeom prst="rect">
            <a:avLst/>
          </a:prstGeom>
          <a:noFill/>
          <a:ln w="9525">
            <a:noFill/>
            <a:miter lim="800000"/>
            <a:headEnd/>
            <a:tailEnd/>
          </a:ln>
        </p:spPr>
      </p:pic>
      <p:pic>
        <p:nvPicPr>
          <p:cNvPr id="33" name="Picture 7"/>
          <p:cNvPicPr>
            <a:picLocks noChangeAspect="1" noChangeArrowheads="1"/>
          </p:cNvPicPr>
          <p:nvPr/>
        </p:nvPicPr>
        <p:blipFill>
          <a:blip r:embed="rId13" cstate="print"/>
          <a:srcRect/>
          <a:stretch>
            <a:fillRect/>
          </a:stretch>
        </p:blipFill>
        <p:spPr bwMode="auto">
          <a:xfrm>
            <a:off x="4918212" y="4837672"/>
            <a:ext cx="2273724" cy="1928605"/>
          </a:xfrm>
          <a:prstGeom prst="rect">
            <a:avLst/>
          </a:prstGeom>
          <a:noFill/>
          <a:ln w="9525">
            <a:noFill/>
            <a:miter lim="800000"/>
            <a:headEnd/>
            <a:tailEnd/>
          </a:ln>
        </p:spPr>
      </p:pic>
      <p:pic>
        <p:nvPicPr>
          <p:cNvPr id="34" name="Picture 8"/>
          <p:cNvPicPr>
            <a:picLocks noChangeAspect="1" noChangeArrowheads="1"/>
          </p:cNvPicPr>
          <p:nvPr/>
        </p:nvPicPr>
        <p:blipFill>
          <a:blip r:embed="rId14" cstate="print"/>
          <a:srcRect/>
          <a:stretch>
            <a:fillRect/>
          </a:stretch>
        </p:blipFill>
        <p:spPr bwMode="auto">
          <a:xfrm>
            <a:off x="7068999" y="4842851"/>
            <a:ext cx="2215806" cy="1932507"/>
          </a:xfrm>
          <a:prstGeom prst="rect">
            <a:avLst/>
          </a:prstGeom>
          <a:noFill/>
          <a:ln w="9525">
            <a:noFill/>
            <a:miter lim="800000"/>
            <a:headEnd/>
            <a:tailEnd/>
          </a:ln>
        </p:spPr>
      </p:pic>
      <p:pic>
        <p:nvPicPr>
          <p:cNvPr id="35" name="Picture 9"/>
          <p:cNvPicPr>
            <a:picLocks noChangeAspect="1" noChangeArrowheads="1"/>
          </p:cNvPicPr>
          <p:nvPr/>
        </p:nvPicPr>
        <p:blipFill>
          <a:blip r:embed="rId15" cstate="print"/>
          <a:srcRect/>
          <a:stretch>
            <a:fillRect/>
          </a:stretch>
        </p:blipFill>
        <p:spPr bwMode="auto">
          <a:xfrm>
            <a:off x="9304215" y="4832824"/>
            <a:ext cx="2335721" cy="1987412"/>
          </a:xfrm>
          <a:prstGeom prst="rect">
            <a:avLst/>
          </a:prstGeom>
          <a:noFill/>
          <a:ln w="9525">
            <a:noFill/>
            <a:miter lim="800000"/>
            <a:headEnd/>
            <a:tailEnd/>
          </a:ln>
        </p:spPr>
      </p:pic>
      <p:cxnSp>
        <p:nvCxnSpPr>
          <p:cNvPr id="6" name="Прямая соединительная линия 17"/>
          <p:cNvCxnSpPr/>
          <p:nvPr/>
        </p:nvCxnSpPr>
        <p:spPr>
          <a:xfrm>
            <a:off x="551384" y="549186"/>
            <a:ext cx="111612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
          <p:cNvSpPr txBox="1"/>
          <p:nvPr/>
        </p:nvSpPr>
        <p:spPr>
          <a:xfrm>
            <a:off x="551180" y="25400"/>
            <a:ext cx="11161395" cy="521970"/>
          </a:xfrm>
          <a:prstGeom prst="rect">
            <a:avLst/>
          </a:prstGeom>
          <a:no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MC m</a:t>
            </a:r>
            <a:r>
              <a:rP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odeling and results</a:t>
            </a:r>
            <a:endParaRP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5305</Words>
  <Application>WPS Presentation</Application>
  <PresentationFormat>Широкоэкранный</PresentationFormat>
  <Paragraphs>269</Paragraphs>
  <Slides>12</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3</vt:i4>
      </vt:variant>
      <vt:variant>
        <vt:lpstr>幻灯片标题</vt:lpstr>
      </vt:variant>
      <vt:variant>
        <vt:i4>12</vt:i4>
      </vt:variant>
    </vt:vector>
  </HeadingPairs>
  <TitlesOfParts>
    <vt:vector size="25" baseType="lpstr">
      <vt:lpstr>Arial</vt:lpstr>
      <vt:lpstr>SimSun</vt:lpstr>
      <vt:lpstr>Wingdings</vt:lpstr>
      <vt:lpstr>Arial Black</vt:lpstr>
      <vt:lpstr>Symbol</vt:lpstr>
      <vt:lpstr>Microsoft YaHei</vt:lpstr>
      <vt:lpstr>Droid Sans Fallback</vt:lpstr>
      <vt:lpstr>Arial Unicode MS</vt:lpstr>
      <vt:lpstr>Calibri</vt:lpstr>
      <vt:lpstr>Тема Office</vt:lpstr>
      <vt:lpstr>Origin50.Graph</vt:lpstr>
      <vt:lpstr>Origin50.Graph</vt:lpstr>
      <vt:lpstr>Origin50.Graph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Windows User</dc:creator>
  <cp:lastModifiedBy>Ivan Gordeev</cp:lastModifiedBy>
  <cp:revision>711</cp:revision>
  <dcterms:created xsi:type="dcterms:W3CDTF">2022-10-24T11:16:24Z</dcterms:created>
  <dcterms:modified xsi:type="dcterms:W3CDTF">2022-10-24T11:16:24Z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1033-11.1.0.11664</vt:lpwstr>
  </property>
</Properties>
</file>