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notesMasterIdLst>
    <p:notesMasterId r:id="rId28"/>
  </p:notesMasterIdLst>
  <p:sldIdLst>
    <p:sldId id="256" r:id="rId2"/>
    <p:sldId id="399" r:id="rId3"/>
    <p:sldId id="372" r:id="rId4"/>
    <p:sldId id="371" r:id="rId5"/>
    <p:sldId id="400" r:id="rId6"/>
    <p:sldId id="373" r:id="rId7"/>
    <p:sldId id="401" r:id="rId8"/>
    <p:sldId id="403" r:id="rId9"/>
    <p:sldId id="402" r:id="rId10"/>
    <p:sldId id="404" r:id="rId11"/>
    <p:sldId id="406" r:id="rId12"/>
    <p:sldId id="407" r:id="rId13"/>
    <p:sldId id="408" r:id="rId14"/>
    <p:sldId id="392" r:id="rId15"/>
    <p:sldId id="398" r:id="rId16"/>
    <p:sldId id="409" r:id="rId17"/>
    <p:sldId id="410" r:id="rId18"/>
    <p:sldId id="405" r:id="rId19"/>
    <p:sldId id="411" r:id="rId20"/>
    <p:sldId id="412" r:id="rId21"/>
    <p:sldId id="413" r:id="rId22"/>
    <p:sldId id="414" r:id="rId23"/>
    <p:sldId id="415" r:id="rId24"/>
    <p:sldId id="283" r:id="rId25"/>
    <p:sldId id="416" r:id="rId26"/>
    <p:sldId id="396" r:id="rId27"/>
  </p:sldIdLst>
  <p:sldSz cx="6858000" cy="51435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706" autoAdjust="0"/>
    <p:restoredTop sz="66605" autoAdjust="0"/>
  </p:normalViewPr>
  <p:slideViewPr>
    <p:cSldViewPr>
      <p:cViewPr varScale="1">
        <p:scale>
          <a:sx n="63" d="100"/>
          <a:sy n="63" d="100"/>
        </p:scale>
        <p:origin x="2058" y="66"/>
      </p:cViewPr>
      <p:guideLst>
        <p:guide orient="horz" pos="1620"/>
        <p:guide pos="2160"/>
      </p:guideLst>
    </p:cSldViewPr>
  </p:slideViewPr>
  <p:outlineViewPr>
    <p:cViewPr>
      <p:scale>
        <a:sx n="33" d="100"/>
        <a:sy n="33" d="100"/>
      </p:scale>
      <p:origin x="0" y="-498"/>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55" d="100"/>
          <a:sy n="55" d="100"/>
        </p:scale>
        <p:origin x="288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75F4CB-581B-429D-B8E7-1E34CF01E5F1}"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7AF16C10-ED70-47BA-9C9E-FEBC448BB8CA}">
      <dgm:prSet phldrT="[Text]"/>
      <dgm:spPr/>
      <dgm:t>
        <a:bodyPr/>
        <a:lstStyle/>
        <a:p>
          <a:r>
            <a:rPr lang="en-US" b="1" dirty="0">
              <a:solidFill>
                <a:srgbClr val="FF0000"/>
              </a:solidFill>
              <a:latin typeface="Constantia"/>
            </a:rPr>
            <a:t>Applications</a:t>
          </a:r>
          <a:endParaRPr lang="en-US" dirty="0"/>
        </a:p>
      </dgm:t>
    </dgm:pt>
    <dgm:pt modelId="{5F7AB5DF-6851-44B2-8661-1D3DF9E229E5}" type="parTrans" cxnId="{0A6760D6-7490-408F-A14D-DEA0AADED3BC}">
      <dgm:prSet/>
      <dgm:spPr/>
      <dgm:t>
        <a:bodyPr/>
        <a:lstStyle/>
        <a:p>
          <a:endParaRPr lang="en-US"/>
        </a:p>
      </dgm:t>
    </dgm:pt>
    <dgm:pt modelId="{062C53A5-0F10-4570-BBC1-2FE99047D00D}" type="sibTrans" cxnId="{0A6760D6-7490-408F-A14D-DEA0AADED3BC}">
      <dgm:prSet/>
      <dgm:spPr/>
      <dgm:t>
        <a:bodyPr/>
        <a:lstStyle/>
        <a:p>
          <a:endParaRPr lang="en-US"/>
        </a:p>
      </dgm:t>
    </dgm:pt>
    <dgm:pt modelId="{2F39ADC6-4B7D-46E4-A36C-B858B6612A7B}">
      <dgm:prSet phldrT="[Text]"/>
      <dgm:spPr/>
      <dgm:t>
        <a:bodyPr/>
        <a:lstStyle/>
        <a:p>
          <a:r>
            <a:rPr lang="en-US" dirty="0"/>
            <a:t>Sensors</a:t>
          </a:r>
        </a:p>
      </dgm:t>
    </dgm:pt>
    <dgm:pt modelId="{FAC134A1-82FA-40F2-AADC-EA0A5C53E7C7}" type="parTrans" cxnId="{AB5E2A90-5EA8-4E49-86BC-4A7F27AA64A8}">
      <dgm:prSet/>
      <dgm:spPr/>
      <dgm:t>
        <a:bodyPr/>
        <a:lstStyle/>
        <a:p>
          <a:endParaRPr lang="en-US"/>
        </a:p>
      </dgm:t>
    </dgm:pt>
    <dgm:pt modelId="{EF1176E6-648D-477D-97F1-1F7A55F676A6}" type="sibTrans" cxnId="{AB5E2A90-5EA8-4E49-86BC-4A7F27AA64A8}">
      <dgm:prSet/>
      <dgm:spPr/>
      <dgm:t>
        <a:bodyPr/>
        <a:lstStyle/>
        <a:p>
          <a:endParaRPr lang="en-US"/>
        </a:p>
      </dgm:t>
    </dgm:pt>
    <dgm:pt modelId="{B691871E-6CEB-4977-91A6-9160B94B53B9}">
      <dgm:prSet phldrT="[Text]"/>
      <dgm:spPr/>
      <dgm:t>
        <a:bodyPr/>
        <a:lstStyle/>
        <a:p>
          <a:r>
            <a:rPr lang="en-US" dirty="0"/>
            <a:t>Smart Widows</a:t>
          </a:r>
        </a:p>
      </dgm:t>
    </dgm:pt>
    <dgm:pt modelId="{6984420A-EDF5-4EA4-9228-9640792AD70C}" type="parTrans" cxnId="{D2CFE853-3CE1-453F-811B-2CFF5035094E}">
      <dgm:prSet/>
      <dgm:spPr/>
      <dgm:t>
        <a:bodyPr/>
        <a:lstStyle/>
        <a:p>
          <a:endParaRPr lang="en-US"/>
        </a:p>
      </dgm:t>
    </dgm:pt>
    <dgm:pt modelId="{9AFCBA8E-D906-4EC4-9BBA-7B10CC17C2A1}" type="sibTrans" cxnId="{D2CFE853-3CE1-453F-811B-2CFF5035094E}">
      <dgm:prSet/>
      <dgm:spPr/>
      <dgm:t>
        <a:bodyPr/>
        <a:lstStyle/>
        <a:p>
          <a:endParaRPr lang="en-US"/>
        </a:p>
      </dgm:t>
    </dgm:pt>
    <dgm:pt modelId="{7B41C6C0-CF08-4C1E-B777-8F2BE20639B7}">
      <dgm:prSet phldrT="[Text]"/>
      <dgm:spPr/>
      <dgm:t>
        <a:bodyPr/>
        <a:lstStyle/>
        <a:p>
          <a:r>
            <a:rPr lang="en-US" dirty="0"/>
            <a:t>Solar Cells</a:t>
          </a:r>
        </a:p>
      </dgm:t>
    </dgm:pt>
    <dgm:pt modelId="{BA210BA7-5032-4F7E-A517-2D80C9EA3756}" type="parTrans" cxnId="{05CFF79C-A026-4503-AC52-B69CBDE10B9F}">
      <dgm:prSet/>
      <dgm:spPr/>
      <dgm:t>
        <a:bodyPr/>
        <a:lstStyle/>
        <a:p>
          <a:endParaRPr lang="en-US"/>
        </a:p>
      </dgm:t>
    </dgm:pt>
    <dgm:pt modelId="{221325FB-7C7A-426E-A9C6-704940AA67B2}" type="sibTrans" cxnId="{05CFF79C-A026-4503-AC52-B69CBDE10B9F}">
      <dgm:prSet/>
      <dgm:spPr/>
      <dgm:t>
        <a:bodyPr/>
        <a:lstStyle/>
        <a:p>
          <a:endParaRPr lang="en-US"/>
        </a:p>
      </dgm:t>
    </dgm:pt>
    <dgm:pt modelId="{2B0BFE47-319D-44C0-AC51-AF3EABC2521E}">
      <dgm:prSet phldrT="[Text]"/>
      <dgm:spPr/>
      <dgm:t>
        <a:bodyPr/>
        <a:lstStyle/>
        <a:p>
          <a:r>
            <a:rPr lang="en-US" dirty="0"/>
            <a:t>Filters</a:t>
          </a:r>
        </a:p>
      </dgm:t>
    </dgm:pt>
    <dgm:pt modelId="{6362B72D-EC42-4453-8855-108B32EE7917}" type="parTrans" cxnId="{8C9BA7C7-AEB5-43CD-A2A2-B414F72819B5}">
      <dgm:prSet/>
      <dgm:spPr/>
      <dgm:t>
        <a:bodyPr/>
        <a:lstStyle/>
        <a:p>
          <a:endParaRPr lang="en-US"/>
        </a:p>
      </dgm:t>
    </dgm:pt>
    <dgm:pt modelId="{909DAAD6-B2DE-4615-877D-A979B260E89D}" type="sibTrans" cxnId="{8C9BA7C7-AEB5-43CD-A2A2-B414F72819B5}">
      <dgm:prSet/>
      <dgm:spPr/>
      <dgm:t>
        <a:bodyPr/>
        <a:lstStyle/>
        <a:p>
          <a:endParaRPr lang="en-US"/>
        </a:p>
      </dgm:t>
    </dgm:pt>
    <dgm:pt modelId="{4FABB868-FCD3-44FD-B1B0-0CF7E33A1490}" type="pres">
      <dgm:prSet presAssocID="{1275F4CB-581B-429D-B8E7-1E34CF01E5F1}" presName="Name0" presStyleCnt="0">
        <dgm:presLayoutVars>
          <dgm:chMax val="1"/>
          <dgm:dir/>
          <dgm:animLvl val="ctr"/>
          <dgm:resizeHandles val="exact"/>
        </dgm:presLayoutVars>
      </dgm:prSet>
      <dgm:spPr/>
    </dgm:pt>
    <dgm:pt modelId="{76D0CA91-B68E-4183-846B-A8251AB61EB9}" type="pres">
      <dgm:prSet presAssocID="{7AF16C10-ED70-47BA-9C9E-FEBC448BB8CA}" presName="centerShape" presStyleLbl="node0" presStyleIdx="0" presStyleCnt="1"/>
      <dgm:spPr/>
    </dgm:pt>
    <dgm:pt modelId="{5E890B4C-8F00-422E-BC28-67A5B7B89BDB}" type="pres">
      <dgm:prSet presAssocID="{2F39ADC6-4B7D-46E4-A36C-B858B6612A7B}" presName="node" presStyleLbl="node1" presStyleIdx="0" presStyleCnt="4">
        <dgm:presLayoutVars>
          <dgm:bulletEnabled val="1"/>
        </dgm:presLayoutVars>
      </dgm:prSet>
      <dgm:spPr/>
    </dgm:pt>
    <dgm:pt modelId="{E3298237-F770-44F4-BDA5-F079CF0931DD}" type="pres">
      <dgm:prSet presAssocID="{2F39ADC6-4B7D-46E4-A36C-B858B6612A7B}" presName="dummy" presStyleCnt="0"/>
      <dgm:spPr/>
    </dgm:pt>
    <dgm:pt modelId="{A501BD71-1D73-48C5-AB26-08F095B89949}" type="pres">
      <dgm:prSet presAssocID="{EF1176E6-648D-477D-97F1-1F7A55F676A6}" presName="sibTrans" presStyleLbl="sibTrans2D1" presStyleIdx="0" presStyleCnt="4"/>
      <dgm:spPr/>
    </dgm:pt>
    <dgm:pt modelId="{FA7E1F0A-AE4E-4CD2-8F0E-10259219D1B3}" type="pres">
      <dgm:prSet presAssocID="{B691871E-6CEB-4977-91A6-9160B94B53B9}" presName="node" presStyleLbl="node1" presStyleIdx="1" presStyleCnt="4">
        <dgm:presLayoutVars>
          <dgm:bulletEnabled val="1"/>
        </dgm:presLayoutVars>
      </dgm:prSet>
      <dgm:spPr/>
    </dgm:pt>
    <dgm:pt modelId="{300F9443-BC6A-482A-BF45-BE2FD723775A}" type="pres">
      <dgm:prSet presAssocID="{B691871E-6CEB-4977-91A6-9160B94B53B9}" presName="dummy" presStyleCnt="0"/>
      <dgm:spPr/>
    </dgm:pt>
    <dgm:pt modelId="{D0F742B8-1243-461C-90F7-3B552D13692D}" type="pres">
      <dgm:prSet presAssocID="{9AFCBA8E-D906-4EC4-9BBA-7B10CC17C2A1}" presName="sibTrans" presStyleLbl="sibTrans2D1" presStyleIdx="1" presStyleCnt="4"/>
      <dgm:spPr/>
    </dgm:pt>
    <dgm:pt modelId="{39CD28E5-2DAC-497C-AEA4-24A4BF922FFD}" type="pres">
      <dgm:prSet presAssocID="{7B41C6C0-CF08-4C1E-B777-8F2BE20639B7}" presName="node" presStyleLbl="node1" presStyleIdx="2" presStyleCnt="4">
        <dgm:presLayoutVars>
          <dgm:bulletEnabled val="1"/>
        </dgm:presLayoutVars>
      </dgm:prSet>
      <dgm:spPr/>
    </dgm:pt>
    <dgm:pt modelId="{7B5D01AC-62B8-460D-BA3B-8EE5861911EE}" type="pres">
      <dgm:prSet presAssocID="{7B41C6C0-CF08-4C1E-B777-8F2BE20639B7}" presName="dummy" presStyleCnt="0"/>
      <dgm:spPr/>
    </dgm:pt>
    <dgm:pt modelId="{A3DA3DC5-D333-4161-9818-9F910431CD6C}" type="pres">
      <dgm:prSet presAssocID="{221325FB-7C7A-426E-A9C6-704940AA67B2}" presName="sibTrans" presStyleLbl="sibTrans2D1" presStyleIdx="2" presStyleCnt="4"/>
      <dgm:spPr/>
    </dgm:pt>
    <dgm:pt modelId="{DCE184EE-136D-4D3C-8AFC-AE2EA9C39DCD}" type="pres">
      <dgm:prSet presAssocID="{2B0BFE47-319D-44C0-AC51-AF3EABC2521E}" presName="node" presStyleLbl="node1" presStyleIdx="3" presStyleCnt="4">
        <dgm:presLayoutVars>
          <dgm:bulletEnabled val="1"/>
        </dgm:presLayoutVars>
      </dgm:prSet>
      <dgm:spPr/>
    </dgm:pt>
    <dgm:pt modelId="{5267A744-947F-4B32-9897-365FB0864EB2}" type="pres">
      <dgm:prSet presAssocID="{2B0BFE47-319D-44C0-AC51-AF3EABC2521E}" presName="dummy" presStyleCnt="0"/>
      <dgm:spPr/>
    </dgm:pt>
    <dgm:pt modelId="{28CAF64E-365E-4B03-A612-B28A5B44FFC0}" type="pres">
      <dgm:prSet presAssocID="{909DAAD6-B2DE-4615-877D-A979B260E89D}" presName="sibTrans" presStyleLbl="sibTrans2D1" presStyleIdx="3" presStyleCnt="4"/>
      <dgm:spPr/>
    </dgm:pt>
  </dgm:ptLst>
  <dgm:cxnLst>
    <dgm:cxn modelId="{7F686609-C071-4C79-B1E3-9A8F9DDC88A2}" type="presOf" srcId="{1275F4CB-581B-429D-B8E7-1E34CF01E5F1}" destId="{4FABB868-FCD3-44FD-B1B0-0CF7E33A1490}" srcOrd="0" destOrd="0" presId="urn:microsoft.com/office/officeart/2005/8/layout/radial6"/>
    <dgm:cxn modelId="{ED639E3D-EF99-4A5A-96C7-B84858EB4433}" type="presOf" srcId="{221325FB-7C7A-426E-A9C6-704940AA67B2}" destId="{A3DA3DC5-D333-4161-9818-9F910431CD6C}" srcOrd="0" destOrd="0" presId="urn:microsoft.com/office/officeart/2005/8/layout/radial6"/>
    <dgm:cxn modelId="{ACC6CC68-A63B-4D58-9E1F-D1A1877D0EDE}" type="presOf" srcId="{EF1176E6-648D-477D-97F1-1F7A55F676A6}" destId="{A501BD71-1D73-48C5-AB26-08F095B89949}" srcOrd="0" destOrd="0" presId="urn:microsoft.com/office/officeart/2005/8/layout/radial6"/>
    <dgm:cxn modelId="{2576006A-38F0-4144-96C3-53A2BA0E4BBF}" type="presOf" srcId="{2F39ADC6-4B7D-46E4-A36C-B858B6612A7B}" destId="{5E890B4C-8F00-422E-BC28-67A5B7B89BDB}" srcOrd="0" destOrd="0" presId="urn:microsoft.com/office/officeart/2005/8/layout/radial6"/>
    <dgm:cxn modelId="{BEF9054B-3DA8-4D48-8432-C6DCC3134A85}" type="presOf" srcId="{909DAAD6-B2DE-4615-877D-A979B260E89D}" destId="{28CAF64E-365E-4B03-A612-B28A5B44FFC0}" srcOrd="0" destOrd="0" presId="urn:microsoft.com/office/officeart/2005/8/layout/radial6"/>
    <dgm:cxn modelId="{D2CFE853-3CE1-453F-811B-2CFF5035094E}" srcId="{7AF16C10-ED70-47BA-9C9E-FEBC448BB8CA}" destId="{B691871E-6CEB-4977-91A6-9160B94B53B9}" srcOrd="1" destOrd="0" parTransId="{6984420A-EDF5-4EA4-9228-9640792AD70C}" sibTransId="{9AFCBA8E-D906-4EC4-9BBA-7B10CC17C2A1}"/>
    <dgm:cxn modelId="{AB5E2A90-5EA8-4E49-86BC-4A7F27AA64A8}" srcId="{7AF16C10-ED70-47BA-9C9E-FEBC448BB8CA}" destId="{2F39ADC6-4B7D-46E4-A36C-B858B6612A7B}" srcOrd="0" destOrd="0" parTransId="{FAC134A1-82FA-40F2-AADC-EA0A5C53E7C7}" sibTransId="{EF1176E6-648D-477D-97F1-1F7A55F676A6}"/>
    <dgm:cxn modelId="{638F7394-2343-40C0-A7E7-910453F83D4B}" type="presOf" srcId="{9AFCBA8E-D906-4EC4-9BBA-7B10CC17C2A1}" destId="{D0F742B8-1243-461C-90F7-3B552D13692D}" srcOrd="0" destOrd="0" presId="urn:microsoft.com/office/officeart/2005/8/layout/radial6"/>
    <dgm:cxn modelId="{05CFF79C-A026-4503-AC52-B69CBDE10B9F}" srcId="{7AF16C10-ED70-47BA-9C9E-FEBC448BB8CA}" destId="{7B41C6C0-CF08-4C1E-B777-8F2BE20639B7}" srcOrd="2" destOrd="0" parTransId="{BA210BA7-5032-4F7E-A517-2D80C9EA3756}" sibTransId="{221325FB-7C7A-426E-A9C6-704940AA67B2}"/>
    <dgm:cxn modelId="{0E1F9BC7-399A-45CA-9166-80963E57CFDB}" type="presOf" srcId="{7B41C6C0-CF08-4C1E-B777-8F2BE20639B7}" destId="{39CD28E5-2DAC-497C-AEA4-24A4BF922FFD}" srcOrd="0" destOrd="0" presId="urn:microsoft.com/office/officeart/2005/8/layout/radial6"/>
    <dgm:cxn modelId="{8C9BA7C7-AEB5-43CD-A2A2-B414F72819B5}" srcId="{7AF16C10-ED70-47BA-9C9E-FEBC448BB8CA}" destId="{2B0BFE47-319D-44C0-AC51-AF3EABC2521E}" srcOrd="3" destOrd="0" parTransId="{6362B72D-EC42-4453-8855-108B32EE7917}" sibTransId="{909DAAD6-B2DE-4615-877D-A979B260E89D}"/>
    <dgm:cxn modelId="{372773D2-F1B7-4FAD-A87A-08B763E84025}" type="presOf" srcId="{2B0BFE47-319D-44C0-AC51-AF3EABC2521E}" destId="{DCE184EE-136D-4D3C-8AFC-AE2EA9C39DCD}" srcOrd="0" destOrd="0" presId="urn:microsoft.com/office/officeart/2005/8/layout/radial6"/>
    <dgm:cxn modelId="{0A6760D6-7490-408F-A14D-DEA0AADED3BC}" srcId="{1275F4CB-581B-429D-B8E7-1E34CF01E5F1}" destId="{7AF16C10-ED70-47BA-9C9E-FEBC448BB8CA}" srcOrd="0" destOrd="0" parTransId="{5F7AB5DF-6851-44B2-8661-1D3DF9E229E5}" sibTransId="{062C53A5-0F10-4570-BBC1-2FE99047D00D}"/>
    <dgm:cxn modelId="{72DCC0E2-E722-4750-B1B3-E588D778C133}" type="presOf" srcId="{B691871E-6CEB-4977-91A6-9160B94B53B9}" destId="{FA7E1F0A-AE4E-4CD2-8F0E-10259219D1B3}" srcOrd="0" destOrd="0" presId="urn:microsoft.com/office/officeart/2005/8/layout/radial6"/>
    <dgm:cxn modelId="{0096C0ED-0ECF-4DD8-B147-2B5B3B236B53}" type="presOf" srcId="{7AF16C10-ED70-47BA-9C9E-FEBC448BB8CA}" destId="{76D0CA91-B68E-4183-846B-A8251AB61EB9}" srcOrd="0" destOrd="0" presId="urn:microsoft.com/office/officeart/2005/8/layout/radial6"/>
    <dgm:cxn modelId="{8239D8E8-9E2C-4712-B66D-467F0ABA3C6E}" type="presParOf" srcId="{4FABB868-FCD3-44FD-B1B0-0CF7E33A1490}" destId="{76D0CA91-B68E-4183-846B-A8251AB61EB9}" srcOrd="0" destOrd="0" presId="urn:microsoft.com/office/officeart/2005/8/layout/radial6"/>
    <dgm:cxn modelId="{11E44E8A-6122-42A6-8BEF-C5F4ED5C7BF2}" type="presParOf" srcId="{4FABB868-FCD3-44FD-B1B0-0CF7E33A1490}" destId="{5E890B4C-8F00-422E-BC28-67A5B7B89BDB}" srcOrd="1" destOrd="0" presId="urn:microsoft.com/office/officeart/2005/8/layout/radial6"/>
    <dgm:cxn modelId="{1A1CCE62-37F0-467E-BA47-286C58A918A4}" type="presParOf" srcId="{4FABB868-FCD3-44FD-B1B0-0CF7E33A1490}" destId="{E3298237-F770-44F4-BDA5-F079CF0931DD}" srcOrd="2" destOrd="0" presId="urn:microsoft.com/office/officeart/2005/8/layout/radial6"/>
    <dgm:cxn modelId="{A198819F-F354-4AB9-9E0B-8167C91D61BB}" type="presParOf" srcId="{4FABB868-FCD3-44FD-B1B0-0CF7E33A1490}" destId="{A501BD71-1D73-48C5-AB26-08F095B89949}" srcOrd="3" destOrd="0" presId="urn:microsoft.com/office/officeart/2005/8/layout/radial6"/>
    <dgm:cxn modelId="{D0B8A576-18DD-4B77-AE7C-9DD9432FD79F}" type="presParOf" srcId="{4FABB868-FCD3-44FD-B1B0-0CF7E33A1490}" destId="{FA7E1F0A-AE4E-4CD2-8F0E-10259219D1B3}" srcOrd="4" destOrd="0" presId="urn:microsoft.com/office/officeart/2005/8/layout/radial6"/>
    <dgm:cxn modelId="{144328AC-7F00-4C9E-BA74-CF5DD0D01D8D}" type="presParOf" srcId="{4FABB868-FCD3-44FD-B1B0-0CF7E33A1490}" destId="{300F9443-BC6A-482A-BF45-BE2FD723775A}" srcOrd="5" destOrd="0" presId="urn:microsoft.com/office/officeart/2005/8/layout/radial6"/>
    <dgm:cxn modelId="{4F166F36-6B95-4CB7-B2FE-3723BD7FF002}" type="presParOf" srcId="{4FABB868-FCD3-44FD-B1B0-0CF7E33A1490}" destId="{D0F742B8-1243-461C-90F7-3B552D13692D}" srcOrd="6" destOrd="0" presId="urn:microsoft.com/office/officeart/2005/8/layout/radial6"/>
    <dgm:cxn modelId="{BB2169C1-7AE7-4CFC-8107-A2EC1CD2D11C}" type="presParOf" srcId="{4FABB868-FCD3-44FD-B1B0-0CF7E33A1490}" destId="{39CD28E5-2DAC-497C-AEA4-24A4BF922FFD}" srcOrd="7" destOrd="0" presId="urn:microsoft.com/office/officeart/2005/8/layout/radial6"/>
    <dgm:cxn modelId="{014B7DB3-9E83-4A0C-A08F-B67346AAE626}" type="presParOf" srcId="{4FABB868-FCD3-44FD-B1B0-0CF7E33A1490}" destId="{7B5D01AC-62B8-460D-BA3B-8EE5861911EE}" srcOrd="8" destOrd="0" presId="urn:microsoft.com/office/officeart/2005/8/layout/radial6"/>
    <dgm:cxn modelId="{D4B17F0E-6E03-4F5F-B48C-5411D8035A3E}" type="presParOf" srcId="{4FABB868-FCD3-44FD-B1B0-0CF7E33A1490}" destId="{A3DA3DC5-D333-4161-9818-9F910431CD6C}" srcOrd="9" destOrd="0" presId="urn:microsoft.com/office/officeart/2005/8/layout/radial6"/>
    <dgm:cxn modelId="{8281C68A-7C64-4E70-B01B-9773E2FDD16C}" type="presParOf" srcId="{4FABB868-FCD3-44FD-B1B0-0CF7E33A1490}" destId="{DCE184EE-136D-4D3C-8AFC-AE2EA9C39DCD}" srcOrd="10" destOrd="0" presId="urn:microsoft.com/office/officeart/2005/8/layout/radial6"/>
    <dgm:cxn modelId="{CBAC7467-A811-4A7F-A7EA-F38D153E2E05}" type="presParOf" srcId="{4FABB868-FCD3-44FD-B1B0-0CF7E33A1490}" destId="{5267A744-947F-4B32-9897-365FB0864EB2}" srcOrd="11" destOrd="0" presId="urn:microsoft.com/office/officeart/2005/8/layout/radial6"/>
    <dgm:cxn modelId="{03B36F6C-987D-4CDC-AE66-DC805F82808F}" type="presParOf" srcId="{4FABB868-FCD3-44FD-B1B0-0CF7E33A1490}" destId="{28CAF64E-365E-4B03-A612-B28A5B44FFC0}"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CAF64E-365E-4B03-A612-B28A5B44FFC0}">
      <dsp:nvSpPr>
        <dsp:cNvPr id="0" name=""/>
        <dsp:cNvSpPr/>
      </dsp:nvSpPr>
      <dsp:spPr>
        <a:xfrm>
          <a:off x="1450092" y="592842"/>
          <a:ext cx="3957814" cy="3957814"/>
        </a:xfrm>
        <a:prstGeom prst="blockArc">
          <a:avLst>
            <a:gd name="adj1" fmla="val 10800000"/>
            <a:gd name="adj2" fmla="val 162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DA3DC5-D333-4161-9818-9F910431CD6C}">
      <dsp:nvSpPr>
        <dsp:cNvPr id="0" name=""/>
        <dsp:cNvSpPr/>
      </dsp:nvSpPr>
      <dsp:spPr>
        <a:xfrm>
          <a:off x="1450092" y="592842"/>
          <a:ext cx="3957814" cy="3957814"/>
        </a:xfrm>
        <a:prstGeom prst="blockArc">
          <a:avLst>
            <a:gd name="adj1" fmla="val 5400000"/>
            <a:gd name="adj2" fmla="val 108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0F742B8-1243-461C-90F7-3B552D13692D}">
      <dsp:nvSpPr>
        <dsp:cNvPr id="0" name=""/>
        <dsp:cNvSpPr/>
      </dsp:nvSpPr>
      <dsp:spPr>
        <a:xfrm>
          <a:off x="1450092" y="592842"/>
          <a:ext cx="3957814" cy="3957814"/>
        </a:xfrm>
        <a:prstGeom prst="blockArc">
          <a:avLst>
            <a:gd name="adj1" fmla="val 0"/>
            <a:gd name="adj2" fmla="val 54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501BD71-1D73-48C5-AB26-08F095B89949}">
      <dsp:nvSpPr>
        <dsp:cNvPr id="0" name=""/>
        <dsp:cNvSpPr/>
      </dsp:nvSpPr>
      <dsp:spPr>
        <a:xfrm>
          <a:off x="1450092" y="592842"/>
          <a:ext cx="3957814" cy="3957814"/>
        </a:xfrm>
        <a:prstGeom prst="blockArc">
          <a:avLst>
            <a:gd name="adj1" fmla="val 16200000"/>
            <a:gd name="adj2" fmla="val 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6D0CA91-B68E-4183-846B-A8251AB61EB9}">
      <dsp:nvSpPr>
        <dsp:cNvPr id="0" name=""/>
        <dsp:cNvSpPr/>
      </dsp:nvSpPr>
      <dsp:spPr>
        <a:xfrm>
          <a:off x="2518171" y="1660921"/>
          <a:ext cx="1821656" cy="1821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FF0000"/>
              </a:solidFill>
              <a:latin typeface="Constantia"/>
            </a:rPr>
            <a:t>Applications</a:t>
          </a:r>
          <a:endParaRPr lang="en-US" sz="1600" kern="1200" dirty="0"/>
        </a:p>
      </dsp:txBody>
      <dsp:txXfrm>
        <a:off x="2784946" y="1927696"/>
        <a:ext cx="1288106" cy="1288106"/>
      </dsp:txXfrm>
    </dsp:sp>
    <dsp:sp modelId="{5E890B4C-8F00-422E-BC28-67A5B7B89BDB}">
      <dsp:nvSpPr>
        <dsp:cNvPr id="0" name=""/>
        <dsp:cNvSpPr/>
      </dsp:nvSpPr>
      <dsp:spPr>
        <a:xfrm>
          <a:off x="2791420" y="1168"/>
          <a:ext cx="1275159" cy="127515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Sensors</a:t>
          </a:r>
        </a:p>
      </dsp:txBody>
      <dsp:txXfrm>
        <a:off x="2978163" y="187911"/>
        <a:ext cx="901673" cy="901673"/>
      </dsp:txXfrm>
    </dsp:sp>
    <dsp:sp modelId="{FA7E1F0A-AE4E-4CD2-8F0E-10259219D1B3}">
      <dsp:nvSpPr>
        <dsp:cNvPr id="0" name=""/>
        <dsp:cNvSpPr/>
      </dsp:nvSpPr>
      <dsp:spPr>
        <a:xfrm>
          <a:off x="4724421" y="1934170"/>
          <a:ext cx="1275159" cy="127515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Smart Widows</a:t>
          </a:r>
        </a:p>
      </dsp:txBody>
      <dsp:txXfrm>
        <a:off x="4911164" y="2120913"/>
        <a:ext cx="901673" cy="901673"/>
      </dsp:txXfrm>
    </dsp:sp>
    <dsp:sp modelId="{39CD28E5-2DAC-497C-AEA4-24A4BF922FFD}">
      <dsp:nvSpPr>
        <dsp:cNvPr id="0" name=""/>
        <dsp:cNvSpPr/>
      </dsp:nvSpPr>
      <dsp:spPr>
        <a:xfrm>
          <a:off x="2791420" y="3867171"/>
          <a:ext cx="1275159" cy="127515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Solar Cells</a:t>
          </a:r>
        </a:p>
      </dsp:txBody>
      <dsp:txXfrm>
        <a:off x="2978163" y="4053914"/>
        <a:ext cx="901673" cy="901673"/>
      </dsp:txXfrm>
    </dsp:sp>
    <dsp:sp modelId="{DCE184EE-136D-4D3C-8AFC-AE2EA9C39DCD}">
      <dsp:nvSpPr>
        <dsp:cNvPr id="0" name=""/>
        <dsp:cNvSpPr/>
      </dsp:nvSpPr>
      <dsp:spPr>
        <a:xfrm>
          <a:off x="858418" y="1934170"/>
          <a:ext cx="1275159" cy="127515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Filters</a:t>
          </a:r>
        </a:p>
      </dsp:txBody>
      <dsp:txXfrm>
        <a:off x="1045161" y="2120913"/>
        <a:ext cx="901673" cy="901673"/>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DDD393-3A10-448E-9C31-D05727D3C347}" type="datetimeFigureOut">
              <a:rPr lang="en-US" smtClean="0"/>
              <a:t>10/25/2022</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5890A4-CC60-4155-B32B-5C5BE4B687E6}" type="slidenum">
              <a:rPr lang="en-US" smtClean="0"/>
              <a:t>‹#›</a:t>
            </a:fld>
            <a:endParaRPr lang="en-US"/>
          </a:p>
        </p:txBody>
      </p:sp>
    </p:spTree>
    <p:extLst>
      <p:ext uri="{BB962C8B-B14F-4D97-AF65-F5344CB8AC3E}">
        <p14:creationId xmlns:p14="http://schemas.microsoft.com/office/powerpoint/2010/main" val="10204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5890A4-CC60-4155-B32B-5C5BE4B687E6}" type="slidenum">
              <a:rPr lang="en-US" smtClean="0"/>
              <a:t>1</a:t>
            </a:fld>
            <a:endParaRPr lang="en-US"/>
          </a:p>
        </p:txBody>
      </p:sp>
    </p:spTree>
    <p:extLst>
      <p:ext uri="{BB962C8B-B14F-4D97-AF65-F5344CB8AC3E}">
        <p14:creationId xmlns:p14="http://schemas.microsoft.com/office/powerpoint/2010/main" val="2557344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0" i="0" dirty="0">
                <a:solidFill>
                  <a:srgbClr val="000000"/>
                </a:solidFill>
                <a:effectLst/>
                <a:latin typeface="AGaramond-Regular"/>
              </a:rPr>
              <a:t>The optical properties of graphene can be controlled with chemical doping or using an external gate voltage.</a:t>
            </a:r>
            <a:r>
              <a:rPr lang="en-US" dirty="0"/>
              <a:t> </a:t>
            </a:r>
          </a:p>
          <a:p>
            <a:endParaRPr lang="en-US" dirty="0"/>
          </a:p>
          <a:p>
            <a:r>
              <a:rPr lang="en-US" dirty="0"/>
              <a:t>Also, </a:t>
            </a:r>
            <a:r>
              <a:rPr lang="en-US" sz="1200" b="0" i="0" dirty="0">
                <a:solidFill>
                  <a:srgbClr val="000000"/>
                </a:solidFill>
                <a:effectLst/>
                <a:latin typeface="AGaramond-Regular"/>
              </a:rPr>
              <a:t>graphene has higher stability than metals, </a:t>
            </a:r>
            <a:endParaRPr lang="en-US" dirty="0"/>
          </a:p>
          <a:p>
            <a:endParaRPr lang="en-US" dirty="0"/>
          </a:p>
          <a:p>
            <a:r>
              <a:rPr lang="en-US" dirty="0"/>
              <a:t>The main issue of using graphene is that </a:t>
            </a:r>
          </a:p>
        </p:txBody>
      </p:sp>
      <p:sp>
        <p:nvSpPr>
          <p:cNvPr id="4" name="Slide Number Placeholder 3"/>
          <p:cNvSpPr>
            <a:spLocks noGrp="1"/>
          </p:cNvSpPr>
          <p:nvPr>
            <p:ph type="sldNum" sz="quarter" idx="5"/>
          </p:nvPr>
        </p:nvSpPr>
        <p:spPr/>
        <p:txBody>
          <a:bodyPr/>
          <a:lstStyle/>
          <a:p>
            <a:fld id="{5B5890A4-CC60-4155-B32B-5C5BE4B687E6}" type="slidenum">
              <a:rPr lang="en-US" smtClean="0"/>
              <a:t>10</a:t>
            </a:fld>
            <a:endParaRPr lang="en-US"/>
          </a:p>
        </p:txBody>
      </p:sp>
    </p:spTree>
    <p:extLst>
      <p:ext uri="{BB962C8B-B14F-4D97-AF65-F5344CB8AC3E}">
        <p14:creationId xmlns:p14="http://schemas.microsoft.com/office/powerpoint/2010/main" val="361216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5890A4-CC60-4155-B32B-5C5BE4B687E6}" type="slidenum">
              <a:rPr lang="en-US" smtClean="0"/>
              <a:t>11</a:t>
            </a:fld>
            <a:endParaRPr lang="en-US"/>
          </a:p>
        </p:txBody>
      </p:sp>
    </p:spTree>
    <p:extLst>
      <p:ext uri="{BB962C8B-B14F-4D97-AF65-F5344CB8AC3E}">
        <p14:creationId xmlns:p14="http://schemas.microsoft.com/office/powerpoint/2010/main" val="3662983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5890A4-CC60-4155-B32B-5C5BE4B687E6}" type="slidenum">
              <a:rPr lang="en-US" smtClean="0"/>
              <a:t>12</a:t>
            </a:fld>
            <a:endParaRPr lang="en-US"/>
          </a:p>
        </p:txBody>
      </p:sp>
    </p:spTree>
    <p:extLst>
      <p:ext uri="{BB962C8B-B14F-4D97-AF65-F5344CB8AC3E}">
        <p14:creationId xmlns:p14="http://schemas.microsoft.com/office/powerpoint/2010/main" val="970870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5890A4-CC60-4155-B32B-5C5BE4B687E6}" type="slidenum">
              <a:rPr lang="en-US" smtClean="0"/>
              <a:t>13</a:t>
            </a:fld>
            <a:endParaRPr lang="en-US"/>
          </a:p>
        </p:txBody>
      </p:sp>
    </p:spTree>
    <p:extLst>
      <p:ext uri="{BB962C8B-B14F-4D97-AF65-F5344CB8AC3E}">
        <p14:creationId xmlns:p14="http://schemas.microsoft.com/office/powerpoint/2010/main" val="2016696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800" b="0" i="0" dirty="0">
                <a:solidFill>
                  <a:srgbClr val="000000"/>
                </a:solidFill>
                <a:effectLst/>
                <a:latin typeface="MinionPro-Regular"/>
              </a:rPr>
              <a:t>Why we use </a:t>
            </a:r>
            <a:r>
              <a:rPr lang="en-US" sz="1800" b="0" i="0" dirty="0" err="1">
                <a:solidFill>
                  <a:srgbClr val="000000"/>
                </a:solidFill>
                <a:effectLst/>
                <a:latin typeface="MinionPro-Regular"/>
              </a:rPr>
              <a:t>PSi</a:t>
            </a:r>
            <a:r>
              <a:rPr lang="en-US" sz="1800" b="0" i="0" dirty="0">
                <a:solidFill>
                  <a:srgbClr val="000000"/>
                </a:solidFill>
                <a:effectLst/>
                <a:latin typeface="MinionPro-Regular"/>
              </a:rPr>
              <a:t>?</a:t>
            </a:r>
          </a:p>
          <a:p>
            <a:pPr marL="285750" indent="-285750">
              <a:buFont typeface="Wingdings" panose="05000000000000000000" pitchFamily="2" charset="2"/>
              <a:buChar char="§"/>
            </a:pPr>
            <a:r>
              <a:rPr lang="en-US" sz="1800" b="0" i="0" dirty="0" err="1">
                <a:solidFill>
                  <a:srgbClr val="000000"/>
                </a:solidFill>
                <a:effectLst/>
                <a:latin typeface="MinionPro-Regular"/>
              </a:rPr>
              <a:t>PSi</a:t>
            </a:r>
            <a:r>
              <a:rPr lang="en-US" sz="1800" b="0" i="0" dirty="0">
                <a:solidFill>
                  <a:srgbClr val="000000"/>
                </a:solidFill>
                <a:effectLst/>
                <a:latin typeface="MinionPro-Regular"/>
              </a:rPr>
              <a:t> provides high surface area and low mass within small volumes</a:t>
            </a:r>
            <a:r>
              <a:rPr lang="en-US" dirty="0"/>
              <a:t> </a:t>
            </a:r>
          </a:p>
          <a:p>
            <a:pPr marL="285750" indent="-285750">
              <a:buFont typeface="Wingdings" panose="05000000000000000000" pitchFamily="2" charset="2"/>
              <a:buChar char="§"/>
            </a:pPr>
            <a:r>
              <a:rPr lang="en-US" dirty="0"/>
              <a:t>The </a:t>
            </a:r>
            <a:r>
              <a:rPr lang="en-US" sz="1800" b="0" i="0" dirty="0">
                <a:solidFill>
                  <a:srgbClr val="000000"/>
                </a:solidFill>
                <a:effectLst/>
                <a:latin typeface="MinionPro-Regular"/>
              </a:rPr>
              <a:t>optical properties of </a:t>
            </a:r>
            <a:r>
              <a:rPr lang="en-US" sz="1800" b="0" i="0" dirty="0" err="1">
                <a:solidFill>
                  <a:srgbClr val="000000"/>
                </a:solidFill>
                <a:effectLst/>
                <a:latin typeface="MinionPro-Regular"/>
              </a:rPr>
              <a:t>PSi</a:t>
            </a:r>
            <a:r>
              <a:rPr lang="en-US" sz="1800" b="0" i="0" dirty="0">
                <a:solidFill>
                  <a:srgbClr val="000000"/>
                </a:solidFill>
                <a:effectLst/>
                <a:latin typeface="MinionPro-Regular"/>
              </a:rPr>
              <a:t> can be controlled by changing the size of the pores and/or material that fills the pores.</a:t>
            </a:r>
            <a:endParaRPr lang="en-US" dirty="0"/>
          </a:p>
          <a:p>
            <a:pPr marL="285750" indent="-285750">
              <a:buFont typeface="Wingdings" panose="05000000000000000000" pitchFamily="2" charset="2"/>
              <a:buChar char="§"/>
            </a:pPr>
            <a:r>
              <a:rPr lang="en-US" sz="1800" b="0" i="0" dirty="0">
                <a:solidFill>
                  <a:srgbClr val="000000"/>
                </a:solidFill>
                <a:effectLst/>
                <a:latin typeface="MinionPro-Regular"/>
              </a:rPr>
              <a:t>Moreover, </a:t>
            </a:r>
            <a:r>
              <a:rPr lang="en-US" sz="1800" b="0" i="0" dirty="0" err="1">
                <a:solidFill>
                  <a:srgbClr val="000000"/>
                </a:solidFill>
                <a:effectLst/>
                <a:latin typeface="MinionPro-Regular"/>
              </a:rPr>
              <a:t>PSi</a:t>
            </a:r>
            <a:r>
              <a:rPr lang="en-US" sz="1800" b="0" i="0" dirty="0">
                <a:solidFill>
                  <a:srgbClr val="000000"/>
                </a:solidFill>
                <a:effectLst/>
                <a:latin typeface="MinionPro-Regular"/>
              </a:rPr>
              <a:t> is compatible with integrated circuits.</a:t>
            </a:r>
          </a:p>
          <a:p>
            <a:pPr marL="285750" indent="-285750">
              <a:buFont typeface="Wingdings" panose="05000000000000000000" pitchFamily="2" charset="2"/>
              <a:buChar char="§"/>
            </a:pPr>
            <a:r>
              <a:rPr lang="en-US" sz="1800" b="0" i="0" dirty="0" err="1">
                <a:solidFill>
                  <a:srgbClr val="000000"/>
                </a:solidFill>
                <a:effectLst/>
                <a:latin typeface="MinionPro-Regular"/>
              </a:rPr>
              <a:t>PSi</a:t>
            </a:r>
            <a:r>
              <a:rPr lang="en-US" sz="1800" b="0" i="0" dirty="0">
                <a:solidFill>
                  <a:srgbClr val="000000"/>
                </a:solidFill>
                <a:effectLst/>
                <a:latin typeface="MinionPro-Regular"/>
              </a:rPr>
              <a:t> multilayers can be experimentally prepared by electrochemical etching simple one-step. </a:t>
            </a:r>
            <a:br>
              <a:rPr lang="en-US" dirty="0"/>
            </a:br>
            <a:br>
              <a:rPr lang="en-US" dirty="0"/>
            </a:br>
            <a:br>
              <a:rPr lang="en-US" dirty="0"/>
            </a:br>
            <a:br>
              <a:rPr lang="en-US" dirty="0"/>
            </a:br>
            <a:endParaRPr lang="en-US" dirty="0"/>
          </a:p>
        </p:txBody>
      </p:sp>
      <p:sp>
        <p:nvSpPr>
          <p:cNvPr id="4" name="Slide Number Placeholder 3"/>
          <p:cNvSpPr>
            <a:spLocks noGrp="1"/>
          </p:cNvSpPr>
          <p:nvPr>
            <p:ph type="sldNum" sz="quarter" idx="5"/>
          </p:nvPr>
        </p:nvSpPr>
        <p:spPr/>
        <p:txBody>
          <a:bodyPr/>
          <a:lstStyle/>
          <a:p>
            <a:fld id="{5B5890A4-CC60-4155-B32B-5C5BE4B687E6}" type="slidenum">
              <a:rPr lang="en-US" smtClean="0"/>
              <a:t>14</a:t>
            </a:fld>
            <a:endParaRPr lang="en-US"/>
          </a:p>
        </p:txBody>
      </p:sp>
    </p:spTree>
    <p:extLst>
      <p:ext uri="{BB962C8B-B14F-4D97-AF65-F5344CB8AC3E}">
        <p14:creationId xmlns:p14="http://schemas.microsoft.com/office/powerpoint/2010/main" val="2753933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5890A4-CC60-4155-B32B-5C5BE4B687E6}" type="slidenum">
              <a:rPr lang="en-US" smtClean="0"/>
              <a:t>17</a:t>
            </a:fld>
            <a:endParaRPr lang="en-US"/>
          </a:p>
        </p:txBody>
      </p:sp>
    </p:spTree>
    <p:extLst>
      <p:ext uri="{BB962C8B-B14F-4D97-AF65-F5344CB8AC3E}">
        <p14:creationId xmlns:p14="http://schemas.microsoft.com/office/powerpoint/2010/main" val="13722698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5890A4-CC60-4155-B32B-5C5BE4B687E6}" type="slidenum">
              <a:rPr lang="en-US" smtClean="0"/>
              <a:t>18</a:t>
            </a:fld>
            <a:endParaRPr lang="en-US"/>
          </a:p>
        </p:txBody>
      </p:sp>
    </p:spTree>
    <p:extLst>
      <p:ext uri="{BB962C8B-B14F-4D97-AF65-F5344CB8AC3E}">
        <p14:creationId xmlns:p14="http://schemas.microsoft.com/office/powerpoint/2010/main" val="18520496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5890A4-CC60-4155-B32B-5C5BE4B687E6}" type="slidenum">
              <a:rPr lang="en-US" smtClean="0"/>
              <a:t>19</a:t>
            </a:fld>
            <a:endParaRPr lang="en-US"/>
          </a:p>
        </p:txBody>
      </p:sp>
    </p:spTree>
    <p:extLst>
      <p:ext uri="{BB962C8B-B14F-4D97-AF65-F5344CB8AC3E}">
        <p14:creationId xmlns:p14="http://schemas.microsoft.com/office/powerpoint/2010/main" val="13429355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5890A4-CC60-4155-B32B-5C5BE4B687E6}" type="slidenum">
              <a:rPr lang="en-US" smtClean="0"/>
              <a:t>20</a:t>
            </a:fld>
            <a:endParaRPr lang="en-US"/>
          </a:p>
        </p:txBody>
      </p:sp>
    </p:spTree>
    <p:extLst>
      <p:ext uri="{BB962C8B-B14F-4D97-AF65-F5344CB8AC3E}">
        <p14:creationId xmlns:p14="http://schemas.microsoft.com/office/powerpoint/2010/main" val="9878274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5890A4-CC60-4155-B32B-5C5BE4B687E6}" type="slidenum">
              <a:rPr lang="en-US" smtClean="0"/>
              <a:t>21</a:t>
            </a:fld>
            <a:endParaRPr lang="en-US"/>
          </a:p>
        </p:txBody>
      </p:sp>
    </p:spTree>
    <p:extLst>
      <p:ext uri="{BB962C8B-B14F-4D97-AF65-F5344CB8AC3E}">
        <p14:creationId xmlns:p14="http://schemas.microsoft.com/office/powerpoint/2010/main" val="2784104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800" b="1" dirty="0">
                <a:effectLst/>
                <a:latin typeface="Times New Roman" panose="02020603050405020304" pitchFamily="18" charset="0"/>
                <a:ea typeface="Times New Roman" panose="02020603050405020304" pitchFamily="18" charset="0"/>
              </a:rPr>
              <a:t>Photonic crystal </a:t>
            </a:r>
            <a:r>
              <a:rPr lang="en-US" sz="1800" dirty="0">
                <a:effectLst/>
                <a:latin typeface="Times New Roman" panose="02020603050405020304" pitchFamily="18" charset="0"/>
                <a:ea typeface="Times New Roman" panose="02020603050405020304" pitchFamily="18" charset="0"/>
              </a:rPr>
              <a:t>is a periodic structure in one, two or all three directions </a:t>
            </a:r>
            <a:endParaRPr lang="en-US" dirty="0"/>
          </a:p>
        </p:txBody>
      </p:sp>
      <p:sp>
        <p:nvSpPr>
          <p:cNvPr id="4" name="Slide Number Placeholder 3"/>
          <p:cNvSpPr>
            <a:spLocks noGrp="1"/>
          </p:cNvSpPr>
          <p:nvPr>
            <p:ph type="sldNum" sz="quarter" idx="5"/>
          </p:nvPr>
        </p:nvSpPr>
        <p:spPr/>
        <p:txBody>
          <a:bodyPr/>
          <a:lstStyle/>
          <a:p>
            <a:fld id="{5B5890A4-CC60-4155-B32B-5C5BE4B687E6}" type="slidenum">
              <a:rPr lang="en-US" smtClean="0"/>
              <a:t>2</a:t>
            </a:fld>
            <a:endParaRPr lang="en-US"/>
          </a:p>
        </p:txBody>
      </p:sp>
    </p:spTree>
    <p:extLst>
      <p:ext uri="{BB962C8B-B14F-4D97-AF65-F5344CB8AC3E}">
        <p14:creationId xmlns:p14="http://schemas.microsoft.com/office/powerpoint/2010/main" val="32630168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5890A4-CC60-4155-B32B-5C5BE4B687E6}" type="slidenum">
              <a:rPr lang="en-US" smtClean="0"/>
              <a:t>22</a:t>
            </a:fld>
            <a:endParaRPr lang="en-US"/>
          </a:p>
        </p:txBody>
      </p:sp>
    </p:spTree>
    <p:extLst>
      <p:ext uri="{BB962C8B-B14F-4D97-AF65-F5344CB8AC3E}">
        <p14:creationId xmlns:p14="http://schemas.microsoft.com/office/powerpoint/2010/main" val="33712601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5890A4-CC60-4155-B32B-5C5BE4B687E6}" type="slidenum">
              <a:rPr lang="en-US" smtClean="0"/>
              <a:t>23</a:t>
            </a:fld>
            <a:endParaRPr lang="en-US"/>
          </a:p>
        </p:txBody>
      </p:sp>
    </p:spTree>
    <p:extLst>
      <p:ext uri="{BB962C8B-B14F-4D97-AF65-F5344CB8AC3E}">
        <p14:creationId xmlns:p14="http://schemas.microsoft.com/office/powerpoint/2010/main" val="2995426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Times New Roman" panose="02020603050405020304" pitchFamily="18" charset="0"/>
              </a:rPr>
              <a:t>According to Yablonovitch explanation, When the light  falls on the PC, some photons are allowed to propagate through the structure but others are forbidden due to multiple Bragg scattering</a:t>
            </a:r>
            <a:endParaRPr lang="ar-EG" sz="1800" dirty="0">
              <a:effectLst/>
              <a:latin typeface="Times New Roman" panose="02020603050405020304" pitchFamily="18" charset="0"/>
              <a:ea typeface="Times New Roman" panose="02020603050405020304" pitchFamily="18" charset="0"/>
            </a:endParaRPr>
          </a:p>
          <a:p>
            <a:endParaRPr lang="ar-EG" sz="1800" dirty="0">
              <a:effectLst/>
              <a:latin typeface="Times New Roman" panose="02020603050405020304" pitchFamily="18" charset="0"/>
            </a:endParaRPr>
          </a:p>
          <a:p>
            <a:r>
              <a:rPr lang="en-US" dirty="0"/>
              <a:t>This range of </a:t>
            </a:r>
            <a:r>
              <a:rPr lang="en-US" sz="1200" dirty="0">
                <a:effectLst/>
                <a:latin typeface="Times New Roman" panose="02020603050405020304" pitchFamily="18" charset="0"/>
                <a:ea typeface="Times New Roman" panose="02020603050405020304" pitchFamily="18" charset="0"/>
              </a:rPr>
              <a:t>forbidden wavelengths is called PBG.</a:t>
            </a:r>
            <a:endParaRPr lang="en-US" dirty="0"/>
          </a:p>
        </p:txBody>
      </p:sp>
      <p:sp>
        <p:nvSpPr>
          <p:cNvPr id="4" name="Slide Number Placeholder 3"/>
          <p:cNvSpPr>
            <a:spLocks noGrp="1"/>
          </p:cNvSpPr>
          <p:nvPr>
            <p:ph type="sldNum" sz="quarter" idx="5"/>
          </p:nvPr>
        </p:nvSpPr>
        <p:spPr/>
        <p:txBody>
          <a:bodyPr/>
          <a:lstStyle/>
          <a:p>
            <a:fld id="{5B5890A4-CC60-4155-B32B-5C5BE4B687E6}" type="slidenum">
              <a:rPr lang="en-US" smtClean="0"/>
              <a:t>3</a:t>
            </a:fld>
            <a:endParaRPr lang="en-US"/>
          </a:p>
        </p:txBody>
      </p:sp>
    </p:spTree>
    <p:extLst>
      <p:ext uri="{BB962C8B-B14F-4D97-AF65-F5344CB8AC3E}">
        <p14:creationId xmlns:p14="http://schemas.microsoft.com/office/powerpoint/2010/main" val="3257185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PC can be used as….</a:t>
            </a:r>
          </a:p>
        </p:txBody>
      </p:sp>
      <p:sp>
        <p:nvSpPr>
          <p:cNvPr id="4" name="Slide Number Placeholder 3"/>
          <p:cNvSpPr>
            <a:spLocks noGrp="1"/>
          </p:cNvSpPr>
          <p:nvPr>
            <p:ph type="sldNum" sz="quarter" idx="5"/>
          </p:nvPr>
        </p:nvSpPr>
        <p:spPr/>
        <p:txBody>
          <a:bodyPr/>
          <a:lstStyle/>
          <a:p>
            <a:fld id="{5B5890A4-CC60-4155-B32B-5C5BE4B687E6}" type="slidenum">
              <a:rPr lang="en-US" smtClean="0"/>
              <a:t>4</a:t>
            </a:fld>
            <a:endParaRPr lang="en-US"/>
          </a:p>
        </p:txBody>
      </p:sp>
    </p:spTree>
    <p:extLst>
      <p:ext uri="{BB962C8B-B14F-4D97-AF65-F5344CB8AC3E}">
        <p14:creationId xmlns:p14="http://schemas.microsoft.com/office/powerpoint/2010/main" val="3369799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I will talk about using PC in sensing applications.</a:t>
            </a:r>
          </a:p>
          <a:p>
            <a:r>
              <a:rPr lang="en-US" dirty="0"/>
              <a:t>There are different strategies to make PCs qualified to be used in sensing applications.</a:t>
            </a:r>
          </a:p>
        </p:txBody>
      </p:sp>
      <p:sp>
        <p:nvSpPr>
          <p:cNvPr id="4" name="Slide Number Placeholder 3"/>
          <p:cNvSpPr>
            <a:spLocks noGrp="1"/>
          </p:cNvSpPr>
          <p:nvPr>
            <p:ph type="sldNum" sz="quarter" idx="5"/>
          </p:nvPr>
        </p:nvSpPr>
        <p:spPr/>
        <p:txBody>
          <a:bodyPr/>
          <a:lstStyle/>
          <a:p>
            <a:fld id="{5B5890A4-CC60-4155-B32B-5C5BE4B687E6}" type="slidenum">
              <a:rPr lang="en-US" smtClean="0"/>
              <a:t>5</a:t>
            </a:fld>
            <a:endParaRPr lang="en-US"/>
          </a:p>
        </p:txBody>
      </p:sp>
    </p:spTree>
    <p:extLst>
      <p:ext uri="{BB962C8B-B14F-4D97-AF65-F5344CB8AC3E}">
        <p14:creationId xmlns:p14="http://schemas.microsoft.com/office/powerpoint/2010/main" val="2918160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I will talk about using PC in sensing applications.</a:t>
            </a:r>
          </a:p>
          <a:p>
            <a:r>
              <a:rPr lang="en-US" dirty="0"/>
              <a:t>There are different strategies to make PCs qualified to be used in sensing applications.</a:t>
            </a:r>
          </a:p>
        </p:txBody>
      </p:sp>
      <p:sp>
        <p:nvSpPr>
          <p:cNvPr id="4" name="Slide Number Placeholder 3"/>
          <p:cNvSpPr>
            <a:spLocks noGrp="1"/>
          </p:cNvSpPr>
          <p:nvPr>
            <p:ph type="sldNum" sz="quarter" idx="5"/>
          </p:nvPr>
        </p:nvSpPr>
        <p:spPr/>
        <p:txBody>
          <a:bodyPr/>
          <a:lstStyle/>
          <a:p>
            <a:fld id="{5B5890A4-CC60-4155-B32B-5C5BE4B687E6}" type="slidenum">
              <a:rPr lang="en-US" smtClean="0"/>
              <a:t>6</a:t>
            </a:fld>
            <a:endParaRPr lang="en-US"/>
          </a:p>
        </p:txBody>
      </p:sp>
    </p:spTree>
    <p:extLst>
      <p:ext uri="{BB962C8B-B14F-4D97-AF65-F5344CB8AC3E}">
        <p14:creationId xmlns:p14="http://schemas.microsoft.com/office/powerpoint/2010/main" val="188799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800" b="0" i="0" dirty="0">
                <a:solidFill>
                  <a:srgbClr val="000000"/>
                </a:solidFill>
                <a:effectLst/>
                <a:latin typeface="CharisSIL"/>
              </a:rPr>
              <a:t>Tamm resonance is a coupling of the collective charge oscillations with electromagnetic waves.</a:t>
            </a:r>
          </a:p>
          <a:p>
            <a:endParaRPr lang="en-US" sz="1800" b="0" i="0" dirty="0">
              <a:solidFill>
                <a:srgbClr val="000000"/>
              </a:solidFill>
              <a:effectLst/>
              <a:latin typeface="CharisSIL"/>
            </a:endParaRPr>
          </a:p>
          <a:p>
            <a:r>
              <a:rPr lang="en-US" sz="1800" b="0" i="0" dirty="0">
                <a:solidFill>
                  <a:srgbClr val="000000"/>
                </a:solidFill>
                <a:effectLst/>
                <a:latin typeface="AGaramond-Regular"/>
              </a:rPr>
              <a:t>Unlike the resonance of surface plasmon resonance (SPR), Tamm resonance can be excited at any incident angle by both TE- and TM-polarized light without using diffraction gratings or prisms.</a:t>
            </a:r>
            <a:r>
              <a:rPr lang="en-US" dirty="0"/>
              <a:t> </a:t>
            </a:r>
            <a:br>
              <a:rPr lang="en-US" dirty="0"/>
            </a:br>
            <a:br>
              <a:rPr lang="en-US" dirty="0"/>
            </a:br>
            <a:endParaRPr lang="en-US" dirty="0"/>
          </a:p>
        </p:txBody>
      </p:sp>
      <p:sp>
        <p:nvSpPr>
          <p:cNvPr id="4" name="Slide Number Placeholder 3"/>
          <p:cNvSpPr>
            <a:spLocks noGrp="1"/>
          </p:cNvSpPr>
          <p:nvPr>
            <p:ph type="sldNum" sz="quarter" idx="5"/>
          </p:nvPr>
        </p:nvSpPr>
        <p:spPr/>
        <p:txBody>
          <a:bodyPr/>
          <a:lstStyle/>
          <a:p>
            <a:fld id="{5B5890A4-CC60-4155-B32B-5C5BE4B687E6}" type="slidenum">
              <a:rPr lang="en-US" smtClean="0"/>
              <a:t>7</a:t>
            </a:fld>
            <a:endParaRPr lang="en-US"/>
          </a:p>
        </p:txBody>
      </p:sp>
    </p:spTree>
    <p:extLst>
      <p:ext uri="{BB962C8B-B14F-4D97-AF65-F5344CB8AC3E}">
        <p14:creationId xmlns:p14="http://schemas.microsoft.com/office/powerpoint/2010/main" val="3498851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800" b="0" i="0" dirty="0">
                <a:solidFill>
                  <a:srgbClr val="000000"/>
                </a:solidFill>
                <a:effectLst/>
                <a:latin typeface="AGaramond-Regular"/>
              </a:rPr>
              <a:t>As the conductivity of graphene has a negative value at THz range and behaves as a “metal”, We used it to excite Tamm resonance</a:t>
            </a:r>
            <a:br>
              <a:rPr lang="en-US" dirty="0"/>
            </a:br>
            <a:endParaRPr lang="en-US" dirty="0"/>
          </a:p>
          <a:p>
            <a:br>
              <a:rPr lang="en-US" dirty="0"/>
            </a:br>
            <a:endParaRPr lang="en-US" dirty="0"/>
          </a:p>
        </p:txBody>
      </p:sp>
      <p:sp>
        <p:nvSpPr>
          <p:cNvPr id="4" name="Slide Number Placeholder 3"/>
          <p:cNvSpPr>
            <a:spLocks noGrp="1"/>
          </p:cNvSpPr>
          <p:nvPr>
            <p:ph type="sldNum" sz="quarter" idx="5"/>
          </p:nvPr>
        </p:nvSpPr>
        <p:spPr/>
        <p:txBody>
          <a:bodyPr/>
          <a:lstStyle/>
          <a:p>
            <a:fld id="{5B5890A4-CC60-4155-B32B-5C5BE4B687E6}" type="slidenum">
              <a:rPr lang="en-US" smtClean="0"/>
              <a:t>8</a:t>
            </a:fld>
            <a:endParaRPr lang="en-US"/>
          </a:p>
        </p:txBody>
      </p:sp>
    </p:spTree>
    <p:extLst>
      <p:ext uri="{BB962C8B-B14F-4D97-AF65-F5344CB8AC3E}">
        <p14:creationId xmlns:p14="http://schemas.microsoft.com/office/powerpoint/2010/main" val="2439451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800" dirty="0">
                <a:solidFill>
                  <a:srgbClr val="FF0000"/>
                </a:solidFill>
                <a:effectLst/>
                <a:latin typeface="Times New Roman" panose="02020603050405020304" pitchFamily="18" charset="0"/>
                <a:ea typeface="Times New Roman" panose="02020603050405020304" pitchFamily="18" charset="0"/>
              </a:rPr>
              <a:t>Fano resonance is formed when a confined mode interacts with a continuum mode and has asymmetric edges. </a:t>
            </a:r>
            <a:endParaRPr lang="en-US" dirty="0"/>
          </a:p>
        </p:txBody>
      </p:sp>
      <p:sp>
        <p:nvSpPr>
          <p:cNvPr id="4" name="Slide Number Placeholder 3"/>
          <p:cNvSpPr>
            <a:spLocks noGrp="1"/>
          </p:cNvSpPr>
          <p:nvPr>
            <p:ph type="sldNum" sz="quarter" idx="5"/>
          </p:nvPr>
        </p:nvSpPr>
        <p:spPr/>
        <p:txBody>
          <a:bodyPr/>
          <a:lstStyle/>
          <a:p>
            <a:fld id="{5B5890A4-CC60-4155-B32B-5C5BE4B687E6}" type="slidenum">
              <a:rPr lang="en-US" smtClean="0"/>
              <a:t>9</a:t>
            </a:fld>
            <a:endParaRPr lang="en-US"/>
          </a:p>
        </p:txBody>
      </p:sp>
    </p:spTree>
    <p:extLst>
      <p:ext uri="{BB962C8B-B14F-4D97-AF65-F5344CB8AC3E}">
        <p14:creationId xmlns:p14="http://schemas.microsoft.com/office/powerpoint/2010/main" val="817635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9" name="Title 8"/>
          <p:cNvSpPr>
            <a:spLocks noGrp="1"/>
          </p:cNvSpPr>
          <p:nvPr>
            <p:ph type="ctrTitle"/>
          </p:nvPr>
        </p:nvSpPr>
        <p:spPr>
          <a:xfrm>
            <a:off x="400050" y="1028700"/>
            <a:ext cx="5888736" cy="13716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42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a:t>انقر لتحرير نمط العنوان الرئيسي</a:t>
            </a:r>
            <a:endParaRPr kumimoji="0" lang="en-US"/>
          </a:p>
        </p:txBody>
      </p:sp>
      <p:sp>
        <p:nvSpPr>
          <p:cNvPr id="17" name="Subtitle 16"/>
          <p:cNvSpPr>
            <a:spLocks noGrp="1"/>
          </p:cNvSpPr>
          <p:nvPr>
            <p:ph type="subTitle" idx="1"/>
          </p:nvPr>
        </p:nvSpPr>
        <p:spPr>
          <a:xfrm>
            <a:off x="400050" y="2421402"/>
            <a:ext cx="5891022" cy="1314450"/>
          </a:xfrm>
        </p:spPr>
        <p:txBody>
          <a:bodyPr lIns="0" rIns="18288"/>
          <a:lstStyle>
            <a:lvl1pPr marL="0" marR="34290" indent="0" algn="r">
              <a:buNone/>
              <a:defRPr>
                <a:solidFill>
                  <a:schemeClr val="tx1"/>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ar-SA"/>
              <a:t>انقر لتحرير نمط العنوان الثانوي الرئيسي</a:t>
            </a:r>
            <a:endParaRPr kumimoji="0" lang="en-US"/>
          </a:p>
        </p:txBody>
      </p:sp>
      <p:sp>
        <p:nvSpPr>
          <p:cNvPr id="30" name="Date Placeholder 29"/>
          <p:cNvSpPr>
            <a:spLocks noGrp="1"/>
          </p:cNvSpPr>
          <p:nvPr>
            <p:ph type="dt" sz="half" idx="10"/>
          </p:nvPr>
        </p:nvSpPr>
        <p:spPr/>
        <p:txBody>
          <a:bodyPr/>
          <a:lstStyle/>
          <a:p>
            <a:fld id="{1B8ABB09-4A1D-463E-8065-109CC2B7EFAA}" type="datetimeFigureOut">
              <a:rPr lang="ar-SA" smtClean="0"/>
              <a:t>30/03/1444</a:t>
            </a:fld>
            <a:endParaRPr lang="ar-SA"/>
          </a:p>
        </p:txBody>
      </p:sp>
      <p:sp>
        <p:nvSpPr>
          <p:cNvPr id="19" name="Footer Placeholder 18"/>
          <p:cNvSpPr>
            <a:spLocks noGrp="1"/>
          </p:cNvSpPr>
          <p:nvPr>
            <p:ph type="ftr" sz="quarter" idx="11"/>
          </p:nvPr>
        </p:nvSpPr>
        <p:spPr/>
        <p:txBody>
          <a:bodyPr/>
          <a:lstStyle/>
          <a:p>
            <a:endParaRPr lang="ar-SA"/>
          </a:p>
        </p:txBody>
      </p:sp>
      <p:sp>
        <p:nvSpPr>
          <p:cNvPr id="27" name="Slide Number Placeholder 26"/>
          <p:cNvSpPr>
            <a:spLocks noGrp="1"/>
          </p:cNvSpPr>
          <p:nvPr>
            <p:ph type="sldNum" sz="quarter" idx="12"/>
          </p:nvPr>
        </p:nvSpPr>
        <p:spPr/>
        <p:txBody>
          <a:bodyPr/>
          <a:lstStyle/>
          <a:p>
            <a:fld id="{0B34F065-1154-456A-91E3-76DE8E75E17B}" type="slidenum">
              <a:rPr lang="ar-SA" smtClean="0"/>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a:t>انقر لتحرير نمط العنوان الرئيسي</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t>30/03/1444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685801"/>
            <a:ext cx="1543050" cy="3908822"/>
          </a:xfrm>
        </p:spPr>
        <p:txBody>
          <a:bodyPr vert="eaVert"/>
          <a:lstStyle/>
          <a:p>
            <a:r>
              <a:rPr kumimoji="0" lang="ar-SA"/>
              <a:t>انقر لتحرير نمط العنوان الرئيسي</a:t>
            </a:r>
            <a:endParaRPr kumimoji="0" lang="en-US"/>
          </a:p>
        </p:txBody>
      </p:sp>
      <p:sp>
        <p:nvSpPr>
          <p:cNvPr id="3" name="Vertical Text Placeholder 2"/>
          <p:cNvSpPr>
            <a:spLocks noGrp="1"/>
          </p:cNvSpPr>
          <p:nvPr>
            <p:ph type="body" orient="vert" idx="1"/>
          </p:nvPr>
        </p:nvSpPr>
        <p:spPr>
          <a:xfrm>
            <a:off x="342900" y="685801"/>
            <a:ext cx="4514850" cy="3908822"/>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t>30/03/1444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a:t>انقر لتحرير نمط العنوان الرئيسي</a:t>
            </a:r>
            <a:endParaRPr kumimoji="0" lang="en-US"/>
          </a:p>
        </p:txBody>
      </p:sp>
      <p:sp>
        <p:nvSpPr>
          <p:cNvPr id="3" name="Content Placeholder 2"/>
          <p:cNvSpPr>
            <a:spLocks noGrp="1"/>
          </p:cNvSpPr>
          <p:nvPr>
            <p:ph idx="1"/>
          </p:nvPr>
        </p:nvSpPr>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t>30/03/1444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397764" y="987552"/>
            <a:ext cx="5829300" cy="1021842"/>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42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a:t>انقر لتحرير نمط العنوان الرئيسي</a:t>
            </a:r>
            <a:endParaRPr kumimoji="0" lang="en-US"/>
          </a:p>
        </p:txBody>
      </p:sp>
      <p:sp>
        <p:nvSpPr>
          <p:cNvPr id="3" name="Text Placeholder 2"/>
          <p:cNvSpPr>
            <a:spLocks noGrp="1"/>
          </p:cNvSpPr>
          <p:nvPr>
            <p:ph type="body" idx="1"/>
          </p:nvPr>
        </p:nvSpPr>
        <p:spPr>
          <a:xfrm>
            <a:off x="397764" y="2028498"/>
            <a:ext cx="5829300" cy="1132284"/>
          </a:xfrm>
        </p:spPr>
        <p:txBody>
          <a:bodyPr lIns="45720" rIns="45720" anchor="t"/>
          <a:lstStyle>
            <a:lvl1pPr marL="0" indent="0">
              <a:buNone/>
              <a:defRPr sz="1650">
                <a:solidFill>
                  <a:schemeClr val="tx1"/>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ar-SA"/>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t>30/03/1444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342900" y="528066"/>
            <a:ext cx="6172200" cy="857250"/>
          </a:xfrm>
        </p:spPr>
        <p:txBody>
          <a:bodyPr/>
          <a:lstStyle/>
          <a:p>
            <a:r>
              <a:rPr kumimoji="0" lang="ar-SA"/>
              <a:t>انقر لتحرير نمط العنوان الرئيسي</a:t>
            </a:r>
            <a:endParaRPr kumimoji="0" lang="en-US"/>
          </a:p>
        </p:txBody>
      </p:sp>
      <p:sp>
        <p:nvSpPr>
          <p:cNvPr id="3" name="Content Placeholder 2"/>
          <p:cNvSpPr>
            <a:spLocks noGrp="1"/>
          </p:cNvSpPr>
          <p:nvPr>
            <p:ph sz="half" idx="1"/>
          </p:nvPr>
        </p:nvSpPr>
        <p:spPr>
          <a:xfrm>
            <a:off x="342900" y="1440064"/>
            <a:ext cx="3028950" cy="3326130"/>
          </a:xfrm>
        </p:spPr>
        <p:txBody>
          <a:bodyPr/>
          <a:lstStyle>
            <a:lvl1pPr>
              <a:defRPr sz="1950"/>
            </a:lvl1pPr>
            <a:lvl2pPr>
              <a:defRPr sz="1800"/>
            </a:lvl2pPr>
            <a:lvl3pPr>
              <a:defRPr sz="1500"/>
            </a:lvl3pPr>
            <a:lvl4pPr>
              <a:defRPr sz="1350"/>
            </a:lvl4pPr>
            <a:lvl5pPr>
              <a:defRPr sz="135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Content Placeholder 3"/>
          <p:cNvSpPr>
            <a:spLocks noGrp="1"/>
          </p:cNvSpPr>
          <p:nvPr>
            <p:ph sz="half" idx="2"/>
          </p:nvPr>
        </p:nvSpPr>
        <p:spPr>
          <a:xfrm>
            <a:off x="3486150" y="1440064"/>
            <a:ext cx="3028950" cy="3326130"/>
          </a:xfrm>
        </p:spPr>
        <p:txBody>
          <a:bodyPr/>
          <a:lstStyle>
            <a:lvl1pPr>
              <a:defRPr sz="1950"/>
            </a:lvl1pPr>
            <a:lvl2pPr>
              <a:defRPr sz="1800"/>
            </a:lvl2pPr>
            <a:lvl3pPr>
              <a:defRPr sz="1500"/>
            </a:lvl3pPr>
            <a:lvl4pPr>
              <a:defRPr sz="1350"/>
            </a:lvl4pPr>
            <a:lvl5pPr>
              <a:defRPr sz="135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Date Placeholder 4"/>
          <p:cNvSpPr>
            <a:spLocks noGrp="1"/>
          </p:cNvSpPr>
          <p:nvPr>
            <p:ph type="dt" sz="half" idx="10"/>
          </p:nvPr>
        </p:nvSpPr>
        <p:spPr/>
        <p:txBody>
          <a:bodyPr/>
          <a:lstStyle/>
          <a:p>
            <a:fld id="{1B8ABB09-4A1D-463E-8065-109CC2B7EFAA}" type="datetimeFigureOut">
              <a:rPr lang="ar-SA" smtClean="0"/>
              <a:t>30/03/1444</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342900" y="528066"/>
            <a:ext cx="6172200" cy="857250"/>
          </a:xfrm>
        </p:spPr>
        <p:txBody>
          <a:bodyPr tIns="45720" anchor="b"/>
          <a:lstStyle>
            <a:lvl1pPr>
              <a:defRPr/>
            </a:lvl1pPr>
          </a:lstStyle>
          <a:p>
            <a:r>
              <a:rPr kumimoji="0" lang="ar-SA"/>
              <a:t>انقر لتحرير نمط العنوان الرئيسي</a:t>
            </a:r>
            <a:endParaRPr kumimoji="0" lang="en-US"/>
          </a:p>
        </p:txBody>
      </p:sp>
      <p:sp>
        <p:nvSpPr>
          <p:cNvPr id="3" name="Text Placeholder 2"/>
          <p:cNvSpPr>
            <a:spLocks noGrp="1"/>
          </p:cNvSpPr>
          <p:nvPr>
            <p:ph type="body" idx="1"/>
          </p:nvPr>
        </p:nvSpPr>
        <p:spPr>
          <a:xfrm>
            <a:off x="342900" y="1391436"/>
            <a:ext cx="3030141" cy="494514"/>
          </a:xfrm>
        </p:spPr>
        <p:txBody>
          <a:bodyPr lIns="45720" tIns="0" rIns="45720" bIns="0" anchor="ctr">
            <a:noAutofit/>
          </a:bodyPr>
          <a:lstStyle>
            <a:lvl1pPr marL="0" indent="0">
              <a:buNone/>
              <a:defRPr sz="18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eaLnBrk="1" latinLnBrk="0" hangingPunct="1"/>
            <a:r>
              <a:rPr kumimoji="0" lang="ar-SA"/>
              <a:t>انقر لتحرير أنماط النص الرئيسي</a:t>
            </a:r>
          </a:p>
        </p:txBody>
      </p:sp>
      <p:sp>
        <p:nvSpPr>
          <p:cNvPr id="4" name="Text Placeholder 3"/>
          <p:cNvSpPr>
            <a:spLocks noGrp="1"/>
          </p:cNvSpPr>
          <p:nvPr>
            <p:ph type="body" sz="half" idx="3"/>
          </p:nvPr>
        </p:nvSpPr>
        <p:spPr>
          <a:xfrm>
            <a:off x="3483770" y="1394818"/>
            <a:ext cx="3031331" cy="491132"/>
          </a:xfrm>
        </p:spPr>
        <p:txBody>
          <a:bodyPr lIns="45720" tIns="0" rIns="45720" bIns="0" anchor="ctr"/>
          <a:lstStyle>
            <a:lvl1pPr marL="0" indent="0">
              <a:buNone/>
              <a:defRPr sz="18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eaLnBrk="1" latinLnBrk="0" hangingPunct="1"/>
            <a:r>
              <a:rPr kumimoji="0" lang="ar-SA"/>
              <a:t>انقر لتحرير أنماط النص الرئيسي</a:t>
            </a:r>
          </a:p>
        </p:txBody>
      </p:sp>
      <p:sp>
        <p:nvSpPr>
          <p:cNvPr id="5" name="Content Placeholder 4"/>
          <p:cNvSpPr>
            <a:spLocks noGrp="1"/>
          </p:cNvSpPr>
          <p:nvPr>
            <p:ph sz="quarter" idx="2"/>
          </p:nvPr>
        </p:nvSpPr>
        <p:spPr>
          <a:xfrm>
            <a:off x="342900" y="1885950"/>
            <a:ext cx="3030141" cy="2884290"/>
          </a:xfrm>
        </p:spPr>
        <p:txBody>
          <a:bodyPr tIns="0"/>
          <a:lstStyle>
            <a:lvl1pPr>
              <a:defRPr sz="1650"/>
            </a:lvl1pPr>
            <a:lvl2pPr>
              <a:defRPr sz="1500"/>
            </a:lvl2pPr>
            <a:lvl3pPr>
              <a:defRPr sz="1350"/>
            </a:lvl3pPr>
            <a:lvl4pPr>
              <a:defRPr sz="1200"/>
            </a:lvl4pPr>
            <a:lvl5pPr>
              <a:defRPr sz="12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6" name="Content Placeholder 5"/>
          <p:cNvSpPr>
            <a:spLocks noGrp="1"/>
          </p:cNvSpPr>
          <p:nvPr>
            <p:ph sz="quarter" idx="4"/>
          </p:nvPr>
        </p:nvSpPr>
        <p:spPr>
          <a:xfrm>
            <a:off x="3483770" y="1885950"/>
            <a:ext cx="3031331" cy="2884290"/>
          </a:xfrm>
        </p:spPr>
        <p:txBody>
          <a:bodyPr tIns="0"/>
          <a:lstStyle>
            <a:lvl1pPr>
              <a:defRPr sz="1650"/>
            </a:lvl1pPr>
            <a:lvl2pPr>
              <a:defRPr sz="1500"/>
            </a:lvl2pPr>
            <a:lvl3pPr>
              <a:defRPr sz="1350"/>
            </a:lvl3pPr>
            <a:lvl4pPr>
              <a:defRPr sz="1200"/>
            </a:lvl4pPr>
            <a:lvl5pPr>
              <a:defRPr sz="12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7" name="Date Placeholder 6"/>
          <p:cNvSpPr>
            <a:spLocks noGrp="1"/>
          </p:cNvSpPr>
          <p:nvPr>
            <p:ph type="dt" sz="half" idx="10"/>
          </p:nvPr>
        </p:nvSpPr>
        <p:spPr/>
        <p:txBody>
          <a:bodyPr/>
          <a:lstStyle/>
          <a:p>
            <a:fld id="{1B8ABB09-4A1D-463E-8065-109CC2B7EFAA}" type="datetimeFigureOut">
              <a:rPr lang="ar-SA" smtClean="0"/>
              <a:t>30/03/1444</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342900" y="528066"/>
            <a:ext cx="6229350" cy="85725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3750" b="0">
                <a:ln>
                  <a:noFill/>
                </a:ln>
                <a:solidFill>
                  <a:schemeClr val="tx2"/>
                </a:solidFill>
                <a:effectLst/>
                <a:latin typeface="+mj-lt"/>
                <a:ea typeface="+mj-ea"/>
                <a:cs typeface="+mj-cs"/>
              </a:defRPr>
            </a:lvl1pPr>
          </a:lstStyle>
          <a:p>
            <a:r>
              <a:rPr kumimoji="0" lang="ar-SA"/>
              <a:t>انقر لتحرير نمط العنوان الرئيسي</a:t>
            </a:r>
            <a:endParaRPr kumimoji="0" lang="en-US"/>
          </a:p>
        </p:txBody>
      </p:sp>
      <p:sp>
        <p:nvSpPr>
          <p:cNvPr id="3" name="Date Placeholder 2"/>
          <p:cNvSpPr>
            <a:spLocks noGrp="1"/>
          </p:cNvSpPr>
          <p:nvPr>
            <p:ph type="dt" sz="half" idx="10"/>
          </p:nvPr>
        </p:nvSpPr>
        <p:spPr/>
        <p:txBody>
          <a:bodyPr/>
          <a:lstStyle/>
          <a:p>
            <a:fld id="{1B8ABB09-4A1D-463E-8065-109CC2B7EFAA}" type="datetimeFigureOut">
              <a:rPr lang="ar-SA" smtClean="0"/>
              <a:t>30/03/1444</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30/03/1444</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14350" y="385764"/>
            <a:ext cx="2057400" cy="871538"/>
          </a:xfrm>
        </p:spPr>
        <p:txBody>
          <a:bodyPr lIns="0" anchor="b">
            <a:noAutofit/>
          </a:bodyPr>
          <a:lstStyle>
            <a:lvl1pPr algn="l" rtl="0">
              <a:spcBef>
                <a:spcPct val="0"/>
              </a:spcBef>
              <a:buNone/>
              <a:defRPr sz="1950" b="0">
                <a:ln>
                  <a:noFill/>
                </a:ln>
                <a:solidFill>
                  <a:schemeClr val="tx2"/>
                </a:solidFill>
                <a:effectLst/>
                <a:latin typeface="+mj-lt"/>
                <a:ea typeface="+mj-ea"/>
                <a:cs typeface="+mj-cs"/>
              </a:defRPr>
            </a:lvl1pPr>
          </a:lstStyle>
          <a:p>
            <a:r>
              <a:rPr kumimoji="0" lang="ar-SA"/>
              <a:t>انقر لتحرير نمط العنوان الرئيسي</a:t>
            </a:r>
            <a:endParaRPr kumimoji="0" lang="en-US"/>
          </a:p>
        </p:txBody>
      </p:sp>
      <p:sp>
        <p:nvSpPr>
          <p:cNvPr id="3" name="Text Placeholder 2"/>
          <p:cNvSpPr>
            <a:spLocks noGrp="1"/>
          </p:cNvSpPr>
          <p:nvPr>
            <p:ph type="body" idx="2"/>
          </p:nvPr>
        </p:nvSpPr>
        <p:spPr>
          <a:xfrm>
            <a:off x="514350" y="1257300"/>
            <a:ext cx="2057400" cy="3429000"/>
          </a:xfrm>
        </p:spPr>
        <p:txBody>
          <a:bodyPr lIns="18288" rIns="18288"/>
          <a:lstStyle>
            <a:lvl1pPr marL="0" indent="0" algn="l">
              <a:buNone/>
              <a:defRPr sz="1050"/>
            </a:lvl1pPr>
            <a:lvl2pPr indent="0" algn="l">
              <a:buNone/>
              <a:defRPr sz="900"/>
            </a:lvl2pPr>
            <a:lvl3pPr indent="0" algn="l">
              <a:buNone/>
              <a:defRPr sz="750"/>
            </a:lvl3pPr>
            <a:lvl4pPr indent="0" algn="l">
              <a:buNone/>
              <a:defRPr sz="675"/>
            </a:lvl4pPr>
            <a:lvl5pPr indent="0" algn="l">
              <a:buNone/>
              <a:defRPr sz="675"/>
            </a:lvl5pPr>
          </a:lstStyle>
          <a:p>
            <a:pPr lvl="0" eaLnBrk="1" latinLnBrk="0" hangingPunct="1"/>
            <a:r>
              <a:rPr kumimoji="0" lang="ar-SA"/>
              <a:t>انقر لتحرير أنماط النص الرئيسي</a:t>
            </a:r>
          </a:p>
        </p:txBody>
      </p:sp>
      <p:sp>
        <p:nvSpPr>
          <p:cNvPr id="4" name="Content Placeholder 3"/>
          <p:cNvSpPr>
            <a:spLocks noGrp="1"/>
          </p:cNvSpPr>
          <p:nvPr>
            <p:ph sz="half" idx="1"/>
          </p:nvPr>
        </p:nvSpPr>
        <p:spPr>
          <a:xfrm>
            <a:off x="2681287" y="1257300"/>
            <a:ext cx="3833813" cy="3429000"/>
          </a:xfrm>
        </p:spPr>
        <p:txBody>
          <a:bodyPr tIns="0"/>
          <a:lstStyle>
            <a:lvl1pPr>
              <a:defRPr sz="2100"/>
            </a:lvl1pPr>
            <a:lvl2pPr>
              <a:defRPr sz="1950"/>
            </a:lvl2pPr>
            <a:lvl3pPr>
              <a:defRPr sz="1800"/>
            </a:lvl3pPr>
            <a:lvl4pPr>
              <a:defRPr sz="1500"/>
            </a:lvl4pPr>
            <a:lvl5pPr>
              <a:defRPr sz="135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Date Placeholder 4"/>
          <p:cNvSpPr>
            <a:spLocks noGrp="1"/>
          </p:cNvSpPr>
          <p:nvPr>
            <p:ph type="dt" sz="half" idx="10"/>
          </p:nvPr>
        </p:nvSpPr>
        <p:spPr/>
        <p:txBody>
          <a:bodyPr/>
          <a:lstStyle/>
          <a:p>
            <a:fld id="{1B8ABB09-4A1D-463E-8065-109CC2B7EFAA}" type="datetimeFigureOut">
              <a:rPr lang="ar-SA" smtClean="0"/>
              <a:t>30/03/1444</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9" name="Snip and Round Single Corner Rectangle 8"/>
          <p:cNvSpPr/>
          <p:nvPr/>
        </p:nvSpPr>
        <p:spPr>
          <a:xfrm rot="420000" flipV="1">
            <a:off x="2374315" y="831058"/>
            <a:ext cx="394335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a:p>
        </p:txBody>
      </p:sp>
      <p:sp>
        <p:nvSpPr>
          <p:cNvPr id="12" name="Right Triangle 11"/>
          <p:cNvSpPr/>
          <p:nvPr/>
        </p:nvSpPr>
        <p:spPr>
          <a:xfrm rot="420000" flipV="1">
            <a:off x="6003101" y="4019827"/>
            <a:ext cx="116586" cy="116586"/>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a:p>
        </p:txBody>
      </p:sp>
      <p:sp>
        <p:nvSpPr>
          <p:cNvPr id="2" name="Title 1"/>
          <p:cNvSpPr>
            <a:spLocks noGrp="1"/>
          </p:cNvSpPr>
          <p:nvPr>
            <p:ph type="title"/>
          </p:nvPr>
        </p:nvSpPr>
        <p:spPr>
          <a:xfrm>
            <a:off x="457200" y="882747"/>
            <a:ext cx="1659636" cy="1186966"/>
          </a:xfrm>
        </p:spPr>
        <p:txBody>
          <a:bodyPr vert="horz" lIns="45720" tIns="45720" rIns="45720" bIns="45720" anchor="b"/>
          <a:lstStyle>
            <a:lvl1pPr algn="l">
              <a:buNone/>
              <a:defRPr sz="1500" b="1">
                <a:solidFill>
                  <a:schemeClr val="tx2"/>
                </a:solidFill>
              </a:defRPr>
            </a:lvl1pPr>
          </a:lstStyle>
          <a:p>
            <a:r>
              <a:rPr kumimoji="0" lang="ar-SA"/>
              <a:t>انقر لتحرير نمط العنوان الرئيسي</a:t>
            </a:r>
            <a:endParaRPr kumimoji="0" lang="en-US"/>
          </a:p>
        </p:txBody>
      </p:sp>
      <p:sp>
        <p:nvSpPr>
          <p:cNvPr id="4" name="Text Placeholder 3"/>
          <p:cNvSpPr>
            <a:spLocks noGrp="1"/>
          </p:cNvSpPr>
          <p:nvPr>
            <p:ph type="body" sz="half" idx="2"/>
          </p:nvPr>
        </p:nvSpPr>
        <p:spPr>
          <a:xfrm>
            <a:off x="457200" y="2121589"/>
            <a:ext cx="1657350" cy="1634490"/>
          </a:xfrm>
        </p:spPr>
        <p:txBody>
          <a:bodyPr lIns="64008" rIns="45720" bIns="45720" anchor="t"/>
          <a:lstStyle>
            <a:lvl1pPr marL="0" indent="0" algn="l">
              <a:spcBef>
                <a:spcPts val="188"/>
              </a:spcBef>
              <a:buFontTx/>
              <a:buNone/>
              <a:defRPr sz="975"/>
            </a:lvl1pPr>
            <a:lvl2pPr>
              <a:defRPr sz="900"/>
            </a:lvl2pPr>
            <a:lvl3pPr>
              <a:defRPr sz="750"/>
            </a:lvl3pPr>
            <a:lvl4pPr>
              <a:defRPr sz="675"/>
            </a:lvl4pPr>
            <a:lvl5pPr>
              <a:defRPr sz="675"/>
            </a:lvl5pPr>
          </a:lstStyle>
          <a:p>
            <a:pPr lvl="0" eaLnBrk="1" latinLnBrk="0" hangingPunct="1"/>
            <a:r>
              <a:rPr kumimoji="0" lang="ar-SA"/>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30/03/1444</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a:xfrm>
            <a:off x="6057900" y="4767263"/>
            <a:ext cx="457200" cy="273844"/>
          </a:xfrm>
        </p:spPr>
        <p:txBody>
          <a:bodyPr/>
          <a:lstStyle/>
          <a:p>
            <a:fld id="{0B34F065-1154-456A-91E3-76DE8E75E17B}" type="slidenum">
              <a:rPr lang="ar-SA" smtClean="0"/>
              <a:t>‹#›</a:t>
            </a:fld>
            <a:endParaRPr lang="ar-SA"/>
          </a:p>
        </p:txBody>
      </p:sp>
      <p:sp>
        <p:nvSpPr>
          <p:cNvPr id="3" name="Picture Placeholder 2"/>
          <p:cNvSpPr>
            <a:spLocks noGrp="1"/>
          </p:cNvSpPr>
          <p:nvPr>
            <p:ph type="pic" idx="1"/>
          </p:nvPr>
        </p:nvSpPr>
        <p:spPr>
          <a:xfrm rot="420000">
            <a:off x="2614345" y="899638"/>
            <a:ext cx="3463290" cy="2948940"/>
          </a:xfrm>
          <a:prstGeom prst="rect">
            <a:avLst/>
          </a:prstGeom>
          <a:solidFill>
            <a:schemeClr val="bg2"/>
          </a:solidFill>
          <a:ln w="3000" cap="rnd">
            <a:solidFill>
              <a:srgbClr val="C0C0C0"/>
            </a:solidFill>
            <a:round/>
          </a:ln>
          <a:effectLst/>
        </p:spPr>
        <p:txBody>
          <a:bodyPr/>
          <a:lstStyle>
            <a:lvl1pPr marL="0" indent="0">
              <a:buNone/>
              <a:defRPr sz="2400"/>
            </a:lvl1pPr>
          </a:lstStyle>
          <a:p>
            <a:r>
              <a:rPr kumimoji="0" lang="ar-SA"/>
              <a:t>انقر فوق الأيقونة لإضافة صورة</a:t>
            </a:r>
            <a:endParaRPr kumimoji="0" lang="en-US" dirty="0"/>
          </a:p>
        </p:txBody>
      </p:sp>
      <p:sp>
        <p:nvSpPr>
          <p:cNvPr id="10" name="Freeform 9"/>
          <p:cNvSpPr>
            <a:spLocks/>
          </p:cNvSpPr>
          <p:nvPr/>
        </p:nvSpPr>
        <p:spPr bwMode="auto">
          <a:xfrm flipV="1">
            <a:off x="-7144" y="4362450"/>
            <a:ext cx="6872288"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68580" tIns="34290" rIns="68580" bIns="34290" anchor="t" compatLnSpc="1"/>
          <a:lstStyle/>
          <a:p>
            <a:pPr marL="0" algn="l" rtl="0" eaLnBrk="1" latinLnBrk="0" hangingPunct="1"/>
            <a:endParaRPr kumimoji="0" lang="en-US" sz="1350">
              <a:solidFill>
                <a:schemeClr val="tx1"/>
              </a:solidFill>
              <a:latin typeface="+mn-lt"/>
              <a:ea typeface="+mn-ea"/>
              <a:cs typeface="+mn-cs"/>
            </a:endParaRPr>
          </a:p>
        </p:txBody>
      </p:sp>
      <p:sp>
        <p:nvSpPr>
          <p:cNvPr id="11" name="Freeform 10"/>
          <p:cNvSpPr>
            <a:spLocks/>
          </p:cNvSpPr>
          <p:nvPr/>
        </p:nvSpPr>
        <p:spPr bwMode="auto">
          <a:xfrm flipV="1">
            <a:off x="3286125" y="4664870"/>
            <a:ext cx="3571875"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68580" tIns="34290" rIns="68580" bIns="34290" anchor="t" compatLnSpc="1"/>
          <a:lstStyle/>
          <a:p>
            <a:pPr marL="0" algn="l" rtl="0" eaLnBrk="1" latinLnBrk="0" hangingPunct="1"/>
            <a:endParaRPr kumimoji="0" lang="en-US" sz="135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7144" y="-5358"/>
            <a:ext cx="6872288"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68580" tIns="34290" rIns="68580" bIns="34290" anchor="t" compatLnSpc="1"/>
          <a:lstStyle/>
          <a:p>
            <a:pPr marL="0" algn="l" rtl="0" eaLnBrk="1" latinLnBrk="0" hangingPunct="1"/>
            <a:endParaRPr kumimoji="0" lang="en-US" sz="1350">
              <a:solidFill>
                <a:schemeClr val="tx1"/>
              </a:solidFill>
              <a:latin typeface="+mn-lt"/>
              <a:ea typeface="+mn-ea"/>
              <a:cs typeface="+mn-cs"/>
            </a:endParaRPr>
          </a:p>
        </p:txBody>
      </p:sp>
      <p:sp>
        <p:nvSpPr>
          <p:cNvPr id="8" name="Freeform 7"/>
          <p:cNvSpPr>
            <a:spLocks/>
          </p:cNvSpPr>
          <p:nvPr/>
        </p:nvSpPr>
        <p:spPr bwMode="auto">
          <a:xfrm>
            <a:off x="3286125" y="-5358"/>
            <a:ext cx="3571875"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68580" tIns="34290" rIns="68580" bIns="34290" anchor="t" compatLnSpc="1"/>
          <a:lstStyle/>
          <a:p>
            <a:pPr marL="0" algn="l" rtl="0" eaLnBrk="1" latinLnBrk="0" hangingPunct="1"/>
            <a:endParaRPr kumimoji="0" lang="en-US" sz="1350">
              <a:solidFill>
                <a:schemeClr val="tx1"/>
              </a:solidFill>
              <a:latin typeface="+mn-lt"/>
              <a:ea typeface="+mn-ea"/>
              <a:cs typeface="+mn-cs"/>
            </a:endParaRPr>
          </a:p>
        </p:txBody>
      </p:sp>
      <p:sp>
        <p:nvSpPr>
          <p:cNvPr id="9" name="Title Placeholder 8"/>
          <p:cNvSpPr>
            <a:spLocks noGrp="1"/>
          </p:cNvSpPr>
          <p:nvPr>
            <p:ph type="title"/>
          </p:nvPr>
        </p:nvSpPr>
        <p:spPr>
          <a:xfrm>
            <a:off x="342900" y="528066"/>
            <a:ext cx="6172200" cy="857250"/>
          </a:xfrm>
          <a:prstGeom prst="rect">
            <a:avLst/>
          </a:prstGeom>
        </p:spPr>
        <p:txBody>
          <a:bodyPr vert="horz" lIns="0" rIns="0" bIns="0" anchor="b">
            <a:normAutofit/>
          </a:bodyPr>
          <a:lstStyle/>
          <a:p>
            <a:r>
              <a:rPr kumimoji="0" lang="ar-SA"/>
              <a:t>انقر لتحرير نمط العنوان الرئيسي</a:t>
            </a:r>
            <a:endParaRPr kumimoji="0" lang="en-US"/>
          </a:p>
        </p:txBody>
      </p:sp>
      <p:sp>
        <p:nvSpPr>
          <p:cNvPr id="30" name="Text Placeholder 29"/>
          <p:cNvSpPr>
            <a:spLocks noGrp="1"/>
          </p:cNvSpPr>
          <p:nvPr>
            <p:ph type="body" idx="1"/>
          </p:nvPr>
        </p:nvSpPr>
        <p:spPr>
          <a:xfrm>
            <a:off x="342900" y="1451610"/>
            <a:ext cx="6172200" cy="3291840"/>
          </a:xfrm>
          <a:prstGeom prst="rect">
            <a:avLst/>
          </a:prstGeom>
        </p:spPr>
        <p:txBody>
          <a:bodyPr vert="horz">
            <a:normAutofit/>
          </a:bodyPr>
          <a:lstStyle/>
          <a:p>
            <a:pPr lvl="0" eaLnBrk="1" latinLnBrk="0" hangingPunct="1"/>
            <a:r>
              <a:rPr kumimoji="0" lang="ar-SA"/>
              <a:t>انقر لتحرير أنماط النص الرئيسي</a:t>
            </a:r>
          </a:p>
          <a:p>
            <a:pPr lvl="1" eaLnBrk="1" latinLnBrk="0" hangingPunct="1"/>
            <a:r>
              <a:rPr kumimoji="0" lang="ar-SA"/>
              <a:t>المستوى الثاني</a:t>
            </a:r>
          </a:p>
          <a:p>
            <a:pPr lvl="2" eaLnBrk="1" latinLnBrk="0" hangingPunct="1"/>
            <a:r>
              <a:rPr kumimoji="0" lang="ar-SA"/>
              <a:t>المستوى الثالث</a:t>
            </a:r>
          </a:p>
          <a:p>
            <a:pPr lvl="3" eaLnBrk="1" latinLnBrk="0" hangingPunct="1"/>
            <a:r>
              <a:rPr kumimoji="0" lang="ar-SA"/>
              <a:t>المستوى الرابع</a:t>
            </a:r>
          </a:p>
          <a:p>
            <a:pPr lvl="4" eaLnBrk="1" latinLnBrk="0" hangingPunct="1"/>
            <a:r>
              <a:rPr kumimoji="0" lang="ar-SA"/>
              <a:t>المستوى الخامس</a:t>
            </a:r>
            <a:endParaRPr kumimoji="0" lang="en-US"/>
          </a:p>
        </p:txBody>
      </p:sp>
      <p:sp>
        <p:nvSpPr>
          <p:cNvPr id="10" name="Date Placeholder 9"/>
          <p:cNvSpPr>
            <a:spLocks noGrp="1"/>
          </p:cNvSpPr>
          <p:nvPr>
            <p:ph type="dt" sz="half" idx="2"/>
          </p:nvPr>
        </p:nvSpPr>
        <p:spPr>
          <a:xfrm>
            <a:off x="342900" y="4767263"/>
            <a:ext cx="1600200" cy="273844"/>
          </a:xfrm>
          <a:prstGeom prst="rect">
            <a:avLst/>
          </a:prstGeom>
        </p:spPr>
        <p:txBody>
          <a:bodyPr vert="horz" lIns="0" tIns="0" rIns="0" bIns="0" anchor="b"/>
          <a:lstStyle>
            <a:lvl1pPr algn="l" eaLnBrk="1" latinLnBrk="0" hangingPunct="1">
              <a:defRPr kumimoji="0" sz="900">
                <a:solidFill>
                  <a:schemeClr val="tx2">
                    <a:shade val="90000"/>
                  </a:schemeClr>
                </a:solidFill>
              </a:defRPr>
            </a:lvl1pPr>
          </a:lstStyle>
          <a:p>
            <a:fld id="{1B8ABB09-4A1D-463E-8065-109CC2B7EFAA}" type="datetimeFigureOut">
              <a:rPr lang="ar-SA" smtClean="0"/>
              <a:t>30/03/1444</a:t>
            </a:fld>
            <a:endParaRPr lang="ar-SA"/>
          </a:p>
        </p:txBody>
      </p:sp>
      <p:sp>
        <p:nvSpPr>
          <p:cNvPr id="22" name="Footer Placeholder 21"/>
          <p:cNvSpPr>
            <a:spLocks noGrp="1"/>
          </p:cNvSpPr>
          <p:nvPr>
            <p:ph type="ftr" sz="quarter" idx="3"/>
          </p:nvPr>
        </p:nvSpPr>
        <p:spPr>
          <a:xfrm>
            <a:off x="2000250" y="4767263"/>
            <a:ext cx="2514600" cy="273844"/>
          </a:xfrm>
          <a:prstGeom prst="rect">
            <a:avLst/>
          </a:prstGeom>
        </p:spPr>
        <p:txBody>
          <a:bodyPr vert="horz" lIns="0" tIns="0" rIns="0" bIns="0" anchor="b"/>
          <a:lstStyle>
            <a:lvl1pPr algn="l" eaLnBrk="1" latinLnBrk="0" hangingPunct="1">
              <a:defRPr kumimoji="0" sz="900">
                <a:solidFill>
                  <a:schemeClr val="tx2">
                    <a:shade val="90000"/>
                  </a:schemeClr>
                </a:solidFill>
              </a:defRPr>
            </a:lvl1pPr>
          </a:lstStyle>
          <a:p>
            <a:endParaRPr lang="ar-SA"/>
          </a:p>
        </p:txBody>
      </p:sp>
      <p:sp>
        <p:nvSpPr>
          <p:cNvPr id="18" name="Slide Number Placeholder 17"/>
          <p:cNvSpPr>
            <a:spLocks noGrp="1"/>
          </p:cNvSpPr>
          <p:nvPr>
            <p:ph type="sldNum" sz="quarter" idx="4"/>
          </p:nvPr>
        </p:nvSpPr>
        <p:spPr>
          <a:xfrm>
            <a:off x="5943600" y="4767263"/>
            <a:ext cx="571500" cy="273844"/>
          </a:xfrm>
          <a:prstGeom prst="rect">
            <a:avLst/>
          </a:prstGeom>
        </p:spPr>
        <p:txBody>
          <a:bodyPr vert="horz" lIns="0" tIns="0" rIns="0" bIns="0" anchor="b"/>
          <a:lstStyle>
            <a:lvl1pPr algn="r" eaLnBrk="1" latinLnBrk="0" hangingPunct="1">
              <a:defRPr kumimoji="0" sz="900">
                <a:solidFill>
                  <a:schemeClr val="tx2">
                    <a:shade val="90000"/>
                  </a:schemeClr>
                </a:solidFill>
              </a:defRPr>
            </a:lvl1pPr>
          </a:lstStyle>
          <a:p>
            <a:fld id="{0B34F065-1154-456A-91E3-76DE8E75E17B}" type="slidenum">
              <a:rPr lang="ar-SA" smtClean="0"/>
              <a:t>‹#›</a:t>
            </a:fld>
            <a:endParaRPr lang="ar-SA"/>
          </a:p>
        </p:txBody>
      </p:sp>
      <p:grpSp>
        <p:nvGrpSpPr>
          <p:cNvPr id="2" name="Group 1"/>
          <p:cNvGrpSpPr/>
          <p:nvPr/>
        </p:nvGrpSpPr>
        <p:grpSpPr>
          <a:xfrm>
            <a:off x="-14263" y="151806"/>
            <a:ext cx="6885411" cy="486918"/>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35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350"/>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750" b="0" kern="1200">
          <a:ln>
            <a:noFill/>
          </a:ln>
          <a:solidFill>
            <a:schemeClr val="tx2"/>
          </a:solidFill>
          <a:effectLst/>
          <a:latin typeface="+mj-lt"/>
          <a:ea typeface="+mj-ea"/>
          <a:cs typeface="+mj-cs"/>
        </a:defRPr>
      </a:lvl1pPr>
    </p:titleStyle>
    <p:bodyStyle>
      <a:lvl1pPr marL="205740" indent="-205740" algn="l" rtl="0" eaLnBrk="1" latinLnBrk="0" hangingPunct="1">
        <a:spcBef>
          <a:spcPct val="20000"/>
        </a:spcBef>
        <a:buClr>
          <a:schemeClr val="accent3"/>
        </a:buClr>
        <a:buSzPct val="95000"/>
        <a:buFont typeface="Wingdings 2"/>
        <a:buChar char=""/>
        <a:defRPr kumimoji="0" sz="1950" kern="1200">
          <a:solidFill>
            <a:schemeClr val="tx1"/>
          </a:solidFill>
          <a:latin typeface="+mn-lt"/>
          <a:ea typeface="+mn-ea"/>
          <a:cs typeface="+mn-cs"/>
        </a:defRPr>
      </a:lvl1pPr>
      <a:lvl2pPr marL="480060" indent="-185166" algn="l" rtl="0" eaLnBrk="1" latinLnBrk="0" hangingPunct="1">
        <a:spcBef>
          <a:spcPct val="20000"/>
        </a:spcBef>
        <a:buClr>
          <a:schemeClr val="accent1"/>
        </a:buClr>
        <a:buSzPct val="85000"/>
        <a:buFont typeface="Wingdings 2"/>
        <a:buChar char=""/>
        <a:defRPr kumimoji="0" sz="1800" kern="1200">
          <a:solidFill>
            <a:schemeClr val="tx1"/>
          </a:solidFill>
          <a:latin typeface="+mn-lt"/>
          <a:ea typeface="+mn-ea"/>
          <a:cs typeface="+mn-cs"/>
        </a:defRPr>
      </a:lvl2pPr>
      <a:lvl3pPr marL="685800" indent="-185166" algn="l" rtl="0" eaLnBrk="1" latinLnBrk="0" hangingPunct="1">
        <a:spcBef>
          <a:spcPct val="20000"/>
        </a:spcBef>
        <a:buClr>
          <a:schemeClr val="accent2"/>
        </a:buClr>
        <a:buSzPct val="70000"/>
        <a:buFont typeface="Wingdings 2"/>
        <a:buChar char=""/>
        <a:defRPr kumimoji="0" sz="1575" kern="1200">
          <a:solidFill>
            <a:schemeClr val="tx1"/>
          </a:solidFill>
          <a:latin typeface="+mn-lt"/>
          <a:ea typeface="+mn-ea"/>
          <a:cs typeface="+mn-cs"/>
        </a:defRPr>
      </a:lvl3pPr>
      <a:lvl4pPr marL="891540" indent="-157734" algn="l" rtl="0" eaLnBrk="1" latinLnBrk="0" hangingPunct="1">
        <a:spcBef>
          <a:spcPct val="20000"/>
        </a:spcBef>
        <a:buClr>
          <a:schemeClr val="accent3"/>
        </a:buClr>
        <a:buSzPct val="65000"/>
        <a:buFont typeface="Wingdings 2"/>
        <a:buChar char=""/>
        <a:defRPr kumimoji="0" sz="1500" kern="1200">
          <a:solidFill>
            <a:schemeClr val="tx1"/>
          </a:solidFill>
          <a:latin typeface="+mn-lt"/>
          <a:ea typeface="+mn-ea"/>
          <a:cs typeface="+mn-cs"/>
        </a:defRPr>
      </a:lvl4pPr>
      <a:lvl5pPr marL="1097280" indent="-157734" algn="l" rtl="0" eaLnBrk="1" latinLnBrk="0" hangingPunct="1">
        <a:spcBef>
          <a:spcPct val="20000"/>
        </a:spcBef>
        <a:buClr>
          <a:schemeClr val="accent4"/>
        </a:buClr>
        <a:buSzPct val="65000"/>
        <a:buFont typeface="Wingdings 2"/>
        <a:buChar char=""/>
        <a:defRPr kumimoji="0" sz="1500" kern="1200">
          <a:solidFill>
            <a:schemeClr val="tx1"/>
          </a:solidFill>
          <a:latin typeface="+mn-lt"/>
          <a:ea typeface="+mn-ea"/>
          <a:cs typeface="+mn-cs"/>
        </a:defRPr>
      </a:lvl5pPr>
      <a:lvl6pPr marL="1303020" indent="-157734"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920" indent="-137160"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660" indent="-137160"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pn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15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image" Target="../media/image33.emf"/></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hyperlink" Target="https://sciprofiles.com/profile/author/T084QmpqUFFvdnBVSU1YNGl4ZFlxUG1yVjlWM25FaXZiSlJGMUZ3Tk1xUT0="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2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155651" y="1115155"/>
            <a:ext cx="6481834" cy="1132559"/>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2100" b="1" dirty="0"/>
              <a:t>“</a:t>
            </a:r>
            <a:r>
              <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rPr>
              <a:t>Effects of Geometrical and Physical Properties of Cantor Structure for Gas Sensing Applications</a:t>
            </a:r>
            <a:r>
              <a:rPr lang="en-US" sz="2100" b="1" dirty="0"/>
              <a:t>”</a:t>
            </a:r>
            <a:endParaRPr lang="ar-EG" sz="2100" b="1" u="sng" dirty="0">
              <a:solidFill>
                <a:srgbClr val="FF0000"/>
              </a:solidFill>
              <a:effectLst>
                <a:outerShdw blurRad="38100" dist="38100" dir="2700000" algn="tl">
                  <a:srgbClr val="000000">
                    <a:alpha val="43137"/>
                  </a:srgbClr>
                </a:outerShdw>
              </a:effectLst>
              <a:latin typeface="Andalus" pitchFamily="18" charset="-78"/>
              <a:cs typeface="Andalus" pitchFamily="18" charset="-78"/>
            </a:endParaRPr>
          </a:p>
        </p:txBody>
      </p:sp>
      <p:pic>
        <p:nvPicPr>
          <p:cNvPr id="16" name="Picture 2" descr="F:\physics\ph departement\B S U logo.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61966" y1="37156" x2="61966" y2="37156"/>
                        <a14:foregroundMark x1="61966" y1="37156" x2="61966" y2="37156"/>
                        <a14:foregroundMark x1="56838" y1="38532" x2="56838" y2="38532"/>
                        <a14:foregroundMark x1="52137" y1="38532" x2="52137" y2="38532"/>
                        <a14:foregroundMark x1="52137" y1="38532" x2="52137" y2="38532"/>
                        <a14:foregroundMark x1="49573" y1="39908" x2="49573" y2="39908"/>
                        <a14:foregroundMark x1="48291" y1="39908" x2="48291" y2="39908"/>
                        <a14:foregroundMark x1="48291" y1="39908" x2="48291" y2="39908"/>
                        <a14:foregroundMark x1="47009" y1="42661" x2="47009" y2="42661"/>
                        <a14:foregroundMark x1="43590" y1="47248" x2="43590" y2="47248"/>
                        <a14:foregroundMark x1="43590" y1="48624" x2="43590" y2="48624"/>
                        <a14:foregroundMark x1="42308" y1="50000" x2="42308" y2="50000"/>
                        <a14:foregroundMark x1="42308" y1="51376" x2="42308" y2="51376"/>
                        <a14:foregroundMark x1="41026" y1="53211" x2="41026" y2="53211"/>
                        <a14:foregroundMark x1="38462" y1="55963" x2="38462" y2="55963"/>
                        <a14:foregroundMark x1="37179" y1="55963" x2="37179" y2="55963"/>
                        <a14:foregroundMark x1="37179" y1="58716" x2="37179" y2="58716"/>
                        <a14:foregroundMark x1="37179" y1="60550" x2="37179" y2="64679"/>
                        <a14:foregroundMark x1="37179" y1="64679" x2="37179" y2="64679"/>
                        <a14:foregroundMark x1="38462" y1="64679" x2="38462" y2="64679"/>
                        <a14:foregroundMark x1="43590" y1="64679" x2="43590" y2="64679"/>
                        <a14:foregroundMark x1="47009" y1="64679" x2="47009" y2="64679"/>
                        <a14:foregroundMark x1="53419" y1="64679" x2="53419" y2="64679"/>
                        <a14:foregroundMark x1="56838" y1="64679" x2="56838" y2="64679"/>
                        <a14:foregroundMark x1="60684" y1="64679" x2="60684" y2="64679"/>
                        <a14:foregroundMark x1="65812" y1="63303" x2="65812" y2="63303"/>
                        <a14:foregroundMark x1="67094" y1="60550" x2="67094" y2="60550"/>
                        <a14:foregroundMark x1="69231" y1="58716" x2="69231" y2="58716"/>
                        <a14:foregroundMark x1="69231" y1="53211" x2="69231" y2="53211"/>
                        <a14:foregroundMark x1="69231" y1="48624" x2="69231" y2="48624"/>
                        <a14:foregroundMark x1="69231" y1="47248" x2="69231" y2="47248"/>
                        <a14:foregroundMark x1="68376" y1="44495" x2="68376" y2="44495"/>
                        <a14:foregroundMark x1="67094" y1="42661" x2="67094" y2="42661"/>
                        <a14:foregroundMark x1="61966" y1="41284" x2="58120" y2="41284"/>
                        <a14:foregroundMark x1="49573" y1="38532" x2="49573" y2="38532"/>
                        <a14:foregroundMark x1="44872" y1="31193" x2="44872" y2="31193"/>
                        <a14:foregroundMark x1="42308" y1="29817" x2="42308" y2="29817"/>
                        <a14:foregroundMark x1="42308" y1="29817" x2="42308" y2="29817"/>
                        <a14:foregroundMark x1="38462" y1="38532" x2="38462" y2="38532"/>
                        <a14:foregroundMark x1="38462" y1="39908" x2="38462" y2="39908"/>
                        <a14:foregroundMark x1="70513" y1="13761" x2="70513" y2="13761"/>
                        <a14:foregroundMark x1="70513" y1="13761" x2="70513" y2="13761"/>
                        <a14:foregroundMark x1="44872" y1="9174" x2="44872" y2="9174"/>
                        <a14:foregroundMark x1="37179" y1="9174" x2="37179" y2="9174"/>
                        <a14:foregroundMark x1="23504" y1="11927" x2="23504" y2="11927"/>
                      </a14:backgroundRemoval>
                    </a14:imgEffect>
                  </a14:imgLayer>
                </a14:imgProps>
              </a:ext>
              <a:ext uri="{28A0092B-C50C-407E-A947-70E740481C1C}">
                <a14:useLocalDpi xmlns:a14="http://schemas.microsoft.com/office/drawing/2010/main" val="0"/>
              </a:ext>
            </a:extLst>
          </a:blip>
          <a:srcRect/>
          <a:stretch>
            <a:fillRect/>
          </a:stretch>
        </p:blipFill>
        <p:spPr bwMode="auto">
          <a:xfrm>
            <a:off x="155651" y="642938"/>
            <a:ext cx="1050128" cy="888301"/>
          </a:xfrm>
          <a:prstGeom prst="rect">
            <a:avLst/>
          </a:prstGeom>
          <a:noFill/>
          <a:extLst>
            <a:ext uri="{909E8E84-426E-40DD-AFC4-6F175D3DCCD1}">
              <a14:hiddenFill xmlns:a14="http://schemas.microsoft.com/office/drawing/2010/main">
                <a:solidFill>
                  <a:srgbClr val="FFFFFF"/>
                </a:solidFill>
              </a14:hiddenFill>
            </a:ext>
          </a:extLst>
        </p:spPr>
      </p:pic>
      <p:sp>
        <p:nvSpPr>
          <p:cNvPr id="23" name="مستطيل 22"/>
          <p:cNvSpPr/>
          <p:nvPr/>
        </p:nvSpPr>
        <p:spPr>
          <a:xfrm>
            <a:off x="617824" y="2399499"/>
            <a:ext cx="5447981" cy="992579"/>
          </a:xfrm>
          <a:prstGeom prst="rect">
            <a:avLst/>
          </a:prstGeom>
        </p:spPr>
        <p:txBody>
          <a:bodyPr wrap="square">
            <a:spAutoFit/>
          </a:bodyPr>
          <a:lstStyle/>
          <a:p>
            <a:pPr algn="ctr"/>
            <a:r>
              <a:rPr lang="en-US" sz="2400" dirty="0">
                <a:solidFill>
                  <a:srgbClr val="00B050"/>
                </a:solidFill>
                <a:latin typeface="Bahnschrift SemiBold SemiConden" pitchFamily="34" charset="0"/>
              </a:rPr>
              <a:t>By</a:t>
            </a:r>
            <a:endParaRPr lang="en-US" dirty="0">
              <a:solidFill>
                <a:srgbClr val="00B050"/>
              </a:solidFill>
              <a:latin typeface="Bahnschrift SemiBold SemiConden" pitchFamily="34" charset="0"/>
            </a:endParaRPr>
          </a:p>
          <a:p>
            <a:pPr algn="ctr"/>
            <a:r>
              <a:rPr lang="en-US" sz="2100" dirty="0">
                <a:solidFill>
                  <a:srgbClr val="FF0000"/>
                </a:solidFill>
                <a:latin typeface="Bodoni MT" pitchFamily="18" charset="0"/>
              </a:rPr>
              <a:t>Zaky A. Zaky</a:t>
            </a:r>
          </a:p>
          <a:p>
            <a:pPr algn="ctr"/>
            <a:r>
              <a:rPr lang="en-US" sz="1350" u="sng" dirty="0">
                <a:solidFill>
                  <a:srgbClr val="0070C0"/>
                </a:solidFill>
                <a:latin typeface="Times New Roman" panose="02020603050405020304" pitchFamily="18" charset="0"/>
                <a:cs typeface="Times New Roman" panose="02020603050405020304" pitchFamily="18" charset="0"/>
              </a:rPr>
              <a:t>Zaky.a.zaky@science.bsu.edu.eg</a:t>
            </a:r>
          </a:p>
        </p:txBody>
      </p:sp>
      <p:sp>
        <p:nvSpPr>
          <p:cNvPr id="27" name="مستطيل 26"/>
          <p:cNvSpPr/>
          <p:nvPr/>
        </p:nvSpPr>
        <p:spPr>
          <a:xfrm>
            <a:off x="1748358" y="3543862"/>
            <a:ext cx="3296420" cy="646331"/>
          </a:xfrm>
          <a:prstGeom prst="rect">
            <a:avLst/>
          </a:prstGeom>
        </p:spPr>
        <p:txBody>
          <a:bodyPr wrap="square">
            <a:spAutoFit/>
          </a:bodyPr>
          <a:lstStyle/>
          <a:p>
            <a:pPr algn="ctr" rtl="0"/>
            <a:r>
              <a:rPr lang="en-US" sz="1200" b="1" dirty="0">
                <a:solidFill>
                  <a:srgbClr val="7030A0"/>
                </a:solidFill>
                <a:latin typeface="Bookman Old Style" panose="02050604050505020204" pitchFamily="18" charset="0"/>
                <a:ea typeface="Calibri" panose="020F0502020204030204" pitchFamily="34" charset="0"/>
                <a:cs typeface="Times New Roman" panose="02020603050405020304" pitchFamily="18" charset="0"/>
              </a:rPr>
              <a:t>Ph.D. Student,</a:t>
            </a:r>
            <a:endParaRPr lang="en-US" sz="1200" b="1" i="1" spc="-8" dirty="0">
              <a:solidFill>
                <a:srgbClr val="7030A0"/>
              </a:solidFill>
              <a:latin typeface="Palatino Linotype" panose="02040502050505030304" pitchFamily="18" charset="0"/>
              <a:ea typeface="Calibri" panose="020F0502020204030204" pitchFamily="34" charset="0"/>
              <a:cs typeface="Arial" panose="020B0604020202020204" pitchFamily="34" charset="0"/>
            </a:endParaRPr>
          </a:p>
          <a:p>
            <a:pPr algn="ctr" rtl="0"/>
            <a:r>
              <a:rPr lang="en-US" sz="1200" b="1" i="1" spc="-8" dirty="0">
                <a:solidFill>
                  <a:srgbClr val="7030A0"/>
                </a:solidFill>
                <a:latin typeface="Palatino Linotype" panose="02040502050505030304" pitchFamily="18" charset="0"/>
                <a:ea typeface="Calibri" panose="020F0502020204030204" pitchFamily="34" charset="0"/>
                <a:cs typeface="Arial" panose="020B0604020202020204" pitchFamily="34" charset="0"/>
              </a:rPr>
              <a:t>Assistant Lecturer at physics</a:t>
            </a:r>
            <a:r>
              <a:rPr lang="en-US" sz="1200" b="1" spc="-8" dirty="0">
                <a:solidFill>
                  <a:srgbClr val="7030A0"/>
                </a:solidFill>
                <a:latin typeface="Arial" panose="020B0604020202020204" pitchFamily="34" charset="0"/>
                <a:ea typeface="Calibri" panose="020F0502020204030204" pitchFamily="34" charset="0"/>
              </a:rPr>
              <a:t> </a:t>
            </a:r>
            <a:r>
              <a:rPr lang="en-US" sz="1200" b="1" i="1" spc="-8" dirty="0">
                <a:solidFill>
                  <a:srgbClr val="7030A0"/>
                </a:solidFill>
                <a:latin typeface="Palatino Linotype" panose="02040502050505030304" pitchFamily="18" charset="0"/>
                <a:ea typeface="Calibri" panose="020F0502020204030204" pitchFamily="34" charset="0"/>
                <a:cs typeface="Arial" panose="020B0604020202020204" pitchFamily="34" charset="0"/>
              </a:rPr>
              <a:t>department, Beni-Suef</a:t>
            </a:r>
            <a:r>
              <a:rPr lang="en-US" sz="1200" b="1" spc="-8" dirty="0">
                <a:solidFill>
                  <a:srgbClr val="7030A0"/>
                </a:solidFill>
                <a:latin typeface="Arial" panose="020B0604020202020204" pitchFamily="34" charset="0"/>
                <a:ea typeface="Calibri" panose="020F0502020204030204" pitchFamily="34" charset="0"/>
              </a:rPr>
              <a:t> </a:t>
            </a:r>
            <a:r>
              <a:rPr lang="en-US" sz="1200" b="1" i="1" spc="-8" dirty="0">
                <a:solidFill>
                  <a:srgbClr val="7030A0"/>
                </a:solidFill>
                <a:latin typeface="Palatino Linotype" panose="02040502050505030304" pitchFamily="18" charset="0"/>
                <a:ea typeface="Calibri" panose="020F0502020204030204" pitchFamily="34" charset="0"/>
                <a:cs typeface="Arial" panose="020B0604020202020204" pitchFamily="34" charset="0"/>
              </a:rPr>
              <a:t>University, Egypt.</a:t>
            </a:r>
          </a:p>
        </p:txBody>
      </p:sp>
      <p:pic>
        <p:nvPicPr>
          <p:cNvPr id="13" name="Picture 12">
            <a:extLst>
              <a:ext uri="{FF2B5EF4-FFF2-40B4-BE49-F238E27FC236}">
                <a16:creationId xmlns:a16="http://schemas.microsoft.com/office/drawing/2014/main" id="{660D31B8-B900-4D42-8BC0-03614B162154}"/>
              </a:ext>
            </a:extLst>
          </p:cNvPr>
          <p:cNvPicPr/>
          <p:nvPr/>
        </p:nvPicPr>
        <p:blipFill>
          <a:blip r:embed="rId5">
            <a:extLst>
              <a:ext uri="{BEBA8EAE-BF5A-486C-A8C5-ECC9F3942E4B}">
                <a14:imgProps xmlns:a14="http://schemas.microsoft.com/office/drawing/2010/main">
                  <a14:imgLayer r:embed="rId6">
                    <a14:imgEffect>
                      <a14:backgroundRemoval t="4988" b="95262" l="0" r="94602">
                        <a14:foregroundMark x1="16710" y1="18703" x2="5141" y2="37656"/>
                        <a14:foregroundMark x1="4370" y1="41147" x2="3599" y2="44638"/>
                        <a14:foregroundMark x1="3085" y1="41646" x2="1799" y2="54364"/>
                        <a14:foregroundMark x1="1799" y1="54364" x2="4884" y2="66334"/>
                        <a14:foregroundMark x1="4884" y1="66334" x2="14139" y2="82294"/>
                        <a14:foregroundMark x1="55270" y1="92519" x2="35733" y2="91272"/>
                        <a14:foregroundMark x1="35733" y1="91272" x2="23650" y2="85037"/>
                        <a14:foregroundMark x1="27249" y1="86284" x2="14910" y2="73317"/>
                        <a14:foregroundMark x1="14910" y1="73317" x2="13111" y2="38404"/>
                        <a14:foregroundMark x1="13111" y1="38404" x2="21594" y2="22943"/>
                        <a14:foregroundMark x1="21594" y1="22943" x2="19537" y2="35411"/>
                        <a14:foregroundMark x1="19537" y1="35411" x2="27249" y2="20948"/>
                        <a14:foregroundMark x1="27249" y1="20948" x2="45244" y2="12219"/>
                        <a14:foregroundMark x1="45244" y1="12219" x2="46015" y2="29177"/>
                        <a14:foregroundMark x1="46015" y1="29177" x2="52699" y2="21197"/>
                        <a14:foregroundMark x1="52699" y1="21197" x2="45758" y2="36658"/>
                        <a14:foregroundMark x1="45758" y1="36658" x2="50129" y2="25187"/>
                        <a14:foregroundMark x1="50129" y1="25187" x2="64524" y2="20698"/>
                        <a14:foregroundMark x1="64524" y1="20698" x2="57326" y2="36160"/>
                        <a14:foregroundMark x1="57326" y1="36160" x2="66324" y2="25686"/>
                        <a14:foregroundMark x1="66324" y1="25686" x2="61697" y2="44888"/>
                        <a14:foregroundMark x1="61697" y1="44888" x2="54242" y2="37905"/>
                        <a14:foregroundMark x1="54242" y1="37905" x2="65553" y2="33666"/>
                        <a14:foregroundMark x1="65553" y1="33666" x2="74036" y2="42394"/>
                        <a14:foregroundMark x1="74036" y1="42394" x2="65296" y2="48379"/>
                        <a14:foregroundMark x1="65296" y1="48379" x2="75064" y2="42893"/>
                        <a14:foregroundMark x1="75064" y1="42893" x2="73008" y2="56359"/>
                        <a14:foregroundMark x1="73008" y1="56359" x2="87661" y2="45387"/>
                        <a14:foregroundMark x1="87661" y1="45387" x2="87147" y2="57855"/>
                        <a14:foregroundMark x1="87147" y1="57855" x2="87404" y2="38404"/>
                        <a14:foregroundMark x1="87404" y1="38404" x2="81234" y2="27681"/>
                        <a14:foregroundMark x1="81234" y1="27681" x2="74550" y2="35910"/>
                        <a14:foregroundMark x1="74550" y1="35910" x2="75064" y2="20200"/>
                        <a14:foregroundMark x1="75064" y1="20200" x2="64524" y2="21945"/>
                        <a14:foregroundMark x1="64524" y1="21945" x2="57841" y2="14464"/>
                        <a14:foregroundMark x1="57841" y1="14464" x2="49357" y2="20449"/>
                        <a14:foregroundMark x1="49357" y1="20449" x2="41645" y2="14214"/>
                        <a14:foregroundMark x1="41645" y1="14214" x2="32648" y2="15212"/>
                        <a14:foregroundMark x1="32648" y1="15212" x2="23650" y2="19950"/>
                        <a14:foregroundMark x1="23650" y1="19950" x2="8483" y2="47880"/>
                        <a14:foregroundMark x1="8483" y1="47880" x2="12596" y2="74813"/>
                        <a14:foregroundMark x1="12596" y1="74813" x2="19023" y2="83042"/>
                        <a14:foregroundMark x1="19023" y1="83042" x2="43010" y2="94677"/>
                        <a14:foregroundMark x1="48882" y1="97138" x2="72828" y2="92001"/>
                        <a14:foregroundMark x1="86500" y1="81433" x2="96401" y2="66833"/>
                        <a14:foregroundMark x1="96401" y1="66833" x2="97172" y2="40898"/>
                        <a14:foregroundMark x1="97172" y1="40898" x2="93316" y2="30175"/>
                        <a14:foregroundMark x1="93316" y1="30175" x2="77892" y2="13965"/>
                        <a14:foregroundMark x1="77892" y1="13965" x2="58869" y2="4988"/>
                        <a14:foregroundMark x1="58869" y1="4988" x2="29049" y2="10973"/>
                        <a14:foregroundMark x1="29049" y1="10973" x2="20566" y2="15461"/>
                        <a14:foregroundMark x1="20566" y1="15461" x2="13625" y2="22943"/>
                        <a14:foregroundMark x1="13625" y1="22943" x2="11054" y2="28180"/>
                        <a14:foregroundMark x1="94087" y1="31671" x2="97686" y2="42893"/>
                        <a14:foregroundMark x1="97686" y1="42893" x2="97943" y2="54863"/>
                        <a14:foregroundMark x1="97943" y1="54863" x2="95630" y2="66334"/>
                        <a14:foregroundMark x1="95630" y1="66334" x2="89717" y2="76559"/>
                        <a14:foregroundMark x1="89717" y1="76559" x2="88689" y2="76559"/>
                        <a14:foregroundMark x1="64010" y1="94514" x2="48712" y2="96880"/>
                        <a14:foregroundMark x1="42815" y1="96512" x2="37018" y2="95262"/>
                        <a14:foregroundMark x1="37018" y1="95262" x2="35219" y2="93516"/>
                        <a14:foregroundMark x1="87404" y1="75062" x2="70180" y2="86783"/>
                        <a14:foregroundMark x1="70180" y1="86783" x2="69923" y2="86534"/>
                        <a14:foregroundMark x1="85090" y1="55860" x2="77121" y2="68329"/>
                        <a14:foregroundMark x1="77121" y1="68329" x2="54242" y2="82544"/>
                        <a14:foregroundMark x1="67609" y1="72070" x2="43445" y2="79302"/>
                        <a14:foregroundMark x1="43445" y1="79302" x2="37789" y2="68329"/>
                        <a14:foregroundMark x1="37789" y1="68329" x2="31620" y2="44140"/>
                        <a14:foregroundMark x1="32648" y1="32170" x2="26735" y2="57107"/>
                        <a14:foregroundMark x1="26735" y1="57107" x2="26478" y2="60599"/>
                        <a14:foregroundMark x1="28278" y1="29426" x2="24422" y2="43641"/>
                        <a14:foregroundMark x1="24422" y1="43641" x2="25193" y2="64090"/>
                        <a14:foregroundMark x1="40617" y1="42893" x2="38046" y2="66334"/>
                        <a14:foregroundMark x1="52956" y1="41147" x2="51157" y2="58105"/>
                        <a14:foregroundMark x1="50129" y1="37905" x2="51928" y2="53367"/>
                        <a14:foregroundMark x1="51928" y1="53367" x2="49357" y2="59850"/>
                        <a14:foregroundMark x1="41902" y1="40898" x2="41645" y2="66584"/>
                        <a14:foregroundMark x1="63753" y1="45636" x2="65039" y2="70075"/>
                        <a14:foregroundMark x1="88946" y1="32170" x2="91517" y2="54364"/>
                        <a14:foregroundMark x1="91260" y1="33915" x2="93059" y2="51122"/>
                        <a14:foregroundMark x1="94602" y1="64339" x2="94087" y2="53117"/>
                        <a14:foregroundMark x1="47815" y1="85037" x2="33419" y2="78055"/>
                        <a14:backgroundMark x1="49614" y1="98254" x2="43959" y2="98254"/>
                        <a14:backgroundMark x1="87404" y1="82045" x2="80720" y2="89776"/>
                        <a14:backgroundMark x1="80720" y1="89776" x2="76864" y2="91521"/>
                        <a14:backgroundMark x1="77892" y1="91272" x2="74036" y2="93267"/>
                      </a14:backgroundRemoval>
                    </a14:imgEffect>
                  </a14:imgLayer>
                </a14:imgProps>
              </a:ext>
            </a:extLst>
          </a:blip>
          <a:stretch>
            <a:fillRect/>
          </a:stretch>
        </p:blipFill>
        <p:spPr>
          <a:xfrm>
            <a:off x="5627233" y="644958"/>
            <a:ext cx="1050128" cy="1036476"/>
          </a:xfrm>
          <a:prstGeom prst="rect">
            <a:avLst/>
          </a:prstGeom>
        </p:spPr>
      </p:pic>
      <p:sp>
        <p:nvSpPr>
          <p:cNvPr id="2" name="Rectangle 1">
            <a:extLst>
              <a:ext uri="{FF2B5EF4-FFF2-40B4-BE49-F238E27FC236}">
                <a16:creationId xmlns:a16="http://schemas.microsoft.com/office/drawing/2014/main" id="{DDF2BC92-2CE5-83A2-10A7-F84FA3AB675E}"/>
              </a:ext>
            </a:extLst>
          </p:cNvPr>
          <p:cNvSpPr/>
          <p:nvPr/>
        </p:nvSpPr>
        <p:spPr>
          <a:xfrm>
            <a:off x="6271001" y="-20538"/>
            <a:ext cx="389553" cy="58987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Times New Roman" panose="02020603050405020304" pitchFamily="18" charset="0"/>
                <a:cs typeface="Times New Roman" panose="02020603050405020304" pitchFamily="18" charset="0"/>
              </a:rPr>
              <a:t>1</a:t>
            </a:r>
          </a:p>
          <a:p>
            <a:pPr algn="ctr"/>
            <a:r>
              <a:rPr lang="ar-EG" sz="1600" b="1" dirty="0">
                <a:latin typeface="Times New Roman" panose="02020603050405020304" pitchFamily="18" charset="0"/>
                <a:cs typeface="Times New Roman" panose="02020603050405020304" pitchFamily="18" charset="0"/>
              </a:rPr>
              <a:t>23</a:t>
            </a:r>
            <a:endParaRPr lang="en-US" sz="1600" b="1" dirty="0">
              <a:latin typeface="Times New Roman" panose="02020603050405020304" pitchFamily="18" charset="0"/>
              <a:cs typeface="Times New Roman" panose="02020603050405020304" pitchFamily="18" charset="0"/>
            </a:endParaRPr>
          </a:p>
        </p:txBody>
      </p:sp>
      <p:pic>
        <p:nvPicPr>
          <p:cNvPr id="4" name="Picture 3" descr="A person in a suit and tie&#10;&#10;Description automatically generated with medium confidence">
            <a:extLst>
              <a:ext uri="{FF2B5EF4-FFF2-40B4-BE49-F238E27FC236}">
                <a16:creationId xmlns:a16="http://schemas.microsoft.com/office/drawing/2014/main" id="{CE6F1397-06F9-5F17-CD9D-E0E60AC0007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77327" y="2459453"/>
            <a:ext cx="1550367" cy="2188747"/>
          </a:xfrm>
          <a:prstGeom prst="rect">
            <a:avLst/>
          </a:prstGeom>
        </p:spPr>
      </p:pic>
      <p:pic>
        <p:nvPicPr>
          <p:cNvPr id="5" name="Picture 2" descr="معاينة الصورة">
            <a:extLst>
              <a:ext uri="{FF2B5EF4-FFF2-40B4-BE49-F238E27FC236}">
                <a16:creationId xmlns:a16="http://schemas.microsoft.com/office/drawing/2014/main" id="{1FDBE4A1-38A6-6292-94FE-6B2B33B9B73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0306" y="2519730"/>
            <a:ext cx="1326486" cy="2140252"/>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861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ناقلات يجلس على طاولة التفكير بوي, الولد ناقل الصور مجانا تحميل, حرف, ولد  PNG وملف PSD للتحميل مجانا | English activities for kids, Teacher cartoon,  Kids art class">
            <a:extLst>
              <a:ext uri="{FF2B5EF4-FFF2-40B4-BE49-F238E27FC236}">
                <a16:creationId xmlns:a16="http://schemas.microsoft.com/office/drawing/2014/main" id="{3A713975-5A19-B406-2921-4838910360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0538"/>
            <a:ext cx="6829878" cy="516403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FEC6890E-91C9-AAEB-F8A2-7866BAA82012}"/>
              </a:ext>
            </a:extLst>
          </p:cNvPr>
          <p:cNvSpPr/>
          <p:nvPr/>
        </p:nvSpPr>
        <p:spPr>
          <a:xfrm>
            <a:off x="6271001" y="-20538"/>
            <a:ext cx="389553" cy="58987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Times New Roman" panose="02020603050405020304" pitchFamily="18" charset="0"/>
                <a:cs typeface="Times New Roman" panose="02020603050405020304" pitchFamily="18" charset="0"/>
              </a:rPr>
              <a:t>10</a:t>
            </a:r>
          </a:p>
          <a:p>
            <a:pPr algn="ctr"/>
            <a:r>
              <a:rPr lang="ar-EG" sz="1600" b="1" dirty="0">
                <a:latin typeface="Times New Roman" panose="02020603050405020304" pitchFamily="18" charset="0"/>
                <a:cs typeface="Times New Roman" panose="02020603050405020304" pitchFamily="18" charset="0"/>
              </a:rPr>
              <a:t>23</a:t>
            </a:r>
            <a:endParaRPr lang="en-US" sz="1600" b="1"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5269F083-F795-3085-F59B-5A9C68E663FC}"/>
              </a:ext>
            </a:extLst>
          </p:cNvPr>
          <p:cNvSpPr txBox="1"/>
          <p:nvPr/>
        </p:nvSpPr>
        <p:spPr>
          <a:xfrm>
            <a:off x="-1457" y="569337"/>
            <a:ext cx="6829879" cy="523220"/>
          </a:xfrm>
          <a:prstGeom prst="rect">
            <a:avLst/>
          </a:prstGeom>
          <a:noFill/>
        </p:spPr>
        <p:txBody>
          <a:bodyPr wrap="square" rtlCol="0">
            <a:spAutoFit/>
          </a:bodyPr>
          <a:lstStyle/>
          <a:p>
            <a:pPr algn="ctr"/>
            <a:r>
              <a:rPr lang="en-US" sz="2800" b="1" dirty="0"/>
              <a:t>Graphene or metals?</a:t>
            </a:r>
            <a:endParaRPr lang="ar-EG" sz="2800" b="1" u="sng" dirty="0">
              <a:solidFill>
                <a:srgbClr val="FF0000"/>
              </a:solidFill>
              <a:effectLst>
                <a:outerShdw blurRad="38100" dist="38100" dir="2700000" algn="tl">
                  <a:srgbClr val="000000">
                    <a:alpha val="43137"/>
                  </a:srgbClr>
                </a:outerShdw>
              </a:effectLst>
              <a:latin typeface="Andalus" pitchFamily="18" charset="-78"/>
              <a:cs typeface="Andalus" pitchFamily="18" charset="-78"/>
            </a:endParaRPr>
          </a:p>
        </p:txBody>
      </p:sp>
    </p:spTree>
    <p:extLst>
      <p:ext uri="{BB962C8B-B14F-4D97-AF65-F5344CB8AC3E}">
        <p14:creationId xmlns:p14="http://schemas.microsoft.com/office/powerpoint/2010/main" val="3313634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مجموعة 4"/>
          <p:cNvGrpSpPr/>
          <p:nvPr/>
        </p:nvGrpSpPr>
        <p:grpSpPr>
          <a:xfrm>
            <a:off x="1805167" y="17935"/>
            <a:ext cx="3034046" cy="438581"/>
            <a:chOff x="2590435" y="898702"/>
            <a:chExt cx="4555373" cy="761559"/>
          </a:xfrm>
          <a:scene3d>
            <a:camera prst="orthographicFront"/>
            <a:lightRig rig="flat" dir="t"/>
          </a:scene3d>
        </p:grpSpPr>
        <p:sp>
          <p:nvSpPr>
            <p:cNvPr id="6" name="مستطيل مستدير الزوايا 5"/>
            <p:cNvSpPr/>
            <p:nvPr/>
          </p:nvSpPr>
          <p:spPr>
            <a:xfrm>
              <a:off x="2590435" y="898702"/>
              <a:ext cx="4555373" cy="761559"/>
            </a:xfrm>
            <a:prstGeom prst="roundRect">
              <a:avLst>
                <a:gd name="adj" fmla="val 16670"/>
              </a:avLst>
            </a:prstGeom>
            <a:sp3d prstMaterial="dkEdge">
              <a:bevelT w="8200" h="38100"/>
            </a:sp3d>
          </p:spPr>
          <p:style>
            <a:lnRef idx="1">
              <a:schemeClr val="lt1">
                <a:hueOff val="0"/>
                <a:satOff val="0"/>
                <a:lumOff val="0"/>
                <a:alphaOff val="0"/>
              </a:schemeClr>
            </a:lnRef>
            <a:fillRef idx="2">
              <a:schemeClr val="accent1">
                <a:hueOff val="0"/>
                <a:satOff val="0"/>
                <a:lumOff val="0"/>
                <a:alphaOff val="0"/>
              </a:schemeClr>
            </a:fillRef>
            <a:effectRef idx="0">
              <a:schemeClr val="accent1">
                <a:hueOff val="0"/>
                <a:satOff val="0"/>
                <a:lumOff val="0"/>
                <a:alphaOff val="0"/>
              </a:schemeClr>
            </a:effectRef>
            <a:fontRef idx="minor">
              <a:schemeClr val="dk1"/>
            </a:fontRef>
          </p:style>
          <p:txBody>
            <a:bodyPr/>
            <a:lstStyle/>
            <a:p>
              <a:endParaRPr lang="en-US" sz="1350" dirty="0"/>
            </a:p>
          </p:txBody>
        </p:sp>
        <p:sp>
          <p:nvSpPr>
            <p:cNvPr id="7" name="مستطيل 6"/>
            <p:cNvSpPr/>
            <p:nvPr/>
          </p:nvSpPr>
          <p:spPr>
            <a:xfrm>
              <a:off x="2627618" y="935885"/>
              <a:ext cx="4481007" cy="687193"/>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22682" tIns="122682" rIns="122682" bIns="122682" numCol="1" spcCol="1270" anchor="ctr" anchorCtr="0">
              <a:noAutofit/>
            </a:bodyPr>
            <a:lstStyle/>
            <a:p>
              <a:pPr algn="ctr" defTabSz="766763">
                <a:lnSpc>
                  <a:spcPct val="90000"/>
                </a:lnSpc>
                <a:spcBef>
                  <a:spcPct val="0"/>
                </a:spcBef>
                <a:spcAft>
                  <a:spcPct val="35000"/>
                </a:spcAft>
              </a:pPr>
              <a:r>
                <a:rPr lang="en-US" dirty="0">
                  <a:solidFill>
                    <a:srgbClr val="FF0000"/>
                  </a:solidFill>
                </a:rPr>
                <a:t>Sensor </a:t>
              </a:r>
              <a:r>
                <a:rPr lang="en-US" sz="1800" b="1" dirty="0"/>
                <a:t>Applications</a:t>
              </a:r>
              <a:endParaRPr lang="en-US" sz="1800" dirty="0"/>
            </a:p>
          </p:txBody>
        </p:sp>
      </p:grpSp>
      <p:sp>
        <p:nvSpPr>
          <p:cNvPr id="3" name="Rectangle 2">
            <a:extLst>
              <a:ext uri="{FF2B5EF4-FFF2-40B4-BE49-F238E27FC236}">
                <a16:creationId xmlns:a16="http://schemas.microsoft.com/office/drawing/2014/main" id="{FEC6890E-91C9-AAEB-F8A2-7866BAA82012}"/>
              </a:ext>
            </a:extLst>
          </p:cNvPr>
          <p:cNvSpPr/>
          <p:nvPr/>
        </p:nvSpPr>
        <p:spPr>
          <a:xfrm>
            <a:off x="6271001" y="-20538"/>
            <a:ext cx="389553" cy="58987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Times New Roman" panose="02020603050405020304" pitchFamily="18" charset="0"/>
                <a:cs typeface="Times New Roman" panose="02020603050405020304" pitchFamily="18" charset="0"/>
              </a:rPr>
              <a:t>11</a:t>
            </a:r>
          </a:p>
          <a:p>
            <a:pPr algn="ctr"/>
            <a:r>
              <a:rPr lang="ar-EG" sz="1600" b="1" dirty="0">
                <a:latin typeface="Times New Roman" panose="02020603050405020304" pitchFamily="18" charset="0"/>
                <a:cs typeface="Times New Roman" panose="02020603050405020304" pitchFamily="18" charset="0"/>
              </a:rPr>
              <a:t>23</a:t>
            </a:r>
            <a:endParaRPr lang="en-US" sz="1600" b="1"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5269F083-F795-3085-F59B-5A9C68E663FC}"/>
              </a:ext>
            </a:extLst>
          </p:cNvPr>
          <p:cNvSpPr txBox="1"/>
          <p:nvPr/>
        </p:nvSpPr>
        <p:spPr>
          <a:xfrm>
            <a:off x="-17196" y="478095"/>
            <a:ext cx="6829879" cy="523220"/>
          </a:xfrm>
          <a:prstGeom prst="rect">
            <a:avLst/>
          </a:prstGeom>
          <a:noFill/>
        </p:spPr>
        <p:txBody>
          <a:bodyPr wrap="square" rtlCol="0">
            <a:spAutoFit/>
          </a:bodyPr>
          <a:lstStyle/>
          <a:p>
            <a:pPr algn="ctr"/>
            <a:r>
              <a:rPr lang="en-US" sz="2800" b="1" dirty="0"/>
              <a:t>Graphene or metals?</a:t>
            </a:r>
            <a:endParaRPr lang="ar-EG" sz="2800" b="1" u="sng" dirty="0">
              <a:solidFill>
                <a:srgbClr val="FF0000"/>
              </a:solidFill>
              <a:effectLst>
                <a:outerShdw blurRad="38100" dist="38100" dir="2700000" algn="tl">
                  <a:srgbClr val="000000">
                    <a:alpha val="43137"/>
                  </a:srgbClr>
                </a:outerShdw>
              </a:effectLst>
              <a:latin typeface="Andalus" pitchFamily="18" charset="-78"/>
              <a:cs typeface="Andalus" pitchFamily="18" charset="-78"/>
            </a:endParaRPr>
          </a:p>
        </p:txBody>
      </p:sp>
      <p:sp>
        <p:nvSpPr>
          <p:cNvPr id="2" name="TextBox 1">
            <a:extLst>
              <a:ext uri="{FF2B5EF4-FFF2-40B4-BE49-F238E27FC236}">
                <a16:creationId xmlns:a16="http://schemas.microsoft.com/office/drawing/2014/main" id="{0D14D616-5586-D46F-9FCF-786982AEDE0A}"/>
              </a:ext>
            </a:extLst>
          </p:cNvPr>
          <p:cNvSpPr txBox="1"/>
          <p:nvPr/>
        </p:nvSpPr>
        <p:spPr>
          <a:xfrm>
            <a:off x="45660" y="4365487"/>
            <a:ext cx="6829879" cy="738664"/>
          </a:xfrm>
          <a:prstGeom prst="rect">
            <a:avLst/>
          </a:prstGeom>
          <a:noFill/>
        </p:spPr>
        <p:txBody>
          <a:bodyPr wrap="square" rtlCol="0">
            <a:spAutoFit/>
          </a:bodyPr>
          <a:lstStyle/>
          <a:p>
            <a:pPr algn="ctr" rtl="0"/>
            <a:r>
              <a:rPr lang="en-US" sz="1400" b="1" spc="30" dirty="0">
                <a:solidFill>
                  <a:srgbClr val="214468"/>
                </a:solidFill>
                <a:effectLst/>
                <a:latin typeface="Times New Roman" panose="02020603050405020304" pitchFamily="18" charset="0"/>
                <a:ea typeface="Bookman Old Style" panose="02050604050505020204" pitchFamily="18" charset="0"/>
              </a:rPr>
              <a:t>Zaky, Z. A.</a:t>
            </a:r>
            <a:r>
              <a:rPr lang="en-US" sz="1400" spc="30" dirty="0">
                <a:solidFill>
                  <a:srgbClr val="214468"/>
                </a:solidFill>
                <a:effectLst/>
                <a:latin typeface="Times New Roman" panose="02020603050405020304" pitchFamily="18" charset="0"/>
                <a:ea typeface="Bookman Old Style" panose="02050604050505020204" pitchFamily="18" charset="0"/>
              </a:rPr>
              <a:t>, Sharma A., Aly, A. H., </a:t>
            </a:r>
            <a:r>
              <a:rPr lang="en-US" sz="1400" b="1" i="1" spc="-4" dirty="0">
                <a:solidFill>
                  <a:srgbClr val="538135"/>
                </a:solidFill>
                <a:latin typeface="Palatino Linotype" panose="02040502050505030304" pitchFamily="18" charset="0"/>
              </a:rPr>
              <a:t>Gyroidal Graphene for Exciting Tamm Plasmon Polariton as Refractive Index Sensor: Theoretical Study. </a:t>
            </a:r>
            <a:r>
              <a:rPr lang="en-US" sz="1400" b="1" spc="30" dirty="0">
                <a:solidFill>
                  <a:srgbClr val="214468"/>
                </a:solidFill>
                <a:effectLst/>
                <a:latin typeface="Times New Roman" panose="02020603050405020304" pitchFamily="18" charset="0"/>
                <a:ea typeface="Bookman Old Style" panose="02050604050505020204" pitchFamily="18" charset="0"/>
              </a:rPr>
              <a:t>Optical Materials, </a:t>
            </a:r>
            <a:r>
              <a:rPr lang="en-US" sz="1400" spc="30" dirty="0">
                <a:solidFill>
                  <a:srgbClr val="214468"/>
                </a:solidFill>
                <a:effectLst/>
                <a:latin typeface="Times New Roman" panose="02020603050405020304" pitchFamily="18" charset="0"/>
                <a:ea typeface="Bookman Old Style" panose="02050604050505020204" pitchFamily="18" charset="0"/>
              </a:rPr>
              <a:t>122, 111684 (2021). </a:t>
            </a:r>
            <a:endParaRPr lang="en-US" sz="1200" dirty="0"/>
          </a:p>
        </p:txBody>
      </p:sp>
      <p:pic>
        <p:nvPicPr>
          <p:cNvPr id="4" name="Picture 3">
            <a:extLst>
              <a:ext uri="{FF2B5EF4-FFF2-40B4-BE49-F238E27FC236}">
                <a16:creationId xmlns:a16="http://schemas.microsoft.com/office/drawing/2014/main" id="{0C9044AD-D820-E07E-F095-870E1C6090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302"/>
          <a:stretch/>
        </p:blipFill>
        <p:spPr bwMode="auto">
          <a:xfrm>
            <a:off x="197436" y="1067970"/>
            <a:ext cx="6615247" cy="330398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24013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مجموعة 4"/>
          <p:cNvGrpSpPr/>
          <p:nvPr/>
        </p:nvGrpSpPr>
        <p:grpSpPr>
          <a:xfrm>
            <a:off x="1805167" y="17935"/>
            <a:ext cx="3034046" cy="438581"/>
            <a:chOff x="2590435" y="898702"/>
            <a:chExt cx="4555373" cy="761559"/>
          </a:xfrm>
          <a:scene3d>
            <a:camera prst="orthographicFront"/>
            <a:lightRig rig="flat" dir="t"/>
          </a:scene3d>
        </p:grpSpPr>
        <p:sp>
          <p:nvSpPr>
            <p:cNvPr id="6" name="مستطيل مستدير الزوايا 5"/>
            <p:cNvSpPr/>
            <p:nvPr/>
          </p:nvSpPr>
          <p:spPr>
            <a:xfrm>
              <a:off x="2590435" y="898702"/>
              <a:ext cx="4555373" cy="761559"/>
            </a:xfrm>
            <a:prstGeom prst="roundRect">
              <a:avLst>
                <a:gd name="adj" fmla="val 16670"/>
              </a:avLst>
            </a:prstGeom>
            <a:sp3d prstMaterial="dkEdge">
              <a:bevelT w="8200" h="38100"/>
            </a:sp3d>
          </p:spPr>
          <p:style>
            <a:lnRef idx="1">
              <a:schemeClr val="lt1">
                <a:hueOff val="0"/>
                <a:satOff val="0"/>
                <a:lumOff val="0"/>
                <a:alphaOff val="0"/>
              </a:schemeClr>
            </a:lnRef>
            <a:fillRef idx="2">
              <a:schemeClr val="accent1">
                <a:hueOff val="0"/>
                <a:satOff val="0"/>
                <a:lumOff val="0"/>
                <a:alphaOff val="0"/>
              </a:schemeClr>
            </a:fillRef>
            <a:effectRef idx="0">
              <a:schemeClr val="accent1">
                <a:hueOff val="0"/>
                <a:satOff val="0"/>
                <a:lumOff val="0"/>
                <a:alphaOff val="0"/>
              </a:schemeClr>
            </a:effectRef>
            <a:fontRef idx="minor">
              <a:schemeClr val="dk1"/>
            </a:fontRef>
          </p:style>
          <p:txBody>
            <a:bodyPr/>
            <a:lstStyle/>
            <a:p>
              <a:endParaRPr lang="en-US" sz="1350" dirty="0"/>
            </a:p>
          </p:txBody>
        </p:sp>
        <p:sp>
          <p:nvSpPr>
            <p:cNvPr id="7" name="مستطيل 6"/>
            <p:cNvSpPr/>
            <p:nvPr/>
          </p:nvSpPr>
          <p:spPr>
            <a:xfrm>
              <a:off x="2627618" y="935885"/>
              <a:ext cx="4481007" cy="687193"/>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22682" tIns="122682" rIns="122682" bIns="122682" numCol="1" spcCol="1270" anchor="ctr" anchorCtr="0">
              <a:noAutofit/>
            </a:bodyPr>
            <a:lstStyle/>
            <a:p>
              <a:pPr algn="ctr" defTabSz="766763">
                <a:lnSpc>
                  <a:spcPct val="90000"/>
                </a:lnSpc>
                <a:spcBef>
                  <a:spcPct val="0"/>
                </a:spcBef>
                <a:spcAft>
                  <a:spcPct val="35000"/>
                </a:spcAft>
              </a:pPr>
              <a:r>
                <a:rPr lang="en-US" dirty="0">
                  <a:solidFill>
                    <a:srgbClr val="FF0000"/>
                  </a:solidFill>
                </a:rPr>
                <a:t>Sensor </a:t>
              </a:r>
              <a:r>
                <a:rPr lang="en-US" sz="1800" b="1" dirty="0"/>
                <a:t>Applications</a:t>
              </a:r>
              <a:endParaRPr lang="en-US" sz="1800" dirty="0"/>
            </a:p>
          </p:txBody>
        </p:sp>
      </p:grpSp>
      <p:sp>
        <p:nvSpPr>
          <p:cNvPr id="3" name="Rectangle 2">
            <a:extLst>
              <a:ext uri="{FF2B5EF4-FFF2-40B4-BE49-F238E27FC236}">
                <a16:creationId xmlns:a16="http://schemas.microsoft.com/office/drawing/2014/main" id="{FEC6890E-91C9-AAEB-F8A2-7866BAA82012}"/>
              </a:ext>
            </a:extLst>
          </p:cNvPr>
          <p:cNvSpPr/>
          <p:nvPr/>
        </p:nvSpPr>
        <p:spPr>
          <a:xfrm>
            <a:off x="6271001" y="-20538"/>
            <a:ext cx="389553" cy="58987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Times New Roman" panose="02020603050405020304" pitchFamily="18" charset="0"/>
                <a:cs typeface="Times New Roman" panose="02020603050405020304" pitchFamily="18" charset="0"/>
              </a:rPr>
              <a:t>12</a:t>
            </a:r>
          </a:p>
          <a:p>
            <a:pPr algn="ctr"/>
            <a:r>
              <a:rPr lang="ar-EG" sz="1600" b="1" dirty="0">
                <a:latin typeface="Times New Roman" panose="02020603050405020304" pitchFamily="18" charset="0"/>
                <a:cs typeface="Times New Roman" panose="02020603050405020304" pitchFamily="18" charset="0"/>
              </a:rPr>
              <a:t>23</a:t>
            </a:r>
            <a:endParaRPr lang="en-US" sz="1600" b="1" dirty="0">
              <a:latin typeface="Times New Roman" panose="02020603050405020304" pitchFamily="18" charset="0"/>
              <a:cs typeface="Times New Roman" panose="02020603050405020304" pitchFamily="18" charset="0"/>
            </a:endParaRPr>
          </a:p>
        </p:txBody>
      </p:sp>
      <p:pic>
        <p:nvPicPr>
          <p:cNvPr id="1026" name="Picture 2" descr="Mechanical properties of the hollow-wall graphene gyroid lattice -  ScienceDirect">
            <a:extLst>
              <a:ext uri="{FF2B5EF4-FFF2-40B4-BE49-F238E27FC236}">
                <a16:creationId xmlns:a16="http://schemas.microsoft.com/office/drawing/2014/main" id="{42FB0416-C74E-AF66-9C47-1082E92C18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43558"/>
            <a:ext cx="6858000" cy="353129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BE77953-050B-C426-40DA-DA48DCC83FA3}"/>
              </a:ext>
            </a:extLst>
          </p:cNvPr>
          <p:cNvSpPr txBox="1"/>
          <p:nvPr/>
        </p:nvSpPr>
        <p:spPr>
          <a:xfrm>
            <a:off x="1988840" y="4734819"/>
            <a:ext cx="3437906" cy="369332"/>
          </a:xfrm>
          <a:prstGeom prst="rect">
            <a:avLst/>
          </a:prstGeom>
          <a:noFill/>
        </p:spPr>
        <p:txBody>
          <a:bodyPr wrap="square">
            <a:spAutoFit/>
          </a:bodyPr>
          <a:lstStyle/>
          <a:p>
            <a:pPr algn="l"/>
            <a:r>
              <a:rPr lang="en-US" b="0" i="0" dirty="0">
                <a:solidFill>
                  <a:srgbClr val="222222"/>
                </a:solidFill>
                <a:effectLst/>
                <a:latin typeface="Arial" panose="020B0604020202020204" pitchFamily="34" charset="0"/>
              </a:rPr>
              <a:t>Nakanishi et al (2020)</a:t>
            </a:r>
            <a:endParaRPr lang="en-US" dirty="0"/>
          </a:p>
        </p:txBody>
      </p:sp>
    </p:spTree>
    <p:extLst>
      <p:ext uri="{BB962C8B-B14F-4D97-AF65-F5344CB8AC3E}">
        <p14:creationId xmlns:p14="http://schemas.microsoft.com/office/powerpoint/2010/main" val="4080260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مجموعة 4"/>
          <p:cNvGrpSpPr/>
          <p:nvPr/>
        </p:nvGrpSpPr>
        <p:grpSpPr>
          <a:xfrm>
            <a:off x="1805167" y="17935"/>
            <a:ext cx="3034046" cy="699535"/>
            <a:chOff x="2590435" y="898702"/>
            <a:chExt cx="4555373" cy="761559"/>
          </a:xfrm>
          <a:scene3d>
            <a:camera prst="orthographicFront"/>
            <a:lightRig rig="flat" dir="t"/>
          </a:scene3d>
        </p:grpSpPr>
        <p:sp>
          <p:nvSpPr>
            <p:cNvPr id="6" name="مستطيل مستدير الزوايا 5"/>
            <p:cNvSpPr/>
            <p:nvPr/>
          </p:nvSpPr>
          <p:spPr>
            <a:xfrm>
              <a:off x="2590435" y="898702"/>
              <a:ext cx="4555373" cy="761559"/>
            </a:xfrm>
            <a:prstGeom prst="roundRect">
              <a:avLst>
                <a:gd name="adj" fmla="val 16670"/>
              </a:avLst>
            </a:prstGeom>
            <a:sp3d prstMaterial="dkEdge">
              <a:bevelT w="8200" h="38100"/>
            </a:sp3d>
          </p:spPr>
          <p:style>
            <a:lnRef idx="1">
              <a:schemeClr val="lt1">
                <a:hueOff val="0"/>
                <a:satOff val="0"/>
                <a:lumOff val="0"/>
                <a:alphaOff val="0"/>
              </a:schemeClr>
            </a:lnRef>
            <a:fillRef idx="2">
              <a:schemeClr val="accent1">
                <a:hueOff val="0"/>
                <a:satOff val="0"/>
                <a:lumOff val="0"/>
                <a:alphaOff val="0"/>
              </a:schemeClr>
            </a:fillRef>
            <a:effectRef idx="0">
              <a:schemeClr val="accent1">
                <a:hueOff val="0"/>
                <a:satOff val="0"/>
                <a:lumOff val="0"/>
                <a:alphaOff val="0"/>
              </a:schemeClr>
            </a:effectRef>
            <a:fontRef idx="minor">
              <a:schemeClr val="dk1"/>
            </a:fontRef>
          </p:style>
          <p:txBody>
            <a:bodyPr/>
            <a:lstStyle/>
            <a:p>
              <a:endParaRPr lang="en-US" sz="1350" dirty="0"/>
            </a:p>
          </p:txBody>
        </p:sp>
        <p:sp>
          <p:nvSpPr>
            <p:cNvPr id="7" name="مستطيل 6"/>
            <p:cNvSpPr/>
            <p:nvPr/>
          </p:nvSpPr>
          <p:spPr>
            <a:xfrm>
              <a:off x="2627618" y="935885"/>
              <a:ext cx="4481007" cy="687193"/>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22682" tIns="122682" rIns="122682" bIns="122682" numCol="1" spcCol="1270" anchor="ctr" anchorCtr="0">
              <a:noAutofit/>
            </a:bodyPr>
            <a:lstStyle/>
            <a:p>
              <a:pPr algn="ctr" defTabSz="766763" rtl="0">
                <a:lnSpc>
                  <a:spcPct val="90000"/>
                </a:lnSpc>
                <a:spcBef>
                  <a:spcPct val="0"/>
                </a:spcBef>
                <a:spcAft>
                  <a:spcPct val="35000"/>
                </a:spcAft>
              </a:pPr>
              <a:r>
                <a:rPr lang="en-US" dirty="0">
                  <a:solidFill>
                    <a:srgbClr val="FF0000"/>
                  </a:solidFill>
                </a:rPr>
                <a:t>Materials and theoretical method</a:t>
              </a:r>
              <a:endParaRPr lang="en-US" sz="1800" dirty="0"/>
            </a:p>
          </p:txBody>
        </p:sp>
      </p:grpSp>
      <p:sp>
        <p:nvSpPr>
          <p:cNvPr id="3" name="Rectangle 2">
            <a:extLst>
              <a:ext uri="{FF2B5EF4-FFF2-40B4-BE49-F238E27FC236}">
                <a16:creationId xmlns:a16="http://schemas.microsoft.com/office/drawing/2014/main" id="{FEC6890E-91C9-AAEB-F8A2-7866BAA82012}"/>
              </a:ext>
            </a:extLst>
          </p:cNvPr>
          <p:cNvSpPr/>
          <p:nvPr/>
        </p:nvSpPr>
        <p:spPr>
          <a:xfrm>
            <a:off x="6271001" y="-20538"/>
            <a:ext cx="389553" cy="58987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Times New Roman" panose="02020603050405020304" pitchFamily="18" charset="0"/>
                <a:cs typeface="Times New Roman" panose="02020603050405020304" pitchFamily="18" charset="0"/>
              </a:rPr>
              <a:t>13</a:t>
            </a:r>
          </a:p>
          <a:p>
            <a:pPr algn="ctr"/>
            <a:r>
              <a:rPr lang="ar-EG" sz="1600" b="1" dirty="0">
                <a:latin typeface="Times New Roman" panose="02020603050405020304" pitchFamily="18" charset="0"/>
                <a:cs typeface="Times New Roman" panose="02020603050405020304" pitchFamily="18" charset="0"/>
              </a:rPr>
              <a:t>23</a:t>
            </a:r>
            <a:endParaRPr lang="en-US" sz="1600" b="1"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EBE77953-050B-C426-40DA-DA48DCC83FA3}"/>
              </a:ext>
            </a:extLst>
          </p:cNvPr>
          <p:cNvSpPr txBox="1"/>
          <p:nvPr/>
        </p:nvSpPr>
        <p:spPr>
          <a:xfrm>
            <a:off x="1805167" y="4734819"/>
            <a:ext cx="3437906" cy="369332"/>
          </a:xfrm>
          <a:prstGeom prst="rect">
            <a:avLst/>
          </a:prstGeom>
          <a:noFill/>
        </p:spPr>
        <p:txBody>
          <a:bodyPr wrap="square">
            <a:spAutoFit/>
          </a:bodyPr>
          <a:lstStyle/>
          <a:p>
            <a:pPr algn="l"/>
            <a:r>
              <a:rPr lang="en-US" b="0" i="0" dirty="0" err="1">
                <a:solidFill>
                  <a:srgbClr val="222222"/>
                </a:solidFill>
                <a:effectLst/>
                <a:latin typeface="Arial" panose="020B0604020202020204" pitchFamily="34" charset="0"/>
              </a:rPr>
              <a:t>Bikbaev</a:t>
            </a:r>
            <a:r>
              <a:rPr lang="en-US" b="0" i="0" dirty="0">
                <a:solidFill>
                  <a:srgbClr val="222222"/>
                </a:solidFill>
                <a:effectLst/>
                <a:latin typeface="Arial" panose="020B0604020202020204" pitchFamily="34" charset="0"/>
              </a:rPr>
              <a:t> et al (2017)</a:t>
            </a:r>
            <a:endParaRPr lang="en-US" dirty="0"/>
          </a:p>
        </p:txBody>
      </p:sp>
      <p:pic>
        <p:nvPicPr>
          <p:cNvPr id="4" name="Picture 3">
            <a:extLst>
              <a:ext uri="{FF2B5EF4-FFF2-40B4-BE49-F238E27FC236}">
                <a16:creationId xmlns:a16="http://schemas.microsoft.com/office/drawing/2014/main" id="{5A4380DB-254D-78AB-A1A1-80633F4727F3}"/>
              </a:ext>
            </a:extLst>
          </p:cNvPr>
          <p:cNvPicPr>
            <a:picLocks noChangeAspect="1"/>
          </p:cNvPicPr>
          <p:nvPr/>
        </p:nvPicPr>
        <p:blipFill>
          <a:blip r:embed="rId3"/>
          <a:stretch>
            <a:fillRect/>
          </a:stretch>
        </p:blipFill>
        <p:spPr>
          <a:xfrm>
            <a:off x="188640" y="944417"/>
            <a:ext cx="2908002" cy="523220"/>
          </a:xfrm>
          <a:prstGeom prst="rect">
            <a:avLst/>
          </a:prstGeom>
        </p:spPr>
      </p:pic>
      <p:pic>
        <p:nvPicPr>
          <p:cNvPr id="10" name="Picture 9">
            <a:extLst>
              <a:ext uri="{FF2B5EF4-FFF2-40B4-BE49-F238E27FC236}">
                <a16:creationId xmlns:a16="http://schemas.microsoft.com/office/drawing/2014/main" id="{918DFDD8-7BF5-E1CE-0B3A-CB2E8AE8FD0E}"/>
              </a:ext>
            </a:extLst>
          </p:cNvPr>
          <p:cNvPicPr>
            <a:picLocks noChangeAspect="1"/>
          </p:cNvPicPr>
          <p:nvPr/>
        </p:nvPicPr>
        <p:blipFill>
          <a:blip r:embed="rId4"/>
          <a:stretch>
            <a:fillRect/>
          </a:stretch>
        </p:blipFill>
        <p:spPr>
          <a:xfrm>
            <a:off x="420774" y="1419622"/>
            <a:ext cx="2443733" cy="1854882"/>
          </a:xfrm>
          <a:prstGeom prst="rect">
            <a:avLst/>
          </a:prstGeom>
        </p:spPr>
      </p:pic>
      <p:pic>
        <p:nvPicPr>
          <p:cNvPr id="15" name="Picture 14">
            <a:extLst>
              <a:ext uri="{FF2B5EF4-FFF2-40B4-BE49-F238E27FC236}">
                <a16:creationId xmlns:a16="http://schemas.microsoft.com/office/drawing/2014/main" id="{BE83B3C4-9B9D-548F-3B26-5C6AEAAF60F3}"/>
              </a:ext>
            </a:extLst>
          </p:cNvPr>
          <p:cNvPicPr>
            <a:picLocks noChangeAspect="1"/>
          </p:cNvPicPr>
          <p:nvPr/>
        </p:nvPicPr>
        <p:blipFill>
          <a:blip r:embed="rId5"/>
          <a:stretch>
            <a:fillRect/>
          </a:stretch>
        </p:blipFill>
        <p:spPr>
          <a:xfrm>
            <a:off x="3688346" y="904365"/>
            <a:ext cx="2908002" cy="1578729"/>
          </a:xfrm>
          <a:prstGeom prst="rect">
            <a:avLst/>
          </a:prstGeom>
        </p:spPr>
      </p:pic>
      <p:pic>
        <p:nvPicPr>
          <p:cNvPr id="16" name="Picture 15">
            <a:extLst>
              <a:ext uri="{FF2B5EF4-FFF2-40B4-BE49-F238E27FC236}">
                <a16:creationId xmlns:a16="http://schemas.microsoft.com/office/drawing/2014/main" id="{2103248D-0592-93B9-2BC5-084FC43B4A18}"/>
              </a:ext>
            </a:extLst>
          </p:cNvPr>
          <p:cNvPicPr>
            <a:picLocks noChangeAspect="1"/>
          </p:cNvPicPr>
          <p:nvPr/>
        </p:nvPicPr>
        <p:blipFill>
          <a:blip r:embed="rId6"/>
          <a:stretch>
            <a:fillRect/>
          </a:stretch>
        </p:blipFill>
        <p:spPr>
          <a:xfrm>
            <a:off x="2864507" y="2571750"/>
            <a:ext cx="1971675" cy="819150"/>
          </a:xfrm>
          <a:prstGeom prst="rect">
            <a:avLst/>
          </a:prstGeom>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76651EED-E896-9C2C-2462-ED35C7CF351C}"/>
                  </a:ext>
                </a:extLst>
              </p:cNvPr>
              <p:cNvSpPr txBox="1"/>
              <p:nvPr/>
            </p:nvSpPr>
            <p:spPr>
              <a:xfrm>
                <a:off x="11776" y="3144976"/>
                <a:ext cx="6812683" cy="1402948"/>
              </a:xfrm>
              <a:prstGeom prst="rect">
                <a:avLst/>
              </a:prstGeom>
              <a:noFill/>
            </p:spPr>
            <p:txBody>
              <a:bodyPr wrap="square">
                <a:spAutoFit/>
              </a:bodyPr>
              <a:lstStyle/>
              <a:p>
                <a:pPr algn="just" rtl="0">
                  <a:lnSpc>
                    <a:spcPct val="150000"/>
                  </a:lnSpc>
                </a:pPr>
                <a:r>
                  <a:rPr lang="en-US" sz="1800" dirty="0">
                    <a:effectLst/>
                    <a:latin typeface="Times New Roman" panose="02020603050405020304" pitchFamily="18" charset="0"/>
                    <a:ea typeface="Times New Roman" panose="02020603050405020304" pitchFamily="18" charset="0"/>
                    <a:cs typeface="Times" panose="02020603050405020304" pitchFamily="18" charset="0"/>
                  </a:rPr>
                  <a:t>where </a:t>
                </a:r>
                <a:r>
                  <a:rPr lang="en-US" sz="1800" dirty="0" err="1">
                    <a:effectLst/>
                    <a:latin typeface="Times New Roman" panose="02020603050405020304" pitchFamily="18" charset="0"/>
                    <a:ea typeface="Times New Roman" panose="02020603050405020304" pitchFamily="18" charset="0"/>
                    <a:cs typeface="Times" panose="02020603050405020304" pitchFamily="18" charset="0"/>
                  </a:rPr>
                  <a:t>d</a:t>
                </a:r>
                <a:r>
                  <a:rPr lang="en-US" sz="1800" baseline="-25000" dirty="0" err="1">
                    <a:effectLst/>
                    <a:latin typeface="Times New Roman" panose="02020603050405020304" pitchFamily="18" charset="0"/>
                    <a:ea typeface="Times New Roman" panose="02020603050405020304" pitchFamily="18" charset="0"/>
                    <a:cs typeface="Times" panose="02020603050405020304" pitchFamily="18" charset="0"/>
                  </a:rPr>
                  <a:t>gyr</a:t>
                </a:r>
                <a:r>
                  <a:rPr lang="en-US" sz="1800" dirty="0">
                    <a:effectLst/>
                    <a:latin typeface="Times New Roman" panose="02020603050405020304" pitchFamily="18" charset="0"/>
                    <a:ea typeface="Times New Roman" panose="02020603050405020304" pitchFamily="18" charset="0"/>
                    <a:cs typeface="Times" panose="02020603050405020304" pitchFamily="18" charset="0"/>
                  </a:rPr>
                  <a:t> is the thickness of gyroid layer, a is the unit cell size, </a:t>
                </a:r>
                <a14:m>
                  <m:oMath xmlns:m="http://schemas.openxmlformats.org/officeDocument/2006/math">
                    <m:sSub>
                      <m:sSubPr>
                        <m:ctrlPr>
                          <a:rPr lang="en-US" i="1" smtClean="0">
                            <a:effectLst/>
                            <a:latin typeface="Cambria Math" panose="02040503050406030204" pitchFamily="18" charset="0"/>
                            <a:cs typeface="Times New Roman" panose="02020603050405020304" pitchFamily="18" charset="0"/>
                          </a:rPr>
                        </m:ctrlPr>
                      </m:sSubPr>
                      <m:e>
                        <m:r>
                          <m:rPr>
                            <m:sty m:val="p"/>
                          </m:rPr>
                          <a:rPr lang="en-US" sz="1800">
                            <a:effectLst/>
                            <a:latin typeface="Cambria Math" panose="02040503050406030204" pitchFamily="18" charset="0"/>
                            <a:ea typeface="Times New Roman" panose="02020603050405020304" pitchFamily="18" charset="0"/>
                            <a:cs typeface="Times New Roman" panose="02020603050405020304" pitchFamily="18" charset="0"/>
                          </a:rPr>
                          <m:t>r</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𝑔</m:t>
                        </m:r>
                      </m:sub>
                    </m:sSub>
                  </m:oMath>
                </a14:m>
                <a:r>
                  <a:rPr lang="en-US" sz="1800" dirty="0">
                    <a:effectLst/>
                    <a:latin typeface="Times New Roman" panose="02020603050405020304" pitchFamily="18" charset="0"/>
                    <a:ea typeface="Times New Roman" panose="02020603050405020304" pitchFamily="18" charset="0"/>
                  </a:rPr>
                  <a:t> is the helix radius, f  is the graphene volume fraction,  </a:t>
                </a:r>
                <a14:m>
                  <m:oMath xmlns:m="http://schemas.openxmlformats.org/officeDocument/2006/math">
                    <m:sSub>
                      <m:sSubPr>
                        <m:ctrlPr>
                          <a:rPr lang="en-US" i="1">
                            <a:effectLst/>
                            <a:latin typeface="Cambria Math" panose="02040503050406030204" pitchFamily="18" charset="0"/>
                            <a:cs typeface="Times New Roman" panose="020206030504050203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𝜆</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𝑔</m:t>
                        </m:r>
                      </m:sub>
                    </m:sSub>
                  </m:oMath>
                </a14:m>
                <a:r>
                  <a:rPr lang="en-US" sz="1800" dirty="0">
                    <a:effectLst/>
                    <a:latin typeface="Times New Roman" panose="02020603050405020304" pitchFamily="18" charset="0"/>
                    <a:ea typeface="Times New Roman" panose="02020603050405020304" pitchFamily="18" charset="0"/>
                  </a:rPr>
                  <a:t> is the effective plasmon frequency, and </a:t>
                </a:r>
                <a14:m>
                  <m:oMath xmlns:m="http://schemas.openxmlformats.org/officeDocument/2006/math">
                    <m:sSub>
                      <m:sSubPr>
                        <m:ctrlPr>
                          <a:rPr lang="en-US" i="1">
                            <a:effectLst/>
                            <a:latin typeface="Cambria Math" panose="02040503050406030204" pitchFamily="18" charset="0"/>
                            <a:cs typeface="Times New Roman" panose="02020603050405020304" pitchFamily="18" charset="0"/>
                          </a:rPr>
                        </m:ctrlPr>
                      </m:sSubPr>
                      <m:e>
                        <m:r>
                          <m:rPr>
                            <m:sty m:val="p"/>
                          </m:rPr>
                          <a:rPr lang="en-US" sz="1800">
                            <a:effectLst/>
                            <a:latin typeface="Cambria Math" panose="02040503050406030204" pitchFamily="18" charset="0"/>
                            <a:ea typeface="Times New Roman" panose="02020603050405020304" pitchFamily="18" charset="0"/>
                            <a:cs typeface="Times New Roman" panose="02020603050405020304" pitchFamily="18" charset="0"/>
                          </a:rPr>
                          <m:t>l</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𝑔</m:t>
                        </m:r>
                      </m:sub>
                    </m:sSub>
                  </m:oMath>
                </a14:m>
                <a:r>
                  <a:rPr lang="en-US" sz="1800" dirty="0">
                    <a:effectLst/>
                    <a:latin typeface="Times New Roman" panose="02020603050405020304" pitchFamily="18" charset="0"/>
                    <a:ea typeface="Times New Roman" panose="02020603050405020304" pitchFamily="18" charset="0"/>
                  </a:rPr>
                  <a:t> is the wire turn length.</a:t>
                </a:r>
                <a:endParaRPr lang="en-US" sz="1800" dirty="0">
                  <a:effectLst/>
                  <a:latin typeface="Cambria Math" panose="02040503050406030204" pitchFamily="18" charset="0"/>
                  <a:ea typeface="Times New Roman" panose="02020603050405020304" pitchFamily="18" charset="0"/>
                  <a:cs typeface="Times" panose="02020603050405020304" pitchFamily="18" charset="0"/>
                </a:endParaRPr>
              </a:p>
            </p:txBody>
          </p:sp>
        </mc:Choice>
        <mc:Fallback xmlns="">
          <p:sp>
            <p:nvSpPr>
              <p:cNvPr id="18" name="TextBox 17">
                <a:extLst>
                  <a:ext uri="{FF2B5EF4-FFF2-40B4-BE49-F238E27FC236}">
                    <a16:creationId xmlns:a16="http://schemas.microsoft.com/office/drawing/2014/main" id="{76651EED-E896-9C2C-2462-ED35C7CF351C}"/>
                  </a:ext>
                </a:extLst>
              </p:cNvPr>
              <p:cNvSpPr txBox="1">
                <a:spLocks noRot="1" noChangeAspect="1" noMove="1" noResize="1" noEditPoints="1" noAdjustHandles="1" noChangeArrowheads="1" noChangeShapeType="1" noTextEdit="1"/>
              </p:cNvSpPr>
              <p:nvPr/>
            </p:nvSpPr>
            <p:spPr>
              <a:xfrm>
                <a:off x="11776" y="3144976"/>
                <a:ext cx="6812683" cy="1402948"/>
              </a:xfrm>
              <a:prstGeom prst="rect">
                <a:avLst/>
              </a:prstGeom>
              <a:blipFill>
                <a:blip r:embed="rId7"/>
                <a:stretch>
                  <a:fillRect l="-806" r="-806" b="-4348"/>
                </a:stretch>
              </a:blipFill>
            </p:spPr>
            <p:txBody>
              <a:bodyPr/>
              <a:lstStyle/>
              <a:p>
                <a:r>
                  <a:rPr lang="en-US">
                    <a:noFill/>
                  </a:rPr>
                  <a:t> </a:t>
                </a:r>
              </a:p>
            </p:txBody>
          </p:sp>
        </mc:Fallback>
      </mc:AlternateContent>
    </p:spTree>
    <p:extLst>
      <p:ext uri="{BB962C8B-B14F-4D97-AF65-F5344CB8AC3E}">
        <p14:creationId xmlns:p14="http://schemas.microsoft.com/office/powerpoint/2010/main" val="1181401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62E8D967-C018-4AB6-B10A-07C70389F731}"/>
              </a:ext>
            </a:extLst>
          </p:cNvPr>
          <p:cNvSpPr>
            <a:spLocks noChangeArrowheads="1"/>
          </p:cNvSpPr>
          <p:nvPr/>
        </p:nvSpPr>
        <p:spPr bwMode="auto">
          <a:xfrm>
            <a:off x="6719437" y="-609987"/>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sp>
        <p:nvSpPr>
          <p:cNvPr id="9" name="TextBox 8">
            <a:extLst>
              <a:ext uri="{FF2B5EF4-FFF2-40B4-BE49-F238E27FC236}">
                <a16:creationId xmlns:a16="http://schemas.microsoft.com/office/drawing/2014/main" id="{D997E177-5F58-4333-B38D-59E41BCA90CD}"/>
              </a:ext>
            </a:extLst>
          </p:cNvPr>
          <p:cNvSpPr txBox="1"/>
          <p:nvPr/>
        </p:nvSpPr>
        <p:spPr>
          <a:xfrm>
            <a:off x="213569" y="825660"/>
            <a:ext cx="5238582" cy="369332"/>
          </a:xfrm>
          <a:prstGeom prst="rect">
            <a:avLst/>
          </a:prstGeom>
          <a:noFill/>
        </p:spPr>
        <p:txBody>
          <a:bodyPr wrap="square">
            <a:spAutoFit/>
          </a:bodyPr>
          <a:lstStyle/>
          <a:p>
            <a:pPr algn="l"/>
            <a:r>
              <a:rPr lang="en-US" b="1" dirty="0">
                <a:solidFill>
                  <a:srgbClr val="000000"/>
                </a:solidFill>
                <a:latin typeface="Corbel-Bold2"/>
              </a:rPr>
              <a:t>Refractive index of porous silicon</a:t>
            </a:r>
            <a:r>
              <a:rPr lang="en-US" dirty="0"/>
              <a:t> </a:t>
            </a:r>
          </a:p>
        </p:txBody>
      </p:sp>
      <p:pic>
        <p:nvPicPr>
          <p:cNvPr id="5" name="Picture 4">
            <a:extLst>
              <a:ext uri="{FF2B5EF4-FFF2-40B4-BE49-F238E27FC236}">
                <a16:creationId xmlns:a16="http://schemas.microsoft.com/office/drawing/2014/main" id="{16EB46ED-1A0B-4CD4-A258-F43223AA701A}"/>
              </a:ext>
            </a:extLst>
          </p:cNvPr>
          <p:cNvPicPr>
            <a:picLocks noChangeAspect="1"/>
          </p:cNvPicPr>
          <p:nvPr/>
        </p:nvPicPr>
        <p:blipFill>
          <a:blip r:embed="rId3"/>
          <a:stretch>
            <a:fillRect/>
          </a:stretch>
        </p:blipFill>
        <p:spPr>
          <a:xfrm>
            <a:off x="40315" y="1194993"/>
            <a:ext cx="3645024" cy="2240854"/>
          </a:xfrm>
          <a:prstGeom prst="rect">
            <a:avLst/>
          </a:prstGeom>
        </p:spPr>
      </p:pic>
      <p:pic>
        <p:nvPicPr>
          <p:cNvPr id="10" name="Picture 9">
            <a:extLst>
              <a:ext uri="{FF2B5EF4-FFF2-40B4-BE49-F238E27FC236}">
                <a16:creationId xmlns:a16="http://schemas.microsoft.com/office/drawing/2014/main" id="{7BD7035B-EFD5-47A7-B98A-CA3275BB8B52}"/>
              </a:ext>
            </a:extLst>
          </p:cNvPr>
          <p:cNvPicPr>
            <a:picLocks noChangeAspect="1"/>
          </p:cNvPicPr>
          <p:nvPr/>
        </p:nvPicPr>
        <p:blipFill>
          <a:blip r:embed="rId4"/>
          <a:stretch>
            <a:fillRect/>
          </a:stretch>
        </p:blipFill>
        <p:spPr>
          <a:xfrm>
            <a:off x="3709842" y="1307400"/>
            <a:ext cx="2959518" cy="1980910"/>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DDEDEEE-72BE-4458-BA8E-D9C3D0C4E984}"/>
                  </a:ext>
                </a:extLst>
              </p:cNvPr>
              <p:cNvSpPr txBox="1"/>
              <p:nvPr/>
            </p:nvSpPr>
            <p:spPr>
              <a:xfrm>
                <a:off x="209581" y="3727173"/>
                <a:ext cx="2970330" cy="716030"/>
              </a:xfrm>
              <a:prstGeom prst="rect">
                <a:avLst/>
              </a:prstGeom>
              <a:noFill/>
            </p:spPr>
            <p:txBody>
              <a:bodyPr wrap="square">
                <a:spAutoFit/>
              </a:bodyPr>
              <a:lstStyle/>
              <a:p>
                <a:pPr algn="l"/>
                <a:r>
                  <a:rPr lang="en-US" sz="1350" dirty="0" err="1">
                    <a:latin typeface="Times New Roman" panose="02020603050405020304" pitchFamily="18" charset="0"/>
                    <a:ea typeface="Times New Roman" panose="02020603050405020304" pitchFamily="18" charset="0"/>
                  </a:rPr>
                  <a:t>PSi</a:t>
                </a:r>
                <a:r>
                  <a:rPr lang="en-US" sz="1350" dirty="0">
                    <a:latin typeface="Times New Roman" panose="02020603050405020304" pitchFamily="18" charset="0"/>
                    <a:ea typeface="Times New Roman" panose="02020603050405020304" pitchFamily="18" charset="0"/>
                  </a:rPr>
                  <a:t> (</a:t>
                </a:r>
                <a14:m>
                  <m:oMath xmlns:m="http://schemas.openxmlformats.org/officeDocument/2006/math">
                    <m:sSubSup>
                      <m:sSubSupPr>
                        <m:ctrlPr>
                          <a:rPr lang="en-US" sz="1350" i="1">
                            <a:latin typeface="Cambria Math" panose="02040503050406030204" pitchFamily="18" charset="0"/>
                            <a:cs typeface="Times New Roman" panose="02020603050405020304" pitchFamily="18" charset="0"/>
                          </a:rPr>
                        </m:ctrlPr>
                      </m:sSubSupPr>
                      <m:e>
                        <m:r>
                          <m:rPr>
                            <m:sty m:val="p"/>
                          </m:rPr>
                          <a:rPr lang="en-US" sz="1350">
                            <a:latin typeface="Cambria Math" panose="02040503050406030204" pitchFamily="18" charset="0"/>
                            <a:ea typeface="Times New Roman" panose="02020603050405020304" pitchFamily="18" charset="0"/>
                            <a:cs typeface="Times New Roman" panose="02020603050405020304" pitchFamily="18" charset="0"/>
                          </a:rPr>
                          <m:t>n</m:t>
                        </m:r>
                      </m:e>
                      <m:sub>
                        <m:r>
                          <m:rPr>
                            <m:sty m:val="p"/>
                          </m:rPr>
                          <a:rPr lang="en-US" sz="1350">
                            <a:latin typeface="Cambria Math" panose="02040503050406030204" pitchFamily="18" charset="0"/>
                            <a:ea typeface="Times New Roman" panose="02020603050405020304" pitchFamily="18" charset="0"/>
                            <a:cs typeface="Times New Roman" panose="02020603050405020304" pitchFamily="18" charset="0"/>
                          </a:rPr>
                          <m:t>PSi</m:t>
                        </m:r>
                      </m:sub>
                      <m:sup>
                        <m:r>
                          <a:rPr lang="en-US" sz="1350">
                            <a:latin typeface="Cambria Math" panose="02040503050406030204" pitchFamily="18" charset="0"/>
                            <a:ea typeface="Times New Roman" panose="02020603050405020304" pitchFamily="18" charset="0"/>
                            <a:cs typeface="Times New Roman" panose="02020603050405020304" pitchFamily="18" charset="0"/>
                          </a:rPr>
                          <m:t> </m:t>
                        </m:r>
                      </m:sup>
                    </m:sSubSup>
                  </m:oMath>
                </a14:m>
                <a:r>
                  <a:rPr lang="en-US" sz="1350" dirty="0">
                    <a:latin typeface="Times New Roman" panose="02020603050405020304" pitchFamily="18" charset="0"/>
                    <a:ea typeface="Times New Roman" panose="02020603050405020304" pitchFamily="18" charset="0"/>
                  </a:rPr>
                  <a:t>)</a:t>
                </a:r>
                <a:r>
                  <a:rPr lang="en-US" sz="1350" b="1" dirty="0">
                    <a:latin typeface="Times New Roman" panose="02020603050405020304" pitchFamily="18" charset="0"/>
                    <a:ea typeface="Times New Roman" panose="02020603050405020304" pitchFamily="18" charset="0"/>
                  </a:rPr>
                  <a:t> </a:t>
                </a:r>
                <a:r>
                  <a:rPr lang="en-US" sz="1350" dirty="0">
                    <a:latin typeface="Times New Roman" panose="02020603050405020304" pitchFamily="18" charset="0"/>
                    <a:ea typeface="Times New Roman" panose="02020603050405020304" pitchFamily="18" charset="0"/>
                  </a:rPr>
                  <a:t> are calculated using Bruggeman’s effective medium equation</a:t>
                </a:r>
                <a:endParaRPr lang="en-US" sz="1350" dirty="0"/>
              </a:p>
            </p:txBody>
          </p:sp>
        </mc:Choice>
        <mc:Fallback xmlns="">
          <p:sp>
            <p:nvSpPr>
              <p:cNvPr id="11" name="TextBox 10">
                <a:extLst>
                  <a:ext uri="{FF2B5EF4-FFF2-40B4-BE49-F238E27FC236}">
                    <a16:creationId xmlns:a16="http://schemas.microsoft.com/office/drawing/2014/main" id="{0DDEDEEE-72BE-4458-BA8E-D9C3D0C4E984}"/>
                  </a:ext>
                </a:extLst>
              </p:cNvPr>
              <p:cNvSpPr txBox="1">
                <a:spLocks noRot="1" noChangeAspect="1" noMove="1" noResize="1" noEditPoints="1" noAdjustHandles="1" noChangeArrowheads="1" noChangeShapeType="1" noTextEdit="1"/>
              </p:cNvSpPr>
              <p:nvPr/>
            </p:nvSpPr>
            <p:spPr>
              <a:xfrm>
                <a:off x="209581" y="3727173"/>
                <a:ext cx="2970330" cy="716030"/>
              </a:xfrm>
              <a:prstGeom prst="rect">
                <a:avLst/>
              </a:prstGeom>
              <a:blipFill>
                <a:blip r:embed="rId5"/>
                <a:stretch>
                  <a:fillRect l="-205" t="-847" b="-6780"/>
                </a:stretch>
              </a:blipFill>
            </p:spPr>
            <p:txBody>
              <a:bodyPr/>
              <a:lstStyle/>
              <a:p>
                <a:r>
                  <a:rPr lang="en-US">
                    <a:noFill/>
                  </a:rPr>
                  <a:t> </a:t>
                </a:r>
              </a:p>
            </p:txBody>
          </p:sp>
        </mc:Fallback>
      </mc:AlternateContent>
      <p:pic>
        <p:nvPicPr>
          <p:cNvPr id="12" name="Picture 11">
            <a:extLst>
              <a:ext uri="{FF2B5EF4-FFF2-40B4-BE49-F238E27FC236}">
                <a16:creationId xmlns:a16="http://schemas.microsoft.com/office/drawing/2014/main" id="{1BF99B3F-4253-439C-9D0E-8E19564AD9FB}"/>
              </a:ext>
            </a:extLst>
          </p:cNvPr>
          <p:cNvPicPr>
            <a:picLocks noChangeAspect="1"/>
          </p:cNvPicPr>
          <p:nvPr/>
        </p:nvPicPr>
        <p:blipFill>
          <a:blip r:embed="rId6"/>
          <a:stretch>
            <a:fillRect/>
          </a:stretch>
        </p:blipFill>
        <p:spPr>
          <a:xfrm>
            <a:off x="3176006" y="3571176"/>
            <a:ext cx="3612720" cy="832715"/>
          </a:xfrm>
          <a:prstGeom prst="rect">
            <a:avLst/>
          </a:prstGeom>
        </p:spPr>
      </p:pic>
      <p:sp>
        <p:nvSpPr>
          <p:cNvPr id="13" name="TextBox 1">
            <a:extLst>
              <a:ext uri="{FF2B5EF4-FFF2-40B4-BE49-F238E27FC236}">
                <a16:creationId xmlns:a16="http://schemas.microsoft.com/office/drawing/2014/main" id="{D9B0AC62-BE36-45F3-94FD-C648B6880E01}"/>
              </a:ext>
            </a:extLst>
          </p:cNvPr>
          <p:cNvSpPr txBox="1"/>
          <p:nvPr/>
        </p:nvSpPr>
        <p:spPr>
          <a:xfrm>
            <a:off x="4131078" y="3198566"/>
            <a:ext cx="1873593" cy="300082"/>
          </a:xfrm>
          <a:prstGeom prst="rect">
            <a:avLst/>
          </a:prstGeom>
          <a:noFill/>
        </p:spPr>
        <p:txBody>
          <a:bodyPr wrap="square" rtlCol="0">
            <a:spAutoFit/>
          </a:bodyPr>
          <a:lstStyle/>
          <a:p>
            <a:pPr algn="just"/>
            <a:r>
              <a:rPr lang="en-US" sz="1350" b="1" u="sng" dirty="0">
                <a:solidFill>
                  <a:srgbClr val="7030A0"/>
                </a:solidFill>
              </a:rPr>
              <a:t>Loustau et al. 2013</a:t>
            </a:r>
            <a:endParaRPr lang="en-US" sz="2100" dirty="0">
              <a:solidFill>
                <a:srgbClr val="7030A0"/>
              </a:solidFill>
            </a:endParaRPr>
          </a:p>
        </p:txBody>
      </p:sp>
      <p:sp>
        <p:nvSpPr>
          <p:cNvPr id="7" name="Rectangle 6">
            <a:extLst>
              <a:ext uri="{FF2B5EF4-FFF2-40B4-BE49-F238E27FC236}">
                <a16:creationId xmlns:a16="http://schemas.microsoft.com/office/drawing/2014/main" id="{09E120A5-C685-A840-8CEF-552C0265DA77}"/>
              </a:ext>
            </a:extLst>
          </p:cNvPr>
          <p:cNvSpPr/>
          <p:nvPr/>
        </p:nvSpPr>
        <p:spPr>
          <a:xfrm>
            <a:off x="6271001" y="-20538"/>
            <a:ext cx="389553" cy="58987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Times New Roman" panose="02020603050405020304" pitchFamily="18" charset="0"/>
                <a:cs typeface="Times New Roman" panose="02020603050405020304" pitchFamily="18" charset="0"/>
              </a:rPr>
              <a:t>14</a:t>
            </a:r>
          </a:p>
          <a:p>
            <a:pPr algn="ctr"/>
            <a:r>
              <a:rPr lang="ar-EG" sz="1600" b="1" dirty="0">
                <a:latin typeface="Times New Roman" panose="02020603050405020304" pitchFamily="18" charset="0"/>
                <a:cs typeface="Times New Roman" panose="02020603050405020304" pitchFamily="18" charset="0"/>
              </a:rPr>
              <a:t>23</a:t>
            </a:r>
            <a:endParaRPr lang="en-US" sz="1600" b="1" dirty="0">
              <a:latin typeface="Times New Roman" panose="02020603050405020304" pitchFamily="18" charset="0"/>
              <a:cs typeface="Times New Roman" panose="02020603050405020304" pitchFamily="18" charset="0"/>
            </a:endParaRPr>
          </a:p>
        </p:txBody>
      </p:sp>
      <p:grpSp>
        <p:nvGrpSpPr>
          <p:cNvPr id="8" name="مجموعة 4">
            <a:extLst>
              <a:ext uri="{FF2B5EF4-FFF2-40B4-BE49-F238E27FC236}">
                <a16:creationId xmlns:a16="http://schemas.microsoft.com/office/drawing/2014/main" id="{17CA0AE0-CB43-A275-9CB8-50E0DAF8757C}"/>
              </a:ext>
            </a:extLst>
          </p:cNvPr>
          <p:cNvGrpSpPr/>
          <p:nvPr/>
        </p:nvGrpSpPr>
        <p:grpSpPr>
          <a:xfrm>
            <a:off x="1805167" y="17935"/>
            <a:ext cx="3034046" cy="699535"/>
            <a:chOff x="2590435" y="898702"/>
            <a:chExt cx="4555373" cy="761559"/>
          </a:xfrm>
          <a:scene3d>
            <a:camera prst="orthographicFront"/>
            <a:lightRig rig="flat" dir="t"/>
          </a:scene3d>
        </p:grpSpPr>
        <p:sp>
          <p:nvSpPr>
            <p:cNvPr id="14" name="مستطيل مستدير الزوايا 5">
              <a:extLst>
                <a:ext uri="{FF2B5EF4-FFF2-40B4-BE49-F238E27FC236}">
                  <a16:creationId xmlns:a16="http://schemas.microsoft.com/office/drawing/2014/main" id="{7C2F546E-DC58-6148-4C6E-EFA7D3CFB66B}"/>
                </a:ext>
              </a:extLst>
            </p:cNvPr>
            <p:cNvSpPr/>
            <p:nvPr/>
          </p:nvSpPr>
          <p:spPr>
            <a:xfrm>
              <a:off x="2590435" y="898702"/>
              <a:ext cx="4555373" cy="761559"/>
            </a:xfrm>
            <a:prstGeom prst="roundRect">
              <a:avLst>
                <a:gd name="adj" fmla="val 16670"/>
              </a:avLst>
            </a:prstGeom>
            <a:sp3d prstMaterial="dkEdge">
              <a:bevelT w="8200" h="38100"/>
            </a:sp3d>
          </p:spPr>
          <p:style>
            <a:lnRef idx="1">
              <a:schemeClr val="lt1">
                <a:hueOff val="0"/>
                <a:satOff val="0"/>
                <a:lumOff val="0"/>
                <a:alphaOff val="0"/>
              </a:schemeClr>
            </a:lnRef>
            <a:fillRef idx="2">
              <a:schemeClr val="accent1">
                <a:hueOff val="0"/>
                <a:satOff val="0"/>
                <a:lumOff val="0"/>
                <a:alphaOff val="0"/>
              </a:schemeClr>
            </a:fillRef>
            <a:effectRef idx="0">
              <a:schemeClr val="accent1">
                <a:hueOff val="0"/>
                <a:satOff val="0"/>
                <a:lumOff val="0"/>
                <a:alphaOff val="0"/>
              </a:schemeClr>
            </a:effectRef>
            <a:fontRef idx="minor">
              <a:schemeClr val="dk1"/>
            </a:fontRef>
          </p:style>
          <p:txBody>
            <a:bodyPr/>
            <a:lstStyle/>
            <a:p>
              <a:endParaRPr lang="en-US" sz="1350" dirty="0"/>
            </a:p>
          </p:txBody>
        </p:sp>
        <p:sp>
          <p:nvSpPr>
            <p:cNvPr id="15" name="مستطيل 6">
              <a:extLst>
                <a:ext uri="{FF2B5EF4-FFF2-40B4-BE49-F238E27FC236}">
                  <a16:creationId xmlns:a16="http://schemas.microsoft.com/office/drawing/2014/main" id="{24AEDBC1-6C44-948A-1DD7-B825D4D1BC99}"/>
                </a:ext>
              </a:extLst>
            </p:cNvPr>
            <p:cNvSpPr/>
            <p:nvPr/>
          </p:nvSpPr>
          <p:spPr>
            <a:xfrm>
              <a:off x="2627618" y="935885"/>
              <a:ext cx="4481007" cy="687193"/>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22682" tIns="122682" rIns="122682" bIns="122682" numCol="1" spcCol="1270" anchor="ctr" anchorCtr="0">
              <a:noAutofit/>
            </a:bodyPr>
            <a:lstStyle/>
            <a:p>
              <a:pPr algn="ctr" defTabSz="766763" rtl="0">
                <a:lnSpc>
                  <a:spcPct val="90000"/>
                </a:lnSpc>
                <a:spcBef>
                  <a:spcPct val="0"/>
                </a:spcBef>
                <a:spcAft>
                  <a:spcPct val="35000"/>
                </a:spcAft>
              </a:pPr>
              <a:r>
                <a:rPr lang="en-US" dirty="0">
                  <a:solidFill>
                    <a:srgbClr val="FF0000"/>
                  </a:solidFill>
                </a:rPr>
                <a:t>Materials and theoretical method</a:t>
              </a:r>
              <a:endParaRPr lang="en-US" sz="1800" dirty="0"/>
            </a:p>
          </p:txBody>
        </p:sp>
      </p:grpSp>
    </p:spTree>
    <p:extLst>
      <p:ext uri="{BB962C8B-B14F-4D97-AF65-F5344CB8AC3E}">
        <p14:creationId xmlns:p14="http://schemas.microsoft.com/office/powerpoint/2010/main" val="1061741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FD12E9-671E-BBAE-9ED4-CBA36946FB58}"/>
              </a:ext>
            </a:extLst>
          </p:cNvPr>
          <p:cNvPicPr>
            <a:picLocks noChangeAspect="1"/>
          </p:cNvPicPr>
          <p:nvPr/>
        </p:nvPicPr>
        <p:blipFill>
          <a:blip r:embed="rId2"/>
          <a:stretch>
            <a:fillRect/>
          </a:stretch>
        </p:blipFill>
        <p:spPr>
          <a:xfrm>
            <a:off x="1262062" y="771550"/>
            <a:ext cx="4333875" cy="733425"/>
          </a:xfrm>
          <a:prstGeom prst="rect">
            <a:avLst/>
          </a:prstGeom>
        </p:spPr>
      </p:pic>
      <p:pic>
        <p:nvPicPr>
          <p:cNvPr id="8" name="Picture 7">
            <a:extLst>
              <a:ext uri="{FF2B5EF4-FFF2-40B4-BE49-F238E27FC236}">
                <a16:creationId xmlns:a16="http://schemas.microsoft.com/office/drawing/2014/main" id="{F86A7687-F7E9-AE04-B2DA-7727F97831D1}"/>
              </a:ext>
            </a:extLst>
          </p:cNvPr>
          <p:cNvPicPr>
            <a:picLocks noChangeAspect="1"/>
          </p:cNvPicPr>
          <p:nvPr/>
        </p:nvPicPr>
        <p:blipFill>
          <a:blip r:embed="rId3"/>
          <a:stretch>
            <a:fillRect/>
          </a:stretch>
        </p:blipFill>
        <p:spPr>
          <a:xfrm>
            <a:off x="1279078" y="1486049"/>
            <a:ext cx="3800475" cy="1133475"/>
          </a:xfrm>
          <a:prstGeom prst="rect">
            <a:avLst/>
          </a:prstGeom>
        </p:spPr>
      </p:pic>
      <p:pic>
        <p:nvPicPr>
          <p:cNvPr id="12" name="Picture 11">
            <a:extLst>
              <a:ext uri="{FF2B5EF4-FFF2-40B4-BE49-F238E27FC236}">
                <a16:creationId xmlns:a16="http://schemas.microsoft.com/office/drawing/2014/main" id="{83FF3F19-B7AD-1912-73C3-A0AE0635F755}"/>
              </a:ext>
            </a:extLst>
          </p:cNvPr>
          <p:cNvPicPr>
            <a:picLocks noChangeAspect="1"/>
          </p:cNvPicPr>
          <p:nvPr/>
        </p:nvPicPr>
        <p:blipFill>
          <a:blip r:embed="rId4"/>
          <a:stretch>
            <a:fillRect/>
          </a:stretch>
        </p:blipFill>
        <p:spPr>
          <a:xfrm>
            <a:off x="1617592" y="3185946"/>
            <a:ext cx="3123446" cy="1186004"/>
          </a:xfrm>
          <a:prstGeom prst="rect">
            <a:avLst/>
          </a:prstGeom>
        </p:spPr>
      </p:pic>
      <p:grpSp>
        <p:nvGrpSpPr>
          <p:cNvPr id="13" name="مجموعة 4">
            <a:extLst>
              <a:ext uri="{FF2B5EF4-FFF2-40B4-BE49-F238E27FC236}">
                <a16:creationId xmlns:a16="http://schemas.microsoft.com/office/drawing/2014/main" id="{8AB5AFDB-CDAF-F90A-2063-9D0D88081EC9}"/>
              </a:ext>
            </a:extLst>
          </p:cNvPr>
          <p:cNvGrpSpPr/>
          <p:nvPr/>
        </p:nvGrpSpPr>
        <p:grpSpPr>
          <a:xfrm>
            <a:off x="1805167" y="17935"/>
            <a:ext cx="3034046" cy="699535"/>
            <a:chOff x="2590435" y="898702"/>
            <a:chExt cx="4555373" cy="761559"/>
          </a:xfrm>
          <a:scene3d>
            <a:camera prst="orthographicFront"/>
            <a:lightRig rig="flat" dir="t"/>
          </a:scene3d>
        </p:grpSpPr>
        <p:sp>
          <p:nvSpPr>
            <p:cNvPr id="14" name="مستطيل مستدير الزوايا 5">
              <a:extLst>
                <a:ext uri="{FF2B5EF4-FFF2-40B4-BE49-F238E27FC236}">
                  <a16:creationId xmlns:a16="http://schemas.microsoft.com/office/drawing/2014/main" id="{5F33955C-20AE-3A38-11E0-CB870C97CE3F}"/>
                </a:ext>
              </a:extLst>
            </p:cNvPr>
            <p:cNvSpPr/>
            <p:nvPr/>
          </p:nvSpPr>
          <p:spPr>
            <a:xfrm>
              <a:off x="2590435" y="898702"/>
              <a:ext cx="4555373" cy="761559"/>
            </a:xfrm>
            <a:prstGeom prst="roundRect">
              <a:avLst>
                <a:gd name="adj" fmla="val 16670"/>
              </a:avLst>
            </a:prstGeom>
            <a:sp3d prstMaterial="dkEdge">
              <a:bevelT w="8200" h="38100"/>
            </a:sp3d>
          </p:spPr>
          <p:style>
            <a:lnRef idx="1">
              <a:schemeClr val="lt1">
                <a:hueOff val="0"/>
                <a:satOff val="0"/>
                <a:lumOff val="0"/>
                <a:alphaOff val="0"/>
              </a:schemeClr>
            </a:lnRef>
            <a:fillRef idx="2">
              <a:schemeClr val="accent1">
                <a:hueOff val="0"/>
                <a:satOff val="0"/>
                <a:lumOff val="0"/>
                <a:alphaOff val="0"/>
              </a:schemeClr>
            </a:fillRef>
            <a:effectRef idx="0">
              <a:schemeClr val="accent1">
                <a:hueOff val="0"/>
                <a:satOff val="0"/>
                <a:lumOff val="0"/>
                <a:alphaOff val="0"/>
              </a:schemeClr>
            </a:effectRef>
            <a:fontRef idx="minor">
              <a:schemeClr val="dk1"/>
            </a:fontRef>
          </p:style>
          <p:txBody>
            <a:bodyPr/>
            <a:lstStyle/>
            <a:p>
              <a:endParaRPr lang="en-US" sz="1350" dirty="0"/>
            </a:p>
          </p:txBody>
        </p:sp>
        <p:sp>
          <p:nvSpPr>
            <p:cNvPr id="15" name="مستطيل 6">
              <a:extLst>
                <a:ext uri="{FF2B5EF4-FFF2-40B4-BE49-F238E27FC236}">
                  <a16:creationId xmlns:a16="http://schemas.microsoft.com/office/drawing/2014/main" id="{18126C02-A275-FCEC-BA2B-C25489429392}"/>
                </a:ext>
              </a:extLst>
            </p:cNvPr>
            <p:cNvSpPr/>
            <p:nvPr/>
          </p:nvSpPr>
          <p:spPr>
            <a:xfrm>
              <a:off x="2627618" y="935885"/>
              <a:ext cx="4481007" cy="687193"/>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22682" tIns="122682" rIns="122682" bIns="122682" numCol="1" spcCol="1270" anchor="ctr" anchorCtr="0">
              <a:noAutofit/>
            </a:bodyPr>
            <a:lstStyle/>
            <a:p>
              <a:pPr algn="ctr" defTabSz="766763" rtl="0">
                <a:lnSpc>
                  <a:spcPct val="90000"/>
                </a:lnSpc>
                <a:spcBef>
                  <a:spcPct val="0"/>
                </a:spcBef>
                <a:spcAft>
                  <a:spcPct val="35000"/>
                </a:spcAft>
              </a:pPr>
              <a:r>
                <a:rPr lang="en-US" dirty="0">
                  <a:solidFill>
                    <a:srgbClr val="FF0000"/>
                  </a:solidFill>
                </a:rPr>
                <a:t>Materials and theoretical method</a:t>
              </a:r>
              <a:endParaRPr lang="en-US" sz="1800" dirty="0"/>
            </a:p>
          </p:txBody>
        </p:sp>
      </p:grpSp>
      <p:pic>
        <p:nvPicPr>
          <p:cNvPr id="17" name="Picture 16">
            <a:extLst>
              <a:ext uri="{FF2B5EF4-FFF2-40B4-BE49-F238E27FC236}">
                <a16:creationId xmlns:a16="http://schemas.microsoft.com/office/drawing/2014/main" id="{78BC0E81-E42A-333B-C563-7C2B8727007D}"/>
              </a:ext>
            </a:extLst>
          </p:cNvPr>
          <p:cNvPicPr>
            <a:picLocks noChangeAspect="1"/>
          </p:cNvPicPr>
          <p:nvPr/>
        </p:nvPicPr>
        <p:blipFill>
          <a:blip r:embed="rId5"/>
          <a:stretch>
            <a:fillRect/>
          </a:stretch>
        </p:blipFill>
        <p:spPr>
          <a:xfrm>
            <a:off x="2345877" y="2571750"/>
            <a:ext cx="1952625" cy="571500"/>
          </a:xfrm>
          <a:prstGeom prst="rect">
            <a:avLst/>
          </a:prstGeom>
        </p:spPr>
      </p:pic>
      <p:sp>
        <p:nvSpPr>
          <p:cNvPr id="18" name="Rectangle 17">
            <a:extLst>
              <a:ext uri="{FF2B5EF4-FFF2-40B4-BE49-F238E27FC236}">
                <a16:creationId xmlns:a16="http://schemas.microsoft.com/office/drawing/2014/main" id="{8A8ADB91-4890-2A97-01E5-F6A0D3A8868A}"/>
              </a:ext>
            </a:extLst>
          </p:cNvPr>
          <p:cNvSpPr/>
          <p:nvPr/>
        </p:nvSpPr>
        <p:spPr>
          <a:xfrm>
            <a:off x="6271001" y="-20538"/>
            <a:ext cx="389553" cy="58987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Times New Roman" panose="02020603050405020304" pitchFamily="18" charset="0"/>
                <a:cs typeface="Times New Roman" panose="02020603050405020304" pitchFamily="18" charset="0"/>
              </a:rPr>
              <a:t>15</a:t>
            </a:r>
          </a:p>
          <a:p>
            <a:pPr algn="ctr"/>
            <a:r>
              <a:rPr lang="ar-EG" sz="1600" b="1" dirty="0">
                <a:latin typeface="Times New Roman" panose="02020603050405020304" pitchFamily="18" charset="0"/>
                <a:cs typeface="Times New Roman" panose="02020603050405020304" pitchFamily="18" charset="0"/>
              </a:rPr>
              <a:t>23</a:t>
            </a:r>
            <a:endParaRPr lang="en-US"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5098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A8ADB91-4890-2A97-01E5-F6A0D3A8868A}"/>
              </a:ext>
            </a:extLst>
          </p:cNvPr>
          <p:cNvSpPr/>
          <p:nvPr/>
        </p:nvSpPr>
        <p:spPr>
          <a:xfrm>
            <a:off x="6271001" y="-20538"/>
            <a:ext cx="389553" cy="58987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Times New Roman" panose="02020603050405020304" pitchFamily="18" charset="0"/>
                <a:cs typeface="Times New Roman" panose="02020603050405020304" pitchFamily="18" charset="0"/>
              </a:rPr>
              <a:t>16</a:t>
            </a:r>
          </a:p>
          <a:p>
            <a:pPr algn="ctr"/>
            <a:r>
              <a:rPr lang="ar-EG" sz="1600" b="1" dirty="0">
                <a:latin typeface="Times New Roman" panose="02020603050405020304" pitchFamily="18" charset="0"/>
                <a:cs typeface="Times New Roman" panose="02020603050405020304" pitchFamily="18" charset="0"/>
              </a:rPr>
              <a:t>23</a:t>
            </a:r>
            <a:endParaRPr lang="en-US" sz="1600" b="1"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2F219004-8F0C-4A17-CC9D-85D9851CD42E}"/>
              </a:ext>
            </a:extLst>
          </p:cNvPr>
          <p:cNvPicPr>
            <a:picLocks noChangeAspect="1"/>
          </p:cNvPicPr>
          <p:nvPr/>
        </p:nvPicPr>
        <p:blipFill>
          <a:blip r:embed="rId2"/>
          <a:stretch>
            <a:fillRect/>
          </a:stretch>
        </p:blipFill>
        <p:spPr>
          <a:xfrm>
            <a:off x="27531" y="854077"/>
            <a:ext cx="2465366" cy="1717673"/>
          </a:xfrm>
          <a:prstGeom prst="rect">
            <a:avLst/>
          </a:prstGeom>
        </p:spPr>
      </p:pic>
      <p:pic>
        <p:nvPicPr>
          <p:cNvPr id="9" name="Picture 8">
            <a:extLst>
              <a:ext uri="{FF2B5EF4-FFF2-40B4-BE49-F238E27FC236}">
                <a16:creationId xmlns:a16="http://schemas.microsoft.com/office/drawing/2014/main" id="{5ABC045B-1999-C71E-FF5F-A42FEC069D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99" y="2925218"/>
            <a:ext cx="2609009" cy="1347356"/>
          </a:xfrm>
          <a:prstGeom prst="rect">
            <a:avLst/>
          </a:prstGeom>
        </p:spPr>
      </p:pic>
      <p:pic>
        <p:nvPicPr>
          <p:cNvPr id="11" name="Picture 10">
            <a:extLst>
              <a:ext uri="{FF2B5EF4-FFF2-40B4-BE49-F238E27FC236}">
                <a16:creationId xmlns:a16="http://schemas.microsoft.com/office/drawing/2014/main" id="{4BBB18A9-B6DB-2305-9AE4-72BF18ECB9C3}"/>
              </a:ext>
            </a:extLst>
          </p:cNvPr>
          <p:cNvPicPr>
            <a:picLocks noChangeAspect="1"/>
          </p:cNvPicPr>
          <p:nvPr/>
        </p:nvPicPr>
        <p:blipFill>
          <a:blip r:embed="rId4"/>
          <a:stretch>
            <a:fillRect/>
          </a:stretch>
        </p:blipFill>
        <p:spPr>
          <a:xfrm>
            <a:off x="2658667" y="844005"/>
            <a:ext cx="3848100" cy="4162425"/>
          </a:xfrm>
          <a:prstGeom prst="rect">
            <a:avLst/>
          </a:prstGeom>
        </p:spPr>
      </p:pic>
    </p:spTree>
    <p:extLst>
      <p:ext uri="{BB962C8B-B14F-4D97-AF65-F5344CB8AC3E}">
        <p14:creationId xmlns:p14="http://schemas.microsoft.com/office/powerpoint/2010/main" val="1196228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A8ADB91-4890-2A97-01E5-F6A0D3A8868A}"/>
              </a:ext>
            </a:extLst>
          </p:cNvPr>
          <p:cNvSpPr/>
          <p:nvPr/>
        </p:nvSpPr>
        <p:spPr>
          <a:xfrm>
            <a:off x="6271001" y="-20538"/>
            <a:ext cx="389553" cy="58987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Times New Roman" panose="02020603050405020304" pitchFamily="18" charset="0"/>
                <a:cs typeface="Times New Roman" panose="02020603050405020304" pitchFamily="18" charset="0"/>
              </a:rPr>
              <a:t>17</a:t>
            </a:r>
          </a:p>
          <a:p>
            <a:pPr algn="ctr"/>
            <a:r>
              <a:rPr lang="ar-EG" sz="1600" b="1" dirty="0">
                <a:latin typeface="Times New Roman" panose="02020603050405020304" pitchFamily="18" charset="0"/>
                <a:cs typeface="Times New Roman" panose="02020603050405020304" pitchFamily="18" charset="0"/>
              </a:rPr>
              <a:t>23</a:t>
            </a:r>
            <a:endParaRPr lang="en-US" sz="1600" b="1"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829B5CEA-B354-C344-51A5-1077E293DCE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696" y="252792"/>
            <a:ext cx="5472608" cy="2103001"/>
          </a:xfrm>
          <a:prstGeom prst="rect">
            <a:avLst/>
          </a:prstGeom>
          <a:noFill/>
          <a:ln>
            <a:noFill/>
          </a:ln>
        </p:spPr>
      </p:pic>
      <p:sp>
        <p:nvSpPr>
          <p:cNvPr id="6" name="TextBox 5">
            <a:extLst>
              <a:ext uri="{FF2B5EF4-FFF2-40B4-BE49-F238E27FC236}">
                <a16:creationId xmlns:a16="http://schemas.microsoft.com/office/drawing/2014/main" id="{F160AA88-4C8B-D5CD-E3AF-21A2D130AF19}"/>
              </a:ext>
            </a:extLst>
          </p:cNvPr>
          <p:cNvSpPr txBox="1"/>
          <p:nvPr/>
        </p:nvSpPr>
        <p:spPr>
          <a:xfrm>
            <a:off x="45660" y="4568810"/>
            <a:ext cx="6829879" cy="523220"/>
          </a:xfrm>
          <a:prstGeom prst="rect">
            <a:avLst/>
          </a:prstGeom>
          <a:noFill/>
        </p:spPr>
        <p:txBody>
          <a:bodyPr wrap="square" rtlCol="0">
            <a:spAutoFit/>
          </a:bodyPr>
          <a:lstStyle/>
          <a:p>
            <a:pPr algn="ctr" rtl="0"/>
            <a:r>
              <a:rPr lang="en-US" sz="1400" b="1" spc="30" dirty="0">
                <a:solidFill>
                  <a:srgbClr val="214468"/>
                </a:solidFill>
                <a:effectLst/>
                <a:latin typeface="Times New Roman" panose="02020603050405020304" pitchFamily="18" charset="0"/>
                <a:ea typeface="Bookman Old Style" panose="02050604050505020204" pitchFamily="18" charset="0"/>
              </a:rPr>
              <a:t>Zaky, Z. A</a:t>
            </a:r>
            <a:r>
              <a:rPr lang="en-US" sz="1400" spc="30" dirty="0">
                <a:solidFill>
                  <a:srgbClr val="214468"/>
                </a:solidFill>
                <a:effectLst/>
                <a:latin typeface="Times New Roman" panose="02020603050405020304" pitchFamily="18" charset="0"/>
                <a:ea typeface="Bookman Old Style" panose="02050604050505020204" pitchFamily="18" charset="0"/>
              </a:rPr>
              <a:t>., Aly, A. H., </a:t>
            </a:r>
            <a:r>
              <a:rPr lang="en-US" sz="1400" b="1" i="1" spc="-4" dirty="0">
                <a:solidFill>
                  <a:srgbClr val="538135"/>
                </a:solidFill>
                <a:latin typeface="Palatino Linotype" panose="02040502050505030304" pitchFamily="18" charset="0"/>
              </a:rPr>
              <a:t>Gyroidal Graphene/Porous Silicon Array for Exciting Optical Tamm State as Optical Sensor. </a:t>
            </a:r>
            <a:r>
              <a:rPr lang="en-US" sz="1400" b="1" spc="30" dirty="0">
                <a:solidFill>
                  <a:srgbClr val="214468"/>
                </a:solidFill>
                <a:effectLst/>
                <a:latin typeface="Times New Roman" panose="02020603050405020304" pitchFamily="18" charset="0"/>
                <a:ea typeface="Bookman Old Style" panose="02050604050505020204" pitchFamily="18" charset="0"/>
              </a:rPr>
              <a:t>Scientific Reports, </a:t>
            </a:r>
            <a:r>
              <a:rPr lang="en-US" sz="1400" spc="30" dirty="0">
                <a:solidFill>
                  <a:srgbClr val="214468"/>
                </a:solidFill>
                <a:effectLst/>
                <a:latin typeface="Times New Roman" panose="02020603050405020304" pitchFamily="18" charset="0"/>
                <a:ea typeface="Bookman Old Style" panose="02050604050505020204" pitchFamily="18" charset="0"/>
              </a:rPr>
              <a:t>11, 19389. (2021)</a:t>
            </a:r>
            <a:endParaRPr lang="en-US" sz="1200" dirty="0"/>
          </a:p>
        </p:txBody>
      </p:sp>
      <p:pic>
        <p:nvPicPr>
          <p:cNvPr id="4" name="Picture 3">
            <a:extLst>
              <a:ext uri="{FF2B5EF4-FFF2-40B4-BE49-F238E27FC236}">
                <a16:creationId xmlns:a16="http://schemas.microsoft.com/office/drawing/2014/main" id="{7DEAEB6F-1A24-4093-1CC6-0F15CF926AF5}"/>
              </a:ext>
            </a:extLst>
          </p:cNvPr>
          <p:cNvPicPr>
            <a:picLocks noChangeAspect="1"/>
          </p:cNvPicPr>
          <p:nvPr/>
        </p:nvPicPr>
        <p:blipFill>
          <a:blip r:embed="rId4"/>
          <a:stretch>
            <a:fillRect/>
          </a:stretch>
        </p:blipFill>
        <p:spPr>
          <a:xfrm>
            <a:off x="1503211" y="2414551"/>
            <a:ext cx="3914775" cy="2095500"/>
          </a:xfrm>
          <a:prstGeom prst="rect">
            <a:avLst/>
          </a:prstGeom>
        </p:spPr>
      </p:pic>
    </p:spTree>
    <p:extLst>
      <p:ext uri="{BB962C8B-B14F-4D97-AF65-F5344CB8AC3E}">
        <p14:creationId xmlns:p14="http://schemas.microsoft.com/office/powerpoint/2010/main" val="345937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مجموعة 4"/>
          <p:cNvGrpSpPr/>
          <p:nvPr/>
        </p:nvGrpSpPr>
        <p:grpSpPr>
          <a:xfrm>
            <a:off x="1805167" y="17935"/>
            <a:ext cx="3034046" cy="438581"/>
            <a:chOff x="2590435" y="898702"/>
            <a:chExt cx="4555373" cy="761559"/>
          </a:xfrm>
          <a:scene3d>
            <a:camera prst="orthographicFront"/>
            <a:lightRig rig="flat" dir="t"/>
          </a:scene3d>
        </p:grpSpPr>
        <p:sp>
          <p:nvSpPr>
            <p:cNvPr id="6" name="مستطيل مستدير الزوايا 5"/>
            <p:cNvSpPr/>
            <p:nvPr/>
          </p:nvSpPr>
          <p:spPr>
            <a:xfrm>
              <a:off x="2590435" y="898702"/>
              <a:ext cx="4555373" cy="761559"/>
            </a:xfrm>
            <a:prstGeom prst="roundRect">
              <a:avLst>
                <a:gd name="adj" fmla="val 16670"/>
              </a:avLst>
            </a:prstGeom>
            <a:sp3d prstMaterial="dkEdge">
              <a:bevelT w="8200" h="38100"/>
            </a:sp3d>
          </p:spPr>
          <p:style>
            <a:lnRef idx="1">
              <a:schemeClr val="lt1">
                <a:hueOff val="0"/>
                <a:satOff val="0"/>
                <a:lumOff val="0"/>
                <a:alphaOff val="0"/>
              </a:schemeClr>
            </a:lnRef>
            <a:fillRef idx="2">
              <a:schemeClr val="accent1">
                <a:hueOff val="0"/>
                <a:satOff val="0"/>
                <a:lumOff val="0"/>
                <a:alphaOff val="0"/>
              </a:schemeClr>
            </a:fillRef>
            <a:effectRef idx="0">
              <a:schemeClr val="accent1">
                <a:hueOff val="0"/>
                <a:satOff val="0"/>
                <a:lumOff val="0"/>
                <a:alphaOff val="0"/>
              </a:schemeClr>
            </a:effectRef>
            <a:fontRef idx="minor">
              <a:schemeClr val="dk1"/>
            </a:fontRef>
          </p:style>
          <p:txBody>
            <a:bodyPr/>
            <a:lstStyle/>
            <a:p>
              <a:endParaRPr lang="en-US" sz="1350" dirty="0"/>
            </a:p>
          </p:txBody>
        </p:sp>
        <p:sp>
          <p:nvSpPr>
            <p:cNvPr id="7" name="مستطيل 6"/>
            <p:cNvSpPr/>
            <p:nvPr/>
          </p:nvSpPr>
          <p:spPr>
            <a:xfrm>
              <a:off x="2627618" y="935885"/>
              <a:ext cx="4481007" cy="687193"/>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22682" tIns="122682" rIns="122682" bIns="122682" numCol="1" spcCol="1270" anchor="ctr" anchorCtr="0">
              <a:noAutofit/>
            </a:bodyPr>
            <a:lstStyle/>
            <a:p>
              <a:pPr algn="ctr" defTabSz="766763">
                <a:lnSpc>
                  <a:spcPct val="90000"/>
                </a:lnSpc>
                <a:spcBef>
                  <a:spcPct val="0"/>
                </a:spcBef>
                <a:spcAft>
                  <a:spcPct val="35000"/>
                </a:spcAft>
              </a:pPr>
              <a:r>
                <a:rPr lang="en-US" dirty="0">
                  <a:solidFill>
                    <a:srgbClr val="FF0000"/>
                  </a:solidFill>
                </a:rPr>
                <a:t>Current Study</a:t>
              </a:r>
              <a:endParaRPr lang="en-US" sz="1725" dirty="0"/>
            </a:p>
          </p:txBody>
        </p:sp>
      </p:grpSp>
      <p:sp>
        <p:nvSpPr>
          <p:cNvPr id="3" name="Rectangle 2">
            <a:extLst>
              <a:ext uri="{FF2B5EF4-FFF2-40B4-BE49-F238E27FC236}">
                <a16:creationId xmlns:a16="http://schemas.microsoft.com/office/drawing/2014/main" id="{FEC6890E-91C9-AAEB-F8A2-7866BAA82012}"/>
              </a:ext>
            </a:extLst>
          </p:cNvPr>
          <p:cNvSpPr/>
          <p:nvPr/>
        </p:nvSpPr>
        <p:spPr>
          <a:xfrm>
            <a:off x="6271001" y="-20538"/>
            <a:ext cx="389553" cy="58987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Times New Roman" panose="02020603050405020304" pitchFamily="18" charset="0"/>
                <a:cs typeface="Times New Roman" panose="02020603050405020304" pitchFamily="18" charset="0"/>
              </a:rPr>
              <a:t>18</a:t>
            </a:r>
          </a:p>
          <a:p>
            <a:pPr algn="ctr"/>
            <a:r>
              <a:rPr lang="ar-EG" sz="1600" b="1" dirty="0">
                <a:latin typeface="Times New Roman" panose="02020603050405020304" pitchFamily="18" charset="0"/>
                <a:cs typeface="Times New Roman" panose="02020603050405020304" pitchFamily="18" charset="0"/>
              </a:rPr>
              <a:t>23</a:t>
            </a:r>
            <a:endParaRPr lang="en-US" sz="1600" b="1"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5269F083-F795-3085-F59B-5A9C68E663FC}"/>
              </a:ext>
            </a:extLst>
          </p:cNvPr>
          <p:cNvSpPr txBox="1"/>
          <p:nvPr/>
        </p:nvSpPr>
        <p:spPr>
          <a:xfrm>
            <a:off x="-34494" y="1113587"/>
            <a:ext cx="6829879" cy="954107"/>
          </a:xfrm>
          <a:prstGeom prst="rect">
            <a:avLst/>
          </a:prstGeom>
          <a:noFill/>
        </p:spPr>
        <p:txBody>
          <a:bodyPr wrap="square" rtlCol="0">
            <a:spAutoFit/>
          </a:bodyPr>
          <a:lstStyle/>
          <a:p>
            <a:pPr algn="ctr"/>
            <a:r>
              <a:rPr lang="en-US" sz="2800" b="1" dirty="0"/>
              <a:t>“</a:t>
            </a:r>
            <a:r>
              <a:rPr lang="en-GB" sz="2000" b="1" dirty="0">
                <a:effectLst/>
                <a:latin typeface="Times New Roman" panose="02020603050405020304" pitchFamily="18" charset="0"/>
                <a:ea typeface="Times New Roman" panose="02020603050405020304" pitchFamily="18" charset="0"/>
                <a:cs typeface="Times New Roman" panose="02020603050405020304" pitchFamily="18" charset="0"/>
              </a:rPr>
              <a:t>Effects of Geometrical and Physical Properties of Cantor Structure for Gas Sensing Applications</a:t>
            </a:r>
            <a:r>
              <a:rPr lang="en-US" sz="2800" b="1" dirty="0"/>
              <a:t>”</a:t>
            </a:r>
            <a:endParaRPr lang="ar-EG" sz="2800" b="1" u="sng" dirty="0">
              <a:solidFill>
                <a:srgbClr val="FF0000"/>
              </a:solidFill>
              <a:effectLst>
                <a:outerShdw blurRad="38100" dist="38100" dir="2700000" algn="tl">
                  <a:srgbClr val="000000">
                    <a:alpha val="43137"/>
                  </a:srgbClr>
                </a:outerShdw>
              </a:effectLst>
              <a:latin typeface="Andalus" pitchFamily="18" charset="-78"/>
              <a:cs typeface="Andalus" pitchFamily="18" charset="-78"/>
            </a:endParaRPr>
          </a:p>
        </p:txBody>
      </p:sp>
      <p:sp>
        <p:nvSpPr>
          <p:cNvPr id="2" name="TextBox 1">
            <a:extLst>
              <a:ext uri="{FF2B5EF4-FFF2-40B4-BE49-F238E27FC236}">
                <a16:creationId xmlns:a16="http://schemas.microsoft.com/office/drawing/2014/main" id="{0D14D616-5586-D46F-9FCF-786982AEDE0A}"/>
              </a:ext>
            </a:extLst>
          </p:cNvPr>
          <p:cNvSpPr txBox="1"/>
          <p:nvPr/>
        </p:nvSpPr>
        <p:spPr>
          <a:xfrm>
            <a:off x="28121" y="2263100"/>
            <a:ext cx="6829879" cy="923330"/>
          </a:xfrm>
          <a:prstGeom prst="rect">
            <a:avLst/>
          </a:prstGeom>
          <a:noFill/>
        </p:spPr>
        <p:txBody>
          <a:bodyPr wrap="square" rtlCol="0">
            <a:spAutoFit/>
          </a:bodyPr>
          <a:lstStyle/>
          <a:p>
            <a:pPr algn="ctr" rtl="0"/>
            <a:r>
              <a:rPr lang="en-US" sz="1800" b="1" u="sng" spc="30" dirty="0">
                <a:solidFill>
                  <a:srgbClr val="214468"/>
                </a:solidFill>
                <a:effectLst/>
                <a:latin typeface="Times New Roman" panose="02020603050405020304" pitchFamily="18" charset="0"/>
                <a:ea typeface="Bookman Old Style" panose="02050604050505020204" pitchFamily="18" charset="0"/>
              </a:rPr>
              <a:t>Zaky, A. Z.</a:t>
            </a:r>
            <a:r>
              <a:rPr lang="en-US" sz="1800" b="1" spc="30" dirty="0">
                <a:solidFill>
                  <a:srgbClr val="214468"/>
                </a:solidFill>
                <a:effectLst/>
                <a:latin typeface="Times New Roman" panose="02020603050405020304" pitchFamily="18" charset="0"/>
                <a:ea typeface="Bookman Old Style" panose="02050604050505020204" pitchFamily="18" charset="0"/>
              </a:rPr>
              <a:t>, </a:t>
            </a:r>
            <a:r>
              <a:rPr lang="en-US" sz="1800" spc="30" dirty="0">
                <a:solidFill>
                  <a:srgbClr val="214468"/>
                </a:solidFill>
                <a:effectLst/>
                <a:latin typeface="Times New Roman" panose="02020603050405020304" pitchFamily="18" charset="0"/>
                <a:ea typeface="Bookman Old Style" panose="02050604050505020204" pitchFamily="18" charset="0"/>
              </a:rPr>
              <a:t>Al-</a:t>
            </a:r>
            <a:r>
              <a:rPr lang="en-US" sz="1800" spc="30" dirty="0" err="1">
                <a:solidFill>
                  <a:srgbClr val="214468"/>
                </a:solidFill>
                <a:effectLst/>
                <a:latin typeface="Times New Roman" panose="02020603050405020304" pitchFamily="18" charset="0"/>
                <a:ea typeface="Bookman Old Style" panose="02050604050505020204" pitchFamily="18" charset="0"/>
              </a:rPr>
              <a:t>Dossari</a:t>
            </a:r>
            <a:r>
              <a:rPr lang="en-US" sz="1800" spc="30" dirty="0">
                <a:solidFill>
                  <a:srgbClr val="214468"/>
                </a:solidFill>
                <a:effectLst/>
                <a:latin typeface="Times New Roman" panose="02020603050405020304" pitchFamily="18" charset="0"/>
                <a:ea typeface="Bookman Old Style" panose="02050604050505020204" pitchFamily="18" charset="0"/>
              </a:rPr>
              <a:t>, M., </a:t>
            </a:r>
            <a:r>
              <a:rPr lang="en-US" sz="1800" spc="30" dirty="0" err="1">
                <a:solidFill>
                  <a:srgbClr val="214468"/>
                </a:solidFill>
                <a:effectLst/>
                <a:latin typeface="Times New Roman" panose="02020603050405020304" pitchFamily="18" charset="0"/>
                <a:ea typeface="Bookman Old Style" panose="02050604050505020204" pitchFamily="18" charset="0"/>
              </a:rPr>
              <a:t>Matar</a:t>
            </a:r>
            <a:r>
              <a:rPr lang="en-US" sz="1800" spc="30" dirty="0">
                <a:solidFill>
                  <a:srgbClr val="214468"/>
                </a:solidFill>
                <a:effectLst/>
                <a:latin typeface="Times New Roman" panose="02020603050405020304" pitchFamily="18" charset="0"/>
                <a:ea typeface="Bookman Old Style" panose="02050604050505020204" pitchFamily="18" charset="0"/>
              </a:rPr>
              <a:t>, Z. S., Aly, A. H., </a:t>
            </a:r>
            <a:r>
              <a:rPr lang="en-US" sz="1600" b="1" i="1" spc="-4" dirty="0">
                <a:solidFill>
                  <a:srgbClr val="538135"/>
                </a:solidFill>
                <a:latin typeface="Palatino Linotype" panose="02040502050505030304" pitchFamily="18" charset="0"/>
              </a:rPr>
              <a:t>Effect of Geometrical and Physical Properties of Cantor Structure for Gas Sensing Applications. </a:t>
            </a:r>
            <a:r>
              <a:rPr lang="en-US" sz="1800" b="1" spc="10" dirty="0">
                <a:solidFill>
                  <a:srgbClr val="214468"/>
                </a:solidFill>
                <a:effectLst/>
                <a:latin typeface="Times New Roman" panose="02020603050405020304" pitchFamily="18" charset="0"/>
                <a:ea typeface="Calibri" panose="020F0502020204030204" pitchFamily="34" charset="0"/>
              </a:rPr>
              <a:t>Synthetic Metals </a:t>
            </a:r>
            <a:r>
              <a:rPr lang="en-US" sz="1800" spc="-10" dirty="0">
                <a:solidFill>
                  <a:srgbClr val="214468"/>
                </a:solidFill>
                <a:effectLst/>
                <a:latin typeface="Times New Roman" panose="02020603050405020304" pitchFamily="18" charset="0"/>
                <a:ea typeface="Bookman Old Style" panose="02050604050505020204" pitchFamily="18" charset="0"/>
              </a:rPr>
              <a:t>291</a:t>
            </a:r>
            <a:r>
              <a:rPr lang="en-US" sz="1800" spc="10" dirty="0">
                <a:solidFill>
                  <a:srgbClr val="214468"/>
                </a:solidFill>
                <a:effectLst/>
                <a:latin typeface="Times New Roman" panose="02020603050405020304" pitchFamily="18" charset="0"/>
                <a:ea typeface="Calibri" panose="020F0502020204030204" pitchFamily="34" charset="0"/>
              </a:rPr>
              <a:t>, 117167 (2022), </a:t>
            </a:r>
            <a:endParaRPr lang="en-US" sz="1600" dirty="0"/>
          </a:p>
        </p:txBody>
      </p:sp>
    </p:spTree>
    <p:extLst>
      <p:ext uri="{BB962C8B-B14F-4D97-AF65-F5344CB8AC3E}">
        <p14:creationId xmlns:p14="http://schemas.microsoft.com/office/powerpoint/2010/main" val="2984604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A8ADB91-4890-2A97-01E5-F6A0D3A8868A}"/>
              </a:ext>
            </a:extLst>
          </p:cNvPr>
          <p:cNvSpPr/>
          <p:nvPr/>
        </p:nvSpPr>
        <p:spPr>
          <a:xfrm>
            <a:off x="6271001" y="-20538"/>
            <a:ext cx="389553" cy="58987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Times New Roman" panose="02020603050405020304" pitchFamily="18" charset="0"/>
                <a:cs typeface="Times New Roman" panose="02020603050405020304" pitchFamily="18" charset="0"/>
              </a:rPr>
              <a:t>19</a:t>
            </a:r>
          </a:p>
          <a:p>
            <a:pPr algn="ctr"/>
            <a:r>
              <a:rPr lang="ar-EG" sz="1600" b="1" dirty="0">
                <a:latin typeface="Times New Roman" panose="02020603050405020304" pitchFamily="18" charset="0"/>
                <a:cs typeface="Times New Roman" panose="02020603050405020304" pitchFamily="18" charset="0"/>
              </a:rPr>
              <a:t>23</a:t>
            </a:r>
            <a:endParaRPr lang="en-US" sz="1600" b="1"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FB3D9B80-7332-5E40-4D7E-858F0792534E}"/>
              </a:ext>
            </a:extLst>
          </p:cNvPr>
          <p:cNvPicPr>
            <a:picLocks noChangeAspect="1"/>
          </p:cNvPicPr>
          <p:nvPr/>
        </p:nvPicPr>
        <p:blipFill>
          <a:blip r:embed="rId3"/>
          <a:stretch>
            <a:fillRect/>
          </a:stretch>
        </p:blipFill>
        <p:spPr>
          <a:xfrm>
            <a:off x="1520188" y="699542"/>
            <a:ext cx="3817623" cy="2207320"/>
          </a:xfrm>
          <a:prstGeom prst="rect">
            <a:avLst/>
          </a:prstGeom>
        </p:spPr>
      </p:pic>
      <p:pic>
        <p:nvPicPr>
          <p:cNvPr id="12" name="Picture 11">
            <a:extLst>
              <a:ext uri="{FF2B5EF4-FFF2-40B4-BE49-F238E27FC236}">
                <a16:creationId xmlns:a16="http://schemas.microsoft.com/office/drawing/2014/main" id="{5EA44EE9-B240-827F-99A3-1BC31D031F0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0648" y="3003798"/>
            <a:ext cx="6120680" cy="1946275"/>
          </a:xfrm>
          <a:prstGeom prst="rect">
            <a:avLst/>
          </a:prstGeom>
          <a:noFill/>
          <a:ln>
            <a:noFill/>
          </a:ln>
        </p:spPr>
      </p:pic>
      <p:grpSp>
        <p:nvGrpSpPr>
          <p:cNvPr id="13" name="مجموعة 4">
            <a:extLst>
              <a:ext uri="{FF2B5EF4-FFF2-40B4-BE49-F238E27FC236}">
                <a16:creationId xmlns:a16="http://schemas.microsoft.com/office/drawing/2014/main" id="{018E63EF-1C3D-4A01-D963-1367F01C83A1}"/>
              </a:ext>
            </a:extLst>
          </p:cNvPr>
          <p:cNvGrpSpPr/>
          <p:nvPr/>
        </p:nvGrpSpPr>
        <p:grpSpPr>
          <a:xfrm>
            <a:off x="1805167" y="17935"/>
            <a:ext cx="3034046" cy="438581"/>
            <a:chOff x="2590435" y="898702"/>
            <a:chExt cx="4555373" cy="761559"/>
          </a:xfrm>
          <a:scene3d>
            <a:camera prst="orthographicFront"/>
            <a:lightRig rig="flat" dir="t"/>
          </a:scene3d>
        </p:grpSpPr>
        <p:sp>
          <p:nvSpPr>
            <p:cNvPr id="14" name="مستطيل مستدير الزوايا 5">
              <a:extLst>
                <a:ext uri="{FF2B5EF4-FFF2-40B4-BE49-F238E27FC236}">
                  <a16:creationId xmlns:a16="http://schemas.microsoft.com/office/drawing/2014/main" id="{C68C42D7-248A-8290-7123-A77BF6D8643D}"/>
                </a:ext>
              </a:extLst>
            </p:cNvPr>
            <p:cNvSpPr/>
            <p:nvPr/>
          </p:nvSpPr>
          <p:spPr>
            <a:xfrm>
              <a:off x="2590435" y="898702"/>
              <a:ext cx="4555373" cy="761559"/>
            </a:xfrm>
            <a:prstGeom prst="roundRect">
              <a:avLst>
                <a:gd name="adj" fmla="val 16670"/>
              </a:avLst>
            </a:prstGeom>
            <a:sp3d prstMaterial="dkEdge">
              <a:bevelT w="8200" h="38100"/>
            </a:sp3d>
          </p:spPr>
          <p:style>
            <a:lnRef idx="1">
              <a:schemeClr val="lt1">
                <a:hueOff val="0"/>
                <a:satOff val="0"/>
                <a:lumOff val="0"/>
                <a:alphaOff val="0"/>
              </a:schemeClr>
            </a:lnRef>
            <a:fillRef idx="2">
              <a:schemeClr val="accent1">
                <a:hueOff val="0"/>
                <a:satOff val="0"/>
                <a:lumOff val="0"/>
                <a:alphaOff val="0"/>
              </a:schemeClr>
            </a:fillRef>
            <a:effectRef idx="0">
              <a:schemeClr val="accent1">
                <a:hueOff val="0"/>
                <a:satOff val="0"/>
                <a:lumOff val="0"/>
                <a:alphaOff val="0"/>
              </a:schemeClr>
            </a:effectRef>
            <a:fontRef idx="minor">
              <a:schemeClr val="dk1"/>
            </a:fontRef>
          </p:style>
          <p:txBody>
            <a:bodyPr/>
            <a:lstStyle/>
            <a:p>
              <a:endParaRPr lang="en-US" sz="1350" dirty="0"/>
            </a:p>
          </p:txBody>
        </p:sp>
        <p:sp>
          <p:nvSpPr>
            <p:cNvPr id="15" name="مستطيل 6">
              <a:extLst>
                <a:ext uri="{FF2B5EF4-FFF2-40B4-BE49-F238E27FC236}">
                  <a16:creationId xmlns:a16="http://schemas.microsoft.com/office/drawing/2014/main" id="{832D2CA2-2BA1-0DD7-74E8-7E9CD731C906}"/>
                </a:ext>
              </a:extLst>
            </p:cNvPr>
            <p:cNvSpPr/>
            <p:nvPr/>
          </p:nvSpPr>
          <p:spPr>
            <a:xfrm>
              <a:off x="2627618" y="935885"/>
              <a:ext cx="4481007" cy="687193"/>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22682" tIns="122682" rIns="122682" bIns="122682" numCol="1" spcCol="1270" anchor="ctr" anchorCtr="0">
              <a:noAutofit/>
            </a:bodyPr>
            <a:lstStyle/>
            <a:p>
              <a:pPr algn="ctr" defTabSz="766763">
                <a:lnSpc>
                  <a:spcPct val="90000"/>
                </a:lnSpc>
                <a:spcBef>
                  <a:spcPct val="0"/>
                </a:spcBef>
                <a:spcAft>
                  <a:spcPct val="35000"/>
                </a:spcAft>
              </a:pPr>
              <a:r>
                <a:rPr lang="en-US" dirty="0">
                  <a:solidFill>
                    <a:srgbClr val="FF0000"/>
                  </a:solidFill>
                </a:rPr>
                <a:t>Current Study</a:t>
              </a:r>
              <a:endParaRPr lang="en-US" sz="1725" dirty="0"/>
            </a:p>
          </p:txBody>
        </p:sp>
      </p:grpSp>
    </p:spTree>
    <p:extLst>
      <p:ext uri="{BB962C8B-B14F-4D97-AF65-F5344CB8AC3E}">
        <p14:creationId xmlns:p14="http://schemas.microsoft.com/office/powerpoint/2010/main" val="192009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a:extLst>
              <a:ext uri="{FF2B5EF4-FFF2-40B4-BE49-F238E27FC236}">
                <a16:creationId xmlns:a16="http://schemas.microsoft.com/office/drawing/2014/main" id="{3D4A4B57-DD1C-433F-BEB1-911130EDF49F}"/>
              </a:ext>
            </a:extLst>
          </p:cNvPr>
          <p:cNvSpPr txBox="1"/>
          <p:nvPr/>
        </p:nvSpPr>
        <p:spPr>
          <a:xfrm>
            <a:off x="2132856" y="4634499"/>
            <a:ext cx="1873593" cy="300082"/>
          </a:xfrm>
          <a:prstGeom prst="rect">
            <a:avLst/>
          </a:prstGeom>
          <a:noFill/>
        </p:spPr>
        <p:txBody>
          <a:bodyPr wrap="square" rtlCol="0">
            <a:spAutoFit/>
          </a:bodyPr>
          <a:lstStyle/>
          <a:p>
            <a:pPr algn="just"/>
            <a:r>
              <a:rPr lang="en-US" sz="1350" b="1" u="sng" dirty="0">
                <a:solidFill>
                  <a:srgbClr val="7030A0"/>
                </a:solidFill>
                <a:hlinkClick r:id="rId3">
                  <a:extLst>
                    <a:ext uri="{A12FA001-AC4F-418D-AE19-62706E023703}">
                      <ahyp:hlinkClr xmlns:ahyp="http://schemas.microsoft.com/office/drawing/2018/hyperlinkcolor" val="tx"/>
                    </a:ext>
                  </a:extLst>
                </a:hlinkClick>
              </a:rPr>
              <a:t>Hui Wang</a:t>
            </a:r>
            <a:r>
              <a:rPr lang="en-US" sz="1350" b="1" u="sng" dirty="0">
                <a:solidFill>
                  <a:srgbClr val="7030A0"/>
                </a:solidFill>
              </a:rPr>
              <a:t> et al. 2013</a:t>
            </a:r>
            <a:endParaRPr lang="en-US" sz="2100" dirty="0">
              <a:solidFill>
                <a:srgbClr val="7030A0"/>
              </a:solidFill>
            </a:endParaRPr>
          </a:p>
        </p:txBody>
      </p:sp>
      <p:grpSp>
        <p:nvGrpSpPr>
          <p:cNvPr id="11" name="مجموعة 4">
            <a:extLst>
              <a:ext uri="{FF2B5EF4-FFF2-40B4-BE49-F238E27FC236}">
                <a16:creationId xmlns:a16="http://schemas.microsoft.com/office/drawing/2014/main" id="{BC018547-C17B-4886-B47B-5F2123157307}"/>
              </a:ext>
            </a:extLst>
          </p:cNvPr>
          <p:cNvGrpSpPr/>
          <p:nvPr/>
        </p:nvGrpSpPr>
        <p:grpSpPr>
          <a:xfrm>
            <a:off x="2385846" y="0"/>
            <a:ext cx="2086307" cy="438581"/>
            <a:chOff x="2590435" y="898702"/>
            <a:chExt cx="4555373" cy="761559"/>
          </a:xfrm>
          <a:scene3d>
            <a:camera prst="orthographicFront"/>
            <a:lightRig rig="flat" dir="t"/>
          </a:scene3d>
        </p:grpSpPr>
        <p:sp>
          <p:nvSpPr>
            <p:cNvPr id="12" name="مستطيل مستدير الزوايا 5">
              <a:extLst>
                <a:ext uri="{FF2B5EF4-FFF2-40B4-BE49-F238E27FC236}">
                  <a16:creationId xmlns:a16="http://schemas.microsoft.com/office/drawing/2014/main" id="{497E8566-B40A-44F0-9BB4-210033137E66}"/>
                </a:ext>
              </a:extLst>
            </p:cNvPr>
            <p:cNvSpPr/>
            <p:nvPr/>
          </p:nvSpPr>
          <p:spPr>
            <a:xfrm>
              <a:off x="2590435" y="898702"/>
              <a:ext cx="4555373" cy="761559"/>
            </a:xfrm>
            <a:prstGeom prst="roundRect">
              <a:avLst>
                <a:gd name="adj" fmla="val 16670"/>
              </a:avLst>
            </a:prstGeom>
            <a:sp3d prstMaterial="dkEdge">
              <a:bevelT w="8200" h="38100"/>
            </a:sp3d>
          </p:spPr>
          <p:style>
            <a:lnRef idx="1">
              <a:schemeClr val="lt1">
                <a:hueOff val="0"/>
                <a:satOff val="0"/>
                <a:lumOff val="0"/>
                <a:alphaOff val="0"/>
              </a:schemeClr>
            </a:lnRef>
            <a:fillRef idx="2">
              <a:schemeClr val="accent1">
                <a:hueOff val="0"/>
                <a:satOff val="0"/>
                <a:lumOff val="0"/>
                <a:alphaOff val="0"/>
              </a:schemeClr>
            </a:fillRef>
            <a:effectRef idx="0">
              <a:schemeClr val="accent1">
                <a:hueOff val="0"/>
                <a:satOff val="0"/>
                <a:lumOff val="0"/>
                <a:alphaOff val="0"/>
              </a:schemeClr>
            </a:effectRef>
            <a:fontRef idx="minor">
              <a:schemeClr val="dk1"/>
            </a:fontRef>
          </p:style>
        </p:sp>
        <p:sp>
          <p:nvSpPr>
            <p:cNvPr id="13" name="مستطيل 6">
              <a:extLst>
                <a:ext uri="{FF2B5EF4-FFF2-40B4-BE49-F238E27FC236}">
                  <a16:creationId xmlns:a16="http://schemas.microsoft.com/office/drawing/2014/main" id="{02691154-65B6-40F5-A8E4-876B3D390E8F}"/>
                </a:ext>
              </a:extLst>
            </p:cNvPr>
            <p:cNvSpPr/>
            <p:nvPr/>
          </p:nvSpPr>
          <p:spPr>
            <a:xfrm>
              <a:off x="2627618" y="935885"/>
              <a:ext cx="4481007" cy="687193"/>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22682" tIns="122682" rIns="122682" bIns="122682" numCol="1" spcCol="1270" anchor="ctr" anchorCtr="0">
              <a:noAutofit/>
            </a:bodyPr>
            <a:lstStyle/>
            <a:p>
              <a:pPr algn="ctr" defTabSz="766763">
                <a:lnSpc>
                  <a:spcPct val="90000"/>
                </a:lnSpc>
                <a:spcBef>
                  <a:spcPct val="0"/>
                </a:spcBef>
                <a:spcAft>
                  <a:spcPct val="35000"/>
                </a:spcAft>
              </a:pPr>
              <a:r>
                <a:rPr lang="en-US" sz="1725" b="1" dirty="0"/>
                <a:t>Introduction</a:t>
              </a:r>
              <a:endParaRPr lang="en-US" sz="1725" dirty="0"/>
            </a:p>
          </p:txBody>
        </p:sp>
      </p:grpSp>
      <p:sp>
        <p:nvSpPr>
          <p:cNvPr id="3" name="Rectangle 2">
            <a:extLst>
              <a:ext uri="{FF2B5EF4-FFF2-40B4-BE49-F238E27FC236}">
                <a16:creationId xmlns:a16="http://schemas.microsoft.com/office/drawing/2014/main" id="{F944E8A3-8719-8399-5855-6EFB376EC879}"/>
              </a:ext>
            </a:extLst>
          </p:cNvPr>
          <p:cNvSpPr/>
          <p:nvPr/>
        </p:nvSpPr>
        <p:spPr>
          <a:xfrm>
            <a:off x="6271001" y="-20538"/>
            <a:ext cx="389553" cy="58987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Times New Roman" panose="02020603050405020304" pitchFamily="18" charset="0"/>
                <a:cs typeface="Times New Roman" panose="02020603050405020304" pitchFamily="18" charset="0"/>
              </a:rPr>
              <a:t>2</a:t>
            </a:r>
          </a:p>
          <a:p>
            <a:pPr algn="ctr"/>
            <a:r>
              <a:rPr lang="ar-EG" sz="1600" b="1" dirty="0">
                <a:latin typeface="Times New Roman" panose="02020603050405020304" pitchFamily="18" charset="0"/>
                <a:cs typeface="Times New Roman" panose="02020603050405020304" pitchFamily="18" charset="0"/>
              </a:rPr>
              <a:t>23</a:t>
            </a:r>
            <a:endParaRPr lang="en-US" sz="1600" b="1" dirty="0">
              <a:latin typeface="Times New Roman" panose="02020603050405020304" pitchFamily="18" charset="0"/>
              <a:cs typeface="Times New Roman" panose="02020603050405020304" pitchFamily="18" charset="0"/>
            </a:endParaRPr>
          </a:p>
        </p:txBody>
      </p:sp>
      <p:pic>
        <p:nvPicPr>
          <p:cNvPr id="5" name="Picture 4" descr="A picture containing shape&#10;&#10;Description automatically generated">
            <a:extLst>
              <a:ext uri="{FF2B5EF4-FFF2-40B4-BE49-F238E27FC236}">
                <a16:creationId xmlns:a16="http://schemas.microsoft.com/office/drawing/2014/main" id="{832B87E4-0068-8E24-F913-F256DBAA0A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54691"/>
            <a:ext cx="6858000" cy="4079808"/>
          </a:xfrm>
          <a:prstGeom prst="rect">
            <a:avLst/>
          </a:prstGeom>
        </p:spPr>
      </p:pic>
    </p:spTree>
    <p:extLst>
      <p:ext uri="{BB962C8B-B14F-4D97-AF65-F5344CB8AC3E}">
        <p14:creationId xmlns:p14="http://schemas.microsoft.com/office/powerpoint/2010/main" val="25925637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A8ADB91-4890-2A97-01E5-F6A0D3A8868A}"/>
              </a:ext>
            </a:extLst>
          </p:cNvPr>
          <p:cNvSpPr/>
          <p:nvPr/>
        </p:nvSpPr>
        <p:spPr>
          <a:xfrm>
            <a:off x="6271001" y="-20538"/>
            <a:ext cx="389553" cy="58987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Times New Roman" panose="02020603050405020304" pitchFamily="18" charset="0"/>
                <a:cs typeface="Times New Roman" panose="02020603050405020304" pitchFamily="18" charset="0"/>
              </a:rPr>
              <a:t>20</a:t>
            </a:r>
          </a:p>
          <a:p>
            <a:pPr algn="ctr"/>
            <a:r>
              <a:rPr lang="ar-EG" sz="1600" b="1" dirty="0">
                <a:latin typeface="Times New Roman" panose="02020603050405020304" pitchFamily="18" charset="0"/>
                <a:cs typeface="Times New Roman" panose="02020603050405020304" pitchFamily="18" charset="0"/>
              </a:rPr>
              <a:t>23</a:t>
            </a:r>
            <a:endParaRPr lang="en-US" sz="1600" b="1" dirty="0">
              <a:latin typeface="Times New Roman" panose="02020603050405020304" pitchFamily="18" charset="0"/>
              <a:cs typeface="Times New Roman" panose="02020603050405020304" pitchFamily="18" charset="0"/>
            </a:endParaRPr>
          </a:p>
        </p:txBody>
      </p:sp>
      <p:grpSp>
        <p:nvGrpSpPr>
          <p:cNvPr id="13" name="مجموعة 4">
            <a:extLst>
              <a:ext uri="{FF2B5EF4-FFF2-40B4-BE49-F238E27FC236}">
                <a16:creationId xmlns:a16="http://schemas.microsoft.com/office/drawing/2014/main" id="{018E63EF-1C3D-4A01-D963-1367F01C83A1}"/>
              </a:ext>
            </a:extLst>
          </p:cNvPr>
          <p:cNvGrpSpPr/>
          <p:nvPr/>
        </p:nvGrpSpPr>
        <p:grpSpPr>
          <a:xfrm>
            <a:off x="1805167" y="17935"/>
            <a:ext cx="3034046" cy="438581"/>
            <a:chOff x="2590435" y="898702"/>
            <a:chExt cx="4555373" cy="761559"/>
          </a:xfrm>
          <a:scene3d>
            <a:camera prst="orthographicFront"/>
            <a:lightRig rig="flat" dir="t"/>
          </a:scene3d>
        </p:grpSpPr>
        <p:sp>
          <p:nvSpPr>
            <p:cNvPr id="14" name="مستطيل مستدير الزوايا 5">
              <a:extLst>
                <a:ext uri="{FF2B5EF4-FFF2-40B4-BE49-F238E27FC236}">
                  <a16:creationId xmlns:a16="http://schemas.microsoft.com/office/drawing/2014/main" id="{C68C42D7-248A-8290-7123-A77BF6D8643D}"/>
                </a:ext>
              </a:extLst>
            </p:cNvPr>
            <p:cNvSpPr/>
            <p:nvPr/>
          </p:nvSpPr>
          <p:spPr>
            <a:xfrm>
              <a:off x="2590435" y="898702"/>
              <a:ext cx="4555373" cy="761559"/>
            </a:xfrm>
            <a:prstGeom prst="roundRect">
              <a:avLst>
                <a:gd name="adj" fmla="val 16670"/>
              </a:avLst>
            </a:prstGeom>
            <a:sp3d prstMaterial="dkEdge">
              <a:bevelT w="8200" h="38100"/>
            </a:sp3d>
          </p:spPr>
          <p:style>
            <a:lnRef idx="1">
              <a:schemeClr val="lt1">
                <a:hueOff val="0"/>
                <a:satOff val="0"/>
                <a:lumOff val="0"/>
                <a:alphaOff val="0"/>
              </a:schemeClr>
            </a:lnRef>
            <a:fillRef idx="2">
              <a:schemeClr val="accent1">
                <a:hueOff val="0"/>
                <a:satOff val="0"/>
                <a:lumOff val="0"/>
                <a:alphaOff val="0"/>
              </a:schemeClr>
            </a:fillRef>
            <a:effectRef idx="0">
              <a:schemeClr val="accent1">
                <a:hueOff val="0"/>
                <a:satOff val="0"/>
                <a:lumOff val="0"/>
                <a:alphaOff val="0"/>
              </a:schemeClr>
            </a:effectRef>
            <a:fontRef idx="minor">
              <a:schemeClr val="dk1"/>
            </a:fontRef>
          </p:style>
          <p:txBody>
            <a:bodyPr/>
            <a:lstStyle/>
            <a:p>
              <a:endParaRPr lang="en-US" sz="1350" dirty="0"/>
            </a:p>
          </p:txBody>
        </p:sp>
        <p:sp>
          <p:nvSpPr>
            <p:cNvPr id="15" name="مستطيل 6">
              <a:extLst>
                <a:ext uri="{FF2B5EF4-FFF2-40B4-BE49-F238E27FC236}">
                  <a16:creationId xmlns:a16="http://schemas.microsoft.com/office/drawing/2014/main" id="{832D2CA2-2BA1-0DD7-74E8-7E9CD731C906}"/>
                </a:ext>
              </a:extLst>
            </p:cNvPr>
            <p:cNvSpPr/>
            <p:nvPr/>
          </p:nvSpPr>
          <p:spPr>
            <a:xfrm>
              <a:off x="2627618" y="935885"/>
              <a:ext cx="4481007" cy="687193"/>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22682" tIns="122682" rIns="122682" bIns="122682" numCol="1" spcCol="1270" anchor="ctr" anchorCtr="0">
              <a:noAutofit/>
            </a:bodyPr>
            <a:lstStyle/>
            <a:p>
              <a:pPr algn="ctr" defTabSz="766763">
                <a:lnSpc>
                  <a:spcPct val="90000"/>
                </a:lnSpc>
                <a:spcBef>
                  <a:spcPct val="0"/>
                </a:spcBef>
                <a:spcAft>
                  <a:spcPct val="35000"/>
                </a:spcAft>
              </a:pPr>
              <a:r>
                <a:rPr lang="en-US" dirty="0">
                  <a:solidFill>
                    <a:srgbClr val="FF0000"/>
                  </a:solidFill>
                </a:rPr>
                <a:t>Current Study</a:t>
              </a:r>
              <a:endParaRPr lang="en-US" sz="1725" dirty="0"/>
            </a:p>
          </p:txBody>
        </p:sp>
      </p:grpSp>
      <p:pic>
        <p:nvPicPr>
          <p:cNvPr id="2" name="Picture 1" descr="Chart, line chart&#10;&#10;Description automatically generated">
            <a:extLst>
              <a:ext uri="{FF2B5EF4-FFF2-40B4-BE49-F238E27FC236}">
                <a16:creationId xmlns:a16="http://schemas.microsoft.com/office/drawing/2014/main" id="{8F841FB6-2556-444E-5690-EF346533B95A}"/>
              </a:ext>
            </a:extLst>
          </p:cNvPr>
          <p:cNvPicPr preferRelativeResize="0">
            <a:picLocks/>
          </p:cNvPicPr>
          <p:nvPr/>
        </p:nvPicPr>
        <p:blipFill>
          <a:blip r:embed="rId3" cstate="print">
            <a:extLst>
              <a:ext uri="{28A0092B-C50C-407E-A947-70E740481C1C}">
                <a14:useLocalDpi xmlns:a14="http://schemas.microsoft.com/office/drawing/2010/main" val="0"/>
              </a:ext>
            </a:extLst>
          </a:blip>
          <a:stretch>
            <a:fillRect/>
          </a:stretch>
        </p:blipFill>
        <p:spPr>
          <a:xfrm>
            <a:off x="91454" y="742950"/>
            <a:ext cx="3200400" cy="1828800"/>
          </a:xfrm>
          <a:prstGeom prst="rect">
            <a:avLst/>
          </a:prstGeom>
        </p:spPr>
      </p:pic>
      <p:pic>
        <p:nvPicPr>
          <p:cNvPr id="3" name="Picture 2" descr="Chart, line chart&#10;&#10;Description automatically generated">
            <a:extLst>
              <a:ext uri="{FF2B5EF4-FFF2-40B4-BE49-F238E27FC236}">
                <a16:creationId xmlns:a16="http://schemas.microsoft.com/office/drawing/2014/main" id="{CAAF910D-496F-27CC-C960-AEDCAEBFBDF0}"/>
              </a:ext>
            </a:extLst>
          </p:cNvPr>
          <p:cNvPicPr preferRelativeResize="0">
            <a:picLocks/>
          </p:cNvPicPr>
          <p:nvPr/>
        </p:nvPicPr>
        <p:blipFill>
          <a:blip r:embed="rId4" cstate="print">
            <a:extLst>
              <a:ext uri="{28A0092B-C50C-407E-A947-70E740481C1C}">
                <a14:useLocalDpi xmlns:a14="http://schemas.microsoft.com/office/drawing/2010/main" val="0"/>
              </a:ext>
            </a:extLst>
          </a:blip>
          <a:stretch>
            <a:fillRect/>
          </a:stretch>
        </p:blipFill>
        <p:spPr>
          <a:xfrm>
            <a:off x="0" y="2983002"/>
            <a:ext cx="3200400" cy="1828800"/>
          </a:xfrm>
          <a:prstGeom prst="rect">
            <a:avLst/>
          </a:prstGeom>
        </p:spPr>
      </p:pic>
      <p:pic>
        <p:nvPicPr>
          <p:cNvPr id="4" name="Picture 3" descr="Chart, line chart&#10;&#10;Description automatically generated">
            <a:extLst>
              <a:ext uri="{FF2B5EF4-FFF2-40B4-BE49-F238E27FC236}">
                <a16:creationId xmlns:a16="http://schemas.microsoft.com/office/drawing/2014/main" id="{6791F492-88D7-B1E9-3437-7A72ADF05219}"/>
              </a:ext>
            </a:extLst>
          </p:cNvPr>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3657600" y="3147814"/>
            <a:ext cx="3200400" cy="1828800"/>
          </a:xfrm>
          <a:prstGeom prst="rect">
            <a:avLst/>
          </a:prstGeom>
        </p:spPr>
      </p:pic>
      <p:pic>
        <p:nvPicPr>
          <p:cNvPr id="5" name="Picture 4" descr="Chart, line chart&#10;&#10;Description automatically generated">
            <a:extLst>
              <a:ext uri="{FF2B5EF4-FFF2-40B4-BE49-F238E27FC236}">
                <a16:creationId xmlns:a16="http://schemas.microsoft.com/office/drawing/2014/main" id="{136A9F3D-902D-C5D2-089A-6DE1750A9771}"/>
              </a:ext>
            </a:extLst>
          </p:cNvPr>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3645024" y="774835"/>
            <a:ext cx="3200400" cy="1828800"/>
          </a:xfrm>
          <a:prstGeom prst="rect">
            <a:avLst/>
          </a:prstGeom>
        </p:spPr>
      </p:pic>
    </p:spTree>
    <p:extLst>
      <p:ext uri="{BB962C8B-B14F-4D97-AF65-F5344CB8AC3E}">
        <p14:creationId xmlns:p14="http://schemas.microsoft.com/office/powerpoint/2010/main" val="12115106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A8ADB91-4890-2A97-01E5-F6A0D3A8868A}"/>
              </a:ext>
            </a:extLst>
          </p:cNvPr>
          <p:cNvSpPr/>
          <p:nvPr/>
        </p:nvSpPr>
        <p:spPr>
          <a:xfrm>
            <a:off x="6271001" y="-20538"/>
            <a:ext cx="389553" cy="58987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Times New Roman" panose="02020603050405020304" pitchFamily="18" charset="0"/>
                <a:cs typeface="Times New Roman" panose="02020603050405020304" pitchFamily="18" charset="0"/>
              </a:rPr>
              <a:t>21</a:t>
            </a:r>
          </a:p>
          <a:p>
            <a:pPr algn="ctr"/>
            <a:r>
              <a:rPr lang="ar-EG" sz="1600" b="1" dirty="0">
                <a:latin typeface="Times New Roman" panose="02020603050405020304" pitchFamily="18" charset="0"/>
                <a:cs typeface="Times New Roman" panose="02020603050405020304" pitchFamily="18" charset="0"/>
              </a:rPr>
              <a:t>23</a:t>
            </a:r>
            <a:endParaRPr lang="en-US" sz="1600" b="1" dirty="0">
              <a:latin typeface="Times New Roman" panose="02020603050405020304" pitchFamily="18" charset="0"/>
              <a:cs typeface="Times New Roman" panose="02020603050405020304" pitchFamily="18" charset="0"/>
            </a:endParaRPr>
          </a:p>
        </p:txBody>
      </p:sp>
      <p:grpSp>
        <p:nvGrpSpPr>
          <p:cNvPr id="13" name="مجموعة 4">
            <a:extLst>
              <a:ext uri="{FF2B5EF4-FFF2-40B4-BE49-F238E27FC236}">
                <a16:creationId xmlns:a16="http://schemas.microsoft.com/office/drawing/2014/main" id="{018E63EF-1C3D-4A01-D963-1367F01C83A1}"/>
              </a:ext>
            </a:extLst>
          </p:cNvPr>
          <p:cNvGrpSpPr/>
          <p:nvPr/>
        </p:nvGrpSpPr>
        <p:grpSpPr>
          <a:xfrm>
            <a:off x="1805167" y="17935"/>
            <a:ext cx="3034046" cy="438581"/>
            <a:chOff x="2590435" y="898702"/>
            <a:chExt cx="4555373" cy="761559"/>
          </a:xfrm>
          <a:scene3d>
            <a:camera prst="orthographicFront"/>
            <a:lightRig rig="flat" dir="t"/>
          </a:scene3d>
        </p:grpSpPr>
        <p:sp>
          <p:nvSpPr>
            <p:cNvPr id="14" name="مستطيل مستدير الزوايا 5">
              <a:extLst>
                <a:ext uri="{FF2B5EF4-FFF2-40B4-BE49-F238E27FC236}">
                  <a16:creationId xmlns:a16="http://schemas.microsoft.com/office/drawing/2014/main" id="{C68C42D7-248A-8290-7123-A77BF6D8643D}"/>
                </a:ext>
              </a:extLst>
            </p:cNvPr>
            <p:cNvSpPr/>
            <p:nvPr/>
          </p:nvSpPr>
          <p:spPr>
            <a:xfrm>
              <a:off x="2590435" y="898702"/>
              <a:ext cx="4555373" cy="761559"/>
            </a:xfrm>
            <a:prstGeom prst="roundRect">
              <a:avLst>
                <a:gd name="adj" fmla="val 16670"/>
              </a:avLst>
            </a:prstGeom>
            <a:sp3d prstMaterial="dkEdge">
              <a:bevelT w="8200" h="38100"/>
            </a:sp3d>
          </p:spPr>
          <p:style>
            <a:lnRef idx="1">
              <a:schemeClr val="lt1">
                <a:hueOff val="0"/>
                <a:satOff val="0"/>
                <a:lumOff val="0"/>
                <a:alphaOff val="0"/>
              </a:schemeClr>
            </a:lnRef>
            <a:fillRef idx="2">
              <a:schemeClr val="accent1">
                <a:hueOff val="0"/>
                <a:satOff val="0"/>
                <a:lumOff val="0"/>
                <a:alphaOff val="0"/>
              </a:schemeClr>
            </a:fillRef>
            <a:effectRef idx="0">
              <a:schemeClr val="accent1">
                <a:hueOff val="0"/>
                <a:satOff val="0"/>
                <a:lumOff val="0"/>
                <a:alphaOff val="0"/>
              </a:schemeClr>
            </a:effectRef>
            <a:fontRef idx="minor">
              <a:schemeClr val="dk1"/>
            </a:fontRef>
          </p:style>
          <p:txBody>
            <a:bodyPr/>
            <a:lstStyle/>
            <a:p>
              <a:endParaRPr lang="en-US" sz="1350" dirty="0"/>
            </a:p>
          </p:txBody>
        </p:sp>
        <p:sp>
          <p:nvSpPr>
            <p:cNvPr id="15" name="مستطيل 6">
              <a:extLst>
                <a:ext uri="{FF2B5EF4-FFF2-40B4-BE49-F238E27FC236}">
                  <a16:creationId xmlns:a16="http://schemas.microsoft.com/office/drawing/2014/main" id="{832D2CA2-2BA1-0DD7-74E8-7E9CD731C906}"/>
                </a:ext>
              </a:extLst>
            </p:cNvPr>
            <p:cNvSpPr/>
            <p:nvPr/>
          </p:nvSpPr>
          <p:spPr>
            <a:xfrm>
              <a:off x="2627618" y="935885"/>
              <a:ext cx="4481007" cy="687193"/>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22682" tIns="122682" rIns="122682" bIns="122682" numCol="1" spcCol="1270" anchor="ctr" anchorCtr="0">
              <a:noAutofit/>
            </a:bodyPr>
            <a:lstStyle/>
            <a:p>
              <a:pPr algn="ctr" defTabSz="766763">
                <a:lnSpc>
                  <a:spcPct val="90000"/>
                </a:lnSpc>
                <a:spcBef>
                  <a:spcPct val="0"/>
                </a:spcBef>
                <a:spcAft>
                  <a:spcPct val="35000"/>
                </a:spcAft>
              </a:pPr>
              <a:r>
                <a:rPr lang="en-US" dirty="0">
                  <a:solidFill>
                    <a:srgbClr val="FF0000"/>
                  </a:solidFill>
                </a:rPr>
                <a:t>Current Study</a:t>
              </a:r>
              <a:endParaRPr lang="en-US" sz="1725" dirty="0"/>
            </a:p>
          </p:txBody>
        </p:sp>
      </p:grpSp>
      <p:pic>
        <p:nvPicPr>
          <p:cNvPr id="6" name="Picture 5" descr="Chart, line chart&#10;&#10;Description automatically generated">
            <a:extLst>
              <a:ext uri="{FF2B5EF4-FFF2-40B4-BE49-F238E27FC236}">
                <a16:creationId xmlns:a16="http://schemas.microsoft.com/office/drawing/2014/main" id="{F1FDE68F-A236-361C-89AB-BB1EBB9A4FD1}"/>
              </a:ext>
            </a:extLst>
          </p:cNvPr>
          <p:cNvPicPr preferRelativeResize="0">
            <a:picLocks/>
          </p:cNvPicPr>
          <p:nvPr/>
        </p:nvPicPr>
        <p:blipFill>
          <a:blip r:embed="rId3" cstate="print">
            <a:extLst>
              <a:ext uri="{28A0092B-C50C-407E-A947-70E740481C1C}">
                <a14:useLocalDpi xmlns:a14="http://schemas.microsoft.com/office/drawing/2010/main" val="0"/>
              </a:ext>
            </a:extLst>
          </a:blip>
          <a:stretch>
            <a:fillRect/>
          </a:stretch>
        </p:blipFill>
        <p:spPr>
          <a:xfrm>
            <a:off x="0" y="779099"/>
            <a:ext cx="3200400" cy="1828800"/>
          </a:xfrm>
          <a:prstGeom prst="rect">
            <a:avLst/>
          </a:prstGeom>
        </p:spPr>
      </p:pic>
      <p:pic>
        <p:nvPicPr>
          <p:cNvPr id="7" name="Picture 6" descr="Chart, line chart&#10;&#10;Description automatically generated">
            <a:extLst>
              <a:ext uri="{FF2B5EF4-FFF2-40B4-BE49-F238E27FC236}">
                <a16:creationId xmlns:a16="http://schemas.microsoft.com/office/drawing/2014/main" id="{318D6008-0AEA-4F81-2649-3226EB1334B7}"/>
              </a:ext>
            </a:extLst>
          </p:cNvPr>
          <p:cNvPicPr preferRelativeResize="0">
            <a:picLocks/>
          </p:cNvPicPr>
          <p:nvPr/>
        </p:nvPicPr>
        <p:blipFill>
          <a:blip r:embed="rId4" cstate="print">
            <a:extLst>
              <a:ext uri="{28A0092B-C50C-407E-A947-70E740481C1C}">
                <a14:useLocalDpi xmlns:a14="http://schemas.microsoft.com/office/drawing/2010/main" val="0"/>
              </a:ext>
            </a:extLst>
          </a:blip>
          <a:stretch>
            <a:fillRect/>
          </a:stretch>
        </p:blipFill>
        <p:spPr>
          <a:xfrm>
            <a:off x="0" y="3147814"/>
            <a:ext cx="3200400" cy="1828800"/>
          </a:xfrm>
          <a:prstGeom prst="rect">
            <a:avLst/>
          </a:prstGeom>
        </p:spPr>
      </p:pic>
      <p:pic>
        <p:nvPicPr>
          <p:cNvPr id="9" name="Picture 8" descr="Chart, line chart&#10;&#10;Description automatically generated">
            <a:extLst>
              <a:ext uri="{FF2B5EF4-FFF2-40B4-BE49-F238E27FC236}">
                <a16:creationId xmlns:a16="http://schemas.microsoft.com/office/drawing/2014/main" id="{E1FE62C6-F779-5D6F-0ADA-1C6D230E0C6F}"/>
              </a:ext>
            </a:extLst>
          </p:cNvPr>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3657602" y="779099"/>
            <a:ext cx="3200400" cy="1828800"/>
          </a:xfrm>
          <a:prstGeom prst="rect">
            <a:avLst/>
          </a:prstGeom>
        </p:spPr>
      </p:pic>
      <p:pic>
        <p:nvPicPr>
          <p:cNvPr id="10" name="Picture 9" descr="Chart, line chart&#10;&#10;Description automatically generated">
            <a:extLst>
              <a:ext uri="{FF2B5EF4-FFF2-40B4-BE49-F238E27FC236}">
                <a16:creationId xmlns:a16="http://schemas.microsoft.com/office/drawing/2014/main" id="{15FDA03D-CAFB-A0D0-CB02-E45BC83D5EB1}"/>
              </a:ext>
            </a:extLst>
          </p:cNvPr>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3657600" y="3147814"/>
            <a:ext cx="3200400" cy="1828800"/>
          </a:xfrm>
          <a:prstGeom prst="rect">
            <a:avLst/>
          </a:prstGeom>
        </p:spPr>
      </p:pic>
    </p:spTree>
    <p:extLst>
      <p:ext uri="{BB962C8B-B14F-4D97-AF65-F5344CB8AC3E}">
        <p14:creationId xmlns:p14="http://schemas.microsoft.com/office/powerpoint/2010/main" val="39722078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A8ADB91-4890-2A97-01E5-F6A0D3A8868A}"/>
              </a:ext>
            </a:extLst>
          </p:cNvPr>
          <p:cNvSpPr/>
          <p:nvPr/>
        </p:nvSpPr>
        <p:spPr>
          <a:xfrm>
            <a:off x="6271001" y="-20538"/>
            <a:ext cx="389553" cy="58987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Times New Roman" panose="02020603050405020304" pitchFamily="18" charset="0"/>
                <a:cs typeface="Times New Roman" panose="02020603050405020304" pitchFamily="18" charset="0"/>
              </a:rPr>
              <a:t>22</a:t>
            </a:r>
          </a:p>
          <a:p>
            <a:pPr algn="ctr"/>
            <a:r>
              <a:rPr lang="ar-EG" sz="1600" b="1" dirty="0">
                <a:latin typeface="Times New Roman" panose="02020603050405020304" pitchFamily="18" charset="0"/>
                <a:cs typeface="Times New Roman" panose="02020603050405020304" pitchFamily="18" charset="0"/>
              </a:rPr>
              <a:t>23</a:t>
            </a:r>
            <a:endParaRPr lang="en-US" sz="1600" b="1" dirty="0">
              <a:latin typeface="Times New Roman" panose="02020603050405020304" pitchFamily="18" charset="0"/>
              <a:cs typeface="Times New Roman" panose="02020603050405020304" pitchFamily="18" charset="0"/>
            </a:endParaRPr>
          </a:p>
        </p:txBody>
      </p:sp>
      <p:grpSp>
        <p:nvGrpSpPr>
          <p:cNvPr id="13" name="مجموعة 4">
            <a:extLst>
              <a:ext uri="{FF2B5EF4-FFF2-40B4-BE49-F238E27FC236}">
                <a16:creationId xmlns:a16="http://schemas.microsoft.com/office/drawing/2014/main" id="{018E63EF-1C3D-4A01-D963-1367F01C83A1}"/>
              </a:ext>
            </a:extLst>
          </p:cNvPr>
          <p:cNvGrpSpPr/>
          <p:nvPr/>
        </p:nvGrpSpPr>
        <p:grpSpPr>
          <a:xfrm>
            <a:off x="1805167" y="17935"/>
            <a:ext cx="3034046" cy="438581"/>
            <a:chOff x="2590435" y="898702"/>
            <a:chExt cx="4555373" cy="761559"/>
          </a:xfrm>
          <a:scene3d>
            <a:camera prst="orthographicFront"/>
            <a:lightRig rig="flat" dir="t"/>
          </a:scene3d>
        </p:grpSpPr>
        <p:sp>
          <p:nvSpPr>
            <p:cNvPr id="14" name="مستطيل مستدير الزوايا 5">
              <a:extLst>
                <a:ext uri="{FF2B5EF4-FFF2-40B4-BE49-F238E27FC236}">
                  <a16:creationId xmlns:a16="http://schemas.microsoft.com/office/drawing/2014/main" id="{C68C42D7-248A-8290-7123-A77BF6D8643D}"/>
                </a:ext>
              </a:extLst>
            </p:cNvPr>
            <p:cNvSpPr/>
            <p:nvPr/>
          </p:nvSpPr>
          <p:spPr>
            <a:xfrm>
              <a:off x="2590435" y="898702"/>
              <a:ext cx="4555373" cy="761559"/>
            </a:xfrm>
            <a:prstGeom prst="roundRect">
              <a:avLst>
                <a:gd name="adj" fmla="val 16670"/>
              </a:avLst>
            </a:prstGeom>
            <a:sp3d prstMaterial="dkEdge">
              <a:bevelT w="8200" h="38100"/>
            </a:sp3d>
          </p:spPr>
          <p:style>
            <a:lnRef idx="1">
              <a:schemeClr val="lt1">
                <a:hueOff val="0"/>
                <a:satOff val="0"/>
                <a:lumOff val="0"/>
                <a:alphaOff val="0"/>
              </a:schemeClr>
            </a:lnRef>
            <a:fillRef idx="2">
              <a:schemeClr val="accent1">
                <a:hueOff val="0"/>
                <a:satOff val="0"/>
                <a:lumOff val="0"/>
                <a:alphaOff val="0"/>
              </a:schemeClr>
            </a:fillRef>
            <a:effectRef idx="0">
              <a:schemeClr val="accent1">
                <a:hueOff val="0"/>
                <a:satOff val="0"/>
                <a:lumOff val="0"/>
                <a:alphaOff val="0"/>
              </a:schemeClr>
            </a:effectRef>
            <a:fontRef idx="minor">
              <a:schemeClr val="dk1"/>
            </a:fontRef>
          </p:style>
          <p:txBody>
            <a:bodyPr/>
            <a:lstStyle/>
            <a:p>
              <a:endParaRPr lang="en-US" sz="1350" dirty="0"/>
            </a:p>
          </p:txBody>
        </p:sp>
        <p:sp>
          <p:nvSpPr>
            <p:cNvPr id="15" name="مستطيل 6">
              <a:extLst>
                <a:ext uri="{FF2B5EF4-FFF2-40B4-BE49-F238E27FC236}">
                  <a16:creationId xmlns:a16="http://schemas.microsoft.com/office/drawing/2014/main" id="{832D2CA2-2BA1-0DD7-74E8-7E9CD731C906}"/>
                </a:ext>
              </a:extLst>
            </p:cNvPr>
            <p:cNvSpPr/>
            <p:nvPr/>
          </p:nvSpPr>
          <p:spPr>
            <a:xfrm>
              <a:off x="2627618" y="935885"/>
              <a:ext cx="4481007" cy="687193"/>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22682" tIns="122682" rIns="122682" bIns="122682" numCol="1" spcCol="1270" anchor="ctr" anchorCtr="0">
              <a:noAutofit/>
            </a:bodyPr>
            <a:lstStyle/>
            <a:p>
              <a:pPr algn="ctr" defTabSz="766763">
                <a:lnSpc>
                  <a:spcPct val="90000"/>
                </a:lnSpc>
                <a:spcBef>
                  <a:spcPct val="0"/>
                </a:spcBef>
                <a:spcAft>
                  <a:spcPct val="35000"/>
                </a:spcAft>
              </a:pPr>
              <a:r>
                <a:rPr lang="en-US" dirty="0">
                  <a:solidFill>
                    <a:srgbClr val="FF0000"/>
                  </a:solidFill>
                </a:rPr>
                <a:t>Current Study</a:t>
              </a:r>
              <a:endParaRPr lang="en-US" sz="1725" dirty="0"/>
            </a:p>
          </p:txBody>
        </p:sp>
      </p:grpSp>
      <p:pic>
        <p:nvPicPr>
          <p:cNvPr id="8" name="Picture 7">
            <a:extLst>
              <a:ext uri="{FF2B5EF4-FFF2-40B4-BE49-F238E27FC236}">
                <a16:creationId xmlns:a16="http://schemas.microsoft.com/office/drawing/2014/main" id="{079ECE4A-2DC4-3410-2E26-54DB145393CE}"/>
              </a:ext>
            </a:extLst>
          </p:cNvPr>
          <p:cNvPicPr>
            <a:picLocks noChangeAspect="1"/>
          </p:cNvPicPr>
          <p:nvPr/>
        </p:nvPicPr>
        <p:blipFill>
          <a:blip r:embed="rId3"/>
          <a:stretch>
            <a:fillRect/>
          </a:stretch>
        </p:blipFill>
        <p:spPr>
          <a:xfrm>
            <a:off x="847725" y="593185"/>
            <a:ext cx="5162550" cy="4514850"/>
          </a:xfrm>
          <a:prstGeom prst="rect">
            <a:avLst/>
          </a:prstGeom>
        </p:spPr>
      </p:pic>
    </p:spTree>
    <p:extLst>
      <p:ext uri="{BB962C8B-B14F-4D97-AF65-F5344CB8AC3E}">
        <p14:creationId xmlns:p14="http://schemas.microsoft.com/office/powerpoint/2010/main" val="2347115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A8ADB91-4890-2A97-01E5-F6A0D3A8868A}"/>
              </a:ext>
            </a:extLst>
          </p:cNvPr>
          <p:cNvSpPr/>
          <p:nvPr/>
        </p:nvSpPr>
        <p:spPr>
          <a:xfrm>
            <a:off x="6271001" y="-20538"/>
            <a:ext cx="389553" cy="58987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Times New Roman" panose="02020603050405020304" pitchFamily="18" charset="0"/>
                <a:cs typeface="Times New Roman" panose="02020603050405020304" pitchFamily="18" charset="0"/>
              </a:rPr>
              <a:t>23</a:t>
            </a:r>
          </a:p>
          <a:p>
            <a:pPr algn="ctr"/>
            <a:r>
              <a:rPr lang="ar-EG" sz="1600" b="1" dirty="0">
                <a:latin typeface="Times New Roman" panose="02020603050405020304" pitchFamily="18" charset="0"/>
                <a:cs typeface="Times New Roman" panose="02020603050405020304" pitchFamily="18" charset="0"/>
              </a:rPr>
              <a:t>23</a:t>
            </a:r>
            <a:endParaRPr lang="en-US" sz="1600" b="1" dirty="0">
              <a:latin typeface="Times New Roman" panose="02020603050405020304" pitchFamily="18" charset="0"/>
              <a:cs typeface="Times New Roman" panose="02020603050405020304" pitchFamily="18" charset="0"/>
            </a:endParaRPr>
          </a:p>
        </p:txBody>
      </p:sp>
      <p:grpSp>
        <p:nvGrpSpPr>
          <p:cNvPr id="13" name="مجموعة 4">
            <a:extLst>
              <a:ext uri="{FF2B5EF4-FFF2-40B4-BE49-F238E27FC236}">
                <a16:creationId xmlns:a16="http://schemas.microsoft.com/office/drawing/2014/main" id="{018E63EF-1C3D-4A01-D963-1367F01C83A1}"/>
              </a:ext>
            </a:extLst>
          </p:cNvPr>
          <p:cNvGrpSpPr/>
          <p:nvPr/>
        </p:nvGrpSpPr>
        <p:grpSpPr>
          <a:xfrm>
            <a:off x="1805167" y="17935"/>
            <a:ext cx="3034046" cy="438581"/>
            <a:chOff x="2590435" y="898702"/>
            <a:chExt cx="4555373" cy="761559"/>
          </a:xfrm>
          <a:scene3d>
            <a:camera prst="orthographicFront"/>
            <a:lightRig rig="flat" dir="t"/>
          </a:scene3d>
        </p:grpSpPr>
        <p:sp>
          <p:nvSpPr>
            <p:cNvPr id="14" name="مستطيل مستدير الزوايا 5">
              <a:extLst>
                <a:ext uri="{FF2B5EF4-FFF2-40B4-BE49-F238E27FC236}">
                  <a16:creationId xmlns:a16="http://schemas.microsoft.com/office/drawing/2014/main" id="{C68C42D7-248A-8290-7123-A77BF6D8643D}"/>
                </a:ext>
              </a:extLst>
            </p:cNvPr>
            <p:cNvSpPr/>
            <p:nvPr/>
          </p:nvSpPr>
          <p:spPr>
            <a:xfrm>
              <a:off x="2590435" y="898702"/>
              <a:ext cx="4555373" cy="761559"/>
            </a:xfrm>
            <a:prstGeom prst="roundRect">
              <a:avLst>
                <a:gd name="adj" fmla="val 16670"/>
              </a:avLst>
            </a:prstGeom>
            <a:sp3d prstMaterial="dkEdge">
              <a:bevelT w="8200" h="38100"/>
            </a:sp3d>
          </p:spPr>
          <p:style>
            <a:lnRef idx="1">
              <a:schemeClr val="lt1">
                <a:hueOff val="0"/>
                <a:satOff val="0"/>
                <a:lumOff val="0"/>
                <a:alphaOff val="0"/>
              </a:schemeClr>
            </a:lnRef>
            <a:fillRef idx="2">
              <a:schemeClr val="accent1">
                <a:hueOff val="0"/>
                <a:satOff val="0"/>
                <a:lumOff val="0"/>
                <a:alphaOff val="0"/>
              </a:schemeClr>
            </a:fillRef>
            <a:effectRef idx="0">
              <a:schemeClr val="accent1">
                <a:hueOff val="0"/>
                <a:satOff val="0"/>
                <a:lumOff val="0"/>
                <a:alphaOff val="0"/>
              </a:schemeClr>
            </a:effectRef>
            <a:fontRef idx="minor">
              <a:schemeClr val="dk1"/>
            </a:fontRef>
          </p:style>
          <p:txBody>
            <a:bodyPr/>
            <a:lstStyle/>
            <a:p>
              <a:endParaRPr lang="en-US" sz="1350" dirty="0"/>
            </a:p>
          </p:txBody>
        </p:sp>
        <p:sp>
          <p:nvSpPr>
            <p:cNvPr id="15" name="مستطيل 6">
              <a:extLst>
                <a:ext uri="{FF2B5EF4-FFF2-40B4-BE49-F238E27FC236}">
                  <a16:creationId xmlns:a16="http://schemas.microsoft.com/office/drawing/2014/main" id="{832D2CA2-2BA1-0DD7-74E8-7E9CD731C906}"/>
                </a:ext>
              </a:extLst>
            </p:cNvPr>
            <p:cNvSpPr/>
            <p:nvPr/>
          </p:nvSpPr>
          <p:spPr>
            <a:xfrm>
              <a:off x="2627618" y="935885"/>
              <a:ext cx="4481007" cy="687193"/>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22682" tIns="122682" rIns="122682" bIns="122682" numCol="1" spcCol="1270" anchor="ctr" anchorCtr="0">
              <a:noAutofit/>
            </a:bodyPr>
            <a:lstStyle/>
            <a:p>
              <a:pPr algn="ctr" defTabSz="766763">
                <a:lnSpc>
                  <a:spcPct val="90000"/>
                </a:lnSpc>
                <a:spcBef>
                  <a:spcPct val="0"/>
                </a:spcBef>
                <a:spcAft>
                  <a:spcPct val="35000"/>
                </a:spcAft>
              </a:pPr>
              <a:r>
                <a:rPr lang="en-US" dirty="0">
                  <a:solidFill>
                    <a:srgbClr val="FF0000"/>
                  </a:solidFill>
                </a:rPr>
                <a:t>Current Study</a:t>
              </a:r>
              <a:endParaRPr lang="en-US" sz="1725" dirty="0"/>
            </a:p>
          </p:txBody>
        </p:sp>
      </p:gr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4CBC4A4-FF72-0862-141E-A8D4308A1A11}"/>
                  </a:ext>
                </a:extLst>
              </p:cNvPr>
              <p:cNvSpPr txBox="1"/>
              <p:nvPr/>
            </p:nvSpPr>
            <p:spPr>
              <a:xfrm>
                <a:off x="0" y="771550"/>
                <a:ext cx="6858000" cy="2313518"/>
              </a:xfrm>
              <a:prstGeom prst="rect">
                <a:avLst/>
              </a:prstGeom>
              <a:noFill/>
            </p:spPr>
            <p:txBody>
              <a:bodyPr wrap="square">
                <a:spAutoFit/>
              </a:bodyPr>
              <a:lstStyle/>
              <a:p>
                <a:pPr indent="356870" algn="just" rtl="0">
                  <a:lnSpc>
                    <a:spcPct val="200000"/>
                  </a:lnSpc>
                  <a:spcBef>
                    <a:spcPts val="600"/>
                  </a:spcBef>
                </a:pPr>
                <a:r>
                  <a:rPr lang="en-US" sz="1400" dirty="0">
                    <a:solidFill>
                      <a:srgbClr val="000000"/>
                    </a:solidFill>
                    <a:effectLst/>
                    <a:latin typeface="Times New Roman" panose="02020603050405020304" pitchFamily="18" charset="0"/>
                    <a:ea typeface="Times New Roman" panose="02020603050405020304" pitchFamily="18" charset="0"/>
                    <a:cs typeface="Times" panose="02020603050405020304" pitchFamily="18" charset="0"/>
                  </a:rPr>
                  <a:t>The proposed structure </a:t>
                </a:r>
                <a14:m>
                  <m:oMath xmlns:m="http://schemas.openxmlformats.org/officeDocument/2006/math">
                    <m:d>
                      <m:dPr>
                        <m:begChr m:val="["/>
                        <m:endChr m:val="]"/>
                        <m:ctrlPr>
                          <a:rPr lang="en-US" sz="1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14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14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ABABBBABA</m:t>
                        </m:r>
                        <m:r>
                          <a:rPr lang="en-US" sz="14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14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sample</m:t>
                        </m:r>
                        <m:r>
                          <a:rPr lang="en-US" sz="14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14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GG</m:t>
                        </m:r>
                        <m:r>
                          <a:rPr lang="en-US" sz="14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e>
                    </m:d>
                    <m:r>
                      <a:rPr lang="en-US" sz="14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1400" dirty="0">
                    <a:solidFill>
                      <a:srgbClr val="000000"/>
                    </a:solidFill>
                    <a:effectLst/>
                    <a:latin typeface="Times New Roman" panose="02020603050405020304" pitchFamily="18" charset="0"/>
                    <a:ea typeface="Times New Roman" panose="02020603050405020304" pitchFamily="18" charset="0"/>
                    <a:cs typeface="Times" panose="02020603050405020304" pitchFamily="18" charset="0"/>
                  </a:rPr>
                  <a:t>can have three probable resonances as the following:</a:t>
                </a:r>
                <a:endParaRPr lang="en-US" sz="1200" dirty="0">
                  <a:effectLst/>
                  <a:latin typeface="Cambria Math" panose="02040503050406030204" pitchFamily="18" charset="0"/>
                  <a:ea typeface="Times New Roman" panose="02020603050405020304" pitchFamily="18" charset="0"/>
                  <a:cs typeface="Times" panose="02020603050405020304" pitchFamily="18" charset="0"/>
                </a:endParaRPr>
              </a:p>
              <a:p>
                <a:pPr marL="342900" lvl="0" indent="-342900" algn="just" rtl="0">
                  <a:lnSpc>
                    <a:spcPct val="200000"/>
                  </a:lnSpc>
                  <a:spcAft>
                    <a:spcPts val="1000"/>
                  </a:spcAft>
                  <a:buFont typeface="+mj-lt"/>
                  <a:buAutoNum type="arabicParenR"/>
                </a:pPr>
                <a:r>
                  <a:rPr lang="en-US" sz="1400" dirty="0">
                    <a:effectLst/>
                    <a:latin typeface="Times New Roman" panose="02020603050405020304" pitchFamily="18" charset="0"/>
                    <a:ea typeface="Calibri" panose="020F0502020204030204" pitchFamily="34" charset="0"/>
                    <a:cs typeface="Times" panose="02020603050405020304" pitchFamily="18" charset="0"/>
                  </a:rPr>
                  <a:t>Two resonances are due to the geometry of the CS-PC unit cell because the incident light may interact with it as a small PC such as </a:t>
                </a:r>
                <a14:m>
                  <m:oMath xmlns:m="http://schemas.openxmlformats.org/officeDocument/2006/math">
                    <m:d>
                      <m:dPr>
                        <m:begChr m:val="["/>
                        <m:endChr m:val="]"/>
                        <m:ctrlPr>
                          <a:rPr lang="en-US" sz="14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14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m:t>
                            </m:r>
                            <m:r>
                              <a:rPr lang="en-US" sz="1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e>
                          <m:sup>
                            <m:r>
                              <a:rPr lang="en-US" sz="1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en-US" sz="14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B</m:t>
                        </m:r>
                        <m:r>
                          <a:rPr lang="en-US" sz="14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𝐵𝐴</m:t>
                            </m:r>
                            <m:r>
                              <a:rPr lang="en-US" sz="1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e>
                          <m:sup>
                            <m:r>
                              <a:rPr lang="en-US" sz="1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4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e>
                    </m:d>
                  </m:oMath>
                </a14:m>
                <a:r>
                  <a:rPr lang="en-US" sz="1400" dirty="0">
                    <a:solidFill>
                      <a:srgbClr val="000000"/>
                    </a:solidFill>
                    <a:effectLst/>
                    <a:latin typeface="Times New Roman" panose="02020603050405020304" pitchFamily="18" charset="0"/>
                    <a:ea typeface="Times New Roman" panose="02020603050405020304" pitchFamily="18" charset="0"/>
                    <a:cs typeface="Times" panose="02020603050405020304" pitchFamily="18" charset="0"/>
                  </a:rPr>
                  <a:t>. </a:t>
                </a:r>
                <a:endParaRPr lang="en-US" sz="1200" dirty="0">
                  <a:latin typeface="Cambria Math" panose="02040503050406030204" pitchFamily="18" charset="0"/>
                  <a:ea typeface="Times New Roman" panose="02020603050405020304" pitchFamily="18" charset="0"/>
                  <a:cs typeface="Times" panose="02020603050405020304" pitchFamily="18" charset="0"/>
                </a:endParaRPr>
              </a:p>
              <a:p>
                <a:pPr marL="342900" lvl="0" indent="-342900" algn="just" rtl="0">
                  <a:lnSpc>
                    <a:spcPct val="200000"/>
                  </a:lnSpc>
                  <a:spcAft>
                    <a:spcPts val="1000"/>
                  </a:spcAft>
                  <a:buFont typeface="+mj-lt"/>
                  <a:buAutoNum type="arabicParenR"/>
                </a:pPr>
                <a:r>
                  <a:rPr lang="en-US" sz="1400" dirty="0">
                    <a:solidFill>
                      <a:srgbClr val="000000"/>
                    </a:solidFill>
                    <a:effectLst/>
                    <a:latin typeface="Times New Roman" panose="02020603050405020304" pitchFamily="18" charset="0"/>
                    <a:ea typeface="Times New Roman" panose="02020603050405020304" pitchFamily="18" charset="0"/>
                  </a:rPr>
                  <a:t>The third resonance is due to the cap layer of GG that causes the excitation of TPP. </a:t>
                </a:r>
                <a:endParaRPr lang="en-US" sz="1400" dirty="0"/>
              </a:p>
            </p:txBody>
          </p:sp>
        </mc:Choice>
        <mc:Fallback xmlns="">
          <p:sp>
            <p:nvSpPr>
              <p:cNvPr id="3" name="TextBox 2">
                <a:extLst>
                  <a:ext uri="{FF2B5EF4-FFF2-40B4-BE49-F238E27FC236}">
                    <a16:creationId xmlns:a16="http://schemas.microsoft.com/office/drawing/2014/main" id="{64CBC4A4-FF72-0862-141E-A8D4308A1A11}"/>
                  </a:ext>
                </a:extLst>
              </p:cNvPr>
              <p:cNvSpPr txBox="1">
                <a:spLocks noRot="1" noChangeAspect="1" noMove="1" noResize="1" noEditPoints="1" noAdjustHandles="1" noChangeArrowheads="1" noChangeShapeType="1" noTextEdit="1"/>
              </p:cNvSpPr>
              <p:nvPr/>
            </p:nvSpPr>
            <p:spPr>
              <a:xfrm>
                <a:off x="0" y="771550"/>
                <a:ext cx="6858000" cy="2313518"/>
              </a:xfrm>
              <a:prstGeom prst="rect">
                <a:avLst/>
              </a:prstGeom>
              <a:blipFill>
                <a:blip r:embed="rId3"/>
                <a:stretch>
                  <a:fillRect l="-267" r="-267" b="-1583"/>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8E25EA3F-169A-2F3C-55F7-4960BE7D75F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0648" y="3003798"/>
            <a:ext cx="6120680" cy="1946275"/>
          </a:xfrm>
          <a:prstGeom prst="rect">
            <a:avLst/>
          </a:prstGeom>
          <a:noFill/>
          <a:ln>
            <a:noFill/>
          </a:ln>
        </p:spPr>
      </p:pic>
    </p:spTree>
    <p:extLst>
      <p:ext uri="{BB962C8B-B14F-4D97-AF65-F5344CB8AC3E}">
        <p14:creationId xmlns:p14="http://schemas.microsoft.com/office/powerpoint/2010/main" val="6970971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C7F5A07-1E6A-718F-FC03-F97EA67AE075}"/>
              </a:ext>
            </a:extLst>
          </p:cNvPr>
          <p:cNvPicPr>
            <a:picLocks noChangeAspect="1"/>
          </p:cNvPicPr>
          <p:nvPr/>
        </p:nvPicPr>
        <p:blipFill>
          <a:blip r:embed="rId2"/>
          <a:stretch>
            <a:fillRect/>
          </a:stretch>
        </p:blipFill>
        <p:spPr>
          <a:xfrm>
            <a:off x="0" y="627534"/>
            <a:ext cx="6858000" cy="4536504"/>
          </a:xfrm>
          <a:prstGeom prst="rect">
            <a:avLst/>
          </a:prstGeom>
        </p:spPr>
      </p:pic>
      <p:grpSp>
        <p:nvGrpSpPr>
          <p:cNvPr id="6" name="مجموعة 4">
            <a:extLst>
              <a:ext uri="{FF2B5EF4-FFF2-40B4-BE49-F238E27FC236}">
                <a16:creationId xmlns:a16="http://schemas.microsoft.com/office/drawing/2014/main" id="{75F38DC0-3CE4-03E5-CB59-5FD4E6B9FCB5}"/>
              </a:ext>
            </a:extLst>
          </p:cNvPr>
          <p:cNvGrpSpPr/>
          <p:nvPr/>
        </p:nvGrpSpPr>
        <p:grpSpPr>
          <a:xfrm>
            <a:off x="1805167" y="17935"/>
            <a:ext cx="3034046" cy="438581"/>
            <a:chOff x="2590435" y="898702"/>
            <a:chExt cx="4555373" cy="761559"/>
          </a:xfrm>
          <a:scene3d>
            <a:camera prst="orthographicFront"/>
            <a:lightRig rig="flat" dir="t"/>
          </a:scene3d>
        </p:grpSpPr>
        <p:sp>
          <p:nvSpPr>
            <p:cNvPr id="7" name="مستطيل مستدير الزوايا 5">
              <a:extLst>
                <a:ext uri="{FF2B5EF4-FFF2-40B4-BE49-F238E27FC236}">
                  <a16:creationId xmlns:a16="http://schemas.microsoft.com/office/drawing/2014/main" id="{C2343BF4-1002-9089-3EDB-74642977E3DC}"/>
                </a:ext>
              </a:extLst>
            </p:cNvPr>
            <p:cNvSpPr/>
            <p:nvPr/>
          </p:nvSpPr>
          <p:spPr>
            <a:xfrm>
              <a:off x="2590435" y="898702"/>
              <a:ext cx="4555373" cy="761559"/>
            </a:xfrm>
            <a:prstGeom prst="roundRect">
              <a:avLst>
                <a:gd name="adj" fmla="val 16670"/>
              </a:avLst>
            </a:prstGeom>
            <a:sp3d prstMaterial="dkEdge">
              <a:bevelT w="8200" h="38100"/>
            </a:sp3d>
          </p:spPr>
          <p:style>
            <a:lnRef idx="1">
              <a:schemeClr val="lt1">
                <a:hueOff val="0"/>
                <a:satOff val="0"/>
                <a:lumOff val="0"/>
                <a:alphaOff val="0"/>
              </a:schemeClr>
            </a:lnRef>
            <a:fillRef idx="2">
              <a:schemeClr val="accent1">
                <a:hueOff val="0"/>
                <a:satOff val="0"/>
                <a:lumOff val="0"/>
                <a:alphaOff val="0"/>
              </a:schemeClr>
            </a:fillRef>
            <a:effectRef idx="0">
              <a:schemeClr val="accent1">
                <a:hueOff val="0"/>
                <a:satOff val="0"/>
                <a:lumOff val="0"/>
                <a:alphaOff val="0"/>
              </a:schemeClr>
            </a:effectRef>
            <a:fontRef idx="minor">
              <a:schemeClr val="dk1"/>
            </a:fontRef>
          </p:style>
          <p:txBody>
            <a:bodyPr/>
            <a:lstStyle/>
            <a:p>
              <a:endParaRPr lang="en-US" sz="1350" dirty="0"/>
            </a:p>
          </p:txBody>
        </p:sp>
        <p:sp>
          <p:nvSpPr>
            <p:cNvPr id="8" name="مستطيل 6">
              <a:extLst>
                <a:ext uri="{FF2B5EF4-FFF2-40B4-BE49-F238E27FC236}">
                  <a16:creationId xmlns:a16="http://schemas.microsoft.com/office/drawing/2014/main" id="{9FF2B6F8-6EA8-A36D-A6B9-535195EBE4E3}"/>
                </a:ext>
              </a:extLst>
            </p:cNvPr>
            <p:cNvSpPr/>
            <p:nvPr/>
          </p:nvSpPr>
          <p:spPr>
            <a:xfrm>
              <a:off x="2627618" y="935885"/>
              <a:ext cx="4481007" cy="687193"/>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22682" tIns="122682" rIns="122682" bIns="122682" numCol="1" spcCol="1270" anchor="ctr" anchorCtr="0">
              <a:noAutofit/>
            </a:bodyPr>
            <a:lstStyle/>
            <a:p>
              <a:pPr algn="ctr" defTabSz="766763">
                <a:lnSpc>
                  <a:spcPct val="90000"/>
                </a:lnSpc>
                <a:spcBef>
                  <a:spcPct val="0"/>
                </a:spcBef>
                <a:spcAft>
                  <a:spcPct val="35000"/>
                </a:spcAft>
              </a:pPr>
              <a:r>
                <a:rPr lang="en-US" dirty="0">
                  <a:solidFill>
                    <a:srgbClr val="FF0000"/>
                  </a:solidFill>
                </a:rPr>
                <a:t>Tools</a:t>
              </a:r>
              <a:endParaRPr lang="en-US" sz="1725" dirty="0"/>
            </a:p>
          </p:txBody>
        </p:sp>
      </p:grpSp>
    </p:spTree>
    <p:extLst>
      <p:ext uri="{BB962C8B-B14F-4D97-AF65-F5344CB8AC3E}">
        <p14:creationId xmlns:p14="http://schemas.microsoft.com/office/powerpoint/2010/main" val="30766402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5"/>
          <p:cNvSpPr txBox="1">
            <a:spLocks/>
          </p:cNvSpPr>
          <p:nvPr/>
        </p:nvSpPr>
        <p:spPr>
          <a:xfrm>
            <a:off x="400050" y="1371600"/>
            <a:ext cx="5891022" cy="1314450"/>
          </a:xfrm>
          <a:prstGeom prst="rect">
            <a:avLst/>
          </a:prstGeom>
        </p:spPr>
        <p:txBody>
          <a:bodyPr>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None/>
            </a:pPr>
            <a:r>
              <a:rPr lang="en-US" sz="6600" dirty="0">
                <a:latin typeface="Andalus" pitchFamily="18" charset="-78"/>
                <a:cs typeface="Andalus" pitchFamily="18" charset="-78"/>
              </a:rPr>
              <a:t>Thank you </a:t>
            </a:r>
            <a:endParaRPr lang="ar-EG" sz="6600" dirty="0">
              <a:latin typeface="Andalus" pitchFamily="18" charset="-78"/>
              <a:cs typeface="Andalus" pitchFamily="18" charset="-78"/>
            </a:endParaRPr>
          </a:p>
        </p:txBody>
      </p:sp>
      <p:sp>
        <p:nvSpPr>
          <p:cNvPr id="3" name="Title 3"/>
          <p:cNvSpPr txBox="1">
            <a:spLocks/>
          </p:cNvSpPr>
          <p:nvPr/>
        </p:nvSpPr>
        <p:spPr>
          <a:xfrm>
            <a:off x="692943" y="2571750"/>
            <a:ext cx="5888736" cy="1371600"/>
          </a:xfrm>
          <a:prstGeom prst="rect">
            <a:avLst/>
          </a:prstGeom>
          <a:ln>
            <a:noFill/>
          </a:ln>
        </p:spPr>
        <p:txBody>
          <a:bodyPr>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spcBef>
                <a:spcPts val="0"/>
              </a:spcBef>
              <a:defRPr/>
            </a:pPr>
            <a:r>
              <a:rPr lang="en-US" sz="6600" dirty="0">
                <a:solidFill>
                  <a:srgbClr val="FF0000"/>
                </a:solidFill>
                <a:latin typeface="Andalus" pitchFamily="18" charset="-78"/>
                <a:ea typeface="+mn-ea"/>
                <a:cs typeface="Andalus" pitchFamily="18" charset="-78"/>
              </a:rPr>
              <a:t>Any Question? </a:t>
            </a:r>
            <a:endParaRPr lang="ar-EG" sz="6600" dirty="0">
              <a:solidFill>
                <a:srgbClr val="FF0000"/>
              </a:solidFill>
              <a:latin typeface="Andalus" pitchFamily="18" charset="-78"/>
              <a:ea typeface="+mn-ea"/>
              <a:cs typeface="Andalus" pitchFamily="18" charset="-78"/>
            </a:endParaRPr>
          </a:p>
        </p:txBody>
      </p:sp>
    </p:spTree>
    <p:extLst>
      <p:ext uri="{BB962C8B-B14F-4D97-AF65-F5344CB8AC3E}">
        <p14:creationId xmlns:p14="http://schemas.microsoft.com/office/powerpoint/2010/main" val="36935550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B7E892E1-4F9E-698D-5B0F-66C16BBBBE44}"/>
              </a:ext>
            </a:extLst>
          </p:cNvPr>
          <p:cNvSpPr>
            <a:spLocks noChangeArrowheads="1"/>
          </p:cNvSpPr>
          <p:nvPr/>
        </p:nvSpPr>
        <p:spPr bwMode="auto">
          <a:xfrm>
            <a:off x="475914" y="528191"/>
            <a:ext cx="612143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We used TMM in our study. Even though we believe that there will be some changes between the theoretical and experimental studies, the TMM method recorded results very close to experimental work (see Fig. 9 in Ref. </a:t>
            </a:r>
            <a:r>
              <a:rPr kumimoji="0" lang="en-US" altLang="en-US" sz="1600" b="0" i="0" u="none" strike="noStrike" cap="none" normalizeH="0" baseline="3000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23</a:t>
            </a:r>
            <a:r>
              <a:rPr kumimoji="0" lang="en-US" altLang="en-US" sz="16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600" b="0" i="0" u="none" strike="noStrike" cap="none" normalizeH="0" baseline="0" dirty="0">
              <a:ln>
                <a:noFill/>
              </a:ln>
              <a:solidFill>
                <a:schemeClr val="tx1"/>
              </a:solidFill>
              <a:effectLst/>
            </a:endParaRPr>
          </a:p>
        </p:txBody>
      </p:sp>
      <p:sp>
        <p:nvSpPr>
          <p:cNvPr id="6" name="Rectangle 3">
            <a:extLst>
              <a:ext uri="{FF2B5EF4-FFF2-40B4-BE49-F238E27FC236}">
                <a16:creationId xmlns:a16="http://schemas.microsoft.com/office/drawing/2014/main" id="{AE0CF8AF-E6F6-8525-6F37-02F677A4771F}"/>
              </a:ext>
            </a:extLst>
          </p:cNvPr>
          <p:cNvSpPr>
            <a:spLocks noChangeArrowheads="1"/>
          </p:cNvSpPr>
          <p:nvPr/>
        </p:nvSpPr>
        <p:spPr bwMode="auto">
          <a:xfrm>
            <a:off x="0" y="3209925"/>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8" name="Picture 5" descr="Chart, histogram&#10;&#10;Description automatically generated">
            <a:extLst>
              <a:ext uri="{FF2B5EF4-FFF2-40B4-BE49-F238E27FC236}">
                <a16:creationId xmlns:a16="http://schemas.microsoft.com/office/drawing/2014/main" id="{CBECB3A1-F804-6047-B19F-DA9F433044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915" y="1570211"/>
            <a:ext cx="5934075" cy="27527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6">
            <a:extLst>
              <a:ext uri="{FF2B5EF4-FFF2-40B4-BE49-F238E27FC236}">
                <a16:creationId xmlns:a16="http://schemas.microsoft.com/office/drawing/2014/main" id="{CC1DE0F5-B1DC-D158-0742-0A0E122383BF}"/>
              </a:ext>
            </a:extLst>
          </p:cNvPr>
          <p:cNvSpPr>
            <a:spLocks noChangeArrowheads="1"/>
          </p:cNvSpPr>
          <p:nvPr/>
        </p:nvSpPr>
        <p:spPr bwMode="auto">
          <a:xfrm>
            <a:off x="152400" y="3362325"/>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TextBox 9">
            <a:extLst>
              <a:ext uri="{FF2B5EF4-FFF2-40B4-BE49-F238E27FC236}">
                <a16:creationId xmlns:a16="http://schemas.microsoft.com/office/drawing/2014/main" id="{BBA96569-D56D-DE05-1172-E9C2F83DF031}"/>
              </a:ext>
            </a:extLst>
          </p:cNvPr>
          <p:cNvSpPr txBox="1"/>
          <p:nvPr/>
        </p:nvSpPr>
        <p:spPr>
          <a:xfrm>
            <a:off x="107632" y="4453334"/>
            <a:ext cx="6750368" cy="523220"/>
          </a:xfrm>
          <a:prstGeom prst="rect">
            <a:avLst/>
          </a:prstGeom>
          <a:noFill/>
        </p:spPr>
        <p:txBody>
          <a:bodyPr wrap="square">
            <a:spAutoFit/>
          </a:bodyPr>
          <a:lstStyle/>
          <a:p>
            <a:pPr algn="just" rtl="0"/>
            <a:r>
              <a:rPr lang="en-US" sz="1400" dirty="0">
                <a:effectLst/>
                <a:latin typeface="Calibri" panose="020F0502020204030204" pitchFamily="34" charset="0"/>
                <a:ea typeface="Calibri" panose="020F0502020204030204" pitchFamily="34" charset="0"/>
                <a:cs typeface="Arial" panose="020B0604020202020204" pitchFamily="34" charset="0"/>
              </a:rPr>
              <a:t>Ramirez-Gutierrez, C. F., Martinez-Hernandez, H. D., Lujan-Cabrera, I. A. &amp; Rodriguez-García, M. E. </a:t>
            </a:r>
            <a:r>
              <a:rPr lang="en-US" sz="1400" i="1" dirty="0">
                <a:effectLst/>
                <a:latin typeface="Calibri" panose="020F0502020204030204" pitchFamily="34" charset="0"/>
                <a:ea typeface="Calibri" panose="020F0502020204030204" pitchFamily="34" charset="0"/>
                <a:cs typeface="Arial" panose="020B0604020202020204" pitchFamily="34" charset="0"/>
              </a:rPr>
              <a:t>Sci. Rep.</a:t>
            </a:r>
            <a:r>
              <a:rPr lang="en-US" sz="1400" dirty="0">
                <a:effectLst/>
                <a:latin typeface="Calibri" panose="020F0502020204030204" pitchFamily="34" charset="0"/>
                <a:ea typeface="Calibri" panose="020F0502020204030204" pitchFamily="34" charset="0"/>
                <a:cs typeface="Arial" panose="020B0604020202020204" pitchFamily="34" charset="0"/>
              </a:rPr>
              <a:t> </a:t>
            </a:r>
            <a:r>
              <a:rPr lang="en-US" sz="1400" b="1" dirty="0">
                <a:effectLst/>
                <a:latin typeface="Calibri" panose="020F0502020204030204" pitchFamily="34" charset="0"/>
                <a:ea typeface="Calibri" panose="020F0502020204030204" pitchFamily="34" charset="0"/>
                <a:cs typeface="Arial" panose="020B0604020202020204" pitchFamily="34" charset="0"/>
              </a:rPr>
              <a:t>9</a:t>
            </a:r>
            <a:r>
              <a:rPr lang="en-US" sz="1400" dirty="0">
                <a:effectLst/>
                <a:latin typeface="Calibri" panose="020F0502020204030204" pitchFamily="34" charset="0"/>
                <a:ea typeface="Calibri" panose="020F0502020204030204" pitchFamily="34" charset="0"/>
                <a:cs typeface="Arial" panose="020B0604020202020204" pitchFamily="34" charset="0"/>
              </a:rPr>
              <a:t>, 1-15, doi:10.1038/s41598-019-51200-1 (2019).</a:t>
            </a:r>
            <a:endParaRPr lang="en-US" sz="1400" dirty="0"/>
          </a:p>
        </p:txBody>
      </p:sp>
    </p:spTree>
    <p:extLst>
      <p:ext uri="{BB962C8B-B14F-4D97-AF65-F5344CB8AC3E}">
        <p14:creationId xmlns:p14="http://schemas.microsoft.com/office/powerpoint/2010/main" val="3570654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74828C-3A10-40EB-A19E-CDB1A851EC7F}"/>
              </a:ext>
            </a:extLst>
          </p:cNvPr>
          <p:cNvPicPr>
            <a:picLocks noChangeAspect="1"/>
          </p:cNvPicPr>
          <p:nvPr/>
        </p:nvPicPr>
        <p:blipFill rotWithShape="1">
          <a:blip r:embed="rId3"/>
          <a:srcRect l="37174" t="24788" r="35508" b="13583"/>
          <a:stretch/>
        </p:blipFill>
        <p:spPr>
          <a:xfrm>
            <a:off x="242646" y="1275606"/>
            <a:ext cx="4212468" cy="2409826"/>
          </a:xfrm>
          <a:prstGeom prst="rect">
            <a:avLst/>
          </a:prstGeom>
        </p:spPr>
      </p:pic>
      <p:sp>
        <p:nvSpPr>
          <p:cNvPr id="13" name="TextBox 1">
            <a:extLst>
              <a:ext uri="{FF2B5EF4-FFF2-40B4-BE49-F238E27FC236}">
                <a16:creationId xmlns:a16="http://schemas.microsoft.com/office/drawing/2014/main" id="{27F97C6A-7A59-4DB6-89E0-EEDBA87FECCB}"/>
              </a:ext>
            </a:extLst>
          </p:cNvPr>
          <p:cNvSpPr txBox="1"/>
          <p:nvPr/>
        </p:nvSpPr>
        <p:spPr>
          <a:xfrm>
            <a:off x="756588" y="3807222"/>
            <a:ext cx="2268252" cy="300082"/>
          </a:xfrm>
          <a:prstGeom prst="rect">
            <a:avLst/>
          </a:prstGeom>
          <a:noFill/>
        </p:spPr>
        <p:txBody>
          <a:bodyPr wrap="square" rtlCol="0">
            <a:spAutoFit/>
          </a:bodyPr>
          <a:lstStyle/>
          <a:p>
            <a:pPr algn="just"/>
            <a:r>
              <a:rPr lang="en-US" sz="1350" b="1" u="sng" dirty="0" err="1">
                <a:solidFill>
                  <a:srgbClr val="7030A0"/>
                </a:solidFill>
              </a:rPr>
              <a:t>Yablonovitch</a:t>
            </a:r>
            <a:r>
              <a:rPr lang="en-US" sz="1350" b="1" u="sng" dirty="0">
                <a:solidFill>
                  <a:srgbClr val="7030A0"/>
                </a:solidFill>
              </a:rPr>
              <a:t> et al. 2001</a:t>
            </a:r>
            <a:endParaRPr lang="en-US" sz="2100" dirty="0">
              <a:solidFill>
                <a:srgbClr val="7030A0"/>
              </a:solidFill>
            </a:endParaRPr>
          </a:p>
        </p:txBody>
      </p:sp>
      <p:pic>
        <p:nvPicPr>
          <p:cNvPr id="14" name="صورة 9">
            <a:extLst>
              <a:ext uri="{FF2B5EF4-FFF2-40B4-BE49-F238E27FC236}">
                <a16:creationId xmlns:a16="http://schemas.microsoft.com/office/drawing/2014/main" id="{93D92C3E-EB7C-43EB-871E-337DC07938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3724" y="1381744"/>
            <a:ext cx="2484276" cy="1946393"/>
          </a:xfrm>
          <a:prstGeom prst="rect">
            <a:avLst/>
          </a:prstGeom>
        </p:spPr>
      </p:pic>
      <p:grpSp>
        <p:nvGrpSpPr>
          <p:cNvPr id="18" name="مجموعة 4">
            <a:extLst>
              <a:ext uri="{FF2B5EF4-FFF2-40B4-BE49-F238E27FC236}">
                <a16:creationId xmlns:a16="http://schemas.microsoft.com/office/drawing/2014/main" id="{BD3AB9F9-E42E-4C62-9FE4-E7576473AF3D}"/>
              </a:ext>
            </a:extLst>
          </p:cNvPr>
          <p:cNvGrpSpPr/>
          <p:nvPr/>
        </p:nvGrpSpPr>
        <p:grpSpPr>
          <a:xfrm>
            <a:off x="2492896" y="48655"/>
            <a:ext cx="2086307" cy="438581"/>
            <a:chOff x="2590435" y="898702"/>
            <a:chExt cx="4555373" cy="761559"/>
          </a:xfrm>
          <a:scene3d>
            <a:camera prst="orthographicFront"/>
            <a:lightRig rig="flat" dir="t"/>
          </a:scene3d>
        </p:grpSpPr>
        <p:sp>
          <p:nvSpPr>
            <p:cNvPr id="19" name="مستطيل مستدير الزوايا 5">
              <a:extLst>
                <a:ext uri="{FF2B5EF4-FFF2-40B4-BE49-F238E27FC236}">
                  <a16:creationId xmlns:a16="http://schemas.microsoft.com/office/drawing/2014/main" id="{98FCB1F1-36AF-4850-90B5-A5909EE4363A}"/>
                </a:ext>
              </a:extLst>
            </p:cNvPr>
            <p:cNvSpPr/>
            <p:nvPr/>
          </p:nvSpPr>
          <p:spPr>
            <a:xfrm>
              <a:off x="2590435" y="898702"/>
              <a:ext cx="4555373" cy="761559"/>
            </a:xfrm>
            <a:prstGeom prst="roundRect">
              <a:avLst>
                <a:gd name="adj" fmla="val 16670"/>
              </a:avLst>
            </a:prstGeom>
            <a:sp3d prstMaterial="dkEdge">
              <a:bevelT w="8200" h="38100"/>
            </a:sp3d>
          </p:spPr>
          <p:style>
            <a:lnRef idx="1">
              <a:schemeClr val="lt1">
                <a:hueOff val="0"/>
                <a:satOff val="0"/>
                <a:lumOff val="0"/>
                <a:alphaOff val="0"/>
              </a:schemeClr>
            </a:lnRef>
            <a:fillRef idx="2">
              <a:schemeClr val="accent1">
                <a:hueOff val="0"/>
                <a:satOff val="0"/>
                <a:lumOff val="0"/>
                <a:alphaOff val="0"/>
              </a:schemeClr>
            </a:fillRef>
            <a:effectRef idx="0">
              <a:schemeClr val="accent1">
                <a:hueOff val="0"/>
                <a:satOff val="0"/>
                <a:lumOff val="0"/>
                <a:alphaOff val="0"/>
              </a:schemeClr>
            </a:effectRef>
            <a:fontRef idx="minor">
              <a:schemeClr val="dk1"/>
            </a:fontRef>
          </p:style>
        </p:sp>
        <p:sp>
          <p:nvSpPr>
            <p:cNvPr id="20" name="مستطيل 6">
              <a:extLst>
                <a:ext uri="{FF2B5EF4-FFF2-40B4-BE49-F238E27FC236}">
                  <a16:creationId xmlns:a16="http://schemas.microsoft.com/office/drawing/2014/main" id="{F03BFF24-840E-47F2-943C-50F81CA0E801}"/>
                </a:ext>
              </a:extLst>
            </p:cNvPr>
            <p:cNvSpPr/>
            <p:nvPr/>
          </p:nvSpPr>
          <p:spPr>
            <a:xfrm>
              <a:off x="2627618" y="935885"/>
              <a:ext cx="4481007" cy="687193"/>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22682" tIns="122682" rIns="122682" bIns="122682" numCol="1" spcCol="1270" anchor="ctr" anchorCtr="0">
              <a:noAutofit/>
            </a:bodyPr>
            <a:lstStyle/>
            <a:p>
              <a:pPr algn="ctr" defTabSz="766763">
                <a:lnSpc>
                  <a:spcPct val="90000"/>
                </a:lnSpc>
                <a:spcBef>
                  <a:spcPct val="0"/>
                </a:spcBef>
                <a:spcAft>
                  <a:spcPct val="35000"/>
                </a:spcAft>
              </a:pPr>
              <a:r>
                <a:rPr lang="en-US" sz="1725" b="1" dirty="0"/>
                <a:t>Introduction</a:t>
              </a:r>
              <a:endParaRPr lang="en-US" sz="1725" dirty="0"/>
            </a:p>
          </p:txBody>
        </p:sp>
      </p:grpSp>
      <p:sp>
        <p:nvSpPr>
          <p:cNvPr id="2" name="Rectangle 1">
            <a:extLst>
              <a:ext uri="{FF2B5EF4-FFF2-40B4-BE49-F238E27FC236}">
                <a16:creationId xmlns:a16="http://schemas.microsoft.com/office/drawing/2014/main" id="{2F7D3EAC-CCD9-EC78-D129-3BF29C7ECFC4}"/>
              </a:ext>
            </a:extLst>
          </p:cNvPr>
          <p:cNvSpPr/>
          <p:nvPr/>
        </p:nvSpPr>
        <p:spPr>
          <a:xfrm>
            <a:off x="6271001" y="-20538"/>
            <a:ext cx="389553" cy="58987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Times New Roman" panose="02020603050405020304" pitchFamily="18" charset="0"/>
                <a:cs typeface="Times New Roman" panose="02020603050405020304" pitchFamily="18" charset="0"/>
              </a:rPr>
              <a:t>3</a:t>
            </a:r>
          </a:p>
          <a:p>
            <a:pPr algn="ctr"/>
            <a:r>
              <a:rPr lang="ar-EG" sz="1600" b="1" dirty="0">
                <a:latin typeface="Times New Roman" panose="02020603050405020304" pitchFamily="18" charset="0"/>
                <a:cs typeface="Times New Roman" panose="02020603050405020304" pitchFamily="18" charset="0"/>
              </a:rPr>
              <a:t>23</a:t>
            </a:r>
            <a:endParaRPr lang="en-US"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3234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2BDC0170-D786-E9A8-FE5B-B808E7FD0E28}"/>
              </a:ext>
            </a:extLst>
          </p:cNvPr>
          <p:cNvGraphicFramePr/>
          <p:nvPr>
            <p:extLst>
              <p:ext uri="{D42A27DB-BD31-4B8C-83A1-F6EECF244321}">
                <p14:modId xmlns:p14="http://schemas.microsoft.com/office/powerpoint/2010/main" val="2797548358"/>
              </p:ext>
            </p:extLst>
          </p:nvPr>
        </p:nvGraphicFramePr>
        <p:xfrm>
          <a:off x="0" y="0"/>
          <a:ext cx="6858000" cy="5143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مستطيل 6"/>
          <p:cNvSpPr/>
          <p:nvPr/>
        </p:nvSpPr>
        <p:spPr>
          <a:xfrm>
            <a:off x="1207679" y="1621469"/>
            <a:ext cx="4442643" cy="190056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122682" tIns="122682" rIns="122682" bIns="122682" numCol="1" spcCol="1270" anchor="ctr" anchorCtr="0">
            <a:noAutofit/>
          </a:bodyPr>
          <a:lstStyle/>
          <a:p>
            <a:pPr algn="ctr" defTabSz="766763">
              <a:lnSpc>
                <a:spcPct val="90000"/>
              </a:lnSpc>
              <a:spcBef>
                <a:spcPct val="0"/>
              </a:spcBef>
              <a:spcAft>
                <a:spcPct val="35000"/>
              </a:spcAft>
            </a:pPr>
            <a:endParaRPr lang="ar-SA" sz="3300" b="1" dirty="0">
              <a:solidFill>
                <a:srgbClr val="FF0000"/>
              </a:solidFill>
              <a:latin typeface="Constantia"/>
            </a:endParaRPr>
          </a:p>
        </p:txBody>
      </p:sp>
      <p:sp>
        <p:nvSpPr>
          <p:cNvPr id="2" name="Rectangle 1">
            <a:extLst>
              <a:ext uri="{FF2B5EF4-FFF2-40B4-BE49-F238E27FC236}">
                <a16:creationId xmlns:a16="http://schemas.microsoft.com/office/drawing/2014/main" id="{1F8E34CF-8C8B-CA55-4C01-061077919965}"/>
              </a:ext>
            </a:extLst>
          </p:cNvPr>
          <p:cNvSpPr/>
          <p:nvPr/>
        </p:nvSpPr>
        <p:spPr>
          <a:xfrm>
            <a:off x="6271001" y="-20538"/>
            <a:ext cx="389553" cy="58987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Times New Roman" panose="02020603050405020304" pitchFamily="18" charset="0"/>
                <a:cs typeface="Times New Roman" panose="02020603050405020304" pitchFamily="18" charset="0"/>
              </a:rPr>
              <a:t>4</a:t>
            </a:r>
          </a:p>
          <a:p>
            <a:pPr algn="ctr"/>
            <a:r>
              <a:rPr lang="ar-EG" sz="1600" b="1" dirty="0">
                <a:latin typeface="Times New Roman" panose="02020603050405020304" pitchFamily="18" charset="0"/>
                <a:cs typeface="Times New Roman" panose="02020603050405020304" pitchFamily="18" charset="0"/>
              </a:rPr>
              <a:t>23</a:t>
            </a:r>
            <a:endParaRPr lang="en-US"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6461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36390F2-EB0A-6A24-2B95-DAF830942A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968" y="3003798"/>
            <a:ext cx="5347295" cy="1641659"/>
          </a:xfrm>
          <a:prstGeom prst="rect">
            <a:avLst/>
          </a:prstGeom>
          <a:noFill/>
          <a:ln>
            <a:noFill/>
          </a:ln>
        </p:spPr>
      </p:pic>
      <p:pic>
        <p:nvPicPr>
          <p:cNvPr id="4" name="Picture 3">
            <a:extLst>
              <a:ext uri="{FF2B5EF4-FFF2-40B4-BE49-F238E27FC236}">
                <a16:creationId xmlns:a16="http://schemas.microsoft.com/office/drawing/2014/main" id="{D2BE5A85-1CBA-63AC-80CC-9B4EA9B2E5A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8026" y="1203786"/>
            <a:ext cx="5544616" cy="1641659"/>
          </a:xfrm>
          <a:prstGeom prst="rect">
            <a:avLst/>
          </a:prstGeom>
          <a:noFill/>
          <a:ln>
            <a:noFill/>
          </a:ln>
        </p:spPr>
      </p:pic>
      <p:grpSp>
        <p:nvGrpSpPr>
          <p:cNvPr id="5" name="مجموعة 4"/>
          <p:cNvGrpSpPr/>
          <p:nvPr/>
        </p:nvGrpSpPr>
        <p:grpSpPr>
          <a:xfrm>
            <a:off x="1805167" y="17935"/>
            <a:ext cx="3034046" cy="438581"/>
            <a:chOff x="2590435" y="898702"/>
            <a:chExt cx="4555373" cy="761559"/>
          </a:xfrm>
          <a:scene3d>
            <a:camera prst="orthographicFront"/>
            <a:lightRig rig="flat" dir="t"/>
          </a:scene3d>
        </p:grpSpPr>
        <p:sp>
          <p:nvSpPr>
            <p:cNvPr id="6" name="مستطيل مستدير الزوايا 5"/>
            <p:cNvSpPr/>
            <p:nvPr/>
          </p:nvSpPr>
          <p:spPr>
            <a:xfrm>
              <a:off x="2590435" y="898702"/>
              <a:ext cx="4555373" cy="761559"/>
            </a:xfrm>
            <a:prstGeom prst="roundRect">
              <a:avLst>
                <a:gd name="adj" fmla="val 16670"/>
              </a:avLst>
            </a:prstGeom>
            <a:sp3d prstMaterial="dkEdge">
              <a:bevelT w="8200" h="38100"/>
            </a:sp3d>
          </p:spPr>
          <p:style>
            <a:lnRef idx="1">
              <a:schemeClr val="lt1">
                <a:hueOff val="0"/>
                <a:satOff val="0"/>
                <a:lumOff val="0"/>
                <a:alphaOff val="0"/>
              </a:schemeClr>
            </a:lnRef>
            <a:fillRef idx="2">
              <a:schemeClr val="accent1">
                <a:hueOff val="0"/>
                <a:satOff val="0"/>
                <a:lumOff val="0"/>
                <a:alphaOff val="0"/>
              </a:schemeClr>
            </a:fillRef>
            <a:effectRef idx="0">
              <a:schemeClr val="accent1">
                <a:hueOff val="0"/>
                <a:satOff val="0"/>
                <a:lumOff val="0"/>
                <a:alphaOff val="0"/>
              </a:schemeClr>
            </a:effectRef>
            <a:fontRef idx="minor">
              <a:schemeClr val="dk1"/>
            </a:fontRef>
          </p:style>
          <p:txBody>
            <a:bodyPr/>
            <a:lstStyle/>
            <a:p>
              <a:endParaRPr lang="en-US" sz="1350" dirty="0"/>
            </a:p>
          </p:txBody>
        </p:sp>
        <p:sp>
          <p:nvSpPr>
            <p:cNvPr id="7" name="مستطيل 6"/>
            <p:cNvSpPr/>
            <p:nvPr/>
          </p:nvSpPr>
          <p:spPr>
            <a:xfrm>
              <a:off x="2627618" y="935885"/>
              <a:ext cx="4481007" cy="687193"/>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22682" tIns="122682" rIns="122682" bIns="122682" numCol="1" spcCol="1270" anchor="ctr" anchorCtr="0">
              <a:noAutofit/>
            </a:bodyPr>
            <a:lstStyle/>
            <a:p>
              <a:pPr algn="ctr" defTabSz="766763">
                <a:lnSpc>
                  <a:spcPct val="90000"/>
                </a:lnSpc>
                <a:spcBef>
                  <a:spcPct val="0"/>
                </a:spcBef>
                <a:spcAft>
                  <a:spcPct val="35000"/>
                </a:spcAft>
              </a:pPr>
              <a:r>
                <a:rPr lang="en-US" dirty="0">
                  <a:solidFill>
                    <a:srgbClr val="FF0000"/>
                  </a:solidFill>
                </a:rPr>
                <a:t>Sensor </a:t>
              </a:r>
              <a:r>
                <a:rPr lang="en-US" sz="1725" b="1" dirty="0"/>
                <a:t>Applications</a:t>
              </a:r>
              <a:endParaRPr lang="en-US" sz="1725" dirty="0"/>
            </a:p>
          </p:txBody>
        </p:sp>
      </p:grpSp>
      <p:sp>
        <p:nvSpPr>
          <p:cNvPr id="3" name="Rectangle 2">
            <a:extLst>
              <a:ext uri="{FF2B5EF4-FFF2-40B4-BE49-F238E27FC236}">
                <a16:creationId xmlns:a16="http://schemas.microsoft.com/office/drawing/2014/main" id="{FEC6890E-91C9-AAEB-F8A2-7866BAA82012}"/>
              </a:ext>
            </a:extLst>
          </p:cNvPr>
          <p:cNvSpPr/>
          <p:nvPr/>
        </p:nvSpPr>
        <p:spPr>
          <a:xfrm>
            <a:off x="6271001" y="-20538"/>
            <a:ext cx="389553" cy="58987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Times New Roman" panose="02020603050405020304" pitchFamily="18" charset="0"/>
                <a:cs typeface="Times New Roman" panose="02020603050405020304" pitchFamily="18" charset="0"/>
              </a:rPr>
              <a:t>5</a:t>
            </a:r>
          </a:p>
          <a:p>
            <a:pPr algn="ctr"/>
            <a:r>
              <a:rPr lang="ar-EG" sz="1600" b="1" dirty="0">
                <a:latin typeface="Times New Roman" panose="02020603050405020304" pitchFamily="18" charset="0"/>
                <a:cs typeface="Times New Roman" panose="02020603050405020304" pitchFamily="18" charset="0"/>
              </a:rPr>
              <a:t>23</a:t>
            </a:r>
            <a:endParaRPr lang="en-US" sz="1600" b="1"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5269F083-F795-3085-F59B-5A9C68E663FC}"/>
              </a:ext>
            </a:extLst>
          </p:cNvPr>
          <p:cNvSpPr txBox="1"/>
          <p:nvPr/>
        </p:nvSpPr>
        <p:spPr>
          <a:xfrm>
            <a:off x="-34494" y="711078"/>
            <a:ext cx="6589657" cy="707886"/>
          </a:xfrm>
          <a:prstGeom prst="rect">
            <a:avLst/>
          </a:prstGeom>
          <a:noFill/>
        </p:spPr>
        <p:txBody>
          <a:bodyPr wrap="square" rtlCol="0">
            <a:spAutoFit/>
          </a:bodyPr>
          <a:lstStyle/>
          <a:p>
            <a:pPr algn="l"/>
            <a:r>
              <a:rPr lang="en-US" sz="2000" b="1" dirty="0"/>
              <a:t>Different strategies to make PCs qualified:</a:t>
            </a:r>
          </a:p>
          <a:p>
            <a:pPr algn="l" rtl="0"/>
            <a:r>
              <a:rPr lang="en-US" sz="2000" b="1" dirty="0">
                <a:solidFill>
                  <a:srgbClr val="FF0000"/>
                </a:solidFill>
              </a:rPr>
              <a:t>1.     Defect layer</a:t>
            </a:r>
          </a:p>
        </p:txBody>
      </p:sp>
      <p:sp>
        <p:nvSpPr>
          <p:cNvPr id="10" name="TextBox 9">
            <a:extLst>
              <a:ext uri="{FF2B5EF4-FFF2-40B4-BE49-F238E27FC236}">
                <a16:creationId xmlns:a16="http://schemas.microsoft.com/office/drawing/2014/main" id="{5CF7584B-3446-6784-760E-3121BD91A0B2}"/>
              </a:ext>
            </a:extLst>
          </p:cNvPr>
          <p:cNvSpPr txBox="1"/>
          <p:nvPr/>
        </p:nvSpPr>
        <p:spPr>
          <a:xfrm>
            <a:off x="1" y="4568810"/>
            <a:ext cx="6850304" cy="523220"/>
          </a:xfrm>
          <a:prstGeom prst="rect">
            <a:avLst/>
          </a:prstGeom>
          <a:noFill/>
        </p:spPr>
        <p:txBody>
          <a:bodyPr wrap="square">
            <a:spAutoFit/>
          </a:bodyPr>
          <a:lstStyle/>
          <a:p>
            <a:pPr algn="ctr" rtl="0"/>
            <a:r>
              <a:rPr lang="en-US" sz="1400" b="1" spc="23" dirty="0">
                <a:solidFill>
                  <a:srgbClr val="214468"/>
                </a:solidFill>
                <a:latin typeface="Bookman Old Style" panose="02050604050505020204" pitchFamily="18" charset="0"/>
              </a:rPr>
              <a:t>Zaky, Z.A., </a:t>
            </a:r>
            <a:r>
              <a:rPr lang="en-US" sz="1400" spc="23" dirty="0" err="1">
                <a:solidFill>
                  <a:srgbClr val="214468"/>
                </a:solidFill>
                <a:latin typeface="Bookman Old Style" panose="02050604050505020204" pitchFamily="18" charset="0"/>
              </a:rPr>
              <a:t>Alamri</a:t>
            </a:r>
            <a:r>
              <a:rPr lang="en-US" sz="1400" spc="23" dirty="0">
                <a:solidFill>
                  <a:srgbClr val="214468"/>
                </a:solidFill>
                <a:latin typeface="Bookman Old Style" panose="02050604050505020204" pitchFamily="18" charset="0"/>
              </a:rPr>
              <a:t>, S., Zhaketov, V.D., Aly, A.H. </a:t>
            </a:r>
            <a:r>
              <a:rPr lang="en-US" sz="1400" b="1" i="1" spc="-4" dirty="0">
                <a:solidFill>
                  <a:srgbClr val="538135"/>
                </a:solidFill>
                <a:latin typeface="Palatino Linotype" panose="02040502050505030304" pitchFamily="18" charset="0"/>
              </a:rPr>
              <a:t>Refractive index sensor with magnified resonant signal</a:t>
            </a:r>
            <a:r>
              <a:rPr lang="en-US" sz="1400" spc="23" dirty="0">
                <a:solidFill>
                  <a:srgbClr val="214468"/>
                </a:solidFill>
                <a:latin typeface="Bookman Old Style" panose="02050604050505020204" pitchFamily="18" charset="0"/>
              </a:rPr>
              <a:t>.</a:t>
            </a:r>
            <a:r>
              <a:rPr lang="en-US" sz="1400" b="1" spc="23" dirty="0">
                <a:solidFill>
                  <a:srgbClr val="214468"/>
                </a:solidFill>
                <a:latin typeface="Bookman Old Style" panose="02050604050505020204" pitchFamily="18" charset="0"/>
              </a:rPr>
              <a:t> Scientific Reports 12, 13777 (2022).</a:t>
            </a:r>
          </a:p>
        </p:txBody>
      </p:sp>
    </p:spTree>
    <p:extLst>
      <p:ext uri="{BB962C8B-B14F-4D97-AF65-F5344CB8AC3E}">
        <p14:creationId xmlns:p14="http://schemas.microsoft.com/office/powerpoint/2010/main" val="2126823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AC3C076-C5E5-313D-74C4-DE1DE08493E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512" y="1286656"/>
            <a:ext cx="5930265" cy="2005174"/>
          </a:xfrm>
          <a:prstGeom prst="rect">
            <a:avLst/>
          </a:prstGeom>
          <a:noFill/>
          <a:ln>
            <a:noFill/>
          </a:ln>
        </p:spPr>
      </p:pic>
      <p:grpSp>
        <p:nvGrpSpPr>
          <p:cNvPr id="5" name="مجموعة 4"/>
          <p:cNvGrpSpPr/>
          <p:nvPr/>
        </p:nvGrpSpPr>
        <p:grpSpPr>
          <a:xfrm>
            <a:off x="1805167" y="17935"/>
            <a:ext cx="3034046" cy="438581"/>
            <a:chOff x="2590435" y="898702"/>
            <a:chExt cx="4555373" cy="761559"/>
          </a:xfrm>
          <a:scene3d>
            <a:camera prst="orthographicFront"/>
            <a:lightRig rig="flat" dir="t"/>
          </a:scene3d>
        </p:grpSpPr>
        <p:sp>
          <p:nvSpPr>
            <p:cNvPr id="6" name="مستطيل مستدير الزوايا 5"/>
            <p:cNvSpPr/>
            <p:nvPr/>
          </p:nvSpPr>
          <p:spPr>
            <a:xfrm>
              <a:off x="2590435" y="898702"/>
              <a:ext cx="4555373" cy="761559"/>
            </a:xfrm>
            <a:prstGeom prst="roundRect">
              <a:avLst>
                <a:gd name="adj" fmla="val 16670"/>
              </a:avLst>
            </a:prstGeom>
            <a:sp3d prstMaterial="dkEdge">
              <a:bevelT w="8200" h="38100"/>
            </a:sp3d>
          </p:spPr>
          <p:style>
            <a:lnRef idx="1">
              <a:schemeClr val="lt1">
                <a:hueOff val="0"/>
                <a:satOff val="0"/>
                <a:lumOff val="0"/>
                <a:alphaOff val="0"/>
              </a:schemeClr>
            </a:lnRef>
            <a:fillRef idx="2">
              <a:schemeClr val="accent1">
                <a:hueOff val="0"/>
                <a:satOff val="0"/>
                <a:lumOff val="0"/>
                <a:alphaOff val="0"/>
              </a:schemeClr>
            </a:fillRef>
            <a:effectRef idx="0">
              <a:schemeClr val="accent1">
                <a:hueOff val="0"/>
                <a:satOff val="0"/>
                <a:lumOff val="0"/>
                <a:alphaOff val="0"/>
              </a:schemeClr>
            </a:effectRef>
            <a:fontRef idx="minor">
              <a:schemeClr val="dk1"/>
            </a:fontRef>
          </p:style>
          <p:txBody>
            <a:bodyPr/>
            <a:lstStyle/>
            <a:p>
              <a:endParaRPr lang="en-US" sz="1350" dirty="0"/>
            </a:p>
          </p:txBody>
        </p:sp>
        <p:sp>
          <p:nvSpPr>
            <p:cNvPr id="7" name="مستطيل 6"/>
            <p:cNvSpPr/>
            <p:nvPr/>
          </p:nvSpPr>
          <p:spPr>
            <a:xfrm>
              <a:off x="2627618" y="935885"/>
              <a:ext cx="4481007" cy="687193"/>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22682" tIns="122682" rIns="122682" bIns="122682" numCol="1" spcCol="1270" anchor="ctr" anchorCtr="0">
              <a:noAutofit/>
            </a:bodyPr>
            <a:lstStyle/>
            <a:p>
              <a:pPr algn="ctr" defTabSz="766763">
                <a:lnSpc>
                  <a:spcPct val="90000"/>
                </a:lnSpc>
                <a:spcBef>
                  <a:spcPct val="0"/>
                </a:spcBef>
                <a:spcAft>
                  <a:spcPct val="35000"/>
                </a:spcAft>
              </a:pPr>
              <a:r>
                <a:rPr lang="en-US" dirty="0">
                  <a:solidFill>
                    <a:srgbClr val="FF0000"/>
                  </a:solidFill>
                </a:rPr>
                <a:t>Sensor </a:t>
              </a:r>
              <a:r>
                <a:rPr lang="en-US" sz="1725" b="1" dirty="0"/>
                <a:t>Applications</a:t>
              </a:r>
              <a:endParaRPr lang="en-US" sz="1725" dirty="0"/>
            </a:p>
          </p:txBody>
        </p:sp>
      </p:grpSp>
      <p:sp>
        <p:nvSpPr>
          <p:cNvPr id="3" name="Rectangle 2">
            <a:extLst>
              <a:ext uri="{FF2B5EF4-FFF2-40B4-BE49-F238E27FC236}">
                <a16:creationId xmlns:a16="http://schemas.microsoft.com/office/drawing/2014/main" id="{FEC6890E-91C9-AAEB-F8A2-7866BAA82012}"/>
              </a:ext>
            </a:extLst>
          </p:cNvPr>
          <p:cNvSpPr/>
          <p:nvPr/>
        </p:nvSpPr>
        <p:spPr>
          <a:xfrm>
            <a:off x="6271001" y="-20538"/>
            <a:ext cx="389553" cy="58987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Times New Roman" panose="02020603050405020304" pitchFamily="18" charset="0"/>
                <a:cs typeface="Times New Roman" panose="02020603050405020304" pitchFamily="18" charset="0"/>
              </a:rPr>
              <a:t>6</a:t>
            </a:r>
          </a:p>
          <a:p>
            <a:pPr algn="ctr"/>
            <a:r>
              <a:rPr lang="ar-EG" sz="1600" b="1" dirty="0">
                <a:latin typeface="Times New Roman" panose="02020603050405020304" pitchFamily="18" charset="0"/>
                <a:cs typeface="Times New Roman" panose="02020603050405020304" pitchFamily="18" charset="0"/>
              </a:rPr>
              <a:t>23</a:t>
            </a:r>
            <a:endParaRPr lang="en-US" sz="1600" b="1"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5269F083-F795-3085-F59B-5A9C68E663FC}"/>
              </a:ext>
            </a:extLst>
          </p:cNvPr>
          <p:cNvSpPr txBox="1"/>
          <p:nvPr/>
        </p:nvSpPr>
        <p:spPr>
          <a:xfrm>
            <a:off x="-34494" y="711078"/>
            <a:ext cx="6589657" cy="707886"/>
          </a:xfrm>
          <a:prstGeom prst="rect">
            <a:avLst/>
          </a:prstGeom>
          <a:noFill/>
        </p:spPr>
        <p:txBody>
          <a:bodyPr wrap="square" rtlCol="0">
            <a:spAutoFit/>
          </a:bodyPr>
          <a:lstStyle/>
          <a:p>
            <a:pPr algn="l"/>
            <a:r>
              <a:rPr lang="en-US" sz="2000" b="1" dirty="0"/>
              <a:t>Different strategies to make PCs qualified:</a:t>
            </a:r>
          </a:p>
          <a:p>
            <a:pPr algn="l" rtl="0"/>
            <a:r>
              <a:rPr lang="en-US" sz="2000" b="1" dirty="0">
                <a:solidFill>
                  <a:srgbClr val="FF0000"/>
                </a:solidFill>
              </a:rPr>
              <a:t>2.    Topological edge state </a:t>
            </a:r>
            <a:endParaRPr lang="en-US" sz="3200" b="1" dirty="0">
              <a:solidFill>
                <a:srgbClr val="FF0000"/>
              </a:solidFill>
            </a:endParaRPr>
          </a:p>
        </p:txBody>
      </p:sp>
      <p:sp>
        <p:nvSpPr>
          <p:cNvPr id="16" name="TextBox 15">
            <a:extLst>
              <a:ext uri="{FF2B5EF4-FFF2-40B4-BE49-F238E27FC236}">
                <a16:creationId xmlns:a16="http://schemas.microsoft.com/office/drawing/2014/main" id="{B05C4F54-3A79-46F0-8AAB-52526575304F}"/>
              </a:ext>
            </a:extLst>
          </p:cNvPr>
          <p:cNvSpPr txBox="1"/>
          <p:nvPr/>
        </p:nvSpPr>
        <p:spPr>
          <a:xfrm>
            <a:off x="134171" y="4765597"/>
            <a:ext cx="6589657" cy="338554"/>
          </a:xfrm>
          <a:prstGeom prst="rect">
            <a:avLst/>
          </a:prstGeom>
          <a:noFill/>
        </p:spPr>
        <p:txBody>
          <a:bodyPr wrap="square" rtlCol="0">
            <a:spAutoFit/>
          </a:bodyPr>
          <a:lstStyle/>
          <a:p>
            <a:pPr algn="ctr"/>
            <a:r>
              <a:rPr lang="en-US" sz="1600" spc="23" dirty="0">
                <a:solidFill>
                  <a:srgbClr val="214468"/>
                </a:solidFill>
                <a:latin typeface="Bookman Old Style" panose="02050604050505020204" pitchFamily="18" charset="0"/>
                <a:ea typeface="Bookman Old Style" panose="02050604050505020204" pitchFamily="18" charset="0"/>
                <a:cs typeface="Bookman Old Style" panose="02050604050505020204" pitchFamily="18" charset="0"/>
              </a:rPr>
              <a:t>Under review paper</a:t>
            </a:r>
            <a:endParaRPr lang="en-US" sz="1600" dirty="0"/>
          </a:p>
        </p:txBody>
      </p:sp>
      <p:pic>
        <p:nvPicPr>
          <p:cNvPr id="17" name="Picture 16" descr="Diagram&#10;&#10;Description automatically generated">
            <a:extLst>
              <a:ext uri="{FF2B5EF4-FFF2-40B4-BE49-F238E27FC236}">
                <a16:creationId xmlns:a16="http://schemas.microsoft.com/office/drawing/2014/main" id="{B2D47A66-4631-3512-7F7F-7F9B232F60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4112" y="3265486"/>
            <a:ext cx="4796155" cy="1359024"/>
          </a:xfrm>
          <a:prstGeom prst="rect">
            <a:avLst/>
          </a:prstGeom>
        </p:spPr>
      </p:pic>
    </p:spTree>
    <p:extLst>
      <p:ext uri="{BB962C8B-B14F-4D97-AF65-F5344CB8AC3E}">
        <p14:creationId xmlns:p14="http://schemas.microsoft.com/office/powerpoint/2010/main" val="3900169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4BD72F3-04B6-D0C5-FC96-F8437CA0ACDE}"/>
              </a:ext>
            </a:extLst>
          </p:cNvPr>
          <p:cNvPicPr>
            <a:picLocks noChangeAspect="1"/>
          </p:cNvPicPr>
          <p:nvPr/>
        </p:nvPicPr>
        <p:blipFill>
          <a:blip r:embed="rId3"/>
          <a:stretch>
            <a:fillRect/>
          </a:stretch>
        </p:blipFill>
        <p:spPr>
          <a:xfrm>
            <a:off x="-1" y="1563638"/>
            <a:ext cx="3861049" cy="2000250"/>
          </a:xfrm>
          <a:prstGeom prst="rect">
            <a:avLst/>
          </a:prstGeom>
        </p:spPr>
      </p:pic>
      <p:grpSp>
        <p:nvGrpSpPr>
          <p:cNvPr id="5" name="مجموعة 4"/>
          <p:cNvGrpSpPr/>
          <p:nvPr/>
        </p:nvGrpSpPr>
        <p:grpSpPr>
          <a:xfrm>
            <a:off x="1805167" y="17935"/>
            <a:ext cx="3034046" cy="438581"/>
            <a:chOff x="2590435" y="898702"/>
            <a:chExt cx="4555373" cy="761559"/>
          </a:xfrm>
          <a:scene3d>
            <a:camera prst="orthographicFront"/>
            <a:lightRig rig="flat" dir="t"/>
          </a:scene3d>
        </p:grpSpPr>
        <p:sp>
          <p:nvSpPr>
            <p:cNvPr id="6" name="مستطيل مستدير الزوايا 5"/>
            <p:cNvSpPr/>
            <p:nvPr/>
          </p:nvSpPr>
          <p:spPr>
            <a:xfrm>
              <a:off x="2590435" y="898702"/>
              <a:ext cx="4555373" cy="761559"/>
            </a:xfrm>
            <a:prstGeom prst="roundRect">
              <a:avLst>
                <a:gd name="adj" fmla="val 16670"/>
              </a:avLst>
            </a:prstGeom>
            <a:sp3d prstMaterial="dkEdge">
              <a:bevelT w="8200" h="38100"/>
            </a:sp3d>
          </p:spPr>
          <p:style>
            <a:lnRef idx="1">
              <a:schemeClr val="lt1">
                <a:hueOff val="0"/>
                <a:satOff val="0"/>
                <a:lumOff val="0"/>
                <a:alphaOff val="0"/>
              </a:schemeClr>
            </a:lnRef>
            <a:fillRef idx="2">
              <a:schemeClr val="accent1">
                <a:hueOff val="0"/>
                <a:satOff val="0"/>
                <a:lumOff val="0"/>
                <a:alphaOff val="0"/>
              </a:schemeClr>
            </a:fillRef>
            <a:effectRef idx="0">
              <a:schemeClr val="accent1">
                <a:hueOff val="0"/>
                <a:satOff val="0"/>
                <a:lumOff val="0"/>
                <a:alphaOff val="0"/>
              </a:schemeClr>
            </a:effectRef>
            <a:fontRef idx="minor">
              <a:schemeClr val="dk1"/>
            </a:fontRef>
          </p:style>
          <p:txBody>
            <a:bodyPr/>
            <a:lstStyle/>
            <a:p>
              <a:endParaRPr lang="en-US" sz="1350" dirty="0"/>
            </a:p>
          </p:txBody>
        </p:sp>
        <p:sp>
          <p:nvSpPr>
            <p:cNvPr id="7" name="مستطيل 6"/>
            <p:cNvSpPr/>
            <p:nvPr/>
          </p:nvSpPr>
          <p:spPr>
            <a:xfrm>
              <a:off x="2627618" y="935885"/>
              <a:ext cx="4481007" cy="687193"/>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22682" tIns="122682" rIns="122682" bIns="122682" numCol="1" spcCol="1270" anchor="ctr" anchorCtr="0">
              <a:noAutofit/>
            </a:bodyPr>
            <a:lstStyle/>
            <a:p>
              <a:pPr algn="ctr" defTabSz="766763">
                <a:lnSpc>
                  <a:spcPct val="90000"/>
                </a:lnSpc>
                <a:spcBef>
                  <a:spcPct val="0"/>
                </a:spcBef>
                <a:spcAft>
                  <a:spcPct val="35000"/>
                </a:spcAft>
              </a:pPr>
              <a:r>
                <a:rPr lang="en-US" dirty="0">
                  <a:solidFill>
                    <a:srgbClr val="FF0000"/>
                  </a:solidFill>
                </a:rPr>
                <a:t>Sensor </a:t>
              </a:r>
              <a:r>
                <a:rPr lang="en-US" sz="1725" b="1" dirty="0"/>
                <a:t>Applications</a:t>
              </a:r>
              <a:endParaRPr lang="en-US" sz="1725" dirty="0"/>
            </a:p>
          </p:txBody>
        </p:sp>
      </p:grpSp>
      <p:sp>
        <p:nvSpPr>
          <p:cNvPr id="3" name="Rectangle 2">
            <a:extLst>
              <a:ext uri="{FF2B5EF4-FFF2-40B4-BE49-F238E27FC236}">
                <a16:creationId xmlns:a16="http://schemas.microsoft.com/office/drawing/2014/main" id="{FEC6890E-91C9-AAEB-F8A2-7866BAA82012}"/>
              </a:ext>
            </a:extLst>
          </p:cNvPr>
          <p:cNvSpPr/>
          <p:nvPr/>
        </p:nvSpPr>
        <p:spPr>
          <a:xfrm>
            <a:off x="6271001" y="-20538"/>
            <a:ext cx="389553" cy="58987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Times New Roman" panose="02020603050405020304" pitchFamily="18" charset="0"/>
                <a:cs typeface="Times New Roman" panose="02020603050405020304" pitchFamily="18" charset="0"/>
              </a:rPr>
              <a:t>7</a:t>
            </a:r>
          </a:p>
          <a:p>
            <a:pPr algn="ctr"/>
            <a:r>
              <a:rPr lang="ar-EG" sz="1600" b="1" dirty="0">
                <a:latin typeface="Times New Roman" panose="02020603050405020304" pitchFamily="18" charset="0"/>
                <a:cs typeface="Times New Roman" panose="02020603050405020304" pitchFamily="18" charset="0"/>
              </a:rPr>
              <a:t>23</a:t>
            </a:r>
            <a:endParaRPr lang="en-US" sz="1600" b="1"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5269F083-F795-3085-F59B-5A9C68E663FC}"/>
              </a:ext>
            </a:extLst>
          </p:cNvPr>
          <p:cNvSpPr txBox="1"/>
          <p:nvPr/>
        </p:nvSpPr>
        <p:spPr>
          <a:xfrm>
            <a:off x="-34494" y="711078"/>
            <a:ext cx="6589657" cy="707886"/>
          </a:xfrm>
          <a:prstGeom prst="rect">
            <a:avLst/>
          </a:prstGeom>
          <a:noFill/>
        </p:spPr>
        <p:txBody>
          <a:bodyPr wrap="square" rtlCol="0">
            <a:spAutoFit/>
          </a:bodyPr>
          <a:lstStyle/>
          <a:p>
            <a:pPr algn="l"/>
            <a:r>
              <a:rPr lang="en-US" sz="2000" b="1" dirty="0"/>
              <a:t>Different strategies to make PCs qualified:</a:t>
            </a:r>
          </a:p>
          <a:p>
            <a:pPr algn="l" rtl="0"/>
            <a:r>
              <a:rPr lang="en-US" sz="2000" b="1" dirty="0">
                <a:solidFill>
                  <a:srgbClr val="FF0000"/>
                </a:solidFill>
              </a:rPr>
              <a:t>3.   Tamm Resonance with metals </a:t>
            </a:r>
            <a:endParaRPr lang="en-US" sz="3200" b="1" dirty="0">
              <a:solidFill>
                <a:srgbClr val="FF0000"/>
              </a:solidFill>
            </a:endParaRPr>
          </a:p>
        </p:txBody>
      </p:sp>
      <p:sp>
        <p:nvSpPr>
          <p:cNvPr id="10" name="TextBox 9">
            <a:extLst>
              <a:ext uri="{FF2B5EF4-FFF2-40B4-BE49-F238E27FC236}">
                <a16:creationId xmlns:a16="http://schemas.microsoft.com/office/drawing/2014/main" id="{566738F5-814C-C8D8-03A7-2AE7A4CF7B95}"/>
              </a:ext>
            </a:extLst>
          </p:cNvPr>
          <p:cNvSpPr txBox="1"/>
          <p:nvPr/>
        </p:nvSpPr>
        <p:spPr>
          <a:xfrm>
            <a:off x="134171" y="4227934"/>
            <a:ext cx="6589657" cy="830997"/>
          </a:xfrm>
          <a:prstGeom prst="rect">
            <a:avLst/>
          </a:prstGeom>
          <a:noFill/>
        </p:spPr>
        <p:txBody>
          <a:bodyPr wrap="square" rtlCol="0">
            <a:spAutoFit/>
          </a:bodyPr>
          <a:lstStyle/>
          <a:p>
            <a:pPr algn="ctr" rtl="0"/>
            <a:r>
              <a:rPr lang="en-US" sz="1600" b="1" u="sng" spc="23" dirty="0">
                <a:solidFill>
                  <a:srgbClr val="214468"/>
                </a:solidFill>
                <a:latin typeface="Bookman Old Style" panose="02050604050505020204" pitchFamily="18" charset="0"/>
              </a:rPr>
              <a:t>Zaky, Z. </a:t>
            </a:r>
            <a:r>
              <a:rPr lang="en-US" sz="1600" b="1" u="sng" spc="23" dirty="0" err="1">
                <a:solidFill>
                  <a:srgbClr val="214468"/>
                </a:solidFill>
                <a:latin typeface="Bookman Old Style" panose="02050604050505020204" pitchFamily="18" charset="0"/>
              </a:rPr>
              <a:t>A.,</a:t>
            </a:r>
            <a:r>
              <a:rPr lang="en-US" sz="1600" spc="23" dirty="0" err="1">
                <a:solidFill>
                  <a:srgbClr val="214468"/>
                </a:solidFill>
                <a:latin typeface="Bookman Old Style" panose="02050604050505020204" pitchFamily="18" charset="0"/>
                <a:ea typeface="Bookman Old Style" panose="02050604050505020204" pitchFamily="18" charset="0"/>
                <a:cs typeface="Bookman Old Style" panose="02050604050505020204" pitchFamily="18" charset="0"/>
              </a:rPr>
              <a:t>et</a:t>
            </a:r>
            <a:r>
              <a:rPr lang="en-US" sz="1600" spc="23" dirty="0">
                <a:solidFill>
                  <a:srgbClr val="214468"/>
                </a:solidFill>
                <a:latin typeface="Bookman Old Style" panose="02050604050505020204" pitchFamily="18" charset="0"/>
                <a:ea typeface="Bookman Old Style" panose="02050604050505020204" pitchFamily="18" charset="0"/>
                <a:cs typeface="Bookman Old Style" panose="02050604050505020204" pitchFamily="18" charset="0"/>
              </a:rPr>
              <a:t> al. </a:t>
            </a:r>
            <a:r>
              <a:rPr lang="en-US" sz="1600" b="1" i="1" spc="-4" dirty="0">
                <a:solidFill>
                  <a:srgbClr val="538135"/>
                </a:solidFill>
                <a:latin typeface="Palatino Linotype" panose="02040502050505030304" pitchFamily="18" charset="0"/>
              </a:rPr>
              <a:t>Refractive index gas sensor based on the Tamm state in a one-dimensional photonic crystal: Theoretical optimization. </a:t>
            </a:r>
            <a:r>
              <a:rPr lang="en-US" sz="1600" b="1" spc="23" dirty="0">
                <a:solidFill>
                  <a:srgbClr val="214468"/>
                </a:solidFill>
                <a:latin typeface="Bookman Old Style" panose="02050604050505020204" pitchFamily="18" charset="0"/>
              </a:rPr>
              <a:t>Scientific Reports </a:t>
            </a:r>
            <a:r>
              <a:rPr lang="en-US" sz="1600" spc="23" dirty="0">
                <a:solidFill>
                  <a:srgbClr val="214468"/>
                </a:solidFill>
                <a:latin typeface="Bookman Old Style" panose="02050604050505020204" pitchFamily="18" charset="0"/>
              </a:rPr>
              <a:t>10, 9736, (2020). </a:t>
            </a:r>
          </a:p>
        </p:txBody>
      </p:sp>
      <p:pic>
        <p:nvPicPr>
          <p:cNvPr id="15" name="Picture 14">
            <a:extLst>
              <a:ext uri="{FF2B5EF4-FFF2-40B4-BE49-F238E27FC236}">
                <a16:creationId xmlns:a16="http://schemas.microsoft.com/office/drawing/2014/main" id="{3420F6DD-085F-99BC-53B3-A90E413DEDB1}"/>
              </a:ext>
            </a:extLst>
          </p:cNvPr>
          <p:cNvPicPr>
            <a:picLocks noChangeAspect="1"/>
          </p:cNvPicPr>
          <p:nvPr/>
        </p:nvPicPr>
        <p:blipFill>
          <a:blip r:embed="rId4"/>
          <a:stretch>
            <a:fillRect/>
          </a:stretch>
        </p:blipFill>
        <p:spPr>
          <a:xfrm>
            <a:off x="3484728" y="1579561"/>
            <a:ext cx="3373272" cy="2000250"/>
          </a:xfrm>
          <a:prstGeom prst="rect">
            <a:avLst/>
          </a:prstGeom>
        </p:spPr>
      </p:pic>
    </p:spTree>
    <p:extLst>
      <p:ext uri="{BB962C8B-B14F-4D97-AF65-F5344CB8AC3E}">
        <p14:creationId xmlns:p14="http://schemas.microsoft.com/office/powerpoint/2010/main" val="2274252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مجموعة 4"/>
          <p:cNvGrpSpPr/>
          <p:nvPr/>
        </p:nvGrpSpPr>
        <p:grpSpPr>
          <a:xfrm>
            <a:off x="1805167" y="17935"/>
            <a:ext cx="3034046" cy="438581"/>
            <a:chOff x="2590435" y="898702"/>
            <a:chExt cx="4555373" cy="761559"/>
          </a:xfrm>
          <a:scene3d>
            <a:camera prst="orthographicFront"/>
            <a:lightRig rig="flat" dir="t"/>
          </a:scene3d>
        </p:grpSpPr>
        <p:sp>
          <p:nvSpPr>
            <p:cNvPr id="6" name="مستطيل مستدير الزوايا 5"/>
            <p:cNvSpPr/>
            <p:nvPr/>
          </p:nvSpPr>
          <p:spPr>
            <a:xfrm>
              <a:off x="2590435" y="898702"/>
              <a:ext cx="4555373" cy="761559"/>
            </a:xfrm>
            <a:prstGeom prst="roundRect">
              <a:avLst>
                <a:gd name="adj" fmla="val 16670"/>
              </a:avLst>
            </a:prstGeom>
            <a:sp3d prstMaterial="dkEdge">
              <a:bevelT w="8200" h="38100"/>
            </a:sp3d>
          </p:spPr>
          <p:style>
            <a:lnRef idx="1">
              <a:schemeClr val="lt1">
                <a:hueOff val="0"/>
                <a:satOff val="0"/>
                <a:lumOff val="0"/>
                <a:alphaOff val="0"/>
              </a:schemeClr>
            </a:lnRef>
            <a:fillRef idx="2">
              <a:schemeClr val="accent1">
                <a:hueOff val="0"/>
                <a:satOff val="0"/>
                <a:lumOff val="0"/>
                <a:alphaOff val="0"/>
              </a:schemeClr>
            </a:fillRef>
            <a:effectRef idx="0">
              <a:schemeClr val="accent1">
                <a:hueOff val="0"/>
                <a:satOff val="0"/>
                <a:lumOff val="0"/>
                <a:alphaOff val="0"/>
              </a:schemeClr>
            </a:effectRef>
            <a:fontRef idx="minor">
              <a:schemeClr val="dk1"/>
            </a:fontRef>
          </p:style>
          <p:txBody>
            <a:bodyPr/>
            <a:lstStyle/>
            <a:p>
              <a:endParaRPr lang="en-US" sz="1350" dirty="0"/>
            </a:p>
          </p:txBody>
        </p:sp>
        <p:sp>
          <p:nvSpPr>
            <p:cNvPr id="7" name="مستطيل 6"/>
            <p:cNvSpPr/>
            <p:nvPr/>
          </p:nvSpPr>
          <p:spPr>
            <a:xfrm>
              <a:off x="2627618" y="935885"/>
              <a:ext cx="4481007" cy="687193"/>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22682" tIns="122682" rIns="122682" bIns="122682" numCol="1" spcCol="1270" anchor="ctr" anchorCtr="0">
              <a:noAutofit/>
            </a:bodyPr>
            <a:lstStyle/>
            <a:p>
              <a:pPr algn="ctr" defTabSz="766763">
                <a:lnSpc>
                  <a:spcPct val="90000"/>
                </a:lnSpc>
                <a:spcBef>
                  <a:spcPct val="0"/>
                </a:spcBef>
                <a:spcAft>
                  <a:spcPct val="35000"/>
                </a:spcAft>
              </a:pPr>
              <a:r>
                <a:rPr lang="en-US" dirty="0">
                  <a:solidFill>
                    <a:srgbClr val="FF0000"/>
                  </a:solidFill>
                </a:rPr>
                <a:t>Sensor </a:t>
              </a:r>
              <a:r>
                <a:rPr lang="en-US" sz="1725" b="1" dirty="0"/>
                <a:t>Applications</a:t>
              </a:r>
              <a:endParaRPr lang="en-US" sz="1725" dirty="0"/>
            </a:p>
          </p:txBody>
        </p:sp>
      </p:grpSp>
      <p:sp>
        <p:nvSpPr>
          <p:cNvPr id="3" name="Rectangle 2">
            <a:extLst>
              <a:ext uri="{FF2B5EF4-FFF2-40B4-BE49-F238E27FC236}">
                <a16:creationId xmlns:a16="http://schemas.microsoft.com/office/drawing/2014/main" id="{FEC6890E-91C9-AAEB-F8A2-7866BAA82012}"/>
              </a:ext>
            </a:extLst>
          </p:cNvPr>
          <p:cNvSpPr/>
          <p:nvPr/>
        </p:nvSpPr>
        <p:spPr>
          <a:xfrm>
            <a:off x="6271001" y="-20538"/>
            <a:ext cx="389553" cy="58987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Times New Roman" panose="02020603050405020304" pitchFamily="18" charset="0"/>
                <a:cs typeface="Times New Roman" panose="02020603050405020304" pitchFamily="18" charset="0"/>
              </a:rPr>
              <a:t>8</a:t>
            </a:r>
          </a:p>
          <a:p>
            <a:pPr algn="ctr"/>
            <a:r>
              <a:rPr lang="ar-EG" sz="1600" b="1" dirty="0">
                <a:latin typeface="Times New Roman" panose="02020603050405020304" pitchFamily="18" charset="0"/>
                <a:cs typeface="Times New Roman" panose="02020603050405020304" pitchFamily="18" charset="0"/>
              </a:rPr>
              <a:t>23</a:t>
            </a:r>
            <a:endParaRPr lang="en-US" sz="1600" b="1"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070CB359-F508-8FA0-5B1E-69106BFFF3D2}"/>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34171" y="1560705"/>
            <a:ext cx="3860800" cy="1884045"/>
          </a:xfrm>
          <a:prstGeom prst="rect">
            <a:avLst/>
          </a:prstGeom>
          <a:noFill/>
          <a:ln>
            <a:noFill/>
          </a:ln>
        </p:spPr>
      </p:pic>
      <p:pic>
        <p:nvPicPr>
          <p:cNvPr id="8" name="Picture 7">
            <a:extLst>
              <a:ext uri="{FF2B5EF4-FFF2-40B4-BE49-F238E27FC236}">
                <a16:creationId xmlns:a16="http://schemas.microsoft.com/office/drawing/2014/main" id="{EE46019F-D282-7BFF-0F25-9921B52D937D}"/>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233258" y="1702506"/>
            <a:ext cx="2435889" cy="1949364"/>
          </a:xfrm>
          <a:prstGeom prst="rect">
            <a:avLst/>
          </a:prstGeom>
        </p:spPr>
      </p:pic>
      <p:sp>
        <p:nvSpPr>
          <p:cNvPr id="10" name="TextBox 9">
            <a:extLst>
              <a:ext uri="{FF2B5EF4-FFF2-40B4-BE49-F238E27FC236}">
                <a16:creationId xmlns:a16="http://schemas.microsoft.com/office/drawing/2014/main" id="{566738F5-814C-C8D8-03A7-2AE7A4CF7B95}"/>
              </a:ext>
            </a:extLst>
          </p:cNvPr>
          <p:cNvSpPr txBox="1"/>
          <p:nvPr/>
        </p:nvSpPr>
        <p:spPr>
          <a:xfrm>
            <a:off x="134171" y="4227934"/>
            <a:ext cx="6589657" cy="830997"/>
          </a:xfrm>
          <a:prstGeom prst="rect">
            <a:avLst/>
          </a:prstGeom>
          <a:noFill/>
        </p:spPr>
        <p:txBody>
          <a:bodyPr wrap="square" rtlCol="0">
            <a:spAutoFit/>
          </a:bodyPr>
          <a:lstStyle/>
          <a:p>
            <a:pPr algn="ctr" rtl="0"/>
            <a:r>
              <a:rPr lang="en-US" sz="1600" b="1" u="sng" spc="23" dirty="0">
                <a:solidFill>
                  <a:srgbClr val="214468"/>
                </a:solidFill>
                <a:latin typeface="Bookman Old Style" panose="02050604050505020204" pitchFamily="18" charset="0"/>
              </a:rPr>
              <a:t>Zaky, Z. </a:t>
            </a:r>
            <a:r>
              <a:rPr lang="en-US" sz="1600" b="1" u="sng" spc="23" dirty="0" err="1">
                <a:solidFill>
                  <a:srgbClr val="214468"/>
                </a:solidFill>
                <a:latin typeface="Bookman Old Style" panose="02050604050505020204" pitchFamily="18" charset="0"/>
              </a:rPr>
              <a:t>A.,</a:t>
            </a:r>
            <a:r>
              <a:rPr lang="en-US" sz="1600" spc="23" dirty="0" err="1">
                <a:solidFill>
                  <a:srgbClr val="214468"/>
                </a:solidFill>
                <a:latin typeface="Bookman Old Style" panose="02050604050505020204" pitchFamily="18" charset="0"/>
                <a:ea typeface="Bookman Old Style" panose="02050604050505020204" pitchFamily="18" charset="0"/>
                <a:cs typeface="Bookman Old Style" panose="02050604050505020204" pitchFamily="18" charset="0"/>
              </a:rPr>
              <a:t>et</a:t>
            </a:r>
            <a:r>
              <a:rPr lang="en-US" sz="1600" spc="23" dirty="0">
                <a:solidFill>
                  <a:srgbClr val="214468"/>
                </a:solidFill>
                <a:latin typeface="Bookman Old Style" panose="02050604050505020204" pitchFamily="18" charset="0"/>
                <a:ea typeface="Bookman Old Style" panose="02050604050505020204" pitchFamily="18" charset="0"/>
                <a:cs typeface="Bookman Old Style" panose="02050604050505020204" pitchFamily="18" charset="0"/>
              </a:rPr>
              <a:t> al. </a:t>
            </a:r>
            <a:r>
              <a:rPr lang="en-US" sz="1600" b="1" i="1" spc="-4" dirty="0">
                <a:solidFill>
                  <a:srgbClr val="538135"/>
                </a:solidFill>
                <a:latin typeface="Palatino Linotype" panose="02040502050505030304" pitchFamily="18" charset="0"/>
              </a:rPr>
              <a:t>Modeling of Novel Biosensor Using Tamm Resonance Excited by Graphene</a:t>
            </a:r>
            <a:r>
              <a:rPr lang="en-US" sz="1600" spc="23" dirty="0">
                <a:solidFill>
                  <a:srgbClr val="214468"/>
                </a:solidFill>
                <a:latin typeface="Bookman Old Style" panose="02050604050505020204" pitchFamily="18" charset="0"/>
                <a:ea typeface="Bookman Old Style" panose="02050604050505020204" pitchFamily="18" charset="0"/>
                <a:cs typeface="Bookman Old Style" panose="02050604050505020204" pitchFamily="18" charset="0"/>
              </a:rPr>
              <a:t>. </a:t>
            </a:r>
            <a:r>
              <a:rPr lang="en-US" sz="1600" b="1" spc="23" dirty="0">
                <a:solidFill>
                  <a:srgbClr val="214468"/>
                </a:solidFill>
                <a:latin typeface="Bookman Old Style" panose="02050604050505020204" pitchFamily="18" charset="0"/>
                <a:ea typeface="Bookman Old Style" panose="02050604050505020204" pitchFamily="18" charset="0"/>
                <a:cs typeface="Bookman Old Style" panose="02050604050505020204" pitchFamily="18" charset="0"/>
              </a:rPr>
              <a:t>Applied Optics</a:t>
            </a:r>
            <a:r>
              <a:rPr lang="en-US" sz="1600" spc="23" dirty="0">
                <a:solidFill>
                  <a:srgbClr val="214468"/>
                </a:solidFill>
                <a:latin typeface="Bookman Old Style" panose="02050604050505020204" pitchFamily="18" charset="0"/>
                <a:ea typeface="Bookman Old Style" panose="02050604050505020204" pitchFamily="18" charset="0"/>
                <a:cs typeface="Bookman Old Style" panose="02050604050505020204" pitchFamily="18" charset="0"/>
              </a:rPr>
              <a:t>, </a:t>
            </a:r>
            <a:r>
              <a:rPr lang="en-US" sz="1600" b="1" spc="-8" dirty="0">
                <a:solidFill>
                  <a:srgbClr val="214468"/>
                </a:solidFill>
                <a:latin typeface="Bookman Old Style" panose="02050604050505020204" pitchFamily="18" charset="0"/>
              </a:rPr>
              <a:t>60(5</a:t>
            </a:r>
            <a:r>
              <a:rPr lang="en-US" sz="1600" spc="23" dirty="0">
                <a:solidFill>
                  <a:srgbClr val="214468"/>
                </a:solidFill>
                <a:latin typeface="Bookman Old Style" panose="02050604050505020204" pitchFamily="18" charset="0"/>
                <a:ea typeface="Bookman Old Style" panose="02050604050505020204" pitchFamily="18" charset="0"/>
                <a:cs typeface="Bookman Old Style" panose="02050604050505020204" pitchFamily="18" charset="0"/>
              </a:rPr>
              <a:t>), 1411-1419, (2021). </a:t>
            </a:r>
            <a:endParaRPr lang="en-US" sz="1600" dirty="0"/>
          </a:p>
        </p:txBody>
      </p:sp>
      <p:sp>
        <p:nvSpPr>
          <p:cNvPr id="4" name="TextBox 3">
            <a:extLst>
              <a:ext uri="{FF2B5EF4-FFF2-40B4-BE49-F238E27FC236}">
                <a16:creationId xmlns:a16="http://schemas.microsoft.com/office/drawing/2014/main" id="{BCFD90C6-D6E4-5309-A121-1C65D0AA78E1}"/>
              </a:ext>
            </a:extLst>
          </p:cNvPr>
          <p:cNvSpPr txBox="1"/>
          <p:nvPr/>
        </p:nvSpPr>
        <p:spPr>
          <a:xfrm>
            <a:off x="-34494" y="711078"/>
            <a:ext cx="6589657" cy="707886"/>
          </a:xfrm>
          <a:prstGeom prst="rect">
            <a:avLst/>
          </a:prstGeom>
          <a:noFill/>
        </p:spPr>
        <p:txBody>
          <a:bodyPr wrap="square" rtlCol="0">
            <a:spAutoFit/>
          </a:bodyPr>
          <a:lstStyle/>
          <a:p>
            <a:pPr algn="l"/>
            <a:r>
              <a:rPr lang="en-US" sz="2000" b="1" dirty="0"/>
              <a:t>Different strategies to make PCs qualified:</a:t>
            </a:r>
          </a:p>
          <a:p>
            <a:pPr algn="l" rtl="0"/>
            <a:r>
              <a:rPr lang="en-US" sz="2000" b="1" dirty="0">
                <a:solidFill>
                  <a:srgbClr val="FF0000"/>
                </a:solidFill>
              </a:rPr>
              <a:t>3.   Tamm Resonance with Graphene</a:t>
            </a:r>
            <a:endParaRPr lang="en-US" sz="3200" b="1" dirty="0">
              <a:solidFill>
                <a:srgbClr val="FF0000"/>
              </a:solidFill>
            </a:endParaRPr>
          </a:p>
        </p:txBody>
      </p:sp>
    </p:spTree>
    <p:extLst>
      <p:ext uri="{BB962C8B-B14F-4D97-AF65-F5344CB8AC3E}">
        <p14:creationId xmlns:p14="http://schemas.microsoft.com/office/powerpoint/2010/main" val="3879472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2B44DE-A154-FD52-316E-2A2D890C5562}"/>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007758" y="2925730"/>
            <a:ext cx="2661602" cy="1463040"/>
          </a:xfrm>
          <a:prstGeom prst="rect">
            <a:avLst/>
          </a:prstGeom>
        </p:spPr>
      </p:pic>
      <p:pic>
        <p:nvPicPr>
          <p:cNvPr id="4" name="Picture 3">
            <a:extLst>
              <a:ext uri="{FF2B5EF4-FFF2-40B4-BE49-F238E27FC236}">
                <a16:creationId xmlns:a16="http://schemas.microsoft.com/office/drawing/2014/main" id="{28C3EACF-0E7F-8754-8A75-7C34F3C70F9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46" y="1779662"/>
            <a:ext cx="3547172" cy="1989455"/>
          </a:xfrm>
          <a:prstGeom prst="rect">
            <a:avLst/>
          </a:prstGeom>
          <a:noFill/>
          <a:ln>
            <a:noFill/>
          </a:ln>
        </p:spPr>
      </p:pic>
      <p:grpSp>
        <p:nvGrpSpPr>
          <p:cNvPr id="5" name="مجموعة 4"/>
          <p:cNvGrpSpPr/>
          <p:nvPr/>
        </p:nvGrpSpPr>
        <p:grpSpPr>
          <a:xfrm>
            <a:off x="1805167" y="17935"/>
            <a:ext cx="3034046" cy="438581"/>
            <a:chOff x="2590435" y="898702"/>
            <a:chExt cx="4555373" cy="761559"/>
          </a:xfrm>
          <a:scene3d>
            <a:camera prst="orthographicFront"/>
            <a:lightRig rig="flat" dir="t"/>
          </a:scene3d>
        </p:grpSpPr>
        <p:sp>
          <p:nvSpPr>
            <p:cNvPr id="6" name="مستطيل مستدير الزوايا 5"/>
            <p:cNvSpPr/>
            <p:nvPr/>
          </p:nvSpPr>
          <p:spPr>
            <a:xfrm>
              <a:off x="2590435" y="898702"/>
              <a:ext cx="4555373" cy="761559"/>
            </a:xfrm>
            <a:prstGeom prst="roundRect">
              <a:avLst>
                <a:gd name="adj" fmla="val 16670"/>
              </a:avLst>
            </a:prstGeom>
            <a:sp3d prstMaterial="dkEdge">
              <a:bevelT w="8200" h="38100"/>
            </a:sp3d>
          </p:spPr>
          <p:style>
            <a:lnRef idx="1">
              <a:schemeClr val="lt1">
                <a:hueOff val="0"/>
                <a:satOff val="0"/>
                <a:lumOff val="0"/>
                <a:alphaOff val="0"/>
              </a:schemeClr>
            </a:lnRef>
            <a:fillRef idx="2">
              <a:schemeClr val="accent1">
                <a:hueOff val="0"/>
                <a:satOff val="0"/>
                <a:lumOff val="0"/>
                <a:alphaOff val="0"/>
              </a:schemeClr>
            </a:fillRef>
            <a:effectRef idx="0">
              <a:schemeClr val="accent1">
                <a:hueOff val="0"/>
                <a:satOff val="0"/>
                <a:lumOff val="0"/>
                <a:alphaOff val="0"/>
              </a:schemeClr>
            </a:effectRef>
            <a:fontRef idx="minor">
              <a:schemeClr val="dk1"/>
            </a:fontRef>
          </p:style>
          <p:txBody>
            <a:bodyPr/>
            <a:lstStyle/>
            <a:p>
              <a:endParaRPr lang="en-US" sz="1350" dirty="0"/>
            </a:p>
          </p:txBody>
        </p:sp>
        <p:sp>
          <p:nvSpPr>
            <p:cNvPr id="7" name="مستطيل 6"/>
            <p:cNvSpPr/>
            <p:nvPr/>
          </p:nvSpPr>
          <p:spPr>
            <a:xfrm>
              <a:off x="2627618" y="935885"/>
              <a:ext cx="4481007" cy="687193"/>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22682" tIns="122682" rIns="122682" bIns="122682" numCol="1" spcCol="1270" anchor="ctr" anchorCtr="0">
              <a:noAutofit/>
            </a:bodyPr>
            <a:lstStyle/>
            <a:p>
              <a:pPr algn="ctr" defTabSz="766763">
                <a:lnSpc>
                  <a:spcPct val="90000"/>
                </a:lnSpc>
                <a:spcBef>
                  <a:spcPct val="0"/>
                </a:spcBef>
                <a:spcAft>
                  <a:spcPct val="35000"/>
                </a:spcAft>
              </a:pPr>
              <a:r>
                <a:rPr lang="en-US" dirty="0">
                  <a:solidFill>
                    <a:srgbClr val="FF0000"/>
                  </a:solidFill>
                </a:rPr>
                <a:t>Sensor </a:t>
              </a:r>
              <a:r>
                <a:rPr lang="en-US" sz="1725" b="1" dirty="0"/>
                <a:t>Applications</a:t>
              </a:r>
              <a:endParaRPr lang="en-US" sz="1725" dirty="0"/>
            </a:p>
          </p:txBody>
        </p:sp>
      </p:grpSp>
      <p:sp>
        <p:nvSpPr>
          <p:cNvPr id="3" name="Rectangle 2">
            <a:extLst>
              <a:ext uri="{FF2B5EF4-FFF2-40B4-BE49-F238E27FC236}">
                <a16:creationId xmlns:a16="http://schemas.microsoft.com/office/drawing/2014/main" id="{FEC6890E-91C9-AAEB-F8A2-7866BAA82012}"/>
              </a:ext>
            </a:extLst>
          </p:cNvPr>
          <p:cNvSpPr/>
          <p:nvPr/>
        </p:nvSpPr>
        <p:spPr>
          <a:xfrm>
            <a:off x="6271001" y="-20538"/>
            <a:ext cx="389553" cy="58987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Times New Roman" panose="02020603050405020304" pitchFamily="18" charset="0"/>
                <a:cs typeface="Times New Roman" panose="02020603050405020304" pitchFamily="18" charset="0"/>
              </a:rPr>
              <a:t>9</a:t>
            </a:r>
          </a:p>
          <a:p>
            <a:pPr algn="ctr"/>
            <a:r>
              <a:rPr lang="ar-EG" sz="1600" b="1" dirty="0">
                <a:latin typeface="Times New Roman" panose="02020603050405020304" pitchFamily="18" charset="0"/>
                <a:cs typeface="Times New Roman" panose="02020603050405020304" pitchFamily="18" charset="0"/>
              </a:rPr>
              <a:t>23</a:t>
            </a:r>
            <a:endParaRPr lang="en-US" sz="1600" b="1"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5269F083-F795-3085-F59B-5A9C68E663FC}"/>
              </a:ext>
            </a:extLst>
          </p:cNvPr>
          <p:cNvSpPr txBox="1"/>
          <p:nvPr/>
        </p:nvSpPr>
        <p:spPr>
          <a:xfrm>
            <a:off x="-34494" y="483518"/>
            <a:ext cx="6589657" cy="1015663"/>
          </a:xfrm>
          <a:prstGeom prst="rect">
            <a:avLst/>
          </a:prstGeom>
          <a:noFill/>
        </p:spPr>
        <p:txBody>
          <a:bodyPr wrap="square" rtlCol="0">
            <a:spAutoFit/>
          </a:bodyPr>
          <a:lstStyle/>
          <a:p>
            <a:pPr algn="l"/>
            <a:r>
              <a:rPr lang="en-US" sz="2000" b="1" dirty="0"/>
              <a:t>Different strategies to make PCs qualified:</a:t>
            </a:r>
          </a:p>
          <a:p>
            <a:pPr algn="l" rtl="0"/>
            <a:r>
              <a:rPr lang="en-US" sz="2000" b="1" dirty="0">
                <a:solidFill>
                  <a:srgbClr val="FF0000"/>
                </a:solidFill>
              </a:rPr>
              <a:t>4. Fano Resonance by Coupling Between Tamm and Defected Mode Resonance</a:t>
            </a:r>
            <a:endParaRPr lang="en-US" sz="3200" b="1" dirty="0">
              <a:solidFill>
                <a:srgbClr val="FF0000"/>
              </a:solidFill>
            </a:endParaRPr>
          </a:p>
        </p:txBody>
      </p:sp>
      <p:sp>
        <p:nvSpPr>
          <p:cNvPr id="13" name="TextBox 12">
            <a:extLst>
              <a:ext uri="{FF2B5EF4-FFF2-40B4-BE49-F238E27FC236}">
                <a16:creationId xmlns:a16="http://schemas.microsoft.com/office/drawing/2014/main" id="{0C41C2BD-C73B-415C-3187-8618DBE0525A}"/>
              </a:ext>
            </a:extLst>
          </p:cNvPr>
          <p:cNvSpPr txBox="1"/>
          <p:nvPr/>
        </p:nvSpPr>
        <p:spPr>
          <a:xfrm>
            <a:off x="8298" y="4277184"/>
            <a:ext cx="6829879" cy="830997"/>
          </a:xfrm>
          <a:prstGeom prst="rect">
            <a:avLst/>
          </a:prstGeom>
          <a:noFill/>
        </p:spPr>
        <p:txBody>
          <a:bodyPr wrap="square" rtlCol="0">
            <a:spAutoFit/>
          </a:bodyPr>
          <a:lstStyle/>
          <a:p>
            <a:pPr algn="ctr" rtl="0"/>
            <a:r>
              <a:rPr lang="en-US" sz="1600" b="1" u="sng" spc="23" dirty="0">
                <a:solidFill>
                  <a:srgbClr val="214468"/>
                </a:solidFill>
                <a:latin typeface="Bookman Old Style" panose="02050604050505020204" pitchFamily="18" charset="0"/>
              </a:rPr>
              <a:t>Zaky, A. Z., </a:t>
            </a:r>
            <a:r>
              <a:rPr lang="en-US" sz="1600" spc="23" dirty="0">
                <a:solidFill>
                  <a:srgbClr val="214468"/>
                </a:solidFill>
                <a:latin typeface="Bookman Old Style" panose="02050604050505020204" pitchFamily="18" charset="0"/>
              </a:rPr>
              <a:t>et al., </a:t>
            </a:r>
            <a:r>
              <a:rPr lang="en-US" sz="1600" b="1" i="1" spc="-4" dirty="0">
                <a:solidFill>
                  <a:srgbClr val="538135"/>
                </a:solidFill>
                <a:latin typeface="Palatino Linotype" panose="02040502050505030304" pitchFamily="18" charset="0"/>
              </a:rPr>
              <a:t>Design and Analysis of Gas Sensor Using Tailorable Fano Resonance by Coupling Between Tamm and Defected Mode Resonance.</a:t>
            </a:r>
            <a:r>
              <a:rPr lang="en-US" sz="1600" spc="23" dirty="0">
                <a:solidFill>
                  <a:srgbClr val="214468"/>
                </a:solidFill>
                <a:latin typeface="Bookman Old Style" panose="02050604050505020204" pitchFamily="18" charset="0"/>
              </a:rPr>
              <a:t> Accepted in </a:t>
            </a:r>
            <a:r>
              <a:rPr lang="en-US" sz="1600" b="1" spc="23" dirty="0" err="1">
                <a:solidFill>
                  <a:srgbClr val="214468"/>
                </a:solidFill>
                <a:latin typeface="Bookman Old Style" panose="02050604050505020204" pitchFamily="18" charset="0"/>
              </a:rPr>
              <a:t>Plasmonics</a:t>
            </a:r>
            <a:r>
              <a:rPr lang="en-US" sz="1600" spc="23" dirty="0">
                <a:solidFill>
                  <a:srgbClr val="214468"/>
                </a:solidFill>
                <a:latin typeface="Bookman Old Style" panose="02050604050505020204" pitchFamily="18" charset="0"/>
              </a:rPr>
              <a:t> (2022), </a:t>
            </a:r>
            <a:endParaRPr lang="en-US" sz="1600" dirty="0"/>
          </a:p>
        </p:txBody>
      </p:sp>
      <p:pic>
        <p:nvPicPr>
          <p:cNvPr id="14" name="Picture 13">
            <a:extLst>
              <a:ext uri="{FF2B5EF4-FFF2-40B4-BE49-F238E27FC236}">
                <a16:creationId xmlns:a16="http://schemas.microsoft.com/office/drawing/2014/main" id="{E4189DE9-2C4A-B422-5261-BA85AC444A2A}"/>
              </a:ext>
            </a:extLst>
          </p:cNvPr>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3893560" y="1463114"/>
            <a:ext cx="2766993" cy="1468676"/>
          </a:xfrm>
          <a:prstGeom prst="rect">
            <a:avLst/>
          </a:prstGeom>
        </p:spPr>
      </p:pic>
    </p:spTree>
    <p:extLst>
      <p:ext uri="{BB962C8B-B14F-4D97-AF65-F5344CB8AC3E}">
        <p14:creationId xmlns:p14="http://schemas.microsoft.com/office/powerpoint/2010/main" val="23811555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11230</TotalTime>
  <Words>1058</Words>
  <Application>Microsoft Office PowerPoint</Application>
  <PresentationFormat>Custom</PresentationFormat>
  <Paragraphs>158</Paragraphs>
  <Slides>26</Slides>
  <Notes>21</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26</vt:i4>
      </vt:variant>
    </vt:vector>
  </HeadingPairs>
  <TitlesOfParts>
    <vt:vector size="43" baseType="lpstr">
      <vt:lpstr>AGaramond-Regular</vt:lpstr>
      <vt:lpstr>Andalus</vt:lpstr>
      <vt:lpstr>Arial</vt:lpstr>
      <vt:lpstr>Bahnschrift SemiBold SemiConden</vt:lpstr>
      <vt:lpstr>Bodoni MT</vt:lpstr>
      <vt:lpstr>Bookman Old Style</vt:lpstr>
      <vt:lpstr>Calibri</vt:lpstr>
      <vt:lpstr>Cambria Math</vt:lpstr>
      <vt:lpstr>CharisSIL</vt:lpstr>
      <vt:lpstr>Constantia</vt:lpstr>
      <vt:lpstr>Corbel-Bold2</vt:lpstr>
      <vt:lpstr>MinionPro-Regular</vt:lpstr>
      <vt:lpstr>Palatino Linotype</vt:lpstr>
      <vt:lpstr>Times New Roman</vt:lpstr>
      <vt:lpstr>Wingdings</vt:lpstr>
      <vt:lpstr>Wingdings 2</vt:lpstr>
      <vt:lpstr>تدفق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Zaky</dc:creator>
  <cp:lastModifiedBy>zaky.a.zaky</cp:lastModifiedBy>
  <cp:revision>219</cp:revision>
  <dcterms:created xsi:type="dcterms:W3CDTF">2019-12-17T20:41:53Z</dcterms:created>
  <dcterms:modified xsi:type="dcterms:W3CDTF">2022-10-25T12:04:22Z</dcterms:modified>
</cp:coreProperties>
</file>