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90" r:id="rId3"/>
    <p:sldId id="294" r:id="rId4"/>
    <p:sldId id="462" r:id="rId5"/>
    <p:sldId id="469" r:id="rId6"/>
    <p:sldId id="464" r:id="rId7"/>
    <p:sldId id="463" r:id="rId8"/>
    <p:sldId id="465" r:id="rId9"/>
    <p:sldId id="466" r:id="rId10"/>
    <p:sldId id="467" r:id="rId11"/>
    <p:sldId id="468" r:id="rId12"/>
    <p:sldId id="291" r:id="rId13"/>
    <p:sldId id="312" r:id="rId14"/>
    <p:sldId id="313" r:id="rId15"/>
    <p:sldId id="470" r:id="rId16"/>
    <p:sldId id="461" r:id="rId17"/>
    <p:sldId id="304" r:id="rId18"/>
    <p:sldId id="305" r:id="rId19"/>
    <p:sldId id="453" r:id="rId20"/>
    <p:sldId id="454" r:id="rId21"/>
    <p:sldId id="455" r:id="rId22"/>
    <p:sldId id="408" r:id="rId23"/>
    <p:sldId id="258" r:id="rId24"/>
    <p:sldId id="427" r:id="rId25"/>
    <p:sldId id="428" r:id="rId26"/>
    <p:sldId id="429" r:id="rId27"/>
    <p:sldId id="285" r:id="rId28"/>
    <p:sldId id="430" r:id="rId29"/>
    <p:sldId id="288" r:id="rId30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01"/>
  </p:normalViewPr>
  <p:slideViewPr>
    <p:cSldViewPr snapToGrid="0">
      <p:cViewPr varScale="1">
        <p:scale>
          <a:sx n="111" d="100"/>
          <a:sy n="111" d="100"/>
        </p:scale>
        <p:origin x="63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2EDD7-3FCD-534E-86C6-F39E349B8C22}" type="datetimeFigureOut">
              <a:rPr lang="en-RU" smtClean="0"/>
              <a:t>23.10.2022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B82C-2C4E-E340-8BA7-29EE738CADC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0486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85B82C-2C4E-E340-8BA7-29EE738CADCF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8412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F8522-BFC0-53C4-6C5C-95C0B50D8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C6D7D-14FF-E29D-03A5-F480D6A46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32E3F-72F6-D548-E08F-DDFBA132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9CFF0-B803-D54E-E2CF-D452F1C9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B00C0-58DA-771A-2CE2-C06925AB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3859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57322-01A0-B23E-3297-41527D1A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D9DCF-0F93-35DF-5B02-D2545D097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DC4DD-CEA4-0BB0-7BEB-758C8713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AE508-EE49-6E04-BDC6-5289D3C4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F1708-6617-B682-A4F2-9D7F5913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58321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719905-E8F1-0EEA-E00F-ECDA3AC6F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9B07C-734A-875F-353C-E05567EB0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6807C-65F0-C33D-E5A3-FA460782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88F43-0895-5EFE-4A76-99CEE3B1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509F3-F94D-9255-E198-D77E92C0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5748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396B8-EBCE-3506-2269-7405671D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31FD9-257E-257A-F32A-F51F6116F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444FF-5BF5-7201-A995-EFD950F1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5E502-2A92-C98D-D6F4-33E16CBB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9CC5-5E77-97D2-7DA6-7A98F551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9116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27D9-1662-BFEF-9957-E93F6938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EBE8D-8C91-2240-A0F2-12D30BF40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11341-4727-D55C-0942-B6B86238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35E55-0798-AE8D-9E02-ACE46E6D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BA04F-AC5E-DB75-8B53-115A9918E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6982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62CCE-88E1-B500-776A-63307396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19C26-01BD-57D3-3AA1-9294D21B4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CA74A-E288-D9A9-A230-022676CE7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7D27F-F2E6-B532-C73E-5BB94C86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3C47F-2520-BC97-2ED9-68D74894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466FE-4124-0113-9C18-79845AD2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55686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8BDE-9E17-C167-1A97-2163C0D0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31329-A1B6-1D8D-BCDA-628CE4F2A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C38E1-D56E-D64C-2F09-34701ACF4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E5B74-9EBE-FA86-83D9-C279DCC33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CC41CC-4187-873D-94E7-8E7104670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9C2B1-812A-9054-6FAB-C1E38DBF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3A471-E837-C48D-4A76-D8FC7E6EF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5CEEF-140F-D1B2-7976-D6839E0C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2431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111DE-5F66-7DB5-A82E-19C70DF59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E7E61A-3ABC-2C59-0EA5-F7573DE5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F6E85-69A5-2D32-2314-61F36036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B83A5-9F95-2189-C945-BC9F18BF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8574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015CC-DC0D-A2C8-E6AA-A662E3EC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C5F5B-3BED-1A58-D037-2184F477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48FF4-B728-159E-3CC5-31533754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1420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17493-15EA-E763-E8F2-7FACE85B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4FEF-5304-19CD-8A6D-55FD0EB5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5F03C-DAC7-BF0E-6076-474E9A8DA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7E2F3-05DF-EF7D-263D-BD487CDB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C19CB-6ECF-5AB3-C891-B1FD3E52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46413-481B-762E-1069-90D441DC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5081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A381-86A0-8432-4B06-6BEC272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DD7ED7-900F-3EB8-B0FC-71C136D51D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073BDE-542F-DB19-A4A7-A1B815686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FABE0-811D-1479-8BCC-32CB842B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10CAD-C5FF-1817-8E99-DC31FAA6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C5D01-F8EB-E0B0-E7AD-5692D91C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0585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D60E8-0F06-FA6C-E43A-D21F1E67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0BAA8-21B3-95D1-8828-ADD8C9AE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02C41-E04B-D2A3-2393-1E5FED953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AB9FF-34B2-F5F2-F404-45FB1FC58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ECEF8-B7F6-6EC5-156C-ABE260A93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31BA6-1461-004E-AD4D-6ED1D212333C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4589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D81F-8F32-7140-9B6D-61BEA210A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367" y="694097"/>
            <a:ext cx="11377913" cy="1655762"/>
          </a:xfrm>
        </p:spPr>
        <p:txBody>
          <a:bodyPr>
            <a:normAutofit/>
          </a:bodyPr>
          <a:lstStyle/>
          <a:p>
            <a:r>
              <a:rPr lang="en-GB" sz="4800" b="1" dirty="0"/>
              <a:t>Scaling properties of anisotropic flow at </a:t>
            </a:r>
            <a:r>
              <a:rPr lang="en-GB" sz="4800" b="1" dirty="0" err="1"/>
              <a:t>Nuclotron</a:t>
            </a:r>
            <a:r>
              <a:rPr lang="en-GB" sz="4800" b="1" dirty="0"/>
              <a:t>-NICA energy range</a:t>
            </a:r>
            <a:endParaRPr lang="en-R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D240D-34DA-2848-8121-3DBD2D835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50203"/>
            <a:ext cx="9144000" cy="1655762"/>
          </a:xfrm>
        </p:spPr>
        <p:txBody>
          <a:bodyPr/>
          <a:lstStyle/>
          <a:p>
            <a:r>
              <a:rPr lang="en-RU" dirty="0"/>
              <a:t>Petr Parfenov</a:t>
            </a:r>
            <a:r>
              <a:rPr lang="en-RU" baseline="30000" dirty="0"/>
              <a:t>1,2</a:t>
            </a:r>
            <a:r>
              <a:rPr lang="en-RU" dirty="0"/>
              <a:t>, Arkadiy Taranenko</a:t>
            </a:r>
            <a:r>
              <a:rPr lang="en-RU" baseline="30000" dirty="0"/>
              <a:t>2</a:t>
            </a:r>
            <a:endParaRPr lang="en-RU" dirty="0"/>
          </a:p>
          <a:p>
            <a:pPr marL="457200" indent="-457200">
              <a:spcBef>
                <a:spcPts val="1600"/>
              </a:spcBef>
              <a:buAutoNum type="arabicPeriod"/>
            </a:pPr>
            <a:r>
              <a:rPr lang="en-RU" i="1" dirty="0"/>
              <a:t>INR RAS, Moscow, Russia</a:t>
            </a:r>
          </a:p>
          <a:p>
            <a:pPr marL="457200" indent="-457200">
              <a:spcBef>
                <a:spcPts val="1600"/>
              </a:spcBef>
              <a:buAutoNum type="arabicPeriod"/>
            </a:pPr>
            <a:r>
              <a:rPr lang="en-RU" i="1" dirty="0"/>
              <a:t>NRNU MEPhI</a:t>
            </a:r>
            <a:r>
              <a:rPr lang="en-US" i="1" dirty="0"/>
              <a:t>, Moscow,</a:t>
            </a:r>
            <a:r>
              <a:rPr lang="ru-RU" i="1" dirty="0"/>
              <a:t> </a:t>
            </a:r>
            <a:r>
              <a:rPr lang="en-US" i="1" dirty="0"/>
              <a:t>Russia</a:t>
            </a:r>
          </a:p>
          <a:p>
            <a:pPr marL="457200" indent="-457200">
              <a:spcBef>
                <a:spcPts val="1600"/>
              </a:spcBef>
              <a:buAutoNum type="arabicPeriod"/>
            </a:pPr>
            <a:endParaRPr lang="en-RU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322DE-79D4-DB4F-AA69-279E38C72F68}"/>
              </a:ext>
            </a:extLst>
          </p:cNvPr>
          <p:cNvSpPr txBox="1"/>
          <p:nvPr/>
        </p:nvSpPr>
        <p:spPr>
          <a:xfrm>
            <a:off x="2556183" y="6027003"/>
            <a:ext cx="726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RU" sz="1200" dirty="0"/>
              <a:t>This work is supported by:</a:t>
            </a:r>
          </a:p>
          <a:p>
            <a:pPr algn="just"/>
            <a:r>
              <a:rPr lang="en-GB" sz="1200" dirty="0"/>
              <a:t>the R</a:t>
            </a:r>
            <a:r>
              <a:rPr lang="en-US" sz="1200" dirty="0"/>
              <a:t>SF grant 22-12-00132</a:t>
            </a:r>
            <a:r>
              <a:rPr lang="en-GB" sz="1200" dirty="0"/>
              <a:t>, the Ministry of Science and Higher Education of the Russian Federation, Project "Fundamental properties of elementary particles and cosmology" No. 0723-2020-0041</a:t>
            </a:r>
            <a:endParaRPr lang="en-GB" sz="12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60903-370D-4F40-8D6B-7BF392AE07CC}"/>
              </a:ext>
            </a:extLst>
          </p:cNvPr>
          <p:cNvSpPr txBox="1"/>
          <p:nvPr/>
        </p:nvSpPr>
        <p:spPr>
          <a:xfrm>
            <a:off x="1273216" y="5250857"/>
            <a:ext cx="9645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RU" sz="2000" dirty="0"/>
              <a:t>The XXVI International Scientific Conference of Young Scientists and Specialists (AYSS-2022)</a:t>
            </a:r>
          </a:p>
          <a:p>
            <a:pPr algn="ctr"/>
            <a:r>
              <a:rPr lang="en-RU" sz="2000" dirty="0"/>
              <a:t>24 – 28 October 2022, JINR, Dubna</a:t>
            </a:r>
          </a:p>
        </p:txBody>
      </p:sp>
      <p:pic>
        <p:nvPicPr>
          <p:cNvPr id="11" name="Picture 10" descr="Логотип и фирменный стиль | Официальный сайт НИЯУ МИФИ">
            <a:extLst>
              <a:ext uri="{FF2B5EF4-FFF2-40B4-BE49-F238E27FC236}">
                <a16:creationId xmlns:a16="http://schemas.microsoft.com/office/drawing/2014/main" id="{D54E3EC8-1854-4A40-0B16-43C15612B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1" y="5655454"/>
            <a:ext cx="1297900" cy="12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Институт ядерных исследований Российской академии наук">
            <a:extLst>
              <a:ext uri="{FF2B5EF4-FFF2-40B4-BE49-F238E27FC236}">
                <a16:creationId xmlns:a16="http://schemas.microsoft.com/office/drawing/2014/main" id="{92860DAA-96BF-1362-1DEF-AE3BB535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65" y="5785684"/>
            <a:ext cx="1037441" cy="103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C09E22-9D80-B640-7581-93890658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42" y="5655454"/>
            <a:ext cx="2137858" cy="120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323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52612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RU" dirty="0"/>
                  <a:t> scaling: JAM MD2 model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526126"/>
              </a:xfrm>
              <a:blipFill>
                <a:blip r:embed="rId2"/>
                <a:stretch>
                  <a:fillRect t="-37209" b="-6279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92565" y="779206"/>
                <a:ext cx="3068257" cy="174407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RU" dirty="0"/>
                  <a:t>Scaling works for JAM model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RU" dirty="0"/>
                  <a:t> GeV for Au+Au, Xe+Cs and Ag+Ag collisions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2565" y="779206"/>
                <a:ext cx="3068257" cy="1744075"/>
              </a:xfrm>
              <a:blipFill>
                <a:blip r:embed="rId3"/>
                <a:stretch>
                  <a:fillRect l="-3719" t="-7246" b="-579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10</a:t>
            </a:fld>
            <a:endParaRPr lang="en-R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437CFA-9285-05A3-352B-E9FCB0D87745}"/>
              </a:ext>
            </a:extLst>
          </p:cNvPr>
          <p:cNvGrpSpPr/>
          <p:nvPr/>
        </p:nvGrpSpPr>
        <p:grpSpPr>
          <a:xfrm>
            <a:off x="1" y="800178"/>
            <a:ext cx="8805428" cy="5327094"/>
            <a:chOff x="1" y="765453"/>
            <a:chExt cx="8805428" cy="53270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1F3649-276E-F87C-BEBF-926121B85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333914" y="765453"/>
              <a:ext cx="4471515" cy="53133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137E4A-2F6F-5685-DD12-C7C4DFD1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779206"/>
              <a:ext cx="4482448" cy="53133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CD0FA8-71C2-3E7C-A730-EAF8E48DCDC4}"/>
                </a:ext>
              </a:extLst>
            </p:cNvPr>
            <p:cNvSpPr/>
            <p:nvPr/>
          </p:nvSpPr>
          <p:spPr>
            <a:xfrm>
              <a:off x="5509549" y="3252486"/>
              <a:ext cx="370390" cy="176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5347ED-F875-2A86-E0CD-0AC8E57B2E55}"/>
                </a:ext>
              </a:extLst>
            </p:cNvPr>
            <p:cNvSpPr/>
            <p:nvPr/>
          </p:nvSpPr>
          <p:spPr>
            <a:xfrm>
              <a:off x="1122744" y="3295610"/>
              <a:ext cx="470875" cy="234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2645567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52612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𝑖𝑛𝑡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RU" dirty="0"/>
                  <a:t> scaling: JAM MD2 model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526126"/>
              </a:xfrm>
              <a:blipFill>
                <a:blip r:embed="rId2"/>
                <a:stretch>
                  <a:fillRect t="-37209" b="-6279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80047" y="779206"/>
                <a:ext cx="3477228" cy="195241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RU" dirty="0"/>
                  <a:t>Scaling works for energy range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=2.4−3</m:t>
                    </m:r>
                  </m:oMath>
                </a14:m>
                <a:r>
                  <a:rPr lang="en-RU" dirty="0"/>
                  <a:t> GeV and breaks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=3.3</m:t>
                    </m:r>
                  </m:oMath>
                </a14:m>
                <a:r>
                  <a:rPr lang="en-RU" dirty="0"/>
                  <a:t> GeV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dirty="0"/>
                  <a:t> changes sign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0047" y="779206"/>
                <a:ext cx="3477228" cy="1952419"/>
              </a:xfrm>
              <a:blipFill>
                <a:blip r:embed="rId3"/>
                <a:stretch>
                  <a:fillRect l="-3273" t="-5161" r="-4000" b="-451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11</a:t>
            </a:fld>
            <a:endParaRPr lang="en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A70300-DD3D-6411-3CE5-2CE57C61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55" y="779206"/>
            <a:ext cx="8583752" cy="557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1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8BD429-D5E7-5C45-B1BC-B60920B523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5672" y="743222"/>
                <a:ext cx="10840656" cy="5680727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b="1" dirty="0"/>
                  <a:t>NCQ scaling:</a:t>
                </a:r>
              </a:p>
              <a:p>
                <a:pPr lvl="1"/>
                <a:r>
                  <a:rPr lang="en-US" dirty="0"/>
                  <a:t>Holds up for energies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&gt;4</m:t>
                    </m:r>
                  </m:oMath>
                </a14:m>
                <a:r>
                  <a:rPr lang="en-US" dirty="0"/>
                  <a:t> GeV in both experimental data and models (hybrid and pure string/hadronic cascade models)</a:t>
                </a:r>
              </a:p>
              <a:p>
                <a:pPr lvl="1"/>
                <a:r>
                  <a:rPr lang="en-US" dirty="0"/>
                  <a:t>Scaling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=4.5</m:t>
                    </m:r>
                  </m:oMath>
                </a14:m>
                <a:r>
                  <a:rPr lang="en-US" dirty="0"/>
                  <a:t> GeV in the experimental data and pure string/hadronic cascade models can be accidental – more thorough study should be performed</a:t>
                </a:r>
              </a:p>
              <a:p>
                <a:r>
                  <a:rPr lang="en-US" b="1" dirty="0"/>
                  <a:t>Scaling with passage time:</a:t>
                </a:r>
              </a:p>
              <a:p>
                <a:pPr lvl="1"/>
                <a:r>
                  <a:rPr lang="en-US" dirty="0"/>
                  <a:t>Holds up for energies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=2−2.7</m:t>
                    </m:r>
                  </m:oMath>
                </a14:m>
                <a:r>
                  <a:rPr lang="en-US" dirty="0"/>
                  <a:t> GeV and breaks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US" dirty="0"/>
                  <a:t> GeV</a:t>
                </a:r>
              </a:p>
              <a:p>
                <a:pPr lvl="1"/>
                <a:r>
                  <a:rPr lang="en-US" dirty="0"/>
                  <a:t>Shows that at this energy 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sub>
                            </m:sSub>
                          </m:e>
                        </m:rad>
                      </m:e>
                    </m:d>
                  </m:oMath>
                </a14:m>
                <a:r>
                  <a:rPr lang="en-US" dirty="0"/>
                  <a:t> changes due to the change of the passage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𝑝𝑎𝑠𝑠</m:t>
                        </m:r>
                      </m:sub>
                    </m:sSub>
                  </m:oMath>
                </a14:m>
                <a:r>
                  <a:rPr lang="en-US" dirty="0"/>
                  <a:t> of the spectators</a:t>
                </a:r>
              </a:p>
              <a:p>
                <a:r>
                  <a:rPr lang="en-US" b="1" dirty="0"/>
                  <a:t>Scaling with integral anisotropic flow:</a:t>
                </a:r>
              </a:p>
              <a:p>
                <a:pPr lvl="1"/>
                <a:r>
                  <a:rPr lang="en-US" dirty="0"/>
                  <a:t>Holds up for a wide energy range for different particle species, colliding systems and centrality classes</a:t>
                </a:r>
              </a:p>
              <a:p>
                <a:pPr lvl="1"/>
                <a:r>
                  <a:rPr lang="en-US" dirty="0"/>
                  <a:t>Breaks in the energy range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changes sign, transitioning from out-of-plane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) to in-plane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r>
                  <a:rPr lang="en-US" dirty="0"/>
                  <a:t>Scaling relations allow to separate different contributions to anisotropic flow originating from different energies, particle masses, initial conditions, etc. from general fluid-dynamical features</a:t>
                </a:r>
              </a:p>
              <a:p>
                <a:pPr marL="0" indent="0">
                  <a:buNone/>
                </a:pPr>
                <a:r>
                  <a:rPr lang="en-US" dirty="0"/>
                  <a:t>Scaling relations also provide a useful tool 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to perform comparison between results from different experiments with different system size and beam energies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dirty="0"/>
                  <a:t>to constrain existing models</a:t>
                </a:r>
              </a:p>
              <a:p>
                <a:pPr lvl="1"/>
                <a:endParaRPr lang="en-US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8BD429-D5E7-5C45-B1BC-B60920B523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5672" y="743222"/>
                <a:ext cx="10840656" cy="5680727"/>
              </a:xfrm>
              <a:blipFill>
                <a:blip r:embed="rId2"/>
                <a:stretch>
                  <a:fillRect l="-703" t="-2232" r="-351" b="-2009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D0D4B-DB08-5545-B835-782EA9FA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3DFC6-DEED-6A43-9635-DABF9C1F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A8DF-C33C-D74D-9F61-E8D68977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12</a:t>
            </a:fld>
            <a:endParaRPr lang="en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DA6A7E-72A6-5742-B3CD-A05B615C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93"/>
            <a:ext cx="10515600" cy="622427"/>
          </a:xfrm>
        </p:spPr>
        <p:txBody>
          <a:bodyPr>
            <a:noAutofit/>
          </a:bodyPr>
          <a:lstStyle/>
          <a:p>
            <a:r>
              <a:rPr lang="en-US" sz="3600" dirty="0"/>
              <a:t>Summary and outlook</a:t>
            </a:r>
            <a:endParaRPr lang="en-RU" sz="3600" dirty="0"/>
          </a:p>
        </p:txBody>
      </p:sp>
    </p:spTree>
    <p:extLst>
      <p:ext uri="{BB962C8B-B14F-4D97-AF65-F5344CB8AC3E}">
        <p14:creationId xmlns:p14="http://schemas.microsoft.com/office/powerpoint/2010/main" val="181753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8161-4601-BE41-89A8-065AA5F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RU" dirty="0"/>
              <a:t>Thank you for your attention!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6C75C-BE28-6CF3-BE13-E9C389E1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1871C-D8D9-BB2B-B3F9-DB02DA85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7909F-9869-D4E2-9484-2BDB2416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253031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F8161-4601-BE41-89A8-065AA5F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RU" dirty="0"/>
              <a:t>Backup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8CA60-1FF2-374B-5964-40BEF30A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EDD79-F323-6338-EAA7-2DA6BE08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5F9A09-6767-75E7-A1E7-B5B85D50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32569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A87B-FDFE-E989-FB55-0D8BD2FA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837F0-6D2B-077C-AC5D-57B020AD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1D24-0F19-7609-BF76-48A69CA8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15</a:t>
            </a:fld>
            <a:endParaRPr lang="en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CF0AB18-397D-2771-C232-433161907E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966" y="5210081"/>
                <a:ext cx="11366340" cy="1186806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spcBef>
                    <a:spcPts val="1600"/>
                  </a:spcBef>
                  <a:buFont typeface="Arial" panose="020B0604020202020204" pitchFamily="34" charset="0"/>
                  <a:buNone/>
                </a:pPr>
                <a:r>
                  <a:rPr lang="en-GB" b="1" dirty="0"/>
                  <a:t>Anisotropic flow at FAIR/NICA energies is a delicate balance between:</a:t>
                </a:r>
              </a:p>
              <a:p>
                <a:pPr marL="571500" indent="-571500">
                  <a:buClr>
                    <a:srgbClr val="C00000"/>
                  </a:buClr>
                  <a:buFont typeface="+mj-lt"/>
                  <a:buAutoNum type="romanUcPeriod"/>
                </a:pPr>
                <a:r>
                  <a:rPr lang="en-GB" dirty="0">
                    <a:solidFill>
                      <a:srgbClr val="C00000"/>
                    </a:solidFill>
                  </a:rPr>
                  <a:t>The ability of pressure developed early in the reaction zone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rad>
                  </m:oMath>
                </a14:m>
                <a:r>
                  <a:rPr lang="en-GB" dirty="0"/>
                  <a:t>) and 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The passage time for removal of the shadowing by spectators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𝑝𝑎𝑠𝑠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dirty="0"/>
                  <a:t>)</a:t>
                </a:r>
              </a:p>
            </p:txBody>
          </p:sp>
        </mc:Choice>
        <mc:Fallback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CF0AB18-397D-2771-C232-433161907E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966" y="5210081"/>
                <a:ext cx="11366340" cy="1186806"/>
              </a:xfrm>
              <a:blipFill>
                <a:blip r:embed="rId2"/>
                <a:stretch>
                  <a:fillRect l="-670" t="-14894" b="-5106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AB19897-B0A2-D37A-2ED7-D4E26EC7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565"/>
            <a:ext cx="4114800" cy="4283420"/>
          </a:xfrm>
          <a:prstGeom prst="rect">
            <a:avLst/>
          </a:prstGeom>
        </p:spPr>
      </p:pic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71A75D28-D037-14DD-EAC7-469B44201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56" y="659847"/>
            <a:ext cx="3896295" cy="3508858"/>
          </a:xfrm>
          <a:prstGeom prst="rect">
            <a:avLst/>
          </a:prstGeom>
        </p:spPr>
      </p:pic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FB6A1AAB-4A95-1DCF-4829-26AEC5126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05" y="659847"/>
            <a:ext cx="3896295" cy="35088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B48262-6F2B-1C03-2CEC-648FA6F57AC4}"/>
                  </a:ext>
                </a:extLst>
              </p:cNvPr>
              <p:cNvSpPr/>
              <p:nvPr/>
            </p:nvSpPr>
            <p:spPr>
              <a:xfrm>
                <a:off x="5253488" y="4257231"/>
                <a:ext cx="5799824" cy="725561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RU" sz="1600" dirty="0"/>
              </a:p>
              <a:p>
                <a:pPr algn="ctr"/>
                <a:endParaRPr lang="en-RU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0B48262-6F2B-1C03-2CEC-648FA6F57A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488" y="4257231"/>
                <a:ext cx="5799824" cy="725561"/>
              </a:xfrm>
              <a:prstGeom prst="rect">
                <a:avLst/>
              </a:prstGeom>
              <a:blipFill>
                <a:blip r:embed="rId6"/>
                <a:stretch>
                  <a:fillRect t="-111667" b="-15333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566B7208-BC13-A2A5-BA15-FCC3F9666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92" y="33655"/>
            <a:ext cx="11586906" cy="823595"/>
          </a:xfrm>
        </p:spPr>
        <p:txBody>
          <a:bodyPr>
            <a:noAutofit/>
          </a:bodyPr>
          <a:lstStyle/>
          <a:p>
            <a:r>
              <a:rPr lang="en-RU" sz="3200" dirty="0"/>
              <a:t>Anisotropic flow in Au+Au collisions at Nuclotron-NICA energies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5ABD08-A398-DDB0-936C-60F887019229}"/>
              </a:ext>
            </a:extLst>
          </p:cNvPr>
          <p:cNvSpPr/>
          <p:nvPr/>
        </p:nvSpPr>
        <p:spPr>
          <a:xfrm>
            <a:off x="0" y="588371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M. Abdallah et al. [STAR Collaboration] 2108.00908 [</a:t>
            </a:r>
            <a:r>
              <a:rPr lang="en-GB" sz="1400" dirty="0" err="1"/>
              <a:t>nucl</a:t>
            </a:r>
            <a:r>
              <a:rPr lang="en-GB" sz="1400" dirty="0"/>
              <a:t>-ex]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38D294-1751-77E5-E294-1C38DFD7EC64}"/>
              </a:ext>
            </a:extLst>
          </p:cNvPr>
          <p:cNvCxnSpPr>
            <a:cxnSpLocks/>
          </p:cNvCxnSpPr>
          <p:nvPr/>
        </p:nvCxnSpPr>
        <p:spPr>
          <a:xfrm flipH="1">
            <a:off x="1689904" y="2838689"/>
            <a:ext cx="1134319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903CB5-7DDF-B9F2-4D40-F8EBEE463B4B}"/>
              </a:ext>
            </a:extLst>
          </p:cNvPr>
          <p:cNvCxnSpPr>
            <a:cxnSpLocks/>
          </p:cNvCxnSpPr>
          <p:nvPr/>
        </p:nvCxnSpPr>
        <p:spPr>
          <a:xfrm flipH="1">
            <a:off x="962629" y="2838689"/>
            <a:ext cx="5768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2A2338-9B14-7583-6A44-BD47B1A130DB}"/>
              </a:ext>
            </a:extLst>
          </p:cNvPr>
          <p:cNvSpPr txBox="1"/>
          <p:nvPr/>
        </p:nvSpPr>
        <p:spPr>
          <a:xfrm>
            <a:off x="2042365" y="2807467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MPD</a:t>
            </a:r>
            <a:endParaRPr lang="en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EFBA4B-50D3-CB6D-6716-AB0D154F0F65}"/>
              </a:ext>
            </a:extLst>
          </p:cNvPr>
          <p:cNvSpPr txBox="1"/>
          <p:nvPr/>
        </p:nvSpPr>
        <p:spPr>
          <a:xfrm>
            <a:off x="794481" y="2807467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BM@N</a:t>
            </a:r>
            <a:endParaRPr lang="en-RU" sz="16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76BB1-A28D-3995-A4B7-E90942E0FF1A}"/>
              </a:ext>
            </a:extLst>
          </p:cNvPr>
          <p:cNvSpPr txBox="1"/>
          <p:nvPr/>
        </p:nvSpPr>
        <p:spPr>
          <a:xfrm>
            <a:off x="1476311" y="2807592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CBM</a:t>
            </a:r>
            <a:endParaRPr lang="en-RU" sz="1600" b="1" dirty="0">
              <a:solidFill>
                <a:schemeClr val="accent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4B5C37-E757-861C-9622-946450B5D9C6}"/>
              </a:ext>
            </a:extLst>
          </p:cNvPr>
          <p:cNvCxnSpPr>
            <a:cxnSpLocks/>
          </p:cNvCxnSpPr>
          <p:nvPr/>
        </p:nvCxnSpPr>
        <p:spPr>
          <a:xfrm flipH="1">
            <a:off x="1313544" y="2706006"/>
            <a:ext cx="61685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62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A467-5EB0-AFBC-79B5-3ECBF7E6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739"/>
            <a:ext cx="10515600" cy="630298"/>
          </a:xfrm>
        </p:spPr>
        <p:txBody>
          <a:bodyPr>
            <a:normAutofit fontScale="90000"/>
          </a:bodyPr>
          <a:lstStyle/>
          <a:p>
            <a:r>
              <a:rPr lang="en-RU" dirty="0"/>
              <a:t>Scaling properties of collective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43E5-F1AD-DDB4-F3C9-D6E5A86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299" y="936380"/>
            <a:ext cx="9677401" cy="4456721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ct val="0"/>
              </a:spcAft>
              <a:buNone/>
            </a:pPr>
            <a:r>
              <a:rPr lang="en-US" altLang="ru-RU" sz="2800" b="1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“Change of collective-flow mechanism indicated by scaling analysis of transverse flow “ A. Bonasera, L.P. </a:t>
            </a:r>
            <a:r>
              <a:rPr lang="en-US" altLang="ru-RU" sz="2800" b="1" dirty="0" err="1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Csernai</a:t>
            </a:r>
            <a:r>
              <a:rPr lang="en-US" altLang="ru-RU" sz="2800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 </a:t>
            </a:r>
            <a:r>
              <a:rPr lang="en-US" altLang="ru-RU" sz="2800" b="1" u="sng" dirty="0">
                <a:solidFill>
                  <a:srgbClr val="C0000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,  Phys. Rev. Lett. 59 (1987) 630</a:t>
            </a:r>
            <a:r>
              <a:rPr lang="en-US" altLang="ru-RU" sz="2800" u="sng" dirty="0">
                <a:solidFill>
                  <a:srgbClr val="C0000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 </a:t>
            </a:r>
          </a:p>
          <a:p>
            <a:pPr marL="0" indent="0">
              <a:spcAft>
                <a:spcPct val="0"/>
              </a:spcAft>
              <a:buNone/>
            </a:pPr>
            <a:r>
              <a:rPr lang="en-US" altLang="ru-RU" sz="3200" b="1" u="sng" dirty="0">
                <a:solidFill>
                  <a:srgbClr val="00206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The general features of the collective flow could, in principle, be expressed in terms of  scale-invariant quantities.</a:t>
            </a:r>
            <a:r>
              <a:rPr lang="en-US" altLang="ru-RU" sz="3200" b="1" dirty="0">
                <a:solidFill>
                  <a:srgbClr val="00206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 </a:t>
            </a:r>
            <a:r>
              <a:rPr lang="en-US" altLang="ru-RU" sz="2800" b="0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In this way the particular differences arising from the different initial conditions, masses,  energies, etc. , can be separated from the general fluid-dynamical features</a:t>
            </a:r>
          </a:p>
          <a:p>
            <a:pPr marL="0" indent="0">
              <a:spcAft>
                <a:spcPct val="0"/>
              </a:spcAft>
              <a:buNone/>
            </a:pPr>
            <a:endParaRPr lang="en-US" altLang="ru-RU" sz="3200" b="0" dirty="0">
              <a:solidFill>
                <a:srgbClr val="333333"/>
              </a:solidFill>
              <a:latin typeface="Bell MT" panose="02020503060305020303" pitchFamily="18" charset="77"/>
              <a:cs typeface="Courier New" panose="02070309020205020404" pitchFamily="49" charset="0"/>
            </a:endParaRPr>
          </a:p>
          <a:p>
            <a:pPr marL="0" indent="0">
              <a:spcAft>
                <a:spcPct val="0"/>
              </a:spcAft>
              <a:buNone/>
            </a:pPr>
            <a:r>
              <a:rPr lang="en-US" altLang="ru-RU" sz="2800" b="1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“Collective flow in heavy-ion collisions”, W. </a:t>
            </a:r>
            <a:r>
              <a:rPr lang="en-US" altLang="ru-RU" sz="2800" b="1" dirty="0" err="1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Reisdorf</a:t>
            </a:r>
            <a:r>
              <a:rPr lang="en-US" altLang="ru-RU" sz="2800" b="1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, H.G. Ritter </a:t>
            </a:r>
            <a:r>
              <a:rPr lang="en-US" altLang="ru-RU" sz="2800" b="1" dirty="0" err="1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Ann.Rev</a:t>
            </a:r>
            <a:r>
              <a:rPr lang="en-US" altLang="ru-RU" sz="2800" b="1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. </a:t>
            </a:r>
            <a:r>
              <a:rPr lang="en-US" altLang="ru-RU" sz="2800" b="1" u="sng" dirty="0" err="1">
                <a:solidFill>
                  <a:srgbClr val="C0000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Nucl.Part.Sci</a:t>
            </a:r>
            <a:r>
              <a:rPr lang="en-US" altLang="ru-RU" sz="2800" b="1" u="sng" dirty="0">
                <a:solidFill>
                  <a:srgbClr val="C0000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. 47 (1997) 663-709 </a:t>
            </a:r>
            <a:r>
              <a:rPr lang="en-US" altLang="ru-RU" sz="2800" b="1" dirty="0">
                <a:solidFill>
                  <a:srgbClr val="C0000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:</a:t>
            </a:r>
            <a:r>
              <a:rPr lang="en-US" altLang="ru-RU" sz="2800" dirty="0">
                <a:solidFill>
                  <a:srgbClr val="C0000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 </a:t>
            </a:r>
          </a:p>
          <a:p>
            <a:pPr marL="0" indent="0">
              <a:spcAft>
                <a:spcPct val="0"/>
              </a:spcAft>
              <a:buNone/>
            </a:pPr>
            <a:r>
              <a:rPr lang="en-US" altLang="ru-RU" sz="3200" b="1" u="sng" dirty="0">
                <a:solidFill>
                  <a:srgbClr val="00206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There is interest in using observables that are both coalescence and scale-invariant.</a:t>
            </a:r>
            <a:r>
              <a:rPr lang="en-US" altLang="ru-RU" sz="3200" dirty="0">
                <a:solidFill>
                  <a:srgbClr val="002060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   </a:t>
            </a:r>
            <a:r>
              <a:rPr lang="en-US" altLang="ru-RU" sz="2800" b="0" dirty="0">
                <a:solidFill>
                  <a:srgbClr val="333333"/>
                </a:solidFill>
                <a:latin typeface="Bell MT" panose="02020503060305020303" pitchFamily="18" charset="77"/>
                <a:cs typeface="Courier New" panose="02070309020205020404" pitchFamily="49" charset="0"/>
              </a:rPr>
              <a:t>…The evolution in  non-viscous hydrodynamics does not depend on the size of the system nor on the incident energy, if distances  are rescaled in terms of a typical size parameter, such as the nuclear radius.  Momenta and energies are rescaled in terms of the beam velocities, momenta or energies. </a:t>
            </a:r>
          </a:p>
          <a:p>
            <a:pPr marL="0" indent="0">
              <a:buNone/>
            </a:pPr>
            <a:endParaRPr lang="en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DBEB5-4ADF-3969-1ACC-75290496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F49F0-5D79-E7F1-5B86-8AAA1EDE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92991-B80A-EDE0-A68A-C8352CB3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16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217E27-5560-9DF3-A493-C2B6ACF50C67}"/>
                  </a:ext>
                </a:extLst>
              </p:cNvPr>
              <p:cNvSpPr txBox="1"/>
              <p:nvPr/>
            </p:nvSpPr>
            <p:spPr>
              <a:xfrm>
                <a:off x="1710377" y="5648445"/>
                <a:ext cx="8771248" cy="682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RU" sz="2000" b="1" dirty="0"/>
                  <a:t>The idea to look for scaling relations and use them was proposed a long time ago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sub>
                            </m:sSub>
                          </m:e>
                        </m:ra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𝐜𝐞𝐧𝐭𝐫𝐚𝐥𝐢𝐭𝐲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𝐏𝐈𝐃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sub>
                            </m:sSub>
                          </m:e>
                        </m:ra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𝐜𝐞𝐧𝐭𝐫𝐚𝐥𝐢𝐭𝐲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𝐏𝐈𝐃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en-RU" b="1" dirty="0"/>
                  <a:t> 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217E27-5560-9DF3-A493-C2B6ACF50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0377" y="5648445"/>
                <a:ext cx="8771248" cy="682303"/>
              </a:xfrm>
              <a:prstGeom prst="rect">
                <a:avLst/>
              </a:prstGeom>
              <a:blipFill>
                <a:blip r:embed="rId2"/>
                <a:stretch>
                  <a:fillRect l="-289" t="-3636" r="-289" b="-127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732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FE7A899-8FEB-1146-A77F-1E1E3636B5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4643" y="33655"/>
                <a:ext cx="11574683" cy="823595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Anisotropic flow study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sz="3600" dirty="0"/>
                  <a:t>=2-4 GeV with JAM model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FE7A899-8FEB-1146-A77F-1E1E3636B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4643" y="33655"/>
                <a:ext cx="11574683" cy="823595"/>
              </a:xfrm>
              <a:blipFill>
                <a:blip r:embed="rId2"/>
                <a:stretch>
                  <a:fillRect l="-1645" t="-3030" b="-1363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22E699-DE42-E84C-8D84-D57B5AC2CC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65977" y="1135416"/>
                <a:ext cx="6643431" cy="4825545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RU" dirty="0"/>
                  <a:t>To study energy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, JAM microscopic model was selected (ver. 1.90597)</a:t>
                </a:r>
              </a:p>
              <a:p>
                <a:pPr marL="0" indent="0">
                  <a:buNone/>
                </a:pPr>
                <a:r>
                  <a:rPr lang="en-RU" dirty="0"/>
                  <a:t>NN collisions are simulated by:</a:t>
                </a:r>
              </a:p>
              <a:p>
                <a:pPr>
                  <a:spcBef>
                    <a:spcPts val="40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u="sng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u="sng" dirty="0"/>
                  <a:t>&lt;4 GeV:</a:t>
                </a:r>
                <a:r>
                  <a:rPr lang="en-RU" dirty="0"/>
                  <a:t> resonance production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b="0" u="sng" dirty="0"/>
                  <a:t>4&lt;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u="sng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u="sng" dirty="0"/>
                  <a:t>&lt;50 GeV:</a:t>
                </a:r>
                <a:r>
                  <a:rPr lang="en-RU" dirty="0"/>
                  <a:t> soft string excitations</a:t>
                </a:r>
              </a:p>
              <a:p>
                <a:pPr>
                  <a:spcBef>
                    <a:spcPts val="400"/>
                  </a:spcBef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u="sng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u="sng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u="sng" dirty="0"/>
                  <a:t>&gt;10 GeV:</a:t>
                </a:r>
                <a:r>
                  <a:rPr lang="en-RU" dirty="0"/>
                  <a:t> minijet production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endParaRPr lang="en-RU" dirty="0"/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RU" dirty="0"/>
                  <a:t>We use RQMD with relativistic mean-field theory (non-linear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RU" dirty="0"/>
                  <a:t>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RU" dirty="0"/>
                  <a:t> model) implemented in JAM model</a:t>
                </a:r>
              </a:p>
              <a:p>
                <a:pPr marL="0" indent="0">
                  <a:spcBef>
                    <a:spcPts val="400"/>
                  </a:spcBef>
                  <a:buNone/>
                </a:pPr>
                <a:r>
                  <a:rPr lang="en-RU" dirty="0"/>
                  <a:t>Different EOS were used:</a:t>
                </a:r>
              </a:p>
              <a:p>
                <a:pPr>
                  <a:spcBef>
                    <a:spcPts val="400"/>
                  </a:spcBef>
                </a:pPr>
                <a:r>
                  <a:rPr lang="en-RU" b="1" dirty="0"/>
                  <a:t>MD2</a:t>
                </a:r>
                <a:r>
                  <a:rPr lang="en-RU" dirty="0"/>
                  <a:t> (momentum-dependent potential):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RU" dirty="0"/>
                  <a:t>=380 MeV,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RU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RU" dirty="0"/>
                  <a:t>=0.65,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𝑜𝑝</m:t>
                        </m:r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RU" dirty="0"/>
                  <a:t>=30</a:t>
                </a:r>
              </a:p>
              <a:p>
                <a:pPr>
                  <a:spcBef>
                    <a:spcPts val="400"/>
                  </a:spcBef>
                </a:pPr>
                <a:r>
                  <a:rPr lang="en-RU" b="1" dirty="0"/>
                  <a:t>MD4</a:t>
                </a:r>
                <a:r>
                  <a:rPr lang="en-RU" dirty="0"/>
                  <a:t> (momentum-dependent potential):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RU" dirty="0"/>
                  <a:t>=210 MeV,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RU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RU" dirty="0"/>
                  <a:t>=0.83,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𝑜𝑝</m:t>
                        </m:r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RU" dirty="0"/>
                  <a:t>=67</a:t>
                </a:r>
              </a:p>
              <a:p>
                <a:pPr>
                  <a:spcBef>
                    <a:spcPts val="400"/>
                  </a:spcBef>
                </a:pPr>
                <a:r>
                  <a:rPr lang="en-RU" b="1" dirty="0"/>
                  <a:t>NS1</a:t>
                </a:r>
                <a:r>
                  <a:rPr lang="en-RU" dirty="0"/>
                  <a:t>: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RU" dirty="0"/>
                  <a:t>=380 MeV,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RU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RU" dirty="0"/>
                  <a:t>=0.83,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𝑜𝑝</m:t>
                        </m:r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RU" dirty="0"/>
                  <a:t>=95</a:t>
                </a:r>
              </a:p>
              <a:p>
                <a:pPr>
                  <a:spcBef>
                    <a:spcPts val="400"/>
                  </a:spcBef>
                </a:pPr>
                <a:r>
                  <a:rPr lang="en-RU" b="1" dirty="0"/>
                  <a:t>NS2</a:t>
                </a:r>
                <a:r>
                  <a:rPr lang="en-RU" dirty="0"/>
                  <a:t>: </a:t>
                </a:r>
                <a14:m>
                  <m:oMath xmlns:m="http://schemas.openxmlformats.org/officeDocument/2006/math">
                    <m:r>
                      <a:rPr lang="en-RU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RU" dirty="0"/>
                  <a:t>=210 MeV,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RU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RU" dirty="0"/>
                  <a:t>=0.83,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𝑜𝑝</m:t>
                        </m:r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RU" dirty="0"/>
                  <a:t>=98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22E699-DE42-E84C-8D84-D57B5AC2CC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5977" y="1135416"/>
                <a:ext cx="6643431" cy="4825545"/>
              </a:xfrm>
              <a:blipFill>
                <a:blip r:embed="rId3"/>
                <a:stretch>
                  <a:fillRect l="-1338" t="-2625" r="-19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47EC3-DA35-284A-BC7E-5A9D2118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317BD-2347-7941-BE49-676C5A3C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BM@N CM 2022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AEF4E-D4FC-B546-83C5-EE12BE97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17</a:t>
            </a:fld>
            <a:endParaRPr lang="en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32C129-3B19-6B49-A0A2-D8136FDCD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3716"/>
            <a:ext cx="4425296" cy="52493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842FD5-8048-4C42-B5F4-7175572D192B}"/>
              </a:ext>
            </a:extLst>
          </p:cNvPr>
          <p:cNvSpPr/>
          <p:nvPr/>
        </p:nvSpPr>
        <p:spPr>
          <a:xfrm>
            <a:off x="6748077" y="5893434"/>
            <a:ext cx="4861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Y.Nara</a:t>
            </a:r>
            <a:r>
              <a:rPr lang="en-GB" sz="1400" dirty="0"/>
              <a:t>, </a:t>
            </a:r>
            <a:r>
              <a:rPr lang="en-GB" sz="1400" dirty="0" err="1"/>
              <a:t>T.Maruyama</a:t>
            </a:r>
            <a:r>
              <a:rPr lang="en-GB" sz="1400" dirty="0"/>
              <a:t>, </a:t>
            </a:r>
            <a:r>
              <a:rPr lang="en-GB" sz="1400" dirty="0" err="1"/>
              <a:t>H.Stoecker</a:t>
            </a:r>
            <a:r>
              <a:rPr lang="en-GB" sz="1400" dirty="0"/>
              <a:t> Phys. Rev. C 102, 024913 (2020)</a:t>
            </a:r>
            <a:endParaRPr lang="en-GB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r>
              <a:rPr lang="en-GB" sz="1400" dirty="0" err="1">
                <a:solidFill>
                  <a:srgbClr val="000000"/>
                </a:solidFill>
                <a:latin typeface="Lucida Grande" panose="020B0600040502020204" pitchFamily="34" charset="0"/>
              </a:rPr>
              <a:t>Y.Nara</a:t>
            </a:r>
            <a:r>
              <a:rPr lang="en-GB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latin typeface="Lucida Grande" panose="020B0600040502020204" pitchFamily="34" charset="0"/>
              </a:rPr>
              <a:t>H.Stoecker</a:t>
            </a:r>
            <a:r>
              <a:rPr lang="en-GB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 Phys. Rev. C 100, 054902 (2019)</a:t>
            </a:r>
            <a:endParaRPr lang="en-RU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BFBB1-73BC-7F45-94CA-3133CB82677E}"/>
              </a:ext>
            </a:extLst>
          </p:cNvPr>
          <p:cNvSpPr/>
          <p:nvPr/>
        </p:nvSpPr>
        <p:spPr>
          <a:xfrm>
            <a:off x="544010" y="703361"/>
            <a:ext cx="4283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  <a:latin typeface="Lucida Grande" panose="020B0600040502020204" pitchFamily="34" charset="0"/>
              </a:rPr>
              <a:t>Y.Nara</a:t>
            </a:r>
            <a:r>
              <a:rPr lang="en-GB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, et al., Phys. Rev. C 100, 054902 (2019)</a:t>
            </a:r>
            <a:endParaRPr lang="en-RU" sz="1400" dirty="0"/>
          </a:p>
        </p:txBody>
      </p:sp>
    </p:spTree>
    <p:extLst>
      <p:ext uri="{BB962C8B-B14F-4D97-AF65-F5344CB8AC3E}">
        <p14:creationId xmlns:p14="http://schemas.microsoft.com/office/powerpoint/2010/main" val="2422094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5BF3FC-2D7B-1941-9577-7067A9D6B0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0989" y="5136572"/>
                <a:ext cx="11333709" cy="1228648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RU" dirty="0"/>
                  <a:t>The main source of existing systematic errors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measurements is the difference between results from different experiments (for example, FOPI and HADES)</a:t>
                </a:r>
              </a:p>
              <a:p>
                <a:r>
                  <a:rPr lang="en-RU" dirty="0"/>
                  <a:t>New data from the future BM@N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=2.3-3.3 GeV), CBM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=2.7-4.9 GeV) and MPD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=4-11 GeV) experiments will provide more detailed and robust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RU" dirty="0"/>
                  <a:t> measurements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5BF3FC-2D7B-1941-9577-7067A9D6B0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989" y="5136572"/>
                <a:ext cx="11333709" cy="1228648"/>
              </a:xfrm>
              <a:blipFill>
                <a:blip r:embed="rId2"/>
                <a:stretch>
                  <a:fillRect l="-559" t="-10204" b="-612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EAE24-C7F0-B94E-8725-1BFF5C6B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3E995-2833-1F40-B43F-63D17656F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1E7C5-0D46-024F-87F2-14FDFBF8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18</a:t>
            </a:fld>
            <a:endParaRPr lang="en-RU" dirty="0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A44B3D01-EC0E-9A45-9999-10B75193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7226023" y="450927"/>
            <a:ext cx="4638675" cy="435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D321B0-0557-8045-929E-12F0BC360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1" y="706010"/>
            <a:ext cx="4375570" cy="4295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B8FE29-C8BC-2A43-8F69-85304B88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55"/>
            <a:ext cx="12192000" cy="823595"/>
          </a:xfrm>
        </p:spPr>
        <p:txBody>
          <a:bodyPr>
            <a:noAutofit/>
          </a:bodyPr>
          <a:lstStyle/>
          <a:p>
            <a:r>
              <a:rPr lang="en-RU" sz="3600" dirty="0"/>
              <a:t>Why do we need new measurements at BM@N, CBM and MPD?</a:t>
            </a:r>
          </a:p>
        </p:txBody>
      </p:sp>
    </p:spTree>
    <p:extLst>
      <p:ext uri="{BB962C8B-B14F-4D97-AF65-F5344CB8AC3E}">
        <p14:creationId xmlns:p14="http://schemas.microsoft.com/office/powerpoint/2010/main" val="34707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3C9AA9-C437-C207-0B11-981BB74E34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197033"/>
                <a:ext cx="10515600" cy="979929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RU" dirty="0"/>
                  <a:t>Scaling with integrated flow coefficient allows to perform comparison results from different centralities, beam energies and colliding systems</a:t>
                </a:r>
              </a:p>
              <a:p>
                <a:pPr marL="0" indent="0">
                  <a:buNone/>
                </a:pPr>
                <a:r>
                  <a:rPr lang="en-RU" dirty="0"/>
                  <a:t>Scaling breaks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=3.3</m:t>
                    </m:r>
                  </m:oMath>
                </a14:m>
                <a:r>
                  <a:rPr lang="en-RU" dirty="0"/>
                  <a:t> GeV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R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3C9AA9-C437-C207-0B11-981BB74E34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197033"/>
                <a:ext cx="10515600" cy="979929"/>
              </a:xfrm>
              <a:blipFill>
                <a:blip r:embed="rId2"/>
                <a:stretch>
                  <a:fillRect l="-724" t="-14103" b="-769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978CF-15F8-DD83-C05F-F2F05EEE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14.09.2022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23B48-9DB4-9436-6A12-7422D20F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BM@N CM 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FCCE0-3BC4-695F-F4F2-D2B68F36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E0536-C975-C64D-B760-D814B6F85D2C}" type="slidenum">
              <a:rPr lang="en-RU" smtClean="0"/>
              <a:t>19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302CA334-BD73-79B0-13A6-F8FE26F8E48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09093"/>
                <a:ext cx="10515600" cy="622427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/>
                  <a:t>Scaling with integrated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6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RU" sz="3600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302CA334-BD73-79B0-13A6-F8FE26F8E4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09093"/>
                <a:ext cx="10515600" cy="622427"/>
              </a:xfrm>
              <a:blipFill>
                <a:blip r:embed="rId3"/>
                <a:stretch>
                  <a:fillRect l="-1809" t="-22000" b="-3400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480B7DC-C260-032B-E836-062DAB07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51" y="1129193"/>
            <a:ext cx="6090748" cy="3957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E62AFB-BBD2-BEA4-9CF2-B761CE261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6001" y="1129193"/>
            <a:ext cx="6090745" cy="3957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89EBAA-06A3-A5F2-CA6B-9BF301435A07}"/>
                  </a:ext>
                </a:extLst>
              </p:cNvPr>
              <p:cNvSpPr txBox="1"/>
              <p:nvPr/>
            </p:nvSpPr>
            <p:spPr>
              <a:xfrm>
                <a:off x="7488821" y="605198"/>
                <a:ext cx="4123308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centrality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PID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89EBAA-06A3-A5F2-CA6B-9BF301435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821" y="605198"/>
                <a:ext cx="4123308" cy="413511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62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221F-88CF-2048-B8DE-A15A7D3F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781"/>
            <a:ext cx="10515600" cy="699746"/>
          </a:xfrm>
        </p:spPr>
        <p:txBody>
          <a:bodyPr/>
          <a:lstStyle/>
          <a:p>
            <a:r>
              <a:rPr lang="en-RU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9B1B-307E-0349-9A53-4D8C18D83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253331"/>
            <a:ext cx="11817751" cy="4351338"/>
          </a:xfrm>
        </p:spPr>
        <p:txBody>
          <a:bodyPr/>
          <a:lstStyle/>
          <a:p>
            <a:r>
              <a:rPr lang="en-RU" dirty="0"/>
              <a:t>Introduction </a:t>
            </a:r>
          </a:p>
          <a:p>
            <a:r>
              <a:rPr lang="en-US" dirty="0"/>
              <a:t>Scaling relations for anisotropic flow at RHIC</a:t>
            </a:r>
            <a:endParaRPr lang="en-RU" dirty="0"/>
          </a:p>
          <a:p>
            <a:r>
              <a:rPr lang="en-US" dirty="0"/>
              <a:t>Scaling relations for anisotropic flow at SIS-AGS</a:t>
            </a:r>
            <a:endParaRPr lang="en-RU" dirty="0"/>
          </a:p>
          <a:p>
            <a:r>
              <a:rPr lang="en-RU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C0E7-F799-5647-82F7-66899657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DFB11-53EE-A84B-887D-A76653D5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2E9AF-BAF5-4445-B7C0-8AA80255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21866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20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RU" dirty="0"/>
                  <a:t> protons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RU" dirty="0"/>
                  <a:t> GeV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2"/>
                <a:stretch>
                  <a:fillRect l="-362" t="-19643" b="-3214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EB89999-C647-1014-9FB1-D1B66B50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68101"/>
            <a:ext cx="8738886" cy="56779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2B561C-7DA3-67A2-3C1B-01E60B5375B3}"/>
              </a:ext>
            </a:extLst>
          </p:cNvPr>
          <p:cNvSpPr/>
          <p:nvPr/>
        </p:nvSpPr>
        <p:spPr>
          <a:xfrm>
            <a:off x="9141374" y="342391"/>
            <a:ext cx="286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Kinematic cuts:</a:t>
            </a:r>
            <a:endParaRPr lang="en-RU" dirty="0"/>
          </a:p>
          <a:p>
            <a:pPr lvl="1"/>
            <a:r>
              <a:rPr lang="en-RU" dirty="0"/>
              <a:t>-0.2 &lt; y &lt; 0.2</a:t>
            </a:r>
          </a:p>
          <a:p>
            <a:pPr lvl="1"/>
            <a:r>
              <a:rPr lang="en-RU" dirty="0"/>
              <a:t>1.0 &lt; p</a:t>
            </a:r>
            <a:r>
              <a:rPr lang="en-RU" baseline="-25000" dirty="0"/>
              <a:t>T</a:t>
            </a:r>
            <a:r>
              <a:rPr lang="en-RU" dirty="0"/>
              <a:t> &lt; 1.5 GeV/c</a:t>
            </a:r>
          </a:p>
        </p:txBody>
      </p:sp>
    </p:spTree>
    <p:extLst>
      <p:ext uri="{BB962C8B-B14F-4D97-AF65-F5344CB8AC3E}">
        <p14:creationId xmlns:p14="http://schemas.microsoft.com/office/powerpoint/2010/main" val="148954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21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RU" dirty="0"/>
                  <a:t> protons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RU" dirty="0"/>
                  <a:t> GeV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2"/>
                <a:stretch>
                  <a:fillRect l="-362" t="-19643" b="-3214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EB89999-C647-1014-9FB1-D1B66B50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868101"/>
            <a:ext cx="8738886" cy="56779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2B561C-7DA3-67A2-3C1B-01E60B5375B3}"/>
              </a:ext>
            </a:extLst>
          </p:cNvPr>
          <p:cNvSpPr/>
          <p:nvPr/>
        </p:nvSpPr>
        <p:spPr>
          <a:xfrm>
            <a:off x="9141374" y="342391"/>
            <a:ext cx="286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Kinematic cuts:</a:t>
            </a:r>
            <a:endParaRPr lang="en-RU" dirty="0"/>
          </a:p>
          <a:p>
            <a:pPr lvl="1"/>
            <a:r>
              <a:rPr lang="en-RU" dirty="0"/>
              <a:t>-0.2 &lt; y &lt; 0.2</a:t>
            </a:r>
          </a:p>
          <a:p>
            <a:pPr lvl="1"/>
            <a:r>
              <a:rPr lang="en-RU" dirty="0"/>
              <a:t>1.0 &lt; p</a:t>
            </a:r>
            <a:r>
              <a:rPr lang="en-RU" baseline="-25000" dirty="0"/>
              <a:t>T</a:t>
            </a:r>
            <a:r>
              <a:rPr lang="en-RU" dirty="0"/>
              <a:t> &lt; 1.5 GeV/c</a:t>
            </a:r>
          </a:p>
        </p:txBody>
      </p:sp>
    </p:spTree>
    <p:extLst>
      <p:ext uri="{BB962C8B-B14F-4D97-AF65-F5344CB8AC3E}">
        <p14:creationId xmlns:p14="http://schemas.microsoft.com/office/powerpoint/2010/main" val="154983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22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6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0D654C4-C618-CD12-80E7-5078623FB884}"/>
              </a:ext>
            </a:extLst>
          </p:cNvPr>
          <p:cNvSpPr/>
          <p:nvPr/>
        </p:nvSpPr>
        <p:spPr>
          <a:xfrm>
            <a:off x="8659471" y="1385045"/>
            <a:ext cx="286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Kinematic cuts:</a:t>
            </a:r>
            <a:endParaRPr lang="en-RU" dirty="0"/>
          </a:p>
          <a:p>
            <a:pPr lvl="1"/>
            <a:r>
              <a:rPr lang="en-RU" dirty="0"/>
              <a:t>-0.5 &lt; y &lt; -0.15</a:t>
            </a:r>
          </a:p>
          <a:p>
            <a:pPr lvl="1"/>
            <a:r>
              <a:rPr lang="en-RU" dirty="0"/>
              <a:t>1.0 &lt; p</a:t>
            </a:r>
            <a:r>
              <a:rPr lang="en-RU" baseline="-25000" dirty="0"/>
              <a:t>T</a:t>
            </a:r>
            <a:r>
              <a:rPr lang="en-RU" dirty="0"/>
              <a:t> &lt; 1.5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BBCB43-D1FC-322E-9255-C2F57520C7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" y="904009"/>
            <a:ext cx="8391668" cy="545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42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23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6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0D654C4-C618-CD12-80E7-5078623FB884}"/>
              </a:ext>
            </a:extLst>
          </p:cNvPr>
          <p:cNvSpPr/>
          <p:nvPr/>
        </p:nvSpPr>
        <p:spPr>
          <a:xfrm>
            <a:off x="8659471" y="1385045"/>
            <a:ext cx="286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Kinematic cuts:</a:t>
            </a:r>
            <a:endParaRPr lang="en-RU" dirty="0"/>
          </a:p>
          <a:p>
            <a:pPr lvl="1"/>
            <a:r>
              <a:rPr lang="en-RU" dirty="0"/>
              <a:t>-0.2 &lt; y &lt; 0.2</a:t>
            </a:r>
          </a:p>
          <a:p>
            <a:pPr lvl="1"/>
            <a:r>
              <a:rPr lang="en-RU" dirty="0"/>
              <a:t>1.0 &lt; p</a:t>
            </a:r>
            <a:r>
              <a:rPr lang="en-RU" baseline="-25000" dirty="0"/>
              <a:t>T</a:t>
            </a:r>
            <a:r>
              <a:rPr lang="en-RU" dirty="0"/>
              <a:t> &lt; 1.5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552F3-5AB2-D4A2-3A2D-085276C970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" y="904009"/>
            <a:ext cx="8391668" cy="54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92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24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2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0D654C4-C618-CD12-80E7-5078623FB884}"/>
              </a:ext>
            </a:extLst>
          </p:cNvPr>
          <p:cNvSpPr/>
          <p:nvPr/>
        </p:nvSpPr>
        <p:spPr>
          <a:xfrm>
            <a:off x="8659471" y="1385045"/>
            <a:ext cx="286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Kinematic cuts:</a:t>
            </a:r>
            <a:endParaRPr lang="en-RU" dirty="0"/>
          </a:p>
          <a:p>
            <a:pPr lvl="1"/>
            <a:r>
              <a:rPr lang="en-RU" dirty="0"/>
              <a:t>-0.5 &lt; y &lt; -0.15</a:t>
            </a:r>
          </a:p>
          <a:p>
            <a:pPr lvl="1"/>
            <a:r>
              <a:rPr lang="en-RU" dirty="0"/>
              <a:t>1.0 &lt; p</a:t>
            </a:r>
            <a:r>
              <a:rPr lang="en-RU" baseline="-25000" dirty="0"/>
              <a:t>T</a:t>
            </a:r>
            <a:r>
              <a:rPr lang="en-RU" dirty="0"/>
              <a:t> &lt; 1.5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BBCB43-D1FC-322E-9255-C2F57520C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904009"/>
            <a:ext cx="8391668" cy="54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9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25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2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0D654C4-C618-CD12-80E7-5078623FB884}"/>
              </a:ext>
            </a:extLst>
          </p:cNvPr>
          <p:cNvSpPr/>
          <p:nvPr/>
        </p:nvSpPr>
        <p:spPr>
          <a:xfrm>
            <a:off x="8659471" y="1385045"/>
            <a:ext cx="286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Kinematic cuts:</a:t>
            </a:r>
            <a:endParaRPr lang="en-RU" dirty="0"/>
          </a:p>
          <a:p>
            <a:pPr lvl="1"/>
            <a:r>
              <a:rPr lang="en-RU" dirty="0"/>
              <a:t>-0.2 &lt; y &lt; 0.2</a:t>
            </a:r>
          </a:p>
          <a:p>
            <a:pPr lvl="1"/>
            <a:r>
              <a:rPr lang="en-RU" dirty="0"/>
              <a:t>1.0 &lt; p</a:t>
            </a:r>
            <a:r>
              <a:rPr lang="en-RU" baseline="-25000" dirty="0"/>
              <a:t>T</a:t>
            </a:r>
            <a:r>
              <a:rPr lang="en-RU" dirty="0"/>
              <a:t> &lt; 1.5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3552F3-5AB2-D4A2-3A2D-085276C9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904009"/>
            <a:ext cx="8391667" cy="54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26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6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30C449-468B-F2A4-8937-74F394DD2A7A}"/>
                  </a:ext>
                </a:extLst>
              </p:cNvPr>
              <p:cNvSpPr/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/>
                  <a:t>Kinematic cuts:</a:t>
                </a:r>
                <a:endParaRPr lang="en-RU" dirty="0"/>
              </a:p>
              <a:p>
                <a:pPr lvl="1"/>
                <a:r>
                  <a:rPr lang="en-RU" dirty="0"/>
                  <a:t>-0.5 &lt; y &lt; -0.15</a:t>
                </a:r>
              </a:p>
              <a:p>
                <a:pPr lvl="1"/>
                <a:r>
                  <a:rPr lang="en-RU" dirty="0"/>
                  <a:t>1.0 &lt; p</a:t>
                </a:r>
                <a:r>
                  <a:rPr lang="en-RU" baseline="-25000" dirty="0"/>
                  <a:t>T</a:t>
                </a:r>
                <a:r>
                  <a:rPr lang="en-RU" dirty="0"/>
                  <a:t> &lt; 1.5 GeV/c</a:t>
                </a:r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=1.15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𝑡𝑎𝑟𝑔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𝑝𝑟𝑜𝑗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n-RU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=11.68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=13.38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230C449-468B-F2A4-8937-74F394DD2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  <a:blipFill>
                <a:blip r:embed="rId7"/>
                <a:stretch>
                  <a:fillRect l="-2066" t="-976" b="-29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86CE7EB-AC47-7182-F6DC-D56CC08993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" y="904009"/>
            <a:ext cx="8391667" cy="54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3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27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6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00D77E7-4E81-533D-B768-D67FECB7ED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" y="904009"/>
            <a:ext cx="8391665" cy="5452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BDB49E-CEDB-5E21-2C7D-6926DA1F17CE}"/>
                  </a:ext>
                </a:extLst>
              </p:cNvPr>
              <p:cNvSpPr/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/>
                  <a:t>Kinematic cuts:</a:t>
                </a:r>
                <a:endParaRPr lang="en-RU" dirty="0"/>
              </a:p>
              <a:p>
                <a:pPr lvl="1"/>
                <a:r>
                  <a:rPr lang="en-RU" dirty="0"/>
                  <a:t>-0.5 &lt; y &lt; -0.15</a:t>
                </a:r>
              </a:p>
              <a:p>
                <a:pPr lvl="1"/>
                <a:r>
                  <a:rPr lang="en-RU" dirty="0"/>
                  <a:t>1.0 &lt; p</a:t>
                </a:r>
                <a:r>
                  <a:rPr lang="en-RU" baseline="-25000" dirty="0"/>
                  <a:t>T</a:t>
                </a:r>
                <a:r>
                  <a:rPr lang="en-RU" dirty="0"/>
                  <a:t> &lt; 1.5 GeV/c</a:t>
                </a:r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=1.15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𝑡𝑎𝑟𝑔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𝑝𝑟𝑜𝑗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n-RU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=11.68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=13.38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BDB49E-CEDB-5E21-2C7D-6926DA1F1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  <a:blipFill>
                <a:blip r:embed="rId8"/>
                <a:stretch>
                  <a:fillRect l="-2066" t="-976" b="-29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593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28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6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3D0264B-E9E8-F676-DA82-653A0341C7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" y="904009"/>
            <a:ext cx="8391665" cy="5452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5C8AD8C-5292-2151-2A11-6B59C4343110}"/>
                  </a:ext>
                </a:extLst>
              </p:cNvPr>
              <p:cNvSpPr/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/>
                  <a:t>Kinematic cuts:</a:t>
                </a:r>
                <a:endParaRPr lang="en-RU" dirty="0"/>
              </a:p>
              <a:p>
                <a:pPr lvl="1"/>
                <a:r>
                  <a:rPr lang="en-RU" dirty="0"/>
                  <a:t>-0.5 &lt; y &lt; -0.15</a:t>
                </a:r>
              </a:p>
              <a:p>
                <a:pPr lvl="1"/>
                <a:r>
                  <a:rPr lang="en-RU" dirty="0"/>
                  <a:t>1.0 &lt; p</a:t>
                </a:r>
                <a:r>
                  <a:rPr lang="en-RU" baseline="-25000" dirty="0"/>
                  <a:t>T</a:t>
                </a:r>
                <a:r>
                  <a:rPr lang="en-RU" dirty="0"/>
                  <a:t> &lt; 1.5 GeV/c</a:t>
                </a:r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=1.15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𝑡𝑎𝑟𝑔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𝑝𝑟𝑜𝑗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n-RU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=11.68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=13.38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5C8AD8C-5292-2151-2A11-6B59C4343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  <a:blipFill>
                <a:blip r:embed="rId8"/>
                <a:stretch>
                  <a:fillRect l="-2066" t="-976" b="-29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7653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17C6-F0A8-2597-17CC-A17CC35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E012A-9FD4-6E4E-B4AA-9D7496F3BDCE}" type="slidenum">
              <a:rPr lang="en-RU" smtClean="0"/>
              <a:t>29</a:t>
            </a:fld>
            <a:endParaRPr lang="en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RU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RU" dirty="0"/>
                  <a:t> Xe+Cs vs Au+Au - protons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BBD9A7-5EFB-CE63-F23C-5FE134FBE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68356"/>
                <a:ext cx="10515600" cy="699746"/>
              </a:xfrm>
              <a:blipFill>
                <a:blip r:embed="rId6"/>
                <a:stretch>
                  <a:fillRect l="-483" t="-26786" b="-41071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EB89999-C647-1014-9FB1-D1B66B5059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" y="904009"/>
            <a:ext cx="8391665" cy="5452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09B251-EA87-2AED-D0F9-61D48BC55266}"/>
                  </a:ext>
                </a:extLst>
              </p:cNvPr>
              <p:cNvSpPr/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/>
                  <a:t>Kinematic cuts:</a:t>
                </a:r>
                <a:endParaRPr lang="en-RU" dirty="0"/>
              </a:p>
              <a:p>
                <a:pPr lvl="1"/>
                <a:r>
                  <a:rPr lang="en-RU" dirty="0"/>
                  <a:t>-0.5 &lt; y &lt; -0.15</a:t>
                </a:r>
              </a:p>
              <a:p>
                <a:pPr lvl="1"/>
                <a:r>
                  <a:rPr lang="en-RU" dirty="0"/>
                  <a:t>1.0 &lt; p</a:t>
                </a:r>
                <a:r>
                  <a:rPr lang="en-RU" baseline="-25000" dirty="0"/>
                  <a:t>T</a:t>
                </a:r>
                <a:r>
                  <a:rPr lang="en-RU" dirty="0"/>
                  <a:t> &lt; 1.5 GeV/c</a:t>
                </a:r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RU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=1.15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𝑡𝑎𝑟𝑔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𝑝𝑟𝑜𝑗</m:t>
                              </m:r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bSup>
                        </m:e>
                      </m:d>
                    </m:oMath>
                  </m:oMathPara>
                </a14:m>
                <a:endParaRPr lang="en-RU" dirty="0"/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=11.68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=13.38</m:t>
                    </m:r>
                  </m:oMath>
                </a14:m>
                <a:r>
                  <a:rPr lang="en-RU" dirty="0"/>
                  <a:t> </a:t>
                </a:r>
                <a:r>
                  <a:rPr lang="en-US" dirty="0"/>
                  <a:t>fm</a:t>
                </a:r>
                <a:endParaRPr lang="en-RU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09B251-EA87-2AED-D0F9-61D48BC552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112421"/>
                <a:ext cx="3065683" cy="2590453"/>
              </a:xfrm>
              <a:prstGeom prst="rect">
                <a:avLst/>
              </a:prstGeom>
              <a:blipFill>
                <a:blip r:embed="rId8"/>
                <a:stretch>
                  <a:fillRect l="-2066" t="-976" b="-292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3937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A89A-D6B4-0143-98CD-ACBE0177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92" y="33655"/>
            <a:ext cx="11586906" cy="823595"/>
          </a:xfrm>
        </p:spPr>
        <p:txBody>
          <a:bodyPr>
            <a:noAutofit/>
          </a:bodyPr>
          <a:lstStyle/>
          <a:p>
            <a:r>
              <a:rPr lang="en-RU" sz="3200" dirty="0"/>
              <a:t>Anisotropic flow in Au+Au collisions at Nuclotron-NICA energies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A8E07-02F4-C44A-A056-45398C5C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2FEDA-9DE4-C54D-9950-56F88283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687C8-02E6-4C4A-B9F6-6882942C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DCA01-1CF3-A144-9942-D5784141D860}" type="slidenum">
              <a:rPr lang="en-RU" smtClean="0"/>
              <a:t>3</a:t>
            </a:fld>
            <a:endParaRPr lang="en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B215DF-7CAB-3E41-9807-15CFB696E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336"/>
            <a:ext cx="4114800" cy="5175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9F2438-A8E3-D544-A69C-EA856FDE783C}"/>
                  </a:ext>
                </a:extLst>
              </p:cNvPr>
              <p:cNvSpPr/>
              <p:nvPr/>
            </p:nvSpPr>
            <p:spPr>
              <a:xfrm>
                <a:off x="5229034" y="1069077"/>
                <a:ext cx="5799824" cy="725561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1+2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Ψ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𝑅𝑃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RU" sz="1600" dirty="0"/>
              </a:p>
              <a:p>
                <a:pPr algn="ctr"/>
                <a:endParaRPr lang="en-RU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9F2438-A8E3-D544-A69C-EA856FDE78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34" y="1069077"/>
                <a:ext cx="5799824" cy="725561"/>
              </a:xfrm>
              <a:prstGeom prst="rect">
                <a:avLst/>
              </a:prstGeom>
              <a:blipFill>
                <a:blip r:embed="rId5"/>
                <a:stretch>
                  <a:fillRect t="-111667" b="-15333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402C70-EC20-204A-8E52-5E94CDC2CDBF}"/>
              </a:ext>
            </a:extLst>
          </p:cNvPr>
          <p:cNvCxnSpPr/>
          <p:nvPr/>
        </p:nvCxnSpPr>
        <p:spPr>
          <a:xfrm flipH="1">
            <a:off x="1689904" y="3429000"/>
            <a:ext cx="126164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B5B754-86BD-BB4E-B233-03DB2C7684EB}"/>
              </a:ext>
            </a:extLst>
          </p:cNvPr>
          <p:cNvCxnSpPr>
            <a:cxnSpLocks/>
          </p:cNvCxnSpPr>
          <p:nvPr/>
        </p:nvCxnSpPr>
        <p:spPr>
          <a:xfrm flipH="1">
            <a:off x="962629" y="3429000"/>
            <a:ext cx="57680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0E8749A-5A8A-5E45-8664-AB3A40CCDAF9}"/>
              </a:ext>
            </a:extLst>
          </p:cNvPr>
          <p:cNvSpPr txBox="1"/>
          <p:nvPr/>
        </p:nvSpPr>
        <p:spPr>
          <a:xfrm>
            <a:off x="2042365" y="3397778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MPD</a:t>
            </a:r>
            <a:endParaRPr lang="en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249D57-6485-D244-9646-A67F71C4659F}"/>
              </a:ext>
            </a:extLst>
          </p:cNvPr>
          <p:cNvSpPr txBox="1"/>
          <p:nvPr/>
        </p:nvSpPr>
        <p:spPr>
          <a:xfrm>
            <a:off x="794481" y="3397778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BM@N</a:t>
            </a:r>
            <a:endParaRPr lang="en-RU" sz="1600" b="1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512901-10D1-EC43-A0A4-DB8845513872}"/>
              </a:ext>
            </a:extLst>
          </p:cNvPr>
          <p:cNvSpPr/>
          <p:nvPr/>
        </p:nvSpPr>
        <p:spPr>
          <a:xfrm>
            <a:off x="-81551" y="754693"/>
            <a:ext cx="5105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M. Abdallah et al. [STAR Collaboration] 2108.00908 [</a:t>
            </a:r>
            <a:r>
              <a:rPr lang="en-GB" sz="1400" dirty="0" err="1"/>
              <a:t>nucl</a:t>
            </a:r>
            <a:r>
              <a:rPr lang="en-GB" sz="1400" dirty="0"/>
              <a:t>-ex]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2972E-8720-4A43-B13A-31C3515881D5}"/>
              </a:ext>
            </a:extLst>
          </p:cNvPr>
          <p:cNvSpPr txBox="1"/>
          <p:nvPr/>
        </p:nvSpPr>
        <p:spPr>
          <a:xfrm>
            <a:off x="1476311" y="3397903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CBM</a:t>
            </a:r>
            <a:endParaRPr lang="en-RU" sz="1600" b="1" dirty="0">
              <a:solidFill>
                <a:schemeClr val="accent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01CF8-8D96-094F-84BC-6C6C3C6AA7C8}"/>
              </a:ext>
            </a:extLst>
          </p:cNvPr>
          <p:cNvCxnSpPr>
            <a:cxnSpLocks/>
          </p:cNvCxnSpPr>
          <p:nvPr/>
        </p:nvCxnSpPr>
        <p:spPr>
          <a:xfrm flipH="1">
            <a:off x="1313544" y="3296317"/>
            <a:ext cx="61685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21FF545-A0C4-AAD6-09FB-6BD040B7DE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3195" y="2129742"/>
                <a:ext cx="7546557" cy="42266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RU" dirty="0"/>
                  <a:t>Strong energy dependence of </a:t>
                </a:r>
                <a14:m>
                  <m:oMath xmlns:m="http://schemas.openxmlformats.org/officeDocument/2006/math">
                    <m:r>
                      <a:rPr lang="en-RU" i="1" dirty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RU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RU" i="1" dirty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r>
                  <a:rPr lang="en-RU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dirty="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=2-11 GeV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RU" dirty="0"/>
                  <a:t>Makes it difficult to perform comparisons between different experiments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RU" dirty="0"/>
                  <a:t> (change of sign with energy)</a:t>
                </a:r>
              </a:p>
              <a:p>
                <a:pPr marL="0" indent="0">
                  <a:spcBef>
                    <a:spcPts val="1600"/>
                  </a:spcBef>
                  <a:buFont typeface="Arial" panose="020B0604020202020204" pitchFamily="34" charset="0"/>
                  <a:buNone/>
                </a:pPr>
                <a:r>
                  <a:rPr lang="en-GB" b="1" dirty="0"/>
                  <a:t>Anisotropic flow at FAIR/NICA energies is a delicate balance between:</a:t>
                </a:r>
              </a:p>
              <a:p>
                <a:pPr marL="571500" indent="-571500">
                  <a:buClr>
                    <a:srgbClr val="C00000"/>
                  </a:buClr>
                  <a:buFont typeface="+mj-lt"/>
                  <a:buAutoNum type="romanUcPeriod"/>
                </a:pPr>
                <a:r>
                  <a:rPr lang="en-GB" dirty="0">
                    <a:solidFill>
                      <a:srgbClr val="C00000"/>
                    </a:solidFill>
                  </a:rPr>
                  <a:t>The ability of pressure developed early in the reaction zone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rad>
                  </m:oMath>
                </a14:m>
                <a:r>
                  <a:rPr lang="en-GB" dirty="0"/>
                  <a:t>) and 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The passage time for removal of the shadowing by spectators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𝑝𝑎𝑠𝑠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dirty="0"/>
                  <a:t>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RU" b="1" dirty="0"/>
                  <a:t>Goal of this work:</a:t>
                </a:r>
              </a:p>
              <a:p>
                <a:r>
                  <a:rPr lang="en-US" dirty="0"/>
                  <a:t>Perform scaling tests for anisotropic flow at </a:t>
                </a:r>
                <a:r>
                  <a:rPr lang="en-US" dirty="0" err="1"/>
                  <a:t>Nuclotron</a:t>
                </a:r>
                <a:r>
                  <a:rPr lang="en-US" dirty="0"/>
                  <a:t>-NICA energy range and make predictions what one can expect at </a:t>
                </a:r>
                <a:r>
                  <a:rPr lang="en-RU" dirty="0"/>
                  <a:t>BM@N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=2.3-3.</a:t>
                </a:r>
                <a:r>
                  <a:rPr lang="ru-RU" dirty="0"/>
                  <a:t>3</a:t>
                </a:r>
                <a:r>
                  <a:rPr lang="en-RU" dirty="0"/>
                  <a:t> GeV) and MPD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RU" dirty="0"/>
                  <a:t>=4-11 GeV)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RU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21FF545-A0C4-AAD6-09FB-6BD040B7D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95" y="2129742"/>
                <a:ext cx="7546557" cy="4226608"/>
              </a:xfrm>
              <a:prstGeom prst="rect">
                <a:avLst/>
              </a:prstGeom>
              <a:blipFill>
                <a:blip r:embed="rId6"/>
                <a:stretch>
                  <a:fillRect l="-1176" t="-2994" r="-336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35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2558409E-963D-1ADC-5577-0F20B4070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7336"/>
            <a:ext cx="6007262" cy="315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3C51-5AE2-42C7-048C-AB8BD714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523" y="3659684"/>
            <a:ext cx="6301575" cy="211737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altLang="ru-RU" sz="2800" dirty="0">
                <a:sym typeface="Wingdings" pitchFamily="2" charset="2"/>
              </a:rPr>
              <a:t>Significant part of flow at RHIC developed at partonic level   </a:t>
            </a:r>
          </a:p>
          <a:p>
            <a:pPr>
              <a:buClr>
                <a:schemeClr val="tx1"/>
              </a:buClr>
            </a:pPr>
            <a:r>
              <a:rPr lang="en-US" altLang="ru-RU" sz="2800" dirty="0">
                <a:sym typeface="Wingdings" pitchFamily="2" charset="2"/>
              </a:rPr>
              <a:t>Scaling provides an additional constraint for  the mechanism for hadronization at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24.10.2022</a:t>
            </a:r>
            <a:endParaRPr lang="en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4</a:t>
            </a:fld>
            <a:endParaRPr lang="en-RU"/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2CDDD57E-7405-2ACE-4E06-81C7A79E5C4E}"/>
              </a:ext>
            </a:extLst>
          </p:cNvPr>
          <p:cNvGrpSpPr>
            <a:grpSpLocks/>
          </p:cNvGrpSpPr>
          <p:nvPr/>
        </p:nvGrpSpPr>
        <p:grpSpPr bwMode="auto">
          <a:xfrm>
            <a:off x="-1" y="523031"/>
            <a:ext cx="6985402" cy="2994845"/>
            <a:chOff x="432" y="683"/>
            <a:chExt cx="4636" cy="2442"/>
          </a:xfrm>
        </p:grpSpPr>
        <p:pic>
          <p:nvPicPr>
            <p:cNvPr id="13" name="Picture 9" descr="scalling_fig_pt-to-ket">
              <a:extLst>
                <a:ext uri="{FF2B5EF4-FFF2-40B4-BE49-F238E27FC236}">
                  <a16:creationId xmlns:a16="http://schemas.microsoft.com/office/drawing/2014/main" id="{DCE4B068-DFF2-F438-DCAF-3F769284A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816"/>
              <a:ext cx="4636" cy="2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61139655-4F5C-3EB0-B0DC-459BB082B7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" y="683"/>
              <a:ext cx="1851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200" i="1" dirty="0">
                  <a:solidFill>
                    <a:srgbClr val="000000"/>
                  </a:solidFill>
                </a:rPr>
                <a:t>Phys. Rev. Lett. 98, 162301 </a:t>
              </a:r>
              <a:r>
                <a:rPr lang="en-US" altLang="ru-RU" sz="1400" i="1" dirty="0">
                  <a:solidFill>
                    <a:srgbClr val="000000"/>
                  </a:solidFill>
                </a:rPr>
                <a:t>(2007)</a:t>
              </a:r>
            </a:p>
          </p:txBody>
        </p:sp>
      </p:grpSp>
      <p:sp>
        <p:nvSpPr>
          <p:cNvPr id="9" name="Text Box 11">
            <a:extLst>
              <a:ext uri="{FF2B5EF4-FFF2-40B4-BE49-F238E27FC236}">
                <a16:creationId xmlns:a16="http://schemas.microsoft.com/office/drawing/2014/main" id="{DEEBC0C6-C4F9-E5C8-76D1-80669AB6C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245" y="2469860"/>
            <a:ext cx="950488" cy="338554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solidFill>
                  <a:srgbClr val="000000"/>
                </a:solidFill>
              </a:rPr>
              <a:t>Mesons</a:t>
            </a:r>
            <a:endParaRPr lang="en-US" altLang="ru-RU" sz="1800" i="1" dirty="0">
              <a:solidFill>
                <a:srgbClr val="000000"/>
              </a:solidFill>
            </a:endParaRP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BA08DECB-1418-EFBE-197B-D4749B0C08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21049" y="2194833"/>
            <a:ext cx="289301" cy="29433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RU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E9B02001-61DC-FE52-30B7-676FC0008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861" y="1321001"/>
            <a:ext cx="950488" cy="338554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solidFill>
                  <a:srgbClr val="000000"/>
                </a:solidFill>
              </a:rPr>
              <a:t>Baryons</a:t>
            </a:r>
            <a:endParaRPr lang="en-US" altLang="ru-RU" sz="1800" i="1" dirty="0">
              <a:solidFill>
                <a:srgbClr val="000000"/>
              </a:solidFill>
            </a:endParaRP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1A61087B-9472-1B00-133B-A997DACC4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7843" y="1659555"/>
            <a:ext cx="227426" cy="1752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DB724-0BAB-AB30-C034-F6AF5371EB17}"/>
              </a:ext>
            </a:extLst>
          </p:cNvPr>
          <p:cNvSpPr txBox="1"/>
          <p:nvPr/>
        </p:nvSpPr>
        <p:spPr>
          <a:xfrm>
            <a:off x="5111899" y="2601993"/>
            <a:ext cx="144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</a:t>
            </a:r>
            <a:r>
              <a:rPr lang="en-US" sz="2000" b="0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  <a:r>
              <a:rPr lang="en-US" sz="2000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scaling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4B6C8F-092D-807C-BD2B-6A1167442D53}"/>
                  </a:ext>
                </a:extLst>
              </p:cNvPr>
              <p:cNvSpPr txBox="1"/>
              <p:nvPr/>
            </p:nvSpPr>
            <p:spPr>
              <a:xfrm>
                <a:off x="4623600" y="864324"/>
                <a:ext cx="1931384" cy="376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RU" dirty="0"/>
                  <a:t> GeV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4B6C8F-092D-807C-BD2B-6A1167442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600" y="864324"/>
                <a:ext cx="1931384" cy="376578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02052" y="92363"/>
                <a:ext cx="11187896" cy="526126"/>
              </a:xfrm>
            </p:spPr>
            <p:txBody>
              <a:bodyPr>
                <a:normAutofit fontScale="90000"/>
              </a:bodyPr>
              <a:lstStyle/>
              <a:p>
                <a:r>
                  <a:rPr lang="en-RU" dirty="0"/>
                  <a:t>Scaling relations at RHIC/LHC – NCQ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RU" dirty="0"/>
                  <a:t>) scaling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2052" y="92363"/>
                <a:ext cx="11187896" cy="526126"/>
              </a:xfrm>
              <a:blipFill>
                <a:blip r:embed="rId5"/>
                <a:stretch>
                  <a:fillRect l="-1927" t="-45238" r="-1361" b="-595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23007D-C4A8-1A27-E67C-8A1290CEF791}"/>
                  </a:ext>
                </a:extLst>
              </p:cNvPr>
              <p:cNvSpPr txBox="1"/>
              <p:nvPr/>
            </p:nvSpPr>
            <p:spPr>
              <a:xfrm>
                <a:off x="6985401" y="1141401"/>
                <a:ext cx="4930196" cy="1076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mbria Math" panose="02040503050406030204" pitchFamily="18" charset="0"/>
                  </a:rPr>
                  <a:t>NCQ scaling: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</m:e>
                    </m:d>
                  </m:oMath>
                </a14:m>
                <a:endParaRPr lang="en-US" b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RU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mesons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for</m:t>
                              </m:r>
                              <m: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baryons</m:t>
                              </m:r>
                            </m:e>
                          </m:eqAr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23007D-C4A8-1A27-E67C-8A1290CEF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401" y="1141401"/>
                <a:ext cx="4930196" cy="1076257"/>
              </a:xfrm>
              <a:prstGeom prst="rect">
                <a:avLst/>
              </a:prstGeom>
              <a:blipFill>
                <a:blip r:embed="rId6"/>
                <a:stretch>
                  <a:fillRect l="-10026" t="-93023" b="-182558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58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DA7E-4655-3B8D-EE1B-80BED963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A8C30-9CA3-AFF4-1228-2D372521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8D843-9ECB-46BD-5D00-1A344692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5</a:t>
            </a:fld>
            <a:endParaRPr lang="en-RU"/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A3E7358C-A8BE-4269-0257-CA8D2BE0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" y="956209"/>
            <a:ext cx="8476677" cy="540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C659C7-A0C9-5627-8BDD-8FC8563551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86137" y="136526"/>
                <a:ext cx="11516810" cy="10080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RU" dirty="0"/>
                  <a:t>Dissapearence of partonic collectivity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RU" dirty="0"/>
                  <a:t> GeV Au+Au collisions at RHIC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3C659C7-A0C9-5627-8BDD-8FC8563551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86137" y="136526"/>
                <a:ext cx="11516810" cy="1008063"/>
              </a:xfrm>
              <a:blipFill>
                <a:blip r:embed="rId3"/>
                <a:stretch>
                  <a:fillRect l="-1872" t="-24691" r="-2093" b="-35802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B485-3C94-B59F-7F4A-A5A2A4186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99" y="1380652"/>
            <a:ext cx="3892952" cy="26241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B</a:t>
            </a:r>
            <a:r>
              <a:rPr lang="en-RU" dirty="0"/>
              <a:t>reaking of NCQ scaling at 3 GeV </a:t>
            </a:r>
          </a:p>
          <a:p>
            <a:pPr marL="0" indent="0">
              <a:buNone/>
            </a:pPr>
            <a:r>
              <a:rPr lang="en-RU" i="1" dirty="0"/>
              <a:t>“</a:t>
            </a:r>
            <a:r>
              <a:rPr lang="en-RU" b="1" i="1" dirty="0"/>
              <a:t>imply the vanishing of partonic collectivity and a new EOS, likely dominated by baryonic interactions in the high baryon density region</a:t>
            </a:r>
            <a:r>
              <a:rPr lang="en-RU" i="1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0134D4-1C5D-F2D1-EC56-C42BA6BAB521}"/>
              </a:ext>
            </a:extLst>
          </p:cNvPr>
          <p:cNvSpPr txBox="1"/>
          <p:nvPr/>
        </p:nvSpPr>
        <p:spPr>
          <a:xfrm>
            <a:off x="1134470" y="1144589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i="1" dirty="0">
                <a:solidFill>
                  <a:srgbClr val="000000"/>
                </a:solidFill>
              </a:rPr>
              <a:t>Phys. Lett. B 827, 137003 (2022)</a:t>
            </a:r>
            <a:endParaRPr lang="en-RU" sz="1400" dirty="0"/>
          </a:p>
        </p:txBody>
      </p:sp>
    </p:spTree>
    <p:extLst>
      <p:ext uri="{BB962C8B-B14F-4D97-AF65-F5344CB8AC3E}">
        <p14:creationId xmlns:p14="http://schemas.microsoft.com/office/powerpoint/2010/main" val="3440280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6</a:t>
            </a:fld>
            <a:endParaRPr lang="en-RU"/>
          </a:p>
        </p:txBody>
      </p:sp>
      <p:pic>
        <p:nvPicPr>
          <p:cNvPr id="19" name="Рисунок 9">
            <a:extLst>
              <a:ext uri="{FF2B5EF4-FFF2-40B4-BE49-F238E27FC236}">
                <a16:creationId xmlns:a16="http://schemas.microsoft.com/office/drawing/2014/main" id="{333AB4D3-1F5E-44A4-CB3C-8247C1FBD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3463704"/>
            <a:ext cx="39052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7BC754DD-E949-29F1-CEA8-2EAB2AD4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30" y="3463704"/>
            <a:ext cx="3905249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">
            <a:extLst>
              <a:ext uri="{FF2B5EF4-FFF2-40B4-BE49-F238E27FC236}">
                <a16:creationId xmlns:a16="http://schemas.microsoft.com/office/drawing/2014/main" id="{0958CB3B-6EAE-5195-E094-5083CE9C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742" y="3457934"/>
            <a:ext cx="3905250" cy="285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0FE9869F-374F-19FF-44B0-FC2E655F7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613"/>
            <a:ext cx="4201610" cy="318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1C0FE-7B79-41F5-561E-6A093942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26126"/>
          </a:xfrm>
        </p:spPr>
        <p:txBody>
          <a:bodyPr>
            <a:normAutofit fontScale="90000"/>
          </a:bodyPr>
          <a:lstStyle/>
          <a:p>
            <a:r>
              <a:rPr lang="en-RU" dirty="0"/>
              <a:t>NCQ scaling: hybrid and cascade models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5AA13-D9C2-E9A2-792F-32D3655DD996}"/>
              </a:ext>
            </a:extLst>
          </p:cNvPr>
          <p:cNvSpPr txBox="1"/>
          <p:nvPr/>
        </p:nvSpPr>
        <p:spPr>
          <a:xfrm>
            <a:off x="604203" y="593601"/>
            <a:ext cx="32709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1" kern="0" dirty="0">
                <a:latin typeface="Calibri"/>
              </a:rPr>
              <a:t>STAR Collaboration, </a:t>
            </a:r>
            <a:r>
              <a:rPr lang="en-US" sz="1200" b="0" i="1" kern="0" dirty="0" err="1">
                <a:latin typeface="Calibri"/>
              </a:rPr>
              <a:t>arxiv.org</a:t>
            </a:r>
            <a:r>
              <a:rPr lang="en-US" sz="1200" b="0" i="1" kern="0" dirty="0">
                <a:latin typeface="Calibri"/>
              </a:rPr>
              <a:t>/abs/2007.14005</a:t>
            </a:r>
            <a:endParaRPr lang="ru-RU" sz="1200" b="0" i="1" kern="0" dirty="0"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84901" y="808989"/>
                <a:ext cx="7548392" cy="247059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Scaling holds up at 4.5 GeV in STAR data and pure string/hadronic cascade models (without partonic </a:t>
                </a:r>
                <a:r>
                  <a:rPr lang="en-US" dirty="0" err="1">
                    <a:latin typeface="Cambria Math" panose="02040503050406030204" pitchFamily="18" charset="0"/>
                  </a:rPr>
                  <a:t>d.o.f.</a:t>
                </a:r>
                <a:r>
                  <a:rPr lang="en-US" dirty="0">
                    <a:latin typeface="Cambria Math" panose="02040503050406030204" pitchFamily="18" charset="0"/>
                  </a:rPr>
                  <a:t>)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0" indent="0" algn="ctr">
                  <a:spcBef>
                    <a:spcPts val="16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𝑲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</m:oMath>
                </a14:m>
                <a:r>
                  <a:rPr lang="en-RU" b="1" dirty="0"/>
                  <a:t> scaling at 4.5 GeV might be accidental – more careful studies should be performed</a:t>
                </a:r>
              </a:p>
              <a:p>
                <a:pPr lvl="1"/>
                <a:endParaRPr lang="en-R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84901" y="808989"/>
                <a:ext cx="7548392" cy="2470598"/>
              </a:xfrm>
              <a:blipFill>
                <a:blip r:embed="rId6"/>
                <a:stretch>
                  <a:fillRect l="-1513" t="-4082" r="-2017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48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35E02C5F-8952-2BDF-0CB2-4573A50E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" y="3328171"/>
            <a:ext cx="3228955" cy="314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id="{64BEA82E-E27E-1749-5FFB-D8F3AB8D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523367"/>
            <a:ext cx="3228956" cy="30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23780" y="3787725"/>
                <a:ext cx="5663420" cy="243115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RU" dirty="0"/>
                  <a:t>The rather good scaling observed suggests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RU" dirty="0"/>
                  <a:t> does not change significantly over beam energy range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en-RU" i="1" dirty="0" smtClean="0">
                        <a:latin typeface="Cambria Math" panose="02040503050406030204" pitchFamily="18" charset="0"/>
                      </a:rPr>
                      <m:t>=0.4−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RU" dirty="0"/>
                  <a:t> AGeV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=2−2.7</m:t>
                    </m:r>
                  </m:oMath>
                </a14:m>
                <a:r>
                  <a:rPr lang="en-RU" dirty="0"/>
                  <a:t> GeV)</a:t>
                </a:r>
              </a:p>
              <a:p>
                <a:r>
                  <a:rPr lang="en-RU" dirty="0"/>
                  <a:t>Scaling breaks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en-RU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2.9</m:t>
                    </m:r>
                  </m:oMath>
                </a14:m>
                <a:r>
                  <a:rPr lang="en-RU" dirty="0"/>
                  <a:t> AGeV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RU" dirty="0"/>
                  <a:t> GeV)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23780" y="3787725"/>
                <a:ext cx="5663420" cy="2431158"/>
              </a:xfrm>
              <a:blipFill>
                <a:blip r:embed="rId4"/>
                <a:stretch>
                  <a:fillRect l="-1790" t="-625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7</a:t>
            </a:fld>
            <a:endParaRPr lang="en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33C05-833C-956E-ACE6-A668314B07DE}"/>
              </a:ext>
            </a:extLst>
          </p:cNvPr>
          <p:cNvSpPr txBox="1"/>
          <p:nvPr/>
        </p:nvSpPr>
        <p:spPr>
          <a:xfrm>
            <a:off x="723419" y="569141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400" b="0" i="1" dirty="0" err="1"/>
              <a:t>Nucl</a:t>
            </a:r>
            <a:r>
              <a:rPr lang="en-US" altLang="ru-RU" sz="1400" b="0" i="1" dirty="0"/>
              <a:t>. Phys A 876 (2012) 1-60</a:t>
            </a:r>
            <a:endParaRPr lang="en-GB" sz="14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24140D-2ED6-7B61-F25B-3490E7A434BF}"/>
                  </a:ext>
                </a:extLst>
              </p:cNvPr>
              <p:cNvSpPr txBox="1"/>
              <p:nvPr/>
            </p:nvSpPr>
            <p:spPr>
              <a:xfrm>
                <a:off x="4097438" y="1107740"/>
                <a:ext cx="874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&lt;0.4</m:t>
                      </m:r>
                    </m:oMath>
                  </m:oMathPara>
                </a14:m>
                <a:endParaRPr lang="en-RU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24140D-2ED6-7B61-F25B-3490E7A43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438" y="1107740"/>
                <a:ext cx="874214" cy="276999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Рисунок 10">
            <a:extLst>
              <a:ext uri="{FF2B5EF4-FFF2-40B4-BE49-F238E27FC236}">
                <a16:creationId xmlns:a16="http://schemas.microsoft.com/office/drawing/2014/main" id="{3DC13ED4-EBCD-133D-7B25-1749BF860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21" y="523367"/>
            <a:ext cx="3283800" cy="30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107D90-446B-551D-D8A6-E736CC75CF21}"/>
                  </a:ext>
                </a:extLst>
              </p:cNvPr>
              <p:cNvSpPr txBox="1"/>
              <p:nvPr/>
            </p:nvSpPr>
            <p:spPr>
              <a:xfrm>
                <a:off x="9337648" y="937787"/>
                <a:ext cx="2687018" cy="1237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𝑝𝑎𝑠𝑠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0" dirty="0"/>
                  <a:t> </a:t>
                </a: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RU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107D90-446B-551D-D8A6-E736CC75C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648" y="937787"/>
                <a:ext cx="2687018" cy="1237775"/>
              </a:xfrm>
              <a:prstGeom prst="rect">
                <a:avLst/>
              </a:prstGeom>
              <a:blipFill>
                <a:blip r:embed="rId8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2">
            <a:extLst>
              <a:ext uri="{FF2B5EF4-FFF2-40B4-BE49-F238E27FC236}">
                <a16:creationId xmlns:a16="http://schemas.microsoft.com/office/drawing/2014/main" id="{BFB5A9A5-9623-787C-FB34-493A5BA9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50" y="3328172"/>
            <a:ext cx="3223429" cy="314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F7D38D15-570B-9DAB-B91E-C4CFEA092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523367"/>
            <a:ext cx="3184109" cy="308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1C0FE-7B79-41F5-561E-6A093942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26126"/>
          </a:xfrm>
        </p:spPr>
        <p:txBody>
          <a:bodyPr>
            <a:normAutofit fontScale="90000"/>
          </a:bodyPr>
          <a:lstStyle/>
          <a:p>
            <a:r>
              <a:rPr lang="en-RU" dirty="0"/>
              <a:t>Scaling relations at SIS – scaling with passage time</a:t>
            </a:r>
          </a:p>
        </p:txBody>
      </p:sp>
    </p:spTree>
    <p:extLst>
      <p:ext uri="{BB962C8B-B14F-4D97-AF65-F5344CB8AC3E}">
        <p14:creationId xmlns:p14="http://schemas.microsoft.com/office/powerpoint/2010/main" val="23036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91ECDBEF-020F-BFC2-615B-6EDF73C4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" y="3350355"/>
            <a:ext cx="3441850" cy="32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D8A1CC19-ACE5-3220-BC0E-21773B39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35" y="3350355"/>
            <a:ext cx="3441850" cy="32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15552" y="3691796"/>
                <a:ext cx="4574877" cy="266455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RU" dirty="0"/>
                  <a:t>Scaling holds for both JAM and UrQMD models with mean-field potentials for all EOS</a:t>
                </a:r>
              </a:p>
              <a:p>
                <a:r>
                  <a:rPr lang="en-RU" dirty="0"/>
                  <a:t>Similar trend with experimental data: scaling breaks at around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≥2.7</m:t>
                    </m:r>
                  </m:oMath>
                </a14:m>
                <a:r>
                  <a:rPr lang="en-RU" dirty="0"/>
                  <a:t> GeV</a:t>
                </a:r>
              </a:p>
              <a:p>
                <a:r>
                  <a:rPr lang="en-RU" dirty="0"/>
                  <a:t>Scaling can provide additional constraints for models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793C51-5AE2-42C7-048C-AB8BD714C6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15552" y="3691796"/>
                <a:ext cx="4574877" cy="2664554"/>
              </a:xfrm>
              <a:blipFill>
                <a:blip r:embed="rId4"/>
                <a:stretch>
                  <a:fillRect l="-1939" t="-5213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8</a:t>
            </a:fld>
            <a:endParaRPr lang="en-RU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09876632-6750-1B10-FEF0-E0FAEE2C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" y="375065"/>
            <a:ext cx="3441850" cy="32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ADC4BD-1CBF-332D-9FF3-B9737DC18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35" y="375065"/>
            <a:ext cx="3441850" cy="32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4754D3E5-8D7D-4F7A-93F2-D7B8F648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81" y="375065"/>
            <a:ext cx="3441851" cy="32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36525"/>
                <a:ext cx="10515600" cy="526126"/>
              </a:xfrm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RU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RU" dirty="0"/>
                  <a:t> scaling: mean-field models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201C0FE-7B79-41F5-561E-6A093942A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36525"/>
                <a:ext cx="10515600" cy="526126"/>
              </a:xfrm>
              <a:blipFill>
                <a:blip r:embed="rId8"/>
                <a:stretch>
                  <a:fillRect l="-362" t="-39535" b="-60465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73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9C9ADC-0006-DC8F-B763-A6F02F330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681" y="445625"/>
            <a:ext cx="4400522" cy="60430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5AF26-9F2F-6DE8-43F2-EB5AAB19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24.10.2022</a:t>
            </a:r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021C7-10ED-002B-C4AA-E0C02345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AYSS-2022</a:t>
            </a:r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3CC04-75A0-9E31-094F-94EE932D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1BA6-1461-004E-AD4D-6ED1D212333C}" type="slidenum">
              <a:rPr lang="en-RU" smtClean="0"/>
              <a:t>9</a:t>
            </a:fld>
            <a:endParaRPr lang="en-RU"/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D109DCE-E868-9432-62A6-AFFB79E7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83"/>
            <a:ext cx="4048420" cy="377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2C1983AA-0A49-EB3E-D827-52F586FC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60" y="326983"/>
            <a:ext cx="4048420" cy="377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B6CBF5-E63C-A33D-5A6F-BE901DD1A9D2}"/>
                  </a:ext>
                </a:extLst>
              </p:cNvPr>
              <p:cNvSpPr txBox="1"/>
              <p:nvPr/>
            </p:nvSpPr>
            <p:spPr>
              <a:xfrm>
                <a:off x="1102883" y="4188807"/>
                <a:ext cx="5236754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centrality</m:t>
                                      </m:r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PID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RU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B6CBF5-E63C-A33D-5A6F-BE901DD1A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883" y="4188807"/>
                <a:ext cx="5236754" cy="413511"/>
              </a:xfrm>
              <a:prstGeom prst="rect">
                <a:avLst/>
              </a:prstGeom>
              <a:blipFill>
                <a:blip r:embed="rId6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29E0BB-2A3F-054B-A1C4-9FFCACA11F95}"/>
              </a:ext>
            </a:extLst>
          </p:cNvPr>
          <p:cNvSpPr txBox="1"/>
          <p:nvPr/>
        </p:nvSpPr>
        <p:spPr>
          <a:xfrm>
            <a:off x="9253854" y="204405"/>
            <a:ext cx="2957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1" u="none" strike="noStrike" dirty="0" err="1">
                <a:effectLst/>
                <a:latin typeface="-apple-system"/>
              </a:rPr>
              <a:t>J.Phys.Conf.Ser</a:t>
            </a:r>
            <a:r>
              <a:rPr lang="en-GB" sz="1400" b="0" i="1" u="none" strike="noStrike" dirty="0">
                <a:effectLst/>
                <a:latin typeface="-apple-system"/>
              </a:rPr>
              <a:t>.</a:t>
            </a:r>
            <a:r>
              <a:rPr lang="en-GB" sz="1400" b="0" i="0" u="none" strike="noStrike" dirty="0">
                <a:effectLst/>
                <a:latin typeface="-apple-system"/>
              </a:rPr>
              <a:t> 1690 (2020) 1, 012128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1C0FE-7B79-41F5-561E-6A093942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526126"/>
          </a:xfrm>
        </p:spPr>
        <p:txBody>
          <a:bodyPr>
            <a:normAutofit fontScale="90000"/>
          </a:bodyPr>
          <a:lstStyle/>
          <a:p>
            <a:r>
              <a:rPr lang="en-RU" dirty="0"/>
              <a:t>Scaling with integra</a:t>
            </a:r>
            <a:r>
              <a:rPr lang="en-US" dirty="0"/>
              <a:t>l</a:t>
            </a:r>
            <a:r>
              <a:rPr lang="en-RU" dirty="0"/>
              <a:t> anisotropic 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3C51-5AE2-42C7-048C-AB8BD714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92" y="4914900"/>
            <a:ext cx="7921908" cy="1103937"/>
          </a:xfrm>
        </p:spPr>
        <p:txBody>
          <a:bodyPr/>
          <a:lstStyle/>
          <a:p>
            <a:r>
              <a:rPr lang="en-RU" dirty="0"/>
              <a:t>Scaling works at top RHIC and BES energy range</a:t>
            </a:r>
          </a:p>
          <a:p>
            <a:r>
              <a:rPr lang="en-RU" dirty="0"/>
              <a:t>Similar trend for pions, kaons and protons</a:t>
            </a:r>
          </a:p>
        </p:txBody>
      </p:sp>
    </p:spTree>
    <p:extLst>
      <p:ext uri="{BB962C8B-B14F-4D97-AF65-F5344CB8AC3E}">
        <p14:creationId xmlns:p14="http://schemas.microsoft.com/office/powerpoint/2010/main" val="4133453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1920</Words>
  <Application>Microsoft Macintosh PowerPoint</Application>
  <PresentationFormat>Widescreen</PresentationFormat>
  <Paragraphs>247</Paragraphs>
  <Slides>29</Slides>
  <Notes>1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-apple-system</vt:lpstr>
      <vt:lpstr>Arial</vt:lpstr>
      <vt:lpstr>Bell MT</vt:lpstr>
      <vt:lpstr>Calibri</vt:lpstr>
      <vt:lpstr>Calibri Light</vt:lpstr>
      <vt:lpstr>Cambria Math</vt:lpstr>
      <vt:lpstr>Lucida Grande</vt:lpstr>
      <vt:lpstr>Wingdings</vt:lpstr>
      <vt:lpstr>Office Theme</vt:lpstr>
      <vt:lpstr>Scaling properties of anisotropic flow at Nuclotron-NICA energy range</vt:lpstr>
      <vt:lpstr>Outline</vt:lpstr>
      <vt:lpstr>Anisotropic flow in Au+Au collisions at Nuclotron-NICA energies</vt:lpstr>
      <vt:lpstr>Scaling relations at RHIC/LHC – NCQ (KE_T/n_q) scaling</vt:lpstr>
      <vt:lpstr>Dissapearence of partonic collectivity in √(s_NN )=3 GeV Au+Au collisions at RHIC</vt:lpstr>
      <vt:lpstr>NCQ scaling: hybrid and cascade models</vt:lpstr>
      <vt:lpstr>Scaling relations at SIS – scaling with passage time</vt:lpstr>
      <vt:lpstr>u_t0 scaling: mean-field models</vt:lpstr>
      <vt:lpstr>Scaling with integral anisotropic flow</vt:lpstr>
      <vt:lpstr>|v_n^int | scaling: JAM MD2 model</vt:lpstr>
      <vt:lpstr>|v_2^int | scaling: JAM MD2 model</vt:lpstr>
      <vt:lpstr>Summary and outlook</vt:lpstr>
      <vt:lpstr>Thank you for your attention!</vt:lpstr>
      <vt:lpstr>Backup slides</vt:lpstr>
      <vt:lpstr>Anisotropic flow in Au+Au collisions at Nuclotron-NICA energies</vt:lpstr>
      <vt:lpstr>Scaling properties of collective flow</vt:lpstr>
      <vt:lpstr>Anisotropic flow study at √(s_NN )=2-4 GeV with JAM model</vt:lpstr>
      <vt:lpstr>Why do we need new measurements at BM@N, CBM and MPD?</vt:lpstr>
      <vt:lpstr>Scaling with integrated v_2</vt:lpstr>
      <vt:lpstr>v_1 (y) protons at √(s_NN )=2.4 GeV</vt:lpstr>
      <vt:lpstr>v_2 (y) protons at √(s_NN )=2.4 GeV</vt:lpstr>
      <vt:lpstr>v_1 (b) Xe+Cs vs Au+Au - protons</vt:lpstr>
      <vt:lpstr>v_2 (b) Xe+Cs vs Au+Au - protons</vt:lpstr>
      <vt:lpstr>v_3 (b) Xe+Cs vs Au+Au - protons</vt:lpstr>
      <vt:lpstr>v_4 (b) Xe+Cs vs Au+Au - protons</vt:lpstr>
      <vt:lpstr>v_1 (b_0 ) Xe+Cs vs Au+Au - protons</vt:lpstr>
      <vt:lpstr>v_2 (b_0 ) Xe+Cs vs Au+Au - protons</vt:lpstr>
      <vt:lpstr>v_3 (b_0 ) Xe+Cs vs Au+Au - protons</vt:lpstr>
      <vt:lpstr>v_4 (b_0 ) Xe+Cs vs Au+Au - protons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comparison with experimental data on collective flow at FAIR and NICA energies</dc:title>
  <dc:creator>Петр Парфенов</dc:creator>
  <cp:lastModifiedBy>Петр Парфенов</cp:lastModifiedBy>
  <cp:revision>37</cp:revision>
  <dcterms:created xsi:type="dcterms:W3CDTF">2022-10-22T10:37:29Z</dcterms:created>
  <dcterms:modified xsi:type="dcterms:W3CDTF">2022-10-24T09:06:05Z</dcterms:modified>
</cp:coreProperties>
</file>