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23"/>
  </p:notesMasterIdLst>
  <p:sldIdLst>
    <p:sldId id="282" r:id="rId2"/>
    <p:sldId id="258" r:id="rId3"/>
    <p:sldId id="257" r:id="rId4"/>
    <p:sldId id="259" r:id="rId5"/>
    <p:sldId id="275" r:id="rId6"/>
    <p:sldId id="260" r:id="rId7"/>
    <p:sldId id="261" r:id="rId8"/>
    <p:sldId id="262" r:id="rId9"/>
    <p:sldId id="264" r:id="rId10"/>
    <p:sldId id="263" r:id="rId11"/>
    <p:sldId id="265" r:id="rId12"/>
    <p:sldId id="267" r:id="rId13"/>
    <p:sldId id="268" r:id="rId14"/>
    <p:sldId id="271" r:id="rId15"/>
    <p:sldId id="272" r:id="rId16"/>
    <p:sldId id="273" r:id="rId17"/>
    <p:sldId id="283" r:id="rId18"/>
    <p:sldId id="274" r:id="rId19"/>
    <p:sldId id="277" r:id="rId20"/>
    <p:sldId id="279" r:id="rId21"/>
    <p:sldId id="28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A9A9"/>
    <a:srgbClr val="EB03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44" d="100"/>
          <a:sy n="44" d="100"/>
        </p:scale>
        <p:origin x="24" y="30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C4A56B-040A-4969-BA14-1D24F3F7A3E1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901AF-15D0-47EB-9457-390F85DFC5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803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Hello, my name is</a:t>
            </a:r>
            <a:r>
              <a:rPr lang="en-US" baseline="0" dirty="0" smtClean="0"/>
              <a:t> Marija and the title of my work is…..</a:t>
            </a:r>
          </a:p>
          <a:p>
            <a:r>
              <a:rPr lang="en-US" baseline="0" dirty="0" smtClean="0"/>
              <a:t>Nanocomposites consist of two materials, and first of them is cobalt ferrite </a:t>
            </a:r>
            <a:r>
              <a:rPr lang="en-US" baseline="0" dirty="0" err="1" smtClean="0"/>
              <a:t>dopped</a:t>
            </a:r>
            <a:r>
              <a:rPr lang="en-US" baseline="0" dirty="0" smtClean="0"/>
              <a:t> with Zn and gallium….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3F1A7-D7DA-4280-BD27-AC5F549C8D1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10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3F1A7-D7DA-4280-BD27-AC5F549C8D1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64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8860B2-F680-48B4-AAA3-F012AC19EF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AA3E180-738F-4D1D-8171-D424EE19BE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08C1877-E7F5-40A4-8B80-975BA6947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18A15-2290-4E6A-8C05-6C477443FBFD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CB8FC86-DE01-45AA-8253-4AF57ED3A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6B01C47-38C6-44ED-8553-9274E8629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E43A2-C6DC-4B1F-BC4B-05A1C7FF7D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917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C32A259-F064-4DB1-AB19-286F4D1F2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DAB87E8-548E-4431-8071-B7C60E5D6C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667E039-B671-43FE-A20F-18B846155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18A15-2290-4E6A-8C05-6C477443FBFD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4DF582-54F1-4918-8F6D-207AFC727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2DA88B5-02D0-4671-92B3-C6038987F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E43A2-C6DC-4B1F-BC4B-05A1C7FF7D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885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DA77A39-9515-44ED-BD2C-A36CDEDA56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29087EA-D857-40C0-B4CD-8E28BF1246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32513D5-65BC-4937-AD87-17D02C0DB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18A15-2290-4E6A-8C05-6C477443FBFD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BFAA7E9-9F1E-4CF1-869A-FBAA2D970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BAE619-8297-43BF-8E09-2B95A65A6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E43A2-C6DC-4B1F-BC4B-05A1C7FF7D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871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7AC221B-6BBD-4083-A14F-858812B2D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63F1E9C-66F8-4624-81B6-B304377B95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3B706BB-896C-440E-8F96-CBEE5489C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18A15-2290-4E6A-8C05-6C477443FBFD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291DA20-F974-49BB-9FF5-9CEEBB553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771C8B1-1704-480A-B7D1-7896EDC23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E43A2-C6DC-4B1F-BC4B-05A1C7FF7D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708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868F8E-2DA0-41D0-BF10-C10D63327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F2AE0D6-9008-4819-862A-7A7D60F3A4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75328EC-8B13-4A87-8C28-84A9A9265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18A15-2290-4E6A-8C05-6C477443FBFD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3928F53-7BFF-4C0E-9F9D-1ADAF5CE3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B1D1865-15E6-49DE-ADCF-B40A0C8EF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E43A2-C6DC-4B1F-BC4B-05A1C7FF7D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279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3639166-CB8D-4796-B2B0-03EDE41E0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0A3CAA6-DF2B-4A23-BF21-03F3E2EE2B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4899DD0-EF49-4064-B8C3-B095A25C24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E1935DA-BB14-4340-9B57-C30322807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18A15-2290-4E6A-8C05-6C477443FBFD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3DDA4D1-3165-4595-A514-0F157D323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5F96EC8-B33F-4527-92A4-B57D8F1B2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E43A2-C6DC-4B1F-BC4B-05A1C7FF7D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425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ADE6A4-5611-4D42-9148-BD2649055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4F6CB0D-27BD-4B7F-8E4B-7752E4ECF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7524F08-CA9F-4F0E-B31C-A2100EE3E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1D7EA7DC-F9E3-4298-A191-63DAC2BCB3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50CC937-5D0A-4230-B651-46ADEF62B7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B832B1F-E7BE-4A37-A96B-1E525FCAB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18A15-2290-4E6A-8C05-6C477443FBFD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349D524-BA74-4DEA-8D0D-8F10F705A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D6DCDAE-C575-4CBA-8FD5-2D3C91357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E43A2-C6DC-4B1F-BC4B-05A1C7FF7D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806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2B34096-C46B-41A2-B630-17600E32F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02371AC-4589-439A-8D5E-BAF65FF5C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18A15-2290-4E6A-8C05-6C477443FBFD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ED1E75B-8C0E-4E97-8DA8-DCDAA2D06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40577AB-E5F5-48A6-B442-5869F41E9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E43A2-C6DC-4B1F-BC4B-05A1C7FF7D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612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5B5CC69-BFC8-4B34-885D-D23049461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18A15-2290-4E6A-8C05-6C477443FBFD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92F0B39-342E-4DEA-8B5E-C35BD27F4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1D755CA-624D-431B-8765-0A7CCFD1B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E43A2-C6DC-4B1F-BC4B-05A1C7FF7D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463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C23D2FE-227E-445B-A6B4-601AFED06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40A0AD0-B519-4A17-BC67-7581E402D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B4A41D8-42CB-4F0F-ADB4-6A2F6A67CD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162AB5E-3EF3-4FCC-89C0-7F95703E3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18A15-2290-4E6A-8C05-6C477443FBFD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2FD4489-EB83-452F-B26D-E675DDD9E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EFEB9E3-1D1E-423D-836B-94B02C937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E43A2-C6DC-4B1F-BC4B-05A1C7FF7D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094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FD7B52B-4ED2-4D73-BBA9-FF68EA435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F494B8C-58C6-41BC-A7DA-34FD90E590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ABF4F26-0E29-4784-9834-9144AC1F8F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022E830-B274-4A97-9080-BF56B26EC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18A15-2290-4E6A-8C05-6C477443FBFD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913EB90-DAA9-4D6C-BE0B-807BAA255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3DCC9A5-A6AD-4838-AF84-E0A50BE52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E43A2-C6DC-4B1F-BC4B-05A1C7FF7D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387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AB08A2AA-8164-4CEB-A9BA-35175B0A1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EAE83B6-7BD3-46E5-B005-5AF7460752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7B42F7E-D37A-499E-A623-7F58E2A032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718A15-2290-4E6A-8C05-6C477443FBFD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92B3A8A-11F7-4A5F-938D-6ABDAE4126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B8D0E2D-3285-4A04-9D79-C4EA8415F4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E43A2-C6DC-4B1F-BC4B-05A1C7FF7D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57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B9D50F-DC3C-456E-9A7B-19720D2696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855" y="1613035"/>
            <a:ext cx="10916816" cy="1913466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Physicochemical properties of hydrothermally synthesized nanocomposites of graphene-oxide and Zn/Ga-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dopped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cobalt ferrite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FA778FA-8961-44E0-A128-8D661D3D83F9}"/>
              </a:ext>
            </a:extLst>
          </p:cNvPr>
          <p:cNvSpPr txBox="1"/>
          <p:nvPr/>
        </p:nvSpPr>
        <p:spPr>
          <a:xfrm>
            <a:off x="1668864" y="3516730"/>
            <a:ext cx="85219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u="sng" dirty="0"/>
              <a:t>Marija </a:t>
            </a:r>
            <a:r>
              <a:rPr lang="en-US" sz="2000" b="1" u="sng" dirty="0" err="1"/>
              <a:t>Gruji</a:t>
            </a:r>
            <a:r>
              <a:rPr lang="sr-Latn-RS" sz="2000" b="1" u="sng" dirty="0" smtClean="0"/>
              <a:t>čić</a:t>
            </a:r>
            <a:r>
              <a:rPr lang="sr-Latn-RS" sz="2000" dirty="0" smtClean="0"/>
              <a:t>, </a:t>
            </a:r>
            <a:r>
              <a:rPr lang="sr-Latn-RS" sz="2000" dirty="0"/>
              <a:t>Željko </a:t>
            </a:r>
            <a:r>
              <a:rPr lang="sr-Latn-RS" sz="2000" dirty="0" smtClean="0"/>
              <a:t>Mravik, </a:t>
            </a:r>
            <a:r>
              <a:rPr lang="sr-Latn-RS" sz="2000" dirty="0"/>
              <a:t>Milica </a:t>
            </a:r>
            <a:r>
              <a:rPr lang="sr-Latn-RS" sz="2000" dirty="0" smtClean="0"/>
              <a:t>Pejčić, </a:t>
            </a:r>
            <a:r>
              <a:rPr lang="sr-Latn-RS" sz="2000" dirty="0"/>
              <a:t>Danica </a:t>
            </a:r>
            <a:r>
              <a:rPr lang="sr-Latn-RS" sz="2000" dirty="0" smtClean="0"/>
              <a:t>Bajuk-Bogdanović, </a:t>
            </a:r>
            <a:r>
              <a:rPr lang="sr-Latn-RS" sz="2000" dirty="0"/>
              <a:t>Ivana Stojković </a:t>
            </a:r>
            <a:r>
              <a:rPr lang="sr-Latn-RS" sz="2000" dirty="0" smtClean="0"/>
              <a:t>Simatović, </a:t>
            </a:r>
            <a:r>
              <a:rPr lang="sr-Latn-RS" sz="2000" dirty="0"/>
              <a:t>Sonja </a:t>
            </a:r>
            <a:r>
              <a:rPr lang="sr-Latn-RS" sz="2000" dirty="0" smtClean="0"/>
              <a:t>Jovanović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1052454" y="5610029"/>
            <a:ext cx="1017561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XXVI International Scientific Conference of Young Scientists and Specialists (</a:t>
            </a:r>
            <a:r>
              <a:rPr lang="en-US" sz="2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AYSS-2022)</a:t>
            </a:r>
            <a:endParaRPr lang="en-US" sz="23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634" y="136459"/>
            <a:ext cx="4572000" cy="73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59" y="100759"/>
            <a:ext cx="2597411" cy="731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705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6923B60A-E4A5-4548-B5E5-88EC70AFF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81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latin typeface="+mn-lt"/>
                <a:cs typeface="Times New Roman" panose="02020603050405020304" pitchFamily="18" charset="0"/>
              </a:rPr>
              <a:t>Graphene oxide</a:t>
            </a:r>
            <a:endParaRPr lang="en-US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22822CE-8467-42EE-A85B-FEA517AA45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80" y="1698509"/>
            <a:ext cx="4726510" cy="37812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795AAA4-7601-4F43-B4A2-401D674664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" t="12828"/>
          <a:stretch/>
        </p:blipFill>
        <p:spPr>
          <a:xfrm>
            <a:off x="5531246" y="1698509"/>
            <a:ext cx="6215148" cy="35661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1D321D1-9B62-4509-B17E-FA4BAD343EF8}"/>
              </a:ext>
            </a:extLst>
          </p:cNvPr>
          <p:cNvSpPr txBox="1"/>
          <p:nvPr/>
        </p:nvSpPr>
        <p:spPr>
          <a:xfrm>
            <a:off x="6925184" y="1006012"/>
            <a:ext cx="2972671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sr-Cyrl-RS" sz="2600" b="1" dirty="0">
                <a:cs typeface="Times New Roman" panose="02020603050405020304" pitchFamily="18" charset="0"/>
              </a:rPr>
              <a:t>ТЕМ</a:t>
            </a:r>
            <a:r>
              <a:rPr lang="sr-Cyrl-RS" sz="2600" dirty="0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D257FE5-6518-4B8B-8C79-34B803370A78}"/>
              </a:ext>
            </a:extLst>
          </p:cNvPr>
          <p:cNvSpPr txBox="1"/>
          <p:nvPr/>
        </p:nvSpPr>
        <p:spPr>
          <a:xfrm>
            <a:off x="1408319" y="1006012"/>
            <a:ext cx="2972671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600" b="1" dirty="0">
                <a:cs typeface="Times New Roman" panose="02020603050405020304" pitchFamily="18" charset="0"/>
              </a:rPr>
              <a:t>SEM</a:t>
            </a:r>
            <a:endParaRPr lang="sr-Cyrl-RS" sz="2600" b="1" dirty="0"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6A833CA-70B5-4086-B683-806C3C49C8CD}"/>
              </a:ext>
            </a:extLst>
          </p:cNvPr>
          <p:cNvSpPr txBox="1"/>
          <p:nvPr/>
        </p:nvSpPr>
        <p:spPr>
          <a:xfrm>
            <a:off x="5531246" y="5391254"/>
            <a:ext cx="56350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cs typeface="Times New Roman" pitchFamily="18" charset="0"/>
              </a:rPr>
              <a:t>Layered </a:t>
            </a:r>
            <a:r>
              <a:rPr lang="en-US" dirty="0" smtClean="0">
                <a:cs typeface="Times New Roman" pitchFamily="18" charset="0"/>
              </a:rPr>
              <a:t>structure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Cyrl-RS" i="1" baseline="-25000" dirty="0" smtClean="0">
                <a:cs typeface="Times New Roman" panose="02020603050405020304" pitchFamily="18" charset="0"/>
              </a:rPr>
              <a:t> </a:t>
            </a:r>
            <a:r>
              <a:rPr lang="en-US" dirty="0">
                <a:cs typeface="Times New Roman" pitchFamily="18" charset="0"/>
              </a:rPr>
              <a:t>Transparent for electron beam</a:t>
            </a:r>
            <a:endParaRPr lang="sr-Cyrl-RS" dirty="0"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B47202B0-354A-430B-8715-FFF0838F295C}"/>
              </a:ext>
            </a:extLst>
          </p:cNvPr>
          <p:cNvCxnSpPr/>
          <p:nvPr/>
        </p:nvCxnSpPr>
        <p:spPr>
          <a:xfrm>
            <a:off x="1044975" y="1118587"/>
            <a:ext cx="10102049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928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197" y="2442750"/>
            <a:ext cx="5806186" cy="44431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73" y="2442750"/>
            <a:ext cx="5705372" cy="4365958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="" xmlns:a16="http://schemas.microsoft.com/office/drawing/2014/main" id="{687513D7-B8DB-4EC6-83EB-99342FA6F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81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+mn-lt"/>
                <a:cs typeface="Times New Roman" panose="02020603050405020304" pitchFamily="18" charset="0"/>
              </a:rPr>
              <a:t>Graphene oxide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C2DC135-D416-407F-9939-17222FE55E0B}"/>
              </a:ext>
            </a:extLst>
          </p:cNvPr>
          <p:cNvSpPr txBox="1"/>
          <p:nvPr/>
        </p:nvSpPr>
        <p:spPr>
          <a:xfrm>
            <a:off x="1187780" y="1066668"/>
            <a:ext cx="3822287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600" b="1" dirty="0">
                <a:cs typeface="Times New Roman" panose="02020603050405020304" pitchFamily="18" charset="0"/>
              </a:rPr>
              <a:t>XRD </a:t>
            </a:r>
            <a:r>
              <a:rPr lang="en-US" sz="2600" b="1" dirty="0" err="1">
                <a:cs typeface="Times New Roman" panose="02020603050405020304" pitchFamily="18" charset="0"/>
              </a:rPr>
              <a:t>diffractogram</a:t>
            </a:r>
            <a:endParaRPr lang="sr-Cyrl-RS" sz="2600" b="1" dirty="0"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sr-Cyrl-R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B35A0B4-8725-4F3F-AE0C-AD6B9C1CBB53}"/>
              </a:ext>
            </a:extLst>
          </p:cNvPr>
          <p:cNvSpPr txBox="1"/>
          <p:nvPr/>
        </p:nvSpPr>
        <p:spPr>
          <a:xfrm>
            <a:off x="6423114" y="1118653"/>
            <a:ext cx="3293226" cy="630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600" b="1" dirty="0">
                <a:cs typeface="Times New Roman" panose="02020603050405020304" pitchFamily="18" charset="0"/>
              </a:rPr>
              <a:t>FTIR </a:t>
            </a:r>
            <a:r>
              <a:rPr lang="en-US" sz="2600" b="1" dirty="0" smtClean="0">
                <a:cs typeface="Times New Roman" panose="02020603050405020304" pitchFamily="18" charset="0"/>
              </a:rPr>
              <a:t>analysis</a:t>
            </a:r>
            <a:endParaRPr lang="sr-Cyrl-RS" sz="2600" b="1" dirty="0"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="" xmlns:a16="http://schemas.microsoft.com/office/drawing/2014/main" id="{654C4560-80FF-4575-9DD0-E3B371E74663}"/>
                  </a:ext>
                </a:extLst>
              </p:cNvPr>
              <p:cNvSpPr txBox="1"/>
              <p:nvPr/>
            </p:nvSpPr>
            <p:spPr>
              <a:xfrm>
                <a:off x="6649223" y="1640450"/>
                <a:ext cx="5635005" cy="18928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sr-Cyrl-R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sr-Cyrl-RS" dirty="0" smtClean="0">
                    <a:cs typeface="Times New Roman" panose="02020603050405020304" pitchFamily="18" charset="0"/>
                  </a:rPr>
                  <a:t>С=О </a:t>
                </a:r>
                <a:r>
                  <a:rPr lang="en-US" dirty="0" smtClean="0">
                    <a:cs typeface="Times New Roman" panose="02020603050405020304" pitchFamily="18" charset="0"/>
                  </a:rPr>
                  <a:t>stretching vibration</a:t>
                </a:r>
                <a:r>
                  <a:rPr lang="sr-Cyrl-RS" dirty="0" smtClean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sr-Cyrl-R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</m:oMath>
                </a14:m>
                <a:r>
                  <a:rPr lang="sr-Cyrl-RS" dirty="0">
                    <a:cs typeface="Times New Roman" panose="02020603050405020304" pitchFamily="18" charset="0"/>
                  </a:rPr>
                  <a:t> 1725 </a:t>
                </a:r>
                <a:r>
                  <a:rPr lang="en-US" dirty="0">
                    <a:cs typeface="Times New Roman" panose="02020603050405020304" pitchFamily="18" charset="0"/>
                  </a:rPr>
                  <a:t>cm</a:t>
                </a:r>
                <a:r>
                  <a:rPr lang="sr-Cyrl-RS" baseline="30000" dirty="0">
                    <a:cs typeface="Times New Roman" panose="02020603050405020304" pitchFamily="18" charset="0"/>
                  </a:rPr>
                  <a:t>-1</a:t>
                </a:r>
                <a:r>
                  <a:rPr lang="sr-Cyrl-RS" dirty="0"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sr-Cyrl-RS" dirty="0">
                    <a:cs typeface="Times New Roman" panose="02020603050405020304" pitchFamily="18" charset="0"/>
                  </a:rPr>
                  <a:t> С=С и С=О </a:t>
                </a:r>
                <a:r>
                  <a:rPr lang="en-US" dirty="0">
                    <a:cs typeface="Times New Roman" panose="02020603050405020304" pitchFamily="18" charset="0"/>
                  </a:rPr>
                  <a:t>stretching vibration</a:t>
                </a:r>
                <a:r>
                  <a:rPr lang="sr-Cyrl-RS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sr-Cyrl-R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</m:oMath>
                </a14:m>
                <a:r>
                  <a:rPr lang="sr-Cyrl-RS" dirty="0">
                    <a:cs typeface="Times New Roman" panose="02020603050405020304" pitchFamily="18" charset="0"/>
                  </a:rPr>
                  <a:t> 1621 </a:t>
                </a:r>
                <a:r>
                  <a:rPr lang="en-US" dirty="0">
                    <a:cs typeface="Times New Roman" panose="02020603050405020304" pitchFamily="18" charset="0"/>
                  </a:rPr>
                  <a:t>cm</a:t>
                </a:r>
                <a:r>
                  <a:rPr lang="sr-Cyrl-RS" baseline="30000" dirty="0">
                    <a:cs typeface="Times New Roman" panose="02020603050405020304" pitchFamily="18" charset="0"/>
                  </a:rPr>
                  <a:t>-1</a:t>
                </a:r>
              </a:p>
              <a:p>
                <a:pPr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sr-Cyrl-RS" dirty="0">
                    <a:cs typeface="Times New Roman" panose="02020603050405020304" pitchFamily="18" charset="0"/>
                  </a:rPr>
                  <a:t> С</a:t>
                </a:r>
                <a14:m>
                  <m:oMath xmlns:m="http://schemas.openxmlformats.org/officeDocument/2006/math">
                    <m:r>
                      <a:rPr lang="sr-Cyrl-R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</m:oMath>
                </a14:m>
                <a:r>
                  <a:rPr lang="sr-Cyrl-RS" dirty="0">
                    <a:cs typeface="Times New Roman" panose="02020603050405020304" pitchFamily="18" charset="0"/>
                  </a:rPr>
                  <a:t>О </a:t>
                </a:r>
                <a:r>
                  <a:rPr lang="en-US" dirty="0">
                    <a:cs typeface="Times New Roman" panose="02020603050405020304" pitchFamily="18" charset="0"/>
                  </a:rPr>
                  <a:t>stretching vibration</a:t>
                </a:r>
                <a:r>
                  <a:rPr lang="sr-Cyrl-RS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sr-Cyrl-R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</m:oMath>
                </a14:m>
                <a:r>
                  <a:rPr lang="sr-Cyrl-RS" dirty="0">
                    <a:cs typeface="Times New Roman" panose="02020603050405020304" pitchFamily="18" charset="0"/>
                  </a:rPr>
                  <a:t> 1067 </a:t>
                </a:r>
                <a:r>
                  <a:rPr lang="en-US" dirty="0">
                    <a:cs typeface="Times New Roman" panose="02020603050405020304" pitchFamily="18" charset="0"/>
                  </a:rPr>
                  <a:t>cm</a:t>
                </a:r>
                <a:r>
                  <a:rPr lang="sr-Cyrl-RS" baseline="30000" dirty="0">
                    <a:cs typeface="Times New Roman" panose="02020603050405020304" pitchFamily="18" charset="0"/>
                  </a:rPr>
                  <a:t>-1</a:t>
                </a:r>
              </a:p>
              <a:p>
                <a:pPr algn="just">
                  <a:lnSpc>
                    <a:spcPct val="150000"/>
                  </a:lnSpc>
                </a:pPr>
                <a:endParaRPr lang="sr-Cyrl-RS" baseline="3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endParaRPr lang="sr-Cyrl-RS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54C4560-80FF-4575-9DD0-E3B371E746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9223" y="1640450"/>
                <a:ext cx="5635005" cy="1892826"/>
              </a:xfrm>
              <a:prstGeom prst="rect">
                <a:avLst/>
              </a:prstGeom>
              <a:blipFill rotWithShape="0">
                <a:blip r:embed="rId4"/>
                <a:stretch>
                  <a:fillRect l="-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5BFBD05-838E-4423-A599-5ADE3AD5CE5C}"/>
              </a:ext>
            </a:extLst>
          </p:cNvPr>
          <p:cNvSpPr txBox="1"/>
          <p:nvPr/>
        </p:nvSpPr>
        <p:spPr>
          <a:xfrm>
            <a:off x="994458" y="1640450"/>
            <a:ext cx="4405231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cs typeface="Times New Roman" pitchFamily="18" charset="0"/>
              </a:rPr>
              <a:t>Diffraction maximum </a:t>
            </a:r>
            <a:r>
              <a:rPr lang="en-US" dirty="0" smtClean="0">
                <a:cs typeface="Times New Roman" pitchFamily="18" charset="0"/>
              </a:rPr>
              <a:t>at </a:t>
            </a:r>
            <a:r>
              <a:rPr lang="sr-Cyrl-RS" dirty="0" smtClean="0">
                <a:cs typeface="Times New Roman" panose="02020603050405020304" pitchFamily="18" charset="0"/>
              </a:rPr>
              <a:t>12</a:t>
            </a:r>
            <a:r>
              <a:rPr lang="en-US" dirty="0" smtClean="0">
                <a:cs typeface="Times New Roman" panose="02020603050405020304" pitchFamily="18" charset="0"/>
              </a:rPr>
              <a:t>.</a:t>
            </a:r>
            <a:r>
              <a:rPr lang="sr-Cyrl-RS" dirty="0" smtClean="0">
                <a:cs typeface="Times New Roman" panose="02020603050405020304" pitchFamily="18" charset="0"/>
              </a:rPr>
              <a:t>3</a:t>
            </a:r>
            <a:r>
              <a:rPr lang="sr-Cyrl-RS" dirty="0">
                <a:cs typeface="Times New Roman" panose="02020603050405020304" pitchFamily="18" charset="0"/>
              </a:rPr>
              <a:t>°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Cyrl-RS" i="1" baseline="-25000" dirty="0">
                <a:cs typeface="Times New Roman" panose="02020603050405020304" pitchFamily="18" charset="0"/>
              </a:rPr>
              <a:t> </a:t>
            </a:r>
            <a:r>
              <a:rPr lang="en-US" dirty="0">
                <a:cs typeface="Times New Roman" pitchFamily="18" charset="0"/>
              </a:rPr>
              <a:t>Oxidation increases the distance </a:t>
            </a:r>
            <a:r>
              <a:rPr lang="en-US" dirty="0" smtClean="0">
                <a:cs typeface="Times New Roman" pitchFamily="18" charset="0"/>
              </a:rPr>
              <a:t>between </a:t>
            </a:r>
            <a:r>
              <a:rPr lang="en-US" dirty="0">
                <a:cs typeface="Times New Roman" pitchFamily="18" charset="0"/>
              </a:rPr>
              <a:t>two </a:t>
            </a:r>
            <a:r>
              <a:rPr lang="en-US" dirty="0" smtClean="0">
                <a:cs typeface="Times New Roman" pitchFamily="18" charset="0"/>
              </a:rPr>
              <a:t>layers</a:t>
            </a:r>
            <a:endParaRPr lang="sr-Cyrl-RS" dirty="0"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DFF4386B-7DEC-4062-B464-1D0568DE7C36}"/>
              </a:ext>
            </a:extLst>
          </p:cNvPr>
          <p:cNvCxnSpPr/>
          <p:nvPr/>
        </p:nvCxnSpPr>
        <p:spPr>
          <a:xfrm>
            <a:off x="1044975" y="1118587"/>
            <a:ext cx="10102049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261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997F517E-9C09-42D4-A4C2-201685D7C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81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latin typeface="+mn-lt"/>
                <a:cs typeface="Times New Roman" panose="02020603050405020304" pitchFamily="18" charset="0"/>
              </a:rPr>
              <a:t>Composites</a:t>
            </a:r>
            <a:endParaRPr lang="en-US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B2C9090-EBD7-44F3-B367-557BF3BFA3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63" y="1377044"/>
            <a:ext cx="6986218" cy="49703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7D75ABB-5652-4D67-BDAA-B34EC72898E2}"/>
              </a:ext>
            </a:extLst>
          </p:cNvPr>
          <p:cNvSpPr txBox="1"/>
          <p:nvPr/>
        </p:nvSpPr>
        <p:spPr>
          <a:xfrm>
            <a:off x="8635941" y="1142504"/>
            <a:ext cx="1574399" cy="630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600" b="1" dirty="0">
                <a:cs typeface="Times New Roman" panose="02020603050405020304" pitchFamily="18" charset="0"/>
              </a:rPr>
              <a:t>SEM</a:t>
            </a:r>
            <a:endParaRPr lang="sr-Cyrl-RS" sz="2600" b="1" dirty="0"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88A41DE-A4A4-4F5F-8268-CE994AA7F579}"/>
              </a:ext>
            </a:extLst>
          </p:cNvPr>
          <p:cNvSpPr txBox="1"/>
          <p:nvPr/>
        </p:nvSpPr>
        <p:spPr>
          <a:xfrm>
            <a:off x="7705531" y="1687353"/>
            <a:ext cx="4087883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/>
              <a:t>Agglomerated </a:t>
            </a:r>
            <a:r>
              <a:rPr lang="en-US" dirty="0" smtClean="0"/>
              <a:t>layers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Cyrl-RS" dirty="0" smtClean="0">
                <a:cs typeface="Times New Roman" panose="02020603050405020304" pitchFamily="18" charset="0"/>
              </a:rPr>
              <a:t> </a:t>
            </a:r>
            <a:r>
              <a:rPr lang="en-US" dirty="0"/>
              <a:t>There is no difference between </a:t>
            </a:r>
            <a:r>
              <a:rPr lang="en-US" dirty="0" smtClean="0"/>
              <a:t>compo-sites </a:t>
            </a:r>
            <a:r>
              <a:rPr lang="en-US" dirty="0"/>
              <a:t>with different </a:t>
            </a:r>
            <a:r>
              <a:rPr lang="en-US" dirty="0" smtClean="0"/>
              <a:t>share of nanoparticles</a:t>
            </a:r>
            <a:endParaRPr lang="sr-Cyrl-RS" dirty="0"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98A9AC3-8C06-469E-8AF1-DE85387BE4EF}"/>
              </a:ext>
            </a:extLst>
          </p:cNvPr>
          <p:cNvSpPr txBox="1"/>
          <p:nvPr/>
        </p:nvSpPr>
        <p:spPr>
          <a:xfrm>
            <a:off x="8550781" y="3962334"/>
            <a:ext cx="1744718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sr-Cyrl-RS" sz="2600" b="1" dirty="0">
                <a:cs typeface="Times New Roman" panose="02020603050405020304" pitchFamily="18" charset="0"/>
              </a:rPr>
              <a:t>ТЕМ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4BC973A-95A6-439D-88D5-54D3DD097800}"/>
              </a:ext>
            </a:extLst>
          </p:cNvPr>
          <p:cNvSpPr txBox="1"/>
          <p:nvPr/>
        </p:nvSpPr>
        <p:spPr>
          <a:xfrm>
            <a:off x="7834484" y="4582953"/>
            <a:ext cx="405271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/>
              <a:t>Large difference in distribution density</a:t>
            </a:r>
            <a:endParaRPr lang="sr-Cyrl-RS" dirty="0"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Cyrl-RS" dirty="0">
                <a:cs typeface="Times New Roman" panose="02020603050405020304" pitchFamily="18" charset="0"/>
              </a:rPr>
              <a:t> </a:t>
            </a:r>
            <a:r>
              <a:rPr lang="en-US" dirty="0"/>
              <a:t>High dispersion of nanoparticles on the </a:t>
            </a:r>
            <a:r>
              <a:rPr lang="en-US" dirty="0" err="1"/>
              <a:t>graphene</a:t>
            </a:r>
            <a:r>
              <a:rPr lang="en-US" dirty="0"/>
              <a:t> oxide layer</a:t>
            </a:r>
            <a:endParaRPr lang="sr-Cyrl-RS" dirty="0"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778FD28B-AD05-4297-8DF8-E90C1BE594E4}"/>
              </a:ext>
            </a:extLst>
          </p:cNvPr>
          <p:cNvCxnSpPr/>
          <p:nvPr/>
        </p:nvCxnSpPr>
        <p:spPr>
          <a:xfrm>
            <a:off x="1044975" y="1118587"/>
            <a:ext cx="1010204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106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E5F6A735-639B-4B02-A48E-E0C9898F2CC8}"/>
              </a:ext>
            </a:extLst>
          </p:cNvPr>
          <p:cNvSpPr txBox="1">
            <a:spLocks/>
          </p:cNvSpPr>
          <p:nvPr/>
        </p:nvSpPr>
        <p:spPr>
          <a:xfrm>
            <a:off x="838200" y="514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latin typeface="+mn-lt"/>
                <a:cs typeface="Times New Roman" panose="02020603050405020304" pitchFamily="18" charset="0"/>
              </a:rPr>
              <a:t>Composites</a:t>
            </a:r>
            <a:endParaRPr lang="en-US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FA41235-18C7-4E8A-AA6C-DA16A1728F9A}"/>
              </a:ext>
            </a:extLst>
          </p:cNvPr>
          <p:cNvSpPr txBox="1"/>
          <p:nvPr/>
        </p:nvSpPr>
        <p:spPr>
          <a:xfrm>
            <a:off x="1030563" y="1054607"/>
            <a:ext cx="3657923" cy="630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600" b="1" dirty="0">
                <a:cs typeface="Times New Roman" panose="02020603050405020304" pitchFamily="18" charset="0"/>
              </a:rPr>
              <a:t>FTIR </a:t>
            </a:r>
            <a:r>
              <a:rPr lang="en-US" sz="2600" b="1" dirty="0" smtClean="0">
                <a:cs typeface="Times New Roman" panose="02020603050405020304" pitchFamily="18" charset="0"/>
              </a:rPr>
              <a:t>analysis</a:t>
            </a:r>
            <a:endParaRPr lang="sr-Cyrl-RS" sz="2600" b="1" dirty="0"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5340CF3-0E86-44C4-9C61-39482A75EC26}"/>
              </a:ext>
            </a:extLst>
          </p:cNvPr>
          <p:cNvSpPr txBox="1"/>
          <p:nvPr/>
        </p:nvSpPr>
        <p:spPr>
          <a:xfrm>
            <a:off x="1715231" y="1599286"/>
            <a:ext cx="41350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/>
              <a:t>The same characteristic vibrations as with </a:t>
            </a:r>
            <a:r>
              <a:rPr lang="en-US" dirty="0" err="1"/>
              <a:t>graphene</a:t>
            </a:r>
            <a:r>
              <a:rPr lang="en-US" dirty="0"/>
              <a:t> oxide</a:t>
            </a:r>
            <a:endParaRPr lang="sr-Cyrl-RS" dirty="0"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8C2FCFE8-AD4B-4FBC-BC3D-94BB399B9086}"/>
              </a:ext>
            </a:extLst>
          </p:cNvPr>
          <p:cNvCxnSpPr/>
          <p:nvPr/>
        </p:nvCxnSpPr>
        <p:spPr>
          <a:xfrm>
            <a:off x="1044975" y="1118587"/>
            <a:ext cx="1010204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36865"/>
            <a:ext cx="10515600" cy="42724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436865"/>
            <a:ext cx="10515600" cy="42334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="" xmlns:a16="http://schemas.microsoft.com/office/drawing/2014/main" id="{B3C48E50-8AFB-4C82-B8A1-75DB56E4A381}"/>
                  </a:ext>
                </a:extLst>
              </p:cNvPr>
              <p:cNvSpPr txBox="1"/>
              <p:nvPr/>
            </p:nvSpPr>
            <p:spPr>
              <a:xfrm>
                <a:off x="6267970" y="1459459"/>
                <a:ext cx="4984337" cy="133882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sr-Cyrl-RS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</a:rPr>
                  <a:t>T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he </a:t>
                </a:r>
                <a:r>
                  <a:rPr lang="en-US" dirty="0" smtClean="0"/>
                  <a:t>band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 at </a:t>
                </a:r>
                <a14:m>
                  <m:oMath xmlns:m="http://schemas.openxmlformats.org/officeDocument/2006/math">
                    <m:r>
                      <a:rPr lang="sr-Cyrl-R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</m:oMath>
                </a14:m>
                <a:r>
                  <a:rPr lang="sr-Cyrl-RS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1617 </a:t>
                </a:r>
                <a:r>
                  <a:rPr lang="en-US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cm</a:t>
                </a:r>
                <a:r>
                  <a:rPr lang="en-US" baseline="300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-1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</a:rPr>
                  <a:t>exhibit downshifts to lower 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wavenumber </a:t>
                </a:r>
                <a:r>
                  <a:rPr lang="en-US" dirty="0">
                    <a:solidFill>
                      <a:schemeClr val="tx1"/>
                    </a:solidFill>
                  </a:rPr>
                  <a:t>which is 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correlated </a:t>
                </a:r>
                <a:r>
                  <a:rPr lang="en-US" dirty="0">
                    <a:solidFill>
                      <a:schemeClr val="tx1"/>
                    </a:solidFill>
                  </a:rPr>
                  <a:t>to the 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presence of hydrogen bonding</a:t>
                </a:r>
                <a:endParaRPr lang="sr-Cyrl-R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3C48E50-8AFB-4C82-B8A1-75DB56E4A3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7970" y="1459459"/>
                <a:ext cx="4984337" cy="1338828"/>
              </a:xfrm>
              <a:prstGeom prst="rect">
                <a:avLst/>
              </a:prstGeom>
              <a:blipFill rotWithShape="0">
                <a:blip r:embed="rId4"/>
                <a:stretch>
                  <a:fillRect l="-978" r="-1100" b="-3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956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4751A6C1-AEF3-4F1C-8018-7112E6FD5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81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+mn-lt"/>
                <a:cs typeface="Times New Roman" panose="02020603050405020304" pitchFamily="18" charset="0"/>
              </a:rPr>
              <a:t>Cyclic voltammetry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8D6ADB9-2101-4EF5-9CD0-8B9EAD013D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53110"/>
            <a:ext cx="4853473" cy="54809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64D5D5D-64B3-42BF-B1D8-2183272EA1B5}"/>
              </a:ext>
            </a:extLst>
          </p:cNvPr>
          <p:cNvSpPr txBox="1"/>
          <p:nvPr/>
        </p:nvSpPr>
        <p:spPr>
          <a:xfrm>
            <a:off x="5830503" y="1377044"/>
            <a:ext cx="2483113" cy="630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600" b="1" dirty="0" smtClean="0">
                <a:cs typeface="Times New Roman" panose="02020603050405020304" pitchFamily="18" charset="0"/>
              </a:rPr>
              <a:t>Composites</a:t>
            </a:r>
            <a:endParaRPr lang="sr-Cyrl-RS" sz="2600" b="1" dirty="0"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74CA9ED-1651-4AE0-9198-7D7F4CDC85D5}"/>
              </a:ext>
            </a:extLst>
          </p:cNvPr>
          <p:cNvSpPr txBox="1"/>
          <p:nvPr/>
        </p:nvSpPr>
        <p:spPr>
          <a:xfrm>
            <a:off x="5830503" y="2195796"/>
            <a:ext cx="485347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Divalent cations </a:t>
            </a:r>
            <a:r>
              <a:rPr lang="sr-Cyrl-RS" dirty="0">
                <a:cs typeface="Times New Roman" panose="02020603050405020304" pitchFamily="18" charset="0"/>
              </a:rPr>
              <a:t>(</a:t>
            </a:r>
            <a:r>
              <a:rPr lang="en-US" dirty="0">
                <a:cs typeface="Times New Roman" panose="02020603050405020304" pitchFamily="18" charset="0"/>
              </a:rPr>
              <a:t>Co</a:t>
            </a:r>
            <a:r>
              <a:rPr lang="en-US" baseline="30000" dirty="0">
                <a:cs typeface="Times New Roman" panose="02020603050405020304" pitchFamily="18" charset="0"/>
              </a:rPr>
              <a:t>2+</a:t>
            </a:r>
            <a:r>
              <a:rPr lang="en-US" dirty="0">
                <a:cs typeface="Times New Roman" panose="02020603050405020304" pitchFamily="18" charset="0"/>
              </a:rPr>
              <a:t>)</a:t>
            </a:r>
            <a:r>
              <a:rPr lang="sr-Cyrl-RS" dirty="0">
                <a:cs typeface="Times New Roman" panose="02020603050405020304" pitchFamily="18" charset="0"/>
              </a:rPr>
              <a:t> </a:t>
            </a:r>
            <a:r>
              <a:rPr lang="en-US" dirty="0"/>
              <a:t>act as active sites for charge adsorption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Cyrl-RS" dirty="0">
                <a:cs typeface="Times New Roman" panose="02020603050405020304" pitchFamily="18" charset="0"/>
              </a:rPr>
              <a:t> </a:t>
            </a:r>
            <a:r>
              <a:rPr lang="en-US" dirty="0"/>
              <a:t>Trivalent iron ions </a:t>
            </a:r>
            <a:r>
              <a:rPr lang="sr-Cyrl-RS" dirty="0">
                <a:cs typeface="Times New Roman" panose="02020603050405020304" pitchFamily="18" charset="0"/>
              </a:rPr>
              <a:t>(</a:t>
            </a:r>
            <a:r>
              <a:rPr lang="en-US" dirty="0">
                <a:cs typeface="Times New Roman" panose="02020603050405020304" pitchFamily="18" charset="0"/>
              </a:rPr>
              <a:t>Fe</a:t>
            </a:r>
            <a:r>
              <a:rPr lang="sr-Cyrl-RS" baseline="30000" dirty="0">
                <a:cs typeface="Times New Roman" panose="02020603050405020304" pitchFamily="18" charset="0"/>
              </a:rPr>
              <a:t>3</a:t>
            </a:r>
            <a:r>
              <a:rPr lang="en-US" baseline="30000" dirty="0">
                <a:cs typeface="Times New Roman" panose="02020603050405020304" pitchFamily="18" charset="0"/>
              </a:rPr>
              <a:t>+</a:t>
            </a:r>
            <a:r>
              <a:rPr lang="en-US" dirty="0">
                <a:cs typeface="Times New Roman" panose="02020603050405020304" pitchFamily="18" charset="0"/>
              </a:rPr>
              <a:t>)</a:t>
            </a:r>
            <a:r>
              <a:rPr lang="sr-Cyrl-RS" dirty="0">
                <a:cs typeface="Times New Roman" panose="02020603050405020304" pitchFamily="18" charset="0"/>
              </a:rPr>
              <a:t> </a:t>
            </a:r>
            <a:r>
              <a:rPr lang="en-US" dirty="0"/>
              <a:t>participate in Faraday </a:t>
            </a:r>
            <a:r>
              <a:rPr lang="en-US" dirty="0" smtClean="0"/>
              <a:t>reaction</a:t>
            </a:r>
            <a:endParaRPr lang="en-US" dirty="0"/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aseline="30000" dirty="0">
                <a:cs typeface="Times New Roman" panose="02020603050405020304" pitchFamily="18" charset="0"/>
              </a:rPr>
              <a:t> </a:t>
            </a:r>
            <a:r>
              <a:rPr lang="en-US" dirty="0"/>
              <a:t>Surface oxygen groups are responsible for the existence of </a:t>
            </a:r>
            <a:r>
              <a:rPr lang="en-US" dirty="0" err="1"/>
              <a:t>pseudocapacity</a:t>
            </a:r>
            <a:endParaRPr lang="en-US" dirty="0"/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Cyrl-RS" dirty="0" smtClean="0">
                <a:cs typeface="Times New Roman" panose="02020603050405020304" pitchFamily="18" charset="0"/>
              </a:rPr>
              <a:t> </a:t>
            </a:r>
            <a:r>
              <a:rPr lang="en-US" dirty="0"/>
              <a:t>A box-like shape is most </a:t>
            </a:r>
            <a:r>
              <a:rPr lang="en-US" dirty="0" err="1" smtClean="0"/>
              <a:t>noticable</a:t>
            </a:r>
            <a:r>
              <a:rPr lang="en-US" dirty="0" smtClean="0"/>
              <a:t> in the </a:t>
            </a:r>
            <a:r>
              <a:rPr lang="en-US" dirty="0"/>
              <a:t>samples </a:t>
            </a:r>
            <a:r>
              <a:rPr lang="en-US" dirty="0" smtClean="0">
                <a:cs typeface="Times New Roman" panose="02020603050405020304" pitchFamily="18" charset="0"/>
              </a:rPr>
              <a:t>CFO_Ga_GO_5</a:t>
            </a:r>
            <a:r>
              <a:rPr lang="en-US" dirty="0">
                <a:cs typeface="Times New Roman" panose="02020603050405020304" pitchFamily="18" charset="0"/>
              </a:rPr>
              <a:t>% </a:t>
            </a:r>
            <a:r>
              <a:rPr lang="sr-Cyrl-RS" dirty="0">
                <a:cs typeface="Times New Roman" panose="02020603050405020304" pitchFamily="18" charset="0"/>
              </a:rPr>
              <a:t>и </a:t>
            </a:r>
            <a:r>
              <a:rPr lang="en-US" dirty="0">
                <a:cs typeface="Times New Roman" panose="02020603050405020304" pitchFamily="18" charset="0"/>
              </a:rPr>
              <a:t>CFO_Ga_GO_15%</a:t>
            </a:r>
            <a:endParaRPr lang="sr-Cyrl-RS" dirty="0"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A41F624D-EBBF-4435-BE63-3D2A6203D07E}"/>
              </a:ext>
            </a:extLst>
          </p:cNvPr>
          <p:cNvCxnSpPr/>
          <p:nvPr/>
        </p:nvCxnSpPr>
        <p:spPr>
          <a:xfrm>
            <a:off x="1044975" y="1118587"/>
            <a:ext cx="1010204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733501" y="2861179"/>
            <a:ext cx="862643" cy="245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E vs. SCE (V)</a:t>
            </a:r>
            <a:endParaRPr lang="en-US" sz="1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059755" y="2858308"/>
            <a:ext cx="862643" cy="245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E vs. SCE (V)</a:t>
            </a:r>
            <a:endParaRPr lang="en-US" sz="1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739256" y="4669841"/>
            <a:ext cx="862643" cy="245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E vs. SCE (V)</a:t>
            </a:r>
            <a:endParaRPr lang="en-US" sz="1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730630" y="6464127"/>
            <a:ext cx="862643" cy="245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E vs. SCE (V)</a:t>
            </a:r>
            <a:endParaRPr lang="en-US" sz="1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007996" y="4669834"/>
            <a:ext cx="862643" cy="245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E vs. SCE (V)</a:t>
            </a:r>
            <a:endParaRPr lang="en-US" sz="1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964859" y="6490015"/>
            <a:ext cx="862643" cy="245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E vs. SCE (V)</a:t>
            </a:r>
            <a:endParaRPr lang="en-US" sz="1000" b="1" dirty="0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219575" y="1956223"/>
            <a:ext cx="140457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Specific current (A/g)</a:t>
            </a:r>
            <a:endParaRPr lang="en-US" sz="1000" b="1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259833" y="3669999"/>
            <a:ext cx="140457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Specific current (A/g)</a:t>
            </a:r>
            <a:endParaRPr lang="en-US" sz="1000" b="1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251209" y="5524673"/>
            <a:ext cx="140457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Specific current (A/g)</a:t>
            </a:r>
            <a:endParaRPr lang="en-US" sz="1000" b="1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2606205" y="1953350"/>
            <a:ext cx="140457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Specific current (A/g)</a:t>
            </a:r>
            <a:endParaRPr lang="en-US" sz="1000" b="1" dirty="0"/>
          </a:p>
        </p:txBody>
      </p:sp>
      <p:sp>
        <p:nvSpPr>
          <p:cNvPr id="20" name="TextBox 19"/>
          <p:cNvSpPr txBox="1"/>
          <p:nvPr/>
        </p:nvSpPr>
        <p:spPr>
          <a:xfrm rot="16200000">
            <a:off x="2588957" y="3661371"/>
            <a:ext cx="140457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Specific current (A/g)</a:t>
            </a:r>
            <a:endParaRPr lang="en-US" sz="1000" b="1" dirty="0"/>
          </a:p>
        </p:txBody>
      </p:sp>
      <p:sp>
        <p:nvSpPr>
          <p:cNvPr id="21" name="TextBox 20"/>
          <p:cNvSpPr txBox="1"/>
          <p:nvPr/>
        </p:nvSpPr>
        <p:spPr>
          <a:xfrm rot="16200000">
            <a:off x="2571707" y="5498795"/>
            <a:ext cx="140457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Specific current (A/g)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349928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65919CF1-1C3F-4C3B-9B01-1AEBCAF73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81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+mn-lt"/>
                <a:cs typeface="Times New Roman" panose="02020603050405020304" pitchFamily="18" charset="0"/>
              </a:rPr>
              <a:t>Cyclic voltammetry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959A285-A66C-4C73-A7FA-156929DBB7F2}"/>
              </a:ext>
            </a:extLst>
          </p:cNvPr>
          <p:cNvSpPr txBox="1"/>
          <p:nvPr/>
        </p:nvSpPr>
        <p:spPr>
          <a:xfrm>
            <a:off x="5784783" y="1191058"/>
            <a:ext cx="2644647" cy="630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600" b="1" dirty="0" smtClean="0">
                <a:cs typeface="Times New Roman" panose="02020603050405020304" pitchFamily="18" charset="0"/>
              </a:rPr>
              <a:t>Composites</a:t>
            </a:r>
            <a:endParaRPr lang="sr-Cyrl-RS" sz="2600" b="1" dirty="0"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2B46016-BD8F-4BC4-B4EF-00F45C78D7E1}"/>
              </a:ext>
            </a:extLst>
          </p:cNvPr>
          <p:cNvSpPr txBox="1"/>
          <p:nvPr/>
        </p:nvSpPr>
        <p:spPr>
          <a:xfrm>
            <a:off x="6045107" y="1795197"/>
            <a:ext cx="5308693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mtClean="0"/>
              <a:t> The </a:t>
            </a:r>
            <a:r>
              <a:rPr lang="en-US" dirty="0"/>
              <a:t>value of specific capacity is greatly influenced by the interaction between graphene oxide and spinel </a:t>
            </a:r>
            <a:r>
              <a:rPr lang="en-US" dirty="0" smtClean="0"/>
              <a:t>ferrite</a:t>
            </a:r>
            <a:endParaRPr lang="sr-Cyrl-RS" dirty="0"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BEC7789-A796-4C13-B39F-8D27551512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40971"/>
            <a:ext cx="4666861" cy="535577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991314C3-C745-424C-88F7-0EB0E6050D73}"/>
              </a:ext>
            </a:extLst>
          </p:cNvPr>
          <p:cNvCxnSpPr/>
          <p:nvPr/>
        </p:nvCxnSpPr>
        <p:spPr>
          <a:xfrm>
            <a:off x="1044975" y="1118587"/>
            <a:ext cx="1010204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6045106" y="3249442"/>
            <a:ext cx="5308693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 The highest value of specific capacity is shown by the composite</a:t>
            </a:r>
            <a:r>
              <a:rPr lang="sr-Cyrl-RS" dirty="0">
                <a:cs typeface="Times New Roman" panose="02020603050405020304" pitchFamily="18" charset="0"/>
              </a:rPr>
              <a:t> </a:t>
            </a:r>
            <a:r>
              <a:rPr lang="en-US" dirty="0">
                <a:cs typeface="Times New Roman" panose="02020603050405020304" pitchFamily="18" charset="0"/>
              </a:rPr>
              <a:t>CFO_GO_15% of</a:t>
            </a:r>
            <a:r>
              <a:rPr lang="sr-Cyrl-RS" dirty="0">
                <a:cs typeface="Times New Roman" panose="02020603050405020304" pitchFamily="18" charset="0"/>
              </a:rPr>
              <a:t> </a:t>
            </a:r>
            <a:r>
              <a:rPr lang="sr-Cyrl-RS" dirty="0" smtClean="0">
                <a:cs typeface="Times New Roman" panose="02020603050405020304" pitchFamily="18" charset="0"/>
              </a:rPr>
              <a:t>36</a:t>
            </a:r>
            <a:r>
              <a:rPr lang="en-US" dirty="0" smtClean="0">
                <a:cs typeface="Times New Roman" panose="02020603050405020304" pitchFamily="18" charset="0"/>
              </a:rPr>
              <a:t>.</a:t>
            </a:r>
            <a:r>
              <a:rPr lang="sr-Cyrl-RS" dirty="0" smtClean="0">
                <a:cs typeface="Times New Roman" panose="02020603050405020304" pitchFamily="18" charset="0"/>
              </a:rPr>
              <a:t>86 </a:t>
            </a:r>
            <a:r>
              <a:rPr lang="en-US" dirty="0">
                <a:cs typeface="Times New Roman" panose="02020603050405020304" pitchFamily="18" charset="0"/>
              </a:rPr>
              <a:t>F g</a:t>
            </a:r>
            <a:r>
              <a:rPr lang="en-US" baseline="30000" dirty="0">
                <a:cs typeface="Times New Roman" panose="02020603050405020304" pitchFamily="18" charset="0"/>
              </a:rPr>
              <a:t>-1 </a:t>
            </a:r>
            <a:r>
              <a:rPr lang="en-US" dirty="0"/>
              <a:t>at a polarization rate of </a:t>
            </a:r>
            <a:r>
              <a:rPr lang="sr-Cyrl-RS" dirty="0">
                <a:cs typeface="Times New Roman" panose="02020603050405020304" pitchFamily="18" charset="0"/>
              </a:rPr>
              <a:t>5 </a:t>
            </a:r>
            <a:r>
              <a:rPr lang="en-US" dirty="0">
                <a:cs typeface="Times New Roman" panose="02020603050405020304" pitchFamily="18" charset="0"/>
              </a:rPr>
              <a:t>mV s</a:t>
            </a:r>
            <a:r>
              <a:rPr lang="en-US" baseline="30000" dirty="0">
                <a:cs typeface="Times New Roman" panose="02020603050405020304" pitchFamily="18" charset="0"/>
              </a:rPr>
              <a:t>-1</a:t>
            </a:r>
            <a:endParaRPr lang="en-US" dirty="0"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342685" y="1956223"/>
            <a:ext cx="140457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Specific capacity (F/g)</a:t>
            </a:r>
            <a:endParaRPr lang="en-US" sz="1000" b="1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365689" y="3808030"/>
            <a:ext cx="140457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Specific capacity (F/g)</a:t>
            </a:r>
            <a:endParaRPr lang="en-US" sz="1000" b="1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339813" y="5516046"/>
            <a:ext cx="140457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Specific capacity (F/g)</a:t>
            </a:r>
            <a:endParaRPr lang="en-US" sz="1000" b="1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2522287" y="1944726"/>
            <a:ext cx="140457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Specific capacity (F/g)</a:t>
            </a:r>
            <a:endParaRPr lang="en-US" sz="1000" b="1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2530915" y="3799397"/>
            <a:ext cx="140457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Specific capacity (F/g)</a:t>
            </a:r>
            <a:endParaRPr lang="en-US" sz="1000" b="1" dirty="0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2530917" y="5567811"/>
            <a:ext cx="140457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Specific capacity (F/g)</a:t>
            </a:r>
            <a:endParaRPr lang="en-US" sz="1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400859" y="2887804"/>
            <a:ext cx="163159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Polarization rate (mV/s)</a:t>
            </a:r>
            <a:endParaRPr lang="en-US" sz="1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476938" y="2884934"/>
            <a:ext cx="163159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Polarization rate (mV/s)</a:t>
            </a:r>
            <a:endParaRPr lang="en-US" sz="1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389362" y="4670600"/>
            <a:ext cx="163159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Polarization rate (mV/s)</a:t>
            </a:r>
            <a:endParaRPr lang="en-US" sz="10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397990" y="6447639"/>
            <a:ext cx="163159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Polarization rate (mV/s)</a:t>
            </a:r>
            <a:endParaRPr lang="en-US" sz="1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494190" y="4687850"/>
            <a:ext cx="163159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Polarization rate (mV/s)</a:t>
            </a:r>
            <a:endParaRPr lang="en-US" sz="10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3476947" y="6447626"/>
            <a:ext cx="163159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Polarization rate (mV/s)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225417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F7553953-DC70-41B4-B401-2835D1AD0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81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latin typeface="+mn-lt"/>
                <a:cs typeface="Times New Roman" panose="02020603050405020304" pitchFamily="18" charset="0"/>
              </a:rPr>
              <a:t>Conclusion</a:t>
            </a:r>
            <a:endParaRPr lang="en-US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mc="http://schemas.openxmlformats.org/markup-compatibility/2006" xmlns:a14="http://schemas.microsoft.com/office/drawing/2010/main" xmlns="" xmlns:a16="http://schemas.microsoft.com/office/drawing/2014/main" id="{28DBBE5F-407E-4C81-B1E5-DEA759A8A361}"/>
              </a:ext>
            </a:extLst>
          </p:cNvPr>
          <p:cNvSpPr txBox="1"/>
          <p:nvPr/>
        </p:nvSpPr>
        <p:spPr>
          <a:xfrm>
            <a:off x="423671" y="1377044"/>
            <a:ext cx="11344656" cy="3970318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r-Cyrl-RS" dirty="0">
                <a:cs typeface="Times New Roman" panose="02020603050405020304" pitchFamily="18" charset="0"/>
              </a:rPr>
              <a:t> </a:t>
            </a:r>
            <a:r>
              <a:rPr lang="en-US" sz="2400" dirty="0"/>
              <a:t>TEM analysis of composites shows different distribution </a:t>
            </a:r>
            <a:r>
              <a:rPr lang="en-US" sz="2400" dirty="0" smtClean="0"/>
              <a:t>densities</a:t>
            </a:r>
            <a:endParaRPr lang="en-US" sz="2400" dirty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/>
              <a:t> </a:t>
            </a:r>
            <a:r>
              <a:rPr lang="en-US" sz="2400" smtClean="0"/>
              <a:t>The </a:t>
            </a:r>
            <a:r>
              <a:rPr lang="en-US" sz="2400" dirty="0"/>
              <a:t>formation of a hydrogen bond between spinel nanoparticles and graphene oxide was confirmed by FTIR </a:t>
            </a:r>
            <a:r>
              <a:rPr lang="en-US" sz="2400" dirty="0" smtClean="0"/>
              <a:t>analysis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cs typeface="Times New Roman" panose="02020603050405020304" pitchFamily="18" charset="0"/>
              </a:rPr>
              <a:t>Co</a:t>
            </a:r>
            <a:r>
              <a:rPr lang="en-US" sz="2400" baseline="30000" dirty="0">
                <a:cs typeface="Times New Roman" panose="02020603050405020304" pitchFamily="18" charset="0"/>
              </a:rPr>
              <a:t>2+</a:t>
            </a:r>
            <a:r>
              <a:rPr lang="en-US" sz="2400" dirty="0"/>
              <a:t> contributes to the capacity of the electric double layer, while </a:t>
            </a:r>
            <a:r>
              <a:rPr lang="en-US" sz="2400" dirty="0">
                <a:cs typeface="Times New Roman" panose="02020603050405020304" pitchFamily="18" charset="0"/>
              </a:rPr>
              <a:t>Fe</a:t>
            </a:r>
            <a:r>
              <a:rPr lang="en-US" sz="2400" baseline="30000" dirty="0">
                <a:cs typeface="Times New Roman" panose="02020603050405020304" pitchFamily="18" charset="0"/>
              </a:rPr>
              <a:t>3+ </a:t>
            </a:r>
            <a:r>
              <a:rPr lang="en-US" sz="2400" dirty="0"/>
              <a:t>contributes to the </a:t>
            </a:r>
            <a:r>
              <a:rPr lang="en-US" sz="2400" dirty="0" err="1" smtClean="0"/>
              <a:t>pseudocapacity</a:t>
            </a:r>
            <a:endParaRPr lang="sr-Cyrl-RS" sz="2400" dirty="0"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sr-Cyrl-RS" sz="2400" dirty="0">
                <a:cs typeface="Times New Roman" panose="02020603050405020304" pitchFamily="18" charset="0"/>
              </a:rPr>
              <a:t> </a:t>
            </a:r>
            <a:r>
              <a:rPr lang="en-US" sz="2400" dirty="0">
                <a:cs typeface="Times New Roman" panose="02020603050405020304" pitchFamily="18" charset="0"/>
              </a:rPr>
              <a:t>The composite CFO_GO_15% </a:t>
            </a:r>
            <a:r>
              <a:rPr lang="en-US" sz="2400" dirty="0"/>
              <a:t>has the highest value of specific capacity of </a:t>
            </a:r>
            <a:r>
              <a:rPr lang="sr-Cyrl-RS" sz="2400" dirty="0" smtClean="0">
                <a:cs typeface="Times New Roman" panose="02020603050405020304" pitchFamily="18" charset="0"/>
              </a:rPr>
              <a:t>36</a:t>
            </a:r>
            <a:r>
              <a:rPr lang="en-US" sz="2400" dirty="0" smtClean="0">
                <a:cs typeface="Times New Roman" panose="02020603050405020304" pitchFamily="18" charset="0"/>
              </a:rPr>
              <a:t>.</a:t>
            </a:r>
            <a:r>
              <a:rPr lang="sr-Cyrl-RS" sz="2400" dirty="0" smtClean="0">
                <a:cs typeface="Times New Roman" panose="02020603050405020304" pitchFamily="18" charset="0"/>
              </a:rPr>
              <a:t>86 </a:t>
            </a:r>
            <a:r>
              <a:rPr lang="en-US" sz="2400" dirty="0">
                <a:cs typeface="Times New Roman" panose="02020603050405020304" pitchFamily="18" charset="0"/>
              </a:rPr>
              <a:t>F g</a:t>
            </a:r>
            <a:r>
              <a:rPr lang="en-US" sz="2400" baseline="30000" dirty="0">
                <a:cs typeface="Times New Roman" panose="02020603050405020304" pitchFamily="18" charset="0"/>
              </a:rPr>
              <a:t>-1 </a:t>
            </a:r>
            <a:r>
              <a:rPr lang="en-US" sz="2400" dirty="0"/>
              <a:t>at a polarization rate of</a:t>
            </a:r>
            <a:r>
              <a:rPr lang="sr-Cyrl-RS" sz="2400" dirty="0">
                <a:cs typeface="Times New Roman" panose="02020603050405020304" pitchFamily="18" charset="0"/>
              </a:rPr>
              <a:t> 5 </a:t>
            </a:r>
            <a:r>
              <a:rPr lang="en-US" sz="2400" dirty="0">
                <a:cs typeface="Times New Roman" panose="02020603050405020304" pitchFamily="18" charset="0"/>
              </a:rPr>
              <a:t>mV s</a:t>
            </a:r>
            <a:r>
              <a:rPr lang="en-US" sz="2400" baseline="30000" dirty="0">
                <a:cs typeface="Times New Roman" panose="02020603050405020304" pitchFamily="18" charset="0"/>
              </a:rPr>
              <a:t>-1</a:t>
            </a:r>
            <a:r>
              <a:rPr lang="sr-Cyrl-RS" sz="2400" dirty="0"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A9F8B947-F17D-4146-8F52-A9A6358BE823}"/>
              </a:ext>
            </a:extLst>
          </p:cNvPr>
          <p:cNvCxnSpPr/>
          <p:nvPr/>
        </p:nvCxnSpPr>
        <p:spPr>
          <a:xfrm>
            <a:off x="1044975" y="1118587"/>
            <a:ext cx="101020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482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F7553953-DC70-41B4-B401-2835D1AD0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81"/>
            <a:ext cx="10515600" cy="1325563"/>
          </a:xfrm>
        </p:spPr>
        <p:txBody>
          <a:bodyPr/>
          <a:lstStyle/>
          <a:p>
            <a:pPr algn="ctr"/>
            <a:r>
              <a:rPr lang="en-US" dirty="0" err="1" smtClean="0">
                <a:latin typeface="+mn-lt"/>
                <a:cs typeface="Times New Roman" panose="02020603050405020304" pitchFamily="18" charset="0"/>
              </a:rPr>
              <a:t>Acknowlegement</a:t>
            </a:r>
            <a:endParaRPr lang="en-US" dirty="0">
              <a:latin typeface="+mn-lt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A9F8B947-F17D-4146-8F52-A9A6358BE823}"/>
              </a:ext>
            </a:extLst>
          </p:cNvPr>
          <p:cNvCxnSpPr/>
          <p:nvPr/>
        </p:nvCxnSpPr>
        <p:spPr>
          <a:xfrm>
            <a:off x="1044975" y="1118587"/>
            <a:ext cx="101020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mc="http://schemas.openxmlformats.org/markup-compatibility/2006" xmlns:a14="http://schemas.microsoft.com/office/drawing/2010/main" xmlns="" xmlns:a16="http://schemas.microsoft.com/office/drawing/2014/main" id="{28DBBE5F-407E-4C81-B1E5-DEA759A8A361}"/>
              </a:ext>
            </a:extLst>
          </p:cNvPr>
          <p:cNvSpPr txBox="1"/>
          <p:nvPr/>
        </p:nvSpPr>
        <p:spPr>
          <a:xfrm>
            <a:off x="423671" y="1377044"/>
            <a:ext cx="11344656" cy="3600986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Cyrl-RS" sz="2400" dirty="0">
                <a:cs typeface="Times New Roman" panose="02020603050405020304" pitchFamily="18" charset="0"/>
              </a:rPr>
              <a:t> </a:t>
            </a:r>
            <a:r>
              <a:rPr lang="en-US" sz="2400" dirty="0" smtClean="0"/>
              <a:t>The present study was founded by the Ministry of Science, Education and Technological Development of the Republic of Serbia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sz="2400" dirty="0"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Times New Roman" panose="02020603050405020304" pitchFamily="18" charset="0"/>
              </a:rPr>
              <a:t>The </a:t>
            </a:r>
            <a:r>
              <a:rPr lang="en-US" sz="2400" dirty="0" err="1" smtClean="0">
                <a:cs typeface="Times New Roman" panose="02020603050405020304" pitchFamily="18" charset="0"/>
              </a:rPr>
              <a:t>resuls</a:t>
            </a:r>
            <a:r>
              <a:rPr lang="en-US" sz="2400" dirty="0" smtClean="0">
                <a:cs typeface="Times New Roman" panose="02020603050405020304" pitchFamily="18" charset="0"/>
              </a:rPr>
              <a:t> are published in article: </a:t>
            </a:r>
          </a:p>
          <a:p>
            <a:endParaRPr lang="en-US" sz="2400" dirty="0"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smtClean="0"/>
              <a:t>ELECTROCHEMICAL </a:t>
            </a:r>
            <a:r>
              <a:rPr lang="en-US" sz="2400" b="1" dirty="0"/>
              <a:t>PROPERTIES OF COMPOSITES OF GRAPHENE-OXIDE </a:t>
            </a:r>
            <a:r>
              <a:rPr lang="en-US" sz="2400" b="1" dirty="0" smtClean="0"/>
              <a:t>AND COBALT-FERRITE </a:t>
            </a:r>
            <a:r>
              <a:rPr lang="en-US" sz="2400" b="1" dirty="0"/>
              <a:t>DOPED WITH ZINK AND </a:t>
            </a:r>
            <a:r>
              <a:rPr lang="en-US" sz="2400" b="1" dirty="0" smtClean="0"/>
              <a:t>GALLIUM </a:t>
            </a:r>
          </a:p>
          <a:p>
            <a:pPr algn="ctr"/>
            <a:r>
              <a:rPr lang="en-US" sz="2400" b="1" i="1" dirty="0" err="1" smtClean="0">
                <a:solidFill>
                  <a:srgbClr val="FF0000"/>
                </a:solidFill>
              </a:rPr>
              <a:t>doi</a:t>
            </a:r>
            <a:r>
              <a:rPr lang="en-US" sz="2400" b="1" i="1" dirty="0" smtClean="0">
                <a:solidFill>
                  <a:srgbClr val="FF0000"/>
                </a:solidFill>
              </a:rPr>
              <a:t>: 10.5937/tehnika2202155G</a:t>
            </a:r>
          </a:p>
        </p:txBody>
      </p:sp>
    </p:spTree>
    <p:extLst>
      <p:ext uri="{BB962C8B-B14F-4D97-AF65-F5344CB8AC3E}">
        <p14:creationId xmlns:p14="http://schemas.microsoft.com/office/powerpoint/2010/main" val="794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2FA77B3-BBC5-4F64-9A6E-D290664D10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55000" pressur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effectLst>
            <a:outerShdw blurRad="596900" dist="50800" dir="5400000" sx="10000" sy="10000" algn="ctr" rotWithShape="0">
              <a:srgbClr val="000000"/>
            </a:outerShdw>
          </a:effectLst>
        </p:spPr>
      </p:pic>
      <p:sp>
        <p:nvSpPr>
          <p:cNvPr id="4" name="Title 3">
            <a:extLst>
              <a:ext uri="{FF2B5EF4-FFF2-40B4-BE49-F238E27FC236}">
                <a16:creationId xmlns="" xmlns:a16="http://schemas.microsoft.com/office/drawing/2014/main" id="{A610F259-F82E-495C-90D8-725ED256F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1799" y="2766218"/>
            <a:ext cx="5368401" cy="1325563"/>
          </a:xfrm>
          <a:ln w="38100">
            <a:solidFill>
              <a:srgbClr val="FF0000"/>
            </a:solidFill>
          </a:ln>
        </p:spPr>
        <p:txBody>
          <a:bodyPr/>
          <a:lstStyle/>
          <a:p>
            <a:pPr algn="ctr"/>
            <a:r>
              <a:rPr lang="en-US" b="1" dirty="0" smtClean="0">
                <a:latin typeface="+mn-lt"/>
                <a:cs typeface="Times New Roman" panose="02020603050405020304" pitchFamily="18" charset="0"/>
              </a:rPr>
              <a:t>Thank you for your attention</a:t>
            </a:r>
            <a:r>
              <a:rPr lang="sr-Cyrl-R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63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784" y="1529128"/>
            <a:ext cx="5625240" cy="4304638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="" xmlns:a16="http://schemas.microsoft.com/office/drawing/2014/main" id="{4A3D3C71-A059-4A9F-BBAE-AD4161D0BE1E}"/>
              </a:ext>
            </a:extLst>
          </p:cNvPr>
          <p:cNvSpPr txBox="1">
            <a:spLocks/>
          </p:cNvSpPr>
          <p:nvPr/>
        </p:nvSpPr>
        <p:spPr>
          <a:xfrm>
            <a:off x="838200" y="514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latin typeface="+mn-lt"/>
                <a:cs typeface="Times New Roman" panose="02020603050405020304" pitchFamily="18" charset="0"/>
              </a:rPr>
              <a:t>Hydrothermally treated graphene oxide</a:t>
            </a:r>
            <a:endParaRPr lang="en-US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D474B3C-1BE1-42FD-B4B5-CC32B442C1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" t="8774"/>
          <a:stretch/>
        </p:blipFill>
        <p:spPr>
          <a:xfrm>
            <a:off x="838200" y="2084822"/>
            <a:ext cx="3652981" cy="25151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1578772-B107-46DC-B785-DBC722D0BEED}"/>
              </a:ext>
            </a:extLst>
          </p:cNvPr>
          <p:cNvSpPr txBox="1"/>
          <p:nvPr/>
        </p:nvSpPr>
        <p:spPr>
          <a:xfrm>
            <a:off x="989292" y="1377044"/>
            <a:ext cx="2972671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600" b="1" dirty="0">
                <a:cs typeface="Times New Roman" panose="02020603050405020304" pitchFamily="18" charset="0"/>
              </a:rPr>
              <a:t>SEM</a:t>
            </a:r>
            <a:endParaRPr lang="sr-Cyrl-RS" sz="2600" b="1" dirty="0"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6D1F64C-C651-43C4-BF06-2D00E1F31CB6}"/>
              </a:ext>
            </a:extLst>
          </p:cNvPr>
          <p:cNvSpPr txBox="1"/>
          <p:nvPr/>
        </p:nvSpPr>
        <p:spPr>
          <a:xfrm>
            <a:off x="6524129" y="1363437"/>
            <a:ext cx="3570571" cy="630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600" b="1" dirty="0">
                <a:cs typeface="Times New Roman" panose="02020603050405020304" pitchFamily="18" charset="0"/>
              </a:rPr>
              <a:t>FTIR </a:t>
            </a:r>
            <a:r>
              <a:rPr lang="en-US" sz="2600" b="1" dirty="0" smtClean="0">
                <a:cs typeface="Times New Roman" panose="02020603050405020304" pitchFamily="18" charset="0"/>
              </a:rPr>
              <a:t>analysis</a:t>
            </a:r>
            <a:endParaRPr lang="sr-Cyrl-RS" sz="2600" b="1" dirty="0"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="" xmlns:a16="http://schemas.microsoft.com/office/drawing/2014/main" id="{C58D598B-8E3B-4CC0-A7EA-E178AA1538F8}"/>
                  </a:ext>
                </a:extLst>
              </p:cNvPr>
              <p:cNvSpPr txBox="1"/>
              <p:nvPr/>
            </p:nvSpPr>
            <p:spPr>
              <a:xfrm>
                <a:off x="838200" y="4960194"/>
                <a:ext cx="5635005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sr-Cyrl-R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/>
                  <a:t>Agglomerated layers of </a:t>
                </a:r>
                <a:r>
                  <a:rPr lang="en-US" dirty="0" err="1"/>
                  <a:t>graphene</a:t>
                </a:r>
                <a:r>
                  <a:rPr lang="en-US" dirty="0"/>
                  <a:t> </a:t>
                </a:r>
                <a:r>
                  <a:rPr lang="en-US" dirty="0" smtClean="0"/>
                  <a:t>oxide</a:t>
                </a:r>
              </a:p>
              <a:p>
                <a:pPr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sr-Cyrl-RS" dirty="0" smtClean="0">
                    <a:cs typeface="Times New Roman" panose="02020603050405020304" pitchFamily="18" charset="0"/>
                  </a:rPr>
                  <a:t> </a:t>
                </a:r>
                <a:r>
                  <a:rPr lang="en-US" dirty="0" smtClean="0">
                    <a:cs typeface="Times New Roman" panose="02020603050405020304" pitchFamily="18" charset="0"/>
                  </a:rPr>
                  <a:t>Partial reduction of </a:t>
                </a:r>
                <a:r>
                  <a:rPr lang="sr-Cyrl-RS" dirty="0" smtClean="0">
                    <a:cs typeface="Times New Roman" panose="02020603050405020304" pitchFamily="18" charset="0"/>
                  </a:rPr>
                  <a:t>С</a:t>
                </a:r>
                <a14:m>
                  <m:oMath xmlns:m="http://schemas.openxmlformats.org/officeDocument/2006/math">
                    <m:r>
                      <a:rPr lang="sr-Cyrl-R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</m:oMath>
                </a14:m>
                <a:r>
                  <a:rPr lang="sr-Cyrl-RS" dirty="0" smtClean="0">
                    <a:cs typeface="Times New Roman" panose="02020603050405020304" pitchFamily="18" charset="0"/>
                  </a:rPr>
                  <a:t>О </a:t>
                </a:r>
                <a:r>
                  <a:rPr lang="en-US" dirty="0" smtClean="0">
                    <a:cs typeface="Times New Roman" panose="02020603050405020304" pitchFamily="18" charset="0"/>
                  </a:rPr>
                  <a:t>group</a:t>
                </a:r>
                <a:endParaRPr lang="sr-Cyrl-RS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58D598B-8E3B-4CC0-A7EA-E178AA1538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960194"/>
                <a:ext cx="5635005" cy="923330"/>
              </a:xfrm>
              <a:prstGeom prst="rect">
                <a:avLst/>
              </a:prstGeom>
              <a:blipFill rotWithShape="1">
                <a:blip r:embed="rId4"/>
                <a:stretch>
                  <a:fillRect l="-758" b="-52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99CC8D5E-65AF-411B-902B-EF05627B8AC1}"/>
              </a:ext>
            </a:extLst>
          </p:cNvPr>
          <p:cNvCxnSpPr/>
          <p:nvPr/>
        </p:nvCxnSpPr>
        <p:spPr>
          <a:xfrm>
            <a:off x="1044975" y="1118587"/>
            <a:ext cx="10102049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698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E6BAC2B-7F5C-465F-9874-0B3124398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326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latin typeface="+mn-lt"/>
                <a:cs typeface="Times New Roman" panose="02020603050405020304" pitchFamily="18" charset="0"/>
              </a:rPr>
              <a:t>Spinel ferrites</a:t>
            </a:r>
            <a:endParaRPr lang="en-US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FE20C7A-DA55-4959-9895-9B87D269978D}"/>
              </a:ext>
            </a:extLst>
          </p:cNvPr>
          <p:cNvSpPr txBox="1"/>
          <p:nvPr/>
        </p:nvSpPr>
        <p:spPr>
          <a:xfrm>
            <a:off x="838200" y="1430889"/>
            <a:ext cx="1036089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dirty="0" smtClean="0">
                <a:cs typeface="Times New Roman" pitchFamily="18" charset="0"/>
              </a:rPr>
              <a:t>Metal </a:t>
            </a:r>
            <a:r>
              <a:rPr lang="en-US" dirty="0">
                <a:cs typeface="Times New Roman" pitchFamily="18" charset="0"/>
              </a:rPr>
              <a:t>oxides of general formula MFe</a:t>
            </a:r>
            <a:r>
              <a:rPr lang="en-US" baseline="-25000" dirty="0">
                <a:cs typeface="Times New Roman" pitchFamily="18" charset="0"/>
              </a:rPr>
              <a:t>2</a:t>
            </a:r>
            <a:r>
              <a:rPr lang="en-US" dirty="0">
                <a:cs typeface="Times New Roman" pitchFamily="18" charset="0"/>
              </a:rPr>
              <a:t>O</a:t>
            </a:r>
            <a:r>
              <a:rPr lang="en-US" baseline="-25000" dirty="0">
                <a:cs typeface="Times New Roman" pitchFamily="18" charset="0"/>
              </a:rPr>
              <a:t>4</a:t>
            </a:r>
            <a:endParaRPr lang="sr-Cyrl-RS" baseline="-25000" dirty="0"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Cyrl-RS" dirty="0">
                <a:cs typeface="Times New Roman" panose="02020603050405020304" pitchFamily="18" charset="0"/>
              </a:rPr>
              <a:t> </a:t>
            </a:r>
            <a:r>
              <a:rPr lang="en-US" dirty="0">
                <a:cs typeface="Times New Roman" pitchFamily="18" charset="0"/>
              </a:rPr>
              <a:t>Oxygen atoms are densely packed in a surface-centered cubic </a:t>
            </a:r>
            <a:r>
              <a:rPr lang="en-US" dirty="0" smtClean="0">
                <a:cs typeface="Times New Roman" pitchFamily="18" charset="0"/>
              </a:rPr>
              <a:t>lattice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Cyrl-RS" dirty="0" smtClean="0">
                <a:cs typeface="Times New Roman" panose="02020603050405020304" pitchFamily="18" charset="0"/>
              </a:rPr>
              <a:t> </a:t>
            </a:r>
            <a:r>
              <a:rPr lang="en-US" dirty="0">
                <a:cs typeface="Times New Roman" pitchFamily="18" charset="0"/>
              </a:rPr>
              <a:t>Depending on the cation distribution between tetrahedral (A) and octahedral </a:t>
            </a:r>
            <a:r>
              <a:rPr lang="en-US" dirty="0" smtClean="0">
                <a:cs typeface="Times New Roman" pitchFamily="18" charset="0"/>
              </a:rPr>
              <a:t>(B) </a:t>
            </a:r>
            <a:r>
              <a:rPr lang="en-US" dirty="0">
                <a:cs typeface="Times New Roman" pitchFamily="18" charset="0"/>
              </a:rPr>
              <a:t>positions, the structure </a:t>
            </a:r>
            <a:r>
              <a:rPr lang="en-US" dirty="0" smtClean="0">
                <a:cs typeface="Times New Roman" pitchFamily="18" charset="0"/>
              </a:rPr>
              <a:t>can be </a:t>
            </a:r>
            <a:r>
              <a:rPr lang="en-US" dirty="0">
                <a:cs typeface="Times New Roman" pitchFamily="18" charset="0"/>
              </a:rPr>
              <a:t>described by the formula</a:t>
            </a:r>
            <a:r>
              <a:rPr lang="sr-Cyrl-RS" dirty="0" smtClean="0">
                <a:cs typeface="Times New Roman" panose="02020603050405020304" pitchFamily="18" charset="0"/>
              </a:rPr>
              <a:t>:</a:t>
            </a:r>
            <a:endParaRPr lang="sr-Cyrl-RS" b="1" baseline="-25000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sr-Cyrl-R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="" xmlns:a16="http://schemas.microsoft.com/office/drawing/2014/main" id="{F042300A-B5F8-4414-B0D8-0800CAA6E09C}"/>
                  </a:ext>
                </a:extLst>
              </p:cNvPr>
              <p:cNvSpPr txBox="1"/>
              <p:nvPr/>
            </p:nvSpPr>
            <p:spPr>
              <a:xfrm>
                <a:off x="7850532" y="3705977"/>
                <a:ext cx="3695510" cy="17543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sr-Cyrl-RS" dirty="0">
                    <a:cs typeface="Times New Roman" panose="02020603050405020304" pitchFamily="18" charset="0"/>
                  </a:rPr>
                  <a:t> </a:t>
                </a:r>
                <a:r>
                  <a:rPr lang="en-US" smtClean="0">
                    <a:cs typeface="Times New Roman" panose="02020603050405020304" pitchFamily="18" charset="0"/>
                  </a:rPr>
                  <a:t>Inverse spinel (</a:t>
                </a:r>
                <a:r>
                  <a:rPr lang="sr-Cyrl-RS" dirty="0">
                    <a:cs typeface="Times New Roman" panose="02020603050405020304" pitchFamily="18" charset="0"/>
                  </a:rPr>
                  <a:t>δ</a:t>
                </a:r>
                <a:r>
                  <a:rPr lang="en-US" dirty="0">
                    <a:cs typeface="Times New Roman" panose="02020603050405020304" pitchFamily="18" charset="0"/>
                  </a:rPr>
                  <a:t> = 1) </a:t>
                </a:r>
                <a:endParaRPr lang="sr-Cyrl-RS" dirty="0"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lang="en-US" baseline="-25000" dirty="0">
                    <a:cs typeface="Times New Roman" panose="02020603050405020304" pitchFamily="18" charset="0"/>
                  </a:rPr>
                  <a:t> </a:t>
                </a:r>
                <a:r>
                  <a:rPr lang="sr-Cyrl-RS" dirty="0">
                    <a:cs typeface="Times New Roman" panose="02020603050405020304" pitchFamily="18" charset="0"/>
                  </a:rPr>
                  <a:t>М</a:t>
                </a:r>
                <a:r>
                  <a:rPr lang="en-US" baseline="30000" dirty="0">
                    <a:cs typeface="Times New Roman" panose="02020603050405020304" pitchFamily="18" charset="0"/>
                  </a:rPr>
                  <a:t>2+</a:t>
                </a:r>
                <a:r>
                  <a:rPr lang="sr-Cyrl-RS" dirty="0">
                    <a:cs typeface="Times New Roman" panose="02020603050405020304" pitchFamily="18" charset="0"/>
                  </a:rPr>
                  <a:t> </a:t>
                </a:r>
                <a:r>
                  <a:rPr lang="en-US" dirty="0" smtClean="0">
                    <a:cs typeface="Times New Roman" panose="02020603050405020304" pitchFamily="18" charset="0"/>
                  </a:rPr>
                  <a:t>ions occupy B positions</a:t>
                </a:r>
                <a:r>
                  <a:rPr lang="sr-Cyrl-RS" dirty="0" smtClean="0">
                    <a:cs typeface="Times New Roman" panose="02020603050405020304" pitchFamily="18" charset="0"/>
                  </a:rPr>
                  <a:t>*</a:t>
                </a:r>
                <a:endParaRPr lang="sr-Cyrl-RS" baseline="-25000" dirty="0"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sr-Cyrl-R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lang="sr-Cyrl-RS" dirty="0"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cs typeface="Times New Roman" panose="02020603050405020304" pitchFamily="18" charset="0"/>
                  </a:rPr>
                  <a:t>Fe</a:t>
                </a:r>
                <a:r>
                  <a:rPr lang="sr-Cyrl-RS" baseline="30000" dirty="0">
                    <a:cs typeface="Times New Roman" panose="02020603050405020304" pitchFamily="18" charset="0"/>
                  </a:rPr>
                  <a:t>3</a:t>
                </a:r>
                <a:r>
                  <a:rPr lang="en-US" baseline="30000" dirty="0">
                    <a:cs typeface="Times New Roman" panose="02020603050405020304" pitchFamily="18" charset="0"/>
                  </a:rPr>
                  <a:t>+</a:t>
                </a:r>
                <a:r>
                  <a:rPr lang="sr-Cyrl-RS" dirty="0"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cs typeface="Times New Roman" pitchFamily="18" charset="0"/>
                  </a:rPr>
                  <a:t>ions are distributed between the A and B positions</a:t>
                </a:r>
                <a:endParaRPr lang="sr-Cyrl-RS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042300A-B5F8-4414-B0D8-0800CAA6E0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0532" y="3705977"/>
                <a:ext cx="3695510" cy="1754326"/>
              </a:xfrm>
              <a:prstGeom prst="rect">
                <a:avLst/>
              </a:prstGeom>
              <a:blipFill rotWithShape="0">
                <a:blip r:embed="rId2"/>
                <a:stretch>
                  <a:fillRect l="-1485" b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8856133" y="6341203"/>
            <a:ext cx="2954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1400" dirty="0">
                <a:cs typeface="Times New Roman" pitchFamily="18" charset="0"/>
              </a:rPr>
              <a:t>M</a:t>
            </a:r>
            <a:r>
              <a:rPr lang="en-US" sz="1400" baseline="30000" dirty="0">
                <a:cs typeface="Times New Roman" pitchFamily="18" charset="0"/>
              </a:rPr>
              <a:t>2+</a:t>
            </a:r>
            <a:r>
              <a:rPr lang="sr-Cyrl-RS" sz="1400" dirty="0">
                <a:cs typeface="Times New Roman" pitchFamily="18" charset="0"/>
              </a:rPr>
              <a:t>=</a:t>
            </a:r>
            <a:r>
              <a:rPr lang="en-US" sz="1400" dirty="0">
                <a:cs typeface="Times New Roman" pitchFamily="18" charset="0"/>
              </a:rPr>
              <a:t> Co</a:t>
            </a:r>
            <a:r>
              <a:rPr lang="en-US" sz="1400" baseline="30000" dirty="0">
                <a:cs typeface="Times New Roman" pitchFamily="18" charset="0"/>
              </a:rPr>
              <a:t>2+</a:t>
            </a:r>
            <a:r>
              <a:rPr lang="en-US" sz="1400" dirty="0">
                <a:cs typeface="Times New Roman" pitchFamily="18" charset="0"/>
              </a:rPr>
              <a:t>, Zn</a:t>
            </a:r>
            <a:r>
              <a:rPr lang="en-US" sz="1400" baseline="30000" dirty="0">
                <a:cs typeface="Times New Roman" pitchFamily="18" charset="0"/>
              </a:rPr>
              <a:t>2+</a:t>
            </a:r>
            <a:r>
              <a:rPr lang="en-US" sz="1400" dirty="0">
                <a:cs typeface="Times New Roman" pitchFamily="18" charset="0"/>
              </a:rPr>
              <a:t>, Ni</a:t>
            </a:r>
            <a:r>
              <a:rPr lang="en-US" sz="1400" baseline="30000" dirty="0">
                <a:cs typeface="Times New Roman" pitchFamily="18" charset="0"/>
              </a:rPr>
              <a:t>2+</a:t>
            </a:r>
            <a:r>
              <a:rPr lang="en-US" sz="1400" dirty="0">
                <a:cs typeface="Times New Roman" pitchFamily="18" charset="0"/>
              </a:rPr>
              <a:t>, Mn</a:t>
            </a:r>
            <a:r>
              <a:rPr lang="en-US" sz="1400" baseline="30000" dirty="0">
                <a:cs typeface="Times New Roman" pitchFamily="18" charset="0"/>
              </a:rPr>
              <a:t>2</a:t>
            </a:r>
            <a:r>
              <a:rPr lang="en-US" sz="1400" baseline="30000" dirty="0" smtClean="0">
                <a:cs typeface="Times New Roman" pitchFamily="18" charset="0"/>
              </a:rPr>
              <a:t>+</a:t>
            </a:r>
            <a:r>
              <a:rPr lang="en-US" sz="1400" dirty="0">
                <a:cs typeface="Times New Roman" pitchFamily="18" charset="0"/>
              </a:rPr>
              <a:t> </a:t>
            </a:r>
            <a:r>
              <a:rPr lang="en-US" sz="1400" dirty="0" smtClean="0">
                <a:cs typeface="Times New Roman" pitchFamily="18" charset="0"/>
              </a:rPr>
              <a:t>,…</a:t>
            </a:r>
            <a:endParaRPr lang="en-US" sz="1400" dirty="0"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1CAFFD27-699B-4286-B52D-496393AA6393}"/>
              </a:ext>
            </a:extLst>
          </p:cNvPr>
          <p:cNvCxnSpPr>
            <a:cxnSpLocks/>
          </p:cNvCxnSpPr>
          <p:nvPr/>
        </p:nvCxnSpPr>
        <p:spPr>
          <a:xfrm>
            <a:off x="838200" y="1153092"/>
            <a:ext cx="103608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A42624B-348B-4DDD-8093-48BEE360CF8A}"/>
              </a:ext>
            </a:extLst>
          </p:cNvPr>
          <p:cNvSpPr txBox="1"/>
          <p:nvPr/>
        </p:nvSpPr>
        <p:spPr>
          <a:xfrm>
            <a:off x="4505325" y="2819400"/>
            <a:ext cx="3152965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r-Cyrl-RS" b="1" dirty="0">
                <a:cs typeface="Times New Roman" panose="02020603050405020304" pitchFamily="18" charset="0"/>
              </a:rPr>
              <a:t>(</a:t>
            </a:r>
            <a:r>
              <a:rPr lang="en-US" b="1" dirty="0">
                <a:cs typeface="Times New Roman" panose="02020603050405020304" pitchFamily="18" charset="0"/>
              </a:rPr>
              <a:t>M</a:t>
            </a:r>
            <a:r>
              <a:rPr lang="en-US" b="1" baseline="30000" dirty="0">
                <a:cs typeface="Times New Roman" panose="02020603050405020304" pitchFamily="18" charset="0"/>
              </a:rPr>
              <a:t>2+</a:t>
            </a:r>
            <a:r>
              <a:rPr lang="en-US" b="1" baseline="-25000" dirty="0">
                <a:cs typeface="Times New Roman" panose="02020603050405020304" pitchFamily="18" charset="0"/>
              </a:rPr>
              <a:t>1-δ</a:t>
            </a:r>
            <a:r>
              <a:rPr lang="en-US" b="1" dirty="0">
                <a:cs typeface="Times New Roman" panose="02020603050405020304" pitchFamily="18" charset="0"/>
              </a:rPr>
              <a:t>Fe</a:t>
            </a:r>
            <a:r>
              <a:rPr lang="en-US" b="1" baseline="30000" dirty="0">
                <a:cs typeface="Times New Roman" panose="02020603050405020304" pitchFamily="18" charset="0"/>
              </a:rPr>
              <a:t>3+</a:t>
            </a:r>
            <a:r>
              <a:rPr lang="en-US" b="1" baseline="-25000" dirty="0">
                <a:cs typeface="Times New Roman" panose="02020603050405020304" pitchFamily="18" charset="0"/>
              </a:rPr>
              <a:t>δ</a:t>
            </a:r>
            <a:r>
              <a:rPr lang="en-US" b="1" dirty="0">
                <a:cs typeface="Times New Roman" panose="02020603050405020304" pitchFamily="18" charset="0"/>
              </a:rPr>
              <a:t>)</a:t>
            </a:r>
            <a:r>
              <a:rPr lang="en-US" b="1" baseline="-25000" dirty="0">
                <a:cs typeface="Times New Roman" panose="02020603050405020304" pitchFamily="18" charset="0"/>
              </a:rPr>
              <a:t>A</a:t>
            </a:r>
            <a:r>
              <a:rPr lang="en-US" b="1" dirty="0">
                <a:cs typeface="Times New Roman" panose="02020603050405020304" pitchFamily="18" charset="0"/>
              </a:rPr>
              <a:t>(M</a:t>
            </a:r>
            <a:r>
              <a:rPr lang="en-US" b="1" baseline="30000" dirty="0">
                <a:cs typeface="Times New Roman" panose="02020603050405020304" pitchFamily="18" charset="0"/>
              </a:rPr>
              <a:t>2+</a:t>
            </a:r>
            <a:r>
              <a:rPr lang="en-US" b="1" baseline="-25000" dirty="0">
                <a:cs typeface="Times New Roman" panose="02020603050405020304" pitchFamily="18" charset="0"/>
              </a:rPr>
              <a:t>δ</a:t>
            </a:r>
            <a:r>
              <a:rPr lang="en-US" b="1" dirty="0">
                <a:cs typeface="Times New Roman" panose="02020603050405020304" pitchFamily="18" charset="0"/>
              </a:rPr>
              <a:t>Fe</a:t>
            </a:r>
            <a:r>
              <a:rPr lang="en-US" b="1" baseline="30000" dirty="0">
                <a:cs typeface="Times New Roman" panose="02020603050405020304" pitchFamily="18" charset="0"/>
              </a:rPr>
              <a:t>3+</a:t>
            </a:r>
            <a:r>
              <a:rPr lang="en-US" b="1" baseline="-25000" dirty="0">
                <a:cs typeface="Times New Roman" panose="02020603050405020304" pitchFamily="18" charset="0"/>
              </a:rPr>
              <a:t>2-δ</a:t>
            </a:r>
            <a:r>
              <a:rPr lang="en-US" b="1" dirty="0">
                <a:cs typeface="Times New Roman" panose="02020603050405020304" pitchFamily="18" charset="0"/>
              </a:rPr>
              <a:t>)</a:t>
            </a:r>
            <a:r>
              <a:rPr lang="en-US" b="1" baseline="-25000" dirty="0">
                <a:cs typeface="Times New Roman" panose="02020603050405020304" pitchFamily="18" charset="0"/>
              </a:rPr>
              <a:t>B</a:t>
            </a:r>
            <a:r>
              <a:rPr lang="en-US" b="1" dirty="0">
                <a:cs typeface="Times New Roman" panose="02020603050405020304" pitchFamily="18" charset="0"/>
              </a:rPr>
              <a:t>O</a:t>
            </a:r>
            <a:r>
              <a:rPr lang="en-US" b="1" baseline="-25000" dirty="0">
                <a:cs typeface="Times New Roman" panose="02020603050405020304" pitchFamily="18" charset="0"/>
              </a:rPr>
              <a:t>4</a:t>
            </a:r>
            <a:endParaRPr lang="en-US" dirty="0"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80" y="3462214"/>
            <a:ext cx="7068552" cy="303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967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18DF9EA8-2CA2-4515-86DA-04C23A8C9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81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latin typeface="+mn-lt"/>
                <a:cs typeface="Times New Roman" panose="02020603050405020304" pitchFamily="18" charset="0"/>
              </a:rPr>
              <a:t>Cyclic voltammetry</a:t>
            </a:r>
            <a:endParaRPr lang="en-US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89D2E9E-7226-451C-9463-7286602CCD20}"/>
              </a:ext>
            </a:extLst>
          </p:cNvPr>
          <p:cNvSpPr txBox="1"/>
          <p:nvPr/>
        </p:nvSpPr>
        <p:spPr>
          <a:xfrm>
            <a:off x="5930317" y="1377044"/>
            <a:ext cx="4638291" cy="630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600" b="1" dirty="0" smtClean="0">
                <a:cs typeface="Times New Roman" panose="02020603050405020304" pitchFamily="18" charset="0"/>
              </a:rPr>
              <a:t>Spinel ferrite nanoparticles</a:t>
            </a:r>
            <a:endParaRPr lang="sr-Cyrl-RS" sz="2600" b="1" dirty="0"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6F6D2D2-87C3-4E8F-AB19-DCE5F258A822}"/>
              </a:ext>
            </a:extLst>
          </p:cNvPr>
          <p:cNvSpPr txBox="1"/>
          <p:nvPr/>
        </p:nvSpPr>
        <p:spPr>
          <a:xfrm>
            <a:off x="6030686" y="2114393"/>
            <a:ext cx="4755503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/>
              <a:t>Divalent </a:t>
            </a:r>
            <a:r>
              <a:rPr lang="en-US" dirty="0" err="1"/>
              <a:t>cations</a:t>
            </a:r>
            <a:r>
              <a:rPr lang="en-US" dirty="0"/>
              <a:t> </a:t>
            </a:r>
            <a:r>
              <a:rPr lang="sr-Cyrl-RS" dirty="0" smtClean="0">
                <a:cs typeface="Times New Roman" panose="02020603050405020304" pitchFamily="18" charset="0"/>
              </a:rPr>
              <a:t>(</a:t>
            </a:r>
            <a:r>
              <a:rPr lang="en-US" dirty="0">
                <a:cs typeface="Times New Roman" panose="02020603050405020304" pitchFamily="18" charset="0"/>
              </a:rPr>
              <a:t>Co</a:t>
            </a:r>
            <a:r>
              <a:rPr lang="en-US" baseline="30000" dirty="0">
                <a:cs typeface="Times New Roman" panose="02020603050405020304" pitchFamily="18" charset="0"/>
              </a:rPr>
              <a:t>2+</a:t>
            </a:r>
            <a:r>
              <a:rPr lang="en-US" dirty="0">
                <a:cs typeface="Times New Roman" panose="02020603050405020304" pitchFamily="18" charset="0"/>
              </a:rPr>
              <a:t>)</a:t>
            </a:r>
            <a:r>
              <a:rPr lang="sr-Cyrl-RS" dirty="0">
                <a:cs typeface="Times New Roman" panose="02020603050405020304" pitchFamily="18" charset="0"/>
              </a:rPr>
              <a:t> </a:t>
            </a:r>
            <a:r>
              <a:rPr lang="en-US" dirty="0"/>
              <a:t>act as active sites for charge </a:t>
            </a:r>
            <a:r>
              <a:rPr lang="en-US" dirty="0" smtClean="0"/>
              <a:t>adsorption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Cyrl-RS" dirty="0" smtClean="0">
                <a:cs typeface="Times New Roman" panose="02020603050405020304" pitchFamily="18" charset="0"/>
              </a:rPr>
              <a:t> </a:t>
            </a:r>
            <a:r>
              <a:rPr lang="en-US" dirty="0"/>
              <a:t>Trivalent iron ions </a:t>
            </a:r>
            <a:r>
              <a:rPr lang="sr-Cyrl-RS" dirty="0" smtClean="0">
                <a:cs typeface="Times New Roman" panose="02020603050405020304" pitchFamily="18" charset="0"/>
              </a:rPr>
              <a:t>(</a:t>
            </a:r>
            <a:r>
              <a:rPr lang="en-US" dirty="0">
                <a:cs typeface="Times New Roman" panose="02020603050405020304" pitchFamily="18" charset="0"/>
              </a:rPr>
              <a:t>Fe</a:t>
            </a:r>
            <a:r>
              <a:rPr lang="sr-Cyrl-RS" baseline="30000" dirty="0">
                <a:cs typeface="Times New Roman" panose="02020603050405020304" pitchFamily="18" charset="0"/>
              </a:rPr>
              <a:t>3</a:t>
            </a:r>
            <a:r>
              <a:rPr lang="en-US" baseline="30000" dirty="0">
                <a:cs typeface="Times New Roman" panose="02020603050405020304" pitchFamily="18" charset="0"/>
              </a:rPr>
              <a:t>+</a:t>
            </a:r>
            <a:r>
              <a:rPr lang="en-US" dirty="0">
                <a:cs typeface="Times New Roman" panose="02020603050405020304" pitchFamily="18" charset="0"/>
              </a:rPr>
              <a:t>)</a:t>
            </a:r>
            <a:r>
              <a:rPr lang="sr-Cyrl-RS" dirty="0">
                <a:cs typeface="Times New Roman" panose="02020603050405020304" pitchFamily="18" charset="0"/>
              </a:rPr>
              <a:t> </a:t>
            </a:r>
            <a:r>
              <a:rPr lang="en-US" dirty="0"/>
              <a:t>participate in Faraday </a:t>
            </a:r>
            <a:r>
              <a:rPr lang="en-US" dirty="0" smtClean="0"/>
              <a:t>reactions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Cyrl-RS" dirty="0" smtClean="0">
                <a:cs typeface="Times New Roman" panose="02020603050405020304" pitchFamily="18" charset="0"/>
              </a:rPr>
              <a:t> </a:t>
            </a:r>
            <a:r>
              <a:rPr lang="en-US" dirty="0"/>
              <a:t>Specific capacities are 4.68; 5.78; and 3.75 </a:t>
            </a:r>
            <a:r>
              <a:rPr lang="en-US" dirty="0" smtClean="0">
                <a:cs typeface="Times New Roman" panose="02020603050405020304" pitchFamily="18" charset="0"/>
              </a:rPr>
              <a:t>F </a:t>
            </a:r>
            <a:r>
              <a:rPr lang="en-US" dirty="0">
                <a:cs typeface="Times New Roman" panose="02020603050405020304" pitchFamily="18" charset="0"/>
              </a:rPr>
              <a:t>g</a:t>
            </a:r>
            <a:r>
              <a:rPr lang="en-US" baseline="30000" dirty="0">
                <a:cs typeface="Times New Roman" panose="02020603050405020304" pitchFamily="18" charset="0"/>
              </a:rPr>
              <a:t>-1 </a:t>
            </a:r>
            <a:r>
              <a:rPr lang="en-US" dirty="0" smtClean="0">
                <a:cs typeface="Times New Roman" panose="02020603050405020304" pitchFamily="18" charset="0"/>
              </a:rPr>
              <a:t>for CFO_DHCA</a:t>
            </a:r>
            <a:r>
              <a:rPr lang="en-US" dirty="0">
                <a:cs typeface="Times New Roman" panose="02020603050405020304" pitchFamily="18" charset="0"/>
              </a:rPr>
              <a:t>, </a:t>
            </a:r>
            <a:r>
              <a:rPr lang="en-US" dirty="0" err="1">
                <a:cs typeface="Times New Roman" panose="02020603050405020304" pitchFamily="18" charset="0"/>
              </a:rPr>
              <a:t>CFO_Zn_DHCA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smtClean="0">
                <a:cs typeface="Times New Roman" panose="02020603050405020304" pitchFamily="18" charset="0"/>
              </a:rPr>
              <a:t>and </a:t>
            </a:r>
            <a:r>
              <a:rPr lang="en-US" dirty="0" err="1">
                <a:cs typeface="Times New Roman" panose="02020603050405020304" pitchFamily="18" charset="0"/>
              </a:rPr>
              <a:t>CFO_Ga_DHCA</a:t>
            </a:r>
            <a:r>
              <a:rPr lang="sr-Cyrl-RS" dirty="0">
                <a:cs typeface="Times New Roman" panose="02020603050405020304" pitchFamily="18" charset="0"/>
              </a:rPr>
              <a:t> </a:t>
            </a:r>
            <a:r>
              <a:rPr lang="en-US" dirty="0"/>
              <a:t>at a polarization rate of 5 mV s-1</a:t>
            </a:r>
            <a:endParaRPr lang="en-US" baseline="30000" dirty="0"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FABA3D1-CEE7-479F-96B1-BA7E3B55AE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" y="1377044"/>
            <a:ext cx="6078220" cy="47158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CB45BD2-E8AE-4C4C-B54B-58BC9FCBBA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75" y="1346841"/>
            <a:ext cx="5756311" cy="474606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9DE62991-D2AB-4FAE-931D-6B9F988148D9}"/>
              </a:ext>
            </a:extLst>
          </p:cNvPr>
          <p:cNvCxnSpPr/>
          <p:nvPr/>
        </p:nvCxnSpPr>
        <p:spPr>
          <a:xfrm>
            <a:off x="1044975" y="1118587"/>
            <a:ext cx="1010204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72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CD9A5B6D-6F51-47FB-9D7E-C4D4F381A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81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+mn-lt"/>
                <a:cs typeface="Times New Roman" panose="02020603050405020304" pitchFamily="18" charset="0"/>
              </a:rPr>
              <a:t>Cyclic voltammetry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6A07E4C-ABF7-4D59-97F5-B0F922D9B2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03" y="1341192"/>
            <a:ext cx="5587851" cy="23375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37CC328-2664-49C5-9C12-24FB300223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49" y="3918615"/>
            <a:ext cx="5692859" cy="23375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746E66A-1A31-44C4-9B66-D627FA80B146}"/>
              </a:ext>
            </a:extLst>
          </p:cNvPr>
          <p:cNvSpPr txBox="1"/>
          <p:nvPr/>
        </p:nvSpPr>
        <p:spPr>
          <a:xfrm>
            <a:off x="6770424" y="1335239"/>
            <a:ext cx="3639915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600" b="1" dirty="0" smtClean="0">
                <a:cs typeface="Times New Roman" panose="02020603050405020304" pitchFamily="18" charset="0"/>
              </a:rPr>
              <a:t>Graphene oxide</a:t>
            </a:r>
            <a:endParaRPr lang="sr-Cyrl-RS" sz="2600" b="1" dirty="0"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785039D-E501-4D78-9A47-503061CE29A3}"/>
              </a:ext>
            </a:extLst>
          </p:cNvPr>
          <p:cNvSpPr txBox="1"/>
          <p:nvPr/>
        </p:nvSpPr>
        <p:spPr>
          <a:xfrm>
            <a:off x="5705380" y="4034121"/>
            <a:ext cx="5241541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600" b="1" dirty="0" smtClean="0">
                <a:cs typeface="Times New Roman" panose="02020603050405020304" pitchFamily="18" charset="0"/>
              </a:rPr>
              <a:t>Hydrothermally treated graphene oxide</a:t>
            </a:r>
            <a:endParaRPr lang="sr-Cyrl-RS" sz="2600" b="1" dirty="0"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A830448-EFFB-4E08-905F-CB2D8D0FF667}"/>
              </a:ext>
            </a:extLst>
          </p:cNvPr>
          <p:cNvSpPr txBox="1"/>
          <p:nvPr/>
        </p:nvSpPr>
        <p:spPr>
          <a:xfrm>
            <a:off x="6030686" y="1955858"/>
            <a:ext cx="5222032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/>
              <a:t>A box-like shape is </a:t>
            </a:r>
            <a:r>
              <a:rPr lang="en-US" dirty="0" smtClean="0"/>
              <a:t>observed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aseline="30000" dirty="0" smtClean="0">
                <a:cs typeface="Times New Roman" panose="02020603050405020304" pitchFamily="18" charset="0"/>
              </a:rPr>
              <a:t> </a:t>
            </a:r>
            <a:r>
              <a:rPr lang="en-US" dirty="0"/>
              <a:t>Surface oxygen groups are responsible for the existence of </a:t>
            </a:r>
            <a:r>
              <a:rPr lang="en-US" dirty="0" err="1" smtClean="0"/>
              <a:t>pseudocapacity</a:t>
            </a:r>
            <a:endParaRPr lang="en-US" dirty="0" smtClean="0"/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Cyrl-RS" dirty="0" smtClean="0">
                <a:cs typeface="Times New Roman" panose="02020603050405020304" pitchFamily="18" charset="0"/>
              </a:rPr>
              <a:t> </a:t>
            </a:r>
            <a:r>
              <a:rPr lang="en-US" dirty="0"/>
              <a:t>Specific capacity 9.17 </a:t>
            </a:r>
            <a:r>
              <a:rPr lang="en-US" dirty="0">
                <a:cs typeface="Times New Roman" panose="02020603050405020304" pitchFamily="18" charset="0"/>
              </a:rPr>
              <a:t>F g</a:t>
            </a:r>
            <a:r>
              <a:rPr lang="en-US" baseline="30000" dirty="0">
                <a:cs typeface="Times New Roman" panose="02020603050405020304" pitchFamily="18" charset="0"/>
              </a:rPr>
              <a:t>-1 </a:t>
            </a:r>
            <a:r>
              <a:rPr lang="en-US" baseline="30000" dirty="0" smtClean="0">
                <a:cs typeface="Times New Roman" panose="02020603050405020304" pitchFamily="18" charset="0"/>
              </a:rPr>
              <a:t> </a:t>
            </a:r>
            <a:r>
              <a:rPr lang="en-US" dirty="0" smtClean="0"/>
              <a:t>at </a:t>
            </a:r>
            <a:r>
              <a:rPr lang="en-US" dirty="0"/>
              <a:t>a polarization rate of 5 </a:t>
            </a:r>
            <a:r>
              <a:rPr lang="en-US" dirty="0" smtClean="0">
                <a:cs typeface="Times New Roman" panose="02020603050405020304" pitchFamily="18" charset="0"/>
              </a:rPr>
              <a:t>mV s</a:t>
            </a:r>
            <a:r>
              <a:rPr lang="en-US" baseline="30000" dirty="0" smtClean="0">
                <a:cs typeface="Times New Roman" panose="02020603050405020304" pitchFamily="18" charset="0"/>
              </a:rPr>
              <a:t>-1</a:t>
            </a:r>
            <a:endParaRPr lang="en-US" dirty="0"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32F31CC-7619-489A-9723-DE7DF67D0DE8}"/>
              </a:ext>
            </a:extLst>
          </p:cNvPr>
          <p:cNvSpPr txBox="1"/>
          <p:nvPr/>
        </p:nvSpPr>
        <p:spPr>
          <a:xfrm>
            <a:off x="6030686" y="5110198"/>
            <a:ext cx="5222032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/>
              <a:t>A redox peak at 0.4 V contributes to </a:t>
            </a:r>
            <a:r>
              <a:rPr lang="en-US" dirty="0" err="1"/>
              <a:t>pseudocapacity</a:t>
            </a:r>
            <a:endParaRPr lang="sr-Cyrl-RS" dirty="0"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Cyrl-RS" baseline="30000" dirty="0">
                <a:cs typeface="Times New Roman" panose="02020603050405020304" pitchFamily="18" charset="0"/>
              </a:rPr>
              <a:t> </a:t>
            </a:r>
            <a:r>
              <a:rPr lang="en-US" dirty="0" smtClean="0">
                <a:cs typeface="Times New Roman" panose="02020603050405020304" pitchFamily="18" charset="0"/>
              </a:rPr>
              <a:t>Specific capacity </a:t>
            </a:r>
            <a:r>
              <a:rPr lang="sr-Cyrl-RS" dirty="0" smtClean="0">
                <a:cs typeface="Times New Roman" panose="02020603050405020304" pitchFamily="18" charset="0"/>
              </a:rPr>
              <a:t>3,91 </a:t>
            </a:r>
            <a:r>
              <a:rPr lang="en-US" dirty="0">
                <a:cs typeface="Times New Roman" panose="02020603050405020304" pitchFamily="18" charset="0"/>
              </a:rPr>
              <a:t>F g</a:t>
            </a:r>
            <a:r>
              <a:rPr lang="en-US" baseline="30000" dirty="0">
                <a:cs typeface="Times New Roman" panose="02020603050405020304" pitchFamily="18" charset="0"/>
              </a:rPr>
              <a:t>-1 </a:t>
            </a:r>
            <a:r>
              <a:rPr lang="en-US" dirty="0"/>
              <a:t>at a polarization rate </a:t>
            </a:r>
            <a:r>
              <a:rPr lang="en-US" dirty="0" smtClean="0"/>
              <a:t>of </a:t>
            </a:r>
            <a:r>
              <a:rPr lang="sr-Cyrl-RS" dirty="0" smtClean="0">
                <a:cs typeface="Times New Roman" panose="02020603050405020304" pitchFamily="18" charset="0"/>
              </a:rPr>
              <a:t>5 </a:t>
            </a:r>
            <a:r>
              <a:rPr lang="en-US" dirty="0">
                <a:cs typeface="Times New Roman" panose="02020603050405020304" pitchFamily="18" charset="0"/>
              </a:rPr>
              <a:t>mV s</a:t>
            </a:r>
            <a:r>
              <a:rPr lang="en-US" baseline="30000" dirty="0">
                <a:cs typeface="Times New Roman" panose="02020603050405020304" pitchFamily="18" charset="0"/>
              </a:rPr>
              <a:t>-1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87B5421B-0293-4F96-9C12-0DA3F12620BA}"/>
              </a:ext>
            </a:extLst>
          </p:cNvPr>
          <p:cNvCxnSpPr/>
          <p:nvPr/>
        </p:nvCxnSpPr>
        <p:spPr>
          <a:xfrm>
            <a:off x="1044975" y="1118587"/>
            <a:ext cx="1010204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709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5777CD2-33E9-4B10-B951-0956820DD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3198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latin typeface="+mn-lt"/>
                <a:cs typeface="Times New Roman" panose="02020603050405020304" pitchFamily="18" charset="0"/>
              </a:rPr>
              <a:t>Graphene oxide</a:t>
            </a:r>
            <a:endParaRPr lang="en-US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D647834-1CD9-43A5-A232-54D01796A04C}"/>
              </a:ext>
            </a:extLst>
          </p:cNvPr>
          <p:cNvSpPr txBox="1"/>
          <p:nvPr/>
        </p:nvSpPr>
        <p:spPr>
          <a:xfrm>
            <a:off x="580644" y="1438761"/>
            <a:ext cx="1134465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cs typeface="Times New Roman" pitchFamily="18" charset="0"/>
              </a:rPr>
              <a:t>Two - dimensional material formed by covalent bonding of oxygen groups to a monolayer of </a:t>
            </a:r>
            <a:r>
              <a:rPr lang="en-US" dirty="0" err="1">
                <a:cs typeface="Times New Roman" pitchFamily="18" charset="0"/>
              </a:rPr>
              <a:t>graphene</a:t>
            </a:r>
            <a:endParaRPr lang="sr-Cyrl-RS" dirty="0"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Cyrl-RS" dirty="0">
                <a:cs typeface="Times New Roman" panose="02020603050405020304" pitchFamily="18" charset="0"/>
              </a:rPr>
              <a:t> </a:t>
            </a:r>
            <a:r>
              <a:rPr lang="en-US" dirty="0">
                <a:cs typeface="Times New Roman" pitchFamily="18" charset="0"/>
              </a:rPr>
              <a:t>Each layer can be considered </a:t>
            </a:r>
            <a:r>
              <a:rPr lang="en-US" dirty="0" smtClean="0">
                <a:cs typeface="Times New Roman" pitchFamily="18" charset="0"/>
              </a:rPr>
              <a:t>a surface layer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cs typeface="Times New Roman" pitchFamily="18" charset="0"/>
              </a:rPr>
              <a:t> Oxygen </a:t>
            </a:r>
            <a:r>
              <a:rPr lang="en-US" dirty="0">
                <a:cs typeface="Times New Roman" pitchFamily="18" charset="0"/>
              </a:rPr>
              <a:t>functional groups enable further binding of graphene oxide</a:t>
            </a:r>
            <a:endParaRPr lang="sr-Cyrl-RS" dirty="0"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311F46C4-AD58-4373-B1B9-0BEFB0917225}"/>
              </a:ext>
            </a:extLst>
          </p:cNvPr>
          <p:cNvCxnSpPr>
            <a:cxnSpLocks/>
          </p:cNvCxnSpPr>
          <p:nvPr/>
        </p:nvCxnSpPr>
        <p:spPr>
          <a:xfrm>
            <a:off x="692458" y="1136343"/>
            <a:ext cx="105066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58" y="3080006"/>
            <a:ext cx="9860752" cy="3099544"/>
          </a:xfrm>
        </p:spPr>
      </p:pic>
    </p:spTree>
    <p:extLst>
      <p:ext uri="{BB962C8B-B14F-4D97-AF65-F5344CB8AC3E}">
        <p14:creationId xmlns:p14="http://schemas.microsoft.com/office/powerpoint/2010/main" val="161178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569B556-377E-4666-B10B-66004A975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383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latin typeface="+mn-lt"/>
                <a:cs typeface="Times New Roman" panose="02020603050405020304" pitchFamily="18" charset="0"/>
              </a:rPr>
              <a:t>Synthesis of composites</a:t>
            </a:r>
            <a:endParaRPr lang="en-US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926BD61-9BC5-4ED3-A312-DC1D576CDB6C}"/>
              </a:ext>
            </a:extLst>
          </p:cNvPr>
          <p:cNvSpPr txBox="1"/>
          <p:nvPr/>
        </p:nvSpPr>
        <p:spPr>
          <a:xfrm>
            <a:off x="883062" y="2000203"/>
            <a:ext cx="10530021" cy="35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sr-Cyrl-RS" dirty="0">
                <a:cs typeface="Times New Roman" panose="02020603050405020304" pitchFamily="18" charset="0"/>
              </a:rPr>
              <a:t> </a:t>
            </a:r>
            <a:r>
              <a:rPr lang="en-US" dirty="0" err="1">
                <a:cs typeface="Times New Roman" pitchFamily="18" charset="0"/>
              </a:rPr>
              <a:t>Solvothermal</a:t>
            </a:r>
            <a:r>
              <a:rPr lang="en-US" dirty="0">
                <a:cs typeface="Times New Roman" pitchFamily="18" charset="0"/>
              </a:rPr>
              <a:t> synthesis of cobalt ferrite </a:t>
            </a:r>
            <a:r>
              <a:rPr lang="en-US" dirty="0" smtClean="0">
                <a:cs typeface="Times New Roman" pitchFamily="18" charset="0"/>
              </a:rPr>
              <a:t>nanoparticles </a:t>
            </a:r>
            <a:r>
              <a:rPr lang="sr-Cyrl-RS" dirty="0" smtClean="0">
                <a:cs typeface="Times New Roman" panose="02020603050405020304" pitchFamily="18" charset="0"/>
              </a:rPr>
              <a:t>(</a:t>
            </a:r>
            <a:r>
              <a:rPr lang="en-US" dirty="0">
                <a:cs typeface="Times New Roman" panose="02020603050405020304" pitchFamily="18" charset="0"/>
              </a:rPr>
              <a:t>CoFe</a:t>
            </a:r>
            <a:r>
              <a:rPr lang="en-US" baseline="-25000" dirty="0">
                <a:cs typeface="Times New Roman" panose="02020603050405020304" pitchFamily="18" charset="0"/>
              </a:rPr>
              <a:t>2</a:t>
            </a:r>
            <a:r>
              <a:rPr lang="en-US" dirty="0">
                <a:cs typeface="Times New Roman" panose="02020603050405020304" pitchFamily="18" charset="0"/>
              </a:rPr>
              <a:t>O</a:t>
            </a:r>
            <a:r>
              <a:rPr lang="en-US" baseline="-25000" dirty="0">
                <a:cs typeface="Times New Roman" panose="02020603050405020304" pitchFamily="18" charset="0"/>
              </a:rPr>
              <a:t>4</a:t>
            </a:r>
            <a:r>
              <a:rPr lang="en-US" dirty="0">
                <a:cs typeface="Times New Roman" panose="02020603050405020304" pitchFamily="18" charset="0"/>
              </a:rPr>
              <a:t>, CFO), cobalt ferrite doped with </a:t>
            </a:r>
            <a:r>
              <a:rPr lang="en-US" dirty="0" smtClean="0">
                <a:cs typeface="Times New Roman" pitchFamily="18" charset="0"/>
              </a:rPr>
              <a:t>zinc </a:t>
            </a:r>
            <a:r>
              <a:rPr lang="sr-Cyrl-RS" dirty="0" smtClean="0">
                <a:cs typeface="Times New Roman" panose="02020603050405020304" pitchFamily="18" charset="0"/>
              </a:rPr>
              <a:t> </a:t>
            </a:r>
            <a:r>
              <a:rPr lang="sr-Cyrl-RS" dirty="0">
                <a:cs typeface="Times New Roman" panose="02020603050405020304" pitchFamily="18" charset="0"/>
              </a:rPr>
              <a:t>(</a:t>
            </a:r>
            <a:r>
              <a:rPr lang="en-US" dirty="0">
                <a:cs typeface="Times New Roman" panose="02020603050405020304" pitchFamily="18" charset="0"/>
              </a:rPr>
              <a:t>Co</a:t>
            </a:r>
            <a:r>
              <a:rPr lang="en-US" baseline="-25000" dirty="0">
                <a:cs typeface="Times New Roman" panose="02020603050405020304" pitchFamily="18" charset="0"/>
              </a:rPr>
              <a:t>0,5</a:t>
            </a:r>
            <a:r>
              <a:rPr lang="en-US" dirty="0">
                <a:cs typeface="Times New Roman" panose="02020603050405020304" pitchFamily="18" charset="0"/>
              </a:rPr>
              <a:t>Zn</a:t>
            </a:r>
            <a:r>
              <a:rPr lang="en-US" baseline="-25000" dirty="0">
                <a:cs typeface="Times New Roman" panose="02020603050405020304" pitchFamily="18" charset="0"/>
              </a:rPr>
              <a:t>0,5</a:t>
            </a:r>
            <a:r>
              <a:rPr lang="en-US" dirty="0">
                <a:cs typeface="Times New Roman" panose="02020603050405020304" pitchFamily="18" charset="0"/>
              </a:rPr>
              <a:t>Fe</a:t>
            </a:r>
            <a:r>
              <a:rPr lang="en-US" baseline="-25000" dirty="0">
                <a:cs typeface="Times New Roman" panose="02020603050405020304" pitchFamily="18" charset="0"/>
              </a:rPr>
              <a:t>2</a:t>
            </a:r>
            <a:r>
              <a:rPr lang="en-US" dirty="0">
                <a:cs typeface="Times New Roman" panose="02020603050405020304" pitchFamily="18" charset="0"/>
              </a:rPr>
              <a:t>O</a:t>
            </a:r>
            <a:r>
              <a:rPr lang="en-US" baseline="-25000" dirty="0">
                <a:cs typeface="Times New Roman" panose="02020603050405020304" pitchFamily="18" charset="0"/>
              </a:rPr>
              <a:t>4</a:t>
            </a:r>
            <a:r>
              <a:rPr lang="en-US" dirty="0">
                <a:cs typeface="Times New Roman" panose="02020603050405020304" pitchFamily="18" charset="0"/>
              </a:rPr>
              <a:t>, </a:t>
            </a:r>
            <a:r>
              <a:rPr lang="en-US" dirty="0" err="1">
                <a:cs typeface="Times New Roman" panose="02020603050405020304" pitchFamily="18" charset="0"/>
              </a:rPr>
              <a:t>CFO_Zn</a:t>
            </a:r>
            <a:r>
              <a:rPr lang="en-US" dirty="0">
                <a:cs typeface="Times New Roman" panose="02020603050405020304" pitchFamily="18" charset="0"/>
              </a:rPr>
              <a:t>) </a:t>
            </a:r>
            <a:r>
              <a:rPr lang="en-US" dirty="0" smtClean="0">
                <a:cs typeface="Times New Roman" panose="02020603050405020304" pitchFamily="18" charset="0"/>
              </a:rPr>
              <a:t>and </a:t>
            </a:r>
            <a:r>
              <a:rPr lang="en-US" dirty="0" err="1" smtClean="0">
                <a:cs typeface="Times New Roman" panose="02020603050405020304" pitchFamily="18" charset="0"/>
              </a:rPr>
              <a:t>galium</a:t>
            </a:r>
            <a:r>
              <a:rPr lang="sr-Cyrl-RS" dirty="0" smtClean="0">
                <a:cs typeface="Times New Roman" panose="02020603050405020304" pitchFamily="18" charset="0"/>
              </a:rPr>
              <a:t> </a:t>
            </a:r>
            <a:r>
              <a:rPr lang="sr-Cyrl-RS" dirty="0">
                <a:cs typeface="Times New Roman" panose="02020603050405020304" pitchFamily="18" charset="0"/>
              </a:rPr>
              <a:t>(</a:t>
            </a:r>
            <a:r>
              <a:rPr lang="en-US" dirty="0">
                <a:cs typeface="Times New Roman" panose="02020603050405020304" pitchFamily="18" charset="0"/>
              </a:rPr>
              <a:t>CoFe</a:t>
            </a:r>
            <a:r>
              <a:rPr lang="en-US" baseline="-25000" dirty="0">
                <a:cs typeface="Times New Roman" panose="02020603050405020304" pitchFamily="18" charset="0"/>
              </a:rPr>
              <a:t>1,5</a:t>
            </a:r>
            <a:r>
              <a:rPr lang="en-US" dirty="0">
                <a:cs typeface="Times New Roman" panose="02020603050405020304" pitchFamily="18" charset="0"/>
              </a:rPr>
              <a:t>Ga</a:t>
            </a:r>
            <a:r>
              <a:rPr lang="en-US" baseline="-25000" dirty="0">
                <a:cs typeface="Times New Roman" panose="02020603050405020304" pitchFamily="18" charset="0"/>
              </a:rPr>
              <a:t>0,5</a:t>
            </a:r>
            <a:r>
              <a:rPr lang="en-US" dirty="0">
                <a:cs typeface="Times New Roman" panose="02020603050405020304" pitchFamily="18" charset="0"/>
              </a:rPr>
              <a:t>O</a:t>
            </a:r>
            <a:r>
              <a:rPr lang="en-US" baseline="-25000" dirty="0">
                <a:cs typeface="Times New Roman" panose="02020603050405020304" pitchFamily="18" charset="0"/>
              </a:rPr>
              <a:t>4</a:t>
            </a:r>
            <a:r>
              <a:rPr lang="en-US" dirty="0">
                <a:cs typeface="Times New Roman" panose="02020603050405020304" pitchFamily="18" charset="0"/>
              </a:rPr>
              <a:t>, </a:t>
            </a:r>
            <a:r>
              <a:rPr lang="en-US" dirty="0" err="1">
                <a:cs typeface="Times New Roman" panose="02020603050405020304" pitchFamily="18" charset="0"/>
              </a:rPr>
              <a:t>CFO_Ga</a:t>
            </a:r>
            <a:r>
              <a:rPr lang="en-US" dirty="0">
                <a:cs typeface="Times New Roman" panose="02020603050405020304" pitchFamily="18" charset="0"/>
              </a:rPr>
              <a:t>)</a:t>
            </a:r>
            <a:r>
              <a:rPr lang="sr-Cyrl-RS" dirty="0">
                <a:cs typeface="Times New Roman" panose="02020603050405020304" pitchFamily="18" charset="0"/>
              </a:rPr>
              <a:t> </a:t>
            </a:r>
            <a:r>
              <a:rPr lang="en-US" dirty="0">
                <a:cs typeface="Times New Roman" pitchFamily="18" charset="0"/>
              </a:rPr>
              <a:t>with oleic acid as the </a:t>
            </a:r>
            <a:r>
              <a:rPr lang="en-US" dirty="0" smtClean="0">
                <a:cs typeface="Times New Roman" pitchFamily="18" charset="0"/>
              </a:rPr>
              <a:t>surfactant </a:t>
            </a:r>
            <a:r>
              <a:rPr lang="sr-Cyrl-RS" dirty="0" smtClean="0">
                <a:cs typeface="Times New Roman" panose="02020603050405020304" pitchFamily="18" charset="0"/>
              </a:rPr>
              <a:t>(180</a:t>
            </a:r>
            <a:r>
              <a:rPr lang="en-US" dirty="0" smtClean="0">
                <a:cs typeface="Times New Roman" panose="02020603050405020304" pitchFamily="18" charset="0"/>
              </a:rPr>
              <a:t> </a:t>
            </a:r>
            <a:r>
              <a:rPr lang="sr-Cyrl-RS" dirty="0" smtClean="0">
                <a:cs typeface="Times New Roman" panose="02020603050405020304" pitchFamily="18" charset="0"/>
              </a:rPr>
              <a:t>°С</a:t>
            </a:r>
            <a:r>
              <a:rPr lang="sr-Cyrl-RS" dirty="0">
                <a:cs typeface="Times New Roman" panose="02020603050405020304" pitchFamily="18" charset="0"/>
              </a:rPr>
              <a:t>, 8 </a:t>
            </a:r>
            <a:r>
              <a:rPr lang="en-US" dirty="0">
                <a:cs typeface="Times New Roman" panose="02020603050405020304" pitchFamily="18" charset="0"/>
              </a:rPr>
              <a:t>h)</a:t>
            </a:r>
            <a:endParaRPr lang="sr-Cyrl-RS" dirty="0"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1400" dirty="0"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smtClean="0">
                <a:cs typeface="Times New Roman" pitchFamily="18" charset="0"/>
              </a:rPr>
              <a:t>Exchange </a:t>
            </a:r>
            <a:r>
              <a:rPr lang="en-US" dirty="0">
                <a:cs typeface="Times New Roman" pitchFamily="18" charset="0"/>
              </a:rPr>
              <a:t>of ligands with </a:t>
            </a:r>
            <a:r>
              <a:rPr lang="en-US" dirty="0" err="1">
                <a:cs typeface="Times New Roman" pitchFamily="18" charset="0"/>
              </a:rPr>
              <a:t>dihydrocaffeic</a:t>
            </a:r>
            <a:r>
              <a:rPr lang="en-US" dirty="0">
                <a:cs typeface="Times New Roman" pitchFamily="18" charset="0"/>
              </a:rPr>
              <a:t> acid 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sr-Cyrl-RS" dirty="0" smtClean="0">
                <a:cs typeface="Times New Roman" panose="02020603050405020304" pitchFamily="18" charset="0"/>
              </a:rPr>
              <a:t>(</a:t>
            </a:r>
            <a:r>
              <a:rPr lang="en-US" dirty="0">
                <a:cs typeface="Times New Roman" panose="02020603050405020304" pitchFamily="18" charset="0"/>
              </a:rPr>
              <a:t>DHCA)</a:t>
            </a:r>
            <a:endParaRPr lang="sr-Cyrl-RS" dirty="0"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sr-Cyrl-RS" sz="1400" dirty="0"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sr-Cyrl-RS" dirty="0">
                <a:cs typeface="Times New Roman" panose="02020603050405020304" pitchFamily="18" charset="0"/>
              </a:rPr>
              <a:t> </a:t>
            </a:r>
            <a:r>
              <a:rPr lang="en-US" dirty="0">
                <a:cs typeface="Times New Roman" pitchFamily="18" charset="0"/>
              </a:rPr>
              <a:t>Synthesis of </a:t>
            </a:r>
            <a:r>
              <a:rPr lang="en-US" dirty="0" err="1">
                <a:cs typeface="Times New Roman" pitchFamily="18" charset="0"/>
              </a:rPr>
              <a:t>graphene</a:t>
            </a:r>
            <a:r>
              <a:rPr lang="en-US" dirty="0">
                <a:cs typeface="Times New Roman" pitchFamily="18" charset="0"/>
              </a:rPr>
              <a:t> oxide by modified </a:t>
            </a:r>
            <a:r>
              <a:rPr lang="en-US" dirty="0" smtClean="0">
                <a:cs typeface="Times New Roman" pitchFamily="18" charset="0"/>
              </a:rPr>
              <a:t>Hammer method</a:t>
            </a:r>
          </a:p>
          <a:p>
            <a:pPr algn="just">
              <a:lnSpc>
                <a:spcPct val="150000"/>
              </a:lnSpc>
            </a:pPr>
            <a:endParaRPr lang="sr-Cyrl-RS" sz="1400" dirty="0"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sr-Cyrl-RS" dirty="0">
                <a:cs typeface="Times New Roman" panose="02020603050405020304" pitchFamily="18" charset="0"/>
              </a:rPr>
              <a:t> </a:t>
            </a:r>
            <a:r>
              <a:rPr lang="en-US" dirty="0" smtClean="0">
                <a:cs typeface="Times New Roman" pitchFamily="18" charset="0"/>
              </a:rPr>
              <a:t>Hydrothermal </a:t>
            </a:r>
            <a:r>
              <a:rPr lang="en-US" dirty="0">
                <a:cs typeface="Times New Roman" pitchFamily="18" charset="0"/>
              </a:rPr>
              <a:t>synthesis of composites with 5% and 15% share of spinel ferrite nanoparticles on </a:t>
            </a:r>
            <a:r>
              <a:rPr lang="en-US" dirty="0" err="1">
                <a:cs typeface="Times New Roman" pitchFamily="18" charset="0"/>
              </a:rPr>
              <a:t>graphene</a:t>
            </a:r>
            <a:r>
              <a:rPr lang="en-US" dirty="0">
                <a:cs typeface="Times New Roman" pitchFamily="18" charset="0"/>
              </a:rPr>
              <a:t> oxide</a:t>
            </a:r>
            <a:r>
              <a:rPr lang="sr-Cyrl-RS" dirty="0" smtClean="0">
                <a:cs typeface="Times New Roman" panose="02020603050405020304" pitchFamily="18" charset="0"/>
              </a:rPr>
              <a:t> </a:t>
            </a:r>
            <a:r>
              <a:rPr lang="sr-Cyrl-RS" dirty="0">
                <a:cs typeface="Times New Roman" panose="02020603050405020304" pitchFamily="18" charset="0"/>
              </a:rPr>
              <a:t>(120 °С, 3 </a:t>
            </a:r>
            <a:r>
              <a:rPr lang="en-US" dirty="0">
                <a:cs typeface="Times New Roman" panose="02020603050405020304" pitchFamily="18" charset="0"/>
              </a:rPr>
              <a:t>h)</a:t>
            </a:r>
            <a:endParaRPr lang="sr-Cyrl-RS" dirty="0"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D50396BD-E45E-4B09-AF6C-4DA173D7A8EA}"/>
              </a:ext>
            </a:extLst>
          </p:cNvPr>
          <p:cNvCxnSpPr/>
          <p:nvPr/>
        </p:nvCxnSpPr>
        <p:spPr>
          <a:xfrm>
            <a:off x="1097049" y="1118587"/>
            <a:ext cx="101020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878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C7090433-C25B-4165-82BB-822ED4F96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383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latin typeface="+mn-lt"/>
                <a:cs typeface="Times New Roman" panose="02020603050405020304" pitchFamily="18" charset="0"/>
              </a:rPr>
              <a:t>Characterization methods</a:t>
            </a:r>
            <a:endParaRPr lang="en-US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7058262-A476-48E5-8A8F-DF98030D17E2}"/>
              </a:ext>
            </a:extLst>
          </p:cNvPr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36000" pressur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2" t="33163" r="2436" b="17178"/>
          <a:stretch/>
        </p:blipFill>
        <p:spPr bwMode="auto">
          <a:xfrm>
            <a:off x="1097048" y="1245270"/>
            <a:ext cx="10102049" cy="5212562"/>
          </a:xfrm>
          <a:prstGeom prst="rect">
            <a:avLst/>
          </a:prstGeom>
          <a:ln>
            <a:noFill/>
          </a:ln>
          <a:effectLst>
            <a:outerShdw sx="1000" sy="1000" algn="ctr" rotWithShape="0">
              <a:srgbClr val="00000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B8A5CE0-63B9-48CE-8D69-8F79DC1E917A}"/>
              </a:ext>
            </a:extLst>
          </p:cNvPr>
          <p:cNvSpPr txBox="1"/>
          <p:nvPr/>
        </p:nvSpPr>
        <p:spPr>
          <a:xfrm>
            <a:off x="1943172" y="1540628"/>
            <a:ext cx="873453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/>
              <a:t>X-ray diffraction </a:t>
            </a:r>
            <a:r>
              <a:rPr lang="sr-Cyrl-RS" sz="2000" b="1" dirty="0" smtClean="0">
                <a:cs typeface="Times New Roman" panose="02020603050405020304" pitchFamily="18" charset="0"/>
              </a:rPr>
              <a:t>(</a:t>
            </a:r>
            <a:r>
              <a:rPr lang="en-US" sz="2000" b="1" dirty="0">
                <a:cs typeface="Times New Roman" panose="02020603050405020304" pitchFamily="18" charset="0"/>
              </a:rPr>
              <a:t>XRD)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sr-Cyrl-RS" sz="1200" b="1" dirty="0"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sr-Cyrl-RS" sz="2000" b="1" dirty="0">
                <a:cs typeface="Times New Roman" panose="02020603050405020304" pitchFamily="18" charset="0"/>
              </a:rPr>
              <a:t> </a:t>
            </a:r>
            <a:r>
              <a:rPr lang="en-US" sz="2000" b="1" dirty="0" smtClean="0"/>
              <a:t>Scanning </a:t>
            </a:r>
            <a:r>
              <a:rPr lang="en-US" sz="2000" b="1" dirty="0"/>
              <a:t>electron </a:t>
            </a:r>
            <a:r>
              <a:rPr lang="en-US" sz="2000" b="1" dirty="0" smtClean="0"/>
              <a:t>microscopy</a:t>
            </a:r>
            <a:r>
              <a:rPr lang="sr-Cyrl-RS" sz="2000" b="1" dirty="0" smtClean="0">
                <a:cs typeface="Times New Roman" panose="02020603050405020304" pitchFamily="18" charset="0"/>
              </a:rPr>
              <a:t> </a:t>
            </a:r>
            <a:r>
              <a:rPr lang="sr-Cyrl-RS" sz="2000" b="1" dirty="0">
                <a:cs typeface="Times New Roman" panose="02020603050405020304" pitchFamily="18" charset="0"/>
              </a:rPr>
              <a:t>(</a:t>
            </a:r>
            <a:r>
              <a:rPr lang="en-US" sz="2000" b="1" dirty="0">
                <a:cs typeface="Times New Roman" panose="02020603050405020304" pitchFamily="18" charset="0"/>
              </a:rPr>
              <a:t>SEM)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sr-Cyrl-RS" sz="1200" b="1" dirty="0"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sr-Cyrl-RS" sz="2000" b="1" dirty="0">
                <a:cs typeface="Times New Roman" panose="02020603050405020304" pitchFamily="18" charset="0"/>
              </a:rPr>
              <a:t> </a:t>
            </a:r>
            <a:r>
              <a:rPr lang="en-US" sz="2000" b="1" dirty="0"/>
              <a:t>Transmission electron </a:t>
            </a:r>
            <a:r>
              <a:rPr lang="en-US" sz="2000" b="1" dirty="0" smtClean="0"/>
              <a:t>microscopy </a:t>
            </a:r>
            <a:r>
              <a:rPr lang="sr-Cyrl-RS" sz="2000" b="1" dirty="0" smtClean="0">
                <a:cs typeface="Times New Roman" panose="02020603050405020304" pitchFamily="18" charset="0"/>
              </a:rPr>
              <a:t>(ТЕМ</a:t>
            </a:r>
            <a:r>
              <a:rPr lang="sr-Cyrl-RS" sz="2000" b="1" dirty="0">
                <a:cs typeface="Times New Roman" panose="02020603050405020304" pitchFamily="18" charset="0"/>
              </a:rPr>
              <a:t>)</a:t>
            </a:r>
            <a:endParaRPr lang="en-US" sz="2000" b="1" dirty="0"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sr-Cyrl-RS" sz="1200" b="1" dirty="0"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sr-Cyrl-RS" sz="2000" b="1" dirty="0">
                <a:cs typeface="Times New Roman" panose="02020603050405020304" pitchFamily="18" charset="0"/>
              </a:rPr>
              <a:t> </a:t>
            </a:r>
            <a:r>
              <a:rPr lang="en-US" sz="2000" b="1" dirty="0"/>
              <a:t>Fourier-transform infrared spectroscopy</a:t>
            </a:r>
            <a:r>
              <a:rPr lang="sr-Cyrl-RS" sz="2000" b="1" dirty="0" smtClean="0">
                <a:cs typeface="Times New Roman" panose="02020603050405020304" pitchFamily="18" charset="0"/>
              </a:rPr>
              <a:t> </a:t>
            </a:r>
            <a:r>
              <a:rPr lang="en-US" sz="2000" b="1" dirty="0">
                <a:cs typeface="Times New Roman" panose="02020603050405020304" pitchFamily="18" charset="0"/>
              </a:rPr>
              <a:t>(FTIR)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sr-Cyrl-RS" sz="1200" b="1" dirty="0"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sr-Cyrl-RS" sz="2000" b="1" dirty="0">
                <a:cs typeface="Times New Roman" panose="02020603050405020304" pitchFamily="18" charset="0"/>
              </a:rPr>
              <a:t> </a:t>
            </a:r>
            <a:r>
              <a:rPr lang="en-US" sz="2000" b="1" dirty="0"/>
              <a:t>Raman </a:t>
            </a:r>
            <a:r>
              <a:rPr lang="en-US" sz="2000" b="1" dirty="0" smtClean="0"/>
              <a:t>Spectroscopy</a:t>
            </a:r>
          </a:p>
          <a:p>
            <a:pPr algn="just">
              <a:lnSpc>
                <a:spcPct val="150000"/>
              </a:lnSpc>
            </a:pPr>
            <a:endParaRPr lang="sr-Cyrl-RS" sz="1200" b="1" dirty="0"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sr-Cyrl-RS" sz="2000" b="1" dirty="0">
                <a:cs typeface="Times New Roman" panose="02020603050405020304" pitchFamily="18" charset="0"/>
              </a:rPr>
              <a:t> </a:t>
            </a:r>
            <a:r>
              <a:rPr lang="en-US" sz="2000" b="1" dirty="0"/>
              <a:t>Cyclic </a:t>
            </a:r>
            <a:r>
              <a:rPr lang="en-US" sz="2000" b="1" dirty="0" smtClean="0"/>
              <a:t>voltammetry (CV)</a:t>
            </a:r>
            <a:endParaRPr lang="sr-Cyrl-RS" sz="2000" b="1" dirty="0"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6ED731B1-0D40-4139-8EE8-E347045EEFDB}"/>
              </a:ext>
            </a:extLst>
          </p:cNvPr>
          <p:cNvCxnSpPr/>
          <p:nvPr/>
        </p:nvCxnSpPr>
        <p:spPr>
          <a:xfrm>
            <a:off x="1097049" y="1118587"/>
            <a:ext cx="101020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69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3" y="1410179"/>
            <a:ext cx="6001662" cy="459269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="" xmlns:a16="http://schemas.microsoft.com/office/drawing/2014/main" id="{5FCE39F9-2D60-4FDD-9A7A-E3BF35F3C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81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latin typeface="+mn-lt"/>
                <a:cs typeface="Times New Roman" panose="02020603050405020304" pitchFamily="18" charset="0"/>
              </a:rPr>
              <a:t>Spinel ferrite nanoparticles</a:t>
            </a:r>
            <a:endParaRPr lang="en-US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FD47354-37BC-4005-B7BA-DD240FD966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887" y="1720489"/>
            <a:ext cx="6031395" cy="40715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DC84D72-CA46-4869-8BD2-DC4134CA0852}"/>
              </a:ext>
            </a:extLst>
          </p:cNvPr>
          <p:cNvSpPr txBox="1"/>
          <p:nvPr/>
        </p:nvSpPr>
        <p:spPr>
          <a:xfrm>
            <a:off x="1230639" y="1160601"/>
            <a:ext cx="3650371" cy="630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600" b="1" dirty="0">
                <a:cs typeface="Times New Roman" panose="02020603050405020304" pitchFamily="18" charset="0"/>
              </a:rPr>
              <a:t>XRD </a:t>
            </a:r>
            <a:r>
              <a:rPr lang="en-US" sz="2600" b="1" dirty="0" err="1" smtClean="0">
                <a:cs typeface="Times New Roman" panose="02020603050405020304" pitchFamily="18" charset="0"/>
              </a:rPr>
              <a:t>diffractogram</a:t>
            </a:r>
            <a:endParaRPr lang="sr-Cyrl-RS" sz="2600" b="1" dirty="0"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3AD44A1-811E-4E11-965A-D407263E60FF}"/>
              </a:ext>
            </a:extLst>
          </p:cNvPr>
          <p:cNvSpPr txBox="1"/>
          <p:nvPr/>
        </p:nvSpPr>
        <p:spPr>
          <a:xfrm>
            <a:off x="7044047" y="1191524"/>
            <a:ext cx="3563876" cy="630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sr-Cyrl-RS" sz="2600" b="1" dirty="0">
                <a:cs typeface="Times New Roman" panose="02020603050405020304" pitchFamily="18" charset="0"/>
              </a:rPr>
              <a:t>ТЕМ </a:t>
            </a:r>
            <a:r>
              <a:rPr lang="en-US" sz="2600" b="1" dirty="0" err="1" smtClean="0">
                <a:cs typeface="Times New Roman" panose="02020603050405020304" pitchFamily="18" charset="0"/>
              </a:rPr>
              <a:t>micrographes</a:t>
            </a:r>
            <a:endParaRPr lang="sr-Cyrl-RS" sz="2600" b="1" dirty="0"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85472" y="6002869"/>
            <a:ext cx="2729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cs typeface="Times New Roman" pitchFamily="18" charset="0"/>
              </a:rPr>
              <a:t>Average size </a:t>
            </a:r>
            <a:r>
              <a:rPr lang="sr-Cyrl-RS" dirty="0" smtClean="0">
                <a:cs typeface="Times New Roman" pitchFamily="18" charset="0"/>
              </a:rPr>
              <a:t>=</a:t>
            </a:r>
            <a:r>
              <a:rPr lang="en-US" dirty="0" smtClean="0">
                <a:cs typeface="Times New Roman" pitchFamily="18" charset="0"/>
              </a:rPr>
              <a:t> 5 ± 1 </a:t>
            </a:r>
            <a:r>
              <a:rPr lang="en-US" dirty="0">
                <a:cs typeface="Times New Roman" pitchFamily="18" charset="0"/>
              </a:rPr>
              <a:t>nm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9D692EFB-6CFE-4398-B394-96F2DA79D410}"/>
              </a:ext>
            </a:extLst>
          </p:cNvPr>
          <p:cNvCxnSpPr/>
          <p:nvPr/>
        </p:nvCxnSpPr>
        <p:spPr>
          <a:xfrm>
            <a:off x="1097049" y="1127465"/>
            <a:ext cx="1010204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8455DA8-566B-490A-873F-B4796C1CF29B}"/>
              </a:ext>
            </a:extLst>
          </p:cNvPr>
          <p:cNvSpPr txBox="1"/>
          <p:nvPr/>
        </p:nvSpPr>
        <p:spPr>
          <a:xfrm>
            <a:off x="1949623" y="6002869"/>
            <a:ext cx="2212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cs typeface="Times New Roman" pitchFamily="18" charset="0"/>
              </a:rPr>
              <a:t>Pure ferrite phase</a:t>
            </a:r>
            <a:endParaRPr lang="en-US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33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5CF7C48F-FC49-4347-918C-20FAC0A45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81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+mn-lt"/>
                <a:cs typeface="Times New Roman" panose="02020603050405020304" pitchFamily="18" charset="0"/>
              </a:rPr>
              <a:t>Spinel ferrite nanoparticles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BA531BD-7102-4EEA-8B31-37783438156C}"/>
              </a:ext>
            </a:extLst>
          </p:cNvPr>
          <p:cNvSpPr txBox="1"/>
          <p:nvPr/>
        </p:nvSpPr>
        <p:spPr>
          <a:xfrm>
            <a:off x="470325" y="1277746"/>
            <a:ext cx="2778125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600" b="1" dirty="0">
                <a:cs typeface="Times New Roman" panose="02020603050405020304" pitchFamily="18" charset="0"/>
              </a:rPr>
              <a:t>FTIR </a:t>
            </a:r>
            <a:r>
              <a:rPr lang="en-US" sz="2600" b="1" dirty="0" smtClean="0">
                <a:cs typeface="Times New Roman" panose="02020603050405020304" pitchFamily="18" charset="0"/>
              </a:rPr>
              <a:t>analysis</a:t>
            </a:r>
            <a:endParaRPr lang="sr-Cyrl-RS" sz="2600" b="1" dirty="0"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F1C57FAF-C878-4931-8653-1A9AE23DC665}"/>
              </a:ext>
            </a:extLst>
          </p:cNvPr>
          <p:cNvCxnSpPr/>
          <p:nvPr/>
        </p:nvCxnSpPr>
        <p:spPr>
          <a:xfrm>
            <a:off x="1044975" y="1118587"/>
            <a:ext cx="1010204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CAA1920-7210-460E-A912-6BCCB871972A}"/>
              </a:ext>
            </a:extLst>
          </p:cNvPr>
          <p:cNvSpPr txBox="1"/>
          <p:nvPr/>
        </p:nvSpPr>
        <p:spPr>
          <a:xfrm flipH="1">
            <a:off x="1859386" y="4101244"/>
            <a:ext cx="1765753" cy="430887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sr-Cyrl-R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sr-Cyrl-RS" sz="2200" b="1" dirty="0">
                <a:cs typeface="Times New Roman" panose="02020603050405020304" pitchFamily="18" charset="0"/>
              </a:rPr>
              <a:t>Δ = 142 </a:t>
            </a:r>
            <a:r>
              <a:rPr lang="en-US" sz="2200" b="1" dirty="0">
                <a:cs typeface="Times New Roman" panose="02020603050405020304" pitchFamily="18" charset="0"/>
              </a:rPr>
              <a:t>cm</a:t>
            </a:r>
            <a:r>
              <a:rPr lang="sr-Cyrl-RS" sz="2200" b="1" baseline="30000" dirty="0">
                <a:cs typeface="Times New Roman" panose="02020603050405020304" pitchFamily="18" charset="0"/>
              </a:rPr>
              <a:t>-1</a:t>
            </a:r>
            <a:r>
              <a:rPr lang="sr-Cyrl-RS" sz="2200" b="1" dirty="0"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277746"/>
            <a:ext cx="6616179" cy="50629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2" y="1277746"/>
            <a:ext cx="6616177" cy="50629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ECC1B996-C8E2-4EDE-9F93-0DF6589111FA}"/>
              </a:ext>
            </a:extLst>
          </p:cNvPr>
          <p:cNvSpPr txBox="1"/>
          <p:nvPr/>
        </p:nvSpPr>
        <p:spPr>
          <a:xfrm>
            <a:off x="772602" y="4665669"/>
            <a:ext cx="3939319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 dirty="0" smtClean="0">
                <a:solidFill>
                  <a:srgbClr val="C00000"/>
                </a:solidFill>
                <a:cs typeface="Times New Roman" pitchFamily="18" charset="0"/>
              </a:rPr>
              <a:t>Covalent </a:t>
            </a:r>
            <a:r>
              <a:rPr lang="en-US" b="1" i="1" dirty="0">
                <a:solidFill>
                  <a:srgbClr val="C00000"/>
                </a:solidFill>
                <a:cs typeface="Times New Roman" pitchFamily="18" charset="0"/>
              </a:rPr>
              <a:t>bridging </a:t>
            </a:r>
            <a:r>
              <a:rPr lang="en-US" b="1" i="1" dirty="0" err="1">
                <a:solidFill>
                  <a:srgbClr val="C00000"/>
                </a:solidFill>
                <a:cs typeface="Times New Roman" pitchFamily="18" charset="0"/>
              </a:rPr>
              <a:t>bidentate</a:t>
            </a:r>
            <a:r>
              <a:rPr lang="en-US" b="1" i="1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C00000"/>
                </a:solidFill>
                <a:cs typeface="Times New Roman" pitchFamily="18" charset="0"/>
              </a:rPr>
              <a:t>interaction</a:t>
            </a:r>
            <a:endParaRPr lang="en-US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="" xmlns:a16="http://schemas.microsoft.com/office/drawing/2014/main" id="{ECC1B996-C8E2-4EDE-9F93-0DF6589111FA}"/>
                  </a:ext>
                </a:extLst>
              </p:cNvPr>
              <p:cNvSpPr txBox="1"/>
              <p:nvPr/>
            </p:nvSpPr>
            <p:spPr>
              <a:xfrm>
                <a:off x="158002" y="5417356"/>
                <a:ext cx="5295924" cy="879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cs typeface="Times New Roman" pitchFamily="18" charset="0"/>
                  </a:rPr>
                  <a:t> Stretching </a:t>
                </a:r>
                <a:r>
                  <a:rPr lang="en-US" dirty="0">
                    <a:cs typeface="Times New Roman" pitchFamily="18" charset="0"/>
                  </a:rPr>
                  <a:t>vibration of metal and oxygen atoms in the tetrahedral position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sr-Cyrl-RS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</m:oMath>
                </a14:m>
                <a:r>
                  <a:rPr lang="sr-Cyrl-RS" b="1" dirty="0">
                    <a:cs typeface="Times New Roman" panose="02020603050405020304" pitchFamily="18" charset="0"/>
                  </a:rPr>
                  <a:t> 580-603 </a:t>
                </a:r>
                <a:r>
                  <a:rPr lang="en-US" b="1" dirty="0">
                    <a:cs typeface="Times New Roman" panose="02020603050405020304" pitchFamily="18" charset="0"/>
                  </a:rPr>
                  <a:t>cm</a:t>
                </a:r>
                <a:r>
                  <a:rPr lang="sr-Cyrl-RS" b="1" baseline="30000" dirty="0">
                    <a:cs typeface="Times New Roman" panose="02020603050405020304" pitchFamily="18" charset="0"/>
                  </a:rPr>
                  <a:t>-1</a:t>
                </a:r>
                <a:endParaRPr lang="sr-Cyrl-RS" b="1" i="1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CC1B996-C8E2-4EDE-9F93-0DF6589111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002" y="5417356"/>
                <a:ext cx="5295924" cy="879664"/>
              </a:xfrm>
              <a:prstGeom prst="rect">
                <a:avLst/>
              </a:prstGeom>
              <a:blipFill rotWithShape="1">
                <a:blip r:embed="rId4"/>
                <a:stretch>
                  <a:fillRect l="-1036" r="-921"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id="{ECC1B996-C8E2-4EDE-9F93-0DF6589111FA}"/>
                  </a:ext>
                </a:extLst>
              </p:cNvPr>
              <p:cNvSpPr txBox="1"/>
              <p:nvPr/>
            </p:nvSpPr>
            <p:spPr>
              <a:xfrm>
                <a:off x="166829" y="2165614"/>
                <a:ext cx="5295924" cy="17543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sr-Cyrl-R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cs typeface="Times New Roman" pitchFamily="18" charset="0"/>
                  </a:rPr>
                  <a:t>Asymmetrically stretching vibration of the carboxyl </a:t>
                </a:r>
                <a:r>
                  <a:rPr lang="en-US" dirty="0" smtClean="0">
                    <a:cs typeface="Times New Roman" pitchFamily="18" charset="0"/>
                  </a:rPr>
                  <a:t>group </a:t>
                </a:r>
                <a:r>
                  <a:rPr lang="sr-Cyrl-RS" dirty="0" smtClean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sr-Cyrl-R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</m:oMath>
                </a14:m>
                <a:r>
                  <a:rPr lang="sr-Cyrl-RS" b="1" dirty="0">
                    <a:cs typeface="Times New Roman" panose="02020603050405020304" pitchFamily="18" charset="0"/>
                  </a:rPr>
                  <a:t> 1550 </a:t>
                </a:r>
                <a:r>
                  <a:rPr lang="en-US" b="1" dirty="0">
                    <a:cs typeface="Times New Roman" panose="02020603050405020304" pitchFamily="18" charset="0"/>
                  </a:rPr>
                  <a:t>cm</a:t>
                </a:r>
                <a:r>
                  <a:rPr lang="sr-Cyrl-RS" b="1" baseline="30000" dirty="0">
                    <a:cs typeface="Times New Roman" panose="02020603050405020304" pitchFamily="18" charset="0"/>
                  </a:rPr>
                  <a:t>-1</a:t>
                </a:r>
              </a:p>
              <a:p>
                <a:pPr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sr-Cyrl-RS" dirty="0"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cs typeface="Times New Roman" pitchFamily="18" charset="0"/>
                  </a:rPr>
                  <a:t>Symmetrically stretching vibration of the carboxyl group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sr-Cyrl-RS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</m:oMath>
                </a14:m>
                <a:r>
                  <a:rPr lang="sr-Cyrl-RS" b="1" dirty="0">
                    <a:cs typeface="Times New Roman" panose="02020603050405020304" pitchFamily="18" charset="0"/>
                  </a:rPr>
                  <a:t> 1408 </a:t>
                </a:r>
                <a:r>
                  <a:rPr lang="en-US" b="1" dirty="0">
                    <a:cs typeface="Times New Roman" panose="02020603050405020304" pitchFamily="18" charset="0"/>
                  </a:rPr>
                  <a:t>cm</a:t>
                </a:r>
                <a:r>
                  <a:rPr lang="sr-Cyrl-RS" b="1" baseline="30000" dirty="0">
                    <a:cs typeface="Times New Roman" panose="02020603050405020304" pitchFamily="18" charset="0"/>
                  </a:rPr>
                  <a:t>-1</a:t>
                </a:r>
                <a:r>
                  <a:rPr lang="sr-Cyrl-RS" b="1" dirty="0"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CC1B996-C8E2-4EDE-9F93-0DF6589111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829" y="2165614"/>
                <a:ext cx="5295924" cy="1754326"/>
              </a:xfrm>
              <a:prstGeom prst="rect">
                <a:avLst/>
              </a:prstGeom>
              <a:blipFill rotWithShape="1">
                <a:blip r:embed="rId5"/>
                <a:stretch>
                  <a:fillRect l="-921" r="-1036" b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23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5983"/>
            <a:ext cx="7162435" cy="5480956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="" xmlns:a16="http://schemas.microsoft.com/office/drawing/2014/main" id="{6A5B6F2E-E203-4D58-9153-1DE1FDC91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81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+mn-lt"/>
                <a:cs typeface="Times New Roman" panose="02020603050405020304" pitchFamily="18" charset="0"/>
              </a:rPr>
              <a:t>Spinel ferrite nanoparticles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5BCB0759-94E2-4E40-A7D8-E6A0A86A1AFD}"/>
              </a:ext>
            </a:extLst>
          </p:cNvPr>
          <p:cNvCxnSpPr/>
          <p:nvPr/>
        </p:nvCxnSpPr>
        <p:spPr>
          <a:xfrm>
            <a:off x="1044975" y="1127465"/>
            <a:ext cx="1010204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1CD5609-8CBE-4711-B7E4-F2E4916DD46A}"/>
              </a:ext>
            </a:extLst>
          </p:cNvPr>
          <p:cNvSpPr txBox="1"/>
          <p:nvPr/>
        </p:nvSpPr>
        <p:spPr>
          <a:xfrm>
            <a:off x="5857595" y="1395377"/>
            <a:ext cx="5005874" cy="630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600" b="1" dirty="0" smtClean="0">
                <a:cs typeface="Times New Roman" panose="02020603050405020304" pitchFamily="18" charset="0"/>
              </a:rPr>
              <a:t>Raman spectroscopy</a:t>
            </a:r>
            <a:endParaRPr lang="sr-Cyrl-RS" sz="2600" b="1" dirty="0"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F87795A-BB5B-417C-B5D8-9FA1DFF519BD}"/>
              </a:ext>
            </a:extLst>
          </p:cNvPr>
          <p:cNvSpPr txBox="1"/>
          <p:nvPr/>
        </p:nvSpPr>
        <p:spPr>
          <a:xfrm>
            <a:off x="6556995" y="2161217"/>
            <a:ext cx="563500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cs typeface="Times New Roman" pitchFamily="18" charset="0"/>
              </a:rPr>
              <a:t>Seven Raman active </a:t>
            </a:r>
            <a:r>
              <a:rPr lang="en-US" dirty="0" smtClean="0">
                <a:cs typeface="Times New Roman" pitchFamily="18" charset="0"/>
              </a:rPr>
              <a:t>modes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Cyrl-RS" dirty="0" smtClean="0">
                <a:cs typeface="Times New Roman" panose="02020603050405020304" pitchFamily="18" charset="0"/>
              </a:rPr>
              <a:t> </a:t>
            </a:r>
            <a:r>
              <a:rPr lang="sr-Cyrl-RS" dirty="0">
                <a:cs typeface="Times New Roman" panose="02020603050405020304" pitchFamily="18" charset="0"/>
              </a:rPr>
              <a:t>А</a:t>
            </a:r>
            <a:r>
              <a:rPr lang="sr-Cyrl-RS" baseline="-25000" dirty="0">
                <a:cs typeface="Times New Roman" panose="02020603050405020304" pitchFamily="18" charset="0"/>
              </a:rPr>
              <a:t>1</a:t>
            </a:r>
            <a:r>
              <a:rPr lang="en-US" baseline="-25000" dirty="0">
                <a:cs typeface="Times New Roman" panose="02020603050405020304" pitchFamily="18" charset="0"/>
              </a:rPr>
              <a:t>g</a:t>
            </a:r>
            <a:r>
              <a:rPr lang="sr-Cyrl-RS" baseline="-25000" dirty="0">
                <a:cs typeface="Times New Roman" panose="02020603050405020304" pitchFamily="18" charset="0"/>
              </a:rPr>
              <a:t> </a:t>
            </a:r>
            <a:r>
              <a:rPr lang="en-US" dirty="0" smtClean="0">
                <a:cs typeface="Times New Roman" panose="02020603050405020304" pitchFamily="18" charset="0"/>
              </a:rPr>
              <a:t>mode</a:t>
            </a:r>
            <a:r>
              <a:rPr lang="sr-Cyrl-RS" dirty="0" smtClean="0">
                <a:cs typeface="Times New Roman" panose="02020603050405020304" pitchFamily="18" charset="0"/>
              </a:rPr>
              <a:t> </a:t>
            </a:r>
            <a:r>
              <a:rPr lang="sr-Cyrl-RS" dirty="0">
                <a:cs typeface="Times New Roman" panose="02020603050405020304" pitchFamily="18" charset="0"/>
              </a:rPr>
              <a:t>- </a:t>
            </a:r>
            <a:r>
              <a:rPr lang="en-US" dirty="0">
                <a:cs typeface="Times New Roman" pitchFamily="18" charset="0"/>
              </a:rPr>
              <a:t>symmetrical </a:t>
            </a:r>
            <a:r>
              <a:rPr lang="en-US" dirty="0" smtClean="0">
                <a:cs typeface="Times New Roman" pitchFamily="18" charset="0"/>
              </a:rPr>
              <a:t>stretching vibration </a:t>
            </a:r>
            <a:r>
              <a:rPr lang="sr-Cyrl-RS" dirty="0" smtClean="0">
                <a:cs typeface="Times New Roman" panose="02020603050405020304" pitchFamily="18" charset="0"/>
              </a:rPr>
              <a:t>(М</a:t>
            </a:r>
            <a:r>
              <a:rPr lang="sr-Cyrl-RS" baseline="-25000" dirty="0" smtClean="0">
                <a:cs typeface="Times New Roman" panose="02020603050405020304" pitchFamily="18" charset="0"/>
              </a:rPr>
              <a:t>А</a:t>
            </a:r>
            <a:r>
              <a:rPr lang="sr-Cyrl-RS" dirty="0" smtClean="0">
                <a:cs typeface="Times New Roman" panose="02020603050405020304" pitchFamily="18" charset="0"/>
              </a:rPr>
              <a:t>-О</a:t>
            </a:r>
            <a:r>
              <a:rPr lang="sr-Cyrl-RS" dirty="0"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Cyrl-RS" dirty="0">
                <a:cs typeface="Times New Roman" panose="02020603050405020304" pitchFamily="18" charset="0"/>
              </a:rPr>
              <a:t> Е</a:t>
            </a:r>
            <a:r>
              <a:rPr lang="en-US" baseline="-25000" dirty="0">
                <a:cs typeface="Times New Roman" panose="02020603050405020304" pitchFamily="18" charset="0"/>
              </a:rPr>
              <a:t>g</a:t>
            </a:r>
            <a:r>
              <a:rPr lang="sr-Cyrl-RS" baseline="-25000" dirty="0">
                <a:cs typeface="Times New Roman" panose="02020603050405020304" pitchFamily="18" charset="0"/>
              </a:rPr>
              <a:t> </a:t>
            </a:r>
            <a:r>
              <a:rPr lang="en-US" dirty="0" smtClean="0">
                <a:cs typeface="Times New Roman" panose="02020603050405020304" pitchFamily="18" charset="0"/>
              </a:rPr>
              <a:t>mode</a:t>
            </a:r>
            <a:r>
              <a:rPr lang="sr-Cyrl-RS" dirty="0" smtClean="0">
                <a:cs typeface="Times New Roman" panose="02020603050405020304" pitchFamily="18" charset="0"/>
              </a:rPr>
              <a:t> </a:t>
            </a:r>
            <a:r>
              <a:rPr lang="sr-Cyrl-RS" dirty="0">
                <a:cs typeface="Times New Roman" panose="02020603050405020304" pitchFamily="18" charset="0"/>
              </a:rPr>
              <a:t>- </a:t>
            </a:r>
            <a:r>
              <a:rPr lang="en-US" dirty="0">
                <a:cs typeface="Times New Roman" pitchFamily="18" charset="0"/>
              </a:rPr>
              <a:t>symmetrical </a:t>
            </a:r>
            <a:r>
              <a:rPr lang="en-US" dirty="0" smtClean="0">
                <a:cs typeface="Times New Roman" pitchFamily="18" charset="0"/>
              </a:rPr>
              <a:t>bending vibration </a:t>
            </a:r>
            <a:r>
              <a:rPr lang="sr-Cyrl-RS" dirty="0" smtClean="0">
                <a:cs typeface="Times New Roman" panose="02020603050405020304" pitchFamily="18" charset="0"/>
              </a:rPr>
              <a:t>(М</a:t>
            </a:r>
            <a:r>
              <a:rPr lang="sr-Cyrl-RS" baseline="-25000" dirty="0" smtClean="0">
                <a:cs typeface="Times New Roman" panose="02020603050405020304" pitchFamily="18" charset="0"/>
              </a:rPr>
              <a:t>В</a:t>
            </a:r>
            <a:r>
              <a:rPr lang="sr-Cyrl-RS" dirty="0" smtClean="0">
                <a:cs typeface="Times New Roman" panose="02020603050405020304" pitchFamily="18" charset="0"/>
              </a:rPr>
              <a:t>-О</a:t>
            </a:r>
            <a:r>
              <a:rPr lang="sr-Cyrl-RS" dirty="0"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Cyrl-RS" dirty="0">
                <a:cs typeface="Times New Roman" panose="02020603050405020304" pitchFamily="18" charset="0"/>
              </a:rPr>
              <a:t> </a:t>
            </a:r>
            <a:r>
              <a:rPr lang="en-US" dirty="0">
                <a:cs typeface="Times New Roman" panose="02020603050405020304" pitchFamily="18" charset="0"/>
              </a:rPr>
              <a:t>F</a:t>
            </a:r>
            <a:r>
              <a:rPr lang="en-US" baseline="-25000" dirty="0">
                <a:cs typeface="Times New Roman" panose="02020603050405020304" pitchFamily="18" charset="0"/>
              </a:rPr>
              <a:t>2g</a:t>
            </a:r>
            <a:r>
              <a:rPr lang="en-US" dirty="0">
                <a:cs typeface="Times New Roman" panose="02020603050405020304" pitchFamily="18" charset="0"/>
              </a:rPr>
              <a:t>(3) </a:t>
            </a:r>
            <a:r>
              <a:rPr lang="en-US" dirty="0" smtClean="0">
                <a:cs typeface="Times New Roman" panose="02020603050405020304" pitchFamily="18" charset="0"/>
              </a:rPr>
              <a:t>mode</a:t>
            </a:r>
            <a:r>
              <a:rPr lang="sr-Cyrl-RS" dirty="0" smtClean="0">
                <a:cs typeface="Times New Roman" panose="02020603050405020304" pitchFamily="18" charset="0"/>
              </a:rPr>
              <a:t> – </a:t>
            </a:r>
            <a:r>
              <a:rPr lang="en-US" dirty="0" smtClean="0">
                <a:cs typeface="Times New Roman" panose="02020603050405020304" pitchFamily="18" charset="0"/>
              </a:rPr>
              <a:t>asymmetrical bending vibration</a:t>
            </a:r>
            <a:r>
              <a:rPr lang="sr-Cyrl-RS" dirty="0" smtClean="0">
                <a:cs typeface="Times New Roman" panose="02020603050405020304" pitchFamily="18" charset="0"/>
              </a:rPr>
              <a:t> </a:t>
            </a:r>
            <a:r>
              <a:rPr lang="sr-Cyrl-RS" dirty="0">
                <a:cs typeface="Times New Roman" panose="02020603050405020304" pitchFamily="18" charset="0"/>
              </a:rPr>
              <a:t>(М</a:t>
            </a:r>
            <a:r>
              <a:rPr lang="sr-Cyrl-RS" baseline="-25000" dirty="0">
                <a:cs typeface="Times New Roman" panose="02020603050405020304" pitchFamily="18" charset="0"/>
              </a:rPr>
              <a:t>В</a:t>
            </a:r>
            <a:r>
              <a:rPr lang="sr-Cyrl-RS" dirty="0">
                <a:cs typeface="Times New Roman" panose="02020603050405020304" pitchFamily="18" charset="0"/>
              </a:rPr>
              <a:t>-О</a:t>
            </a:r>
            <a:r>
              <a:rPr lang="en-US" dirty="0">
                <a:cs typeface="Times New Roman" panose="02020603050405020304" pitchFamily="18" charset="0"/>
              </a:rPr>
              <a:t>)</a:t>
            </a:r>
            <a:endParaRPr lang="sr-Cyrl-RS" dirty="0"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i="1" dirty="0">
                <a:cs typeface="Times New Roman" panose="02020603050405020304" pitchFamily="18" charset="0"/>
              </a:rPr>
              <a:t> </a:t>
            </a:r>
            <a:r>
              <a:rPr lang="en-US" dirty="0">
                <a:cs typeface="Times New Roman" panose="02020603050405020304" pitchFamily="18" charset="0"/>
              </a:rPr>
              <a:t>F</a:t>
            </a:r>
            <a:r>
              <a:rPr lang="en-US" baseline="-25000" dirty="0">
                <a:cs typeface="Times New Roman" panose="02020603050405020304" pitchFamily="18" charset="0"/>
              </a:rPr>
              <a:t>2g</a:t>
            </a:r>
            <a:r>
              <a:rPr lang="en-US" dirty="0">
                <a:cs typeface="Times New Roman" panose="02020603050405020304" pitchFamily="18" charset="0"/>
              </a:rPr>
              <a:t>(2) </a:t>
            </a:r>
            <a:r>
              <a:rPr lang="en-US" dirty="0" smtClean="0">
                <a:cs typeface="Times New Roman" panose="02020603050405020304" pitchFamily="18" charset="0"/>
              </a:rPr>
              <a:t>mode</a:t>
            </a:r>
            <a:r>
              <a:rPr lang="sr-Cyrl-RS" dirty="0" smtClean="0">
                <a:cs typeface="Times New Roman" panose="02020603050405020304" pitchFamily="18" charset="0"/>
              </a:rPr>
              <a:t> – </a:t>
            </a:r>
            <a:r>
              <a:rPr lang="en-US" dirty="0" smtClean="0">
                <a:cs typeface="Times New Roman" panose="02020603050405020304" pitchFamily="18" charset="0"/>
              </a:rPr>
              <a:t>symmetrical stretching vibration</a:t>
            </a:r>
            <a:r>
              <a:rPr lang="sr-Cyrl-RS" dirty="0" smtClean="0">
                <a:cs typeface="Times New Roman" panose="02020603050405020304" pitchFamily="18" charset="0"/>
              </a:rPr>
              <a:t> </a:t>
            </a:r>
            <a:r>
              <a:rPr lang="sr-Cyrl-RS" dirty="0">
                <a:cs typeface="Times New Roman" panose="02020603050405020304" pitchFamily="18" charset="0"/>
              </a:rPr>
              <a:t>(М</a:t>
            </a:r>
            <a:r>
              <a:rPr lang="sr-Cyrl-RS" baseline="-25000" dirty="0">
                <a:cs typeface="Times New Roman" panose="02020603050405020304" pitchFamily="18" charset="0"/>
              </a:rPr>
              <a:t>В</a:t>
            </a:r>
            <a:r>
              <a:rPr lang="sr-Cyrl-RS" dirty="0">
                <a:cs typeface="Times New Roman" panose="02020603050405020304" pitchFamily="18" charset="0"/>
              </a:rPr>
              <a:t>-О</a:t>
            </a:r>
            <a:r>
              <a:rPr lang="en-US" dirty="0">
                <a:cs typeface="Times New Roman" panose="02020603050405020304" pitchFamily="18" charset="0"/>
              </a:rPr>
              <a:t>)</a:t>
            </a:r>
            <a:endParaRPr lang="sr-Cyrl-RS" dirty="0"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r-Cyrl-RS" i="1" dirty="0">
                <a:cs typeface="Times New Roman" panose="02020603050405020304" pitchFamily="18" charset="0"/>
              </a:rPr>
              <a:t> </a:t>
            </a:r>
            <a:r>
              <a:rPr lang="en-US" dirty="0">
                <a:cs typeface="Times New Roman" panose="02020603050405020304" pitchFamily="18" charset="0"/>
              </a:rPr>
              <a:t>F</a:t>
            </a:r>
            <a:r>
              <a:rPr lang="en-US" baseline="-25000" dirty="0">
                <a:cs typeface="Times New Roman" panose="02020603050405020304" pitchFamily="18" charset="0"/>
              </a:rPr>
              <a:t>2g</a:t>
            </a:r>
            <a:r>
              <a:rPr lang="en-US" dirty="0">
                <a:cs typeface="Times New Roman" panose="02020603050405020304" pitchFamily="18" charset="0"/>
              </a:rPr>
              <a:t>(</a:t>
            </a:r>
            <a:r>
              <a:rPr lang="sr-Cyrl-RS" dirty="0">
                <a:cs typeface="Times New Roman" panose="02020603050405020304" pitchFamily="18" charset="0"/>
              </a:rPr>
              <a:t>1</a:t>
            </a:r>
            <a:r>
              <a:rPr lang="en-US" dirty="0">
                <a:cs typeface="Times New Roman" panose="02020603050405020304" pitchFamily="18" charset="0"/>
              </a:rPr>
              <a:t>) </a:t>
            </a:r>
            <a:r>
              <a:rPr lang="en-US" dirty="0" smtClean="0">
                <a:cs typeface="Times New Roman" panose="02020603050405020304" pitchFamily="18" charset="0"/>
              </a:rPr>
              <a:t>mode</a:t>
            </a:r>
            <a:r>
              <a:rPr lang="sr-Cyrl-RS" dirty="0" smtClean="0">
                <a:cs typeface="Times New Roman" panose="02020603050405020304" pitchFamily="18" charset="0"/>
              </a:rPr>
              <a:t> </a:t>
            </a:r>
            <a:r>
              <a:rPr lang="sr-Cyrl-RS" dirty="0">
                <a:cs typeface="Times New Roman" panose="02020603050405020304" pitchFamily="18" charset="0"/>
              </a:rPr>
              <a:t>- </a:t>
            </a:r>
            <a:r>
              <a:rPr lang="en-US" dirty="0">
                <a:cs typeface="Times New Roman" pitchFamily="18" charset="0"/>
              </a:rPr>
              <a:t>translation mode of </a:t>
            </a:r>
            <a:r>
              <a:rPr lang="en-US" dirty="0" smtClean="0">
                <a:cs typeface="Times New Roman" panose="02020603050405020304" pitchFamily="18" charset="0"/>
              </a:rPr>
              <a:t>the FeO</a:t>
            </a:r>
            <a:r>
              <a:rPr lang="en-US" baseline="-25000" dirty="0" smtClean="0">
                <a:cs typeface="Times New Roman" panose="02020603050405020304" pitchFamily="18" charset="0"/>
              </a:rPr>
              <a:t>4</a:t>
            </a:r>
            <a:r>
              <a:rPr lang="en-US" dirty="0" smtClean="0">
                <a:cs typeface="Times New Roman" pitchFamily="18" charset="0"/>
              </a:rPr>
              <a:t> group</a:t>
            </a:r>
            <a:endParaRPr lang="sr-Cyrl-RS" i="1" baseline="-25000" dirty="0"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129" y="1248948"/>
            <a:ext cx="6721253" cy="522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74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735" y="1118586"/>
            <a:ext cx="7187368" cy="550003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="" xmlns:a16="http://schemas.microsoft.com/office/drawing/2014/main" id="{8B88D3AA-C692-489B-8E11-7A2EB2E6F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81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+mn-lt"/>
                <a:cs typeface="Times New Roman" panose="02020603050405020304" pitchFamily="18" charset="0"/>
              </a:rPr>
              <a:t>Spinel ferrite nanoparticles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10E031B-8DB1-42CF-9D68-2239AC520705}"/>
              </a:ext>
            </a:extLst>
          </p:cNvPr>
          <p:cNvSpPr txBox="1"/>
          <p:nvPr/>
        </p:nvSpPr>
        <p:spPr>
          <a:xfrm>
            <a:off x="0" y="1291333"/>
            <a:ext cx="6288657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600" b="1" dirty="0">
                <a:cs typeface="Times New Roman" panose="02020603050405020304" pitchFamily="18" charset="0"/>
              </a:rPr>
              <a:t>FTIR </a:t>
            </a:r>
            <a:r>
              <a:rPr lang="en-US" sz="2600" b="1" dirty="0" smtClean="0">
                <a:cs typeface="Times New Roman" panose="02020603050405020304" pitchFamily="18" charset="0"/>
              </a:rPr>
              <a:t>analysis after ligand exchange</a:t>
            </a:r>
            <a:endParaRPr lang="sr-Cyrl-RS" sz="2600" b="1" dirty="0"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id="{9140A1A4-DA83-477B-87B9-7CA1B89C1744}"/>
                  </a:ext>
                </a:extLst>
              </p:cNvPr>
              <p:cNvSpPr txBox="1"/>
              <p:nvPr/>
            </p:nvSpPr>
            <p:spPr>
              <a:xfrm>
                <a:off x="470324" y="2242286"/>
                <a:ext cx="4932099" cy="20313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sr-Cyrl-R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cs typeface="Times New Roman" pitchFamily="18" charset="0"/>
                  </a:rPr>
                  <a:t>Asymmetrically stretching vibration of the carboxyl group </a:t>
                </a:r>
                <a14:m>
                  <m:oMath xmlns:m="http://schemas.openxmlformats.org/officeDocument/2006/math">
                    <m:r>
                      <a:rPr lang="sr-Cyrl-R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</m:oMath>
                </a14:m>
                <a:r>
                  <a:rPr lang="sr-Cyrl-RS" dirty="0">
                    <a:cs typeface="Times New Roman" panose="02020603050405020304" pitchFamily="18" charset="0"/>
                  </a:rPr>
                  <a:t> 1562 </a:t>
                </a:r>
                <a:r>
                  <a:rPr lang="en-US" dirty="0">
                    <a:cs typeface="Times New Roman" panose="02020603050405020304" pitchFamily="18" charset="0"/>
                  </a:rPr>
                  <a:t>cm</a:t>
                </a:r>
                <a:r>
                  <a:rPr lang="sr-Cyrl-RS" baseline="30000" dirty="0">
                    <a:cs typeface="Times New Roman" panose="02020603050405020304" pitchFamily="18" charset="0"/>
                  </a:rPr>
                  <a:t>-1</a:t>
                </a:r>
              </a:p>
              <a:p>
                <a:pPr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sr-Cyrl-RS" dirty="0"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cs typeface="Times New Roman" pitchFamily="18" charset="0"/>
                  </a:rPr>
                  <a:t>Symmetrically stretching vibration of the carboxyl group</a:t>
                </a:r>
                <a:r>
                  <a:rPr lang="sr-Cyrl-RS" dirty="0" smtClean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sr-Cyrl-R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</m:oMath>
                </a14:m>
                <a:r>
                  <a:rPr lang="sr-Cyrl-RS" dirty="0">
                    <a:cs typeface="Times New Roman" panose="02020603050405020304" pitchFamily="18" charset="0"/>
                  </a:rPr>
                  <a:t> 1383 </a:t>
                </a:r>
                <a:r>
                  <a:rPr lang="en-US" dirty="0">
                    <a:cs typeface="Times New Roman" panose="02020603050405020304" pitchFamily="18" charset="0"/>
                  </a:rPr>
                  <a:t>cm</a:t>
                </a:r>
                <a:r>
                  <a:rPr lang="sr-Cyrl-RS" baseline="30000" dirty="0">
                    <a:cs typeface="Times New Roman" panose="02020603050405020304" pitchFamily="18" charset="0"/>
                  </a:rPr>
                  <a:t>-1</a:t>
                </a:r>
              </a:p>
              <a:p>
                <a:pPr algn="just">
                  <a:lnSpc>
                    <a:spcPct val="150000"/>
                  </a:lnSpc>
                </a:pPr>
                <a:endParaRPr lang="sr-Cyrl-RS" baseline="30000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140A1A4-DA83-477B-87B9-7CA1B89C17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324" y="2242286"/>
                <a:ext cx="4932099" cy="2031325"/>
              </a:xfrm>
              <a:prstGeom prst="rect">
                <a:avLst/>
              </a:prstGeom>
              <a:blipFill rotWithShape="0">
                <a:blip r:embed="rId3"/>
                <a:stretch>
                  <a:fillRect l="-989" r="-11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EC69570E-CD11-415F-8DA2-C151C34F5739}"/>
              </a:ext>
            </a:extLst>
          </p:cNvPr>
          <p:cNvCxnSpPr/>
          <p:nvPr/>
        </p:nvCxnSpPr>
        <p:spPr>
          <a:xfrm>
            <a:off x="1044975" y="1118587"/>
            <a:ext cx="1010204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="" xmlns:a16="http://schemas.microsoft.com/office/drawing/2014/main" id="{5C17325B-3805-441B-98A4-6E4FFEB10A29}"/>
                  </a:ext>
                </a:extLst>
              </p:cNvPr>
              <p:cNvSpPr txBox="1"/>
              <p:nvPr/>
            </p:nvSpPr>
            <p:spPr>
              <a:xfrm>
                <a:off x="366371" y="5926492"/>
                <a:ext cx="5469294" cy="4230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sr-Cyrl-RS" sz="22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⇨</m:t>
                    </m:r>
                    <m:r>
                      <a:rPr lang="sr-Cyrl-RS" sz="2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sr-Cyrl-RS" b="1" dirty="0">
                    <a:ea typeface="Cambria Math" panose="02040503050406030204" pitchFamily="18" charset="0"/>
                  </a:rPr>
                  <a:t> </a:t>
                </a:r>
                <a:r>
                  <a:rPr lang="en-US" b="1" dirty="0" smtClean="0">
                    <a:cs typeface="Times New Roman" pitchFamily="18" charset="0"/>
                  </a:rPr>
                  <a:t>binding </a:t>
                </a:r>
                <a:r>
                  <a:rPr lang="en-US" b="1" dirty="0">
                    <a:cs typeface="Times New Roman" pitchFamily="18" charset="0"/>
                  </a:rPr>
                  <a:t>through the carboxyl and catechol </a:t>
                </a:r>
                <a:r>
                  <a:rPr lang="en-US" b="1" dirty="0" smtClean="0">
                    <a:cs typeface="Times New Roman" pitchFamily="18" charset="0"/>
                  </a:rPr>
                  <a:t>groups</a:t>
                </a:r>
                <a:endParaRPr lang="sr-Cyrl-RS" b="1" dirty="0">
                  <a:ea typeface="Cambria Math" panose="02040503050406030204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5C17325B-3805-441B-98A4-6E4FFEB10A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371" y="5926492"/>
                <a:ext cx="5469294" cy="423065"/>
              </a:xfrm>
              <a:prstGeom prst="rect">
                <a:avLst/>
              </a:prstGeom>
              <a:blipFill rotWithShape="0">
                <a:blip r:embed="rId4"/>
                <a:stretch>
                  <a:fillRect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CAA1920-7210-460E-A912-6BCCB871972A}"/>
              </a:ext>
            </a:extLst>
          </p:cNvPr>
          <p:cNvSpPr txBox="1"/>
          <p:nvPr/>
        </p:nvSpPr>
        <p:spPr>
          <a:xfrm flipH="1">
            <a:off x="1859384" y="4015311"/>
            <a:ext cx="1765753" cy="430887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sr-Cyrl-R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sr-Cyrl-RS" sz="2200" b="1" dirty="0">
                <a:cs typeface="Times New Roman" panose="02020603050405020304" pitchFamily="18" charset="0"/>
              </a:rPr>
              <a:t>Δ = </a:t>
            </a:r>
            <a:r>
              <a:rPr lang="sr-Cyrl-RS" sz="2200" b="1" dirty="0" smtClean="0">
                <a:cs typeface="Times New Roman" panose="02020603050405020304" pitchFamily="18" charset="0"/>
              </a:rPr>
              <a:t>1</a:t>
            </a:r>
            <a:r>
              <a:rPr lang="en-US" sz="2200" b="1" dirty="0" smtClean="0">
                <a:cs typeface="Times New Roman" panose="02020603050405020304" pitchFamily="18" charset="0"/>
              </a:rPr>
              <a:t>79</a:t>
            </a:r>
            <a:r>
              <a:rPr lang="sr-Cyrl-RS" sz="2200" b="1" dirty="0" smtClean="0">
                <a:cs typeface="Times New Roman" panose="02020603050405020304" pitchFamily="18" charset="0"/>
              </a:rPr>
              <a:t> </a:t>
            </a:r>
            <a:r>
              <a:rPr lang="en-US" sz="2200" b="1" dirty="0">
                <a:cs typeface="Times New Roman" panose="02020603050405020304" pitchFamily="18" charset="0"/>
              </a:rPr>
              <a:t>cm</a:t>
            </a:r>
            <a:r>
              <a:rPr lang="sr-Cyrl-RS" sz="2200" b="1" baseline="30000" dirty="0">
                <a:cs typeface="Times New Roman" panose="02020603050405020304" pitchFamily="18" charset="0"/>
              </a:rPr>
              <a:t>-1</a:t>
            </a:r>
            <a:r>
              <a:rPr lang="sr-Cyrl-RS" sz="2200" b="1" dirty="0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ECC1B996-C8E2-4EDE-9F93-0DF6589111FA}"/>
              </a:ext>
            </a:extLst>
          </p:cNvPr>
          <p:cNvSpPr txBox="1"/>
          <p:nvPr/>
        </p:nvSpPr>
        <p:spPr>
          <a:xfrm>
            <a:off x="772600" y="4548886"/>
            <a:ext cx="3939319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 dirty="0" smtClean="0">
                <a:solidFill>
                  <a:srgbClr val="C00000"/>
                </a:solidFill>
                <a:cs typeface="Times New Roman" pitchFamily="18" charset="0"/>
              </a:rPr>
              <a:t>Covalent </a:t>
            </a:r>
            <a:r>
              <a:rPr lang="en-US" b="1" i="1" dirty="0">
                <a:solidFill>
                  <a:srgbClr val="C00000"/>
                </a:solidFill>
                <a:cs typeface="Times New Roman" pitchFamily="18" charset="0"/>
              </a:rPr>
              <a:t>bridging </a:t>
            </a:r>
            <a:r>
              <a:rPr lang="en-US" b="1" i="1" dirty="0" err="1">
                <a:solidFill>
                  <a:srgbClr val="C00000"/>
                </a:solidFill>
                <a:cs typeface="Times New Roman" pitchFamily="18" charset="0"/>
              </a:rPr>
              <a:t>bidentate</a:t>
            </a:r>
            <a:r>
              <a:rPr lang="en-US" b="1" i="1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C00000"/>
                </a:solidFill>
                <a:cs typeface="Times New Roman" pitchFamily="18" charset="0"/>
              </a:rPr>
              <a:t>interaction</a:t>
            </a:r>
            <a:endParaRPr lang="en-US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46422" y="5003162"/>
                <a:ext cx="5056001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mtClean="0">
                    <a:cs typeface="Times New Roman" pitchFamily="18" charset="0"/>
                  </a:rPr>
                  <a:t> Binding </a:t>
                </a:r>
                <a:r>
                  <a:rPr lang="en-US" dirty="0">
                    <a:cs typeface="Times New Roman" pitchFamily="18" charset="0"/>
                  </a:rPr>
                  <a:t>of DHCA to the surface of the nanoparticle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sr-Cyrl-R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</m:oMath>
                </a14:m>
                <a:r>
                  <a:rPr lang="sr-Cyrl-RS" dirty="0">
                    <a:cs typeface="Times New Roman" panose="02020603050405020304" pitchFamily="18" charset="0"/>
                  </a:rPr>
                  <a:t> 1631, 1541, 1489, 1397  </a:t>
                </a:r>
                <a:r>
                  <a:rPr lang="en-US" dirty="0">
                    <a:cs typeface="Times New Roman" panose="02020603050405020304" pitchFamily="18" charset="0"/>
                  </a:rPr>
                  <a:t>cm</a:t>
                </a:r>
                <a:r>
                  <a:rPr lang="sr-Cyrl-RS" baseline="30000" dirty="0">
                    <a:cs typeface="Times New Roman" panose="02020603050405020304" pitchFamily="18" charset="0"/>
                  </a:rPr>
                  <a:t>-1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422" y="5003162"/>
                <a:ext cx="5056001" cy="923330"/>
              </a:xfrm>
              <a:prstGeom prst="rect">
                <a:avLst/>
              </a:prstGeom>
              <a:blipFill rotWithShape="0">
                <a:blip r:embed="rId5"/>
                <a:stretch>
                  <a:fillRect l="-844" r="-965" b="-52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8427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2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1802</TotalTime>
  <Words>1175</Words>
  <Application>Microsoft Office PowerPoint</Application>
  <PresentationFormat>Widescreen</PresentationFormat>
  <Paragraphs>157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Times New Roman</vt:lpstr>
      <vt:lpstr>Wingdings</vt:lpstr>
      <vt:lpstr>Office Theme</vt:lpstr>
      <vt:lpstr>Physicochemical properties of hydrothermally synthesized nanocomposites of graphene-oxide and Zn/Ga-dopped cobalt ferrite</vt:lpstr>
      <vt:lpstr>Spinel ferrites</vt:lpstr>
      <vt:lpstr>Graphene oxide</vt:lpstr>
      <vt:lpstr>Synthesis of composites</vt:lpstr>
      <vt:lpstr>Characterization methods</vt:lpstr>
      <vt:lpstr>Spinel ferrite nanoparticles</vt:lpstr>
      <vt:lpstr>Spinel ferrite nanoparticles</vt:lpstr>
      <vt:lpstr>Spinel ferrite nanoparticles</vt:lpstr>
      <vt:lpstr>Spinel ferrite nanoparticles</vt:lpstr>
      <vt:lpstr>Graphene oxide</vt:lpstr>
      <vt:lpstr>Graphene oxide</vt:lpstr>
      <vt:lpstr>Composites</vt:lpstr>
      <vt:lpstr>PowerPoint Presentation</vt:lpstr>
      <vt:lpstr>Cyclic voltammetry</vt:lpstr>
      <vt:lpstr>Cyclic voltammetry</vt:lpstr>
      <vt:lpstr>Conclusion</vt:lpstr>
      <vt:lpstr>Acknowlegement</vt:lpstr>
      <vt:lpstr>Thank you for your attention!</vt:lpstr>
      <vt:lpstr>PowerPoint Presentation</vt:lpstr>
      <vt:lpstr>Cyclic voltammetry</vt:lpstr>
      <vt:lpstr>Cyclic voltammetry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Marija</dc:creator>
  <cp:lastModifiedBy>Marija</cp:lastModifiedBy>
  <cp:revision>217</cp:revision>
  <dcterms:created xsi:type="dcterms:W3CDTF">2021-07-13T06:41:09Z</dcterms:created>
  <dcterms:modified xsi:type="dcterms:W3CDTF">2022-10-26T07:30:50Z</dcterms:modified>
</cp:coreProperties>
</file>