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sldIdLst>
    <p:sldId id="256" r:id="rId2"/>
    <p:sldId id="258" r:id="rId3"/>
    <p:sldId id="272" r:id="rId4"/>
    <p:sldId id="259" r:id="rId5"/>
    <p:sldId id="271" r:id="rId6"/>
    <p:sldId id="273" r:id="rId7"/>
    <p:sldId id="270" r:id="rId8"/>
    <p:sldId id="268" r:id="rId9"/>
    <p:sldId id="269" r:id="rId10"/>
    <p:sldId id="267" r:id="rId11"/>
    <p:sldId id="265" r:id="rId12"/>
    <p:sldId id="266" r:id="rId13"/>
    <p:sldId id="264" r:id="rId14"/>
    <p:sldId id="263" r:id="rId15"/>
    <p:sldId id="262"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napToGrid="0">
      <p:cViewPr varScale="1">
        <p:scale>
          <a:sx n="76" d="100"/>
          <a:sy n="76" d="100"/>
        </p:scale>
        <p:origin x="4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1A67-F65D-45E9-B7ED-9544BF881DBF}" type="datetimeFigureOut">
              <a:rPr lang="en-US" smtClean="0"/>
              <a:t>26-Oct-22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68CFF-1D24-4B55-9CAB-E9BF0120F8C8}" type="slidenum">
              <a:rPr lang="en-US" smtClean="0"/>
              <a:t>‹#›</a:t>
            </a:fld>
            <a:endParaRPr lang="en-US"/>
          </a:p>
        </p:txBody>
      </p:sp>
    </p:spTree>
    <p:extLst>
      <p:ext uri="{BB962C8B-B14F-4D97-AF65-F5344CB8AC3E}">
        <p14:creationId xmlns:p14="http://schemas.microsoft.com/office/powerpoint/2010/main" val="374927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068CFF-1D24-4B55-9CAB-E9BF0120F8C8}" type="slidenum">
              <a:rPr lang="en-US" smtClean="0"/>
              <a:t>1</a:t>
            </a:fld>
            <a:endParaRPr lang="en-US"/>
          </a:p>
        </p:txBody>
      </p:sp>
    </p:spTree>
    <p:extLst>
      <p:ext uri="{BB962C8B-B14F-4D97-AF65-F5344CB8AC3E}">
        <p14:creationId xmlns:p14="http://schemas.microsoft.com/office/powerpoint/2010/main" val="374995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068CFF-1D24-4B55-9CAB-E9BF0120F8C8}" type="slidenum">
              <a:rPr lang="en-US" smtClean="0"/>
              <a:t>2</a:t>
            </a:fld>
            <a:endParaRPr lang="en-US"/>
          </a:p>
        </p:txBody>
      </p:sp>
    </p:spTree>
    <p:extLst>
      <p:ext uri="{BB962C8B-B14F-4D97-AF65-F5344CB8AC3E}">
        <p14:creationId xmlns:p14="http://schemas.microsoft.com/office/powerpoint/2010/main" val="148444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r-Latn-RS" dirty="0"/>
              <a:t>Graphene oxide is 2D material, </a:t>
            </a:r>
            <a:r>
              <a:rPr lang="en-US" dirty="0"/>
              <a:t>which represents the oxidized form of graphene and as such has a large number of oxygen groups</a:t>
            </a:r>
            <a:r>
              <a:rPr lang="sr-Latn-RS" dirty="0"/>
              <a:t>.</a:t>
            </a:r>
          </a:p>
          <a:p>
            <a:pPr marL="171450" indent="-171450">
              <a:buFont typeface="Arial" panose="020B0604020202020204" pitchFamily="34" charset="0"/>
              <a:buChar char="•"/>
            </a:pPr>
            <a:r>
              <a:rPr lang="en-US" dirty="0"/>
              <a:t>Reduced graphene oxide (</a:t>
            </a:r>
            <a:r>
              <a:rPr lang="en-US" dirty="0" err="1"/>
              <a:t>rGO</a:t>
            </a:r>
            <a:r>
              <a:rPr lang="en-US" dirty="0"/>
              <a:t>) represents treated graphene oxide (chemically, thermally, photochemically, etc.) where the oxygen content has been purposefully reduced</a:t>
            </a:r>
            <a:r>
              <a:rPr lang="sr-Latn-RS" dirty="0"/>
              <a:t>.</a:t>
            </a:r>
          </a:p>
          <a:p>
            <a:pPr marL="171450" indent="-171450">
              <a:buFont typeface="Arial" panose="020B0604020202020204" pitchFamily="34" charset="0"/>
              <a:buChar char="•"/>
            </a:pPr>
            <a:endParaRPr lang="sr-Latn-RS" dirty="0"/>
          </a:p>
          <a:p>
            <a:pPr marL="171450" indent="-171450">
              <a:buFont typeface="Arial" panose="020B0604020202020204" pitchFamily="34" charset="0"/>
              <a:buChar char="•"/>
            </a:pPr>
            <a:r>
              <a:rPr lang="sr-Latn-RS" dirty="0"/>
              <a:t>GO is used in many applications like supercapacitors, sensors, batteries, environmental protection. </a:t>
            </a:r>
            <a:endParaRPr lang="en-US" dirty="0"/>
          </a:p>
        </p:txBody>
      </p:sp>
      <p:sp>
        <p:nvSpPr>
          <p:cNvPr id="4" name="Slide Number Placeholder 3"/>
          <p:cNvSpPr>
            <a:spLocks noGrp="1"/>
          </p:cNvSpPr>
          <p:nvPr>
            <p:ph type="sldNum" sz="quarter" idx="5"/>
          </p:nvPr>
        </p:nvSpPr>
        <p:spPr/>
        <p:txBody>
          <a:bodyPr/>
          <a:lstStyle/>
          <a:p>
            <a:fld id="{0C068CFF-1D24-4B55-9CAB-E9BF0120F8C8}" type="slidenum">
              <a:rPr lang="en-US" smtClean="0"/>
              <a:t>3</a:t>
            </a:fld>
            <a:endParaRPr lang="en-US"/>
          </a:p>
        </p:txBody>
      </p:sp>
    </p:spTree>
    <p:extLst>
      <p:ext uri="{BB962C8B-B14F-4D97-AF65-F5344CB8AC3E}">
        <p14:creationId xmlns:p14="http://schemas.microsoft.com/office/powerpoint/2010/main" val="26897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68CFF-1D24-4B55-9CAB-E9BF0120F8C8}" type="slidenum">
              <a:rPr lang="en-US" smtClean="0"/>
              <a:t>4</a:t>
            </a:fld>
            <a:endParaRPr lang="en-US"/>
          </a:p>
        </p:txBody>
      </p:sp>
    </p:spTree>
    <p:extLst>
      <p:ext uri="{BB962C8B-B14F-4D97-AF65-F5344CB8AC3E}">
        <p14:creationId xmlns:p14="http://schemas.microsoft.com/office/powerpoint/2010/main" val="265049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E105DD2-A2BD-4C7D-81E4-356B9AF9C7F3}" type="datetimeFigureOut">
              <a:rPr lang="en-US" smtClean="0"/>
              <a:t>26-Oct-22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02DB75A-C2B6-4CFB-B62F-AC2D8C74D8BF}" type="slidenum">
              <a:rPr lang="en-US" smtClean="0"/>
              <a:t>‹#›</a:t>
            </a:fld>
            <a:endParaRPr lang="en-US"/>
          </a:p>
        </p:txBody>
      </p:sp>
    </p:spTree>
    <p:extLst>
      <p:ext uri="{BB962C8B-B14F-4D97-AF65-F5344CB8AC3E}">
        <p14:creationId xmlns:p14="http://schemas.microsoft.com/office/powerpoint/2010/main" val="413961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05DD2-A2BD-4C7D-81E4-356B9AF9C7F3}" type="datetimeFigureOut">
              <a:rPr lang="en-US" smtClean="0"/>
              <a:t>26-Oct-22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31173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05DD2-A2BD-4C7D-81E4-356B9AF9C7F3}" type="datetimeFigureOut">
              <a:rPr lang="en-US" smtClean="0"/>
              <a:t>26-Oct-22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10849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05DD2-A2BD-4C7D-81E4-356B9AF9C7F3}" type="datetimeFigureOut">
              <a:rPr lang="en-US" smtClean="0"/>
              <a:t>26-Oct-22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93292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05DD2-A2BD-4C7D-81E4-356B9AF9C7F3}" type="datetimeFigureOut">
              <a:rPr lang="en-US" smtClean="0"/>
              <a:t>26-Oct-22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41657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05DD2-A2BD-4C7D-81E4-356B9AF9C7F3}" type="datetimeFigureOut">
              <a:rPr lang="en-US" smtClean="0"/>
              <a:t>26-Oct-22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123245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05DD2-A2BD-4C7D-81E4-356B9AF9C7F3}" type="datetimeFigureOut">
              <a:rPr lang="en-US" smtClean="0"/>
              <a:t>26-Oct-22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19603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05DD2-A2BD-4C7D-81E4-356B9AF9C7F3}" type="datetimeFigureOut">
              <a:rPr lang="en-US" smtClean="0"/>
              <a:t>26-Oct-22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7249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05DD2-A2BD-4C7D-81E4-356B9AF9C7F3}" type="datetimeFigureOut">
              <a:rPr lang="en-US" smtClean="0"/>
              <a:t>26-Oct-22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DB75A-C2B6-4CFB-B62F-AC2D8C74D8BF}" type="slidenum">
              <a:rPr lang="en-US" smtClean="0"/>
              <a:t>‹#›</a:t>
            </a:fld>
            <a:endParaRPr lang="en-US"/>
          </a:p>
        </p:txBody>
      </p:sp>
    </p:spTree>
    <p:extLst>
      <p:ext uri="{BB962C8B-B14F-4D97-AF65-F5344CB8AC3E}">
        <p14:creationId xmlns:p14="http://schemas.microsoft.com/office/powerpoint/2010/main" val="246455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E105DD2-A2BD-4C7D-81E4-356B9AF9C7F3}" type="datetimeFigureOut">
              <a:rPr lang="en-US" smtClean="0"/>
              <a:t>26-Oct-22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02DB75A-C2B6-4CFB-B62F-AC2D8C74D8BF}" type="slidenum">
              <a:rPr lang="en-US" smtClean="0"/>
              <a:t>‹#›</a:t>
            </a:fld>
            <a:endParaRPr lang="en-US"/>
          </a:p>
        </p:txBody>
      </p:sp>
    </p:spTree>
    <p:extLst>
      <p:ext uri="{BB962C8B-B14F-4D97-AF65-F5344CB8AC3E}">
        <p14:creationId xmlns:p14="http://schemas.microsoft.com/office/powerpoint/2010/main" val="76463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E105DD2-A2BD-4C7D-81E4-356B9AF9C7F3}" type="datetimeFigureOut">
              <a:rPr lang="en-US" smtClean="0"/>
              <a:t>26-Oct-22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02DB75A-C2B6-4CFB-B62F-AC2D8C74D8BF}" type="slidenum">
              <a:rPr lang="en-US" smtClean="0"/>
              <a:t>‹#›</a:t>
            </a:fld>
            <a:endParaRPr lang="en-US"/>
          </a:p>
        </p:txBody>
      </p:sp>
    </p:spTree>
    <p:extLst>
      <p:ext uri="{BB962C8B-B14F-4D97-AF65-F5344CB8AC3E}">
        <p14:creationId xmlns:p14="http://schemas.microsoft.com/office/powerpoint/2010/main" val="37894039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E105DD2-A2BD-4C7D-81E4-356B9AF9C7F3}" type="datetimeFigureOut">
              <a:rPr lang="en-US" smtClean="0"/>
              <a:t>26-Oct-22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02DB75A-C2B6-4CFB-B62F-AC2D8C74D8BF}" type="slidenum">
              <a:rPr lang="en-US" smtClean="0"/>
              <a:t>‹#›</a:t>
            </a:fld>
            <a:endParaRPr lang="en-US"/>
          </a:p>
        </p:txBody>
      </p:sp>
    </p:spTree>
    <p:extLst>
      <p:ext uri="{BB962C8B-B14F-4D97-AF65-F5344CB8AC3E}">
        <p14:creationId xmlns:p14="http://schemas.microsoft.com/office/powerpoint/2010/main" val="23577970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tiff"/><Relationship Id="rId2" Type="http://schemas.openxmlformats.org/officeDocument/2006/relationships/image" Target="../media/image10.tiff"/><Relationship Id="rId1" Type="http://schemas.openxmlformats.org/officeDocument/2006/relationships/slideLayout" Target="../slideLayouts/slideLayout9.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9.xml"/><Relationship Id="rId4" Type="http://schemas.openxmlformats.org/officeDocument/2006/relationships/image" Target="../media/image19.tif"/></Relationships>
</file>

<file path=ppt/slides/_rels/slide13.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t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9.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27C177-8191-4A47-9A2F-82195E4F637D}"/>
              </a:ext>
            </a:extLst>
          </p:cNvPr>
          <p:cNvSpPr>
            <a:spLocks noGrp="1"/>
          </p:cNvSpPr>
          <p:nvPr>
            <p:ph type="ctrTitle"/>
          </p:nvPr>
        </p:nvSpPr>
        <p:spPr>
          <a:xfrm>
            <a:off x="1561126" y="2792641"/>
            <a:ext cx="9144000" cy="2797270"/>
          </a:xfrm>
        </p:spPr>
        <p:txBody>
          <a:bodyPr>
            <a:noAutofit/>
          </a:bodyPr>
          <a:lstStyle/>
          <a:p>
            <a:pPr algn="ct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5400" b="1" dirty="0" smtClean="0">
                <a:cs typeface="Times New Roman" panose="02020603050405020304" pitchFamily="18" charset="0"/>
              </a:rPr>
              <a:t>Oxygen moieties on GO and GO</a:t>
            </a:r>
            <a:r>
              <a:rPr lang="sr-Latn-RS" sz="5400" b="1" dirty="0" smtClean="0">
                <a:cs typeface="Times New Roman" panose="02020603050405020304" pitchFamily="18" charset="0"/>
              </a:rPr>
              <a:t>/WPA nanocomposites after thermal treatment and chemical titrations</a:t>
            </a:r>
            <a:r>
              <a:rPr lang="en-US" sz="5400" b="1" dirty="0"/>
              <a:t/>
            </a:r>
            <a:br>
              <a:rPr lang="en-US" sz="5400" b="1" dirty="0"/>
            </a:br>
            <a:endParaRPr lang="en-US" b="1" dirty="0"/>
          </a:p>
        </p:txBody>
      </p:sp>
      <p:sp>
        <p:nvSpPr>
          <p:cNvPr id="3" name="Subtitle 2">
            <a:extLst>
              <a:ext uri="{FF2B5EF4-FFF2-40B4-BE49-F238E27FC236}">
                <a16:creationId xmlns="" xmlns:a16="http://schemas.microsoft.com/office/drawing/2014/main" id="{44BA92C7-2B9F-4D1A-B686-F9F6AB6B0464}"/>
              </a:ext>
            </a:extLst>
          </p:cNvPr>
          <p:cNvSpPr>
            <a:spLocks noGrp="1"/>
          </p:cNvSpPr>
          <p:nvPr>
            <p:ph type="subTitle" idx="1"/>
          </p:nvPr>
        </p:nvSpPr>
        <p:spPr>
          <a:xfrm>
            <a:off x="398477" y="5052429"/>
            <a:ext cx="11395046" cy="1655762"/>
          </a:xfrm>
        </p:spPr>
        <p:txBody>
          <a:bodyPr/>
          <a:lstStyle/>
          <a:p>
            <a:pPr algn="ctr"/>
            <a:r>
              <a:rPr lang="en-US" sz="2000" b="1" dirty="0" err="1">
                <a:cs typeface="Times New Roman" panose="02020603050405020304" pitchFamily="18" charset="0"/>
              </a:rPr>
              <a:t>Milica</a:t>
            </a:r>
            <a:r>
              <a:rPr lang="en-US" sz="2000" b="1" dirty="0">
                <a:cs typeface="Times New Roman" panose="02020603050405020304" pitchFamily="18" charset="0"/>
              </a:rPr>
              <a:t> </a:t>
            </a:r>
            <a:r>
              <a:rPr lang="en-US" sz="2000" b="1" dirty="0" err="1">
                <a:cs typeface="Times New Roman" panose="02020603050405020304" pitchFamily="18" charset="0"/>
              </a:rPr>
              <a:t>Pej</a:t>
            </a:r>
            <a:r>
              <a:rPr lang="sr-Latn-RS" sz="2000" b="1" dirty="0">
                <a:cs typeface="Times New Roman" panose="02020603050405020304" pitchFamily="18" charset="0"/>
              </a:rPr>
              <a:t>čić - </a:t>
            </a:r>
            <a:r>
              <a:rPr lang="en-US" sz="2400" b="1" dirty="0" err="1">
                <a:ea typeface="Times New Roman" panose="02020603050405020304" pitchFamily="18" charset="0"/>
                <a:cs typeface="Times New Roman" panose="02020603050405020304" pitchFamily="18" charset="0"/>
              </a:rPr>
              <a:t>Vinča</a:t>
            </a:r>
            <a:r>
              <a:rPr lang="en-US" sz="2400" b="1" dirty="0">
                <a:ea typeface="Times New Roman" panose="02020603050405020304" pitchFamily="18" charset="0"/>
                <a:cs typeface="Times New Roman" panose="02020603050405020304" pitchFamily="18" charset="0"/>
              </a:rPr>
              <a:t> Institute of Nuclear Sciences – National Institute of the Republic of Serbia, University of Belgrade</a:t>
            </a:r>
            <a:r>
              <a:rPr lang="sr-Latn-RS" sz="2400" b="1" dirty="0">
                <a:ea typeface="Times New Roman" panose="02020603050405020304" pitchFamily="18" charset="0"/>
                <a:cs typeface="Times New Roman" panose="02020603050405020304" pitchFamily="18" charset="0"/>
              </a:rPr>
              <a:t> – Laboratory of physics</a:t>
            </a:r>
            <a:endParaRPr lang="en-US" sz="2400" b="1" dirty="0">
              <a:cs typeface="Times New Roman" panose="02020603050405020304" pitchFamily="18" charset="0"/>
            </a:endParaRPr>
          </a:p>
          <a:p>
            <a:pPr algn="ctr"/>
            <a:endParaRPr lang="en-US" b="1" dirty="0"/>
          </a:p>
        </p:txBody>
      </p:sp>
      <p:pic>
        <p:nvPicPr>
          <p:cNvPr id="4" name="Picture 3" descr="logo.png">
            <a:extLst>
              <a:ext uri="{FF2B5EF4-FFF2-40B4-BE49-F238E27FC236}">
                <a16:creationId xmlns="" xmlns:a16="http://schemas.microsoft.com/office/drawing/2014/main" id="{BA8CF2CD-39DF-42D0-A708-4E4D50BB9554}"/>
              </a:ext>
            </a:extLst>
          </p:cNvPr>
          <p:cNvPicPr/>
          <p:nvPr/>
        </p:nvPicPr>
        <p:blipFill>
          <a:blip r:embed="rId3"/>
          <a:stretch>
            <a:fillRect/>
          </a:stretch>
        </p:blipFill>
        <p:spPr>
          <a:xfrm>
            <a:off x="7333278" y="42687"/>
            <a:ext cx="1417320" cy="1133856"/>
          </a:xfrm>
          <a:prstGeom prst="rect">
            <a:avLst/>
          </a:prstGeom>
          <a:noFill/>
          <a:ln>
            <a:noFill/>
          </a:ln>
        </p:spPr>
      </p:pic>
      <p:sp>
        <p:nvSpPr>
          <p:cNvPr id="5" name="Rectangle 4">
            <a:extLst>
              <a:ext uri="{FF2B5EF4-FFF2-40B4-BE49-F238E27FC236}">
                <a16:creationId xmlns="" xmlns:a16="http://schemas.microsoft.com/office/drawing/2014/main" id="{0D37A94F-8917-42F4-8C1F-4DDA9511DC63}"/>
              </a:ext>
            </a:extLst>
          </p:cNvPr>
          <p:cNvSpPr/>
          <p:nvPr/>
        </p:nvSpPr>
        <p:spPr>
          <a:xfrm>
            <a:off x="8708548" y="259222"/>
            <a:ext cx="3479765" cy="646331"/>
          </a:xfrm>
          <a:prstGeom prst="rect">
            <a:avLst/>
          </a:prstGeom>
          <a:noFill/>
          <a:ln>
            <a:noFill/>
          </a:ln>
        </p:spPr>
        <p:txBody>
          <a:bodyPr wrap="square">
            <a:spAutoFit/>
          </a:bodyPr>
          <a:lstStyle/>
          <a:p>
            <a:r>
              <a:rPr lang="en-US" b="1" dirty="0">
                <a:effectLst/>
                <a:latin typeface="+mj-lt"/>
                <a:ea typeface="Times New Roman" panose="02020603050405020304" pitchFamily="18" charset="0"/>
                <a:cs typeface="Times New Roman" panose="02020603050405020304" pitchFamily="18" charset="0"/>
              </a:rPr>
              <a:t>Faculty of Physical Chemistry, University of Belgrade</a:t>
            </a:r>
            <a:endParaRPr lang="en-US" b="1" dirty="0">
              <a:latin typeface="+mj-lt"/>
              <a:cs typeface="Times New Roman" panose="02020603050405020304" pitchFamily="18" charset="0"/>
            </a:endParaRPr>
          </a:p>
        </p:txBody>
      </p:sp>
      <p:pic>
        <p:nvPicPr>
          <p:cNvPr id="6" name="Picture 5">
            <a:extLst>
              <a:ext uri="{FF2B5EF4-FFF2-40B4-BE49-F238E27FC236}">
                <a16:creationId xmlns="" xmlns:a16="http://schemas.microsoft.com/office/drawing/2014/main" id="{AA35C9AD-5E0E-42A9-A239-1D744F9F7D9B}"/>
              </a:ext>
            </a:extLst>
          </p:cNvPr>
          <p:cNvPicPr>
            <a:picLocks noChangeAspect="1"/>
          </p:cNvPicPr>
          <p:nvPr/>
        </p:nvPicPr>
        <p:blipFill rotWithShape="1">
          <a:blip r:embed="rId4">
            <a:extLst>
              <a:ext uri="{28A0092B-C50C-407E-A947-70E740481C1C}">
                <a14:useLocalDpi xmlns:a14="http://schemas.microsoft.com/office/drawing/2010/main" val="0"/>
              </a:ext>
            </a:extLst>
          </a:blip>
          <a:srcRect l="3878" t="5177" r="5024" b="6819"/>
          <a:stretch/>
        </p:blipFill>
        <p:spPr>
          <a:xfrm>
            <a:off x="142504" y="42687"/>
            <a:ext cx="1418622" cy="1137575"/>
          </a:xfrm>
          <a:prstGeom prst="rect">
            <a:avLst/>
          </a:prstGeom>
          <a:noFill/>
          <a:ln>
            <a:noFill/>
          </a:ln>
        </p:spPr>
      </p:pic>
      <p:sp>
        <p:nvSpPr>
          <p:cNvPr id="7" name="Rectangle 6">
            <a:extLst>
              <a:ext uri="{FF2B5EF4-FFF2-40B4-BE49-F238E27FC236}">
                <a16:creationId xmlns="" xmlns:a16="http://schemas.microsoft.com/office/drawing/2014/main" id="{DFB58514-78D1-47B6-9A41-F735D1AE6432}"/>
              </a:ext>
            </a:extLst>
          </p:cNvPr>
          <p:cNvSpPr/>
          <p:nvPr/>
        </p:nvSpPr>
        <p:spPr>
          <a:xfrm>
            <a:off x="1561126" y="149809"/>
            <a:ext cx="4646925" cy="923330"/>
          </a:xfrm>
          <a:prstGeom prst="rect">
            <a:avLst/>
          </a:prstGeom>
          <a:noFill/>
          <a:ln>
            <a:noFill/>
          </a:ln>
        </p:spPr>
        <p:txBody>
          <a:bodyPr wrap="square">
            <a:spAutoFit/>
          </a:bodyPr>
          <a:lstStyle/>
          <a:p>
            <a:r>
              <a:rPr lang="en-US" b="1" dirty="0">
                <a:effectLst/>
                <a:latin typeface="+mj-lt"/>
                <a:ea typeface="Times New Roman" panose="02020603050405020304" pitchFamily="18" charset="0"/>
                <a:cs typeface="Times New Roman" panose="02020603050405020304" pitchFamily="18" charset="0"/>
              </a:rPr>
              <a:t>Vinča Institute of Nuclear Sciences – National Institute of the Republic of Serbia, University of Belgrade</a:t>
            </a:r>
            <a:endParaRPr lang="en-US" b="1" dirty="0">
              <a:latin typeface="+mj-lt"/>
              <a:cs typeface="Times New Roman" panose="02020603050405020304" pitchFamily="18" charset="0"/>
            </a:endParaRPr>
          </a:p>
        </p:txBody>
      </p:sp>
      <p:cxnSp>
        <p:nvCxnSpPr>
          <p:cNvPr id="8" name="Straight Connector 7">
            <a:extLst>
              <a:ext uri="{FF2B5EF4-FFF2-40B4-BE49-F238E27FC236}">
                <a16:creationId xmlns="" xmlns:a16="http://schemas.microsoft.com/office/drawing/2014/main" id="{461FE8E4-6552-4038-9D0D-5DF379A850A8}"/>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230509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TPD analysis</a:t>
            </a:r>
            <a:endParaRPr lang="en-US" sz="3600" b="1" dirty="0">
              <a:solidFill>
                <a:schemeClr val="tx1"/>
              </a:solidFill>
              <a:latin typeface="+mj-lt"/>
            </a:endParaRP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A805DC8-A419-4A70-9DD4-42B10479C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641" y="649881"/>
            <a:ext cx="2743200" cy="2099205"/>
          </a:xfrm>
          <a:prstGeom prst="rect">
            <a:avLst/>
          </a:prstGeom>
        </p:spPr>
      </p:pic>
      <p:pic>
        <p:nvPicPr>
          <p:cNvPr id="8" name="Picture 7">
            <a:extLst>
              <a:ext uri="{FF2B5EF4-FFF2-40B4-BE49-F238E27FC236}">
                <a16:creationId xmlns="" xmlns:a16="http://schemas.microsoft.com/office/drawing/2014/main" id="{D64677E8-DF84-4237-93B0-ACCA2D0EB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372" y="645721"/>
            <a:ext cx="2743200" cy="2099205"/>
          </a:xfrm>
          <a:prstGeom prst="rect">
            <a:avLst/>
          </a:prstGeom>
        </p:spPr>
      </p:pic>
      <p:pic>
        <p:nvPicPr>
          <p:cNvPr id="11" name="Picture 10">
            <a:extLst>
              <a:ext uri="{FF2B5EF4-FFF2-40B4-BE49-F238E27FC236}">
                <a16:creationId xmlns="" xmlns:a16="http://schemas.microsoft.com/office/drawing/2014/main" id="{A267B134-D007-445B-9CEE-98FAD271D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548" y="656895"/>
            <a:ext cx="2743200" cy="2099205"/>
          </a:xfrm>
          <a:prstGeom prst="rect">
            <a:avLst/>
          </a:prstGeom>
        </p:spPr>
      </p:pic>
      <p:pic>
        <p:nvPicPr>
          <p:cNvPr id="13" name="Picture 12">
            <a:extLst>
              <a:ext uri="{FF2B5EF4-FFF2-40B4-BE49-F238E27FC236}">
                <a16:creationId xmlns="" xmlns:a16="http://schemas.microsoft.com/office/drawing/2014/main" id="{5266FA7D-BFB4-4FF1-9F1B-41F8BA53F5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641" y="4111883"/>
            <a:ext cx="2743200" cy="2099205"/>
          </a:xfrm>
          <a:prstGeom prst="rect">
            <a:avLst/>
          </a:prstGeom>
        </p:spPr>
      </p:pic>
      <p:pic>
        <p:nvPicPr>
          <p:cNvPr id="15" name="Picture 14">
            <a:extLst>
              <a:ext uri="{FF2B5EF4-FFF2-40B4-BE49-F238E27FC236}">
                <a16:creationId xmlns="" xmlns:a16="http://schemas.microsoft.com/office/drawing/2014/main" id="{100EAA44-0137-44E3-B377-1CAEF33FD9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4372" y="4109619"/>
            <a:ext cx="2743200" cy="2099205"/>
          </a:xfrm>
          <a:prstGeom prst="rect">
            <a:avLst/>
          </a:prstGeom>
        </p:spPr>
      </p:pic>
      <p:pic>
        <p:nvPicPr>
          <p:cNvPr id="17" name="Picture 16">
            <a:extLst>
              <a:ext uri="{FF2B5EF4-FFF2-40B4-BE49-F238E27FC236}">
                <a16:creationId xmlns="" xmlns:a16="http://schemas.microsoft.com/office/drawing/2014/main" id="{6EFFCE92-716D-40AB-8D37-AEED742D97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3548" y="4120947"/>
            <a:ext cx="2743200" cy="2099206"/>
          </a:xfrm>
          <a:prstGeom prst="rect">
            <a:avLst/>
          </a:prstGeom>
        </p:spPr>
      </p:pic>
      <p:cxnSp>
        <p:nvCxnSpPr>
          <p:cNvPr id="20" name="Straight Connector 19">
            <a:extLst>
              <a:ext uri="{FF2B5EF4-FFF2-40B4-BE49-F238E27FC236}">
                <a16:creationId xmlns="" xmlns:a16="http://schemas.microsoft.com/office/drawing/2014/main" id="{8FF7247B-8B44-4480-9BD3-69F2CD751BAF}"/>
              </a:ext>
            </a:extLst>
          </p:cNvPr>
          <p:cNvCxnSpPr>
            <a:cxnSpLocks/>
          </p:cNvCxnSpPr>
          <p:nvPr/>
        </p:nvCxnSpPr>
        <p:spPr>
          <a:xfrm>
            <a:off x="1455641" y="2808073"/>
            <a:ext cx="938110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BFAEFF12-A4B0-4E23-9408-88C21E108649}"/>
              </a:ext>
            </a:extLst>
          </p:cNvPr>
          <p:cNvCxnSpPr>
            <a:cxnSpLocks/>
          </p:cNvCxnSpPr>
          <p:nvPr/>
        </p:nvCxnSpPr>
        <p:spPr>
          <a:xfrm>
            <a:off x="1455640" y="4096229"/>
            <a:ext cx="938110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66D6585-66F6-465C-9025-64B60EB954AB}"/>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 xmlns:a16="http://schemas.microsoft.com/office/drawing/2014/main" id="{F1A99467-FECF-4E34-BEDF-47384958634B}"/>
              </a:ext>
            </a:extLst>
          </p:cNvPr>
          <p:cNvSpPr txBox="1"/>
          <p:nvPr/>
        </p:nvSpPr>
        <p:spPr>
          <a:xfrm>
            <a:off x="2006353" y="3027816"/>
            <a:ext cx="8445624" cy="769441"/>
          </a:xfrm>
          <a:prstGeom prst="rect">
            <a:avLst/>
          </a:prstGeom>
          <a:noFill/>
        </p:spPr>
        <p:txBody>
          <a:bodyPr wrap="square" rtlCol="0">
            <a:spAutoFit/>
          </a:bodyPr>
          <a:lstStyle/>
          <a:p>
            <a:pPr marL="285750" indent="-285750">
              <a:buFont typeface="Wingdings" panose="05000000000000000000" pitchFamily="2" charset="2"/>
              <a:buChar char="q"/>
            </a:pPr>
            <a:r>
              <a:rPr lang="sr-Latn-RS" sz="2200" dirty="0">
                <a:solidFill>
                  <a:schemeClr val="bg1"/>
                </a:solidFill>
                <a:latin typeface="+mj-lt"/>
              </a:rPr>
              <a:t>CO desorption of initial GO and GO/WPA 15%  (a,b), titrated with NaOH solution (c, d) and thermaly treated (e,f).</a:t>
            </a:r>
            <a:endParaRPr lang="en-US" sz="2200" dirty="0">
              <a:solidFill>
                <a:schemeClr val="bg1"/>
              </a:solidFill>
              <a:latin typeface="+mj-lt"/>
            </a:endParaRPr>
          </a:p>
        </p:txBody>
      </p:sp>
      <p:sp>
        <p:nvSpPr>
          <p:cNvPr id="3" name="TextBox 2">
            <a:extLst>
              <a:ext uri="{FF2B5EF4-FFF2-40B4-BE49-F238E27FC236}">
                <a16:creationId xmlns="" xmlns:a16="http://schemas.microsoft.com/office/drawing/2014/main" id="{19E30E20-7514-4E0F-9413-37BB7D341888}"/>
              </a:ext>
            </a:extLst>
          </p:cNvPr>
          <p:cNvSpPr txBox="1"/>
          <p:nvPr/>
        </p:nvSpPr>
        <p:spPr>
          <a:xfrm>
            <a:off x="3764132" y="649101"/>
            <a:ext cx="322524" cy="307777"/>
          </a:xfrm>
          <a:prstGeom prst="rect">
            <a:avLst/>
          </a:prstGeom>
          <a:noFill/>
        </p:spPr>
        <p:txBody>
          <a:bodyPr wrap="none" rtlCol="0">
            <a:spAutoFit/>
          </a:bodyPr>
          <a:lstStyle/>
          <a:p>
            <a:r>
              <a:rPr lang="sr-Latn-RS" sz="1400" b="1" dirty="0">
                <a:latin typeface="+mj-lt"/>
              </a:rPr>
              <a:t>a)</a:t>
            </a:r>
            <a:endParaRPr lang="en-US" sz="1400" b="1" dirty="0">
              <a:latin typeface="+mj-lt"/>
            </a:endParaRPr>
          </a:p>
        </p:txBody>
      </p:sp>
      <p:sp>
        <p:nvSpPr>
          <p:cNvPr id="21" name="TextBox 20">
            <a:extLst>
              <a:ext uri="{FF2B5EF4-FFF2-40B4-BE49-F238E27FC236}">
                <a16:creationId xmlns="" xmlns:a16="http://schemas.microsoft.com/office/drawing/2014/main" id="{93343CF7-7F34-42CC-AFD9-3A3D187F40AB}"/>
              </a:ext>
            </a:extLst>
          </p:cNvPr>
          <p:cNvSpPr txBox="1"/>
          <p:nvPr/>
        </p:nvSpPr>
        <p:spPr>
          <a:xfrm>
            <a:off x="3764132" y="4152775"/>
            <a:ext cx="328936" cy="307777"/>
          </a:xfrm>
          <a:prstGeom prst="rect">
            <a:avLst/>
          </a:prstGeom>
          <a:noFill/>
        </p:spPr>
        <p:txBody>
          <a:bodyPr wrap="none" rtlCol="0">
            <a:spAutoFit/>
          </a:bodyPr>
          <a:lstStyle/>
          <a:p>
            <a:r>
              <a:rPr lang="sr-Latn-RS" sz="1400" b="1" dirty="0">
                <a:latin typeface="+mj-lt"/>
              </a:rPr>
              <a:t>b)</a:t>
            </a:r>
            <a:endParaRPr lang="en-US" sz="1400" b="1" dirty="0">
              <a:latin typeface="+mj-lt"/>
            </a:endParaRPr>
          </a:p>
        </p:txBody>
      </p:sp>
      <p:sp>
        <p:nvSpPr>
          <p:cNvPr id="22" name="TextBox 21">
            <a:extLst>
              <a:ext uri="{FF2B5EF4-FFF2-40B4-BE49-F238E27FC236}">
                <a16:creationId xmlns="" xmlns:a16="http://schemas.microsoft.com/office/drawing/2014/main" id="{C2E4C221-4E56-412A-B85D-12781CA75DA8}"/>
              </a:ext>
            </a:extLst>
          </p:cNvPr>
          <p:cNvSpPr txBox="1"/>
          <p:nvPr/>
        </p:nvSpPr>
        <p:spPr>
          <a:xfrm>
            <a:off x="7076982" y="616684"/>
            <a:ext cx="312906" cy="307777"/>
          </a:xfrm>
          <a:prstGeom prst="rect">
            <a:avLst/>
          </a:prstGeom>
          <a:noFill/>
        </p:spPr>
        <p:txBody>
          <a:bodyPr wrap="none" rtlCol="0">
            <a:spAutoFit/>
          </a:bodyPr>
          <a:lstStyle/>
          <a:p>
            <a:r>
              <a:rPr lang="sr-Latn-RS" sz="1400" b="1" dirty="0">
                <a:latin typeface="+mj-lt"/>
              </a:rPr>
              <a:t>c)</a:t>
            </a:r>
            <a:endParaRPr lang="en-US" sz="1400" b="1" dirty="0">
              <a:latin typeface="+mj-lt"/>
            </a:endParaRPr>
          </a:p>
        </p:txBody>
      </p:sp>
      <p:sp>
        <p:nvSpPr>
          <p:cNvPr id="23" name="TextBox 22">
            <a:extLst>
              <a:ext uri="{FF2B5EF4-FFF2-40B4-BE49-F238E27FC236}">
                <a16:creationId xmlns="" xmlns:a16="http://schemas.microsoft.com/office/drawing/2014/main" id="{8650ADCC-4DF3-4524-BEA7-0743F86A410C}"/>
              </a:ext>
            </a:extLst>
          </p:cNvPr>
          <p:cNvSpPr txBox="1"/>
          <p:nvPr/>
        </p:nvSpPr>
        <p:spPr>
          <a:xfrm>
            <a:off x="7076982" y="4148455"/>
            <a:ext cx="328936" cy="307777"/>
          </a:xfrm>
          <a:prstGeom prst="rect">
            <a:avLst/>
          </a:prstGeom>
          <a:noFill/>
        </p:spPr>
        <p:txBody>
          <a:bodyPr wrap="none" rtlCol="0">
            <a:spAutoFit/>
          </a:bodyPr>
          <a:lstStyle/>
          <a:p>
            <a:r>
              <a:rPr lang="sr-Latn-RS" sz="1400" b="1" dirty="0">
                <a:latin typeface="+mj-lt"/>
              </a:rPr>
              <a:t>d)</a:t>
            </a:r>
            <a:endParaRPr lang="en-US" sz="1400" b="1" dirty="0">
              <a:latin typeface="+mj-lt"/>
            </a:endParaRPr>
          </a:p>
        </p:txBody>
      </p:sp>
      <p:sp>
        <p:nvSpPr>
          <p:cNvPr id="25" name="TextBox 24">
            <a:extLst>
              <a:ext uri="{FF2B5EF4-FFF2-40B4-BE49-F238E27FC236}">
                <a16:creationId xmlns="" xmlns:a16="http://schemas.microsoft.com/office/drawing/2014/main" id="{4A1B6D77-CC9A-49B7-8706-D724CF49A99C}"/>
              </a:ext>
            </a:extLst>
          </p:cNvPr>
          <p:cNvSpPr txBox="1"/>
          <p:nvPr/>
        </p:nvSpPr>
        <p:spPr>
          <a:xfrm>
            <a:off x="10424305" y="615561"/>
            <a:ext cx="324128" cy="307777"/>
          </a:xfrm>
          <a:prstGeom prst="rect">
            <a:avLst/>
          </a:prstGeom>
          <a:noFill/>
        </p:spPr>
        <p:txBody>
          <a:bodyPr wrap="none" rtlCol="0">
            <a:spAutoFit/>
          </a:bodyPr>
          <a:lstStyle/>
          <a:p>
            <a:r>
              <a:rPr lang="sr-Latn-RS" sz="1400" b="1" dirty="0">
                <a:latin typeface="+mj-lt"/>
              </a:rPr>
              <a:t>e)</a:t>
            </a:r>
            <a:endParaRPr lang="en-US" sz="1400" b="1" dirty="0">
              <a:latin typeface="+mj-lt"/>
            </a:endParaRPr>
          </a:p>
        </p:txBody>
      </p:sp>
      <p:sp>
        <p:nvSpPr>
          <p:cNvPr id="26" name="TextBox 25">
            <a:extLst>
              <a:ext uri="{FF2B5EF4-FFF2-40B4-BE49-F238E27FC236}">
                <a16:creationId xmlns="" xmlns:a16="http://schemas.microsoft.com/office/drawing/2014/main" id="{73A376A3-C6A6-4349-ABE2-D29C4E72AC7B}"/>
              </a:ext>
            </a:extLst>
          </p:cNvPr>
          <p:cNvSpPr txBox="1"/>
          <p:nvPr/>
        </p:nvSpPr>
        <p:spPr>
          <a:xfrm>
            <a:off x="10424305" y="4152775"/>
            <a:ext cx="293094" cy="307777"/>
          </a:xfrm>
          <a:prstGeom prst="rect">
            <a:avLst/>
          </a:prstGeom>
          <a:noFill/>
        </p:spPr>
        <p:txBody>
          <a:bodyPr wrap="none" rtlCol="0">
            <a:spAutoFit/>
          </a:bodyPr>
          <a:lstStyle/>
          <a:p>
            <a:r>
              <a:rPr lang="sr-Latn-RS" sz="1400" b="1" dirty="0">
                <a:latin typeface="+mj-lt"/>
              </a:rPr>
              <a:t>f)</a:t>
            </a:r>
            <a:endParaRPr lang="en-US" sz="1400" b="1" dirty="0">
              <a:latin typeface="+mj-lt"/>
            </a:endParaRPr>
          </a:p>
        </p:txBody>
      </p:sp>
      <p:sp>
        <p:nvSpPr>
          <p:cNvPr id="28" name="TextBox 27">
            <a:extLst>
              <a:ext uri="{FF2B5EF4-FFF2-40B4-BE49-F238E27FC236}">
                <a16:creationId xmlns="" xmlns:a16="http://schemas.microsoft.com/office/drawing/2014/main" id="{0A45DF2C-C0D3-4124-935C-68FC18A2C64E}"/>
              </a:ext>
            </a:extLst>
          </p:cNvPr>
          <p:cNvSpPr txBox="1"/>
          <p:nvPr/>
        </p:nvSpPr>
        <p:spPr>
          <a:xfrm rot="16200000">
            <a:off x="322320" y="1300720"/>
            <a:ext cx="1681113" cy="479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j-lt"/>
              </a:rPr>
              <a:t>Initial GO</a:t>
            </a:r>
          </a:p>
        </p:txBody>
      </p:sp>
      <p:sp>
        <p:nvSpPr>
          <p:cNvPr id="29" name="TextBox 28">
            <a:extLst>
              <a:ext uri="{FF2B5EF4-FFF2-40B4-BE49-F238E27FC236}">
                <a16:creationId xmlns="" xmlns:a16="http://schemas.microsoft.com/office/drawing/2014/main" id="{155A920F-3FD0-4459-B364-BC02157D0F25}"/>
              </a:ext>
            </a:extLst>
          </p:cNvPr>
          <p:cNvSpPr txBox="1"/>
          <p:nvPr/>
        </p:nvSpPr>
        <p:spPr>
          <a:xfrm rot="16200000">
            <a:off x="305754" y="4903296"/>
            <a:ext cx="1681113" cy="479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j-lt"/>
              </a:rPr>
              <a:t>GO/WPA 15%</a:t>
            </a:r>
          </a:p>
        </p:txBody>
      </p:sp>
      <p:sp>
        <p:nvSpPr>
          <p:cNvPr id="27" name="TextBox 26">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388238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Titration</a:t>
            </a:r>
            <a:endParaRPr lang="en-US" sz="3600" b="1" dirty="0">
              <a:solidFill>
                <a:schemeClr val="tx1"/>
              </a:solidFill>
              <a:latin typeface="+mj-lt"/>
            </a:endParaRPr>
          </a:p>
        </p:txBody>
      </p:sp>
      <p:pic>
        <p:nvPicPr>
          <p:cNvPr id="7" name="Picture 6">
            <a:extLst>
              <a:ext uri="{FF2B5EF4-FFF2-40B4-BE49-F238E27FC236}">
                <a16:creationId xmlns="" xmlns:a16="http://schemas.microsoft.com/office/drawing/2014/main" id="{2A00A4C1-65A6-41CB-81E4-E8799B54D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2" y="649880"/>
            <a:ext cx="6957327" cy="5598881"/>
          </a:xfrm>
          <a:prstGeom prst="rect">
            <a:avLst/>
          </a:prstGeom>
        </p:spPr>
      </p:pic>
      <p:cxnSp>
        <p:nvCxnSpPr>
          <p:cNvPr id="4" name="Straight Connector 3">
            <a:extLst>
              <a:ext uri="{FF2B5EF4-FFF2-40B4-BE49-F238E27FC236}">
                <a16:creationId xmlns="" xmlns:a16="http://schemas.microsoft.com/office/drawing/2014/main" id="{172148E4-3EC5-43B8-9509-37A984FD7186}"/>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 xmlns:a16="http://schemas.microsoft.com/office/drawing/2014/main" id="{071522FB-9F20-4BDA-BE29-71AEB5DDD869}"/>
              </a:ext>
            </a:extLst>
          </p:cNvPr>
          <p:cNvSpPr txBox="1"/>
          <p:nvPr/>
        </p:nvSpPr>
        <p:spPr>
          <a:xfrm>
            <a:off x="6960093" y="1083076"/>
            <a:ext cx="4607511" cy="369332"/>
          </a:xfrm>
          <a:prstGeom prst="rect">
            <a:avLst/>
          </a:prstGeom>
          <a:noFill/>
        </p:spPr>
        <p:txBody>
          <a:bodyPr wrap="square" rtlCol="0">
            <a:spAutoFit/>
          </a:bodyPr>
          <a:lstStyle/>
          <a:p>
            <a:pPr marL="285750" indent="-285750">
              <a:buFont typeface="Wingdings" panose="05000000000000000000" pitchFamily="2" charset="2"/>
              <a:buChar char="q"/>
            </a:pPr>
            <a:endParaRPr lang="en-US" dirty="0">
              <a:solidFill>
                <a:schemeClr val="bg1"/>
              </a:solidFill>
            </a:endParaRPr>
          </a:p>
        </p:txBody>
      </p:sp>
      <p:sp>
        <p:nvSpPr>
          <p:cNvPr id="3" name="Rectangle 2">
            <a:extLst>
              <a:ext uri="{FF2B5EF4-FFF2-40B4-BE49-F238E27FC236}">
                <a16:creationId xmlns="" xmlns:a16="http://schemas.microsoft.com/office/drawing/2014/main" id="{20266D1A-29A2-464E-B085-FAA55B92CB40}"/>
              </a:ext>
            </a:extLst>
          </p:cNvPr>
          <p:cNvSpPr/>
          <p:nvPr/>
        </p:nvSpPr>
        <p:spPr>
          <a:xfrm>
            <a:off x="7528141" y="1744090"/>
            <a:ext cx="4607511" cy="3200876"/>
          </a:xfrm>
          <a:prstGeom prst="rect">
            <a:avLst/>
          </a:prstGeom>
        </p:spPr>
        <p:txBody>
          <a:bodyPr wrap="square">
            <a:spAutoFit/>
          </a:bodyPr>
          <a:lstStyle/>
          <a:p>
            <a:pPr marL="285750" indent="-285750">
              <a:buFont typeface="Wingdings" panose="05000000000000000000" pitchFamily="2" charset="2"/>
              <a:buChar char="q"/>
            </a:pPr>
            <a:r>
              <a:rPr lang="en-US" sz="2200" dirty="0">
                <a:solidFill>
                  <a:schemeClr val="bg1"/>
                </a:solidFill>
                <a:latin typeface="+mj-lt"/>
              </a:rPr>
              <a:t>NaOH</a:t>
            </a:r>
            <a:r>
              <a:rPr lang="sr-Latn-RS" sz="2200" dirty="0">
                <a:solidFill>
                  <a:schemeClr val="bg1"/>
                </a:solidFill>
                <a:latin typeface="+mj-lt"/>
              </a:rPr>
              <a:t>: </a:t>
            </a:r>
            <a:r>
              <a:rPr lang="en-US" sz="2200" dirty="0">
                <a:solidFill>
                  <a:schemeClr val="bg1"/>
                </a:solidFill>
                <a:latin typeface="+mj-lt"/>
              </a:rPr>
              <a:t>–COOR, </a:t>
            </a:r>
            <a:r>
              <a:rPr lang="en-US" sz="2200" dirty="0" err="1">
                <a:solidFill>
                  <a:schemeClr val="bg1"/>
                </a:solidFill>
                <a:latin typeface="+mj-lt"/>
              </a:rPr>
              <a:t>Ar</a:t>
            </a:r>
            <a:r>
              <a:rPr lang="en-US" sz="2200" dirty="0">
                <a:solidFill>
                  <a:schemeClr val="bg1"/>
                </a:solidFill>
                <a:latin typeface="+mj-lt"/>
              </a:rPr>
              <a:t>-OH </a:t>
            </a:r>
            <a:r>
              <a:rPr lang="en-US" sz="2200" dirty="0" err="1">
                <a:solidFill>
                  <a:schemeClr val="bg1"/>
                </a:solidFill>
                <a:latin typeface="+mj-lt"/>
              </a:rPr>
              <a:t>i</a:t>
            </a:r>
            <a:r>
              <a:rPr lang="en-US" sz="2200" dirty="0">
                <a:solidFill>
                  <a:schemeClr val="bg1"/>
                </a:solidFill>
                <a:latin typeface="+mj-lt"/>
              </a:rPr>
              <a:t> –COOH</a:t>
            </a:r>
            <a:endParaRPr lang="sr-Latn-RS" sz="2200" dirty="0">
              <a:solidFill>
                <a:schemeClr val="bg1"/>
              </a:solidFill>
              <a:latin typeface="+mj-lt"/>
            </a:endParaRPr>
          </a:p>
          <a:p>
            <a:r>
              <a:rPr lang="en-US" sz="2200" dirty="0">
                <a:solidFill>
                  <a:schemeClr val="bg1"/>
                </a:solidFill>
                <a:latin typeface="+mj-lt"/>
              </a:rPr>
              <a:t> </a:t>
            </a:r>
            <a:endParaRPr lang="sr-Latn-RS" sz="2200" dirty="0">
              <a:solidFill>
                <a:schemeClr val="bg1"/>
              </a:solidFill>
              <a:latin typeface="+mj-lt"/>
            </a:endParaRPr>
          </a:p>
          <a:p>
            <a:pPr marL="285750" indent="-285750">
              <a:buFont typeface="Wingdings" panose="05000000000000000000" pitchFamily="2" charset="2"/>
              <a:buChar char="q"/>
            </a:pPr>
            <a:r>
              <a:rPr lang="sr-Latn-RS" sz="2400" dirty="0">
                <a:solidFill>
                  <a:schemeClr val="bg1"/>
                </a:solidFill>
                <a:cs typeface="Times New Roman" panose="02020603050405020304" pitchFamily="18" charset="0"/>
              </a:rPr>
              <a:t>Na</a:t>
            </a:r>
            <a:r>
              <a:rPr lang="sr-Latn-RS" sz="2400" baseline="-25000" dirty="0">
                <a:solidFill>
                  <a:schemeClr val="bg1"/>
                </a:solidFill>
                <a:cs typeface="Times New Roman" panose="02020603050405020304" pitchFamily="18" charset="0"/>
              </a:rPr>
              <a:t>2</a:t>
            </a:r>
            <a:r>
              <a:rPr lang="sr-Latn-RS" sz="2400" dirty="0">
                <a:solidFill>
                  <a:schemeClr val="bg1"/>
                </a:solidFill>
                <a:cs typeface="Times New Roman" panose="02020603050405020304" pitchFamily="18" charset="0"/>
              </a:rPr>
              <a:t>CO</a:t>
            </a:r>
            <a:r>
              <a:rPr lang="sr-Latn-RS" sz="2400" baseline="-25000" dirty="0">
                <a:solidFill>
                  <a:schemeClr val="bg1"/>
                </a:solidFill>
                <a:cs typeface="Times New Roman" panose="02020603050405020304" pitchFamily="18" charset="0"/>
              </a:rPr>
              <a:t>3</a:t>
            </a:r>
            <a:r>
              <a:rPr lang="sr-Latn-RS" sz="2200" dirty="0">
                <a:solidFill>
                  <a:schemeClr val="bg1"/>
                </a:solidFill>
                <a:latin typeface="+mj-lt"/>
              </a:rPr>
              <a:t>:</a:t>
            </a:r>
            <a:r>
              <a:rPr lang="en-US" sz="2200" dirty="0">
                <a:solidFill>
                  <a:schemeClr val="bg1"/>
                </a:solidFill>
                <a:latin typeface="+mj-lt"/>
              </a:rPr>
              <a:t>–COOR </a:t>
            </a:r>
            <a:r>
              <a:rPr lang="sr-Latn-RS" sz="2200" dirty="0">
                <a:solidFill>
                  <a:schemeClr val="bg1"/>
                </a:solidFill>
                <a:latin typeface="+mj-lt"/>
              </a:rPr>
              <a:t>and</a:t>
            </a:r>
            <a:r>
              <a:rPr lang="en-US" sz="2200" dirty="0">
                <a:solidFill>
                  <a:schemeClr val="bg1"/>
                </a:solidFill>
                <a:latin typeface="+mj-lt"/>
              </a:rPr>
              <a:t> –COOH </a:t>
            </a:r>
            <a:endParaRPr lang="sr-Latn-RS" sz="2200" dirty="0">
              <a:solidFill>
                <a:schemeClr val="bg1"/>
              </a:solidFill>
              <a:latin typeface="+mj-lt"/>
            </a:endParaRPr>
          </a:p>
          <a:p>
            <a:endParaRPr lang="sr-Latn-RS" sz="2200" dirty="0">
              <a:solidFill>
                <a:schemeClr val="bg1"/>
              </a:solidFill>
              <a:latin typeface="+mj-lt"/>
            </a:endParaRPr>
          </a:p>
          <a:p>
            <a:pPr marL="285750" indent="-285750">
              <a:buFont typeface="Wingdings" panose="05000000000000000000" pitchFamily="2" charset="2"/>
              <a:buChar char="q"/>
            </a:pPr>
            <a:r>
              <a:rPr lang="en-US" sz="2200" dirty="0">
                <a:solidFill>
                  <a:schemeClr val="bg1"/>
                </a:solidFill>
                <a:latin typeface="+mj-lt"/>
              </a:rPr>
              <a:t> </a:t>
            </a:r>
            <a:r>
              <a:rPr lang="sr-Latn-RS" sz="2400" dirty="0">
                <a:solidFill>
                  <a:schemeClr val="bg1"/>
                </a:solidFill>
                <a:cs typeface="Times New Roman" panose="02020603050405020304" pitchFamily="18" charset="0"/>
              </a:rPr>
              <a:t>NaHCO</a:t>
            </a:r>
            <a:r>
              <a:rPr lang="sr-Latn-RS" sz="2400" baseline="-25000" dirty="0">
                <a:solidFill>
                  <a:schemeClr val="bg1"/>
                </a:solidFill>
                <a:cs typeface="Times New Roman" panose="02020603050405020304" pitchFamily="18" charset="0"/>
              </a:rPr>
              <a:t>3</a:t>
            </a:r>
            <a:r>
              <a:rPr lang="sr-Latn-RS" sz="2200" dirty="0">
                <a:solidFill>
                  <a:schemeClr val="bg1"/>
                </a:solidFill>
                <a:latin typeface="+mj-lt"/>
              </a:rPr>
              <a:t>:</a:t>
            </a:r>
            <a:r>
              <a:rPr lang="en-US" sz="2200" dirty="0">
                <a:solidFill>
                  <a:schemeClr val="bg1"/>
                </a:solidFill>
                <a:latin typeface="+mj-lt"/>
              </a:rPr>
              <a:t>–COOH </a:t>
            </a:r>
            <a:endParaRPr lang="sr-Latn-RS" sz="2200" dirty="0">
              <a:solidFill>
                <a:schemeClr val="bg1"/>
              </a:solidFill>
              <a:latin typeface="+mj-lt"/>
            </a:endParaRPr>
          </a:p>
          <a:p>
            <a:endParaRPr lang="sr-Latn-RS" sz="2200" dirty="0">
              <a:solidFill>
                <a:schemeClr val="bg1"/>
              </a:solidFill>
              <a:latin typeface="+mj-lt"/>
            </a:endParaRPr>
          </a:p>
          <a:p>
            <a:pPr marL="285750" indent="-285750">
              <a:buFont typeface="Wingdings" panose="05000000000000000000" pitchFamily="2" charset="2"/>
              <a:buChar char="q"/>
            </a:pPr>
            <a:r>
              <a:rPr lang="sr-Latn-RS" sz="2200" dirty="0">
                <a:solidFill>
                  <a:schemeClr val="bg1"/>
                </a:solidFill>
                <a:latin typeface="+mj-lt"/>
              </a:rPr>
              <a:t>M</a:t>
            </a:r>
            <a:r>
              <a:rPr lang="en-US" sz="2200" dirty="0">
                <a:solidFill>
                  <a:schemeClr val="bg1"/>
                </a:solidFill>
                <a:latin typeface="+mj-lt"/>
              </a:rPr>
              <a:t>erging of peaks - the influence of a larger amount of WPA</a:t>
            </a:r>
            <a:endParaRPr lang="sr-Latn-RS" sz="2200" dirty="0">
              <a:solidFill>
                <a:schemeClr val="bg1"/>
              </a:solidFill>
              <a:latin typeface="+mj-lt"/>
            </a:endParaRPr>
          </a:p>
          <a:p>
            <a:pPr marL="285750" indent="-285750">
              <a:buFont typeface="Wingdings" panose="05000000000000000000" pitchFamily="2" charset="2"/>
              <a:buChar char="q"/>
            </a:pPr>
            <a:endParaRPr lang="en-US" sz="2200" dirty="0">
              <a:solidFill>
                <a:schemeClr val="bg1"/>
              </a:solidFill>
              <a:latin typeface="+mj-lt"/>
            </a:endParaRPr>
          </a:p>
        </p:txBody>
      </p:sp>
      <p:sp>
        <p:nvSpPr>
          <p:cNvPr id="9" name="TextBox 8">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118277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D6191A55-809D-4B39-BD0D-8D70C56A2565}"/>
              </a:ext>
            </a:extLst>
          </p:cNvPr>
          <p:cNvSpPr txBox="1"/>
          <p:nvPr/>
        </p:nvSpPr>
        <p:spPr>
          <a:xfrm>
            <a:off x="733777" y="122020"/>
            <a:ext cx="11022904" cy="400110"/>
          </a:xfrm>
          <a:prstGeom prst="rect">
            <a:avLst/>
          </a:prstGeom>
          <a:noFill/>
        </p:spPr>
        <p:txBody>
          <a:bodyPr wrap="square" rtlCol="0">
            <a:spAutoFit/>
          </a:bodyPr>
          <a:lstStyle/>
          <a:p>
            <a:pPr marL="342900" indent="-342900" algn="ctr">
              <a:buFont typeface="Wingdings" panose="05000000000000000000" pitchFamily="2" charset="2"/>
              <a:buChar char="q"/>
            </a:pPr>
            <a:r>
              <a:rPr lang="en-US" sz="2000" b="1" dirty="0">
                <a:solidFill>
                  <a:schemeClr val="bg1"/>
                </a:solidFill>
                <a:latin typeface="+mj-lt"/>
                <a:cs typeface="Times New Roman" panose="02020603050405020304" pitchFamily="18" charset="0"/>
              </a:rPr>
              <a:t>The amount of titrant required to reach the equivalent point in titration</a:t>
            </a:r>
            <a:r>
              <a:rPr lang="sr-Latn-RS" sz="2000" b="1" dirty="0">
                <a:solidFill>
                  <a:schemeClr val="bg1"/>
                </a:solidFill>
                <a:latin typeface="+mj-lt"/>
                <a:cs typeface="Times New Roman" panose="02020603050405020304" pitchFamily="18" charset="0"/>
              </a:rPr>
              <a:t> with solution </a:t>
            </a:r>
            <a:endParaRPr lang="en-US" sz="2000" b="1" dirty="0">
              <a:solidFill>
                <a:schemeClr val="bg1"/>
              </a:solidFill>
              <a:latin typeface="+mj-lt"/>
              <a:cs typeface="Times New Roman" panose="02020603050405020304" pitchFamily="18" charset="0"/>
            </a:endParaRPr>
          </a:p>
        </p:txBody>
      </p:sp>
      <p:sp>
        <p:nvSpPr>
          <p:cNvPr id="12" name="Rectangle 11">
            <a:extLst>
              <a:ext uri="{FF2B5EF4-FFF2-40B4-BE49-F238E27FC236}">
                <a16:creationId xmlns="" xmlns:a16="http://schemas.microsoft.com/office/drawing/2014/main" id="{210668D3-7A9A-4F6F-9A52-18FD56EA65AB}"/>
              </a:ext>
            </a:extLst>
          </p:cNvPr>
          <p:cNvSpPr/>
          <p:nvPr/>
        </p:nvSpPr>
        <p:spPr>
          <a:xfrm>
            <a:off x="-1" y="662730"/>
            <a:ext cx="12192000" cy="41106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210FAA1F-386F-4B40-94A2-B5C22B613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683"/>
            <a:ext cx="4023360" cy="3244948"/>
          </a:xfrm>
          <a:prstGeom prst="rect">
            <a:avLst/>
          </a:prstGeom>
        </p:spPr>
      </p:pic>
      <p:pic>
        <p:nvPicPr>
          <p:cNvPr id="8" name="Picture 7">
            <a:extLst>
              <a:ext uri="{FF2B5EF4-FFF2-40B4-BE49-F238E27FC236}">
                <a16:creationId xmlns="" xmlns:a16="http://schemas.microsoft.com/office/drawing/2014/main" id="{B5B3F5CE-4E8B-472C-9905-9AC352C7A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70" y="1089479"/>
            <a:ext cx="4206240" cy="3242906"/>
          </a:xfrm>
          <a:prstGeom prst="rect">
            <a:avLst/>
          </a:prstGeom>
        </p:spPr>
      </p:pic>
      <p:pic>
        <p:nvPicPr>
          <p:cNvPr id="11" name="Picture 10">
            <a:extLst>
              <a:ext uri="{FF2B5EF4-FFF2-40B4-BE49-F238E27FC236}">
                <a16:creationId xmlns="" xmlns:a16="http://schemas.microsoft.com/office/drawing/2014/main" id="{962EC749-B4F2-49FA-9415-3EECEDCE3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220" y="1097868"/>
            <a:ext cx="3852779" cy="3242905"/>
          </a:xfrm>
          <a:prstGeom prst="rect">
            <a:avLst/>
          </a:prstGeom>
        </p:spPr>
      </p:pic>
      <p:sp>
        <p:nvSpPr>
          <p:cNvPr id="13" name="Rectangle 12">
            <a:extLst>
              <a:ext uri="{FF2B5EF4-FFF2-40B4-BE49-F238E27FC236}">
                <a16:creationId xmlns="" xmlns:a16="http://schemas.microsoft.com/office/drawing/2014/main" id="{23C3ABD5-C13B-456C-9390-B40A5487AB49}"/>
              </a:ext>
            </a:extLst>
          </p:cNvPr>
          <p:cNvSpPr/>
          <p:nvPr/>
        </p:nvSpPr>
        <p:spPr>
          <a:xfrm>
            <a:off x="1617122" y="664463"/>
            <a:ext cx="795411" cy="400110"/>
          </a:xfrm>
          <a:prstGeom prst="rect">
            <a:avLst/>
          </a:prstGeom>
        </p:spPr>
        <p:txBody>
          <a:bodyPr wrap="none">
            <a:spAutoFit/>
          </a:bodyPr>
          <a:lstStyle/>
          <a:p>
            <a:r>
              <a:rPr lang="sr-Latn-RS" sz="2000" dirty="0">
                <a:latin typeface="+mj-lt"/>
                <a:cs typeface="Times New Roman" panose="02020603050405020304" pitchFamily="18" charset="0"/>
              </a:rPr>
              <a:t>NaOH</a:t>
            </a:r>
            <a:endParaRPr lang="en-US" sz="2000" dirty="0">
              <a:latin typeface="+mj-lt"/>
              <a:cs typeface="Times New Roman" panose="02020603050405020304" pitchFamily="18" charset="0"/>
            </a:endParaRPr>
          </a:p>
        </p:txBody>
      </p:sp>
      <p:sp>
        <p:nvSpPr>
          <p:cNvPr id="14" name="Rectangle 13">
            <a:extLst>
              <a:ext uri="{FF2B5EF4-FFF2-40B4-BE49-F238E27FC236}">
                <a16:creationId xmlns="" xmlns:a16="http://schemas.microsoft.com/office/drawing/2014/main" id="{84C09D76-7E10-449A-91BF-204F725A1B1A}"/>
              </a:ext>
            </a:extLst>
          </p:cNvPr>
          <p:cNvSpPr/>
          <p:nvPr/>
        </p:nvSpPr>
        <p:spPr>
          <a:xfrm>
            <a:off x="5660944" y="681241"/>
            <a:ext cx="945195" cy="400110"/>
          </a:xfrm>
          <a:prstGeom prst="rect">
            <a:avLst/>
          </a:prstGeom>
        </p:spPr>
        <p:txBody>
          <a:bodyPr wrap="none">
            <a:spAutoFit/>
          </a:bodyPr>
          <a:lstStyle/>
          <a:p>
            <a:r>
              <a:rPr lang="sr-Latn-RS" sz="2000" dirty="0">
                <a:latin typeface="+mj-lt"/>
                <a:cs typeface="Times New Roman" panose="02020603050405020304" pitchFamily="18" charset="0"/>
              </a:rPr>
              <a:t>Na</a:t>
            </a:r>
            <a:r>
              <a:rPr lang="sr-Latn-RS" sz="2000" baseline="-25000" dirty="0">
                <a:latin typeface="+mj-lt"/>
                <a:cs typeface="Times New Roman" panose="02020603050405020304" pitchFamily="18" charset="0"/>
              </a:rPr>
              <a:t>2</a:t>
            </a:r>
            <a:r>
              <a:rPr lang="sr-Latn-RS" sz="2000" dirty="0">
                <a:latin typeface="+mj-lt"/>
                <a:cs typeface="Times New Roman" panose="02020603050405020304" pitchFamily="18" charset="0"/>
              </a:rPr>
              <a:t>CO</a:t>
            </a:r>
            <a:r>
              <a:rPr lang="sr-Latn-RS" sz="2000" baseline="-25000" dirty="0">
                <a:latin typeface="+mj-lt"/>
                <a:cs typeface="Times New Roman" panose="02020603050405020304" pitchFamily="18" charset="0"/>
              </a:rPr>
              <a:t>3</a:t>
            </a:r>
            <a:endParaRPr lang="en-US" sz="2000" dirty="0">
              <a:latin typeface="+mj-lt"/>
            </a:endParaRPr>
          </a:p>
        </p:txBody>
      </p:sp>
      <p:sp>
        <p:nvSpPr>
          <p:cNvPr id="15" name="Rectangle 14">
            <a:extLst>
              <a:ext uri="{FF2B5EF4-FFF2-40B4-BE49-F238E27FC236}">
                <a16:creationId xmlns="" xmlns:a16="http://schemas.microsoft.com/office/drawing/2014/main" id="{9461C045-8797-4D0A-AB97-75232B687DE2}"/>
              </a:ext>
            </a:extLst>
          </p:cNvPr>
          <p:cNvSpPr/>
          <p:nvPr/>
        </p:nvSpPr>
        <p:spPr>
          <a:xfrm>
            <a:off x="9915345" y="656074"/>
            <a:ext cx="1017330" cy="400110"/>
          </a:xfrm>
          <a:prstGeom prst="rect">
            <a:avLst/>
          </a:prstGeom>
        </p:spPr>
        <p:txBody>
          <a:bodyPr wrap="none">
            <a:spAutoFit/>
          </a:bodyPr>
          <a:lstStyle/>
          <a:p>
            <a:r>
              <a:rPr lang="sr-Latn-RS" sz="2000" dirty="0">
                <a:latin typeface="+mj-lt"/>
                <a:cs typeface="Times New Roman" panose="02020603050405020304" pitchFamily="18" charset="0"/>
              </a:rPr>
              <a:t>NaHCO</a:t>
            </a:r>
            <a:r>
              <a:rPr lang="sr-Latn-RS" sz="2000" baseline="-25000" dirty="0">
                <a:latin typeface="+mj-lt"/>
                <a:cs typeface="Times New Roman" panose="02020603050405020304" pitchFamily="18" charset="0"/>
              </a:rPr>
              <a:t>3</a:t>
            </a:r>
            <a:endParaRPr lang="en-US" sz="2000" dirty="0">
              <a:latin typeface="+mj-lt"/>
            </a:endParaRPr>
          </a:p>
        </p:txBody>
      </p:sp>
      <p:cxnSp>
        <p:nvCxnSpPr>
          <p:cNvPr id="16" name="Straight Connector 15">
            <a:extLst>
              <a:ext uri="{FF2B5EF4-FFF2-40B4-BE49-F238E27FC236}">
                <a16:creationId xmlns="" xmlns:a16="http://schemas.microsoft.com/office/drawing/2014/main" id="{E3F44A16-D502-48D4-B3C9-D80C9DAF2782}"/>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 xmlns:a16="http://schemas.microsoft.com/office/drawing/2014/main" id="{3AFDEFD2-75E4-48AB-8C8E-DD8C5215A6D0}"/>
              </a:ext>
            </a:extLst>
          </p:cNvPr>
          <p:cNvSpPr/>
          <p:nvPr/>
        </p:nvSpPr>
        <p:spPr>
          <a:xfrm>
            <a:off x="149230" y="4796917"/>
            <a:ext cx="11924402" cy="1477328"/>
          </a:xfrm>
          <a:prstGeom prst="rect">
            <a:avLst/>
          </a:prstGeom>
        </p:spPr>
        <p:txBody>
          <a:bodyPr wrap="square">
            <a:spAutoFit/>
          </a:bodyPr>
          <a:lstStyle/>
          <a:p>
            <a:pPr marL="285750" indent="-285750" algn="just">
              <a:buFont typeface="Wingdings" panose="05000000000000000000" pitchFamily="2" charset="2"/>
              <a:buChar char="q"/>
            </a:pPr>
            <a:r>
              <a:rPr lang="en-US" dirty="0">
                <a:solidFill>
                  <a:schemeClr val="bg1"/>
                </a:solidFill>
              </a:rPr>
              <a:t>WPA titration is also affected by the amount of WPA - the amount of titrant required to reach the equivalence point.</a:t>
            </a:r>
          </a:p>
          <a:p>
            <a:pPr marL="285750" indent="-285750" algn="just">
              <a:buFont typeface="Wingdings" panose="05000000000000000000" pitchFamily="2" charset="2"/>
              <a:buChar char="q"/>
            </a:pPr>
            <a:r>
              <a:rPr lang="en-US" dirty="0">
                <a:solidFill>
                  <a:schemeClr val="bg1"/>
                </a:solidFill>
              </a:rPr>
              <a:t>A share of about 30% - the limit at which the shape </a:t>
            </a:r>
            <a:r>
              <a:rPr lang="en-US" dirty="0" smtClean="0">
                <a:solidFill>
                  <a:schemeClr val="bg1"/>
                </a:solidFill>
              </a:rPr>
              <a:t>of titration curve changes either </a:t>
            </a:r>
            <a:r>
              <a:rPr lang="en-US" dirty="0">
                <a:solidFill>
                  <a:schemeClr val="bg1"/>
                </a:solidFill>
              </a:rPr>
              <a:t>due to </a:t>
            </a:r>
            <a:r>
              <a:rPr lang="en-US" dirty="0" smtClean="0">
                <a:solidFill>
                  <a:schemeClr val="bg1"/>
                </a:solidFill>
              </a:rPr>
              <a:t>pH-induced changes in WPA or </a:t>
            </a:r>
            <a:r>
              <a:rPr lang="en-US" dirty="0">
                <a:solidFill>
                  <a:schemeClr val="bg1"/>
                </a:solidFill>
              </a:rPr>
              <a:t>due to an increase in the agglomeration of Keggin anions in the solution.</a:t>
            </a:r>
          </a:p>
          <a:p>
            <a:pPr marL="285750" indent="-285750" algn="just">
              <a:buFont typeface="Wingdings" panose="05000000000000000000" pitchFamily="2" charset="2"/>
              <a:buChar char="q"/>
            </a:pPr>
            <a:r>
              <a:rPr lang="en-US" dirty="0">
                <a:solidFill>
                  <a:schemeClr val="bg1"/>
                </a:solidFill>
              </a:rPr>
              <a:t>Comparing the amounts of titrants for the composites and for the sum of graphene oxide and WPA at the same proportions, similar values are observed.</a:t>
            </a:r>
          </a:p>
        </p:txBody>
      </p:sp>
      <p:sp>
        <p:nvSpPr>
          <p:cNvPr id="17" name="TextBox 16">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2722663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208777"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Zeta potential </a:t>
            </a:r>
            <a:endParaRPr lang="en-US" sz="3600" b="1" dirty="0">
              <a:solidFill>
                <a:schemeClr val="tx1"/>
              </a:solidFill>
              <a:latin typeface="+mj-lt"/>
            </a:endParaRPr>
          </a:p>
        </p:txBody>
      </p:sp>
      <p:pic>
        <p:nvPicPr>
          <p:cNvPr id="11" name="Picture 10">
            <a:extLst>
              <a:ext uri="{FF2B5EF4-FFF2-40B4-BE49-F238E27FC236}">
                <a16:creationId xmlns="" xmlns:a16="http://schemas.microsoft.com/office/drawing/2014/main" id="{12287517-000F-4D56-99D4-3E31D0840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 y="1044166"/>
            <a:ext cx="4023360" cy="3078832"/>
          </a:xfrm>
          <a:prstGeom prst="rect">
            <a:avLst/>
          </a:prstGeom>
        </p:spPr>
      </p:pic>
      <p:pic>
        <p:nvPicPr>
          <p:cNvPr id="13" name="Picture 12">
            <a:extLst>
              <a:ext uri="{FF2B5EF4-FFF2-40B4-BE49-F238E27FC236}">
                <a16:creationId xmlns="" xmlns:a16="http://schemas.microsoft.com/office/drawing/2014/main" id="{EF26B7F8-457D-45DF-9AD1-00590B7E5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319" y="1035777"/>
            <a:ext cx="4023360" cy="3078832"/>
          </a:xfrm>
          <a:prstGeom prst="rect">
            <a:avLst/>
          </a:prstGeom>
        </p:spPr>
      </p:pic>
      <p:pic>
        <p:nvPicPr>
          <p:cNvPr id="15" name="Picture 14">
            <a:extLst>
              <a:ext uri="{FF2B5EF4-FFF2-40B4-BE49-F238E27FC236}">
                <a16:creationId xmlns="" xmlns:a16="http://schemas.microsoft.com/office/drawing/2014/main" id="{A1210723-8A3A-40C2-9289-D1BAE5996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498" y="1035777"/>
            <a:ext cx="4023360" cy="3078832"/>
          </a:xfrm>
          <a:prstGeom prst="rect">
            <a:avLst/>
          </a:prstGeom>
        </p:spPr>
      </p:pic>
      <p:sp>
        <p:nvSpPr>
          <p:cNvPr id="16" name="Rectangle 15">
            <a:extLst>
              <a:ext uri="{FF2B5EF4-FFF2-40B4-BE49-F238E27FC236}">
                <a16:creationId xmlns="" xmlns:a16="http://schemas.microsoft.com/office/drawing/2014/main" id="{3633548E-3EE2-44BB-88D9-00DC3FF5660B}"/>
              </a:ext>
            </a:extLst>
          </p:cNvPr>
          <p:cNvSpPr/>
          <p:nvPr/>
        </p:nvSpPr>
        <p:spPr>
          <a:xfrm>
            <a:off x="1617122" y="672852"/>
            <a:ext cx="795411" cy="400110"/>
          </a:xfrm>
          <a:prstGeom prst="rect">
            <a:avLst/>
          </a:prstGeom>
        </p:spPr>
        <p:txBody>
          <a:bodyPr wrap="none">
            <a:spAutoFit/>
          </a:bodyPr>
          <a:lstStyle/>
          <a:p>
            <a:r>
              <a:rPr lang="sr-Latn-RS" sz="2000" dirty="0">
                <a:solidFill>
                  <a:schemeClr val="bg1"/>
                </a:solidFill>
                <a:latin typeface="+mj-lt"/>
                <a:cs typeface="Times New Roman" panose="02020603050405020304" pitchFamily="18" charset="0"/>
              </a:rPr>
              <a:t>NaOH</a:t>
            </a:r>
            <a:endParaRPr lang="en-US" sz="2000" dirty="0">
              <a:solidFill>
                <a:schemeClr val="bg1"/>
              </a:solidFill>
              <a:latin typeface="+mj-lt"/>
              <a:cs typeface="Times New Roman" panose="02020603050405020304" pitchFamily="18" charset="0"/>
            </a:endParaRPr>
          </a:p>
        </p:txBody>
      </p:sp>
      <p:sp>
        <p:nvSpPr>
          <p:cNvPr id="17" name="Rectangle 16">
            <a:extLst>
              <a:ext uri="{FF2B5EF4-FFF2-40B4-BE49-F238E27FC236}">
                <a16:creationId xmlns="" xmlns:a16="http://schemas.microsoft.com/office/drawing/2014/main" id="{C08A02A6-A43F-4BE1-B5B6-21EE7099165E}"/>
              </a:ext>
            </a:extLst>
          </p:cNvPr>
          <p:cNvSpPr/>
          <p:nvPr/>
        </p:nvSpPr>
        <p:spPr>
          <a:xfrm>
            <a:off x="5660944" y="647685"/>
            <a:ext cx="945195" cy="400110"/>
          </a:xfrm>
          <a:prstGeom prst="rect">
            <a:avLst/>
          </a:prstGeom>
        </p:spPr>
        <p:txBody>
          <a:bodyPr wrap="none">
            <a:spAutoFit/>
          </a:bodyPr>
          <a:lstStyle/>
          <a:p>
            <a:r>
              <a:rPr lang="sr-Latn-RS" sz="2000" dirty="0">
                <a:solidFill>
                  <a:schemeClr val="bg1"/>
                </a:solidFill>
                <a:latin typeface="+mj-lt"/>
                <a:cs typeface="Times New Roman" panose="02020603050405020304" pitchFamily="18" charset="0"/>
              </a:rPr>
              <a:t>Na</a:t>
            </a:r>
            <a:r>
              <a:rPr lang="sr-Latn-RS" sz="2000" baseline="-25000" dirty="0">
                <a:solidFill>
                  <a:schemeClr val="bg1"/>
                </a:solidFill>
                <a:latin typeface="+mj-lt"/>
                <a:cs typeface="Times New Roman" panose="02020603050405020304" pitchFamily="18" charset="0"/>
              </a:rPr>
              <a:t>2</a:t>
            </a:r>
            <a:r>
              <a:rPr lang="sr-Latn-RS" sz="2000" dirty="0">
                <a:solidFill>
                  <a:schemeClr val="bg1"/>
                </a:solidFill>
                <a:latin typeface="+mj-lt"/>
                <a:cs typeface="Times New Roman" panose="02020603050405020304" pitchFamily="18" charset="0"/>
              </a:rPr>
              <a:t>CO</a:t>
            </a:r>
            <a:r>
              <a:rPr lang="sr-Latn-RS" sz="2000" baseline="-25000" dirty="0">
                <a:solidFill>
                  <a:schemeClr val="bg1"/>
                </a:solidFill>
                <a:latin typeface="+mj-lt"/>
                <a:cs typeface="Times New Roman" panose="02020603050405020304" pitchFamily="18" charset="0"/>
              </a:rPr>
              <a:t>3</a:t>
            </a:r>
            <a:endParaRPr lang="en-US" sz="2000" dirty="0">
              <a:solidFill>
                <a:schemeClr val="bg1"/>
              </a:solidFill>
              <a:latin typeface="+mj-lt"/>
            </a:endParaRPr>
          </a:p>
        </p:txBody>
      </p:sp>
      <p:sp>
        <p:nvSpPr>
          <p:cNvPr id="18" name="Rectangle 17">
            <a:extLst>
              <a:ext uri="{FF2B5EF4-FFF2-40B4-BE49-F238E27FC236}">
                <a16:creationId xmlns="" xmlns:a16="http://schemas.microsoft.com/office/drawing/2014/main" id="{AB0E5AC3-5ADB-4D98-BC9D-7601E6DCA661}"/>
              </a:ext>
            </a:extLst>
          </p:cNvPr>
          <p:cNvSpPr/>
          <p:nvPr/>
        </p:nvSpPr>
        <p:spPr>
          <a:xfrm>
            <a:off x="9672064" y="664463"/>
            <a:ext cx="1017330" cy="400110"/>
          </a:xfrm>
          <a:prstGeom prst="rect">
            <a:avLst/>
          </a:prstGeom>
        </p:spPr>
        <p:txBody>
          <a:bodyPr wrap="none">
            <a:spAutoFit/>
          </a:bodyPr>
          <a:lstStyle/>
          <a:p>
            <a:r>
              <a:rPr lang="sr-Latn-RS" sz="2000" dirty="0">
                <a:solidFill>
                  <a:schemeClr val="bg1"/>
                </a:solidFill>
                <a:latin typeface="+mj-lt"/>
                <a:cs typeface="Times New Roman" panose="02020603050405020304" pitchFamily="18" charset="0"/>
              </a:rPr>
              <a:t>NaHCO</a:t>
            </a:r>
            <a:r>
              <a:rPr lang="sr-Latn-RS" sz="2000" baseline="-25000" dirty="0">
                <a:solidFill>
                  <a:schemeClr val="bg1"/>
                </a:solidFill>
                <a:latin typeface="+mj-lt"/>
                <a:cs typeface="Times New Roman" panose="02020603050405020304" pitchFamily="18" charset="0"/>
              </a:rPr>
              <a:t>3</a:t>
            </a:r>
            <a:endParaRPr lang="en-US" sz="2000" dirty="0">
              <a:solidFill>
                <a:schemeClr val="bg1"/>
              </a:solidFill>
              <a:latin typeface="+mj-lt"/>
            </a:endParaRPr>
          </a:p>
        </p:txBody>
      </p:sp>
      <p:cxnSp>
        <p:nvCxnSpPr>
          <p:cNvPr id="9" name="Straight Connector 8">
            <a:extLst>
              <a:ext uri="{FF2B5EF4-FFF2-40B4-BE49-F238E27FC236}">
                <a16:creationId xmlns="" xmlns:a16="http://schemas.microsoft.com/office/drawing/2014/main" id="{0B96A395-4FB4-4189-9B27-6DDFE8655E0B}"/>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 xmlns:a16="http://schemas.microsoft.com/office/drawing/2014/main" id="{C8ED66A2-6BA9-48DE-827A-708969946923}"/>
              </a:ext>
            </a:extLst>
          </p:cNvPr>
          <p:cNvSpPr/>
          <p:nvPr/>
        </p:nvSpPr>
        <p:spPr>
          <a:xfrm>
            <a:off x="177847" y="4284939"/>
            <a:ext cx="11836304" cy="1785104"/>
          </a:xfrm>
          <a:prstGeom prst="rect">
            <a:avLst/>
          </a:prstGeom>
        </p:spPr>
        <p:txBody>
          <a:bodyPr wrap="square">
            <a:spAutoFit/>
          </a:bodyPr>
          <a:lstStyle/>
          <a:p>
            <a:pPr marL="285750" indent="-285750" algn="just">
              <a:buFont typeface="Wingdings" panose="05000000000000000000" pitchFamily="2" charset="2"/>
              <a:buChar char="q"/>
            </a:pPr>
            <a:r>
              <a:rPr lang="en-US" sz="2200" dirty="0">
                <a:solidFill>
                  <a:schemeClr val="bg1"/>
                </a:solidFill>
                <a:latin typeface="+mj-lt"/>
              </a:rPr>
              <a:t>Negative values of zeta potential - the presence of electronegative functional groups.</a:t>
            </a:r>
          </a:p>
          <a:p>
            <a:pPr marL="285750" indent="-285750" algn="just">
              <a:buFont typeface="Wingdings" panose="05000000000000000000" pitchFamily="2" charset="2"/>
              <a:buChar char="q"/>
            </a:pPr>
            <a:r>
              <a:rPr lang="en-US" sz="2200" dirty="0">
                <a:solidFill>
                  <a:schemeClr val="bg1"/>
                </a:solidFill>
                <a:latin typeface="+mj-lt"/>
              </a:rPr>
              <a:t>With increasing share WPA zeta potential is more negative.</a:t>
            </a:r>
          </a:p>
          <a:p>
            <a:pPr marL="285750" indent="-285750" algn="just">
              <a:buFont typeface="Wingdings" panose="05000000000000000000" pitchFamily="2" charset="2"/>
              <a:buChar char="q"/>
            </a:pPr>
            <a:r>
              <a:rPr lang="en-US" sz="2200" dirty="0">
                <a:solidFill>
                  <a:schemeClr val="bg1"/>
                </a:solidFill>
                <a:latin typeface="+mj-lt"/>
              </a:rPr>
              <a:t>When the pH value </a:t>
            </a:r>
            <a:r>
              <a:rPr lang="en-US" sz="2200" dirty="0" smtClean="0">
                <a:solidFill>
                  <a:schemeClr val="bg1"/>
                </a:solidFill>
                <a:latin typeface="+mj-lt"/>
              </a:rPr>
              <a:t>changes, </a:t>
            </a:r>
            <a:r>
              <a:rPr lang="en-US" sz="2200" dirty="0">
                <a:solidFill>
                  <a:schemeClr val="bg1"/>
                </a:solidFill>
                <a:latin typeface="+mj-lt"/>
              </a:rPr>
              <a:t>deprotonation of groups </a:t>
            </a:r>
            <a:r>
              <a:rPr lang="en-US" sz="2200" dirty="0" smtClean="0">
                <a:solidFill>
                  <a:schemeClr val="bg1"/>
                </a:solidFill>
                <a:latin typeface="+mj-lt"/>
              </a:rPr>
              <a:t>occurs which results </a:t>
            </a:r>
            <a:r>
              <a:rPr lang="en-US" sz="2200" dirty="0">
                <a:solidFill>
                  <a:schemeClr val="bg1"/>
                </a:solidFill>
                <a:latin typeface="+mj-lt"/>
              </a:rPr>
              <a:t>in the creation of </a:t>
            </a:r>
            <a:r>
              <a:rPr lang="en-US" sz="2200" dirty="0" smtClean="0">
                <a:solidFill>
                  <a:schemeClr val="bg1"/>
                </a:solidFill>
                <a:latin typeface="+mj-lt"/>
              </a:rPr>
              <a:t>more </a:t>
            </a:r>
            <a:r>
              <a:rPr lang="en-US" sz="2200" dirty="0">
                <a:solidFill>
                  <a:schemeClr val="bg1"/>
                </a:solidFill>
                <a:latin typeface="+mj-lt"/>
              </a:rPr>
              <a:t>negative </a:t>
            </a:r>
            <a:r>
              <a:rPr lang="en-US" sz="2200" dirty="0" smtClean="0">
                <a:solidFill>
                  <a:schemeClr val="bg1"/>
                </a:solidFill>
                <a:latin typeface="+mj-lt"/>
              </a:rPr>
              <a:t>charge.</a:t>
            </a:r>
            <a:endParaRPr lang="en-US" sz="2200" dirty="0">
              <a:solidFill>
                <a:schemeClr val="bg1"/>
              </a:solidFill>
              <a:latin typeface="+mj-lt"/>
            </a:endParaRPr>
          </a:p>
          <a:p>
            <a:pPr marL="285750" indent="-285750" algn="just">
              <a:buFont typeface="Wingdings" panose="05000000000000000000" pitchFamily="2" charset="2"/>
              <a:buChar char="q"/>
            </a:pPr>
            <a:r>
              <a:rPr lang="en-US" sz="2200" dirty="0">
                <a:solidFill>
                  <a:schemeClr val="bg1"/>
                </a:solidFill>
                <a:latin typeface="+mj-lt"/>
              </a:rPr>
              <a:t>The negative charge can be attributed to the deprotonation of </a:t>
            </a:r>
            <a:r>
              <a:rPr lang="en-US" sz="2200" dirty="0" smtClean="0">
                <a:solidFill>
                  <a:schemeClr val="bg1"/>
                </a:solidFill>
                <a:latin typeface="+mj-lt"/>
              </a:rPr>
              <a:t>carboxylic </a:t>
            </a:r>
            <a:r>
              <a:rPr lang="en-US" sz="2200" dirty="0">
                <a:solidFill>
                  <a:schemeClr val="bg1"/>
                </a:solidFill>
                <a:latin typeface="+mj-lt"/>
              </a:rPr>
              <a:t>and phenolic </a:t>
            </a:r>
            <a:r>
              <a:rPr lang="en-US" sz="2200" dirty="0" smtClean="0">
                <a:solidFill>
                  <a:schemeClr val="bg1"/>
                </a:solidFill>
                <a:latin typeface="+mj-lt"/>
              </a:rPr>
              <a:t>groups.</a:t>
            </a:r>
            <a:endParaRPr lang="en-US" sz="2200" dirty="0">
              <a:solidFill>
                <a:schemeClr val="bg1"/>
              </a:solidFill>
              <a:latin typeface="+mj-lt"/>
            </a:endParaRPr>
          </a:p>
        </p:txBody>
      </p:sp>
      <p:sp>
        <p:nvSpPr>
          <p:cNvPr id="14" name="TextBox 13">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3777125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Adsorption of methylene-blue (MB)</a:t>
            </a:r>
            <a:endParaRPr lang="en-US" sz="3600" b="1" dirty="0">
              <a:solidFill>
                <a:schemeClr val="tx1"/>
              </a:solidFill>
              <a:latin typeface="+mj-lt"/>
            </a:endParaRP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5885726"/>
            <a:ext cx="10780713" cy="1585049"/>
          </a:xfrm>
          <a:prstGeom prst="rect">
            <a:avLst/>
          </a:prstGeom>
        </p:spPr>
        <p:txBody>
          <a:bodyPr wrap="square">
            <a:spAutoFit/>
          </a:bodyPr>
          <a:lstStyle/>
          <a:p>
            <a:endParaRPr lang="en-US" sz="2800" dirty="0">
              <a:solidFill>
                <a:schemeClr val="bg1"/>
              </a:solidFill>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E44D56E-F0A6-4FB9-B4EB-05A674AE91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6916" y="1017212"/>
            <a:ext cx="6227328" cy="4856967"/>
          </a:xfrm>
          <a:prstGeom prst="rect">
            <a:avLst/>
          </a:prstGeom>
        </p:spPr>
      </p:pic>
      <p:sp>
        <p:nvSpPr>
          <p:cNvPr id="6" name="TextBox 5">
            <a:extLst>
              <a:ext uri="{FF2B5EF4-FFF2-40B4-BE49-F238E27FC236}">
                <a16:creationId xmlns="" xmlns:a16="http://schemas.microsoft.com/office/drawing/2014/main" id="{A2EB3B83-9BE4-42A4-846F-DE64867A0C95}"/>
              </a:ext>
            </a:extLst>
          </p:cNvPr>
          <p:cNvSpPr txBox="1"/>
          <p:nvPr/>
        </p:nvSpPr>
        <p:spPr>
          <a:xfrm>
            <a:off x="6543630" y="1117880"/>
            <a:ext cx="6237961"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bg1"/>
                </a:solidFill>
                <a:latin typeface="+mj-lt"/>
                <a:cs typeface="Times New Roman" panose="02020603050405020304" pitchFamily="18" charset="0"/>
              </a:rPr>
              <a:t>Histogram of shown samples of adsorbed amounts of methylene-blue</a:t>
            </a:r>
          </a:p>
        </p:txBody>
      </p:sp>
      <p:pic>
        <p:nvPicPr>
          <p:cNvPr id="3" name="Picture 2">
            <a:extLst>
              <a:ext uri="{FF2B5EF4-FFF2-40B4-BE49-F238E27FC236}">
                <a16:creationId xmlns="" xmlns:a16="http://schemas.microsoft.com/office/drawing/2014/main" id="{80A7115D-0205-452A-89F9-C7FADC2C9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908" y="1835579"/>
            <a:ext cx="5010150" cy="4038600"/>
          </a:xfrm>
          <a:prstGeom prst="rect">
            <a:avLst/>
          </a:prstGeom>
        </p:spPr>
      </p:pic>
      <p:cxnSp>
        <p:nvCxnSpPr>
          <p:cNvPr id="11" name="Straight Connector 10">
            <a:extLst>
              <a:ext uri="{FF2B5EF4-FFF2-40B4-BE49-F238E27FC236}">
                <a16:creationId xmlns="" xmlns:a16="http://schemas.microsoft.com/office/drawing/2014/main" id="{AC0D28B2-21A9-4675-9E60-A46A16D2FC49}"/>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262112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Conclusion</a:t>
            </a:r>
            <a:endParaRPr lang="en-US" sz="3600" b="1" dirty="0">
              <a:solidFill>
                <a:schemeClr val="tx1"/>
              </a:solidFill>
              <a:latin typeface="+mj-lt"/>
            </a:endParaRP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2A64F53C-AA56-4396-855B-067D4617044C}"/>
              </a:ext>
            </a:extLst>
          </p:cNvPr>
          <p:cNvSpPr/>
          <p:nvPr/>
        </p:nvSpPr>
        <p:spPr>
          <a:xfrm>
            <a:off x="822819" y="1154826"/>
            <a:ext cx="10546360" cy="4832092"/>
          </a:xfrm>
          <a:prstGeom prst="rect">
            <a:avLst/>
          </a:prstGeom>
        </p:spPr>
        <p:txBody>
          <a:bodyPr wrap="square">
            <a:spAutoFit/>
          </a:bodyPr>
          <a:lstStyle/>
          <a:p>
            <a:pPr marL="285750" indent="-285750" algn="just">
              <a:buFont typeface="Wingdings" panose="05000000000000000000" pitchFamily="2" charset="2"/>
              <a:buChar char="q"/>
            </a:pPr>
            <a:r>
              <a:rPr lang="en-US" sz="2200" dirty="0">
                <a:solidFill>
                  <a:schemeClr val="bg1"/>
                </a:solidFill>
                <a:latin typeface="+mj-lt"/>
                <a:ea typeface="Times New Roman" panose="02020603050405020304" pitchFamily="18" charset="0"/>
                <a:cs typeface="H_Nazanin Bold"/>
              </a:rPr>
              <a:t>The chemical titrations revealed that the presence of WPA affects the ability of surface oxygen groups to transfer protons, which is manifested by widening and merging of the peaks in first derivative of titration curve. This behavior was observed in the case of composites with a higher WPA content (50 wt.%). </a:t>
            </a:r>
          </a:p>
          <a:p>
            <a:pPr marL="285750" indent="-285750" algn="just">
              <a:buFont typeface="Wingdings" panose="05000000000000000000" pitchFamily="2" charset="2"/>
              <a:buChar char="q"/>
            </a:pPr>
            <a:r>
              <a:rPr lang="en-US" sz="2200" dirty="0">
                <a:solidFill>
                  <a:schemeClr val="bg1"/>
                </a:solidFill>
                <a:latin typeface="+mj-lt"/>
                <a:ea typeface="Times New Roman" panose="02020603050405020304" pitchFamily="18" charset="0"/>
                <a:cs typeface="H_Nazanin Bold"/>
              </a:rPr>
              <a:t>Adsorption of </a:t>
            </a:r>
            <a:r>
              <a:rPr lang="en-US" sz="2200" dirty="0">
                <a:solidFill>
                  <a:schemeClr val="bg1"/>
                </a:solidFill>
                <a:latin typeface="+mj-lt"/>
              </a:rPr>
              <a:t>methylene blue has shown that in the case of pure graphene oxide, oxygen groups have a positive effect. In the case of composites, the presence of WPA is advantageous because the adsorption capacity is improved compared to the initial GO. </a:t>
            </a:r>
          </a:p>
          <a:p>
            <a:pPr marL="285750" indent="-285750" algn="just">
              <a:buFont typeface="Wingdings" panose="05000000000000000000" pitchFamily="2" charset="2"/>
              <a:buChar char="q"/>
            </a:pPr>
            <a:r>
              <a:rPr lang="en-US" sz="2200" dirty="0">
                <a:solidFill>
                  <a:schemeClr val="bg1"/>
                </a:solidFill>
                <a:latin typeface="+mj-lt"/>
              </a:rPr>
              <a:t>Also, it can be concluded that titration improves, while thermal treatment completely blocks the adsorption capacity of nanocomposite. </a:t>
            </a:r>
            <a:r>
              <a:rPr lang="en-US" sz="2200" dirty="0">
                <a:solidFill>
                  <a:schemeClr val="bg1"/>
                </a:solidFill>
              </a:rPr>
              <a:t>This is an interesting observation and requires more detailed experimental analysis in the future. </a:t>
            </a:r>
            <a:endParaRPr lang="en-US" sz="2200" dirty="0">
              <a:solidFill>
                <a:schemeClr val="bg1"/>
              </a:solidFill>
              <a:latin typeface="+mj-lt"/>
            </a:endParaRPr>
          </a:p>
          <a:p>
            <a:pPr marL="285750" indent="-285750" algn="just">
              <a:buFont typeface="Wingdings" panose="05000000000000000000" pitchFamily="2" charset="2"/>
              <a:buChar char="q"/>
            </a:pPr>
            <a:r>
              <a:rPr lang="en-US" sz="2200" dirty="0" smtClean="0">
                <a:solidFill>
                  <a:schemeClr val="bg1"/>
                </a:solidFill>
                <a:latin typeface="+mj-lt"/>
              </a:rPr>
              <a:t>The </a:t>
            </a:r>
            <a:r>
              <a:rPr lang="en-US" sz="2200" dirty="0">
                <a:solidFill>
                  <a:schemeClr val="bg1"/>
                </a:solidFill>
                <a:latin typeface="+mj-lt"/>
              </a:rPr>
              <a:t>results of our study provide a new insight into the nature of the interaction of GO and WPA and that the selected methods have significant potential to contribute in the future to a better understanding of the interaction of this system in aqueous suspensions.</a:t>
            </a:r>
          </a:p>
          <a:p>
            <a:endParaRPr lang="en-US" sz="2200" dirty="0"/>
          </a:p>
        </p:txBody>
      </p:sp>
      <p:cxnSp>
        <p:nvCxnSpPr>
          <p:cNvPr id="6" name="Straight Connector 5">
            <a:extLst>
              <a:ext uri="{FF2B5EF4-FFF2-40B4-BE49-F238E27FC236}">
                <a16:creationId xmlns="" xmlns:a16="http://schemas.microsoft.com/office/drawing/2014/main" id="{6038A2A6-D619-45EF-9C0C-4D51FED368B1}"/>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47194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cs typeface="Times New Roman" panose="02020603050405020304" pitchFamily="18" charset="0"/>
              </a:rPr>
              <a:t>Acknowledgement</a:t>
            </a:r>
            <a:endParaRPr lang="en-US" sz="3600" b="1" dirty="0">
              <a:solidFill>
                <a:schemeClr val="tx1"/>
              </a:solidFill>
              <a:latin typeface="+mj-lt"/>
            </a:endParaRP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BB644E1F-0D6E-42FE-B4D6-5EE1B7DF3256}"/>
              </a:ext>
            </a:extLst>
          </p:cNvPr>
          <p:cNvSpPr/>
          <p:nvPr/>
        </p:nvSpPr>
        <p:spPr>
          <a:xfrm>
            <a:off x="803943" y="2118400"/>
            <a:ext cx="10584111" cy="2246769"/>
          </a:xfrm>
          <a:prstGeom prst="rect">
            <a:avLst/>
          </a:prstGeom>
        </p:spPr>
        <p:txBody>
          <a:bodyPr wrap="square">
            <a:spAutoFit/>
          </a:bodyPr>
          <a:lstStyle/>
          <a:p>
            <a:pPr marL="457200" indent="-457200">
              <a:buFont typeface="Wingdings" panose="05000000000000000000" pitchFamily="2" charset="2"/>
              <a:buChar char="q"/>
            </a:pPr>
            <a:r>
              <a:rPr lang="en-US" sz="2800" dirty="0">
                <a:solidFill>
                  <a:schemeClr val="bg1"/>
                </a:solidFill>
                <a:latin typeface="+mj-lt"/>
                <a:cs typeface="Times New Roman" panose="02020603050405020304" pitchFamily="18" charset="0"/>
              </a:rPr>
              <a:t>  </a:t>
            </a:r>
            <a:r>
              <a:rPr lang="en-US" sz="2800" dirty="0">
                <a:solidFill>
                  <a:schemeClr val="bg1"/>
                </a:solidFill>
                <a:latin typeface="+mj-lt"/>
              </a:rPr>
              <a:t>The present study was funded by the Ministry of Science, Education and Technological Development of the Republic of Serbia.</a:t>
            </a:r>
          </a:p>
          <a:p>
            <a:pPr algn="just"/>
            <a:endParaRPr lang="en-US" sz="2800" dirty="0">
              <a:solidFill>
                <a:schemeClr val="bg1"/>
              </a:solidFill>
              <a:latin typeface="+mj-lt"/>
              <a:cs typeface="Times New Roman" panose="02020603050405020304" pitchFamily="18" charset="0"/>
            </a:endParaRPr>
          </a:p>
          <a:p>
            <a:pPr marL="285750" indent="-285750" algn="just">
              <a:buFont typeface="Wingdings" panose="05000000000000000000" pitchFamily="2" charset="2"/>
              <a:buChar char="q"/>
            </a:pPr>
            <a:r>
              <a:rPr lang="sr-Latn-CS" sz="2800" dirty="0">
                <a:solidFill>
                  <a:schemeClr val="bg1"/>
                </a:solidFill>
                <a:latin typeface="+mj-lt"/>
                <a:cs typeface="Times New Roman" panose="02020603050405020304" pitchFamily="18" charset="0"/>
              </a:rPr>
              <a:t> </a:t>
            </a:r>
            <a:r>
              <a:rPr lang="en-US" sz="2800" dirty="0">
                <a:solidFill>
                  <a:schemeClr val="bg1"/>
                </a:solidFill>
                <a:latin typeface="+mj-lt"/>
                <a:cs typeface="Times New Roman" panose="02020603050405020304" pitchFamily="18" charset="0"/>
              </a:rPr>
              <a:t>  </a:t>
            </a:r>
            <a:r>
              <a:rPr lang="sr-Latn-CS" sz="2800" dirty="0">
                <a:solidFill>
                  <a:schemeClr val="bg1"/>
                </a:solidFill>
                <a:latin typeface="+mj-lt"/>
                <a:cs typeface="Times New Roman" panose="02020603050405020304" pitchFamily="18" charset="0"/>
              </a:rPr>
              <a:t>Željko</a:t>
            </a:r>
            <a:r>
              <a:rPr lang="en-US" sz="2800" dirty="0">
                <a:solidFill>
                  <a:schemeClr val="bg1"/>
                </a:solidFill>
                <a:latin typeface="+mj-lt"/>
                <a:cs typeface="Times New Roman" panose="02020603050405020304" pitchFamily="18" charset="0"/>
              </a:rPr>
              <a:t> </a:t>
            </a:r>
            <a:r>
              <a:rPr lang="sr-Latn-CS" sz="2800" dirty="0">
                <a:solidFill>
                  <a:schemeClr val="bg1"/>
                </a:solidFill>
                <a:latin typeface="+mj-lt"/>
                <a:cs typeface="Times New Roman" panose="02020603050405020304" pitchFamily="18" charset="0"/>
              </a:rPr>
              <a:t>Mravik, </a:t>
            </a:r>
            <a:r>
              <a:rPr lang="sr-Latn-CS" sz="2800" dirty="0" smtClean="0">
                <a:solidFill>
                  <a:schemeClr val="bg1"/>
                </a:solidFill>
                <a:latin typeface="+mj-lt"/>
                <a:cs typeface="Times New Roman" panose="02020603050405020304" pitchFamily="18" charset="0"/>
              </a:rPr>
              <a:t>Marija Grujičić, Marko Jelić, Darija Petković, Sonja </a:t>
            </a:r>
            <a:r>
              <a:rPr lang="sr-Latn-CS" sz="2800" dirty="0">
                <a:solidFill>
                  <a:schemeClr val="bg1"/>
                </a:solidFill>
                <a:latin typeface="+mj-lt"/>
                <a:cs typeface="Times New Roman" panose="02020603050405020304" pitchFamily="18" charset="0"/>
              </a:rPr>
              <a:t>Jovanović, Zoran Jovanović</a:t>
            </a:r>
            <a:endParaRPr lang="en-US" sz="2800" dirty="0">
              <a:solidFill>
                <a:schemeClr val="bg1"/>
              </a:solidFill>
              <a:latin typeface="+mj-lt"/>
              <a:cs typeface="Times New Roman" panose="02020603050405020304" pitchFamily="18" charset="0"/>
            </a:endParaRPr>
          </a:p>
        </p:txBody>
      </p:sp>
      <p:pic>
        <p:nvPicPr>
          <p:cNvPr id="6" name="Picture 5" descr="logo.png">
            <a:extLst>
              <a:ext uri="{FF2B5EF4-FFF2-40B4-BE49-F238E27FC236}">
                <a16:creationId xmlns="" xmlns:a16="http://schemas.microsoft.com/office/drawing/2014/main" id="{06E99613-17C2-4FCB-9D01-F4ECF650ECBB}"/>
              </a:ext>
            </a:extLst>
          </p:cNvPr>
          <p:cNvPicPr/>
          <p:nvPr/>
        </p:nvPicPr>
        <p:blipFill>
          <a:blip r:embed="rId2"/>
          <a:stretch>
            <a:fillRect/>
          </a:stretch>
        </p:blipFill>
        <p:spPr>
          <a:xfrm>
            <a:off x="7160923" y="707293"/>
            <a:ext cx="914400" cy="731520"/>
          </a:xfrm>
          <a:prstGeom prst="rect">
            <a:avLst/>
          </a:prstGeom>
          <a:noFill/>
          <a:ln>
            <a:noFill/>
          </a:ln>
        </p:spPr>
      </p:pic>
      <p:sp>
        <p:nvSpPr>
          <p:cNvPr id="7" name="Rectangle 6">
            <a:extLst>
              <a:ext uri="{FF2B5EF4-FFF2-40B4-BE49-F238E27FC236}">
                <a16:creationId xmlns="" xmlns:a16="http://schemas.microsoft.com/office/drawing/2014/main" id="{9568FA9B-1592-42CD-A199-94665C76A6A6}"/>
              </a:ext>
            </a:extLst>
          </p:cNvPr>
          <p:cNvSpPr/>
          <p:nvPr/>
        </p:nvSpPr>
        <p:spPr>
          <a:xfrm>
            <a:off x="8186418" y="774529"/>
            <a:ext cx="1950172" cy="646331"/>
          </a:xfrm>
          <a:prstGeom prst="rect">
            <a:avLst/>
          </a:prstGeom>
          <a:noFill/>
          <a:ln>
            <a:noFill/>
          </a:ln>
        </p:spPr>
        <p:txBody>
          <a:bodyPr wrap="square">
            <a:spAutoFit/>
          </a:bodyPr>
          <a:lstStyle/>
          <a:p>
            <a:r>
              <a:rPr lang="en-US" sz="1200" dirty="0">
                <a:solidFill>
                  <a:schemeClr val="bg1"/>
                </a:solidFill>
                <a:effectLst/>
                <a:latin typeface="+mj-lt"/>
                <a:ea typeface="Times New Roman" panose="02020603050405020304" pitchFamily="18" charset="0"/>
                <a:cs typeface="Times New Roman" panose="02020603050405020304" pitchFamily="18" charset="0"/>
              </a:rPr>
              <a:t>Faculty of Physical Chemistry, University of Belgrade</a:t>
            </a:r>
            <a:endParaRPr lang="en-US" sz="1200" dirty="0">
              <a:solidFill>
                <a:schemeClr val="bg1"/>
              </a:solidFill>
              <a:latin typeface="+mj-lt"/>
              <a:cs typeface="Times New Roman" panose="02020603050405020304" pitchFamily="18" charset="0"/>
            </a:endParaRPr>
          </a:p>
        </p:txBody>
      </p:sp>
      <p:pic>
        <p:nvPicPr>
          <p:cNvPr id="8" name="Picture 7">
            <a:extLst>
              <a:ext uri="{FF2B5EF4-FFF2-40B4-BE49-F238E27FC236}">
                <a16:creationId xmlns="" xmlns:a16="http://schemas.microsoft.com/office/drawing/2014/main" id="{1F4B85DA-9087-4112-859B-81F88779BFAF}"/>
              </a:ext>
            </a:extLst>
          </p:cNvPr>
          <p:cNvPicPr>
            <a:picLocks noChangeAspect="1"/>
          </p:cNvPicPr>
          <p:nvPr/>
        </p:nvPicPr>
        <p:blipFill rotWithShape="1">
          <a:blip r:embed="rId3">
            <a:extLst>
              <a:ext uri="{28A0092B-C50C-407E-A947-70E740481C1C}">
                <a14:useLocalDpi xmlns:a14="http://schemas.microsoft.com/office/drawing/2010/main" val="0"/>
              </a:ext>
            </a:extLst>
          </a:blip>
          <a:srcRect l="3878" t="5177" r="5024" b="6819"/>
          <a:stretch/>
        </p:blipFill>
        <p:spPr>
          <a:xfrm>
            <a:off x="1680562" y="724977"/>
            <a:ext cx="914400" cy="733247"/>
          </a:xfrm>
          <a:prstGeom prst="rect">
            <a:avLst/>
          </a:prstGeom>
          <a:noFill/>
          <a:ln>
            <a:noFill/>
          </a:ln>
        </p:spPr>
      </p:pic>
      <p:sp>
        <p:nvSpPr>
          <p:cNvPr id="9" name="Rectangle 8">
            <a:extLst>
              <a:ext uri="{FF2B5EF4-FFF2-40B4-BE49-F238E27FC236}">
                <a16:creationId xmlns="" xmlns:a16="http://schemas.microsoft.com/office/drawing/2014/main" id="{8F351426-312B-4C57-8A78-E440C03A5624}"/>
              </a:ext>
            </a:extLst>
          </p:cNvPr>
          <p:cNvSpPr/>
          <p:nvPr/>
        </p:nvSpPr>
        <p:spPr>
          <a:xfrm>
            <a:off x="2681800" y="774529"/>
            <a:ext cx="3026790" cy="646331"/>
          </a:xfrm>
          <a:prstGeom prst="rect">
            <a:avLst/>
          </a:prstGeom>
          <a:noFill/>
          <a:ln>
            <a:noFill/>
          </a:ln>
        </p:spPr>
        <p:txBody>
          <a:bodyPr wrap="square">
            <a:spAutoFit/>
          </a:bodyPr>
          <a:lstStyle/>
          <a:p>
            <a:r>
              <a:rPr lang="en-US" sz="1200" dirty="0">
                <a:solidFill>
                  <a:schemeClr val="bg1"/>
                </a:solidFill>
                <a:effectLst/>
                <a:latin typeface="+mj-lt"/>
                <a:ea typeface="Times New Roman" panose="02020603050405020304" pitchFamily="18" charset="0"/>
                <a:cs typeface="Times New Roman" panose="02020603050405020304" pitchFamily="18" charset="0"/>
              </a:rPr>
              <a:t>Vinča Institute of Nuclear Sciences – National Institute of the Republic of Serbia, University of Belgrade</a:t>
            </a:r>
            <a:endParaRPr lang="en-US" sz="1200" dirty="0">
              <a:solidFill>
                <a:schemeClr val="bg1"/>
              </a:solidFill>
              <a:latin typeface="+mj-lt"/>
              <a:cs typeface="Times New Roman" panose="02020603050405020304" pitchFamily="18" charset="0"/>
            </a:endParaRPr>
          </a:p>
        </p:txBody>
      </p:sp>
      <p:sp>
        <p:nvSpPr>
          <p:cNvPr id="11" name="Title 1">
            <a:extLst>
              <a:ext uri="{FF2B5EF4-FFF2-40B4-BE49-F238E27FC236}">
                <a16:creationId xmlns="" xmlns:a16="http://schemas.microsoft.com/office/drawing/2014/main" id="{9F22C932-1E0C-4485-8D4A-57A7B1548EED}"/>
              </a:ext>
            </a:extLst>
          </p:cNvPr>
          <p:cNvSpPr txBox="1">
            <a:spLocks/>
          </p:cNvSpPr>
          <p:nvPr/>
        </p:nvSpPr>
        <p:spPr>
          <a:xfrm>
            <a:off x="3054551" y="4585553"/>
            <a:ext cx="11032877" cy="8795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200" b="0" kern="1200" spc="-120" baseline="0">
                <a:solidFill>
                  <a:srgbClr val="FFFFFF"/>
                </a:solidFill>
                <a:latin typeface="+mj-lt"/>
                <a:ea typeface="+mj-ea"/>
                <a:cs typeface="+mj-cs"/>
              </a:defRPr>
            </a:lvl1pPr>
          </a:lstStyle>
          <a:p>
            <a:r>
              <a:rPr lang="sr-Latn-RS" sz="4000" dirty="0">
                <a:cs typeface="Times New Roman" panose="02020603050405020304" pitchFamily="18" charset="0"/>
              </a:rPr>
              <a:t>Thank you for your atention!</a:t>
            </a:r>
            <a:endParaRPr lang="en-US" sz="4000" dirty="0"/>
          </a:p>
        </p:txBody>
      </p:sp>
      <p:cxnSp>
        <p:nvCxnSpPr>
          <p:cNvPr id="4" name="Straight Connector 3">
            <a:extLst>
              <a:ext uri="{FF2B5EF4-FFF2-40B4-BE49-F238E27FC236}">
                <a16:creationId xmlns="" xmlns:a16="http://schemas.microsoft.com/office/drawing/2014/main" id="{ADD6D5F2-43D7-4CCC-85F2-EC0ACCEF3983}"/>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1476036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j-lt"/>
              </a:rPr>
              <a:t>Outline</a:t>
            </a:r>
            <a:endParaRPr lang="en-US" sz="3600" b="1" dirty="0">
              <a:solidFill>
                <a:schemeClr val="tx1"/>
              </a:solidFill>
              <a:latin typeface="+mj-lt"/>
            </a:endParaRPr>
          </a:p>
        </p:txBody>
      </p:sp>
      <p:cxnSp>
        <p:nvCxnSpPr>
          <p:cNvPr id="4" name="Straight Connector 3">
            <a:extLst>
              <a:ext uri="{FF2B5EF4-FFF2-40B4-BE49-F238E27FC236}">
                <a16:creationId xmlns="" xmlns:a16="http://schemas.microsoft.com/office/drawing/2014/main" id="{0E0D3C46-0BD9-4C71-B52B-3FF895D935F9}"/>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563007" y="649881"/>
            <a:ext cx="10493751" cy="7417415"/>
          </a:xfrm>
          <a:prstGeom prst="rect">
            <a:avLst/>
          </a:prstGeom>
        </p:spPr>
        <p:txBody>
          <a:bodyPr wrap="square">
            <a:spAutoFit/>
          </a:bodyPr>
          <a:lstStyle/>
          <a:p>
            <a:pPr marL="457200"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Int</a:t>
            </a:r>
            <a:r>
              <a:rPr lang="en-US" sz="2800" dirty="0" smtClean="0">
                <a:solidFill>
                  <a:schemeClr val="bg1"/>
                </a:solidFill>
                <a:latin typeface="+mj-lt"/>
                <a:cs typeface="Times New Roman" panose="02020603050405020304" pitchFamily="18" charset="0"/>
              </a:rPr>
              <a:t>ro</a:t>
            </a:r>
            <a:r>
              <a:rPr lang="sr-Latn-RS" sz="2800" dirty="0" smtClean="0">
                <a:solidFill>
                  <a:schemeClr val="bg1"/>
                </a:solidFill>
                <a:latin typeface="+mj-lt"/>
                <a:cs typeface="Times New Roman" panose="02020603050405020304" pitchFamily="18" charset="0"/>
              </a:rPr>
              <a:t>duction </a:t>
            </a: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Graphene oxide</a:t>
            </a: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Heteropoly acids</a:t>
            </a:r>
          </a:p>
          <a:p>
            <a:pPr marL="457200" indent="-457200">
              <a:buFont typeface="Wingdings" panose="05000000000000000000" pitchFamily="2" charset="2"/>
              <a:buChar char="q"/>
            </a:pPr>
            <a:r>
              <a:rPr lang="sr-Latn-RS" sz="2800" dirty="0">
                <a:solidFill>
                  <a:schemeClr val="bg1"/>
                </a:solidFill>
                <a:latin typeface="+mj-lt"/>
                <a:cs typeface="Times New Roman" panose="02020603050405020304" pitchFamily="18" charset="0"/>
              </a:rPr>
              <a:t>A</a:t>
            </a:r>
            <a:r>
              <a:rPr lang="sr-Latn-RS" sz="2800" dirty="0" smtClean="0">
                <a:solidFill>
                  <a:schemeClr val="bg1"/>
                </a:solidFill>
                <a:latin typeface="+mj-lt"/>
                <a:cs typeface="Times New Roman" panose="02020603050405020304" pitchFamily="18" charset="0"/>
              </a:rPr>
              <a:t>im</a:t>
            </a:r>
          </a:p>
          <a:p>
            <a:pPr marL="457200" indent="-457200">
              <a:buFont typeface="Wingdings" panose="05000000000000000000" pitchFamily="2" charset="2"/>
              <a:buChar char="q"/>
            </a:pPr>
            <a:r>
              <a:rPr lang="en-US" sz="2800" dirty="0" smtClean="0">
                <a:solidFill>
                  <a:schemeClr val="bg1"/>
                </a:solidFill>
                <a:latin typeface="+mj-lt"/>
                <a:cs typeface="Times New Roman" panose="02020603050405020304" pitchFamily="18" charset="0"/>
              </a:rPr>
              <a:t>Synthesis </a:t>
            </a:r>
            <a:r>
              <a:rPr lang="en-US" sz="2800" dirty="0">
                <a:solidFill>
                  <a:schemeClr val="bg1"/>
                </a:solidFill>
                <a:latin typeface="+mj-lt"/>
                <a:cs typeface="Times New Roman" panose="02020603050405020304" pitchFamily="18" charset="0"/>
              </a:rPr>
              <a:t>and modifications of </a:t>
            </a:r>
            <a:r>
              <a:rPr lang="en-US" sz="2800" dirty="0" smtClean="0">
                <a:solidFill>
                  <a:schemeClr val="bg1"/>
                </a:solidFill>
                <a:latin typeface="+mj-lt"/>
                <a:cs typeface="Times New Roman" panose="02020603050405020304" pitchFamily="18" charset="0"/>
              </a:rPr>
              <a:t>samples</a:t>
            </a:r>
            <a:endParaRPr lang="sr-Latn-RS" sz="2800" dirty="0" smtClean="0">
              <a:solidFill>
                <a:schemeClr val="bg1"/>
              </a:solidFill>
              <a:latin typeface="+mj-lt"/>
              <a:cs typeface="Times New Roman" panose="02020603050405020304" pitchFamily="18" charset="0"/>
            </a:endParaRPr>
          </a:p>
          <a:p>
            <a:pPr marL="457200"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Results </a:t>
            </a:r>
            <a:endParaRPr lang="en-US" sz="2800" dirty="0" smtClean="0">
              <a:solidFill>
                <a:schemeClr val="bg1"/>
              </a:solidFill>
              <a:latin typeface="+mj-lt"/>
              <a:cs typeface="Times New Roman" panose="02020603050405020304" pitchFamily="18" charset="0"/>
            </a:endParaRP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FTIR </a:t>
            </a:r>
            <a:r>
              <a:rPr lang="sr-Latn-RS" sz="2800" dirty="0">
                <a:solidFill>
                  <a:schemeClr val="bg1"/>
                </a:solidFill>
                <a:latin typeface="+mj-lt"/>
                <a:cs typeface="Times New Roman" panose="02020603050405020304" pitchFamily="18" charset="0"/>
              </a:rPr>
              <a:t>anal</a:t>
            </a:r>
            <a:r>
              <a:rPr lang="en-US" sz="2800" dirty="0" smtClean="0">
                <a:solidFill>
                  <a:schemeClr val="bg1"/>
                </a:solidFill>
                <a:latin typeface="+mj-lt"/>
                <a:cs typeface="Times New Roman" panose="02020603050405020304" pitchFamily="18" charset="0"/>
              </a:rPr>
              <a:t>ysis</a:t>
            </a:r>
            <a:endParaRPr lang="sr-Latn-RS" sz="2800" dirty="0" smtClean="0">
              <a:solidFill>
                <a:schemeClr val="bg1"/>
              </a:solidFill>
              <a:latin typeface="+mj-lt"/>
              <a:cs typeface="Times New Roman" panose="02020603050405020304" pitchFamily="18" charset="0"/>
            </a:endParaRPr>
          </a:p>
          <a:p>
            <a:pPr marL="2743200" lvl="5" indent="-457200">
              <a:buFont typeface="Wingdings" panose="05000000000000000000" pitchFamily="2" charset="2"/>
              <a:buChar char="q"/>
            </a:pPr>
            <a:r>
              <a:rPr lang="en-US" sz="2800" dirty="0">
                <a:solidFill>
                  <a:schemeClr val="bg1"/>
                </a:solidFill>
                <a:latin typeface="+mj-lt"/>
                <a:cs typeface="Times New Roman" panose="02020603050405020304" pitchFamily="18" charset="0"/>
              </a:rPr>
              <a:t>XPS </a:t>
            </a:r>
            <a:r>
              <a:rPr lang="en-US" sz="2800" dirty="0" smtClean="0">
                <a:solidFill>
                  <a:schemeClr val="bg1"/>
                </a:solidFill>
                <a:latin typeface="+mj-lt"/>
                <a:cs typeface="Times New Roman" panose="02020603050405020304" pitchFamily="18" charset="0"/>
              </a:rPr>
              <a:t>analysis</a:t>
            </a:r>
            <a:endParaRPr lang="sr-Latn-RS" sz="2800" dirty="0" smtClean="0">
              <a:solidFill>
                <a:schemeClr val="bg1"/>
              </a:solidFill>
              <a:latin typeface="+mj-lt"/>
              <a:cs typeface="Times New Roman" panose="02020603050405020304" pitchFamily="18" charset="0"/>
            </a:endParaRPr>
          </a:p>
          <a:p>
            <a:pPr marL="2743200" lvl="5" indent="-457200">
              <a:buFont typeface="Wingdings" panose="05000000000000000000" pitchFamily="2" charset="2"/>
              <a:buChar char="q"/>
            </a:pPr>
            <a:r>
              <a:rPr lang="en-US" sz="2800" dirty="0">
                <a:solidFill>
                  <a:schemeClr val="bg1"/>
                </a:solidFill>
                <a:latin typeface="+mj-lt"/>
                <a:cs typeface="Times New Roman" panose="02020603050405020304" pitchFamily="18" charset="0"/>
              </a:rPr>
              <a:t>TPD </a:t>
            </a:r>
            <a:r>
              <a:rPr lang="en-US" sz="2800" dirty="0" smtClean="0">
                <a:solidFill>
                  <a:schemeClr val="bg1"/>
                </a:solidFill>
                <a:latin typeface="+mj-lt"/>
                <a:cs typeface="Times New Roman" panose="02020603050405020304" pitchFamily="18" charset="0"/>
              </a:rPr>
              <a:t>analysis</a:t>
            </a:r>
            <a:endParaRPr lang="sr-Latn-RS" sz="2800" dirty="0" smtClean="0">
              <a:solidFill>
                <a:schemeClr val="bg1"/>
              </a:solidFill>
              <a:latin typeface="+mj-lt"/>
              <a:cs typeface="Times New Roman" panose="02020603050405020304" pitchFamily="18" charset="0"/>
            </a:endParaRP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Titrations</a:t>
            </a: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Zeta potential </a:t>
            </a:r>
          </a:p>
          <a:p>
            <a:pPr marL="2743200" lvl="5"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Adsorption of </a:t>
            </a:r>
            <a:r>
              <a:rPr lang="sr-Latn-CS" sz="2800" dirty="0">
                <a:solidFill>
                  <a:schemeClr val="bg1"/>
                </a:solidFill>
                <a:latin typeface="+mj-lt"/>
                <a:cs typeface="Times New Roman" panose="02020603050405020304" pitchFamily="18" charset="0"/>
              </a:rPr>
              <a:t>methylene-blue </a:t>
            </a:r>
            <a:r>
              <a:rPr lang="sr-Latn-RS" sz="2800" dirty="0">
                <a:solidFill>
                  <a:schemeClr val="bg1"/>
                </a:solidFill>
                <a:latin typeface="+mj-lt"/>
                <a:cs typeface="Times New Roman" panose="02020603050405020304" pitchFamily="18" charset="0"/>
              </a:rPr>
              <a:t>(MB</a:t>
            </a:r>
            <a:r>
              <a:rPr lang="sr-Latn-RS" sz="2800" dirty="0" smtClean="0">
                <a:solidFill>
                  <a:schemeClr val="bg1"/>
                </a:solidFill>
                <a:latin typeface="+mj-lt"/>
                <a:cs typeface="Times New Roman" panose="02020603050405020304" pitchFamily="18" charset="0"/>
              </a:rPr>
              <a:t>)</a:t>
            </a:r>
          </a:p>
          <a:p>
            <a:pPr marL="457200" indent="-457200">
              <a:buFont typeface="Wingdings" panose="05000000000000000000" pitchFamily="2" charset="2"/>
              <a:buChar char="q"/>
            </a:pPr>
            <a:r>
              <a:rPr lang="sr-Latn-RS" sz="2800" dirty="0" smtClean="0">
                <a:solidFill>
                  <a:schemeClr val="bg1"/>
                </a:solidFill>
                <a:latin typeface="+mj-lt"/>
                <a:cs typeface="Times New Roman" panose="02020603050405020304" pitchFamily="18" charset="0"/>
              </a:rPr>
              <a:t>Conclusion </a:t>
            </a:r>
            <a:endParaRPr lang="en-US" sz="2800" dirty="0">
              <a:solidFill>
                <a:schemeClr val="bg1"/>
              </a:solidFill>
              <a:latin typeface="+mj-lt"/>
            </a:endParaRPr>
          </a:p>
          <a:p>
            <a:pPr marL="1657350" lvl="3" indent="-285750">
              <a:buFont typeface="Wingdings" panose="05000000000000000000" pitchFamily="2" charset="2"/>
              <a:buChar char="q"/>
            </a:pPr>
            <a:endParaRPr lang="sr-Latn-RS" sz="2800" dirty="0" smtClean="0">
              <a:solidFill>
                <a:schemeClr val="bg1"/>
              </a:solidFill>
              <a:latin typeface="+mj-lt"/>
              <a:cs typeface="Times New Roman" panose="02020603050405020304" pitchFamily="18" charset="0"/>
            </a:endParaRPr>
          </a:p>
          <a:p>
            <a:pPr marL="1657350" lvl="3" indent="-285750">
              <a:buFont typeface="Wingdings" panose="05000000000000000000" pitchFamily="2" charset="2"/>
              <a:buChar char="q"/>
            </a:pPr>
            <a:endParaRPr lang="sr-Latn-RS" sz="2800" dirty="0" smtClean="0">
              <a:solidFill>
                <a:schemeClr val="bg1"/>
              </a:solidFill>
              <a:latin typeface="+mj-lt"/>
              <a:cs typeface="Times New Roman" panose="02020603050405020304" pitchFamily="18" charset="0"/>
            </a:endParaRPr>
          </a:p>
          <a:p>
            <a:pPr marL="1657350" lvl="3" indent="-285750">
              <a:buFont typeface="Wingdings" panose="05000000000000000000" pitchFamily="2" charset="2"/>
              <a:buChar char="q"/>
            </a:pPr>
            <a:endParaRPr lang="sr-Latn-RS" sz="2800" dirty="0" smtClean="0">
              <a:solidFill>
                <a:schemeClr val="bg1"/>
              </a:solidFill>
              <a:latin typeface="+mj-lt"/>
              <a:cs typeface="Times New Roman" panose="02020603050405020304" pitchFamily="18" charset="0"/>
            </a:endParaRPr>
          </a:p>
          <a:p>
            <a:pPr marL="285750" indent="-285750">
              <a:buFont typeface="Wingdings" panose="05000000000000000000" pitchFamily="2" charset="2"/>
              <a:buChar char="q"/>
            </a:pPr>
            <a:endParaRPr lang="en-US" sz="2800" dirty="0">
              <a:solidFill>
                <a:schemeClr val="bg1"/>
              </a:solidFill>
              <a:latin typeface="+mj-lt"/>
              <a:cs typeface="Times New Roman" panose="02020603050405020304" pitchFamily="18" charset="0"/>
            </a:endParaRPr>
          </a:p>
        </p:txBody>
      </p:sp>
      <p:sp>
        <p:nvSpPr>
          <p:cNvPr id="6" name="TextBox 5">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3353855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4CF59F-2EA4-4CCE-9145-7F1F9D920F24}"/>
              </a:ext>
            </a:extLst>
          </p:cNvPr>
          <p:cNvSpPr/>
          <p:nvPr/>
        </p:nvSpPr>
        <p:spPr>
          <a:xfrm>
            <a:off x="5378131" y="0"/>
            <a:ext cx="681387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 xmlns:a16="http://schemas.microsoft.com/office/drawing/2014/main" id="{E5E9D234-453D-4F16-BF8A-5B3E6BD2075D}"/>
              </a:ext>
            </a:extLst>
          </p:cNvPr>
          <p:cNvSpPr txBox="1">
            <a:spLocks/>
          </p:cNvSpPr>
          <p:nvPr/>
        </p:nvSpPr>
        <p:spPr>
          <a:xfrm>
            <a:off x="7320895" y="151001"/>
            <a:ext cx="4535545" cy="696287"/>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000" b="1" dirty="0">
                <a:solidFill>
                  <a:schemeClr val="bg1"/>
                </a:solidFill>
              </a:rPr>
              <a:t>Graphene oxide</a:t>
            </a:r>
            <a:r>
              <a:rPr lang="sr-Latn-RS" sz="4000" b="1" dirty="0">
                <a:solidFill>
                  <a:schemeClr val="bg1"/>
                </a:solidFill>
              </a:rPr>
              <a:t> (GO)</a:t>
            </a:r>
            <a:endParaRPr lang="en-US" sz="4000" b="1" dirty="0">
              <a:solidFill>
                <a:schemeClr val="bg1"/>
              </a:solidFill>
            </a:endParaRPr>
          </a:p>
        </p:txBody>
      </p:sp>
      <p:sp>
        <p:nvSpPr>
          <p:cNvPr id="4" name="Text Placeholder 5">
            <a:extLst>
              <a:ext uri="{FF2B5EF4-FFF2-40B4-BE49-F238E27FC236}">
                <a16:creationId xmlns="" xmlns:a16="http://schemas.microsoft.com/office/drawing/2014/main" id="{2933E8C4-3BD4-4718-B12D-4E9EA3FAF388}"/>
              </a:ext>
            </a:extLst>
          </p:cNvPr>
          <p:cNvSpPr txBox="1">
            <a:spLocks/>
          </p:cNvSpPr>
          <p:nvPr/>
        </p:nvSpPr>
        <p:spPr>
          <a:xfrm>
            <a:off x="6853091" y="1301911"/>
            <a:ext cx="4535545" cy="4254178"/>
          </a:xfrm>
          <a:prstGeom prst="rect">
            <a:avLst/>
          </a:prstGeom>
        </p:spPr>
        <p:txBody>
          <a:bodyPr wrap="square">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85750" indent="-285750">
              <a:buFont typeface="Wingdings" panose="05000000000000000000" pitchFamily="2" charset="2"/>
              <a:buChar char="q"/>
            </a:pPr>
            <a:r>
              <a:rPr lang="sr-Latn-RS" dirty="0">
                <a:latin typeface="+mj-lt"/>
                <a:cs typeface="Times New Roman" panose="02020603050405020304" pitchFamily="18" charset="0"/>
              </a:rPr>
              <a:t>Graphene</a:t>
            </a:r>
          </a:p>
          <a:p>
            <a:pPr marL="285750" indent="-285750">
              <a:buFont typeface="Wingdings" panose="05000000000000000000" pitchFamily="2" charset="2"/>
              <a:buChar char="q"/>
            </a:pPr>
            <a:r>
              <a:rPr lang="sr-Latn-RS" dirty="0">
                <a:latin typeface="+mj-lt"/>
                <a:cs typeface="Times New Roman" panose="02020603050405020304" pitchFamily="18" charset="0"/>
              </a:rPr>
              <a:t>Graphene oxide</a:t>
            </a:r>
            <a:r>
              <a:rPr lang="en-US" dirty="0">
                <a:latin typeface="+mj-lt"/>
                <a:cs typeface="Times New Roman" panose="02020603050405020304" pitchFamily="18" charset="0"/>
              </a:rPr>
              <a:t> (GO)</a:t>
            </a:r>
            <a:endParaRPr lang="sr-Latn-RS" dirty="0">
              <a:latin typeface="+mj-lt"/>
              <a:cs typeface="Times New Roman" panose="02020603050405020304" pitchFamily="18" charset="0"/>
            </a:endParaRPr>
          </a:p>
          <a:p>
            <a:pPr marL="285750" indent="-285750">
              <a:buFont typeface="Wingdings" panose="05000000000000000000" pitchFamily="2" charset="2"/>
              <a:buChar char="q"/>
            </a:pPr>
            <a:r>
              <a:rPr lang="sr-Latn-RS" dirty="0">
                <a:latin typeface="+mj-lt"/>
                <a:cs typeface="Times New Roman" panose="02020603050405020304" pitchFamily="18" charset="0"/>
              </a:rPr>
              <a:t>Reduced GO (rGO)</a:t>
            </a:r>
          </a:p>
          <a:p>
            <a:pPr marL="285750" indent="-285750">
              <a:buFont typeface="Wingdings" panose="05000000000000000000" pitchFamily="2" charset="2"/>
              <a:buChar char="q"/>
            </a:pPr>
            <a:endParaRPr lang="en-US" dirty="0">
              <a:latin typeface="+mj-lt"/>
              <a:cs typeface="Times New Roman" panose="02020603050405020304" pitchFamily="18" charset="0"/>
            </a:endParaRPr>
          </a:p>
          <a:p>
            <a:pPr marL="285750" indent="-285750">
              <a:buFont typeface="Wingdings" panose="05000000000000000000" pitchFamily="2" charset="2"/>
              <a:buChar char="q"/>
            </a:pPr>
            <a:r>
              <a:rPr lang="en-US" dirty="0">
                <a:latin typeface="+mj-lt"/>
                <a:cs typeface="Times New Roman" panose="02020603050405020304" pitchFamily="18" charset="0"/>
              </a:rPr>
              <a:t>Used in</a:t>
            </a:r>
            <a:r>
              <a:rPr lang="sr-Latn-RS" dirty="0">
                <a:latin typeface="+mj-lt"/>
                <a:cs typeface="Times New Roman" panose="02020603050405020304" pitchFamily="18" charset="0"/>
              </a:rPr>
              <a:t> </a:t>
            </a:r>
            <a:r>
              <a:rPr lang="en-US" dirty="0">
                <a:latin typeface="+mj-lt"/>
                <a:cs typeface="Times New Roman" panose="02020603050405020304" pitchFamily="18" charset="0"/>
              </a:rPr>
              <a:t>many</a:t>
            </a:r>
            <a:r>
              <a:rPr lang="sr-Latn-RS" dirty="0">
                <a:latin typeface="+mj-lt"/>
                <a:cs typeface="Times New Roman" panose="02020603050405020304" pitchFamily="18" charset="0"/>
              </a:rPr>
              <a:t> application</a:t>
            </a:r>
            <a:r>
              <a:rPr lang="en-US" dirty="0">
                <a:latin typeface="+mj-lt"/>
                <a:cs typeface="Times New Roman" panose="02020603050405020304" pitchFamily="18" charset="0"/>
              </a:rPr>
              <a:t>s</a:t>
            </a:r>
            <a:r>
              <a:rPr lang="sr-Latn-RS" dirty="0">
                <a:latin typeface="+mj-lt"/>
                <a:cs typeface="Times New Roman" panose="02020603050405020304" pitchFamily="18" charset="0"/>
              </a:rPr>
              <a:t>:</a:t>
            </a:r>
          </a:p>
          <a:p>
            <a:r>
              <a:rPr lang="sr-Latn-RS" dirty="0">
                <a:latin typeface="+mj-lt"/>
                <a:cs typeface="Times New Roman" panose="02020603050405020304" pitchFamily="18" charset="0"/>
              </a:rPr>
              <a:t>         </a:t>
            </a:r>
            <a:r>
              <a:rPr lang="en-US" dirty="0">
                <a:latin typeface="+mj-lt"/>
                <a:cs typeface="Times New Roman" panose="02020603050405020304" pitchFamily="18" charset="0"/>
              </a:rPr>
              <a:t>  </a:t>
            </a:r>
            <a:r>
              <a:rPr lang="sr-Latn-RS" dirty="0">
                <a:latin typeface="+mj-lt"/>
                <a:cs typeface="Times New Roman" panose="02020603050405020304" pitchFamily="18" charset="0"/>
              </a:rPr>
              <a:t>supercapacitors</a:t>
            </a:r>
          </a:p>
          <a:p>
            <a:r>
              <a:rPr lang="sr-Latn-RS" dirty="0">
                <a:latin typeface="+mj-lt"/>
                <a:cs typeface="Times New Roman" panose="02020603050405020304" pitchFamily="18" charset="0"/>
              </a:rPr>
              <a:t>           sensors</a:t>
            </a:r>
          </a:p>
          <a:p>
            <a:r>
              <a:rPr lang="sr-Latn-RS" dirty="0">
                <a:latin typeface="+mj-lt"/>
                <a:cs typeface="Times New Roman" panose="02020603050405020304" pitchFamily="18" charset="0"/>
              </a:rPr>
              <a:t>           batteries</a:t>
            </a:r>
          </a:p>
          <a:p>
            <a:r>
              <a:rPr lang="en-US" dirty="0">
                <a:latin typeface="+mj-lt"/>
                <a:cs typeface="Times New Roman" panose="02020603050405020304" pitchFamily="18" charset="0"/>
              </a:rPr>
              <a:t>           </a:t>
            </a:r>
            <a:r>
              <a:rPr lang="sr-Latn-RS" dirty="0">
                <a:latin typeface="+mj-lt"/>
                <a:cs typeface="Times New Roman" panose="02020603050405020304" pitchFamily="18" charset="0"/>
              </a:rPr>
              <a:t>environmental protection</a:t>
            </a:r>
          </a:p>
        </p:txBody>
      </p:sp>
      <p:cxnSp>
        <p:nvCxnSpPr>
          <p:cNvPr id="5" name="Straight Connector 4">
            <a:extLst>
              <a:ext uri="{FF2B5EF4-FFF2-40B4-BE49-F238E27FC236}">
                <a16:creationId xmlns="" xmlns:a16="http://schemas.microsoft.com/office/drawing/2014/main" id="{AE3F73AA-B0EA-4FA9-B528-E04DC8BB9440}"/>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pic>
        <p:nvPicPr>
          <p:cNvPr id="7" name="image7.png">
            <a:extLst>
              <a:ext uri="{FF2B5EF4-FFF2-40B4-BE49-F238E27FC236}">
                <a16:creationId xmlns="" xmlns:a16="http://schemas.microsoft.com/office/drawing/2014/main" id="{49204A1E-601F-4355-85E5-F3FDE9107CA1}"/>
              </a:ext>
            </a:extLst>
          </p:cNvPr>
          <p:cNvPicPr>
            <a:picLocks/>
          </p:cNvPicPr>
          <p:nvPr/>
        </p:nvPicPr>
        <p:blipFill>
          <a:blip r:embed="rId3"/>
          <a:srcRect/>
          <a:stretch>
            <a:fillRect/>
          </a:stretch>
        </p:blipFill>
        <p:spPr>
          <a:xfrm>
            <a:off x="184558" y="193089"/>
            <a:ext cx="4867188" cy="5449655"/>
          </a:xfrm>
          <a:prstGeom prst="rect">
            <a:avLst/>
          </a:prstGeom>
          <a:solidFill>
            <a:schemeClr val="bg1"/>
          </a:solidFill>
          <a:ln/>
        </p:spPr>
      </p:pic>
      <p:sp>
        <p:nvSpPr>
          <p:cNvPr id="8" name="TextBox 7">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237931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D003441-EF7D-407B-BCDB-2C73972333FF}"/>
              </a:ext>
            </a:extLst>
          </p:cNvPr>
          <p:cNvSpPr>
            <a:spLocks noGrp="1"/>
          </p:cNvSpPr>
          <p:nvPr>
            <p:ph type="title"/>
          </p:nvPr>
        </p:nvSpPr>
        <p:spPr>
          <a:xfrm>
            <a:off x="1121258" y="78059"/>
            <a:ext cx="3311804" cy="620170"/>
          </a:xfrm>
          <a:prstGeom prst="rect">
            <a:avLst/>
          </a:prstGeom>
        </p:spPr>
        <p:txBody>
          <a:bodyPr wrap="none">
            <a:spAutoFit/>
          </a:bodyPr>
          <a:lstStyle/>
          <a:p>
            <a:r>
              <a:rPr lang="en-US" sz="4000" b="1" dirty="0">
                <a:cs typeface="Times New Roman" panose="02020603050405020304" pitchFamily="18" charset="0"/>
              </a:rPr>
              <a:t>Heteropolyacids </a:t>
            </a:r>
          </a:p>
        </p:txBody>
      </p:sp>
      <p:sp>
        <p:nvSpPr>
          <p:cNvPr id="6" name="Text Placeholder 5">
            <a:extLst>
              <a:ext uri="{FF2B5EF4-FFF2-40B4-BE49-F238E27FC236}">
                <a16:creationId xmlns="" xmlns:a16="http://schemas.microsoft.com/office/drawing/2014/main" id="{3403DDD8-431E-4BDA-A009-7D25C04992C2}"/>
              </a:ext>
            </a:extLst>
          </p:cNvPr>
          <p:cNvSpPr>
            <a:spLocks noGrp="1"/>
          </p:cNvSpPr>
          <p:nvPr>
            <p:ph type="body" sz="half" idx="2"/>
          </p:nvPr>
        </p:nvSpPr>
        <p:spPr>
          <a:xfrm>
            <a:off x="638980" y="779405"/>
            <a:ext cx="5367538" cy="5193729"/>
          </a:xfrm>
          <a:prstGeom prst="rect">
            <a:avLst/>
          </a:prstGeom>
        </p:spPr>
        <p:txBody>
          <a:bodyPr wrap="square">
            <a:spAutoFit/>
          </a:bodyPr>
          <a:lstStyle/>
          <a:p>
            <a:pPr marL="285750" indent="-285750">
              <a:buFont typeface="Wingdings" panose="05000000000000000000" pitchFamily="2" charset="2"/>
              <a:buChar char="q"/>
            </a:pPr>
            <a:r>
              <a:rPr lang="sr-Latn-RS" sz="2000" dirty="0">
                <a:latin typeface="+mj-lt"/>
                <a:cs typeface="Times New Roman" panose="02020603050405020304" pitchFamily="18" charset="0"/>
              </a:rPr>
              <a:t>Heteropolyacids belong to the group of polyoxometallates</a:t>
            </a:r>
          </a:p>
          <a:p>
            <a:pPr marL="285750" indent="-285750">
              <a:buFont typeface="Wingdings" panose="05000000000000000000" pitchFamily="2" charset="2"/>
              <a:buChar char="q"/>
            </a:pPr>
            <a:r>
              <a:rPr lang="sr-Latn-RS" sz="2000" dirty="0">
                <a:latin typeface="+mj-lt"/>
                <a:cs typeface="Times New Roman" panose="02020603050405020304" pitchFamily="18" charset="0"/>
              </a:rPr>
              <a:t>The general formula is (X</a:t>
            </a:r>
            <a:r>
              <a:rPr lang="sr-Latn-RS" sz="2000" baseline="-25000" dirty="0">
                <a:latin typeface="+mj-lt"/>
                <a:cs typeface="Times New Roman" panose="02020603050405020304" pitchFamily="18" charset="0"/>
              </a:rPr>
              <a:t>x</a:t>
            </a:r>
            <a:r>
              <a:rPr lang="sr-Latn-RS" sz="2000" dirty="0">
                <a:latin typeface="+mj-lt"/>
                <a:cs typeface="Times New Roman" panose="02020603050405020304" pitchFamily="18" charset="0"/>
              </a:rPr>
              <a:t>M</a:t>
            </a:r>
            <a:r>
              <a:rPr lang="sr-Latn-RS" sz="2000" baseline="-25000" dirty="0">
                <a:latin typeface="+mj-lt"/>
                <a:cs typeface="Times New Roman" panose="02020603050405020304" pitchFamily="18" charset="0"/>
              </a:rPr>
              <a:t>m</a:t>
            </a:r>
            <a:r>
              <a:rPr lang="sr-Latn-RS" sz="2000" dirty="0">
                <a:latin typeface="+mj-lt"/>
                <a:cs typeface="Times New Roman" panose="02020603050405020304" pitchFamily="18" charset="0"/>
              </a:rPr>
              <a:t>O</a:t>
            </a:r>
            <a:r>
              <a:rPr lang="sr-Latn-RS" sz="2000" baseline="-25000" dirty="0">
                <a:latin typeface="+mj-lt"/>
                <a:cs typeface="Times New Roman" panose="02020603050405020304" pitchFamily="18" charset="0"/>
              </a:rPr>
              <a:t>y</a:t>
            </a:r>
            <a:r>
              <a:rPr lang="sr-Latn-RS" sz="2000" dirty="0">
                <a:latin typeface="+mj-lt"/>
                <a:cs typeface="Times New Roman" panose="02020603050405020304" pitchFamily="18" charset="0"/>
              </a:rPr>
              <a:t>)</a:t>
            </a:r>
            <a:r>
              <a:rPr lang="sr-Latn-RS" sz="2000" baseline="30000" dirty="0">
                <a:latin typeface="+mj-lt"/>
                <a:cs typeface="Times New Roman" panose="02020603050405020304" pitchFamily="18" charset="0"/>
              </a:rPr>
              <a:t>q-</a:t>
            </a:r>
            <a:r>
              <a:rPr lang="sr-Latn-RS" sz="2000" dirty="0">
                <a:latin typeface="+mj-lt"/>
                <a:cs typeface="Times New Roman" panose="02020603050405020304" pitchFamily="18" charset="0"/>
              </a:rPr>
              <a:t>, x&lt;m</a:t>
            </a:r>
          </a:p>
          <a:p>
            <a:pPr marL="285750" indent="-285750">
              <a:buFont typeface="Wingdings" panose="05000000000000000000" pitchFamily="2" charset="2"/>
              <a:buChar char="q"/>
            </a:pPr>
            <a:r>
              <a:rPr lang="sr-Latn-RS" sz="2000" dirty="0">
                <a:latin typeface="+mj-lt"/>
                <a:cs typeface="Times New Roman" panose="02020603050405020304" pitchFamily="18" charset="0"/>
              </a:rPr>
              <a:t>Basic building unit - octahedron</a:t>
            </a:r>
          </a:p>
          <a:p>
            <a:pPr marL="285750" indent="-285750">
              <a:buFont typeface="Wingdings" panose="05000000000000000000" pitchFamily="2" charset="2"/>
              <a:buChar char="q"/>
            </a:pPr>
            <a:r>
              <a:rPr lang="sr-Latn-RS" sz="2000" dirty="0">
                <a:latin typeface="+mj-lt"/>
                <a:cs typeface="Times New Roman" panose="02020603050405020304" pitchFamily="18" charset="0"/>
              </a:rPr>
              <a:t>The most </a:t>
            </a:r>
            <a:r>
              <a:rPr lang="en-US" sz="2000" dirty="0">
                <a:latin typeface="+mj-lt"/>
                <a:cs typeface="Times New Roman" panose="02020603050405020304" pitchFamily="18" charset="0"/>
              </a:rPr>
              <a:t>known</a:t>
            </a:r>
            <a:r>
              <a:rPr lang="sr-Latn-RS" sz="2000" dirty="0">
                <a:latin typeface="+mj-lt"/>
                <a:cs typeface="Times New Roman" panose="02020603050405020304" pitchFamily="18" charset="0"/>
              </a:rPr>
              <a:t> structure is Keggin</a:t>
            </a:r>
            <a:r>
              <a:rPr lang="en-US" sz="2000" dirty="0">
                <a:latin typeface="+mj-lt"/>
                <a:cs typeface="Times New Roman" panose="02020603050405020304" pitchFamily="18" charset="0"/>
              </a:rPr>
              <a:t> anion</a:t>
            </a:r>
            <a:r>
              <a:rPr lang="sr-Latn-RS" sz="2000" dirty="0">
                <a:latin typeface="+mj-lt"/>
                <a:cs typeface="Times New Roman" panose="02020603050405020304" pitchFamily="18" charset="0"/>
              </a:rPr>
              <a:t> structure (H</a:t>
            </a:r>
            <a:r>
              <a:rPr lang="sr-Latn-RS" sz="2000" baseline="-25000" dirty="0">
                <a:latin typeface="+mj-lt"/>
                <a:cs typeface="Times New Roman" panose="02020603050405020304" pitchFamily="18" charset="0"/>
              </a:rPr>
              <a:t>n</a:t>
            </a:r>
            <a:r>
              <a:rPr lang="sr-Latn-RS" sz="2000" dirty="0">
                <a:latin typeface="+mj-lt"/>
                <a:cs typeface="Times New Roman" panose="02020603050405020304" pitchFamily="18" charset="0"/>
              </a:rPr>
              <a:t>XM</a:t>
            </a:r>
            <a:r>
              <a:rPr lang="sr-Latn-RS" sz="2000" baseline="-25000" dirty="0">
                <a:latin typeface="+mj-lt"/>
                <a:cs typeface="Times New Roman" panose="02020603050405020304" pitchFamily="18" charset="0"/>
              </a:rPr>
              <a:t>12</a:t>
            </a:r>
            <a:r>
              <a:rPr lang="sr-Latn-RS" sz="2000" dirty="0">
                <a:latin typeface="+mj-lt"/>
                <a:cs typeface="Times New Roman" panose="02020603050405020304" pitchFamily="18" charset="0"/>
              </a:rPr>
              <a:t>O</a:t>
            </a:r>
            <a:r>
              <a:rPr lang="sr-Latn-RS" sz="2000" baseline="-25000" dirty="0">
                <a:latin typeface="+mj-lt"/>
                <a:cs typeface="Times New Roman" panose="02020603050405020304" pitchFamily="18" charset="0"/>
              </a:rPr>
              <a:t>40</a:t>
            </a:r>
            <a:r>
              <a:rPr lang="sr-Latn-RS" sz="2000" dirty="0">
                <a:latin typeface="+mj-lt"/>
                <a:cs typeface="Times New Roman" panose="02020603050405020304" pitchFamily="18" charset="0"/>
              </a:rPr>
              <a:t>)</a:t>
            </a:r>
          </a:p>
          <a:p>
            <a:pPr marL="285750" indent="-285750">
              <a:buFont typeface="Wingdings" panose="05000000000000000000" pitchFamily="2" charset="2"/>
              <a:buChar char="q"/>
            </a:pPr>
            <a:endParaRPr lang="sr-Latn-RS" sz="2000" dirty="0">
              <a:latin typeface="+mj-lt"/>
              <a:cs typeface="Times New Roman" panose="02020603050405020304" pitchFamily="18" charset="0"/>
            </a:endParaRPr>
          </a:p>
          <a:p>
            <a:pPr marL="285750" indent="-285750">
              <a:buFont typeface="Wingdings" panose="05000000000000000000" pitchFamily="2" charset="2"/>
              <a:buChar char="q"/>
            </a:pPr>
            <a:r>
              <a:rPr lang="en-US" sz="2000" dirty="0">
                <a:latin typeface="+mj-lt"/>
                <a:cs typeface="Times New Roman" panose="02020603050405020304" pitchFamily="18" charset="0"/>
              </a:rPr>
              <a:t>They are easily synthesized, non-toxic and especially suitable for use as:</a:t>
            </a:r>
            <a:endParaRPr lang="sr-Latn-RS" sz="2000" dirty="0">
              <a:latin typeface="+mj-lt"/>
              <a:cs typeface="Times New Roman" panose="02020603050405020304" pitchFamily="18" charset="0"/>
            </a:endParaRPr>
          </a:p>
          <a:p>
            <a:r>
              <a:rPr lang="sr-Latn-RS" sz="2000" dirty="0">
                <a:latin typeface="+mj-lt"/>
                <a:cs typeface="Times New Roman" panose="02020603050405020304" pitchFamily="18" charset="0"/>
              </a:rPr>
              <a:t>               catalysts</a:t>
            </a:r>
          </a:p>
          <a:p>
            <a:r>
              <a:rPr lang="sr-Latn-RS" sz="2000" dirty="0">
                <a:latin typeface="+mj-lt"/>
                <a:cs typeface="Times New Roman" panose="02020603050405020304" pitchFamily="18" charset="0"/>
              </a:rPr>
              <a:t>               supercapacitors</a:t>
            </a:r>
          </a:p>
          <a:p>
            <a:r>
              <a:rPr lang="sr-Latn-RS" sz="2000" dirty="0">
                <a:latin typeface="+mj-lt"/>
                <a:cs typeface="Times New Roman" panose="02020603050405020304" pitchFamily="18" charset="0"/>
              </a:rPr>
              <a:t>               fuel cells</a:t>
            </a:r>
          </a:p>
          <a:p>
            <a:r>
              <a:rPr lang="sr-Latn-RS" sz="2000" dirty="0">
                <a:latin typeface="+mj-lt"/>
                <a:cs typeface="Times New Roman" panose="02020603050405020304" pitchFamily="18" charset="0"/>
              </a:rPr>
              <a:t>               batteries</a:t>
            </a:r>
          </a:p>
        </p:txBody>
      </p:sp>
      <p:sp>
        <p:nvSpPr>
          <p:cNvPr id="9" name="Rectangle 8">
            <a:extLst>
              <a:ext uri="{FF2B5EF4-FFF2-40B4-BE49-F238E27FC236}">
                <a16:creationId xmlns="" xmlns:a16="http://schemas.microsoft.com/office/drawing/2014/main" id="{03B0FFAE-F623-4F3F-9810-3CD9F34A812B}"/>
              </a:ext>
            </a:extLst>
          </p:cNvPr>
          <p:cNvSpPr/>
          <p:nvPr/>
        </p:nvSpPr>
        <p:spPr>
          <a:xfrm>
            <a:off x="6096000" y="0"/>
            <a:ext cx="6096000" cy="6854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vezivanje.png">
            <a:extLst>
              <a:ext uri="{FF2B5EF4-FFF2-40B4-BE49-F238E27FC236}">
                <a16:creationId xmlns="" xmlns:a16="http://schemas.microsoft.com/office/drawing/2014/main" id="{B6B25A84-3AC4-4E23-8C45-9B57561EFCE7}"/>
              </a:ext>
            </a:extLst>
          </p:cNvPr>
          <p:cNvPicPr/>
          <p:nvPr/>
        </p:nvPicPr>
        <p:blipFill>
          <a:blip r:embed="rId3"/>
          <a:stretch>
            <a:fillRect/>
          </a:stretch>
        </p:blipFill>
        <p:spPr>
          <a:xfrm>
            <a:off x="6573833" y="3371623"/>
            <a:ext cx="4758220" cy="2501863"/>
          </a:xfrm>
          <a:prstGeom prst="rect">
            <a:avLst/>
          </a:prstGeom>
        </p:spPr>
      </p:pic>
      <p:pic>
        <p:nvPicPr>
          <p:cNvPr id="7" name="image9.png">
            <a:extLst>
              <a:ext uri="{FF2B5EF4-FFF2-40B4-BE49-F238E27FC236}">
                <a16:creationId xmlns="" xmlns:a16="http://schemas.microsoft.com/office/drawing/2014/main" id="{B84E122A-9177-411E-987B-CE22663C2A9F}"/>
              </a:ext>
            </a:extLst>
          </p:cNvPr>
          <p:cNvPicPr/>
          <p:nvPr/>
        </p:nvPicPr>
        <p:blipFill>
          <a:blip r:embed="rId4"/>
          <a:srcRect/>
          <a:stretch>
            <a:fillRect/>
          </a:stretch>
        </p:blipFill>
        <p:spPr>
          <a:xfrm>
            <a:off x="6120593" y="342248"/>
            <a:ext cx="5669280" cy="2560320"/>
          </a:xfrm>
          <a:prstGeom prst="rect">
            <a:avLst/>
          </a:prstGeom>
          <a:ln/>
        </p:spPr>
      </p:pic>
      <p:cxnSp>
        <p:nvCxnSpPr>
          <p:cNvPr id="10" name="Straight Connector 9">
            <a:extLst>
              <a:ext uri="{FF2B5EF4-FFF2-40B4-BE49-F238E27FC236}">
                <a16:creationId xmlns="" xmlns:a16="http://schemas.microsoft.com/office/drawing/2014/main" id="{EF8E1793-6622-4740-9874-E86958AB09D8}"/>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176073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j-lt"/>
              </a:rPr>
              <a:t>Aim</a:t>
            </a:r>
          </a:p>
        </p:txBody>
      </p:sp>
      <p:sp>
        <p:nvSpPr>
          <p:cNvPr id="4" name="Rectangle 3">
            <a:extLst>
              <a:ext uri="{FF2B5EF4-FFF2-40B4-BE49-F238E27FC236}">
                <a16:creationId xmlns="" xmlns:a16="http://schemas.microsoft.com/office/drawing/2014/main" id="{A41DB5FB-CF04-4C2C-B24A-F0BDA9E7B2D0}"/>
              </a:ext>
            </a:extLst>
          </p:cNvPr>
          <p:cNvSpPr/>
          <p:nvPr/>
        </p:nvSpPr>
        <p:spPr>
          <a:xfrm>
            <a:off x="837676" y="1412816"/>
            <a:ext cx="10692707" cy="4154984"/>
          </a:xfrm>
          <a:prstGeom prst="rect">
            <a:avLst/>
          </a:prstGeom>
        </p:spPr>
        <p:txBody>
          <a:bodyPr wrap="square">
            <a:spAutoFit/>
          </a:bodyPr>
          <a:lstStyle/>
          <a:p>
            <a:pPr marL="342900" indent="-342900" algn="just">
              <a:buFont typeface="Wingdings" panose="05000000000000000000" pitchFamily="2" charset="2"/>
              <a:buChar char="q"/>
            </a:pPr>
            <a:endParaRPr lang="en-US" sz="2400" dirty="0">
              <a:solidFill>
                <a:schemeClr val="bg1"/>
              </a:solidFill>
              <a:latin typeface="+mj-lt"/>
              <a:cs typeface="Times New Roman" panose="02020603050405020304" pitchFamily="18" charset="0"/>
            </a:endParaRPr>
          </a:p>
          <a:p>
            <a:pPr marL="342900" indent="-342900" algn="just">
              <a:buFont typeface="Wingdings" panose="05000000000000000000" pitchFamily="2" charset="2"/>
              <a:buChar char="q"/>
            </a:pPr>
            <a:r>
              <a:rPr lang="sr-Latn-RS" sz="2400" dirty="0">
                <a:solidFill>
                  <a:schemeClr val="bg1"/>
                </a:solidFill>
                <a:latin typeface="+mj-lt"/>
                <a:cs typeface="Times New Roman" panose="02020603050405020304" pitchFamily="18" charset="0"/>
              </a:rPr>
              <a:t>Investigation of the nature of interaction</a:t>
            </a:r>
            <a:r>
              <a:rPr lang="en-US" sz="2400" dirty="0">
                <a:solidFill>
                  <a:schemeClr val="bg1"/>
                </a:solidFill>
                <a:latin typeface="+mj-lt"/>
                <a:cs typeface="Times New Roman" panose="02020603050405020304" pitchFamily="18" charset="0"/>
              </a:rPr>
              <a:t>s</a:t>
            </a:r>
            <a:r>
              <a:rPr lang="sr-Latn-RS" sz="2400" dirty="0">
                <a:solidFill>
                  <a:schemeClr val="bg1"/>
                </a:solidFill>
                <a:latin typeface="+mj-lt"/>
                <a:cs typeface="Times New Roman" panose="02020603050405020304" pitchFamily="18" charset="0"/>
              </a:rPr>
              <a:t> betwe</a:t>
            </a:r>
            <a:r>
              <a:rPr lang="en-US" sz="2400" dirty="0">
                <a:solidFill>
                  <a:schemeClr val="bg1"/>
                </a:solidFill>
                <a:latin typeface="+mj-lt"/>
                <a:cs typeface="Times New Roman" panose="02020603050405020304" pitchFamily="18" charset="0"/>
              </a:rPr>
              <a:t>e</a:t>
            </a:r>
            <a:r>
              <a:rPr lang="sr-Latn-RS" sz="2400" dirty="0">
                <a:solidFill>
                  <a:schemeClr val="bg1"/>
                </a:solidFill>
                <a:latin typeface="+mj-lt"/>
                <a:cs typeface="Times New Roman" panose="02020603050405020304" pitchFamily="18" charset="0"/>
              </a:rPr>
              <a:t>n GO and </a:t>
            </a:r>
            <a:r>
              <a:rPr lang="sr-Latn-RS" sz="2400" dirty="0">
                <a:solidFill>
                  <a:schemeClr val="bg1"/>
                </a:solidFill>
                <a:latin typeface="+mj-lt"/>
                <a:ea typeface="Times New Roman" panose="02020603050405020304" pitchFamily="18" charset="0"/>
                <a:cs typeface="Times New Roman" panose="02020603050405020304" pitchFamily="18" charset="0"/>
              </a:rPr>
              <a:t>WPA</a:t>
            </a:r>
            <a:r>
              <a:rPr lang="sr-Latn-RS" sz="2400" dirty="0">
                <a:solidFill>
                  <a:schemeClr val="bg1"/>
                </a:solidFill>
                <a:latin typeface="+mj-lt"/>
                <a:cs typeface="Times New Roman" panose="02020603050405020304" pitchFamily="18" charset="0"/>
              </a:rPr>
              <a:t> </a:t>
            </a:r>
            <a:r>
              <a:rPr lang="en-US" sz="2400" dirty="0">
                <a:solidFill>
                  <a:schemeClr val="bg1"/>
                </a:solidFill>
                <a:latin typeface="+mj-lt"/>
                <a:cs typeface="Times New Roman" panose="02020603050405020304" pitchFamily="18" charset="0"/>
              </a:rPr>
              <a:t>in </a:t>
            </a:r>
            <a:r>
              <a:rPr lang="sr-Latn-RS" sz="2400" dirty="0">
                <a:solidFill>
                  <a:schemeClr val="bg1"/>
                </a:solidFill>
                <a:latin typeface="+mj-lt"/>
                <a:cs typeface="Times New Roman" panose="02020603050405020304" pitchFamily="18" charset="0"/>
              </a:rPr>
              <a:t>aqueous </a:t>
            </a:r>
            <a:r>
              <a:rPr lang="en-US" sz="2400" dirty="0">
                <a:solidFill>
                  <a:schemeClr val="bg1"/>
                </a:solidFill>
                <a:latin typeface="+mj-lt"/>
                <a:cs typeface="Times New Roman" panose="02020603050405020304" pitchFamily="18" charset="0"/>
              </a:rPr>
              <a:t>suspensions</a:t>
            </a:r>
            <a:r>
              <a:rPr lang="sr-Latn-RS" sz="2400" dirty="0">
                <a:solidFill>
                  <a:schemeClr val="bg1"/>
                </a:solidFill>
                <a:latin typeface="+mj-lt"/>
                <a:cs typeface="Times New Roman" panose="02020603050405020304" pitchFamily="18" charset="0"/>
              </a:rPr>
              <a:t>.</a:t>
            </a:r>
            <a:endParaRPr lang="en-US" sz="2400" dirty="0">
              <a:solidFill>
                <a:schemeClr val="bg1"/>
              </a:solidFill>
              <a:latin typeface="+mj-lt"/>
              <a:cs typeface="Times New Roman" panose="02020603050405020304" pitchFamily="18" charset="0"/>
            </a:endParaRPr>
          </a:p>
          <a:p>
            <a:pPr marL="342900" indent="-342900" algn="just">
              <a:buFont typeface="Wingdings" panose="05000000000000000000" pitchFamily="2" charset="2"/>
              <a:buChar char="q"/>
            </a:pPr>
            <a:endParaRPr lang="en-US" sz="2400" dirty="0">
              <a:solidFill>
                <a:schemeClr val="bg1"/>
              </a:solidFill>
              <a:latin typeface="+mj-lt"/>
              <a:cs typeface="Times New Roman" panose="02020603050405020304" pitchFamily="18" charset="0"/>
            </a:endParaRPr>
          </a:p>
          <a:p>
            <a:pPr marL="342900" indent="-342900" algn="just">
              <a:buFont typeface="Wingdings" panose="05000000000000000000" pitchFamily="2" charset="2"/>
              <a:buChar char="q"/>
            </a:pPr>
            <a:r>
              <a:rPr lang="en-US" sz="2400" dirty="0">
                <a:solidFill>
                  <a:schemeClr val="bg1"/>
                </a:solidFill>
                <a:latin typeface="+mj-lt"/>
                <a:cs typeface="Times New Roman" panose="02020603050405020304" pitchFamily="18" charset="0"/>
              </a:rPr>
              <a:t>The nature of the interaction was primarily observed from the aspect of surface chemistry of graphene oxide, which is based on the assumption that the interaction will be most pronounced on oxygen functional groups</a:t>
            </a:r>
            <a:r>
              <a:rPr lang="sr-Latn-RS" sz="2400" dirty="0">
                <a:solidFill>
                  <a:schemeClr val="bg1"/>
                </a:solidFill>
                <a:latin typeface="+mj-lt"/>
                <a:cs typeface="Times New Roman" panose="02020603050405020304" pitchFamily="18" charset="0"/>
              </a:rPr>
              <a:t>.</a:t>
            </a:r>
            <a:endParaRPr lang="en-US" sz="2400" dirty="0">
              <a:solidFill>
                <a:schemeClr val="bg1"/>
              </a:solidFill>
              <a:latin typeface="+mj-lt"/>
              <a:cs typeface="Times New Roman" panose="02020603050405020304" pitchFamily="18" charset="0"/>
            </a:endParaRPr>
          </a:p>
          <a:p>
            <a:pPr marL="342900" indent="-342900" algn="just">
              <a:buFont typeface="Wingdings" panose="05000000000000000000" pitchFamily="2" charset="2"/>
              <a:buChar char="q"/>
            </a:pPr>
            <a:endParaRPr lang="en-US" sz="2400" dirty="0">
              <a:solidFill>
                <a:schemeClr val="bg1"/>
              </a:solidFill>
              <a:latin typeface="+mj-lt"/>
              <a:cs typeface="Times New Roman" panose="02020603050405020304" pitchFamily="18" charset="0"/>
            </a:endParaRPr>
          </a:p>
          <a:p>
            <a:pPr marL="342900" indent="-342900" algn="just">
              <a:buFont typeface="Wingdings" panose="05000000000000000000" pitchFamily="2" charset="2"/>
              <a:buChar char="q"/>
            </a:pPr>
            <a:r>
              <a:rPr lang="en-US" sz="2400" dirty="0">
                <a:solidFill>
                  <a:schemeClr val="bg1"/>
                </a:solidFill>
                <a:latin typeface="+mj-lt"/>
                <a:cs typeface="Times New Roman" panose="02020603050405020304" pitchFamily="18" charset="0"/>
              </a:rPr>
              <a:t>For this purpose, the experimental </a:t>
            </a:r>
            <a:r>
              <a:rPr lang="sr-Latn-RS" sz="2400" dirty="0">
                <a:solidFill>
                  <a:schemeClr val="bg1"/>
                </a:solidFill>
                <a:latin typeface="+mj-lt"/>
                <a:cs typeface="Times New Roman" panose="02020603050405020304" pitchFamily="18" charset="0"/>
              </a:rPr>
              <a:t>approach</a:t>
            </a:r>
            <a:r>
              <a:rPr lang="en-US" sz="2400" dirty="0">
                <a:solidFill>
                  <a:schemeClr val="bg1"/>
                </a:solidFill>
                <a:latin typeface="+mj-lt"/>
                <a:cs typeface="Times New Roman" panose="02020603050405020304" pitchFamily="18" charset="0"/>
              </a:rPr>
              <a:t> is based on chemical titrations, </a:t>
            </a:r>
            <a:r>
              <a:rPr lang="sr-Latn-RS" sz="2400" dirty="0">
                <a:solidFill>
                  <a:schemeClr val="bg1"/>
                </a:solidFill>
                <a:latin typeface="+mj-lt"/>
                <a:cs typeface="Times New Roman" panose="02020603050405020304" pitchFamily="18" charset="0"/>
              </a:rPr>
              <a:t>i.e. their possibility</a:t>
            </a:r>
            <a:r>
              <a:rPr lang="en-US" sz="2400" dirty="0">
                <a:solidFill>
                  <a:schemeClr val="bg1"/>
                </a:solidFill>
                <a:latin typeface="+mj-lt"/>
                <a:cs typeface="Times New Roman" panose="02020603050405020304" pitchFamily="18" charset="0"/>
              </a:rPr>
              <a:t> to detect differences in</a:t>
            </a:r>
            <a:r>
              <a:rPr lang="sr-Latn-RS" sz="2400" dirty="0">
                <a:solidFill>
                  <a:schemeClr val="bg1"/>
                </a:solidFill>
                <a:latin typeface="+mj-lt"/>
                <a:cs typeface="Times New Roman" panose="02020603050405020304" pitchFamily="18" charset="0"/>
              </a:rPr>
              <a:t> </a:t>
            </a:r>
            <a:r>
              <a:rPr lang="en-US" sz="2400" dirty="0">
                <a:solidFill>
                  <a:schemeClr val="bg1"/>
                </a:solidFill>
                <a:latin typeface="+mj-lt"/>
                <a:cs typeface="Times New Roman" panose="02020603050405020304" pitchFamily="18" charset="0"/>
              </a:rPr>
              <a:t>functional groups due to different </a:t>
            </a:r>
            <a:r>
              <a:rPr lang="sr-Latn-RS" sz="2400" dirty="0">
                <a:solidFill>
                  <a:schemeClr val="bg1"/>
                </a:solidFill>
                <a:latin typeface="+mj-lt"/>
                <a:cs typeface="Times New Roman" panose="02020603050405020304" pitchFamily="18" charset="0"/>
              </a:rPr>
              <a:t>reactivity of titrants.</a:t>
            </a:r>
            <a:endParaRPr lang="en-US" sz="2400" dirty="0">
              <a:solidFill>
                <a:schemeClr val="bg1"/>
              </a:solidFill>
              <a:latin typeface="+mj-lt"/>
              <a:cs typeface="Times New Roman" panose="02020603050405020304" pitchFamily="18" charset="0"/>
            </a:endParaRPr>
          </a:p>
        </p:txBody>
      </p:sp>
      <p:cxnSp>
        <p:nvCxnSpPr>
          <p:cNvPr id="6" name="Straight Connector 5">
            <a:extLst>
              <a:ext uri="{FF2B5EF4-FFF2-40B4-BE49-F238E27FC236}">
                <a16:creationId xmlns="" xmlns:a16="http://schemas.microsoft.com/office/drawing/2014/main" id="{A4478BA2-312B-4BD2-B487-90C27D062EAA}"/>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205894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600" b="1" dirty="0" smtClean="0">
                <a:solidFill>
                  <a:schemeClr val="tx1"/>
                </a:solidFill>
                <a:latin typeface="+mj-lt"/>
              </a:rPr>
              <a:t>Synthesis and modification of samples</a:t>
            </a:r>
            <a:endParaRPr lang="en-US" sz="3600" b="1" dirty="0">
              <a:solidFill>
                <a:schemeClr val="tx1"/>
              </a:solidFill>
              <a:latin typeface="+mj-lt"/>
            </a:endParaRPr>
          </a:p>
        </p:txBody>
      </p:sp>
      <p:sp>
        <p:nvSpPr>
          <p:cNvPr id="5" name="Rectangle 4"/>
          <p:cNvSpPr/>
          <p:nvPr/>
        </p:nvSpPr>
        <p:spPr>
          <a:xfrm>
            <a:off x="549963" y="937416"/>
            <a:ext cx="11198087" cy="5170646"/>
          </a:xfrm>
          <a:prstGeom prst="rect">
            <a:avLst/>
          </a:prstGeom>
        </p:spPr>
        <p:txBody>
          <a:bodyPr wrap="square">
            <a:spAutoFit/>
          </a:bodyPr>
          <a:lstStyle/>
          <a:p>
            <a:pPr marL="342900"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Nanocomposites of GO and WPA are synthesised, and weight percent of WPA is adjusted to be from 5 to </a:t>
            </a:r>
            <a:r>
              <a:rPr lang="sr-Latn-RS" sz="2200" dirty="0" smtClean="0">
                <a:solidFill>
                  <a:schemeClr val="bg1"/>
                </a:solidFill>
                <a:latin typeface="+mj-lt"/>
                <a:cs typeface="Times New Roman" panose="02020603050405020304" pitchFamily="18" charset="0"/>
              </a:rPr>
              <a:t>50</a:t>
            </a:r>
            <a:r>
              <a:rPr lang="sr-Cyrl-RS" sz="2200" dirty="0" smtClean="0">
                <a:solidFill>
                  <a:schemeClr val="bg1"/>
                </a:solidFill>
                <a:latin typeface="+mj-lt"/>
                <a:cs typeface="Times New Roman" panose="02020603050405020304" pitchFamily="18" charset="0"/>
              </a:rPr>
              <a:t> </a:t>
            </a:r>
            <a:r>
              <a:rPr lang="en-US" sz="2200" dirty="0" smtClean="0">
                <a:solidFill>
                  <a:schemeClr val="bg1"/>
                </a:solidFill>
                <a:latin typeface="+mj-lt"/>
                <a:cs typeface="Times New Roman" panose="02020603050405020304" pitchFamily="18" charset="0"/>
              </a:rPr>
              <a:t>wt.</a:t>
            </a:r>
            <a:r>
              <a:rPr lang="sr-Latn-RS" sz="2200" dirty="0" smtClean="0">
                <a:solidFill>
                  <a:schemeClr val="bg1"/>
                </a:solidFill>
                <a:latin typeface="+mj-lt"/>
                <a:cs typeface="Times New Roman" panose="02020603050405020304" pitchFamily="18" charset="0"/>
              </a:rPr>
              <a:t>% compared </a:t>
            </a:r>
            <a:r>
              <a:rPr lang="sr-Latn-RS" sz="2200" dirty="0">
                <a:solidFill>
                  <a:schemeClr val="bg1"/>
                </a:solidFill>
                <a:latin typeface="+mj-lt"/>
                <a:cs typeface="Times New Roman" panose="02020603050405020304" pitchFamily="18" charset="0"/>
              </a:rPr>
              <a:t>to GO.</a:t>
            </a:r>
          </a:p>
          <a:p>
            <a:pPr marL="342900" indent="-342900">
              <a:buFont typeface="Wingdings" panose="05000000000000000000" pitchFamily="2" charset="2"/>
              <a:buChar char="q"/>
            </a:pPr>
            <a:endParaRPr lang="sr-Latn-RS" sz="2200" dirty="0">
              <a:solidFill>
                <a:schemeClr val="bg1"/>
              </a:solidFill>
              <a:latin typeface="+mj-lt"/>
              <a:cs typeface="Times New Roman" panose="02020603050405020304" pitchFamily="18" charset="0"/>
            </a:endParaRPr>
          </a:p>
          <a:p>
            <a:pPr marL="342900"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Prepared composites were modified with: </a:t>
            </a:r>
          </a:p>
          <a:p>
            <a:pPr marL="4000500" lvl="8"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titrations with NaOH, Na</a:t>
            </a:r>
            <a:r>
              <a:rPr lang="sr-Latn-RS" sz="2200" baseline="-25000" dirty="0">
                <a:solidFill>
                  <a:schemeClr val="bg1"/>
                </a:solidFill>
                <a:latin typeface="+mj-lt"/>
                <a:cs typeface="Times New Roman" panose="02020603050405020304" pitchFamily="18" charset="0"/>
              </a:rPr>
              <a:t>2</a:t>
            </a:r>
            <a:r>
              <a:rPr lang="sr-Latn-RS" sz="2200" dirty="0">
                <a:solidFill>
                  <a:schemeClr val="bg1"/>
                </a:solidFill>
                <a:latin typeface="+mj-lt"/>
                <a:cs typeface="Times New Roman" panose="02020603050405020304" pitchFamily="18" charset="0"/>
              </a:rPr>
              <a:t>CO</a:t>
            </a:r>
            <a:r>
              <a:rPr lang="sr-Latn-RS" sz="2200" baseline="-25000" dirty="0">
                <a:solidFill>
                  <a:schemeClr val="bg1"/>
                </a:solidFill>
                <a:latin typeface="+mj-lt"/>
                <a:cs typeface="Times New Roman" panose="02020603050405020304" pitchFamily="18" charset="0"/>
              </a:rPr>
              <a:t>3</a:t>
            </a:r>
            <a:r>
              <a:rPr lang="sr-Latn-RS" sz="2200" dirty="0">
                <a:solidFill>
                  <a:schemeClr val="bg1"/>
                </a:solidFill>
                <a:latin typeface="+mj-lt"/>
                <a:cs typeface="Times New Roman" panose="02020603050405020304" pitchFamily="18" charset="0"/>
              </a:rPr>
              <a:t>, NaHCO</a:t>
            </a:r>
            <a:r>
              <a:rPr lang="sr-Latn-RS" sz="2200" baseline="-25000" dirty="0">
                <a:solidFill>
                  <a:schemeClr val="bg1"/>
                </a:solidFill>
                <a:latin typeface="+mj-lt"/>
                <a:cs typeface="Times New Roman" panose="02020603050405020304" pitchFamily="18" charset="0"/>
              </a:rPr>
              <a:t>3</a:t>
            </a:r>
            <a:r>
              <a:rPr lang="sr-Latn-RS" sz="2200" dirty="0">
                <a:solidFill>
                  <a:schemeClr val="bg1"/>
                </a:solidFill>
                <a:latin typeface="+mj-lt"/>
                <a:cs typeface="Times New Roman" panose="02020603050405020304" pitchFamily="18" charset="0"/>
              </a:rPr>
              <a:t> </a:t>
            </a:r>
          </a:p>
          <a:p>
            <a:pPr marL="4000500" lvl="8"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thermal treatment</a:t>
            </a:r>
          </a:p>
          <a:p>
            <a:pPr marL="4000500" lvl="8" indent="-342900">
              <a:buFont typeface="Wingdings" panose="05000000000000000000" pitchFamily="2" charset="2"/>
              <a:buChar char="q"/>
            </a:pPr>
            <a:endParaRPr lang="sr-Latn-RS" sz="2200" dirty="0">
              <a:solidFill>
                <a:schemeClr val="bg1"/>
              </a:solidFill>
              <a:latin typeface="+mj-lt"/>
              <a:cs typeface="Times New Roman" panose="02020603050405020304" pitchFamily="18" charset="0"/>
            </a:endParaRPr>
          </a:p>
          <a:p>
            <a:pPr marL="342900"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Surface chemistry of chemically modified samples was monitored using: </a:t>
            </a:r>
          </a:p>
          <a:p>
            <a:pPr marL="4000500" lvl="8" indent="-342900">
              <a:buFont typeface="Wingdings" panose="05000000000000000000" pitchFamily="2" charset="2"/>
              <a:buChar char="q"/>
            </a:pPr>
            <a:r>
              <a:rPr lang="sr-Latn-CS" sz="2200" dirty="0">
                <a:solidFill>
                  <a:schemeClr val="bg1"/>
                </a:solidFill>
                <a:latin typeface="+mj-lt"/>
                <a:cs typeface="Times New Roman" panose="02020603050405020304" pitchFamily="18" charset="0"/>
              </a:rPr>
              <a:t>Fourier-transform infrared spectroscopy </a:t>
            </a:r>
            <a:r>
              <a:rPr lang="sr-Latn-RS" sz="2200" dirty="0">
                <a:solidFill>
                  <a:schemeClr val="bg1"/>
                </a:solidFill>
                <a:latin typeface="+mj-lt"/>
                <a:cs typeface="Times New Roman" panose="02020603050405020304" pitchFamily="18" charset="0"/>
              </a:rPr>
              <a:t>(FTIR)</a:t>
            </a:r>
            <a:endParaRPr lang="sr-Cyrl-RS" sz="2200" dirty="0">
              <a:solidFill>
                <a:schemeClr val="bg1"/>
              </a:solidFill>
              <a:latin typeface="+mj-lt"/>
              <a:cs typeface="Times New Roman" panose="02020603050405020304" pitchFamily="18" charset="0"/>
            </a:endParaRPr>
          </a:p>
          <a:p>
            <a:pPr marL="4000500" lvl="8" indent="-342900">
              <a:buFont typeface="Wingdings" panose="05000000000000000000" pitchFamily="2" charset="2"/>
              <a:buChar char="q"/>
            </a:pPr>
            <a:r>
              <a:rPr lang="sr-Latn-CS" sz="2200" dirty="0">
                <a:solidFill>
                  <a:schemeClr val="bg1"/>
                </a:solidFill>
                <a:latin typeface="+mj-lt"/>
                <a:cs typeface="Times New Roman" panose="02020603050405020304" pitchFamily="18" charset="0"/>
              </a:rPr>
              <a:t>X-ray photoelectron spectroscopy (XPS)</a:t>
            </a:r>
            <a:endParaRPr lang="sr-Latn-RS" sz="2200" dirty="0">
              <a:solidFill>
                <a:schemeClr val="bg1"/>
              </a:solidFill>
              <a:latin typeface="+mj-lt"/>
              <a:cs typeface="Times New Roman" panose="02020603050405020304" pitchFamily="18" charset="0"/>
            </a:endParaRPr>
          </a:p>
          <a:p>
            <a:pPr marL="4000500" lvl="8" indent="-342900">
              <a:buFont typeface="Wingdings" panose="05000000000000000000" pitchFamily="2" charset="2"/>
              <a:buChar char="q"/>
            </a:pPr>
            <a:r>
              <a:rPr lang="en-US" sz="2200" dirty="0">
                <a:solidFill>
                  <a:schemeClr val="bg1"/>
                </a:solidFill>
                <a:latin typeface="+mj-lt"/>
                <a:cs typeface="Times New Roman" panose="02020603050405020304" pitchFamily="18" charset="0"/>
              </a:rPr>
              <a:t>T</a:t>
            </a:r>
            <a:r>
              <a:rPr lang="sr-Latn-CS" sz="2200" dirty="0">
                <a:solidFill>
                  <a:schemeClr val="bg1"/>
                </a:solidFill>
                <a:latin typeface="+mj-lt"/>
                <a:cs typeface="Times New Roman" panose="02020603050405020304" pitchFamily="18" charset="0"/>
              </a:rPr>
              <a:t>emperature programmed desorption (TPD)</a:t>
            </a:r>
            <a:endParaRPr lang="sr-Latn-RS" sz="2200" dirty="0">
              <a:solidFill>
                <a:schemeClr val="bg1"/>
              </a:solidFill>
              <a:latin typeface="+mj-lt"/>
              <a:cs typeface="Times New Roman" panose="02020603050405020304" pitchFamily="18" charset="0"/>
            </a:endParaRPr>
          </a:p>
          <a:p>
            <a:pPr marL="4000500" lvl="8" indent="-342900">
              <a:buFont typeface="Wingdings" panose="05000000000000000000" pitchFamily="2" charset="2"/>
              <a:buChar char="q"/>
            </a:pPr>
            <a:r>
              <a:rPr lang="en-US" sz="2200" dirty="0">
                <a:solidFill>
                  <a:schemeClr val="bg1"/>
                </a:solidFill>
                <a:latin typeface="+mj-lt"/>
                <a:cs typeface="Times New Roman" panose="02020603050405020304" pitchFamily="18" charset="0"/>
              </a:rPr>
              <a:t>Chemical titrations</a:t>
            </a:r>
            <a:r>
              <a:rPr lang="sr-Latn-RS" sz="2200" dirty="0">
                <a:solidFill>
                  <a:schemeClr val="bg1"/>
                </a:solidFill>
                <a:latin typeface="+mj-lt"/>
                <a:cs typeface="Times New Roman" panose="02020603050405020304" pitchFamily="18" charset="0"/>
              </a:rPr>
              <a:t> (NaOH, Na</a:t>
            </a:r>
            <a:r>
              <a:rPr lang="sr-Latn-RS" sz="2200" baseline="-25000" dirty="0">
                <a:solidFill>
                  <a:schemeClr val="bg1"/>
                </a:solidFill>
                <a:latin typeface="+mj-lt"/>
                <a:cs typeface="Times New Roman" panose="02020603050405020304" pitchFamily="18" charset="0"/>
              </a:rPr>
              <a:t>2</a:t>
            </a:r>
            <a:r>
              <a:rPr lang="sr-Latn-RS" sz="2200" dirty="0">
                <a:solidFill>
                  <a:schemeClr val="bg1"/>
                </a:solidFill>
                <a:latin typeface="+mj-lt"/>
                <a:cs typeface="Times New Roman" panose="02020603050405020304" pitchFamily="18" charset="0"/>
              </a:rPr>
              <a:t>CO</a:t>
            </a:r>
            <a:r>
              <a:rPr lang="sr-Latn-RS" sz="2200" baseline="-25000" dirty="0">
                <a:solidFill>
                  <a:schemeClr val="bg1"/>
                </a:solidFill>
                <a:latin typeface="+mj-lt"/>
                <a:cs typeface="Times New Roman" panose="02020603050405020304" pitchFamily="18" charset="0"/>
              </a:rPr>
              <a:t>3</a:t>
            </a:r>
            <a:r>
              <a:rPr lang="sr-Latn-RS" sz="2200" dirty="0">
                <a:solidFill>
                  <a:schemeClr val="bg1"/>
                </a:solidFill>
                <a:latin typeface="+mj-lt"/>
                <a:cs typeface="Times New Roman" panose="02020603050405020304" pitchFamily="18" charset="0"/>
              </a:rPr>
              <a:t>, NaHCO</a:t>
            </a:r>
            <a:r>
              <a:rPr lang="sr-Latn-RS" sz="2200" baseline="-25000" dirty="0">
                <a:solidFill>
                  <a:schemeClr val="bg1"/>
                </a:solidFill>
                <a:latin typeface="+mj-lt"/>
                <a:cs typeface="Times New Roman" panose="02020603050405020304" pitchFamily="18" charset="0"/>
              </a:rPr>
              <a:t>3</a:t>
            </a:r>
            <a:r>
              <a:rPr lang="sr-Latn-RS" sz="2200" dirty="0">
                <a:solidFill>
                  <a:schemeClr val="bg1"/>
                </a:solidFill>
                <a:latin typeface="+mj-lt"/>
                <a:cs typeface="Times New Roman" panose="02020603050405020304" pitchFamily="18" charset="0"/>
              </a:rPr>
              <a:t>)</a:t>
            </a:r>
          </a:p>
          <a:p>
            <a:pPr marL="4000500" lvl="8" indent="-342900">
              <a:buFont typeface="Wingdings" panose="05000000000000000000" pitchFamily="2" charset="2"/>
              <a:buChar char="q"/>
            </a:pPr>
            <a:r>
              <a:rPr lang="en-US" sz="2200" dirty="0">
                <a:solidFill>
                  <a:schemeClr val="bg1"/>
                </a:solidFill>
                <a:latin typeface="+mj-lt"/>
                <a:cs typeface="Times New Roman" panose="02020603050405020304" pitchFamily="18" charset="0"/>
              </a:rPr>
              <a:t>Z</a:t>
            </a:r>
            <a:r>
              <a:rPr lang="sr-Latn-CS" sz="2200" dirty="0">
                <a:solidFill>
                  <a:schemeClr val="bg1"/>
                </a:solidFill>
                <a:latin typeface="+mj-lt"/>
                <a:cs typeface="Times New Roman" panose="02020603050405020304" pitchFamily="18" charset="0"/>
              </a:rPr>
              <a:t>eta-potential </a:t>
            </a:r>
          </a:p>
          <a:p>
            <a:pPr marL="4000500" lvl="8" indent="-342900">
              <a:buFont typeface="Wingdings" panose="05000000000000000000" pitchFamily="2" charset="2"/>
              <a:buChar char="q"/>
            </a:pPr>
            <a:endParaRPr lang="en-US" sz="2200" dirty="0">
              <a:solidFill>
                <a:schemeClr val="bg1"/>
              </a:solidFill>
              <a:latin typeface="+mj-lt"/>
              <a:cs typeface="Times New Roman" panose="02020603050405020304" pitchFamily="18" charset="0"/>
            </a:endParaRPr>
          </a:p>
          <a:p>
            <a:pPr marL="342900" indent="-342900">
              <a:buFont typeface="Wingdings" panose="05000000000000000000" pitchFamily="2" charset="2"/>
              <a:buChar char="q"/>
            </a:pPr>
            <a:r>
              <a:rPr lang="sr-Latn-RS" sz="2200" dirty="0">
                <a:solidFill>
                  <a:schemeClr val="bg1"/>
                </a:solidFill>
                <a:latin typeface="+mj-lt"/>
                <a:cs typeface="Times New Roman" panose="02020603050405020304" pitchFamily="18" charset="0"/>
              </a:rPr>
              <a:t>Indication of interaction GO and WPA, in this work, is adsorption of methylene-blue (MB).</a:t>
            </a:r>
          </a:p>
        </p:txBody>
      </p:sp>
      <p:cxnSp>
        <p:nvCxnSpPr>
          <p:cNvPr id="6" name="Straight Connector 5">
            <a:extLst>
              <a:ext uri="{FF2B5EF4-FFF2-40B4-BE49-F238E27FC236}">
                <a16:creationId xmlns="" xmlns:a16="http://schemas.microsoft.com/office/drawing/2014/main" id="{A4478BA2-312B-4BD2-B487-90C27D062EAA}"/>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424937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2902591"/>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j-lt"/>
              </a:rPr>
              <a:t>Results</a:t>
            </a: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 xmlns:a16="http://schemas.microsoft.com/office/drawing/2014/main" id="{92275742-7995-4122-BF62-5E89C999F0AD}"/>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192471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j-lt"/>
              </a:rPr>
              <a:t>FTIR analysis</a:t>
            </a: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BBC77CC1-3DC2-4A88-B379-BCC42E069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8" y="969745"/>
            <a:ext cx="4023360" cy="3792294"/>
          </a:xfrm>
          <a:prstGeom prst="rect">
            <a:avLst/>
          </a:prstGeom>
        </p:spPr>
      </p:pic>
      <p:pic>
        <p:nvPicPr>
          <p:cNvPr id="13" name="Picture 12">
            <a:extLst>
              <a:ext uri="{FF2B5EF4-FFF2-40B4-BE49-F238E27FC236}">
                <a16:creationId xmlns="" xmlns:a16="http://schemas.microsoft.com/office/drawing/2014/main" id="{23D5F99E-226A-480D-B19C-6B8BD3284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700" y="966270"/>
            <a:ext cx="4023360" cy="3797486"/>
          </a:xfrm>
          <a:prstGeom prst="rect">
            <a:avLst/>
          </a:prstGeom>
        </p:spPr>
      </p:pic>
      <p:pic>
        <p:nvPicPr>
          <p:cNvPr id="15" name="Picture 14">
            <a:extLst>
              <a:ext uri="{FF2B5EF4-FFF2-40B4-BE49-F238E27FC236}">
                <a16:creationId xmlns="" xmlns:a16="http://schemas.microsoft.com/office/drawing/2014/main" id="{6FBCD818-F3D0-40B7-858B-7593DD949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642" y="958383"/>
            <a:ext cx="4023360" cy="3797486"/>
          </a:xfrm>
          <a:prstGeom prst="rect">
            <a:avLst/>
          </a:prstGeom>
        </p:spPr>
      </p:pic>
      <p:grpSp>
        <p:nvGrpSpPr>
          <p:cNvPr id="16" name="Group 15">
            <a:extLst>
              <a:ext uri="{FF2B5EF4-FFF2-40B4-BE49-F238E27FC236}">
                <a16:creationId xmlns="" xmlns:a16="http://schemas.microsoft.com/office/drawing/2014/main" id="{8A08B012-388A-4AA0-AF9A-F73D0EC1A0F0}"/>
              </a:ext>
            </a:extLst>
          </p:cNvPr>
          <p:cNvGrpSpPr/>
          <p:nvPr/>
        </p:nvGrpSpPr>
        <p:grpSpPr>
          <a:xfrm>
            <a:off x="1306416" y="630800"/>
            <a:ext cx="1681113" cy="692596"/>
            <a:chOff x="893652" y="-213388"/>
            <a:chExt cx="1681113" cy="692596"/>
          </a:xfrm>
        </p:grpSpPr>
        <p:sp>
          <p:nvSpPr>
            <p:cNvPr id="17" name="Rectangle 16">
              <a:extLst>
                <a:ext uri="{FF2B5EF4-FFF2-40B4-BE49-F238E27FC236}">
                  <a16:creationId xmlns="" xmlns:a16="http://schemas.microsoft.com/office/drawing/2014/main" id="{507F5AA9-97C0-4C30-B5DB-C10E9A5D1305}"/>
                </a:ext>
              </a:extLst>
            </p:cNvPr>
            <p:cNvSpPr/>
            <p:nvPr/>
          </p:nvSpPr>
          <p:spPr>
            <a:xfrm>
              <a:off x="893652" y="0"/>
              <a:ext cx="1681113" cy="479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 xmlns:a16="http://schemas.microsoft.com/office/drawing/2014/main" id="{0A45DF2C-C0D3-4124-935C-68FC18A2C64E}"/>
                </a:ext>
              </a:extLst>
            </p:cNvPr>
            <p:cNvSpPr txBox="1"/>
            <p:nvPr/>
          </p:nvSpPr>
          <p:spPr>
            <a:xfrm>
              <a:off x="893652" y="-213388"/>
              <a:ext cx="1681113" cy="479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j-lt"/>
                </a:rPr>
                <a:t>Initial GO</a:t>
              </a:r>
            </a:p>
          </p:txBody>
        </p:sp>
      </p:grpSp>
      <p:grpSp>
        <p:nvGrpSpPr>
          <p:cNvPr id="19" name="Group 18">
            <a:extLst>
              <a:ext uri="{FF2B5EF4-FFF2-40B4-BE49-F238E27FC236}">
                <a16:creationId xmlns="" xmlns:a16="http://schemas.microsoft.com/office/drawing/2014/main" id="{35B1BA86-7469-4DD0-B248-69B25A2FC062}"/>
              </a:ext>
            </a:extLst>
          </p:cNvPr>
          <p:cNvGrpSpPr/>
          <p:nvPr/>
        </p:nvGrpSpPr>
        <p:grpSpPr>
          <a:xfrm>
            <a:off x="5252075" y="639449"/>
            <a:ext cx="1681113" cy="692594"/>
            <a:chOff x="1085335" y="305756"/>
            <a:chExt cx="1681113" cy="692594"/>
          </a:xfrm>
        </p:grpSpPr>
        <p:sp>
          <p:nvSpPr>
            <p:cNvPr id="20" name="Rectangle 19">
              <a:extLst>
                <a:ext uri="{FF2B5EF4-FFF2-40B4-BE49-F238E27FC236}">
                  <a16:creationId xmlns="" xmlns:a16="http://schemas.microsoft.com/office/drawing/2014/main" id="{1CEE450A-B4E1-4DBE-901C-DD4EABBE3F01}"/>
                </a:ext>
              </a:extLst>
            </p:cNvPr>
            <p:cNvSpPr/>
            <p:nvPr/>
          </p:nvSpPr>
          <p:spPr>
            <a:xfrm>
              <a:off x="1085335" y="519142"/>
              <a:ext cx="1681113" cy="479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 xmlns:a16="http://schemas.microsoft.com/office/drawing/2014/main" id="{155A920F-3FD0-4459-B364-BC02157D0F25}"/>
                </a:ext>
              </a:extLst>
            </p:cNvPr>
            <p:cNvSpPr txBox="1"/>
            <p:nvPr/>
          </p:nvSpPr>
          <p:spPr>
            <a:xfrm>
              <a:off x="1085335" y="305756"/>
              <a:ext cx="1681113" cy="479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j-lt"/>
                </a:rPr>
                <a:t>GO/WPA 15%</a:t>
              </a:r>
            </a:p>
          </p:txBody>
        </p:sp>
      </p:grpSp>
      <p:grpSp>
        <p:nvGrpSpPr>
          <p:cNvPr id="22" name="Group 21">
            <a:extLst>
              <a:ext uri="{FF2B5EF4-FFF2-40B4-BE49-F238E27FC236}">
                <a16:creationId xmlns="" xmlns:a16="http://schemas.microsoft.com/office/drawing/2014/main" id="{6E03E420-5B80-4632-A539-985F059933B2}"/>
              </a:ext>
            </a:extLst>
          </p:cNvPr>
          <p:cNvGrpSpPr/>
          <p:nvPr/>
        </p:nvGrpSpPr>
        <p:grpSpPr>
          <a:xfrm>
            <a:off x="9461539" y="630315"/>
            <a:ext cx="1681113" cy="682246"/>
            <a:chOff x="1085335" y="316104"/>
            <a:chExt cx="1681113" cy="682246"/>
          </a:xfrm>
        </p:grpSpPr>
        <p:sp>
          <p:nvSpPr>
            <p:cNvPr id="23" name="Rectangle 22">
              <a:extLst>
                <a:ext uri="{FF2B5EF4-FFF2-40B4-BE49-F238E27FC236}">
                  <a16:creationId xmlns="" xmlns:a16="http://schemas.microsoft.com/office/drawing/2014/main" id="{C6F8384B-69C5-4E33-9427-75D2348A14AF}"/>
                </a:ext>
              </a:extLst>
            </p:cNvPr>
            <p:cNvSpPr/>
            <p:nvPr/>
          </p:nvSpPr>
          <p:spPr>
            <a:xfrm>
              <a:off x="1085335" y="519142"/>
              <a:ext cx="1681113" cy="479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 xmlns:a16="http://schemas.microsoft.com/office/drawing/2014/main" id="{AA3FE865-8F1D-4B10-9518-F4838853AEE9}"/>
                </a:ext>
              </a:extLst>
            </p:cNvPr>
            <p:cNvSpPr txBox="1"/>
            <p:nvPr/>
          </p:nvSpPr>
          <p:spPr>
            <a:xfrm>
              <a:off x="1085335" y="316104"/>
              <a:ext cx="1681113" cy="479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j-lt"/>
                </a:rPr>
                <a:t>GO/WPA 50%</a:t>
              </a:r>
            </a:p>
          </p:txBody>
        </p:sp>
      </p:grpSp>
      <p:cxnSp>
        <p:nvCxnSpPr>
          <p:cNvPr id="25" name="Straight Connector 24">
            <a:extLst>
              <a:ext uri="{FF2B5EF4-FFF2-40B4-BE49-F238E27FC236}">
                <a16:creationId xmlns="" xmlns:a16="http://schemas.microsoft.com/office/drawing/2014/main" id="{014BAE07-94DB-42ED-886B-348FEEA0537F}"/>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 xmlns:a16="http://schemas.microsoft.com/office/drawing/2014/main" id="{90FA3DB4-98E8-4970-8A1A-1224112259AB}"/>
              </a:ext>
            </a:extLst>
          </p:cNvPr>
          <p:cNvSpPr/>
          <p:nvPr/>
        </p:nvSpPr>
        <p:spPr>
          <a:xfrm>
            <a:off x="479394" y="1248249"/>
            <a:ext cx="931892" cy="2664759"/>
          </a:xfrm>
          <a:prstGeom prst="rect">
            <a:avLst/>
          </a:prstGeom>
          <a:noFill/>
          <a:ln w="127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4E442A2-163A-4C57-B344-9C383CE25043}"/>
              </a:ext>
            </a:extLst>
          </p:cNvPr>
          <p:cNvSpPr/>
          <p:nvPr/>
        </p:nvSpPr>
        <p:spPr>
          <a:xfrm>
            <a:off x="10302096" y="1062898"/>
            <a:ext cx="1203364" cy="2814726"/>
          </a:xfrm>
          <a:prstGeom prst="rect">
            <a:avLst/>
          </a:prstGeom>
          <a:noFill/>
          <a:ln w="127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FF175EB4-4022-4734-A6C7-05D2025A1F67}"/>
              </a:ext>
            </a:extLst>
          </p:cNvPr>
          <p:cNvSpPr/>
          <p:nvPr/>
        </p:nvSpPr>
        <p:spPr>
          <a:xfrm>
            <a:off x="5959071" y="1195366"/>
            <a:ext cx="1187227" cy="2514792"/>
          </a:xfrm>
          <a:prstGeom prst="rect">
            <a:avLst/>
          </a:prstGeom>
          <a:noFill/>
          <a:ln w="127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4502" y="4853837"/>
            <a:ext cx="3708872" cy="1200329"/>
          </a:xfrm>
          <a:prstGeom prst="rect">
            <a:avLst/>
          </a:prstGeom>
          <a:noFill/>
        </p:spPr>
        <p:txBody>
          <a:bodyPr wrap="square" rtlCol="0">
            <a:spAutoFit/>
          </a:bodyPr>
          <a:lstStyle/>
          <a:p>
            <a:pPr algn="just"/>
            <a:r>
              <a:rPr lang="en-US" dirty="0" smtClean="0">
                <a:latin typeface="+mj-lt"/>
              </a:rPr>
              <a:t>Chemically treated – slightly shifted bands with lower intensity</a:t>
            </a:r>
          </a:p>
          <a:p>
            <a:pPr algn="just"/>
            <a:r>
              <a:rPr lang="en-US" dirty="0" smtClean="0">
                <a:latin typeface="+mj-lt"/>
              </a:rPr>
              <a:t>Thermally treated – More visible changes</a:t>
            </a:r>
            <a:endParaRPr lang="en-US" dirty="0">
              <a:latin typeface="+mj-lt"/>
            </a:endParaRPr>
          </a:p>
        </p:txBody>
      </p:sp>
      <p:sp>
        <p:nvSpPr>
          <p:cNvPr id="29" name="TextBox 28"/>
          <p:cNvSpPr txBox="1"/>
          <p:nvPr/>
        </p:nvSpPr>
        <p:spPr>
          <a:xfrm flipH="1">
            <a:off x="4160464" y="4826228"/>
            <a:ext cx="3708872" cy="1200329"/>
          </a:xfrm>
          <a:prstGeom prst="rect">
            <a:avLst/>
          </a:prstGeom>
          <a:noFill/>
        </p:spPr>
        <p:txBody>
          <a:bodyPr wrap="square" rtlCol="0">
            <a:spAutoFit/>
          </a:bodyPr>
          <a:lstStyle/>
          <a:p>
            <a:pPr algn="just"/>
            <a:r>
              <a:rPr lang="en-US" dirty="0" smtClean="0">
                <a:latin typeface="+mj-lt"/>
              </a:rPr>
              <a:t>Initial – WPA bands </a:t>
            </a:r>
          </a:p>
          <a:p>
            <a:pPr algn="just"/>
            <a:r>
              <a:rPr lang="en-US" dirty="0" smtClean="0">
                <a:latin typeface="+mj-lt"/>
              </a:rPr>
              <a:t>Chemically and thermally treated – WPA bands hardly visible, resembles initial GO </a:t>
            </a:r>
            <a:endParaRPr lang="en-US" dirty="0">
              <a:latin typeface="+mj-lt"/>
            </a:endParaRPr>
          </a:p>
        </p:txBody>
      </p:sp>
      <p:sp>
        <p:nvSpPr>
          <p:cNvPr id="30" name="TextBox 29"/>
          <p:cNvSpPr txBox="1"/>
          <p:nvPr/>
        </p:nvSpPr>
        <p:spPr>
          <a:xfrm flipH="1">
            <a:off x="8130816" y="4860384"/>
            <a:ext cx="3708872" cy="1200329"/>
          </a:xfrm>
          <a:prstGeom prst="rect">
            <a:avLst/>
          </a:prstGeom>
          <a:noFill/>
        </p:spPr>
        <p:txBody>
          <a:bodyPr wrap="square" rtlCol="0">
            <a:spAutoFit/>
          </a:bodyPr>
          <a:lstStyle/>
          <a:p>
            <a:pPr algn="just"/>
            <a:r>
              <a:rPr lang="en-US" dirty="0" smtClean="0">
                <a:latin typeface="+mj-lt"/>
              </a:rPr>
              <a:t>Chemically treated – lower intensity of WPA bands </a:t>
            </a:r>
          </a:p>
          <a:p>
            <a:pPr algn="just"/>
            <a:r>
              <a:rPr lang="en-US" dirty="0" smtClean="0">
                <a:latin typeface="+mj-lt"/>
              </a:rPr>
              <a:t>Thermally treated – no structural changes of WPA</a:t>
            </a:r>
            <a:endParaRPr lang="en-US" dirty="0">
              <a:latin typeface="+mj-lt"/>
            </a:endParaRPr>
          </a:p>
        </p:txBody>
      </p:sp>
      <p:sp>
        <p:nvSpPr>
          <p:cNvPr id="31" name="TextBox 30">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392583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8C6866E-1282-4EFE-8674-0C4FEC567F7C}"/>
              </a:ext>
            </a:extLst>
          </p:cNvPr>
          <p:cNvSpPr/>
          <p:nvPr/>
        </p:nvSpPr>
        <p:spPr>
          <a:xfrm>
            <a:off x="0" y="0"/>
            <a:ext cx="12191999" cy="6498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j-lt"/>
              </a:rPr>
              <a:t>XPS analysis</a:t>
            </a:r>
          </a:p>
        </p:txBody>
      </p:sp>
      <p:sp>
        <p:nvSpPr>
          <p:cNvPr id="10" name="Title 9">
            <a:extLst>
              <a:ext uri="{FF2B5EF4-FFF2-40B4-BE49-F238E27FC236}">
                <a16:creationId xmlns="" xmlns:a16="http://schemas.microsoft.com/office/drawing/2014/main" id="{7D54517A-E62B-4F75-8EDD-AEDC9985FCCA}"/>
              </a:ext>
            </a:extLst>
          </p:cNvPr>
          <p:cNvSpPr>
            <a:spLocks noGrp="1"/>
          </p:cNvSpPr>
          <p:nvPr>
            <p:ph type="title"/>
          </p:nvPr>
        </p:nvSpPr>
        <p:spPr>
          <a:xfrm>
            <a:off x="1411286" y="6251980"/>
            <a:ext cx="10780713" cy="1218795"/>
          </a:xfrm>
          <a:prstGeom prst="rect">
            <a:avLst/>
          </a:prstGeom>
        </p:spPr>
        <p:txBody>
          <a:bodyPr wrap="square">
            <a:spAutoFit/>
          </a:bodyPr>
          <a:lstStyle/>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sz="1400"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endParaRPr lang="sr-Latn-R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F51D71ED-7C09-4FE5-9231-8EF1972F4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00" y="694271"/>
            <a:ext cx="6682890" cy="5475709"/>
          </a:xfrm>
          <a:prstGeom prst="rect">
            <a:avLst/>
          </a:prstGeom>
        </p:spPr>
      </p:pic>
      <p:cxnSp>
        <p:nvCxnSpPr>
          <p:cNvPr id="6" name="Straight Connector 5">
            <a:extLst>
              <a:ext uri="{FF2B5EF4-FFF2-40B4-BE49-F238E27FC236}">
                <a16:creationId xmlns="" xmlns:a16="http://schemas.microsoft.com/office/drawing/2014/main" id="{A8DA2CE6-E096-490C-A7E2-924F7948DCCF}"/>
              </a:ext>
            </a:extLst>
          </p:cNvPr>
          <p:cNvCxnSpPr>
            <a:cxnSpLocks/>
          </p:cNvCxnSpPr>
          <p:nvPr/>
        </p:nvCxnSpPr>
        <p:spPr>
          <a:xfrm>
            <a:off x="0" y="6251980"/>
            <a:ext cx="12192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 xmlns:a16="http://schemas.microsoft.com/office/drawing/2014/main" id="{0A673665-9F96-4961-B1D2-E1DD039277C8}"/>
              </a:ext>
            </a:extLst>
          </p:cNvPr>
          <p:cNvSpPr/>
          <p:nvPr/>
        </p:nvSpPr>
        <p:spPr>
          <a:xfrm>
            <a:off x="7591434" y="2159467"/>
            <a:ext cx="4677504" cy="2185214"/>
          </a:xfrm>
          <a:prstGeom prst="rect">
            <a:avLst/>
          </a:prstGeom>
        </p:spPr>
        <p:txBody>
          <a:bodyPr wrap="square">
            <a:spAutoFit/>
          </a:bodyPr>
          <a:lstStyle/>
          <a:p>
            <a:pPr marL="285750" indent="-285750">
              <a:buFont typeface="Wingdings" panose="05000000000000000000" pitchFamily="2" charset="2"/>
              <a:buChar char="q"/>
            </a:pPr>
            <a:r>
              <a:rPr lang="en-US" sz="2200" dirty="0">
                <a:solidFill>
                  <a:schemeClr val="bg1"/>
                </a:solidFill>
                <a:latin typeface="+mj-lt"/>
              </a:rPr>
              <a:t>C 1s spectra of</a:t>
            </a:r>
            <a:r>
              <a:rPr lang="sr-Latn-RS" sz="2200" dirty="0">
                <a:solidFill>
                  <a:schemeClr val="bg1"/>
                </a:solidFill>
                <a:latin typeface="+mj-lt"/>
              </a:rPr>
              <a:t>:</a:t>
            </a:r>
          </a:p>
          <a:p>
            <a:r>
              <a:rPr lang="en-US" sz="2200" dirty="0">
                <a:solidFill>
                  <a:schemeClr val="bg1"/>
                </a:solidFill>
                <a:latin typeface="+mj-lt"/>
              </a:rPr>
              <a:t>a) pure graphene oxide and </a:t>
            </a:r>
            <a:endParaRPr lang="sr-Latn-RS" sz="2200" dirty="0">
              <a:solidFill>
                <a:schemeClr val="bg1"/>
              </a:solidFill>
              <a:latin typeface="+mj-lt"/>
            </a:endParaRPr>
          </a:p>
          <a:p>
            <a:r>
              <a:rPr lang="en-US" sz="2200" dirty="0">
                <a:solidFill>
                  <a:schemeClr val="bg1"/>
                </a:solidFill>
                <a:latin typeface="+mj-lt"/>
              </a:rPr>
              <a:t>b) GO/WPA 15% composite, </a:t>
            </a:r>
            <a:endParaRPr lang="sr-Latn-RS" sz="2200" dirty="0">
              <a:solidFill>
                <a:schemeClr val="bg1"/>
              </a:solidFill>
              <a:latin typeface="+mj-lt"/>
            </a:endParaRPr>
          </a:p>
          <a:p>
            <a:r>
              <a:rPr lang="sr-Latn-RS" sz="2200" dirty="0">
                <a:solidFill>
                  <a:schemeClr val="bg1"/>
                </a:solidFill>
                <a:latin typeface="+mj-lt"/>
              </a:rPr>
              <a:t>c</a:t>
            </a:r>
            <a:r>
              <a:rPr lang="en-US" sz="2200" dirty="0">
                <a:solidFill>
                  <a:schemeClr val="bg1"/>
                </a:solidFill>
                <a:latin typeface="+mj-lt"/>
              </a:rPr>
              <a:t>) GO titrated with </a:t>
            </a:r>
            <a:r>
              <a:rPr lang="sr-Latn-RS" sz="2400" dirty="0">
                <a:solidFill>
                  <a:schemeClr val="bg1"/>
                </a:solidFill>
                <a:cs typeface="Times New Roman" panose="02020603050405020304" pitchFamily="18" charset="0"/>
              </a:rPr>
              <a:t>Na</a:t>
            </a:r>
            <a:r>
              <a:rPr lang="sr-Latn-RS" sz="2400" baseline="-25000" dirty="0">
                <a:solidFill>
                  <a:schemeClr val="bg1"/>
                </a:solidFill>
                <a:cs typeface="Times New Roman" panose="02020603050405020304" pitchFamily="18" charset="0"/>
              </a:rPr>
              <a:t>2</a:t>
            </a:r>
            <a:r>
              <a:rPr lang="sr-Latn-RS" sz="2400" dirty="0">
                <a:solidFill>
                  <a:schemeClr val="bg1"/>
                </a:solidFill>
                <a:cs typeface="Times New Roman" panose="02020603050405020304" pitchFamily="18" charset="0"/>
              </a:rPr>
              <a:t>CO</a:t>
            </a:r>
            <a:r>
              <a:rPr lang="sr-Latn-RS" sz="2400" baseline="-25000" dirty="0">
                <a:solidFill>
                  <a:schemeClr val="bg1"/>
                </a:solidFill>
                <a:cs typeface="Times New Roman" panose="02020603050405020304" pitchFamily="18" charset="0"/>
              </a:rPr>
              <a:t>3</a:t>
            </a:r>
            <a:r>
              <a:rPr lang="en-US" sz="2200" dirty="0">
                <a:solidFill>
                  <a:schemeClr val="bg1"/>
                </a:solidFill>
                <a:latin typeface="+mj-lt"/>
              </a:rPr>
              <a:t> solution, </a:t>
            </a:r>
            <a:endParaRPr lang="sr-Latn-RS" sz="2200" dirty="0">
              <a:solidFill>
                <a:schemeClr val="bg1"/>
              </a:solidFill>
              <a:latin typeface="+mj-lt"/>
            </a:endParaRPr>
          </a:p>
          <a:p>
            <a:r>
              <a:rPr lang="en-US" sz="2200" dirty="0">
                <a:solidFill>
                  <a:schemeClr val="bg1"/>
                </a:solidFill>
                <a:latin typeface="+mj-lt"/>
              </a:rPr>
              <a:t>d) GO/WPA 15% titrated with </a:t>
            </a:r>
            <a:r>
              <a:rPr lang="sr-Latn-RS" sz="2400" dirty="0">
                <a:solidFill>
                  <a:schemeClr val="bg1"/>
                </a:solidFill>
                <a:cs typeface="Times New Roman" panose="02020603050405020304" pitchFamily="18" charset="0"/>
              </a:rPr>
              <a:t>Na</a:t>
            </a:r>
            <a:r>
              <a:rPr lang="sr-Latn-RS" sz="2400" baseline="-25000" dirty="0">
                <a:solidFill>
                  <a:schemeClr val="bg1"/>
                </a:solidFill>
                <a:cs typeface="Times New Roman" panose="02020603050405020304" pitchFamily="18" charset="0"/>
              </a:rPr>
              <a:t>2</a:t>
            </a:r>
            <a:r>
              <a:rPr lang="sr-Latn-RS" sz="2400" dirty="0">
                <a:solidFill>
                  <a:schemeClr val="bg1"/>
                </a:solidFill>
                <a:cs typeface="Times New Roman" panose="02020603050405020304" pitchFamily="18" charset="0"/>
              </a:rPr>
              <a:t>CO</a:t>
            </a:r>
            <a:r>
              <a:rPr lang="sr-Latn-RS" sz="2400" baseline="-25000" dirty="0">
                <a:solidFill>
                  <a:schemeClr val="bg1"/>
                </a:solidFill>
                <a:cs typeface="Times New Roman" panose="02020603050405020304" pitchFamily="18" charset="0"/>
              </a:rPr>
              <a:t>3</a:t>
            </a:r>
            <a:endParaRPr lang="en-US" sz="2400" dirty="0">
              <a:solidFill>
                <a:schemeClr val="bg1"/>
              </a:solidFill>
            </a:endParaRPr>
          </a:p>
          <a:p>
            <a:r>
              <a:rPr lang="en-US" sz="2200" dirty="0">
                <a:solidFill>
                  <a:schemeClr val="bg1"/>
                </a:solidFill>
                <a:latin typeface="+mj-lt"/>
              </a:rPr>
              <a:t> solution</a:t>
            </a:r>
          </a:p>
        </p:txBody>
      </p:sp>
      <p:sp>
        <p:nvSpPr>
          <p:cNvPr id="9" name="TextBox 8">
            <a:extLst>
              <a:ext uri="{FF2B5EF4-FFF2-40B4-BE49-F238E27FC236}">
                <a16:creationId xmlns="" xmlns:a16="http://schemas.microsoft.com/office/drawing/2014/main" id="{5DF66D1E-9DF3-4A43-9C92-DED98268BD2B}"/>
              </a:ext>
            </a:extLst>
          </p:cNvPr>
          <p:cNvSpPr txBox="1"/>
          <p:nvPr/>
        </p:nvSpPr>
        <p:spPr>
          <a:xfrm>
            <a:off x="2360102" y="6248763"/>
            <a:ext cx="7471795" cy="646331"/>
          </a:xfrm>
          <a:prstGeom prst="rect">
            <a:avLst/>
          </a:prstGeom>
          <a:noFill/>
        </p:spPr>
        <p:txBody>
          <a:bodyPr wrap="square" rtlCol="0">
            <a:spAutoFit/>
          </a:bodyPr>
          <a:lstStyle/>
          <a:p>
            <a:pPr algn="ctr"/>
            <a:r>
              <a:rPr lang="sr-Latn-RS" b="1" dirty="0" smtClean="0"/>
              <a:t>The XXVI International Scientific Conference of Young Scientists and Specialists (AYSS-2022)</a:t>
            </a:r>
            <a:endParaRPr lang="en-US" b="1" dirty="0"/>
          </a:p>
        </p:txBody>
      </p:sp>
    </p:spTree>
    <p:extLst>
      <p:ext uri="{BB962C8B-B14F-4D97-AF65-F5344CB8AC3E}">
        <p14:creationId xmlns:p14="http://schemas.microsoft.com/office/powerpoint/2010/main" val="3629059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1308</TotalTime>
  <Words>1255</Words>
  <Application>Microsoft Office PowerPoint</Application>
  <PresentationFormat>Widescreen</PresentationFormat>
  <Paragraphs>169</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H_Nazanin Bold</vt:lpstr>
      <vt:lpstr>Times New Roman</vt:lpstr>
      <vt:lpstr>Wingdings</vt:lpstr>
      <vt:lpstr>Metropolitan</vt:lpstr>
      <vt:lpstr>           Oxygen moieties on GO and GO/WPA nanocomposites after thermal treatment and chemical titrations </vt:lpstr>
      <vt:lpstr>PowerPoint Presentation</vt:lpstr>
      <vt:lpstr>PowerPoint Presentation</vt:lpstr>
      <vt:lpstr>Heteropolyacids </vt:lpstr>
      <vt:lpstr>PowerPoint Presentation</vt:lpstr>
      <vt:lpstr>PowerPoint Presentation</vt:lpstr>
      <vt:lpstr>   </vt:lpstr>
      <vt:lpstr>   </vt:lpstr>
      <vt:lpstr>   </vt:lpstr>
      <vt:lpstr>   </vt:lpstr>
      <vt:lpstr>PowerPoint Presentation</vt:lpstr>
      <vt:lpstr>   </vt:lpstr>
      <vt:lpstr>PowerPoint Presentation</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MODIFICATION OF SURFACE CHEMISTRY OF GO AND GO/WPA NANOCOMPOSITES FOR DECOLORIZATION OF METHYLENE BLUE</dc:title>
  <dc:creator>Administrator</dc:creator>
  <cp:lastModifiedBy>Windows User</cp:lastModifiedBy>
  <cp:revision>60</cp:revision>
  <dcterms:created xsi:type="dcterms:W3CDTF">2022-08-19T07:21:55Z</dcterms:created>
  <dcterms:modified xsi:type="dcterms:W3CDTF">2022-10-26T10:32:47Z</dcterms:modified>
</cp:coreProperties>
</file>