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69" r:id="rId4"/>
    <p:sldId id="270" r:id="rId5"/>
    <p:sldId id="271" r:id="rId6"/>
    <p:sldId id="258" r:id="rId7"/>
    <p:sldId id="274" r:id="rId8"/>
    <p:sldId id="262" r:id="rId9"/>
    <p:sldId id="259" r:id="rId10"/>
    <p:sldId id="261" r:id="rId11"/>
    <p:sldId id="263" r:id="rId12"/>
    <p:sldId id="275" r:id="rId13"/>
    <p:sldId id="276" r:id="rId14"/>
    <p:sldId id="277" r:id="rId15"/>
    <p:sldId id="278" r:id="rId16"/>
    <p:sldId id="266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34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4F7FE-CA63-4780-A4D7-E669ACE9157B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3B3B-55FC-40F9-84E5-9E0B40A2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3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90BFE-19E5-4830-8EBE-A7D653EB2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CBB7484-426A-4934-BB1A-ABC60083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44E8B3-BC24-4C51-9ADD-8A61690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4885B2-A0DE-4068-8D7E-B2946109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E01795-5C46-4DEF-A580-87D273CE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333AF-EA4A-488C-B0EF-515D6D0D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9DC9E8-724A-4ABA-A9FE-A1EF5C1C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95688-E0C5-4F5C-A4B1-B0C4637D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C3A949-67AB-48CC-9A10-82971699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4E0FE-4254-4B85-ADD1-60836D9D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9AC9C4-C8FF-4894-8DC4-91D0DF600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706965-1404-4D90-9890-350E79811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7CBF73-CB16-4299-80E4-190EF46C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88C3F8-EB0D-4A63-8D4C-A79F3D62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94B79C-8FEE-421D-ADD8-F4463FDF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864881-C29F-436C-A362-39647035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5AA8C8-48C4-44E8-B30F-AA21D8AFD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2C4BD-3E4E-4B82-9CDF-1CFF4430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7CC815-15FD-4673-8621-FA9D28C2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1B5C12-1B40-453D-BBFB-86F1BF57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0FEACD-B9BF-4DD8-8C8B-12DC394D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EC160A-DC56-46BC-BC7D-B1926770E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CF2EF-B6E8-4D99-B883-C1CD657A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3AC473-C57C-4FC8-B8A7-737AE6CB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4875DA-6F01-4A4C-868E-1F151A4D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EADABF-45AF-46F1-B316-A5EBF35C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7AEFD5-2FF9-47E1-AA28-384886BCD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C59550-E282-45AA-B898-1D45EDBA6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B71080-F99E-4038-BF97-7BC1B01A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1C0121-DEF1-437F-9721-1BF8119F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98023D-E2E6-4173-93B2-5FD739AA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8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501A0-2B7D-477A-B93B-5508C1A8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8A2211-247E-4727-AA71-5B21E4B3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9152C8-6C6E-45E6-8CF4-05ECBE964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8048F1-4222-45EB-A8A2-310A82E5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083E9E-21BA-4D84-8216-775AC6A6C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9A577C-C6E4-453F-A9BB-6C7BFCDE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641DE7E-CB03-4FCC-88B0-C8506733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373559-2785-4F7E-AF90-EB56D56E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02A97-1014-44F9-A9AE-CEC8FC6B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664CC1-D92E-47FB-A20B-8F94E319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84EEF8-2864-4DF1-95A3-9CD60A5A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97C398-1E8F-4329-A6F0-CF5DC23C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438331-FB87-43A5-945E-08211D76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C8B9C6-C58C-4260-AC4D-8EEFEFC4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F0145D-FCD5-4326-8D7A-C46A7D9C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EAD3F-E47D-472D-9157-2F0BF531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EFF752-F073-461A-9B31-11567AF0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C6A78D-3B06-4EDE-AAB9-4DA61D79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6FB6EA-26AC-450F-8BFD-227A4258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C5AEED-BC6A-445F-9C20-E152B865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FEF362-5B67-47EF-B280-3ABA0342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F5887-4551-42D9-9072-8B75F6AE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EAF96A9-79D5-43A6-B366-5917A4EF2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3458ED-B111-4CC7-A5DF-5C67EF1E5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8588B7-9EB0-47AF-8081-D7C1916F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B27D6C-C5C4-4453-AB98-836996AD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ECA6AE-284C-44A7-8C90-6EE616B9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9342BD-52B5-4E19-A8D6-437C785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3B3407-789E-45F5-84E9-C8FC0DB7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6D99F-C450-4205-8931-7EACCE1DC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03B2-F776-4701-88E3-43D9FD5ADD2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4591D4-CDAC-4E98-B969-AA7FD9CF0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44968D-C675-4B01-A994-10FF597A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6B40-AEC6-48C8-B2CD-BC097024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7E75C6-C476-4EDD-B098-AFCC4DF4C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228" y="3878492"/>
            <a:ext cx="11310151" cy="511686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Latn-CS" sz="2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Marko Jelić</a:t>
            </a:r>
            <a:r>
              <a:rPr lang="sr-Latn-CS" sz="2800" b="1" u="sng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Igor Pašti</a:t>
            </a:r>
            <a:r>
              <a:rPr lang="sr-Latn-C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Bojana Nedić Vasiljević</a:t>
            </a:r>
            <a:r>
              <a:rPr lang="sr-Latn-C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Jelena Erčić</a:t>
            </a:r>
            <a:r>
              <a:rPr lang="sr-Latn-C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Danica Bajuk-Bogdanović</a:t>
            </a:r>
            <a:r>
              <a:rPr lang="sr-Latn-C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Zoran Jovanović</a:t>
            </a:r>
            <a:r>
              <a:rPr lang="sr-Latn-CS" sz="1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sr-Latn-C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Sonja </a:t>
            </a:r>
            <a:r>
              <a:rPr lang="sr-Latn-CS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Jovanović</a:t>
            </a:r>
            <a:r>
              <a:rPr lang="sr-Latn-CS" sz="1600" baseline="30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6706A0-88BB-48EC-8B6E-93FF0A5487A8}"/>
              </a:ext>
            </a:extLst>
          </p:cNvPr>
          <p:cNvSpPr/>
          <p:nvPr/>
        </p:nvSpPr>
        <p:spPr>
          <a:xfrm>
            <a:off x="361228" y="5062861"/>
            <a:ext cx="11703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CS" sz="14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sr-Latn-C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Laboratory of Physics, Vinča Institute of Nuclear Sciences – National Institute of the Republic of Serbia, University of Belgrade, Belgrade, Serbia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CS" sz="14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sr-Latn-C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Faculty of Physical Chemistry, University of Belgrade, Belgrade, Serbia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Latn-CS" sz="1400" i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sr-Latn-C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Materials Science Laboratory, Vinča Institute of Nuclear Sciences – National Institute of the Republic of Serbia, University of Belgrade, Belgrade, Serbia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15DCB8D-15CC-218B-FF33-B83DBFF78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0529"/>
            <a:ext cx="12192000" cy="1406572"/>
          </a:xfrm>
        </p:spPr>
        <p:txBody>
          <a:bodyPr>
            <a:noAutofit/>
          </a:bodyPr>
          <a:lstStyle/>
          <a:p>
            <a:r>
              <a:rPr lang="en-US" sz="4800" b="0" i="0" dirty="0">
                <a:solidFill>
                  <a:schemeClr val="accent1">
                    <a:lumMod val="50000"/>
                  </a:schemeClr>
                </a:solidFill>
                <a:effectLst/>
                <a:latin typeface="Liberation Sans"/>
              </a:rPr>
              <a:t>The effect of Cu doping on physicochemical properties of bismuth vanadate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BFDFF2B-4ED1-97AA-186C-5427C41F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6559"/>
            <a:ext cx="12191999" cy="3651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The XXVI International Scientific Conference of Young Scientists and Specialists (AYSS-2022)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8" y="260663"/>
            <a:ext cx="1390704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40" y="171629"/>
            <a:ext cx="2560320" cy="12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09" y="171629"/>
            <a:ext cx="1280160" cy="127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54F432F-D635-B9F6-09E0-76964A618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2" y="981547"/>
            <a:ext cx="5109284" cy="4389120"/>
          </a:xfrm>
        </p:spPr>
      </p:pic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922202D-1894-EF07-23B3-ED87D4ABD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56794"/>
              </p:ext>
            </p:extLst>
          </p:nvPr>
        </p:nvGraphicFramePr>
        <p:xfrm>
          <a:off x="5079588" y="604091"/>
          <a:ext cx="6791368" cy="519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588" y="604091"/>
                        <a:ext cx="6791368" cy="5196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C38E37-B1B0-061B-1963-9B4A724A45B8}"/>
              </a:ext>
            </a:extLst>
          </p:cNvPr>
          <p:cNvSpPr txBox="1"/>
          <p:nvPr/>
        </p:nvSpPr>
        <p:spPr>
          <a:xfrm>
            <a:off x="686340" y="1193753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BiVO</a:t>
            </a:r>
            <a:r>
              <a:rPr lang="en-US" sz="2400" baseline="-25000" dirty="0" smtClean="0"/>
              <a:t>4</a:t>
            </a:r>
            <a:r>
              <a:rPr lang="en-US" sz="2400" b="1" i="1" dirty="0" smtClean="0"/>
              <a:t>X</a:t>
            </a:r>
            <a:r>
              <a:rPr lang="en-US" sz="2400" dirty="0" smtClean="0"/>
              <a:t>Cu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4C82B0-A71C-DB4B-E89C-FD692E618A7D}"/>
              </a:ext>
            </a:extLst>
          </p:cNvPr>
          <p:cNvSpPr txBox="1"/>
          <p:nvPr/>
        </p:nvSpPr>
        <p:spPr>
          <a:xfrm>
            <a:off x="238125" y="5572124"/>
            <a:ext cx="118681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Dual transition was present for 2.5 % and 5 % samples indicating double phase </a:t>
            </a:r>
            <a:r>
              <a:rPr lang="en-US" b="1" dirty="0" smtClean="0"/>
              <a:t>composition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Band gaps of monoclinic samples were in 2.4 – 2.5 eV range, while tetragonal samples showed band gaps in 2.8 – 3 eV range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5" y="17256"/>
            <a:ext cx="204446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DRS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5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9077BFA4-704D-4FB6-6323-B00FAB522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14524"/>
              </p:ext>
            </p:extLst>
          </p:nvPr>
        </p:nvGraphicFramePr>
        <p:xfrm>
          <a:off x="-790575" y="751324"/>
          <a:ext cx="7686650" cy="58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0575" y="751324"/>
                        <a:ext cx="7686650" cy="588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5C82BA-1AA3-3084-30C7-91766AF3F170}"/>
              </a:ext>
            </a:extLst>
          </p:cNvPr>
          <p:cNvSpPr txBox="1"/>
          <p:nvPr/>
        </p:nvSpPr>
        <p:spPr>
          <a:xfrm>
            <a:off x="6029140" y="2248889"/>
            <a:ext cx="620310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434 nm excitation wavelength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Several states where recombination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Better recombination features for monoclinic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AFED6-B162-CFEE-4254-7A5CB429C0E1}"/>
              </a:ext>
            </a:extLst>
          </p:cNvPr>
          <p:cNvSpPr txBox="1"/>
          <p:nvPr/>
        </p:nvSpPr>
        <p:spPr>
          <a:xfrm>
            <a:off x="669395" y="5059303"/>
            <a:ext cx="143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BiVO</a:t>
            </a:r>
            <a:r>
              <a:rPr lang="en-US" sz="2400" baseline="-25000" dirty="0" smtClean="0"/>
              <a:t>4</a:t>
            </a:r>
            <a:r>
              <a:rPr lang="en-US" sz="2400" b="1" i="1" dirty="0" smtClean="0"/>
              <a:t>X</a:t>
            </a:r>
            <a:r>
              <a:rPr lang="en-US" sz="2400" dirty="0" smtClean="0"/>
              <a:t>Cu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4" y="84833"/>
            <a:ext cx="5647786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b="1" dirty="0" smtClean="0"/>
              <a:t>P</a:t>
            </a:r>
            <a:r>
              <a:rPr lang="en-US" b="1" dirty="0" smtClean="0"/>
              <a:t>HOTOLUMINESCENCE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55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F973D4-5F49-B5DD-E830-B23373DB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16" y="1791727"/>
            <a:ext cx="8191859" cy="1578172"/>
          </a:xfrm>
        </p:spPr>
        <p:txBody>
          <a:bodyPr/>
          <a:lstStyle/>
          <a:p>
            <a:r>
              <a:rPr lang="en-US" sz="2400" b="1" dirty="0"/>
              <a:t>Linear Sweep Voltammetry</a:t>
            </a:r>
          </a:p>
          <a:p>
            <a:r>
              <a:rPr lang="en-US" sz="2400" b="1" dirty="0" smtClean="0"/>
              <a:t>Chronoamperometry</a:t>
            </a:r>
            <a:endParaRPr lang="en-US" sz="2400" b="1" dirty="0"/>
          </a:p>
          <a:p>
            <a:r>
              <a:rPr lang="sr-Latn-C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sr-Latn-C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irradiation, Thorlab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’s MCWHL6 LED was used</a:t>
            </a: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7BB0B5DD-8F23-176D-972B-6B1ADD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60325"/>
            <a:ext cx="10515600" cy="1325563"/>
          </a:xfrm>
        </p:spPr>
        <p:txBody>
          <a:bodyPr/>
          <a:lstStyle/>
          <a:p>
            <a:pPr algn="ctr"/>
            <a:r>
              <a:rPr lang="sr-Latn-RS" b="1" dirty="0"/>
              <a:t>Photoelectrochemical Characterization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5C5A1D-E898-0602-B391-BA89C3385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66" y="1251154"/>
            <a:ext cx="2560320" cy="2659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0D2A5BD-514A-9633-112C-81D713B58007}"/>
                  </a:ext>
                </a:extLst>
              </p:cNvPr>
              <p:cNvSpPr txBox="1"/>
              <p:nvPr/>
            </p:nvSpPr>
            <p:spPr>
              <a:xfrm>
                <a:off x="92105" y="3664789"/>
                <a:ext cx="900427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200" b="1" dirty="0"/>
                  <a:t>Paste </a:t>
                </a:r>
                <a:r>
                  <a:rPr lang="en-US" sz="2200" b="1" dirty="0" smtClean="0"/>
                  <a:t>preparation</a:t>
                </a:r>
              </a:p>
              <a:p>
                <a:endParaRPr lang="en-US" sz="1000" b="1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1900" dirty="0"/>
                  <a:t>BiVO</a:t>
                </a:r>
                <a:r>
                  <a:rPr lang="en-US" sz="1900" baseline="-25000" dirty="0"/>
                  <a:t>4</a:t>
                </a:r>
                <a:r>
                  <a:rPr lang="en-US" sz="1900" dirty="0"/>
                  <a:t> was put in agate mortar and subsequently homogenized with acetic acid, </a:t>
                </a:r>
                <a:r>
                  <a:rPr lang="en-US" sz="1900" dirty="0" err="1"/>
                  <a:t>MilliQ</a:t>
                </a:r>
                <a:r>
                  <a:rPr lang="en-US" sz="1900" dirty="0"/>
                  <a:t> water and </a:t>
                </a:r>
                <a:r>
                  <a:rPr lang="en-US" sz="1900" dirty="0" smtClean="0"/>
                  <a:t>ethanol</a:t>
                </a:r>
              </a:p>
              <a:p>
                <a:pPr lvl="1"/>
                <a:endParaRPr lang="en-US" sz="8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1900" dirty="0"/>
                  <a:t>Sample was transferred to small glass and certain amount of </a:t>
                </a:r>
                <a:r>
                  <a:rPr lang="en-US" sz="1900" dirty="0" err="1" smtClean="0"/>
                  <a:t>terpineol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and ethyl cellulose was added followed with ultrasonic </a:t>
                </a:r>
                <a:r>
                  <a:rPr lang="en-US" sz="1900" dirty="0" smtClean="0"/>
                  <a:t>treatment</a:t>
                </a:r>
              </a:p>
              <a:p>
                <a:pPr lvl="1"/>
                <a:endParaRPr lang="en-US" sz="8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1900" dirty="0"/>
                  <a:t>Sample was dried at 100</a:t>
                </a:r>
                <a:r>
                  <a:rPr lang="en-US" sz="19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1900" dirty="0"/>
                  <a:t> until paste is </a:t>
                </a:r>
                <a:r>
                  <a:rPr lang="en-US" sz="1900" dirty="0" smtClean="0"/>
                  <a:t>obtained</a:t>
                </a:r>
              </a:p>
              <a:p>
                <a:pPr lvl="1"/>
                <a:endParaRPr lang="en-US" sz="8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1900" dirty="0"/>
                  <a:t>Paste is applied to FTO glass via tape casting method and calcinated for 2 hours at 400 </a:t>
                </a:r>
                <a14:m>
                  <m:oMath xmlns:m="http://schemas.openxmlformats.org/officeDocument/2006/math">
                    <m:r>
                      <a:rPr lang="en-US" sz="19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endParaRPr lang="en-US" sz="19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0D2A5BD-514A-9633-112C-81D713B58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" y="3664789"/>
                <a:ext cx="9004270" cy="3000821"/>
              </a:xfrm>
              <a:prstGeom prst="rect">
                <a:avLst/>
              </a:prstGeom>
              <a:blipFill rotWithShape="1">
                <a:blip r:embed="rId3"/>
                <a:stretch>
                  <a:fillRect l="-677" t="-1220" r="-677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32F46D-EFE4-1BC5-92F6-ACBE9F0DA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66" y="4140487"/>
            <a:ext cx="2560320" cy="23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3C38F00-EE77-7617-F6F3-52C4C038F5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61741"/>
              </p:ext>
            </p:extLst>
          </p:nvPr>
        </p:nvGraphicFramePr>
        <p:xfrm>
          <a:off x="0" y="973354"/>
          <a:ext cx="6851596" cy="524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="" xmlns:a16="http://schemas.microsoft.com/office/drawing/2014/main" id="{5D4949B7-EA7C-409F-B02C-AA0C15669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73354"/>
                        <a:ext cx="6851596" cy="524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5AD0D-7B66-ADA9-8AC0-278535E4915C}"/>
              </a:ext>
            </a:extLst>
          </p:cNvPr>
          <p:cNvSpPr txBox="1"/>
          <p:nvPr/>
        </p:nvSpPr>
        <p:spPr>
          <a:xfrm>
            <a:off x="6648449" y="2436813"/>
            <a:ext cx="53054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Material is light sensitive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Non doped materials showed lower onset potentials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5</a:t>
            </a:r>
            <a:r>
              <a:rPr lang="en-US" sz="2200" b="1" dirty="0"/>
              <a:t>% doped </a:t>
            </a:r>
            <a:r>
              <a:rPr lang="en-US" sz="2200" b="1" dirty="0" smtClean="0"/>
              <a:t>sample </a:t>
            </a:r>
            <a:r>
              <a:rPr lang="en-US" sz="2200" b="1" dirty="0"/>
              <a:t>showed the highest photocatalytic activity towards </a:t>
            </a:r>
            <a:r>
              <a:rPr lang="en-US" sz="2200" b="1" dirty="0" smtClean="0"/>
              <a:t>OER</a:t>
            </a:r>
            <a:endParaRPr lang="en-US" sz="2200" b="1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4" y="84833"/>
            <a:ext cx="7381336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b="1" dirty="0"/>
              <a:t>Linear Sweep Voltammetry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10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18A84E8-9F2B-9238-9626-BBB6E0B555F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49701"/>
              </p:ext>
            </p:extLst>
          </p:nvPr>
        </p:nvGraphicFramePr>
        <p:xfrm>
          <a:off x="-112713" y="1069181"/>
          <a:ext cx="6818401" cy="521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525D2AF4-B234-6ECE-F459-F1C4FF047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2713" y="1069181"/>
                        <a:ext cx="6818401" cy="521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ABFC199-5678-ED6E-ECD7-82384D48C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8413"/>
              </p:ext>
            </p:extLst>
          </p:nvPr>
        </p:nvGraphicFramePr>
        <p:xfrm>
          <a:off x="6958012" y="1197444"/>
          <a:ext cx="4314825" cy="376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489">
                  <a:extLst>
                    <a:ext uri="{9D8B030D-6E8A-4147-A177-3AD203B41FA5}">
                      <a16:colId xmlns="" xmlns:a16="http://schemas.microsoft.com/office/drawing/2014/main" val="3771058878"/>
                    </a:ext>
                  </a:extLst>
                </a:gridCol>
                <a:gridCol w="2064336">
                  <a:extLst>
                    <a:ext uri="{9D8B030D-6E8A-4147-A177-3AD203B41FA5}">
                      <a16:colId xmlns="" xmlns:a16="http://schemas.microsoft.com/office/drawing/2014/main" val="1968124826"/>
                    </a:ext>
                  </a:extLst>
                </a:gridCol>
              </a:tblGrid>
              <a:tr h="6025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Stability after </a:t>
                      </a:r>
                      <a:r>
                        <a:rPr lang="sr-Latn-RS" dirty="0"/>
                        <a:t>250 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6127409"/>
                  </a:ext>
                </a:extLst>
              </a:tr>
              <a:tr h="344312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23 %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631392"/>
                  </a:ext>
                </a:extLst>
              </a:tr>
              <a:tr h="344312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28 %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9739389"/>
                  </a:ext>
                </a:extLst>
              </a:tr>
              <a:tr h="344312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31 %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7803334"/>
                  </a:ext>
                </a:extLst>
              </a:tr>
              <a:tr h="48913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BVO_20h_1%_light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40 %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890093"/>
                  </a:ext>
                </a:extLst>
              </a:tr>
              <a:tr h="344312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  <a:r>
                        <a:rPr lang="sr-Latn-RS" b="1" dirty="0"/>
                        <a:t>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6149433"/>
                  </a:ext>
                </a:extLst>
              </a:tr>
              <a:tr h="432941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BVO_20h_2.5%_light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37</a:t>
                      </a:r>
                      <a:r>
                        <a:rPr lang="sr-Latn-RS" b="1" dirty="0"/>
                        <a:t>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5849266"/>
                  </a:ext>
                </a:extLst>
              </a:tr>
              <a:tr h="344312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43 %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821547"/>
                  </a:ext>
                </a:extLst>
              </a:tr>
              <a:tr h="409696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BVO_20h_5%_light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/>
                        <a:t>58 %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3111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02D175-D9D5-B971-44C5-D2D31C9FEC03}"/>
              </a:ext>
            </a:extLst>
          </p:cNvPr>
          <p:cNvSpPr txBox="1"/>
          <p:nvPr/>
        </p:nvSpPr>
        <p:spPr>
          <a:xfrm>
            <a:off x="6286500" y="5224371"/>
            <a:ext cx="5905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Potential was maintained at 1.5 V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5% doped sample showed the highest stability after 250 s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4" y="84833"/>
            <a:ext cx="7381336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b="1" dirty="0"/>
              <a:t>Chronoamperometry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2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0BB78-295B-028C-3A2F-EDBAF2B1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123950"/>
            <a:ext cx="11915775" cy="5505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Copper doped bismuth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vanadate (BiVO</a:t>
            </a:r>
            <a:r>
              <a:rPr lang="en-US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was hydrothermally synthesized 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sr-Latn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XRD 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 indicated that non-doped material had monoclinic schelite phase, but after doping phase composition was altered and pure tetragonal sche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 or dual phase compostion were </a:t>
            </a:r>
            <a:r>
              <a:rPr lang="sr-Latn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images showed that non-doped material ha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irregular warm-like morphology and that after doping shape of material is significantly changed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that 1 % Cu-doped tetragonal sample showed spherical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 while 2.5 % and 5% doped samples 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showed combination of prismatic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spherical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structures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Raman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spectroscopy was</a:t>
            </a:r>
            <a:r>
              <a:rPr lang="sr-Latn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compliance with diffraction study 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Optical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properties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sr-Latn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that, as in the structural analysis, phase composition should be paramether that could help to approximate band gap values. Samples that consists mostly of monoclinic phase had band gap in range 2.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2.5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 while samples with tetragonal scheelite phase showed values of band gap in ra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sr-Latn-R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2.8 – 3 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PL results showed that monoclinic samples had the best charge recombination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Photoelectrochemical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sr-Latn-C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esults imply that material is light sensitive and, after doping, it improves its photoelectrochemical performance towards oxygen evolution reaction</a:t>
            </a:r>
            <a:r>
              <a:rPr lang="sr-Latn-CS" sz="20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5" y="122031"/>
            <a:ext cx="382851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DCF682-0494-441B-7C3B-24C14170C2C0}"/>
              </a:ext>
            </a:extLst>
          </p:cNvPr>
          <p:cNvSpPr txBox="1"/>
          <p:nvPr/>
        </p:nvSpPr>
        <p:spPr>
          <a:xfrm>
            <a:off x="4878047" y="2525784"/>
            <a:ext cx="6931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Thank you for your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4252A-04C6-5852-E7C5-D4B3E57660B7}"/>
              </a:ext>
            </a:extLst>
          </p:cNvPr>
          <p:cNvSpPr txBox="1"/>
          <p:nvPr/>
        </p:nvSpPr>
        <p:spPr>
          <a:xfrm>
            <a:off x="404811" y="253774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Acknowledgment</a:t>
            </a:r>
          </a:p>
        </p:txBody>
      </p:sp>
      <p:pic>
        <p:nvPicPr>
          <p:cNvPr id="2050" name="Picture 2" descr="Photonica 2017">
            <a:extLst>
              <a:ext uri="{FF2B5EF4-FFF2-40B4-BE49-F238E27FC236}">
                <a16:creationId xmlns="" xmlns:a16="http://schemas.microsoft.com/office/drawing/2014/main" id="{E1533EFA-1D2D-18A3-E0B5-8C7AEF23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3" y="1048162"/>
            <a:ext cx="3181351" cy="21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ulty of Physical Chemistry - University of Belgrade">
            <a:extLst>
              <a:ext uri="{FF2B5EF4-FFF2-40B4-BE49-F238E27FC236}">
                <a16:creationId xmlns="" xmlns:a16="http://schemas.microsoft.com/office/drawing/2014/main" id="{F56E65F8-8ED3-32D6-DB7E-4DEE642E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9" y="5435262"/>
            <a:ext cx="628090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1" y="3805237"/>
            <a:ext cx="421318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4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6DCDD6-C54B-D9EE-F2CB-CE716DDA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XRD – </a:t>
            </a:r>
            <a:r>
              <a:rPr lang="en-US" dirty="0" err="1"/>
              <a:t>Ritvield</a:t>
            </a:r>
            <a:r>
              <a:rPr lang="en-US" dirty="0"/>
              <a:t>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0784693-D034-964C-A203-9343A2776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48912"/>
              </p:ext>
            </p:extLst>
          </p:nvPr>
        </p:nvGraphicFramePr>
        <p:xfrm>
          <a:off x="6268599" y="2181225"/>
          <a:ext cx="5278185" cy="2709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0831">
                  <a:extLst>
                    <a:ext uri="{9D8B030D-6E8A-4147-A177-3AD203B41FA5}">
                      <a16:colId xmlns="" xmlns:a16="http://schemas.microsoft.com/office/drawing/2014/main" val="4218404428"/>
                    </a:ext>
                  </a:extLst>
                </a:gridCol>
                <a:gridCol w="1827354">
                  <a:extLst>
                    <a:ext uri="{9D8B030D-6E8A-4147-A177-3AD203B41FA5}">
                      <a16:colId xmlns="" xmlns:a16="http://schemas.microsoft.com/office/drawing/2014/main" val="866398799"/>
                    </a:ext>
                  </a:extLst>
                </a:gridCol>
              </a:tblGrid>
              <a:tr h="279622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R</a:t>
                      </a:r>
                      <a:r>
                        <a:rPr lang="sr-Latn-RS" sz="1600" baseline="-25000" dirty="0"/>
                        <a:t>P</a:t>
                      </a:r>
                      <a:r>
                        <a:rPr lang="sr-Latn-RS" sz="1600" baseline="0" dirty="0"/>
                        <a:t>= 6.97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R-pattern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410050"/>
                  </a:ext>
                </a:extLst>
              </a:tr>
              <a:tr h="334440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R</a:t>
                      </a:r>
                      <a:r>
                        <a:rPr lang="sr-Latn-RS" sz="1600" baseline="-25000" dirty="0"/>
                        <a:t>WP</a:t>
                      </a:r>
                      <a:r>
                        <a:rPr lang="sr-Latn-RS" sz="1600" baseline="0" dirty="0"/>
                        <a:t>= 9.32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R-weighted pattern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118282"/>
                  </a:ext>
                </a:extLst>
              </a:tr>
              <a:tr h="279622">
                <a:tc>
                  <a:txBody>
                    <a:bodyPr/>
                    <a:lstStyle/>
                    <a:p>
                      <a:pPr algn="ctr"/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sr-Latn-RS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R-expected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3774627"/>
                  </a:ext>
                </a:extLst>
              </a:tr>
              <a:tr h="348505">
                <a:tc>
                  <a:txBody>
                    <a:bodyPr/>
                    <a:lstStyle/>
                    <a:p>
                      <a:pPr algn="ctr"/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sr-Latn-RS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2.69 (M); 2.78 (T)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R-Structure factor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033458"/>
                  </a:ext>
                </a:extLst>
              </a:tr>
              <a:tr h="279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sr-Latn-RS" sz="160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3.05 (M); 3.63 (T)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R-Bragg factor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4270919"/>
                  </a:ext>
                </a:extLst>
              </a:tr>
              <a:tr h="279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ꭓ</a:t>
                      </a:r>
                      <a:r>
                        <a:rPr lang="sr-Latn-RS" sz="1600" baseline="30000" dirty="0"/>
                        <a:t>2 </a:t>
                      </a:r>
                      <a:r>
                        <a:rPr lang="sr-Latn-RS" sz="1600" baseline="0" dirty="0"/>
                        <a:t>= 3.47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Goodness-of-fit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6965837"/>
                  </a:ext>
                </a:extLst>
              </a:tr>
              <a:tr h="290378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79.86 % (M); 20.14 % (T)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Phase composition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5560956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/>
                        <a:t>6.22 g/cm</a:t>
                      </a:r>
                      <a:r>
                        <a:rPr lang="sr-Latn-RS" sz="1600" baseline="30000" dirty="0"/>
                        <a:t>3 </a:t>
                      </a:r>
                      <a:r>
                        <a:rPr lang="sr-Latn-RS" sz="1600" baseline="0" dirty="0"/>
                        <a:t>(M); 5.945</a:t>
                      </a:r>
                      <a:r>
                        <a:rPr lang="sr-Latn-RS" sz="1600" dirty="0"/>
                        <a:t> g/cm</a:t>
                      </a:r>
                      <a:r>
                        <a:rPr lang="sr-Latn-RS" sz="1600" baseline="30000" dirty="0"/>
                        <a:t>3 </a:t>
                      </a:r>
                      <a:r>
                        <a:rPr lang="sr-Latn-RS" sz="1600" baseline="0" dirty="0"/>
                        <a:t>(T) 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600" dirty="0"/>
                        <a:t>Density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050923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585208-2FFE-8C27-8557-1184FA9E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707298"/>
            <a:ext cx="5553075" cy="4785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798923-207D-3DD7-08DB-6D145F061C1E}"/>
              </a:ext>
            </a:extLst>
          </p:cNvPr>
          <p:cNvSpPr txBox="1"/>
          <p:nvPr/>
        </p:nvSpPr>
        <p:spPr>
          <a:xfrm>
            <a:off x="7000876" y="555229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BiVO</a:t>
            </a:r>
            <a:r>
              <a:rPr lang="en-US" sz="2800" baseline="-25000" dirty="0"/>
              <a:t>4</a:t>
            </a:r>
            <a:r>
              <a:rPr lang="en-US" sz="2800" dirty="0"/>
              <a:t>_</a:t>
            </a:r>
            <a:r>
              <a:rPr lang="en-US" sz="2800" b="1" i="1" dirty="0"/>
              <a:t>2.5%_</a:t>
            </a:r>
            <a:r>
              <a:rPr lang="en-US" sz="2800" dirty="0"/>
              <a:t>Cu</a:t>
            </a:r>
          </a:p>
        </p:txBody>
      </p:sp>
    </p:spTree>
    <p:extLst>
      <p:ext uri="{BB962C8B-B14F-4D97-AF65-F5344CB8AC3E}">
        <p14:creationId xmlns:p14="http://schemas.microsoft.com/office/powerpoint/2010/main" val="13101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8DB7C-1677-43FB-82D6-27C65695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5" y="0"/>
            <a:ext cx="5573960" cy="949734"/>
          </a:xfrm>
        </p:spPr>
        <p:txBody>
          <a:bodyPr/>
          <a:lstStyle/>
          <a:p>
            <a:pPr algn="ctr"/>
            <a:r>
              <a:rPr lang="en-US" dirty="0"/>
              <a:t>FTIR Spectroscopy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D8963C-F635-4916-A74C-2C4A8D94849A}"/>
              </a:ext>
            </a:extLst>
          </p:cNvPr>
          <p:cNvSpPr txBox="1"/>
          <p:nvPr/>
        </p:nvSpPr>
        <p:spPr>
          <a:xfrm>
            <a:off x="6096000" y="1567380"/>
            <a:ext cx="6179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in accordance with Raman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Monoclinic samples have 4 pronounced bands 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406 cm</a:t>
            </a:r>
            <a:r>
              <a:rPr lang="en-US" baseline="30000" dirty="0"/>
              <a:t>-1</a:t>
            </a:r>
            <a:r>
              <a:rPr lang="en-US" dirty="0"/>
              <a:t>, 476 cm</a:t>
            </a:r>
            <a:r>
              <a:rPr lang="en-US" baseline="30000" dirty="0"/>
              <a:t>-1</a:t>
            </a:r>
            <a:r>
              <a:rPr lang="en-US" dirty="0"/>
              <a:t>, that correspond to 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(A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anti-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O-V-O bending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632 cm</a:t>
            </a:r>
            <a:r>
              <a:rPr lang="en-US" baseline="30000" dirty="0"/>
              <a:t>-1</a:t>
            </a:r>
            <a:r>
              <a:rPr lang="en-US" dirty="0"/>
              <a:t>, 826 cm</a:t>
            </a:r>
            <a:r>
              <a:rPr lang="en-US" baseline="30000" dirty="0"/>
              <a:t>-1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, that correspond to 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(A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anti-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stretching V-O bond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Shift towards lower wavenumbers of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stretching V-O mode is observed for doped samples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F1283D-D654-270A-99A3-D78DF1F2436D}"/>
              </a:ext>
            </a:extLst>
          </p:cNvPr>
          <p:cNvSpPr txBox="1"/>
          <p:nvPr/>
        </p:nvSpPr>
        <p:spPr>
          <a:xfrm>
            <a:off x="6096000" y="4551956"/>
            <a:ext cx="593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Tetragonal samples have 3 pronounced bands: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406 cm</a:t>
            </a:r>
            <a:r>
              <a:rPr lang="en-US" baseline="30000" dirty="0"/>
              <a:t>-1</a:t>
            </a:r>
            <a:r>
              <a:rPr lang="en-US" dirty="0"/>
              <a:t> that correspond to 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(A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O-V-O bending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741</a:t>
            </a:r>
            <a:r>
              <a:rPr lang="en-US" dirty="0"/>
              <a:t> cm</a:t>
            </a:r>
            <a:r>
              <a:rPr lang="en-US" baseline="30000" dirty="0"/>
              <a:t>-1</a:t>
            </a:r>
            <a:r>
              <a:rPr lang="en-US" dirty="0"/>
              <a:t>, 828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cm</a:t>
            </a:r>
            <a:r>
              <a:rPr lang="en-US" baseline="30000" dirty="0"/>
              <a:t>-1 </a:t>
            </a:r>
            <a:r>
              <a:rPr lang="en-US" dirty="0"/>
              <a:t>that correspond to 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(A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and anti-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symmetric (A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stretching V-O bond</a:t>
            </a:r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338C3052-C81E-0FC0-B59F-41CD7EC57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04787"/>
              </p:ext>
            </p:extLst>
          </p:nvPr>
        </p:nvGraphicFramePr>
        <p:xfrm>
          <a:off x="-757721" y="394916"/>
          <a:ext cx="6853721" cy="524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7721" y="394916"/>
                        <a:ext cx="6853721" cy="524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04F4A7-D608-E0D5-D347-DE74207B74FD}"/>
              </a:ext>
            </a:extLst>
          </p:cNvPr>
          <p:cNvSpPr txBox="1"/>
          <p:nvPr/>
        </p:nvSpPr>
        <p:spPr>
          <a:xfrm>
            <a:off x="495300" y="5719542"/>
            <a:ext cx="286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BiVO</a:t>
            </a:r>
            <a:r>
              <a:rPr lang="en-US" sz="2400" baseline="-25000" dirty="0"/>
              <a:t>4</a:t>
            </a:r>
            <a:r>
              <a:rPr lang="en-US" sz="2400" b="1" i="1" dirty="0"/>
              <a:t>X</a:t>
            </a:r>
            <a:r>
              <a:rPr lang="en-US" sz="2400" dirty="0"/>
              <a:t>Cu; </a:t>
            </a:r>
          </a:p>
          <a:p>
            <a:r>
              <a:rPr lang="en-US" sz="2400" dirty="0"/>
              <a:t>X = 0%, 1%, 2.5%, 5% </a:t>
            </a:r>
          </a:p>
        </p:txBody>
      </p:sp>
    </p:spTree>
    <p:extLst>
      <p:ext uri="{BB962C8B-B14F-4D97-AF65-F5344CB8AC3E}">
        <p14:creationId xmlns:p14="http://schemas.microsoft.com/office/powerpoint/2010/main" val="6110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49" y="86264"/>
            <a:ext cx="5589917" cy="888521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A1E09B-EB25-9323-1D32-95722E67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97" y="1346231"/>
            <a:ext cx="10913853" cy="30963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What kind of material is BiVO</a:t>
            </a:r>
            <a:r>
              <a:rPr lang="en-US" baseline="-25000" dirty="0"/>
              <a:t>4</a:t>
            </a:r>
            <a:r>
              <a:rPr lang="en-US" dirty="0"/>
              <a:t> 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/>
              <a:t>N-type </a:t>
            </a:r>
            <a:r>
              <a:rPr lang="en-US" dirty="0" smtClean="0"/>
              <a:t>semiconductor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In nature, it exist in the form of mineral </a:t>
            </a:r>
            <a:r>
              <a:rPr lang="en-US" dirty="0" err="1" smtClean="0"/>
              <a:t>pucherit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laboratory, BiVO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crystalizes exclusively in zircon or scheelite type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</a:p>
          <a:p>
            <a:pPr marL="457200" lvl="1" indent="0">
              <a:buNone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Monoclinic and tetragonal scheelite systems are the most common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39417" y="4291293"/>
            <a:ext cx="2709876" cy="2388546"/>
            <a:chOff x="2539417" y="4239537"/>
            <a:chExt cx="2709876" cy="2388546"/>
          </a:xfrm>
        </p:grpSpPr>
        <p:pic>
          <p:nvPicPr>
            <p:cNvPr id="5" name="Content Placeholder 15">
              <a:extLst>
                <a:ext uri="{FF2B5EF4-FFF2-40B4-BE49-F238E27FC236}">
                  <a16:creationId xmlns="" xmlns:a16="http://schemas.microsoft.com/office/drawing/2014/main" id="{E408139A-034C-BC0F-58CA-70B9965D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417" y="4239537"/>
              <a:ext cx="2709876" cy="19202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DA838F3-E33E-BCB4-4FAC-49F91D8730E8}"/>
                </a:ext>
              </a:extLst>
            </p:cNvPr>
            <p:cNvSpPr txBox="1"/>
            <p:nvPr/>
          </p:nvSpPr>
          <p:spPr>
            <a:xfrm>
              <a:off x="3282649" y="6258751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Monoclinic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88663" y="4291293"/>
            <a:ext cx="2132452" cy="2388546"/>
            <a:chOff x="5988663" y="4239537"/>
            <a:chExt cx="2132452" cy="2388546"/>
          </a:xfrm>
        </p:grpSpPr>
        <p:pic>
          <p:nvPicPr>
            <p:cNvPr id="4" name="Content Placeholder 17">
              <a:extLst>
                <a:ext uri="{FF2B5EF4-FFF2-40B4-BE49-F238E27FC236}">
                  <a16:creationId xmlns="" xmlns:a16="http://schemas.microsoft.com/office/drawing/2014/main" id="{B7484FA0-09B2-BA7E-8880-F0B72935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663" y="4239537"/>
              <a:ext cx="2132452" cy="19202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2FC36E9-770C-5832-C81B-519E101B2DA4}"/>
                </a:ext>
              </a:extLst>
            </p:cNvPr>
            <p:cNvSpPr txBox="1"/>
            <p:nvPr/>
          </p:nvSpPr>
          <p:spPr>
            <a:xfrm>
              <a:off x="6470850" y="6258751"/>
              <a:ext cx="116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Tetragonal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7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293431-6369-1F70-48CE-8092E586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5" y="2820839"/>
            <a:ext cx="4023360" cy="34092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75D36D-4CB3-BF20-9C34-4A083C925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6" y="953356"/>
            <a:ext cx="9851367" cy="208314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Why is BiVO</a:t>
            </a:r>
            <a:r>
              <a:rPr lang="en-US" baseline="-25000" dirty="0"/>
              <a:t>4</a:t>
            </a:r>
            <a:r>
              <a:rPr lang="en-US" dirty="0"/>
              <a:t> interesting?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dirty="0"/>
              <a:t>In 1998. Kudo et al. discovered great photocatalytic effect of </a:t>
            </a:r>
            <a:r>
              <a:rPr lang="en-US" dirty="0" smtClean="0"/>
              <a:t>BiVO</a:t>
            </a:r>
            <a:r>
              <a:rPr lang="en-US" baseline="-25000" dirty="0" smtClean="0"/>
              <a:t>4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The material can accommodate a large number of defects and dopants, enabling a high degree of material </a:t>
            </a:r>
            <a:r>
              <a:rPr lang="en-US" dirty="0" smtClean="0"/>
              <a:t>engineering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Content Placeholder 11">
            <a:extLst>
              <a:ext uri="{FF2B5EF4-FFF2-40B4-BE49-F238E27FC236}">
                <a16:creationId xmlns="" xmlns:a16="http://schemas.microsoft.com/office/drawing/2014/main" id="{F6179EB6-9DA7-F309-A837-570E3DC57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32" y="3906264"/>
            <a:ext cx="5499191" cy="2951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7E3EDB-F27D-8BC2-3F88-0274FB958769}"/>
              </a:ext>
            </a:extLst>
          </p:cNvPr>
          <p:cNvSpPr/>
          <p:nvPr/>
        </p:nvSpPr>
        <p:spPr>
          <a:xfrm>
            <a:off x="2267885" y="4183660"/>
            <a:ext cx="585216" cy="25694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49" y="86264"/>
            <a:ext cx="5589917" cy="888521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45" y="2820839"/>
            <a:ext cx="748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Huge potential in the field of water splitting</a:t>
            </a:r>
            <a:r>
              <a:rPr lang="en-US" sz="2400" dirty="0" smtClean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012" y="3282504"/>
            <a:ext cx="658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great visible light harvesting properties, band edge positions and low-cost synthesis method </a:t>
            </a:r>
          </a:p>
        </p:txBody>
      </p:sp>
    </p:spTree>
    <p:extLst>
      <p:ext uri="{BB962C8B-B14F-4D97-AF65-F5344CB8AC3E}">
        <p14:creationId xmlns:p14="http://schemas.microsoft.com/office/powerpoint/2010/main" val="15308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2FC04-3012-6140-E7D6-CD1885C1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97" y="1167067"/>
            <a:ext cx="7762335" cy="22317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/>
              <a:t>What is a major drawback?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600" dirty="0"/>
              <a:t>High degree of electron-hole </a:t>
            </a:r>
            <a:r>
              <a:rPr lang="en-US" sz="2600" dirty="0" smtClean="0"/>
              <a:t>recombination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sz="2600" dirty="0"/>
              <a:t>Poor charge </a:t>
            </a:r>
            <a:r>
              <a:rPr lang="en-US" sz="2600" dirty="0" smtClean="0"/>
              <a:t>transport</a:t>
            </a:r>
          </a:p>
          <a:p>
            <a:pPr marL="457200" lvl="1" indent="0">
              <a:buNone/>
            </a:pPr>
            <a:endParaRPr lang="en-US" sz="900" dirty="0"/>
          </a:p>
          <a:p>
            <a:pPr lvl="1"/>
            <a:r>
              <a:rPr lang="en-US" sz="2600" dirty="0"/>
              <a:t>Sluggish water oxidation </a:t>
            </a:r>
            <a:r>
              <a:rPr lang="en-US" sz="2600" dirty="0" smtClean="0"/>
              <a:t>kinetics</a:t>
            </a:r>
            <a:endParaRPr lang="en-US" sz="26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49" y="86264"/>
            <a:ext cx="5589917" cy="888521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706" y="3545452"/>
            <a:ext cx="84711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Strategies for the improvement?</a:t>
            </a:r>
          </a:p>
          <a:p>
            <a:pPr lvl="1"/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Morphology </a:t>
            </a:r>
            <a:r>
              <a:rPr lang="en-US" sz="2400" dirty="0" smtClean="0"/>
              <a:t>control</a:t>
            </a:r>
          </a:p>
          <a:p>
            <a:pPr lvl="1"/>
            <a:endParaRPr lang="en-US" sz="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Heterostructure</a:t>
            </a:r>
            <a:r>
              <a:rPr lang="en-US" sz="2400" dirty="0"/>
              <a:t> </a:t>
            </a:r>
            <a:r>
              <a:rPr lang="en-US" sz="2400" dirty="0" smtClean="0"/>
              <a:t>formation</a:t>
            </a:r>
          </a:p>
          <a:p>
            <a:pPr lvl="1"/>
            <a:endParaRPr lang="en-US" sz="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Doping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22077" y="5223322"/>
            <a:ext cx="38870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400" b="1" dirty="0"/>
              <a:t>Copper doped </a:t>
            </a:r>
            <a:r>
              <a:rPr lang="en-US" sz="3400" b="1" dirty="0" smtClean="0"/>
              <a:t>BiVO</a:t>
            </a:r>
            <a:r>
              <a:rPr lang="en-US" sz="3400" b="1" baseline="-25000" dirty="0" smtClean="0"/>
              <a:t>4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7368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3282649" y="86264"/>
            <a:ext cx="5589917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EXPERIMENTAL</a:t>
            </a:r>
            <a:endParaRPr lang="en-US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BBE83C3-3214-1225-398A-C3E47B67AF0F}"/>
              </a:ext>
            </a:extLst>
          </p:cNvPr>
          <p:cNvSpPr txBox="1">
            <a:spLocks/>
          </p:cNvSpPr>
          <p:nvPr/>
        </p:nvSpPr>
        <p:spPr>
          <a:xfrm>
            <a:off x="6524625" y="1561381"/>
            <a:ext cx="5336696" cy="36583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sr-Latn-RS" b="1" dirty="0" smtClean="0"/>
              <a:t>Characterization</a:t>
            </a:r>
            <a:endParaRPr lang="en-US" b="1" dirty="0" smtClean="0"/>
          </a:p>
          <a:p>
            <a:pPr marL="0" indent="0">
              <a:buNone/>
            </a:pPr>
            <a:endParaRPr lang="en-US" sz="1000" b="1" dirty="0"/>
          </a:p>
          <a:p>
            <a:pPr lvl="1"/>
            <a:r>
              <a:rPr lang="en-US" sz="2200" dirty="0"/>
              <a:t>X-ray </a:t>
            </a:r>
            <a:r>
              <a:rPr lang="en-US" sz="2200" dirty="0" smtClean="0"/>
              <a:t>diffraction (XRD)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200" dirty="0"/>
              <a:t>Scanning Electron </a:t>
            </a:r>
            <a:r>
              <a:rPr lang="en-US" sz="2200" dirty="0" smtClean="0"/>
              <a:t>Microscopy (SEM)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200" dirty="0"/>
              <a:t>Raman </a:t>
            </a:r>
            <a:r>
              <a:rPr lang="en-US" sz="2200" dirty="0" smtClean="0"/>
              <a:t>spectroscopy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200" dirty="0" smtClean="0"/>
              <a:t>Diffuse </a:t>
            </a:r>
            <a:r>
              <a:rPr lang="en-US" sz="2200" dirty="0"/>
              <a:t>Reflectance </a:t>
            </a:r>
            <a:r>
              <a:rPr lang="en-US" sz="2200" dirty="0" smtClean="0"/>
              <a:t>Spectroscopy (DRS)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200" dirty="0"/>
              <a:t>Photoluminescence </a:t>
            </a:r>
            <a:r>
              <a:rPr lang="en-US" sz="2200" dirty="0" smtClean="0"/>
              <a:t>Spectroscopy (PL)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46649" y="1561381"/>
                <a:ext cx="603849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600" b="1" dirty="0"/>
                  <a:t>Synthesis method</a:t>
                </a:r>
              </a:p>
              <a:p>
                <a:endParaRPr lang="en-US" sz="1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/>
                  <a:t>Solution A (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4 M </a:t>
                </a:r>
                <a:r>
                  <a:rPr lang="en-US" sz="22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NaOH</a:t>
                </a:r>
                <a:r>
                  <a:rPr lang="en-US" sz="2200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/>
                  <a:t>Solution </a:t>
                </a:r>
                <a:r>
                  <a:rPr lang="en-US" sz="2200" dirty="0"/>
                  <a:t>B (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Bi(NO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H</a:t>
                </a:r>
                <a:r>
                  <a:rPr lang="en-US" sz="22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and 4 M </a:t>
                </a:r>
                <a:r>
                  <a:rPr lang="en-US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HNO</a:t>
                </a:r>
                <a:r>
                  <a:rPr lang="en-US" sz="2200" baseline="-25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/>
                  <a:t>Solution </a:t>
                </a:r>
                <a:r>
                  <a:rPr lang="en-US" sz="2200" dirty="0"/>
                  <a:t>A + Solution </a:t>
                </a:r>
                <a:r>
                  <a:rPr lang="en-US" sz="2200" dirty="0" smtClean="0"/>
                  <a:t>B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/>
                  <a:t>Certain </a:t>
                </a:r>
                <a:r>
                  <a:rPr lang="en-US" sz="2200" dirty="0"/>
                  <a:t>amount of 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Cu(NO</a:t>
                </a:r>
                <a:r>
                  <a:rPr lang="en-US" sz="22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2.5 H</a:t>
                </a:r>
                <a:r>
                  <a:rPr lang="en-US" sz="2200" baseline="-25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was added to form 1%-, 2.5%- and 5%- doped </a:t>
                </a:r>
                <a:r>
                  <a:rPr lang="en-US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BiVO</a:t>
                </a:r>
                <a:r>
                  <a:rPr lang="en-US" sz="2200" baseline="-25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Adjusting </a:t>
                </a:r>
                <a:r>
                  <a:rPr lang="en-US" sz="22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pH to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with 4 M </a:t>
                </a:r>
                <a:r>
                  <a:rPr lang="en-US" sz="2200" dirty="0" err="1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endParaRPr lang="en-US" sz="22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Transfer </a:t>
                </a:r>
                <a:r>
                  <a:rPr lang="en-US" sz="22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to Teflon-lined autoclave for thermal treatment at 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180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20 </a:t>
                </a:r>
                <a:r>
                  <a:rPr lang="en-US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Rinsing </a:t>
                </a:r>
                <a:r>
                  <a:rPr lang="en-US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with water and ethanol (1:1) and drying in air atmosphere </a:t>
                </a:r>
                <a:endParaRPr lang="en-US" sz="2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561381"/>
                <a:ext cx="603849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1514" t="-1035" r="-908" b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733B77D-2A1F-40B0-BF34-CC1458B0E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" y="979789"/>
            <a:ext cx="5911284" cy="5029881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5C5B00-E447-1D20-261E-7043E59D23CC}"/>
              </a:ext>
            </a:extLst>
          </p:cNvPr>
          <p:cNvSpPr txBox="1"/>
          <p:nvPr/>
        </p:nvSpPr>
        <p:spPr>
          <a:xfrm>
            <a:off x="638356" y="1187044"/>
            <a:ext cx="1552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BiVO</a:t>
            </a:r>
            <a:r>
              <a:rPr lang="en-US" sz="2200" baseline="-25000" dirty="0" smtClean="0"/>
              <a:t>4</a:t>
            </a:r>
            <a:r>
              <a:rPr lang="en-US" sz="2200" b="1" i="1" dirty="0" smtClean="0"/>
              <a:t>X</a:t>
            </a:r>
            <a:r>
              <a:rPr lang="en-US" sz="2200" dirty="0" smtClean="0"/>
              <a:t>Cu 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4606CA-FDA5-2926-45ED-675B0C562B39}"/>
              </a:ext>
            </a:extLst>
          </p:cNvPr>
          <p:cNvSpPr txBox="1"/>
          <p:nvPr/>
        </p:nvSpPr>
        <p:spPr>
          <a:xfrm>
            <a:off x="5963642" y="215942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</a:rPr>
              <a:t>M</a:t>
            </a:r>
            <a:r>
              <a:rPr lang="en-US" b="0" i="0" dirty="0">
                <a:effectLst/>
                <a:latin typeface="Roboto" panose="02000000000000000000" pitchFamily="2" charset="0"/>
              </a:rPr>
              <a:t>aterial exists in monoclinic or tetragonal scheelite phase, but mixed phase composition </a:t>
            </a:r>
            <a:r>
              <a:rPr lang="en-US" dirty="0">
                <a:latin typeface="Roboto" panose="02000000000000000000" pitchFamily="2" charset="0"/>
              </a:rPr>
              <a:t>is</a:t>
            </a:r>
            <a:r>
              <a:rPr lang="en-US" b="0" i="0" dirty="0">
                <a:effectLst/>
                <a:latin typeface="Roboto" panose="02000000000000000000" pitchFamily="2" charset="0"/>
              </a:rPr>
              <a:t> also possible</a:t>
            </a:r>
          </a:p>
          <a:p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Pure monoclinic and tetragonal phase was formed in a case of pristine and 1% doped sample</a:t>
            </a:r>
            <a:endParaRPr lang="en-US" dirty="0">
              <a:latin typeface="Roboto" panose="02000000000000000000" pitchFamily="2" charset="0"/>
            </a:endParaRPr>
          </a:p>
          <a:p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Roboto" panose="02000000000000000000" pitchFamily="2" charset="0"/>
              </a:rPr>
              <a:t>Samples doped with 2.5% and 5% of copper showed mixed phase composition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5" y="17256"/>
            <a:ext cx="204446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XRD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2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FAB33D-369F-07BB-B035-D63DF456C4DF}"/>
              </a:ext>
            </a:extLst>
          </p:cNvPr>
          <p:cNvSpPr txBox="1"/>
          <p:nvPr/>
        </p:nvSpPr>
        <p:spPr>
          <a:xfrm>
            <a:off x="161925" y="4343779"/>
            <a:ext cx="11849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Peaks around 19° that originates from monoclinic [101] and [011] reflections showed away shift compared to the non doped material with 5% doped sample preceding the others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Tetragonal peak that originates from [101] reflection showed shift to the lower values of 2</a:t>
            </a:r>
            <a:r>
              <a:rPr lang="el-GR" dirty="0"/>
              <a:t>θ</a:t>
            </a:r>
            <a:r>
              <a:rPr lang="en-US" dirty="0"/>
              <a:t> for 5 % sample, while 1 % and 2.5 % samples exhibit no change in the position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around 29° that exclusively originates from monoclinic phase showed the higher level of separation between components after doping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3499" y="264905"/>
            <a:ext cx="10058400" cy="4257525"/>
            <a:chOff x="1333499" y="264905"/>
            <a:chExt cx="10058400" cy="425752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0570E9F-5EE1-B674-12BE-EE54F030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499" y="264905"/>
              <a:ext cx="10058400" cy="42575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619681" y="3305175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0%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48950" y="3305175"/>
              <a:ext cx="4667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0%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45744" y="2533650"/>
              <a:ext cx="47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r>
                <a:rPr lang="en-US" b="1" dirty="0" smtClean="0"/>
                <a:t>%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6475" y="2450817"/>
              <a:ext cx="47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  <a:r>
                <a:rPr lang="en-US" b="1" dirty="0" smtClean="0"/>
                <a:t>%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6806" y="1571625"/>
              <a:ext cx="6479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2.5%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67810" y="1771650"/>
              <a:ext cx="6479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2.5%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16475" y="765045"/>
              <a:ext cx="47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5%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45744" y="1035436"/>
              <a:ext cx="47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5%</a:t>
              </a:r>
              <a:endParaRPr lang="en-US" b="1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0" y="217281"/>
            <a:ext cx="204446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XRD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6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F1B7634-DAF8-EC3F-C184-1D2AF93A7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12112486" cy="3462386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82DAB9-1535-C747-4B85-BFC317EE9661}"/>
              </a:ext>
            </a:extLst>
          </p:cNvPr>
          <p:cNvSpPr txBox="1"/>
          <p:nvPr/>
        </p:nvSpPr>
        <p:spPr>
          <a:xfrm>
            <a:off x="10115551" y="230683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BiVO</a:t>
            </a:r>
            <a:r>
              <a:rPr lang="en-US" sz="2400" baseline="-25000" dirty="0" smtClean="0"/>
              <a:t>4</a:t>
            </a:r>
            <a:r>
              <a:rPr lang="en-US" sz="2400" b="1" i="1" dirty="0" smtClean="0"/>
              <a:t>X</a:t>
            </a:r>
            <a:r>
              <a:rPr lang="en-US" sz="2400" dirty="0" smtClean="0"/>
              <a:t>Cu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982205-7D55-EFA4-B6D8-AC1E4578920D}"/>
              </a:ext>
            </a:extLst>
          </p:cNvPr>
          <p:cNvSpPr txBox="1"/>
          <p:nvPr/>
        </p:nvSpPr>
        <p:spPr>
          <a:xfrm>
            <a:off x="2197400" y="5124622"/>
            <a:ext cx="727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Size of the particles was 1-2 </a:t>
            </a:r>
            <a:r>
              <a:rPr lang="el-GR" b="1" dirty="0"/>
              <a:t>μ</a:t>
            </a:r>
            <a:r>
              <a:rPr lang="en-US" b="1" dirty="0"/>
              <a:t>m on </a:t>
            </a:r>
            <a:r>
              <a:rPr lang="en-US" b="1" dirty="0" smtClean="0"/>
              <a:t>average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Non-doped sample showed warm like </a:t>
            </a:r>
            <a:r>
              <a:rPr lang="en-US" b="1" dirty="0" smtClean="0"/>
              <a:t>morphology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1 % doped sample showed spherical </a:t>
            </a:r>
            <a:r>
              <a:rPr lang="en-US" b="1" dirty="0" smtClean="0"/>
              <a:t>morphology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2.5 % and 5 % showed combined spherical and prismatic morphology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5" y="17256"/>
            <a:ext cx="204446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4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C8F8BD6-5DA7-46C5-8902-E35FDFA4E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41888"/>
              </p:ext>
            </p:extLst>
          </p:nvPr>
        </p:nvGraphicFramePr>
        <p:xfrm>
          <a:off x="7753349" y="1408021"/>
          <a:ext cx="3619501" cy="312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957">
                  <a:extLst>
                    <a:ext uri="{9D8B030D-6E8A-4147-A177-3AD203B41FA5}">
                      <a16:colId xmlns="" xmlns:a16="http://schemas.microsoft.com/office/drawing/2014/main" val="350256438"/>
                    </a:ext>
                  </a:extLst>
                </a:gridCol>
                <a:gridCol w="2050544">
                  <a:extLst>
                    <a:ext uri="{9D8B030D-6E8A-4147-A177-3AD203B41FA5}">
                      <a16:colId xmlns="" xmlns:a16="http://schemas.microsoft.com/office/drawing/2014/main" val="80945093"/>
                    </a:ext>
                  </a:extLst>
                </a:gridCol>
              </a:tblGrid>
              <a:tr h="838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Doping  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FWHM of symmetric streching V-O bond (cm</a:t>
                      </a:r>
                      <a:r>
                        <a:rPr lang="sr-Latn-RS" sz="16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sr-Latn-R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53293009"/>
                  </a:ext>
                </a:extLst>
              </a:tr>
              <a:tr h="511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39.89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60053305"/>
                  </a:ext>
                </a:extLst>
              </a:tr>
              <a:tr h="511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44740578"/>
                  </a:ext>
                </a:extLst>
              </a:tr>
              <a:tr h="511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35.63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8425567"/>
                  </a:ext>
                </a:extLst>
              </a:tr>
              <a:tr h="511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17.12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r-Latn-R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53982458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268AB271-60A4-E31D-8214-0D8EB77C43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24924"/>
              </p:ext>
            </p:extLst>
          </p:nvPr>
        </p:nvGraphicFramePr>
        <p:xfrm>
          <a:off x="219075" y="332717"/>
          <a:ext cx="6645844" cy="508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332717"/>
                        <a:ext cx="6645844" cy="5085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333805-3A1B-1314-105E-8862DA80D564}"/>
              </a:ext>
            </a:extLst>
          </p:cNvPr>
          <p:cNvSpPr txBox="1"/>
          <p:nvPr/>
        </p:nvSpPr>
        <p:spPr>
          <a:xfrm>
            <a:off x="1457865" y="977134"/>
            <a:ext cx="1733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BiVO</a:t>
            </a:r>
            <a:r>
              <a:rPr lang="en-US" sz="2200" baseline="-25000" dirty="0" smtClean="0"/>
              <a:t>4</a:t>
            </a:r>
            <a:r>
              <a:rPr lang="en-US" sz="2200" b="1" i="1" dirty="0" smtClean="0"/>
              <a:t>X</a:t>
            </a:r>
            <a:r>
              <a:rPr lang="en-US" sz="2200" dirty="0" smtClean="0"/>
              <a:t>Cu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3B52A8-843B-B3EA-01C4-C1CD8C907DED}"/>
              </a:ext>
            </a:extLst>
          </p:cNvPr>
          <p:cNvSpPr txBox="1"/>
          <p:nvPr/>
        </p:nvSpPr>
        <p:spPr>
          <a:xfrm>
            <a:off x="219075" y="5417999"/>
            <a:ext cx="11677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doped, 2.5 % and 5 %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samples exhibit bands at 109, 127, 211, 327, 368, 717 and 827 cm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are characteristic for monoclinic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scheelite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All three doped samples exhibit bands at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109, 192, 247, 366, 731, 760 and 854 cm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are characteristic for tetragonal scheelite phase</a:t>
            </a:r>
            <a:endParaRPr lang="en-US" b="1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8E1FFD8-00FB-574E-FCBE-1FDFF9A55653}"/>
              </a:ext>
            </a:extLst>
          </p:cNvPr>
          <p:cNvSpPr txBox="1">
            <a:spLocks/>
          </p:cNvSpPr>
          <p:nvPr/>
        </p:nvSpPr>
        <p:spPr>
          <a:xfrm>
            <a:off x="543465" y="17256"/>
            <a:ext cx="2044460" cy="88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RAMAN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81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1266</Words>
  <Application>Microsoft Office PowerPoint</Application>
  <PresentationFormat>Custom</PresentationFormat>
  <Paragraphs>208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Graph</vt:lpstr>
      <vt:lpstr>The effect of Cu doping on physicochemical properties of bismuth vanadate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Photoelectrochemical Characterization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XRD – Ritvield analysis</vt:lpstr>
      <vt:lpstr>FTIR Spectroscopy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Cu doping on physicochemical properties of bismuth vanadate</dc:title>
  <dc:creator>Administrator</dc:creator>
  <cp:lastModifiedBy>Windows User</cp:lastModifiedBy>
  <cp:revision>82</cp:revision>
  <dcterms:created xsi:type="dcterms:W3CDTF">2022-10-18T07:16:21Z</dcterms:created>
  <dcterms:modified xsi:type="dcterms:W3CDTF">2022-10-25T10:32:45Z</dcterms:modified>
</cp:coreProperties>
</file>