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38"/>
  </p:notesMasterIdLst>
  <p:sldIdLst>
    <p:sldId id="258" r:id="rId2"/>
    <p:sldId id="303" r:id="rId3"/>
    <p:sldId id="424" r:id="rId4"/>
    <p:sldId id="420" r:id="rId5"/>
    <p:sldId id="402" r:id="rId6"/>
    <p:sldId id="407" r:id="rId7"/>
    <p:sldId id="408" r:id="rId8"/>
    <p:sldId id="332" r:id="rId9"/>
    <p:sldId id="356" r:id="rId10"/>
    <p:sldId id="442" r:id="rId11"/>
    <p:sldId id="307" r:id="rId12"/>
    <p:sldId id="326" r:id="rId13"/>
    <p:sldId id="443" r:id="rId14"/>
    <p:sldId id="256" r:id="rId15"/>
    <p:sldId id="296" r:id="rId16"/>
    <p:sldId id="348" r:id="rId17"/>
    <p:sldId id="444" r:id="rId18"/>
    <p:sldId id="450" r:id="rId19"/>
    <p:sldId id="313" r:id="rId20"/>
    <p:sldId id="421" r:id="rId21"/>
    <p:sldId id="439" r:id="rId22"/>
    <p:sldId id="315" r:id="rId23"/>
    <p:sldId id="414" r:id="rId24"/>
    <p:sldId id="423" r:id="rId25"/>
    <p:sldId id="400" r:id="rId26"/>
    <p:sldId id="401" r:id="rId27"/>
    <p:sldId id="410" r:id="rId28"/>
    <p:sldId id="265" r:id="rId29"/>
    <p:sldId id="446" r:id="rId30"/>
    <p:sldId id="447" r:id="rId31"/>
    <p:sldId id="305" r:id="rId32"/>
    <p:sldId id="415" r:id="rId33"/>
    <p:sldId id="449" r:id="rId34"/>
    <p:sldId id="428" r:id="rId35"/>
    <p:sldId id="257" r:id="rId36"/>
    <p:sldId id="418"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0" autoAdjust="0"/>
    <p:restoredTop sz="83130" autoAdjust="0"/>
  </p:normalViewPr>
  <p:slideViewPr>
    <p:cSldViewPr snapToGrid="0">
      <p:cViewPr varScale="1">
        <p:scale>
          <a:sx n="106" d="100"/>
          <a:sy n="106" d="100"/>
        </p:scale>
        <p:origin x="408"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0E6B5-20E9-C746-9001-92B77BFE15C7}" type="datetimeFigureOut">
              <a:rPr lang="sk-SK" smtClean="0"/>
              <a:pPr/>
              <a:t>23.10.2022</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93EF8-41C7-9543-B907-810D1CB03AF6}" type="slidenum">
              <a:rPr lang="sk-SK" smtClean="0"/>
              <a:pPr/>
              <a:t>‹#›</a:t>
            </a:fld>
            <a:endParaRPr lang="sk-SK"/>
          </a:p>
        </p:txBody>
      </p:sp>
    </p:spTree>
    <p:extLst>
      <p:ext uri="{BB962C8B-B14F-4D97-AF65-F5344CB8AC3E}">
        <p14:creationId xmlns:p14="http://schemas.microsoft.com/office/powerpoint/2010/main" val="3621390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Medical_imagin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Times New Roman" panose="02020603050405020304" pitchFamily="18" charset="0"/>
                <a:cs typeface="Times New Roman" panose="02020603050405020304" pitchFamily="18" charset="0"/>
              </a:rPr>
              <a:t>Clustered double-strand break</a:t>
            </a:r>
            <a:endParaRPr lang="ru-RU" b="1" kern="0" dirty="0">
              <a:solidFill>
                <a:srgbClr val="FF0000"/>
              </a:solidFill>
              <a:latin typeface="Times New Roman" panose="02020603050405020304" pitchFamily="18" charset="0"/>
              <a:cs typeface="Times New Roman" panose="02020603050405020304" pitchFamily="18" charset="0"/>
            </a:endParaRPr>
          </a:p>
          <a:p>
            <a:endParaRPr lang="ru-RU" sz="1200" kern="1200" dirty="0">
              <a:solidFill>
                <a:schemeClr val="tx1"/>
              </a:solidFill>
              <a:latin typeface="Times New Roman" pitchFamily="18" charset="0"/>
              <a:ea typeface="+mn-ea"/>
              <a:cs typeface="Times New Roman" pitchFamily="18"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B7EF8-91B0-43B0-9111-0FBF41F79A4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699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a:t>scan combines a series of X-ray images taken from different angles around your body and uses computer processing to create cross-sectional images (slices) of the bones, blood vessels and soft tissues inside your body. </a:t>
            </a:r>
            <a:r>
              <a:rPr lang="en-US" sz="1200" b="0" i="0" kern="1200" dirty="0">
                <a:solidFill>
                  <a:schemeClr val="tx1"/>
                </a:solidFill>
                <a:latin typeface="+mn-lt"/>
                <a:ea typeface="+mn-ea"/>
                <a:cs typeface="+mn-cs"/>
              </a:rPr>
              <a:t> </a:t>
            </a:r>
            <a:r>
              <a:rPr lang="en-US" sz="1200" b="0" i="0" u="none" strike="noStrike" kern="1200" dirty="0">
                <a:solidFill>
                  <a:schemeClr val="tx1"/>
                </a:solidFill>
                <a:latin typeface="+mn-lt"/>
                <a:ea typeface="+mn-ea"/>
                <a:cs typeface="+mn-cs"/>
                <a:hlinkClick r:id="rId3" tooltip="Medical imaging"/>
              </a:rPr>
              <a:t>medical imaging</a:t>
            </a:r>
            <a:r>
              <a:rPr lang="en-US" sz="1200" b="0" i="0" kern="1200" dirty="0">
                <a:solidFill>
                  <a:schemeClr val="tx1"/>
                </a:solidFill>
                <a:latin typeface="+mn-lt"/>
                <a:ea typeface="+mn-ea"/>
                <a:cs typeface="+mn-cs"/>
              </a:rPr>
              <a:t> technique used to obtain detailed internal images of the body</a:t>
            </a:r>
            <a:endParaRPr lang="en-US" dirty="0"/>
          </a:p>
        </p:txBody>
      </p:sp>
      <p:sp>
        <p:nvSpPr>
          <p:cNvPr id="4" name="Номер слайда 3"/>
          <p:cNvSpPr>
            <a:spLocks noGrp="1"/>
          </p:cNvSpPr>
          <p:nvPr>
            <p:ph type="sldNum" sz="quarter" idx="10"/>
          </p:nvPr>
        </p:nvSpPr>
        <p:spPr/>
        <p:txBody>
          <a:bodyPr/>
          <a:lstStyle/>
          <a:p>
            <a:fld id="{5D593EF8-41C7-9543-B907-810D1CB03AF6}" type="slidenum">
              <a:rPr lang="sk-SK" smtClean="0"/>
              <a:pPr/>
              <a:t>30</a:t>
            </a:fld>
            <a:endParaRPr lang="sk-SK"/>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r>
              <a:rPr lang="en-US" sz="1400" kern="1200" dirty="0">
                <a:solidFill>
                  <a:schemeClr val="tx1"/>
                </a:solidFill>
                <a:latin typeface="Times New Roman" pitchFamily="18" charset="0"/>
                <a:ea typeface="+mn-ea"/>
                <a:cs typeface="Times New Roman" pitchFamily="18" charset="0"/>
              </a:rPr>
              <a:t>A new promising method for cancer therapy was invented in our Lab. It is based on the increase of the biological effectiveness of gamma and proton radiations by the special modifying agents (drugs). In vitro experiment revealed the sharp increase of DNA damage in the presence of these agents. And in recent experiments on animals with inoculated melanoma tumor the higher effectiveness of medical proton beam was also demonstrated.</a:t>
            </a:r>
            <a:endParaRPr lang="ru-RU" sz="1400" kern="1200" dirty="0">
              <a:solidFill>
                <a:schemeClr val="tx1"/>
              </a:solidFill>
              <a:latin typeface="Times New Roman" pitchFamily="18" charset="0"/>
              <a:ea typeface="+mn-ea"/>
              <a:cs typeface="Times New Roman" pitchFamily="18" charset="0"/>
            </a:endParaRPr>
          </a:p>
        </p:txBody>
      </p:sp>
      <p:sp>
        <p:nvSpPr>
          <p:cNvPr id="4" name="Номер слайда 3"/>
          <p:cNvSpPr>
            <a:spLocks noGrp="1"/>
          </p:cNvSpPr>
          <p:nvPr>
            <p:ph type="sldNum" sz="quarter" idx="10"/>
          </p:nvPr>
        </p:nvSpPr>
        <p:spPr/>
        <p:txBody>
          <a:bodyPr/>
          <a:lstStyle/>
          <a:p>
            <a:fld id="{52998041-1217-4EA2-B1EF-FDA01E12BC67}" type="slidenum">
              <a:rPr lang="ru-RU" smtClean="0">
                <a:solidFill>
                  <a:prstClr val="black"/>
                </a:solidFill>
              </a:rPr>
              <a:pPr/>
              <a:t>34</a:t>
            </a:fld>
            <a:endParaRPr lang="ru-RU">
              <a:solidFill>
                <a:prstClr val="black"/>
              </a:solidFill>
            </a:endParaRPr>
          </a:p>
        </p:txBody>
      </p:sp>
    </p:spTree>
    <p:extLst>
      <p:ext uri="{BB962C8B-B14F-4D97-AF65-F5344CB8AC3E}">
        <p14:creationId xmlns:p14="http://schemas.microsoft.com/office/powerpoint/2010/main" val="2631848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a:extLst>
              <a:ext uri="{FF2B5EF4-FFF2-40B4-BE49-F238E27FC236}">
                <a16:creationId xmlns:a16="http://schemas.microsoft.com/office/drawing/2014/main" id="{1DF81577-4D60-AF45-AFEA-D13B35B92B27}"/>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4400">
                <a:solidFill>
                  <a:schemeClr val="tx2"/>
                </a:solidFill>
                <a:latin typeface="Arial" panose="020B0604020202020204" pitchFamily="34" charset="0"/>
                <a:ea typeface="ＭＳ Ｐゴシック" panose="020B0600070205080204" pitchFamily="34" charset="-128"/>
              </a:defRPr>
            </a:lvl1pPr>
            <a:lvl2pPr marL="37931725" indent="-37474525" defTabSz="965200" eaLnBrk="0" hangingPunct="0">
              <a:defRPr sz="4400">
                <a:solidFill>
                  <a:schemeClr val="tx2"/>
                </a:solidFill>
                <a:latin typeface="Arial" panose="020B0604020202020204" pitchFamily="34" charset="0"/>
                <a:ea typeface="ＭＳ Ｐゴシック" panose="020B0600070205080204" pitchFamily="34" charset="-128"/>
              </a:defRPr>
            </a:lvl2pPr>
            <a:lvl3pPr eaLnBrk="0" hangingPunct="0">
              <a:defRPr sz="4400">
                <a:solidFill>
                  <a:schemeClr val="tx2"/>
                </a:solidFill>
                <a:latin typeface="Arial" panose="020B0604020202020204" pitchFamily="34" charset="0"/>
                <a:ea typeface="ＭＳ Ｐゴシック" panose="020B0600070205080204" pitchFamily="34" charset="-128"/>
              </a:defRPr>
            </a:lvl3pPr>
            <a:lvl4pPr eaLnBrk="0" hangingPunct="0">
              <a:defRPr sz="4400">
                <a:solidFill>
                  <a:schemeClr val="tx2"/>
                </a:solidFill>
                <a:latin typeface="Arial" panose="020B0604020202020204" pitchFamily="34" charset="0"/>
                <a:ea typeface="ＭＳ Ｐゴシック" panose="020B0600070205080204" pitchFamily="34" charset="-128"/>
              </a:defRPr>
            </a:lvl4pPr>
            <a:lvl5pPr eaLnBrk="0" hangingPunct="0">
              <a:defRPr sz="4400">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fld id="{86E841DC-F555-CC42-9271-512890F72F44}" type="datetime4">
              <a:rPr lang="en-US" altLang="sk-SK" sz="1300">
                <a:solidFill>
                  <a:schemeClr val="tx1"/>
                </a:solidFill>
                <a:latin typeface="Times New Roman" panose="02020603050405020304" pitchFamily="18" charset="0"/>
              </a:rPr>
              <a:pPr eaLnBrk="1" hangingPunct="1"/>
              <a:t>October 23, 2022</a:t>
            </a:fld>
            <a:endParaRPr lang="en-US" altLang="sk-SK" sz="1300">
              <a:solidFill>
                <a:schemeClr val="tx1"/>
              </a:solidFill>
              <a:latin typeface="Times New Roman" panose="02020603050405020304" pitchFamily="18" charset="0"/>
            </a:endParaRPr>
          </a:p>
        </p:txBody>
      </p:sp>
      <p:sp>
        <p:nvSpPr>
          <p:cNvPr id="57347" name="Rectangle 6">
            <a:extLst>
              <a:ext uri="{FF2B5EF4-FFF2-40B4-BE49-F238E27FC236}">
                <a16:creationId xmlns:a16="http://schemas.microsoft.com/office/drawing/2014/main" id="{BC6DDE27-FC59-8C4D-BB75-50E6230DA4BE}"/>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4400">
                <a:solidFill>
                  <a:schemeClr val="tx2"/>
                </a:solidFill>
                <a:latin typeface="Arial" panose="020B0604020202020204" pitchFamily="34" charset="0"/>
                <a:ea typeface="ＭＳ Ｐゴシック" panose="020B0600070205080204" pitchFamily="34" charset="-128"/>
              </a:defRPr>
            </a:lvl1pPr>
            <a:lvl2pPr marL="37931725" indent="-37474525" defTabSz="965200" eaLnBrk="0" hangingPunct="0">
              <a:defRPr sz="4400">
                <a:solidFill>
                  <a:schemeClr val="tx2"/>
                </a:solidFill>
                <a:latin typeface="Arial" panose="020B0604020202020204" pitchFamily="34" charset="0"/>
                <a:ea typeface="ＭＳ Ｐゴシック" panose="020B0600070205080204" pitchFamily="34" charset="-128"/>
              </a:defRPr>
            </a:lvl2pPr>
            <a:lvl3pPr eaLnBrk="0" hangingPunct="0">
              <a:defRPr sz="4400">
                <a:solidFill>
                  <a:schemeClr val="tx2"/>
                </a:solidFill>
                <a:latin typeface="Arial" panose="020B0604020202020204" pitchFamily="34" charset="0"/>
                <a:ea typeface="ＭＳ Ｐゴシック" panose="020B0600070205080204" pitchFamily="34" charset="-128"/>
              </a:defRPr>
            </a:lvl3pPr>
            <a:lvl4pPr eaLnBrk="0" hangingPunct="0">
              <a:defRPr sz="4400">
                <a:solidFill>
                  <a:schemeClr val="tx2"/>
                </a:solidFill>
                <a:latin typeface="Arial" panose="020B0604020202020204" pitchFamily="34" charset="0"/>
                <a:ea typeface="ＭＳ Ｐゴシック" panose="020B0600070205080204" pitchFamily="34" charset="-128"/>
              </a:defRPr>
            </a:lvl4pPr>
            <a:lvl5pPr eaLnBrk="0" hangingPunct="0">
              <a:defRPr sz="4400">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r>
              <a:rPr lang="en-US" altLang="sk-SK" sz="1300">
                <a:solidFill>
                  <a:schemeClr val="tx1"/>
                </a:solidFill>
                <a:latin typeface="Times New Roman" panose="02020603050405020304" pitchFamily="18" charset="0"/>
              </a:rPr>
              <a:t>A Small Dose of Toxicology - Overview</a:t>
            </a:r>
          </a:p>
        </p:txBody>
      </p:sp>
      <p:sp>
        <p:nvSpPr>
          <p:cNvPr id="57348" name="Rectangle 7">
            <a:extLst>
              <a:ext uri="{FF2B5EF4-FFF2-40B4-BE49-F238E27FC236}">
                <a16:creationId xmlns:a16="http://schemas.microsoft.com/office/drawing/2014/main" id="{30AD8AB0-8848-F14D-BC17-B3F6CC4E73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4400">
                <a:solidFill>
                  <a:schemeClr val="tx2"/>
                </a:solidFill>
                <a:latin typeface="Arial" panose="020B0604020202020204" pitchFamily="34" charset="0"/>
                <a:ea typeface="ＭＳ Ｐゴシック" panose="020B0600070205080204" pitchFamily="34" charset="-128"/>
              </a:defRPr>
            </a:lvl1pPr>
            <a:lvl2pPr marL="37931725" indent="-37474525" defTabSz="965200" eaLnBrk="0" hangingPunct="0">
              <a:defRPr sz="4400">
                <a:solidFill>
                  <a:schemeClr val="tx2"/>
                </a:solidFill>
                <a:latin typeface="Arial" panose="020B0604020202020204" pitchFamily="34" charset="0"/>
                <a:ea typeface="ＭＳ Ｐゴシック" panose="020B0600070205080204" pitchFamily="34" charset="-128"/>
              </a:defRPr>
            </a:lvl2pPr>
            <a:lvl3pPr eaLnBrk="0" hangingPunct="0">
              <a:defRPr sz="4400">
                <a:solidFill>
                  <a:schemeClr val="tx2"/>
                </a:solidFill>
                <a:latin typeface="Arial" panose="020B0604020202020204" pitchFamily="34" charset="0"/>
                <a:ea typeface="ＭＳ Ｐゴシック" panose="020B0600070205080204" pitchFamily="34" charset="-128"/>
              </a:defRPr>
            </a:lvl3pPr>
            <a:lvl4pPr eaLnBrk="0" hangingPunct="0">
              <a:defRPr sz="4400">
                <a:solidFill>
                  <a:schemeClr val="tx2"/>
                </a:solidFill>
                <a:latin typeface="Arial" panose="020B0604020202020204" pitchFamily="34" charset="0"/>
                <a:ea typeface="ＭＳ Ｐゴシック" panose="020B0600070205080204" pitchFamily="34" charset="-128"/>
              </a:defRPr>
            </a:lvl4pPr>
            <a:lvl5pPr eaLnBrk="0" hangingPunct="0">
              <a:defRPr sz="4400">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fld id="{5AAD8185-DC2D-F84D-BA8F-ACF0B56D237B}" type="slidenum">
              <a:rPr lang="en-US" altLang="sk-SK" sz="1300">
                <a:solidFill>
                  <a:schemeClr val="tx1"/>
                </a:solidFill>
                <a:latin typeface="Times New Roman" panose="02020603050405020304" pitchFamily="18" charset="0"/>
              </a:rPr>
              <a:pPr eaLnBrk="1" hangingPunct="1"/>
              <a:t>9</a:t>
            </a:fld>
            <a:endParaRPr lang="en-US" altLang="sk-SK" sz="1300">
              <a:solidFill>
                <a:schemeClr val="tx1"/>
              </a:solidFill>
              <a:latin typeface="Times New Roman" panose="02020603050405020304" pitchFamily="18" charset="0"/>
            </a:endParaRPr>
          </a:p>
        </p:txBody>
      </p:sp>
      <p:sp>
        <p:nvSpPr>
          <p:cNvPr id="57349" name="Rectangle 2">
            <a:extLst>
              <a:ext uri="{FF2B5EF4-FFF2-40B4-BE49-F238E27FC236}">
                <a16:creationId xmlns:a16="http://schemas.microsoft.com/office/drawing/2014/main" id="{8D771BED-E4F0-7543-A085-CCAF02424DA4}"/>
              </a:ext>
            </a:extLst>
          </p:cNvPr>
          <p:cNvSpPr>
            <a:spLocks noGrp="1" noRot="1" noChangeAspect="1" noChangeArrowheads="1"/>
          </p:cNvSpPr>
          <p:nvPr>
            <p:ph type="sldImg"/>
          </p:nvPr>
        </p:nvSpPr>
        <p:spPr>
          <a:solidFill>
            <a:srgbClr val="FFFFFF"/>
          </a:solidFill>
          <a:ln/>
        </p:spPr>
      </p:sp>
      <p:sp>
        <p:nvSpPr>
          <p:cNvPr id="57350" name="Rectangle 3">
            <a:extLst>
              <a:ext uri="{FF2B5EF4-FFF2-40B4-BE49-F238E27FC236}">
                <a16:creationId xmlns:a16="http://schemas.microsoft.com/office/drawing/2014/main" id="{AEFACD52-379E-AF46-AC75-9335678CAFD6}"/>
              </a:ext>
            </a:extLst>
          </p:cNvPr>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question is more complex than it seems at first.</a:t>
            </a:r>
            <a:r>
              <a:rPr lang="en-US" sz="1200" baseline="0" dirty="0"/>
              <a:t> </a:t>
            </a:r>
            <a:r>
              <a:rPr lang="en-US" sz="1200" dirty="0"/>
              <a:t>If an alpha particle somehow gets into the system through inhaling or swallowing, they become the most dangerous.</a:t>
            </a:r>
          </a:p>
          <a:p>
            <a:r>
              <a:rPr lang="en-US" sz="1200" b="0" i="0" kern="1200" dirty="0">
                <a:solidFill>
                  <a:schemeClr val="tx1"/>
                </a:solidFill>
                <a:latin typeface="+mn-lt"/>
                <a:ea typeface="+mn-ea"/>
                <a:cs typeface="+mn-cs"/>
              </a:rPr>
              <a:t>Marie Curie coined the term “radioactivity” when she and Pierre Curie started working on the phenomenon that Becquerel had discovered. Ernest Rutherford discovered three types of emissions from radioactive substances as he experimented with them between 1900 and 1903. He named them alpha, beta, and gamma radiation. They differ in their ability to penetrate matter.</a:t>
            </a:r>
          </a:p>
          <a:p>
            <a:pPr eaLnBrk="1" hangingPunct="1"/>
            <a:endParaRPr lang="sk-SK" altLang="sk-SK" dirty="0">
              <a:latin typeface="Times New Roman" panose="02020603050405020304" pitchFamily="18" charset="0"/>
            </a:endParaRPr>
          </a:p>
        </p:txBody>
      </p:sp>
    </p:spTree>
    <p:extLst>
      <p:ext uri="{BB962C8B-B14F-4D97-AF65-F5344CB8AC3E}">
        <p14:creationId xmlns:p14="http://schemas.microsoft.com/office/powerpoint/2010/main" val="3739792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a:extLst>
              <a:ext uri="{FF2B5EF4-FFF2-40B4-BE49-F238E27FC236}">
                <a16:creationId xmlns:a16="http://schemas.microsoft.com/office/drawing/2014/main" id="{826F46AE-A4BA-A346-9192-A9A13A381AD4}"/>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4400">
                <a:solidFill>
                  <a:schemeClr val="tx2"/>
                </a:solidFill>
                <a:latin typeface="Arial" panose="020B0604020202020204" pitchFamily="34" charset="0"/>
                <a:ea typeface="ＭＳ Ｐゴシック" panose="020B0600070205080204" pitchFamily="34" charset="-128"/>
              </a:defRPr>
            </a:lvl1pPr>
            <a:lvl2pPr marL="37931725" indent="-37474525" defTabSz="965200" eaLnBrk="0" hangingPunct="0">
              <a:defRPr sz="4400">
                <a:solidFill>
                  <a:schemeClr val="tx2"/>
                </a:solidFill>
                <a:latin typeface="Arial" panose="020B0604020202020204" pitchFamily="34" charset="0"/>
                <a:ea typeface="ＭＳ Ｐゴシック" panose="020B0600070205080204" pitchFamily="34" charset="-128"/>
              </a:defRPr>
            </a:lvl2pPr>
            <a:lvl3pPr eaLnBrk="0" hangingPunct="0">
              <a:defRPr sz="4400">
                <a:solidFill>
                  <a:schemeClr val="tx2"/>
                </a:solidFill>
                <a:latin typeface="Arial" panose="020B0604020202020204" pitchFamily="34" charset="0"/>
                <a:ea typeface="ＭＳ Ｐゴシック" panose="020B0600070205080204" pitchFamily="34" charset="-128"/>
              </a:defRPr>
            </a:lvl3pPr>
            <a:lvl4pPr eaLnBrk="0" hangingPunct="0">
              <a:defRPr sz="4400">
                <a:solidFill>
                  <a:schemeClr val="tx2"/>
                </a:solidFill>
                <a:latin typeface="Arial" panose="020B0604020202020204" pitchFamily="34" charset="0"/>
                <a:ea typeface="ＭＳ Ｐゴシック" panose="020B0600070205080204" pitchFamily="34" charset="-128"/>
              </a:defRPr>
            </a:lvl4pPr>
            <a:lvl5pPr eaLnBrk="0" hangingPunct="0">
              <a:defRPr sz="4400">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fld id="{C34B166E-6551-5E4E-B42C-1BF65A04F439}" type="datetime4">
              <a:rPr lang="en-US" altLang="sk-SK" sz="1300">
                <a:solidFill>
                  <a:schemeClr val="tx1"/>
                </a:solidFill>
                <a:latin typeface="Times New Roman" panose="02020603050405020304" pitchFamily="18" charset="0"/>
              </a:rPr>
              <a:pPr eaLnBrk="1" hangingPunct="1"/>
              <a:t>October 23, 2022</a:t>
            </a:fld>
            <a:endParaRPr lang="en-US" altLang="sk-SK" sz="1300">
              <a:solidFill>
                <a:schemeClr val="tx1"/>
              </a:solidFill>
              <a:latin typeface="Times New Roman" panose="02020603050405020304" pitchFamily="18" charset="0"/>
            </a:endParaRPr>
          </a:p>
        </p:txBody>
      </p:sp>
      <p:sp>
        <p:nvSpPr>
          <p:cNvPr id="22531" name="Rectangle 6">
            <a:extLst>
              <a:ext uri="{FF2B5EF4-FFF2-40B4-BE49-F238E27FC236}">
                <a16:creationId xmlns:a16="http://schemas.microsoft.com/office/drawing/2014/main" id="{BEC903F5-E8EF-1C40-8CC9-17851A76FE7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4400">
                <a:solidFill>
                  <a:schemeClr val="tx2"/>
                </a:solidFill>
                <a:latin typeface="Arial" panose="020B0604020202020204" pitchFamily="34" charset="0"/>
                <a:ea typeface="ＭＳ Ｐゴシック" panose="020B0600070205080204" pitchFamily="34" charset="-128"/>
              </a:defRPr>
            </a:lvl1pPr>
            <a:lvl2pPr marL="37931725" indent="-37474525" defTabSz="965200" eaLnBrk="0" hangingPunct="0">
              <a:defRPr sz="4400">
                <a:solidFill>
                  <a:schemeClr val="tx2"/>
                </a:solidFill>
                <a:latin typeface="Arial" panose="020B0604020202020204" pitchFamily="34" charset="0"/>
                <a:ea typeface="ＭＳ Ｐゴシック" panose="020B0600070205080204" pitchFamily="34" charset="-128"/>
              </a:defRPr>
            </a:lvl2pPr>
            <a:lvl3pPr eaLnBrk="0" hangingPunct="0">
              <a:defRPr sz="4400">
                <a:solidFill>
                  <a:schemeClr val="tx2"/>
                </a:solidFill>
                <a:latin typeface="Arial" panose="020B0604020202020204" pitchFamily="34" charset="0"/>
                <a:ea typeface="ＭＳ Ｐゴシック" panose="020B0600070205080204" pitchFamily="34" charset="-128"/>
              </a:defRPr>
            </a:lvl3pPr>
            <a:lvl4pPr eaLnBrk="0" hangingPunct="0">
              <a:defRPr sz="4400">
                <a:solidFill>
                  <a:schemeClr val="tx2"/>
                </a:solidFill>
                <a:latin typeface="Arial" panose="020B0604020202020204" pitchFamily="34" charset="0"/>
                <a:ea typeface="ＭＳ Ｐゴシック" panose="020B0600070205080204" pitchFamily="34" charset="-128"/>
              </a:defRPr>
            </a:lvl4pPr>
            <a:lvl5pPr eaLnBrk="0" hangingPunct="0">
              <a:defRPr sz="4400">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r>
              <a:rPr lang="en-US" altLang="sk-SK" sz="1300">
                <a:solidFill>
                  <a:schemeClr val="tx1"/>
                </a:solidFill>
                <a:latin typeface="Times New Roman" panose="02020603050405020304" pitchFamily="18" charset="0"/>
              </a:rPr>
              <a:t>A Small Dose of Toxicology - Overview</a:t>
            </a:r>
          </a:p>
        </p:txBody>
      </p:sp>
      <p:sp>
        <p:nvSpPr>
          <p:cNvPr id="22532" name="Rectangle 7">
            <a:extLst>
              <a:ext uri="{FF2B5EF4-FFF2-40B4-BE49-F238E27FC236}">
                <a16:creationId xmlns:a16="http://schemas.microsoft.com/office/drawing/2014/main" id="{8923E7A8-98DA-184B-A8F5-6EB56A0517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4400">
                <a:solidFill>
                  <a:schemeClr val="tx2"/>
                </a:solidFill>
                <a:latin typeface="Arial" panose="020B0604020202020204" pitchFamily="34" charset="0"/>
                <a:ea typeface="ＭＳ Ｐゴシック" panose="020B0600070205080204" pitchFamily="34" charset="-128"/>
              </a:defRPr>
            </a:lvl1pPr>
            <a:lvl2pPr marL="37931725" indent="-37474525" defTabSz="965200" eaLnBrk="0" hangingPunct="0">
              <a:defRPr sz="4400">
                <a:solidFill>
                  <a:schemeClr val="tx2"/>
                </a:solidFill>
                <a:latin typeface="Arial" panose="020B0604020202020204" pitchFamily="34" charset="0"/>
                <a:ea typeface="ＭＳ Ｐゴシック" panose="020B0600070205080204" pitchFamily="34" charset="-128"/>
              </a:defRPr>
            </a:lvl2pPr>
            <a:lvl3pPr eaLnBrk="0" hangingPunct="0">
              <a:defRPr sz="4400">
                <a:solidFill>
                  <a:schemeClr val="tx2"/>
                </a:solidFill>
                <a:latin typeface="Arial" panose="020B0604020202020204" pitchFamily="34" charset="0"/>
                <a:ea typeface="ＭＳ Ｐゴシック" panose="020B0600070205080204" pitchFamily="34" charset="-128"/>
              </a:defRPr>
            </a:lvl3pPr>
            <a:lvl4pPr eaLnBrk="0" hangingPunct="0">
              <a:defRPr sz="4400">
                <a:solidFill>
                  <a:schemeClr val="tx2"/>
                </a:solidFill>
                <a:latin typeface="Arial" panose="020B0604020202020204" pitchFamily="34" charset="0"/>
                <a:ea typeface="ＭＳ Ｐゴシック" panose="020B0600070205080204" pitchFamily="34" charset="-128"/>
              </a:defRPr>
            </a:lvl4pPr>
            <a:lvl5pPr eaLnBrk="0" hangingPunct="0">
              <a:defRPr sz="4400">
                <a:solidFill>
                  <a:schemeClr val="tx2"/>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fld id="{94B67963-8509-9946-BECC-E58CB2CF0B8E}" type="slidenum">
              <a:rPr lang="en-US" altLang="sk-SK" sz="1300">
                <a:solidFill>
                  <a:schemeClr val="tx1"/>
                </a:solidFill>
                <a:latin typeface="Times New Roman" panose="02020603050405020304" pitchFamily="18" charset="0"/>
              </a:rPr>
              <a:pPr eaLnBrk="1" hangingPunct="1"/>
              <a:t>12</a:t>
            </a:fld>
            <a:endParaRPr lang="en-US" altLang="sk-SK" sz="1300">
              <a:solidFill>
                <a:schemeClr val="tx1"/>
              </a:solidFill>
              <a:latin typeface="Times New Roman" panose="02020603050405020304" pitchFamily="18" charset="0"/>
            </a:endParaRPr>
          </a:p>
        </p:txBody>
      </p:sp>
      <p:sp>
        <p:nvSpPr>
          <p:cNvPr id="22533" name="Rectangle 2">
            <a:extLst>
              <a:ext uri="{FF2B5EF4-FFF2-40B4-BE49-F238E27FC236}">
                <a16:creationId xmlns:a16="http://schemas.microsoft.com/office/drawing/2014/main" id="{3A523872-A6AC-DB44-826B-607BED4B1004}"/>
              </a:ext>
            </a:extLst>
          </p:cNvPr>
          <p:cNvSpPr>
            <a:spLocks noGrp="1" noRot="1" noChangeAspect="1" noChangeArrowheads="1"/>
          </p:cNvSpPr>
          <p:nvPr>
            <p:ph type="sldImg"/>
          </p:nvPr>
        </p:nvSpPr>
        <p:spPr>
          <a:solidFill>
            <a:srgbClr val="FFFFFF"/>
          </a:solidFill>
          <a:ln/>
        </p:spPr>
      </p:sp>
      <p:sp>
        <p:nvSpPr>
          <p:cNvPr id="22534" name="Rectangle 3">
            <a:extLst>
              <a:ext uri="{FF2B5EF4-FFF2-40B4-BE49-F238E27FC236}">
                <a16:creationId xmlns:a16="http://schemas.microsoft.com/office/drawing/2014/main" id="{B2ABAB32-4FA3-DC4D-B7D1-02D3D956BD2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sk-SK" altLang="sk-SK">
              <a:latin typeface="Times New Roman" panose="02020603050405020304" pitchFamily="18" charset="0"/>
            </a:endParaRPr>
          </a:p>
        </p:txBody>
      </p:sp>
    </p:spTree>
    <p:extLst>
      <p:ext uri="{BB962C8B-B14F-4D97-AF65-F5344CB8AC3E}">
        <p14:creationId xmlns:p14="http://schemas.microsoft.com/office/powerpoint/2010/main" val="1930007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200" b="0" i="0" kern="1200" dirty="0">
                <a:solidFill>
                  <a:schemeClr val="tx1"/>
                </a:solidFill>
                <a:latin typeface="+mn-lt"/>
                <a:ea typeface="+mn-ea"/>
                <a:cs typeface="+mn-cs"/>
              </a:rPr>
              <a:t>A diagram summarizing organ-specific biological markers by low-dose radiation (LDR) exposure. LDR basically caused the accumulation of DNA damages, controlled systemic immune systems, induced oxidative damages on peripheral organs, and even benefited the viability in some organs. </a:t>
            </a:r>
          </a:p>
          <a:p>
            <a:r>
              <a:rPr lang="en-US" sz="1200" b="0" i="0" kern="1200" dirty="0">
                <a:solidFill>
                  <a:schemeClr val="tx1"/>
                </a:solidFill>
                <a:latin typeface="+mn-lt"/>
                <a:ea typeface="+mn-ea"/>
                <a:cs typeface="+mn-cs"/>
              </a:rPr>
              <a:t>DNA damages, oxidative stress, and pro-inflammatory responses,</a:t>
            </a:r>
            <a:r>
              <a:rPr lang="en-US" sz="1200" b="0" i="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alters gene expression</a:t>
            </a:r>
          </a:p>
          <a:p>
            <a:r>
              <a:rPr lang="en-US" sz="1200" b="0" i="0" kern="1200" dirty="0">
                <a:solidFill>
                  <a:schemeClr val="tx1"/>
                </a:solidFill>
                <a:latin typeface="+mn-lt"/>
                <a:ea typeface="+mn-ea"/>
                <a:cs typeface="+mn-cs"/>
              </a:rPr>
              <a:t>Many studies have shown that the lung ranks among the organs that are most resistant to LDR damage. Moreover, the protective roles of LDR in the lung have been demonstrated in various stress models. In these studies, LDR up to 0.5 </a:t>
            </a:r>
            <a:r>
              <a:rPr lang="en-US" sz="1200" b="0" i="0" kern="1200" dirty="0" err="1">
                <a:solidFill>
                  <a:schemeClr val="tx1"/>
                </a:solidFill>
                <a:latin typeface="+mn-lt"/>
                <a:ea typeface="+mn-ea"/>
                <a:cs typeface="+mn-cs"/>
              </a:rPr>
              <a:t>Gy</a:t>
            </a:r>
            <a:r>
              <a:rPr lang="en-US" sz="1200" b="0" i="0" kern="1200" dirty="0">
                <a:solidFill>
                  <a:schemeClr val="tx1"/>
                </a:solidFill>
                <a:latin typeface="+mn-lt"/>
                <a:ea typeface="+mn-ea"/>
                <a:cs typeface="+mn-cs"/>
              </a:rPr>
              <a:t> suppressed ROS generation, attenuated inflammatory responses (IL-1β, IL-5, IL-6, and TNF-α),</a:t>
            </a:r>
          </a:p>
          <a:p>
            <a:r>
              <a:rPr lang="en-US" sz="1200" b="0" i="0" kern="1200" dirty="0">
                <a:solidFill>
                  <a:schemeClr val="tx1"/>
                </a:solidFill>
                <a:latin typeface="+mn-lt"/>
                <a:ea typeface="+mn-ea"/>
                <a:cs typeface="+mn-cs"/>
              </a:rPr>
              <a:t> reproductive organs must be protected from mutations. Testicular tissues are highly vulnerable to damages induced by LDR exposure. LDR &lt; 0.2 </a:t>
            </a:r>
            <a:r>
              <a:rPr lang="en-US" sz="1200" b="0" i="0" kern="1200" dirty="0" err="1">
                <a:solidFill>
                  <a:schemeClr val="tx1"/>
                </a:solidFill>
                <a:latin typeface="+mn-lt"/>
                <a:ea typeface="+mn-ea"/>
                <a:cs typeface="+mn-cs"/>
              </a:rPr>
              <a:t>Gy</a:t>
            </a:r>
            <a:r>
              <a:rPr lang="en-US" sz="1200" b="0" i="0" kern="1200" dirty="0">
                <a:solidFill>
                  <a:schemeClr val="tx1"/>
                </a:solidFill>
                <a:latin typeface="+mn-lt"/>
                <a:ea typeface="+mn-ea"/>
                <a:cs typeface="+mn-cs"/>
              </a:rPr>
              <a:t> increased the levels of ROS, which leads to induction of ER stress and apoptosis in testicular cells of irradiated mice</a:t>
            </a:r>
            <a:endParaRPr lang="en-US" dirty="0"/>
          </a:p>
        </p:txBody>
      </p:sp>
      <p:sp>
        <p:nvSpPr>
          <p:cNvPr id="4" name="Номер слайда 3"/>
          <p:cNvSpPr>
            <a:spLocks noGrp="1"/>
          </p:cNvSpPr>
          <p:nvPr>
            <p:ph type="sldNum" sz="quarter" idx="10"/>
          </p:nvPr>
        </p:nvSpPr>
        <p:spPr/>
        <p:txBody>
          <a:bodyPr/>
          <a:lstStyle/>
          <a:p>
            <a:fld id="{5D593EF8-41C7-9543-B907-810D1CB03AF6}" type="slidenum">
              <a:rPr lang="sk-SK" smtClean="0"/>
              <a:pPr/>
              <a:t>13</a:t>
            </a:fld>
            <a:endParaRPr lang="sk-S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a:solidFill>
                  <a:srgbClr val="002060"/>
                </a:solidFill>
              </a:rPr>
              <a:t>. This law underpins the field of radiation-oncology, although such a general law may not apply precisely in all cases.</a:t>
            </a:r>
          </a:p>
          <a:p>
            <a:endParaRPr lang="en-US" dirty="0">
              <a:solidFill>
                <a:srgbClr val="002060"/>
              </a:solidFill>
            </a:endParaRPr>
          </a:p>
          <a:p>
            <a:r>
              <a:rPr lang="en-US" dirty="0">
                <a:solidFill>
                  <a:srgbClr val="002060"/>
                </a:solidFill>
              </a:rPr>
              <a:t>Not</a:t>
            </a:r>
            <a:r>
              <a:rPr lang="en-US" baseline="0" dirty="0">
                <a:solidFill>
                  <a:srgbClr val="002060"/>
                </a:solidFill>
              </a:rPr>
              <a:t> mature enough cells more sensitive to radiation</a:t>
            </a:r>
            <a:endParaRPr lang="en-US" dirty="0">
              <a:solidFill>
                <a:srgbClr val="002060"/>
              </a:solidFill>
            </a:endParaRPr>
          </a:p>
          <a:p>
            <a:endParaRPr lang="en-US" dirty="0">
              <a:solidFill>
                <a:srgbClr val="002060"/>
              </a:solidFill>
            </a:endParaRPr>
          </a:p>
          <a:p>
            <a:r>
              <a:rPr lang="en-US" dirty="0">
                <a:solidFill>
                  <a:srgbClr val="002060"/>
                </a:solidFill>
              </a:rPr>
              <a:t>RBE </a:t>
            </a:r>
            <a:r>
              <a:rPr lang="en-US" dirty="0" err="1">
                <a:solidFill>
                  <a:srgbClr val="002060"/>
                </a:solidFill>
              </a:rPr>
              <a:t>effectivness</a:t>
            </a:r>
            <a:endParaRPr lang="en-US" dirty="0"/>
          </a:p>
        </p:txBody>
      </p:sp>
      <p:sp>
        <p:nvSpPr>
          <p:cNvPr id="4" name="Номер слайда 3"/>
          <p:cNvSpPr>
            <a:spLocks noGrp="1"/>
          </p:cNvSpPr>
          <p:nvPr>
            <p:ph type="sldNum" sz="quarter" idx="10"/>
          </p:nvPr>
        </p:nvSpPr>
        <p:spPr/>
        <p:txBody>
          <a:bodyPr/>
          <a:lstStyle/>
          <a:p>
            <a:fld id="{5D593EF8-41C7-9543-B907-810D1CB03AF6}" type="slidenum">
              <a:rPr lang="sk-SK" smtClean="0"/>
              <a:pPr/>
              <a:t>14</a:t>
            </a:fld>
            <a:endParaRPr lang="sk-S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normAutofit/>
          </a:bodyPr>
          <a:lstStyle/>
          <a:p>
            <a:r>
              <a:rPr lang="en-US" sz="1200" kern="1200">
                <a:solidFill>
                  <a:schemeClr val="tx1"/>
                </a:solidFill>
                <a:latin typeface="Times New Roman" pitchFamily="18" charset="0"/>
                <a:ea typeface="+mn-ea"/>
                <a:cs typeface="Times New Roman" pitchFamily="18" charset="0"/>
              </a:rPr>
              <a:t>Let me briefly present you the main fields of our research.</a:t>
            </a:r>
            <a:endParaRPr lang="ru-RU" sz="1200" kern="1200">
              <a:solidFill>
                <a:schemeClr val="tx1"/>
              </a:solidFill>
              <a:latin typeface="Times New Roman" pitchFamily="18" charset="0"/>
              <a:ea typeface="+mn-ea"/>
              <a:cs typeface="Times New Roman" pitchFamily="18" charset="0"/>
            </a:endParaRPr>
          </a:p>
          <a:p>
            <a:r>
              <a:rPr lang="en-US" sz="1200" kern="1200">
                <a:solidFill>
                  <a:schemeClr val="tx1"/>
                </a:solidFill>
                <a:latin typeface="Times New Roman" pitchFamily="18" charset="0"/>
                <a:ea typeface="+mn-ea"/>
                <a:cs typeface="Times New Roman" pitchFamily="18" charset="0"/>
              </a:rPr>
              <a:t>MR studies induction and repair of DNA damage. The future task is to extend the study to tumor cell lines –for radiation medicine purposes, and to brain structures – which is important for space research and risk estimation.</a:t>
            </a:r>
            <a:endParaRPr lang="ru-RU" sz="1200" kern="1200">
              <a:solidFill>
                <a:schemeClr val="tx1"/>
              </a:solidFill>
              <a:latin typeface="Times New Roman" pitchFamily="18" charset="0"/>
              <a:ea typeface="+mn-ea"/>
              <a:cs typeface="Times New Roman" pitchFamily="18" charset="0"/>
            </a:endParaRPr>
          </a:p>
          <a:p>
            <a:r>
              <a:rPr lang="en-US" sz="1200" kern="1200">
                <a:solidFill>
                  <a:schemeClr val="tx1"/>
                </a:solidFill>
                <a:latin typeface="Times New Roman" pitchFamily="18" charset="0"/>
                <a:ea typeface="+mn-ea"/>
                <a:cs typeface="Times New Roman" pitchFamily="18" charset="0"/>
              </a:rPr>
              <a:t>RC was widely used to evaluate the biological efficiency of particle beams, low-dose ionizing radiations, etc.</a:t>
            </a:r>
            <a:endParaRPr lang="ru-RU" sz="1200" kern="1200">
              <a:solidFill>
                <a:schemeClr val="tx1"/>
              </a:solidFill>
              <a:latin typeface="Times New Roman" pitchFamily="18" charset="0"/>
              <a:ea typeface="+mn-ea"/>
              <a:cs typeface="Times New Roman" pitchFamily="18" charset="0"/>
            </a:endParaRPr>
          </a:p>
          <a:p>
            <a:r>
              <a:rPr lang="en-US" sz="1200" kern="1200">
                <a:solidFill>
                  <a:schemeClr val="tx1"/>
                </a:solidFill>
                <a:latin typeface="Times New Roman" pitchFamily="18" charset="0"/>
                <a:ea typeface="+mn-ea"/>
                <a:cs typeface="Times New Roman" pitchFamily="18" charset="0"/>
              </a:rPr>
              <a:t>Application of modern techniques allows us to study long-term consequences of radiation exposure</a:t>
            </a:r>
            <a:endParaRPr lang="ru-RU" sz="1200" kern="1200">
              <a:solidFill>
                <a:schemeClr val="tx1"/>
              </a:solidFill>
              <a:latin typeface="Times New Roman" pitchFamily="18" charset="0"/>
              <a:ea typeface="+mn-ea"/>
              <a:cs typeface="Times New Roman" pitchFamily="18" charset="0"/>
            </a:endParaRPr>
          </a:p>
        </p:txBody>
      </p:sp>
      <p:sp>
        <p:nvSpPr>
          <p:cNvPr id="4" name="Номер слайда 3"/>
          <p:cNvSpPr>
            <a:spLocks noGrp="1"/>
          </p:cNvSpPr>
          <p:nvPr>
            <p:ph type="sldNum" sz="quarter" idx="10"/>
          </p:nvPr>
        </p:nvSpPr>
        <p:spPr/>
        <p:txBody>
          <a:bodyPr/>
          <a:lstStyle/>
          <a:p>
            <a:fld id="{4F7B7EF8-91B0-43B0-9111-0FBF41F79A4E}" type="slidenum">
              <a:rPr lang="ru-RU" smtClean="0"/>
              <a:pPr/>
              <a:t>15</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200" b="0" i="0" kern="1200" dirty="0">
                <a:solidFill>
                  <a:schemeClr val="tx1"/>
                </a:solidFill>
                <a:latin typeface="+mn-lt"/>
                <a:ea typeface="+mn-ea"/>
                <a:cs typeface="+mn-cs"/>
              </a:rPr>
              <a:t>Considering that </a:t>
            </a:r>
            <a:r>
              <a:rPr lang="en-US" sz="1200" b="0" i="0" kern="1200" dirty="0" err="1">
                <a:solidFill>
                  <a:schemeClr val="tx1"/>
                </a:solidFill>
                <a:latin typeface="+mn-lt"/>
                <a:ea typeface="+mn-ea"/>
                <a:cs typeface="+mn-cs"/>
              </a:rPr>
              <a:t>glioblastoma</a:t>
            </a:r>
            <a:r>
              <a:rPr lang="en-US" sz="1200" b="0" i="0" kern="1200" dirty="0">
                <a:solidFill>
                  <a:schemeClr val="tx1"/>
                </a:solidFill>
                <a:latin typeface="+mn-lt"/>
                <a:ea typeface="+mn-ea"/>
                <a:cs typeface="+mn-cs"/>
              </a:rPr>
              <a:t> manifests differently and with different frequency in men versus woman—and even the immune system and the functions of some immune cells differ by sex in </a:t>
            </a:r>
            <a:r>
              <a:rPr lang="en-US" sz="1200" b="0" i="0" kern="1200" dirty="0" err="1">
                <a:solidFill>
                  <a:schemeClr val="tx1"/>
                </a:solidFill>
                <a:latin typeface="+mn-lt"/>
                <a:ea typeface="+mn-ea"/>
                <a:cs typeface="+mn-cs"/>
              </a:rPr>
              <a:t>glioblastoma</a:t>
            </a:r>
            <a:r>
              <a:rPr lang="en-US" sz="1200" b="0" i="0" kern="1200" dirty="0">
                <a:solidFill>
                  <a:schemeClr val="tx1"/>
                </a:solidFill>
                <a:latin typeface="+mn-lt"/>
                <a:ea typeface="+mn-ea"/>
                <a:cs typeface="+mn-cs"/>
              </a:rPr>
              <a:t>.</a:t>
            </a:r>
            <a:r>
              <a:rPr lang="en-US" dirty="0"/>
              <a:t> Moreover, hormones and the immune system work in synergy to directly affect the GBM microenvironment</a:t>
            </a:r>
            <a:r>
              <a:rPr lang="en-US" baseline="0" dirty="0"/>
              <a:t> (</a:t>
            </a:r>
            <a:r>
              <a:rPr lang="en-US" dirty="0"/>
              <a:t>The prevalence of Parkinson disease is greater in men, and they have an earlier age of onset</a:t>
            </a:r>
            <a:r>
              <a:rPr lang="en-US" baseline="0" dirty="0"/>
              <a:t> – immune system; i</a:t>
            </a:r>
            <a:r>
              <a:rPr lang="en-US" dirty="0"/>
              <a:t>n multiple sclerosis, women have increased rates of disease incidence, prevalence, and relapse</a:t>
            </a:r>
            <a:r>
              <a:rPr lang="en-US" baseline="0" dirty="0"/>
              <a:t> –inflammatory response)</a:t>
            </a:r>
            <a:r>
              <a:rPr lang="en-US" dirty="0"/>
              <a:t> Specific genes and molecular pathways, either </a:t>
            </a:r>
            <a:r>
              <a:rPr lang="en-US" dirty="0" err="1"/>
              <a:t>upregulated</a:t>
            </a:r>
            <a:r>
              <a:rPr lang="en-US" dirty="0"/>
              <a:t> or </a:t>
            </a:r>
            <a:r>
              <a:rPr lang="en-US" dirty="0" err="1"/>
              <a:t>downregulated</a:t>
            </a:r>
            <a:r>
              <a:rPr lang="en-US" dirty="0"/>
              <a:t> depending on sex, could potentially directly dictate GBM outcome differences. It appears that sexual dimorphism in GBM affects patient outcome and requires an individualized approach to management considering the sex of the patient, especially in relation to differences at the molecular level</a:t>
            </a:r>
          </a:p>
          <a:p>
            <a:endParaRPr lang="en-US" dirty="0"/>
          </a:p>
        </p:txBody>
      </p:sp>
      <p:sp>
        <p:nvSpPr>
          <p:cNvPr id="4" name="Номер слайда 3"/>
          <p:cNvSpPr>
            <a:spLocks noGrp="1"/>
          </p:cNvSpPr>
          <p:nvPr>
            <p:ph type="sldNum" sz="quarter" idx="10"/>
          </p:nvPr>
        </p:nvSpPr>
        <p:spPr/>
        <p:txBody>
          <a:bodyPr/>
          <a:lstStyle/>
          <a:p>
            <a:fld id="{5D593EF8-41C7-9543-B907-810D1CB03AF6}" type="slidenum">
              <a:rPr lang="sk-SK" smtClean="0"/>
              <a:pPr/>
              <a:t>18</a:t>
            </a:fld>
            <a:endParaRPr lang="sk-S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раз слайда 1">
            <a:extLst>
              <a:ext uri="{FF2B5EF4-FFF2-40B4-BE49-F238E27FC236}">
                <a16:creationId xmlns:a16="http://schemas.microsoft.com/office/drawing/2014/main" id="{0A0A0D56-5E6A-4349-A0C0-37CCDF8B54A7}"/>
              </a:ext>
            </a:extLst>
          </p:cNvPr>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Заметки 2">
            <a:extLst>
              <a:ext uri="{FF2B5EF4-FFF2-40B4-BE49-F238E27FC236}">
                <a16:creationId xmlns:a16="http://schemas.microsoft.com/office/drawing/2014/main" id="{A11D4038-62E4-0F4F-BE1E-C72F6F38E2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sk-SK"/>
          </a:p>
        </p:txBody>
      </p:sp>
      <p:sp>
        <p:nvSpPr>
          <p:cNvPr id="34820" name="Номер слайда 3">
            <a:extLst>
              <a:ext uri="{FF2B5EF4-FFF2-40B4-BE49-F238E27FC236}">
                <a16:creationId xmlns:a16="http://schemas.microsoft.com/office/drawing/2014/main" id="{9EAE052E-6492-3242-A9EB-3DD2CEA6D3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32ADD2D-935E-DF40-81B5-BBF0ABA3C43F}" type="slidenum">
              <a:rPr lang="ru-RU" altLang="sk-SK"/>
              <a:pPr eaLnBrk="1" hangingPunct="1"/>
              <a:t>23</a:t>
            </a:fld>
            <a:endParaRPr lang="ru-RU" altLang="sk-SK"/>
          </a:p>
        </p:txBody>
      </p:sp>
    </p:spTree>
    <p:extLst>
      <p:ext uri="{BB962C8B-B14F-4D97-AF65-F5344CB8AC3E}">
        <p14:creationId xmlns:p14="http://schemas.microsoft.com/office/powerpoint/2010/main" val="4175728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normAutofit/>
          </a:bodyPr>
          <a:lstStyle/>
          <a:p>
            <a:r>
              <a:rPr lang="en-US" sz="1400" kern="1200">
                <a:solidFill>
                  <a:schemeClr val="tx1"/>
                </a:solidFill>
                <a:latin typeface="Times New Roman" pitchFamily="18" charset="0"/>
                <a:ea typeface="+mn-ea"/>
                <a:cs typeface="Times New Roman" pitchFamily="18" charset="0"/>
              </a:rPr>
              <a:t>The next field of our research is RP, which is closely connected with space radiobiology. C N S is now considered as a critical system when evaluating the radiation risk during the manned deep space flights. Our lab performs large-scale animal experiments to evaluate the radiation induced damage to brain structures, the mechanisms of CNS disorders, and new drugs which can prevent them. And of course, the top priority research is the irradiation of monkeys performed in collaboration with leading Russian experts in this field. The main goal is to simulate manned deep space flight conditions at accelerators of heavy ions.</a:t>
            </a:r>
            <a:endParaRPr lang="ru-RU" sz="1400" kern="1200">
              <a:solidFill>
                <a:schemeClr val="tx1"/>
              </a:solidFill>
              <a:latin typeface="Times New Roman" pitchFamily="18" charset="0"/>
              <a:ea typeface="+mn-ea"/>
              <a:cs typeface="Times New Roman" pitchFamily="18" charset="0"/>
            </a:endParaRPr>
          </a:p>
        </p:txBody>
      </p:sp>
      <p:sp>
        <p:nvSpPr>
          <p:cNvPr id="4" name="Номер слайда 3"/>
          <p:cNvSpPr>
            <a:spLocks noGrp="1"/>
          </p:cNvSpPr>
          <p:nvPr>
            <p:ph type="sldNum" sz="quarter" idx="10"/>
          </p:nvPr>
        </p:nvSpPr>
        <p:spPr/>
        <p:txBody>
          <a:bodyPr/>
          <a:lstStyle/>
          <a:p>
            <a:fld id="{4F7B7EF8-91B0-43B0-9111-0FBF41F79A4E}" type="slidenum">
              <a:rPr lang="ru-RU" smtClean="0"/>
              <a:pPr/>
              <a:t>28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endParaRPr lang="en-US" dirty="0"/>
          </a:p>
        </p:txBody>
      </p:sp>
      <p:sp>
        <p:nvSpPr>
          <p:cNvPr id="4" name="Date Placeholder 3"/>
          <p:cNvSpPr>
            <a:spLocks noGrp="1"/>
          </p:cNvSpPr>
          <p:nvPr>
            <p:ph type="dt" sz="half" idx="10"/>
          </p:nvPr>
        </p:nvSpPr>
        <p:spPr/>
        <p:txBody>
          <a:bodyPr/>
          <a:lstStyle/>
          <a:p>
            <a:fld id="{A34B8EE5-1BB8-614A-9CB7-A55619BE8F74}" type="datetimeFigureOut">
              <a:rPr lang="sk-SK" smtClean="0"/>
              <a:pPr/>
              <a:t>23.10.2022</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80F79D03-8641-D74E-B481-1B7FF3D55964}" type="slidenum">
              <a:rPr lang="sk-SK" smtClean="0"/>
              <a:pPr/>
              <a:t>‹#›</a:t>
            </a:fld>
            <a:endParaRPr lang="sk-SK"/>
          </a:p>
        </p:txBody>
      </p:sp>
    </p:spTree>
    <p:extLst>
      <p:ext uri="{BB962C8B-B14F-4D97-AF65-F5344CB8AC3E}">
        <p14:creationId xmlns:p14="http://schemas.microsoft.com/office/powerpoint/2010/main" val="2954177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A34B8EE5-1BB8-614A-9CB7-A55619BE8F74}" type="datetimeFigureOut">
              <a:rPr lang="sk-SK" smtClean="0"/>
              <a:pPr/>
              <a:t>23.10.2022</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80F79D03-8641-D74E-B481-1B7FF3D55964}" type="slidenum">
              <a:rPr lang="sk-SK" smtClean="0"/>
              <a:pPr/>
              <a:t>‹#›</a:t>
            </a:fld>
            <a:endParaRPr lang="sk-SK"/>
          </a:p>
        </p:txBody>
      </p:sp>
    </p:spTree>
    <p:extLst>
      <p:ext uri="{BB962C8B-B14F-4D97-AF65-F5344CB8AC3E}">
        <p14:creationId xmlns:p14="http://schemas.microsoft.com/office/powerpoint/2010/main" val="288751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A34B8EE5-1BB8-614A-9CB7-A55619BE8F74}" type="datetimeFigureOut">
              <a:rPr lang="sk-SK" smtClean="0"/>
              <a:pPr/>
              <a:t>23.10.2022</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80F79D03-8641-D74E-B481-1B7FF3D55964}" type="slidenum">
              <a:rPr lang="sk-SK" smtClean="0"/>
              <a:pPr/>
              <a:t>‹#›</a:t>
            </a:fld>
            <a:endParaRPr lang="sk-SK"/>
          </a:p>
        </p:txBody>
      </p:sp>
    </p:spTree>
    <p:extLst>
      <p:ext uri="{BB962C8B-B14F-4D97-AF65-F5344CB8AC3E}">
        <p14:creationId xmlns:p14="http://schemas.microsoft.com/office/powerpoint/2010/main" val="1797100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A34B8EE5-1BB8-614A-9CB7-A55619BE8F74}" type="datetimeFigureOut">
              <a:rPr lang="sk-SK" smtClean="0"/>
              <a:pPr/>
              <a:t>23.10.2022</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80F79D03-8641-D74E-B481-1B7FF3D55964}" type="slidenum">
              <a:rPr lang="sk-SK" smtClean="0"/>
              <a:pPr/>
              <a:t>‹#›</a:t>
            </a:fld>
            <a:endParaRPr lang="sk-SK"/>
          </a:p>
        </p:txBody>
      </p:sp>
    </p:spTree>
    <p:extLst>
      <p:ext uri="{BB962C8B-B14F-4D97-AF65-F5344CB8AC3E}">
        <p14:creationId xmlns:p14="http://schemas.microsoft.com/office/powerpoint/2010/main" val="166348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A34B8EE5-1BB8-614A-9CB7-A55619BE8F74}" type="datetimeFigureOut">
              <a:rPr lang="sk-SK" smtClean="0"/>
              <a:pPr/>
              <a:t>23.10.2022</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80F79D03-8641-D74E-B481-1B7FF3D55964}" type="slidenum">
              <a:rPr lang="sk-SK" smtClean="0"/>
              <a:pPr/>
              <a:t>‹#›</a:t>
            </a:fld>
            <a:endParaRPr lang="sk-SK"/>
          </a:p>
        </p:txBody>
      </p:sp>
    </p:spTree>
    <p:extLst>
      <p:ext uri="{BB962C8B-B14F-4D97-AF65-F5344CB8AC3E}">
        <p14:creationId xmlns:p14="http://schemas.microsoft.com/office/powerpoint/2010/main" val="732877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A34B8EE5-1BB8-614A-9CB7-A55619BE8F74}" type="datetimeFigureOut">
              <a:rPr lang="sk-SK" smtClean="0"/>
              <a:pPr/>
              <a:t>23.10.2022</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80F79D03-8641-D74E-B481-1B7FF3D55964}" type="slidenum">
              <a:rPr lang="sk-SK" smtClean="0"/>
              <a:pPr/>
              <a:t>‹#›</a:t>
            </a:fld>
            <a:endParaRPr lang="sk-SK"/>
          </a:p>
        </p:txBody>
      </p:sp>
    </p:spTree>
    <p:extLst>
      <p:ext uri="{BB962C8B-B14F-4D97-AF65-F5344CB8AC3E}">
        <p14:creationId xmlns:p14="http://schemas.microsoft.com/office/powerpoint/2010/main" val="3991635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sk-SK"/>
              <a:t>Kliknutím upravte štýl predlohy nadpisu</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Content Placeholder 3"/>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Content Placeholder 5"/>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A34B8EE5-1BB8-614A-9CB7-A55619BE8F74}" type="datetimeFigureOut">
              <a:rPr lang="sk-SK" smtClean="0"/>
              <a:pPr/>
              <a:t>23.10.2022</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80F79D03-8641-D74E-B481-1B7FF3D55964}" type="slidenum">
              <a:rPr lang="sk-SK" smtClean="0"/>
              <a:pPr/>
              <a:t>‹#›</a:t>
            </a:fld>
            <a:endParaRPr lang="sk-SK"/>
          </a:p>
        </p:txBody>
      </p:sp>
    </p:spTree>
    <p:extLst>
      <p:ext uri="{BB962C8B-B14F-4D97-AF65-F5344CB8AC3E}">
        <p14:creationId xmlns:p14="http://schemas.microsoft.com/office/powerpoint/2010/main" val="920531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Date Placeholder 2"/>
          <p:cNvSpPr>
            <a:spLocks noGrp="1"/>
          </p:cNvSpPr>
          <p:nvPr>
            <p:ph type="dt" sz="half" idx="10"/>
          </p:nvPr>
        </p:nvSpPr>
        <p:spPr/>
        <p:txBody>
          <a:bodyPr/>
          <a:lstStyle/>
          <a:p>
            <a:fld id="{A34B8EE5-1BB8-614A-9CB7-A55619BE8F74}" type="datetimeFigureOut">
              <a:rPr lang="sk-SK" smtClean="0"/>
              <a:pPr/>
              <a:t>23.10.2022</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80F79D03-8641-D74E-B481-1B7FF3D55964}" type="slidenum">
              <a:rPr lang="sk-SK" smtClean="0"/>
              <a:pPr/>
              <a:t>‹#›</a:t>
            </a:fld>
            <a:endParaRPr lang="sk-SK"/>
          </a:p>
        </p:txBody>
      </p:sp>
    </p:spTree>
    <p:extLst>
      <p:ext uri="{BB962C8B-B14F-4D97-AF65-F5344CB8AC3E}">
        <p14:creationId xmlns:p14="http://schemas.microsoft.com/office/powerpoint/2010/main" val="3215950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4B8EE5-1BB8-614A-9CB7-A55619BE8F74}" type="datetimeFigureOut">
              <a:rPr lang="sk-SK" smtClean="0"/>
              <a:pPr/>
              <a:t>23.10.2022</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80F79D03-8641-D74E-B481-1B7FF3D55964}" type="slidenum">
              <a:rPr lang="sk-SK" smtClean="0"/>
              <a:pPr/>
              <a:t>‹#›</a:t>
            </a:fld>
            <a:endParaRPr lang="sk-SK"/>
          </a:p>
        </p:txBody>
      </p:sp>
    </p:spTree>
    <p:extLst>
      <p:ext uri="{BB962C8B-B14F-4D97-AF65-F5344CB8AC3E}">
        <p14:creationId xmlns:p14="http://schemas.microsoft.com/office/powerpoint/2010/main" val="3975353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A34B8EE5-1BB8-614A-9CB7-A55619BE8F74}" type="datetimeFigureOut">
              <a:rPr lang="sk-SK" smtClean="0"/>
              <a:pPr/>
              <a:t>23.10.2022</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80F79D03-8641-D74E-B481-1B7FF3D55964}" type="slidenum">
              <a:rPr lang="sk-SK" smtClean="0"/>
              <a:pPr/>
              <a:t>‹#›</a:t>
            </a:fld>
            <a:endParaRPr lang="sk-SK"/>
          </a:p>
        </p:txBody>
      </p:sp>
    </p:spTree>
    <p:extLst>
      <p:ext uri="{BB962C8B-B14F-4D97-AF65-F5344CB8AC3E}">
        <p14:creationId xmlns:p14="http://schemas.microsoft.com/office/powerpoint/2010/main" val="2018841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a:t>Kliknutím na ikonu pridáte obrázok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A34B8EE5-1BB8-614A-9CB7-A55619BE8F74}" type="datetimeFigureOut">
              <a:rPr lang="sk-SK" smtClean="0"/>
              <a:pPr/>
              <a:t>23.10.2022</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80F79D03-8641-D74E-B481-1B7FF3D55964}" type="slidenum">
              <a:rPr lang="sk-SK" smtClean="0"/>
              <a:pPr/>
              <a:t>‹#›</a:t>
            </a:fld>
            <a:endParaRPr lang="sk-SK"/>
          </a:p>
        </p:txBody>
      </p:sp>
    </p:spTree>
    <p:extLst>
      <p:ext uri="{BB962C8B-B14F-4D97-AF65-F5344CB8AC3E}">
        <p14:creationId xmlns:p14="http://schemas.microsoft.com/office/powerpoint/2010/main" val="77391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E8127D">
                <a:alpha val="24828"/>
                <a:lumMod val="97147"/>
              </a:srgb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4B8EE5-1BB8-614A-9CB7-A55619BE8F74}" type="datetimeFigureOut">
              <a:rPr lang="sk-SK" smtClean="0"/>
              <a:pPr/>
              <a:t>23.10.2022</a:t>
            </a:fld>
            <a:endParaRPr lang="sk-S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F79D03-8641-D74E-B481-1B7FF3D55964}" type="slidenum">
              <a:rPr lang="sk-SK" smtClean="0"/>
              <a:pPr/>
              <a:t>‹#›</a:t>
            </a:fld>
            <a:endParaRPr lang="sk-SK"/>
          </a:p>
        </p:txBody>
      </p:sp>
    </p:spTree>
    <p:extLst>
      <p:ext uri="{BB962C8B-B14F-4D97-AF65-F5344CB8AC3E}">
        <p14:creationId xmlns:p14="http://schemas.microsoft.com/office/powerpoint/2010/main" val="13274481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www.lrb.jinr.ru/"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gif"/><Relationship Id="rId4" Type="http://schemas.openxmlformats.org/officeDocument/2006/relationships/image" Target="../media/image79.gif"/><Relationship Id="rId9" Type="http://schemas.openxmlformats.org/officeDocument/2006/relationships/image" Target="../media/image84.png"/></Relationships>
</file>

<file path=ppt/slides/_rels/slide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png"/><Relationship Id="rId7" Type="http://schemas.openxmlformats.org/officeDocument/2006/relationships/image" Target="../media/image15.gif"/><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User\Downloads\WallpaperDog-20527648.jpg"/>
          <p:cNvPicPr>
            <a:picLocks noChangeAspect="1" noChangeArrowheads="1"/>
          </p:cNvPicPr>
          <p:nvPr/>
        </p:nvPicPr>
        <p:blipFill>
          <a:blip r:embed="rId2" cstate="print"/>
          <a:srcRect l="562" t="4922" b="24609"/>
          <a:stretch>
            <a:fillRect/>
          </a:stretch>
        </p:blipFill>
        <p:spPr bwMode="auto">
          <a:xfrm>
            <a:off x="0" y="0"/>
            <a:ext cx="12225216" cy="6930733"/>
          </a:xfrm>
          <a:prstGeom prst="rect">
            <a:avLst/>
          </a:prstGeom>
          <a:noFill/>
        </p:spPr>
      </p:pic>
      <p:sp>
        <p:nvSpPr>
          <p:cNvPr id="3" name="Subtitle 2"/>
          <p:cNvSpPr>
            <a:spLocks noGrp="1"/>
          </p:cNvSpPr>
          <p:nvPr>
            <p:ph type="subTitle" idx="1"/>
          </p:nvPr>
        </p:nvSpPr>
        <p:spPr>
          <a:xfrm>
            <a:off x="289944" y="2081458"/>
            <a:ext cx="11724637" cy="1429305"/>
          </a:xfrm>
        </p:spPr>
        <p:txBody>
          <a:bodyPr>
            <a:noAutofit/>
          </a:bodyPr>
          <a:lstStyle/>
          <a:p>
            <a:r>
              <a:rPr lang="sk-SK" sz="2800" b="1" i="0" u="none" strike="noStrike" dirty="0" err="1">
                <a:solidFill>
                  <a:srgbClr val="E8127D"/>
                </a:solidFill>
                <a:effectLst/>
                <a:latin typeface="Arial" panose="020B0604020202020204" pitchFamily="34" charset="0"/>
                <a:cs typeface="Arial" panose="020B0604020202020204" pitchFamily="34" charset="0"/>
              </a:rPr>
              <a:t>Biological</a:t>
            </a:r>
            <a:r>
              <a:rPr lang="sk-SK" sz="2800" b="1" i="0" u="none" strike="noStrike" dirty="0">
                <a:solidFill>
                  <a:srgbClr val="E8127D"/>
                </a:solidFill>
                <a:effectLst/>
                <a:latin typeface="Arial" panose="020B0604020202020204" pitchFamily="34" charset="0"/>
                <a:cs typeface="Arial" panose="020B0604020202020204" pitchFamily="34" charset="0"/>
              </a:rPr>
              <a:t> </a:t>
            </a:r>
            <a:r>
              <a:rPr lang="sk-SK" sz="2800" b="1" i="0" u="none" strike="noStrike" dirty="0" err="1">
                <a:solidFill>
                  <a:srgbClr val="E8127D"/>
                </a:solidFill>
                <a:effectLst/>
                <a:latin typeface="Arial" panose="020B0604020202020204" pitchFamily="34" charset="0"/>
                <a:cs typeface="Arial" panose="020B0604020202020204" pitchFamily="34" charset="0"/>
              </a:rPr>
              <a:t>effects</a:t>
            </a:r>
            <a:r>
              <a:rPr lang="sk-SK" sz="2800" b="1" i="0" u="none" strike="noStrike" dirty="0">
                <a:solidFill>
                  <a:srgbClr val="E8127D"/>
                </a:solidFill>
                <a:effectLst/>
                <a:latin typeface="Arial" panose="020B0604020202020204" pitchFamily="34" charset="0"/>
                <a:cs typeface="Arial" panose="020B0604020202020204" pitchFamily="34" charset="0"/>
              </a:rPr>
              <a:t> of </a:t>
            </a:r>
            <a:r>
              <a:rPr lang="sk-SK" sz="2800" b="1" i="0" u="none" strike="noStrike" dirty="0" err="1">
                <a:solidFill>
                  <a:srgbClr val="E8127D"/>
                </a:solidFill>
                <a:effectLst/>
                <a:latin typeface="Arial" panose="020B0604020202020204" pitchFamily="34" charset="0"/>
                <a:cs typeface="Arial" panose="020B0604020202020204" pitchFamily="34" charset="0"/>
              </a:rPr>
              <a:t>radiation</a:t>
            </a:r>
            <a:r>
              <a:rPr lang="sk-SK" sz="2800" b="1" i="0" u="none" strike="noStrike" dirty="0">
                <a:solidFill>
                  <a:srgbClr val="E8127D"/>
                </a:solidFill>
                <a:effectLst/>
                <a:latin typeface="Arial" panose="020B0604020202020204" pitchFamily="34" charset="0"/>
                <a:cs typeface="Arial" panose="020B0604020202020204" pitchFamily="34" charset="0"/>
              </a:rPr>
              <a:t> </a:t>
            </a:r>
            <a:r>
              <a:rPr lang="sk-SK" sz="2800" b="1" i="0" u="none" strike="noStrike" dirty="0" err="1">
                <a:solidFill>
                  <a:srgbClr val="E8127D"/>
                </a:solidFill>
                <a:effectLst/>
                <a:latin typeface="Arial" panose="020B0604020202020204" pitchFamily="34" charset="0"/>
                <a:cs typeface="Arial" panose="020B0604020202020204" pitchFamily="34" charset="0"/>
              </a:rPr>
              <a:t>exposure</a:t>
            </a:r>
            <a:r>
              <a:rPr lang="sk-SK" sz="2800" b="1" i="0" u="none" strike="noStrike" dirty="0">
                <a:solidFill>
                  <a:srgbClr val="E8127D"/>
                </a:solidFill>
                <a:effectLst/>
                <a:latin typeface="Arial" panose="020B0604020202020204" pitchFamily="34" charset="0"/>
                <a:cs typeface="Arial" panose="020B0604020202020204" pitchFamily="34" charset="0"/>
              </a:rPr>
              <a:t> on </a:t>
            </a:r>
            <a:r>
              <a:rPr lang="sk-SK" sz="2800" b="1" i="0" u="none" strike="noStrike" dirty="0" err="1">
                <a:solidFill>
                  <a:srgbClr val="E8127D"/>
                </a:solidFill>
                <a:effectLst/>
                <a:latin typeface="Arial" panose="020B0604020202020204" pitchFamily="34" charset="0"/>
                <a:cs typeface="Arial" panose="020B0604020202020204" pitchFamily="34" charset="0"/>
              </a:rPr>
              <a:t>the</a:t>
            </a:r>
            <a:r>
              <a:rPr lang="sk-SK" sz="2800" b="1" i="0" u="none" strike="noStrike" dirty="0">
                <a:solidFill>
                  <a:srgbClr val="E8127D"/>
                </a:solidFill>
                <a:effectLst/>
                <a:latin typeface="Arial" panose="020B0604020202020204" pitchFamily="34" charset="0"/>
                <a:cs typeface="Arial" panose="020B0604020202020204" pitchFamily="34" charset="0"/>
              </a:rPr>
              <a:t> body, </a:t>
            </a:r>
            <a:r>
              <a:rPr lang="sk-SK" sz="2800" b="1" i="0" u="none" strike="noStrike" dirty="0" err="1">
                <a:solidFill>
                  <a:srgbClr val="E8127D"/>
                </a:solidFill>
                <a:effectLst/>
                <a:latin typeface="Arial" panose="020B0604020202020204" pitchFamily="34" charset="0"/>
                <a:cs typeface="Arial" panose="020B0604020202020204" pitchFamily="34" charset="0"/>
              </a:rPr>
              <a:t>biomedical</a:t>
            </a:r>
            <a:r>
              <a:rPr lang="sk-SK" sz="2800" b="1" i="0" u="none" strike="noStrike" dirty="0">
                <a:solidFill>
                  <a:srgbClr val="E8127D"/>
                </a:solidFill>
                <a:effectLst/>
                <a:latin typeface="Arial" panose="020B0604020202020204" pitchFamily="34" charset="0"/>
                <a:cs typeface="Arial" panose="020B0604020202020204" pitchFamily="34" charset="0"/>
              </a:rPr>
              <a:t> and </a:t>
            </a:r>
            <a:r>
              <a:rPr lang="sk-SK" sz="2800" b="1" i="0" u="none" strike="noStrike" dirty="0" err="1">
                <a:solidFill>
                  <a:srgbClr val="E8127D"/>
                </a:solidFill>
                <a:effectLst/>
                <a:latin typeface="Arial" panose="020B0604020202020204" pitchFamily="34" charset="0"/>
                <a:cs typeface="Arial" panose="020B0604020202020204" pitchFamily="34" charset="0"/>
              </a:rPr>
              <a:t>pharmaceutical</a:t>
            </a:r>
            <a:r>
              <a:rPr lang="sk-SK" sz="2800" b="1" i="0" u="none" strike="noStrike" dirty="0">
                <a:solidFill>
                  <a:srgbClr val="E8127D"/>
                </a:solidFill>
                <a:effectLst/>
                <a:latin typeface="Arial" panose="020B0604020202020204" pitchFamily="34" charset="0"/>
                <a:cs typeface="Arial" panose="020B0604020202020204" pitchFamily="34" charset="0"/>
              </a:rPr>
              <a:t> </a:t>
            </a:r>
            <a:r>
              <a:rPr lang="sk-SK" sz="2800" b="1" i="0" u="none" strike="noStrike" dirty="0" err="1">
                <a:solidFill>
                  <a:srgbClr val="E8127D"/>
                </a:solidFill>
                <a:effectLst/>
                <a:latin typeface="Arial" panose="020B0604020202020204" pitchFamily="34" charset="0"/>
                <a:cs typeface="Arial" panose="020B0604020202020204" pitchFamily="34" charset="0"/>
              </a:rPr>
              <a:t>applications</a:t>
            </a:r>
            <a:endParaRPr lang="ru-RU" sz="2800" b="1" dirty="0">
              <a:solidFill>
                <a:srgbClr val="E8127D"/>
              </a:solidFill>
              <a:latin typeface="Arial" panose="020B0604020202020204" pitchFamily="34" charset="0"/>
              <a:cs typeface="Arial" panose="020B0604020202020204" pitchFamily="34" charset="0"/>
            </a:endParaRPr>
          </a:p>
        </p:txBody>
      </p:sp>
      <p:sp>
        <p:nvSpPr>
          <p:cNvPr id="7" name="TextBox 6"/>
          <p:cNvSpPr txBox="1"/>
          <p:nvPr/>
        </p:nvSpPr>
        <p:spPr>
          <a:xfrm>
            <a:off x="272592" y="5069610"/>
            <a:ext cx="4442287" cy="1631216"/>
          </a:xfrm>
          <a:prstGeom prst="rect">
            <a:avLst/>
          </a:prstGeom>
          <a:noFill/>
        </p:spPr>
        <p:txBody>
          <a:bodyPr wrap="square">
            <a:spAutoFit/>
          </a:bodyPr>
          <a:lstStyle/>
          <a:p>
            <a:r>
              <a:rPr lang="en-US" sz="2000" b="1" dirty="0">
                <a:solidFill>
                  <a:schemeClr val="accent5">
                    <a:lumMod val="40000"/>
                    <a:lumOff val="60000"/>
                  </a:schemeClr>
                </a:solidFill>
                <a:latin typeface="Arial" panose="020B0604020202020204" pitchFamily="34" charset="0"/>
                <a:cs typeface="Arial" panose="020B0604020202020204" pitchFamily="34" charset="0"/>
              </a:rPr>
              <a:t>Maria </a:t>
            </a:r>
            <a:r>
              <a:rPr lang="en-US" sz="2000" b="1" dirty="0" err="1">
                <a:solidFill>
                  <a:schemeClr val="accent5">
                    <a:lumMod val="40000"/>
                    <a:lumOff val="60000"/>
                  </a:schemeClr>
                </a:solidFill>
                <a:latin typeface="Arial" panose="020B0604020202020204" pitchFamily="34" charset="0"/>
                <a:cs typeface="Arial" panose="020B0604020202020204" pitchFamily="34" charset="0"/>
              </a:rPr>
              <a:t>Lalkovicova</a:t>
            </a:r>
            <a:r>
              <a:rPr lang="en-US" sz="2000" b="1" dirty="0">
                <a:solidFill>
                  <a:schemeClr val="accent5">
                    <a:lumMod val="40000"/>
                    <a:lumOff val="60000"/>
                  </a:schemeClr>
                </a:solidFill>
                <a:latin typeface="Arial" panose="020B0604020202020204" pitchFamily="34" charset="0"/>
                <a:cs typeface="Arial" panose="020B0604020202020204" pitchFamily="34" charset="0"/>
              </a:rPr>
              <a:t>, PhD.</a:t>
            </a:r>
          </a:p>
          <a:p>
            <a:r>
              <a:rPr lang="en-US" sz="2000" b="1" dirty="0" err="1">
                <a:solidFill>
                  <a:schemeClr val="accent5">
                    <a:lumMod val="40000"/>
                    <a:lumOff val="60000"/>
                  </a:schemeClr>
                </a:solidFill>
                <a:latin typeface="Arial" panose="020B0604020202020204" pitchFamily="34" charset="0"/>
                <a:cs typeface="Arial" panose="020B0604020202020204" pitchFamily="34" charset="0"/>
              </a:rPr>
              <a:t>lalkovicova@jinr.ru</a:t>
            </a:r>
            <a:endParaRPr lang="en-US" sz="2000" b="1" dirty="0">
              <a:solidFill>
                <a:schemeClr val="accent5">
                  <a:lumMod val="40000"/>
                  <a:lumOff val="60000"/>
                </a:schemeClr>
              </a:solidFill>
              <a:latin typeface="Arial" panose="020B0604020202020204" pitchFamily="34" charset="0"/>
              <a:cs typeface="Arial" panose="020B0604020202020204" pitchFamily="34" charset="0"/>
            </a:endParaRPr>
          </a:p>
          <a:p>
            <a:r>
              <a:rPr lang="en-US" sz="2000" b="1" dirty="0">
                <a:solidFill>
                  <a:schemeClr val="accent5">
                    <a:lumMod val="40000"/>
                    <a:lumOff val="60000"/>
                  </a:schemeClr>
                </a:solidFill>
                <a:latin typeface="Arial" panose="020B0604020202020204" pitchFamily="34" charset="0"/>
                <a:cs typeface="Arial" panose="020B0604020202020204" pitchFamily="34" charset="0"/>
              </a:rPr>
              <a:t>Dpt. of Radiation Physiology</a:t>
            </a:r>
          </a:p>
          <a:p>
            <a:r>
              <a:rPr lang="en-US" sz="2000" b="1" dirty="0">
                <a:solidFill>
                  <a:schemeClr val="accent5">
                    <a:lumMod val="40000"/>
                    <a:lumOff val="60000"/>
                  </a:schemeClr>
                </a:solidFill>
                <a:latin typeface="Arial" panose="020B0604020202020204" pitchFamily="34" charset="0"/>
                <a:cs typeface="Arial" panose="020B0604020202020204" pitchFamily="34" charset="0"/>
              </a:rPr>
              <a:t>Laboratory of Radiation Biology</a:t>
            </a:r>
          </a:p>
          <a:p>
            <a:r>
              <a:rPr lang="en-US" sz="2000" b="1" dirty="0">
                <a:solidFill>
                  <a:schemeClr val="accent5">
                    <a:lumMod val="40000"/>
                    <a:lumOff val="60000"/>
                  </a:schemeClr>
                </a:solidFill>
                <a:latin typeface="Arial" panose="020B0604020202020204" pitchFamily="34" charset="0"/>
                <a:cs typeface="Arial" panose="020B0604020202020204" pitchFamily="34" charset="0"/>
              </a:rPr>
              <a:t>JINR, Dubna, Russia</a:t>
            </a:r>
          </a:p>
        </p:txBody>
      </p:sp>
      <p:sp>
        <p:nvSpPr>
          <p:cNvPr id="8" name="BlokTextu 7">
            <a:extLst>
              <a:ext uri="{FF2B5EF4-FFF2-40B4-BE49-F238E27FC236}">
                <a16:creationId xmlns:a16="http://schemas.microsoft.com/office/drawing/2014/main" id="{7E8AA48F-814A-03E8-4CAA-DFF7F553868D}"/>
              </a:ext>
            </a:extLst>
          </p:cNvPr>
          <p:cNvSpPr txBox="1"/>
          <p:nvPr/>
        </p:nvSpPr>
        <p:spPr>
          <a:xfrm>
            <a:off x="1" y="266364"/>
            <a:ext cx="12030075" cy="984885"/>
          </a:xfrm>
          <a:prstGeom prst="rect">
            <a:avLst/>
          </a:prstGeom>
          <a:noFill/>
        </p:spPr>
        <p:txBody>
          <a:bodyPr wrap="square">
            <a:spAutoFit/>
          </a:bodyPr>
          <a:lstStyle/>
          <a:p>
            <a:pPr algn="ctr"/>
            <a:r>
              <a:rPr lang="sk-SK" sz="2000" b="1" i="0" u="sng" strike="noStrike" dirty="0" err="1">
                <a:solidFill>
                  <a:schemeClr val="accent5">
                    <a:lumMod val="40000"/>
                    <a:lumOff val="60000"/>
                  </a:schemeClr>
                </a:solidFill>
                <a:effectLst/>
                <a:latin typeface="Arial" panose="020B0604020202020204" pitchFamily="34" charset="0"/>
                <a:cs typeface="Arial" panose="020B0604020202020204" pitchFamily="34" charset="0"/>
              </a:rPr>
              <a:t>The</a:t>
            </a:r>
            <a:r>
              <a:rPr lang="sk-SK" sz="2000" b="1" i="0" u="sng" strike="noStrike" dirty="0">
                <a:solidFill>
                  <a:schemeClr val="accent5">
                    <a:lumMod val="40000"/>
                    <a:lumOff val="60000"/>
                  </a:schemeClr>
                </a:solidFill>
                <a:effectLst/>
                <a:latin typeface="Arial" panose="020B0604020202020204" pitchFamily="34" charset="0"/>
                <a:cs typeface="Arial" panose="020B0604020202020204" pitchFamily="34" charset="0"/>
              </a:rPr>
              <a:t> XXVI International </a:t>
            </a:r>
            <a:r>
              <a:rPr lang="sk-SK" sz="2000" b="1" i="0" u="sng" strike="noStrike" dirty="0" err="1">
                <a:solidFill>
                  <a:schemeClr val="accent5">
                    <a:lumMod val="40000"/>
                    <a:lumOff val="60000"/>
                  </a:schemeClr>
                </a:solidFill>
                <a:effectLst/>
                <a:latin typeface="Arial" panose="020B0604020202020204" pitchFamily="34" charset="0"/>
                <a:cs typeface="Arial" panose="020B0604020202020204" pitchFamily="34" charset="0"/>
              </a:rPr>
              <a:t>Scientific</a:t>
            </a:r>
            <a:r>
              <a:rPr lang="sk-SK" sz="2000" b="1" i="0" u="sng" strike="noStrike" dirty="0">
                <a:solidFill>
                  <a:schemeClr val="accent5">
                    <a:lumMod val="40000"/>
                    <a:lumOff val="60000"/>
                  </a:schemeClr>
                </a:solidFill>
                <a:effectLst/>
                <a:latin typeface="Arial" panose="020B0604020202020204" pitchFamily="34" charset="0"/>
                <a:cs typeface="Arial" panose="020B0604020202020204" pitchFamily="34" charset="0"/>
              </a:rPr>
              <a:t> </a:t>
            </a:r>
            <a:r>
              <a:rPr lang="sk-SK" sz="2000" b="1" i="0" u="sng" strike="noStrike" dirty="0" err="1">
                <a:solidFill>
                  <a:schemeClr val="accent5">
                    <a:lumMod val="40000"/>
                    <a:lumOff val="60000"/>
                  </a:schemeClr>
                </a:solidFill>
                <a:effectLst/>
                <a:latin typeface="Arial" panose="020B0604020202020204" pitchFamily="34" charset="0"/>
                <a:cs typeface="Arial" panose="020B0604020202020204" pitchFamily="34" charset="0"/>
              </a:rPr>
              <a:t>Conference</a:t>
            </a:r>
            <a:r>
              <a:rPr lang="sk-SK" sz="2000" b="1" i="0" u="sng" strike="noStrike" dirty="0">
                <a:solidFill>
                  <a:schemeClr val="accent5">
                    <a:lumMod val="40000"/>
                    <a:lumOff val="60000"/>
                  </a:schemeClr>
                </a:solidFill>
                <a:effectLst/>
                <a:latin typeface="Arial" panose="020B0604020202020204" pitchFamily="34" charset="0"/>
                <a:cs typeface="Arial" panose="020B0604020202020204" pitchFamily="34" charset="0"/>
              </a:rPr>
              <a:t> of </a:t>
            </a:r>
            <a:r>
              <a:rPr lang="sk-SK" sz="2000" b="1" i="0" u="sng" strike="noStrike" dirty="0" err="1">
                <a:solidFill>
                  <a:schemeClr val="accent5">
                    <a:lumMod val="40000"/>
                    <a:lumOff val="60000"/>
                  </a:schemeClr>
                </a:solidFill>
                <a:effectLst/>
                <a:latin typeface="Arial" panose="020B0604020202020204" pitchFamily="34" charset="0"/>
                <a:cs typeface="Arial" panose="020B0604020202020204" pitchFamily="34" charset="0"/>
              </a:rPr>
              <a:t>Young</a:t>
            </a:r>
            <a:r>
              <a:rPr lang="sk-SK" sz="2000" b="1" i="0" u="sng" strike="noStrike" dirty="0">
                <a:solidFill>
                  <a:schemeClr val="accent5">
                    <a:lumMod val="40000"/>
                    <a:lumOff val="60000"/>
                  </a:schemeClr>
                </a:solidFill>
                <a:effectLst/>
                <a:latin typeface="Arial" panose="020B0604020202020204" pitchFamily="34" charset="0"/>
                <a:cs typeface="Arial" panose="020B0604020202020204" pitchFamily="34" charset="0"/>
              </a:rPr>
              <a:t> </a:t>
            </a:r>
            <a:r>
              <a:rPr lang="sk-SK" sz="2000" b="1" i="0" u="sng" strike="noStrike" dirty="0" err="1">
                <a:solidFill>
                  <a:schemeClr val="accent5">
                    <a:lumMod val="40000"/>
                    <a:lumOff val="60000"/>
                  </a:schemeClr>
                </a:solidFill>
                <a:effectLst/>
                <a:latin typeface="Arial" panose="020B0604020202020204" pitchFamily="34" charset="0"/>
                <a:cs typeface="Arial" panose="020B0604020202020204" pitchFamily="34" charset="0"/>
              </a:rPr>
              <a:t>Scientists</a:t>
            </a:r>
            <a:r>
              <a:rPr lang="sk-SK" sz="2000" b="1" i="0" u="sng" strike="noStrike" dirty="0">
                <a:solidFill>
                  <a:schemeClr val="accent5">
                    <a:lumMod val="40000"/>
                    <a:lumOff val="60000"/>
                  </a:schemeClr>
                </a:solidFill>
                <a:effectLst/>
                <a:latin typeface="Arial" panose="020B0604020202020204" pitchFamily="34" charset="0"/>
                <a:cs typeface="Arial" panose="020B0604020202020204" pitchFamily="34" charset="0"/>
              </a:rPr>
              <a:t> and </a:t>
            </a:r>
            <a:r>
              <a:rPr lang="sk-SK" sz="2000" b="1" i="0" u="sng" strike="noStrike" dirty="0" err="1">
                <a:solidFill>
                  <a:schemeClr val="accent5">
                    <a:lumMod val="40000"/>
                    <a:lumOff val="60000"/>
                  </a:schemeClr>
                </a:solidFill>
                <a:effectLst/>
                <a:latin typeface="Arial" panose="020B0604020202020204" pitchFamily="34" charset="0"/>
                <a:cs typeface="Arial" panose="020B0604020202020204" pitchFamily="34" charset="0"/>
              </a:rPr>
              <a:t>Specialists</a:t>
            </a:r>
            <a:r>
              <a:rPr lang="sk-SK" sz="2000" b="1" i="0" u="sng" strike="noStrike" dirty="0">
                <a:solidFill>
                  <a:schemeClr val="accent5">
                    <a:lumMod val="40000"/>
                    <a:lumOff val="60000"/>
                  </a:schemeClr>
                </a:solidFill>
                <a:effectLst/>
                <a:latin typeface="Arial" panose="020B0604020202020204" pitchFamily="34" charset="0"/>
                <a:cs typeface="Arial" panose="020B0604020202020204" pitchFamily="34" charset="0"/>
              </a:rPr>
              <a:t> (AYSS-2022) </a:t>
            </a:r>
          </a:p>
          <a:p>
            <a:pPr algn="ctr"/>
            <a:r>
              <a:rPr lang="sk-SK" sz="2000" b="1" i="0" u="none" strike="noStrike" dirty="0" err="1">
                <a:solidFill>
                  <a:schemeClr val="accent5">
                    <a:lumMod val="40000"/>
                    <a:lumOff val="60000"/>
                  </a:schemeClr>
                </a:solidFill>
                <a:effectLst/>
                <a:latin typeface="Arial" panose="020B0604020202020204" pitchFamily="34" charset="0"/>
                <a:cs typeface="Arial" panose="020B0604020202020204" pitchFamily="34" charset="0"/>
              </a:rPr>
              <a:t>Joint</a:t>
            </a:r>
            <a:r>
              <a:rPr lang="sk-SK" sz="2000" b="1" i="0" u="none" strike="noStrike" dirty="0">
                <a:solidFill>
                  <a:schemeClr val="accent5">
                    <a:lumMod val="40000"/>
                    <a:lumOff val="60000"/>
                  </a:schemeClr>
                </a:solidFill>
                <a:effectLst/>
                <a:latin typeface="Arial" panose="020B0604020202020204" pitchFamily="34" charset="0"/>
                <a:cs typeface="Arial" panose="020B0604020202020204" pitchFamily="34" charset="0"/>
              </a:rPr>
              <a:t> </a:t>
            </a:r>
            <a:r>
              <a:rPr lang="sk-SK" sz="2000" b="1" i="0" u="none" strike="noStrike" dirty="0" err="1">
                <a:solidFill>
                  <a:schemeClr val="accent5">
                    <a:lumMod val="40000"/>
                    <a:lumOff val="60000"/>
                  </a:schemeClr>
                </a:solidFill>
                <a:effectLst/>
                <a:latin typeface="Arial" panose="020B0604020202020204" pitchFamily="34" charset="0"/>
                <a:cs typeface="Arial" panose="020B0604020202020204" pitchFamily="34" charset="0"/>
              </a:rPr>
              <a:t>Institute</a:t>
            </a:r>
            <a:r>
              <a:rPr lang="sk-SK" sz="2000" b="1" i="0" u="none" strike="noStrike" dirty="0">
                <a:solidFill>
                  <a:schemeClr val="accent5">
                    <a:lumMod val="40000"/>
                    <a:lumOff val="60000"/>
                  </a:schemeClr>
                </a:solidFill>
                <a:effectLst/>
                <a:latin typeface="Arial" panose="020B0604020202020204" pitchFamily="34" charset="0"/>
                <a:cs typeface="Arial" panose="020B0604020202020204" pitchFamily="34" charset="0"/>
              </a:rPr>
              <a:t> </a:t>
            </a:r>
            <a:r>
              <a:rPr lang="sk-SK" sz="2000" b="1" i="0" u="none" strike="noStrike" dirty="0" err="1">
                <a:solidFill>
                  <a:schemeClr val="accent5">
                    <a:lumMod val="40000"/>
                    <a:lumOff val="60000"/>
                  </a:schemeClr>
                </a:solidFill>
                <a:effectLst/>
                <a:latin typeface="Arial" panose="020B0604020202020204" pitchFamily="34" charset="0"/>
                <a:cs typeface="Arial" panose="020B0604020202020204" pitchFamily="34" charset="0"/>
              </a:rPr>
              <a:t>for</a:t>
            </a:r>
            <a:r>
              <a:rPr lang="sk-SK" sz="2000" b="1" i="0" u="none" strike="noStrike" dirty="0">
                <a:solidFill>
                  <a:schemeClr val="accent5">
                    <a:lumMod val="40000"/>
                    <a:lumOff val="60000"/>
                  </a:schemeClr>
                </a:solidFill>
                <a:effectLst/>
                <a:latin typeface="Arial" panose="020B0604020202020204" pitchFamily="34" charset="0"/>
                <a:cs typeface="Arial" panose="020B0604020202020204" pitchFamily="34" charset="0"/>
              </a:rPr>
              <a:t> </a:t>
            </a:r>
            <a:r>
              <a:rPr lang="sk-SK" sz="2000" b="1" i="0" u="none" strike="noStrike" dirty="0" err="1">
                <a:solidFill>
                  <a:schemeClr val="accent5">
                    <a:lumMod val="40000"/>
                    <a:lumOff val="60000"/>
                  </a:schemeClr>
                </a:solidFill>
                <a:effectLst/>
                <a:latin typeface="Arial" panose="020B0604020202020204" pitchFamily="34" charset="0"/>
                <a:cs typeface="Arial" panose="020B0604020202020204" pitchFamily="34" charset="0"/>
              </a:rPr>
              <a:t>Nuclear</a:t>
            </a:r>
            <a:r>
              <a:rPr lang="sk-SK" sz="2000" b="1" i="0" u="none" strike="noStrike" dirty="0">
                <a:solidFill>
                  <a:schemeClr val="accent5">
                    <a:lumMod val="40000"/>
                    <a:lumOff val="60000"/>
                  </a:schemeClr>
                </a:solidFill>
                <a:effectLst/>
                <a:latin typeface="Arial" panose="020B0604020202020204" pitchFamily="34" charset="0"/>
                <a:cs typeface="Arial" panose="020B0604020202020204" pitchFamily="34" charset="0"/>
              </a:rPr>
              <a:t> </a:t>
            </a:r>
            <a:r>
              <a:rPr lang="sk-SK" sz="2000" b="1" i="0" u="none" strike="noStrike" dirty="0" err="1">
                <a:solidFill>
                  <a:schemeClr val="accent5">
                    <a:lumMod val="40000"/>
                    <a:lumOff val="60000"/>
                  </a:schemeClr>
                </a:solidFill>
                <a:effectLst/>
                <a:latin typeface="Arial" panose="020B0604020202020204" pitchFamily="34" charset="0"/>
                <a:cs typeface="Arial" panose="020B0604020202020204" pitchFamily="34" charset="0"/>
              </a:rPr>
              <a:t>Research</a:t>
            </a:r>
            <a:r>
              <a:rPr lang="sk-SK" sz="2000" b="1" i="0" u="none" strike="noStrike" dirty="0">
                <a:solidFill>
                  <a:schemeClr val="accent5">
                    <a:lumMod val="40000"/>
                    <a:lumOff val="60000"/>
                  </a:schemeClr>
                </a:solidFill>
                <a:effectLst/>
                <a:latin typeface="Arial" panose="020B0604020202020204" pitchFamily="34" charset="0"/>
                <a:cs typeface="Arial" panose="020B0604020202020204" pitchFamily="34" charset="0"/>
              </a:rPr>
              <a:t>, 24 - 28 </a:t>
            </a:r>
            <a:r>
              <a:rPr lang="sk-SK" sz="2000" b="1" i="0" u="none" strike="noStrike" dirty="0" err="1">
                <a:solidFill>
                  <a:schemeClr val="accent5">
                    <a:lumMod val="40000"/>
                    <a:lumOff val="60000"/>
                  </a:schemeClr>
                </a:solidFill>
                <a:effectLst/>
                <a:latin typeface="Arial" panose="020B0604020202020204" pitchFamily="34" charset="0"/>
                <a:cs typeface="Arial" panose="020B0604020202020204" pitchFamily="34" charset="0"/>
              </a:rPr>
              <a:t>October</a:t>
            </a:r>
            <a:r>
              <a:rPr lang="sk-SK" sz="2000" b="1" i="0" u="none" strike="noStrike" dirty="0">
                <a:solidFill>
                  <a:schemeClr val="accent5">
                    <a:lumMod val="40000"/>
                    <a:lumOff val="60000"/>
                  </a:schemeClr>
                </a:solidFill>
                <a:effectLst/>
                <a:latin typeface="Arial" panose="020B0604020202020204" pitchFamily="34" charset="0"/>
                <a:cs typeface="Arial" panose="020B0604020202020204" pitchFamily="34" charset="0"/>
              </a:rPr>
              <a:t> 2022</a:t>
            </a:r>
            <a:endParaRPr lang="sk-SK" sz="2000" b="1" dirty="0">
              <a:solidFill>
                <a:schemeClr val="accent5">
                  <a:lumMod val="40000"/>
                  <a:lumOff val="60000"/>
                </a:schemeClr>
              </a:solidFill>
              <a:latin typeface="Arial" panose="020B0604020202020204" pitchFamily="34" charset="0"/>
              <a:cs typeface="Arial" panose="020B0604020202020204" pitchFamily="34" charset="0"/>
            </a:endParaRPr>
          </a:p>
          <a:p>
            <a:endParaRPr lang="sk-SK"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radiation-dose-examples2-eng.png"/>
          <p:cNvPicPr>
            <a:picLocks noChangeAspect="1" noChangeArrowheads="1"/>
          </p:cNvPicPr>
          <p:nvPr/>
        </p:nvPicPr>
        <p:blipFill>
          <a:blip r:embed="rId2" cstate="print"/>
          <a:srcRect/>
          <a:stretch>
            <a:fillRect/>
          </a:stretch>
        </p:blipFill>
        <p:spPr bwMode="auto">
          <a:xfrm>
            <a:off x="2087909" y="0"/>
            <a:ext cx="8172695" cy="6858000"/>
          </a:xfrm>
          <a:prstGeom prst="rect">
            <a:avLst/>
          </a:prstGeom>
          <a:noFill/>
        </p:spPr>
      </p:pic>
    </p:spTree>
    <p:extLst>
      <p:ext uri="{BB962C8B-B14F-4D97-AF65-F5344CB8AC3E}">
        <p14:creationId xmlns:p14="http://schemas.microsoft.com/office/powerpoint/2010/main" val="3092768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a:extLst>
              <a:ext uri="{FF2B5EF4-FFF2-40B4-BE49-F238E27FC236}">
                <a16:creationId xmlns:a16="http://schemas.microsoft.com/office/drawing/2014/main" id="{2ED09234-4006-4A4C-ACF8-5F183C43E44D}"/>
              </a:ext>
            </a:extLst>
          </p:cNvPr>
          <p:cNvSpPr>
            <a:spLocks noGrp="1"/>
          </p:cNvSpPr>
          <p:nvPr>
            <p:ph type="title"/>
          </p:nvPr>
        </p:nvSpPr>
        <p:spPr/>
        <p:txBody>
          <a:bodyPr>
            <a:normAutofit/>
          </a:bodyPr>
          <a:lstStyle/>
          <a:p>
            <a:pPr algn="ctr"/>
            <a:r>
              <a:rPr lang="en-US" altLang="sk-SK" sz="3600" b="1" dirty="0">
                <a:solidFill>
                  <a:srgbClr val="002060"/>
                </a:solidFill>
                <a:latin typeface="+mn-lt"/>
              </a:rPr>
              <a:t>Radiation exposure of human organism</a:t>
            </a:r>
          </a:p>
        </p:txBody>
      </p:sp>
      <p:sp>
        <p:nvSpPr>
          <p:cNvPr id="13315" name="Содержимое 2">
            <a:extLst>
              <a:ext uri="{FF2B5EF4-FFF2-40B4-BE49-F238E27FC236}">
                <a16:creationId xmlns:a16="http://schemas.microsoft.com/office/drawing/2014/main" id="{65964960-7DBF-B943-BBB2-84C3F3BEE268}"/>
              </a:ext>
            </a:extLst>
          </p:cNvPr>
          <p:cNvSpPr>
            <a:spLocks noGrp="1"/>
          </p:cNvSpPr>
          <p:nvPr>
            <p:ph idx="1"/>
          </p:nvPr>
        </p:nvSpPr>
        <p:spPr>
          <a:xfrm>
            <a:off x="838207" y="1825625"/>
            <a:ext cx="8629185" cy="4351338"/>
          </a:xfrm>
        </p:spPr>
        <p:txBody>
          <a:bodyPr>
            <a:normAutofit fontScale="77500" lnSpcReduction="20000"/>
          </a:bodyPr>
          <a:lstStyle/>
          <a:p>
            <a:r>
              <a:rPr lang="en-US" altLang="sk-SK" b="1" dirty="0">
                <a:solidFill>
                  <a:srgbClr val="002060"/>
                </a:solidFill>
              </a:rPr>
              <a:t>Earth: 0.1 µ</a:t>
            </a:r>
            <a:r>
              <a:rPr lang="en-US" altLang="sk-SK" b="1" dirty="0" err="1">
                <a:solidFill>
                  <a:srgbClr val="002060"/>
                </a:solidFill>
              </a:rPr>
              <a:t>Sv</a:t>
            </a:r>
            <a:r>
              <a:rPr lang="en-US" altLang="sk-SK" b="1" dirty="0">
                <a:solidFill>
                  <a:srgbClr val="002060"/>
                </a:solidFill>
              </a:rPr>
              <a:t>/h; 1 mSv/year </a:t>
            </a:r>
          </a:p>
          <a:p>
            <a:r>
              <a:rPr lang="en-US" altLang="sk-SK" dirty="0">
                <a:solidFill>
                  <a:srgbClr val="002060"/>
                </a:solidFill>
              </a:rPr>
              <a:t>0.1 mSv radiography chest, plane Brussels - </a:t>
            </a:r>
            <a:r>
              <a:rPr lang="en-US" altLang="sk-SK" dirty="0" err="1">
                <a:solidFill>
                  <a:srgbClr val="002060"/>
                </a:solidFill>
              </a:rPr>
              <a:t>Tokio</a:t>
            </a:r>
            <a:endParaRPr lang="en-US" altLang="sk-SK" dirty="0">
              <a:solidFill>
                <a:srgbClr val="002060"/>
              </a:solidFill>
            </a:endParaRPr>
          </a:p>
          <a:p>
            <a:r>
              <a:rPr lang="en-US" altLang="sk-SK" dirty="0">
                <a:solidFill>
                  <a:srgbClr val="002060"/>
                </a:solidFill>
              </a:rPr>
              <a:t>7 mSv CT chest</a:t>
            </a:r>
          </a:p>
          <a:p>
            <a:r>
              <a:rPr lang="en-US" altLang="sk-SK" dirty="0">
                <a:solidFill>
                  <a:srgbClr val="002060"/>
                </a:solidFill>
              </a:rPr>
              <a:t>100 mSv 6 months at the ISS</a:t>
            </a:r>
          </a:p>
          <a:p>
            <a:r>
              <a:rPr lang="en-US" altLang="sk-SK" dirty="0">
                <a:solidFill>
                  <a:srgbClr val="002060"/>
                </a:solidFill>
              </a:rPr>
              <a:t>Astronauts on a mission 50 to 2,000 mSv</a:t>
            </a:r>
          </a:p>
          <a:p>
            <a:r>
              <a:rPr lang="en-US" altLang="sk-SK" dirty="0">
                <a:solidFill>
                  <a:srgbClr val="002060"/>
                </a:solidFill>
              </a:rPr>
              <a:t>Long flights: up to 10 µ</a:t>
            </a:r>
            <a:r>
              <a:rPr lang="en-US" altLang="sk-SK" dirty="0" err="1">
                <a:solidFill>
                  <a:srgbClr val="002060"/>
                </a:solidFill>
              </a:rPr>
              <a:t>Sv</a:t>
            </a:r>
            <a:r>
              <a:rPr lang="en-US" altLang="sk-SK" dirty="0">
                <a:solidFill>
                  <a:srgbClr val="002060"/>
                </a:solidFill>
              </a:rPr>
              <a:t>/h</a:t>
            </a:r>
          </a:p>
          <a:p>
            <a:r>
              <a:rPr lang="en-US" altLang="sk-SK" dirty="0">
                <a:solidFill>
                  <a:srgbClr val="002060"/>
                </a:solidFill>
              </a:rPr>
              <a:t>ISS: 20 µ</a:t>
            </a:r>
            <a:r>
              <a:rPr lang="en-US" altLang="sk-SK" dirty="0" err="1">
                <a:solidFill>
                  <a:srgbClr val="002060"/>
                </a:solidFill>
              </a:rPr>
              <a:t>Sv</a:t>
            </a:r>
            <a:r>
              <a:rPr lang="en-US" altLang="sk-SK" dirty="0">
                <a:solidFill>
                  <a:srgbClr val="002060"/>
                </a:solidFill>
              </a:rPr>
              <a:t>/h; 100 mSv/6 months</a:t>
            </a:r>
          </a:p>
          <a:p>
            <a:r>
              <a:rPr lang="en-US" altLang="sk-SK" dirty="0">
                <a:solidFill>
                  <a:srgbClr val="002060"/>
                </a:solidFill>
              </a:rPr>
              <a:t>Mars: 25 µ</a:t>
            </a:r>
            <a:r>
              <a:rPr lang="en-US" altLang="sk-SK" dirty="0" err="1">
                <a:solidFill>
                  <a:srgbClr val="002060"/>
                </a:solidFill>
              </a:rPr>
              <a:t>Sv</a:t>
            </a:r>
            <a:r>
              <a:rPr lang="en-US" altLang="sk-SK" dirty="0">
                <a:solidFill>
                  <a:srgbClr val="002060"/>
                </a:solidFill>
              </a:rPr>
              <a:t>/h; 300 mSv/500 days</a:t>
            </a:r>
          </a:p>
          <a:p>
            <a:r>
              <a:rPr lang="en-US" altLang="sk-SK" b="1" dirty="0">
                <a:solidFill>
                  <a:srgbClr val="002060"/>
                </a:solidFill>
              </a:rPr>
              <a:t>Deep space: 75 µ</a:t>
            </a:r>
            <a:r>
              <a:rPr lang="en-US" altLang="sk-SK" b="1" dirty="0" err="1">
                <a:solidFill>
                  <a:srgbClr val="002060"/>
                </a:solidFill>
              </a:rPr>
              <a:t>Sv</a:t>
            </a:r>
            <a:r>
              <a:rPr lang="en-US" altLang="sk-SK" b="1" dirty="0">
                <a:solidFill>
                  <a:srgbClr val="002060"/>
                </a:solidFill>
              </a:rPr>
              <a:t>/h; 300 mSv/180 transit days</a:t>
            </a:r>
          </a:p>
          <a:p>
            <a:endParaRPr lang="en-US" altLang="sk-SK" dirty="0">
              <a:solidFill>
                <a:srgbClr val="002060"/>
              </a:solidFill>
            </a:endParaRPr>
          </a:p>
          <a:p>
            <a:r>
              <a:rPr lang="en-US" altLang="sk-SK" sz="3100" b="1" dirty="0">
                <a:solidFill>
                  <a:srgbClr val="002060"/>
                </a:solidFill>
              </a:rPr>
              <a:t>200 mSv +1% cancer risk</a:t>
            </a:r>
          </a:p>
          <a:p>
            <a:r>
              <a:rPr lang="en-US" altLang="sk-SK" sz="3100" b="1" dirty="0">
                <a:solidFill>
                  <a:srgbClr val="002060"/>
                </a:solidFill>
              </a:rPr>
              <a:t>10000 mSv severe damage, death</a:t>
            </a:r>
          </a:p>
          <a:p>
            <a:endParaRPr lang="en-US" altLang="sk-SK" dirty="0">
              <a:solidFill>
                <a:srgbClr val="002060"/>
              </a:solidFill>
            </a:endParaRPr>
          </a:p>
          <a:p>
            <a:endParaRPr lang="en-US" altLang="sk-SK" dirty="0">
              <a:solidFill>
                <a:srgbClr val="002060"/>
              </a:solidFill>
            </a:endParaRPr>
          </a:p>
          <a:p>
            <a:endParaRPr lang="en-US" altLang="sk-SK" dirty="0">
              <a:solidFill>
                <a:srgbClr val="002060"/>
              </a:solidFill>
            </a:endParaRPr>
          </a:p>
        </p:txBody>
      </p:sp>
    </p:spTree>
    <p:extLst>
      <p:ext uri="{BB962C8B-B14F-4D97-AF65-F5344CB8AC3E}">
        <p14:creationId xmlns:p14="http://schemas.microsoft.com/office/powerpoint/2010/main" val="566926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579AC320-0AD8-DD4A-9888-CBEDAE125D41}"/>
              </a:ext>
            </a:extLst>
          </p:cNvPr>
          <p:cNvSpPr>
            <a:spLocks noGrp="1" noChangeArrowheads="1"/>
          </p:cNvSpPr>
          <p:nvPr>
            <p:ph type="title"/>
          </p:nvPr>
        </p:nvSpPr>
        <p:spPr>
          <a:xfrm>
            <a:off x="2209800" y="215401"/>
            <a:ext cx="7772400" cy="758825"/>
          </a:xfrm>
          <a:noFill/>
        </p:spPr>
        <p:txBody>
          <a:bodyPr vert="horz" lIns="90488" tIns="44450" rIns="90488" bIns="44450" rtlCol="0" anchor="ctr">
            <a:normAutofit/>
          </a:bodyPr>
          <a:lstStyle/>
          <a:p>
            <a:pPr algn="ctr" eaLnBrk="1" hangingPunct="1"/>
            <a:r>
              <a:rPr lang="en-US" altLang="sk-SK" sz="4000" b="1" dirty="0">
                <a:solidFill>
                  <a:srgbClr val="006BB4"/>
                </a:solidFill>
              </a:rPr>
              <a:t>Sunburn</a:t>
            </a:r>
          </a:p>
        </p:txBody>
      </p:sp>
      <p:sp>
        <p:nvSpPr>
          <p:cNvPr id="21507" name="Rectangle 3">
            <a:extLst>
              <a:ext uri="{FF2B5EF4-FFF2-40B4-BE49-F238E27FC236}">
                <a16:creationId xmlns:a16="http://schemas.microsoft.com/office/drawing/2014/main" id="{1909D028-E018-9145-8E4E-4B03DA562298}"/>
              </a:ext>
            </a:extLst>
          </p:cNvPr>
          <p:cNvSpPr>
            <a:spLocks noGrp="1" noChangeArrowheads="1"/>
          </p:cNvSpPr>
          <p:nvPr>
            <p:ph idx="1"/>
          </p:nvPr>
        </p:nvSpPr>
        <p:spPr bwMode="auto">
          <a:xfrm>
            <a:off x="560990" y="1140425"/>
            <a:ext cx="6675280" cy="52419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t" anchorCtr="0" compatLnSpc="1">
            <a:prstTxWarp prst="textNoShape">
              <a:avLst/>
            </a:prstTxWarp>
            <a:spAutoFit/>
          </a:bodyPr>
          <a:lstStyle/>
          <a:p>
            <a:pPr marL="609600" indent="-609600">
              <a:spcBef>
                <a:spcPct val="0"/>
              </a:spcBef>
              <a:buNone/>
            </a:pPr>
            <a:r>
              <a:rPr lang="en-US" altLang="sk-SK" u="sng" dirty="0">
                <a:solidFill>
                  <a:srgbClr val="006BB4"/>
                </a:solidFill>
                <a:cs typeface="Times New Roman" panose="02020603050405020304" pitchFamily="18" charset="0"/>
              </a:rPr>
              <a:t>Solar radiation wavelength</a:t>
            </a:r>
            <a:r>
              <a:rPr lang="en-US" altLang="sk-SK" dirty="0">
                <a:solidFill>
                  <a:srgbClr val="006BB4"/>
                </a:solidFill>
                <a:cs typeface="Times New Roman" panose="02020603050405020304" pitchFamily="18" charset="0"/>
              </a:rPr>
              <a:t> </a:t>
            </a:r>
          </a:p>
          <a:p>
            <a:pPr marL="990600" lvl="1" indent="-533400">
              <a:spcBef>
                <a:spcPct val="0"/>
              </a:spcBef>
              <a:buNone/>
            </a:pPr>
            <a:r>
              <a:rPr lang="en-US" altLang="sk-SK" dirty="0">
                <a:solidFill>
                  <a:srgbClr val="006BB4"/>
                </a:solidFill>
                <a:ea typeface="ＭＳ Ｐゴシック" panose="020B0600070205080204" pitchFamily="34" charset="-128"/>
                <a:cs typeface="Times New Roman" panose="02020603050405020304" pitchFamily="18" charset="0"/>
              </a:rPr>
              <a:t>Visible light – 400 to 760 nm</a:t>
            </a:r>
          </a:p>
          <a:p>
            <a:pPr marL="990600" lvl="1" indent="-533400">
              <a:spcBef>
                <a:spcPct val="0"/>
              </a:spcBef>
              <a:buNone/>
            </a:pPr>
            <a:r>
              <a:rPr lang="en-US" altLang="sk-SK" dirty="0">
                <a:solidFill>
                  <a:srgbClr val="006BB4"/>
                </a:solidFill>
                <a:ea typeface="ＭＳ Ｐゴシック" panose="020B0600070205080204" pitchFamily="34" charset="-128"/>
                <a:cs typeface="Times New Roman" panose="02020603050405020304" pitchFamily="18" charset="0"/>
              </a:rPr>
              <a:t>Ultraviolet radiation (UV) - &gt;400 nm (sunburn)</a:t>
            </a:r>
          </a:p>
          <a:p>
            <a:pPr marL="990600" lvl="1" indent="-533400">
              <a:spcBef>
                <a:spcPct val="0"/>
              </a:spcBef>
              <a:buNone/>
            </a:pPr>
            <a:r>
              <a:rPr lang="en-US" altLang="sk-SK" dirty="0">
                <a:solidFill>
                  <a:srgbClr val="006BB4"/>
                </a:solidFill>
                <a:ea typeface="ＭＳ Ｐゴシック" panose="020B0600070205080204" pitchFamily="34" charset="-128"/>
                <a:cs typeface="Times New Roman" panose="02020603050405020304" pitchFamily="18" charset="0"/>
              </a:rPr>
              <a:t>Infrared radiation - &lt;760 nm (heat)</a:t>
            </a:r>
          </a:p>
          <a:p>
            <a:pPr marL="990600" lvl="1" indent="-533400">
              <a:spcBef>
                <a:spcPct val="0"/>
              </a:spcBef>
              <a:buNone/>
            </a:pPr>
            <a:endParaRPr lang="en-US" altLang="sk-SK" dirty="0">
              <a:solidFill>
                <a:srgbClr val="006BB4"/>
              </a:solidFill>
              <a:ea typeface="ＭＳ Ｐゴシック" panose="020B0600070205080204" pitchFamily="34" charset="-128"/>
              <a:cs typeface="Times New Roman" panose="02020603050405020304" pitchFamily="18" charset="0"/>
            </a:endParaRPr>
          </a:p>
          <a:p>
            <a:pPr marL="609600" indent="-609600">
              <a:spcBef>
                <a:spcPct val="0"/>
              </a:spcBef>
              <a:buNone/>
            </a:pPr>
            <a:r>
              <a:rPr lang="en-US" altLang="sk-SK" u="sng" dirty="0">
                <a:solidFill>
                  <a:srgbClr val="006BB4"/>
                </a:solidFill>
                <a:cs typeface="Times New Roman" panose="02020603050405020304" pitchFamily="18" charset="0"/>
              </a:rPr>
              <a:t>UV radiation</a:t>
            </a:r>
          </a:p>
          <a:p>
            <a:pPr marL="990600" lvl="1" indent="-533400">
              <a:spcBef>
                <a:spcPct val="0"/>
              </a:spcBef>
              <a:buNone/>
            </a:pPr>
            <a:r>
              <a:rPr lang="en-US" altLang="sk-SK" dirty="0">
                <a:solidFill>
                  <a:srgbClr val="006BB4"/>
                </a:solidFill>
                <a:ea typeface="ＭＳ Ｐゴシック" panose="020B0600070205080204" pitchFamily="34" charset="-128"/>
                <a:cs typeface="Times New Roman" panose="02020603050405020304" pitchFamily="18" charset="0"/>
              </a:rPr>
              <a:t>Stimulates melanin (dark pigment) that absorbs UV protecting cells</a:t>
            </a:r>
          </a:p>
          <a:p>
            <a:pPr marL="990600" lvl="1" indent="-533400">
              <a:spcBef>
                <a:spcPct val="0"/>
              </a:spcBef>
              <a:buNone/>
            </a:pPr>
            <a:endParaRPr lang="en-US" altLang="sk-SK" dirty="0">
              <a:solidFill>
                <a:srgbClr val="006BB4"/>
              </a:solidFill>
              <a:ea typeface="ＭＳ Ｐゴシック" panose="020B0600070205080204" pitchFamily="34" charset="-128"/>
              <a:cs typeface="Times New Roman" panose="02020603050405020304" pitchFamily="18" charset="0"/>
            </a:endParaRPr>
          </a:p>
          <a:p>
            <a:pPr marL="609600" indent="-609600">
              <a:spcBef>
                <a:spcPct val="0"/>
              </a:spcBef>
              <a:buNone/>
            </a:pPr>
            <a:r>
              <a:rPr lang="en-US" altLang="sk-SK" u="sng" dirty="0">
                <a:solidFill>
                  <a:srgbClr val="006BB4"/>
                </a:solidFill>
                <a:cs typeface="Times New Roman" panose="02020603050405020304" pitchFamily="18" charset="0"/>
              </a:rPr>
              <a:t>Health Effects</a:t>
            </a:r>
          </a:p>
          <a:p>
            <a:pPr marL="990600" lvl="1" indent="-533400">
              <a:spcBef>
                <a:spcPct val="0"/>
              </a:spcBef>
              <a:buNone/>
            </a:pPr>
            <a:r>
              <a:rPr lang="en-US" altLang="sk-SK" dirty="0">
                <a:solidFill>
                  <a:srgbClr val="006BB4"/>
                </a:solidFill>
                <a:ea typeface="ＭＳ Ｐゴシック" panose="020B0600070205080204" pitchFamily="34" charset="-128"/>
                <a:cs typeface="Times New Roman" panose="02020603050405020304" pitchFamily="18" charset="0"/>
              </a:rPr>
              <a:t>2 to 3 million non-malignant skin cancers</a:t>
            </a:r>
          </a:p>
          <a:p>
            <a:pPr marL="990600" lvl="1" indent="-533400">
              <a:spcBef>
                <a:spcPct val="0"/>
              </a:spcBef>
              <a:buNone/>
            </a:pPr>
            <a:r>
              <a:rPr lang="en-US" altLang="sk-SK" dirty="0">
                <a:solidFill>
                  <a:srgbClr val="006BB4"/>
                </a:solidFill>
                <a:ea typeface="ＭＳ Ｐゴシック" panose="020B0600070205080204" pitchFamily="34" charset="-128"/>
                <a:cs typeface="Times New Roman" panose="02020603050405020304" pitchFamily="18" charset="0"/>
              </a:rPr>
              <a:t>130,000 malignant melanomas </a:t>
            </a:r>
          </a:p>
          <a:p>
            <a:pPr marL="990600" lvl="1" indent="-533400">
              <a:spcBef>
                <a:spcPct val="0"/>
              </a:spcBef>
              <a:buNone/>
            </a:pPr>
            <a:r>
              <a:rPr lang="en-US" altLang="sk-SK" dirty="0">
                <a:solidFill>
                  <a:srgbClr val="006BB4"/>
                </a:solidFill>
                <a:ea typeface="ＭＳ Ｐゴシック" panose="020B0600070205080204" pitchFamily="34" charset="-128"/>
                <a:cs typeface="Times New Roman" panose="02020603050405020304" pitchFamily="18" charset="0"/>
              </a:rPr>
              <a:t>Sunburn – acute cell injury causing inflammatory response (erythema)</a:t>
            </a:r>
          </a:p>
          <a:p>
            <a:pPr marL="990600" lvl="1" indent="-533400">
              <a:spcBef>
                <a:spcPct val="0"/>
              </a:spcBef>
              <a:buNone/>
            </a:pPr>
            <a:r>
              <a:rPr lang="en-US" altLang="sk-SK" dirty="0">
                <a:solidFill>
                  <a:srgbClr val="006BB4"/>
                </a:solidFill>
                <a:ea typeface="ＭＳ Ｐゴシック" panose="020B0600070205080204" pitchFamily="34" charset="-128"/>
                <a:cs typeface="Times New Roman" panose="02020603050405020304" pitchFamily="18" charset="0"/>
              </a:rPr>
              <a:t>Accelerates aging process</a:t>
            </a:r>
          </a:p>
        </p:txBody>
      </p:sp>
      <p:pic>
        <p:nvPicPr>
          <p:cNvPr id="3" name="Obrázok 2">
            <a:extLst>
              <a:ext uri="{FF2B5EF4-FFF2-40B4-BE49-F238E27FC236}">
                <a16:creationId xmlns:a16="http://schemas.microsoft.com/office/drawing/2014/main" id="{3CF43F3A-8F00-E475-C374-091BF034D621}"/>
              </a:ext>
            </a:extLst>
          </p:cNvPr>
          <p:cNvPicPr>
            <a:picLocks noChangeAspect="1"/>
          </p:cNvPicPr>
          <p:nvPr/>
        </p:nvPicPr>
        <p:blipFill rotWithShape="1">
          <a:blip r:embed="rId3"/>
          <a:srcRect r="7133" b="9335"/>
          <a:stretch/>
        </p:blipFill>
        <p:spPr>
          <a:xfrm>
            <a:off x="7236270" y="3993337"/>
            <a:ext cx="4819372" cy="2649262"/>
          </a:xfrm>
          <a:prstGeom prst="rect">
            <a:avLst/>
          </a:prstGeom>
        </p:spPr>
      </p:pic>
      <p:pic>
        <p:nvPicPr>
          <p:cNvPr id="5" name="Obrázok 4">
            <a:extLst>
              <a:ext uri="{FF2B5EF4-FFF2-40B4-BE49-F238E27FC236}">
                <a16:creationId xmlns:a16="http://schemas.microsoft.com/office/drawing/2014/main" id="{861B7A61-4983-D81E-EBDF-404C84B48EE7}"/>
              </a:ext>
            </a:extLst>
          </p:cNvPr>
          <p:cNvPicPr>
            <a:picLocks noChangeAspect="1"/>
          </p:cNvPicPr>
          <p:nvPr/>
        </p:nvPicPr>
        <p:blipFill rotWithShape="1">
          <a:blip r:embed="rId4"/>
          <a:srcRect l="7665" t="2168" r="6839" b="3061"/>
          <a:stretch/>
        </p:blipFill>
        <p:spPr>
          <a:xfrm>
            <a:off x="7236271" y="911112"/>
            <a:ext cx="4819371" cy="2999125"/>
          </a:xfrm>
          <a:prstGeom prst="rect">
            <a:avLst/>
          </a:prstGeom>
        </p:spPr>
      </p:pic>
    </p:spTree>
    <p:extLst>
      <p:ext uri="{BB962C8B-B14F-4D97-AF65-F5344CB8AC3E}">
        <p14:creationId xmlns:p14="http://schemas.microsoft.com/office/powerpoint/2010/main" val="305000479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fgene-11-566244-g001.jpg"/>
          <p:cNvPicPr>
            <a:picLocks noChangeAspect="1" noChangeArrowheads="1"/>
          </p:cNvPicPr>
          <p:nvPr/>
        </p:nvPicPr>
        <p:blipFill>
          <a:blip r:embed="rId3" cstate="print"/>
          <a:srcRect/>
          <a:stretch>
            <a:fillRect/>
          </a:stretch>
        </p:blipFill>
        <p:spPr bwMode="auto">
          <a:xfrm>
            <a:off x="1941687" y="0"/>
            <a:ext cx="8120418" cy="6858000"/>
          </a:xfrm>
          <a:prstGeom prst="rect">
            <a:avLst/>
          </a:prstGeom>
          <a:noFill/>
        </p:spPr>
      </p:pic>
      <p:sp>
        <p:nvSpPr>
          <p:cNvPr id="6" name="Прямоугольник 5"/>
          <p:cNvSpPr/>
          <p:nvPr/>
        </p:nvSpPr>
        <p:spPr>
          <a:xfrm>
            <a:off x="10090571" y="6360040"/>
            <a:ext cx="1856095" cy="307777"/>
          </a:xfrm>
          <a:prstGeom prst="rect">
            <a:avLst/>
          </a:prstGeom>
        </p:spPr>
        <p:txBody>
          <a:bodyPr wrap="square">
            <a:spAutoFit/>
          </a:bodyPr>
          <a:lstStyle/>
          <a:p>
            <a:r>
              <a:rPr lang="sk-SK" sz="1400" dirty="0">
                <a:latin typeface="HelveticaNeueLTStd"/>
              </a:rPr>
              <a:t>Shin et al., 2020</a:t>
            </a:r>
            <a:endParaRPr lang="sk-SK" sz="1400" dirty="0"/>
          </a:p>
        </p:txBody>
      </p:sp>
      <p:sp>
        <p:nvSpPr>
          <p:cNvPr id="4" name="Прямоугольник 3"/>
          <p:cNvSpPr/>
          <p:nvPr/>
        </p:nvSpPr>
        <p:spPr>
          <a:xfrm>
            <a:off x="156755" y="209005"/>
            <a:ext cx="1724297" cy="4801314"/>
          </a:xfrm>
          <a:prstGeom prst="rect">
            <a:avLst/>
          </a:prstGeom>
        </p:spPr>
        <p:txBody>
          <a:bodyPr wrap="square">
            <a:spAutoFit/>
          </a:bodyPr>
          <a:lstStyle/>
          <a:p>
            <a:r>
              <a:rPr lang="en-US" b="1" dirty="0">
                <a:solidFill>
                  <a:srgbClr val="002060"/>
                </a:solidFill>
              </a:rPr>
              <a:t>Organ-Specific Effects </a:t>
            </a:r>
          </a:p>
          <a:p>
            <a:r>
              <a:rPr lang="en-US" b="1" dirty="0">
                <a:solidFill>
                  <a:srgbClr val="002060"/>
                </a:solidFill>
              </a:rPr>
              <a:t>of Low Dose Radiation Exposure</a:t>
            </a:r>
          </a:p>
          <a:p>
            <a:endParaRPr lang="en-US" b="1" dirty="0">
              <a:solidFill>
                <a:srgbClr val="002060"/>
              </a:solidFill>
            </a:endParaRPr>
          </a:p>
          <a:p>
            <a:pPr>
              <a:buFontTx/>
              <a:buChar char="-"/>
            </a:pPr>
            <a:r>
              <a:rPr lang="en-US" dirty="0"/>
              <a:t> during medical diagnoses,  exposure to radioactive elements </a:t>
            </a:r>
          </a:p>
          <a:p>
            <a:pPr>
              <a:buFontTx/>
              <a:buChar char="-"/>
            </a:pPr>
            <a:r>
              <a:rPr lang="en-US" dirty="0"/>
              <a:t> chronic diseases, leukemia and cardiovascular diseases etc.</a:t>
            </a:r>
          </a:p>
          <a:p>
            <a:endParaRPr lang="en-US" b="1" dirty="0">
              <a:solidFill>
                <a:srgbClr val="002060"/>
              </a:solidFill>
            </a:endParaRPr>
          </a:p>
        </p:txBody>
      </p:sp>
    </p:spTree>
    <p:extLst>
      <p:ext uri="{BB962C8B-B14F-4D97-AF65-F5344CB8AC3E}">
        <p14:creationId xmlns:p14="http://schemas.microsoft.com/office/powerpoint/2010/main" val="1398769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05841" y="431075"/>
            <a:ext cx="10162902" cy="5262979"/>
          </a:xfrm>
          <a:prstGeom prst="rect">
            <a:avLst/>
          </a:prstGeom>
        </p:spPr>
        <p:txBody>
          <a:bodyPr wrap="square">
            <a:spAutoFit/>
          </a:bodyPr>
          <a:lstStyle/>
          <a:p>
            <a:r>
              <a:rPr lang="en-US" sz="2800" dirty="0">
                <a:solidFill>
                  <a:srgbClr val="002060"/>
                </a:solidFill>
              </a:rPr>
              <a:t>The</a:t>
            </a:r>
            <a:r>
              <a:rPr lang="en-US" sz="2800" b="1" dirty="0">
                <a:solidFill>
                  <a:srgbClr val="002060"/>
                </a:solidFill>
              </a:rPr>
              <a:t> law of </a:t>
            </a:r>
            <a:r>
              <a:rPr lang="en-US" sz="2800" b="1" dirty="0" err="1">
                <a:solidFill>
                  <a:srgbClr val="002060"/>
                </a:solidFill>
              </a:rPr>
              <a:t>Bergonie</a:t>
            </a:r>
            <a:r>
              <a:rPr lang="en-US" sz="2800" b="1" dirty="0">
                <a:solidFill>
                  <a:srgbClr val="002060"/>
                </a:solidFill>
              </a:rPr>
              <a:t> and </a:t>
            </a:r>
            <a:r>
              <a:rPr lang="en-US" sz="2800" b="1" dirty="0" err="1">
                <a:solidFill>
                  <a:srgbClr val="002060"/>
                </a:solidFill>
              </a:rPr>
              <a:t>Tribondeau</a:t>
            </a:r>
            <a:endParaRPr lang="en-US" sz="2800" b="1" dirty="0">
              <a:solidFill>
                <a:srgbClr val="002060"/>
              </a:solidFill>
            </a:endParaRPr>
          </a:p>
          <a:p>
            <a:endParaRPr lang="en-US" sz="2800" b="1" dirty="0">
              <a:solidFill>
                <a:srgbClr val="002060"/>
              </a:solidFill>
            </a:endParaRPr>
          </a:p>
          <a:p>
            <a:r>
              <a:rPr lang="en-US" sz="2800" dirty="0">
                <a:solidFill>
                  <a:srgbClr val="002060"/>
                </a:solidFill>
              </a:rPr>
              <a:t>- the </a:t>
            </a:r>
            <a:r>
              <a:rPr lang="en-US" sz="2800" dirty="0" err="1">
                <a:solidFill>
                  <a:srgbClr val="002060"/>
                </a:solidFill>
              </a:rPr>
              <a:t>radiosensitivity</a:t>
            </a:r>
            <a:r>
              <a:rPr lang="en-US" sz="2800" dirty="0">
                <a:solidFill>
                  <a:srgbClr val="002060"/>
                </a:solidFill>
              </a:rPr>
              <a:t> of a biological tissue is directly proportional to the mitotic activity and inversely proportional to the degree of differentiation of its cells</a:t>
            </a:r>
          </a:p>
          <a:p>
            <a:endParaRPr lang="en-US" sz="2800" dirty="0">
              <a:solidFill>
                <a:srgbClr val="002060"/>
              </a:solidFill>
            </a:endParaRPr>
          </a:p>
          <a:p>
            <a:pPr>
              <a:buFontTx/>
              <a:buChar char="-"/>
            </a:pPr>
            <a:r>
              <a:rPr lang="en-US" sz="2800" dirty="0">
                <a:solidFill>
                  <a:srgbClr val="002060"/>
                </a:solidFill>
              </a:rPr>
              <a:t> </a:t>
            </a:r>
            <a:r>
              <a:rPr lang="en-US" sz="2800" dirty="0" err="1">
                <a:solidFill>
                  <a:srgbClr val="002060"/>
                </a:solidFill>
              </a:rPr>
              <a:t>neoplastic</a:t>
            </a:r>
            <a:r>
              <a:rPr lang="en-US" sz="2800" dirty="0">
                <a:solidFill>
                  <a:srgbClr val="002060"/>
                </a:solidFill>
              </a:rPr>
              <a:t> cells are more radiosensitive than the cells from which they originate; they reproduce much faster than healthy cells</a:t>
            </a:r>
          </a:p>
          <a:p>
            <a:pPr>
              <a:buFontTx/>
              <a:buChar char="-"/>
            </a:pPr>
            <a:endParaRPr lang="en-US" sz="2800" dirty="0">
              <a:solidFill>
                <a:srgbClr val="002060"/>
              </a:solidFill>
            </a:endParaRPr>
          </a:p>
          <a:p>
            <a:r>
              <a:rPr lang="en-US" sz="2800" dirty="0">
                <a:solidFill>
                  <a:srgbClr val="002060"/>
                </a:solidFill>
              </a:rPr>
              <a:t>- Cellular differentiation describes the extent to which a tumor resembles the normal tissue from which it derives. The more it differs from healthy tissue, the greater its </a:t>
            </a:r>
            <a:r>
              <a:rPr lang="en-US" sz="2800" dirty="0" err="1">
                <a:solidFill>
                  <a:srgbClr val="002060"/>
                </a:solidFill>
              </a:rPr>
              <a:t>radiosensitivity</a:t>
            </a:r>
            <a:r>
              <a:rPr lang="en-US" sz="2800" dirty="0">
                <a:solidFill>
                  <a:srgbClr val="002060"/>
                </a:solidFill>
              </a:rPr>
              <a:t> will be</a:t>
            </a:r>
          </a:p>
        </p:txBody>
      </p:sp>
    </p:spTree>
    <p:extLst>
      <p:ext uri="{BB962C8B-B14F-4D97-AF65-F5344CB8AC3E}">
        <p14:creationId xmlns:p14="http://schemas.microsoft.com/office/powerpoint/2010/main" val="2363665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6847" y="1071547"/>
            <a:ext cx="4143372" cy="2008242"/>
          </a:xfrm>
          <a:prstGeom prst="rect">
            <a:avLst/>
          </a:prstGeom>
          <a:noFill/>
        </p:spPr>
        <p:txBody>
          <a:bodyPr wrap="square" rtlCol="0">
            <a:spAutoFit/>
          </a:bodyPr>
          <a:lstStyle/>
          <a:p>
            <a:pPr>
              <a:spcAft>
                <a:spcPts val="300"/>
              </a:spcAft>
            </a:pPr>
            <a:endParaRPr lang="en-US" sz="1400" b="1" dirty="0">
              <a:solidFill>
                <a:srgbClr val="1F497D"/>
              </a:solidFill>
              <a:latin typeface="Times New Roman" pitchFamily="18" charset="0"/>
              <a:cs typeface="Times New Roman" pitchFamily="18" charset="0"/>
            </a:endParaRPr>
          </a:p>
          <a:p>
            <a:pPr marL="285750" indent="-285750">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Evaluation of biological efficiency of particle beams at JINR facilities by </a:t>
            </a:r>
            <a:r>
              <a:rPr lang="en-US" dirty="0" err="1">
                <a:solidFill>
                  <a:srgbClr val="002060"/>
                </a:solidFill>
                <a:latin typeface="Times New Roman" panose="02020603050405020304" pitchFamily="18" charset="0"/>
                <a:cs typeface="Times New Roman" panose="02020603050405020304" pitchFamily="18" charset="0"/>
              </a:rPr>
              <a:t>cytogenetics</a:t>
            </a:r>
            <a:r>
              <a:rPr lang="en-US" dirty="0">
                <a:solidFill>
                  <a:srgbClr val="002060"/>
                </a:solidFill>
                <a:latin typeface="Times New Roman" panose="02020603050405020304" pitchFamily="18" charset="0"/>
                <a:cs typeface="Times New Roman" panose="02020603050405020304" pitchFamily="18" charset="0"/>
              </a:rPr>
              <a:t> methods</a:t>
            </a:r>
            <a:endParaRPr lang="ru-RU"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The effects of low-dose radiation exposure</a:t>
            </a:r>
          </a:p>
        </p:txBody>
      </p:sp>
      <p:sp>
        <p:nvSpPr>
          <p:cNvPr id="10" name="Прямоугольник 9"/>
          <p:cNvSpPr/>
          <p:nvPr/>
        </p:nvSpPr>
        <p:spPr>
          <a:xfrm>
            <a:off x="3916035" y="480615"/>
            <a:ext cx="4253087" cy="584775"/>
          </a:xfrm>
          <a:prstGeom prst="rect">
            <a:avLst/>
          </a:prstGeom>
        </p:spPr>
        <p:txBody>
          <a:bodyPr wrap="none">
            <a:spAutoFit/>
          </a:bodyPr>
          <a:lstStyle/>
          <a:p>
            <a:r>
              <a:rPr lang="en-US" sz="3200" b="1" dirty="0">
                <a:solidFill>
                  <a:srgbClr val="002060"/>
                </a:solidFill>
                <a:latin typeface="Times New Roman" panose="02020603050405020304" pitchFamily="18" charset="0"/>
                <a:cs typeface="Times New Roman" panose="02020603050405020304" pitchFamily="18" charset="0"/>
              </a:rPr>
              <a:t>Radiation Cytogenetics</a:t>
            </a:r>
            <a:endParaRPr lang="ru-RU" sz="2800" dirty="0"/>
          </a:p>
        </p:txBody>
      </p:sp>
      <p:sp>
        <p:nvSpPr>
          <p:cNvPr id="11" name="TextBox 10"/>
          <p:cNvSpPr txBox="1"/>
          <p:nvPr/>
        </p:nvSpPr>
        <p:spPr>
          <a:xfrm>
            <a:off x="6167437" y="1142986"/>
            <a:ext cx="4500563" cy="2277547"/>
          </a:xfrm>
          <a:prstGeom prst="rect">
            <a:avLst/>
          </a:prstGeom>
          <a:noFill/>
        </p:spPr>
        <p:txBody>
          <a:bodyPr wrap="square" rtlCol="0">
            <a:spAutoFit/>
          </a:bodyPr>
          <a:lstStyle/>
          <a:p>
            <a:pPr algn="ctr"/>
            <a:endParaRPr lang="en-US" sz="1600"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u="sng" dirty="0">
                <a:solidFill>
                  <a:srgbClr val="002060"/>
                </a:solidFill>
                <a:latin typeface="Times New Roman" pitchFamily="18" charset="0"/>
                <a:cs typeface="Times New Roman" pitchFamily="18" charset="0"/>
              </a:rPr>
              <a:t>Long-term consequences of radiation exposure</a:t>
            </a:r>
          </a:p>
          <a:p>
            <a:pPr marL="285750" indent="-285750"/>
            <a:endParaRPr lang="en-US" b="1" dirty="0">
              <a:solidFill>
                <a:srgbClr val="002060"/>
              </a:solidFill>
              <a:latin typeface="Times New Roman" pitchFamily="18" charset="0"/>
              <a:cs typeface="Times New Roman" pitchFamily="18" charset="0"/>
            </a:endParaRPr>
          </a:p>
          <a:p>
            <a:pPr marL="285750" indent="-285750">
              <a:buFont typeface="Arial" panose="020B0604020202020204" pitchFamily="34" charset="0"/>
              <a:buChar char="•"/>
            </a:pPr>
            <a:r>
              <a:rPr lang="en-US" b="1" dirty="0">
                <a:solidFill>
                  <a:srgbClr val="002060"/>
                </a:solidFill>
                <a:latin typeface="Times New Roman" pitchFamily="18" charset="0"/>
                <a:cs typeface="Times New Roman" pitchFamily="18" charset="0"/>
              </a:rPr>
              <a:t>Evaluation of </a:t>
            </a:r>
            <a:r>
              <a:rPr lang="en-US" b="1" u="sng" dirty="0">
                <a:solidFill>
                  <a:srgbClr val="002060"/>
                </a:solidFill>
                <a:latin typeface="Times New Roman" panose="02020603050405020304" pitchFamily="18" charset="0"/>
                <a:cs typeface="Times New Roman" panose="02020603050405020304" pitchFamily="18" charset="0"/>
              </a:rPr>
              <a:t>complex chromosome aberrations</a:t>
            </a:r>
            <a:r>
              <a:rPr lang="en-US" b="1" dirty="0">
                <a:solidFill>
                  <a:srgbClr val="002060"/>
                </a:solidFill>
                <a:latin typeface="Times New Roman" panose="02020603050405020304" pitchFamily="18" charset="0"/>
                <a:cs typeface="Times New Roman" panose="02020603050405020304" pitchFamily="18" charset="0"/>
              </a:rPr>
              <a:t> induction</a:t>
            </a:r>
          </a:p>
          <a:p>
            <a:pPr marL="285750" indent="-285750">
              <a:buFont typeface="Arial" panose="020B0604020202020204" pitchFamily="34" charset="0"/>
              <a:buChar char="•"/>
            </a:pPr>
            <a:endParaRPr lang="en-US" b="1" u="sng" dirty="0">
              <a:solidFill>
                <a:srgbClr val="002060"/>
              </a:solidFill>
              <a:latin typeface="Times New Roman" pitchFamily="18" charset="0"/>
              <a:cs typeface="Times New Roman" pitchFamily="18" charset="0"/>
            </a:endParaRPr>
          </a:p>
          <a:p>
            <a:pPr>
              <a:spcAft>
                <a:spcPts val="300"/>
              </a:spcAft>
            </a:pPr>
            <a:endParaRPr lang="en-US" b="1" dirty="0">
              <a:solidFill>
                <a:srgbClr val="002060"/>
              </a:solidFill>
              <a:latin typeface="Times New Roman" pitchFamily="18" charset="0"/>
              <a:cs typeface="Times New Roman" pitchFamily="18" charset="0"/>
            </a:endParaRPr>
          </a:p>
        </p:txBody>
      </p:sp>
      <p:sp>
        <p:nvSpPr>
          <p:cNvPr id="17" name="Прямоугольник 16"/>
          <p:cNvSpPr/>
          <p:nvPr/>
        </p:nvSpPr>
        <p:spPr>
          <a:xfrm>
            <a:off x="7239018" y="6000768"/>
            <a:ext cx="3214711" cy="523220"/>
          </a:xfrm>
          <a:prstGeom prst="rect">
            <a:avLst/>
          </a:prstGeom>
        </p:spPr>
        <p:txBody>
          <a:bodyPr wrap="square">
            <a:spAutoFit/>
          </a:bodyPr>
          <a:lstStyle/>
          <a:p>
            <a:r>
              <a:rPr lang="en-US" sz="1400" b="1" dirty="0">
                <a:solidFill>
                  <a:schemeClr val="tx2"/>
                </a:solidFill>
                <a:latin typeface="Times New Roman" pitchFamily="18" charset="0"/>
                <a:cs typeface="Times New Roman" pitchFamily="18" charset="0"/>
              </a:rPr>
              <a:t>visualization of </a:t>
            </a:r>
            <a:r>
              <a:rPr lang="en-US" sz="1400" b="1" u="sng" dirty="0">
                <a:solidFill>
                  <a:schemeClr val="tx2"/>
                </a:solidFill>
                <a:latin typeface="Times New Roman" pitchFamily="18" charset="0"/>
                <a:cs typeface="Times New Roman" pitchFamily="18" charset="0"/>
              </a:rPr>
              <a:t>complex</a:t>
            </a:r>
            <a:r>
              <a:rPr lang="en-US" sz="1400" b="1" dirty="0">
                <a:solidFill>
                  <a:schemeClr val="tx2"/>
                </a:solidFill>
                <a:latin typeface="Times New Roman" pitchFamily="18" charset="0"/>
                <a:cs typeface="Times New Roman" pitchFamily="18" charset="0"/>
              </a:rPr>
              <a:t> chromosome aberrations by </a:t>
            </a:r>
            <a:r>
              <a:rPr lang="en-US" sz="1400" b="1" dirty="0" err="1">
                <a:solidFill>
                  <a:schemeClr val="tx2"/>
                </a:solidFill>
                <a:latin typeface="Times New Roman" pitchFamily="18" charset="0"/>
                <a:cs typeface="Times New Roman" pitchFamily="18" charset="0"/>
              </a:rPr>
              <a:t>mFISH</a:t>
            </a:r>
            <a:r>
              <a:rPr lang="en-US" sz="1400" b="1" dirty="0">
                <a:solidFill>
                  <a:schemeClr val="tx2"/>
                </a:solidFill>
                <a:latin typeface="Times New Roman" pitchFamily="18" charset="0"/>
                <a:cs typeface="Times New Roman" pitchFamily="18" charset="0"/>
              </a:rPr>
              <a:t> method</a:t>
            </a:r>
            <a:endParaRPr lang="ru-RU" sz="1400" b="1" dirty="0">
              <a:solidFill>
                <a:schemeClr val="tx2"/>
              </a:solidFill>
              <a:latin typeface="Times New Roman" pitchFamily="18" charset="0"/>
              <a:cs typeface="Times New Roman" pitchFamily="18" charset="0"/>
            </a:endParaRPr>
          </a:p>
        </p:txBody>
      </p:sp>
      <p:pic>
        <p:nvPicPr>
          <p:cNvPr id="18" name="Picture 3" descr="C:\Users\Nasonova\Desktop\Elena\protons\Pp 2Gy PK~A.0145.K.TIF">
            <a:extLst>
              <a:ext uri="{FF2B5EF4-FFF2-40B4-BE49-F238E27FC236}">
                <a16:creationId xmlns:a16="http://schemas.microsoft.com/office/drawing/2014/main" id="{BABBD09C-E59F-48E9-B117-51E55574173D}"/>
              </a:ext>
            </a:extLst>
          </p:cNvPr>
          <p:cNvPicPr>
            <a:picLocks noChangeAspect="1" noChangeArrowheads="1"/>
          </p:cNvPicPr>
          <p:nvPr/>
        </p:nvPicPr>
        <p:blipFill>
          <a:blip r:embed="rId3" cstate="print"/>
          <a:srcRect/>
          <a:stretch>
            <a:fillRect/>
          </a:stretch>
        </p:blipFill>
        <p:spPr bwMode="auto">
          <a:xfrm>
            <a:off x="6596067" y="3714752"/>
            <a:ext cx="2362232" cy="2084424"/>
          </a:xfrm>
          <a:prstGeom prst="rect">
            <a:avLst/>
          </a:prstGeom>
          <a:noFill/>
        </p:spPr>
      </p:pic>
      <p:grpSp>
        <p:nvGrpSpPr>
          <p:cNvPr id="2" name="Группа 12"/>
          <p:cNvGrpSpPr/>
          <p:nvPr/>
        </p:nvGrpSpPr>
        <p:grpSpPr>
          <a:xfrm>
            <a:off x="1738283" y="3786190"/>
            <a:ext cx="2143140" cy="2000264"/>
            <a:chOff x="755576" y="1052736"/>
            <a:chExt cx="2914650" cy="2392362"/>
          </a:xfrm>
        </p:grpSpPr>
        <p:pic>
          <p:nvPicPr>
            <p:cNvPr id="21" name="Picture 1"/>
            <p:cNvPicPr>
              <a:picLocks noChangeAspect="1" noChangeArrowheads="1"/>
            </p:cNvPicPr>
            <p:nvPr/>
          </p:nvPicPr>
          <p:blipFill>
            <a:blip r:embed="rId4" cstate="print"/>
            <a:srcRect/>
            <a:stretch>
              <a:fillRect/>
            </a:stretch>
          </p:blipFill>
          <p:spPr bwMode="auto">
            <a:xfrm>
              <a:off x="755576" y="1052736"/>
              <a:ext cx="2914650" cy="2392362"/>
            </a:xfrm>
            <a:prstGeom prst="rect">
              <a:avLst/>
            </a:prstGeom>
            <a:noFill/>
            <a:ln w="9525">
              <a:noFill/>
              <a:miter lim="800000"/>
              <a:headEnd/>
              <a:tailEnd/>
            </a:ln>
            <a:effectLst/>
          </p:spPr>
        </p:pic>
        <p:cxnSp>
          <p:nvCxnSpPr>
            <p:cNvPr id="22" name="Прямая со стрелкой 21"/>
            <p:cNvCxnSpPr/>
            <p:nvPr/>
          </p:nvCxnSpPr>
          <p:spPr>
            <a:xfrm flipV="1">
              <a:off x="1475656" y="2996952"/>
              <a:ext cx="648072" cy="2160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V="1">
              <a:off x="827584" y="2636912"/>
              <a:ext cx="504056" cy="1440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flipH="1">
              <a:off x="2915816" y="1412776"/>
              <a:ext cx="360040"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25" name="Picture 5" descr="C:\nasonova\JINR\mFISH\foto_2019\for presentations\PK ga3 (4)~A.0156._complex.jpg"/>
          <p:cNvPicPr>
            <a:picLocks noChangeAspect="1" noChangeArrowheads="1"/>
          </p:cNvPicPr>
          <p:nvPr/>
        </p:nvPicPr>
        <p:blipFill>
          <a:blip r:embed="rId5" cstate="print"/>
          <a:srcRect/>
          <a:stretch>
            <a:fillRect/>
          </a:stretch>
        </p:blipFill>
        <p:spPr bwMode="auto">
          <a:xfrm>
            <a:off x="9024967" y="4929215"/>
            <a:ext cx="1500199" cy="916377"/>
          </a:xfrm>
          <a:prstGeom prst="rect">
            <a:avLst/>
          </a:prstGeom>
          <a:noFill/>
          <a:ln w="28575">
            <a:solidFill>
              <a:schemeClr val="accent6">
                <a:lumMod val="75000"/>
              </a:schemeClr>
            </a:solidFill>
          </a:ln>
        </p:spPr>
      </p:pic>
      <p:pic>
        <p:nvPicPr>
          <p:cNvPr id="26" name="Picture 6" descr="C:\nasonova\JINR\mFISH\foto_2019\for presentations\aPK ga3 (4)~A.0131.K.jpg"/>
          <p:cNvPicPr>
            <a:picLocks noChangeAspect="1" noChangeArrowheads="1"/>
          </p:cNvPicPr>
          <p:nvPr/>
        </p:nvPicPr>
        <p:blipFill>
          <a:blip r:embed="rId6" cstate="print"/>
          <a:srcRect/>
          <a:stretch>
            <a:fillRect/>
          </a:stretch>
        </p:blipFill>
        <p:spPr bwMode="auto">
          <a:xfrm>
            <a:off x="9024959" y="3714752"/>
            <a:ext cx="1483712" cy="1071570"/>
          </a:xfrm>
          <a:prstGeom prst="rect">
            <a:avLst/>
          </a:prstGeom>
          <a:noFill/>
          <a:ln w="31750">
            <a:solidFill>
              <a:schemeClr val="accent6">
                <a:lumMod val="75000"/>
              </a:schemeClr>
            </a:solidFill>
          </a:ln>
        </p:spPr>
      </p:pic>
      <p:pic>
        <p:nvPicPr>
          <p:cNvPr id="27" name="Picture 10">
            <a:extLst>
              <a:ext uri="{FF2B5EF4-FFF2-40B4-BE49-F238E27FC236}">
                <a16:creationId xmlns:a16="http://schemas.microsoft.com/office/drawing/2014/main" id="{2D2CBA0E-60F9-449C-85B2-FB08916A03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24310" y="3786190"/>
            <a:ext cx="2389857" cy="1979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Прямоугольник 27"/>
          <p:cNvSpPr/>
          <p:nvPr/>
        </p:nvSpPr>
        <p:spPr>
          <a:xfrm>
            <a:off x="4095736" y="6000776"/>
            <a:ext cx="2571768" cy="523220"/>
          </a:xfrm>
          <a:prstGeom prst="rect">
            <a:avLst/>
          </a:prstGeom>
        </p:spPr>
        <p:txBody>
          <a:bodyPr wrap="square">
            <a:spAutoFit/>
          </a:bodyPr>
          <a:lstStyle/>
          <a:p>
            <a:r>
              <a:rPr lang="en-US" sz="1400" b="1" dirty="0">
                <a:solidFill>
                  <a:schemeClr val="tx2"/>
                </a:solidFill>
                <a:latin typeface="Times New Roman" pitchFamily="18" charset="0"/>
                <a:cs typeface="Times New Roman" pitchFamily="18" charset="0"/>
              </a:rPr>
              <a:t>visualization of chromosome aberrations by FISH method</a:t>
            </a:r>
            <a:endParaRPr lang="ru-RU" sz="1400" b="1" dirty="0">
              <a:solidFill>
                <a:schemeClr val="tx2"/>
              </a:solidFill>
              <a:latin typeface="Times New Roman" pitchFamily="18" charset="0"/>
              <a:cs typeface="Times New Roman" pitchFamily="18" charset="0"/>
            </a:endParaRPr>
          </a:p>
        </p:txBody>
      </p:sp>
      <p:sp>
        <p:nvSpPr>
          <p:cNvPr id="29" name="Прямоугольник 28"/>
          <p:cNvSpPr/>
          <p:nvPr/>
        </p:nvSpPr>
        <p:spPr>
          <a:xfrm>
            <a:off x="1666844" y="6000776"/>
            <a:ext cx="2571768" cy="738664"/>
          </a:xfrm>
          <a:prstGeom prst="rect">
            <a:avLst/>
          </a:prstGeom>
        </p:spPr>
        <p:txBody>
          <a:bodyPr wrap="square">
            <a:spAutoFit/>
          </a:bodyPr>
          <a:lstStyle/>
          <a:p>
            <a:r>
              <a:rPr lang="en-US" sz="1400" b="1" dirty="0">
                <a:solidFill>
                  <a:schemeClr val="tx2"/>
                </a:solidFill>
                <a:latin typeface="Times New Roman" pitchFamily="18" charset="0"/>
                <a:cs typeface="Times New Roman" pitchFamily="18" charset="0"/>
              </a:rPr>
              <a:t>visualization of chromosome aberrations by metaphase method</a:t>
            </a:r>
            <a:endParaRPr lang="ru-RU" sz="1400" b="1"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851906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8556" y="488455"/>
            <a:ext cx="8938791" cy="1200329"/>
          </a:xfrm>
          <a:prstGeom prst="rect">
            <a:avLst/>
          </a:prstGeom>
          <a:noFill/>
        </p:spPr>
        <p:txBody>
          <a:bodyPr wrap="square" rtlCol="0">
            <a:spAutoFit/>
          </a:bodyPr>
          <a:lstStyle/>
          <a:p>
            <a:pPr algn="ctr" defTabSz="685800" fontAlgn="base">
              <a:spcBef>
                <a:spcPct val="0"/>
              </a:spcBef>
              <a:spcAft>
                <a:spcPct val="0"/>
              </a:spcAft>
              <a:defRPr/>
            </a:pPr>
            <a:r>
              <a:rPr lang="en-US" sz="2400" b="1" dirty="0">
                <a:solidFill>
                  <a:srgbClr val="002060"/>
                </a:solidFill>
                <a:cs typeface="Times New Roman" panose="02020603050405020304" pitchFamily="18" charset="0"/>
              </a:rPr>
              <a:t>Formation of DNA Double-Strand Breaks in Rat Brain Neurons</a:t>
            </a:r>
          </a:p>
          <a:p>
            <a:pPr algn="ctr" defTabSz="685800" fontAlgn="base">
              <a:spcBef>
                <a:spcPct val="0"/>
              </a:spcBef>
              <a:spcAft>
                <a:spcPct val="0"/>
              </a:spcAft>
              <a:defRPr/>
            </a:pPr>
            <a:r>
              <a:rPr lang="en-US" sz="2400" b="1" dirty="0">
                <a:solidFill>
                  <a:srgbClr val="002060"/>
                </a:solidFill>
                <a:cs typeface="Times New Roman" panose="02020603050405020304" pitchFamily="18" charset="0"/>
              </a:rPr>
              <a:t>after Irradiation of rats with Krypton Ions</a:t>
            </a:r>
          </a:p>
        </p:txBody>
      </p:sp>
      <p:grpSp>
        <p:nvGrpSpPr>
          <p:cNvPr id="19" name="Группа 18"/>
          <p:cNvGrpSpPr/>
          <p:nvPr/>
        </p:nvGrpSpPr>
        <p:grpSpPr>
          <a:xfrm>
            <a:off x="1548554" y="1870542"/>
            <a:ext cx="4838562" cy="3153797"/>
            <a:chOff x="435425" y="1350420"/>
            <a:chExt cx="5974596" cy="3727156"/>
          </a:xfrm>
        </p:grpSpPr>
        <p:pic>
          <p:nvPicPr>
            <p:cNvPr id="15" name="Рисунок 14"/>
            <p:cNvPicPr>
              <a:picLocks noChangeAspect="1"/>
            </p:cNvPicPr>
            <p:nvPr/>
          </p:nvPicPr>
          <p:blipFill>
            <a:blip r:embed="rId2" cstate="print"/>
            <a:stretch>
              <a:fillRect/>
            </a:stretch>
          </p:blipFill>
          <p:spPr>
            <a:xfrm>
              <a:off x="435425" y="1739207"/>
              <a:ext cx="2766120" cy="2857111"/>
            </a:xfrm>
            <a:prstGeom prst="rect">
              <a:avLst/>
            </a:prstGeom>
          </p:spPr>
        </p:pic>
        <p:pic>
          <p:nvPicPr>
            <p:cNvPr id="16" name="Рисунок 15"/>
            <p:cNvPicPr>
              <a:picLocks noChangeAspect="1"/>
            </p:cNvPicPr>
            <p:nvPr/>
          </p:nvPicPr>
          <p:blipFill>
            <a:blip r:embed="rId3" cstate="print"/>
            <a:stretch>
              <a:fillRect/>
            </a:stretch>
          </p:blipFill>
          <p:spPr>
            <a:xfrm>
              <a:off x="3407458" y="1739207"/>
              <a:ext cx="3002563" cy="2857111"/>
            </a:xfrm>
            <a:prstGeom prst="rect">
              <a:avLst/>
            </a:prstGeom>
          </p:spPr>
        </p:pic>
        <p:sp>
          <p:nvSpPr>
            <p:cNvPr id="17" name="Прямоугольник 16"/>
            <p:cNvSpPr/>
            <p:nvPr/>
          </p:nvSpPr>
          <p:spPr>
            <a:xfrm>
              <a:off x="705876" y="4722939"/>
              <a:ext cx="4473846" cy="354637"/>
            </a:xfrm>
            <a:prstGeom prst="rect">
              <a:avLst/>
            </a:prstGeom>
          </p:spPr>
          <p:txBody>
            <a:bodyPr wrap="none">
              <a:spAutoFit/>
            </a:bodyPr>
            <a:lstStyle/>
            <a:p>
              <a:pPr defTabSz="685800">
                <a:defRPr/>
              </a:pPr>
              <a:r>
                <a:rPr lang="en-US" sz="1350" dirty="0">
                  <a:solidFill>
                    <a:srgbClr val="002060"/>
                  </a:solidFill>
                  <a:latin typeface="Times New Roman" panose="02020603050405020304" pitchFamily="18" charset="0"/>
                  <a:cs typeface="Times New Roman" panose="02020603050405020304" pitchFamily="18" charset="0"/>
                </a:rPr>
                <a:t>DNA damage visualization in a dentate gyrus cell</a:t>
              </a:r>
              <a:endParaRPr lang="ru-RU" sz="1350" dirty="0">
                <a:solidFill>
                  <a:prstClr val="black"/>
                </a:solidFill>
                <a:latin typeface="Calibri"/>
              </a:endParaRPr>
            </a:p>
          </p:txBody>
        </p:sp>
        <p:sp>
          <p:nvSpPr>
            <p:cNvPr id="18" name="Прямоугольник 17"/>
            <p:cNvSpPr/>
            <p:nvPr/>
          </p:nvSpPr>
          <p:spPr>
            <a:xfrm>
              <a:off x="663724" y="1350420"/>
              <a:ext cx="4289686" cy="354637"/>
            </a:xfrm>
            <a:prstGeom prst="rect">
              <a:avLst/>
            </a:prstGeom>
          </p:spPr>
          <p:txBody>
            <a:bodyPr wrap="none">
              <a:spAutoFit/>
            </a:bodyPr>
            <a:lstStyle/>
            <a:p>
              <a:pPr defTabSz="685800">
                <a:defRPr/>
              </a:pPr>
              <a:r>
                <a:rPr lang="en-US" sz="1350" dirty="0">
                  <a:solidFill>
                    <a:srgbClr val="002060"/>
                  </a:solidFill>
                  <a:latin typeface="Times New Roman" panose="02020603050405020304" pitchFamily="18" charset="0"/>
                  <a:cs typeface="Times New Roman" panose="02020603050405020304" pitchFamily="18" charset="0"/>
                </a:rPr>
                <a:t>krypton ions			protons</a:t>
              </a:r>
              <a:endParaRPr lang="ru-RU" sz="1350" dirty="0">
                <a:solidFill>
                  <a:prstClr val="black"/>
                </a:solidFill>
                <a:latin typeface="Calibri"/>
              </a:endParaRPr>
            </a:p>
          </p:txBody>
        </p:sp>
      </p:grpSp>
      <p:pic>
        <p:nvPicPr>
          <p:cNvPr id="23" name="Рисунок 22"/>
          <p:cNvPicPr>
            <a:picLocks noChangeAspect="1"/>
          </p:cNvPicPr>
          <p:nvPr/>
        </p:nvPicPr>
        <p:blipFill>
          <a:blip r:embed="rId4" cstate="print"/>
          <a:stretch>
            <a:fillRect/>
          </a:stretch>
        </p:blipFill>
        <p:spPr>
          <a:xfrm>
            <a:off x="7230543" y="2120906"/>
            <a:ext cx="3966449" cy="3293303"/>
          </a:xfrm>
          <a:prstGeom prst="rect">
            <a:avLst/>
          </a:prstGeom>
        </p:spPr>
      </p:pic>
      <p:sp>
        <p:nvSpPr>
          <p:cNvPr id="2" name="Pravouholník 1">
            <a:extLst>
              <a:ext uri="{FF2B5EF4-FFF2-40B4-BE49-F238E27FC236}">
                <a16:creationId xmlns:a16="http://schemas.microsoft.com/office/drawing/2014/main" id="{156BE933-66D1-FF4E-A822-DA48FA3ACCCF}"/>
              </a:ext>
            </a:extLst>
          </p:cNvPr>
          <p:cNvSpPr/>
          <p:nvPr/>
        </p:nvSpPr>
        <p:spPr>
          <a:xfrm>
            <a:off x="1971713" y="5414223"/>
            <a:ext cx="4692136" cy="307777"/>
          </a:xfrm>
          <a:prstGeom prst="rect">
            <a:avLst/>
          </a:prstGeom>
        </p:spPr>
        <p:txBody>
          <a:bodyPr wrap="square">
            <a:spAutoFit/>
          </a:bodyPr>
          <a:lstStyle/>
          <a:p>
            <a:pPr defTabSz="685800" fontAlgn="base">
              <a:spcBef>
                <a:spcPct val="0"/>
              </a:spcBef>
              <a:spcAft>
                <a:spcPct val="0"/>
              </a:spcAft>
              <a:defRPr/>
            </a:pPr>
            <a:r>
              <a:rPr lang="en-US" sz="1400" i="1" dirty="0" err="1">
                <a:solidFill>
                  <a:srgbClr val="002060"/>
                </a:solidFill>
                <a:latin typeface="Times New Roman" panose="02020603050405020304" pitchFamily="18" charset="0"/>
                <a:cs typeface="Times New Roman" panose="02020603050405020304" pitchFamily="18" charset="0"/>
              </a:rPr>
              <a:t>Boreyko</a:t>
            </a:r>
            <a:r>
              <a:rPr lang="en-US" sz="1400" i="1" dirty="0">
                <a:solidFill>
                  <a:srgbClr val="002060"/>
                </a:solidFill>
                <a:latin typeface="Times New Roman" panose="02020603050405020304" pitchFamily="18" charset="0"/>
                <a:cs typeface="Times New Roman" panose="02020603050405020304" pitchFamily="18" charset="0"/>
              </a:rPr>
              <a:t>, </a:t>
            </a:r>
            <a:r>
              <a:rPr lang="en-US" sz="1400" i="1" dirty="0" err="1">
                <a:solidFill>
                  <a:srgbClr val="002060"/>
                </a:solidFill>
                <a:latin typeface="Times New Roman" panose="02020603050405020304" pitchFamily="18" charset="0"/>
                <a:cs typeface="Times New Roman" panose="02020603050405020304" pitchFamily="18" charset="0"/>
              </a:rPr>
              <a:t>Bulanova</a:t>
            </a:r>
            <a:r>
              <a:rPr lang="en-US" sz="1400" i="1" dirty="0">
                <a:solidFill>
                  <a:srgbClr val="002060"/>
                </a:solidFill>
                <a:latin typeface="Times New Roman" panose="02020603050405020304" pitchFamily="18" charset="0"/>
                <a:cs typeface="Times New Roman" panose="02020603050405020304" pitchFamily="18" charset="0"/>
              </a:rPr>
              <a:t>, et al, 2019</a:t>
            </a:r>
            <a:endParaRPr lang="ru-RU" sz="1400" i="1" dirty="0">
              <a:solidFill>
                <a:prstClr val="black"/>
              </a:solidFill>
            </a:endParaRPr>
          </a:p>
        </p:txBody>
      </p:sp>
    </p:spTree>
    <p:extLst>
      <p:ext uri="{BB962C8B-B14F-4D97-AF65-F5344CB8AC3E}">
        <p14:creationId xmlns:p14="http://schemas.microsoft.com/office/powerpoint/2010/main" val="2608195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fgene-10-00260-g001.jpg"/>
          <p:cNvPicPr>
            <a:picLocks noChangeAspect="1" noChangeArrowheads="1"/>
          </p:cNvPicPr>
          <p:nvPr/>
        </p:nvPicPr>
        <p:blipFill>
          <a:blip r:embed="rId2" cstate="print"/>
          <a:srcRect/>
          <a:stretch>
            <a:fillRect/>
          </a:stretch>
        </p:blipFill>
        <p:spPr bwMode="auto">
          <a:xfrm>
            <a:off x="1053445" y="0"/>
            <a:ext cx="10127628" cy="6858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32" y="93586"/>
            <a:ext cx="6987654" cy="999651"/>
          </a:xfrm>
        </p:spPr>
        <p:txBody>
          <a:bodyPr>
            <a:normAutofit/>
          </a:bodyPr>
          <a:lstStyle/>
          <a:p>
            <a:pPr algn="ctr"/>
            <a:r>
              <a:rPr lang="en-US" sz="3000" b="1" dirty="0">
                <a:solidFill>
                  <a:srgbClr val="002060"/>
                </a:solidFill>
                <a:latin typeface="+mn-lt"/>
              </a:rPr>
              <a:t>Sex-Specific Differences in Brain tumors</a:t>
            </a:r>
          </a:p>
        </p:txBody>
      </p:sp>
      <p:pic>
        <p:nvPicPr>
          <p:cNvPr id="1026" name="Picture 2"/>
          <p:cNvPicPr>
            <a:picLocks noGrp="1" noChangeAspect="1" noChangeArrowheads="1"/>
          </p:cNvPicPr>
          <p:nvPr>
            <p:ph idx="1"/>
          </p:nvPr>
        </p:nvPicPr>
        <p:blipFill>
          <a:blip r:embed="rId3"/>
          <a:srcRect l="27750" t="30938" r="29250" b="43125"/>
          <a:stretch>
            <a:fillRect/>
          </a:stretch>
        </p:blipFill>
        <p:spPr bwMode="auto">
          <a:xfrm>
            <a:off x="701216" y="3992434"/>
            <a:ext cx="5742287" cy="2771980"/>
          </a:xfrm>
          <a:prstGeom prst="rect">
            <a:avLst/>
          </a:prstGeom>
          <a:noFill/>
          <a:ln w="9525">
            <a:noFill/>
            <a:miter lim="800000"/>
            <a:headEnd/>
            <a:tailEnd/>
          </a:ln>
        </p:spPr>
      </p:pic>
      <p:pic>
        <p:nvPicPr>
          <p:cNvPr id="1027" name="Picture 3"/>
          <p:cNvPicPr>
            <a:picLocks noChangeAspect="1" noChangeArrowheads="1"/>
          </p:cNvPicPr>
          <p:nvPr/>
        </p:nvPicPr>
        <p:blipFill>
          <a:blip r:embed="rId4"/>
          <a:srcRect l="42000" t="18750" r="18750" b="17813"/>
          <a:stretch>
            <a:fillRect/>
          </a:stretch>
        </p:blipFill>
        <p:spPr bwMode="auto">
          <a:xfrm>
            <a:off x="7000313" y="177421"/>
            <a:ext cx="4948001" cy="6398502"/>
          </a:xfrm>
          <a:prstGeom prst="rect">
            <a:avLst/>
          </a:prstGeom>
          <a:noFill/>
          <a:ln w="9525">
            <a:noFill/>
            <a:miter lim="800000"/>
            <a:headEnd/>
            <a:tailEnd/>
          </a:ln>
        </p:spPr>
      </p:pic>
      <p:sp>
        <p:nvSpPr>
          <p:cNvPr id="6" name="Прямоугольник 5"/>
          <p:cNvSpPr/>
          <p:nvPr/>
        </p:nvSpPr>
        <p:spPr>
          <a:xfrm>
            <a:off x="10376848" y="6581001"/>
            <a:ext cx="1815152" cy="276999"/>
          </a:xfrm>
          <a:prstGeom prst="rect">
            <a:avLst/>
          </a:prstGeom>
        </p:spPr>
        <p:txBody>
          <a:bodyPr wrap="square">
            <a:spAutoFit/>
          </a:bodyPr>
          <a:lstStyle/>
          <a:p>
            <a:r>
              <a:rPr lang="en-US" sz="1200" dirty="0" err="1"/>
              <a:t>Carrano</a:t>
            </a:r>
            <a:r>
              <a:rPr lang="en-US" sz="1200" dirty="0"/>
              <a:t> et al., 2021</a:t>
            </a:r>
          </a:p>
        </p:txBody>
      </p:sp>
      <p:sp>
        <p:nvSpPr>
          <p:cNvPr id="7" name="Прямоугольник 6"/>
          <p:cNvSpPr/>
          <p:nvPr/>
        </p:nvSpPr>
        <p:spPr>
          <a:xfrm>
            <a:off x="277504" y="945446"/>
            <a:ext cx="6573671" cy="3046988"/>
          </a:xfrm>
          <a:prstGeom prst="rect">
            <a:avLst/>
          </a:prstGeom>
        </p:spPr>
        <p:txBody>
          <a:bodyPr wrap="square">
            <a:spAutoFit/>
          </a:bodyPr>
          <a:lstStyle/>
          <a:p>
            <a:r>
              <a:rPr lang="en-US" sz="2400" dirty="0" err="1">
                <a:solidFill>
                  <a:srgbClr val="002060"/>
                </a:solidFill>
              </a:rPr>
              <a:t>Glioblastoma</a:t>
            </a:r>
            <a:r>
              <a:rPr lang="en-US" sz="2400" dirty="0">
                <a:solidFill>
                  <a:srgbClr val="002060"/>
                </a:solidFill>
              </a:rPr>
              <a:t> (GBM) </a:t>
            </a:r>
          </a:p>
          <a:p>
            <a:pPr>
              <a:buFontTx/>
              <a:buChar char="-"/>
            </a:pPr>
            <a:r>
              <a:rPr lang="en-US" sz="2400" dirty="0">
                <a:solidFill>
                  <a:srgbClr val="002060"/>
                </a:solidFill>
              </a:rPr>
              <a:t> the most common primary malignant brain tumor in adults</a:t>
            </a:r>
          </a:p>
          <a:p>
            <a:pPr>
              <a:buFontTx/>
              <a:buChar char="-"/>
            </a:pPr>
            <a:r>
              <a:rPr lang="en-US" sz="2400" dirty="0">
                <a:solidFill>
                  <a:srgbClr val="002060"/>
                </a:solidFill>
              </a:rPr>
              <a:t> has the worst outcome</a:t>
            </a:r>
          </a:p>
          <a:p>
            <a:pPr>
              <a:buFontTx/>
              <a:buChar char="-"/>
            </a:pPr>
            <a:r>
              <a:rPr lang="en-US" sz="2400" dirty="0">
                <a:solidFill>
                  <a:srgbClr val="002060"/>
                </a:solidFill>
              </a:rPr>
              <a:t> the protective role of estrogen, the </a:t>
            </a:r>
            <a:r>
              <a:rPr lang="en-US" sz="2400" dirty="0" err="1">
                <a:solidFill>
                  <a:srgbClr val="002060"/>
                </a:solidFill>
              </a:rPr>
              <a:t>upregulation</a:t>
            </a:r>
            <a:r>
              <a:rPr lang="en-US" sz="2400" dirty="0">
                <a:solidFill>
                  <a:srgbClr val="002060"/>
                </a:solidFill>
              </a:rPr>
              <a:t> of androgen receptors and testosterone </a:t>
            </a:r>
          </a:p>
          <a:p>
            <a:pPr>
              <a:buFontTx/>
              <a:buChar char="-"/>
            </a:pPr>
            <a:r>
              <a:rPr lang="en-US" sz="2400" dirty="0">
                <a:solidFill>
                  <a:srgbClr val="002060"/>
                </a:solidFill>
              </a:rPr>
              <a:t> role of immune system, genetic and molecular differences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a:extLst>
              <a:ext uri="{FF2B5EF4-FFF2-40B4-BE49-F238E27FC236}">
                <a16:creationId xmlns:a16="http://schemas.microsoft.com/office/drawing/2014/main" id="{ACB5606A-C68C-D54C-9735-B6CFBD67D304}"/>
              </a:ext>
            </a:extLst>
          </p:cNvPr>
          <p:cNvSpPr>
            <a:spLocks noGrp="1"/>
          </p:cNvSpPr>
          <p:nvPr>
            <p:ph type="title"/>
          </p:nvPr>
        </p:nvSpPr>
        <p:spPr>
          <a:xfrm>
            <a:off x="714701" y="341586"/>
            <a:ext cx="10657489" cy="1143000"/>
          </a:xfrm>
        </p:spPr>
        <p:txBody>
          <a:bodyPr/>
          <a:lstStyle/>
          <a:p>
            <a:pPr algn="ctr"/>
            <a:r>
              <a:rPr lang="en-US" altLang="sk-SK" sz="3200" b="1" dirty="0">
                <a:solidFill>
                  <a:schemeClr val="accent1">
                    <a:lumMod val="75000"/>
                  </a:schemeClr>
                </a:solidFill>
              </a:rPr>
              <a:t>Factors of the occurrence of health effects from exposure to ionizing radiation</a:t>
            </a:r>
          </a:p>
        </p:txBody>
      </p:sp>
      <p:sp>
        <p:nvSpPr>
          <p:cNvPr id="16387" name="Содержимое 2">
            <a:extLst>
              <a:ext uri="{FF2B5EF4-FFF2-40B4-BE49-F238E27FC236}">
                <a16:creationId xmlns:a16="http://schemas.microsoft.com/office/drawing/2014/main" id="{43DB96E5-54F7-704B-AA48-41EDD0B20E53}"/>
              </a:ext>
            </a:extLst>
          </p:cNvPr>
          <p:cNvSpPr>
            <a:spLocks noGrp="1"/>
          </p:cNvSpPr>
          <p:nvPr>
            <p:ph idx="1"/>
          </p:nvPr>
        </p:nvSpPr>
        <p:spPr>
          <a:xfrm>
            <a:off x="1169274" y="1910256"/>
            <a:ext cx="9748345" cy="4525963"/>
          </a:xfrm>
        </p:spPr>
        <p:txBody>
          <a:bodyPr>
            <a:noAutofit/>
          </a:bodyPr>
          <a:lstStyle/>
          <a:p>
            <a:r>
              <a:rPr lang="en-US" altLang="sk-SK" sz="2400" b="1" dirty="0">
                <a:solidFill>
                  <a:srgbClr val="006BB4"/>
                </a:solidFill>
              </a:rPr>
              <a:t>Type of radiation involved.</a:t>
            </a:r>
            <a:r>
              <a:rPr lang="en-US" altLang="sk-SK" sz="2400" dirty="0">
                <a:solidFill>
                  <a:srgbClr val="006BB4"/>
                </a:solidFill>
              </a:rPr>
              <a:t> How much energy it has (how far it can penetrate into tissue) and how much energy it is able to transmit directly or indirectly to tissues.  </a:t>
            </a:r>
          </a:p>
          <a:p>
            <a:endParaRPr lang="en-US" altLang="sk-SK" sz="2400" dirty="0">
              <a:solidFill>
                <a:srgbClr val="006BB4"/>
              </a:solidFill>
            </a:endParaRPr>
          </a:p>
          <a:p>
            <a:r>
              <a:rPr lang="en-US" altLang="sk-SK" sz="2400" b="1" dirty="0">
                <a:solidFill>
                  <a:srgbClr val="006BB4"/>
                </a:solidFill>
              </a:rPr>
              <a:t>Size of dose received. </a:t>
            </a:r>
            <a:r>
              <a:rPr lang="en-US" altLang="sk-SK" sz="2400" dirty="0">
                <a:solidFill>
                  <a:srgbClr val="006BB4"/>
                </a:solidFill>
              </a:rPr>
              <a:t>The higher the dose of radiation received, the higher the likelihood of health effects.</a:t>
            </a:r>
          </a:p>
          <a:p>
            <a:endParaRPr lang="en-US" altLang="sk-SK" sz="2400" dirty="0">
              <a:solidFill>
                <a:srgbClr val="006BB4"/>
              </a:solidFill>
            </a:endParaRPr>
          </a:p>
          <a:p>
            <a:r>
              <a:rPr lang="en-US" altLang="sk-SK" sz="2400" b="1" dirty="0">
                <a:solidFill>
                  <a:srgbClr val="006BB4"/>
                </a:solidFill>
              </a:rPr>
              <a:t>Rate the dose is received. </a:t>
            </a:r>
            <a:r>
              <a:rPr lang="en-US" altLang="sk-SK" sz="2400" dirty="0">
                <a:solidFill>
                  <a:srgbClr val="006BB4"/>
                </a:solidFill>
              </a:rPr>
              <a:t>Tissue can receive larger dosages over a period of time. If the dosage occurs over a number of days or weeks, the results are often not as serious if a similar dose was received in a matter of minutes.</a:t>
            </a:r>
          </a:p>
        </p:txBody>
      </p:sp>
    </p:spTree>
    <p:extLst>
      <p:ext uri="{BB962C8B-B14F-4D97-AF65-F5344CB8AC3E}">
        <p14:creationId xmlns:p14="http://schemas.microsoft.com/office/powerpoint/2010/main" val="3479841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0722" y="109874"/>
            <a:ext cx="4391847" cy="1325563"/>
          </a:xfrm>
        </p:spPr>
        <p:txBody>
          <a:bodyPr>
            <a:normAutofit/>
          </a:bodyPr>
          <a:lstStyle/>
          <a:p>
            <a:pPr algn="ctr"/>
            <a:r>
              <a:rPr lang="en-US" sz="4000" b="1" u="sng" dirty="0">
                <a:solidFill>
                  <a:srgbClr val="002060"/>
                </a:solidFill>
              </a:rPr>
              <a:t>JINR and LRB</a:t>
            </a:r>
          </a:p>
        </p:txBody>
      </p:sp>
      <p:sp>
        <p:nvSpPr>
          <p:cNvPr id="5" name="Content Placeholder 4"/>
          <p:cNvSpPr>
            <a:spLocks noGrp="1"/>
          </p:cNvSpPr>
          <p:nvPr>
            <p:ph idx="1"/>
          </p:nvPr>
        </p:nvSpPr>
        <p:spPr>
          <a:xfrm>
            <a:off x="674008" y="1529715"/>
            <a:ext cx="6541168" cy="5328289"/>
          </a:xfrm>
        </p:spPr>
        <p:txBody>
          <a:bodyPr>
            <a:normAutofit lnSpcReduction="10000"/>
          </a:bodyPr>
          <a:lstStyle/>
          <a:p>
            <a:pPr marL="0" indent="0">
              <a:buNone/>
              <a:defRPr/>
            </a:pPr>
            <a:r>
              <a:rPr lang="en-US" sz="2200" b="1" u="sng" dirty="0">
                <a:solidFill>
                  <a:srgbClr val="002060"/>
                </a:solidFill>
              </a:rPr>
              <a:t>JINR</a:t>
            </a:r>
          </a:p>
          <a:p>
            <a:pPr>
              <a:defRPr/>
            </a:pPr>
            <a:r>
              <a:rPr lang="en-US" sz="2200" dirty="0">
                <a:solidFill>
                  <a:srgbClr val="002060"/>
                </a:solidFill>
              </a:rPr>
              <a:t>1956 - JINR established</a:t>
            </a:r>
          </a:p>
          <a:p>
            <a:pPr>
              <a:defRPr/>
            </a:pPr>
            <a:r>
              <a:rPr lang="en-US" sz="2200" dirty="0">
                <a:solidFill>
                  <a:srgbClr val="002060"/>
                </a:solidFill>
              </a:rPr>
              <a:t>7 laboratories</a:t>
            </a:r>
          </a:p>
          <a:p>
            <a:pPr>
              <a:defRPr/>
            </a:pPr>
            <a:r>
              <a:rPr lang="sk-SK" sz="2200" dirty="0">
                <a:solidFill>
                  <a:srgbClr val="002060"/>
                </a:solidFill>
              </a:rPr>
              <a:t>18  </a:t>
            </a:r>
            <a:r>
              <a:rPr lang="sk-SK" sz="2200" dirty="0" err="1">
                <a:solidFill>
                  <a:srgbClr val="002060"/>
                </a:solidFill>
              </a:rPr>
              <a:t>collaborating</a:t>
            </a:r>
            <a:r>
              <a:rPr lang="sk-SK" sz="2200" dirty="0">
                <a:solidFill>
                  <a:srgbClr val="002060"/>
                </a:solidFill>
              </a:rPr>
              <a:t> </a:t>
            </a:r>
            <a:r>
              <a:rPr lang="sk-SK" sz="2200" dirty="0" err="1">
                <a:solidFill>
                  <a:srgbClr val="002060"/>
                </a:solidFill>
              </a:rPr>
              <a:t>countries</a:t>
            </a:r>
            <a:r>
              <a:rPr lang="sk-SK" sz="2200" dirty="0">
                <a:solidFill>
                  <a:srgbClr val="002060"/>
                </a:solidFill>
              </a:rPr>
              <a:t> and 6 </a:t>
            </a:r>
            <a:r>
              <a:rPr lang="sk-SK" sz="2200" dirty="0" err="1">
                <a:solidFill>
                  <a:srgbClr val="002060"/>
                </a:solidFill>
              </a:rPr>
              <a:t>states</a:t>
            </a:r>
            <a:endParaRPr lang="sk-SK" sz="2200" dirty="0">
              <a:solidFill>
                <a:srgbClr val="002060"/>
              </a:solidFill>
            </a:endParaRPr>
          </a:p>
          <a:p>
            <a:pPr>
              <a:defRPr/>
            </a:pPr>
            <a:endParaRPr lang="sk-SK" sz="2200" dirty="0">
              <a:solidFill>
                <a:srgbClr val="002060"/>
              </a:solidFill>
            </a:endParaRPr>
          </a:p>
          <a:p>
            <a:pPr marL="0" indent="0">
              <a:buNone/>
              <a:defRPr/>
            </a:pPr>
            <a:r>
              <a:rPr lang="sk-SK" sz="2200" b="1" u="sng" dirty="0">
                <a:solidFill>
                  <a:srgbClr val="002060"/>
                </a:solidFill>
              </a:rPr>
              <a:t>LRB</a:t>
            </a:r>
          </a:p>
          <a:p>
            <a:pPr>
              <a:defRPr/>
            </a:pPr>
            <a:r>
              <a:rPr lang="en-US" sz="2200" dirty="0">
                <a:solidFill>
                  <a:srgbClr val="002060"/>
                </a:solidFill>
              </a:rPr>
              <a:t>1959 - first radiobiological experiments (</a:t>
            </a:r>
            <a:r>
              <a:rPr lang="en-US" sz="2200" dirty="0">
                <a:solidFill>
                  <a:srgbClr val="002060"/>
                </a:solidFill>
                <a:cs typeface="Times New Roman" pitchFamily="18" charset="0"/>
              </a:rPr>
              <a:t>synchrocyclotron, </a:t>
            </a:r>
            <a:r>
              <a:rPr lang="en-US" sz="2200" dirty="0">
                <a:solidFill>
                  <a:srgbClr val="002060"/>
                </a:solidFill>
              </a:rPr>
              <a:t>LNP)</a:t>
            </a:r>
          </a:p>
          <a:p>
            <a:r>
              <a:rPr lang="en-US" sz="2200" dirty="0">
                <a:solidFill>
                  <a:srgbClr val="002060"/>
                </a:solidFill>
                <a:cs typeface="Times New Roman" pitchFamily="18" charset="0"/>
              </a:rPr>
              <a:t>1978</a:t>
            </a:r>
            <a:r>
              <a:rPr lang="ru-RU" sz="2200" dirty="0">
                <a:solidFill>
                  <a:srgbClr val="002060"/>
                </a:solidFill>
                <a:cs typeface="Times New Roman" pitchFamily="18" charset="0"/>
              </a:rPr>
              <a:t> </a:t>
            </a:r>
            <a:r>
              <a:rPr lang="en-US" sz="2200" dirty="0">
                <a:solidFill>
                  <a:srgbClr val="002060"/>
                </a:solidFill>
                <a:cs typeface="Times New Roman" pitchFamily="18" charset="0"/>
              </a:rPr>
              <a:t>- Biological Research Sector </a:t>
            </a:r>
          </a:p>
          <a:p>
            <a:r>
              <a:rPr lang="en-US" sz="2200" dirty="0">
                <a:solidFill>
                  <a:srgbClr val="002060"/>
                </a:solidFill>
                <a:cs typeface="Times New Roman" pitchFamily="18" charset="0"/>
              </a:rPr>
              <a:t>1988 - Biological Division at DLNP</a:t>
            </a:r>
          </a:p>
          <a:p>
            <a:r>
              <a:rPr lang="en-US" sz="2200" dirty="0">
                <a:solidFill>
                  <a:srgbClr val="002060"/>
                </a:solidFill>
                <a:cs typeface="Times New Roman" pitchFamily="18" charset="0"/>
              </a:rPr>
              <a:t>1995 - The Department of Radiation</a:t>
            </a:r>
          </a:p>
          <a:p>
            <a:pPr marL="0" indent="0">
              <a:buNone/>
            </a:pPr>
            <a:r>
              <a:rPr lang="en-US" sz="2200" dirty="0">
                <a:solidFill>
                  <a:srgbClr val="002060"/>
                </a:solidFill>
                <a:cs typeface="Times New Roman" pitchFamily="18" charset="0"/>
              </a:rPr>
              <a:t>                and Radiobiological Research</a:t>
            </a:r>
            <a:endParaRPr lang="en-US" sz="2200" dirty="0">
              <a:solidFill>
                <a:srgbClr val="002060"/>
              </a:solidFill>
            </a:endParaRPr>
          </a:p>
          <a:p>
            <a:pPr>
              <a:defRPr/>
            </a:pPr>
            <a:r>
              <a:rPr lang="en-US" sz="2200" dirty="0">
                <a:solidFill>
                  <a:srgbClr val="002060"/>
                </a:solidFill>
              </a:rPr>
              <a:t>2005 - Laboratory of Radiation biology</a:t>
            </a:r>
          </a:p>
          <a:p>
            <a:pPr marL="0" indent="0">
              <a:buNone/>
              <a:defRPr/>
            </a:pPr>
            <a:endParaRPr lang="en-US" sz="2400" dirty="0">
              <a:solidFill>
                <a:srgbClr val="006BB4"/>
              </a:solidFill>
            </a:endParaRPr>
          </a:p>
          <a:p>
            <a:pPr marL="0" indent="0">
              <a:buNone/>
              <a:defRPr/>
            </a:pPr>
            <a:endParaRPr lang="en-US" sz="2400" dirty="0">
              <a:solidFill>
                <a:srgbClr val="006BB4"/>
              </a:solidFill>
            </a:endParaRPr>
          </a:p>
          <a:p>
            <a:pPr>
              <a:defRPr/>
            </a:pPr>
            <a:endParaRPr lang="en-US" dirty="0">
              <a:solidFill>
                <a:srgbClr val="006BB4"/>
              </a:solidFill>
            </a:endParaRPr>
          </a:p>
          <a:p>
            <a:endParaRPr lang="en-US" dirty="0"/>
          </a:p>
        </p:txBody>
      </p:sp>
      <p:pic>
        <p:nvPicPr>
          <p:cNvPr id="7" name="Picture 4" descr="http://www.jinr.ru/wp-content/uploads/2017/12/C06I5165j.jpg">
            <a:extLst>
              <a:ext uri="{FF2B5EF4-FFF2-40B4-BE49-F238E27FC236}">
                <a16:creationId xmlns:a16="http://schemas.microsoft.com/office/drawing/2014/main" id="{07DAD646-EFA6-E24C-AA57-3167E85934F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57" t="6373" r="3643"/>
          <a:stretch/>
        </p:blipFill>
        <p:spPr bwMode="auto">
          <a:xfrm>
            <a:off x="6455393" y="780663"/>
            <a:ext cx="2645340" cy="2432402"/>
          </a:xfrm>
          <a:prstGeom prst="rect">
            <a:avLst/>
          </a:prstGeom>
          <a:noFill/>
          <a:extLst>
            <a:ext uri="{909E8E84-426E-40DD-AFC4-6F175D3DCCD1}">
              <a14:hiddenFill xmlns:a14="http://schemas.microsoft.com/office/drawing/2010/main">
                <a:solidFill>
                  <a:srgbClr val="FFFFFF"/>
                </a:solidFill>
              </a14:hiddenFill>
            </a:ext>
          </a:extLst>
        </p:spPr>
      </p:pic>
      <p:sp>
        <p:nvSpPr>
          <p:cNvPr id="3" name="Pravouholník 2">
            <a:extLst>
              <a:ext uri="{FF2B5EF4-FFF2-40B4-BE49-F238E27FC236}">
                <a16:creationId xmlns:a16="http://schemas.microsoft.com/office/drawing/2014/main" id="{E9BE1D02-3DEE-194A-AB68-86DBF879E628}"/>
              </a:ext>
            </a:extLst>
          </p:cNvPr>
          <p:cNvSpPr/>
          <p:nvPr/>
        </p:nvSpPr>
        <p:spPr>
          <a:xfrm>
            <a:off x="6404105" y="3206874"/>
            <a:ext cx="2725091" cy="523220"/>
          </a:xfrm>
          <a:prstGeom prst="rect">
            <a:avLst/>
          </a:prstGeom>
        </p:spPr>
        <p:txBody>
          <a:bodyPr wrap="square">
            <a:spAutoFit/>
          </a:bodyPr>
          <a:lstStyle/>
          <a:p>
            <a:pPr>
              <a:spcAft>
                <a:spcPts val="300"/>
              </a:spcAft>
            </a:pPr>
            <a:r>
              <a:rPr lang="en-US" sz="1400" dirty="0">
                <a:solidFill>
                  <a:srgbClr val="002060"/>
                </a:solidFill>
                <a:cs typeface="Times New Roman" pitchFamily="18" charset="0"/>
              </a:rPr>
              <a:t>Founder: acad. Prof. E. A. </a:t>
            </a:r>
            <a:r>
              <a:rPr lang="en-US" sz="1400" dirty="0" err="1">
                <a:solidFill>
                  <a:srgbClr val="002060"/>
                </a:solidFill>
                <a:cs typeface="Times New Roman" pitchFamily="18" charset="0"/>
              </a:rPr>
              <a:t>Krasavin</a:t>
            </a:r>
            <a:endParaRPr lang="ru-RU" sz="1400" dirty="0">
              <a:solidFill>
                <a:srgbClr val="002060"/>
              </a:solidFill>
              <a:cs typeface="Times New Roman" pitchFamily="18" charset="0"/>
            </a:endParaRPr>
          </a:p>
        </p:txBody>
      </p:sp>
      <p:pic>
        <p:nvPicPr>
          <p:cNvPr id="8" name="Рисунок 10">
            <a:extLst>
              <a:ext uri="{FF2B5EF4-FFF2-40B4-BE49-F238E27FC236}">
                <a16:creationId xmlns:a16="http://schemas.microsoft.com/office/drawing/2014/main" id="{16096D74-D2B3-B446-8BBF-06ABF25B4EF7}"/>
              </a:ext>
            </a:extLst>
          </p:cNvPr>
          <p:cNvPicPr>
            <a:picLocks noChangeAspect="1"/>
          </p:cNvPicPr>
          <p:nvPr/>
        </p:nvPicPr>
        <p:blipFill>
          <a:blip r:embed="rId3" cstate="print"/>
          <a:stretch>
            <a:fillRect/>
          </a:stretch>
        </p:blipFill>
        <p:spPr>
          <a:xfrm>
            <a:off x="103556" y="109873"/>
            <a:ext cx="1225237" cy="1221372"/>
          </a:xfrm>
          <a:prstGeom prst="rect">
            <a:avLst/>
          </a:prstGeom>
        </p:spPr>
      </p:pic>
      <p:pic>
        <p:nvPicPr>
          <p:cNvPr id="10" name="Picture 2" descr="C:\Users\User\Desktop\JINR_logo.png">
            <a:extLst>
              <a:ext uri="{FF2B5EF4-FFF2-40B4-BE49-F238E27FC236}">
                <a16:creationId xmlns:a16="http://schemas.microsoft.com/office/drawing/2014/main" id="{94389375-047F-C64D-B70C-6EAEC39FFC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9219" y="166150"/>
            <a:ext cx="1089300" cy="10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ravouholník 5">
            <a:extLst>
              <a:ext uri="{FF2B5EF4-FFF2-40B4-BE49-F238E27FC236}">
                <a16:creationId xmlns:a16="http://schemas.microsoft.com/office/drawing/2014/main" id="{1DDEBF8E-9F46-2D4E-8907-69105C4CF8BD}"/>
              </a:ext>
            </a:extLst>
          </p:cNvPr>
          <p:cNvSpPr/>
          <p:nvPr/>
        </p:nvSpPr>
        <p:spPr>
          <a:xfrm>
            <a:off x="3150444" y="1015351"/>
            <a:ext cx="1832401" cy="646331"/>
          </a:xfrm>
          <a:prstGeom prst="rect">
            <a:avLst/>
          </a:prstGeom>
        </p:spPr>
        <p:txBody>
          <a:bodyPr wrap="square">
            <a:spAutoFit/>
          </a:bodyPr>
          <a:lstStyle/>
          <a:p>
            <a:r>
              <a:rPr lang="sk-SK" dirty="0">
                <a:hlinkClick r:id="rId5"/>
              </a:rPr>
              <a:t>www.lrb.jinr.ru</a:t>
            </a:r>
            <a:r>
              <a:rPr lang="sk-SK" dirty="0"/>
              <a:t> </a:t>
            </a:r>
          </a:p>
          <a:p>
            <a:endParaRPr lang="sk-SK" dirty="0"/>
          </a:p>
        </p:txBody>
      </p:sp>
      <p:pic>
        <p:nvPicPr>
          <p:cNvPr id="14" name="Obrázok 13">
            <a:extLst>
              <a:ext uri="{FF2B5EF4-FFF2-40B4-BE49-F238E27FC236}">
                <a16:creationId xmlns:a16="http://schemas.microsoft.com/office/drawing/2014/main" id="{FAEC1EEF-9FF2-EF48-920E-DD974FE52A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70" t="16238" r="56617" b="3761"/>
          <a:stretch/>
        </p:blipFill>
        <p:spPr>
          <a:xfrm>
            <a:off x="9394425" y="766240"/>
            <a:ext cx="2340326" cy="2700291"/>
          </a:xfrm>
          <a:prstGeom prst="rect">
            <a:avLst/>
          </a:prstGeom>
        </p:spPr>
      </p:pic>
      <p:sp>
        <p:nvSpPr>
          <p:cNvPr id="15" name="Pravouholník 14">
            <a:extLst>
              <a:ext uri="{FF2B5EF4-FFF2-40B4-BE49-F238E27FC236}">
                <a16:creationId xmlns:a16="http://schemas.microsoft.com/office/drawing/2014/main" id="{9295A65A-000A-FC43-A1EC-2DD7B8D081A2}"/>
              </a:ext>
            </a:extLst>
          </p:cNvPr>
          <p:cNvSpPr/>
          <p:nvPr/>
        </p:nvSpPr>
        <p:spPr>
          <a:xfrm>
            <a:off x="9396144" y="3506098"/>
            <a:ext cx="2520113" cy="307777"/>
          </a:xfrm>
          <a:prstGeom prst="rect">
            <a:avLst/>
          </a:prstGeom>
        </p:spPr>
        <p:txBody>
          <a:bodyPr wrap="none">
            <a:spAutoFit/>
          </a:bodyPr>
          <a:lstStyle/>
          <a:p>
            <a:pPr>
              <a:spcAft>
                <a:spcPts val="300"/>
              </a:spcAft>
            </a:pPr>
            <a:r>
              <a:rPr lang="en-US" sz="1400" dirty="0">
                <a:solidFill>
                  <a:srgbClr val="002060"/>
                </a:solidFill>
                <a:cs typeface="Times New Roman" pitchFamily="18" charset="0"/>
              </a:rPr>
              <a:t>Director: Prof. Dr. A. N. </a:t>
            </a:r>
            <a:r>
              <a:rPr lang="en-US" sz="1400" dirty="0" err="1">
                <a:solidFill>
                  <a:srgbClr val="002060"/>
                </a:solidFill>
                <a:cs typeface="Times New Roman" pitchFamily="18" charset="0"/>
              </a:rPr>
              <a:t>Bugay</a:t>
            </a:r>
            <a:endParaRPr lang="ru-RU" sz="1400" dirty="0">
              <a:solidFill>
                <a:srgbClr val="002060"/>
              </a:solidFill>
              <a:cs typeface="Times New Roman" pitchFamily="18" charset="0"/>
            </a:endParaRPr>
          </a:p>
        </p:txBody>
      </p:sp>
      <p:pic>
        <p:nvPicPr>
          <p:cNvPr id="1026" name="Picture 2"/>
          <p:cNvPicPr>
            <a:picLocks noChangeAspect="1" noChangeArrowheads="1"/>
          </p:cNvPicPr>
          <p:nvPr/>
        </p:nvPicPr>
        <p:blipFill>
          <a:blip r:embed="rId7"/>
          <a:srcRect l="9750" t="49688" r="9000" b="4688"/>
          <a:stretch>
            <a:fillRect/>
          </a:stretch>
        </p:blipFill>
        <p:spPr bwMode="auto">
          <a:xfrm>
            <a:off x="5595743" y="3894155"/>
            <a:ext cx="6596257" cy="2963845"/>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C0FD3879-C378-5941-9217-144AEE18CB49}"/>
              </a:ext>
            </a:extLst>
          </p:cNvPr>
          <p:cNvSpPr>
            <a:spLocks noGrp="1"/>
          </p:cNvSpPr>
          <p:nvPr>
            <p:ph idx="1"/>
          </p:nvPr>
        </p:nvSpPr>
        <p:spPr>
          <a:xfrm>
            <a:off x="838200" y="1363170"/>
            <a:ext cx="10515600" cy="4351338"/>
          </a:xfrm>
        </p:spPr>
        <p:txBody>
          <a:bodyPr>
            <a:normAutofit/>
          </a:bodyPr>
          <a:lstStyle/>
          <a:p>
            <a:r>
              <a:rPr lang="en-US" altLang="sk-SK" sz="2400" b="1" dirty="0">
                <a:solidFill>
                  <a:srgbClr val="006BB4"/>
                </a:solidFill>
              </a:rPr>
              <a:t>Part of the body exposed.</a:t>
            </a:r>
            <a:r>
              <a:rPr lang="en-US" altLang="sk-SK" sz="2400" dirty="0">
                <a:solidFill>
                  <a:srgbClr val="006BB4"/>
                </a:solidFill>
              </a:rPr>
              <a:t> Extremities such as the hands or feet are able to receive a greater amount of radiation with less resulting damage than blood forming organs housed in the torso. </a:t>
            </a:r>
          </a:p>
          <a:p>
            <a:endParaRPr lang="en-US" altLang="sk-SK" sz="2400" dirty="0">
              <a:solidFill>
                <a:srgbClr val="006BB4"/>
              </a:solidFill>
            </a:endParaRPr>
          </a:p>
          <a:p>
            <a:r>
              <a:rPr lang="en-US" altLang="sk-SK" sz="2400" b="1" dirty="0">
                <a:solidFill>
                  <a:srgbClr val="006BB4"/>
                </a:solidFill>
              </a:rPr>
              <a:t>The age of the individual.</a:t>
            </a:r>
            <a:r>
              <a:rPr lang="en-US" altLang="sk-SK" sz="2400" dirty="0">
                <a:solidFill>
                  <a:srgbClr val="006BB4"/>
                </a:solidFill>
              </a:rPr>
              <a:t> As a person ages, cell division slows and the body is less sensitive to the effects of ionizing radiation. Once cell division has slowed, the effects of radiation are somewhat less damaging than when cells were rapidly dividing.</a:t>
            </a:r>
          </a:p>
          <a:p>
            <a:endParaRPr lang="en-US" altLang="sk-SK" sz="2400" dirty="0">
              <a:solidFill>
                <a:srgbClr val="006BB4"/>
              </a:solidFill>
            </a:endParaRPr>
          </a:p>
          <a:p>
            <a:r>
              <a:rPr lang="en-US" altLang="sk-SK" sz="2400" b="1" dirty="0">
                <a:solidFill>
                  <a:srgbClr val="006BB4"/>
                </a:solidFill>
              </a:rPr>
              <a:t>Biological differences. </a:t>
            </a:r>
            <a:r>
              <a:rPr lang="en-US" altLang="sk-SK" sz="2400" dirty="0">
                <a:solidFill>
                  <a:srgbClr val="006BB4"/>
                </a:solidFill>
              </a:rPr>
              <a:t>Some individuals are more sensitive to the effects of radiation than others</a:t>
            </a:r>
          </a:p>
          <a:p>
            <a:endParaRPr lang="sk-SK" dirty="0"/>
          </a:p>
        </p:txBody>
      </p:sp>
    </p:spTree>
    <p:extLst>
      <p:ext uri="{BB962C8B-B14F-4D97-AF65-F5344CB8AC3E}">
        <p14:creationId xmlns:p14="http://schemas.microsoft.com/office/powerpoint/2010/main" val="780878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jekt pre obsah 4">
            <a:extLst>
              <a:ext uri="{FF2B5EF4-FFF2-40B4-BE49-F238E27FC236}">
                <a16:creationId xmlns:a16="http://schemas.microsoft.com/office/drawing/2014/main" id="{C2D7EEA8-B7C7-EEF9-0682-7FFD67B5477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2743" y="0"/>
            <a:ext cx="9956331" cy="6858000"/>
          </a:xfrm>
        </p:spPr>
      </p:pic>
    </p:spTree>
    <p:extLst>
      <p:ext uri="{BB962C8B-B14F-4D97-AF65-F5344CB8AC3E}">
        <p14:creationId xmlns:p14="http://schemas.microsoft.com/office/powerpoint/2010/main" val="2561779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a:extLst>
              <a:ext uri="{FF2B5EF4-FFF2-40B4-BE49-F238E27FC236}">
                <a16:creationId xmlns:a16="http://schemas.microsoft.com/office/drawing/2014/main" id="{CF7EA94A-431C-884F-A8C1-13C3FA5503D6}"/>
              </a:ext>
            </a:extLst>
          </p:cNvPr>
          <p:cNvSpPr>
            <a:spLocks noGrp="1"/>
          </p:cNvSpPr>
          <p:nvPr>
            <p:ph type="title"/>
          </p:nvPr>
        </p:nvSpPr>
        <p:spPr>
          <a:xfrm>
            <a:off x="1981200" y="0"/>
            <a:ext cx="8229600" cy="1143000"/>
          </a:xfrm>
        </p:spPr>
        <p:txBody>
          <a:bodyPr>
            <a:normAutofit/>
          </a:bodyPr>
          <a:lstStyle/>
          <a:p>
            <a:pPr algn="ctr"/>
            <a:r>
              <a:rPr lang="en-US" altLang="sk-SK" sz="3600" b="1" dirty="0">
                <a:solidFill>
                  <a:schemeClr val="accent1">
                    <a:lumMod val="75000"/>
                  </a:schemeClr>
                </a:solidFill>
              </a:rPr>
              <a:t>Radiation syndrome</a:t>
            </a:r>
          </a:p>
        </p:txBody>
      </p:sp>
      <p:sp>
        <p:nvSpPr>
          <p:cNvPr id="19459" name="Содержимое 2">
            <a:extLst>
              <a:ext uri="{FF2B5EF4-FFF2-40B4-BE49-F238E27FC236}">
                <a16:creationId xmlns:a16="http://schemas.microsoft.com/office/drawing/2014/main" id="{29E50742-84BF-DB48-AECE-DEDF2B43AA84}"/>
              </a:ext>
            </a:extLst>
          </p:cNvPr>
          <p:cNvSpPr>
            <a:spLocks noGrp="1"/>
          </p:cNvSpPr>
          <p:nvPr>
            <p:ph idx="1"/>
          </p:nvPr>
        </p:nvSpPr>
        <p:spPr>
          <a:xfrm>
            <a:off x="1242848" y="1269125"/>
            <a:ext cx="9706303" cy="4525963"/>
          </a:xfrm>
        </p:spPr>
        <p:txBody>
          <a:bodyPr>
            <a:noAutofit/>
          </a:bodyPr>
          <a:lstStyle/>
          <a:p>
            <a:r>
              <a:rPr lang="en-US" altLang="sk-SK" sz="2400" b="1" dirty="0">
                <a:solidFill>
                  <a:srgbClr val="006BB4"/>
                </a:solidFill>
              </a:rPr>
              <a:t>Acute –</a:t>
            </a:r>
            <a:r>
              <a:rPr lang="en-US" altLang="sk-SK" sz="2400" dirty="0">
                <a:solidFill>
                  <a:srgbClr val="006BB4"/>
                </a:solidFill>
              </a:rPr>
              <a:t> higher doses of radiation (0.7 - 1 </a:t>
            </a:r>
            <a:r>
              <a:rPr lang="en-US" altLang="sk-SK" sz="2400" dirty="0" err="1">
                <a:solidFill>
                  <a:srgbClr val="006BB4"/>
                </a:solidFill>
              </a:rPr>
              <a:t>Gy</a:t>
            </a:r>
            <a:r>
              <a:rPr lang="en-US" altLang="sk-SK" sz="2400" dirty="0">
                <a:solidFill>
                  <a:srgbClr val="006BB4"/>
                </a:solidFill>
              </a:rPr>
              <a:t> and more)</a:t>
            </a:r>
          </a:p>
          <a:p>
            <a:pPr>
              <a:buFont typeface="Arial" panose="020B0604020202020204" pitchFamily="34" charset="0"/>
              <a:buNone/>
            </a:pPr>
            <a:r>
              <a:rPr lang="en-US" altLang="sk-SK" sz="2400" dirty="0">
                <a:solidFill>
                  <a:srgbClr val="006BB4"/>
                </a:solidFill>
              </a:rPr>
              <a:t>- Hematopoietic/ bone marrow syndrome: decrease of the number of blood cells (aplastic anemia), infections, bleeding, anemia, poor wound healing</a:t>
            </a:r>
          </a:p>
          <a:p>
            <a:pPr>
              <a:buFont typeface="Arial" panose="020B0604020202020204" pitchFamily="34" charset="0"/>
              <a:buNone/>
            </a:pPr>
            <a:r>
              <a:rPr lang="en-US" altLang="sk-SK" sz="2400" dirty="0">
                <a:solidFill>
                  <a:srgbClr val="006BB4"/>
                </a:solidFill>
              </a:rPr>
              <a:t>- Gastrointestinal: nausea, vomiting, loss of appetite, and abdominal pain</a:t>
            </a:r>
          </a:p>
          <a:p>
            <a:pPr>
              <a:buFont typeface="Arial" panose="020B0604020202020204" pitchFamily="34" charset="0"/>
              <a:buNone/>
            </a:pPr>
            <a:r>
              <a:rPr lang="en-US" altLang="sk-SK" sz="2400" dirty="0">
                <a:solidFill>
                  <a:srgbClr val="006BB4"/>
                </a:solidFill>
              </a:rPr>
              <a:t>- Neurovascular (</a:t>
            </a:r>
            <a:r>
              <a:rPr lang="en-US" altLang="sk-SK" sz="2400" dirty="0" err="1">
                <a:solidFill>
                  <a:srgbClr val="006BB4"/>
                </a:solidFill>
              </a:rPr>
              <a:t>cardiovascular+CNS</a:t>
            </a:r>
            <a:r>
              <a:rPr lang="en-US" altLang="sk-SK" sz="2400" dirty="0">
                <a:solidFill>
                  <a:srgbClr val="006BB4"/>
                </a:solidFill>
              </a:rPr>
              <a:t>): dizziness, headache, or decreased level of consciousness</a:t>
            </a:r>
          </a:p>
          <a:p>
            <a:endParaRPr lang="en-US" altLang="sk-SK" sz="2400" dirty="0">
              <a:solidFill>
                <a:srgbClr val="006BB4"/>
              </a:solidFill>
            </a:endParaRPr>
          </a:p>
          <a:p>
            <a:r>
              <a:rPr lang="en-US" altLang="sk-SK" sz="2400" b="1" dirty="0">
                <a:solidFill>
                  <a:srgbClr val="006BB4"/>
                </a:solidFill>
              </a:rPr>
              <a:t>Chronic</a:t>
            </a:r>
            <a:r>
              <a:rPr lang="en-US" altLang="sk-SK" sz="2400" dirty="0">
                <a:solidFill>
                  <a:srgbClr val="006BB4"/>
                </a:solidFill>
              </a:rPr>
              <a:t> – lower </a:t>
            </a:r>
            <a:r>
              <a:rPr lang="en-US" altLang="sk-SK" sz="2400" dirty="0" err="1">
                <a:solidFill>
                  <a:srgbClr val="006BB4"/>
                </a:solidFill>
              </a:rPr>
              <a:t>dosis</a:t>
            </a:r>
            <a:r>
              <a:rPr lang="en-US" altLang="sk-SK" sz="2400" dirty="0">
                <a:solidFill>
                  <a:srgbClr val="006BB4"/>
                </a:solidFill>
              </a:rPr>
              <a:t> of radiation ( 0.1 </a:t>
            </a:r>
            <a:r>
              <a:rPr lang="en-US" altLang="sk-SK" sz="2400" dirty="0" err="1">
                <a:solidFill>
                  <a:srgbClr val="006BB4"/>
                </a:solidFill>
              </a:rPr>
              <a:t>Gy</a:t>
            </a:r>
            <a:r>
              <a:rPr lang="en-US" altLang="sk-SK" sz="2400" dirty="0">
                <a:solidFill>
                  <a:srgbClr val="006BB4"/>
                </a:solidFill>
              </a:rPr>
              <a:t>/</a:t>
            </a:r>
            <a:r>
              <a:rPr lang="en-US" altLang="sk-SK" sz="2400" dirty="0" err="1">
                <a:solidFill>
                  <a:srgbClr val="006BB4"/>
                </a:solidFill>
              </a:rPr>
              <a:t>yr</a:t>
            </a:r>
            <a:r>
              <a:rPr lang="en-US" altLang="sk-SK" sz="2400" dirty="0">
                <a:solidFill>
                  <a:srgbClr val="006BB4"/>
                </a:solidFill>
              </a:rPr>
              <a:t>)</a:t>
            </a:r>
          </a:p>
          <a:p>
            <a:pPr>
              <a:buFont typeface="Arial" panose="020B0604020202020204" pitchFamily="34" charset="0"/>
              <a:buNone/>
            </a:pPr>
            <a:r>
              <a:rPr lang="en-US" altLang="sk-SK" sz="2400" dirty="0">
                <a:solidFill>
                  <a:srgbClr val="006BB4"/>
                </a:solidFill>
              </a:rPr>
              <a:t>                     - months or years of chronic exposure</a:t>
            </a:r>
          </a:p>
          <a:p>
            <a:endParaRPr lang="en-US" altLang="sk-SK" sz="2400" dirty="0">
              <a:solidFill>
                <a:srgbClr val="006BB4"/>
              </a:solidFill>
            </a:endParaRPr>
          </a:p>
          <a:p>
            <a:r>
              <a:rPr lang="en-US" altLang="sk-SK" sz="2400" dirty="0">
                <a:solidFill>
                  <a:srgbClr val="006BB4"/>
                </a:solidFill>
              </a:rPr>
              <a:t>Skin burns, cancer…</a:t>
            </a:r>
          </a:p>
          <a:p>
            <a:r>
              <a:rPr lang="en-US" altLang="sk-SK" sz="2400" dirty="0">
                <a:solidFill>
                  <a:srgbClr val="006BB4"/>
                </a:solidFill>
              </a:rPr>
              <a:t>Cosmic radiation lethal for unprotected astronauts</a:t>
            </a:r>
          </a:p>
        </p:txBody>
      </p:sp>
    </p:spTree>
    <p:extLst>
      <p:ext uri="{BB962C8B-B14F-4D97-AF65-F5344CB8AC3E}">
        <p14:creationId xmlns:p14="http://schemas.microsoft.com/office/powerpoint/2010/main" val="2530912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440ADB-B7DF-D847-8A6B-A6CC8A184ADC}"/>
              </a:ext>
            </a:extLst>
          </p:cNvPr>
          <p:cNvSpPr txBox="1"/>
          <p:nvPr/>
        </p:nvSpPr>
        <p:spPr>
          <a:xfrm>
            <a:off x="1292585" y="235131"/>
            <a:ext cx="10207083" cy="1015663"/>
          </a:xfrm>
          <a:prstGeom prst="rect">
            <a:avLst/>
          </a:prstGeom>
          <a:noFill/>
        </p:spPr>
        <p:txBody>
          <a:bodyPr wrap="square">
            <a:spAutoFit/>
          </a:bodyPr>
          <a:lstStyle/>
          <a:p>
            <a:pPr>
              <a:defRPr/>
            </a:pPr>
            <a:r>
              <a:rPr lang="en-US" sz="2800" b="1" dirty="0">
                <a:solidFill>
                  <a:schemeClr val="accent1">
                    <a:lumMod val="75000"/>
                  </a:schemeClr>
                </a:solidFill>
              </a:rPr>
              <a:t>Radiation effects on organs and CNS d</a:t>
            </a:r>
            <a:r>
              <a:rPr lang="en-US" altLang="sk-SK" sz="2800" b="1" dirty="0">
                <a:solidFill>
                  <a:schemeClr val="accent1">
                    <a:lumMod val="75000"/>
                  </a:schemeClr>
                </a:solidFill>
              </a:rPr>
              <a:t>uring the cosmic flight</a:t>
            </a:r>
            <a:endParaRPr lang="en-US" sz="2800" b="1" dirty="0">
              <a:solidFill>
                <a:schemeClr val="accent1">
                  <a:lumMod val="75000"/>
                </a:schemeClr>
              </a:solidFill>
            </a:endParaRPr>
          </a:p>
          <a:p>
            <a:pPr algn="ctr">
              <a:defRPr/>
            </a:pPr>
            <a:endParaRPr lang="ru-RU" sz="3200" dirty="0">
              <a:solidFill>
                <a:srgbClr val="002060"/>
              </a:solidFill>
              <a:latin typeface="+mj-lt"/>
            </a:endParaRPr>
          </a:p>
        </p:txBody>
      </p:sp>
      <p:pic>
        <p:nvPicPr>
          <p:cNvPr id="18446" name="Picture 15" descr="C:\Users\User\Desktop\effect-of-radiation-on-the-human-body.jpg">
            <a:extLst>
              <a:ext uri="{FF2B5EF4-FFF2-40B4-BE49-F238E27FC236}">
                <a16:creationId xmlns:a16="http://schemas.microsoft.com/office/drawing/2014/main" id="{C2182AE4-2FEC-6041-82A3-B9C6228A3B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572" y="919957"/>
            <a:ext cx="3244165" cy="572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Zástupný objekt pre obsah 3">
            <a:extLst>
              <a:ext uri="{FF2B5EF4-FFF2-40B4-BE49-F238E27FC236}">
                <a16:creationId xmlns:a16="http://schemas.microsoft.com/office/drawing/2014/main" id="{8FCD0BCB-FF2E-174D-87D5-7FDA7AB77036}"/>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3850" t="7690" r="9437" b="16578"/>
          <a:stretch/>
        </p:blipFill>
        <p:spPr>
          <a:xfrm>
            <a:off x="7415571" y="1153036"/>
            <a:ext cx="4776439" cy="3534938"/>
          </a:xfrm>
          <a:prstGeom prst="rect">
            <a:avLst/>
          </a:prstGeom>
        </p:spPr>
      </p:pic>
      <p:sp>
        <p:nvSpPr>
          <p:cNvPr id="2" name="Pravouholník 1">
            <a:extLst>
              <a:ext uri="{FF2B5EF4-FFF2-40B4-BE49-F238E27FC236}">
                <a16:creationId xmlns:a16="http://schemas.microsoft.com/office/drawing/2014/main" id="{5EB8889E-9057-C641-B974-F139F7F5F1D2}"/>
              </a:ext>
            </a:extLst>
          </p:cNvPr>
          <p:cNvSpPr/>
          <p:nvPr/>
        </p:nvSpPr>
        <p:spPr>
          <a:xfrm>
            <a:off x="3761737" y="1225690"/>
            <a:ext cx="4670475" cy="5940088"/>
          </a:xfrm>
          <a:prstGeom prst="rect">
            <a:avLst/>
          </a:prstGeom>
        </p:spPr>
        <p:txBody>
          <a:bodyPr wrap="square">
            <a:spAutoFit/>
          </a:bodyPr>
          <a:lstStyle/>
          <a:p>
            <a:pPr>
              <a:buFontTx/>
              <a:buChar char="-"/>
            </a:pPr>
            <a:r>
              <a:rPr lang="en-US" altLang="sk-SK" sz="2000" dirty="0">
                <a:solidFill>
                  <a:srgbClr val="002060"/>
                </a:solidFill>
              </a:rPr>
              <a:t> </a:t>
            </a:r>
            <a:r>
              <a:rPr lang="en-US" altLang="sk-SK" sz="2000" b="1" dirty="0">
                <a:solidFill>
                  <a:srgbClr val="002060"/>
                </a:solidFill>
              </a:rPr>
              <a:t>stress and psychological changes</a:t>
            </a:r>
          </a:p>
          <a:p>
            <a:pPr>
              <a:buFontTx/>
              <a:buChar char="-"/>
            </a:pPr>
            <a:r>
              <a:rPr lang="en-US" altLang="sk-SK" sz="2000" dirty="0">
                <a:solidFill>
                  <a:srgbClr val="002060"/>
                </a:solidFill>
              </a:rPr>
              <a:t> space adaptation syndrome</a:t>
            </a:r>
          </a:p>
          <a:p>
            <a:pPr>
              <a:buFontTx/>
              <a:buChar char="-"/>
            </a:pPr>
            <a:r>
              <a:rPr lang="en-US" altLang="sk-SK" sz="2000" dirty="0">
                <a:solidFill>
                  <a:srgbClr val="002060"/>
                </a:solidFill>
              </a:rPr>
              <a:t> muscle atrophy</a:t>
            </a:r>
          </a:p>
          <a:p>
            <a:pPr>
              <a:buFontTx/>
              <a:buChar char="-"/>
            </a:pPr>
            <a:r>
              <a:rPr lang="en-US" altLang="sk-SK" sz="2000" dirty="0">
                <a:solidFill>
                  <a:srgbClr val="002060"/>
                </a:solidFill>
              </a:rPr>
              <a:t> bone loss</a:t>
            </a:r>
          </a:p>
          <a:p>
            <a:pPr>
              <a:buFontTx/>
              <a:buChar char="-"/>
            </a:pPr>
            <a:r>
              <a:rPr lang="en-US" altLang="sk-SK" sz="2000" dirty="0">
                <a:solidFill>
                  <a:srgbClr val="002060"/>
                </a:solidFill>
              </a:rPr>
              <a:t> </a:t>
            </a:r>
            <a:r>
              <a:rPr lang="en-US" altLang="sk-SK" sz="2000" b="1" dirty="0">
                <a:solidFill>
                  <a:srgbClr val="002060"/>
                </a:solidFill>
              </a:rPr>
              <a:t>cardio-vascular problems</a:t>
            </a:r>
          </a:p>
          <a:p>
            <a:pPr>
              <a:buFontTx/>
              <a:buChar char="-"/>
            </a:pPr>
            <a:r>
              <a:rPr lang="en-US" altLang="sk-SK" sz="2000" dirty="0">
                <a:solidFill>
                  <a:srgbClr val="002060"/>
                </a:solidFill>
              </a:rPr>
              <a:t> immunity changes</a:t>
            </a:r>
          </a:p>
          <a:p>
            <a:pPr>
              <a:buFontTx/>
              <a:buChar char="-"/>
            </a:pPr>
            <a:r>
              <a:rPr lang="en-US" altLang="sk-SK" sz="2000" dirty="0">
                <a:solidFill>
                  <a:srgbClr val="002060"/>
                </a:solidFill>
              </a:rPr>
              <a:t> skin problems</a:t>
            </a:r>
          </a:p>
          <a:p>
            <a:pPr>
              <a:buFontTx/>
              <a:buChar char="-"/>
            </a:pPr>
            <a:r>
              <a:rPr lang="en-US" altLang="sk-SK" sz="2000" dirty="0">
                <a:solidFill>
                  <a:srgbClr val="002060"/>
                </a:solidFill>
              </a:rPr>
              <a:t> changed sleep patterns</a:t>
            </a:r>
          </a:p>
          <a:p>
            <a:pPr>
              <a:buFontTx/>
              <a:buChar char="-"/>
            </a:pPr>
            <a:r>
              <a:rPr lang="en-US" altLang="sk-SK" sz="2000" dirty="0">
                <a:solidFill>
                  <a:srgbClr val="002060"/>
                </a:solidFill>
              </a:rPr>
              <a:t> changes in microflora </a:t>
            </a:r>
          </a:p>
          <a:p>
            <a:pPr>
              <a:buFontTx/>
              <a:buChar char="-"/>
            </a:pPr>
            <a:r>
              <a:rPr lang="en-US" altLang="sk-SK" sz="2000" dirty="0">
                <a:solidFill>
                  <a:srgbClr val="002060"/>
                </a:solidFill>
              </a:rPr>
              <a:t> digestive problems</a:t>
            </a:r>
          </a:p>
          <a:p>
            <a:pPr>
              <a:buFontTx/>
              <a:buChar char="-"/>
            </a:pPr>
            <a:r>
              <a:rPr lang="en-US" altLang="sk-SK" sz="2000" dirty="0">
                <a:solidFill>
                  <a:srgbClr val="002060"/>
                </a:solidFill>
              </a:rPr>
              <a:t> motion sickness</a:t>
            </a:r>
          </a:p>
          <a:p>
            <a:pPr>
              <a:buFontTx/>
              <a:buChar char="-"/>
            </a:pPr>
            <a:r>
              <a:rPr lang="en-US" altLang="sk-SK" sz="2000" dirty="0">
                <a:solidFill>
                  <a:srgbClr val="002060"/>
                </a:solidFill>
              </a:rPr>
              <a:t> water retention, kidney function lowers</a:t>
            </a:r>
          </a:p>
          <a:p>
            <a:pPr>
              <a:buFontTx/>
              <a:buChar char="-"/>
            </a:pPr>
            <a:r>
              <a:rPr lang="en-US" altLang="sk-SK" sz="2000" dirty="0">
                <a:solidFill>
                  <a:srgbClr val="002060"/>
                </a:solidFill>
              </a:rPr>
              <a:t> </a:t>
            </a:r>
            <a:r>
              <a:rPr lang="en-US" altLang="sk-SK" sz="2000" b="1" dirty="0">
                <a:solidFill>
                  <a:srgbClr val="002060"/>
                </a:solidFill>
              </a:rPr>
              <a:t>cancer + cataract risk</a:t>
            </a:r>
          </a:p>
          <a:p>
            <a:pPr>
              <a:buFontTx/>
              <a:buChar char="-"/>
            </a:pPr>
            <a:r>
              <a:rPr lang="en-US" altLang="sk-SK" sz="2000" dirty="0">
                <a:solidFill>
                  <a:srgbClr val="002060"/>
                </a:solidFill>
              </a:rPr>
              <a:t> </a:t>
            </a:r>
            <a:r>
              <a:rPr lang="en-US" altLang="sk-SK" sz="2000" b="1" dirty="0">
                <a:solidFill>
                  <a:srgbClr val="002060"/>
                </a:solidFill>
              </a:rPr>
              <a:t>changes in brain activity, decreased neurogenesis, altered neuron morphology</a:t>
            </a:r>
          </a:p>
          <a:p>
            <a:r>
              <a:rPr lang="en-US" altLang="sk-SK" sz="2000" b="1" dirty="0">
                <a:solidFill>
                  <a:srgbClr val="002060"/>
                </a:solidFill>
              </a:rPr>
              <a:t>reduced neuronal connectivity, oxidative stress, onset of neurodegenerative diseases</a:t>
            </a:r>
            <a:r>
              <a:rPr lang="en-US" altLang="sk-SK" sz="2000" dirty="0">
                <a:solidFill>
                  <a:srgbClr val="002060"/>
                </a:solidFill>
              </a:rPr>
              <a:t>…</a:t>
            </a:r>
          </a:p>
        </p:txBody>
      </p:sp>
      <p:pic>
        <p:nvPicPr>
          <p:cNvPr id="7" name="Picture 2" descr="ÐÐ°ÑÑÐ¸Ð½ÐºÐ¸ Ð¿Ð¾ Ð·Ð°Ð¿ÑÐ¾ÑÑ ÐºÐ¾ÑÐ¼Ð¾Ð½Ð°Ð²Ñ Ð·Ð´Ð¾ÑÐ¾Ð²ÑÐµ">
            <a:extLst>
              <a:ext uri="{FF2B5EF4-FFF2-40B4-BE49-F238E27FC236}">
                <a16:creationId xmlns:a16="http://schemas.microsoft.com/office/drawing/2014/main" id="{A4155D07-A69F-004C-A398-5676F4843CB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584" b="6179"/>
          <a:stretch/>
        </p:blipFill>
        <p:spPr>
          <a:xfrm>
            <a:off x="8820613" y="4680082"/>
            <a:ext cx="3371387" cy="2177918"/>
          </a:xfrm>
          <a:prstGeom prst="rect">
            <a:avLst/>
          </a:prstGeom>
        </p:spPr>
      </p:pic>
    </p:spTree>
    <p:extLst>
      <p:ext uri="{BB962C8B-B14F-4D97-AF65-F5344CB8AC3E}">
        <p14:creationId xmlns:p14="http://schemas.microsoft.com/office/powerpoint/2010/main" val="2639991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D47060-94FE-D74B-83E8-1254DEC8483C}"/>
              </a:ext>
            </a:extLst>
          </p:cNvPr>
          <p:cNvSpPr>
            <a:spLocks noGrp="1"/>
          </p:cNvSpPr>
          <p:nvPr>
            <p:ph type="title"/>
          </p:nvPr>
        </p:nvSpPr>
        <p:spPr>
          <a:xfrm>
            <a:off x="615352" y="785445"/>
            <a:ext cx="5292039" cy="1565330"/>
          </a:xfrm>
        </p:spPr>
        <p:txBody>
          <a:bodyPr>
            <a:normAutofit/>
          </a:bodyPr>
          <a:lstStyle/>
          <a:p>
            <a:pPr algn="ctr"/>
            <a:r>
              <a:rPr lang="sk-SK" sz="3200" dirty="0" err="1">
                <a:solidFill>
                  <a:srgbClr val="002060"/>
                </a:solidFill>
                <a:latin typeface="+mn-lt"/>
              </a:rPr>
              <a:t>The</a:t>
            </a:r>
            <a:r>
              <a:rPr lang="sk-SK" sz="3200" dirty="0">
                <a:solidFill>
                  <a:srgbClr val="002060"/>
                </a:solidFill>
                <a:latin typeface="+mn-lt"/>
              </a:rPr>
              <a:t> </a:t>
            </a:r>
            <a:r>
              <a:rPr lang="sk-SK" sz="3200" dirty="0" err="1">
                <a:solidFill>
                  <a:srgbClr val="002060"/>
                </a:solidFill>
                <a:latin typeface="+mn-lt"/>
              </a:rPr>
              <a:t>structural</a:t>
            </a:r>
            <a:r>
              <a:rPr lang="sk-SK" sz="3200" dirty="0">
                <a:solidFill>
                  <a:srgbClr val="002060"/>
                </a:solidFill>
                <a:latin typeface="+mn-lt"/>
              </a:rPr>
              <a:t> </a:t>
            </a:r>
            <a:r>
              <a:rPr lang="sk-SK" sz="3200" dirty="0" err="1">
                <a:solidFill>
                  <a:srgbClr val="002060"/>
                </a:solidFill>
                <a:latin typeface="+mn-lt"/>
              </a:rPr>
              <a:t>brain</a:t>
            </a:r>
            <a:r>
              <a:rPr lang="sk-SK" sz="3200" dirty="0">
                <a:solidFill>
                  <a:srgbClr val="002060"/>
                </a:solidFill>
                <a:latin typeface="+mn-lt"/>
              </a:rPr>
              <a:t> </a:t>
            </a:r>
            <a:r>
              <a:rPr lang="sk-SK" sz="3200" dirty="0" err="1">
                <a:solidFill>
                  <a:srgbClr val="002060"/>
                </a:solidFill>
                <a:latin typeface="+mn-lt"/>
              </a:rPr>
              <a:t>changes</a:t>
            </a:r>
            <a:r>
              <a:rPr lang="sk-SK" sz="3200" dirty="0">
                <a:solidFill>
                  <a:srgbClr val="002060"/>
                </a:solidFill>
                <a:latin typeface="+mn-lt"/>
              </a:rPr>
              <a:t> in </a:t>
            </a:r>
            <a:r>
              <a:rPr lang="sk-SK" sz="3200" dirty="0" err="1">
                <a:solidFill>
                  <a:srgbClr val="002060"/>
                </a:solidFill>
                <a:latin typeface="+mn-lt"/>
              </a:rPr>
              <a:t>astronauts</a:t>
            </a:r>
            <a:r>
              <a:rPr lang="sk-SK" sz="3200" dirty="0">
                <a:solidFill>
                  <a:srgbClr val="002060"/>
                </a:solidFill>
                <a:latin typeface="+mn-lt"/>
              </a:rPr>
              <a:t> </a:t>
            </a:r>
          </a:p>
        </p:txBody>
      </p:sp>
      <p:pic>
        <p:nvPicPr>
          <p:cNvPr id="5" name="Zástupný objekt pre obsah 4">
            <a:extLst>
              <a:ext uri="{FF2B5EF4-FFF2-40B4-BE49-F238E27FC236}">
                <a16:creationId xmlns:a16="http://schemas.microsoft.com/office/drawing/2014/main" id="{93AB17E0-5FA6-4844-825E-9F323C422DD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20976" y="417794"/>
            <a:ext cx="6174905" cy="6075081"/>
          </a:xfrm>
        </p:spPr>
      </p:pic>
      <p:pic>
        <p:nvPicPr>
          <p:cNvPr id="7" name="Obrázok 6">
            <a:extLst>
              <a:ext uri="{FF2B5EF4-FFF2-40B4-BE49-F238E27FC236}">
                <a16:creationId xmlns:a16="http://schemas.microsoft.com/office/drawing/2014/main" id="{CB8470ED-431E-CB48-8221-52B9B5C220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 y="2679428"/>
            <a:ext cx="5922840" cy="2246594"/>
          </a:xfrm>
          <a:prstGeom prst="rect">
            <a:avLst/>
          </a:prstGeom>
        </p:spPr>
      </p:pic>
      <p:sp>
        <p:nvSpPr>
          <p:cNvPr id="8" name="BlokTextu 7">
            <a:extLst>
              <a:ext uri="{FF2B5EF4-FFF2-40B4-BE49-F238E27FC236}">
                <a16:creationId xmlns:a16="http://schemas.microsoft.com/office/drawing/2014/main" id="{F6A199D5-A7C4-714E-B205-AA3FD1064FDA}"/>
              </a:ext>
            </a:extLst>
          </p:cNvPr>
          <p:cNvSpPr txBox="1"/>
          <p:nvPr/>
        </p:nvSpPr>
        <p:spPr>
          <a:xfrm>
            <a:off x="2881233" y="5888632"/>
            <a:ext cx="2479055" cy="369332"/>
          </a:xfrm>
          <a:prstGeom prst="rect">
            <a:avLst/>
          </a:prstGeom>
          <a:noFill/>
        </p:spPr>
        <p:txBody>
          <a:bodyPr wrap="square" rtlCol="0">
            <a:spAutoFit/>
          </a:bodyPr>
          <a:lstStyle/>
          <a:p>
            <a:r>
              <a:rPr lang="sk-SK" dirty="0" err="1">
                <a:solidFill>
                  <a:srgbClr val="002060"/>
                </a:solidFill>
              </a:rPr>
              <a:t>Koppelmans</a:t>
            </a:r>
            <a:r>
              <a:rPr lang="sk-SK" dirty="0">
                <a:solidFill>
                  <a:srgbClr val="002060"/>
                </a:solidFill>
              </a:rPr>
              <a:t> et al., 2016</a:t>
            </a:r>
          </a:p>
        </p:txBody>
      </p:sp>
      <p:sp>
        <p:nvSpPr>
          <p:cNvPr id="3" name="Pravouholník 2">
            <a:extLst>
              <a:ext uri="{FF2B5EF4-FFF2-40B4-BE49-F238E27FC236}">
                <a16:creationId xmlns:a16="http://schemas.microsoft.com/office/drawing/2014/main" id="{834702DB-5EC0-234B-B19A-21CB30E264B2}"/>
              </a:ext>
            </a:extLst>
          </p:cNvPr>
          <p:cNvSpPr/>
          <p:nvPr/>
        </p:nvSpPr>
        <p:spPr>
          <a:xfrm>
            <a:off x="1393751" y="5057643"/>
            <a:ext cx="4215312" cy="830997"/>
          </a:xfrm>
          <a:prstGeom prst="rect">
            <a:avLst/>
          </a:prstGeom>
        </p:spPr>
        <p:txBody>
          <a:bodyPr wrap="square">
            <a:spAutoFit/>
          </a:bodyPr>
          <a:lstStyle/>
          <a:p>
            <a:r>
              <a:rPr lang="sk-SK" sz="1600" dirty="0">
                <a:solidFill>
                  <a:srgbClr val="002060"/>
                </a:solidFill>
              </a:rPr>
              <a:t>MRI </a:t>
            </a:r>
            <a:r>
              <a:rPr lang="sk-SK" sz="1600" dirty="0" err="1">
                <a:solidFill>
                  <a:srgbClr val="002060"/>
                </a:solidFill>
              </a:rPr>
              <a:t>scans</a:t>
            </a:r>
            <a:r>
              <a:rPr lang="sk-SK" sz="1600" dirty="0">
                <a:solidFill>
                  <a:srgbClr val="002060"/>
                </a:solidFill>
              </a:rPr>
              <a:t> </a:t>
            </a:r>
            <a:r>
              <a:rPr lang="sk-SK" sz="1600" dirty="0" err="1">
                <a:solidFill>
                  <a:srgbClr val="002060"/>
                </a:solidFill>
              </a:rPr>
              <a:t>from</a:t>
            </a:r>
            <a:r>
              <a:rPr lang="sk-SK" sz="1600" dirty="0">
                <a:solidFill>
                  <a:srgbClr val="002060"/>
                </a:solidFill>
              </a:rPr>
              <a:t> 27 </a:t>
            </a:r>
            <a:r>
              <a:rPr lang="sk-SK" sz="1600" dirty="0" err="1">
                <a:solidFill>
                  <a:srgbClr val="002060"/>
                </a:solidFill>
              </a:rPr>
              <a:t>astronauts</a:t>
            </a:r>
            <a:r>
              <a:rPr lang="sk-SK" sz="1600" dirty="0">
                <a:solidFill>
                  <a:srgbClr val="002060"/>
                </a:solidFill>
              </a:rPr>
              <a:t>, </a:t>
            </a:r>
          </a:p>
          <a:p>
            <a:r>
              <a:rPr lang="sk-SK" sz="1600" dirty="0">
                <a:solidFill>
                  <a:srgbClr val="002060"/>
                </a:solidFill>
              </a:rPr>
              <a:t>NASA </a:t>
            </a:r>
            <a:r>
              <a:rPr lang="sk-SK" sz="1600" dirty="0" err="1">
                <a:solidFill>
                  <a:srgbClr val="002060"/>
                </a:solidFill>
              </a:rPr>
              <a:t>Lifetime</a:t>
            </a:r>
            <a:r>
              <a:rPr lang="sk-SK" sz="1600" dirty="0">
                <a:solidFill>
                  <a:srgbClr val="002060"/>
                </a:solidFill>
              </a:rPr>
              <a:t> </a:t>
            </a:r>
            <a:r>
              <a:rPr lang="sk-SK" sz="1600" dirty="0" err="1">
                <a:solidFill>
                  <a:srgbClr val="002060"/>
                </a:solidFill>
              </a:rPr>
              <a:t>Surveillance</a:t>
            </a:r>
            <a:r>
              <a:rPr lang="sk-SK" sz="1600" dirty="0">
                <a:solidFill>
                  <a:srgbClr val="002060"/>
                </a:solidFill>
              </a:rPr>
              <a:t> of Astronaut </a:t>
            </a:r>
            <a:r>
              <a:rPr lang="sk-SK" sz="1600" dirty="0" err="1">
                <a:solidFill>
                  <a:srgbClr val="002060"/>
                </a:solidFill>
              </a:rPr>
              <a:t>Health</a:t>
            </a:r>
            <a:endParaRPr lang="sk-SK" sz="1600" dirty="0">
              <a:solidFill>
                <a:srgbClr val="002060"/>
              </a:solidFill>
            </a:endParaRPr>
          </a:p>
        </p:txBody>
      </p:sp>
    </p:spTree>
    <p:extLst>
      <p:ext uri="{BB962C8B-B14F-4D97-AF65-F5344CB8AC3E}">
        <p14:creationId xmlns:p14="http://schemas.microsoft.com/office/powerpoint/2010/main" val="633831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l_zal">
            <a:extLst>
              <a:ext uri="{FF2B5EF4-FFF2-40B4-BE49-F238E27FC236}">
                <a16:creationId xmlns:a16="http://schemas.microsoft.com/office/drawing/2014/main" id="{12B7195E-82D9-9E42-8B7D-6CA4ECBF7D08}"/>
              </a:ext>
            </a:extLst>
          </p:cNvPr>
          <p:cNvPicPr>
            <a:picLocks noChangeAspect="1" noChangeArrowheads="1"/>
          </p:cNvPicPr>
          <p:nvPr/>
        </p:nvPicPr>
        <p:blipFill>
          <a:blip r:embed="rId2" cstate="print"/>
          <a:srcRect/>
          <a:stretch>
            <a:fillRect/>
          </a:stretch>
        </p:blipFill>
        <p:spPr bwMode="auto">
          <a:xfrm>
            <a:off x="299109" y="2736152"/>
            <a:ext cx="3759739" cy="2741477"/>
          </a:xfrm>
          <a:prstGeom prst="rect">
            <a:avLst/>
          </a:prstGeom>
          <a:noFill/>
          <a:ln w="9525">
            <a:noFill/>
            <a:miter lim="800000"/>
            <a:headEnd/>
            <a:tailEnd/>
          </a:ln>
        </p:spPr>
      </p:pic>
      <p:pic>
        <p:nvPicPr>
          <p:cNvPr id="3" name="Picture 2" descr="http://s00.yaplakal.com/pics/pics_original/9/7/7/1628779.jpg">
            <a:extLst>
              <a:ext uri="{FF2B5EF4-FFF2-40B4-BE49-F238E27FC236}">
                <a16:creationId xmlns:a16="http://schemas.microsoft.com/office/drawing/2014/main" id="{A5B4262A-B4B6-444A-B39D-71C3AD63FF5D}"/>
              </a:ext>
            </a:extLst>
          </p:cNvPr>
          <p:cNvPicPr>
            <a:picLocks noChangeAspect="1" noChangeArrowheads="1"/>
          </p:cNvPicPr>
          <p:nvPr/>
        </p:nvPicPr>
        <p:blipFill>
          <a:blip r:embed="rId3" cstate="print"/>
          <a:srcRect l="6667" b="5257"/>
          <a:stretch>
            <a:fillRect/>
          </a:stretch>
        </p:blipFill>
        <p:spPr>
          <a:xfrm>
            <a:off x="4265095" y="1507656"/>
            <a:ext cx="3582695" cy="2456985"/>
          </a:xfrm>
          <a:prstGeom prst="rect">
            <a:avLst/>
          </a:prstGeom>
        </p:spPr>
      </p:pic>
      <p:pic>
        <p:nvPicPr>
          <p:cNvPr id="4" name="Picture 2" descr="u400m-2">
            <a:extLst>
              <a:ext uri="{FF2B5EF4-FFF2-40B4-BE49-F238E27FC236}">
                <a16:creationId xmlns:a16="http://schemas.microsoft.com/office/drawing/2014/main" id="{98A1425C-BDF9-E545-9D88-B40569863506}"/>
              </a:ext>
            </a:extLst>
          </p:cNvPr>
          <p:cNvPicPr>
            <a:picLocks noChangeAspect="1" noChangeArrowheads="1"/>
          </p:cNvPicPr>
          <p:nvPr/>
        </p:nvPicPr>
        <p:blipFill>
          <a:blip r:embed="rId4" cstate="print"/>
          <a:srcRect/>
          <a:stretch>
            <a:fillRect/>
          </a:stretch>
        </p:blipFill>
        <p:spPr bwMode="auto">
          <a:xfrm>
            <a:off x="8054019" y="2768080"/>
            <a:ext cx="3838872" cy="2709544"/>
          </a:xfrm>
          <a:prstGeom prst="rect">
            <a:avLst/>
          </a:prstGeom>
          <a:noFill/>
          <a:ln w="9525">
            <a:noFill/>
            <a:miter lim="800000"/>
            <a:headEnd/>
            <a:tailEnd/>
          </a:ln>
          <a:effectLst>
            <a:softEdge rad="63500"/>
          </a:effectLst>
        </p:spPr>
      </p:pic>
      <p:sp>
        <p:nvSpPr>
          <p:cNvPr id="5" name="Pravouholník 4">
            <a:extLst>
              <a:ext uri="{FF2B5EF4-FFF2-40B4-BE49-F238E27FC236}">
                <a16:creationId xmlns:a16="http://schemas.microsoft.com/office/drawing/2014/main" id="{6A1859F6-74C2-F04F-9977-FF2DF1A8BB7F}"/>
              </a:ext>
            </a:extLst>
          </p:cNvPr>
          <p:cNvSpPr/>
          <p:nvPr/>
        </p:nvSpPr>
        <p:spPr>
          <a:xfrm>
            <a:off x="450912" y="5633741"/>
            <a:ext cx="3279103" cy="400110"/>
          </a:xfrm>
          <a:prstGeom prst="rect">
            <a:avLst/>
          </a:prstGeom>
        </p:spPr>
        <p:txBody>
          <a:bodyPr wrap="none">
            <a:spAutoFit/>
          </a:bodyPr>
          <a:lstStyle/>
          <a:p>
            <a:pPr algn="ctr" fontAlgn="auto">
              <a:spcBef>
                <a:spcPts val="0"/>
              </a:spcBef>
              <a:spcAft>
                <a:spcPts val="0"/>
              </a:spcAft>
              <a:defRPr/>
            </a:pPr>
            <a:r>
              <a:rPr lang="en-US" sz="2000" dirty="0" err="1">
                <a:solidFill>
                  <a:srgbClr val="002060"/>
                </a:solidFill>
                <a:cs typeface="Times New Roman" panose="02020603050405020304" pitchFamily="18" charset="0"/>
              </a:rPr>
              <a:t>Phasotron</a:t>
            </a:r>
            <a:r>
              <a:rPr lang="en-US" sz="2000" dirty="0">
                <a:solidFill>
                  <a:srgbClr val="002060"/>
                </a:solidFill>
                <a:cs typeface="Times New Roman" panose="02020603050405020304" pitchFamily="18" charset="0"/>
              </a:rPr>
              <a:t>, protons 170 MeV</a:t>
            </a:r>
            <a:endParaRPr lang="ru-RU" sz="2000" dirty="0">
              <a:solidFill>
                <a:srgbClr val="002060"/>
              </a:solidFill>
              <a:cs typeface="Times New Roman" panose="02020603050405020304" pitchFamily="18" charset="0"/>
            </a:endParaRPr>
          </a:p>
        </p:txBody>
      </p:sp>
      <p:sp>
        <p:nvSpPr>
          <p:cNvPr id="6" name="Прямоугольник 4">
            <a:extLst>
              <a:ext uri="{FF2B5EF4-FFF2-40B4-BE49-F238E27FC236}">
                <a16:creationId xmlns:a16="http://schemas.microsoft.com/office/drawing/2014/main" id="{6679C88C-C6CC-C747-A709-D361FA9A9E70}"/>
              </a:ext>
            </a:extLst>
          </p:cNvPr>
          <p:cNvSpPr>
            <a:spLocks noChangeArrowheads="1"/>
          </p:cNvSpPr>
          <p:nvPr/>
        </p:nvSpPr>
        <p:spPr bwMode="auto">
          <a:xfrm>
            <a:off x="4473585" y="4106885"/>
            <a:ext cx="3203569" cy="400110"/>
          </a:xfrm>
          <a:prstGeom prst="rect">
            <a:avLst/>
          </a:prstGeom>
          <a:noFill/>
          <a:ln w="9525">
            <a:noFill/>
            <a:miter lim="800000"/>
            <a:headEnd/>
            <a:tailEnd/>
          </a:ln>
        </p:spPr>
        <p:txBody>
          <a:bodyPr wrap="none">
            <a:spAutoFit/>
          </a:bodyPr>
          <a:lstStyle/>
          <a:p>
            <a:r>
              <a:rPr lang="en-US" sz="2000" dirty="0" err="1">
                <a:solidFill>
                  <a:srgbClr val="002060"/>
                </a:solidFill>
                <a:latin typeface="Calibri" pitchFamily="34" charset="0"/>
                <a:cs typeface="Times New Roman" pitchFamily="18" charset="0"/>
              </a:rPr>
              <a:t>Nuclotron</a:t>
            </a:r>
            <a:r>
              <a:rPr lang="en-US" sz="2000" dirty="0">
                <a:solidFill>
                  <a:srgbClr val="002060"/>
                </a:solidFill>
                <a:latin typeface="Calibri" pitchFamily="34" charset="0"/>
                <a:cs typeface="Times New Roman" pitchFamily="18" charset="0"/>
              </a:rPr>
              <a:t>, </a:t>
            </a:r>
            <a:r>
              <a:rPr lang="ru-RU" sz="2000" baseline="30000" dirty="0">
                <a:solidFill>
                  <a:srgbClr val="002060"/>
                </a:solidFill>
                <a:latin typeface="Calibri" pitchFamily="34" charset="0"/>
                <a:cs typeface="Times New Roman" pitchFamily="18" charset="0"/>
              </a:rPr>
              <a:t>12</a:t>
            </a:r>
            <a:r>
              <a:rPr lang="ru-RU" sz="2000" dirty="0">
                <a:solidFill>
                  <a:srgbClr val="002060"/>
                </a:solidFill>
                <a:latin typeface="Calibri" pitchFamily="34" charset="0"/>
                <a:cs typeface="Times New Roman" pitchFamily="18" charset="0"/>
              </a:rPr>
              <a:t>С</a:t>
            </a:r>
            <a:r>
              <a:rPr lang="en-US" sz="2000" dirty="0">
                <a:solidFill>
                  <a:srgbClr val="002060"/>
                </a:solidFill>
                <a:latin typeface="Calibri" pitchFamily="34" charset="0"/>
                <a:cs typeface="Times New Roman" pitchFamily="18" charset="0"/>
              </a:rPr>
              <a:t> 500 MeV/amu</a:t>
            </a:r>
            <a:endParaRPr lang="ru-RU" sz="2000" dirty="0">
              <a:solidFill>
                <a:srgbClr val="002060"/>
              </a:solidFill>
              <a:latin typeface="Calibri" pitchFamily="34" charset="0"/>
              <a:cs typeface="Times New Roman" pitchFamily="18" charset="0"/>
            </a:endParaRPr>
          </a:p>
        </p:txBody>
      </p:sp>
      <p:sp>
        <p:nvSpPr>
          <p:cNvPr id="7" name="Прямоугольник 11">
            <a:extLst>
              <a:ext uri="{FF2B5EF4-FFF2-40B4-BE49-F238E27FC236}">
                <a16:creationId xmlns:a16="http://schemas.microsoft.com/office/drawing/2014/main" id="{1EB5BF6D-2B2E-904C-901F-9C0C85F33C6D}"/>
              </a:ext>
            </a:extLst>
          </p:cNvPr>
          <p:cNvSpPr/>
          <p:nvPr/>
        </p:nvSpPr>
        <p:spPr>
          <a:xfrm>
            <a:off x="8258955" y="5558058"/>
            <a:ext cx="3429000" cy="707886"/>
          </a:xfrm>
          <a:prstGeom prst="rect">
            <a:avLst/>
          </a:prstGeom>
        </p:spPr>
        <p:txBody>
          <a:bodyPr>
            <a:spAutoFit/>
          </a:bodyPr>
          <a:lstStyle/>
          <a:p>
            <a:pPr fontAlgn="auto">
              <a:spcBef>
                <a:spcPts val="0"/>
              </a:spcBef>
              <a:spcAft>
                <a:spcPts val="0"/>
              </a:spcAft>
              <a:defRPr/>
            </a:pPr>
            <a:r>
              <a:rPr lang="en-US" sz="2000" dirty="0">
                <a:solidFill>
                  <a:srgbClr val="002060"/>
                </a:solidFill>
                <a:cs typeface="Times New Roman" pitchFamily="18" charset="0"/>
              </a:rPr>
              <a:t>U-400M, up to 50 </a:t>
            </a:r>
            <a:r>
              <a:rPr lang="en-US" sz="2000" dirty="0" err="1">
                <a:solidFill>
                  <a:srgbClr val="002060"/>
                </a:solidFill>
                <a:cs typeface="Times New Roman" pitchFamily="18" charset="0"/>
              </a:rPr>
              <a:t>MeV</a:t>
            </a:r>
            <a:r>
              <a:rPr lang="en-US" sz="2000" dirty="0">
                <a:solidFill>
                  <a:srgbClr val="002060"/>
                </a:solidFill>
                <a:cs typeface="Times New Roman" pitchFamily="18" charset="0"/>
              </a:rPr>
              <a:t>/u Li, B, Ne ions</a:t>
            </a:r>
            <a:endParaRPr lang="en-US" sz="2000" dirty="0">
              <a:cs typeface="+mn-cs"/>
            </a:endParaRPr>
          </a:p>
        </p:txBody>
      </p:sp>
      <p:sp>
        <p:nvSpPr>
          <p:cNvPr id="8" name="BlokTextu 7">
            <a:extLst>
              <a:ext uri="{FF2B5EF4-FFF2-40B4-BE49-F238E27FC236}">
                <a16:creationId xmlns:a16="http://schemas.microsoft.com/office/drawing/2014/main" id="{8F0B96F6-1E1C-F04D-9EDA-B4BE8AAB5ABF}"/>
              </a:ext>
            </a:extLst>
          </p:cNvPr>
          <p:cNvSpPr txBox="1"/>
          <p:nvPr/>
        </p:nvSpPr>
        <p:spPr>
          <a:xfrm>
            <a:off x="1100072" y="433536"/>
            <a:ext cx="10267301" cy="584775"/>
          </a:xfrm>
          <a:prstGeom prst="rect">
            <a:avLst/>
          </a:prstGeom>
          <a:noFill/>
        </p:spPr>
        <p:txBody>
          <a:bodyPr wrap="square" rtlCol="0">
            <a:spAutoFit/>
          </a:bodyPr>
          <a:lstStyle/>
          <a:p>
            <a:pPr algn="ctr"/>
            <a:r>
              <a:rPr lang="en-US" sz="3200" b="1" dirty="0">
                <a:solidFill>
                  <a:schemeClr val="accent1">
                    <a:lumMod val="75000"/>
                  </a:schemeClr>
                </a:solidFill>
                <a:latin typeface="+mj-lt"/>
              </a:rPr>
              <a:t>Accelerators in </a:t>
            </a:r>
            <a:r>
              <a:rPr lang="sk-SK" sz="3200" b="1" dirty="0">
                <a:solidFill>
                  <a:schemeClr val="accent1">
                    <a:lumMod val="75000"/>
                  </a:schemeClr>
                </a:solidFill>
                <a:latin typeface="+mj-lt"/>
              </a:rPr>
              <a:t>radiation medicine</a:t>
            </a:r>
          </a:p>
        </p:txBody>
      </p:sp>
    </p:spTree>
    <p:extLst>
      <p:ext uri="{BB962C8B-B14F-4D97-AF65-F5344CB8AC3E}">
        <p14:creationId xmlns:p14="http://schemas.microsoft.com/office/powerpoint/2010/main" val="3454046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uholník 2">
            <a:extLst>
              <a:ext uri="{FF2B5EF4-FFF2-40B4-BE49-F238E27FC236}">
                <a16:creationId xmlns:a16="http://schemas.microsoft.com/office/drawing/2014/main" id="{693DECFC-D765-3D47-B072-9FB659BE6E19}"/>
              </a:ext>
            </a:extLst>
          </p:cNvPr>
          <p:cNvSpPr/>
          <p:nvPr/>
        </p:nvSpPr>
        <p:spPr>
          <a:xfrm>
            <a:off x="3712924" y="366645"/>
            <a:ext cx="4267194" cy="769441"/>
          </a:xfrm>
          <a:prstGeom prst="rect">
            <a:avLst/>
          </a:prstGeom>
        </p:spPr>
        <p:txBody>
          <a:bodyPr wrap="none">
            <a:spAutoFit/>
          </a:bodyPr>
          <a:lstStyle/>
          <a:p>
            <a:r>
              <a:rPr lang="en-US" sz="4400" dirty="0">
                <a:solidFill>
                  <a:srgbClr val="006BB4"/>
                </a:solidFill>
                <a:latin typeface="+mj-lt"/>
              </a:rPr>
              <a:t>Radiation therapy</a:t>
            </a:r>
            <a:endParaRPr lang="sk-SK" sz="4400" dirty="0">
              <a:solidFill>
                <a:srgbClr val="006BB4"/>
              </a:solidFill>
              <a:latin typeface="+mj-lt"/>
            </a:endParaRPr>
          </a:p>
        </p:txBody>
      </p:sp>
      <p:pic>
        <p:nvPicPr>
          <p:cNvPr id="4" name="Picture 6" descr="Похожее изображение">
            <a:extLst>
              <a:ext uri="{FF2B5EF4-FFF2-40B4-BE49-F238E27FC236}">
                <a16:creationId xmlns:a16="http://schemas.microsoft.com/office/drawing/2014/main" id="{0E49757A-EF59-BE44-A607-686D28F66C6F}"/>
              </a:ext>
            </a:extLst>
          </p:cNvPr>
          <p:cNvPicPr>
            <a:picLocks noChangeAspect="1" noChangeArrowheads="1"/>
          </p:cNvPicPr>
          <p:nvPr/>
        </p:nvPicPr>
        <p:blipFill rotWithShape="1">
          <a:blip r:embed="rId2" cstate="print"/>
          <a:srcRect r="3198"/>
          <a:stretch/>
        </p:blipFill>
        <p:spPr bwMode="auto">
          <a:xfrm>
            <a:off x="7413659" y="3429004"/>
            <a:ext cx="4341508" cy="2741793"/>
          </a:xfrm>
          <a:prstGeom prst="rect">
            <a:avLst/>
          </a:prstGeom>
          <a:noFill/>
          <a:ln w="9525">
            <a:noFill/>
            <a:miter lim="800000"/>
            <a:headEnd/>
            <a:tailEnd/>
          </a:ln>
        </p:spPr>
      </p:pic>
      <p:sp>
        <p:nvSpPr>
          <p:cNvPr id="5" name="Pravouholník 4">
            <a:extLst>
              <a:ext uri="{FF2B5EF4-FFF2-40B4-BE49-F238E27FC236}">
                <a16:creationId xmlns:a16="http://schemas.microsoft.com/office/drawing/2014/main" id="{ED8A81D2-F9FA-F247-AC68-316457D9C598}"/>
              </a:ext>
            </a:extLst>
          </p:cNvPr>
          <p:cNvSpPr/>
          <p:nvPr/>
        </p:nvSpPr>
        <p:spPr>
          <a:xfrm>
            <a:off x="3902335" y="6289473"/>
            <a:ext cx="4133952" cy="369332"/>
          </a:xfrm>
          <a:prstGeom prst="rect">
            <a:avLst/>
          </a:prstGeom>
        </p:spPr>
        <p:txBody>
          <a:bodyPr wrap="none">
            <a:spAutoFit/>
          </a:bodyPr>
          <a:lstStyle/>
          <a:p>
            <a:r>
              <a:rPr lang="en-US" dirty="0"/>
              <a:t>Medical and Technical Complex of JINR</a:t>
            </a:r>
            <a:endParaRPr lang="ru-RU" dirty="0"/>
          </a:p>
        </p:txBody>
      </p:sp>
      <p:pic>
        <p:nvPicPr>
          <p:cNvPr id="6" name="Picture 4" descr="Картинки по запросу протонная терапия оияи">
            <a:extLst>
              <a:ext uri="{FF2B5EF4-FFF2-40B4-BE49-F238E27FC236}">
                <a16:creationId xmlns:a16="http://schemas.microsoft.com/office/drawing/2014/main" id="{399E9371-4D84-CF4F-817A-6FF99424C513}"/>
              </a:ext>
            </a:extLst>
          </p:cNvPr>
          <p:cNvPicPr>
            <a:picLocks noChangeAspect="1" noChangeArrowheads="1"/>
          </p:cNvPicPr>
          <p:nvPr/>
        </p:nvPicPr>
        <p:blipFill rotWithShape="1">
          <a:blip r:embed="rId3" cstate="print"/>
          <a:srcRect r="18647"/>
          <a:stretch/>
        </p:blipFill>
        <p:spPr bwMode="auto">
          <a:xfrm>
            <a:off x="527067" y="3429004"/>
            <a:ext cx="3688463" cy="2741793"/>
          </a:xfrm>
          <a:prstGeom prst="rect">
            <a:avLst/>
          </a:prstGeom>
          <a:noFill/>
          <a:ln w="9525">
            <a:noFill/>
            <a:miter lim="800000"/>
            <a:headEnd/>
            <a:tailEnd/>
          </a:ln>
        </p:spPr>
      </p:pic>
      <p:pic>
        <p:nvPicPr>
          <p:cNvPr id="8" name="Obrázok 7">
            <a:extLst>
              <a:ext uri="{FF2B5EF4-FFF2-40B4-BE49-F238E27FC236}">
                <a16:creationId xmlns:a16="http://schemas.microsoft.com/office/drawing/2014/main" id="{08072EA4-7AEB-4E4A-9AE1-7854F7D0C2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93" r="8277"/>
          <a:stretch/>
        </p:blipFill>
        <p:spPr>
          <a:xfrm>
            <a:off x="4281219" y="1557993"/>
            <a:ext cx="3066759" cy="2438569"/>
          </a:xfrm>
          <a:prstGeom prst="rect">
            <a:avLst/>
          </a:prstGeom>
        </p:spPr>
      </p:pic>
      <p:cxnSp>
        <p:nvCxnSpPr>
          <p:cNvPr id="10" name="Rovná spojovacia šípka 9">
            <a:extLst>
              <a:ext uri="{FF2B5EF4-FFF2-40B4-BE49-F238E27FC236}">
                <a16:creationId xmlns:a16="http://schemas.microsoft.com/office/drawing/2014/main" id="{BD2A3A87-4B3B-B843-B18D-BA28C921AC55}"/>
              </a:ext>
            </a:extLst>
          </p:cNvPr>
          <p:cNvCxnSpPr>
            <a:cxnSpLocks/>
          </p:cNvCxnSpPr>
          <p:nvPr/>
        </p:nvCxnSpPr>
        <p:spPr>
          <a:xfrm>
            <a:off x="3680877" y="2535164"/>
            <a:ext cx="1069283" cy="68288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2" name="BlokTextu 11">
            <a:extLst>
              <a:ext uri="{FF2B5EF4-FFF2-40B4-BE49-F238E27FC236}">
                <a16:creationId xmlns:a16="http://schemas.microsoft.com/office/drawing/2014/main" id="{21046169-C29E-9540-8FA0-AF41C780167A}"/>
              </a:ext>
            </a:extLst>
          </p:cNvPr>
          <p:cNvSpPr txBox="1"/>
          <p:nvPr/>
        </p:nvSpPr>
        <p:spPr>
          <a:xfrm>
            <a:off x="2903638" y="2245037"/>
            <a:ext cx="809297" cy="646331"/>
          </a:xfrm>
          <a:prstGeom prst="rect">
            <a:avLst/>
          </a:prstGeom>
          <a:noFill/>
        </p:spPr>
        <p:txBody>
          <a:bodyPr wrap="square" rtlCol="0">
            <a:spAutoFit/>
          </a:bodyPr>
          <a:lstStyle/>
          <a:p>
            <a:r>
              <a:rPr lang="sk-SK" dirty="0">
                <a:solidFill>
                  <a:srgbClr val="006BB4"/>
                </a:solidFill>
              </a:rPr>
              <a:t>Tumor</a:t>
            </a:r>
          </a:p>
        </p:txBody>
      </p:sp>
    </p:spTree>
    <p:extLst>
      <p:ext uri="{BB962C8B-B14F-4D97-AF65-F5344CB8AC3E}">
        <p14:creationId xmlns:p14="http://schemas.microsoft.com/office/powerpoint/2010/main" val="3816374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MC) Proton Therapy Center of Samsung Medical Center - KOREAMEDIS ...">
            <a:extLst>
              <a:ext uri="{FF2B5EF4-FFF2-40B4-BE49-F238E27FC236}">
                <a16:creationId xmlns:a16="http://schemas.microsoft.com/office/drawing/2014/main" id="{0A048509-B0B2-C240-9F80-EED896A7D272}"/>
              </a:ext>
            </a:extLst>
          </p:cNvPr>
          <p:cNvPicPr>
            <a:picLocks noGrp="1" noChangeAspect="1" noChangeArrowheads="1"/>
          </p:cNvPicPr>
          <p:nvPr>
            <p:ph idx="1"/>
          </p:nvPr>
        </p:nvPicPr>
        <p:blipFill>
          <a:blip r:embed="rId2" cstate="print"/>
          <a:srcRect/>
          <a:stretch>
            <a:fillRect/>
          </a:stretch>
        </p:blipFill>
        <p:spPr bwMode="auto">
          <a:xfrm>
            <a:off x="1387367" y="592630"/>
            <a:ext cx="9417268" cy="5890409"/>
          </a:xfrm>
          <a:prstGeom prst="rect">
            <a:avLst/>
          </a:prstGeom>
          <a:noFill/>
        </p:spPr>
      </p:pic>
      <p:pic>
        <p:nvPicPr>
          <p:cNvPr id="5" name="Picture 2" descr="The Bragg Peak - ProTom">
            <a:extLst>
              <a:ext uri="{FF2B5EF4-FFF2-40B4-BE49-F238E27FC236}">
                <a16:creationId xmlns:a16="http://schemas.microsoft.com/office/drawing/2014/main" id="{08D113C6-E584-BD48-B9EC-657344DC75F4}"/>
              </a:ext>
            </a:extLst>
          </p:cNvPr>
          <p:cNvPicPr>
            <a:picLocks noChangeAspect="1" noChangeArrowheads="1"/>
          </p:cNvPicPr>
          <p:nvPr/>
        </p:nvPicPr>
        <p:blipFill rotWithShape="1">
          <a:blip r:embed="rId3" cstate="print"/>
          <a:srcRect l="21207" r="27457"/>
          <a:stretch/>
        </p:blipFill>
        <p:spPr bwMode="auto">
          <a:xfrm>
            <a:off x="8050923" y="687223"/>
            <a:ext cx="2638096" cy="1712979"/>
          </a:xfrm>
          <a:prstGeom prst="rect">
            <a:avLst/>
          </a:prstGeom>
          <a:noFill/>
        </p:spPr>
      </p:pic>
    </p:spTree>
    <p:extLst>
      <p:ext uri="{BB962C8B-B14F-4D97-AF65-F5344CB8AC3E}">
        <p14:creationId xmlns:p14="http://schemas.microsoft.com/office/powerpoint/2010/main" val="2446507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24165" y="142853"/>
            <a:ext cx="6552728" cy="584775"/>
          </a:xfrm>
          <a:prstGeom prst="rect">
            <a:avLst/>
          </a:prstGeom>
          <a:noFill/>
        </p:spPr>
        <p:txBody>
          <a:bodyPr wrap="square" rtlCol="0">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Radiation Physiology</a:t>
            </a:r>
          </a:p>
        </p:txBody>
      </p:sp>
      <p:sp>
        <p:nvSpPr>
          <p:cNvPr id="14" name="Pravouholník 4">
            <a:extLst>
              <a:ext uri="{FF2B5EF4-FFF2-40B4-BE49-F238E27FC236}">
                <a16:creationId xmlns:a16="http://schemas.microsoft.com/office/drawing/2014/main" id="{C93EAFDB-A7EF-CB42-8B81-0C3406C18F84}"/>
              </a:ext>
            </a:extLst>
          </p:cNvPr>
          <p:cNvSpPr/>
          <p:nvPr/>
        </p:nvSpPr>
        <p:spPr>
          <a:xfrm>
            <a:off x="2839453" y="833252"/>
            <a:ext cx="8145379" cy="4154984"/>
          </a:xfrm>
          <a:prstGeom prst="rect">
            <a:avLst/>
          </a:prstGeom>
        </p:spPr>
        <p:txBody>
          <a:bodyPr wrap="square">
            <a:spAutoFit/>
          </a:bodyPr>
          <a:lstStyle/>
          <a:p>
            <a:r>
              <a:rPr lang="en-US" sz="2400" b="1" dirty="0">
                <a:solidFill>
                  <a:srgbClr val="002060"/>
                </a:solidFill>
                <a:cs typeface="Times New Roman" panose="02020603050405020304" pitchFamily="18" charset="0"/>
              </a:rPr>
              <a:t>Study of behavioral reactions and memory changes after IR</a:t>
            </a:r>
            <a:endParaRPr lang="en-US" sz="2400" b="1" u="sng" dirty="0">
              <a:solidFill>
                <a:srgbClr val="002060"/>
              </a:solidFill>
              <a:cs typeface="Times New Roman" panose="02020603050405020304" pitchFamily="18" charset="0"/>
            </a:endParaRPr>
          </a:p>
          <a:p>
            <a:pPr marL="342900" indent="-342900">
              <a:buFont typeface="Arial" panose="020B0604020202020204" pitchFamily="34" charset="0"/>
              <a:buChar char="•"/>
            </a:pPr>
            <a:endParaRPr lang="en-US" sz="2400" b="1" u="sng" dirty="0">
              <a:solidFill>
                <a:srgbClr val="002060"/>
              </a:solidFill>
              <a:cs typeface="Arial" panose="020B0604020202020204" pitchFamily="34" charset="0"/>
            </a:endParaRPr>
          </a:p>
          <a:p>
            <a:pPr marL="342900" indent="-342900">
              <a:buFont typeface="Arial" panose="020B0604020202020204" pitchFamily="34" charset="0"/>
              <a:buChar char="•"/>
            </a:pPr>
            <a:endParaRPr lang="en-US" sz="2400" dirty="0">
              <a:solidFill>
                <a:srgbClr val="002060"/>
              </a:solidFill>
              <a:cs typeface="Arial" panose="020B0604020202020204" pitchFamily="34" charset="0"/>
            </a:endParaRPr>
          </a:p>
          <a:p>
            <a:pPr marL="342900" indent="-342900">
              <a:buFont typeface="Arial" panose="020B0604020202020204" pitchFamily="34" charset="0"/>
              <a:buChar char="•"/>
            </a:pPr>
            <a:r>
              <a:rPr lang="en-US" sz="2400" dirty="0">
                <a:solidFill>
                  <a:srgbClr val="002060"/>
                </a:solidFill>
                <a:cs typeface="Arial" panose="020B0604020202020204" pitchFamily="34" charset="0"/>
              </a:rPr>
              <a:t>Open field</a:t>
            </a:r>
          </a:p>
          <a:p>
            <a:pPr marL="342900" indent="-342900">
              <a:buFont typeface="Arial" panose="020B0604020202020204" pitchFamily="34" charset="0"/>
              <a:buChar char="•"/>
            </a:pPr>
            <a:r>
              <a:rPr lang="ru-RU" sz="2400" dirty="0">
                <a:solidFill>
                  <a:srgbClr val="002060"/>
                </a:solidFill>
                <a:cs typeface="Arial" panose="020B0604020202020204" pitchFamily="34" charset="0"/>
              </a:rPr>
              <a:t>Т</a:t>
            </a:r>
            <a:r>
              <a:rPr lang="en-US" sz="2400" dirty="0">
                <a:solidFill>
                  <a:srgbClr val="002060"/>
                </a:solidFill>
                <a:cs typeface="Arial" panose="020B0604020202020204" pitchFamily="34" charset="0"/>
              </a:rPr>
              <a:t> - maze</a:t>
            </a:r>
            <a:r>
              <a:rPr lang="ru-RU" sz="2400" dirty="0">
                <a:solidFill>
                  <a:srgbClr val="002060"/>
                </a:solidFill>
                <a:cs typeface="Arial" panose="020B0604020202020204" pitchFamily="34" charset="0"/>
              </a:rPr>
              <a:t> </a:t>
            </a:r>
            <a:endParaRPr lang="en-US" sz="2400" dirty="0">
              <a:solidFill>
                <a:srgbClr val="002060"/>
              </a:solidFill>
              <a:cs typeface="Arial" panose="020B0604020202020204" pitchFamily="34" charset="0"/>
            </a:endParaRPr>
          </a:p>
          <a:p>
            <a:pPr marL="342900" indent="-342900">
              <a:buFont typeface="Arial" panose="020B0604020202020204" pitchFamily="34" charset="0"/>
              <a:buChar char="•"/>
            </a:pPr>
            <a:r>
              <a:rPr lang="en-US" sz="2400" dirty="0">
                <a:solidFill>
                  <a:srgbClr val="002060"/>
                </a:solidFill>
                <a:cs typeface="Arial" panose="020B0604020202020204" pitchFamily="34" charset="0"/>
              </a:rPr>
              <a:t>Morris water maze</a:t>
            </a:r>
          </a:p>
          <a:p>
            <a:pPr marL="342900" indent="-342900">
              <a:buFont typeface="Arial" panose="020B0604020202020204" pitchFamily="34" charset="0"/>
              <a:buChar char="•"/>
            </a:pPr>
            <a:r>
              <a:rPr lang="en-US" sz="2400" dirty="0">
                <a:solidFill>
                  <a:srgbClr val="002060"/>
                </a:solidFill>
                <a:cs typeface="Arial" panose="020B0604020202020204" pitchFamily="34" charset="0"/>
              </a:rPr>
              <a:t>Barnes maze</a:t>
            </a:r>
          </a:p>
          <a:p>
            <a:endParaRPr lang="en-US" sz="2400" dirty="0">
              <a:solidFill>
                <a:srgbClr val="002060"/>
              </a:solidFill>
              <a:cs typeface="Arial" panose="020B0604020202020204" pitchFamily="34" charset="0"/>
            </a:endParaRPr>
          </a:p>
          <a:p>
            <a:endParaRPr lang="en-US" b="1" dirty="0">
              <a:solidFill>
                <a:srgbClr val="002060"/>
              </a:solidFill>
              <a:latin typeface="Times New Roman" panose="02020603050405020304" pitchFamily="18" charset="0"/>
              <a:cs typeface="Times New Roman" panose="02020603050405020304" pitchFamily="18" charset="0"/>
            </a:endParaRPr>
          </a:p>
          <a:p>
            <a:endParaRPr lang="en-US" b="1" dirty="0">
              <a:solidFill>
                <a:srgbClr val="002060"/>
              </a:solidFill>
              <a:latin typeface="Times New Roman" panose="02020603050405020304" pitchFamily="18" charset="0"/>
              <a:cs typeface="Times New Roman" panose="02020603050405020304" pitchFamily="18" charset="0"/>
            </a:endParaRPr>
          </a:p>
          <a:p>
            <a:endParaRPr lang="en-US" b="1" dirty="0">
              <a:solidFill>
                <a:srgbClr val="002060"/>
              </a:solidFill>
              <a:latin typeface="Times New Roman" panose="02020603050405020304" pitchFamily="18" charset="0"/>
              <a:cs typeface="Times New Roman" panose="02020603050405020304" pitchFamily="18" charset="0"/>
            </a:endParaRPr>
          </a:p>
          <a:p>
            <a:endParaRPr lang="en-US" dirty="0">
              <a:latin typeface="Arial" panose="020B0604020202020204" pitchFamily="34" charset="0"/>
              <a:cs typeface="Arial" panose="020B0604020202020204" pitchFamily="34" charset="0"/>
            </a:endParaRPr>
          </a:p>
        </p:txBody>
      </p:sp>
      <p:pic>
        <p:nvPicPr>
          <p:cNvPr id="17" name="Рисунок 16"/>
          <p:cNvPicPr>
            <a:picLocks noChangeAspect="1"/>
          </p:cNvPicPr>
          <p:nvPr/>
        </p:nvPicPr>
        <p:blipFill rotWithShape="1">
          <a:blip r:embed="rId3" cstate="print"/>
          <a:srcRect t="6403" r="15650" b="8959"/>
          <a:stretch/>
        </p:blipFill>
        <p:spPr>
          <a:xfrm>
            <a:off x="7009550" y="1359598"/>
            <a:ext cx="4673327" cy="2759578"/>
          </a:xfrm>
          <a:prstGeom prst="rect">
            <a:avLst/>
          </a:prstGeom>
        </p:spPr>
      </p:pic>
      <p:pic>
        <p:nvPicPr>
          <p:cNvPr id="20" name="Рисунок 19"/>
          <p:cNvPicPr>
            <a:picLocks noChangeAspect="1"/>
          </p:cNvPicPr>
          <p:nvPr/>
        </p:nvPicPr>
        <p:blipFill>
          <a:blip r:embed="rId4" cstate="print"/>
          <a:stretch>
            <a:fillRect/>
          </a:stretch>
        </p:blipFill>
        <p:spPr>
          <a:xfrm>
            <a:off x="7997166" y="4076958"/>
            <a:ext cx="3685711" cy="1848978"/>
          </a:xfrm>
          <a:prstGeom prst="rect">
            <a:avLst/>
          </a:prstGeom>
        </p:spPr>
      </p:pic>
      <p:pic>
        <p:nvPicPr>
          <p:cNvPr id="21" name="Рисунок 20"/>
          <p:cNvPicPr>
            <a:picLocks noChangeAspect="1"/>
          </p:cNvPicPr>
          <p:nvPr/>
        </p:nvPicPr>
        <p:blipFill>
          <a:blip r:embed="rId5" cstate="print"/>
          <a:stretch>
            <a:fillRect/>
          </a:stretch>
        </p:blipFill>
        <p:spPr>
          <a:xfrm>
            <a:off x="9017926" y="5925936"/>
            <a:ext cx="2664951" cy="918624"/>
          </a:xfrm>
          <a:prstGeom prst="rect">
            <a:avLst/>
          </a:prstGeom>
        </p:spPr>
      </p:pic>
      <p:sp>
        <p:nvSpPr>
          <p:cNvPr id="23" name="Прямоугольник 22"/>
          <p:cNvSpPr/>
          <p:nvPr/>
        </p:nvSpPr>
        <p:spPr>
          <a:xfrm>
            <a:off x="7661029" y="6062082"/>
            <a:ext cx="2029431" cy="646331"/>
          </a:xfrm>
          <a:prstGeom prst="rect">
            <a:avLst/>
          </a:prstGeom>
        </p:spPr>
        <p:txBody>
          <a:bodyPr wrap="square">
            <a:spAutoFit/>
          </a:bodyPr>
          <a:lstStyle/>
          <a:p>
            <a:r>
              <a:rPr lang="en-US" b="1" dirty="0">
                <a:solidFill>
                  <a:srgbClr val="002060"/>
                </a:solidFill>
                <a:cs typeface="Times New Roman" panose="02020603050405020304" pitchFamily="18" charset="0"/>
              </a:rPr>
              <a:t>wireless EEG system</a:t>
            </a:r>
          </a:p>
        </p:txBody>
      </p:sp>
      <p:pic>
        <p:nvPicPr>
          <p:cNvPr id="10" name="Picture 7" descr="C:\Users\Юрий\Desktop\Skolkovo\Group Mean Heatmap.png">
            <a:extLst>
              <a:ext uri="{FF2B5EF4-FFF2-40B4-BE49-F238E27FC236}">
                <a16:creationId xmlns:a16="http://schemas.microsoft.com/office/drawing/2014/main" id="{70AAA57C-37C8-7D4C-8FE0-205981F2068A}"/>
              </a:ext>
            </a:extLst>
          </p:cNvPr>
          <p:cNvPicPr>
            <a:picLocks noChangeAspect="1" noChangeArrowheads="1"/>
          </p:cNvPicPr>
          <p:nvPr/>
        </p:nvPicPr>
        <p:blipFill rotWithShape="1">
          <a:blip r:embed="rId6" cstate="print"/>
          <a:srcRect b="5080"/>
          <a:stretch/>
        </p:blipFill>
        <p:spPr bwMode="auto">
          <a:xfrm>
            <a:off x="1820639" y="4423437"/>
            <a:ext cx="5625680" cy="2334672"/>
          </a:xfrm>
          <a:prstGeom prst="rect">
            <a:avLst/>
          </a:prstGeom>
          <a:noFill/>
        </p:spPr>
      </p:pic>
      <p:sp>
        <p:nvSpPr>
          <p:cNvPr id="2" name="Pravouholník 1">
            <a:extLst>
              <a:ext uri="{FF2B5EF4-FFF2-40B4-BE49-F238E27FC236}">
                <a16:creationId xmlns:a16="http://schemas.microsoft.com/office/drawing/2014/main" id="{08D0F041-9F7D-F244-BDD6-6EF1545AD8EB}"/>
              </a:ext>
            </a:extLst>
          </p:cNvPr>
          <p:cNvSpPr/>
          <p:nvPr/>
        </p:nvSpPr>
        <p:spPr>
          <a:xfrm>
            <a:off x="2093109" y="3980911"/>
            <a:ext cx="4002891" cy="369332"/>
          </a:xfrm>
          <a:prstGeom prst="rect">
            <a:avLst/>
          </a:prstGeom>
        </p:spPr>
        <p:txBody>
          <a:bodyPr wrap="none">
            <a:spAutoFit/>
          </a:bodyPr>
          <a:lstStyle/>
          <a:p>
            <a:r>
              <a:rPr lang="en-US" b="1" dirty="0">
                <a:solidFill>
                  <a:srgbClr val="002060"/>
                </a:solidFill>
                <a:cs typeface="Times New Roman" panose="02020603050405020304" pitchFamily="18" charset="0"/>
              </a:rPr>
              <a:t>Video-tracking information system</a:t>
            </a:r>
            <a:endParaRPr lang="en-US" b="1" u="sng" dirty="0">
              <a:cs typeface="Times New Roman" panose="02020603050405020304" pitchFamily="18" charset="0"/>
            </a:endParaRPr>
          </a:p>
        </p:txBody>
      </p:sp>
      <p:pic>
        <p:nvPicPr>
          <p:cNvPr id="3" name="Obrázok 2">
            <a:extLst>
              <a:ext uri="{FF2B5EF4-FFF2-40B4-BE49-F238E27FC236}">
                <a16:creationId xmlns:a16="http://schemas.microsoft.com/office/drawing/2014/main" id="{56250CCE-BC14-843C-E4D5-C06713DADAF1}"/>
              </a:ext>
            </a:extLst>
          </p:cNvPr>
          <p:cNvPicPr>
            <a:picLocks noChangeAspect="1"/>
          </p:cNvPicPr>
          <p:nvPr/>
        </p:nvPicPr>
        <p:blipFill rotWithShape="1">
          <a:blip r:embed="rId7"/>
          <a:srcRect l="2" t="14344" r="23609" b="19091"/>
          <a:stretch/>
        </p:blipFill>
        <p:spPr>
          <a:xfrm>
            <a:off x="154608" y="892308"/>
            <a:ext cx="2532454" cy="2942330"/>
          </a:xfrm>
          <a:prstGeom prst="rect">
            <a:avLst/>
          </a:prstGeom>
        </p:spPr>
      </p:pic>
    </p:spTree>
    <p:extLst>
      <p:ext uri="{BB962C8B-B14F-4D97-AF65-F5344CB8AC3E}">
        <p14:creationId xmlns:p14="http://schemas.microsoft.com/office/powerpoint/2010/main" val="3514576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esktop\atCy3dq4zIE.jpg"/>
          <p:cNvPicPr>
            <a:picLocks noChangeAspect="1" noChangeArrowheads="1"/>
          </p:cNvPicPr>
          <p:nvPr/>
        </p:nvPicPr>
        <p:blipFill>
          <a:blip r:embed="rId2"/>
          <a:srcRect l="3556" t="17778" r="4741" b="17778"/>
          <a:stretch>
            <a:fillRect/>
          </a:stretch>
        </p:blipFill>
        <p:spPr bwMode="auto">
          <a:xfrm>
            <a:off x="4335910" y="4251634"/>
            <a:ext cx="2600467" cy="2436548"/>
          </a:xfrm>
          <a:prstGeom prst="rect">
            <a:avLst/>
          </a:prstGeom>
          <a:noFill/>
        </p:spPr>
      </p:pic>
      <p:sp>
        <p:nvSpPr>
          <p:cNvPr id="4" name="TextBox 3"/>
          <p:cNvSpPr txBox="1"/>
          <p:nvPr/>
        </p:nvSpPr>
        <p:spPr>
          <a:xfrm>
            <a:off x="618632" y="375898"/>
            <a:ext cx="5669281" cy="892552"/>
          </a:xfrm>
          <a:prstGeom prst="rect">
            <a:avLst/>
          </a:prstGeom>
          <a:noFill/>
        </p:spPr>
        <p:txBody>
          <a:bodyPr wrap="square" rtlCol="0">
            <a:spAutoFit/>
          </a:bodyPr>
          <a:lstStyle/>
          <a:p>
            <a:r>
              <a:rPr lang="en-US" sz="2800" b="1" dirty="0">
                <a:solidFill>
                  <a:srgbClr val="002060"/>
                </a:solidFill>
              </a:rPr>
              <a:t>Electroencephalogram (EEG) </a:t>
            </a:r>
          </a:p>
          <a:p>
            <a:r>
              <a:rPr lang="en-US" sz="2400" dirty="0">
                <a:solidFill>
                  <a:srgbClr val="002060"/>
                </a:solidFill>
              </a:rPr>
              <a:t>- recordings and analyses of brain activity </a:t>
            </a:r>
          </a:p>
        </p:txBody>
      </p:sp>
      <p:pic>
        <p:nvPicPr>
          <p:cNvPr id="5" name="Picture 3" descr="C:\Users\Yulia\Desktop\для МАТЕМАТИКИ\61 клетка.jpg"/>
          <p:cNvPicPr>
            <a:picLocks noChangeAspect="1" noChangeArrowheads="1"/>
          </p:cNvPicPr>
          <p:nvPr/>
        </p:nvPicPr>
        <p:blipFill rotWithShape="1">
          <a:blip r:embed="rId3">
            <a:extLst>
              <a:ext uri="{28A0092B-C50C-407E-A947-70E740481C1C}">
                <a14:useLocalDpi xmlns:a14="http://schemas.microsoft.com/office/drawing/2010/main" val="0"/>
              </a:ext>
            </a:extLst>
          </a:blip>
          <a:srcRect b="6297"/>
          <a:stretch/>
        </p:blipFill>
        <p:spPr bwMode="auto">
          <a:xfrm>
            <a:off x="770710" y="1332412"/>
            <a:ext cx="5824594" cy="28346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Yulia\Desktop\nlm1fEHshCA.jpg"/>
          <p:cNvPicPr>
            <a:picLocks noChangeAspect="1" noChangeArrowheads="1"/>
          </p:cNvPicPr>
          <p:nvPr/>
        </p:nvPicPr>
        <p:blipFill>
          <a:blip r:embed="rId4">
            <a:extLst>
              <a:ext uri="{28A0092B-C50C-407E-A947-70E740481C1C}">
                <a14:useLocalDpi xmlns:a14="http://schemas.microsoft.com/office/drawing/2010/main" val="0"/>
              </a:ext>
            </a:extLst>
          </a:blip>
          <a:srcRect t="703" b="16879"/>
          <a:stretch>
            <a:fillRect/>
          </a:stretch>
        </p:blipFill>
        <p:spPr bwMode="auto">
          <a:xfrm>
            <a:off x="679266" y="4215053"/>
            <a:ext cx="3513911" cy="24706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Yulia\Documents\ex61поле.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6503" y="3591667"/>
            <a:ext cx="5015680" cy="309126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rotWithShape="1">
          <a:blip r:embed="rId6">
            <a:extLst>
              <a:ext uri="{28A0092B-C50C-407E-A947-70E740481C1C}">
                <a14:useLocalDpi xmlns:a14="http://schemas.microsoft.com/office/drawing/2010/main" val="0"/>
              </a:ext>
            </a:extLst>
          </a:blip>
          <a:srcRect l="20198" t="25557" r="10425" b="4923"/>
          <a:stretch/>
        </p:blipFill>
        <p:spPr>
          <a:xfrm>
            <a:off x="7283230" y="875212"/>
            <a:ext cx="3270832" cy="262563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DBF65403-4D0E-B14E-B37A-07E984FB148B}"/>
              </a:ext>
            </a:extLst>
          </p:cNvPr>
          <p:cNvSpPr>
            <a:spLocks noGrp="1"/>
          </p:cNvSpPr>
          <p:nvPr>
            <p:ph idx="1"/>
          </p:nvPr>
        </p:nvSpPr>
        <p:spPr>
          <a:xfrm>
            <a:off x="571123" y="1420401"/>
            <a:ext cx="5405937" cy="1684086"/>
          </a:xfrm>
        </p:spPr>
        <p:txBody>
          <a:bodyPr>
            <a:normAutofit fontScale="25000" lnSpcReduction="20000"/>
          </a:bodyPr>
          <a:lstStyle/>
          <a:p>
            <a:pPr marL="0" indent="0">
              <a:buNone/>
              <a:defRPr/>
            </a:pPr>
            <a:endParaRPr lang="en-US" dirty="0">
              <a:solidFill>
                <a:srgbClr val="002060"/>
              </a:solidFill>
            </a:endParaRPr>
          </a:p>
          <a:p>
            <a:pPr defTabSz="685800">
              <a:spcAft>
                <a:spcPts val="225"/>
              </a:spcAft>
              <a:defRPr/>
            </a:pPr>
            <a:r>
              <a:rPr lang="en-US" sz="7200" b="1" i="1" dirty="0">
                <a:solidFill>
                  <a:srgbClr val="002060"/>
                </a:solidFill>
                <a:cs typeface="Times New Roman" pitchFamily="18" charset="0"/>
              </a:rPr>
              <a:t>Department of Radiation Biology and Physiology</a:t>
            </a:r>
            <a:r>
              <a:rPr lang="ru-RU" sz="7200" b="1" i="1" dirty="0">
                <a:solidFill>
                  <a:srgbClr val="002060"/>
                </a:solidFill>
                <a:cs typeface="Times New Roman" pitchFamily="18" charset="0"/>
              </a:rPr>
              <a:t>:</a:t>
            </a:r>
          </a:p>
          <a:p>
            <a:pPr defTabSz="685800">
              <a:spcAft>
                <a:spcPts val="225"/>
              </a:spcAft>
              <a:buClr>
                <a:srgbClr val="002060"/>
              </a:buClr>
              <a:buSzPct val="70000"/>
              <a:defRPr/>
            </a:pPr>
            <a:r>
              <a:rPr lang="ru-RU" sz="7200" dirty="0">
                <a:solidFill>
                  <a:srgbClr val="002060"/>
                </a:solidFill>
                <a:cs typeface="Times New Roman" pitchFamily="18" charset="0"/>
              </a:rPr>
              <a:t> </a:t>
            </a:r>
            <a:r>
              <a:rPr lang="en-US" sz="7200" dirty="0">
                <a:solidFill>
                  <a:srgbClr val="002060"/>
                </a:solidFill>
                <a:cs typeface="Times New Roman" pitchFamily="18" charset="0"/>
              </a:rPr>
              <a:t>Molecular Radiobiology Sector</a:t>
            </a:r>
            <a:endParaRPr lang="ru-RU" sz="7200" dirty="0">
              <a:solidFill>
                <a:srgbClr val="002060"/>
              </a:solidFill>
              <a:cs typeface="Times New Roman" pitchFamily="18" charset="0"/>
            </a:endParaRPr>
          </a:p>
          <a:p>
            <a:pPr defTabSz="685800">
              <a:spcAft>
                <a:spcPts val="225"/>
              </a:spcAft>
              <a:buClr>
                <a:srgbClr val="002060"/>
              </a:buClr>
              <a:buSzPct val="50000"/>
              <a:defRPr/>
            </a:pPr>
            <a:r>
              <a:rPr lang="ru-RU" sz="7200" dirty="0">
                <a:solidFill>
                  <a:srgbClr val="002060"/>
                </a:solidFill>
                <a:cs typeface="Times New Roman" pitchFamily="18" charset="0"/>
              </a:rPr>
              <a:t> </a:t>
            </a:r>
            <a:r>
              <a:rPr lang="en-US" sz="7200" dirty="0">
                <a:solidFill>
                  <a:srgbClr val="002060"/>
                </a:solidFill>
                <a:cs typeface="Times New Roman" pitchFamily="18" charset="0"/>
              </a:rPr>
              <a:t>Radiation Cytology Sector</a:t>
            </a:r>
            <a:endParaRPr lang="ru-RU" sz="7200" dirty="0">
              <a:solidFill>
                <a:srgbClr val="002060"/>
              </a:solidFill>
              <a:cs typeface="Times New Roman" pitchFamily="18" charset="0"/>
            </a:endParaRPr>
          </a:p>
          <a:p>
            <a:pPr defTabSz="685800">
              <a:spcAft>
                <a:spcPts val="225"/>
              </a:spcAft>
              <a:buClr>
                <a:srgbClr val="002060"/>
              </a:buClr>
              <a:buSzPct val="50000"/>
              <a:defRPr/>
            </a:pPr>
            <a:r>
              <a:rPr lang="ru-RU" sz="7200" dirty="0">
                <a:solidFill>
                  <a:srgbClr val="002060"/>
                </a:solidFill>
                <a:cs typeface="Times New Roman" pitchFamily="18" charset="0"/>
              </a:rPr>
              <a:t> </a:t>
            </a:r>
            <a:r>
              <a:rPr lang="en-US" sz="7200" dirty="0">
                <a:solidFill>
                  <a:srgbClr val="002060"/>
                </a:solidFill>
                <a:cs typeface="Times New Roman" pitchFamily="18" charset="0"/>
              </a:rPr>
              <a:t>Radiation Physiology Sector</a:t>
            </a:r>
            <a:endParaRPr lang="ru-RU" sz="7200" dirty="0">
              <a:solidFill>
                <a:srgbClr val="002060"/>
              </a:solidFill>
              <a:cs typeface="Times New Roman" pitchFamily="18" charset="0"/>
            </a:endParaRPr>
          </a:p>
          <a:p>
            <a:pPr defTabSz="685800">
              <a:spcAft>
                <a:spcPts val="225"/>
              </a:spcAft>
              <a:buClr>
                <a:srgbClr val="002060"/>
              </a:buClr>
              <a:buSzPct val="50000"/>
              <a:defRPr/>
            </a:pPr>
            <a:r>
              <a:rPr lang="ru-RU" sz="7200" dirty="0">
                <a:solidFill>
                  <a:srgbClr val="002060"/>
                </a:solidFill>
                <a:cs typeface="Times New Roman" pitchFamily="18" charset="0"/>
              </a:rPr>
              <a:t> </a:t>
            </a:r>
            <a:r>
              <a:rPr lang="en-US" sz="7200" dirty="0">
                <a:solidFill>
                  <a:srgbClr val="002060"/>
                </a:solidFill>
                <a:cs typeface="Times New Roman" pitchFamily="18" charset="0"/>
              </a:rPr>
              <a:t>Radiation Neurochemistry Sector</a:t>
            </a:r>
            <a:endParaRPr lang="ru-RU" sz="7200" dirty="0">
              <a:solidFill>
                <a:srgbClr val="002060"/>
              </a:solidFill>
              <a:cs typeface="Times New Roman" pitchFamily="18" charset="0"/>
            </a:endParaRPr>
          </a:p>
          <a:p>
            <a:pPr defTabSz="685800">
              <a:spcAft>
                <a:spcPts val="225"/>
              </a:spcAft>
              <a:buClr>
                <a:srgbClr val="002060"/>
              </a:buClr>
              <a:buSzPct val="50000"/>
              <a:defRPr/>
            </a:pPr>
            <a:r>
              <a:rPr lang="ru-RU" sz="7200" dirty="0">
                <a:solidFill>
                  <a:srgbClr val="002060"/>
                </a:solidFill>
                <a:cs typeface="Times New Roman" pitchFamily="18" charset="0"/>
              </a:rPr>
              <a:t> </a:t>
            </a:r>
            <a:r>
              <a:rPr lang="en-US" sz="7200" dirty="0">
                <a:solidFill>
                  <a:srgbClr val="002060"/>
                </a:solidFill>
                <a:cs typeface="Times New Roman" pitchFamily="18" charset="0"/>
              </a:rPr>
              <a:t>Mathematical Modeling Sector</a:t>
            </a:r>
            <a:endParaRPr lang="ru-RU" sz="7200" dirty="0">
              <a:solidFill>
                <a:srgbClr val="002060"/>
              </a:solidFill>
              <a:cs typeface="Times New Roman" pitchFamily="18" charset="0"/>
            </a:endParaRPr>
          </a:p>
          <a:p>
            <a:pPr defTabSz="685800">
              <a:spcAft>
                <a:spcPts val="225"/>
              </a:spcAft>
              <a:buClr>
                <a:srgbClr val="002060"/>
              </a:buClr>
              <a:buSzPct val="50000"/>
              <a:defRPr/>
            </a:pPr>
            <a:r>
              <a:rPr lang="en-US" sz="7200" dirty="0">
                <a:solidFill>
                  <a:srgbClr val="002060"/>
                </a:solidFill>
                <a:cs typeface="Times New Roman" pitchFamily="18" charset="0"/>
              </a:rPr>
              <a:t> Radiation Genetics Group</a:t>
            </a:r>
          </a:p>
          <a:p>
            <a:pPr defTabSz="685800">
              <a:spcAft>
                <a:spcPts val="225"/>
              </a:spcAft>
              <a:buClr>
                <a:srgbClr val="002060"/>
              </a:buClr>
              <a:buSzPct val="50000"/>
              <a:defRPr/>
            </a:pPr>
            <a:endParaRPr lang="ru-RU" sz="7200" dirty="0">
              <a:solidFill>
                <a:srgbClr val="002060"/>
              </a:solidFill>
              <a:cs typeface="Times New Roman" pitchFamily="18" charset="0"/>
            </a:endParaRPr>
          </a:p>
          <a:p>
            <a:pPr defTabSz="685800">
              <a:spcAft>
                <a:spcPts val="225"/>
              </a:spcAft>
              <a:buClr>
                <a:srgbClr val="002060"/>
              </a:buClr>
              <a:buSzPct val="50000"/>
              <a:defRPr/>
            </a:pPr>
            <a:r>
              <a:rPr lang="en-US" sz="7200" b="1" i="1" dirty="0">
                <a:solidFill>
                  <a:srgbClr val="002060"/>
                </a:solidFill>
                <a:cs typeface="Times New Roman" pitchFamily="18" charset="0"/>
              </a:rPr>
              <a:t>Department of Radiation Research</a:t>
            </a:r>
            <a:r>
              <a:rPr lang="ru-RU" sz="7200" b="1" i="1" dirty="0">
                <a:solidFill>
                  <a:srgbClr val="002060"/>
                </a:solidFill>
                <a:cs typeface="Times New Roman" pitchFamily="18" charset="0"/>
              </a:rPr>
              <a:t>:</a:t>
            </a:r>
          </a:p>
          <a:p>
            <a:pPr defTabSz="685800">
              <a:spcAft>
                <a:spcPts val="225"/>
              </a:spcAft>
              <a:buClr>
                <a:srgbClr val="002060"/>
              </a:buClr>
              <a:buSzPct val="50000"/>
              <a:defRPr/>
            </a:pPr>
            <a:r>
              <a:rPr lang="ru-RU" sz="7200" dirty="0">
                <a:solidFill>
                  <a:srgbClr val="002060"/>
                </a:solidFill>
                <a:cs typeface="Times New Roman" pitchFamily="18" charset="0"/>
              </a:rPr>
              <a:t> </a:t>
            </a:r>
            <a:r>
              <a:rPr lang="en-US" sz="7200" dirty="0">
                <a:solidFill>
                  <a:srgbClr val="002060"/>
                </a:solidFill>
                <a:cs typeface="Times New Roman" pitchFamily="18" charset="0"/>
              </a:rPr>
              <a:t>Group for Modeling of Ionizing Radiation Interaction with Matter</a:t>
            </a:r>
            <a:endParaRPr lang="ru-RU" sz="7200" dirty="0">
              <a:solidFill>
                <a:srgbClr val="002060"/>
              </a:solidFill>
              <a:cs typeface="Times New Roman" pitchFamily="18" charset="0"/>
            </a:endParaRPr>
          </a:p>
          <a:p>
            <a:pPr defTabSz="685800">
              <a:spcAft>
                <a:spcPts val="225"/>
              </a:spcAft>
              <a:buClr>
                <a:srgbClr val="002060"/>
              </a:buClr>
              <a:buSzPct val="50000"/>
              <a:defRPr/>
            </a:pPr>
            <a:r>
              <a:rPr lang="ru-RU" sz="7200" dirty="0">
                <a:solidFill>
                  <a:srgbClr val="002060"/>
                </a:solidFill>
                <a:cs typeface="Times New Roman" pitchFamily="18" charset="0"/>
              </a:rPr>
              <a:t> </a:t>
            </a:r>
            <a:r>
              <a:rPr lang="en-US" sz="7200" dirty="0">
                <a:solidFill>
                  <a:srgbClr val="002060"/>
                </a:solidFill>
                <a:cs typeface="Times New Roman" pitchFamily="18" charset="0"/>
              </a:rPr>
              <a:t>Group for Studying Radiation Fields of JINR’s Basic Facilities and Environment</a:t>
            </a:r>
          </a:p>
          <a:p>
            <a:pPr defTabSz="685800">
              <a:spcAft>
                <a:spcPts val="225"/>
              </a:spcAft>
              <a:buClr>
                <a:srgbClr val="002060"/>
              </a:buClr>
              <a:buSzPct val="50000"/>
              <a:defRPr/>
            </a:pPr>
            <a:endParaRPr lang="ru-RU" sz="7200" dirty="0">
              <a:solidFill>
                <a:srgbClr val="002060"/>
              </a:solidFill>
              <a:cs typeface="Times New Roman" pitchFamily="18" charset="0"/>
            </a:endParaRPr>
          </a:p>
          <a:p>
            <a:pPr defTabSz="685800">
              <a:spcAft>
                <a:spcPts val="225"/>
              </a:spcAft>
              <a:buClr>
                <a:srgbClr val="002060"/>
              </a:buClr>
              <a:defRPr/>
            </a:pPr>
            <a:r>
              <a:rPr lang="en-US" sz="7200" b="1" i="1" dirty="0">
                <a:solidFill>
                  <a:srgbClr val="002060"/>
                </a:solidFill>
                <a:cs typeface="Times New Roman" pitchFamily="18" charset="0"/>
              </a:rPr>
              <a:t>Astrobiology Sector</a:t>
            </a:r>
            <a:endParaRPr lang="ru-RU" sz="7200" b="1" i="1" dirty="0">
              <a:solidFill>
                <a:srgbClr val="002060"/>
              </a:solidFill>
              <a:cs typeface="Times New Roman" pitchFamily="18" charset="0"/>
            </a:endParaRPr>
          </a:p>
          <a:p>
            <a:pPr>
              <a:defRPr/>
            </a:pPr>
            <a:endParaRPr lang="en-US" dirty="0">
              <a:solidFill>
                <a:srgbClr val="002060"/>
              </a:solidFill>
            </a:endParaRPr>
          </a:p>
          <a:p>
            <a:endParaRPr lang="sk-SK" dirty="0"/>
          </a:p>
        </p:txBody>
      </p:sp>
      <p:sp>
        <p:nvSpPr>
          <p:cNvPr id="4" name="Заголовок 11">
            <a:extLst>
              <a:ext uri="{FF2B5EF4-FFF2-40B4-BE49-F238E27FC236}">
                <a16:creationId xmlns:a16="http://schemas.microsoft.com/office/drawing/2014/main" id="{84A9B201-D5BA-824E-868F-B363015C886B}"/>
              </a:ext>
            </a:extLst>
          </p:cNvPr>
          <p:cNvSpPr>
            <a:spLocks noGrp="1"/>
          </p:cNvSpPr>
          <p:nvPr>
            <p:ph type="title"/>
          </p:nvPr>
        </p:nvSpPr>
        <p:spPr>
          <a:xfrm>
            <a:off x="571117" y="175348"/>
            <a:ext cx="10515600" cy="1325563"/>
          </a:xfrm>
        </p:spPr>
        <p:txBody>
          <a:bodyPr>
            <a:normAutofit/>
          </a:bodyPr>
          <a:lstStyle/>
          <a:p>
            <a:pPr algn="l"/>
            <a:r>
              <a:rPr lang="en-US" sz="2400" b="1" u="sng" dirty="0">
                <a:solidFill>
                  <a:srgbClr val="002060"/>
                </a:solidFill>
                <a:latin typeface="+mn-lt"/>
                <a:cs typeface="Times New Roman" pitchFamily="18" charset="0"/>
              </a:rPr>
              <a:t>Main theme</a:t>
            </a:r>
            <a:r>
              <a:rPr lang="ru-RU" sz="2400" b="1" u="sng" dirty="0">
                <a:solidFill>
                  <a:srgbClr val="002060"/>
                </a:solidFill>
                <a:latin typeface="+mn-lt"/>
                <a:cs typeface="Times New Roman" pitchFamily="18" charset="0"/>
              </a:rPr>
              <a:t> </a:t>
            </a:r>
            <a:r>
              <a:rPr lang="en-US" sz="2400" b="1" u="sng" dirty="0">
                <a:solidFill>
                  <a:srgbClr val="002060"/>
                </a:solidFill>
                <a:latin typeface="+mn-lt"/>
                <a:cs typeface="Times New Roman" pitchFamily="18" charset="0"/>
              </a:rPr>
              <a:t>of research:</a:t>
            </a:r>
            <a:r>
              <a:rPr lang="en-US" sz="2400" b="1" dirty="0">
                <a:solidFill>
                  <a:srgbClr val="002060"/>
                </a:solidFill>
                <a:latin typeface="+mn-lt"/>
                <a:cs typeface="Times New Roman" pitchFamily="18" charset="0"/>
              </a:rPr>
              <a:t> </a:t>
            </a:r>
            <a:br>
              <a:rPr lang="en-US" sz="2000" b="1" dirty="0">
                <a:solidFill>
                  <a:srgbClr val="002060"/>
                </a:solidFill>
                <a:latin typeface="+mn-lt"/>
                <a:cs typeface="Times New Roman" pitchFamily="18" charset="0"/>
              </a:rPr>
            </a:br>
            <a:br>
              <a:rPr lang="en-US" sz="2000" b="1" dirty="0">
                <a:solidFill>
                  <a:srgbClr val="002060"/>
                </a:solidFill>
                <a:latin typeface="+mn-lt"/>
                <a:cs typeface="Times New Roman" pitchFamily="18" charset="0"/>
              </a:rPr>
            </a:br>
            <a:r>
              <a:rPr lang="en-US" sz="2800" b="1" dirty="0">
                <a:solidFill>
                  <a:srgbClr val="002060"/>
                </a:solidFill>
                <a:latin typeface="+mn-lt"/>
                <a:cs typeface="Times New Roman" pitchFamily="18" charset="0"/>
              </a:rPr>
              <a:t>The biological action of heavy charged particles of different energies</a:t>
            </a:r>
            <a:endParaRPr lang="ru-RU" sz="2800" b="1" dirty="0">
              <a:latin typeface="+mn-lt"/>
            </a:endParaRPr>
          </a:p>
        </p:txBody>
      </p:sp>
      <p:pic>
        <p:nvPicPr>
          <p:cNvPr id="5" name="Рисунок 10">
            <a:extLst>
              <a:ext uri="{FF2B5EF4-FFF2-40B4-BE49-F238E27FC236}">
                <a16:creationId xmlns:a16="http://schemas.microsoft.com/office/drawing/2014/main" id="{74255607-137B-2F4B-B212-1AFB2CFDF216}"/>
              </a:ext>
            </a:extLst>
          </p:cNvPr>
          <p:cNvPicPr>
            <a:picLocks noChangeAspect="1"/>
          </p:cNvPicPr>
          <p:nvPr/>
        </p:nvPicPr>
        <p:blipFill>
          <a:blip r:embed="rId2" cstate="print"/>
          <a:stretch>
            <a:fillRect/>
          </a:stretch>
        </p:blipFill>
        <p:spPr>
          <a:xfrm>
            <a:off x="10405575" y="0"/>
            <a:ext cx="1362303" cy="1358005"/>
          </a:xfrm>
          <a:prstGeom prst="rect">
            <a:avLst/>
          </a:prstGeom>
        </p:spPr>
      </p:pic>
      <p:pic>
        <p:nvPicPr>
          <p:cNvPr id="7" name="Рисунок 9" descr="fn2_DujRjFA.jpg">
            <a:extLst>
              <a:ext uri="{FF2B5EF4-FFF2-40B4-BE49-F238E27FC236}">
                <a16:creationId xmlns:a16="http://schemas.microsoft.com/office/drawing/2014/main" id="{5ECF9964-6A13-BB42-B846-05D0424B566D}"/>
              </a:ext>
            </a:extLst>
          </p:cNvPr>
          <p:cNvPicPr>
            <a:picLocks noChangeAspect="1"/>
          </p:cNvPicPr>
          <p:nvPr/>
        </p:nvPicPr>
        <p:blipFill rotWithShape="1">
          <a:blip r:embed="rId3" cstate="print"/>
          <a:srcRect l="-353" t="9147" r="2266" b="15402"/>
          <a:stretch/>
        </p:blipFill>
        <p:spPr>
          <a:xfrm>
            <a:off x="8396878" y="1420401"/>
            <a:ext cx="3674665" cy="3445727"/>
          </a:xfrm>
          <a:prstGeom prst="rect">
            <a:avLst/>
          </a:prstGeom>
        </p:spPr>
      </p:pic>
      <p:pic>
        <p:nvPicPr>
          <p:cNvPr id="6" name="Obrázok 5">
            <a:extLst>
              <a:ext uri="{FF2B5EF4-FFF2-40B4-BE49-F238E27FC236}">
                <a16:creationId xmlns:a16="http://schemas.microsoft.com/office/drawing/2014/main" id="{07F45B82-C83A-3848-9FB9-DCA325CFEE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35" t="16526" b="7905"/>
          <a:stretch/>
        </p:blipFill>
        <p:spPr>
          <a:xfrm>
            <a:off x="5977056" y="4735869"/>
            <a:ext cx="4083373" cy="2122147"/>
          </a:xfrm>
          <a:prstGeom prst="rect">
            <a:avLst/>
          </a:prstGeom>
        </p:spPr>
      </p:pic>
      <p:sp>
        <p:nvSpPr>
          <p:cNvPr id="9" name="Pravouholník 8">
            <a:extLst>
              <a:ext uri="{FF2B5EF4-FFF2-40B4-BE49-F238E27FC236}">
                <a16:creationId xmlns:a16="http://schemas.microsoft.com/office/drawing/2014/main" id="{60B99F74-6246-174A-8A58-656A185D74C6}"/>
              </a:ext>
            </a:extLst>
          </p:cNvPr>
          <p:cNvSpPr/>
          <p:nvPr/>
        </p:nvSpPr>
        <p:spPr>
          <a:xfrm>
            <a:off x="10147682" y="5523980"/>
            <a:ext cx="2168735" cy="646331"/>
          </a:xfrm>
          <a:prstGeom prst="rect">
            <a:avLst/>
          </a:prstGeom>
        </p:spPr>
        <p:txBody>
          <a:bodyPr wrap="none">
            <a:spAutoFit/>
          </a:bodyPr>
          <a:lstStyle/>
          <a:p>
            <a:r>
              <a:rPr lang="sk-SK" dirty="0" err="1">
                <a:solidFill>
                  <a:srgbClr val="002060"/>
                </a:solidFill>
              </a:rPr>
              <a:t>Website</a:t>
            </a:r>
            <a:r>
              <a:rPr lang="sk-SK" dirty="0">
                <a:solidFill>
                  <a:srgbClr val="002060"/>
                </a:solidFill>
              </a:rPr>
              <a:t>: </a:t>
            </a:r>
            <a:r>
              <a:rPr lang="sk-SK" b="1" dirty="0" err="1">
                <a:solidFill>
                  <a:srgbClr val="002060"/>
                </a:solidFill>
              </a:rPr>
              <a:t>lrb.jinr.ru</a:t>
            </a:r>
            <a:endParaRPr lang="sk-SK" b="1" dirty="0">
              <a:solidFill>
                <a:srgbClr val="002060"/>
              </a:solidFill>
            </a:endParaRPr>
          </a:p>
          <a:p>
            <a:r>
              <a:rPr lang="sk-SK" dirty="0">
                <a:solidFill>
                  <a:srgbClr val="002060"/>
                </a:solidFill>
              </a:rPr>
              <a:t>E-mail: </a:t>
            </a:r>
            <a:r>
              <a:rPr lang="sk-SK" b="1" dirty="0" err="1">
                <a:solidFill>
                  <a:srgbClr val="002060"/>
                </a:solidFill>
              </a:rPr>
              <a:t>lrb@jinr.ru</a:t>
            </a:r>
            <a:endParaRPr lang="sk-SK" b="1" dirty="0">
              <a:solidFill>
                <a:srgbClr val="002060"/>
              </a:solidFill>
            </a:endParaRPr>
          </a:p>
        </p:txBody>
      </p:sp>
    </p:spTree>
    <p:extLst>
      <p:ext uri="{BB962C8B-B14F-4D97-AF65-F5344CB8AC3E}">
        <p14:creationId xmlns:p14="http://schemas.microsoft.com/office/powerpoint/2010/main" val="1671426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cq6JpAhouNU.jpg"/>
          <p:cNvPicPr>
            <a:picLocks noChangeAspect="1" noChangeArrowheads="1"/>
          </p:cNvPicPr>
          <p:nvPr/>
        </p:nvPicPr>
        <p:blipFill>
          <a:blip r:embed="rId3"/>
          <a:srcRect l="2250" t="3376" r="1500" b="9004"/>
          <a:stretch>
            <a:fillRect/>
          </a:stretch>
        </p:blipFill>
        <p:spPr bwMode="auto">
          <a:xfrm>
            <a:off x="1358537" y="812170"/>
            <a:ext cx="4738766" cy="2874742"/>
          </a:xfrm>
          <a:prstGeom prst="rect">
            <a:avLst/>
          </a:prstGeom>
          <a:noFill/>
        </p:spPr>
      </p:pic>
      <p:pic>
        <p:nvPicPr>
          <p:cNvPr id="2051" name="Picture 3" descr="C:\Users\User\Desktop\1W6sG-udiL4.jpg"/>
          <p:cNvPicPr>
            <a:picLocks noChangeAspect="1" noChangeArrowheads="1"/>
          </p:cNvPicPr>
          <p:nvPr/>
        </p:nvPicPr>
        <p:blipFill>
          <a:blip r:embed="rId4"/>
          <a:srcRect l="4500" t="3376" r="6000" b="4502"/>
          <a:stretch>
            <a:fillRect/>
          </a:stretch>
        </p:blipFill>
        <p:spPr bwMode="auto">
          <a:xfrm>
            <a:off x="6451332" y="3487783"/>
            <a:ext cx="4646846" cy="3187336"/>
          </a:xfrm>
          <a:prstGeom prst="rect">
            <a:avLst/>
          </a:prstGeom>
          <a:noFill/>
        </p:spPr>
      </p:pic>
      <p:sp>
        <p:nvSpPr>
          <p:cNvPr id="4" name="Прямоугольник 3"/>
          <p:cNvSpPr/>
          <p:nvPr/>
        </p:nvSpPr>
        <p:spPr>
          <a:xfrm>
            <a:off x="997131" y="195330"/>
            <a:ext cx="5181600" cy="523220"/>
          </a:xfrm>
          <a:prstGeom prst="rect">
            <a:avLst/>
          </a:prstGeom>
        </p:spPr>
        <p:txBody>
          <a:bodyPr wrap="square">
            <a:spAutoFit/>
          </a:bodyPr>
          <a:lstStyle/>
          <a:p>
            <a:pPr algn="ctr"/>
            <a:r>
              <a:rPr lang="en-US" sz="2800" b="1" dirty="0">
                <a:solidFill>
                  <a:srgbClr val="002060"/>
                </a:solidFill>
              </a:rPr>
              <a:t>Computerized Tomography (CT)</a:t>
            </a:r>
          </a:p>
        </p:txBody>
      </p:sp>
      <p:pic>
        <p:nvPicPr>
          <p:cNvPr id="2052" name="Picture 4" descr="C:\Users\User\Downloads\IMG_1342.jpg"/>
          <p:cNvPicPr>
            <a:picLocks noChangeAspect="1" noChangeArrowheads="1"/>
          </p:cNvPicPr>
          <p:nvPr/>
        </p:nvPicPr>
        <p:blipFill>
          <a:blip r:embed="rId5"/>
          <a:srcRect l="8929" t="19286" r="6071" b="2619"/>
          <a:stretch>
            <a:fillRect/>
          </a:stretch>
        </p:blipFill>
        <p:spPr bwMode="auto">
          <a:xfrm>
            <a:off x="6531429" y="460006"/>
            <a:ext cx="4351176" cy="2998261"/>
          </a:xfrm>
          <a:prstGeom prst="rect">
            <a:avLst/>
          </a:prstGeom>
          <a:noFill/>
        </p:spPr>
      </p:pic>
      <p:pic>
        <p:nvPicPr>
          <p:cNvPr id="1027" name="Picture 3" descr="C:\Users\User\Downloads\NmFiYDYeoZE.jpg"/>
          <p:cNvPicPr>
            <a:picLocks noChangeAspect="1" noChangeArrowheads="1"/>
          </p:cNvPicPr>
          <p:nvPr/>
        </p:nvPicPr>
        <p:blipFill>
          <a:blip r:embed="rId6"/>
          <a:srcRect/>
          <a:stretch>
            <a:fillRect/>
          </a:stretch>
        </p:blipFill>
        <p:spPr bwMode="auto">
          <a:xfrm>
            <a:off x="1384664" y="3754408"/>
            <a:ext cx="4611188" cy="2946837"/>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ABE727-59CB-664F-B008-3ECADBD3C2BB}"/>
              </a:ext>
            </a:extLst>
          </p:cNvPr>
          <p:cNvSpPr>
            <a:spLocks noGrp="1"/>
          </p:cNvSpPr>
          <p:nvPr>
            <p:ph type="title"/>
          </p:nvPr>
        </p:nvSpPr>
        <p:spPr>
          <a:xfrm>
            <a:off x="2714072" y="161926"/>
            <a:ext cx="7467600" cy="1143000"/>
          </a:xfrm>
        </p:spPr>
        <p:txBody>
          <a:bodyPr>
            <a:normAutofit/>
          </a:bodyPr>
          <a:lstStyle/>
          <a:p>
            <a:pPr algn="ctr">
              <a:defRPr/>
            </a:pPr>
            <a:r>
              <a:rPr lang="en-US" sz="3200" b="1" dirty="0">
                <a:solidFill>
                  <a:srgbClr val="002060"/>
                </a:solidFill>
                <a:latin typeface="+mn-lt"/>
              </a:rPr>
              <a:t>Medicinal agents in experiments</a:t>
            </a:r>
          </a:p>
        </p:txBody>
      </p:sp>
      <p:pic>
        <p:nvPicPr>
          <p:cNvPr id="22531" name="Picture 2" descr="C:\Users\User\Desktop\Radiophysiol\8QkQDyLDMeM.jpg">
            <a:extLst>
              <a:ext uri="{FF2B5EF4-FFF2-40B4-BE49-F238E27FC236}">
                <a16:creationId xmlns:a16="http://schemas.microsoft.com/office/drawing/2014/main" id="{94F60DB9-A71E-5146-B103-91ADAAEE05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2000" t="7201" r="14400" b="14400"/>
          <a:stretch>
            <a:fillRect/>
          </a:stretch>
        </p:blipFill>
        <p:spPr bwMode="auto">
          <a:xfrm>
            <a:off x="4836718" y="2049898"/>
            <a:ext cx="2803525"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4">
            <a:extLst>
              <a:ext uri="{FF2B5EF4-FFF2-40B4-BE49-F238E27FC236}">
                <a16:creationId xmlns:a16="http://schemas.microsoft.com/office/drawing/2014/main" id="{F8A00823-D2E5-3B40-9818-8441EB3D07FC}"/>
              </a:ext>
            </a:extLst>
          </p:cNvPr>
          <p:cNvSpPr txBox="1">
            <a:spLocks noChangeArrowheads="1"/>
          </p:cNvSpPr>
          <p:nvPr/>
        </p:nvSpPr>
        <p:spPr bwMode="auto">
          <a:xfrm>
            <a:off x="4642996" y="1148180"/>
            <a:ext cx="3276600" cy="646331"/>
          </a:xfrm>
          <a:prstGeom prst="rect">
            <a:avLst/>
          </a:prstGeom>
          <a:noFill/>
          <a:ln w="9525">
            <a:noFill/>
            <a:miter lim="800000"/>
            <a:headEnd/>
            <a:tailEnd/>
          </a:ln>
        </p:spPr>
        <p:txBody>
          <a:bodyPr>
            <a:spAutoFit/>
          </a:bodyPr>
          <a:lstStyle/>
          <a:p>
            <a:pPr>
              <a:defRPr/>
            </a:pPr>
            <a:r>
              <a:rPr lang="en-US" dirty="0" err="1">
                <a:latin typeface="+mj-lt"/>
                <a:cs typeface="Arial" charset="0"/>
              </a:rPr>
              <a:t>Semax</a:t>
            </a:r>
            <a:r>
              <a:rPr lang="en-US" dirty="0">
                <a:latin typeface="+mj-lt"/>
                <a:cs typeface="Arial" charset="0"/>
              </a:rPr>
              <a:t> – 0.1% </a:t>
            </a:r>
            <a:r>
              <a:rPr lang="en-US" dirty="0" err="1">
                <a:latin typeface="+mj-lt"/>
                <a:cs typeface="Arial" charset="0"/>
              </a:rPr>
              <a:t>neuropeptid</a:t>
            </a:r>
            <a:r>
              <a:rPr lang="en-US" dirty="0">
                <a:latin typeface="+mj-lt"/>
                <a:cs typeface="Arial" charset="0"/>
              </a:rPr>
              <a:t>, Met-</a:t>
            </a:r>
            <a:r>
              <a:rPr lang="en-US" dirty="0" err="1">
                <a:latin typeface="+mj-lt"/>
                <a:cs typeface="Arial" charset="0"/>
              </a:rPr>
              <a:t>Glu</a:t>
            </a:r>
            <a:r>
              <a:rPr lang="en-US" dirty="0">
                <a:latin typeface="+mj-lt"/>
                <a:cs typeface="Arial" charset="0"/>
              </a:rPr>
              <a:t>-His-</a:t>
            </a:r>
            <a:r>
              <a:rPr lang="en-US" dirty="0" err="1">
                <a:latin typeface="+mj-lt"/>
                <a:cs typeface="Arial" charset="0"/>
              </a:rPr>
              <a:t>Phe</a:t>
            </a:r>
            <a:r>
              <a:rPr lang="en-US" dirty="0">
                <a:latin typeface="+mj-lt"/>
                <a:cs typeface="Arial" charset="0"/>
              </a:rPr>
              <a:t>-Pro-</a:t>
            </a:r>
            <a:r>
              <a:rPr lang="en-US" dirty="0" err="1">
                <a:latin typeface="+mj-lt"/>
                <a:cs typeface="Arial" charset="0"/>
              </a:rPr>
              <a:t>Gly</a:t>
            </a:r>
            <a:r>
              <a:rPr lang="en-US" dirty="0">
                <a:latin typeface="+mj-lt"/>
                <a:cs typeface="Arial" charset="0"/>
              </a:rPr>
              <a:t>-Pro</a:t>
            </a:r>
          </a:p>
        </p:txBody>
      </p:sp>
      <p:pic>
        <p:nvPicPr>
          <p:cNvPr id="22533" name="Picture 3" descr="C:\Users\User\Desktop\Radiophysiol\piracetam-nootropil-tablets_30s.jpg">
            <a:extLst>
              <a:ext uri="{FF2B5EF4-FFF2-40B4-BE49-F238E27FC236}">
                <a16:creationId xmlns:a16="http://schemas.microsoft.com/office/drawing/2014/main" id="{5CA5200B-E8A1-0342-B8BB-4D200090B0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4001" b="24001"/>
          <a:stretch>
            <a:fillRect/>
          </a:stretch>
        </p:blipFill>
        <p:spPr bwMode="auto">
          <a:xfrm>
            <a:off x="1070779" y="2220928"/>
            <a:ext cx="2887663"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6">
            <a:extLst>
              <a:ext uri="{FF2B5EF4-FFF2-40B4-BE49-F238E27FC236}">
                <a16:creationId xmlns:a16="http://schemas.microsoft.com/office/drawing/2014/main" id="{9ED467B9-55E1-C044-BF69-B52045D01B5C}"/>
              </a:ext>
            </a:extLst>
          </p:cNvPr>
          <p:cNvSpPr txBox="1">
            <a:spLocks noChangeArrowheads="1"/>
          </p:cNvSpPr>
          <p:nvPr/>
        </p:nvSpPr>
        <p:spPr bwMode="auto">
          <a:xfrm>
            <a:off x="1139032" y="1204926"/>
            <a:ext cx="3276600" cy="646331"/>
          </a:xfrm>
          <a:prstGeom prst="rect">
            <a:avLst/>
          </a:prstGeom>
          <a:noFill/>
          <a:ln w="9525">
            <a:noFill/>
            <a:miter lim="800000"/>
            <a:headEnd/>
            <a:tailEnd/>
          </a:ln>
        </p:spPr>
        <p:txBody>
          <a:bodyPr wrap="square">
            <a:spAutoFit/>
          </a:bodyPr>
          <a:lstStyle/>
          <a:p>
            <a:pPr>
              <a:defRPr/>
            </a:pPr>
            <a:r>
              <a:rPr lang="en-US" dirty="0">
                <a:latin typeface="+mj-lt"/>
                <a:cs typeface="Arial" charset="0"/>
              </a:rPr>
              <a:t>Piracetam-like Nootropics </a:t>
            </a:r>
          </a:p>
          <a:p>
            <a:pPr>
              <a:defRPr/>
            </a:pPr>
            <a:r>
              <a:rPr lang="en-US" dirty="0">
                <a:latin typeface="+mj-lt"/>
                <a:cs typeface="Arial" charset="0"/>
              </a:rPr>
              <a:t>2-oxo-1-pyrrolidine acetamide</a:t>
            </a:r>
          </a:p>
        </p:txBody>
      </p:sp>
      <p:pic>
        <p:nvPicPr>
          <p:cNvPr id="22535" name="Picture 4" descr="C:\Users\User\Desktop\Radiophysiol\tanakan-ginkgo-biloba-90-capsules-ipsen-pharma.jpg">
            <a:extLst>
              <a:ext uri="{FF2B5EF4-FFF2-40B4-BE49-F238E27FC236}">
                <a16:creationId xmlns:a16="http://schemas.microsoft.com/office/drawing/2014/main" id="{A45A0037-3E55-C249-8712-383F966AAB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097" t="12576" r="2097" b="14671"/>
          <a:stretch>
            <a:fillRect/>
          </a:stretch>
        </p:blipFill>
        <p:spPr bwMode="auto">
          <a:xfrm>
            <a:off x="1070779" y="4419601"/>
            <a:ext cx="2517775"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TextBox 8">
            <a:extLst>
              <a:ext uri="{FF2B5EF4-FFF2-40B4-BE49-F238E27FC236}">
                <a16:creationId xmlns:a16="http://schemas.microsoft.com/office/drawing/2014/main" id="{A4309822-02C6-0E4B-A21A-6EF1042577C9}"/>
              </a:ext>
            </a:extLst>
          </p:cNvPr>
          <p:cNvSpPr txBox="1">
            <a:spLocks noChangeArrowheads="1"/>
          </p:cNvSpPr>
          <p:nvPr/>
        </p:nvSpPr>
        <p:spPr bwMode="auto">
          <a:xfrm>
            <a:off x="1060849" y="3869475"/>
            <a:ext cx="2895600" cy="369332"/>
          </a:xfrm>
          <a:prstGeom prst="rect">
            <a:avLst/>
          </a:prstGeom>
          <a:noFill/>
          <a:ln w="9525">
            <a:noFill/>
            <a:miter lim="800000"/>
            <a:headEnd/>
            <a:tailEnd/>
          </a:ln>
        </p:spPr>
        <p:txBody>
          <a:bodyPr>
            <a:spAutoFit/>
          </a:bodyPr>
          <a:lstStyle/>
          <a:p>
            <a:pPr>
              <a:defRPr/>
            </a:pPr>
            <a:r>
              <a:rPr lang="en-US" dirty="0" err="1">
                <a:latin typeface="+mj-lt"/>
                <a:cs typeface="Arial" charset="0"/>
              </a:rPr>
              <a:t>Ginko</a:t>
            </a:r>
            <a:r>
              <a:rPr lang="en-US" dirty="0">
                <a:latin typeface="+mj-lt"/>
                <a:cs typeface="Arial" charset="0"/>
              </a:rPr>
              <a:t> </a:t>
            </a:r>
            <a:r>
              <a:rPr lang="en-US" dirty="0" err="1">
                <a:latin typeface="+mj-lt"/>
                <a:cs typeface="Arial" charset="0"/>
              </a:rPr>
              <a:t>Biloba</a:t>
            </a:r>
            <a:r>
              <a:rPr lang="en-US" dirty="0">
                <a:latin typeface="+mj-lt"/>
                <a:cs typeface="Arial" charset="0"/>
              </a:rPr>
              <a:t> based drugs</a:t>
            </a:r>
          </a:p>
        </p:txBody>
      </p:sp>
      <p:sp>
        <p:nvSpPr>
          <p:cNvPr id="21513" name="TextBox 8">
            <a:extLst>
              <a:ext uri="{FF2B5EF4-FFF2-40B4-BE49-F238E27FC236}">
                <a16:creationId xmlns:a16="http://schemas.microsoft.com/office/drawing/2014/main" id="{B478B30A-B59A-4E42-9A16-09E8C8C2EBBB}"/>
              </a:ext>
            </a:extLst>
          </p:cNvPr>
          <p:cNvSpPr txBox="1">
            <a:spLocks noChangeArrowheads="1"/>
          </p:cNvSpPr>
          <p:nvPr/>
        </p:nvSpPr>
        <p:spPr bwMode="auto">
          <a:xfrm>
            <a:off x="9041039" y="3040327"/>
            <a:ext cx="1566001" cy="369332"/>
          </a:xfrm>
          <a:prstGeom prst="rect">
            <a:avLst/>
          </a:prstGeom>
          <a:noFill/>
          <a:ln w="9525">
            <a:noFill/>
            <a:miter lim="800000"/>
            <a:headEnd/>
            <a:tailEnd/>
          </a:ln>
        </p:spPr>
        <p:txBody>
          <a:bodyPr wrap="square">
            <a:spAutoFit/>
          </a:bodyPr>
          <a:lstStyle/>
          <a:p>
            <a:pPr>
              <a:defRPr/>
            </a:pPr>
            <a:r>
              <a:rPr lang="en-US" dirty="0" err="1">
                <a:latin typeface="+mj-lt"/>
                <a:cs typeface="Arial" charset="0"/>
              </a:rPr>
              <a:t>Cerebrolysin</a:t>
            </a:r>
            <a:endParaRPr lang="en-US" dirty="0">
              <a:latin typeface="+mj-lt"/>
              <a:cs typeface="Arial" charset="0"/>
            </a:endParaRPr>
          </a:p>
        </p:txBody>
      </p:sp>
      <p:pic>
        <p:nvPicPr>
          <p:cNvPr id="4" name="Obrázok 3">
            <a:extLst>
              <a:ext uri="{FF2B5EF4-FFF2-40B4-BE49-F238E27FC236}">
                <a16:creationId xmlns:a16="http://schemas.microsoft.com/office/drawing/2014/main" id="{59C7E7CD-FA08-5F43-9873-8BC97A2B0B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4813" y="3561176"/>
            <a:ext cx="3947999" cy="298767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Заголовок 1">
            <a:extLst>
              <a:ext uri="{FF2B5EF4-FFF2-40B4-BE49-F238E27FC236}">
                <a16:creationId xmlns:a16="http://schemas.microsoft.com/office/drawing/2014/main" id="{44F27F37-4D55-8B4B-B5DC-183E4210337F}"/>
              </a:ext>
            </a:extLst>
          </p:cNvPr>
          <p:cNvSpPr>
            <a:spLocks noGrp="1"/>
          </p:cNvSpPr>
          <p:nvPr>
            <p:ph type="title"/>
          </p:nvPr>
        </p:nvSpPr>
        <p:spPr>
          <a:xfrm>
            <a:off x="442988" y="163141"/>
            <a:ext cx="8765183" cy="1325563"/>
          </a:xfrm>
        </p:spPr>
        <p:txBody>
          <a:bodyPr>
            <a:normAutofit/>
          </a:bodyPr>
          <a:lstStyle/>
          <a:p>
            <a:pPr algn="ctr"/>
            <a:r>
              <a:rPr lang="en-US" altLang="sk-SK" sz="3200" b="1" dirty="0">
                <a:solidFill>
                  <a:srgbClr val="002060"/>
                </a:solidFill>
              </a:rPr>
              <a:t>Pharmacological approaches of neuroprotection</a:t>
            </a:r>
          </a:p>
        </p:txBody>
      </p:sp>
      <p:pic>
        <p:nvPicPr>
          <p:cNvPr id="5" name="Obrázok 7">
            <a:extLst>
              <a:ext uri="{FF2B5EF4-FFF2-40B4-BE49-F238E27FC236}">
                <a16:creationId xmlns:a16="http://schemas.microsoft.com/office/drawing/2014/main" id="{D7BF162B-8D52-B602-4BC4-4D9AACAE5DF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1920" t="9600" b="5760"/>
          <a:stretch>
            <a:fillRect/>
          </a:stretch>
        </p:blipFill>
        <p:spPr bwMode="auto">
          <a:xfrm>
            <a:off x="6087524" y="4327387"/>
            <a:ext cx="2853094" cy="236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ok 9">
            <a:extLst>
              <a:ext uri="{FF2B5EF4-FFF2-40B4-BE49-F238E27FC236}">
                <a16:creationId xmlns:a16="http://schemas.microsoft.com/office/drawing/2014/main" id="{190ADCA7-22B8-48D4-3D36-5B73F1C063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0583" t="12358" r="34880" b="12358"/>
          <a:stretch>
            <a:fillRect/>
          </a:stretch>
        </p:blipFill>
        <p:spPr bwMode="auto">
          <a:xfrm>
            <a:off x="142398" y="1413591"/>
            <a:ext cx="5577625" cy="481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a:extLst>
              <a:ext uri="{FF2B5EF4-FFF2-40B4-BE49-F238E27FC236}">
                <a16:creationId xmlns:a16="http://schemas.microsoft.com/office/drawing/2014/main" id="{3410929D-A66D-C125-16DA-30B8D7263F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0596" y="163139"/>
            <a:ext cx="2821405" cy="669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ravouholník 1">
            <a:extLst>
              <a:ext uri="{FF2B5EF4-FFF2-40B4-BE49-F238E27FC236}">
                <a16:creationId xmlns:a16="http://schemas.microsoft.com/office/drawing/2014/main" id="{F239E611-5407-2795-23E1-CA198F85672E}"/>
              </a:ext>
            </a:extLst>
          </p:cNvPr>
          <p:cNvSpPr/>
          <p:nvPr/>
        </p:nvSpPr>
        <p:spPr>
          <a:xfrm>
            <a:off x="5720013" y="1413584"/>
            <a:ext cx="3488155" cy="1323439"/>
          </a:xfrm>
          <a:prstGeom prst="rect">
            <a:avLst/>
          </a:prstGeom>
        </p:spPr>
        <p:txBody>
          <a:bodyPr wrap="square">
            <a:spAutoFit/>
          </a:bodyPr>
          <a:lstStyle/>
          <a:p>
            <a:r>
              <a:rPr lang="en-US" altLang="sk-SK" sz="2000" dirty="0">
                <a:solidFill>
                  <a:srgbClr val="006BB4"/>
                </a:solidFill>
              </a:rPr>
              <a:t>Effect of piracetam after fractional gamma irradiation </a:t>
            </a:r>
          </a:p>
          <a:p>
            <a:r>
              <a:rPr lang="en-US" altLang="sk-SK" sz="2000" dirty="0">
                <a:solidFill>
                  <a:srgbClr val="006BB4"/>
                </a:solidFill>
              </a:rPr>
              <a:t>(60Co; 0.5 </a:t>
            </a:r>
            <a:r>
              <a:rPr lang="en-US" altLang="sk-SK" sz="2000" dirty="0" err="1">
                <a:solidFill>
                  <a:srgbClr val="006BB4"/>
                </a:solidFill>
              </a:rPr>
              <a:t>Gy</a:t>
            </a:r>
            <a:r>
              <a:rPr lang="en-US" altLang="sk-SK" sz="2000" dirty="0">
                <a:solidFill>
                  <a:srgbClr val="006BB4"/>
                </a:solidFill>
              </a:rPr>
              <a:t> per fraction in a total dose of 5 </a:t>
            </a:r>
            <a:r>
              <a:rPr lang="en-US" altLang="sk-SK" sz="2000" dirty="0" err="1">
                <a:solidFill>
                  <a:srgbClr val="006BB4"/>
                </a:solidFill>
              </a:rPr>
              <a:t>Gy</a:t>
            </a:r>
            <a:r>
              <a:rPr lang="en-US" altLang="sk-SK" sz="2000" dirty="0">
                <a:solidFill>
                  <a:srgbClr val="006BB4"/>
                </a:solidFill>
              </a:rPr>
              <a:t>)</a:t>
            </a:r>
            <a:endParaRPr lang="sk-SK" sz="2000" dirty="0"/>
          </a:p>
        </p:txBody>
      </p:sp>
      <p:sp>
        <p:nvSpPr>
          <p:cNvPr id="4" name="Pravouholník 3">
            <a:extLst>
              <a:ext uri="{FF2B5EF4-FFF2-40B4-BE49-F238E27FC236}">
                <a16:creationId xmlns:a16="http://schemas.microsoft.com/office/drawing/2014/main" id="{2892CFF7-B1CC-D225-BD09-39233E113C7C}"/>
              </a:ext>
            </a:extLst>
          </p:cNvPr>
          <p:cNvSpPr/>
          <p:nvPr/>
        </p:nvSpPr>
        <p:spPr>
          <a:xfrm>
            <a:off x="5720013" y="3412322"/>
            <a:ext cx="3819200" cy="584775"/>
          </a:xfrm>
          <a:prstGeom prst="rect">
            <a:avLst/>
          </a:prstGeom>
        </p:spPr>
        <p:txBody>
          <a:bodyPr wrap="square">
            <a:spAutoFit/>
          </a:bodyPr>
          <a:lstStyle/>
          <a:p>
            <a:pPr lvl="0" defTabSz="914400" eaLnBrk="0" fontAlgn="base" hangingPunct="0">
              <a:spcBef>
                <a:spcPct val="0"/>
              </a:spcBef>
              <a:spcAft>
                <a:spcPct val="0"/>
              </a:spcAft>
            </a:pPr>
            <a:r>
              <a:rPr lang="sk-SK" altLang="sk-SK" sz="1600" dirty="0" err="1"/>
              <a:t>Severyukhin</a:t>
            </a:r>
            <a:r>
              <a:rPr lang="sk-SK" altLang="sk-SK" sz="1600" dirty="0"/>
              <a:t>, </a:t>
            </a:r>
            <a:r>
              <a:rPr lang="sk-SK" altLang="sk-SK" sz="1600" dirty="0" err="1"/>
              <a:t>Yu.S</a:t>
            </a:r>
            <a:r>
              <a:rPr lang="sk-SK" altLang="sk-SK" sz="1600" dirty="0"/>
              <a:t>., </a:t>
            </a:r>
            <a:r>
              <a:rPr lang="sk-SK" altLang="sk-SK" sz="1600" b="1" dirty="0" err="1"/>
              <a:t>Lalkovičova</a:t>
            </a:r>
            <a:r>
              <a:rPr lang="sk-SK" altLang="sk-SK" sz="1600" b="1" dirty="0"/>
              <a:t>, M</a:t>
            </a:r>
            <a:r>
              <a:rPr lang="sk-SK" altLang="sk-SK" sz="1600" dirty="0"/>
              <a:t>.*</a:t>
            </a:r>
          </a:p>
          <a:p>
            <a:pPr lvl="0" defTabSz="914400" eaLnBrk="0" fontAlgn="base" hangingPunct="0">
              <a:spcBef>
                <a:spcPct val="0"/>
              </a:spcBef>
              <a:spcAft>
                <a:spcPct val="0"/>
              </a:spcAft>
            </a:pPr>
            <a:r>
              <a:rPr lang="sk-SK" altLang="sk-SK" sz="1600" i="1" dirty="0"/>
              <a:t>et al. </a:t>
            </a:r>
            <a:r>
              <a:rPr lang="sk-SK" altLang="sk-SK" sz="1600" dirty="0"/>
              <a:t>2021</a:t>
            </a:r>
          </a:p>
        </p:txBody>
      </p:sp>
    </p:spTree>
    <p:extLst>
      <p:ext uri="{BB962C8B-B14F-4D97-AF65-F5344CB8AC3E}">
        <p14:creationId xmlns:p14="http://schemas.microsoft.com/office/powerpoint/2010/main" val="530200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773" y="228648"/>
            <a:ext cx="11791665" cy="771344"/>
          </a:xfrm>
        </p:spPr>
        <p:txBody>
          <a:bodyPr>
            <a:noAutofit/>
          </a:bodyPr>
          <a:lstStyle/>
          <a:p>
            <a:pPr algn="ctr"/>
            <a:r>
              <a:rPr lang="en-US" altLang="sk-SK" sz="2800" b="1" dirty="0">
                <a:solidFill>
                  <a:srgbClr val="002060"/>
                </a:solidFill>
                <a:latin typeface="+mn-lt"/>
                <a:cs typeface="Arial" panose="020B0604020202020204" pitchFamily="34" charset="0"/>
              </a:rPr>
              <a:t>In search for new </a:t>
            </a:r>
            <a:r>
              <a:rPr lang="en-US" altLang="sk-SK" sz="2800" b="1" dirty="0" err="1">
                <a:solidFill>
                  <a:srgbClr val="002060"/>
                </a:solidFill>
                <a:latin typeface="+mn-lt"/>
                <a:cs typeface="Arial" panose="020B0604020202020204" pitchFamily="34" charset="0"/>
              </a:rPr>
              <a:t>neuroprotective</a:t>
            </a:r>
            <a:r>
              <a:rPr lang="en-US" altLang="sk-SK" sz="2800" b="1" dirty="0">
                <a:solidFill>
                  <a:srgbClr val="002060"/>
                </a:solidFill>
                <a:latin typeface="+mn-lt"/>
                <a:cs typeface="Arial" panose="020B0604020202020204" pitchFamily="34" charset="0"/>
              </a:rPr>
              <a:t> agents effective against radiation damage of CNS</a:t>
            </a:r>
            <a:endParaRPr lang="en-US" sz="2800" b="1" dirty="0">
              <a:solidFill>
                <a:srgbClr val="002060"/>
              </a:solidFill>
              <a:latin typeface="+mn-lt"/>
            </a:endParaRPr>
          </a:p>
        </p:txBody>
      </p:sp>
      <p:pic>
        <p:nvPicPr>
          <p:cNvPr id="4" name="Picture 2"/>
          <p:cNvPicPr>
            <a:picLocks noGrp="1" noChangeAspect="1" noChangeArrowheads="1"/>
          </p:cNvPicPr>
          <p:nvPr>
            <p:ph idx="1"/>
          </p:nvPr>
        </p:nvPicPr>
        <p:blipFill>
          <a:blip r:embed="rId2"/>
          <a:srcRect l="25500" t="30939" r="20250" b="12187"/>
          <a:stretch>
            <a:fillRect/>
          </a:stretch>
        </p:blipFill>
        <p:spPr bwMode="auto">
          <a:xfrm>
            <a:off x="5016009" y="1066844"/>
            <a:ext cx="6704558" cy="5623079"/>
          </a:xfrm>
          <a:prstGeom prst="rect">
            <a:avLst/>
          </a:prstGeom>
          <a:noFill/>
          <a:ln w="9525">
            <a:noFill/>
            <a:miter lim="800000"/>
            <a:headEnd/>
            <a:tailEnd/>
          </a:ln>
        </p:spPr>
      </p:pic>
      <p:sp>
        <p:nvSpPr>
          <p:cNvPr id="6" name="Прямоугольник 5"/>
          <p:cNvSpPr/>
          <p:nvPr/>
        </p:nvSpPr>
        <p:spPr>
          <a:xfrm>
            <a:off x="3212769" y="6171400"/>
            <a:ext cx="1763175" cy="307777"/>
          </a:xfrm>
          <a:prstGeom prst="rect">
            <a:avLst/>
          </a:prstGeom>
        </p:spPr>
        <p:txBody>
          <a:bodyPr wrap="none">
            <a:spAutoFit/>
          </a:bodyPr>
          <a:lstStyle/>
          <a:p>
            <a:r>
              <a:rPr lang="en-US" altLang="sk-SK" sz="1400" dirty="0" err="1"/>
              <a:t>Lalkovičová</a:t>
            </a:r>
            <a:r>
              <a:rPr lang="en-US" altLang="sk-SK" sz="1400" dirty="0"/>
              <a:t> M (2022) </a:t>
            </a:r>
            <a:endParaRPr lang="en-US" sz="1400" dirty="0"/>
          </a:p>
        </p:txBody>
      </p:sp>
      <p:pic>
        <p:nvPicPr>
          <p:cNvPr id="2050" name="Picture 2" descr="C:\Users\User\Downloads\NRR-17-1885-g002.jpg"/>
          <p:cNvPicPr>
            <a:picLocks noChangeAspect="1" noChangeArrowheads="1"/>
          </p:cNvPicPr>
          <p:nvPr/>
        </p:nvPicPr>
        <p:blipFill>
          <a:blip r:embed="rId3"/>
          <a:srcRect/>
          <a:stretch>
            <a:fillRect/>
          </a:stretch>
        </p:blipFill>
        <p:spPr bwMode="auto">
          <a:xfrm>
            <a:off x="170401" y="2284635"/>
            <a:ext cx="4858291" cy="3052128"/>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Рисунок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6103" y="3598862"/>
            <a:ext cx="3497738" cy="3076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152401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7" name="Rectangle 10"/>
          <p:cNvSpPr>
            <a:spLocks noChangeArrowheads="1"/>
          </p:cNvSpPr>
          <p:nvPr/>
        </p:nvSpPr>
        <p:spPr bwMode="auto">
          <a:xfrm>
            <a:off x="152401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9" name="Rectangle 7"/>
          <p:cNvSpPr>
            <a:spLocks noChangeArrowheads="1"/>
          </p:cNvSpPr>
          <p:nvPr/>
        </p:nvSpPr>
        <p:spPr bwMode="auto">
          <a:xfrm>
            <a:off x="152401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20" name="Прямоугольник 19"/>
          <p:cNvSpPr/>
          <p:nvPr/>
        </p:nvSpPr>
        <p:spPr>
          <a:xfrm>
            <a:off x="2095472" y="132258"/>
            <a:ext cx="8286808" cy="523220"/>
          </a:xfrm>
          <a:prstGeom prst="rect">
            <a:avLst/>
          </a:prstGeom>
        </p:spPr>
        <p:txBody>
          <a:bodyPr wrap="square">
            <a:spAutoFit/>
          </a:bodyPr>
          <a:lstStyle/>
          <a:p>
            <a:pPr algn="ctr"/>
            <a:r>
              <a:rPr lang="en-US" sz="2800" b="1" dirty="0">
                <a:solidFill>
                  <a:srgbClr val="002060"/>
                </a:solidFill>
                <a:cs typeface="Times New Roman" pitchFamily="18" charset="0"/>
              </a:rPr>
              <a:t>Clinical Radiobiology</a:t>
            </a:r>
            <a:endParaRPr lang="ru-RU" sz="2800" b="1" dirty="0">
              <a:solidFill>
                <a:srgbClr val="002060"/>
              </a:solidFill>
              <a:cs typeface="Times New Roman" pitchFamily="18" charset="0"/>
            </a:endParaRPr>
          </a:p>
        </p:txBody>
      </p:sp>
      <p:sp>
        <p:nvSpPr>
          <p:cNvPr id="32" name="TextBox 31"/>
          <p:cNvSpPr txBox="1"/>
          <p:nvPr/>
        </p:nvSpPr>
        <p:spPr>
          <a:xfrm>
            <a:off x="2371026" y="3747819"/>
            <a:ext cx="1913592" cy="600164"/>
          </a:xfrm>
          <a:prstGeom prst="rect">
            <a:avLst/>
          </a:prstGeom>
          <a:solidFill>
            <a:schemeClr val="bg1"/>
          </a:solidFill>
        </p:spPr>
        <p:txBody>
          <a:bodyPr wrap="square" rtlCol="0">
            <a:spAutoFit/>
          </a:bodyPr>
          <a:lstStyle/>
          <a:p>
            <a:r>
              <a:rPr lang="en-US" sz="1100" dirty="0">
                <a:latin typeface="Times New Roman" panose="02020603050405020304" pitchFamily="18" charset="0"/>
                <a:cs typeface="Times New Roman" panose="02020603050405020304" pitchFamily="18" charset="0"/>
              </a:rPr>
              <a:t>Protons </a:t>
            </a:r>
            <a:r>
              <a:rPr lang="en-US" sz="1100" b="1" dirty="0">
                <a:solidFill>
                  <a:srgbClr val="C00000"/>
                </a:solidFill>
                <a:latin typeface="Times New Roman" panose="02020603050405020304" pitchFamily="18" charset="0"/>
                <a:cs typeface="Times New Roman" panose="02020603050405020304" pitchFamily="18" charset="0"/>
              </a:rPr>
              <a:t>1.25 </a:t>
            </a:r>
            <a:r>
              <a:rPr lang="en-US" sz="1100" b="1" dirty="0" err="1">
                <a:solidFill>
                  <a:srgbClr val="C00000"/>
                </a:solidFill>
                <a:latin typeface="Times New Roman" panose="02020603050405020304" pitchFamily="18" charset="0"/>
                <a:cs typeface="Times New Roman" panose="02020603050405020304" pitchFamily="18" charset="0"/>
              </a:rPr>
              <a:t>Gy</a:t>
            </a:r>
            <a:r>
              <a:rPr lang="en-US" sz="1100" b="1" dirty="0">
                <a:solidFill>
                  <a:srgbClr val="C00000"/>
                </a:solidFill>
                <a:latin typeface="Times New Roman" panose="02020603050405020304" pitchFamily="18" charset="0"/>
                <a:cs typeface="Times New Roman" panose="02020603050405020304" pitchFamily="18" charset="0"/>
              </a:rPr>
              <a:t> with Ara C</a:t>
            </a:r>
          </a:p>
          <a:p>
            <a:r>
              <a:rPr lang="en-US" sz="1100" dirty="0">
                <a:latin typeface="Times New Roman" panose="02020603050405020304" pitchFamily="18" charset="0"/>
                <a:cs typeface="Times New Roman" panose="02020603050405020304" pitchFamily="18" charset="0"/>
              </a:rPr>
              <a:t>Protons 1.25 </a:t>
            </a:r>
            <a:r>
              <a:rPr lang="en-US" sz="1100" dirty="0" err="1">
                <a:latin typeface="Times New Roman" panose="02020603050405020304" pitchFamily="18" charset="0"/>
                <a:cs typeface="Times New Roman" panose="02020603050405020304" pitchFamily="18" charset="0"/>
              </a:rPr>
              <a:t>Gy</a:t>
            </a:r>
            <a:endParaRPr lang="en-US" sz="1100" dirty="0">
              <a:latin typeface="Times New Roman" panose="02020603050405020304" pitchFamily="18" charset="0"/>
              <a:cs typeface="Times New Roman" panose="02020603050405020304" pitchFamily="18" charset="0"/>
            </a:endParaRPr>
          </a:p>
          <a:p>
            <a:r>
              <a:rPr lang="en-US" sz="1100" baseline="30000" dirty="0">
                <a:latin typeface="Times New Roman" panose="02020603050405020304" pitchFamily="18" charset="0"/>
                <a:cs typeface="Times New Roman" panose="02020603050405020304" pitchFamily="18" charset="0"/>
              </a:rPr>
              <a:t>11</a:t>
            </a:r>
            <a:r>
              <a:rPr lang="en-US" sz="1100" dirty="0">
                <a:latin typeface="Times New Roman" panose="02020603050405020304" pitchFamily="18" charset="0"/>
                <a:cs typeface="Times New Roman" panose="02020603050405020304" pitchFamily="18" charset="0"/>
              </a:rPr>
              <a:t>B ions  1 </a:t>
            </a:r>
            <a:r>
              <a:rPr lang="en-US" sz="1100" dirty="0" err="1">
                <a:latin typeface="Times New Roman" panose="02020603050405020304" pitchFamily="18" charset="0"/>
                <a:cs typeface="Times New Roman" panose="02020603050405020304" pitchFamily="18" charset="0"/>
              </a:rPr>
              <a:t>Gy</a:t>
            </a:r>
            <a:endParaRPr lang="en-US" sz="11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3524233" y="6286537"/>
            <a:ext cx="864971" cy="276999"/>
          </a:xfrm>
          <a:prstGeom prst="rect">
            <a:avLst/>
          </a:prstGeom>
          <a:solidFill>
            <a:schemeClr val="bg1"/>
          </a:solidFill>
        </p:spPr>
        <p:txBody>
          <a:bodyPr wrap="square" rtlCol="0">
            <a:spAutoFit/>
          </a:bodyPr>
          <a:lstStyle/>
          <a:p>
            <a:r>
              <a:rPr lang="en-US" sz="1200" dirty="0">
                <a:latin typeface="Times New Roman" panose="02020603050405020304" pitchFamily="18" charset="0"/>
                <a:cs typeface="Times New Roman" panose="02020603050405020304" pitchFamily="18" charset="0"/>
              </a:rPr>
              <a:t>Time, h</a:t>
            </a:r>
            <a:endParaRPr lang="ru-RU" sz="1200" dirty="0">
              <a:latin typeface="Times New Roman" panose="02020603050405020304" pitchFamily="18" charset="0"/>
              <a:cs typeface="Times New Roman" panose="02020603050405020304" pitchFamily="18" charset="0"/>
            </a:endParaRPr>
          </a:p>
        </p:txBody>
      </p:sp>
      <p:sp>
        <p:nvSpPr>
          <p:cNvPr id="34" name="TextBox 33"/>
          <p:cNvSpPr txBox="1"/>
          <p:nvPr/>
        </p:nvSpPr>
        <p:spPr>
          <a:xfrm rot="16200000">
            <a:off x="1055063" y="4683742"/>
            <a:ext cx="2399610" cy="461665"/>
          </a:xfrm>
          <a:prstGeom prst="rect">
            <a:avLst/>
          </a:prstGeom>
          <a:solidFill>
            <a:schemeClr val="bg1"/>
          </a:solidFill>
        </p:spPr>
        <p:txBody>
          <a:bodyPr wrap="square" rtlCol="0">
            <a:spAutoFit/>
          </a:bodyPr>
          <a:lstStyle/>
          <a:p>
            <a:r>
              <a:rPr lang="en-US" sz="1200" dirty="0">
                <a:latin typeface="Times New Roman" panose="02020603050405020304" pitchFamily="18" charset="0"/>
                <a:cs typeface="Times New Roman" panose="02020603050405020304" pitchFamily="18" charset="0"/>
              </a:rPr>
              <a:t>Number of </a:t>
            </a:r>
            <a:r>
              <a:rPr lang="ru-RU" sz="1200" dirty="0">
                <a:latin typeface="Times New Roman" panose="02020603050405020304" pitchFamily="18" charset="0"/>
                <a:cs typeface="Times New Roman" panose="02020603050405020304" pitchFamily="18" charset="0"/>
              </a:rPr>
              <a:t>γH2AX/53BP1 </a:t>
            </a:r>
            <a:r>
              <a:rPr lang="en-US" sz="1200" dirty="0">
                <a:latin typeface="Times New Roman" panose="02020603050405020304" pitchFamily="18" charset="0"/>
                <a:cs typeface="Times New Roman" panose="02020603050405020304" pitchFamily="18" charset="0"/>
              </a:rPr>
              <a:t> foci/cell</a:t>
            </a:r>
          </a:p>
          <a:p>
            <a:endParaRPr lang="ru-RU" sz="1200" dirty="0">
              <a:latin typeface="Times New Roman" panose="02020603050405020304" pitchFamily="18" charset="0"/>
              <a:cs typeface="Times New Roman" panose="02020603050405020304" pitchFamily="18" charset="0"/>
            </a:endParaRPr>
          </a:p>
        </p:txBody>
      </p:sp>
      <p:pic>
        <p:nvPicPr>
          <p:cNvPr id="27" name="Рисунок 26" descr="Ð¦Ð¸ÑÐ°ÑÐ°Ð±Ð¸Ð½"/>
          <p:cNvPicPr/>
          <p:nvPr/>
        </p:nvPicPr>
        <p:blipFill>
          <a:blip r:embed="rId4" cstate="print"/>
          <a:srcRect/>
          <a:stretch>
            <a:fillRect/>
          </a:stretch>
        </p:blipFill>
        <p:spPr bwMode="auto">
          <a:xfrm>
            <a:off x="6738943" y="1285863"/>
            <a:ext cx="1173888" cy="1268505"/>
          </a:xfrm>
          <a:prstGeom prst="rect">
            <a:avLst/>
          </a:prstGeom>
          <a:noFill/>
          <a:ln w="9525">
            <a:noFill/>
            <a:miter lim="800000"/>
            <a:headEnd/>
            <a:tailEnd/>
          </a:ln>
        </p:spPr>
      </p:pic>
      <p:sp>
        <p:nvSpPr>
          <p:cNvPr id="28" name="TextBox 27"/>
          <p:cNvSpPr txBox="1"/>
          <p:nvPr/>
        </p:nvSpPr>
        <p:spPr>
          <a:xfrm>
            <a:off x="8024828" y="1857366"/>
            <a:ext cx="2044725" cy="338554"/>
          </a:xfrm>
          <a:prstGeom prst="rect">
            <a:avLst/>
          </a:prstGeom>
          <a:noFill/>
        </p:spPr>
        <p:txBody>
          <a:bodyPr wrap="square" rtlCol="0">
            <a:spAutoFit/>
          </a:bodyPr>
          <a:lstStyle/>
          <a:p>
            <a:r>
              <a:rPr lang="en-US" sz="1600" b="1" dirty="0">
                <a:solidFill>
                  <a:srgbClr val="C00000"/>
                </a:solidFill>
                <a:latin typeface="Times New Roman" panose="02020603050405020304" pitchFamily="18" charset="0"/>
                <a:cs typeface="Times New Roman" panose="02020603050405020304" pitchFamily="18" charset="0"/>
              </a:rPr>
              <a:t>Ara C, cytarabine</a:t>
            </a:r>
            <a:endParaRPr lang="ru-RU" sz="1600" b="1" dirty="0">
              <a:solidFill>
                <a:srgbClr val="C00000"/>
              </a:solidFill>
              <a:latin typeface="Times New Roman" panose="02020603050405020304" pitchFamily="18" charset="0"/>
              <a:cs typeface="Times New Roman" panose="02020603050405020304" pitchFamily="18" charset="0"/>
            </a:endParaRPr>
          </a:p>
        </p:txBody>
      </p:sp>
      <p:pic>
        <p:nvPicPr>
          <p:cNvPr id="30" name="Picture 3" descr="belt2"/>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8679" y="3929069"/>
            <a:ext cx="444692" cy="44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Прямоугольник 35"/>
          <p:cNvSpPr/>
          <p:nvPr/>
        </p:nvSpPr>
        <p:spPr>
          <a:xfrm>
            <a:off x="1855314" y="712486"/>
            <a:ext cx="8715436" cy="646331"/>
          </a:xfrm>
          <a:prstGeom prst="rect">
            <a:avLst/>
          </a:prstGeom>
        </p:spPr>
        <p:txBody>
          <a:bodyPr wrap="square">
            <a:spAutoFit/>
          </a:bodyPr>
          <a:lstStyle/>
          <a:p>
            <a:r>
              <a:rPr lang="en-US" u="sng" dirty="0">
                <a:solidFill>
                  <a:srgbClr val="002060"/>
                </a:solidFill>
                <a:cs typeface="Times New Roman" pitchFamily="18" charset="0"/>
              </a:rPr>
              <a:t>A new promising method for cancer therapy:</a:t>
            </a:r>
            <a:r>
              <a:rPr lang="en-US" dirty="0">
                <a:solidFill>
                  <a:srgbClr val="002060"/>
                </a:solidFill>
                <a:cs typeface="Times New Roman" pitchFamily="18" charset="0"/>
              </a:rPr>
              <a:t> </a:t>
            </a:r>
          </a:p>
          <a:p>
            <a:r>
              <a:rPr lang="en-US" dirty="0">
                <a:solidFill>
                  <a:srgbClr val="002060"/>
                </a:solidFill>
                <a:cs typeface="Times New Roman" pitchFamily="18" charset="0"/>
              </a:rPr>
              <a:t>increasing the biological effectiveness of  </a:t>
            </a:r>
            <a:r>
              <a:rPr lang="el-GR" dirty="0">
                <a:solidFill>
                  <a:srgbClr val="002060"/>
                </a:solidFill>
                <a:cs typeface="Times New Roman" pitchFamily="18" charset="0"/>
              </a:rPr>
              <a:t>γ</a:t>
            </a:r>
            <a:r>
              <a:rPr lang="en-US" dirty="0">
                <a:solidFill>
                  <a:srgbClr val="002060"/>
                </a:solidFill>
                <a:cs typeface="Times New Roman" pitchFamily="18" charset="0"/>
              </a:rPr>
              <a:t>- and proton radiation by special drugs</a:t>
            </a:r>
            <a:endParaRPr lang="ru-RU" dirty="0">
              <a:solidFill>
                <a:srgbClr val="002060"/>
              </a:solidFill>
              <a:cs typeface="Times New Roman" pitchFamily="18" charset="0"/>
            </a:endParaRPr>
          </a:p>
        </p:txBody>
      </p:sp>
      <p:sp>
        <p:nvSpPr>
          <p:cNvPr id="38" name="Прямоугольник 37"/>
          <p:cNvSpPr/>
          <p:nvPr/>
        </p:nvSpPr>
        <p:spPr>
          <a:xfrm>
            <a:off x="1108548" y="1461068"/>
            <a:ext cx="3786215" cy="646331"/>
          </a:xfrm>
          <a:prstGeom prst="rect">
            <a:avLst/>
          </a:prstGeom>
        </p:spPr>
        <p:txBody>
          <a:bodyPr wrap="square">
            <a:spAutoFit/>
          </a:bodyPr>
          <a:lstStyle/>
          <a:p>
            <a:pPr marL="285750" indent="-285750">
              <a:buFont typeface="Arial" panose="020B0604020202020204" pitchFamily="34" charset="0"/>
              <a:buChar char="•"/>
            </a:pPr>
            <a:r>
              <a:rPr lang="en-US" dirty="0">
                <a:solidFill>
                  <a:srgbClr val="002060"/>
                </a:solidFill>
                <a:latin typeface="Times New Roman" panose="02020603050405020304" pitchFamily="18" charset="0"/>
                <a:cs typeface="Times New Roman" panose="02020603050405020304" pitchFamily="18" charset="0"/>
              </a:rPr>
              <a:t>Induction of </a:t>
            </a:r>
            <a:r>
              <a:rPr lang="en-US" b="1" dirty="0">
                <a:solidFill>
                  <a:srgbClr val="002060"/>
                </a:solidFill>
                <a:latin typeface="Times New Roman" panose="02020603050405020304" pitchFamily="18" charset="0"/>
                <a:cs typeface="Times New Roman" panose="02020603050405020304" pitchFamily="18" charset="0"/>
              </a:rPr>
              <a:t>DNA damage</a:t>
            </a:r>
            <a:r>
              <a:rPr lang="en-US" dirty="0">
                <a:solidFill>
                  <a:srgbClr val="002060"/>
                </a:solidFill>
                <a:latin typeface="Times New Roman" panose="02020603050405020304" pitchFamily="18" charset="0"/>
                <a:cs typeface="Times New Roman" panose="02020603050405020304" pitchFamily="18" charset="0"/>
              </a:rPr>
              <a:t> in </a:t>
            </a:r>
            <a:r>
              <a:rPr lang="en-US" b="1" dirty="0">
                <a:solidFill>
                  <a:srgbClr val="002060"/>
                </a:solidFill>
                <a:latin typeface="Times New Roman" panose="02020603050405020304" pitchFamily="18" charset="0"/>
                <a:cs typeface="Times New Roman" panose="02020603050405020304" pitchFamily="18" charset="0"/>
              </a:rPr>
              <a:t>human cells </a:t>
            </a:r>
            <a:r>
              <a:rPr lang="en-US" dirty="0">
                <a:solidFill>
                  <a:srgbClr val="002060"/>
                </a:solidFill>
                <a:latin typeface="Times New Roman" panose="02020603050405020304" pitchFamily="18" charset="0"/>
                <a:cs typeface="Times New Roman" panose="02020603050405020304" pitchFamily="18" charset="0"/>
              </a:rPr>
              <a:t>(</a:t>
            </a:r>
            <a:r>
              <a:rPr lang="en-US" i="1" dirty="0">
                <a:solidFill>
                  <a:srgbClr val="002060"/>
                </a:solidFill>
                <a:latin typeface="Times New Roman" panose="02020603050405020304" pitchFamily="18" charset="0"/>
                <a:cs typeface="Times New Roman" panose="02020603050405020304" pitchFamily="18" charset="0"/>
              </a:rPr>
              <a:t>in vitro</a:t>
            </a:r>
            <a:r>
              <a:rPr lang="en-US" dirty="0">
                <a:solidFill>
                  <a:srgbClr val="002060"/>
                </a:solidFill>
                <a:latin typeface="Times New Roman" panose="02020603050405020304" pitchFamily="18" charset="0"/>
                <a:cs typeface="Times New Roman" panose="02020603050405020304" pitchFamily="18" charset="0"/>
              </a:rPr>
              <a:t> experiments)</a:t>
            </a:r>
          </a:p>
        </p:txBody>
      </p:sp>
      <p:pic>
        <p:nvPicPr>
          <p:cNvPr id="40" name="Picture 3" descr="C:\Users\Kruglyakova\Desktop\ушки_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109" t="75292" r="1"/>
          <a:stretch/>
        </p:blipFill>
        <p:spPr bwMode="auto">
          <a:xfrm>
            <a:off x="2688673" y="2457430"/>
            <a:ext cx="1045711" cy="11430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Kruglyakova\Desktop\ушки_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44" t="75292" r="56974"/>
          <a:stretch/>
        </p:blipFill>
        <p:spPr bwMode="auto">
          <a:xfrm>
            <a:off x="1532996" y="2457431"/>
            <a:ext cx="1126176" cy="1143008"/>
          </a:xfrm>
          <a:prstGeom prst="rect">
            <a:avLst/>
          </a:prstGeom>
          <a:noFill/>
          <a:extLst>
            <a:ext uri="{909E8E84-426E-40DD-AFC4-6F175D3DCCD1}">
              <a14:hiddenFill xmlns:a14="http://schemas.microsoft.com/office/drawing/2010/main">
                <a:solidFill>
                  <a:srgbClr val="FFFFFF"/>
                </a:solidFill>
              </a14:hiddenFill>
            </a:ext>
          </a:extLst>
        </p:spPr>
      </p:pic>
      <p:sp>
        <p:nvSpPr>
          <p:cNvPr id="42" name="Прямоугольник 41"/>
          <p:cNvSpPr/>
          <p:nvPr/>
        </p:nvSpPr>
        <p:spPr>
          <a:xfrm>
            <a:off x="2714805" y="2170478"/>
            <a:ext cx="1032399" cy="307777"/>
          </a:xfrm>
          <a:prstGeom prst="rect">
            <a:avLst/>
          </a:prstGeom>
        </p:spPr>
        <p:txBody>
          <a:bodyPr wrap="none">
            <a:spAutoFit/>
          </a:bodyPr>
          <a:lstStyle/>
          <a:p>
            <a:r>
              <a:rPr lang="en-US" sz="1400" b="1" dirty="0">
                <a:solidFill>
                  <a:srgbClr val="C00000"/>
                </a:solidFill>
                <a:latin typeface="Times New Roman" panose="02020603050405020304" pitchFamily="18" charset="0"/>
                <a:cs typeface="Times New Roman" panose="02020603050405020304" pitchFamily="18" charset="0"/>
              </a:rPr>
              <a:t>with </a:t>
            </a:r>
            <a:r>
              <a:rPr lang="en-US" sz="1400" b="1" dirty="0" err="1">
                <a:solidFill>
                  <a:srgbClr val="C00000"/>
                </a:solidFill>
                <a:latin typeface="Times New Roman" panose="02020603050405020304" pitchFamily="18" charset="0"/>
                <a:cs typeface="Times New Roman" panose="02020603050405020304" pitchFamily="18" charset="0"/>
              </a:rPr>
              <a:t>Ara</a:t>
            </a:r>
            <a:r>
              <a:rPr lang="en-US" sz="1400" b="1" dirty="0">
                <a:solidFill>
                  <a:srgbClr val="C00000"/>
                </a:solidFill>
                <a:latin typeface="Times New Roman" panose="02020603050405020304" pitchFamily="18" charset="0"/>
                <a:cs typeface="Times New Roman" panose="02020603050405020304" pitchFamily="18" charset="0"/>
              </a:rPr>
              <a:t> C</a:t>
            </a:r>
            <a:endParaRPr lang="ru-RU" sz="1400" dirty="0">
              <a:solidFill>
                <a:srgbClr val="C00000"/>
              </a:solidFill>
            </a:endParaRPr>
          </a:p>
        </p:txBody>
      </p:sp>
      <p:sp>
        <p:nvSpPr>
          <p:cNvPr id="43" name="Прямоугольник 42"/>
          <p:cNvSpPr/>
          <p:nvPr/>
        </p:nvSpPr>
        <p:spPr>
          <a:xfrm>
            <a:off x="1397714" y="2169985"/>
            <a:ext cx="1280863" cy="307777"/>
          </a:xfrm>
          <a:prstGeom prst="rect">
            <a:avLst/>
          </a:prstGeom>
        </p:spPr>
        <p:txBody>
          <a:bodyPr wrap="none">
            <a:spAutoFit/>
          </a:bodyPr>
          <a:lstStyle/>
          <a:p>
            <a:r>
              <a:rPr lang="en-US" sz="1400" b="1" dirty="0">
                <a:solidFill>
                  <a:schemeClr val="tx2"/>
                </a:solidFill>
                <a:latin typeface="Times New Roman" panose="02020603050405020304" pitchFamily="18" charset="0"/>
                <a:cs typeface="Times New Roman" panose="02020603050405020304" pitchFamily="18" charset="0"/>
              </a:rPr>
              <a:t>without </a:t>
            </a:r>
            <a:r>
              <a:rPr lang="en-US" sz="1400" b="1" dirty="0" err="1">
                <a:solidFill>
                  <a:schemeClr val="tx2"/>
                </a:solidFill>
                <a:latin typeface="Times New Roman" panose="02020603050405020304" pitchFamily="18" charset="0"/>
                <a:cs typeface="Times New Roman" panose="02020603050405020304" pitchFamily="18" charset="0"/>
              </a:rPr>
              <a:t>Ara</a:t>
            </a:r>
            <a:r>
              <a:rPr lang="en-US" sz="1400" b="1" dirty="0">
                <a:solidFill>
                  <a:schemeClr val="tx2"/>
                </a:solidFill>
                <a:latin typeface="Times New Roman" panose="02020603050405020304" pitchFamily="18" charset="0"/>
                <a:cs typeface="Times New Roman" panose="02020603050405020304" pitchFamily="18" charset="0"/>
              </a:rPr>
              <a:t> C</a:t>
            </a:r>
            <a:endParaRPr lang="ru-RU" sz="1400" b="1" dirty="0">
              <a:solidFill>
                <a:schemeClr val="tx2"/>
              </a:solidFill>
            </a:endParaRPr>
          </a:p>
        </p:txBody>
      </p:sp>
      <p:sp>
        <p:nvSpPr>
          <p:cNvPr id="23" name="TextBox 22"/>
          <p:cNvSpPr txBox="1"/>
          <p:nvPr/>
        </p:nvSpPr>
        <p:spPr>
          <a:xfrm>
            <a:off x="8096264" y="1493927"/>
            <a:ext cx="2286016" cy="338554"/>
          </a:xfrm>
          <a:prstGeom prst="rect">
            <a:avLst/>
          </a:prstGeom>
          <a:noFill/>
          <a:ln>
            <a:solidFill>
              <a:schemeClr val="accent1"/>
            </a:solidFill>
          </a:ln>
        </p:spPr>
        <p:txBody>
          <a:bodyPr wrap="square" rtlCol="0">
            <a:spAutoFit/>
          </a:bodyPr>
          <a:lstStyle/>
          <a:p>
            <a:r>
              <a:rPr lang="en-US" sz="1600" b="1">
                <a:solidFill>
                  <a:srgbClr val="002060"/>
                </a:solidFill>
                <a:latin typeface="Times New Roman" panose="02020603050405020304" pitchFamily="18" charset="0"/>
                <a:cs typeface="Times New Roman" panose="02020603050405020304" pitchFamily="18" charset="0"/>
              </a:rPr>
              <a:t>DNA synthesis inhibitor</a:t>
            </a:r>
            <a:endParaRPr lang="ru-RU" sz="1600" b="1" dirty="0">
              <a:solidFill>
                <a:srgbClr val="002060"/>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5167307" y="2928948"/>
            <a:ext cx="2376264" cy="830997"/>
          </a:xfrm>
          <a:prstGeom prst="rect">
            <a:avLst/>
          </a:prstGeom>
          <a:solidFill>
            <a:schemeClr val="bg1"/>
          </a:solidFill>
          <a:ln>
            <a:solidFill>
              <a:schemeClr val="tx1">
                <a:lumMod val="65000"/>
                <a:lumOff val="35000"/>
              </a:schemeClr>
            </a:solidFill>
          </a:ln>
        </p:spPr>
        <p:txBody>
          <a:bodyPr wrap="square" rtlCol="0">
            <a:spAutoFit/>
          </a:bodyPr>
          <a:lstStyle/>
          <a:p>
            <a:pPr algn="just"/>
            <a:r>
              <a:rPr lang="en-US" sz="1600" b="1" i="1" dirty="0">
                <a:solidFill>
                  <a:srgbClr val="C00000"/>
                </a:solidFill>
                <a:latin typeface="Times New Roman" panose="02020603050405020304" pitchFamily="18" charset="0"/>
                <a:cs typeface="Times New Roman" panose="02020603050405020304" pitchFamily="18" charset="0"/>
              </a:rPr>
              <a:t>15-fold increase of </a:t>
            </a:r>
            <a:r>
              <a:rPr lang="ru-RU" sz="1600" b="1" i="1" dirty="0" err="1">
                <a:solidFill>
                  <a:srgbClr val="C00000"/>
                </a:solidFill>
                <a:latin typeface="Times New Roman" panose="02020603050405020304" pitchFamily="18" charset="0"/>
                <a:cs typeface="Times New Roman" panose="02020603050405020304" pitchFamily="18" charset="0"/>
              </a:rPr>
              <a:t>proton</a:t>
            </a:r>
            <a:r>
              <a:rPr lang="ru-RU" sz="1600" b="1" i="1" dirty="0">
                <a:solidFill>
                  <a:srgbClr val="C00000"/>
                </a:solidFill>
                <a:latin typeface="Times New Roman" panose="02020603050405020304" pitchFamily="18" charset="0"/>
                <a:cs typeface="Times New Roman" panose="02020603050405020304" pitchFamily="18" charset="0"/>
              </a:rPr>
              <a:t> </a:t>
            </a:r>
            <a:r>
              <a:rPr lang="ru-RU" sz="1600" b="1" i="1" dirty="0" err="1">
                <a:solidFill>
                  <a:srgbClr val="C00000"/>
                </a:solidFill>
                <a:latin typeface="Times New Roman" panose="02020603050405020304" pitchFamily="18" charset="0"/>
                <a:cs typeface="Times New Roman" panose="02020603050405020304" pitchFamily="18" charset="0"/>
              </a:rPr>
              <a:t>beam</a:t>
            </a:r>
            <a:r>
              <a:rPr lang="en-US" sz="1600" b="1" i="1" dirty="0">
                <a:solidFill>
                  <a:srgbClr val="C00000"/>
                </a:solidFill>
                <a:latin typeface="Times New Roman" panose="02020603050405020304" pitchFamily="18" charset="0"/>
                <a:cs typeface="Times New Roman" panose="02020603050405020304" pitchFamily="18" charset="0"/>
              </a:rPr>
              <a:t> </a:t>
            </a:r>
            <a:r>
              <a:rPr lang="ru-RU" sz="1600" b="1" i="1" dirty="0" err="1">
                <a:solidFill>
                  <a:srgbClr val="C00000"/>
                </a:solidFill>
                <a:latin typeface="Times New Roman" panose="02020603050405020304" pitchFamily="18" charset="0"/>
                <a:cs typeface="Times New Roman" panose="02020603050405020304" pitchFamily="18" charset="0"/>
              </a:rPr>
              <a:t>efficiency</a:t>
            </a:r>
            <a:r>
              <a:rPr lang="en-US" sz="1600" b="1" i="1" dirty="0">
                <a:solidFill>
                  <a:srgbClr val="C00000"/>
                </a:solidFill>
                <a:latin typeface="Times New Roman" panose="02020603050405020304" pitchFamily="18" charset="0"/>
                <a:cs typeface="Times New Roman" panose="02020603050405020304" pitchFamily="18" charset="0"/>
              </a:rPr>
              <a:t> </a:t>
            </a:r>
            <a:r>
              <a:rPr lang="en-US" sz="1600" b="1" i="1" dirty="0">
                <a:solidFill>
                  <a:srgbClr val="002060"/>
                </a:solidFill>
                <a:latin typeface="Times New Roman" panose="02020603050405020304" pitchFamily="18" charset="0"/>
                <a:cs typeface="Times New Roman" panose="02020603050405020304" pitchFamily="18" charset="0"/>
              </a:rPr>
              <a:t>by DNA</a:t>
            </a:r>
            <a:r>
              <a:rPr lang="ru-RU" sz="1600" b="1" i="1" dirty="0">
                <a:solidFill>
                  <a:srgbClr val="002060"/>
                </a:solidFill>
                <a:latin typeface="Times New Roman" panose="02020603050405020304" pitchFamily="18" charset="0"/>
                <a:cs typeface="Times New Roman" panose="02020603050405020304" pitchFamily="18" charset="0"/>
              </a:rPr>
              <a:t> </a:t>
            </a:r>
            <a:r>
              <a:rPr lang="ru-RU" sz="1600" b="1" i="1" dirty="0" err="1">
                <a:solidFill>
                  <a:srgbClr val="002060"/>
                </a:solidFill>
                <a:latin typeface="Times New Roman" panose="02020603050405020304" pitchFamily="18" charset="0"/>
                <a:cs typeface="Times New Roman" panose="02020603050405020304" pitchFamily="18" charset="0"/>
              </a:rPr>
              <a:t>synthesis</a:t>
            </a:r>
            <a:r>
              <a:rPr lang="ru-RU" sz="1600" b="1" i="1" dirty="0">
                <a:solidFill>
                  <a:srgbClr val="002060"/>
                </a:solidFill>
                <a:latin typeface="Times New Roman" panose="02020603050405020304" pitchFamily="18" charset="0"/>
                <a:cs typeface="Times New Roman" panose="02020603050405020304" pitchFamily="18" charset="0"/>
              </a:rPr>
              <a:t> </a:t>
            </a:r>
            <a:r>
              <a:rPr lang="ru-RU" sz="1600" b="1" i="1" dirty="0" err="1">
                <a:solidFill>
                  <a:srgbClr val="002060"/>
                </a:solidFill>
                <a:latin typeface="Times New Roman" panose="02020603050405020304" pitchFamily="18" charset="0"/>
                <a:cs typeface="Times New Roman" panose="02020603050405020304" pitchFamily="18" charset="0"/>
              </a:rPr>
              <a:t>inhibitors</a:t>
            </a:r>
            <a:r>
              <a:rPr lang="ru-RU" sz="1600" b="1" i="1" dirty="0">
                <a:solidFill>
                  <a:srgbClr val="002060"/>
                </a:solidFill>
                <a:latin typeface="Times New Roman" panose="02020603050405020304" pitchFamily="18" charset="0"/>
                <a:cs typeface="Times New Roman" panose="02020603050405020304" pitchFamily="18" charset="0"/>
              </a:rPr>
              <a:t> </a:t>
            </a:r>
          </a:p>
        </p:txBody>
      </p:sp>
      <p:pic>
        <p:nvPicPr>
          <p:cNvPr id="3074" name="Picture 2"/>
          <p:cNvPicPr>
            <a:picLocks noChangeAspect="1" noChangeArrowheads="1"/>
          </p:cNvPicPr>
          <p:nvPr/>
        </p:nvPicPr>
        <p:blipFill>
          <a:blip r:embed="rId7" cstate="print"/>
          <a:srcRect/>
          <a:stretch>
            <a:fillRect/>
          </a:stretch>
        </p:blipFill>
        <p:spPr bwMode="auto">
          <a:xfrm>
            <a:off x="8719888" y="2196714"/>
            <a:ext cx="3141186" cy="4471329"/>
          </a:xfrm>
          <a:prstGeom prst="rect">
            <a:avLst/>
          </a:prstGeom>
          <a:noFill/>
          <a:ln w="9525">
            <a:noFill/>
            <a:miter lim="800000"/>
            <a:headEnd/>
            <a:tailEnd/>
          </a:ln>
          <a:effectLst/>
        </p:spPr>
      </p:pic>
      <p:cxnSp>
        <p:nvCxnSpPr>
          <p:cNvPr id="49" name="Прямая со стрелкой 48"/>
          <p:cNvCxnSpPr/>
          <p:nvPr/>
        </p:nvCxnSpPr>
        <p:spPr>
          <a:xfrm rot="10800000" flipV="1">
            <a:off x="5310183" y="3857628"/>
            <a:ext cx="428628" cy="290882"/>
          </a:xfrm>
          <a:prstGeom prst="straightConnector1">
            <a:avLst/>
          </a:prstGeom>
          <a:ln w="31750" cmpd="sng">
            <a:tailEnd type="arrow"/>
          </a:ln>
        </p:spPr>
        <p:style>
          <a:lnRef idx="1">
            <a:schemeClr val="accent1"/>
          </a:lnRef>
          <a:fillRef idx="0">
            <a:schemeClr val="accent1"/>
          </a:fillRef>
          <a:effectRef idx="0">
            <a:schemeClr val="accent1"/>
          </a:effectRef>
          <a:fontRef idx="minor">
            <a:schemeClr val="tx1"/>
          </a:fontRef>
        </p:style>
      </p:cxnSp>
      <p:pic>
        <p:nvPicPr>
          <p:cNvPr id="24" name="Рисунок 18">
            <a:extLst>
              <a:ext uri="{FF2B5EF4-FFF2-40B4-BE49-F238E27FC236}">
                <a16:creationId xmlns:a16="http://schemas.microsoft.com/office/drawing/2014/main" id="{39801F33-01EE-094A-8FE3-0CB56DD3D5D8}"/>
              </a:ext>
            </a:extLst>
          </p:cNvPr>
          <p:cNvPicPr>
            <a:picLocks noChangeAspect="1"/>
          </p:cNvPicPr>
          <p:nvPr/>
        </p:nvPicPr>
        <p:blipFill>
          <a:blip r:embed="rId8" cstate="print"/>
          <a:stretch>
            <a:fillRect/>
          </a:stretch>
        </p:blipFill>
        <p:spPr>
          <a:xfrm>
            <a:off x="5253310" y="5360621"/>
            <a:ext cx="3376900" cy="925900"/>
          </a:xfrm>
          <a:prstGeom prst="rect">
            <a:avLst/>
          </a:prstGeom>
        </p:spPr>
      </p:pic>
      <p:pic>
        <p:nvPicPr>
          <p:cNvPr id="25" name="Рисунок 21">
            <a:extLst>
              <a:ext uri="{FF2B5EF4-FFF2-40B4-BE49-F238E27FC236}">
                <a16:creationId xmlns:a16="http://schemas.microsoft.com/office/drawing/2014/main" id="{BEEE3640-C713-7C41-A822-0806D2C567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40121" y="5024663"/>
            <a:ext cx="445451" cy="445450"/>
          </a:xfrm>
          <a:prstGeom prst="rect">
            <a:avLst/>
          </a:prstGeom>
        </p:spPr>
      </p:pic>
      <p:sp>
        <p:nvSpPr>
          <p:cNvPr id="26" name="Молния 20">
            <a:extLst>
              <a:ext uri="{FF2B5EF4-FFF2-40B4-BE49-F238E27FC236}">
                <a16:creationId xmlns:a16="http://schemas.microsoft.com/office/drawing/2014/main" id="{EB85E665-4F01-A24A-9F07-CAD4D14EAD7C}"/>
              </a:ext>
            </a:extLst>
          </p:cNvPr>
          <p:cNvSpPr/>
          <p:nvPr/>
        </p:nvSpPr>
        <p:spPr>
          <a:xfrm rot="1096906">
            <a:off x="5811261" y="4924798"/>
            <a:ext cx="408591" cy="49369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2">
            <a:extLst>
              <a:ext uri="{FF2B5EF4-FFF2-40B4-BE49-F238E27FC236}">
                <a16:creationId xmlns:a16="http://schemas.microsoft.com/office/drawing/2014/main" id="{124C9AA8-4A16-744D-B1B9-323DDB5C8429}"/>
              </a:ext>
            </a:extLst>
          </p:cNvPr>
          <p:cNvSpPr/>
          <p:nvPr/>
        </p:nvSpPr>
        <p:spPr>
          <a:xfrm>
            <a:off x="5361009" y="4616336"/>
            <a:ext cx="861519" cy="276999"/>
          </a:xfrm>
          <a:prstGeom prst="rect">
            <a:avLst/>
          </a:prstGeom>
        </p:spPr>
        <p:txBody>
          <a:bodyPr wrap="square">
            <a:spAutoFit/>
          </a:bodyPr>
          <a:lstStyle/>
          <a:p>
            <a:r>
              <a:rPr lang="en-US" sz="1200" dirty="0" err="1">
                <a:cs typeface="Times New Roman" panose="02020603050405020304" pitchFamily="18" charset="0"/>
              </a:rPr>
              <a:t>AraC</a:t>
            </a:r>
            <a:r>
              <a:rPr lang="en-US" sz="1200" dirty="0">
                <a:cs typeface="Times New Roman" panose="02020603050405020304" pitchFamily="18" charset="0"/>
              </a:rPr>
              <a:t> + IR</a:t>
            </a:r>
            <a:endParaRPr lang="ru-RU" sz="1200" dirty="0"/>
          </a:p>
        </p:txBody>
      </p:sp>
    </p:spTree>
    <p:extLst>
      <p:ext uri="{BB962C8B-B14F-4D97-AF65-F5344CB8AC3E}">
        <p14:creationId xmlns:p14="http://schemas.microsoft.com/office/powerpoint/2010/main" val="3358518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741363"/>
            <a:ext cx="12047539" cy="527050"/>
          </a:xfrm>
        </p:spPr>
        <p:txBody>
          <a:bodyPr>
            <a:noAutofit/>
          </a:bodyPr>
          <a:lstStyle/>
          <a:p>
            <a:pPr algn="ctr"/>
            <a:r>
              <a:rPr lang="en-US" sz="2800" b="1" dirty="0">
                <a:solidFill>
                  <a:srgbClr val="002060"/>
                </a:solidFill>
                <a:latin typeface="+mn-lt"/>
                <a:cs typeface="Times New Roman" panose="02020603050405020304" pitchFamily="18" charset="0"/>
              </a:rPr>
              <a:t>Approaches to increase the efficiency of particle therapy</a:t>
            </a:r>
            <a:br>
              <a:rPr lang="en-US" sz="2800" b="1" dirty="0">
                <a:solidFill>
                  <a:srgbClr val="002060"/>
                </a:solidFill>
                <a:latin typeface="+mn-lt"/>
                <a:cs typeface="Times New Roman" panose="02020603050405020304" pitchFamily="18" charset="0"/>
              </a:rPr>
            </a:br>
            <a:r>
              <a:rPr lang="en-US" sz="2800" b="1" dirty="0">
                <a:solidFill>
                  <a:srgbClr val="002060"/>
                </a:solidFill>
                <a:latin typeface="+mn-lt"/>
                <a:cs typeface="Times New Roman" panose="02020603050405020304" pitchFamily="18" charset="0"/>
              </a:rPr>
              <a:t>Boron Neutron Capture Therapy</a:t>
            </a:r>
            <a:br>
              <a:rPr lang="ru-RU" sz="2800" dirty="0">
                <a:solidFill>
                  <a:srgbClr val="002060"/>
                </a:solidFill>
                <a:latin typeface="+mn-lt"/>
              </a:rPr>
            </a:br>
            <a:endParaRPr lang="ru-RU" sz="2800" dirty="0">
              <a:solidFill>
                <a:srgbClr val="002060"/>
              </a:solidFill>
              <a:latin typeface="+mn-lt"/>
            </a:endParaRPr>
          </a:p>
        </p:txBody>
      </p:sp>
      <p:pic>
        <p:nvPicPr>
          <p:cNvPr id="7" name="Рисунок 6"/>
          <p:cNvPicPr>
            <a:picLocks noChangeAspect="1"/>
          </p:cNvPicPr>
          <p:nvPr/>
        </p:nvPicPr>
        <p:blipFill>
          <a:blip r:embed="rId2" cstate="print"/>
          <a:stretch>
            <a:fillRect/>
          </a:stretch>
        </p:blipFill>
        <p:spPr>
          <a:xfrm>
            <a:off x="1098864" y="1429382"/>
            <a:ext cx="9849269" cy="4063590"/>
          </a:xfrm>
          <a:prstGeom prst="rect">
            <a:avLst/>
          </a:prstGeom>
        </p:spPr>
      </p:pic>
      <p:sp>
        <p:nvSpPr>
          <p:cNvPr id="8" name="TextBox 7"/>
          <p:cNvSpPr txBox="1"/>
          <p:nvPr/>
        </p:nvSpPr>
        <p:spPr>
          <a:xfrm>
            <a:off x="527392" y="5654214"/>
            <a:ext cx="10992223" cy="923330"/>
          </a:xfrm>
          <a:prstGeom prst="rect">
            <a:avLst/>
          </a:prstGeom>
          <a:noFill/>
        </p:spPr>
        <p:txBody>
          <a:bodyPr wrap="square" rtlCol="0">
            <a:spAutoFit/>
          </a:bodyPr>
          <a:lstStyle/>
          <a:p>
            <a:pPr marL="285750" indent="-285750">
              <a:buFont typeface="Wingdings" panose="05000000000000000000" pitchFamily="2" charset="2"/>
              <a:buChar char="Ø"/>
            </a:pPr>
            <a:r>
              <a:rPr lang="sk-SK" dirty="0" err="1">
                <a:solidFill>
                  <a:srgbClr val="002060"/>
                </a:solidFill>
              </a:rPr>
              <a:t>Selective</a:t>
            </a:r>
            <a:r>
              <a:rPr lang="sk-SK" dirty="0">
                <a:solidFill>
                  <a:srgbClr val="002060"/>
                </a:solidFill>
              </a:rPr>
              <a:t> </a:t>
            </a:r>
            <a:r>
              <a:rPr lang="sk-SK" dirty="0" err="1">
                <a:solidFill>
                  <a:srgbClr val="002060"/>
                </a:solidFill>
              </a:rPr>
              <a:t>accumulation</a:t>
            </a:r>
            <a:r>
              <a:rPr lang="sk-SK" dirty="0">
                <a:solidFill>
                  <a:srgbClr val="002060"/>
                </a:solidFill>
              </a:rPr>
              <a:t> of </a:t>
            </a:r>
            <a:r>
              <a:rPr lang="sk-SK" dirty="0" err="1">
                <a:solidFill>
                  <a:srgbClr val="002060"/>
                </a:solidFill>
              </a:rPr>
              <a:t>boron-containing</a:t>
            </a:r>
            <a:r>
              <a:rPr lang="sk-SK" dirty="0">
                <a:solidFill>
                  <a:srgbClr val="002060"/>
                </a:solidFill>
              </a:rPr>
              <a:t> </a:t>
            </a:r>
            <a:r>
              <a:rPr lang="sk-SK" dirty="0" err="1">
                <a:solidFill>
                  <a:srgbClr val="002060"/>
                </a:solidFill>
              </a:rPr>
              <a:t>drug</a:t>
            </a:r>
            <a:r>
              <a:rPr lang="sk-SK" dirty="0">
                <a:solidFill>
                  <a:srgbClr val="002060"/>
                </a:solidFill>
              </a:rPr>
              <a:t> in tumor </a:t>
            </a:r>
            <a:r>
              <a:rPr lang="sk-SK" dirty="0" err="1">
                <a:solidFill>
                  <a:srgbClr val="002060"/>
                </a:solidFill>
              </a:rPr>
              <a:t>cells</a:t>
            </a:r>
            <a:r>
              <a:rPr lang="sk-SK" dirty="0">
                <a:solidFill>
                  <a:srgbClr val="002060"/>
                </a:solidFill>
              </a:rPr>
              <a:t>, </a:t>
            </a:r>
            <a:r>
              <a:rPr lang="sk-SK" dirty="0" err="1">
                <a:solidFill>
                  <a:srgbClr val="002060"/>
                </a:solidFill>
              </a:rPr>
              <a:t>for</a:t>
            </a:r>
            <a:r>
              <a:rPr lang="sk-SK" dirty="0">
                <a:solidFill>
                  <a:srgbClr val="002060"/>
                </a:solidFill>
              </a:rPr>
              <a:t> </a:t>
            </a:r>
            <a:r>
              <a:rPr lang="sk-SK" dirty="0" err="1">
                <a:solidFill>
                  <a:srgbClr val="002060"/>
                </a:solidFill>
              </a:rPr>
              <a:t>example</a:t>
            </a:r>
            <a:r>
              <a:rPr lang="sk-SK" dirty="0">
                <a:solidFill>
                  <a:srgbClr val="002060"/>
                </a:solidFill>
              </a:rPr>
              <a:t>, </a:t>
            </a:r>
            <a:r>
              <a:rPr lang="sk-SK" dirty="0" err="1">
                <a:solidFill>
                  <a:srgbClr val="002060"/>
                </a:solidFill>
              </a:rPr>
              <a:t>using</a:t>
            </a:r>
            <a:r>
              <a:rPr lang="sk-SK" dirty="0">
                <a:solidFill>
                  <a:srgbClr val="002060"/>
                </a:solidFill>
              </a:rPr>
              <a:t> "</a:t>
            </a:r>
            <a:r>
              <a:rPr lang="sk-SK" dirty="0" err="1">
                <a:solidFill>
                  <a:srgbClr val="002060"/>
                </a:solidFill>
              </a:rPr>
              <a:t>vector</a:t>
            </a:r>
            <a:r>
              <a:rPr lang="sk-SK" dirty="0">
                <a:solidFill>
                  <a:srgbClr val="002060"/>
                </a:solidFill>
              </a:rPr>
              <a:t>" </a:t>
            </a:r>
            <a:r>
              <a:rPr lang="sk-SK" dirty="0" err="1">
                <a:solidFill>
                  <a:srgbClr val="002060"/>
                </a:solidFill>
              </a:rPr>
              <a:t>technologies</a:t>
            </a:r>
            <a:r>
              <a:rPr lang="sk-SK" dirty="0">
                <a:solidFill>
                  <a:srgbClr val="002060"/>
                </a:solidFill>
              </a:rPr>
              <a:t>;</a:t>
            </a:r>
          </a:p>
          <a:p>
            <a:pPr marL="285750" indent="-285750">
              <a:buFont typeface="Wingdings" panose="05000000000000000000" pitchFamily="2" charset="2"/>
              <a:buChar char="Ø"/>
            </a:pPr>
            <a:r>
              <a:rPr lang="sk-SK" dirty="0" err="1">
                <a:solidFill>
                  <a:srgbClr val="002060"/>
                </a:solidFill>
              </a:rPr>
              <a:t>Formation</a:t>
            </a:r>
            <a:r>
              <a:rPr lang="sk-SK" dirty="0">
                <a:solidFill>
                  <a:srgbClr val="002060"/>
                </a:solidFill>
              </a:rPr>
              <a:t> of a </a:t>
            </a:r>
            <a:r>
              <a:rPr lang="sk-SK" dirty="0" err="1">
                <a:solidFill>
                  <a:srgbClr val="002060"/>
                </a:solidFill>
              </a:rPr>
              <a:t>field</a:t>
            </a:r>
            <a:r>
              <a:rPr lang="sk-SK" dirty="0">
                <a:solidFill>
                  <a:srgbClr val="002060"/>
                </a:solidFill>
              </a:rPr>
              <a:t> of </a:t>
            </a:r>
            <a:r>
              <a:rPr lang="sk-SK" dirty="0" err="1">
                <a:solidFill>
                  <a:srgbClr val="002060"/>
                </a:solidFill>
              </a:rPr>
              <a:t>thermal</a:t>
            </a:r>
            <a:r>
              <a:rPr lang="sk-SK" dirty="0">
                <a:solidFill>
                  <a:srgbClr val="002060"/>
                </a:solidFill>
              </a:rPr>
              <a:t> </a:t>
            </a:r>
            <a:r>
              <a:rPr lang="sk-SK" dirty="0" err="1">
                <a:solidFill>
                  <a:srgbClr val="002060"/>
                </a:solidFill>
              </a:rPr>
              <a:t>neutrons</a:t>
            </a:r>
            <a:r>
              <a:rPr lang="sk-SK" dirty="0">
                <a:solidFill>
                  <a:srgbClr val="002060"/>
                </a:solidFill>
              </a:rPr>
              <a:t> </a:t>
            </a:r>
            <a:r>
              <a:rPr lang="sk-SK" dirty="0" err="1">
                <a:solidFill>
                  <a:srgbClr val="002060"/>
                </a:solidFill>
              </a:rPr>
              <a:t>with</a:t>
            </a:r>
            <a:r>
              <a:rPr lang="sk-SK" dirty="0">
                <a:solidFill>
                  <a:srgbClr val="002060"/>
                </a:solidFill>
              </a:rPr>
              <a:t> a </a:t>
            </a:r>
            <a:r>
              <a:rPr lang="sk-SK" dirty="0" err="1">
                <a:solidFill>
                  <a:srgbClr val="002060"/>
                </a:solidFill>
              </a:rPr>
              <a:t>high</a:t>
            </a:r>
            <a:r>
              <a:rPr lang="sk-SK" dirty="0">
                <a:solidFill>
                  <a:srgbClr val="002060"/>
                </a:solidFill>
              </a:rPr>
              <a:t> </a:t>
            </a:r>
            <a:r>
              <a:rPr lang="sk-SK" dirty="0" err="1">
                <a:solidFill>
                  <a:srgbClr val="002060"/>
                </a:solidFill>
              </a:rPr>
              <a:t>flux</a:t>
            </a:r>
            <a:r>
              <a:rPr lang="sk-SK" dirty="0">
                <a:solidFill>
                  <a:srgbClr val="002060"/>
                </a:solidFill>
              </a:rPr>
              <a:t> </a:t>
            </a:r>
            <a:r>
              <a:rPr lang="sk-SK" dirty="0" err="1">
                <a:solidFill>
                  <a:srgbClr val="002060"/>
                </a:solidFill>
              </a:rPr>
              <a:t>density</a:t>
            </a:r>
            <a:r>
              <a:rPr lang="sk-SK" dirty="0">
                <a:solidFill>
                  <a:srgbClr val="002060"/>
                </a:solidFill>
              </a:rPr>
              <a:t> in </a:t>
            </a:r>
            <a:r>
              <a:rPr lang="sk-SK" dirty="0" err="1">
                <a:solidFill>
                  <a:srgbClr val="002060"/>
                </a:solidFill>
              </a:rPr>
              <a:t>the</a:t>
            </a:r>
            <a:r>
              <a:rPr lang="sk-SK" dirty="0">
                <a:solidFill>
                  <a:srgbClr val="002060"/>
                </a:solidFill>
              </a:rPr>
              <a:t> tumor </a:t>
            </a:r>
            <a:r>
              <a:rPr lang="sk-SK" dirty="0" err="1">
                <a:solidFill>
                  <a:srgbClr val="002060"/>
                </a:solidFill>
              </a:rPr>
              <a:t>zone</a:t>
            </a:r>
            <a:r>
              <a:rPr lang="sk-SK" dirty="0">
                <a:solidFill>
                  <a:srgbClr val="002060"/>
                </a:solidFill>
              </a:rPr>
              <a:t>;</a:t>
            </a:r>
          </a:p>
          <a:p>
            <a:pPr marL="285750" indent="-285750">
              <a:buFont typeface="Wingdings" panose="05000000000000000000" pitchFamily="2" charset="2"/>
              <a:buChar char="Ø"/>
            </a:pPr>
            <a:r>
              <a:rPr lang="sk-SK" dirty="0" err="1">
                <a:solidFill>
                  <a:srgbClr val="002060"/>
                </a:solidFill>
              </a:rPr>
              <a:t>the</a:t>
            </a:r>
            <a:r>
              <a:rPr lang="sk-SK" dirty="0">
                <a:solidFill>
                  <a:srgbClr val="002060"/>
                </a:solidFill>
              </a:rPr>
              <a:t> </a:t>
            </a:r>
            <a:r>
              <a:rPr lang="sk-SK" dirty="0" err="1">
                <a:solidFill>
                  <a:srgbClr val="002060"/>
                </a:solidFill>
              </a:rPr>
              <a:t>destruction</a:t>
            </a:r>
            <a:r>
              <a:rPr lang="sk-SK" dirty="0">
                <a:solidFill>
                  <a:srgbClr val="002060"/>
                </a:solidFill>
              </a:rPr>
              <a:t> of </a:t>
            </a:r>
            <a:r>
              <a:rPr lang="sk-SK" dirty="0" err="1">
                <a:solidFill>
                  <a:srgbClr val="002060"/>
                </a:solidFill>
              </a:rPr>
              <a:t>the</a:t>
            </a:r>
            <a:r>
              <a:rPr lang="sk-SK" dirty="0">
                <a:solidFill>
                  <a:srgbClr val="002060"/>
                </a:solidFill>
              </a:rPr>
              <a:t> tumor </a:t>
            </a:r>
            <a:r>
              <a:rPr lang="sk-SK" dirty="0" err="1">
                <a:solidFill>
                  <a:srgbClr val="002060"/>
                </a:solidFill>
              </a:rPr>
              <a:t>cell</a:t>
            </a:r>
            <a:r>
              <a:rPr lang="sk-SK" dirty="0">
                <a:solidFill>
                  <a:srgbClr val="002060"/>
                </a:solidFill>
              </a:rPr>
              <a:t> </a:t>
            </a:r>
            <a:r>
              <a:rPr lang="sk-SK" dirty="0" err="1">
                <a:solidFill>
                  <a:srgbClr val="002060"/>
                </a:solidFill>
              </a:rPr>
              <a:t>but</a:t>
            </a:r>
            <a:r>
              <a:rPr lang="sk-SK" dirty="0">
                <a:solidFill>
                  <a:srgbClr val="002060"/>
                </a:solidFill>
              </a:rPr>
              <a:t> </a:t>
            </a:r>
            <a:r>
              <a:rPr lang="sk-SK" dirty="0" err="1">
                <a:solidFill>
                  <a:srgbClr val="002060"/>
                </a:solidFill>
              </a:rPr>
              <a:t>neighboring</a:t>
            </a:r>
            <a:r>
              <a:rPr lang="sk-SK" dirty="0">
                <a:solidFill>
                  <a:srgbClr val="002060"/>
                </a:solidFill>
              </a:rPr>
              <a:t> </a:t>
            </a:r>
            <a:r>
              <a:rPr lang="sk-SK" dirty="0" err="1">
                <a:solidFill>
                  <a:srgbClr val="002060"/>
                </a:solidFill>
              </a:rPr>
              <a:t>cells</a:t>
            </a:r>
            <a:r>
              <a:rPr lang="sk-SK" dirty="0">
                <a:solidFill>
                  <a:srgbClr val="002060"/>
                </a:solidFill>
              </a:rPr>
              <a:t> are </a:t>
            </a:r>
            <a:r>
              <a:rPr lang="sk-SK" dirty="0" err="1">
                <a:solidFill>
                  <a:srgbClr val="002060"/>
                </a:solidFill>
              </a:rPr>
              <a:t>not</a:t>
            </a:r>
            <a:r>
              <a:rPr lang="sk-SK" dirty="0">
                <a:solidFill>
                  <a:srgbClr val="002060"/>
                </a:solidFill>
              </a:rPr>
              <a:t> </a:t>
            </a:r>
            <a:r>
              <a:rPr lang="sk-SK" dirty="0" err="1">
                <a:solidFill>
                  <a:srgbClr val="002060"/>
                </a:solidFill>
              </a:rPr>
              <a:t>affected</a:t>
            </a:r>
            <a:endParaRPr lang="ru-RU" dirty="0">
              <a:solidFill>
                <a:srgbClr val="00206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8F13A4-6A1E-FC4C-AE3D-B6A2DEBCB3CE}"/>
              </a:ext>
            </a:extLst>
          </p:cNvPr>
          <p:cNvSpPr>
            <a:spLocks noGrp="1"/>
          </p:cNvSpPr>
          <p:nvPr>
            <p:ph type="title"/>
          </p:nvPr>
        </p:nvSpPr>
        <p:spPr/>
        <p:txBody>
          <a:bodyPr>
            <a:normAutofit/>
          </a:bodyPr>
          <a:lstStyle/>
          <a:p>
            <a:pPr algn="ctr"/>
            <a:r>
              <a:rPr lang="sk-SK" sz="4000" b="1" dirty="0" err="1">
                <a:solidFill>
                  <a:srgbClr val="002060"/>
                </a:solidFill>
              </a:rPr>
              <a:t>Thank</a:t>
            </a:r>
            <a:r>
              <a:rPr lang="sk-SK" sz="4000" b="1" dirty="0">
                <a:solidFill>
                  <a:srgbClr val="002060"/>
                </a:solidFill>
              </a:rPr>
              <a:t> </a:t>
            </a:r>
            <a:r>
              <a:rPr lang="sk-SK" sz="4000" b="1" dirty="0" err="1">
                <a:solidFill>
                  <a:srgbClr val="002060"/>
                </a:solidFill>
              </a:rPr>
              <a:t>you</a:t>
            </a:r>
            <a:r>
              <a:rPr lang="sk-SK" sz="4000" b="1" dirty="0">
                <a:solidFill>
                  <a:srgbClr val="002060"/>
                </a:solidFill>
              </a:rPr>
              <a:t>!</a:t>
            </a:r>
          </a:p>
        </p:txBody>
      </p:sp>
      <p:pic>
        <p:nvPicPr>
          <p:cNvPr id="5" name="Zástupný objekt pre obsah 4">
            <a:extLst>
              <a:ext uri="{FF2B5EF4-FFF2-40B4-BE49-F238E27FC236}">
                <a16:creationId xmlns:a16="http://schemas.microsoft.com/office/drawing/2014/main" id="{2604B3D0-9D77-0ABE-4C44-F614C76E4E3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314"/>
          <a:stretch/>
        </p:blipFill>
        <p:spPr>
          <a:xfrm>
            <a:off x="278092" y="365125"/>
            <a:ext cx="3384165" cy="3040166"/>
          </a:xfrm>
          <a:scene3d>
            <a:camera prst="orthographicFront">
              <a:rot lat="600012" lon="10800005" rev="16200015"/>
            </a:camera>
            <a:lightRig rig="threePt" dir="t"/>
          </a:scene3d>
        </p:spPr>
      </p:pic>
      <p:pic>
        <p:nvPicPr>
          <p:cNvPr id="8" name="Obrázok 7">
            <a:extLst>
              <a:ext uri="{FF2B5EF4-FFF2-40B4-BE49-F238E27FC236}">
                <a16:creationId xmlns:a16="http://schemas.microsoft.com/office/drawing/2014/main" id="{5F45B93A-E07D-3FC6-919D-112964F9FB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583" b="9796"/>
          <a:stretch/>
        </p:blipFill>
        <p:spPr>
          <a:xfrm>
            <a:off x="8123769" y="228600"/>
            <a:ext cx="2998135" cy="3200399"/>
          </a:xfrm>
          <a:prstGeom prst="rect">
            <a:avLst/>
          </a:prstGeom>
        </p:spPr>
      </p:pic>
      <p:pic>
        <p:nvPicPr>
          <p:cNvPr id="10" name="Obrázok 9">
            <a:extLst>
              <a:ext uri="{FF2B5EF4-FFF2-40B4-BE49-F238E27FC236}">
                <a16:creationId xmlns:a16="http://schemas.microsoft.com/office/drawing/2014/main" id="{8E52F1B3-5A3E-D630-93F8-B7B637418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8496" y="1364172"/>
            <a:ext cx="3459295" cy="4625240"/>
          </a:xfrm>
          <a:prstGeom prst="rect">
            <a:avLst/>
          </a:prstGeom>
        </p:spPr>
      </p:pic>
      <p:sp>
        <p:nvSpPr>
          <p:cNvPr id="4" name="BlokTextu 3">
            <a:extLst>
              <a:ext uri="{FF2B5EF4-FFF2-40B4-BE49-F238E27FC236}">
                <a16:creationId xmlns:a16="http://schemas.microsoft.com/office/drawing/2014/main" id="{28CA3E8A-C21C-FB9F-5E04-57A63D0A32CA}"/>
              </a:ext>
            </a:extLst>
          </p:cNvPr>
          <p:cNvSpPr txBox="1"/>
          <p:nvPr/>
        </p:nvSpPr>
        <p:spPr>
          <a:xfrm>
            <a:off x="1220202" y="6332995"/>
            <a:ext cx="9751596" cy="461665"/>
          </a:xfrm>
          <a:prstGeom prst="rect">
            <a:avLst/>
          </a:prstGeom>
          <a:noFill/>
        </p:spPr>
        <p:txBody>
          <a:bodyPr wrap="square">
            <a:spAutoFit/>
          </a:bodyPr>
          <a:lstStyle/>
          <a:p>
            <a:r>
              <a:rPr lang="sk-SK" sz="2400" i="0" u="none" strike="noStrike" dirty="0">
                <a:solidFill>
                  <a:srgbClr val="002060"/>
                </a:solidFill>
                <a:effectLst/>
              </a:rPr>
              <a:t>“</a:t>
            </a:r>
            <a:r>
              <a:rPr lang="sk-SK" sz="2400" i="0" u="none" strike="noStrike" dirty="0" err="1">
                <a:solidFill>
                  <a:srgbClr val="002060"/>
                </a:solidFill>
                <a:effectLst/>
              </a:rPr>
              <a:t>Everything</a:t>
            </a:r>
            <a:r>
              <a:rPr lang="sk-SK" sz="2400" i="0" u="none" strike="noStrike" dirty="0">
                <a:solidFill>
                  <a:srgbClr val="002060"/>
                </a:solidFill>
                <a:effectLst/>
              </a:rPr>
              <a:t> </a:t>
            </a:r>
            <a:r>
              <a:rPr lang="sk-SK" sz="2400" i="0" u="none" strike="noStrike" dirty="0" err="1">
                <a:solidFill>
                  <a:srgbClr val="002060"/>
                </a:solidFill>
                <a:effectLst/>
              </a:rPr>
              <a:t>is</a:t>
            </a:r>
            <a:r>
              <a:rPr lang="sk-SK" sz="2400" i="0" u="none" strike="noStrike" dirty="0">
                <a:solidFill>
                  <a:srgbClr val="002060"/>
                </a:solidFill>
                <a:effectLst/>
              </a:rPr>
              <a:t> </a:t>
            </a:r>
            <a:r>
              <a:rPr lang="sk-SK" sz="2400" i="0" u="none" strike="noStrike" dirty="0" err="1">
                <a:solidFill>
                  <a:srgbClr val="002060"/>
                </a:solidFill>
                <a:effectLst/>
              </a:rPr>
              <a:t>theoretically</a:t>
            </a:r>
            <a:r>
              <a:rPr lang="sk-SK" sz="2400" i="0" u="none" strike="noStrike" dirty="0">
                <a:solidFill>
                  <a:srgbClr val="002060"/>
                </a:solidFill>
                <a:effectLst/>
              </a:rPr>
              <a:t> </a:t>
            </a:r>
            <a:r>
              <a:rPr lang="sk-SK" sz="2400" i="0" u="none" strike="noStrike" dirty="0" err="1">
                <a:solidFill>
                  <a:srgbClr val="002060"/>
                </a:solidFill>
                <a:effectLst/>
              </a:rPr>
              <a:t>impossible</a:t>
            </a:r>
            <a:r>
              <a:rPr lang="sk-SK" sz="2400" i="0" u="none" strike="noStrike" dirty="0">
                <a:solidFill>
                  <a:srgbClr val="002060"/>
                </a:solidFill>
                <a:effectLst/>
              </a:rPr>
              <a:t>, </a:t>
            </a:r>
            <a:r>
              <a:rPr lang="sk-SK" sz="2400" i="0" u="none" strike="noStrike" dirty="0" err="1">
                <a:solidFill>
                  <a:srgbClr val="002060"/>
                </a:solidFill>
                <a:effectLst/>
              </a:rPr>
              <a:t>until</a:t>
            </a:r>
            <a:r>
              <a:rPr lang="sk-SK" sz="2400" i="0" u="none" strike="noStrike" dirty="0">
                <a:solidFill>
                  <a:srgbClr val="002060"/>
                </a:solidFill>
                <a:effectLst/>
              </a:rPr>
              <a:t> </a:t>
            </a:r>
            <a:r>
              <a:rPr lang="sk-SK" sz="2400" i="0" u="none" strike="noStrike" dirty="0" err="1">
                <a:solidFill>
                  <a:srgbClr val="002060"/>
                </a:solidFill>
                <a:effectLst/>
              </a:rPr>
              <a:t>it</a:t>
            </a:r>
            <a:r>
              <a:rPr lang="sk-SK" sz="2400" i="0" u="none" strike="noStrike" dirty="0">
                <a:solidFill>
                  <a:srgbClr val="002060"/>
                </a:solidFill>
                <a:effectLst/>
              </a:rPr>
              <a:t> </a:t>
            </a:r>
            <a:r>
              <a:rPr lang="sk-SK" sz="2400" i="0" u="none" strike="noStrike" dirty="0" err="1">
                <a:solidFill>
                  <a:srgbClr val="002060"/>
                </a:solidFill>
                <a:effectLst/>
              </a:rPr>
              <a:t>is</a:t>
            </a:r>
            <a:r>
              <a:rPr lang="sk-SK" sz="2400" i="0" u="none" strike="noStrike" dirty="0">
                <a:solidFill>
                  <a:srgbClr val="002060"/>
                </a:solidFill>
                <a:effectLst/>
              </a:rPr>
              <a:t> done.” Robert A. </a:t>
            </a:r>
            <a:r>
              <a:rPr lang="sk-SK" sz="2400" i="0" u="none" strike="noStrike" dirty="0" err="1">
                <a:solidFill>
                  <a:srgbClr val="002060"/>
                </a:solidFill>
                <a:effectLst/>
              </a:rPr>
              <a:t>Heinlein</a:t>
            </a:r>
            <a:endParaRPr lang="sk-SK" sz="2400" dirty="0">
              <a:solidFill>
                <a:srgbClr val="002060"/>
              </a:solidFill>
            </a:endParaRPr>
          </a:p>
        </p:txBody>
      </p:sp>
      <p:pic>
        <p:nvPicPr>
          <p:cNvPr id="13" name="Obrázok 12">
            <a:extLst>
              <a:ext uri="{FF2B5EF4-FFF2-40B4-BE49-F238E27FC236}">
                <a16:creationId xmlns:a16="http://schemas.microsoft.com/office/drawing/2014/main" id="{0774A0EB-C640-8AFE-2BCA-672FFCF81248}"/>
              </a:ext>
            </a:extLst>
          </p:cNvPr>
          <p:cNvPicPr>
            <a:picLocks noChangeAspect="1"/>
          </p:cNvPicPr>
          <p:nvPr/>
        </p:nvPicPr>
        <p:blipFill rotWithShape="1">
          <a:blip r:embed="rId5"/>
          <a:srcRect l="7895" t="8351" r="15789"/>
          <a:stretch/>
        </p:blipFill>
        <p:spPr>
          <a:xfrm>
            <a:off x="7856649" y="3523662"/>
            <a:ext cx="4126618" cy="2787583"/>
          </a:xfrm>
          <a:prstGeom prst="rect">
            <a:avLst/>
          </a:prstGeom>
        </p:spPr>
      </p:pic>
      <p:pic>
        <p:nvPicPr>
          <p:cNvPr id="15" name="Obrázok 14">
            <a:extLst>
              <a:ext uri="{FF2B5EF4-FFF2-40B4-BE49-F238E27FC236}">
                <a16:creationId xmlns:a16="http://schemas.microsoft.com/office/drawing/2014/main" id="{D8108181-6147-301D-8948-7191EC3D9B27}"/>
              </a:ext>
            </a:extLst>
          </p:cNvPr>
          <p:cNvPicPr>
            <a:picLocks noChangeAspect="1"/>
          </p:cNvPicPr>
          <p:nvPr/>
        </p:nvPicPr>
        <p:blipFill rotWithShape="1">
          <a:blip r:embed="rId6"/>
          <a:srcRect l="5443" b="9457"/>
          <a:stretch/>
        </p:blipFill>
        <p:spPr>
          <a:xfrm>
            <a:off x="356048" y="3617779"/>
            <a:ext cx="3803019" cy="2731168"/>
          </a:xfrm>
          <a:prstGeom prst="rect">
            <a:avLst/>
          </a:prstGeom>
        </p:spPr>
      </p:pic>
    </p:spTree>
    <p:extLst>
      <p:ext uri="{BB962C8B-B14F-4D97-AF65-F5344CB8AC3E}">
        <p14:creationId xmlns:p14="http://schemas.microsoft.com/office/powerpoint/2010/main" val="116344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359" y="206605"/>
            <a:ext cx="1020932" cy="666293"/>
          </a:xfrm>
          <a:prstGeom prst="rect">
            <a:avLst/>
          </a:prstGeom>
        </p:spPr>
      </p:pic>
      <p:sp>
        <p:nvSpPr>
          <p:cNvPr id="5" name="Pravouholník 4">
            <a:extLst>
              <a:ext uri="{FF2B5EF4-FFF2-40B4-BE49-F238E27FC236}">
                <a16:creationId xmlns:a16="http://schemas.microsoft.com/office/drawing/2014/main" id="{C93EAFDB-A7EF-CB42-8B81-0C3406C18F84}"/>
              </a:ext>
            </a:extLst>
          </p:cNvPr>
          <p:cNvSpPr/>
          <p:nvPr/>
        </p:nvSpPr>
        <p:spPr>
          <a:xfrm>
            <a:off x="991824" y="312453"/>
            <a:ext cx="10208347" cy="707886"/>
          </a:xfrm>
          <a:prstGeom prst="rect">
            <a:avLst/>
          </a:prstGeom>
        </p:spPr>
        <p:txBody>
          <a:bodyPr wrap="square">
            <a:spAutoFit/>
          </a:bodyPr>
          <a:lstStyle/>
          <a:p>
            <a:pPr algn="ctr"/>
            <a:r>
              <a:rPr lang="sk-SK" sz="4000" dirty="0" err="1">
                <a:solidFill>
                  <a:srgbClr val="002060"/>
                </a:solidFill>
              </a:rPr>
              <a:t>Sector</a:t>
            </a:r>
            <a:r>
              <a:rPr lang="sk-SK" sz="4000" dirty="0">
                <a:solidFill>
                  <a:srgbClr val="002060"/>
                </a:solidFill>
              </a:rPr>
              <a:t> of </a:t>
            </a:r>
            <a:r>
              <a:rPr lang="sk-SK" sz="4000" dirty="0" err="1">
                <a:solidFill>
                  <a:srgbClr val="002060"/>
                </a:solidFill>
              </a:rPr>
              <a:t>Radiation</a:t>
            </a:r>
            <a:r>
              <a:rPr lang="sk-SK" sz="4000" dirty="0">
                <a:solidFill>
                  <a:srgbClr val="002060"/>
                </a:solidFill>
              </a:rPr>
              <a:t> </a:t>
            </a:r>
            <a:r>
              <a:rPr lang="sk-SK" sz="4000" dirty="0" err="1">
                <a:solidFill>
                  <a:srgbClr val="002060"/>
                </a:solidFill>
              </a:rPr>
              <a:t>Physiology</a:t>
            </a:r>
            <a:endParaRPr lang="sk-SK" sz="4000" dirty="0">
              <a:solidFill>
                <a:srgbClr val="002060"/>
              </a:solidFill>
            </a:endParaRPr>
          </a:p>
        </p:txBody>
      </p:sp>
      <p:pic>
        <p:nvPicPr>
          <p:cNvPr id="7" name="Picture 6" descr="ÐÐ°ÑÑÐ¸Ð½ÐºÐ¸ Ð¿Ð¾ Ð·Ð°Ð¿ÑÐ¾ÑÑ lrb jinr">
            <a:extLst>
              <a:ext uri="{FF2B5EF4-FFF2-40B4-BE49-F238E27FC236}">
                <a16:creationId xmlns:a16="http://schemas.microsoft.com/office/drawing/2014/main" id="{B67C8F7B-F642-3E43-AE09-19DF45A750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3484" y="205775"/>
            <a:ext cx="1373909" cy="1079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Показать крупнее в отдельном окне">
            <a:extLst>
              <a:ext uri="{FF2B5EF4-FFF2-40B4-BE49-F238E27FC236}">
                <a16:creationId xmlns:a16="http://schemas.microsoft.com/office/drawing/2014/main" id="{14F0CE65-4764-FC47-BAF0-5565CF8F437C}"/>
              </a:ext>
            </a:extLst>
          </p:cNvPr>
          <p:cNvPicPr>
            <a:picLocks noChangeAspect="1" noChangeArrowheads="1"/>
          </p:cNvPicPr>
          <p:nvPr/>
        </p:nvPicPr>
        <p:blipFill rotWithShape="1">
          <a:blip r:embed="rId4" cstate="print"/>
          <a:srcRect l="5671" t="6083" r="4574" b="5200"/>
          <a:stretch/>
        </p:blipFill>
        <p:spPr bwMode="auto">
          <a:xfrm>
            <a:off x="9427993" y="1391125"/>
            <a:ext cx="2610784" cy="2580606"/>
          </a:xfrm>
          <a:prstGeom prst="rect">
            <a:avLst/>
          </a:prstGeom>
          <a:noFill/>
        </p:spPr>
      </p:pic>
      <p:pic>
        <p:nvPicPr>
          <p:cNvPr id="12" name="Obrázok 11">
            <a:extLst>
              <a:ext uri="{FF2B5EF4-FFF2-40B4-BE49-F238E27FC236}">
                <a16:creationId xmlns:a16="http://schemas.microsoft.com/office/drawing/2014/main" id="{8413F538-D9D1-2045-BC3E-73D4FA63B8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813" y="4266329"/>
            <a:ext cx="2763187" cy="2489151"/>
          </a:xfrm>
          <a:prstGeom prst="rect">
            <a:avLst/>
          </a:prstGeom>
        </p:spPr>
      </p:pic>
      <p:pic>
        <p:nvPicPr>
          <p:cNvPr id="11" name="Obrázok 10">
            <a:extLst>
              <a:ext uri="{FF2B5EF4-FFF2-40B4-BE49-F238E27FC236}">
                <a16:creationId xmlns:a16="http://schemas.microsoft.com/office/drawing/2014/main" id="{C470B926-4398-8A4A-8B94-C5EF575333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509" t="13917" r="5120" b="7853"/>
          <a:stretch/>
        </p:blipFill>
        <p:spPr>
          <a:xfrm>
            <a:off x="481361" y="4266313"/>
            <a:ext cx="5265683" cy="2500490"/>
          </a:xfrm>
          <a:prstGeom prst="rect">
            <a:avLst/>
          </a:prstGeom>
        </p:spPr>
      </p:pic>
      <p:sp>
        <p:nvSpPr>
          <p:cNvPr id="2" name="Pravouholník 1">
            <a:extLst>
              <a:ext uri="{FF2B5EF4-FFF2-40B4-BE49-F238E27FC236}">
                <a16:creationId xmlns:a16="http://schemas.microsoft.com/office/drawing/2014/main" id="{C34083B6-C378-0842-A613-F7B95403B861}"/>
              </a:ext>
            </a:extLst>
          </p:cNvPr>
          <p:cNvSpPr/>
          <p:nvPr/>
        </p:nvSpPr>
        <p:spPr>
          <a:xfrm>
            <a:off x="3772758" y="1353570"/>
            <a:ext cx="5772697" cy="3477875"/>
          </a:xfrm>
          <a:prstGeom prst="rect">
            <a:avLst/>
          </a:prstGeom>
        </p:spPr>
        <p:txBody>
          <a:bodyPr wrap="square">
            <a:spAutoFit/>
          </a:bodyPr>
          <a:lstStyle/>
          <a:p>
            <a:pPr marL="342900" indent="-342900">
              <a:buFont typeface="Courier New" panose="02070309020205020404" pitchFamily="49" charset="0"/>
              <a:buChar char="o"/>
            </a:pPr>
            <a:r>
              <a:rPr lang="sk-SK" sz="2000" dirty="0">
                <a:solidFill>
                  <a:srgbClr val="002060"/>
                </a:solidFill>
              </a:rPr>
              <a:t>study of </a:t>
            </a:r>
            <a:r>
              <a:rPr lang="sk-SK" sz="2000" dirty="0" err="1">
                <a:solidFill>
                  <a:srgbClr val="002060"/>
                </a:solidFill>
              </a:rPr>
              <a:t>behavioral</a:t>
            </a:r>
            <a:r>
              <a:rPr lang="sk-SK" sz="2000" dirty="0">
                <a:solidFill>
                  <a:srgbClr val="002060"/>
                </a:solidFill>
              </a:rPr>
              <a:t> </a:t>
            </a:r>
            <a:r>
              <a:rPr lang="sk-SK" sz="2000" dirty="0" err="1">
                <a:solidFill>
                  <a:srgbClr val="002060"/>
                </a:solidFill>
              </a:rPr>
              <a:t>disorders</a:t>
            </a:r>
            <a:r>
              <a:rPr lang="sk-SK" sz="2000" dirty="0">
                <a:solidFill>
                  <a:srgbClr val="002060"/>
                </a:solidFill>
              </a:rPr>
              <a:t> in </a:t>
            </a:r>
            <a:r>
              <a:rPr lang="sk-SK" sz="2000" dirty="0" err="1">
                <a:solidFill>
                  <a:srgbClr val="002060"/>
                </a:solidFill>
              </a:rPr>
              <a:t>irradiated</a:t>
            </a:r>
            <a:r>
              <a:rPr lang="sk-SK" sz="2000" dirty="0">
                <a:solidFill>
                  <a:srgbClr val="002060"/>
                </a:solidFill>
              </a:rPr>
              <a:t> </a:t>
            </a:r>
            <a:r>
              <a:rPr lang="sk-SK" sz="2000" dirty="0" err="1">
                <a:solidFill>
                  <a:srgbClr val="002060"/>
                </a:solidFill>
              </a:rPr>
              <a:t>animals</a:t>
            </a:r>
            <a:endParaRPr lang="sk-SK" sz="2000" dirty="0">
              <a:solidFill>
                <a:srgbClr val="002060"/>
              </a:solidFill>
            </a:endParaRPr>
          </a:p>
          <a:p>
            <a:pPr marL="342900" indent="-342900">
              <a:buFont typeface="Courier New" panose="02070309020205020404" pitchFamily="49" charset="0"/>
              <a:buChar char="o"/>
            </a:pPr>
            <a:endParaRPr lang="sk-SK" sz="2000" dirty="0">
              <a:solidFill>
                <a:srgbClr val="002060"/>
              </a:solidFill>
            </a:endParaRPr>
          </a:p>
          <a:p>
            <a:pPr marL="342900" indent="-342900">
              <a:buFont typeface="Courier New" panose="02070309020205020404" pitchFamily="49" charset="0"/>
              <a:buChar char="o"/>
            </a:pPr>
            <a:r>
              <a:rPr lang="sk-SK" sz="2000" dirty="0" err="1">
                <a:solidFill>
                  <a:srgbClr val="002060"/>
                </a:solidFill>
              </a:rPr>
              <a:t>pathomorphological</a:t>
            </a:r>
            <a:r>
              <a:rPr lang="sk-SK" sz="2000" dirty="0">
                <a:solidFill>
                  <a:srgbClr val="002060"/>
                </a:solidFill>
              </a:rPr>
              <a:t> </a:t>
            </a:r>
            <a:r>
              <a:rPr lang="sk-SK" sz="2000" dirty="0" err="1">
                <a:solidFill>
                  <a:srgbClr val="002060"/>
                </a:solidFill>
              </a:rPr>
              <a:t>changes</a:t>
            </a:r>
            <a:r>
              <a:rPr lang="sk-SK" sz="2000" dirty="0">
                <a:solidFill>
                  <a:srgbClr val="002060"/>
                </a:solidFill>
              </a:rPr>
              <a:t> in </a:t>
            </a:r>
            <a:r>
              <a:rPr lang="sk-SK" sz="2000" dirty="0" err="1">
                <a:solidFill>
                  <a:srgbClr val="002060"/>
                </a:solidFill>
              </a:rPr>
              <a:t>various</a:t>
            </a:r>
            <a:r>
              <a:rPr lang="sk-SK" sz="2000" dirty="0">
                <a:solidFill>
                  <a:srgbClr val="002060"/>
                </a:solidFill>
              </a:rPr>
              <a:t> </a:t>
            </a:r>
            <a:r>
              <a:rPr lang="sk-SK" sz="2000" dirty="0" err="1">
                <a:solidFill>
                  <a:srgbClr val="002060"/>
                </a:solidFill>
              </a:rPr>
              <a:t>structures</a:t>
            </a:r>
            <a:r>
              <a:rPr lang="sk-SK" sz="2000" dirty="0">
                <a:solidFill>
                  <a:srgbClr val="002060"/>
                </a:solidFill>
              </a:rPr>
              <a:t> of </a:t>
            </a:r>
            <a:r>
              <a:rPr lang="sk-SK" sz="2000" dirty="0" err="1">
                <a:solidFill>
                  <a:srgbClr val="002060"/>
                </a:solidFill>
              </a:rPr>
              <a:t>the</a:t>
            </a:r>
            <a:r>
              <a:rPr lang="sk-SK" sz="2000" dirty="0">
                <a:solidFill>
                  <a:srgbClr val="002060"/>
                </a:solidFill>
              </a:rPr>
              <a:t> </a:t>
            </a:r>
            <a:r>
              <a:rPr lang="sk-SK" sz="2000" dirty="0" err="1">
                <a:solidFill>
                  <a:srgbClr val="002060"/>
                </a:solidFill>
              </a:rPr>
              <a:t>brain</a:t>
            </a:r>
            <a:r>
              <a:rPr lang="sk-SK" sz="2000" dirty="0">
                <a:solidFill>
                  <a:srgbClr val="002060"/>
                </a:solidFill>
              </a:rPr>
              <a:t> and </a:t>
            </a:r>
            <a:r>
              <a:rPr lang="sk-SK" sz="2000" dirty="0" err="1">
                <a:solidFill>
                  <a:srgbClr val="002060"/>
                </a:solidFill>
              </a:rPr>
              <a:t>spinal</a:t>
            </a:r>
            <a:r>
              <a:rPr lang="sk-SK" sz="2000" dirty="0">
                <a:solidFill>
                  <a:srgbClr val="002060"/>
                </a:solidFill>
              </a:rPr>
              <a:t> </a:t>
            </a:r>
            <a:r>
              <a:rPr lang="sk-SK" sz="2000" dirty="0" err="1">
                <a:solidFill>
                  <a:srgbClr val="002060"/>
                </a:solidFill>
              </a:rPr>
              <a:t>cord</a:t>
            </a:r>
            <a:r>
              <a:rPr lang="sk-SK" sz="2000" dirty="0">
                <a:solidFill>
                  <a:srgbClr val="002060"/>
                </a:solidFill>
              </a:rPr>
              <a:t>, and </a:t>
            </a:r>
            <a:r>
              <a:rPr lang="sk-SK" sz="2000" dirty="0" err="1">
                <a:solidFill>
                  <a:srgbClr val="002060"/>
                </a:solidFill>
              </a:rPr>
              <a:t>other</a:t>
            </a:r>
            <a:r>
              <a:rPr lang="sk-SK" sz="2000" dirty="0">
                <a:solidFill>
                  <a:srgbClr val="002060"/>
                </a:solidFill>
              </a:rPr>
              <a:t> </a:t>
            </a:r>
            <a:r>
              <a:rPr lang="sk-SK" sz="2000" dirty="0" err="1">
                <a:solidFill>
                  <a:srgbClr val="002060"/>
                </a:solidFill>
              </a:rPr>
              <a:t>organs</a:t>
            </a:r>
            <a:endParaRPr lang="sk-SK" sz="2000" dirty="0">
              <a:solidFill>
                <a:srgbClr val="002060"/>
              </a:solidFill>
            </a:endParaRPr>
          </a:p>
          <a:p>
            <a:pPr marL="342900" indent="-342900">
              <a:buFont typeface="Courier New" panose="02070309020205020404" pitchFamily="49" charset="0"/>
              <a:buChar char="o"/>
            </a:pPr>
            <a:endParaRPr lang="sk-SK" sz="2000" dirty="0">
              <a:solidFill>
                <a:srgbClr val="002060"/>
              </a:solidFill>
            </a:endParaRPr>
          </a:p>
          <a:p>
            <a:pPr marL="342900" indent="-342900">
              <a:buFont typeface="Courier New" panose="02070309020205020404" pitchFamily="49" charset="0"/>
              <a:buChar char="o"/>
            </a:pPr>
            <a:r>
              <a:rPr lang="sk-SK" sz="2000" dirty="0" err="1">
                <a:solidFill>
                  <a:srgbClr val="002060"/>
                </a:solidFill>
              </a:rPr>
              <a:t>hematological</a:t>
            </a:r>
            <a:r>
              <a:rPr lang="sk-SK" sz="2000" dirty="0">
                <a:solidFill>
                  <a:srgbClr val="002060"/>
                </a:solidFill>
              </a:rPr>
              <a:t> </a:t>
            </a:r>
            <a:r>
              <a:rPr lang="sk-SK" sz="2000" dirty="0" err="1">
                <a:solidFill>
                  <a:srgbClr val="002060"/>
                </a:solidFill>
              </a:rPr>
              <a:t>tests</a:t>
            </a:r>
            <a:endParaRPr lang="sk-SK" sz="2000" dirty="0">
              <a:solidFill>
                <a:srgbClr val="002060"/>
              </a:solidFill>
            </a:endParaRPr>
          </a:p>
          <a:p>
            <a:pPr marL="342900" indent="-342900">
              <a:buFont typeface="Courier New" panose="02070309020205020404" pitchFamily="49" charset="0"/>
              <a:buChar char="o"/>
            </a:pPr>
            <a:endParaRPr lang="sk-SK" sz="2000" dirty="0">
              <a:solidFill>
                <a:srgbClr val="002060"/>
              </a:solidFill>
            </a:endParaRPr>
          </a:p>
          <a:p>
            <a:pPr marL="342900" indent="-342900">
              <a:buFont typeface="Courier New" panose="02070309020205020404" pitchFamily="49" charset="0"/>
              <a:buChar char="o"/>
            </a:pPr>
            <a:r>
              <a:rPr lang="sk-SK" sz="2000" dirty="0">
                <a:solidFill>
                  <a:srgbClr val="002060"/>
                </a:solidFill>
              </a:rPr>
              <a:t>study of </a:t>
            </a:r>
            <a:r>
              <a:rPr lang="sk-SK" sz="2000" dirty="0" err="1">
                <a:solidFill>
                  <a:srgbClr val="002060"/>
                </a:solidFill>
              </a:rPr>
              <a:t>radioprotective</a:t>
            </a:r>
            <a:r>
              <a:rPr lang="sk-SK" sz="2000" dirty="0">
                <a:solidFill>
                  <a:srgbClr val="002060"/>
                </a:solidFill>
              </a:rPr>
              <a:t> and </a:t>
            </a:r>
            <a:r>
              <a:rPr lang="sk-SK" sz="2000" dirty="0" err="1">
                <a:solidFill>
                  <a:srgbClr val="002060"/>
                </a:solidFill>
              </a:rPr>
              <a:t>radiosensitizing</a:t>
            </a:r>
            <a:r>
              <a:rPr lang="sk-SK" sz="2000" dirty="0">
                <a:solidFill>
                  <a:srgbClr val="002060"/>
                </a:solidFill>
              </a:rPr>
              <a:t> </a:t>
            </a:r>
            <a:r>
              <a:rPr lang="sk-SK" sz="2000" dirty="0" err="1">
                <a:solidFill>
                  <a:srgbClr val="002060"/>
                </a:solidFill>
              </a:rPr>
              <a:t>properties</a:t>
            </a:r>
            <a:r>
              <a:rPr lang="sk-SK" sz="2000" dirty="0">
                <a:solidFill>
                  <a:srgbClr val="002060"/>
                </a:solidFill>
              </a:rPr>
              <a:t> of </a:t>
            </a:r>
            <a:r>
              <a:rPr lang="sk-SK" sz="2000" dirty="0" err="1">
                <a:solidFill>
                  <a:srgbClr val="002060"/>
                </a:solidFill>
              </a:rPr>
              <a:t>pharmacological</a:t>
            </a:r>
            <a:r>
              <a:rPr lang="sk-SK" sz="2000" dirty="0">
                <a:solidFill>
                  <a:srgbClr val="002060"/>
                </a:solidFill>
              </a:rPr>
              <a:t> </a:t>
            </a:r>
            <a:r>
              <a:rPr lang="sk-SK" sz="2000" dirty="0" err="1">
                <a:solidFill>
                  <a:srgbClr val="002060"/>
                </a:solidFill>
              </a:rPr>
              <a:t>drugs</a:t>
            </a:r>
            <a:endParaRPr lang="sk-SK" sz="2000" dirty="0">
              <a:solidFill>
                <a:srgbClr val="002060"/>
              </a:solidFill>
            </a:endParaRPr>
          </a:p>
        </p:txBody>
      </p:sp>
      <p:pic>
        <p:nvPicPr>
          <p:cNvPr id="15" name="Picture 16" descr="C:\Users\Юрий\Downloads\rat1_piracetam_trial0002-16-42-55.gif">
            <a:extLst>
              <a:ext uri="{FF2B5EF4-FFF2-40B4-BE49-F238E27FC236}">
                <a16:creationId xmlns:a16="http://schemas.microsoft.com/office/drawing/2014/main" id="{A53D0041-CD99-634A-BF08-3186D85C9A08}"/>
              </a:ext>
            </a:extLst>
          </p:cNvPr>
          <p:cNvPicPr>
            <a:picLocks noChangeAspect="1" noChangeArrowheads="1" noCrop="1"/>
          </p:cNvPicPr>
          <p:nvPr/>
        </p:nvPicPr>
        <p:blipFill>
          <a:blip r:embed="rId7" cstate="print"/>
          <a:srcRect/>
          <a:stretch>
            <a:fillRect/>
          </a:stretch>
        </p:blipFill>
        <p:spPr bwMode="auto">
          <a:xfrm>
            <a:off x="5920937" y="4266313"/>
            <a:ext cx="3333987" cy="2500490"/>
          </a:xfrm>
          <a:prstGeom prst="rect">
            <a:avLst/>
          </a:prstGeom>
          <a:noFill/>
        </p:spPr>
      </p:pic>
      <p:pic>
        <p:nvPicPr>
          <p:cNvPr id="16" name="Рисунок 12" descr="rat_1.gif">
            <a:extLst>
              <a:ext uri="{FF2B5EF4-FFF2-40B4-BE49-F238E27FC236}">
                <a16:creationId xmlns:a16="http://schemas.microsoft.com/office/drawing/2014/main" id="{69EDDB4F-0040-BC45-ACFD-7EE124922FCF}"/>
              </a:ext>
            </a:extLst>
          </p:cNvPr>
          <p:cNvPicPr>
            <a:picLocks noChangeAspect="1"/>
          </p:cNvPicPr>
          <p:nvPr/>
        </p:nvPicPr>
        <p:blipFill>
          <a:blip r:embed="rId8" cstate="print"/>
          <a:stretch>
            <a:fillRect/>
          </a:stretch>
        </p:blipFill>
        <p:spPr>
          <a:xfrm>
            <a:off x="153224" y="1404226"/>
            <a:ext cx="3619525" cy="2714644"/>
          </a:xfrm>
          <a:prstGeom prst="rect">
            <a:avLst/>
          </a:prstGeom>
        </p:spPr>
      </p:pic>
    </p:spTree>
    <p:extLst>
      <p:ext uri="{BB962C8B-B14F-4D97-AF65-F5344CB8AC3E}">
        <p14:creationId xmlns:p14="http://schemas.microsoft.com/office/powerpoint/2010/main" val="2169200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uholník 1">
            <a:extLst>
              <a:ext uri="{FF2B5EF4-FFF2-40B4-BE49-F238E27FC236}">
                <a16:creationId xmlns:a16="http://schemas.microsoft.com/office/drawing/2014/main" id="{C34F9467-5871-1C4B-8163-221972C50728}"/>
              </a:ext>
            </a:extLst>
          </p:cNvPr>
          <p:cNvSpPr/>
          <p:nvPr/>
        </p:nvSpPr>
        <p:spPr>
          <a:xfrm>
            <a:off x="2463101" y="349490"/>
            <a:ext cx="7122825" cy="1415772"/>
          </a:xfrm>
          <a:prstGeom prst="rect">
            <a:avLst/>
          </a:prstGeom>
        </p:spPr>
        <p:txBody>
          <a:bodyPr wrap="square">
            <a:spAutoFit/>
          </a:bodyPr>
          <a:lstStyle/>
          <a:p>
            <a:pPr algn="ctr"/>
            <a:r>
              <a:rPr lang="en-US" sz="4000" dirty="0">
                <a:solidFill>
                  <a:srgbClr val="006BB4"/>
                </a:solidFill>
                <a:latin typeface="+mj-lt"/>
              </a:rPr>
              <a:t>What is Radiation &amp; sources? </a:t>
            </a:r>
          </a:p>
          <a:p>
            <a:pPr algn="ctr"/>
            <a:endParaRPr lang="en-US" dirty="0">
              <a:solidFill>
                <a:srgbClr val="006BB4"/>
              </a:solidFill>
              <a:latin typeface="+mj-lt"/>
            </a:endParaRPr>
          </a:p>
          <a:p>
            <a:pPr algn="ctr"/>
            <a:r>
              <a:rPr lang="en-US" sz="2800" dirty="0">
                <a:solidFill>
                  <a:srgbClr val="006BB4"/>
                </a:solidFill>
                <a:latin typeface="+mj-lt"/>
              </a:rPr>
              <a:t>Natural radiation vs. Harmful radiation </a:t>
            </a:r>
            <a:endParaRPr lang="sk-SK" sz="2800" dirty="0">
              <a:solidFill>
                <a:srgbClr val="006BB4"/>
              </a:solidFill>
              <a:latin typeface="+mj-lt"/>
            </a:endParaRPr>
          </a:p>
        </p:txBody>
      </p:sp>
      <p:pic>
        <p:nvPicPr>
          <p:cNvPr id="4" name="Obrázok 3">
            <a:extLst>
              <a:ext uri="{FF2B5EF4-FFF2-40B4-BE49-F238E27FC236}">
                <a16:creationId xmlns:a16="http://schemas.microsoft.com/office/drawing/2014/main" id="{16333F9F-E9C0-9D4B-A717-EE3387342F6A}"/>
              </a:ext>
            </a:extLst>
          </p:cNvPr>
          <p:cNvPicPr>
            <a:picLocks noChangeAspect="1"/>
          </p:cNvPicPr>
          <p:nvPr/>
        </p:nvPicPr>
        <p:blipFill rotWithShape="1">
          <a:blip r:embed="rId2">
            <a:extLst>
              <a:ext uri="{28A0092B-C50C-407E-A947-70E740481C1C}">
                <a14:useLocalDpi xmlns:a14="http://schemas.microsoft.com/office/drawing/2010/main" val="0"/>
              </a:ext>
            </a:extLst>
          </a:blip>
          <a:srcRect l="4746" t="12975" r="4497" b="7831"/>
          <a:stretch/>
        </p:blipFill>
        <p:spPr>
          <a:xfrm>
            <a:off x="2007475" y="1752200"/>
            <a:ext cx="8177048" cy="4905444"/>
          </a:xfrm>
          <a:prstGeom prst="rect">
            <a:avLst/>
          </a:prstGeom>
        </p:spPr>
      </p:pic>
      <p:sp>
        <p:nvSpPr>
          <p:cNvPr id="3" name="Pravouholník 2">
            <a:extLst>
              <a:ext uri="{FF2B5EF4-FFF2-40B4-BE49-F238E27FC236}">
                <a16:creationId xmlns:a16="http://schemas.microsoft.com/office/drawing/2014/main" id="{41CADF2E-7F8E-E440-8F57-C0872505BFDD}"/>
              </a:ext>
            </a:extLst>
          </p:cNvPr>
          <p:cNvSpPr/>
          <p:nvPr/>
        </p:nvSpPr>
        <p:spPr>
          <a:xfrm>
            <a:off x="210207" y="2967299"/>
            <a:ext cx="1797268" cy="646331"/>
          </a:xfrm>
          <a:prstGeom prst="rect">
            <a:avLst/>
          </a:prstGeom>
        </p:spPr>
        <p:txBody>
          <a:bodyPr wrap="square">
            <a:spAutoFit/>
          </a:bodyPr>
          <a:lstStyle/>
          <a:p>
            <a:pPr>
              <a:defRPr/>
            </a:pPr>
            <a:r>
              <a:rPr lang="en-US" dirty="0">
                <a:solidFill>
                  <a:srgbClr val="006BB4"/>
                </a:solidFill>
              </a:rPr>
              <a:t>Electromagnetic radiation</a:t>
            </a:r>
          </a:p>
        </p:txBody>
      </p:sp>
      <p:sp>
        <p:nvSpPr>
          <p:cNvPr id="5" name="Pravouholník 4">
            <a:extLst>
              <a:ext uri="{FF2B5EF4-FFF2-40B4-BE49-F238E27FC236}">
                <a16:creationId xmlns:a16="http://schemas.microsoft.com/office/drawing/2014/main" id="{05DF3CC9-C619-8F49-9CE3-D3F69444FA77}"/>
              </a:ext>
            </a:extLst>
          </p:cNvPr>
          <p:cNvSpPr/>
          <p:nvPr/>
        </p:nvSpPr>
        <p:spPr>
          <a:xfrm>
            <a:off x="10289626" y="2967299"/>
            <a:ext cx="2035630" cy="369332"/>
          </a:xfrm>
          <a:prstGeom prst="rect">
            <a:avLst/>
          </a:prstGeom>
        </p:spPr>
        <p:txBody>
          <a:bodyPr wrap="square">
            <a:spAutoFit/>
          </a:bodyPr>
          <a:lstStyle/>
          <a:p>
            <a:pPr>
              <a:defRPr/>
            </a:pPr>
            <a:r>
              <a:rPr lang="en-US" dirty="0">
                <a:solidFill>
                  <a:srgbClr val="006BB4"/>
                </a:solidFill>
              </a:rPr>
              <a:t>medical radiation</a:t>
            </a:r>
          </a:p>
        </p:txBody>
      </p:sp>
      <p:sp>
        <p:nvSpPr>
          <p:cNvPr id="6" name="Pravouholník 5">
            <a:extLst>
              <a:ext uri="{FF2B5EF4-FFF2-40B4-BE49-F238E27FC236}">
                <a16:creationId xmlns:a16="http://schemas.microsoft.com/office/drawing/2014/main" id="{4B646B3A-32C1-B245-948F-D53C658415A3}"/>
              </a:ext>
            </a:extLst>
          </p:cNvPr>
          <p:cNvSpPr/>
          <p:nvPr/>
        </p:nvSpPr>
        <p:spPr>
          <a:xfrm>
            <a:off x="179595" y="4459467"/>
            <a:ext cx="1523999" cy="369332"/>
          </a:xfrm>
          <a:prstGeom prst="rect">
            <a:avLst/>
          </a:prstGeom>
        </p:spPr>
        <p:txBody>
          <a:bodyPr wrap="square">
            <a:spAutoFit/>
          </a:bodyPr>
          <a:lstStyle/>
          <a:p>
            <a:pPr>
              <a:defRPr/>
            </a:pPr>
            <a:r>
              <a:rPr lang="en-US" dirty="0">
                <a:solidFill>
                  <a:srgbClr val="006BB4"/>
                </a:solidFill>
              </a:rPr>
              <a:t>Plane travels </a:t>
            </a:r>
          </a:p>
        </p:txBody>
      </p:sp>
      <p:sp>
        <p:nvSpPr>
          <p:cNvPr id="7" name="Pravouholník 6">
            <a:extLst>
              <a:ext uri="{FF2B5EF4-FFF2-40B4-BE49-F238E27FC236}">
                <a16:creationId xmlns:a16="http://schemas.microsoft.com/office/drawing/2014/main" id="{64F55905-1EE2-6146-902D-D437FEC33409}"/>
              </a:ext>
            </a:extLst>
          </p:cNvPr>
          <p:cNvSpPr/>
          <p:nvPr/>
        </p:nvSpPr>
        <p:spPr>
          <a:xfrm>
            <a:off x="10289626" y="4396990"/>
            <a:ext cx="1722779" cy="369332"/>
          </a:xfrm>
          <a:prstGeom prst="rect">
            <a:avLst/>
          </a:prstGeom>
        </p:spPr>
        <p:txBody>
          <a:bodyPr wrap="none">
            <a:spAutoFit/>
          </a:bodyPr>
          <a:lstStyle/>
          <a:p>
            <a:r>
              <a:rPr lang="en-US" dirty="0">
                <a:solidFill>
                  <a:srgbClr val="006BB4"/>
                </a:solidFill>
              </a:rPr>
              <a:t>cosmic radiation</a:t>
            </a:r>
            <a:endParaRPr lang="sk-SK" dirty="0"/>
          </a:p>
        </p:txBody>
      </p:sp>
    </p:spTree>
    <p:extLst>
      <p:ext uri="{BB962C8B-B14F-4D97-AF65-F5344CB8AC3E}">
        <p14:creationId xmlns:p14="http://schemas.microsoft.com/office/powerpoint/2010/main" val="527122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A3B5DD-FB30-284F-B6BC-EC972F4CB0F2}"/>
              </a:ext>
            </a:extLst>
          </p:cNvPr>
          <p:cNvSpPr>
            <a:spLocks noGrp="1"/>
          </p:cNvSpPr>
          <p:nvPr>
            <p:ph type="title"/>
          </p:nvPr>
        </p:nvSpPr>
        <p:spPr/>
        <p:txBody>
          <a:bodyPr>
            <a:normAutofit/>
          </a:bodyPr>
          <a:lstStyle/>
          <a:p>
            <a:pPr algn="ctr"/>
            <a:r>
              <a:rPr lang="sk-SK" sz="4000" dirty="0" err="1">
                <a:solidFill>
                  <a:srgbClr val="006BB4"/>
                </a:solidFill>
              </a:rPr>
              <a:t>Other</a:t>
            </a:r>
            <a:r>
              <a:rPr lang="sk-SK" sz="4000" dirty="0">
                <a:solidFill>
                  <a:srgbClr val="006BB4"/>
                </a:solidFill>
              </a:rPr>
              <a:t> </a:t>
            </a:r>
            <a:r>
              <a:rPr lang="sk-SK" sz="4000" dirty="0" err="1">
                <a:solidFill>
                  <a:srgbClr val="006BB4"/>
                </a:solidFill>
              </a:rPr>
              <a:t>sources</a:t>
            </a:r>
            <a:r>
              <a:rPr lang="sk-SK" sz="4000" dirty="0">
                <a:solidFill>
                  <a:srgbClr val="006BB4"/>
                </a:solidFill>
              </a:rPr>
              <a:t> of </a:t>
            </a:r>
            <a:r>
              <a:rPr lang="sk-SK" sz="4000" dirty="0" err="1">
                <a:solidFill>
                  <a:srgbClr val="006BB4"/>
                </a:solidFill>
              </a:rPr>
              <a:t>radiation</a:t>
            </a:r>
            <a:endParaRPr lang="sk-SK" sz="4000" dirty="0">
              <a:solidFill>
                <a:srgbClr val="006BB4"/>
              </a:solidFill>
            </a:endParaRPr>
          </a:p>
        </p:txBody>
      </p:sp>
      <p:pic>
        <p:nvPicPr>
          <p:cNvPr id="4" name="Picture 2" descr="Как устроены атомные электростанции — Naked Science">
            <a:extLst>
              <a:ext uri="{FF2B5EF4-FFF2-40B4-BE49-F238E27FC236}">
                <a16:creationId xmlns:a16="http://schemas.microsoft.com/office/drawing/2014/main" id="{C675F5FD-913D-9641-9EEC-7136C849433E}"/>
              </a:ext>
            </a:extLst>
          </p:cNvPr>
          <p:cNvPicPr>
            <a:picLocks noGrp="1" noChangeAspect="1" noChangeArrowheads="1"/>
          </p:cNvPicPr>
          <p:nvPr>
            <p:ph idx="1"/>
          </p:nvPr>
        </p:nvPicPr>
        <p:blipFill>
          <a:blip r:embed="rId2" cstate="print"/>
          <a:srcRect/>
          <a:stretch>
            <a:fillRect/>
          </a:stretch>
        </p:blipFill>
        <p:spPr bwMode="auto">
          <a:xfrm>
            <a:off x="3392949" y="2167438"/>
            <a:ext cx="5403974" cy="3938897"/>
          </a:xfrm>
          <a:prstGeom prst="rect">
            <a:avLst/>
          </a:prstGeom>
          <a:noFill/>
        </p:spPr>
      </p:pic>
      <p:pic>
        <p:nvPicPr>
          <p:cNvPr id="5" name="Picture 14" descr="ᐈ Картинки космонавты фото, фотографии космонавт | скачать на ...">
            <a:extLst>
              <a:ext uri="{FF2B5EF4-FFF2-40B4-BE49-F238E27FC236}">
                <a16:creationId xmlns:a16="http://schemas.microsoft.com/office/drawing/2014/main" id="{25CF0D78-3569-E64B-9B72-62F14CED19DC}"/>
              </a:ext>
            </a:extLst>
          </p:cNvPr>
          <p:cNvPicPr>
            <a:picLocks noChangeAspect="1" noChangeArrowheads="1"/>
          </p:cNvPicPr>
          <p:nvPr/>
        </p:nvPicPr>
        <p:blipFill>
          <a:blip r:embed="rId3" cstate="print"/>
          <a:srcRect/>
          <a:stretch>
            <a:fillRect/>
          </a:stretch>
        </p:blipFill>
        <p:spPr bwMode="auto">
          <a:xfrm>
            <a:off x="8796923" y="2937496"/>
            <a:ext cx="3116471" cy="2223083"/>
          </a:xfrm>
          <a:prstGeom prst="rect">
            <a:avLst/>
          </a:prstGeom>
          <a:noFill/>
        </p:spPr>
      </p:pic>
      <p:pic>
        <p:nvPicPr>
          <p:cNvPr id="6" name="Picture 6" descr="Рентгенография и рентгеноскопия – основные отличия методов">
            <a:extLst>
              <a:ext uri="{FF2B5EF4-FFF2-40B4-BE49-F238E27FC236}">
                <a16:creationId xmlns:a16="http://schemas.microsoft.com/office/drawing/2014/main" id="{1D97326E-5DE9-CB42-B4F1-CE88EAA83951}"/>
              </a:ext>
            </a:extLst>
          </p:cNvPr>
          <p:cNvPicPr>
            <a:picLocks noChangeAspect="1" noChangeArrowheads="1"/>
          </p:cNvPicPr>
          <p:nvPr/>
        </p:nvPicPr>
        <p:blipFill>
          <a:blip r:embed="rId4" cstate="print"/>
          <a:srcRect/>
          <a:stretch>
            <a:fillRect/>
          </a:stretch>
        </p:blipFill>
        <p:spPr bwMode="auto">
          <a:xfrm>
            <a:off x="321874" y="2937496"/>
            <a:ext cx="3071075" cy="2047384"/>
          </a:xfrm>
          <a:prstGeom prst="rect">
            <a:avLst/>
          </a:prstGeom>
          <a:noFill/>
        </p:spPr>
      </p:pic>
      <p:sp>
        <p:nvSpPr>
          <p:cNvPr id="3" name="Pravouholník 2">
            <a:extLst>
              <a:ext uri="{FF2B5EF4-FFF2-40B4-BE49-F238E27FC236}">
                <a16:creationId xmlns:a16="http://schemas.microsoft.com/office/drawing/2014/main" id="{BF886405-44D8-9E41-B803-09F3FC25778E}"/>
              </a:ext>
            </a:extLst>
          </p:cNvPr>
          <p:cNvSpPr/>
          <p:nvPr/>
        </p:nvSpPr>
        <p:spPr>
          <a:xfrm>
            <a:off x="8917776" y="5321504"/>
            <a:ext cx="3274224" cy="646331"/>
          </a:xfrm>
          <a:prstGeom prst="rect">
            <a:avLst/>
          </a:prstGeom>
        </p:spPr>
        <p:txBody>
          <a:bodyPr wrap="square">
            <a:spAutoFit/>
          </a:bodyPr>
          <a:lstStyle/>
          <a:p>
            <a:pPr>
              <a:defRPr/>
            </a:pPr>
            <a:r>
              <a:rPr lang="en-US" dirty="0">
                <a:solidFill>
                  <a:srgbClr val="006BB4"/>
                </a:solidFill>
              </a:rPr>
              <a:t>radiation to occupationally exposed persons</a:t>
            </a:r>
          </a:p>
        </p:txBody>
      </p:sp>
      <p:sp>
        <p:nvSpPr>
          <p:cNvPr id="8" name="Pravouholník 7">
            <a:extLst>
              <a:ext uri="{FF2B5EF4-FFF2-40B4-BE49-F238E27FC236}">
                <a16:creationId xmlns:a16="http://schemas.microsoft.com/office/drawing/2014/main" id="{45E880EE-4DB0-CB43-96B9-4917C3E608A0}"/>
              </a:ext>
            </a:extLst>
          </p:cNvPr>
          <p:cNvSpPr/>
          <p:nvPr/>
        </p:nvSpPr>
        <p:spPr>
          <a:xfrm>
            <a:off x="4893016" y="1572419"/>
            <a:ext cx="2914286" cy="369332"/>
          </a:xfrm>
          <a:prstGeom prst="rect">
            <a:avLst/>
          </a:prstGeom>
        </p:spPr>
        <p:txBody>
          <a:bodyPr wrap="square">
            <a:spAutoFit/>
          </a:bodyPr>
          <a:lstStyle/>
          <a:p>
            <a:pPr>
              <a:defRPr/>
            </a:pPr>
            <a:r>
              <a:rPr lang="en-US" dirty="0">
                <a:solidFill>
                  <a:srgbClr val="006BB4"/>
                </a:solidFill>
              </a:rPr>
              <a:t>"fallout" from nuclear tests</a:t>
            </a:r>
          </a:p>
        </p:txBody>
      </p:sp>
      <p:sp>
        <p:nvSpPr>
          <p:cNvPr id="9" name="Pravouholník 8">
            <a:extLst>
              <a:ext uri="{FF2B5EF4-FFF2-40B4-BE49-F238E27FC236}">
                <a16:creationId xmlns:a16="http://schemas.microsoft.com/office/drawing/2014/main" id="{3957BDBF-76B6-8C49-ACA8-1099D034AD93}"/>
              </a:ext>
            </a:extLst>
          </p:cNvPr>
          <p:cNvSpPr/>
          <p:nvPr/>
        </p:nvSpPr>
        <p:spPr>
          <a:xfrm>
            <a:off x="4058993" y="6106335"/>
            <a:ext cx="4236696" cy="369332"/>
          </a:xfrm>
          <a:prstGeom prst="rect">
            <a:avLst/>
          </a:prstGeom>
        </p:spPr>
        <p:txBody>
          <a:bodyPr wrap="square">
            <a:spAutoFit/>
          </a:bodyPr>
          <a:lstStyle/>
          <a:p>
            <a:pPr>
              <a:defRPr/>
            </a:pPr>
            <a:r>
              <a:rPr lang="en-US" dirty="0">
                <a:solidFill>
                  <a:srgbClr val="006BB4"/>
                </a:solidFill>
              </a:rPr>
              <a:t>other forms of radioactive contamination</a:t>
            </a:r>
          </a:p>
        </p:txBody>
      </p:sp>
      <p:sp>
        <p:nvSpPr>
          <p:cNvPr id="10" name="Pravouholník 9">
            <a:extLst>
              <a:ext uri="{FF2B5EF4-FFF2-40B4-BE49-F238E27FC236}">
                <a16:creationId xmlns:a16="http://schemas.microsoft.com/office/drawing/2014/main" id="{8135A562-3A8D-8449-972D-4CB7BF0CD98F}"/>
              </a:ext>
            </a:extLst>
          </p:cNvPr>
          <p:cNvSpPr/>
          <p:nvPr/>
        </p:nvSpPr>
        <p:spPr>
          <a:xfrm>
            <a:off x="486685" y="5183005"/>
            <a:ext cx="3071075" cy="923330"/>
          </a:xfrm>
          <a:prstGeom prst="rect">
            <a:avLst/>
          </a:prstGeom>
        </p:spPr>
        <p:txBody>
          <a:bodyPr wrap="square">
            <a:spAutoFit/>
          </a:bodyPr>
          <a:lstStyle/>
          <a:p>
            <a:pPr>
              <a:defRPr/>
            </a:pPr>
            <a:r>
              <a:rPr lang="en-US" dirty="0">
                <a:solidFill>
                  <a:srgbClr val="006BB4"/>
                </a:solidFill>
              </a:rPr>
              <a:t>radiation from radioactive consumer goods and from electronic devices</a:t>
            </a:r>
          </a:p>
        </p:txBody>
      </p:sp>
    </p:spTree>
    <p:extLst>
      <p:ext uri="{BB962C8B-B14F-4D97-AF65-F5344CB8AC3E}">
        <p14:creationId xmlns:p14="http://schemas.microsoft.com/office/powerpoint/2010/main" val="3000168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Похожее изображение">
            <a:extLst>
              <a:ext uri="{FF2B5EF4-FFF2-40B4-BE49-F238E27FC236}">
                <a16:creationId xmlns:a16="http://schemas.microsoft.com/office/drawing/2014/main" id="{D2E9F2EA-39A3-9F4B-9535-8B9B7AAAE86A}"/>
              </a:ext>
            </a:extLst>
          </p:cNvPr>
          <p:cNvPicPr>
            <a:picLocks noGrp="1" noChangeAspect="1" noChangeArrowheads="1"/>
          </p:cNvPicPr>
          <p:nvPr>
            <p:ph idx="1"/>
          </p:nvPr>
        </p:nvPicPr>
        <p:blipFill>
          <a:blip r:embed="rId2" cstate="print"/>
          <a:srcRect/>
          <a:stretch>
            <a:fillRect/>
          </a:stretch>
        </p:blipFill>
        <p:spPr bwMode="auto">
          <a:xfrm>
            <a:off x="463241" y="575441"/>
            <a:ext cx="11265517" cy="5707118"/>
          </a:xfrm>
          <a:prstGeom prst="rect">
            <a:avLst/>
          </a:prstGeom>
          <a:noFill/>
        </p:spPr>
      </p:pic>
    </p:spTree>
    <p:extLst>
      <p:ext uri="{BB962C8B-B14F-4D97-AF65-F5344CB8AC3E}">
        <p14:creationId xmlns:p14="http://schemas.microsoft.com/office/powerpoint/2010/main" val="1594765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3592" y="485310"/>
            <a:ext cx="11636580" cy="1492716"/>
          </a:xfrm>
          <a:prstGeom prst="rect">
            <a:avLst/>
          </a:prstGeom>
          <a:noFill/>
        </p:spPr>
        <p:txBody>
          <a:bodyPr wrap="square" rtlCol="0">
            <a:spAutoFit/>
          </a:bodyPr>
          <a:lstStyle/>
          <a:p>
            <a:pPr algn="ctr" defTabSz="685800">
              <a:defRPr/>
            </a:pPr>
            <a:r>
              <a:rPr lang="en-US" sz="2400" b="1" dirty="0">
                <a:solidFill>
                  <a:srgbClr val="002060"/>
                </a:solidFill>
                <a:latin typeface="Times New Roman" panose="02020603050405020304" pitchFamily="18" charset="0"/>
                <a:cs typeface="Times New Roman" panose="02020603050405020304" pitchFamily="18" charset="0"/>
              </a:rPr>
              <a:t>Radiation and the molecular basis of cell death</a:t>
            </a:r>
          </a:p>
          <a:p>
            <a:pPr algn="ctr" defTabSz="685800">
              <a:defRPr/>
            </a:pPr>
            <a:endParaRPr lang="en-US" sz="2000" b="1" dirty="0">
              <a:solidFill>
                <a:srgbClr val="002060"/>
              </a:solidFill>
              <a:latin typeface="Times New Roman" panose="02020603050405020304" pitchFamily="18" charset="0"/>
              <a:cs typeface="Times New Roman" panose="02020603050405020304" pitchFamily="18" charset="0"/>
            </a:endParaRPr>
          </a:p>
          <a:p>
            <a:pPr algn="ctr" defTabSz="685800">
              <a:defRPr/>
            </a:pPr>
            <a:r>
              <a:rPr lang="en-US" sz="2000" dirty="0">
                <a:solidFill>
                  <a:srgbClr val="002060"/>
                </a:solidFill>
              </a:rPr>
              <a:t>Cell damage – free radicals formation – DNA damage,</a:t>
            </a:r>
            <a:r>
              <a:rPr lang="en-US" sz="2000" dirty="0">
                <a:solidFill>
                  <a:srgbClr val="002060"/>
                </a:solidFill>
                <a:latin typeface="Times New Roman" panose="02020603050405020304" pitchFamily="18" charset="0"/>
                <a:cs typeface="Times New Roman" panose="02020603050405020304" pitchFamily="18" charset="0"/>
              </a:rPr>
              <a:t> double-strand breaks </a:t>
            </a:r>
            <a:r>
              <a:rPr lang="en-US" sz="2000" dirty="0">
                <a:solidFill>
                  <a:srgbClr val="002060"/>
                </a:solidFill>
              </a:rPr>
              <a:t>– cell death/ mutations</a:t>
            </a:r>
          </a:p>
          <a:p>
            <a:pPr algn="ctr" defTabSz="685800">
              <a:defRPr/>
            </a:pPr>
            <a:endParaRPr lang="ru-RU" sz="2700" b="1" dirty="0">
              <a:solidFill>
                <a:srgbClr val="002060"/>
              </a:solidFill>
              <a:latin typeface="Times New Roman" panose="02020603050405020304" pitchFamily="18" charset="0"/>
              <a:cs typeface="Times New Roman" panose="02020603050405020304" pitchFamily="18" charset="0"/>
            </a:endParaRPr>
          </a:p>
        </p:txBody>
      </p:sp>
      <p:grpSp>
        <p:nvGrpSpPr>
          <p:cNvPr id="16" name="Skupina 51"/>
          <p:cNvGrpSpPr>
            <a:grpSpLocks/>
          </p:cNvGrpSpPr>
          <p:nvPr/>
        </p:nvGrpSpPr>
        <p:grpSpPr bwMode="auto">
          <a:xfrm>
            <a:off x="8612225" y="2060254"/>
            <a:ext cx="3579775" cy="4123055"/>
            <a:chOff x="5641161" y="1844824"/>
            <a:chExt cx="3398453" cy="4958345"/>
          </a:xfrm>
        </p:grpSpPr>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5600" b="8595"/>
            <a:stretch>
              <a:fillRect/>
            </a:stretch>
          </p:blipFill>
          <p:spPr bwMode="auto">
            <a:xfrm>
              <a:off x="6804248" y="1844824"/>
              <a:ext cx="1897558" cy="41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Стрелка вправо 21"/>
            <p:cNvSpPr/>
            <p:nvPr/>
          </p:nvSpPr>
          <p:spPr>
            <a:xfrm rot="19859998" flipV="1">
              <a:off x="6292118" y="2905733"/>
              <a:ext cx="2603825" cy="44275"/>
            </a:xfrm>
            <a:prstGeom prst="rightArrow">
              <a:avLst/>
            </a:prstGeom>
            <a:solidFill>
              <a:srgbClr val="008AF2"/>
            </a:solidFill>
            <a:ln w="25400" cap="flat" cmpd="sng" algn="ctr">
              <a:solidFill>
                <a:srgbClr val="008AF2"/>
              </a:solidFill>
              <a:prstDash val="solid"/>
            </a:ln>
            <a:effectLst/>
          </p:spPr>
          <p:txBody>
            <a:bodyPr anchor="ctr"/>
            <a:lstStyle/>
            <a:p>
              <a:pPr algn="ctr" defTabSz="685800">
                <a:defRPr/>
              </a:pPr>
              <a:endParaRPr lang="en-US" sz="1350" kern="0" dirty="0">
                <a:solidFill>
                  <a:srgbClr val="0070C0"/>
                </a:solidFill>
                <a:latin typeface="Arial"/>
                <a:cs typeface="Arial"/>
              </a:endParaRPr>
            </a:p>
          </p:txBody>
        </p:sp>
        <p:sp>
          <p:nvSpPr>
            <p:cNvPr id="23" name="Пятно 2 22"/>
            <p:cNvSpPr/>
            <p:nvPr/>
          </p:nvSpPr>
          <p:spPr>
            <a:xfrm flipH="1">
              <a:off x="7668527" y="2708196"/>
              <a:ext cx="216394" cy="195833"/>
            </a:xfrm>
            <a:prstGeom prst="irregularSeal2">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24" name="Пятно 2 23"/>
            <p:cNvSpPr/>
            <p:nvPr/>
          </p:nvSpPr>
          <p:spPr>
            <a:xfrm flipH="1">
              <a:off x="7381184" y="3789539"/>
              <a:ext cx="214620" cy="194131"/>
            </a:xfrm>
            <a:prstGeom prst="irregularSeal2">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30" name="Пятно 2 29"/>
            <p:cNvSpPr/>
            <p:nvPr/>
          </p:nvSpPr>
          <p:spPr>
            <a:xfrm flipH="1">
              <a:off x="7812198" y="4652912"/>
              <a:ext cx="216394" cy="194131"/>
            </a:xfrm>
            <a:prstGeom prst="irregularSeal2">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31" name="Блок-схема: узел 30"/>
            <p:cNvSpPr/>
            <p:nvPr/>
          </p:nvSpPr>
          <p:spPr>
            <a:xfrm>
              <a:off x="7021117" y="3140734"/>
              <a:ext cx="70949" cy="97065"/>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32" name="Блок-схема: узел 31"/>
            <p:cNvSpPr/>
            <p:nvPr/>
          </p:nvSpPr>
          <p:spPr>
            <a:xfrm>
              <a:off x="6515607" y="3573271"/>
              <a:ext cx="72722" cy="97065"/>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33" name="Блок-схема: узел 32"/>
            <p:cNvSpPr/>
            <p:nvPr/>
          </p:nvSpPr>
          <p:spPr>
            <a:xfrm>
              <a:off x="8532329" y="2277361"/>
              <a:ext cx="72723" cy="97066"/>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34" name="Стрелка вправо 33"/>
            <p:cNvSpPr/>
            <p:nvPr/>
          </p:nvSpPr>
          <p:spPr>
            <a:xfrm rot="19859998" flipV="1">
              <a:off x="6435789" y="4705701"/>
              <a:ext cx="2603825" cy="45979"/>
            </a:xfrm>
            <a:prstGeom prst="rightArrow">
              <a:avLst/>
            </a:prstGeom>
            <a:solidFill>
              <a:srgbClr val="008AF2"/>
            </a:solidFill>
            <a:ln w="25400" cap="flat" cmpd="sng" algn="ctr">
              <a:solidFill>
                <a:srgbClr val="008AF2"/>
              </a:solidFill>
              <a:prstDash val="solid"/>
            </a:ln>
            <a:effectLst/>
          </p:spPr>
          <p:txBody>
            <a:bodyPr anchor="ctr"/>
            <a:lstStyle/>
            <a:p>
              <a:pPr algn="ctr" defTabSz="685800">
                <a:defRPr/>
              </a:pPr>
              <a:endParaRPr lang="en-US" sz="1350" kern="0" dirty="0">
                <a:solidFill>
                  <a:srgbClr val="0070C0"/>
                </a:solidFill>
                <a:latin typeface="Arial"/>
                <a:cs typeface="Arial"/>
              </a:endParaRPr>
            </a:p>
          </p:txBody>
        </p:sp>
        <p:sp>
          <p:nvSpPr>
            <p:cNvPr id="35" name="Пятно 2 34"/>
            <p:cNvSpPr/>
            <p:nvPr/>
          </p:nvSpPr>
          <p:spPr>
            <a:xfrm flipH="1">
              <a:off x="7524855" y="4652912"/>
              <a:ext cx="214621" cy="194131"/>
            </a:xfrm>
            <a:prstGeom prst="irregularSeal2">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36" name="Пятно 2 35"/>
            <p:cNvSpPr/>
            <p:nvPr/>
          </p:nvSpPr>
          <p:spPr>
            <a:xfrm flipH="1">
              <a:off x="7092066" y="4869180"/>
              <a:ext cx="216394" cy="194131"/>
            </a:xfrm>
            <a:prstGeom prst="irregularSeal2">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37" name="Пятно 2 36"/>
            <p:cNvSpPr/>
            <p:nvPr/>
          </p:nvSpPr>
          <p:spPr>
            <a:xfrm flipH="1">
              <a:off x="7308460" y="4869180"/>
              <a:ext cx="216394" cy="194131"/>
            </a:xfrm>
            <a:prstGeom prst="irregularSeal2">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38" name="Блок-схема: узел 37"/>
            <p:cNvSpPr/>
            <p:nvPr/>
          </p:nvSpPr>
          <p:spPr>
            <a:xfrm>
              <a:off x="6515607" y="5301717"/>
              <a:ext cx="72722" cy="97066"/>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39" name="Блок-схема: узел 38"/>
            <p:cNvSpPr/>
            <p:nvPr/>
          </p:nvSpPr>
          <p:spPr>
            <a:xfrm>
              <a:off x="6948395" y="5085449"/>
              <a:ext cx="72722" cy="97065"/>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0" name="Блок-схема: узел 39"/>
            <p:cNvSpPr/>
            <p:nvPr/>
          </p:nvSpPr>
          <p:spPr>
            <a:xfrm>
              <a:off x="6732001" y="5301717"/>
              <a:ext cx="72722" cy="97066"/>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1" name="Блок-схема: узел 40"/>
            <p:cNvSpPr/>
            <p:nvPr/>
          </p:nvSpPr>
          <p:spPr>
            <a:xfrm>
              <a:off x="6804723" y="5156971"/>
              <a:ext cx="70949" cy="97065"/>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2" name="Блок-схема: узел 41"/>
            <p:cNvSpPr/>
            <p:nvPr/>
          </p:nvSpPr>
          <p:spPr>
            <a:xfrm>
              <a:off x="7021117" y="5156971"/>
              <a:ext cx="70949" cy="97065"/>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3" name="Блок-схема: узел 42"/>
            <p:cNvSpPr/>
            <p:nvPr/>
          </p:nvSpPr>
          <p:spPr>
            <a:xfrm>
              <a:off x="7884921" y="4509868"/>
              <a:ext cx="70949" cy="97065"/>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4" name="Блок-схема: узел 43"/>
            <p:cNvSpPr/>
            <p:nvPr/>
          </p:nvSpPr>
          <p:spPr>
            <a:xfrm>
              <a:off x="8028592" y="4509868"/>
              <a:ext cx="70949" cy="97065"/>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5" name="Блок-схема: узел 44"/>
            <p:cNvSpPr/>
            <p:nvPr/>
          </p:nvSpPr>
          <p:spPr>
            <a:xfrm>
              <a:off x="8099541" y="4436642"/>
              <a:ext cx="72723" cy="97066"/>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6" name="Блок-схема: узел 45"/>
            <p:cNvSpPr/>
            <p:nvPr/>
          </p:nvSpPr>
          <p:spPr>
            <a:xfrm>
              <a:off x="8459607" y="4365120"/>
              <a:ext cx="72722" cy="97066"/>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7" name="Блок-схема: узел 46"/>
            <p:cNvSpPr/>
            <p:nvPr/>
          </p:nvSpPr>
          <p:spPr>
            <a:xfrm>
              <a:off x="8315935" y="4293599"/>
              <a:ext cx="72723" cy="97066"/>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8" name="Блок-схема: узел 47"/>
            <p:cNvSpPr/>
            <p:nvPr/>
          </p:nvSpPr>
          <p:spPr>
            <a:xfrm>
              <a:off x="8605052" y="4220374"/>
              <a:ext cx="70949" cy="97065"/>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49" name="Блок-схема: узел 48"/>
            <p:cNvSpPr/>
            <p:nvPr/>
          </p:nvSpPr>
          <p:spPr>
            <a:xfrm>
              <a:off x="8748723" y="4077330"/>
              <a:ext cx="70949" cy="97065"/>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50" name="Блок-схема: узел 49"/>
            <p:cNvSpPr/>
            <p:nvPr/>
          </p:nvSpPr>
          <p:spPr>
            <a:xfrm>
              <a:off x="8244986" y="4436642"/>
              <a:ext cx="70949" cy="97066"/>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51" name="Блок-схема: узел 50"/>
            <p:cNvSpPr/>
            <p:nvPr/>
          </p:nvSpPr>
          <p:spPr>
            <a:xfrm>
              <a:off x="6661052" y="5444761"/>
              <a:ext cx="70949" cy="97066"/>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52" name="Блок-схема: узел 51"/>
            <p:cNvSpPr/>
            <p:nvPr/>
          </p:nvSpPr>
          <p:spPr>
            <a:xfrm>
              <a:off x="6948395" y="3789539"/>
              <a:ext cx="72722" cy="97066"/>
            </a:xfrm>
            <a:prstGeom prst="flowChartConnector">
              <a:avLst/>
            </a:prstGeom>
            <a:solidFill>
              <a:srgbClr val="008AF2"/>
            </a:solidFill>
            <a:ln w="3175"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cxnSp>
          <p:nvCxnSpPr>
            <p:cNvPr id="53" name="Скругленная соединительная линия 52"/>
            <p:cNvCxnSpPr/>
            <p:nvPr/>
          </p:nvCxnSpPr>
          <p:spPr>
            <a:xfrm>
              <a:off x="6661052" y="3644793"/>
              <a:ext cx="720131" cy="287790"/>
            </a:xfrm>
            <a:prstGeom prst="curvedConnector3">
              <a:avLst>
                <a:gd name="adj1" fmla="val 39922"/>
              </a:avLst>
            </a:prstGeom>
            <a:noFill/>
            <a:ln w="25400" cap="flat" cmpd="sng" algn="ctr">
              <a:solidFill>
                <a:srgbClr val="FEA501">
                  <a:shade val="95000"/>
                  <a:satMod val="105000"/>
                </a:srgbClr>
              </a:solidFill>
              <a:prstDash val="solid"/>
              <a:tailEnd type="arrow"/>
            </a:ln>
            <a:effectLst/>
          </p:spPr>
        </p:cxnSp>
        <p:sp>
          <p:nvSpPr>
            <p:cNvPr id="54" name="Пятно 2 53"/>
            <p:cNvSpPr/>
            <p:nvPr/>
          </p:nvSpPr>
          <p:spPr>
            <a:xfrm flipH="1">
              <a:off x="7358125" y="4429831"/>
              <a:ext cx="216394" cy="194131"/>
            </a:xfrm>
            <a:prstGeom prst="irregularSeal2">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55" name="Пятно 2 54"/>
            <p:cNvSpPr/>
            <p:nvPr/>
          </p:nvSpPr>
          <p:spPr>
            <a:xfrm flipH="1">
              <a:off x="7524855" y="4652912"/>
              <a:ext cx="214621" cy="194131"/>
            </a:xfrm>
            <a:prstGeom prst="irregularSeal2">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56" name="TextBox 56"/>
            <p:cNvSpPr txBox="1">
              <a:spLocks noChangeArrowheads="1"/>
            </p:cNvSpPr>
            <p:nvPr/>
          </p:nvSpPr>
          <p:spPr bwMode="auto">
            <a:xfrm>
              <a:off x="5641161" y="3084736"/>
              <a:ext cx="1296144" cy="34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685800">
                <a:defRPr/>
              </a:pPr>
              <a:r>
                <a:rPr lang="cs-CZ" altLang="ru-RU" sz="1275" b="1" kern="0" dirty="0">
                  <a:solidFill>
                    <a:srgbClr val="000000"/>
                  </a:solidFill>
                  <a:cs typeface="Arial"/>
                </a:rPr>
                <a:t>low - LET</a:t>
              </a:r>
              <a:endParaRPr lang="en-US" altLang="ru-RU" sz="1275" b="1" kern="0" dirty="0">
                <a:solidFill>
                  <a:srgbClr val="000000"/>
                </a:solidFill>
                <a:cs typeface="Arial"/>
              </a:endParaRPr>
            </a:p>
          </p:txBody>
        </p:sp>
        <p:sp>
          <p:nvSpPr>
            <p:cNvPr id="57" name="TextBox 57"/>
            <p:cNvSpPr txBox="1">
              <a:spLocks noChangeArrowheads="1"/>
            </p:cNvSpPr>
            <p:nvPr/>
          </p:nvSpPr>
          <p:spPr bwMode="auto">
            <a:xfrm>
              <a:off x="5659947" y="4923871"/>
              <a:ext cx="1296144" cy="34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685800">
                <a:defRPr/>
              </a:pPr>
              <a:r>
                <a:rPr lang="cs-CZ" altLang="ru-RU" sz="1275" b="1" kern="0" dirty="0">
                  <a:solidFill>
                    <a:srgbClr val="000000"/>
                  </a:solidFill>
                  <a:cs typeface="Arial"/>
                </a:rPr>
                <a:t>high - LET</a:t>
              </a:r>
              <a:endParaRPr lang="en-US" altLang="ru-RU" sz="1275" b="1" kern="0" dirty="0">
                <a:solidFill>
                  <a:srgbClr val="000000"/>
                </a:solidFill>
                <a:cs typeface="Arial"/>
              </a:endParaRPr>
            </a:p>
          </p:txBody>
        </p:sp>
        <p:sp>
          <p:nvSpPr>
            <p:cNvPr id="58" name="TextBox 58"/>
            <p:cNvSpPr txBox="1">
              <a:spLocks noChangeArrowheads="1"/>
            </p:cNvSpPr>
            <p:nvPr/>
          </p:nvSpPr>
          <p:spPr bwMode="auto">
            <a:xfrm>
              <a:off x="6439512" y="6143106"/>
              <a:ext cx="2315212" cy="66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685800">
                <a:spcAft>
                  <a:spcPts val="450"/>
                </a:spcAft>
                <a:defRPr/>
              </a:pPr>
              <a:r>
                <a:rPr lang="en-US" altLang="ru-RU" sz="1275" kern="0" dirty="0">
                  <a:solidFill>
                    <a:srgbClr val="000000"/>
                  </a:solidFill>
                  <a:cs typeface="Arial"/>
                </a:rPr>
                <a:t>ionization</a:t>
              </a:r>
            </a:p>
            <a:p>
              <a:pPr algn="ctr" defTabSz="685800">
                <a:spcAft>
                  <a:spcPts val="450"/>
                </a:spcAft>
                <a:defRPr/>
              </a:pPr>
              <a:r>
                <a:rPr lang="en-US" altLang="ru-RU" sz="1275" kern="0" dirty="0">
                  <a:solidFill>
                    <a:srgbClr val="000000"/>
                  </a:solidFill>
                  <a:cs typeface="Arial"/>
                </a:rPr>
                <a:t>DNA lesion</a:t>
              </a:r>
            </a:p>
          </p:txBody>
        </p:sp>
        <p:sp>
          <p:nvSpPr>
            <p:cNvPr id="59" name="Блок-схема: узел 58"/>
            <p:cNvSpPr/>
            <p:nvPr/>
          </p:nvSpPr>
          <p:spPr>
            <a:xfrm>
              <a:off x="6598971" y="6268966"/>
              <a:ext cx="72723" cy="97066"/>
            </a:xfrm>
            <a:prstGeom prst="flowChartConnector">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sp>
          <p:nvSpPr>
            <p:cNvPr id="60" name="Пятно 2 59"/>
            <p:cNvSpPr/>
            <p:nvPr/>
          </p:nvSpPr>
          <p:spPr>
            <a:xfrm flipH="1">
              <a:off x="6542212" y="6595923"/>
              <a:ext cx="216394" cy="194131"/>
            </a:xfrm>
            <a:prstGeom prst="irregularSeal2">
              <a:avLst/>
            </a:prstGeom>
            <a:solidFill>
              <a:srgbClr val="FF0000"/>
            </a:solidFill>
            <a:ln w="25400" cap="flat" cmpd="sng" algn="ctr">
              <a:solidFill>
                <a:srgbClr val="FF0000"/>
              </a:solidFill>
              <a:prstDash val="solid"/>
            </a:ln>
            <a:effectLst/>
          </p:spPr>
          <p:txBody>
            <a:bodyPr anchor="ctr"/>
            <a:lstStyle/>
            <a:p>
              <a:pPr algn="ctr" defTabSz="685800">
                <a:defRPr/>
              </a:pPr>
              <a:endParaRPr lang="en-US" sz="1350" kern="0">
                <a:solidFill>
                  <a:srgbClr val="FFFFFF"/>
                </a:solidFill>
                <a:latin typeface="Arial"/>
                <a:cs typeface="Arial"/>
              </a:endParaRPr>
            </a:p>
          </p:txBody>
        </p:sp>
        <p:cxnSp>
          <p:nvCxnSpPr>
            <p:cNvPr id="61" name="Прямая со стрелкой 60"/>
            <p:cNvCxnSpPr/>
            <p:nvPr/>
          </p:nvCxnSpPr>
          <p:spPr>
            <a:xfrm flipH="1">
              <a:off x="7812198" y="4077330"/>
              <a:ext cx="647409" cy="504059"/>
            </a:xfrm>
            <a:prstGeom prst="straightConnector1">
              <a:avLst/>
            </a:prstGeom>
            <a:noFill/>
            <a:ln w="25400" cap="flat" cmpd="sng" algn="ctr">
              <a:solidFill>
                <a:srgbClr val="000000"/>
              </a:solidFill>
              <a:prstDash val="solid"/>
              <a:tailEnd type="arrow"/>
            </a:ln>
            <a:effectLst/>
          </p:spPr>
        </p:cxnSp>
      </p:grpSp>
      <p:pic>
        <p:nvPicPr>
          <p:cNvPr id="63" name="Picture 2" descr="C:\Users\User\Desktop\Radiophysiol\Pics\Radiolysis_of_water_smc.jpg">
            <a:extLst>
              <a:ext uri="{FF2B5EF4-FFF2-40B4-BE49-F238E27FC236}">
                <a16:creationId xmlns:a16="http://schemas.microsoft.com/office/drawing/2014/main" id="{A9C5E7AD-EC0A-AA41-8E31-E830B118C7B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635"/>
          <a:stretch/>
        </p:blipFill>
        <p:spPr bwMode="auto">
          <a:xfrm>
            <a:off x="299490" y="2050868"/>
            <a:ext cx="4308968" cy="390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avouholník 3">
            <a:extLst>
              <a:ext uri="{FF2B5EF4-FFF2-40B4-BE49-F238E27FC236}">
                <a16:creationId xmlns:a16="http://schemas.microsoft.com/office/drawing/2014/main" id="{CB952E72-7F65-4341-8B10-FAD3D1C7449E}"/>
              </a:ext>
            </a:extLst>
          </p:cNvPr>
          <p:cNvSpPr/>
          <p:nvPr/>
        </p:nvSpPr>
        <p:spPr>
          <a:xfrm>
            <a:off x="1291439" y="6108690"/>
            <a:ext cx="1835374" cy="338554"/>
          </a:xfrm>
          <a:prstGeom prst="rect">
            <a:avLst/>
          </a:prstGeom>
        </p:spPr>
        <p:txBody>
          <a:bodyPr wrap="none">
            <a:spAutoFit/>
          </a:bodyPr>
          <a:lstStyle/>
          <a:p>
            <a:r>
              <a:rPr lang="en-US" altLang="sk-SK" sz="1600" dirty="0">
                <a:solidFill>
                  <a:srgbClr val="002060"/>
                </a:solidFill>
              </a:rPr>
              <a:t>Radiolysis of water</a:t>
            </a:r>
            <a:endParaRPr lang="sk-SK" sz="1600" dirty="0">
              <a:solidFill>
                <a:srgbClr val="002060"/>
              </a:solidFill>
            </a:endParaRPr>
          </a:p>
        </p:txBody>
      </p:sp>
      <p:pic>
        <p:nvPicPr>
          <p:cNvPr id="64" name="Zástupný objekt pre obsah 4">
            <a:extLst>
              <a:ext uri="{FF2B5EF4-FFF2-40B4-BE49-F238E27FC236}">
                <a16:creationId xmlns:a16="http://schemas.microsoft.com/office/drawing/2014/main" id="{95C12E95-58B5-E677-99FF-5516B10C1480}"/>
              </a:ext>
            </a:extLst>
          </p:cNvPr>
          <p:cNvPicPr>
            <a:picLocks noChangeAspect="1"/>
          </p:cNvPicPr>
          <p:nvPr/>
        </p:nvPicPr>
        <p:blipFill>
          <a:blip r:embed="rId5" cstate="print">
            <a:extLst>
              <a:ext uri="{28A0092B-C50C-407E-A947-70E740481C1C}">
                <a14:useLocalDpi xmlns:a14="http://schemas.microsoft.com/office/drawing/2010/main" val="0"/>
              </a:ext>
            </a:extLst>
          </a:blip>
          <a:srcRect l="2305" r="3457" b="6915"/>
          <a:stretch>
            <a:fillRect/>
          </a:stretch>
        </p:blipFill>
        <p:spPr>
          <a:xfrm>
            <a:off x="4653819" y="2050869"/>
            <a:ext cx="3967665" cy="3919244"/>
          </a:xfrm>
          <a:prstGeom prst="rect">
            <a:avLst/>
          </a:prstGeom>
        </p:spPr>
      </p:pic>
    </p:spTree>
    <p:extLst>
      <p:ext uri="{BB962C8B-B14F-4D97-AF65-F5344CB8AC3E}">
        <p14:creationId xmlns:p14="http://schemas.microsoft.com/office/powerpoint/2010/main" val="3757661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581E40B-48C5-5C4F-BE2E-FFFE9B3E7F2A}"/>
              </a:ext>
            </a:extLst>
          </p:cNvPr>
          <p:cNvSpPr>
            <a:spLocks noGrp="1" noChangeArrowheads="1"/>
          </p:cNvSpPr>
          <p:nvPr>
            <p:ph type="title"/>
          </p:nvPr>
        </p:nvSpPr>
        <p:spPr>
          <a:xfrm>
            <a:off x="1190896" y="483552"/>
            <a:ext cx="10439401" cy="758825"/>
          </a:xfrm>
          <a:noFill/>
        </p:spPr>
        <p:txBody>
          <a:bodyPr vert="horz" lIns="90488" tIns="44450" rIns="90488" bIns="44450" rtlCol="0" anchor="ctr">
            <a:normAutofit/>
          </a:bodyPr>
          <a:lstStyle/>
          <a:p>
            <a:pPr algn="ctr"/>
            <a:r>
              <a:rPr lang="en-US" sz="3200" b="1" dirty="0">
                <a:solidFill>
                  <a:srgbClr val="002060"/>
                </a:solidFill>
              </a:rPr>
              <a:t>Which Is More Dangerous: Alpha, Beta, Or Gamma?</a:t>
            </a:r>
          </a:p>
        </p:txBody>
      </p:sp>
      <p:sp>
        <p:nvSpPr>
          <p:cNvPr id="56323" name="Rectangle 3">
            <a:extLst>
              <a:ext uri="{FF2B5EF4-FFF2-40B4-BE49-F238E27FC236}">
                <a16:creationId xmlns:a16="http://schemas.microsoft.com/office/drawing/2014/main" id="{70ADC4C0-89E9-3D4E-B7F5-B902D55A8C9E}"/>
              </a:ext>
            </a:extLst>
          </p:cNvPr>
          <p:cNvSpPr>
            <a:spLocks noGrp="1" noChangeArrowheads="1"/>
          </p:cNvSpPr>
          <p:nvPr>
            <p:ph idx="1"/>
          </p:nvPr>
        </p:nvSpPr>
        <p:spPr bwMode="auto">
          <a:xfrm>
            <a:off x="378523" y="1943868"/>
            <a:ext cx="7602884" cy="34250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rtlCol="0" anchor="t" anchorCtr="0" compatLnSpc="1">
            <a:prstTxWarp prst="textNoShape">
              <a:avLst/>
            </a:prstTxWarp>
            <a:spAutoFit/>
          </a:bodyPr>
          <a:lstStyle/>
          <a:p>
            <a:r>
              <a:rPr lang="en-US" sz="2200" dirty="0">
                <a:solidFill>
                  <a:srgbClr val="002060"/>
                </a:solidFill>
              </a:rPr>
              <a:t>varying levels of danger - externally and internally</a:t>
            </a:r>
          </a:p>
          <a:p>
            <a:r>
              <a:rPr lang="en-US" sz="2200" dirty="0">
                <a:solidFill>
                  <a:srgbClr val="002060"/>
                </a:solidFill>
              </a:rPr>
              <a:t>Alpha rays - poor penetration power, but the greatest mass </a:t>
            </a:r>
          </a:p>
          <a:p>
            <a:pPr>
              <a:buNone/>
            </a:pPr>
            <a:r>
              <a:rPr lang="en-US" sz="2200" dirty="0">
                <a:solidFill>
                  <a:srgbClr val="002060"/>
                </a:solidFill>
              </a:rPr>
              <a:t>                        - the greatest ionizing power</a:t>
            </a:r>
          </a:p>
          <a:p>
            <a:pPr>
              <a:buNone/>
            </a:pPr>
            <a:r>
              <a:rPr lang="en-US" sz="2200" dirty="0">
                <a:solidFill>
                  <a:srgbClr val="002060"/>
                </a:solidFill>
              </a:rPr>
              <a:t>                        - inside can cause maximum damage to the tissues</a:t>
            </a:r>
          </a:p>
          <a:p>
            <a:r>
              <a:rPr lang="en-US" sz="2200" dirty="0">
                <a:solidFill>
                  <a:srgbClr val="002060"/>
                </a:solidFill>
              </a:rPr>
              <a:t>Beta particles - smaller, less tissue-damaging power internally</a:t>
            </a:r>
          </a:p>
          <a:p>
            <a:pPr>
              <a:buNone/>
            </a:pPr>
            <a:r>
              <a:rPr lang="en-US" sz="2200" dirty="0">
                <a:solidFill>
                  <a:srgbClr val="002060"/>
                </a:solidFill>
              </a:rPr>
              <a:t>                             - greater penetrative power, skin burns</a:t>
            </a:r>
          </a:p>
          <a:p>
            <a:r>
              <a:rPr lang="en-US" sz="2200" dirty="0">
                <a:solidFill>
                  <a:srgbClr val="002060"/>
                </a:solidFill>
              </a:rPr>
              <a:t>Gamma rays - the highest penetration power</a:t>
            </a:r>
          </a:p>
          <a:p>
            <a:pPr>
              <a:buNone/>
            </a:pPr>
            <a:r>
              <a:rPr lang="en-US" sz="2200" dirty="0">
                <a:solidFill>
                  <a:srgbClr val="002060"/>
                </a:solidFill>
              </a:rPr>
              <a:t>                           - bone marrow and internal organs damaged</a:t>
            </a:r>
          </a:p>
        </p:txBody>
      </p:sp>
      <p:pic>
        <p:nvPicPr>
          <p:cNvPr id="4" name="Picture 1" descr="C:\Users\User\Desktop\20.12.jpg">
            <a:extLst>
              <a:ext uri="{FF2B5EF4-FFF2-40B4-BE49-F238E27FC236}">
                <a16:creationId xmlns:a16="http://schemas.microsoft.com/office/drawing/2014/main" id="{E89DCC8F-6032-3349-A35B-38CA3B3D9677}"/>
              </a:ext>
            </a:extLst>
          </p:cNvPr>
          <p:cNvPicPr>
            <a:picLocks noChangeAspect="1" noChangeArrowheads="1"/>
          </p:cNvPicPr>
          <p:nvPr/>
        </p:nvPicPr>
        <p:blipFill>
          <a:blip r:embed="rId3" cstate="print">
            <a:alphaModFix/>
          </a:blip>
          <a:srcRect t="1158" r="1097" b="4633"/>
          <a:stretch>
            <a:fillRect/>
          </a:stretch>
        </p:blipFill>
        <p:spPr bwMode="auto">
          <a:xfrm>
            <a:off x="7875120" y="1717768"/>
            <a:ext cx="3915270" cy="3873135"/>
          </a:xfrm>
          <a:prstGeom prst="rect">
            <a:avLst/>
          </a:prstGeom>
          <a:noFill/>
          <a:ln w="9525">
            <a:noFill/>
            <a:miter lim="800000"/>
            <a:headEnd/>
            <a:tailEnd/>
          </a:ln>
        </p:spPr>
      </p:pic>
    </p:spTree>
    <p:extLst>
      <p:ext uri="{BB962C8B-B14F-4D97-AF65-F5344CB8AC3E}">
        <p14:creationId xmlns:p14="http://schemas.microsoft.com/office/powerpoint/2010/main" val="1310885601"/>
      </p:ext>
    </p:extLst>
  </p:cSld>
  <p:clrMapOvr>
    <a:masterClrMapping/>
  </p:clrMapOvr>
  <p:transition/>
</p:sld>
</file>

<file path=ppt/theme/theme1.xml><?xml version="1.0" encoding="utf-8"?>
<a:theme xmlns:a="http://schemas.openxmlformats.org/drawingml/2006/main" name="Motív balíka Office">
  <a:themeElements>
    <a:clrScheme name="Motív balíka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ív balíka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ív balíka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443</TotalTime>
  <Words>2410</Words>
  <Application>Microsoft Macintosh PowerPoint</Application>
  <PresentationFormat>Širokouhlá</PresentationFormat>
  <Paragraphs>279</Paragraphs>
  <Slides>36</Slides>
  <Notes>11</Notes>
  <HiddenSlides>0</HiddenSlides>
  <MMClips>0</MMClips>
  <ScaleCrop>false</ScaleCrop>
  <HeadingPairs>
    <vt:vector size="6" baseType="variant">
      <vt:variant>
        <vt:lpstr>Použité písma</vt:lpstr>
      </vt:variant>
      <vt:variant>
        <vt:i4>7</vt:i4>
      </vt:variant>
      <vt:variant>
        <vt:lpstr>Motív</vt:lpstr>
      </vt:variant>
      <vt:variant>
        <vt:i4>1</vt:i4>
      </vt:variant>
      <vt:variant>
        <vt:lpstr>Nadpisy snímok</vt:lpstr>
      </vt:variant>
      <vt:variant>
        <vt:i4>36</vt:i4>
      </vt:variant>
    </vt:vector>
  </HeadingPairs>
  <TitlesOfParts>
    <vt:vector size="44" baseType="lpstr">
      <vt:lpstr>Arial</vt:lpstr>
      <vt:lpstr>Calibri</vt:lpstr>
      <vt:lpstr>Calibri Light</vt:lpstr>
      <vt:lpstr>Courier New</vt:lpstr>
      <vt:lpstr>HelveticaNeueLTStd</vt:lpstr>
      <vt:lpstr>Times New Roman</vt:lpstr>
      <vt:lpstr>Wingdings</vt:lpstr>
      <vt:lpstr>Motív balíka Office</vt:lpstr>
      <vt:lpstr>Prezentácia programu PowerPoint</vt:lpstr>
      <vt:lpstr>JINR and LRB</vt:lpstr>
      <vt:lpstr>Main theme of research:   The biological action of heavy charged particles of different energies</vt:lpstr>
      <vt:lpstr>Prezentácia programu PowerPoint</vt:lpstr>
      <vt:lpstr>Prezentácia programu PowerPoint</vt:lpstr>
      <vt:lpstr>Other sources of radiation</vt:lpstr>
      <vt:lpstr>Prezentácia programu PowerPoint</vt:lpstr>
      <vt:lpstr>Prezentácia programu PowerPoint</vt:lpstr>
      <vt:lpstr>Which Is More Dangerous: Alpha, Beta, Or Gamma?</vt:lpstr>
      <vt:lpstr>Prezentácia programu PowerPoint</vt:lpstr>
      <vt:lpstr>Radiation exposure of human organism</vt:lpstr>
      <vt:lpstr>Sunburn</vt:lpstr>
      <vt:lpstr>Prezentácia programu PowerPoint</vt:lpstr>
      <vt:lpstr>Prezentácia programu PowerPoint</vt:lpstr>
      <vt:lpstr>Prezentácia programu PowerPoint</vt:lpstr>
      <vt:lpstr>Prezentácia programu PowerPoint</vt:lpstr>
      <vt:lpstr>Prezentácia programu PowerPoint</vt:lpstr>
      <vt:lpstr>Sex-Specific Differences in Brain tumors</vt:lpstr>
      <vt:lpstr>Factors of the occurrence of health effects from exposure to ionizing radiation</vt:lpstr>
      <vt:lpstr>Prezentácia programu PowerPoint</vt:lpstr>
      <vt:lpstr>Prezentácia programu PowerPoint</vt:lpstr>
      <vt:lpstr>Radiation syndrome</vt:lpstr>
      <vt:lpstr>Prezentácia programu PowerPoint</vt:lpstr>
      <vt:lpstr>The structural brain changes in astronauts </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Medicinal agents in experiments</vt:lpstr>
      <vt:lpstr>Pharmacological approaches of neuroprotection</vt:lpstr>
      <vt:lpstr>In search for new neuroprotective agents effective against radiation damage of CNS</vt:lpstr>
      <vt:lpstr>Prezentácia programu PowerPoint</vt:lpstr>
      <vt:lpstr>Approaches to increase the efficiency of particle therapy Boron Neutron Capture Therapy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maria lalkovicova</dc:creator>
  <cp:lastModifiedBy>maria lalkovicova</cp:lastModifiedBy>
  <cp:revision>42</cp:revision>
  <dcterms:created xsi:type="dcterms:W3CDTF">2022-10-12T18:08:10Z</dcterms:created>
  <dcterms:modified xsi:type="dcterms:W3CDTF">2022-10-23T11:12:16Z</dcterms:modified>
</cp:coreProperties>
</file>