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 id="2147483930" r:id="rId2"/>
    <p:sldMasterId id="2147483962" r:id="rId3"/>
    <p:sldMasterId id="2147484016" r:id="rId4"/>
    <p:sldMasterId id="2147484030" r:id="rId5"/>
    <p:sldMasterId id="2147484043" r:id="rId6"/>
    <p:sldMasterId id="2147484055" r:id="rId7"/>
    <p:sldMasterId id="2147484069" r:id="rId8"/>
  </p:sldMasterIdLst>
  <p:notesMasterIdLst>
    <p:notesMasterId r:id="rId48"/>
  </p:notesMasterIdLst>
  <p:handoutMasterIdLst>
    <p:handoutMasterId r:id="rId49"/>
  </p:handoutMasterIdLst>
  <p:sldIdLst>
    <p:sldId id="558" r:id="rId9"/>
    <p:sldId id="469" r:id="rId10"/>
    <p:sldId id="459" r:id="rId11"/>
    <p:sldId id="535" r:id="rId12"/>
    <p:sldId id="568" r:id="rId13"/>
    <p:sldId id="531" r:id="rId14"/>
    <p:sldId id="623" r:id="rId15"/>
    <p:sldId id="272" r:id="rId16"/>
    <p:sldId id="460" r:id="rId17"/>
    <p:sldId id="589" r:id="rId18"/>
    <p:sldId id="559" r:id="rId19"/>
    <p:sldId id="570" r:id="rId20"/>
    <p:sldId id="571" r:id="rId21"/>
    <p:sldId id="572" r:id="rId22"/>
    <p:sldId id="539" r:id="rId23"/>
    <p:sldId id="540" r:id="rId24"/>
    <p:sldId id="541" r:id="rId25"/>
    <p:sldId id="542" r:id="rId26"/>
    <p:sldId id="262" r:id="rId27"/>
    <p:sldId id="674" r:id="rId28"/>
    <p:sldId id="526" r:id="rId29"/>
    <p:sldId id="276" r:id="rId30"/>
    <p:sldId id="656" r:id="rId31"/>
    <p:sldId id="675" r:id="rId32"/>
    <p:sldId id="659" r:id="rId33"/>
    <p:sldId id="657" r:id="rId34"/>
    <p:sldId id="658" r:id="rId35"/>
    <p:sldId id="661" r:id="rId36"/>
    <p:sldId id="260" r:id="rId37"/>
    <p:sldId id="666" r:id="rId38"/>
    <p:sldId id="663" r:id="rId39"/>
    <p:sldId id="679" r:id="rId40"/>
    <p:sldId id="662" r:id="rId41"/>
    <p:sldId id="669" r:id="rId42"/>
    <p:sldId id="670" r:id="rId43"/>
    <p:sldId id="671" r:id="rId44"/>
    <p:sldId id="672" r:id="rId45"/>
    <p:sldId id="673" r:id="rId46"/>
    <p:sldId id="660" r:id="rId47"/>
  </p:sldIdLst>
  <p:sldSz cx="12680950" cy="7132638"/>
  <p:notesSz cx="6858000" cy="9144000"/>
  <p:defaultTextStyle>
    <a:defPPr>
      <a:defRPr lang="ru-RU"/>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1pPr>
    <a:lvl2pPr marL="546903"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2pPr>
    <a:lvl3pPr marL="1093805"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3pPr>
    <a:lvl4pPr marL="1640708"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4pPr>
    <a:lvl5pPr marL="2187611"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5pPr>
    <a:lvl6pPr marL="2734513" algn="l" defTabSz="1093805"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6pPr>
    <a:lvl7pPr marL="3281416" algn="l" defTabSz="1093805"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7pPr>
    <a:lvl8pPr marL="3828318" algn="l" defTabSz="1093805"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8pPr>
    <a:lvl9pPr marL="4375221" algn="l" defTabSz="1093805"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p15:guide id="1" orient="horz" pos="2247" userDrawn="1">
          <p15:clr>
            <a:srgbClr val="A4A3A4"/>
          </p15:clr>
        </p15:guide>
        <p15:guide id="2" pos="39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0033"/>
    <a:srgbClr val="007E39"/>
    <a:srgbClr val="3366FF"/>
    <a:srgbClr val="00FFFF"/>
    <a:srgbClr val="FF0000"/>
    <a:srgbClr val="FF66FF"/>
    <a:srgbClr val="FFB3B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083" autoAdjust="0"/>
    <p:restoredTop sz="94660"/>
  </p:normalViewPr>
  <p:slideViewPr>
    <p:cSldViewPr>
      <p:cViewPr varScale="1">
        <p:scale>
          <a:sx n="63" d="100"/>
          <a:sy n="63" d="100"/>
        </p:scale>
        <p:origin x="67" y="394"/>
      </p:cViewPr>
      <p:guideLst>
        <p:guide orient="horz" pos="2247"/>
        <p:guide pos="399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ru-RU" altLang="ru-RU"/>
          </a:p>
        </p:txBody>
      </p:sp>
      <p:sp>
        <p:nvSpPr>
          <p:cNvPr id="358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fld id="{5FDF3FB9-0E53-466E-90D1-2419DAAE8A6D}" type="datetime1">
              <a:rPr lang="en-US" altLang="ru-RU" smtClean="0"/>
              <a:t>10/25/2022</a:t>
            </a:fld>
            <a:endParaRPr lang="ru-RU" altLang="ru-RU"/>
          </a:p>
        </p:txBody>
      </p:sp>
      <p:sp>
        <p:nvSpPr>
          <p:cNvPr id="358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ru-RU" altLang="ru-RU"/>
          </a:p>
        </p:txBody>
      </p:sp>
      <p:sp>
        <p:nvSpPr>
          <p:cNvPr id="358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pPr>
              <a:defRPr/>
            </a:pPr>
            <a:fld id="{E805603D-D67F-459F-9781-6662A881F885}" type="slidenum">
              <a:rPr lang="ru-RU" altLang="ru-RU"/>
              <a:pPr>
                <a:defRPr/>
              </a:pPr>
              <a:t>‹#›</a:t>
            </a:fld>
            <a:endParaRPr lang="ru-RU" altLang="ru-RU"/>
          </a:p>
        </p:txBody>
      </p:sp>
    </p:spTree>
    <p:extLst>
      <p:ext uri="{BB962C8B-B14F-4D97-AF65-F5344CB8AC3E}">
        <p14:creationId xmlns:p14="http://schemas.microsoft.com/office/powerpoint/2010/main" val="980820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ru-RU" altLang="ru-RU"/>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fld id="{A8966F68-AC2B-41F1-B450-B1AFC1F9B9F9}" type="datetime1">
              <a:rPr lang="en-US" altLang="ru-RU" smtClean="0"/>
              <a:t>10/25/2022</a:t>
            </a:fld>
            <a:endParaRPr lang="ru-RU" altLang="ru-RU"/>
          </a:p>
        </p:txBody>
      </p:sp>
      <p:sp>
        <p:nvSpPr>
          <p:cNvPr id="798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noProof="0"/>
              <a:t>Образец текста</a:t>
            </a:r>
          </a:p>
          <a:p>
            <a:pPr lvl="1"/>
            <a:r>
              <a:rPr lang="ru-RU" altLang="ru-RU" noProof="0"/>
              <a:t>Второй уровень</a:t>
            </a:r>
          </a:p>
          <a:p>
            <a:pPr lvl="2"/>
            <a:r>
              <a:rPr lang="ru-RU" altLang="ru-RU" noProof="0"/>
              <a:t>Третий уровень</a:t>
            </a:r>
          </a:p>
          <a:p>
            <a:pPr lvl="3"/>
            <a:r>
              <a:rPr lang="ru-RU" altLang="ru-RU" noProof="0"/>
              <a:t>Четвертый уровень</a:t>
            </a:r>
          </a:p>
          <a:p>
            <a:pPr lvl="4"/>
            <a:r>
              <a:rPr lang="ru-RU" altLang="ru-RU" noProof="0"/>
              <a:t>Пятый уровень</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ru-RU" altLang="ru-RU"/>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pPr>
              <a:defRPr/>
            </a:pPr>
            <a:fld id="{526AD060-C0EF-4F7A-AC57-1E7850A48692}" type="slidenum">
              <a:rPr lang="ru-RU" altLang="ru-RU"/>
              <a:pPr>
                <a:defRPr/>
              </a:pPr>
              <a:t>‹#›</a:t>
            </a:fld>
            <a:endParaRPr lang="ru-RU" altLang="ru-RU"/>
          </a:p>
        </p:txBody>
      </p:sp>
    </p:spTree>
    <p:extLst>
      <p:ext uri="{BB962C8B-B14F-4D97-AF65-F5344CB8AC3E}">
        <p14:creationId xmlns:p14="http://schemas.microsoft.com/office/powerpoint/2010/main" val="27312691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546903" algn="l" rtl="0" eaLnBrk="0" fontAlgn="base" hangingPunct="0">
      <a:spcBef>
        <a:spcPct val="30000"/>
      </a:spcBef>
      <a:spcAft>
        <a:spcPct val="0"/>
      </a:spcAft>
      <a:defRPr sz="1400" kern="1200">
        <a:solidFill>
          <a:schemeClr val="tx1"/>
        </a:solidFill>
        <a:latin typeface="Arial" charset="0"/>
        <a:ea typeface="+mn-ea"/>
        <a:cs typeface="+mn-cs"/>
      </a:defRPr>
    </a:lvl2pPr>
    <a:lvl3pPr marL="1093805" algn="l" rtl="0" eaLnBrk="0" fontAlgn="base" hangingPunct="0">
      <a:spcBef>
        <a:spcPct val="30000"/>
      </a:spcBef>
      <a:spcAft>
        <a:spcPct val="0"/>
      </a:spcAft>
      <a:defRPr sz="1400" kern="1200">
        <a:solidFill>
          <a:schemeClr val="tx1"/>
        </a:solidFill>
        <a:latin typeface="Arial" charset="0"/>
        <a:ea typeface="+mn-ea"/>
        <a:cs typeface="+mn-cs"/>
      </a:defRPr>
    </a:lvl3pPr>
    <a:lvl4pPr marL="1640708" algn="l" rtl="0" eaLnBrk="0" fontAlgn="base" hangingPunct="0">
      <a:spcBef>
        <a:spcPct val="30000"/>
      </a:spcBef>
      <a:spcAft>
        <a:spcPct val="0"/>
      </a:spcAft>
      <a:defRPr sz="1400" kern="1200">
        <a:solidFill>
          <a:schemeClr val="tx1"/>
        </a:solidFill>
        <a:latin typeface="Arial" charset="0"/>
        <a:ea typeface="+mn-ea"/>
        <a:cs typeface="+mn-cs"/>
      </a:defRPr>
    </a:lvl4pPr>
    <a:lvl5pPr marL="2187611" algn="l" rtl="0" eaLnBrk="0" fontAlgn="base" hangingPunct="0">
      <a:spcBef>
        <a:spcPct val="30000"/>
      </a:spcBef>
      <a:spcAft>
        <a:spcPct val="0"/>
      </a:spcAft>
      <a:defRPr sz="1400" kern="1200">
        <a:solidFill>
          <a:schemeClr val="tx1"/>
        </a:solidFill>
        <a:latin typeface="Arial" charset="0"/>
        <a:ea typeface="+mn-ea"/>
        <a:cs typeface="+mn-cs"/>
      </a:defRPr>
    </a:lvl5pPr>
    <a:lvl6pPr marL="2734513" algn="l" defTabSz="1093805" rtl="0" eaLnBrk="1" latinLnBrk="0" hangingPunct="1">
      <a:defRPr sz="1400" kern="1200">
        <a:solidFill>
          <a:schemeClr val="tx1"/>
        </a:solidFill>
        <a:latin typeface="+mn-lt"/>
        <a:ea typeface="+mn-ea"/>
        <a:cs typeface="+mn-cs"/>
      </a:defRPr>
    </a:lvl6pPr>
    <a:lvl7pPr marL="3281416" algn="l" defTabSz="1093805" rtl="0" eaLnBrk="1" latinLnBrk="0" hangingPunct="1">
      <a:defRPr sz="1400" kern="1200">
        <a:solidFill>
          <a:schemeClr val="tx1"/>
        </a:solidFill>
        <a:latin typeface="+mn-lt"/>
        <a:ea typeface="+mn-ea"/>
        <a:cs typeface="+mn-cs"/>
      </a:defRPr>
    </a:lvl7pPr>
    <a:lvl8pPr marL="3828318" algn="l" defTabSz="1093805" rtl="0" eaLnBrk="1" latinLnBrk="0" hangingPunct="1">
      <a:defRPr sz="1400" kern="1200">
        <a:solidFill>
          <a:schemeClr val="tx1"/>
        </a:solidFill>
        <a:latin typeface="+mn-lt"/>
        <a:ea typeface="+mn-ea"/>
        <a:cs typeface="+mn-cs"/>
      </a:defRPr>
    </a:lvl8pPr>
    <a:lvl9pPr marL="4375221" algn="l" defTabSz="109380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2046D94E-2ECF-4CC1-9DBC-144F60658D62}" type="datetime1">
              <a:rPr lang="en-US" altLang="ru-RU" smtClean="0"/>
              <a:t>10/25/2022</a:t>
            </a:fld>
            <a:endParaRPr lang="ru-RU" altLang="ru-RU"/>
          </a:p>
        </p:txBody>
      </p:sp>
      <p:sp>
        <p:nvSpPr>
          <p:cNvPr id="6" name="Rectangle 7"/>
          <p:cNvSpPr>
            <a:spLocks noGrp="1" noChangeArrowheads="1"/>
          </p:cNvSpPr>
          <p:nvPr>
            <p:ph type="sldNum" sz="quarter" idx="5"/>
          </p:nvPr>
        </p:nvSpPr>
        <p:spPr>
          <a:ln/>
        </p:spPr>
        <p:txBody>
          <a:bodyPr/>
          <a:lstStyle/>
          <a:p>
            <a:fld id="{88095A65-5FDF-4F46-98E8-E2DD7C0F6B09}" type="slidenum">
              <a:rPr lang="ru-RU" altLang="ru-RU"/>
              <a:pPr/>
              <a:t>3</a:t>
            </a:fld>
            <a:endParaRPr lang="ru-RU" altLang="ru-RU"/>
          </a:p>
        </p:txBody>
      </p:sp>
      <p:sp>
        <p:nvSpPr>
          <p:cNvPr id="41986" name="Rectangle 2"/>
          <p:cNvSpPr>
            <a:spLocks noGrp="1" noRot="1" noChangeAspect="1" noChangeArrowheads="1" noTextEdit="1"/>
          </p:cNvSpPr>
          <p:nvPr>
            <p:ph type="sldImg"/>
          </p:nvPr>
        </p:nvSpPr>
        <p:spPr>
          <a:xfrm>
            <a:off x="396875" y="682625"/>
            <a:ext cx="6061075" cy="3409950"/>
          </a:xfrm>
          <a:ln/>
        </p:spPr>
      </p:sp>
      <p:sp>
        <p:nvSpPr>
          <p:cNvPr id="41987" name="Rectangle 3"/>
          <p:cNvSpPr>
            <a:spLocks noGrp="1" noChangeArrowheads="1"/>
          </p:cNvSpPr>
          <p:nvPr>
            <p:ph type="body" idx="1"/>
          </p:nvPr>
        </p:nvSpPr>
        <p:spPr>
          <a:xfrm>
            <a:off x="914400" y="4321175"/>
            <a:ext cx="4310063" cy="4170363"/>
          </a:xfrm>
        </p:spPr>
        <p:txBody>
          <a:bodyPr/>
          <a:lstStyle/>
          <a:p>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398463" y="682625"/>
            <a:ext cx="6059487" cy="3409950"/>
          </a:xfrm>
          <a:ln/>
        </p:spPr>
      </p:sp>
      <p:sp>
        <p:nvSpPr>
          <p:cNvPr id="343043" name="Rectangle 3"/>
          <p:cNvSpPr txBox="1">
            <a:spLocks noGrp="1" noChangeArrowheads="1"/>
          </p:cNvSpPr>
          <p:nvPr>
            <p:ph type="body" idx="1"/>
          </p:nvPr>
        </p:nvSpPr>
        <p:spPr/>
        <p:txBody>
          <a:bodyPr/>
          <a:lstStyle/>
          <a:p>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398463" y="682625"/>
            <a:ext cx="6059487" cy="3409950"/>
          </a:xfrm>
          <a:ln/>
        </p:spPr>
      </p:sp>
      <p:sp>
        <p:nvSpPr>
          <p:cNvPr id="343043" name="Rectangle 3"/>
          <p:cNvSpPr txBox="1">
            <a:spLocks noGrp="1" noChangeArrowheads="1"/>
          </p:cNvSpPr>
          <p:nvPr>
            <p:ph type="body" idx="1"/>
          </p:nvPr>
        </p:nvSpPr>
        <p:spPr/>
        <p:txBody>
          <a:bodyPr/>
          <a:lstStyle/>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B53AEF-9FA9-40A6-A118-9F99E59CB8A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60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a:ln/>
        </p:spPr>
      </p:sp>
      <p:sp>
        <p:nvSpPr>
          <p:cNvPr id="7885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7885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FFFF"/>
                </a:solidFill>
                <a:latin typeface="Arial" charset="0"/>
                <a:cs typeface="Arial" charset="0"/>
              </a:defRPr>
            </a:lvl1pPr>
            <a:lvl2pPr marL="742950" indent="-285750" eaLnBrk="0" hangingPunct="0">
              <a:defRPr>
                <a:solidFill>
                  <a:srgbClr val="FFFFFF"/>
                </a:solidFill>
                <a:latin typeface="Arial" charset="0"/>
                <a:cs typeface="Arial" charset="0"/>
              </a:defRPr>
            </a:lvl2pPr>
            <a:lvl3pPr marL="1143000" indent="-228600" eaLnBrk="0" hangingPunct="0">
              <a:defRPr>
                <a:solidFill>
                  <a:srgbClr val="FFFFFF"/>
                </a:solidFill>
                <a:latin typeface="Arial" charset="0"/>
                <a:cs typeface="Arial" charset="0"/>
              </a:defRPr>
            </a:lvl3pPr>
            <a:lvl4pPr marL="1600200" indent="-228600" eaLnBrk="0" hangingPunct="0">
              <a:defRPr>
                <a:solidFill>
                  <a:srgbClr val="FFFFFF"/>
                </a:solidFill>
                <a:latin typeface="Arial" charset="0"/>
                <a:cs typeface="Arial" charset="0"/>
              </a:defRPr>
            </a:lvl4pPr>
            <a:lvl5pPr marL="2057400" indent="-228600" eaLnBrk="0" hangingPunct="0">
              <a:defRPr>
                <a:solidFill>
                  <a:srgbClr val="FFFFFF"/>
                </a:solidFill>
                <a:latin typeface="Arial" charset="0"/>
                <a:cs typeface="Arial" charset="0"/>
              </a:defRPr>
            </a:lvl5pPr>
            <a:lvl6pPr marL="2514600" indent="-228600" eaLnBrk="0" fontAlgn="base" hangingPunct="0">
              <a:spcBef>
                <a:spcPct val="0"/>
              </a:spcBef>
              <a:spcAft>
                <a:spcPct val="0"/>
              </a:spcAft>
              <a:defRPr>
                <a:solidFill>
                  <a:srgbClr val="FFFFFF"/>
                </a:solidFill>
                <a:latin typeface="Arial" charset="0"/>
                <a:cs typeface="Arial" charset="0"/>
              </a:defRPr>
            </a:lvl6pPr>
            <a:lvl7pPr marL="2971800" indent="-228600" eaLnBrk="0" fontAlgn="base" hangingPunct="0">
              <a:spcBef>
                <a:spcPct val="0"/>
              </a:spcBef>
              <a:spcAft>
                <a:spcPct val="0"/>
              </a:spcAft>
              <a:defRPr>
                <a:solidFill>
                  <a:srgbClr val="FFFFFF"/>
                </a:solidFill>
                <a:latin typeface="Arial" charset="0"/>
                <a:cs typeface="Arial" charset="0"/>
              </a:defRPr>
            </a:lvl7pPr>
            <a:lvl8pPr marL="3429000" indent="-228600" eaLnBrk="0" fontAlgn="base" hangingPunct="0">
              <a:spcBef>
                <a:spcPct val="0"/>
              </a:spcBef>
              <a:spcAft>
                <a:spcPct val="0"/>
              </a:spcAft>
              <a:defRPr>
                <a:solidFill>
                  <a:srgbClr val="FFFFFF"/>
                </a:solidFill>
                <a:latin typeface="Arial" charset="0"/>
                <a:cs typeface="Arial" charset="0"/>
              </a:defRPr>
            </a:lvl8pPr>
            <a:lvl9pPr marL="3886200" indent="-228600" eaLnBrk="0" fontAlgn="base" hangingPunct="0">
              <a:spcBef>
                <a:spcPct val="0"/>
              </a:spcBef>
              <a:spcAft>
                <a:spcPct val="0"/>
              </a:spcAft>
              <a:defRPr>
                <a:solidFill>
                  <a:srgbClr val="FFFFFF"/>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6546F7-0878-4197-A0D3-80E2D8A88487}" type="slidenum">
              <a:rPr kumimoji="0" lang="ru-RU" altLang="ru-RU" sz="1200" b="0" i="0" u="none" strike="noStrike" kern="1200" cap="none" spc="0" normalizeH="0" baseline="0" noProof="0" smtClean="0">
                <a:ln>
                  <a:noFill/>
                </a:ln>
                <a:solidFill>
                  <a:srgbClr val="ED7D31"/>
                </a:solidFill>
                <a:effectLst/>
                <a:uLnTx/>
                <a:uFillTx/>
                <a:latin typeface="Cambria"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u-RU" altLang="ru-RU" sz="1200" b="0" i="0" u="none" strike="noStrike" kern="1200" cap="none" spc="0" normalizeH="0" baseline="0" noProof="0">
              <a:ln>
                <a:noFill/>
              </a:ln>
              <a:solidFill>
                <a:srgbClr val="ED7D31"/>
              </a:solidFill>
              <a:effectLst/>
              <a:uLnTx/>
              <a:uFillTx/>
              <a:latin typeface="Cambria" pitchFamily="18" charset="0"/>
              <a:ea typeface="+mn-ea"/>
              <a:cs typeface="Arial" charset="0"/>
            </a:endParaRPr>
          </a:p>
        </p:txBody>
      </p:sp>
    </p:spTree>
    <p:extLst>
      <p:ext uri="{BB962C8B-B14F-4D97-AF65-F5344CB8AC3E}">
        <p14:creationId xmlns:p14="http://schemas.microsoft.com/office/powerpoint/2010/main" val="41668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5186D-78B3-41D7-853C-759E3277444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330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35C854-90EC-DD48-BB70-447D1E80D2B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9695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Image Placeholder 1"/>
          <p:cNvSpPr>
            <a:spLocks noGrp="1" noRot="1" noChangeAspect="1" noTextEdit="1"/>
          </p:cNvSpPr>
          <p:nvPr>
            <p:ph type="sldImg"/>
          </p:nvPr>
        </p:nvSpPr>
        <p:spPr>
          <a:xfrm>
            <a:off x="382588" y="685800"/>
            <a:ext cx="6094412" cy="3429000"/>
          </a:xfrm>
          <a:ln/>
        </p:spPr>
      </p:sp>
      <p:sp>
        <p:nvSpPr>
          <p:cNvPr id="529411" name="Notes Placeholder 2"/>
          <p:cNvSpPr txBox="1">
            <a:spLocks noGrp="1"/>
          </p:cNvSpPr>
          <p:nvPr>
            <p:ph type="body" idx="1"/>
          </p:nvPr>
        </p:nvSpPr>
        <p:spPr>
          <a:xfrm>
            <a:off x="685800" y="4343755"/>
            <a:ext cx="5486400" cy="4114721"/>
          </a:xfrm>
          <a:noFill/>
        </p:spPr>
        <p:txBody>
          <a:bodyPr wrap="square" lIns="91440" tIns="45720" rIns="91440" bIns="45720" anchor="t"/>
          <a:lstStyle/>
          <a:p>
            <a:pPr defTabSz="914400"/>
            <a:endParaRPr lang="ru-RU" altLang="ru-RU"/>
          </a:p>
        </p:txBody>
      </p:sp>
      <p:sp>
        <p:nvSpPr>
          <p:cNvPr id="529412" name="Slide Number Placeholder 3"/>
          <p:cNvSpPr txBox="1">
            <a:spLocks noGrp="1"/>
          </p:cNvSpPr>
          <p:nvPr/>
        </p:nvSpPr>
        <p:spPr bwMode="auto">
          <a:xfrm>
            <a:off x="3884613" y="8685932"/>
            <a:ext cx="2971800" cy="4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DF7122E-0D06-439A-8140-9573AFA34D60}" type="slidenum">
              <a:rPr kumimoji="0" lang="en-US" altLang="ru-RU"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ru-RU"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534005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680950" cy="7132638"/>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900">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grpSp>
      </p:grpSp>
      <p:sp>
        <p:nvSpPr>
          <p:cNvPr id="18451" name="Rectangle 19"/>
          <p:cNvSpPr>
            <a:spLocks noGrp="1" noChangeArrowheads="1"/>
          </p:cNvSpPr>
          <p:nvPr>
            <p:ph type="ctrTitle"/>
          </p:nvPr>
        </p:nvSpPr>
        <p:spPr>
          <a:xfrm>
            <a:off x="4121309" y="1902036"/>
            <a:ext cx="8348292" cy="2298296"/>
          </a:xfrm>
        </p:spPr>
        <p:txBody>
          <a:bodyPr/>
          <a:lstStyle>
            <a:lvl1pPr>
              <a:defRPr sz="6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4121309" y="4438090"/>
            <a:ext cx="8348292" cy="1822786"/>
          </a:xfrm>
        </p:spPr>
        <p:txBody>
          <a:bodyPr/>
          <a:lstStyle>
            <a:lvl1pPr marL="0" indent="0">
              <a:buFont typeface="Wingdings" pitchFamily="2" charset="2"/>
              <a:buNone/>
              <a:defRPr sz="41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634048" y="6711615"/>
            <a:ext cx="2958888" cy="262520"/>
          </a:xfrm>
        </p:spPr>
        <p:txBody>
          <a:bodyPr/>
          <a:lstStyle>
            <a:lvl1pPr>
              <a:defRPr/>
            </a:lvl1pPr>
          </a:lstStyle>
          <a:p>
            <a:pPr>
              <a:defRPr/>
            </a:pPr>
            <a:fld id="{DE239DF3-AF7A-462C-9627-76288909C9E1}" type="datetime1">
              <a:rPr lang="ru-RU" altLang="ru-RU" smtClean="0"/>
              <a:t>25.10.2022</a:t>
            </a:fld>
            <a:endParaRPr lang="ru-RU" altLang="ru-RU"/>
          </a:p>
        </p:txBody>
      </p:sp>
      <p:sp>
        <p:nvSpPr>
          <p:cNvPr id="19" name="Rectangle 17"/>
          <p:cNvSpPr>
            <a:spLocks noGrp="1" noChangeArrowheads="1"/>
          </p:cNvSpPr>
          <p:nvPr>
            <p:ph type="ftr" sz="quarter" idx="11"/>
          </p:nvPr>
        </p:nvSpPr>
        <p:spPr>
          <a:xfrm>
            <a:off x="4332658" y="6498631"/>
            <a:ext cx="4015634" cy="475509"/>
          </a:xfrm>
        </p:spPr>
        <p:txBody>
          <a:bodyPr/>
          <a:lstStyle>
            <a:lvl1pPr>
              <a:defRPr b="0"/>
            </a:lvl1pPr>
          </a:lstStyle>
          <a:p>
            <a:pPr>
              <a:defRPr/>
            </a:pPr>
            <a:r>
              <a:rPr lang="ru-RU" altLang="ru-RU"/>
              <a:t>Ососков Г.А. </a:t>
            </a:r>
            <a:r>
              <a:rPr lang="it-IT" altLang="ru-RU"/>
              <a:t>AYSS-22 Deep neural networks </a:t>
            </a:r>
            <a:endParaRPr lang="ru-RU" altLang="ru-RU"/>
          </a:p>
        </p:txBody>
      </p:sp>
      <p:sp>
        <p:nvSpPr>
          <p:cNvPr id="20" name="Rectangle 18"/>
          <p:cNvSpPr>
            <a:spLocks noGrp="1" noChangeArrowheads="1"/>
          </p:cNvSpPr>
          <p:nvPr>
            <p:ph type="sldNum" sz="quarter" idx="12"/>
          </p:nvPr>
        </p:nvSpPr>
        <p:spPr>
          <a:xfrm>
            <a:off x="9088014" y="6711615"/>
            <a:ext cx="2958888" cy="262520"/>
          </a:xfrm>
        </p:spPr>
        <p:txBody>
          <a:bodyPr/>
          <a:lstStyle>
            <a:lvl1pPr>
              <a:defRPr/>
            </a:lvl1pPr>
          </a:lstStyle>
          <a:p>
            <a:pPr>
              <a:defRPr/>
            </a:pPr>
            <a:fld id="{01C29B1C-D90D-43D7-9292-76C80258834C}" type="slidenum">
              <a:rPr lang="ru-RU" altLang="ru-RU"/>
              <a:pPr>
                <a:defRPr/>
              </a:pPr>
              <a:t>‹#›</a:t>
            </a:fld>
            <a:endParaRPr lang="ru-RU" altLang="ru-RU"/>
          </a:p>
        </p:txBody>
      </p:sp>
    </p:spTree>
    <p:extLst>
      <p:ext uri="{BB962C8B-B14F-4D97-AF65-F5344CB8AC3E}">
        <p14:creationId xmlns:p14="http://schemas.microsoft.com/office/powerpoint/2010/main" val="82033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F0EEC754-9C32-4EB1-BD6D-32A57BE8E195}"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1886FEB7-CD51-4A98-9114-85B046D3E838}" type="datetime1">
              <a:rPr lang="ru-RU" altLang="ru-RU" smtClean="0"/>
              <a:t>25.10.2022</a:t>
            </a:fld>
            <a:endParaRPr lang="ru-RU" altLang="ru-RU"/>
          </a:p>
        </p:txBody>
      </p:sp>
    </p:spTree>
    <p:extLst>
      <p:ext uri="{BB962C8B-B14F-4D97-AF65-F5344CB8AC3E}">
        <p14:creationId xmlns:p14="http://schemas.microsoft.com/office/powerpoint/2010/main" val="18565799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5555" y="4992846"/>
            <a:ext cx="7608570" cy="589434"/>
          </a:xfrm>
        </p:spPr>
        <p:txBody>
          <a:bodyPr anchor="b"/>
          <a:lstStyle>
            <a:lvl1pPr algn="l">
              <a:defRPr sz="2080" b="1"/>
            </a:lvl1pPr>
          </a:lstStyle>
          <a:p>
            <a:r>
              <a:rPr lang="ru-RU"/>
              <a:t>Образец заголовка</a:t>
            </a:r>
          </a:p>
        </p:txBody>
      </p:sp>
      <p:sp>
        <p:nvSpPr>
          <p:cNvPr id="3" name="Рисунок 2"/>
          <p:cNvSpPr>
            <a:spLocks noGrp="1"/>
          </p:cNvSpPr>
          <p:nvPr>
            <p:ph type="pic" idx="1"/>
          </p:nvPr>
        </p:nvSpPr>
        <p:spPr>
          <a:xfrm>
            <a:off x="2485555" y="637314"/>
            <a:ext cx="7608570" cy="4279583"/>
          </a:xfrm>
        </p:spPr>
        <p:txBody>
          <a:bodyPr/>
          <a:lstStyle>
            <a:lvl1pPr marL="0" indent="0">
              <a:buNone/>
              <a:defRPr sz="3328"/>
            </a:lvl1pPr>
            <a:lvl2pPr marL="475433" indent="0">
              <a:buNone/>
              <a:defRPr sz="2912"/>
            </a:lvl2pPr>
            <a:lvl3pPr marL="950867" indent="0">
              <a:buNone/>
              <a:defRPr sz="2496"/>
            </a:lvl3pPr>
            <a:lvl4pPr marL="1426301" indent="0">
              <a:buNone/>
              <a:defRPr sz="2080"/>
            </a:lvl4pPr>
            <a:lvl5pPr marL="1901734" indent="0">
              <a:buNone/>
              <a:defRPr sz="2080"/>
            </a:lvl5pPr>
            <a:lvl6pPr marL="2377166" indent="0">
              <a:buNone/>
              <a:defRPr sz="2080"/>
            </a:lvl6pPr>
            <a:lvl7pPr marL="2852600" indent="0">
              <a:buNone/>
              <a:defRPr sz="2080"/>
            </a:lvl7pPr>
            <a:lvl8pPr marL="3328033" indent="0">
              <a:buNone/>
              <a:defRPr sz="2080"/>
            </a:lvl8pPr>
            <a:lvl9pPr marL="3803467" indent="0">
              <a:buNone/>
              <a:defRPr sz="2080"/>
            </a:lvl9pPr>
          </a:lstStyle>
          <a:p>
            <a:endParaRPr lang="ru-RU"/>
          </a:p>
        </p:txBody>
      </p:sp>
      <p:sp>
        <p:nvSpPr>
          <p:cNvPr id="4" name="Текст 3"/>
          <p:cNvSpPr>
            <a:spLocks noGrp="1"/>
          </p:cNvSpPr>
          <p:nvPr>
            <p:ph type="body" sz="half" idx="2"/>
          </p:nvPr>
        </p:nvSpPr>
        <p:spPr>
          <a:xfrm>
            <a:off x="2485555" y="5582280"/>
            <a:ext cx="7608570" cy="837094"/>
          </a:xfrm>
        </p:spPr>
        <p:txBody>
          <a:bodyPr/>
          <a:lstStyle>
            <a:lvl1pPr marL="0" indent="0">
              <a:buNone/>
              <a:defRPr sz="1456"/>
            </a:lvl1pPr>
            <a:lvl2pPr marL="475433" indent="0">
              <a:buNone/>
              <a:defRPr sz="1248"/>
            </a:lvl2pPr>
            <a:lvl3pPr marL="950867" indent="0">
              <a:buNone/>
              <a:defRPr sz="1040"/>
            </a:lvl3pPr>
            <a:lvl4pPr marL="1426301" indent="0">
              <a:buNone/>
              <a:defRPr sz="936"/>
            </a:lvl4pPr>
            <a:lvl5pPr marL="1901734" indent="0">
              <a:buNone/>
              <a:defRPr sz="936"/>
            </a:lvl5pPr>
            <a:lvl6pPr marL="2377166" indent="0">
              <a:buNone/>
              <a:defRPr sz="936"/>
            </a:lvl6pPr>
            <a:lvl7pPr marL="2852600" indent="0">
              <a:buNone/>
              <a:defRPr sz="936"/>
            </a:lvl7pPr>
            <a:lvl8pPr marL="3328033" indent="0">
              <a:buNone/>
              <a:defRPr sz="936"/>
            </a:lvl8pPr>
            <a:lvl9pPr marL="3803467" indent="0">
              <a:buNone/>
              <a:defRPr sz="936"/>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fld id="{FA7ACD61-2788-4B05-A4FA-31EB34FB69D4}" type="datetime1">
              <a:rPr lang="ru-RU" altLang="ru-RU" smtClean="0"/>
              <a:t>25.10.2022</a:t>
            </a:fld>
            <a:endParaRPr lang="ru-RU" altLang="ru-RU"/>
          </a:p>
        </p:txBody>
      </p:sp>
      <p:sp>
        <p:nvSpPr>
          <p:cNvPr id="6" name="Нижний колонтитул 5"/>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7" name="Номер слайда 6"/>
          <p:cNvSpPr>
            <a:spLocks noGrp="1"/>
          </p:cNvSpPr>
          <p:nvPr>
            <p:ph type="sldNum" sz="quarter" idx="12"/>
          </p:nvPr>
        </p:nvSpPr>
        <p:spPr/>
        <p:txBody>
          <a:bodyPr/>
          <a:lstStyle>
            <a:lvl1pPr>
              <a:defRPr/>
            </a:lvl1pPr>
          </a:lstStyle>
          <a:p>
            <a:fld id="{9160EE3D-E131-4F53-9E24-CD09D9450CC1}" type="slidenum">
              <a:rPr lang="ru-RU" altLang="ru-RU"/>
              <a:pPr/>
              <a:t>‹#›</a:t>
            </a:fld>
            <a:endParaRPr lang="ru-RU" altLang="ru-RU"/>
          </a:p>
        </p:txBody>
      </p:sp>
    </p:spTree>
    <p:extLst>
      <p:ext uri="{BB962C8B-B14F-4D97-AF65-F5344CB8AC3E}">
        <p14:creationId xmlns:p14="http://schemas.microsoft.com/office/powerpoint/2010/main" val="42753394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3A12DFFC-AFF7-4888-8CDC-263ACBB4BA0F}"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6" name="Номер слайда 5"/>
          <p:cNvSpPr>
            <a:spLocks noGrp="1"/>
          </p:cNvSpPr>
          <p:nvPr>
            <p:ph type="sldNum" sz="quarter" idx="12"/>
          </p:nvPr>
        </p:nvSpPr>
        <p:spPr/>
        <p:txBody>
          <a:bodyPr/>
          <a:lstStyle>
            <a:lvl1pPr>
              <a:defRPr/>
            </a:lvl1pPr>
          </a:lstStyle>
          <a:p>
            <a:fld id="{0C2531B1-749D-41FA-840C-FBEEEC94D454}" type="slidenum">
              <a:rPr lang="ru-RU" altLang="ru-RU"/>
              <a:pPr/>
              <a:t>‹#›</a:t>
            </a:fld>
            <a:endParaRPr lang="ru-RU" altLang="ru-RU"/>
          </a:p>
        </p:txBody>
      </p:sp>
    </p:spTree>
    <p:extLst>
      <p:ext uri="{BB962C8B-B14F-4D97-AF65-F5344CB8AC3E}">
        <p14:creationId xmlns:p14="http://schemas.microsoft.com/office/powerpoint/2010/main" val="21276535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93689" y="285639"/>
            <a:ext cx="2853214" cy="608585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34048" y="285639"/>
            <a:ext cx="8348292" cy="608585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4E19E37E-CDC7-4DDB-9E76-271425C67E66}"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6" name="Номер слайда 5"/>
          <p:cNvSpPr>
            <a:spLocks noGrp="1"/>
          </p:cNvSpPr>
          <p:nvPr>
            <p:ph type="sldNum" sz="quarter" idx="12"/>
          </p:nvPr>
        </p:nvSpPr>
        <p:spPr/>
        <p:txBody>
          <a:bodyPr/>
          <a:lstStyle>
            <a:lvl1pPr>
              <a:defRPr/>
            </a:lvl1pPr>
          </a:lstStyle>
          <a:p>
            <a:fld id="{E19574AB-4E37-4B8B-B78F-D066ACF17AD8}" type="slidenum">
              <a:rPr lang="ru-RU" altLang="ru-RU"/>
              <a:pPr/>
              <a:t>‹#›</a:t>
            </a:fld>
            <a:endParaRPr lang="ru-RU" altLang="ru-RU"/>
          </a:p>
        </p:txBody>
      </p:sp>
    </p:spTree>
    <p:extLst>
      <p:ext uri="{BB962C8B-B14F-4D97-AF65-F5344CB8AC3E}">
        <p14:creationId xmlns:p14="http://schemas.microsoft.com/office/powerpoint/2010/main" val="32851084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Текст 2"/>
          <p:cNvSpPr>
            <a:spLocks noGrp="1"/>
          </p:cNvSpPr>
          <p:nvPr>
            <p:ph type="body"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1"/>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05"/>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en-US">
                <a:solidFill>
                  <a:srgbClr val="000000"/>
                </a:solidFill>
              </a:rPr>
              <a:t>AYSS-22 Deep neural networks </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299C592E-6035-4266-AD1B-DA1FCD581BA5}"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36103809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36505" y="353106"/>
            <a:ext cx="12037330" cy="753250"/>
          </a:xfrm>
          <a:prstGeom prst="rect">
            <a:avLst/>
          </a:prstGeom>
        </p:spPr>
        <p:txBody>
          <a:bodyPr anchor="ctr"/>
          <a:lstStyle>
            <a:lvl1pPr marL="0" indent="0" algn="ctr">
              <a:buNone/>
              <a:defRPr sz="5616"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19847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93689" y="475510"/>
            <a:ext cx="2853214" cy="562685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34048" y="475510"/>
            <a:ext cx="8348292" cy="562685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A0AC117A-F17A-4697-9EE5-CE1C5D65D344}"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8EEE6AC7-4D97-4C90-A7E6-CF6A18855478}" type="datetime1">
              <a:rPr lang="ru-RU" altLang="ru-RU" smtClean="0"/>
              <a:t>25.10.2022</a:t>
            </a:fld>
            <a:endParaRPr lang="ru-RU" altLang="ru-RU"/>
          </a:p>
        </p:txBody>
      </p:sp>
    </p:spTree>
    <p:extLst>
      <p:ext uri="{BB962C8B-B14F-4D97-AF65-F5344CB8AC3E}">
        <p14:creationId xmlns:p14="http://schemas.microsoft.com/office/powerpoint/2010/main" val="203276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Текст 2"/>
          <p:cNvSpPr>
            <a:spLocks noGrp="1"/>
          </p:cNvSpPr>
          <p:nvPr>
            <p:ph type="body"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0"/>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11"/>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7" name="Rectangle 3"/>
          <p:cNvSpPr>
            <a:spLocks noGrp="1" noChangeArrowheads="1"/>
          </p:cNvSpPr>
          <p:nvPr>
            <p:ph type="sldNum" sz="quarter" idx="11"/>
          </p:nvPr>
        </p:nvSpPr>
        <p:spPr>
          <a:ln/>
        </p:spPr>
        <p:txBody>
          <a:bodyPr/>
          <a:lstStyle>
            <a:lvl1pPr>
              <a:defRPr/>
            </a:lvl1pPr>
          </a:lstStyle>
          <a:p>
            <a:pPr>
              <a:defRPr/>
            </a:pPr>
            <a:fld id="{AA926C93-7621-4E1B-875C-8F6805BD5190}" type="slidenum">
              <a:rPr lang="ru-RU" altLang="ru-RU"/>
              <a:pPr>
                <a:defRPr/>
              </a:pPr>
              <a:t>‹#›</a:t>
            </a:fld>
            <a:endParaRPr lang="ru-RU" altLang="ru-RU"/>
          </a:p>
        </p:txBody>
      </p:sp>
      <p:sp>
        <p:nvSpPr>
          <p:cNvPr id="8" name="Rectangle 16"/>
          <p:cNvSpPr>
            <a:spLocks noGrp="1" noChangeArrowheads="1"/>
          </p:cNvSpPr>
          <p:nvPr>
            <p:ph type="dt" sz="half" idx="12"/>
          </p:nvPr>
        </p:nvSpPr>
        <p:spPr>
          <a:ln/>
        </p:spPr>
        <p:txBody>
          <a:bodyPr/>
          <a:lstStyle>
            <a:lvl1pPr>
              <a:defRPr/>
            </a:lvl1pPr>
          </a:lstStyle>
          <a:p>
            <a:pPr>
              <a:defRPr/>
            </a:pPr>
            <a:fld id="{C6CA165F-0ECD-41DA-98D4-569DFAD3C9AF}" type="datetime1">
              <a:rPr lang="ru-RU" altLang="ru-RU" smtClean="0"/>
              <a:t>25.10.2022</a:t>
            </a:fld>
            <a:endParaRPr lang="ru-RU" altLang="ru-RU"/>
          </a:p>
        </p:txBody>
      </p:sp>
    </p:spTree>
    <p:extLst>
      <p:ext uri="{BB962C8B-B14F-4D97-AF65-F5344CB8AC3E}">
        <p14:creationId xmlns:p14="http://schemas.microsoft.com/office/powerpoint/2010/main" val="210029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Текст 2"/>
          <p:cNvSpPr>
            <a:spLocks noGrp="1"/>
          </p:cNvSpPr>
          <p:nvPr>
            <p:ph type="body"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446150"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226A87F2-A07B-479E-8F37-44E94AE53381}"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8A1CCBE6-27D1-437B-AF78-7A4774E79F27}" type="datetime1">
              <a:rPr lang="ru-RU" altLang="ru-RU" smtClean="0"/>
              <a:t>25.10.2022</a:t>
            </a:fld>
            <a:endParaRPr lang="ru-RU" altLang="ru-RU"/>
          </a:p>
        </p:txBody>
      </p:sp>
    </p:spTree>
    <p:extLst>
      <p:ext uri="{BB962C8B-B14F-4D97-AF65-F5344CB8AC3E}">
        <p14:creationId xmlns:p14="http://schemas.microsoft.com/office/powerpoint/2010/main" val="104264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Объект 2"/>
          <p:cNvSpPr>
            <a:spLocks noGrp="1"/>
          </p:cNvSpPr>
          <p:nvPr>
            <p:ph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0"/>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11"/>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7" name="Rectangle 3"/>
          <p:cNvSpPr>
            <a:spLocks noGrp="1" noChangeArrowheads="1"/>
          </p:cNvSpPr>
          <p:nvPr>
            <p:ph type="sldNum" sz="quarter" idx="11"/>
          </p:nvPr>
        </p:nvSpPr>
        <p:spPr>
          <a:ln/>
        </p:spPr>
        <p:txBody>
          <a:bodyPr/>
          <a:lstStyle>
            <a:lvl1pPr>
              <a:defRPr/>
            </a:lvl1pPr>
          </a:lstStyle>
          <a:p>
            <a:pPr>
              <a:defRPr/>
            </a:pPr>
            <a:fld id="{0C05FA56-1CE9-4165-B6EE-036A11F47D3B}" type="slidenum">
              <a:rPr lang="ru-RU" altLang="ru-RU"/>
              <a:pPr>
                <a:defRPr/>
              </a:pPr>
              <a:t>‹#›</a:t>
            </a:fld>
            <a:endParaRPr lang="ru-RU" altLang="ru-RU"/>
          </a:p>
        </p:txBody>
      </p:sp>
      <p:sp>
        <p:nvSpPr>
          <p:cNvPr id="8" name="Rectangle 16"/>
          <p:cNvSpPr>
            <a:spLocks noGrp="1" noChangeArrowheads="1"/>
          </p:cNvSpPr>
          <p:nvPr>
            <p:ph type="dt" sz="half" idx="12"/>
          </p:nvPr>
        </p:nvSpPr>
        <p:spPr>
          <a:ln/>
        </p:spPr>
        <p:txBody>
          <a:bodyPr/>
          <a:lstStyle>
            <a:lvl1pPr>
              <a:defRPr/>
            </a:lvl1pPr>
          </a:lstStyle>
          <a:p>
            <a:pPr>
              <a:defRPr/>
            </a:pPr>
            <a:fld id="{909446C1-3B0E-46A0-B6C3-7191496DE1D2}" type="datetime1">
              <a:rPr lang="ru-RU" altLang="ru-RU" smtClean="0"/>
              <a:t>25.10.2022</a:t>
            </a:fld>
            <a:endParaRPr lang="ru-RU" altLang="ru-RU"/>
          </a:p>
        </p:txBody>
      </p:sp>
    </p:spTree>
    <p:extLst>
      <p:ext uri="{BB962C8B-B14F-4D97-AF65-F5344CB8AC3E}">
        <p14:creationId xmlns:p14="http://schemas.microsoft.com/office/powerpoint/2010/main" val="851147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34048" y="475509"/>
            <a:ext cx="11412855" cy="1426528"/>
          </a:xfrm>
        </p:spPr>
        <p:txBody>
          <a:bodyPr/>
          <a:lstStyle/>
          <a:p>
            <a:r>
              <a:rPr lang="ru-RU"/>
              <a:t>Образец заголовка</a:t>
            </a:r>
          </a:p>
        </p:txBody>
      </p:sp>
      <p:sp>
        <p:nvSpPr>
          <p:cNvPr id="3" name="Объект 2"/>
          <p:cNvSpPr>
            <a:spLocks noGrp="1"/>
          </p:cNvSpPr>
          <p:nvPr>
            <p:ph sz="quarter" idx="1"/>
          </p:nvPr>
        </p:nvSpPr>
        <p:spPr>
          <a:xfrm>
            <a:off x="634047" y="2060540"/>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0"/>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34047" y="4160711"/>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446150" y="4160711"/>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8" name="Rectangle 3"/>
          <p:cNvSpPr>
            <a:spLocks noGrp="1" noChangeArrowheads="1"/>
          </p:cNvSpPr>
          <p:nvPr>
            <p:ph type="sldNum" sz="quarter" idx="11"/>
          </p:nvPr>
        </p:nvSpPr>
        <p:spPr>
          <a:ln/>
        </p:spPr>
        <p:txBody>
          <a:bodyPr/>
          <a:lstStyle>
            <a:lvl1pPr>
              <a:defRPr/>
            </a:lvl1pPr>
          </a:lstStyle>
          <a:p>
            <a:pPr>
              <a:defRPr/>
            </a:pPr>
            <a:fld id="{5E495AF7-E06D-45BD-94E5-3F4196875A95}" type="slidenum">
              <a:rPr lang="ru-RU" altLang="ru-RU"/>
              <a:pPr>
                <a:defRPr/>
              </a:pPr>
              <a:t>‹#›</a:t>
            </a:fld>
            <a:endParaRPr lang="ru-RU" altLang="ru-RU"/>
          </a:p>
        </p:txBody>
      </p:sp>
      <p:sp>
        <p:nvSpPr>
          <p:cNvPr id="9" name="Rectangle 16"/>
          <p:cNvSpPr>
            <a:spLocks noGrp="1" noChangeArrowheads="1"/>
          </p:cNvSpPr>
          <p:nvPr>
            <p:ph type="dt" sz="half" idx="12"/>
          </p:nvPr>
        </p:nvSpPr>
        <p:spPr>
          <a:ln/>
        </p:spPr>
        <p:txBody>
          <a:bodyPr/>
          <a:lstStyle>
            <a:lvl1pPr>
              <a:defRPr/>
            </a:lvl1pPr>
          </a:lstStyle>
          <a:p>
            <a:pPr>
              <a:defRPr/>
            </a:pPr>
            <a:fld id="{769F9D8A-A5CE-4942-916F-7D5DF2CD4EC6}" type="datetime1">
              <a:rPr lang="ru-RU" altLang="ru-RU" smtClean="0"/>
              <a:t>25.10.2022</a:t>
            </a:fld>
            <a:endParaRPr lang="ru-RU" altLang="ru-RU"/>
          </a:p>
        </p:txBody>
      </p:sp>
    </p:spTree>
    <p:extLst>
      <p:ext uri="{BB962C8B-B14F-4D97-AF65-F5344CB8AC3E}">
        <p14:creationId xmlns:p14="http://schemas.microsoft.com/office/powerpoint/2010/main" val="876776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680950" cy="7132638"/>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grpSp>
      </p:grpSp>
      <p:sp>
        <p:nvSpPr>
          <p:cNvPr id="18451" name="Rectangle 19"/>
          <p:cNvSpPr>
            <a:spLocks noGrp="1" noChangeArrowheads="1"/>
          </p:cNvSpPr>
          <p:nvPr>
            <p:ph type="ctrTitle"/>
          </p:nvPr>
        </p:nvSpPr>
        <p:spPr>
          <a:xfrm>
            <a:off x="4121309" y="1902036"/>
            <a:ext cx="8348292" cy="2298296"/>
          </a:xfrm>
        </p:spPr>
        <p:txBody>
          <a:bodyPr/>
          <a:lstStyle>
            <a:lvl1pPr>
              <a:defRPr sz="6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4121309" y="4438090"/>
            <a:ext cx="8348292" cy="1822786"/>
          </a:xfrm>
        </p:spPr>
        <p:txBody>
          <a:bodyPr/>
          <a:lstStyle>
            <a:lvl1pPr marL="0" indent="0">
              <a:buFont typeface="Wingdings" pitchFamily="2" charset="2"/>
              <a:buNone/>
              <a:defRPr sz="41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634048" y="6711615"/>
            <a:ext cx="2958888" cy="262520"/>
          </a:xfrm>
        </p:spPr>
        <p:txBody>
          <a:bodyPr/>
          <a:lstStyle>
            <a:lvl1pPr>
              <a:defRPr/>
            </a:lvl1pPr>
          </a:lstStyle>
          <a:p>
            <a:fld id="{CE3698F7-553A-410F-89D7-BF596766254D}" type="datetime1">
              <a:rPr lang="ru-RU" smtClean="0">
                <a:solidFill>
                  <a:srgbClr val="000000"/>
                </a:solidFill>
              </a:rPr>
              <a:t>25.10.2022</a:t>
            </a:fld>
            <a:endParaRPr lang="ru-RU">
              <a:solidFill>
                <a:srgbClr val="000000"/>
              </a:solidFill>
            </a:endParaRPr>
          </a:p>
        </p:txBody>
      </p:sp>
      <p:sp>
        <p:nvSpPr>
          <p:cNvPr id="19" name="Rectangle 17"/>
          <p:cNvSpPr>
            <a:spLocks noGrp="1" noChangeArrowheads="1"/>
          </p:cNvSpPr>
          <p:nvPr>
            <p:ph type="ftr" sz="quarter" idx="11"/>
          </p:nvPr>
        </p:nvSpPr>
        <p:spPr>
          <a:xfrm>
            <a:off x="4332658" y="6498631"/>
            <a:ext cx="4015634" cy="475509"/>
          </a:xfrm>
        </p:spPr>
        <p:txBody>
          <a:bodyPr/>
          <a:lstStyle>
            <a:lvl1pPr>
              <a:defRPr b="0"/>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20" name="Rectangle 18"/>
          <p:cNvSpPr>
            <a:spLocks noGrp="1" noChangeArrowheads="1"/>
          </p:cNvSpPr>
          <p:nvPr>
            <p:ph type="sldNum" sz="quarter" idx="12"/>
          </p:nvPr>
        </p:nvSpPr>
        <p:spPr>
          <a:xfrm>
            <a:off x="9088014" y="6711615"/>
            <a:ext cx="2958888" cy="262520"/>
          </a:xfrm>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172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50590BCC-9559-4303-A62E-AB80D14FB41D}"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1897831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1708" y="4583394"/>
            <a:ext cx="10778808" cy="1416621"/>
          </a:xfrm>
        </p:spPr>
        <p:txBody>
          <a:bodyPr anchor="t"/>
          <a:lstStyle>
            <a:lvl1pPr algn="l">
              <a:defRPr sz="4800" b="1" cap="all"/>
            </a:lvl1pPr>
          </a:lstStyle>
          <a:p>
            <a:r>
              <a:rPr lang="ru-RU"/>
              <a:t>Образец заголовка</a:t>
            </a:r>
          </a:p>
        </p:txBody>
      </p:sp>
      <p:sp>
        <p:nvSpPr>
          <p:cNvPr id="3" name="Текст 2"/>
          <p:cNvSpPr>
            <a:spLocks noGrp="1"/>
          </p:cNvSpPr>
          <p:nvPr>
            <p:ph type="body" idx="1"/>
          </p:nvPr>
        </p:nvSpPr>
        <p:spPr>
          <a:xfrm>
            <a:off x="1001708" y="3023121"/>
            <a:ext cx="10778808" cy="1560264"/>
          </a:xfrm>
        </p:spPr>
        <p:txBody>
          <a:bodyPr anchor="b"/>
          <a:lstStyle>
            <a:lvl1pPr marL="0" indent="0">
              <a:buNone/>
              <a:defRPr sz="2400"/>
            </a:lvl1pPr>
            <a:lvl2pPr marL="546903" indent="0">
              <a:buNone/>
              <a:defRPr sz="2200"/>
            </a:lvl2pPr>
            <a:lvl3pPr marL="1093805" indent="0">
              <a:buNone/>
              <a:defRPr sz="1900"/>
            </a:lvl3pPr>
            <a:lvl4pPr marL="1640708" indent="0">
              <a:buNone/>
              <a:defRPr sz="1700"/>
            </a:lvl4pPr>
            <a:lvl5pPr marL="2187611" indent="0">
              <a:buNone/>
              <a:defRPr sz="1700"/>
            </a:lvl5pPr>
            <a:lvl6pPr marL="2734513" indent="0">
              <a:buNone/>
              <a:defRPr sz="1700"/>
            </a:lvl6pPr>
            <a:lvl7pPr marL="3281416" indent="0">
              <a:buNone/>
              <a:defRPr sz="1700"/>
            </a:lvl7pPr>
            <a:lvl8pPr marL="3828318" indent="0">
              <a:buNone/>
              <a:defRPr sz="1700"/>
            </a:lvl8pPr>
            <a:lvl9pPr marL="4375221" indent="0">
              <a:buNone/>
              <a:defRPr sz="17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400A3254-5FE0-4057-BBAF-167D8A0A1DD8}"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1815852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34047" y="2060540"/>
            <a:ext cx="5600753" cy="4041828"/>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446150" y="2060540"/>
            <a:ext cx="5600753" cy="4041828"/>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D6121DC7-5501-4164-AA11-277967A163D2}"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219160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669FE549-AA89-4745-8A65-D3468331572A}"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96D673A4-36BD-4A53-90D7-6BC59E7240EA}" type="datetime1">
              <a:rPr lang="ru-RU" altLang="ru-RU" smtClean="0"/>
              <a:t>25.10.2022</a:t>
            </a:fld>
            <a:endParaRPr lang="ru-RU" altLang="ru-RU"/>
          </a:p>
        </p:txBody>
      </p:sp>
    </p:spTree>
    <p:extLst>
      <p:ext uri="{BB962C8B-B14F-4D97-AF65-F5344CB8AC3E}">
        <p14:creationId xmlns:p14="http://schemas.microsoft.com/office/powerpoint/2010/main" val="3905509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285637"/>
            <a:ext cx="11412855" cy="1188773"/>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34050" y="1596590"/>
            <a:ext cx="5602955" cy="665382"/>
          </a:xfrm>
        </p:spPr>
        <p:txBody>
          <a:bodyPr anchor="b"/>
          <a:lstStyle>
            <a:lvl1pPr marL="0" indent="0">
              <a:buNone/>
              <a:defRPr sz="2900" b="1"/>
            </a:lvl1pPr>
            <a:lvl2pPr marL="546903" indent="0">
              <a:buNone/>
              <a:defRPr sz="2400" b="1"/>
            </a:lvl2pPr>
            <a:lvl3pPr marL="1093805" indent="0">
              <a:buNone/>
              <a:defRPr sz="2200" b="1"/>
            </a:lvl3pPr>
            <a:lvl4pPr marL="1640708" indent="0">
              <a:buNone/>
              <a:defRPr sz="1900" b="1"/>
            </a:lvl4pPr>
            <a:lvl5pPr marL="2187611" indent="0">
              <a:buNone/>
              <a:defRPr sz="1900" b="1"/>
            </a:lvl5pPr>
            <a:lvl6pPr marL="2734513" indent="0">
              <a:buNone/>
              <a:defRPr sz="1900" b="1"/>
            </a:lvl6pPr>
            <a:lvl7pPr marL="3281416" indent="0">
              <a:buNone/>
              <a:defRPr sz="1900" b="1"/>
            </a:lvl7pPr>
            <a:lvl8pPr marL="3828318" indent="0">
              <a:buNone/>
              <a:defRPr sz="1900" b="1"/>
            </a:lvl8pPr>
            <a:lvl9pPr marL="4375221" indent="0">
              <a:buNone/>
              <a:defRPr sz="1900" b="1"/>
            </a:lvl9pPr>
          </a:lstStyle>
          <a:p>
            <a:pPr lvl="0"/>
            <a:r>
              <a:rPr lang="ru-RU"/>
              <a:t>Образец текста</a:t>
            </a:r>
          </a:p>
        </p:txBody>
      </p:sp>
      <p:sp>
        <p:nvSpPr>
          <p:cNvPr id="4" name="Объект 3"/>
          <p:cNvSpPr>
            <a:spLocks noGrp="1"/>
          </p:cNvSpPr>
          <p:nvPr>
            <p:ph sz="half" idx="2"/>
          </p:nvPr>
        </p:nvSpPr>
        <p:spPr>
          <a:xfrm>
            <a:off x="634050" y="2261978"/>
            <a:ext cx="5602955" cy="4109523"/>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441751" y="1596590"/>
            <a:ext cx="5605157" cy="665382"/>
          </a:xfrm>
        </p:spPr>
        <p:txBody>
          <a:bodyPr anchor="b"/>
          <a:lstStyle>
            <a:lvl1pPr marL="0" indent="0">
              <a:buNone/>
              <a:defRPr sz="2900" b="1"/>
            </a:lvl1pPr>
            <a:lvl2pPr marL="546903" indent="0">
              <a:buNone/>
              <a:defRPr sz="2400" b="1"/>
            </a:lvl2pPr>
            <a:lvl3pPr marL="1093805" indent="0">
              <a:buNone/>
              <a:defRPr sz="2200" b="1"/>
            </a:lvl3pPr>
            <a:lvl4pPr marL="1640708" indent="0">
              <a:buNone/>
              <a:defRPr sz="1900" b="1"/>
            </a:lvl4pPr>
            <a:lvl5pPr marL="2187611" indent="0">
              <a:buNone/>
              <a:defRPr sz="1900" b="1"/>
            </a:lvl5pPr>
            <a:lvl6pPr marL="2734513" indent="0">
              <a:buNone/>
              <a:defRPr sz="1900" b="1"/>
            </a:lvl6pPr>
            <a:lvl7pPr marL="3281416" indent="0">
              <a:buNone/>
              <a:defRPr sz="1900" b="1"/>
            </a:lvl7pPr>
            <a:lvl8pPr marL="3828318" indent="0">
              <a:buNone/>
              <a:defRPr sz="1900" b="1"/>
            </a:lvl8pPr>
            <a:lvl9pPr marL="4375221" indent="0">
              <a:buNone/>
              <a:defRPr sz="1900" b="1"/>
            </a:lvl9pPr>
          </a:lstStyle>
          <a:p>
            <a:pPr lvl="0"/>
            <a:r>
              <a:rPr lang="ru-RU"/>
              <a:t>Образец текста</a:t>
            </a:r>
          </a:p>
        </p:txBody>
      </p:sp>
      <p:sp>
        <p:nvSpPr>
          <p:cNvPr id="6" name="Объект 5"/>
          <p:cNvSpPr>
            <a:spLocks noGrp="1"/>
          </p:cNvSpPr>
          <p:nvPr>
            <p:ph sz="quarter" idx="4"/>
          </p:nvPr>
        </p:nvSpPr>
        <p:spPr>
          <a:xfrm>
            <a:off x="6441751" y="2261978"/>
            <a:ext cx="5605157" cy="4109523"/>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92E3DFA4-606E-4026-8703-CD35285B26BA}"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1036045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1EC51E2B-A7E9-457B-A7C4-D68359F7CB25}"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3674370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86BA4A7E-6849-444B-93BD-A0BA3DFD2DB5}"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62906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58" y="283985"/>
            <a:ext cx="4171945" cy="1208586"/>
          </a:xfrm>
        </p:spPr>
        <p:txBody>
          <a:bodyPr anchor="b"/>
          <a:lstStyle>
            <a:lvl1pPr algn="l">
              <a:defRPr sz="2400" b="1"/>
            </a:lvl1pPr>
          </a:lstStyle>
          <a:p>
            <a:r>
              <a:rPr lang="ru-RU"/>
              <a:t>Образец заголовка</a:t>
            </a:r>
          </a:p>
        </p:txBody>
      </p:sp>
      <p:sp>
        <p:nvSpPr>
          <p:cNvPr id="3" name="Объект 2"/>
          <p:cNvSpPr>
            <a:spLocks noGrp="1"/>
          </p:cNvSpPr>
          <p:nvPr>
            <p:ph idx="1"/>
          </p:nvPr>
        </p:nvSpPr>
        <p:spPr>
          <a:xfrm>
            <a:off x="4957906" y="283999"/>
            <a:ext cx="7089003" cy="6087509"/>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4058" y="1492579"/>
            <a:ext cx="4171945" cy="4878923"/>
          </a:xfrm>
        </p:spPr>
        <p:txBody>
          <a:bodyPr/>
          <a:lstStyle>
            <a:lvl1pPr marL="0" indent="0">
              <a:buNone/>
              <a:defRPr sz="1700"/>
            </a:lvl1pPr>
            <a:lvl2pPr marL="546903" indent="0">
              <a:buNone/>
              <a:defRPr sz="1400"/>
            </a:lvl2pPr>
            <a:lvl3pPr marL="1093805" indent="0">
              <a:buNone/>
              <a:defRPr sz="1200"/>
            </a:lvl3pPr>
            <a:lvl4pPr marL="1640708" indent="0">
              <a:buNone/>
              <a:defRPr sz="1100"/>
            </a:lvl4pPr>
            <a:lvl5pPr marL="2187611" indent="0">
              <a:buNone/>
              <a:defRPr sz="1100"/>
            </a:lvl5pPr>
            <a:lvl6pPr marL="2734513" indent="0">
              <a:buNone/>
              <a:defRPr sz="1100"/>
            </a:lvl6pPr>
            <a:lvl7pPr marL="3281416" indent="0">
              <a:buNone/>
              <a:defRPr sz="1100"/>
            </a:lvl7pPr>
            <a:lvl8pPr marL="3828318" indent="0">
              <a:buNone/>
              <a:defRPr sz="1100"/>
            </a:lvl8pPr>
            <a:lvl9pPr marL="4375221" indent="0">
              <a:buNone/>
              <a:defRPr sz="11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7E9DCBCF-237B-4B70-98C9-A40EA487E515}"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2012376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5555" y="4992854"/>
            <a:ext cx="7608570" cy="589433"/>
          </a:xfrm>
        </p:spPr>
        <p:txBody>
          <a:bodyPr anchor="b"/>
          <a:lstStyle>
            <a:lvl1pPr algn="l">
              <a:defRPr sz="2400" b="1"/>
            </a:lvl1pPr>
          </a:lstStyle>
          <a:p>
            <a:r>
              <a:rPr lang="ru-RU"/>
              <a:t>Образец заголовка</a:t>
            </a:r>
          </a:p>
        </p:txBody>
      </p:sp>
      <p:sp>
        <p:nvSpPr>
          <p:cNvPr id="3" name="Рисунок 2"/>
          <p:cNvSpPr>
            <a:spLocks noGrp="1"/>
          </p:cNvSpPr>
          <p:nvPr>
            <p:ph type="pic" idx="1"/>
          </p:nvPr>
        </p:nvSpPr>
        <p:spPr>
          <a:xfrm>
            <a:off x="2485555" y="637316"/>
            <a:ext cx="7608570" cy="4279583"/>
          </a:xfrm>
        </p:spPr>
        <p:txBody>
          <a:bodyPr/>
          <a:lstStyle>
            <a:lvl1pPr marL="0" indent="0">
              <a:buNone/>
              <a:defRPr sz="3800"/>
            </a:lvl1pPr>
            <a:lvl2pPr marL="546903" indent="0">
              <a:buNone/>
              <a:defRPr sz="3300"/>
            </a:lvl2pPr>
            <a:lvl3pPr marL="1093805" indent="0">
              <a:buNone/>
              <a:defRPr sz="2900"/>
            </a:lvl3pPr>
            <a:lvl4pPr marL="1640708" indent="0">
              <a:buNone/>
              <a:defRPr sz="2400"/>
            </a:lvl4pPr>
            <a:lvl5pPr marL="2187611" indent="0">
              <a:buNone/>
              <a:defRPr sz="2400"/>
            </a:lvl5pPr>
            <a:lvl6pPr marL="2734513" indent="0">
              <a:buNone/>
              <a:defRPr sz="2400"/>
            </a:lvl6pPr>
            <a:lvl7pPr marL="3281416" indent="0">
              <a:buNone/>
              <a:defRPr sz="2400"/>
            </a:lvl7pPr>
            <a:lvl8pPr marL="3828318" indent="0">
              <a:buNone/>
              <a:defRPr sz="2400"/>
            </a:lvl8pPr>
            <a:lvl9pPr marL="4375221" indent="0">
              <a:buNone/>
              <a:defRPr sz="2400"/>
            </a:lvl9pPr>
          </a:lstStyle>
          <a:p>
            <a:pPr lvl="0"/>
            <a:r>
              <a:rPr lang="ru-RU" noProof="0"/>
              <a:t>Вставка рисунка</a:t>
            </a:r>
          </a:p>
        </p:txBody>
      </p:sp>
      <p:sp>
        <p:nvSpPr>
          <p:cNvPr id="4" name="Текст 3"/>
          <p:cNvSpPr>
            <a:spLocks noGrp="1"/>
          </p:cNvSpPr>
          <p:nvPr>
            <p:ph type="body" sz="half" idx="2"/>
          </p:nvPr>
        </p:nvSpPr>
        <p:spPr>
          <a:xfrm>
            <a:off x="2485555" y="5582281"/>
            <a:ext cx="7608570" cy="837094"/>
          </a:xfrm>
        </p:spPr>
        <p:txBody>
          <a:bodyPr/>
          <a:lstStyle>
            <a:lvl1pPr marL="0" indent="0">
              <a:buNone/>
              <a:defRPr sz="1700"/>
            </a:lvl1pPr>
            <a:lvl2pPr marL="546903" indent="0">
              <a:buNone/>
              <a:defRPr sz="1400"/>
            </a:lvl2pPr>
            <a:lvl3pPr marL="1093805" indent="0">
              <a:buNone/>
              <a:defRPr sz="1200"/>
            </a:lvl3pPr>
            <a:lvl4pPr marL="1640708" indent="0">
              <a:buNone/>
              <a:defRPr sz="1100"/>
            </a:lvl4pPr>
            <a:lvl5pPr marL="2187611" indent="0">
              <a:buNone/>
              <a:defRPr sz="1100"/>
            </a:lvl5pPr>
            <a:lvl6pPr marL="2734513" indent="0">
              <a:buNone/>
              <a:defRPr sz="1100"/>
            </a:lvl6pPr>
            <a:lvl7pPr marL="3281416" indent="0">
              <a:buNone/>
              <a:defRPr sz="1100"/>
            </a:lvl7pPr>
            <a:lvl8pPr marL="3828318" indent="0">
              <a:buNone/>
              <a:defRPr sz="1100"/>
            </a:lvl8pPr>
            <a:lvl9pPr marL="4375221" indent="0">
              <a:buNone/>
              <a:defRPr sz="11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623F0CB3-6A5A-41CC-89E1-72A1EF83E891}"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4123050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AC74115E-9242-4CE0-86D6-78776AFA742B}"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3211263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93689" y="475510"/>
            <a:ext cx="2853214" cy="562685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34048" y="475510"/>
            <a:ext cx="8348292" cy="562685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AA09AF6C-A624-4B6B-9EE8-5D6968D554AF}"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1687788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Текст 2"/>
          <p:cNvSpPr>
            <a:spLocks noGrp="1"/>
          </p:cNvSpPr>
          <p:nvPr>
            <p:ph type="body"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0"/>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11"/>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D0FCFE9B-9E01-445A-8F60-304248532EB1}"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247112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Текст 2"/>
          <p:cNvSpPr>
            <a:spLocks noGrp="1"/>
          </p:cNvSpPr>
          <p:nvPr>
            <p:ph type="body"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446150"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07E15887-7EC4-41B9-8D47-C20440650D65}"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2206613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Объект 2"/>
          <p:cNvSpPr>
            <a:spLocks noGrp="1"/>
          </p:cNvSpPr>
          <p:nvPr>
            <p:ph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0"/>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11"/>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B1474E0F-AAFF-4DFA-8F4F-661BDAEF11A6}"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183744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1708" y="4583394"/>
            <a:ext cx="10778808" cy="1416621"/>
          </a:xfrm>
        </p:spPr>
        <p:txBody>
          <a:bodyPr anchor="t"/>
          <a:lstStyle>
            <a:lvl1pPr algn="l">
              <a:defRPr sz="4800" b="1" cap="all"/>
            </a:lvl1pPr>
          </a:lstStyle>
          <a:p>
            <a:r>
              <a:rPr lang="ru-RU"/>
              <a:t>Образец заголовка</a:t>
            </a:r>
          </a:p>
        </p:txBody>
      </p:sp>
      <p:sp>
        <p:nvSpPr>
          <p:cNvPr id="3" name="Текст 2"/>
          <p:cNvSpPr>
            <a:spLocks noGrp="1"/>
          </p:cNvSpPr>
          <p:nvPr>
            <p:ph type="body" idx="1"/>
          </p:nvPr>
        </p:nvSpPr>
        <p:spPr>
          <a:xfrm>
            <a:off x="1001708" y="3023121"/>
            <a:ext cx="10778808" cy="1560264"/>
          </a:xfrm>
        </p:spPr>
        <p:txBody>
          <a:bodyPr anchor="b"/>
          <a:lstStyle>
            <a:lvl1pPr marL="0" indent="0">
              <a:buNone/>
              <a:defRPr sz="2400"/>
            </a:lvl1pPr>
            <a:lvl2pPr marL="546903" indent="0">
              <a:buNone/>
              <a:defRPr sz="2200"/>
            </a:lvl2pPr>
            <a:lvl3pPr marL="1093805" indent="0">
              <a:buNone/>
              <a:defRPr sz="1900"/>
            </a:lvl3pPr>
            <a:lvl4pPr marL="1640708" indent="0">
              <a:buNone/>
              <a:defRPr sz="1700"/>
            </a:lvl4pPr>
            <a:lvl5pPr marL="2187611" indent="0">
              <a:buNone/>
              <a:defRPr sz="1700"/>
            </a:lvl5pPr>
            <a:lvl6pPr marL="2734513" indent="0">
              <a:buNone/>
              <a:defRPr sz="1700"/>
            </a:lvl6pPr>
            <a:lvl7pPr marL="3281416" indent="0">
              <a:buNone/>
              <a:defRPr sz="1700"/>
            </a:lvl7pPr>
            <a:lvl8pPr marL="3828318" indent="0">
              <a:buNone/>
              <a:defRPr sz="1700"/>
            </a:lvl8pPr>
            <a:lvl9pPr marL="4375221" indent="0">
              <a:buNone/>
              <a:defRPr sz="17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6ACD27C5-6CB6-4F82-B5FF-9CE20F95021B}"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C550446B-F882-49DC-B581-029D025595EA}" type="datetime1">
              <a:rPr lang="ru-RU" altLang="ru-RU" smtClean="0"/>
              <a:t>25.10.2022</a:t>
            </a:fld>
            <a:endParaRPr lang="ru-RU" altLang="ru-RU"/>
          </a:p>
        </p:txBody>
      </p:sp>
    </p:spTree>
    <p:extLst>
      <p:ext uri="{BB962C8B-B14F-4D97-AF65-F5344CB8AC3E}">
        <p14:creationId xmlns:p14="http://schemas.microsoft.com/office/powerpoint/2010/main" val="727111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34048" y="475509"/>
            <a:ext cx="11412855" cy="1426528"/>
          </a:xfrm>
        </p:spPr>
        <p:txBody>
          <a:bodyPr/>
          <a:lstStyle/>
          <a:p>
            <a:r>
              <a:rPr lang="ru-RU"/>
              <a:t>Образец заголовка</a:t>
            </a:r>
          </a:p>
        </p:txBody>
      </p:sp>
      <p:sp>
        <p:nvSpPr>
          <p:cNvPr id="3" name="Объект 2"/>
          <p:cNvSpPr>
            <a:spLocks noGrp="1"/>
          </p:cNvSpPr>
          <p:nvPr>
            <p:ph sz="quarter" idx="1"/>
          </p:nvPr>
        </p:nvSpPr>
        <p:spPr>
          <a:xfrm>
            <a:off x="634047" y="2060540"/>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0"/>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34047" y="4160711"/>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446150" y="4160711"/>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556A5968-3D18-4D73-BC93-5915599E9954}"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2438961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51071" y="2215752"/>
            <a:ext cx="10778808" cy="1528894"/>
          </a:xfrm>
        </p:spPr>
        <p:txBody>
          <a:bodyPr/>
          <a:lstStyle/>
          <a:p>
            <a:r>
              <a:rPr lang="ru-RU"/>
              <a:t>Образец заголовка</a:t>
            </a:r>
          </a:p>
        </p:txBody>
      </p:sp>
      <p:sp>
        <p:nvSpPr>
          <p:cNvPr id="3" name="Подзаголовок 2"/>
          <p:cNvSpPr>
            <a:spLocks noGrp="1"/>
          </p:cNvSpPr>
          <p:nvPr>
            <p:ph type="subTitle" idx="1"/>
          </p:nvPr>
        </p:nvSpPr>
        <p:spPr>
          <a:xfrm>
            <a:off x="1902143" y="4041833"/>
            <a:ext cx="8876665" cy="1822786"/>
          </a:xfrm>
        </p:spPr>
        <p:txBody>
          <a:bodyPr/>
          <a:lstStyle>
            <a:lvl1pPr marL="0" indent="0" algn="ctr">
              <a:buNone/>
              <a:defRPr>
                <a:solidFill>
                  <a:schemeClr val="tx1">
                    <a:tint val="75000"/>
                  </a:schemeClr>
                </a:solidFill>
              </a:defRPr>
            </a:lvl1pPr>
            <a:lvl2pPr marL="546903" indent="0" algn="ctr">
              <a:buNone/>
              <a:defRPr>
                <a:solidFill>
                  <a:schemeClr val="tx1">
                    <a:tint val="75000"/>
                  </a:schemeClr>
                </a:solidFill>
              </a:defRPr>
            </a:lvl2pPr>
            <a:lvl3pPr marL="1093805" indent="0" algn="ctr">
              <a:buNone/>
              <a:defRPr>
                <a:solidFill>
                  <a:schemeClr val="tx1">
                    <a:tint val="75000"/>
                  </a:schemeClr>
                </a:solidFill>
              </a:defRPr>
            </a:lvl3pPr>
            <a:lvl4pPr marL="1640708" indent="0" algn="ctr">
              <a:buNone/>
              <a:defRPr>
                <a:solidFill>
                  <a:schemeClr val="tx1">
                    <a:tint val="75000"/>
                  </a:schemeClr>
                </a:solidFill>
              </a:defRPr>
            </a:lvl4pPr>
            <a:lvl5pPr marL="2187611" indent="0" algn="ctr">
              <a:buNone/>
              <a:defRPr>
                <a:solidFill>
                  <a:schemeClr val="tx1">
                    <a:tint val="75000"/>
                  </a:schemeClr>
                </a:solidFill>
              </a:defRPr>
            </a:lvl5pPr>
            <a:lvl6pPr marL="2734513" indent="0" algn="ctr">
              <a:buNone/>
              <a:defRPr>
                <a:solidFill>
                  <a:schemeClr val="tx1">
                    <a:tint val="75000"/>
                  </a:schemeClr>
                </a:solidFill>
              </a:defRPr>
            </a:lvl6pPr>
            <a:lvl7pPr marL="3281416" indent="0" algn="ctr">
              <a:buNone/>
              <a:defRPr>
                <a:solidFill>
                  <a:schemeClr val="tx1">
                    <a:tint val="75000"/>
                  </a:schemeClr>
                </a:solidFill>
              </a:defRPr>
            </a:lvl7pPr>
            <a:lvl8pPr marL="3828318" indent="0" algn="ctr">
              <a:buNone/>
              <a:defRPr>
                <a:solidFill>
                  <a:schemeClr val="tx1">
                    <a:tint val="75000"/>
                  </a:schemeClr>
                </a:solidFill>
              </a:defRPr>
            </a:lvl8pPr>
            <a:lvl9pPr marL="4375221"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a:defRPr/>
            </a:pPr>
            <a:fld id="{7AC85563-106E-439A-AEFA-2BBB4B220134}"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6" name="Номер слайда 5"/>
          <p:cNvSpPr>
            <a:spLocks noGrp="1"/>
          </p:cNvSpPr>
          <p:nvPr>
            <p:ph type="sldNum" sz="quarter" idx="12"/>
          </p:nvPr>
        </p:nvSpPr>
        <p:spPr/>
        <p:txBody>
          <a:bodyPr/>
          <a:lstStyle/>
          <a:p>
            <a:pPr>
              <a:defRPr/>
            </a:pPr>
            <a:fld id="{01C29B1C-D90D-43D7-9292-76C80258834C}" type="slidenum">
              <a:rPr lang="ru-RU" altLang="ru-RU" smtClean="0"/>
              <a:pPr>
                <a:defRPr/>
              </a:pPr>
              <a:t>‹#›</a:t>
            </a:fld>
            <a:endParaRPr lang="ru-RU" altLang="ru-RU"/>
          </a:p>
        </p:txBody>
      </p:sp>
    </p:spTree>
    <p:extLst>
      <p:ext uri="{BB962C8B-B14F-4D97-AF65-F5344CB8AC3E}">
        <p14:creationId xmlns:p14="http://schemas.microsoft.com/office/powerpoint/2010/main" val="2284443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4627D8E9-CCC9-43D1-9FA8-4C09DE69F6F2}"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6" name="Номер слайда 5"/>
          <p:cNvSpPr>
            <a:spLocks noGrp="1"/>
          </p:cNvSpPr>
          <p:nvPr>
            <p:ph type="sldNum" sz="quarter" idx="12"/>
          </p:nvPr>
        </p:nvSpPr>
        <p:spPr/>
        <p:txBody>
          <a:bodyPr/>
          <a:lstStyle/>
          <a:p>
            <a:pPr>
              <a:defRPr/>
            </a:pPr>
            <a:fld id="{669FE549-AA89-4745-8A65-D3468331572A}" type="slidenum">
              <a:rPr lang="ru-RU" altLang="ru-RU" smtClean="0"/>
              <a:pPr>
                <a:defRPr/>
              </a:pPr>
              <a:t>‹#›</a:t>
            </a:fld>
            <a:endParaRPr lang="ru-RU" altLang="ru-RU"/>
          </a:p>
        </p:txBody>
      </p:sp>
    </p:spTree>
    <p:extLst>
      <p:ext uri="{BB962C8B-B14F-4D97-AF65-F5344CB8AC3E}">
        <p14:creationId xmlns:p14="http://schemas.microsoft.com/office/powerpoint/2010/main" val="1856590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1708" y="4583394"/>
            <a:ext cx="10778808" cy="1416621"/>
          </a:xfrm>
        </p:spPr>
        <p:txBody>
          <a:bodyPr anchor="t"/>
          <a:lstStyle>
            <a:lvl1pPr algn="l">
              <a:defRPr sz="4800" b="1" cap="all"/>
            </a:lvl1pPr>
          </a:lstStyle>
          <a:p>
            <a:r>
              <a:rPr lang="ru-RU"/>
              <a:t>Образец заголовка</a:t>
            </a:r>
          </a:p>
        </p:txBody>
      </p:sp>
      <p:sp>
        <p:nvSpPr>
          <p:cNvPr id="3" name="Текст 2"/>
          <p:cNvSpPr>
            <a:spLocks noGrp="1"/>
          </p:cNvSpPr>
          <p:nvPr>
            <p:ph type="body" idx="1"/>
          </p:nvPr>
        </p:nvSpPr>
        <p:spPr>
          <a:xfrm>
            <a:off x="1001708" y="3023121"/>
            <a:ext cx="10778808" cy="1560264"/>
          </a:xfrm>
        </p:spPr>
        <p:txBody>
          <a:bodyPr anchor="b"/>
          <a:lstStyle>
            <a:lvl1pPr marL="0" indent="0">
              <a:buNone/>
              <a:defRPr sz="2400">
                <a:solidFill>
                  <a:schemeClr val="tx1">
                    <a:tint val="75000"/>
                  </a:schemeClr>
                </a:solidFill>
              </a:defRPr>
            </a:lvl1pPr>
            <a:lvl2pPr marL="546903" indent="0">
              <a:buNone/>
              <a:defRPr sz="2200">
                <a:solidFill>
                  <a:schemeClr val="tx1">
                    <a:tint val="75000"/>
                  </a:schemeClr>
                </a:solidFill>
              </a:defRPr>
            </a:lvl2pPr>
            <a:lvl3pPr marL="1093805" indent="0">
              <a:buNone/>
              <a:defRPr sz="1900">
                <a:solidFill>
                  <a:schemeClr val="tx1">
                    <a:tint val="75000"/>
                  </a:schemeClr>
                </a:solidFill>
              </a:defRPr>
            </a:lvl3pPr>
            <a:lvl4pPr marL="1640708" indent="0">
              <a:buNone/>
              <a:defRPr sz="1700">
                <a:solidFill>
                  <a:schemeClr val="tx1">
                    <a:tint val="75000"/>
                  </a:schemeClr>
                </a:solidFill>
              </a:defRPr>
            </a:lvl4pPr>
            <a:lvl5pPr marL="2187611" indent="0">
              <a:buNone/>
              <a:defRPr sz="1700">
                <a:solidFill>
                  <a:schemeClr val="tx1">
                    <a:tint val="75000"/>
                  </a:schemeClr>
                </a:solidFill>
              </a:defRPr>
            </a:lvl5pPr>
            <a:lvl6pPr marL="2734513" indent="0">
              <a:buNone/>
              <a:defRPr sz="1700">
                <a:solidFill>
                  <a:schemeClr val="tx1">
                    <a:tint val="75000"/>
                  </a:schemeClr>
                </a:solidFill>
              </a:defRPr>
            </a:lvl6pPr>
            <a:lvl7pPr marL="3281416" indent="0">
              <a:buNone/>
              <a:defRPr sz="1700">
                <a:solidFill>
                  <a:schemeClr val="tx1">
                    <a:tint val="75000"/>
                  </a:schemeClr>
                </a:solidFill>
              </a:defRPr>
            </a:lvl7pPr>
            <a:lvl8pPr marL="3828318" indent="0">
              <a:buNone/>
              <a:defRPr sz="1700">
                <a:solidFill>
                  <a:schemeClr val="tx1">
                    <a:tint val="75000"/>
                  </a:schemeClr>
                </a:solidFill>
              </a:defRPr>
            </a:lvl8pPr>
            <a:lvl9pPr marL="4375221" indent="0">
              <a:buNone/>
              <a:defRPr sz="17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fld id="{20463662-12F6-4B9D-AC38-9FD9B75D2439}"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6" name="Номер слайда 5"/>
          <p:cNvSpPr>
            <a:spLocks noGrp="1"/>
          </p:cNvSpPr>
          <p:nvPr>
            <p:ph type="sldNum" sz="quarter" idx="12"/>
          </p:nvPr>
        </p:nvSpPr>
        <p:spPr/>
        <p:txBody>
          <a:bodyPr/>
          <a:lstStyle/>
          <a:p>
            <a:pPr>
              <a:defRPr/>
            </a:pPr>
            <a:fld id="{6ACD27C5-6CB6-4F82-B5FF-9CE20F95021B}" type="slidenum">
              <a:rPr lang="ru-RU" altLang="ru-RU" smtClean="0"/>
              <a:pPr>
                <a:defRPr/>
              </a:pPr>
              <a:t>‹#›</a:t>
            </a:fld>
            <a:endParaRPr lang="ru-RU" altLang="ru-RU"/>
          </a:p>
        </p:txBody>
      </p:sp>
    </p:spTree>
    <p:extLst>
      <p:ext uri="{BB962C8B-B14F-4D97-AF65-F5344CB8AC3E}">
        <p14:creationId xmlns:p14="http://schemas.microsoft.com/office/powerpoint/2010/main" val="4036069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34047" y="1664295"/>
            <a:ext cx="5600753" cy="4707211"/>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446150" y="1664295"/>
            <a:ext cx="5600753" cy="4707211"/>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fld id="{45381D68-0E9A-4CFB-8734-5ACA30B8CF02}" type="datetime1">
              <a:rPr lang="ru-RU" altLang="ru-RU" smtClean="0"/>
              <a:t>25.10.2022</a:t>
            </a:fld>
            <a:endParaRPr lang="ru-RU" altLang="ru-RU"/>
          </a:p>
        </p:txBody>
      </p:sp>
      <p:sp>
        <p:nvSpPr>
          <p:cNvPr id="6" name="Нижний колонтитул 5"/>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7" name="Номер слайда 6"/>
          <p:cNvSpPr>
            <a:spLocks noGrp="1"/>
          </p:cNvSpPr>
          <p:nvPr>
            <p:ph type="sldNum" sz="quarter" idx="12"/>
          </p:nvPr>
        </p:nvSpPr>
        <p:spPr/>
        <p:txBody>
          <a:bodyPr/>
          <a:lstStyle/>
          <a:p>
            <a:pPr>
              <a:defRPr/>
            </a:pPr>
            <a:fld id="{1F420633-21A8-4C70-8210-17F563EC445E}" type="slidenum">
              <a:rPr lang="ru-RU" altLang="ru-RU" smtClean="0"/>
              <a:pPr>
                <a:defRPr/>
              </a:pPr>
              <a:t>‹#›</a:t>
            </a:fld>
            <a:endParaRPr lang="ru-RU" altLang="ru-RU"/>
          </a:p>
        </p:txBody>
      </p:sp>
    </p:spTree>
    <p:extLst>
      <p:ext uri="{BB962C8B-B14F-4D97-AF65-F5344CB8AC3E}">
        <p14:creationId xmlns:p14="http://schemas.microsoft.com/office/powerpoint/2010/main" val="2287175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34050" y="1596590"/>
            <a:ext cx="5602955" cy="665382"/>
          </a:xfrm>
        </p:spPr>
        <p:txBody>
          <a:bodyPr anchor="b"/>
          <a:lstStyle>
            <a:lvl1pPr marL="0" indent="0">
              <a:buNone/>
              <a:defRPr sz="2900" b="1"/>
            </a:lvl1pPr>
            <a:lvl2pPr marL="546903" indent="0">
              <a:buNone/>
              <a:defRPr sz="2400" b="1"/>
            </a:lvl2pPr>
            <a:lvl3pPr marL="1093805" indent="0">
              <a:buNone/>
              <a:defRPr sz="2200" b="1"/>
            </a:lvl3pPr>
            <a:lvl4pPr marL="1640708" indent="0">
              <a:buNone/>
              <a:defRPr sz="1900" b="1"/>
            </a:lvl4pPr>
            <a:lvl5pPr marL="2187611" indent="0">
              <a:buNone/>
              <a:defRPr sz="1900" b="1"/>
            </a:lvl5pPr>
            <a:lvl6pPr marL="2734513" indent="0">
              <a:buNone/>
              <a:defRPr sz="1900" b="1"/>
            </a:lvl6pPr>
            <a:lvl7pPr marL="3281416" indent="0">
              <a:buNone/>
              <a:defRPr sz="1900" b="1"/>
            </a:lvl7pPr>
            <a:lvl8pPr marL="3828318" indent="0">
              <a:buNone/>
              <a:defRPr sz="1900" b="1"/>
            </a:lvl8pPr>
            <a:lvl9pPr marL="4375221" indent="0">
              <a:buNone/>
              <a:defRPr sz="1900" b="1"/>
            </a:lvl9pPr>
          </a:lstStyle>
          <a:p>
            <a:pPr lvl="0"/>
            <a:r>
              <a:rPr lang="ru-RU"/>
              <a:t>Образец текста</a:t>
            </a:r>
          </a:p>
        </p:txBody>
      </p:sp>
      <p:sp>
        <p:nvSpPr>
          <p:cNvPr id="4" name="Объект 3"/>
          <p:cNvSpPr>
            <a:spLocks noGrp="1"/>
          </p:cNvSpPr>
          <p:nvPr>
            <p:ph sz="half" idx="2"/>
          </p:nvPr>
        </p:nvSpPr>
        <p:spPr>
          <a:xfrm>
            <a:off x="634050" y="2261978"/>
            <a:ext cx="5602955" cy="4109523"/>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441751" y="1596590"/>
            <a:ext cx="5605157" cy="665382"/>
          </a:xfrm>
        </p:spPr>
        <p:txBody>
          <a:bodyPr anchor="b"/>
          <a:lstStyle>
            <a:lvl1pPr marL="0" indent="0">
              <a:buNone/>
              <a:defRPr sz="2900" b="1"/>
            </a:lvl1pPr>
            <a:lvl2pPr marL="546903" indent="0">
              <a:buNone/>
              <a:defRPr sz="2400" b="1"/>
            </a:lvl2pPr>
            <a:lvl3pPr marL="1093805" indent="0">
              <a:buNone/>
              <a:defRPr sz="2200" b="1"/>
            </a:lvl3pPr>
            <a:lvl4pPr marL="1640708" indent="0">
              <a:buNone/>
              <a:defRPr sz="1900" b="1"/>
            </a:lvl4pPr>
            <a:lvl5pPr marL="2187611" indent="0">
              <a:buNone/>
              <a:defRPr sz="1900" b="1"/>
            </a:lvl5pPr>
            <a:lvl6pPr marL="2734513" indent="0">
              <a:buNone/>
              <a:defRPr sz="1900" b="1"/>
            </a:lvl6pPr>
            <a:lvl7pPr marL="3281416" indent="0">
              <a:buNone/>
              <a:defRPr sz="1900" b="1"/>
            </a:lvl7pPr>
            <a:lvl8pPr marL="3828318" indent="0">
              <a:buNone/>
              <a:defRPr sz="1900" b="1"/>
            </a:lvl8pPr>
            <a:lvl9pPr marL="4375221" indent="0">
              <a:buNone/>
              <a:defRPr sz="1900" b="1"/>
            </a:lvl9pPr>
          </a:lstStyle>
          <a:p>
            <a:pPr lvl="0"/>
            <a:r>
              <a:rPr lang="ru-RU"/>
              <a:t>Образец текста</a:t>
            </a:r>
          </a:p>
        </p:txBody>
      </p:sp>
      <p:sp>
        <p:nvSpPr>
          <p:cNvPr id="6" name="Объект 5"/>
          <p:cNvSpPr>
            <a:spLocks noGrp="1"/>
          </p:cNvSpPr>
          <p:nvPr>
            <p:ph sz="quarter" idx="4"/>
          </p:nvPr>
        </p:nvSpPr>
        <p:spPr>
          <a:xfrm>
            <a:off x="6441751" y="2261978"/>
            <a:ext cx="5605157" cy="4109523"/>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fld id="{0902619C-DBEA-4F4F-919C-C84AF8FCCCC1}" type="datetime1">
              <a:rPr lang="ru-RU" altLang="ru-RU" smtClean="0"/>
              <a:t>25.10.2022</a:t>
            </a:fld>
            <a:endParaRPr lang="ru-RU" altLang="ru-RU"/>
          </a:p>
        </p:txBody>
      </p:sp>
      <p:sp>
        <p:nvSpPr>
          <p:cNvPr id="8" name="Нижний колонтитул 7"/>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9" name="Номер слайда 8"/>
          <p:cNvSpPr>
            <a:spLocks noGrp="1"/>
          </p:cNvSpPr>
          <p:nvPr>
            <p:ph type="sldNum" sz="quarter" idx="12"/>
          </p:nvPr>
        </p:nvSpPr>
        <p:spPr/>
        <p:txBody>
          <a:bodyPr/>
          <a:lstStyle/>
          <a:p>
            <a:pPr>
              <a:defRPr/>
            </a:pPr>
            <a:fld id="{8774D378-9FF3-44F7-8BD6-99390543492F}" type="slidenum">
              <a:rPr lang="ru-RU" altLang="ru-RU" smtClean="0"/>
              <a:pPr>
                <a:defRPr/>
              </a:pPr>
              <a:t>‹#›</a:t>
            </a:fld>
            <a:endParaRPr lang="ru-RU" altLang="ru-RU"/>
          </a:p>
        </p:txBody>
      </p:sp>
    </p:spTree>
    <p:extLst>
      <p:ext uri="{BB962C8B-B14F-4D97-AF65-F5344CB8AC3E}">
        <p14:creationId xmlns:p14="http://schemas.microsoft.com/office/powerpoint/2010/main" val="4147574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fld id="{3E1E9072-2ACB-4242-9A45-B959278A2982}" type="datetime1">
              <a:rPr lang="ru-RU" altLang="ru-RU" smtClean="0"/>
              <a:t>25.10.2022</a:t>
            </a:fld>
            <a:endParaRPr lang="ru-RU" altLang="ru-RU"/>
          </a:p>
        </p:txBody>
      </p:sp>
      <p:sp>
        <p:nvSpPr>
          <p:cNvPr id="4" name="Нижний колонтитул 3"/>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5" name="Номер слайда 4"/>
          <p:cNvSpPr>
            <a:spLocks noGrp="1"/>
          </p:cNvSpPr>
          <p:nvPr>
            <p:ph type="sldNum" sz="quarter" idx="12"/>
          </p:nvPr>
        </p:nvSpPr>
        <p:spPr/>
        <p:txBody>
          <a:bodyPr/>
          <a:lstStyle/>
          <a:p>
            <a:pPr>
              <a:defRPr/>
            </a:pPr>
            <a:fld id="{134CB538-5C74-4960-BC85-F4879AEF49D4}" type="slidenum">
              <a:rPr lang="ru-RU" altLang="ru-RU" smtClean="0"/>
              <a:pPr>
                <a:defRPr/>
              </a:pPr>
              <a:t>‹#›</a:t>
            </a:fld>
            <a:endParaRPr lang="ru-RU" altLang="ru-RU"/>
          </a:p>
        </p:txBody>
      </p:sp>
    </p:spTree>
    <p:extLst>
      <p:ext uri="{BB962C8B-B14F-4D97-AF65-F5344CB8AC3E}">
        <p14:creationId xmlns:p14="http://schemas.microsoft.com/office/powerpoint/2010/main" val="998092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5DBC14FB-6F48-4A29-8FDD-F346638C686E}" type="datetime1">
              <a:rPr lang="ru-RU" altLang="ru-RU" smtClean="0"/>
              <a:t>25.10.2022</a:t>
            </a:fld>
            <a:endParaRPr lang="ru-RU" altLang="ru-RU"/>
          </a:p>
        </p:txBody>
      </p:sp>
      <p:sp>
        <p:nvSpPr>
          <p:cNvPr id="3" name="Нижний колонтитул 2"/>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4" name="Номер слайда 3"/>
          <p:cNvSpPr>
            <a:spLocks noGrp="1"/>
          </p:cNvSpPr>
          <p:nvPr>
            <p:ph type="sldNum" sz="quarter" idx="12"/>
          </p:nvPr>
        </p:nvSpPr>
        <p:spPr/>
        <p:txBody>
          <a:bodyPr/>
          <a:lstStyle/>
          <a:p>
            <a:pPr>
              <a:defRPr/>
            </a:pPr>
            <a:fld id="{ECF08016-004C-48A7-971A-6F9E96B6A3B9}" type="slidenum">
              <a:rPr lang="ru-RU" altLang="ru-RU" smtClean="0"/>
              <a:pPr>
                <a:defRPr/>
              </a:pPr>
              <a:t>‹#›</a:t>
            </a:fld>
            <a:endParaRPr lang="ru-RU" altLang="ru-RU"/>
          </a:p>
        </p:txBody>
      </p:sp>
    </p:spTree>
    <p:extLst>
      <p:ext uri="{BB962C8B-B14F-4D97-AF65-F5344CB8AC3E}">
        <p14:creationId xmlns:p14="http://schemas.microsoft.com/office/powerpoint/2010/main" val="1053743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58" y="283985"/>
            <a:ext cx="4171945" cy="1208586"/>
          </a:xfrm>
        </p:spPr>
        <p:txBody>
          <a:bodyPr anchor="b"/>
          <a:lstStyle>
            <a:lvl1pPr algn="l">
              <a:defRPr sz="2400" b="1"/>
            </a:lvl1pPr>
          </a:lstStyle>
          <a:p>
            <a:r>
              <a:rPr lang="ru-RU"/>
              <a:t>Образец заголовка</a:t>
            </a:r>
          </a:p>
        </p:txBody>
      </p:sp>
      <p:sp>
        <p:nvSpPr>
          <p:cNvPr id="3" name="Объект 2"/>
          <p:cNvSpPr>
            <a:spLocks noGrp="1"/>
          </p:cNvSpPr>
          <p:nvPr>
            <p:ph idx="1"/>
          </p:nvPr>
        </p:nvSpPr>
        <p:spPr>
          <a:xfrm>
            <a:off x="4957906" y="283999"/>
            <a:ext cx="7089003" cy="6087509"/>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4058" y="1492579"/>
            <a:ext cx="4171945" cy="4878923"/>
          </a:xfrm>
        </p:spPr>
        <p:txBody>
          <a:bodyPr/>
          <a:lstStyle>
            <a:lvl1pPr marL="0" indent="0">
              <a:buNone/>
              <a:defRPr sz="1700"/>
            </a:lvl1pPr>
            <a:lvl2pPr marL="546903" indent="0">
              <a:buNone/>
              <a:defRPr sz="1400"/>
            </a:lvl2pPr>
            <a:lvl3pPr marL="1093805" indent="0">
              <a:buNone/>
              <a:defRPr sz="1200"/>
            </a:lvl3pPr>
            <a:lvl4pPr marL="1640708" indent="0">
              <a:buNone/>
              <a:defRPr sz="1100"/>
            </a:lvl4pPr>
            <a:lvl5pPr marL="2187611" indent="0">
              <a:buNone/>
              <a:defRPr sz="1100"/>
            </a:lvl5pPr>
            <a:lvl6pPr marL="2734513" indent="0">
              <a:buNone/>
              <a:defRPr sz="1100"/>
            </a:lvl6pPr>
            <a:lvl7pPr marL="3281416" indent="0">
              <a:buNone/>
              <a:defRPr sz="1100"/>
            </a:lvl7pPr>
            <a:lvl8pPr marL="3828318" indent="0">
              <a:buNone/>
              <a:defRPr sz="1100"/>
            </a:lvl8pPr>
            <a:lvl9pPr marL="4375221" indent="0">
              <a:buNone/>
              <a:defRPr sz="1100"/>
            </a:lvl9pPr>
          </a:lstStyle>
          <a:p>
            <a:pPr lvl="0"/>
            <a:r>
              <a:rPr lang="ru-RU"/>
              <a:t>Образец текста</a:t>
            </a:r>
          </a:p>
        </p:txBody>
      </p:sp>
      <p:sp>
        <p:nvSpPr>
          <p:cNvPr id="5" name="Дата 4"/>
          <p:cNvSpPr>
            <a:spLocks noGrp="1"/>
          </p:cNvSpPr>
          <p:nvPr>
            <p:ph type="dt" sz="half" idx="10"/>
          </p:nvPr>
        </p:nvSpPr>
        <p:spPr/>
        <p:txBody>
          <a:bodyPr/>
          <a:lstStyle/>
          <a:p>
            <a:pPr>
              <a:defRPr/>
            </a:pPr>
            <a:fld id="{E0D824AF-FB05-4403-AA60-8120F6E2D932}" type="datetime1">
              <a:rPr lang="ru-RU" altLang="ru-RU" smtClean="0"/>
              <a:t>25.10.2022</a:t>
            </a:fld>
            <a:endParaRPr lang="ru-RU" altLang="ru-RU"/>
          </a:p>
        </p:txBody>
      </p:sp>
      <p:sp>
        <p:nvSpPr>
          <p:cNvPr id="6" name="Нижний колонтитул 5"/>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7" name="Номер слайда 6"/>
          <p:cNvSpPr>
            <a:spLocks noGrp="1"/>
          </p:cNvSpPr>
          <p:nvPr>
            <p:ph type="sldNum" sz="quarter" idx="12"/>
          </p:nvPr>
        </p:nvSpPr>
        <p:spPr/>
        <p:txBody>
          <a:bodyPr/>
          <a:lstStyle/>
          <a:p>
            <a:pPr>
              <a:defRPr/>
            </a:pPr>
            <a:fld id="{EAB6A65B-BC21-45F8-919F-59E2E181FA70}" type="slidenum">
              <a:rPr lang="ru-RU" altLang="ru-RU" smtClean="0"/>
              <a:pPr>
                <a:defRPr/>
              </a:pPr>
              <a:t>‹#›</a:t>
            </a:fld>
            <a:endParaRPr lang="ru-RU" altLang="ru-RU"/>
          </a:p>
        </p:txBody>
      </p:sp>
    </p:spTree>
    <p:extLst>
      <p:ext uri="{BB962C8B-B14F-4D97-AF65-F5344CB8AC3E}">
        <p14:creationId xmlns:p14="http://schemas.microsoft.com/office/powerpoint/2010/main" val="3810109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5555" y="4992854"/>
            <a:ext cx="7608570" cy="589433"/>
          </a:xfrm>
        </p:spPr>
        <p:txBody>
          <a:bodyPr anchor="b"/>
          <a:lstStyle>
            <a:lvl1pPr algn="l">
              <a:defRPr sz="2400" b="1"/>
            </a:lvl1pPr>
          </a:lstStyle>
          <a:p>
            <a:r>
              <a:rPr lang="ru-RU"/>
              <a:t>Образец заголовка</a:t>
            </a:r>
          </a:p>
        </p:txBody>
      </p:sp>
      <p:sp>
        <p:nvSpPr>
          <p:cNvPr id="3" name="Рисунок 2"/>
          <p:cNvSpPr>
            <a:spLocks noGrp="1"/>
          </p:cNvSpPr>
          <p:nvPr>
            <p:ph type="pic" idx="1"/>
          </p:nvPr>
        </p:nvSpPr>
        <p:spPr>
          <a:xfrm>
            <a:off x="2485555" y="637316"/>
            <a:ext cx="7608570" cy="4279583"/>
          </a:xfrm>
        </p:spPr>
        <p:txBody>
          <a:bodyPr/>
          <a:lstStyle>
            <a:lvl1pPr marL="0" indent="0">
              <a:buNone/>
              <a:defRPr sz="3800"/>
            </a:lvl1pPr>
            <a:lvl2pPr marL="546903" indent="0">
              <a:buNone/>
              <a:defRPr sz="3300"/>
            </a:lvl2pPr>
            <a:lvl3pPr marL="1093805" indent="0">
              <a:buNone/>
              <a:defRPr sz="2900"/>
            </a:lvl3pPr>
            <a:lvl4pPr marL="1640708" indent="0">
              <a:buNone/>
              <a:defRPr sz="2400"/>
            </a:lvl4pPr>
            <a:lvl5pPr marL="2187611" indent="0">
              <a:buNone/>
              <a:defRPr sz="2400"/>
            </a:lvl5pPr>
            <a:lvl6pPr marL="2734513" indent="0">
              <a:buNone/>
              <a:defRPr sz="2400"/>
            </a:lvl6pPr>
            <a:lvl7pPr marL="3281416" indent="0">
              <a:buNone/>
              <a:defRPr sz="2400"/>
            </a:lvl7pPr>
            <a:lvl8pPr marL="3828318" indent="0">
              <a:buNone/>
              <a:defRPr sz="2400"/>
            </a:lvl8pPr>
            <a:lvl9pPr marL="4375221" indent="0">
              <a:buNone/>
              <a:defRPr sz="2400"/>
            </a:lvl9pPr>
          </a:lstStyle>
          <a:p>
            <a:endParaRPr lang="ru-RU"/>
          </a:p>
        </p:txBody>
      </p:sp>
      <p:sp>
        <p:nvSpPr>
          <p:cNvPr id="4" name="Текст 3"/>
          <p:cNvSpPr>
            <a:spLocks noGrp="1"/>
          </p:cNvSpPr>
          <p:nvPr>
            <p:ph type="body" sz="half" idx="2"/>
          </p:nvPr>
        </p:nvSpPr>
        <p:spPr>
          <a:xfrm>
            <a:off x="2485555" y="5582281"/>
            <a:ext cx="7608570" cy="837094"/>
          </a:xfrm>
        </p:spPr>
        <p:txBody>
          <a:bodyPr/>
          <a:lstStyle>
            <a:lvl1pPr marL="0" indent="0">
              <a:buNone/>
              <a:defRPr sz="1700"/>
            </a:lvl1pPr>
            <a:lvl2pPr marL="546903" indent="0">
              <a:buNone/>
              <a:defRPr sz="1400"/>
            </a:lvl2pPr>
            <a:lvl3pPr marL="1093805" indent="0">
              <a:buNone/>
              <a:defRPr sz="1200"/>
            </a:lvl3pPr>
            <a:lvl4pPr marL="1640708" indent="0">
              <a:buNone/>
              <a:defRPr sz="1100"/>
            </a:lvl4pPr>
            <a:lvl5pPr marL="2187611" indent="0">
              <a:buNone/>
              <a:defRPr sz="1100"/>
            </a:lvl5pPr>
            <a:lvl6pPr marL="2734513" indent="0">
              <a:buNone/>
              <a:defRPr sz="1100"/>
            </a:lvl6pPr>
            <a:lvl7pPr marL="3281416" indent="0">
              <a:buNone/>
              <a:defRPr sz="1100"/>
            </a:lvl7pPr>
            <a:lvl8pPr marL="3828318" indent="0">
              <a:buNone/>
              <a:defRPr sz="1100"/>
            </a:lvl8pPr>
            <a:lvl9pPr marL="4375221" indent="0">
              <a:buNone/>
              <a:defRPr sz="1100"/>
            </a:lvl9pPr>
          </a:lstStyle>
          <a:p>
            <a:pPr lvl="0"/>
            <a:r>
              <a:rPr lang="ru-RU"/>
              <a:t>Образец текста</a:t>
            </a:r>
          </a:p>
        </p:txBody>
      </p:sp>
      <p:sp>
        <p:nvSpPr>
          <p:cNvPr id="5" name="Дата 4"/>
          <p:cNvSpPr>
            <a:spLocks noGrp="1"/>
          </p:cNvSpPr>
          <p:nvPr>
            <p:ph type="dt" sz="half" idx="10"/>
          </p:nvPr>
        </p:nvSpPr>
        <p:spPr/>
        <p:txBody>
          <a:bodyPr/>
          <a:lstStyle/>
          <a:p>
            <a:pPr>
              <a:defRPr/>
            </a:pPr>
            <a:fld id="{8ECFD857-9B7E-4A01-B1A6-6E2E8E8552BE}" type="datetime1">
              <a:rPr lang="ru-RU" altLang="ru-RU" smtClean="0"/>
              <a:t>25.10.2022</a:t>
            </a:fld>
            <a:endParaRPr lang="ru-RU" altLang="ru-RU"/>
          </a:p>
        </p:txBody>
      </p:sp>
      <p:sp>
        <p:nvSpPr>
          <p:cNvPr id="6" name="Нижний колонтитул 5"/>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7" name="Номер слайда 6"/>
          <p:cNvSpPr>
            <a:spLocks noGrp="1"/>
          </p:cNvSpPr>
          <p:nvPr>
            <p:ph type="sldNum" sz="quarter" idx="12"/>
          </p:nvPr>
        </p:nvSpPr>
        <p:spPr/>
        <p:txBody>
          <a:bodyPr/>
          <a:lstStyle/>
          <a:p>
            <a:pPr>
              <a:defRPr/>
            </a:pPr>
            <a:fld id="{33A7A3BB-4E2F-4250-9306-03100489C71E}" type="slidenum">
              <a:rPr lang="ru-RU" altLang="ru-RU" smtClean="0"/>
              <a:pPr>
                <a:defRPr/>
              </a:pPr>
              <a:t>‹#›</a:t>
            </a:fld>
            <a:endParaRPr lang="ru-RU" altLang="ru-RU"/>
          </a:p>
        </p:txBody>
      </p:sp>
    </p:spTree>
    <p:extLst>
      <p:ext uri="{BB962C8B-B14F-4D97-AF65-F5344CB8AC3E}">
        <p14:creationId xmlns:p14="http://schemas.microsoft.com/office/powerpoint/2010/main" val="4262347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34047" y="2060540"/>
            <a:ext cx="5600753" cy="4041828"/>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446150" y="2060540"/>
            <a:ext cx="5600753" cy="4041828"/>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1F420633-21A8-4C70-8210-17F563EC445E}"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04950E9C-D697-42A5-AF92-E2628560D154}" type="datetime1">
              <a:rPr lang="ru-RU" altLang="ru-RU" smtClean="0"/>
              <a:t>25.10.2022</a:t>
            </a:fld>
            <a:endParaRPr lang="ru-RU" altLang="ru-RU"/>
          </a:p>
        </p:txBody>
      </p:sp>
    </p:spTree>
    <p:extLst>
      <p:ext uri="{BB962C8B-B14F-4D97-AF65-F5344CB8AC3E}">
        <p14:creationId xmlns:p14="http://schemas.microsoft.com/office/powerpoint/2010/main" val="2758646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A949C0D3-A670-410A-AADB-49DC33AC10FE}"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6" name="Номер слайда 5"/>
          <p:cNvSpPr>
            <a:spLocks noGrp="1"/>
          </p:cNvSpPr>
          <p:nvPr>
            <p:ph type="sldNum" sz="quarter" idx="12"/>
          </p:nvPr>
        </p:nvSpPr>
        <p:spPr/>
        <p:txBody>
          <a:bodyPr/>
          <a:lstStyle/>
          <a:p>
            <a:pPr>
              <a:defRPr/>
            </a:pPr>
            <a:fld id="{F0EEC754-9C32-4EB1-BD6D-32A57BE8E195}" type="slidenum">
              <a:rPr lang="ru-RU" altLang="ru-RU" smtClean="0"/>
              <a:pPr>
                <a:defRPr/>
              </a:pPr>
              <a:t>‹#›</a:t>
            </a:fld>
            <a:endParaRPr lang="ru-RU" altLang="ru-RU"/>
          </a:p>
        </p:txBody>
      </p:sp>
    </p:spTree>
    <p:extLst>
      <p:ext uri="{BB962C8B-B14F-4D97-AF65-F5344CB8AC3E}">
        <p14:creationId xmlns:p14="http://schemas.microsoft.com/office/powerpoint/2010/main" val="2955132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93689" y="285649"/>
            <a:ext cx="2853214" cy="608585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34048" y="285649"/>
            <a:ext cx="8348292" cy="608585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8BFA80CD-DD41-42E4-BCC1-AFDAF83B35FC}"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6" name="Номер слайда 5"/>
          <p:cNvSpPr>
            <a:spLocks noGrp="1"/>
          </p:cNvSpPr>
          <p:nvPr>
            <p:ph type="sldNum" sz="quarter" idx="12"/>
          </p:nvPr>
        </p:nvSpPr>
        <p:spPr/>
        <p:txBody>
          <a:bodyPr/>
          <a:lstStyle/>
          <a:p>
            <a:pPr>
              <a:defRPr/>
            </a:pPr>
            <a:fld id="{A0AC117A-F17A-4697-9EE5-CE1C5D65D344}" type="slidenum">
              <a:rPr lang="ru-RU" altLang="ru-RU" smtClean="0"/>
              <a:pPr>
                <a:defRPr/>
              </a:pPr>
              <a:t>‹#›</a:t>
            </a:fld>
            <a:endParaRPr lang="ru-RU" altLang="ru-RU"/>
          </a:p>
        </p:txBody>
      </p:sp>
    </p:spTree>
    <p:extLst>
      <p:ext uri="{BB962C8B-B14F-4D97-AF65-F5344CB8AC3E}">
        <p14:creationId xmlns:p14="http://schemas.microsoft.com/office/powerpoint/2010/main" val="901940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Объект 2"/>
          <p:cNvSpPr>
            <a:spLocks noGrp="1"/>
          </p:cNvSpPr>
          <p:nvPr>
            <p:ph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0"/>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11"/>
            <a:ext cx="5600753" cy="19416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7EDC3F7A-278A-4717-9D68-731A5509D99E}"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1837440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D2A895-60B5-400C-B6E8-130DD6A04D98}"/>
              </a:ext>
            </a:extLst>
          </p:cNvPr>
          <p:cNvSpPr>
            <a:spLocks noGrp="1"/>
          </p:cNvSpPr>
          <p:nvPr>
            <p:ph type="ctrTitle"/>
          </p:nvPr>
        </p:nvSpPr>
        <p:spPr>
          <a:xfrm>
            <a:off x="1585119" y="1167309"/>
            <a:ext cx="9510713" cy="2483215"/>
          </a:xfrm>
        </p:spPr>
        <p:txBody>
          <a:bodyPr anchor="b"/>
          <a:lstStyle>
            <a:lvl1pPr algn="ctr">
              <a:defRPr sz="6240"/>
            </a:lvl1pPr>
          </a:lstStyle>
          <a:p>
            <a:r>
              <a:rPr lang="ru-RU"/>
              <a:t>Образец заголовка</a:t>
            </a:r>
          </a:p>
        </p:txBody>
      </p:sp>
      <p:sp>
        <p:nvSpPr>
          <p:cNvPr id="3" name="Подзаголовок 2">
            <a:extLst>
              <a:ext uri="{FF2B5EF4-FFF2-40B4-BE49-F238E27FC236}">
                <a16:creationId xmlns:a16="http://schemas.microsoft.com/office/drawing/2014/main" id="{D457A135-FCC9-4521-B81D-A521CF16E9FC}"/>
              </a:ext>
            </a:extLst>
          </p:cNvPr>
          <p:cNvSpPr>
            <a:spLocks noGrp="1"/>
          </p:cNvSpPr>
          <p:nvPr>
            <p:ph type="subTitle" idx="1"/>
          </p:nvPr>
        </p:nvSpPr>
        <p:spPr>
          <a:xfrm>
            <a:off x="1585119" y="3746287"/>
            <a:ext cx="9510713" cy="1722069"/>
          </a:xfrm>
        </p:spPr>
        <p:txBody>
          <a:bodyPr/>
          <a:lstStyle>
            <a:lvl1pPr marL="0" indent="0" algn="ctr">
              <a:buNone/>
              <a:defRPr sz="2496"/>
            </a:lvl1pPr>
            <a:lvl2pPr marL="475488" indent="0" algn="ctr">
              <a:buNone/>
              <a:defRPr sz="2080"/>
            </a:lvl2pPr>
            <a:lvl3pPr marL="950976" indent="0" algn="ctr">
              <a:buNone/>
              <a:defRPr sz="1872"/>
            </a:lvl3pPr>
            <a:lvl4pPr marL="1426464" indent="0" algn="ctr">
              <a:buNone/>
              <a:defRPr sz="1664"/>
            </a:lvl4pPr>
            <a:lvl5pPr marL="1901952" indent="0" algn="ctr">
              <a:buNone/>
              <a:defRPr sz="1664"/>
            </a:lvl5pPr>
            <a:lvl6pPr marL="2377440" indent="0" algn="ctr">
              <a:buNone/>
              <a:defRPr sz="1664"/>
            </a:lvl6pPr>
            <a:lvl7pPr marL="2852928" indent="0" algn="ctr">
              <a:buNone/>
              <a:defRPr sz="1664"/>
            </a:lvl7pPr>
            <a:lvl8pPr marL="3328416" indent="0" algn="ctr">
              <a:buNone/>
              <a:defRPr sz="1664"/>
            </a:lvl8pPr>
            <a:lvl9pPr marL="3803904" indent="0" algn="ctr">
              <a:buNone/>
              <a:defRPr sz="1664"/>
            </a:lvl9pPr>
          </a:lstStyle>
          <a:p>
            <a:r>
              <a:rPr lang="ru-RU"/>
              <a:t>Образец подзаголовка</a:t>
            </a:r>
          </a:p>
        </p:txBody>
      </p:sp>
      <p:sp>
        <p:nvSpPr>
          <p:cNvPr id="4" name="Дата 3">
            <a:extLst>
              <a:ext uri="{FF2B5EF4-FFF2-40B4-BE49-F238E27FC236}">
                <a16:creationId xmlns:a16="http://schemas.microsoft.com/office/drawing/2014/main" id="{8C7C2298-FA15-4569-A98C-D1793946A0ED}"/>
              </a:ext>
            </a:extLst>
          </p:cNvPr>
          <p:cNvSpPr>
            <a:spLocks noGrp="1"/>
          </p:cNvSpPr>
          <p:nvPr>
            <p:ph type="dt" sz="half" idx="10"/>
          </p:nvPr>
        </p:nvSpPr>
        <p:spPr/>
        <p:txBody>
          <a:bodyPr/>
          <a:lstStyle/>
          <a:p>
            <a:fld id="{1670A580-C1F7-4E63-9DF8-6CD9D027B764}" type="datetime1">
              <a:rPr lang="ru-RU" smtClean="0"/>
              <a:t>25.10.2022</a:t>
            </a:fld>
            <a:endParaRPr lang="ru-RU"/>
          </a:p>
        </p:txBody>
      </p:sp>
      <p:sp>
        <p:nvSpPr>
          <p:cNvPr id="5" name="Нижний колонтитул 4">
            <a:extLst>
              <a:ext uri="{FF2B5EF4-FFF2-40B4-BE49-F238E27FC236}">
                <a16:creationId xmlns:a16="http://schemas.microsoft.com/office/drawing/2014/main" id="{7698CBE5-728C-4CF8-B182-59EF9AAD95D3}"/>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3EED8A19-F0AA-49D4-A7A5-F4C93CE5184F}"/>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983847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C46199-2DD7-4926-9104-5A2C6C5E6AB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7171C99-1005-44DD-90A2-D937AE7B3B1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3BCF6A1-8687-4954-8550-C3F4873EE29D}"/>
              </a:ext>
            </a:extLst>
          </p:cNvPr>
          <p:cNvSpPr>
            <a:spLocks noGrp="1"/>
          </p:cNvSpPr>
          <p:nvPr>
            <p:ph type="dt" sz="half" idx="10"/>
          </p:nvPr>
        </p:nvSpPr>
        <p:spPr/>
        <p:txBody>
          <a:bodyPr/>
          <a:lstStyle/>
          <a:p>
            <a:fld id="{08BCF221-757E-43EB-A547-DB528ADC5CCF}" type="datetime1">
              <a:rPr lang="ru-RU" smtClean="0"/>
              <a:t>25.10.2022</a:t>
            </a:fld>
            <a:endParaRPr lang="ru-RU"/>
          </a:p>
        </p:txBody>
      </p:sp>
      <p:sp>
        <p:nvSpPr>
          <p:cNvPr id="5" name="Нижний колонтитул 4">
            <a:extLst>
              <a:ext uri="{FF2B5EF4-FFF2-40B4-BE49-F238E27FC236}">
                <a16:creationId xmlns:a16="http://schemas.microsoft.com/office/drawing/2014/main" id="{39B0AEF8-A468-4FFA-80B4-7F92E8564D3D}"/>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09A744A1-3442-420C-A459-26FA2860A5C7}"/>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56779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10241C-D7CB-41CF-B333-D27980CADA55}"/>
              </a:ext>
            </a:extLst>
          </p:cNvPr>
          <p:cNvSpPr>
            <a:spLocks noGrp="1"/>
          </p:cNvSpPr>
          <p:nvPr>
            <p:ph type="title"/>
          </p:nvPr>
        </p:nvSpPr>
        <p:spPr>
          <a:xfrm>
            <a:off x="865211" y="1778207"/>
            <a:ext cx="10937319" cy="2966979"/>
          </a:xfrm>
        </p:spPr>
        <p:txBody>
          <a:bodyPr anchor="b"/>
          <a:lstStyle>
            <a:lvl1pPr>
              <a:defRPr sz="6240"/>
            </a:lvl1pPr>
          </a:lstStyle>
          <a:p>
            <a:r>
              <a:rPr lang="ru-RU"/>
              <a:t>Образец заголовка</a:t>
            </a:r>
          </a:p>
        </p:txBody>
      </p:sp>
      <p:sp>
        <p:nvSpPr>
          <p:cNvPr id="3" name="Текст 2">
            <a:extLst>
              <a:ext uri="{FF2B5EF4-FFF2-40B4-BE49-F238E27FC236}">
                <a16:creationId xmlns:a16="http://schemas.microsoft.com/office/drawing/2014/main" id="{9983089F-1456-4C26-9188-7AA244E08065}"/>
              </a:ext>
            </a:extLst>
          </p:cNvPr>
          <p:cNvSpPr>
            <a:spLocks noGrp="1"/>
          </p:cNvSpPr>
          <p:nvPr>
            <p:ph type="body" idx="1"/>
          </p:nvPr>
        </p:nvSpPr>
        <p:spPr>
          <a:xfrm>
            <a:off x="865211" y="4773255"/>
            <a:ext cx="10937319" cy="1560264"/>
          </a:xfrm>
        </p:spPr>
        <p:txBody>
          <a:bodyPr/>
          <a:lstStyle>
            <a:lvl1pPr marL="0" indent="0">
              <a:buNone/>
              <a:defRPr sz="2496">
                <a:solidFill>
                  <a:schemeClr val="tx1">
                    <a:tint val="75000"/>
                  </a:schemeClr>
                </a:solidFill>
              </a:defRPr>
            </a:lvl1pPr>
            <a:lvl2pPr marL="475488" indent="0">
              <a:buNone/>
              <a:defRPr sz="2080">
                <a:solidFill>
                  <a:schemeClr val="tx1">
                    <a:tint val="75000"/>
                  </a:schemeClr>
                </a:solidFill>
              </a:defRPr>
            </a:lvl2pPr>
            <a:lvl3pPr marL="950976" indent="0">
              <a:buNone/>
              <a:defRPr sz="1872">
                <a:solidFill>
                  <a:schemeClr val="tx1">
                    <a:tint val="75000"/>
                  </a:schemeClr>
                </a:solidFill>
              </a:defRPr>
            </a:lvl3pPr>
            <a:lvl4pPr marL="1426464" indent="0">
              <a:buNone/>
              <a:defRPr sz="1664">
                <a:solidFill>
                  <a:schemeClr val="tx1">
                    <a:tint val="75000"/>
                  </a:schemeClr>
                </a:solidFill>
              </a:defRPr>
            </a:lvl4pPr>
            <a:lvl5pPr marL="1901952" indent="0">
              <a:buNone/>
              <a:defRPr sz="1664">
                <a:solidFill>
                  <a:schemeClr val="tx1">
                    <a:tint val="75000"/>
                  </a:schemeClr>
                </a:solidFill>
              </a:defRPr>
            </a:lvl5pPr>
            <a:lvl6pPr marL="2377440" indent="0">
              <a:buNone/>
              <a:defRPr sz="1664">
                <a:solidFill>
                  <a:schemeClr val="tx1">
                    <a:tint val="75000"/>
                  </a:schemeClr>
                </a:solidFill>
              </a:defRPr>
            </a:lvl6pPr>
            <a:lvl7pPr marL="2852928" indent="0">
              <a:buNone/>
              <a:defRPr sz="1664">
                <a:solidFill>
                  <a:schemeClr val="tx1">
                    <a:tint val="75000"/>
                  </a:schemeClr>
                </a:solidFill>
              </a:defRPr>
            </a:lvl7pPr>
            <a:lvl8pPr marL="3328416" indent="0">
              <a:buNone/>
              <a:defRPr sz="1664">
                <a:solidFill>
                  <a:schemeClr val="tx1">
                    <a:tint val="75000"/>
                  </a:schemeClr>
                </a:solidFill>
              </a:defRPr>
            </a:lvl8pPr>
            <a:lvl9pPr marL="3803904" indent="0">
              <a:buNone/>
              <a:defRPr sz="1664">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9D2C187-DF59-4F2E-8E90-0AF8A5461EBF}"/>
              </a:ext>
            </a:extLst>
          </p:cNvPr>
          <p:cNvSpPr>
            <a:spLocks noGrp="1"/>
          </p:cNvSpPr>
          <p:nvPr>
            <p:ph type="dt" sz="half" idx="10"/>
          </p:nvPr>
        </p:nvSpPr>
        <p:spPr/>
        <p:txBody>
          <a:bodyPr/>
          <a:lstStyle/>
          <a:p>
            <a:fld id="{9604C8FC-501B-45FC-85DE-0016995888BB}" type="datetime1">
              <a:rPr lang="ru-RU" smtClean="0"/>
              <a:t>25.10.2022</a:t>
            </a:fld>
            <a:endParaRPr lang="ru-RU"/>
          </a:p>
        </p:txBody>
      </p:sp>
      <p:sp>
        <p:nvSpPr>
          <p:cNvPr id="5" name="Нижний колонтитул 4">
            <a:extLst>
              <a:ext uri="{FF2B5EF4-FFF2-40B4-BE49-F238E27FC236}">
                <a16:creationId xmlns:a16="http://schemas.microsoft.com/office/drawing/2014/main" id="{34A360B9-D60D-4D8F-A669-3A757111A7DF}"/>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4823345C-A2D1-431F-9107-0C88B18132D1}"/>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3356727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CAB72F-A84B-4181-8212-D9E2A117C1E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3F4BCC8-57C2-4B33-B127-3EB0CBEDB511}"/>
              </a:ext>
            </a:extLst>
          </p:cNvPr>
          <p:cNvSpPr>
            <a:spLocks noGrp="1"/>
          </p:cNvSpPr>
          <p:nvPr>
            <p:ph sz="half" idx="1"/>
          </p:nvPr>
        </p:nvSpPr>
        <p:spPr>
          <a:xfrm>
            <a:off x="871815" y="1898735"/>
            <a:ext cx="5389404" cy="452559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1369123-EC72-4357-8360-E6B14132605D}"/>
              </a:ext>
            </a:extLst>
          </p:cNvPr>
          <p:cNvSpPr>
            <a:spLocks noGrp="1"/>
          </p:cNvSpPr>
          <p:nvPr>
            <p:ph sz="half" idx="2"/>
          </p:nvPr>
        </p:nvSpPr>
        <p:spPr>
          <a:xfrm>
            <a:off x="6419731" y="1898735"/>
            <a:ext cx="5389404" cy="452559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F27C3EB-E654-426C-857D-F8BFD8C24280}"/>
              </a:ext>
            </a:extLst>
          </p:cNvPr>
          <p:cNvSpPr>
            <a:spLocks noGrp="1"/>
          </p:cNvSpPr>
          <p:nvPr>
            <p:ph type="dt" sz="half" idx="10"/>
          </p:nvPr>
        </p:nvSpPr>
        <p:spPr/>
        <p:txBody>
          <a:bodyPr/>
          <a:lstStyle/>
          <a:p>
            <a:fld id="{19ACA4AC-C17F-469C-8BB8-F71DC4B4F8A4}" type="datetime1">
              <a:rPr lang="ru-RU" smtClean="0"/>
              <a:t>25.10.2022</a:t>
            </a:fld>
            <a:endParaRPr lang="ru-RU"/>
          </a:p>
        </p:txBody>
      </p:sp>
      <p:sp>
        <p:nvSpPr>
          <p:cNvPr id="6" name="Нижний колонтитул 5">
            <a:extLst>
              <a:ext uri="{FF2B5EF4-FFF2-40B4-BE49-F238E27FC236}">
                <a16:creationId xmlns:a16="http://schemas.microsoft.com/office/drawing/2014/main" id="{64E49D23-C85C-4235-9706-D7A5AB49449D}"/>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7" name="Номер слайда 6">
            <a:extLst>
              <a:ext uri="{FF2B5EF4-FFF2-40B4-BE49-F238E27FC236}">
                <a16:creationId xmlns:a16="http://schemas.microsoft.com/office/drawing/2014/main" id="{CA59D043-7C6C-4AE3-83AC-F83DFEA3DDD4}"/>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3938078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BF75F7-0DA5-471D-BEA2-AB723C8A45AA}"/>
              </a:ext>
            </a:extLst>
          </p:cNvPr>
          <p:cNvSpPr>
            <a:spLocks noGrp="1"/>
          </p:cNvSpPr>
          <p:nvPr>
            <p:ph type="title"/>
          </p:nvPr>
        </p:nvSpPr>
        <p:spPr>
          <a:xfrm>
            <a:off x="873467" y="379747"/>
            <a:ext cx="10937319" cy="1378647"/>
          </a:xfrm>
        </p:spPr>
        <p:txBody>
          <a:bodyPr/>
          <a:lstStyle/>
          <a:p>
            <a:r>
              <a:rPr lang="ru-RU"/>
              <a:t>Образец заголовка</a:t>
            </a:r>
          </a:p>
        </p:txBody>
      </p:sp>
      <p:sp>
        <p:nvSpPr>
          <p:cNvPr id="3" name="Текст 2">
            <a:extLst>
              <a:ext uri="{FF2B5EF4-FFF2-40B4-BE49-F238E27FC236}">
                <a16:creationId xmlns:a16="http://schemas.microsoft.com/office/drawing/2014/main" id="{45D9C17B-D232-4EB8-86E5-EA8EA47ABB47}"/>
              </a:ext>
            </a:extLst>
          </p:cNvPr>
          <p:cNvSpPr>
            <a:spLocks noGrp="1"/>
          </p:cNvSpPr>
          <p:nvPr>
            <p:ph type="body" idx="1"/>
          </p:nvPr>
        </p:nvSpPr>
        <p:spPr>
          <a:xfrm>
            <a:off x="873467" y="1748487"/>
            <a:ext cx="5364636" cy="856907"/>
          </a:xfrm>
        </p:spPr>
        <p:txBody>
          <a:bodyPr anchor="b"/>
          <a:lstStyle>
            <a:lvl1pPr marL="0" indent="0">
              <a:buNone/>
              <a:defRPr sz="2496" b="1"/>
            </a:lvl1pPr>
            <a:lvl2pPr marL="475488" indent="0">
              <a:buNone/>
              <a:defRPr sz="2080" b="1"/>
            </a:lvl2pPr>
            <a:lvl3pPr marL="950976" indent="0">
              <a:buNone/>
              <a:defRPr sz="1872" b="1"/>
            </a:lvl3pPr>
            <a:lvl4pPr marL="1426464" indent="0">
              <a:buNone/>
              <a:defRPr sz="1664" b="1"/>
            </a:lvl4pPr>
            <a:lvl5pPr marL="1901952" indent="0">
              <a:buNone/>
              <a:defRPr sz="1664" b="1"/>
            </a:lvl5pPr>
            <a:lvl6pPr marL="2377440" indent="0">
              <a:buNone/>
              <a:defRPr sz="1664" b="1"/>
            </a:lvl6pPr>
            <a:lvl7pPr marL="2852928" indent="0">
              <a:buNone/>
              <a:defRPr sz="1664" b="1"/>
            </a:lvl7pPr>
            <a:lvl8pPr marL="3328416" indent="0">
              <a:buNone/>
              <a:defRPr sz="1664" b="1"/>
            </a:lvl8pPr>
            <a:lvl9pPr marL="3803904" indent="0">
              <a:buNone/>
              <a:defRPr sz="1664" b="1"/>
            </a:lvl9pPr>
          </a:lstStyle>
          <a:p>
            <a:pPr lvl="0"/>
            <a:r>
              <a:rPr lang="ru-RU"/>
              <a:t>Образец текста</a:t>
            </a:r>
          </a:p>
        </p:txBody>
      </p:sp>
      <p:sp>
        <p:nvSpPr>
          <p:cNvPr id="4" name="Объект 3">
            <a:extLst>
              <a:ext uri="{FF2B5EF4-FFF2-40B4-BE49-F238E27FC236}">
                <a16:creationId xmlns:a16="http://schemas.microsoft.com/office/drawing/2014/main" id="{408D3871-E89D-460A-91E0-335D81CDE7E4}"/>
              </a:ext>
            </a:extLst>
          </p:cNvPr>
          <p:cNvSpPr>
            <a:spLocks noGrp="1"/>
          </p:cNvSpPr>
          <p:nvPr>
            <p:ph sz="half" idx="2"/>
          </p:nvPr>
        </p:nvSpPr>
        <p:spPr>
          <a:xfrm>
            <a:off x="873467" y="2605394"/>
            <a:ext cx="5364636" cy="383214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87CB283-FF33-4918-9338-F507F086F2BA}"/>
              </a:ext>
            </a:extLst>
          </p:cNvPr>
          <p:cNvSpPr>
            <a:spLocks noGrp="1"/>
          </p:cNvSpPr>
          <p:nvPr>
            <p:ph type="body" sz="quarter" idx="3"/>
          </p:nvPr>
        </p:nvSpPr>
        <p:spPr>
          <a:xfrm>
            <a:off x="6419731" y="1748487"/>
            <a:ext cx="5391055" cy="856907"/>
          </a:xfrm>
        </p:spPr>
        <p:txBody>
          <a:bodyPr anchor="b"/>
          <a:lstStyle>
            <a:lvl1pPr marL="0" indent="0">
              <a:buNone/>
              <a:defRPr sz="2496" b="1"/>
            </a:lvl1pPr>
            <a:lvl2pPr marL="475488" indent="0">
              <a:buNone/>
              <a:defRPr sz="2080" b="1"/>
            </a:lvl2pPr>
            <a:lvl3pPr marL="950976" indent="0">
              <a:buNone/>
              <a:defRPr sz="1872" b="1"/>
            </a:lvl3pPr>
            <a:lvl4pPr marL="1426464" indent="0">
              <a:buNone/>
              <a:defRPr sz="1664" b="1"/>
            </a:lvl4pPr>
            <a:lvl5pPr marL="1901952" indent="0">
              <a:buNone/>
              <a:defRPr sz="1664" b="1"/>
            </a:lvl5pPr>
            <a:lvl6pPr marL="2377440" indent="0">
              <a:buNone/>
              <a:defRPr sz="1664" b="1"/>
            </a:lvl6pPr>
            <a:lvl7pPr marL="2852928" indent="0">
              <a:buNone/>
              <a:defRPr sz="1664" b="1"/>
            </a:lvl7pPr>
            <a:lvl8pPr marL="3328416" indent="0">
              <a:buNone/>
              <a:defRPr sz="1664" b="1"/>
            </a:lvl8pPr>
            <a:lvl9pPr marL="3803904" indent="0">
              <a:buNone/>
              <a:defRPr sz="1664" b="1"/>
            </a:lvl9pPr>
          </a:lstStyle>
          <a:p>
            <a:pPr lvl="0"/>
            <a:r>
              <a:rPr lang="ru-RU"/>
              <a:t>Образец текста</a:t>
            </a:r>
          </a:p>
        </p:txBody>
      </p:sp>
      <p:sp>
        <p:nvSpPr>
          <p:cNvPr id="6" name="Объект 5">
            <a:extLst>
              <a:ext uri="{FF2B5EF4-FFF2-40B4-BE49-F238E27FC236}">
                <a16:creationId xmlns:a16="http://schemas.microsoft.com/office/drawing/2014/main" id="{6B583863-6A0C-4DD4-BD58-83D8DA2FA850}"/>
              </a:ext>
            </a:extLst>
          </p:cNvPr>
          <p:cNvSpPr>
            <a:spLocks noGrp="1"/>
          </p:cNvSpPr>
          <p:nvPr>
            <p:ph sz="quarter" idx="4"/>
          </p:nvPr>
        </p:nvSpPr>
        <p:spPr>
          <a:xfrm>
            <a:off x="6419731" y="2605394"/>
            <a:ext cx="5391055" cy="383214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AF781DE-DBA7-4331-A024-122B6735FF79}"/>
              </a:ext>
            </a:extLst>
          </p:cNvPr>
          <p:cNvSpPr>
            <a:spLocks noGrp="1"/>
          </p:cNvSpPr>
          <p:nvPr>
            <p:ph type="dt" sz="half" idx="10"/>
          </p:nvPr>
        </p:nvSpPr>
        <p:spPr/>
        <p:txBody>
          <a:bodyPr/>
          <a:lstStyle/>
          <a:p>
            <a:fld id="{80F3B727-FB94-404F-B645-A8C9CBC0167F}" type="datetime1">
              <a:rPr lang="ru-RU" smtClean="0"/>
              <a:t>25.10.2022</a:t>
            </a:fld>
            <a:endParaRPr lang="ru-RU"/>
          </a:p>
        </p:txBody>
      </p:sp>
      <p:sp>
        <p:nvSpPr>
          <p:cNvPr id="8" name="Нижний колонтитул 7">
            <a:extLst>
              <a:ext uri="{FF2B5EF4-FFF2-40B4-BE49-F238E27FC236}">
                <a16:creationId xmlns:a16="http://schemas.microsoft.com/office/drawing/2014/main" id="{BE2DE6B1-BC9C-449B-9585-5B9A6AA4CEF5}"/>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9" name="Номер слайда 8">
            <a:extLst>
              <a:ext uri="{FF2B5EF4-FFF2-40B4-BE49-F238E27FC236}">
                <a16:creationId xmlns:a16="http://schemas.microsoft.com/office/drawing/2014/main" id="{7E48471B-1BF2-4289-997F-19C94AA19CA0}"/>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273094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6196BD-10F3-43E2-A8AF-0CF6D35825C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A1E2A2E-0AC7-40D8-8173-F997C1AAB284}"/>
              </a:ext>
            </a:extLst>
          </p:cNvPr>
          <p:cNvSpPr>
            <a:spLocks noGrp="1"/>
          </p:cNvSpPr>
          <p:nvPr>
            <p:ph type="dt" sz="half" idx="10"/>
          </p:nvPr>
        </p:nvSpPr>
        <p:spPr/>
        <p:txBody>
          <a:bodyPr/>
          <a:lstStyle/>
          <a:p>
            <a:fld id="{86A024DC-EE01-4112-B778-0BFEAC518548}" type="datetime1">
              <a:rPr lang="ru-RU" smtClean="0"/>
              <a:t>25.10.2022</a:t>
            </a:fld>
            <a:endParaRPr lang="ru-RU"/>
          </a:p>
        </p:txBody>
      </p:sp>
      <p:sp>
        <p:nvSpPr>
          <p:cNvPr id="4" name="Нижний колонтитул 3">
            <a:extLst>
              <a:ext uri="{FF2B5EF4-FFF2-40B4-BE49-F238E27FC236}">
                <a16:creationId xmlns:a16="http://schemas.microsoft.com/office/drawing/2014/main" id="{FE8F3C67-F1A4-4E26-ADD4-091CCB4880EE}"/>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5" name="Номер слайда 4">
            <a:extLst>
              <a:ext uri="{FF2B5EF4-FFF2-40B4-BE49-F238E27FC236}">
                <a16:creationId xmlns:a16="http://schemas.microsoft.com/office/drawing/2014/main" id="{81BBFC00-885B-4502-B121-9B8D03336C53}"/>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827350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FF40B46-3FA6-4E96-B6E8-D8EB7FFE6499}"/>
              </a:ext>
            </a:extLst>
          </p:cNvPr>
          <p:cNvSpPr>
            <a:spLocks noGrp="1"/>
          </p:cNvSpPr>
          <p:nvPr>
            <p:ph type="dt" sz="half" idx="10"/>
          </p:nvPr>
        </p:nvSpPr>
        <p:spPr/>
        <p:txBody>
          <a:bodyPr/>
          <a:lstStyle/>
          <a:p>
            <a:fld id="{3975D4DE-E643-4EFA-985C-E859FC69B9DA}" type="datetime1">
              <a:rPr lang="ru-RU" smtClean="0"/>
              <a:t>25.10.2022</a:t>
            </a:fld>
            <a:endParaRPr lang="ru-RU"/>
          </a:p>
        </p:txBody>
      </p:sp>
      <p:sp>
        <p:nvSpPr>
          <p:cNvPr id="3" name="Нижний колонтитул 2">
            <a:extLst>
              <a:ext uri="{FF2B5EF4-FFF2-40B4-BE49-F238E27FC236}">
                <a16:creationId xmlns:a16="http://schemas.microsoft.com/office/drawing/2014/main" id="{F433B317-19D3-4E0E-8A40-6879CFD3E35A}"/>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4" name="Номер слайда 3">
            <a:extLst>
              <a:ext uri="{FF2B5EF4-FFF2-40B4-BE49-F238E27FC236}">
                <a16:creationId xmlns:a16="http://schemas.microsoft.com/office/drawing/2014/main" id="{99FB028A-CB49-4759-BB8E-B1F30BB2E342}"/>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3743217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285637"/>
            <a:ext cx="11412855" cy="1188773"/>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34050" y="1596590"/>
            <a:ext cx="5602955" cy="665382"/>
          </a:xfrm>
        </p:spPr>
        <p:txBody>
          <a:bodyPr anchor="b"/>
          <a:lstStyle>
            <a:lvl1pPr marL="0" indent="0">
              <a:buNone/>
              <a:defRPr sz="2900" b="1"/>
            </a:lvl1pPr>
            <a:lvl2pPr marL="546903" indent="0">
              <a:buNone/>
              <a:defRPr sz="2400" b="1"/>
            </a:lvl2pPr>
            <a:lvl3pPr marL="1093805" indent="0">
              <a:buNone/>
              <a:defRPr sz="2200" b="1"/>
            </a:lvl3pPr>
            <a:lvl4pPr marL="1640708" indent="0">
              <a:buNone/>
              <a:defRPr sz="1900" b="1"/>
            </a:lvl4pPr>
            <a:lvl5pPr marL="2187611" indent="0">
              <a:buNone/>
              <a:defRPr sz="1900" b="1"/>
            </a:lvl5pPr>
            <a:lvl6pPr marL="2734513" indent="0">
              <a:buNone/>
              <a:defRPr sz="1900" b="1"/>
            </a:lvl6pPr>
            <a:lvl7pPr marL="3281416" indent="0">
              <a:buNone/>
              <a:defRPr sz="1900" b="1"/>
            </a:lvl7pPr>
            <a:lvl8pPr marL="3828318" indent="0">
              <a:buNone/>
              <a:defRPr sz="1900" b="1"/>
            </a:lvl8pPr>
            <a:lvl9pPr marL="4375221" indent="0">
              <a:buNone/>
              <a:defRPr sz="1900" b="1"/>
            </a:lvl9pPr>
          </a:lstStyle>
          <a:p>
            <a:pPr lvl="0"/>
            <a:r>
              <a:rPr lang="ru-RU"/>
              <a:t>Образец текста</a:t>
            </a:r>
          </a:p>
        </p:txBody>
      </p:sp>
      <p:sp>
        <p:nvSpPr>
          <p:cNvPr id="4" name="Объект 3"/>
          <p:cNvSpPr>
            <a:spLocks noGrp="1"/>
          </p:cNvSpPr>
          <p:nvPr>
            <p:ph sz="half" idx="2"/>
          </p:nvPr>
        </p:nvSpPr>
        <p:spPr>
          <a:xfrm>
            <a:off x="634050" y="2261978"/>
            <a:ext cx="5602955" cy="4109523"/>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441751" y="1596590"/>
            <a:ext cx="5605157" cy="665382"/>
          </a:xfrm>
        </p:spPr>
        <p:txBody>
          <a:bodyPr anchor="b"/>
          <a:lstStyle>
            <a:lvl1pPr marL="0" indent="0">
              <a:buNone/>
              <a:defRPr sz="2900" b="1"/>
            </a:lvl1pPr>
            <a:lvl2pPr marL="546903" indent="0">
              <a:buNone/>
              <a:defRPr sz="2400" b="1"/>
            </a:lvl2pPr>
            <a:lvl3pPr marL="1093805" indent="0">
              <a:buNone/>
              <a:defRPr sz="2200" b="1"/>
            </a:lvl3pPr>
            <a:lvl4pPr marL="1640708" indent="0">
              <a:buNone/>
              <a:defRPr sz="1900" b="1"/>
            </a:lvl4pPr>
            <a:lvl5pPr marL="2187611" indent="0">
              <a:buNone/>
              <a:defRPr sz="1900" b="1"/>
            </a:lvl5pPr>
            <a:lvl6pPr marL="2734513" indent="0">
              <a:buNone/>
              <a:defRPr sz="1900" b="1"/>
            </a:lvl6pPr>
            <a:lvl7pPr marL="3281416" indent="0">
              <a:buNone/>
              <a:defRPr sz="1900" b="1"/>
            </a:lvl7pPr>
            <a:lvl8pPr marL="3828318" indent="0">
              <a:buNone/>
              <a:defRPr sz="1900" b="1"/>
            </a:lvl8pPr>
            <a:lvl9pPr marL="4375221" indent="0">
              <a:buNone/>
              <a:defRPr sz="1900" b="1"/>
            </a:lvl9pPr>
          </a:lstStyle>
          <a:p>
            <a:pPr lvl="0"/>
            <a:r>
              <a:rPr lang="ru-RU"/>
              <a:t>Образец текста</a:t>
            </a:r>
          </a:p>
        </p:txBody>
      </p:sp>
      <p:sp>
        <p:nvSpPr>
          <p:cNvPr id="6" name="Объект 5"/>
          <p:cNvSpPr>
            <a:spLocks noGrp="1"/>
          </p:cNvSpPr>
          <p:nvPr>
            <p:ph sz="quarter" idx="4"/>
          </p:nvPr>
        </p:nvSpPr>
        <p:spPr>
          <a:xfrm>
            <a:off x="6441751" y="2261978"/>
            <a:ext cx="5605157" cy="4109523"/>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8" name="Rectangle 3"/>
          <p:cNvSpPr>
            <a:spLocks noGrp="1" noChangeArrowheads="1"/>
          </p:cNvSpPr>
          <p:nvPr>
            <p:ph type="sldNum" sz="quarter" idx="11"/>
          </p:nvPr>
        </p:nvSpPr>
        <p:spPr>
          <a:ln/>
        </p:spPr>
        <p:txBody>
          <a:bodyPr/>
          <a:lstStyle>
            <a:lvl1pPr>
              <a:defRPr/>
            </a:lvl1pPr>
          </a:lstStyle>
          <a:p>
            <a:pPr>
              <a:defRPr/>
            </a:pPr>
            <a:fld id="{8774D378-9FF3-44F7-8BD6-99390543492F}" type="slidenum">
              <a:rPr lang="ru-RU" altLang="ru-RU"/>
              <a:pPr>
                <a:defRPr/>
              </a:pPr>
              <a:t>‹#›</a:t>
            </a:fld>
            <a:endParaRPr lang="ru-RU" altLang="ru-RU"/>
          </a:p>
        </p:txBody>
      </p:sp>
      <p:sp>
        <p:nvSpPr>
          <p:cNvPr id="9" name="Rectangle 16"/>
          <p:cNvSpPr>
            <a:spLocks noGrp="1" noChangeArrowheads="1"/>
          </p:cNvSpPr>
          <p:nvPr>
            <p:ph type="dt" sz="half" idx="12"/>
          </p:nvPr>
        </p:nvSpPr>
        <p:spPr>
          <a:ln/>
        </p:spPr>
        <p:txBody>
          <a:bodyPr/>
          <a:lstStyle>
            <a:lvl1pPr>
              <a:defRPr/>
            </a:lvl1pPr>
          </a:lstStyle>
          <a:p>
            <a:pPr>
              <a:defRPr/>
            </a:pPr>
            <a:fld id="{2524625E-9CC4-4109-BB93-49B285ADD6EE}" type="datetime1">
              <a:rPr lang="ru-RU" altLang="ru-RU" smtClean="0"/>
              <a:t>25.10.2022</a:t>
            </a:fld>
            <a:endParaRPr lang="ru-RU" altLang="ru-RU"/>
          </a:p>
        </p:txBody>
      </p:sp>
    </p:spTree>
    <p:extLst>
      <p:ext uri="{BB962C8B-B14F-4D97-AF65-F5344CB8AC3E}">
        <p14:creationId xmlns:p14="http://schemas.microsoft.com/office/powerpoint/2010/main" val="1397004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2C9FF5-FB60-4A8B-BB95-FF01E9AE9AD4}"/>
              </a:ext>
            </a:extLst>
          </p:cNvPr>
          <p:cNvSpPr>
            <a:spLocks noGrp="1"/>
          </p:cNvSpPr>
          <p:nvPr>
            <p:ph type="title"/>
          </p:nvPr>
        </p:nvSpPr>
        <p:spPr>
          <a:xfrm>
            <a:off x="873468" y="475509"/>
            <a:ext cx="4089936" cy="1664282"/>
          </a:xfrm>
        </p:spPr>
        <p:txBody>
          <a:bodyPr anchor="b"/>
          <a:lstStyle>
            <a:lvl1pPr>
              <a:defRPr sz="3328"/>
            </a:lvl1pPr>
          </a:lstStyle>
          <a:p>
            <a:r>
              <a:rPr lang="ru-RU"/>
              <a:t>Образец заголовка</a:t>
            </a:r>
          </a:p>
        </p:txBody>
      </p:sp>
      <p:sp>
        <p:nvSpPr>
          <p:cNvPr id="3" name="Объект 2">
            <a:extLst>
              <a:ext uri="{FF2B5EF4-FFF2-40B4-BE49-F238E27FC236}">
                <a16:creationId xmlns:a16="http://schemas.microsoft.com/office/drawing/2014/main" id="{6D085936-BC36-43EA-AC6D-8827B673781F}"/>
              </a:ext>
            </a:extLst>
          </p:cNvPr>
          <p:cNvSpPr>
            <a:spLocks noGrp="1"/>
          </p:cNvSpPr>
          <p:nvPr>
            <p:ph idx="1"/>
          </p:nvPr>
        </p:nvSpPr>
        <p:spPr>
          <a:xfrm>
            <a:off x="5391055" y="1026968"/>
            <a:ext cx="6419731" cy="5068796"/>
          </a:xfrm>
        </p:spPr>
        <p:txBody>
          <a:bodyPr/>
          <a:lstStyle>
            <a:lvl1pPr>
              <a:defRPr sz="3328"/>
            </a:lvl1pPr>
            <a:lvl2pPr>
              <a:defRPr sz="2912"/>
            </a:lvl2pPr>
            <a:lvl3pPr>
              <a:defRPr sz="2496"/>
            </a:lvl3pPr>
            <a:lvl4pPr>
              <a:defRPr sz="2080"/>
            </a:lvl4pPr>
            <a:lvl5pPr>
              <a:defRPr sz="2080"/>
            </a:lvl5pPr>
            <a:lvl6pPr>
              <a:defRPr sz="2080"/>
            </a:lvl6pPr>
            <a:lvl7pPr>
              <a:defRPr sz="2080"/>
            </a:lvl7pPr>
            <a:lvl8pPr>
              <a:defRPr sz="2080"/>
            </a:lvl8pPr>
            <a:lvl9pPr>
              <a:defRPr sz="208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56E918F-C302-47F9-AC01-14392680595C}"/>
              </a:ext>
            </a:extLst>
          </p:cNvPr>
          <p:cNvSpPr>
            <a:spLocks noGrp="1"/>
          </p:cNvSpPr>
          <p:nvPr>
            <p:ph type="body" sz="half" idx="2"/>
          </p:nvPr>
        </p:nvSpPr>
        <p:spPr>
          <a:xfrm>
            <a:off x="873468" y="2139792"/>
            <a:ext cx="4089936" cy="3964228"/>
          </a:xfrm>
        </p:spPr>
        <p:txBody>
          <a:bodyPr/>
          <a:lstStyle>
            <a:lvl1pPr marL="0" indent="0">
              <a:buNone/>
              <a:defRPr sz="1664"/>
            </a:lvl1pPr>
            <a:lvl2pPr marL="475488" indent="0">
              <a:buNone/>
              <a:defRPr sz="1456"/>
            </a:lvl2pPr>
            <a:lvl3pPr marL="950976" indent="0">
              <a:buNone/>
              <a:defRPr sz="1248"/>
            </a:lvl3pPr>
            <a:lvl4pPr marL="1426464" indent="0">
              <a:buNone/>
              <a:defRPr sz="1040"/>
            </a:lvl4pPr>
            <a:lvl5pPr marL="1901952" indent="0">
              <a:buNone/>
              <a:defRPr sz="1040"/>
            </a:lvl5pPr>
            <a:lvl6pPr marL="2377440" indent="0">
              <a:buNone/>
              <a:defRPr sz="1040"/>
            </a:lvl6pPr>
            <a:lvl7pPr marL="2852928" indent="0">
              <a:buNone/>
              <a:defRPr sz="1040"/>
            </a:lvl7pPr>
            <a:lvl8pPr marL="3328416" indent="0">
              <a:buNone/>
              <a:defRPr sz="1040"/>
            </a:lvl8pPr>
            <a:lvl9pPr marL="3803904" indent="0">
              <a:buNone/>
              <a:defRPr sz="1040"/>
            </a:lvl9pPr>
          </a:lstStyle>
          <a:p>
            <a:pPr lvl="0"/>
            <a:r>
              <a:rPr lang="ru-RU"/>
              <a:t>Образец текста</a:t>
            </a:r>
          </a:p>
        </p:txBody>
      </p:sp>
      <p:sp>
        <p:nvSpPr>
          <p:cNvPr id="5" name="Дата 4">
            <a:extLst>
              <a:ext uri="{FF2B5EF4-FFF2-40B4-BE49-F238E27FC236}">
                <a16:creationId xmlns:a16="http://schemas.microsoft.com/office/drawing/2014/main" id="{6C4AF4F5-3134-46FB-9BA4-0F26BA652C6E}"/>
              </a:ext>
            </a:extLst>
          </p:cNvPr>
          <p:cNvSpPr>
            <a:spLocks noGrp="1"/>
          </p:cNvSpPr>
          <p:nvPr>
            <p:ph type="dt" sz="half" idx="10"/>
          </p:nvPr>
        </p:nvSpPr>
        <p:spPr/>
        <p:txBody>
          <a:bodyPr/>
          <a:lstStyle/>
          <a:p>
            <a:fld id="{EF5AF408-8CE5-41E7-9244-720AF7F9EDCC}" type="datetime1">
              <a:rPr lang="ru-RU" smtClean="0"/>
              <a:t>25.10.2022</a:t>
            </a:fld>
            <a:endParaRPr lang="ru-RU"/>
          </a:p>
        </p:txBody>
      </p:sp>
      <p:sp>
        <p:nvSpPr>
          <p:cNvPr id="6" name="Нижний колонтитул 5">
            <a:extLst>
              <a:ext uri="{FF2B5EF4-FFF2-40B4-BE49-F238E27FC236}">
                <a16:creationId xmlns:a16="http://schemas.microsoft.com/office/drawing/2014/main" id="{7B90CF6D-51D5-493A-A98B-D8000D0CDFCE}"/>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7" name="Номер слайда 6">
            <a:extLst>
              <a:ext uri="{FF2B5EF4-FFF2-40B4-BE49-F238E27FC236}">
                <a16:creationId xmlns:a16="http://schemas.microsoft.com/office/drawing/2014/main" id="{BF239736-332B-472E-ACD9-C29B70EAFD6B}"/>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567696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45DC14-CEA0-43BE-886E-D23980A0E5CF}"/>
              </a:ext>
            </a:extLst>
          </p:cNvPr>
          <p:cNvSpPr>
            <a:spLocks noGrp="1"/>
          </p:cNvSpPr>
          <p:nvPr>
            <p:ph type="title"/>
          </p:nvPr>
        </p:nvSpPr>
        <p:spPr>
          <a:xfrm>
            <a:off x="873468" y="475509"/>
            <a:ext cx="4089936" cy="1664282"/>
          </a:xfrm>
        </p:spPr>
        <p:txBody>
          <a:bodyPr anchor="b"/>
          <a:lstStyle>
            <a:lvl1pPr>
              <a:defRPr sz="3328"/>
            </a:lvl1pPr>
          </a:lstStyle>
          <a:p>
            <a:r>
              <a:rPr lang="ru-RU"/>
              <a:t>Образец заголовка</a:t>
            </a:r>
          </a:p>
        </p:txBody>
      </p:sp>
      <p:sp>
        <p:nvSpPr>
          <p:cNvPr id="3" name="Рисунок 2">
            <a:extLst>
              <a:ext uri="{FF2B5EF4-FFF2-40B4-BE49-F238E27FC236}">
                <a16:creationId xmlns:a16="http://schemas.microsoft.com/office/drawing/2014/main" id="{66CAE8A0-6B34-4565-8C61-396CCCF558D5}"/>
              </a:ext>
            </a:extLst>
          </p:cNvPr>
          <p:cNvSpPr>
            <a:spLocks noGrp="1"/>
          </p:cNvSpPr>
          <p:nvPr>
            <p:ph type="pic" idx="1"/>
          </p:nvPr>
        </p:nvSpPr>
        <p:spPr>
          <a:xfrm>
            <a:off x="5391055" y="1026968"/>
            <a:ext cx="6419731" cy="5068796"/>
          </a:xfrm>
        </p:spPr>
        <p:txBody>
          <a:bodyPr/>
          <a:lstStyle>
            <a:lvl1pPr marL="0" indent="0">
              <a:buNone/>
              <a:defRPr sz="3328"/>
            </a:lvl1pPr>
            <a:lvl2pPr marL="475488" indent="0">
              <a:buNone/>
              <a:defRPr sz="2912"/>
            </a:lvl2pPr>
            <a:lvl3pPr marL="950976" indent="0">
              <a:buNone/>
              <a:defRPr sz="2496"/>
            </a:lvl3pPr>
            <a:lvl4pPr marL="1426464" indent="0">
              <a:buNone/>
              <a:defRPr sz="2080"/>
            </a:lvl4pPr>
            <a:lvl5pPr marL="1901952" indent="0">
              <a:buNone/>
              <a:defRPr sz="2080"/>
            </a:lvl5pPr>
            <a:lvl6pPr marL="2377440" indent="0">
              <a:buNone/>
              <a:defRPr sz="2080"/>
            </a:lvl6pPr>
            <a:lvl7pPr marL="2852928" indent="0">
              <a:buNone/>
              <a:defRPr sz="2080"/>
            </a:lvl7pPr>
            <a:lvl8pPr marL="3328416" indent="0">
              <a:buNone/>
              <a:defRPr sz="2080"/>
            </a:lvl8pPr>
            <a:lvl9pPr marL="3803904" indent="0">
              <a:buNone/>
              <a:defRPr sz="2080"/>
            </a:lvl9pPr>
          </a:lstStyle>
          <a:p>
            <a:endParaRPr lang="ru-RU"/>
          </a:p>
        </p:txBody>
      </p:sp>
      <p:sp>
        <p:nvSpPr>
          <p:cNvPr id="4" name="Текст 3">
            <a:extLst>
              <a:ext uri="{FF2B5EF4-FFF2-40B4-BE49-F238E27FC236}">
                <a16:creationId xmlns:a16="http://schemas.microsoft.com/office/drawing/2014/main" id="{1A098DF0-88B8-462F-BCFB-C59D0F3E11B6}"/>
              </a:ext>
            </a:extLst>
          </p:cNvPr>
          <p:cNvSpPr>
            <a:spLocks noGrp="1"/>
          </p:cNvSpPr>
          <p:nvPr>
            <p:ph type="body" sz="half" idx="2"/>
          </p:nvPr>
        </p:nvSpPr>
        <p:spPr>
          <a:xfrm>
            <a:off x="873468" y="2139792"/>
            <a:ext cx="4089936" cy="3964228"/>
          </a:xfrm>
        </p:spPr>
        <p:txBody>
          <a:bodyPr/>
          <a:lstStyle>
            <a:lvl1pPr marL="0" indent="0">
              <a:buNone/>
              <a:defRPr sz="1664"/>
            </a:lvl1pPr>
            <a:lvl2pPr marL="475488" indent="0">
              <a:buNone/>
              <a:defRPr sz="1456"/>
            </a:lvl2pPr>
            <a:lvl3pPr marL="950976" indent="0">
              <a:buNone/>
              <a:defRPr sz="1248"/>
            </a:lvl3pPr>
            <a:lvl4pPr marL="1426464" indent="0">
              <a:buNone/>
              <a:defRPr sz="1040"/>
            </a:lvl4pPr>
            <a:lvl5pPr marL="1901952" indent="0">
              <a:buNone/>
              <a:defRPr sz="1040"/>
            </a:lvl5pPr>
            <a:lvl6pPr marL="2377440" indent="0">
              <a:buNone/>
              <a:defRPr sz="1040"/>
            </a:lvl6pPr>
            <a:lvl7pPr marL="2852928" indent="0">
              <a:buNone/>
              <a:defRPr sz="1040"/>
            </a:lvl7pPr>
            <a:lvl8pPr marL="3328416" indent="0">
              <a:buNone/>
              <a:defRPr sz="1040"/>
            </a:lvl8pPr>
            <a:lvl9pPr marL="3803904" indent="0">
              <a:buNone/>
              <a:defRPr sz="1040"/>
            </a:lvl9pPr>
          </a:lstStyle>
          <a:p>
            <a:pPr lvl="0"/>
            <a:r>
              <a:rPr lang="ru-RU"/>
              <a:t>Образец текста</a:t>
            </a:r>
          </a:p>
        </p:txBody>
      </p:sp>
      <p:sp>
        <p:nvSpPr>
          <p:cNvPr id="5" name="Дата 4">
            <a:extLst>
              <a:ext uri="{FF2B5EF4-FFF2-40B4-BE49-F238E27FC236}">
                <a16:creationId xmlns:a16="http://schemas.microsoft.com/office/drawing/2014/main" id="{F5B7E69A-8798-415F-B0DE-A2AC3CC9B49F}"/>
              </a:ext>
            </a:extLst>
          </p:cNvPr>
          <p:cNvSpPr>
            <a:spLocks noGrp="1"/>
          </p:cNvSpPr>
          <p:nvPr>
            <p:ph type="dt" sz="half" idx="10"/>
          </p:nvPr>
        </p:nvSpPr>
        <p:spPr/>
        <p:txBody>
          <a:bodyPr/>
          <a:lstStyle/>
          <a:p>
            <a:fld id="{872A7191-B8CC-4221-A802-C1B748FA7D91}" type="datetime1">
              <a:rPr lang="ru-RU" smtClean="0"/>
              <a:t>25.10.2022</a:t>
            </a:fld>
            <a:endParaRPr lang="ru-RU"/>
          </a:p>
        </p:txBody>
      </p:sp>
      <p:sp>
        <p:nvSpPr>
          <p:cNvPr id="6" name="Нижний колонтитул 5">
            <a:extLst>
              <a:ext uri="{FF2B5EF4-FFF2-40B4-BE49-F238E27FC236}">
                <a16:creationId xmlns:a16="http://schemas.microsoft.com/office/drawing/2014/main" id="{825DFA95-0757-4258-AF74-41254851BFC0}"/>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7" name="Номер слайда 6">
            <a:extLst>
              <a:ext uri="{FF2B5EF4-FFF2-40B4-BE49-F238E27FC236}">
                <a16:creationId xmlns:a16="http://schemas.microsoft.com/office/drawing/2014/main" id="{6CF954C6-4B2C-49A3-BE96-297BB0DA1BD2}"/>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330684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D085BD-6FF9-4E15-9838-EA21D3AE32C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ACDB9BC-4BA2-4FE9-9339-24CCAA0B66F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81A6AB1-7DAE-4710-ABE9-3E84AFAA5867}"/>
              </a:ext>
            </a:extLst>
          </p:cNvPr>
          <p:cNvSpPr>
            <a:spLocks noGrp="1"/>
          </p:cNvSpPr>
          <p:nvPr>
            <p:ph type="dt" sz="half" idx="10"/>
          </p:nvPr>
        </p:nvSpPr>
        <p:spPr/>
        <p:txBody>
          <a:bodyPr/>
          <a:lstStyle/>
          <a:p>
            <a:fld id="{6ADBB777-91DA-4766-BC56-BDB35644948A}" type="datetime1">
              <a:rPr lang="ru-RU" smtClean="0"/>
              <a:t>25.10.2022</a:t>
            </a:fld>
            <a:endParaRPr lang="ru-RU"/>
          </a:p>
        </p:txBody>
      </p:sp>
      <p:sp>
        <p:nvSpPr>
          <p:cNvPr id="5" name="Нижний колонтитул 4">
            <a:extLst>
              <a:ext uri="{FF2B5EF4-FFF2-40B4-BE49-F238E27FC236}">
                <a16:creationId xmlns:a16="http://schemas.microsoft.com/office/drawing/2014/main" id="{A37109CA-C646-43BD-8EED-4A88C747007C}"/>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C7768293-23BE-4B4D-9173-0070D98CCAA4}"/>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1806603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3BC83FA-E830-4445-A467-40C0FDA49B4C}"/>
              </a:ext>
            </a:extLst>
          </p:cNvPr>
          <p:cNvSpPr>
            <a:spLocks noGrp="1"/>
          </p:cNvSpPr>
          <p:nvPr>
            <p:ph type="title" orient="vert"/>
          </p:nvPr>
        </p:nvSpPr>
        <p:spPr>
          <a:xfrm>
            <a:off x="9074805" y="379747"/>
            <a:ext cx="2734330" cy="6044581"/>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CD8407B-EC04-453E-A6A3-0EDC19C95CAD}"/>
              </a:ext>
            </a:extLst>
          </p:cNvPr>
          <p:cNvSpPr>
            <a:spLocks noGrp="1"/>
          </p:cNvSpPr>
          <p:nvPr>
            <p:ph type="body" orient="vert" idx="1"/>
          </p:nvPr>
        </p:nvSpPr>
        <p:spPr>
          <a:xfrm>
            <a:off x="871815" y="379747"/>
            <a:ext cx="8044478" cy="604458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A6CC274-8A00-44FB-8AC1-E64AAED65F5F}"/>
              </a:ext>
            </a:extLst>
          </p:cNvPr>
          <p:cNvSpPr>
            <a:spLocks noGrp="1"/>
          </p:cNvSpPr>
          <p:nvPr>
            <p:ph type="dt" sz="half" idx="10"/>
          </p:nvPr>
        </p:nvSpPr>
        <p:spPr/>
        <p:txBody>
          <a:bodyPr/>
          <a:lstStyle/>
          <a:p>
            <a:fld id="{D441DCE8-7036-4A90-9F49-195242AD29BC}" type="datetime1">
              <a:rPr lang="ru-RU" smtClean="0"/>
              <a:t>25.10.2022</a:t>
            </a:fld>
            <a:endParaRPr lang="ru-RU"/>
          </a:p>
        </p:txBody>
      </p:sp>
      <p:sp>
        <p:nvSpPr>
          <p:cNvPr id="5" name="Нижний колонтитул 4">
            <a:extLst>
              <a:ext uri="{FF2B5EF4-FFF2-40B4-BE49-F238E27FC236}">
                <a16:creationId xmlns:a16="http://schemas.microsoft.com/office/drawing/2014/main" id="{3315F922-E3E7-43F4-9327-31F73B8ADD41}"/>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A225B605-6A5A-4EA1-AAB3-4E31C747F4F0}"/>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21070406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Текст 2"/>
          <p:cNvSpPr>
            <a:spLocks noGrp="1"/>
          </p:cNvSpPr>
          <p:nvPr>
            <p:ph type="body"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0"/>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05"/>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en-US">
                <a:solidFill>
                  <a:srgbClr val="000000"/>
                </a:solidFill>
              </a:rPr>
              <a:t>AYSS-22 Deep neural networks </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B49354BB-B9E7-465F-9EAB-2CAECDA79CDD}"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153344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Объект 2"/>
          <p:cNvSpPr>
            <a:spLocks noGrp="1"/>
          </p:cNvSpPr>
          <p:nvPr>
            <p:ph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0"/>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05"/>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en-US">
                <a:solidFill>
                  <a:srgbClr val="000000"/>
                </a:solidFill>
              </a:rPr>
              <a:t>AYSS-22 Deep neural networks </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4CE403FE-BE20-4539-AB8E-4206A07724DF}"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2448750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D2A895-60B5-400C-B6E8-130DD6A04D98}"/>
              </a:ext>
            </a:extLst>
          </p:cNvPr>
          <p:cNvSpPr>
            <a:spLocks noGrp="1"/>
          </p:cNvSpPr>
          <p:nvPr>
            <p:ph type="ctrTitle"/>
          </p:nvPr>
        </p:nvSpPr>
        <p:spPr>
          <a:xfrm>
            <a:off x="1585119" y="1167309"/>
            <a:ext cx="9510713" cy="2483215"/>
          </a:xfrm>
        </p:spPr>
        <p:txBody>
          <a:bodyPr anchor="b"/>
          <a:lstStyle>
            <a:lvl1pPr algn="ctr">
              <a:defRPr sz="6240"/>
            </a:lvl1pPr>
          </a:lstStyle>
          <a:p>
            <a:r>
              <a:rPr lang="ru-RU"/>
              <a:t>Образец заголовка</a:t>
            </a:r>
          </a:p>
        </p:txBody>
      </p:sp>
      <p:sp>
        <p:nvSpPr>
          <p:cNvPr id="3" name="Подзаголовок 2">
            <a:extLst>
              <a:ext uri="{FF2B5EF4-FFF2-40B4-BE49-F238E27FC236}">
                <a16:creationId xmlns:a16="http://schemas.microsoft.com/office/drawing/2014/main" id="{D457A135-FCC9-4521-B81D-A521CF16E9FC}"/>
              </a:ext>
            </a:extLst>
          </p:cNvPr>
          <p:cNvSpPr>
            <a:spLocks noGrp="1"/>
          </p:cNvSpPr>
          <p:nvPr>
            <p:ph type="subTitle" idx="1"/>
          </p:nvPr>
        </p:nvSpPr>
        <p:spPr>
          <a:xfrm>
            <a:off x="1585119" y="3746287"/>
            <a:ext cx="9510713" cy="1722069"/>
          </a:xfrm>
        </p:spPr>
        <p:txBody>
          <a:bodyPr/>
          <a:lstStyle>
            <a:lvl1pPr marL="0" indent="0" algn="ctr">
              <a:buNone/>
              <a:defRPr sz="2496"/>
            </a:lvl1pPr>
            <a:lvl2pPr marL="475488" indent="0" algn="ctr">
              <a:buNone/>
              <a:defRPr sz="2080"/>
            </a:lvl2pPr>
            <a:lvl3pPr marL="950976" indent="0" algn="ctr">
              <a:buNone/>
              <a:defRPr sz="1872"/>
            </a:lvl3pPr>
            <a:lvl4pPr marL="1426464" indent="0" algn="ctr">
              <a:buNone/>
              <a:defRPr sz="1664"/>
            </a:lvl4pPr>
            <a:lvl5pPr marL="1901952" indent="0" algn="ctr">
              <a:buNone/>
              <a:defRPr sz="1664"/>
            </a:lvl5pPr>
            <a:lvl6pPr marL="2377440" indent="0" algn="ctr">
              <a:buNone/>
              <a:defRPr sz="1664"/>
            </a:lvl6pPr>
            <a:lvl7pPr marL="2852928" indent="0" algn="ctr">
              <a:buNone/>
              <a:defRPr sz="1664"/>
            </a:lvl7pPr>
            <a:lvl8pPr marL="3328416" indent="0" algn="ctr">
              <a:buNone/>
              <a:defRPr sz="1664"/>
            </a:lvl8pPr>
            <a:lvl9pPr marL="3803904" indent="0" algn="ctr">
              <a:buNone/>
              <a:defRPr sz="1664"/>
            </a:lvl9pPr>
          </a:lstStyle>
          <a:p>
            <a:r>
              <a:rPr lang="ru-RU"/>
              <a:t>Образец подзаголовка</a:t>
            </a:r>
          </a:p>
        </p:txBody>
      </p:sp>
      <p:sp>
        <p:nvSpPr>
          <p:cNvPr id="4" name="Дата 3">
            <a:extLst>
              <a:ext uri="{FF2B5EF4-FFF2-40B4-BE49-F238E27FC236}">
                <a16:creationId xmlns:a16="http://schemas.microsoft.com/office/drawing/2014/main" id="{8C7C2298-FA15-4569-A98C-D1793946A0ED}"/>
              </a:ext>
            </a:extLst>
          </p:cNvPr>
          <p:cNvSpPr>
            <a:spLocks noGrp="1"/>
          </p:cNvSpPr>
          <p:nvPr>
            <p:ph type="dt" sz="half" idx="10"/>
          </p:nvPr>
        </p:nvSpPr>
        <p:spPr/>
        <p:txBody>
          <a:bodyPr/>
          <a:lstStyle/>
          <a:p>
            <a:fld id="{6E70BA37-9B38-421D-86B9-8DD0371CE780}" type="datetime1">
              <a:rPr lang="ru-RU" smtClean="0"/>
              <a:t>25.10.2022</a:t>
            </a:fld>
            <a:endParaRPr lang="ru-RU"/>
          </a:p>
        </p:txBody>
      </p:sp>
      <p:sp>
        <p:nvSpPr>
          <p:cNvPr id="5" name="Нижний колонтитул 4">
            <a:extLst>
              <a:ext uri="{FF2B5EF4-FFF2-40B4-BE49-F238E27FC236}">
                <a16:creationId xmlns:a16="http://schemas.microsoft.com/office/drawing/2014/main" id="{7698CBE5-728C-4CF8-B182-59EF9AAD95D3}"/>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3EED8A19-F0AA-49D4-A7A5-F4C93CE5184F}"/>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3488659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C46199-2DD7-4926-9104-5A2C6C5E6AB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7171C99-1005-44DD-90A2-D937AE7B3B1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3BCF6A1-8687-4954-8550-C3F4873EE29D}"/>
              </a:ext>
            </a:extLst>
          </p:cNvPr>
          <p:cNvSpPr>
            <a:spLocks noGrp="1"/>
          </p:cNvSpPr>
          <p:nvPr>
            <p:ph type="dt" sz="half" idx="10"/>
          </p:nvPr>
        </p:nvSpPr>
        <p:spPr/>
        <p:txBody>
          <a:bodyPr/>
          <a:lstStyle/>
          <a:p>
            <a:fld id="{328DCE90-40C5-40A7-A794-04124CB83383}" type="datetime1">
              <a:rPr lang="ru-RU" smtClean="0"/>
              <a:t>25.10.2022</a:t>
            </a:fld>
            <a:endParaRPr lang="ru-RU"/>
          </a:p>
        </p:txBody>
      </p:sp>
      <p:sp>
        <p:nvSpPr>
          <p:cNvPr id="5" name="Нижний колонтитул 4">
            <a:extLst>
              <a:ext uri="{FF2B5EF4-FFF2-40B4-BE49-F238E27FC236}">
                <a16:creationId xmlns:a16="http://schemas.microsoft.com/office/drawing/2014/main" id="{39B0AEF8-A468-4FFA-80B4-7F92E8564D3D}"/>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09A744A1-3442-420C-A459-26FA2860A5C7}"/>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1658387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10241C-D7CB-41CF-B333-D27980CADA55}"/>
              </a:ext>
            </a:extLst>
          </p:cNvPr>
          <p:cNvSpPr>
            <a:spLocks noGrp="1"/>
          </p:cNvSpPr>
          <p:nvPr>
            <p:ph type="title"/>
          </p:nvPr>
        </p:nvSpPr>
        <p:spPr>
          <a:xfrm>
            <a:off x="865211" y="1778207"/>
            <a:ext cx="10937319" cy="2966979"/>
          </a:xfrm>
        </p:spPr>
        <p:txBody>
          <a:bodyPr anchor="b"/>
          <a:lstStyle>
            <a:lvl1pPr>
              <a:defRPr sz="6240"/>
            </a:lvl1pPr>
          </a:lstStyle>
          <a:p>
            <a:r>
              <a:rPr lang="ru-RU"/>
              <a:t>Образец заголовка</a:t>
            </a:r>
          </a:p>
        </p:txBody>
      </p:sp>
      <p:sp>
        <p:nvSpPr>
          <p:cNvPr id="3" name="Текст 2">
            <a:extLst>
              <a:ext uri="{FF2B5EF4-FFF2-40B4-BE49-F238E27FC236}">
                <a16:creationId xmlns:a16="http://schemas.microsoft.com/office/drawing/2014/main" id="{9983089F-1456-4C26-9188-7AA244E08065}"/>
              </a:ext>
            </a:extLst>
          </p:cNvPr>
          <p:cNvSpPr>
            <a:spLocks noGrp="1"/>
          </p:cNvSpPr>
          <p:nvPr>
            <p:ph type="body" idx="1"/>
          </p:nvPr>
        </p:nvSpPr>
        <p:spPr>
          <a:xfrm>
            <a:off x="865211" y="4773255"/>
            <a:ext cx="10937319" cy="1560264"/>
          </a:xfrm>
        </p:spPr>
        <p:txBody>
          <a:bodyPr/>
          <a:lstStyle>
            <a:lvl1pPr marL="0" indent="0">
              <a:buNone/>
              <a:defRPr sz="2496">
                <a:solidFill>
                  <a:schemeClr val="tx1">
                    <a:tint val="75000"/>
                  </a:schemeClr>
                </a:solidFill>
              </a:defRPr>
            </a:lvl1pPr>
            <a:lvl2pPr marL="475488" indent="0">
              <a:buNone/>
              <a:defRPr sz="2080">
                <a:solidFill>
                  <a:schemeClr val="tx1">
                    <a:tint val="75000"/>
                  </a:schemeClr>
                </a:solidFill>
              </a:defRPr>
            </a:lvl2pPr>
            <a:lvl3pPr marL="950976" indent="0">
              <a:buNone/>
              <a:defRPr sz="1872">
                <a:solidFill>
                  <a:schemeClr val="tx1">
                    <a:tint val="75000"/>
                  </a:schemeClr>
                </a:solidFill>
              </a:defRPr>
            </a:lvl3pPr>
            <a:lvl4pPr marL="1426464" indent="0">
              <a:buNone/>
              <a:defRPr sz="1664">
                <a:solidFill>
                  <a:schemeClr val="tx1">
                    <a:tint val="75000"/>
                  </a:schemeClr>
                </a:solidFill>
              </a:defRPr>
            </a:lvl4pPr>
            <a:lvl5pPr marL="1901952" indent="0">
              <a:buNone/>
              <a:defRPr sz="1664">
                <a:solidFill>
                  <a:schemeClr val="tx1">
                    <a:tint val="75000"/>
                  </a:schemeClr>
                </a:solidFill>
              </a:defRPr>
            </a:lvl5pPr>
            <a:lvl6pPr marL="2377440" indent="0">
              <a:buNone/>
              <a:defRPr sz="1664">
                <a:solidFill>
                  <a:schemeClr val="tx1">
                    <a:tint val="75000"/>
                  </a:schemeClr>
                </a:solidFill>
              </a:defRPr>
            </a:lvl6pPr>
            <a:lvl7pPr marL="2852928" indent="0">
              <a:buNone/>
              <a:defRPr sz="1664">
                <a:solidFill>
                  <a:schemeClr val="tx1">
                    <a:tint val="75000"/>
                  </a:schemeClr>
                </a:solidFill>
              </a:defRPr>
            </a:lvl7pPr>
            <a:lvl8pPr marL="3328416" indent="0">
              <a:buNone/>
              <a:defRPr sz="1664">
                <a:solidFill>
                  <a:schemeClr val="tx1">
                    <a:tint val="75000"/>
                  </a:schemeClr>
                </a:solidFill>
              </a:defRPr>
            </a:lvl8pPr>
            <a:lvl9pPr marL="3803904" indent="0">
              <a:buNone/>
              <a:defRPr sz="1664">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9D2C187-DF59-4F2E-8E90-0AF8A5461EBF}"/>
              </a:ext>
            </a:extLst>
          </p:cNvPr>
          <p:cNvSpPr>
            <a:spLocks noGrp="1"/>
          </p:cNvSpPr>
          <p:nvPr>
            <p:ph type="dt" sz="half" idx="10"/>
          </p:nvPr>
        </p:nvSpPr>
        <p:spPr/>
        <p:txBody>
          <a:bodyPr/>
          <a:lstStyle/>
          <a:p>
            <a:fld id="{BD088AF8-450A-4BB3-8990-B942D1C8B1C8}" type="datetime1">
              <a:rPr lang="ru-RU" smtClean="0"/>
              <a:t>25.10.2022</a:t>
            </a:fld>
            <a:endParaRPr lang="ru-RU"/>
          </a:p>
        </p:txBody>
      </p:sp>
      <p:sp>
        <p:nvSpPr>
          <p:cNvPr id="5" name="Нижний колонтитул 4">
            <a:extLst>
              <a:ext uri="{FF2B5EF4-FFF2-40B4-BE49-F238E27FC236}">
                <a16:creationId xmlns:a16="http://schemas.microsoft.com/office/drawing/2014/main" id="{34A360B9-D60D-4D8F-A669-3A757111A7DF}"/>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4823345C-A2D1-431F-9107-0C88B18132D1}"/>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735028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CAB72F-A84B-4181-8212-D9E2A117C1E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3F4BCC8-57C2-4B33-B127-3EB0CBEDB511}"/>
              </a:ext>
            </a:extLst>
          </p:cNvPr>
          <p:cNvSpPr>
            <a:spLocks noGrp="1"/>
          </p:cNvSpPr>
          <p:nvPr>
            <p:ph sz="half" idx="1"/>
          </p:nvPr>
        </p:nvSpPr>
        <p:spPr>
          <a:xfrm>
            <a:off x="871815" y="1898735"/>
            <a:ext cx="5389404" cy="452559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1369123-EC72-4357-8360-E6B14132605D}"/>
              </a:ext>
            </a:extLst>
          </p:cNvPr>
          <p:cNvSpPr>
            <a:spLocks noGrp="1"/>
          </p:cNvSpPr>
          <p:nvPr>
            <p:ph sz="half" idx="2"/>
          </p:nvPr>
        </p:nvSpPr>
        <p:spPr>
          <a:xfrm>
            <a:off x="6419731" y="1898735"/>
            <a:ext cx="5389404" cy="452559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F27C3EB-E654-426C-857D-F8BFD8C24280}"/>
              </a:ext>
            </a:extLst>
          </p:cNvPr>
          <p:cNvSpPr>
            <a:spLocks noGrp="1"/>
          </p:cNvSpPr>
          <p:nvPr>
            <p:ph type="dt" sz="half" idx="10"/>
          </p:nvPr>
        </p:nvSpPr>
        <p:spPr/>
        <p:txBody>
          <a:bodyPr/>
          <a:lstStyle/>
          <a:p>
            <a:fld id="{DFAAE0BA-2794-434F-A202-8C7BE950E403}" type="datetime1">
              <a:rPr lang="ru-RU" smtClean="0"/>
              <a:t>25.10.2022</a:t>
            </a:fld>
            <a:endParaRPr lang="ru-RU"/>
          </a:p>
        </p:txBody>
      </p:sp>
      <p:sp>
        <p:nvSpPr>
          <p:cNvPr id="6" name="Нижний колонтитул 5">
            <a:extLst>
              <a:ext uri="{FF2B5EF4-FFF2-40B4-BE49-F238E27FC236}">
                <a16:creationId xmlns:a16="http://schemas.microsoft.com/office/drawing/2014/main" id="{64E49D23-C85C-4235-9706-D7A5AB49449D}"/>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7" name="Номер слайда 6">
            <a:extLst>
              <a:ext uri="{FF2B5EF4-FFF2-40B4-BE49-F238E27FC236}">
                <a16:creationId xmlns:a16="http://schemas.microsoft.com/office/drawing/2014/main" id="{CA59D043-7C6C-4AE3-83AC-F83DFEA3DDD4}"/>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134631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4" name="Rectangle 3"/>
          <p:cNvSpPr>
            <a:spLocks noGrp="1" noChangeArrowheads="1"/>
          </p:cNvSpPr>
          <p:nvPr>
            <p:ph type="sldNum" sz="quarter" idx="11"/>
          </p:nvPr>
        </p:nvSpPr>
        <p:spPr>
          <a:ln/>
        </p:spPr>
        <p:txBody>
          <a:bodyPr/>
          <a:lstStyle>
            <a:lvl1pPr>
              <a:defRPr/>
            </a:lvl1pPr>
          </a:lstStyle>
          <a:p>
            <a:pPr>
              <a:defRPr/>
            </a:pPr>
            <a:fld id="{134CB538-5C74-4960-BC85-F4879AEF49D4}" type="slidenum">
              <a:rPr lang="ru-RU" altLang="ru-RU"/>
              <a:pPr>
                <a:defRPr/>
              </a:pPr>
              <a:t>‹#›</a:t>
            </a:fld>
            <a:endParaRPr lang="ru-RU" altLang="ru-RU"/>
          </a:p>
        </p:txBody>
      </p:sp>
      <p:sp>
        <p:nvSpPr>
          <p:cNvPr id="5" name="Rectangle 16"/>
          <p:cNvSpPr>
            <a:spLocks noGrp="1" noChangeArrowheads="1"/>
          </p:cNvSpPr>
          <p:nvPr>
            <p:ph type="dt" sz="half" idx="12"/>
          </p:nvPr>
        </p:nvSpPr>
        <p:spPr>
          <a:ln/>
        </p:spPr>
        <p:txBody>
          <a:bodyPr/>
          <a:lstStyle>
            <a:lvl1pPr>
              <a:defRPr/>
            </a:lvl1pPr>
          </a:lstStyle>
          <a:p>
            <a:pPr>
              <a:defRPr/>
            </a:pPr>
            <a:fld id="{21F31049-E91B-45AC-88CD-6A41C8D9260B}" type="datetime1">
              <a:rPr lang="ru-RU" altLang="ru-RU" smtClean="0"/>
              <a:t>25.10.2022</a:t>
            </a:fld>
            <a:endParaRPr lang="ru-RU" altLang="ru-RU"/>
          </a:p>
        </p:txBody>
      </p:sp>
    </p:spTree>
    <p:extLst>
      <p:ext uri="{BB962C8B-B14F-4D97-AF65-F5344CB8AC3E}">
        <p14:creationId xmlns:p14="http://schemas.microsoft.com/office/powerpoint/2010/main" val="2902427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BF75F7-0DA5-471D-BEA2-AB723C8A45AA}"/>
              </a:ext>
            </a:extLst>
          </p:cNvPr>
          <p:cNvSpPr>
            <a:spLocks noGrp="1"/>
          </p:cNvSpPr>
          <p:nvPr>
            <p:ph type="title"/>
          </p:nvPr>
        </p:nvSpPr>
        <p:spPr>
          <a:xfrm>
            <a:off x="873467" y="379747"/>
            <a:ext cx="10937319" cy="1378647"/>
          </a:xfrm>
        </p:spPr>
        <p:txBody>
          <a:bodyPr/>
          <a:lstStyle/>
          <a:p>
            <a:r>
              <a:rPr lang="ru-RU"/>
              <a:t>Образец заголовка</a:t>
            </a:r>
          </a:p>
        </p:txBody>
      </p:sp>
      <p:sp>
        <p:nvSpPr>
          <p:cNvPr id="3" name="Текст 2">
            <a:extLst>
              <a:ext uri="{FF2B5EF4-FFF2-40B4-BE49-F238E27FC236}">
                <a16:creationId xmlns:a16="http://schemas.microsoft.com/office/drawing/2014/main" id="{45D9C17B-D232-4EB8-86E5-EA8EA47ABB47}"/>
              </a:ext>
            </a:extLst>
          </p:cNvPr>
          <p:cNvSpPr>
            <a:spLocks noGrp="1"/>
          </p:cNvSpPr>
          <p:nvPr>
            <p:ph type="body" idx="1"/>
          </p:nvPr>
        </p:nvSpPr>
        <p:spPr>
          <a:xfrm>
            <a:off x="873467" y="1748487"/>
            <a:ext cx="5364636" cy="856907"/>
          </a:xfrm>
        </p:spPr>
        <p:txBody>
          <a:bodyPr anchor="b"/>
          <a:lstStyle>
            <a:lvl1pPr marL="0" indent="0">
              <a:buNone/>
              <a:defRPr sz="2496" b="1"/>
            </a:lvl1pPr>
            <a:lvl2pPr marL="475488" indent="0">
              <a:buNone/>
              <a:defRPr sz="2080" b="1"/>
            </a:lvl2pPr>
            <a:lvl3pPr marL="950976" indent="0">
              <a:buNone/>
              <a:defRPr sz="1872" b="1"/>
            </a:lvl3pPr>
            <a:lvl4pPr marL="1426464" indent="0">
              <a:buNone/>
              <a:defRPr sz="1664" b="1"/>
            </a:lvl4pPr>
            <a:lvl5pPr marL="1901952" indent="0">
              <a:buNone/>
              <a:defRPr sz="1664" b="1"/>
            </a:lvl5pPr>
            <a:lvl6pPr marL="2377440" indent="0">
              <a:buNone/>
              <a:defRPr sz="1664" b="1"/>
            </a:lvl6pPr>
            <a:lvl7pPr marL="2852928" indent="0">
              <a:buNone/>
              <a:defRPr sz="1664" b="1"/>
            </a:lvl7pPr>
            <a:lvl8pPr marL="3328416" indent="0">
              <a:buNone/>
              <a:defRPr sz="1664" b="1"/>
            </a:lvl8pPr>
            <a:lvl9pPr marL="3803904" indent="0">
              <a:buNone/>
              <a:defRPr sz="1664" b="1"/>
            </a:lvl9pPr>
          </a:lstStyle>
          <a:p>
            <a:pPr lvl="0"/>
            <a:r>
              <a:rPr lang="ru-RU"/>
              <a:t>Образец текста</a:t>
            </a:r>
          </a:p>
        </p:txBody>
      </p:sp>
      <p:sp>
        <p:nvSpPr>
          <p:cNvPr id="4" name="Объект 3">
            <a:extLst>
              <a:ext uri="{FF2B5EF4-FFF2-40B4-BE49-F238E27FC236}">
                <a16:creationId xmlns:a16="http://schemas.microsoft.com/office/drawing/2014/main" id="{408D3871-E89D-460A-91E0-335D81CDE7E4}"/>
              </a:ext>
            </a:extLst>
          </p:cNvPr>
          <p:cNvSpPr>
            <a:spLocks noGrp="1"/>
          </p:cNvSpPr>
          <p:nvPr>
            <p:ph sz="half" idx="2"/>
          </p:nvPr>
        </p:nvSpPr>
        <p:spPr>
          <a:xfrm>
            <a:off x="873467" y="2605394"/>
            <a:ext cx="5364636" cy="383214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87CB283-FF33-4918-9338-F507F086F2BA}"/>
              </a:ext>
            </a:extLst>
          </p:cNvPr>
          <p:cNvSpPr>
            <a:spLocks noGrp="1"/>
          </p:cNvSpPr>
          <p:nvPr>
            <p:ph type="body" sz="quarter" idx="3"/>
          </p:nvPr>
        </p:nvSpPr>
        <p:spPr>
          <a:xfrm>
            <a:off x="6419731" y="1748487"/>
            <a:ext cx="5391055" cy="856907"/>
          </a:xfrm>
        </p:spPr>
        <p:txBody>
          <a:bodyPr anchor="b"/>
          <a:lstStyle>
            <a:lvl1pPr marL="0" indent="0">
              <a:buNone/>
              <a:defRPr sz="2496" b="1"/>
            </a:lvl1pPr>
            <a:lvl2pPr marL="475488" indent="0">
              <a:buNone/>
              <a:defRPr sz="2080" b="1"/>
            </a:lvl2pPr>
            <a:lvl3pPr marL="950976" indent="0">
              <a:buNone/>
              <a:defRPr sz="1872" b="1"/>
            </a:lvl3pPr>
            <a:lvl4pPr marL="1426464" indent="0">
              <a:buNone/>
              <a:defRPr sz="1664" b="1"/>
            </a:lvl4pPr>
            <a:lvl5pPr marL="1901952" indent="0">
              <a:buNone/>
              <a:defRPr sz="1664" b="1"/>
            </a:lvl5pPr>
            <a:lvl6pPr marL="2377440" indent="0">
              <a:buNone/>
              <a:defRPr sz="1664" b="1"/>
            </a:lvl6pPr>
            <a:lvl7pPr marL="2852928" indent="0">
              <a:buNone/>
              <a:defRPr sz="1664" b="1"/>
            </a:lvl7pPr>
            <a:lvl8pPr marL="3328416" indent="0">
              <a:buNone/>
              <a:defRPr sz="1664" b="1"/>
            </a:lvl8pPr>
            <a:lvl9pPr marL="3803904" indent="0">
              <a:buNone/>
              <a:defRPr sz="1664" b="1"/>
            </a:lvl9pPr>
          </a:lstStyle>
          <a:p>
            <a:pPr lvl="0"/>
            <a:r>
              <a:rPr lang="ru-RU"/>
              <a:t>Образец текста</a:t>
            </a:r>
          </a:p>
        </p:txBody>
      </p:sp>
      <p:sp>
        <p:nvSpPr>
          <p:cNvPr id="6" name="Объект 5">
            <a:extLst>
              <a:ext uri="{FF2B5EF4-FFF2-40B4-BE49-F238E27FC236}">
                <a16:creationId xmlns:a16="http://schemas.microsoft.com/office/drawing/2014/main" id="{6B583863-6A0C-4DD4-BD58-83D8DA2FA850}"/>
              </a:ext>
            </a:extLst>
          </p:cNvPr>
          <p:cNvSpPr>
            <a:spLocks noGrp="1"/>
          </p:cNvSpPr>
          <p:nvPr>
            <p:ph sz="quarter" idx="4"/>
          </p:nvPr>
        </p:nvSpPr>
        <p:spPr>
          <a:xfrm>
            <a:off x="6419731" y="2605394"/>
            <a:ext cx="5391055" cy="383214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AF781DE-DBA7-4331-A024-122B6735FF79}"/>
              </a:ext>
            </a:extLst>
          </p:cNvPr>
          <p:cNvSpPr>
            <a:spLocks noGrp="1"/>
          </p:cNvSpPr>
          <p:nvPr>
            <p:ph type="dt" sz="half" idx="10"/>
          </p:nvPr>
        </p:nvSpPr>
        <p:spPr/>
        <p:txBody>
          <a:bodyPr/>
          <a:lstStyle/>
          <a:p>
            <a:fld id="{94D67C60-EC6C-430F-95A6-1F17B4741482}" type="datetime1">
              <a:rPr lang="ru-RU" smtClean="0"/>
              <a:t>25.10.2022</a:t>
            </a:fld>
            <a:endParaRPr lang="ru-RU"/>
          </a:p>
        </p:txBody>
      </p:sp>
      <p:sp>
        <p:nvSpPr>
          <p:cNvPr id="8" name="Нижний колонтитул 7">
            <a:extLst>
              <a:ext uri="{FF2B5EF4-FFF2-40B4-BE49-F238E27FC236}">
                <a16:creationId xmlns:a16="http://schemas.microsoft.com/office/drawing/2014/main" id="{BE2DE6B1-BC9C-449B-9585-5B9A6AA4CEF5}"/>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9" name="Номер слайда 8">
            <a:extLst>
              <a:ext uri="{FF2B5EF4-FFF2-40B4-BE49-F238E27FC236}">
                <a16:creationId xmlns:a16="http://schemas.microsoft.com/office/drawing/2014/main" id="{7E48471B-1BF2-4289-997F-19C94AA19CA0}"/>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3511988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6196BD-10F3-43E2-A8AF-0CF6D35825C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A1E2A2E-0AC7-40D8-8173-F997C1AAB284}"/>
              </a:ext>
            </a:extLst>
          </p:cNvPr>
          <p:cNvSpPr>
            <a:spLocks noGrp="1"/>
          </p:cNvSpPr>
          <p:nvPr>
            <p:ph type="dt" sz="half" idx="10"/>
          </p:nvPr>
        </p:nvSpPr>
        <p:spPr/>
        <p:txBody>
          <a:bodyPr/>
          <a:lstStyle/>
          <a:p>
            <a:fld id="{ABBF92C7-FE51-42ED-BE78-3BE1E25E8815}" type="datetime1">
              <a:rPr lang="ru-RU" smtClean="0"/>
              <a:t>25.10.2022</a:t>
            </a:fld>
            <a:endParaRPr lang="ru-RU"/>
          </a:p>
        </p:txBody>
      </p:sp>
      <p:sp>
        <p:nvSpPr>
          <p:cNvPr id="4" name="Нижний колонтитул 3">
            <a:extLst>
              <a:ext uri="{FF2B5EF4-FFF2-40B4-BE49-F238E27FC236}">
                <a16:creationId xmlns:a16="http://schemas.microsoft.com/office/drawing/2014/main" id="{FE8F3C67-F1A4-4E26-ADD4-091CCB4880EE}"/>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5" name="Номер слайда 4">
            <a:extLst>
              <a:ext uri="{FF2B5EF4-FFF2-40B4-BE49-F238E27FC236}">
                <a16:creationId xmlns:a16="http://schemas.microsoft.com/office/drawing/2014/main" id="{81BBFC00-885B-4502-B121-9B8D03336C53}"/>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254032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FF40B46-3FA6-4E96-B6E8-D8EB7FFE6499}"/>
              </a:ext>
            </a:extLst>
          </p:cNvPr>
          <p:cNvSpPr>
            <a:spLocks noGrp="1"/>
          </p:cNvSpPr>
          <p:nvPr>
            <p:ph type="dt" sz="half" idx="10"/>
          </p:nvPr>
        </p:nvSpPr>
        <p:spPr/>
        <p:txBody>
          <a:bodyPr/>
          <a:lstStyle/>
          <a:p>
            <a:fld id="{C39AE4A6-2B62-4620-9054-48B79CA2B265}" type="datetime1">
              <a:rPr lang="ru-RU" smtClean="0"/>
              <a:t>25.10.2022</a:t>
            </a:fld>
            <a:endParaRPr lang="ru-RU"/>
          </a:p>
        </p:txBody>
      </p:sp>
      <p:sp>
        <p:nvSpPr>
          <p:cNvPr id="3" name="Нижний колонтитул 2">
            <a:extLst>
              <a:ext uri="{FF2B5EF4-FFF2-40B4-BE49-F238E27FC236}">
                <a16:creationId xmlns:a16="http://schemas.microsoft.com/office/drawing/2014/main" id="{F433B317-19D3-4E0E-8A40-6879CFD3E35A}"/>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4" name="Номер слайда 3">
            <a:extLst>
              <a:ext uri="{FF2B5EF4-FFF2-40B4-BE49-F238E27FC236}">
                <a16:creationId xmlns:a16="http://schemas.microsoft.com/office/drawing/2014/main" id="{99FB028A-CB49-4759-BB8E-B1F30BB2E342}"/>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35758789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2C9FF5-FB60-4A8B-BB95-FF01E9AE9AD4}"/>
              </a:ext>
            </a:extLst>
          </p:cNvPr>
          <p:cNvSpPr>
            <a:spLocks noGrp="1"/>
          </p:cNvSpPr>
          <p:nvPr>
            <p:ph type="title"/>
          </p:nvPr>
        </p:nvSpPr>
        <p:spPr>
          <a:xfrm>
            <a:off x="873468" y="475509"/>
            <a:ext cx="4089936" cy="1664282"/>
          </a:xfrm>
        </p:spPr>
        <p:txBody>
          <a:bodyPr anchor="b"/>
          <a:lstStyle>
            <a:lvl1pPr>
              <a:defRPr sz="3328"/>
            </a:lvl1pPr>
          </a:lstStyle>
          <a:p>
            <a:r>
              <a:rPr lang="ru-RU"/>
              <a:t>Образец заголовка</a:t>
            </a:r>
          </a:p>
        </p:txBody>
      </p:sp>
      <p:sp>
        <p:nvSpPr>
          <p:cNvPr id="3" name="Объект 2">
            <a:extLst>
              <a:ext uri="{FF2B5EF4-FFF2-40B4-BE49-F238E27FC236}">
                <a16:creationId xmlns:a16="http://schemas.microsoft.com/office/drawing/2014/main" id="{6D085936-BC36-43EA-AC6D-8827B673781F}"/>
              </a:ext>
            </a:extLst>
          </p:cNvPr>
          <p:cNvSpPr>
            <a:spLocks noGrp="1"/>
          </p:cNvSpPr>
          <p:nvPr>
            <p:ph idx="1"/>
          </p:nvPr>
        </p:nvSpPr>
        <p:spPr>
          <a:xfrm>
            <a:off x="5391055" y="1026968"/>
            <a:ext cx="6419731" cy="5068796"/>
          </a:xfrm>
        </p:spPr>
        <p:txBody>
          <a:bodyPr/>
          <a:lstStyle>
            <a:lvl1pPr>
              <a:defRPr sz="3328"/>
            </a:lvl1pPr>
            <a:lvl2pPr>
              <a:defRPr sz="2912"/>
            </a:lvl2pPr>
            <a:lvl3pPr>
              <a:defRPr sz="2496"/>
            </a:lvl3pPr>
            <a:lvl4pPr>
              <a:defRPr sz="2080"/>
            </a:lvl4pPr>
            <a:lvl5pPr>
              <a:defRPr sz="2080"/>
            </a:lvl5pPr>
            <a:lvl6pPr>
              <a:defRPr sz="2080"/>
            </a:lvl6pPr>
            <a:lvl7pPr>
              <a:defRPr sz="2080"/>
            </a:lvl7pPr>
            <a:lvl8pPr>
              <a:defRPr sz="2080"/>
            </a:lvl8pPr>
            <a:lvl9pPr>
              <a:defRPr sz="208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56E918F-C302-47F9-AC01-14392680595C}"/>
              </a:ext>
            </a:extLst>
          </p:cNvPr>
          <p:cNvSpPr>
            <a:spLocks noGrp="1"/>
          </p:cNvSpPr>
          <p:nvPr>
            <p:ph type="body" sz="half" idx="2"/>
          </p:nvPr>
        </p:nvSpPr>
        <p:spPr>
          <a:xfrm>
            <a:off x="873468" y="2139792"/>
            <a:ext cx="4089936" cy="3964228"/>
          </a:xfrm>
        </p:spPr>
        <p:txBody>
          <a:bodyPr/>
          <a:lstStyle>
            <a:lvl1pPr marL="0" indent="0">
              <a:buNone/>
              <a:defRPr sz="1664"/>
            </a:lvl1pPr>
            <a:lvl2pPr marL="475488" indent="0">
              <a:buNone/>
              <a:defRPr sz="1456"/>
            </a:lvl2pPr>
            <a:lvl3pPr marL="950976" indent="0">
              <a:buNone/>
              <a:defRPr sz="1248"/>
            </a:lvl3pPr>
            <a:lvl4pPr marL="1426464" indent="0">
              <a:buNone/>
              <a:defRPr sz="1040"/>
            </a:lvl4pPr>
            <a:lvl5pPr marL="1901952" indent="0">
              <a:buNone/>
              <a:defRPr sz="1040"/>
            </a:lvl5pPr>
            <a:lvl6pPr marL="2377440" indent="0">
              <a:buNone/>
              <a:defRPr sz="1040"/>
            </a:lvl6pPr>
            <a:lvl7pPr marL="2852928" indent="0">
              <a:buNone/>
              <a:defRPr sz="1040"/>
            </a:lvl7pPr>
            <a:lvl8pPr marL="3328416" indent="0">
              <a:buNone/>
              <a:defRPr sz="1040"/>
            </a:lvl8pPr>
            <a:lvl9pPr marL="3803904" indent="0">
              <a:buNone/>
              <a:defRPr sz="1040"/>
            </a:lvl9pPr>
          </a:lstStyle>
          <a:p>
            <a:pPr lvl="0"/>
            <a:r>
              <a:rPr lang="ru-RU"/>
              <a:t>Образец текста</a:t>
            </a:r>
          </a:p>
        </p:txBody>
      </p:sp>
      <p:sp>
        <p:nvSpPr>
          <p:cNvPr id="5" name="Дата 4">
            <a:extLst>
              <a:ext uri="{FF2B5EF4-FFF2-40B4-BE49-F238E27FC236}">
                <a16:creationId xmlns:a16="http://schemas.microsoft.com/office/drawing/2014/main" id="{6C4AF4F5-3134-46FB-9BA4-0F26BA652C6E}"/>
              </a:ext>
            </a:extLst>
          </p:cNvPr>
          <p:cNvSpPr>
            <a:spLocks noGrp="1"/>
          </p:cNvSpPr>
          <p:nvPr>
            <p:ph type="dt" sz="half" idx="10"/>
          </p:nvPr>
        </p:nvSpPr>
        <p:spPr/>
        <p:txBody>
          <a:bodyPr/>
          <a:lstStyle/>
          <a:p>
            <a:fld id="{E3A3FDF7-B236-443B-A396-9965CDF79C50}" type="datetime1">
              <a:rPr lang="ru-RU" smtClean="0"/>
              <a:t>25.10.2022</a:t>
            </a:fld>
            <a:endParaRPr lang="ru-RU"/>
          </a:p>
        </p:txBody>
      </p:sp>
      <p:sp>
        <p:nvSpPr>
          <p:cNvPr id="6" name="Нижний колонтитул 5">
            <a:extLst>
              <a:ext uri="{FF2B5EF4-FFF2-40B4-BE49-F238E27FC236}">
                <a16:creationId xmlns:a16="http://schemas.microsoft.com/office/drawing/2014/main" id="{7B90CF6D-51D5-493A-A98B-D8000D0CDFCE}"/>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7" name="Номер слайда 6">
            <a:extLst>
              <a:ext uri="{FF2B5EF4-FFF2-40B4-BE49-F238E27FC236}">
                <a16:creationId xmlns:a16="http://schemas.microsoft.com/office/drawing/2014/main" id="{BF239736-332B-472E-ACD9-C29B70EAFD6B}"/>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3193639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45DC14-CEA0-43BE-886E-D23980A0E5CF}"/>
              </a:ext>
            </a:extLst>
          </p:cNvPr>
          <p:cNvSpPr>
            <a:spLocks noGrp="1"/>
          </p:cNvSpPr>
          <p:nvPr>
            <p:ph type="title"/>
          </p:nvPr>
        </p:nvSpPr>
        <p:spPr>
          <a:xfrm>
            <a:off x="873468" y="475509"/>
            <a:ext cx="4089936" cy="1664282"/>
          </a:xfrm>
        </p:spPr>
        <p:txBody>
          <a:bodyPr anchor="b"/>
          <a:lstStyle>
            <a:lvl1pPr>
              <a:defRPr sz="3328"/>
            </a:lvl1pPr>
          </a:lstStyle>
          <a:p>
            <a:r>
              <a:rPr lang="ru-RU"/>
              <a:t>Образец заголовка</a:t>
            </a:r>
          </a:p>
        </p:txBody>
      </p:sp>
      <p:sp>
        <p:nvSpPr>
          <p:cNvPr id="3" name="Рисунок 2">
            <a:extLst>
              <a:ext uri="{FF2B5EF4-FFF2-40B4-BE49-F238E27FC236}">
                <a16:creationId xmlns:a16="http://schemas.microsoft.com/office/drawing/2014/main" id="{66CAE8A0-6B34-4565-8C61-396CCCF558D5}"/>
              </a:ext>
            </a:extLst>
          </p:cNvPr>
          <p:cNvSpPr>
            <a:spLocks noGrp="1"/>
          </p:cNvSpPr>
          <p:nvPr>
            <p:ph type="pic" idx="1"/>
          </p:nvPr>
        </p:nvSpPr>
        <p:spPr>
          <a:xfrm>
            <a:off x="5391055" y="1026968"/>
            <a:ext cx="6419731" cy="5068796"/>
          </a:xfrm>
        </p:spPr>
        <p:txBody>
          <a:bodyPr/>
          <a:lstStyle>
            <a:lvl1pPr marL="0" indent="0">
              <a:buNone/>
              <a:defRPr sz="3328"/>
            </a:lvl1pPr>
            <a:lvl2pPr marL="475488" indent="0">
              <a:buNone/>
              <a:defRPr sz="2912"/>
            </a:lvl2pPr>
            <a:lvl3pPr marL="950976" indent="0">
              <a:buNone/>
              <a:defRPr sz="2496"/>
            </a:lvl3pPr>
            <a:lvl4pPr marL="1426464" indent="0">
              <a:buNone/>
              <a:defRPr sz="2080"/>
            </a:lvl4pPr>
            <a:lvl5pPr marL="1901952" indent="0">
              <a:buNone/>
              <a:defRPr sz="2080"/>
            </a:lvl5pPr>
            <a:lvl6pPr marL="2377440" indent="0">
              <a:buNone/>
              <a:defRPr sz="2080"/>
            </a:lvl6pPr>
            <a:lvl7pPr marL="2852928" indent="0">
              <a:buNone/>
              <a:defRPr sz="2080"/>
            </a:lvl7pPr>
            <a:lvl8pPr marL="3328416" indent="0">
              <a:buNone/>
              <a:defRPr sz="2080"/>
            </a:lvl8pPr>
            <a:lvl9pPr marL="3803904" indent="0">
              <a:buNone/>
              <a:defRPr sz="2080"/>
            </a:lvl9pPr>
          </a:lstStyle>
          <a:p>
            <a:endParaRPr lang="ru-RU"/>
          </a:p>
        </p:txBody>
      </p:sp>
      <p:sp>
        <p:nvSpPr>
          <p:cNvPr id="4" name="Текст 3">
            <a:extLst>
              <a:ext uri="{FF2B5EF4-FFF2-40B4-BE49-F238E27FC236}">
                <a16:creationId xmlns:a16="http://schemas.microsoft.com/office/drawing/2014/main" id="{1A098DF0-88B8-462F-BCFB-C59D0F3E11B6}"/>
              </a:ext>
            </a:extLst>
          </p:cNvPr>
          <p:cNvSpPr>
            <a:spLocks noGrp="1"/>
          </p:cNvSpPr>
          <p:nvPr>
            <p:ph type="body" sz="half" idx="2"/>
          </p:nvPr>
        </p:nvSpPr>
        <p:spPr>
          <a:xfrm>
            <a:off x="873468" y="2139792"/>
            <a:ext cx="4089936" cy="3964228"/>
          </a:xfrm>
        </p:spPr>
        <p:txBody>
          <a:bodyPr/>
          <a:lstStyle>
            <a:lvl1pPr marL="0" indent="0">
              <a:buNone/>
              <a:defRPr sz="1664"/>
            </a:lvl1pPr>
            <a:lvl2pPr marL="475488" indent="0">
              <a:buNone/>
              <a:defRPr sz="1456"/>
            </a:lvl2pPr>
            <a:lvl3pPr marL="950976" indent="0">
              <a:buNone/>
              <a:defRPr sz="1248"/>
            </a:lvl3pPr>
            <a:lvl4pPr marL="1426464" indent="0">
              <a:buNone/>
              <a:defRPr sz="1040"/>
            </a:lvl4pPr>
            <a:lvl5pPr marL="1901952" indent="0">
              <a:buNone/>
              <a:defRPr sz="1040"/>
            </a:lvl5pPr>
            <a:lvl6pPr marL="2377440" indent="0">
              <a:buNone/>
              <a:defRPr sz="1040"/>
            </a:lvl6pPr>
            <a:lvl7pPr marL="2852928" indent="0">
              <a:buNone/>
              <a:defRPr sz="1040"/>
            </a:lvl7pPr>
            <a:lvl8pPr marL="3328416" indent="0">
              <a:buNone/>
              <a:defRPr sz="1040"/>
            </a:lvl8pPr>
            <a:lvl9pPr marL="3803904" indent="0">
              <a:buNone/>
              <a:defRPr sz="1040"/>
            </a:lvl9pPr>
          </a:lstStyle>
          <a:p>
            <a:pPr lvl="0"/>
            <a:r>
              <a:rPr lang="ru-RU"/>
              <a:t>Образец текста</a:t>
            </a:r>
          </a:p>
        </p:txBody>
      </p:sp>
      <p:sp>
        <p:nvSpPr>
          <p:cNvPr id="5" name="Дата 4">
            <a:extLst>
              <a:ext uri="{FF2B5EF4-FFF2-40B4-BE49-F238E27FC236}">
                <a16:creationId xmlns:a16="http://schemas.microsoft.com/office/drawing/2014/main" id="{F5B7E69A-8798-415F-B0DE-A2AC3CC9B49F}"/>
              </a:ext>
            </a:extLst>
          </p:cNvPr>
          <p:cNvSpPr>
            <a:spLocks noGrp="1"/>
          </p:cNvSpPr>
          <p:nvPr>
            <p:ph type="dt" sz="half" idx="10"/>
          </p:nvPr>
        </p:nvSpPr>
        <p:spPr/>
        <p:txBody>
          <a:bodyPr/>
          <a:lstStyle/>
          <a:p>
            <a:fld id="{4AE5C319-AD6A-499C-A524-484B5DFF9B9F}" type="datetime1">
              <a:rPr lang="ru-RU" smtClean="0"/>
              <a:t>25.10.2022</a:t>
            </a:fld>
            <a:endParaRPr lang="ru-RU"/>
          </a:p>
        </p:txBody>
      </p:sp>
      <p:sp>
        <p:nvSpPr>
          <p:cNvPr id="6" name="Нижний колонтитул 5">
            <a:extLst>
              <a:ext uri="{FF2B5EF4-FFF2-40B4-BE49-F238E27FC236}">
                <a16:creationId xmlns:a16="http://schemas.microsoft.com/office/drawing/2014/main" id="{825DFA95-0757-4258-AF74-41254851BFC0}"/>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7" name="Номер слайда 6">
            <a:extLst>
              <a:ext uri="{FF2B5EF4-FFF2-40B4-BE49-F238E27FC236}">
                <a16:creationId xmlns:a16="http://schemas.microsoft.com/office/drawing/2014/main" id="{6CF954C6-4B2C-49A3-BE96-297BB0DA1BD2}"/>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11946604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D085BD-6FF9-4E15-9838-EA21D3AE32C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ACDB9BC-4BA2-4FE9-9339-24CCAA0B66F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81A6AB1-7DAE-4710-ABE9-3E84AFAA5867}"/>
              </a:ext>
            </a:extLst>
          </p:cNvPr>
          <p:cNvSpPr>
            <a:spLocks noGrp="1"/>
          </p:cNvSpPr>
          <p:nvPr>
            <p:ph type="dt" sz="half" idx="10"/>
          </p:nvPr>
        </p:nvSpPr>
        <p:spPr/>
        <p:txBody>
          <a:bodyPr/>
          <a:lstStyle/>
          <a:p>
            <a:fld id="{741886D9-85B0-4916-B932-4959F857EDB9}" type="datetime1">
              <a:rPr lang="ru-RU" smtClean="0"/>
              <a:t>25.10.2022</a:t>
            </a:fld>
            <a:endParaRPr lang="ru-RU"/>
          </a:p>
        </p:txBody>
      </p:sp>
      <p:sp>
        <p:nvSpPr>
          <p:cNvPr id="5" name="Нижний колонтитул 4">
            <a:extLst>
              <a:ext uri="{FF2B5EF4-FFF2-40B4-BE49-F238E27FC236}">
                <a16:creationId xmlns:a16="http://schemas.microsoft.com/office/drawing/2014/main" id="{A37109CA-C646-43BD-8EED-4A88C747007C}"/>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C7768293-23BE-4B4D-9173-0070D98CCAA4}"/>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7633083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3BC83FA-E830-4445-A467-40C0FDA49B4C}"/>
              </a:ext>
            </a:extLst>
          </p:cNvPr>
          <p:cNvSpPr>
            <a:spLocks noGrp="1"/>
          </p:cNvSpPr>
          <p:nvPr>
            <p:ph type="title" orient="vert"/>
          </p:nvPr>
        </p:nvSpPr>
        <p:spPr>
          <a:xfrm>
            <a:off x="9074805" y="379747"/>
            <a:ext cx="2734330" cy="6044581"/>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CD8407B-EC04-453E-A6A3-0EDC19C95CAD}"/>
              </a:ext>
            </a:extLst>
          </p:cNvPr>
          <p:cNvSpPr>
            <a:spLocks noGrp="1"/>
          </p:cNvSpPr>
          <p:nvPr>
            <p:ph type="body" orient="vert" idx="1"/>
          </p:nvPr>
        </p:nvSpPr>
        <p:spPr>
          <a:xfrm>
            <a:off x="871815" y="379747"/>
            <a:ext cx="8044478" cy="604458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A6CC274-8A00-44FB-8AC1-E64AAED65F5F}"/>
              </a:ext>
            </a:extLst>
          </p:cNvPr>
          <p:cNvSpPr>
            <a:spLocks noGrp="1"/>
          </p:cNvSpPr>
          <p:nvPr>
            <p:ph type="dt" sz="half" idx="10"/>
          </p:nvPr>
        </p:nvSpPr>
        <p:spPr/>
        <p:txBody>
          <a:bodyPr/>
          <a:lstStyle/>
          <a:p>
            <a:fld id="{93297C84-416E-45DF-B75B-BC28DAE4A323}" type="datetime1">
              <a:rPr lang="ru-RU" smtClean="0"/>
              <a:t>25.10.2022</a:t>
            </a:fld>
            <a:endParaRPr lang="ru-RU"/>
          </a:p>
        </p:txBody>
      </p:sp>
      <p:sp>
        <p:nvSpPr>
          <p:cNvPr id="5" name="Нижний колонтитул 4">
            <a:extLst>
              <a:ext uri="{FF2B5EF4-FFF2-40B4-BE49-F238E27FC236}">
                <a16:creationId xmlns:a16="http://schemas.microsoft.com/office/drawing/2014/main" id="{3315F922-E3E7-43F4-9327-31F73B8ADD41}"/>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A225B605-6A5A-4EA1-AAB3-4E31C747F4F0}"/>
              </a:ext>
            </a:extLst>
          </p:cNvPr>
          <p:cNvSpPr>
            <a:spLocks noGrp="1"/>
          </p:cNvSpPr>
          <p:nvPr>
            <p:ph type="sldNum" sz="quarter" idx="12"/>
          </p:nvPr>
        </p:nvSpPr>
        <p:spPr/>
        <p:txBody>
          <a:bodyPr/>
          <a:lstStyle/>
          <a:p>
            <a:fld id="{EAB8F089-B8AD-40D2-B5E4-FC3201B02D7A}" type="slidenum">
              <a:rPr lang="ru-RU" smtClean="0"/>
              <a:t>‹#›</a:t>
            </a:fld>
            <a:endParaRPr lang="ru-RU"/>
          </a:p>
        </p:txBody>
      </p:sp>
    </p:spTree>
    <p:extLst>
      <p:ext uri="{BB962C8B-B14F-4D97-AF65-F5344CB8AC3E}">
        <p14:creationId xmlns:p14="http://schemas.microsoft.com/office/powerpoint/2010/main" val="4351830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Текст 2"/>
          <p:cNvSpPr>
            <a:spLocks noGrp="1"/>
          </p:cNvSpPr>
          <p:nvPr>
            <p:ph type="body"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0"/>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05"/>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en-US">
                <a:solidFill>
                  <a:srgbClr val="000000"/>
                </a:solidFill>
              </a:rPr>
              <a:t>AYSS-22 Deep neural networks </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D5E09AFD-DC9B-4BEF-AB84-4B40F4C787C2}"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3865981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FB7F61-A627-4EC7-B5E9-3E7E441FCD44}"/>
              </a:ext>
            </a:extLst>
          </p:cNvPr>
          <p:cNvSpPr>
            <a:spLocks noGrp="1"/>
          </p:cNvSpPr>
          <p:nvPr>
            <p:ph type="ctrTitle"/>
          </p:nvPr>
        </p:nvSpPr>
        <p:spPr>
          <a:xfrm>
            <a:off x="1585119" y="1167309"/>
            <a:ext cx="9510713" cy="2483215"/>
          </a:xfrm>
        </p:spPr>
        <p:txBody>
          <a:bodyPr anchor="b"/>
          <a:lstStyle>
            <a:lvl1pPr algn="ctr">
              <a:defRPr sz="6240"/>
            </a:lvl1pPr>
          </a:lstStyle>
          <a:p>
            <a:r>
              <a:rPr lang="ru-RU"/>
              <a:t>Образец заголовка</a:t>
            </a:r>
          </a:p>
        </p:txBody>
      </p:sp>
      <p:sp>
        <p:nvSpPr>
          <p:cNvPr id="3" name="Подзаголовок 2">
            <a:extLst>
              <a:ext uri="{FF2B5EF4-FFF2-40B4-BE49-F238E27FC236}">
                <a16:creationId xmlns:a16="http://schemas.microsoft.com/office/drawing/2014/main" id="{E397AE36-75D7-4F6C-9A51-521F0A1DE0FF}"/>
              </a:ext>
            </a:extLst>
          </p:cNvPr>
          <p:cNvSpPr>
            <a:spLocks noGrp="1"/>
          </p:cNvSpPr>
          <p:nvPr>
            <p:ph type="subTitle" idx="1"/>
          </p:nvPr>
        </p:nvSpPr>
        <p:spPr>
          <a:xfrm>
            <a:off x="1585119" y="3746287"/>
            <a:ext cx="9510713" cy="1722069"/>
          </a:xfrm>
        </p:spPr>
        <p:txBody>
          <a:bodyPr/>
          <a:lstStyle>
            <a:lvl1pPr marL="0" indent="0" algn="ctr">
              <a:buNone/>
              <a:defRPr sz="2496"/>
            </a:lvl1pPr>
            <a:lvl2pPr marL="475488" indent="0" algn="ctr">
              <a:buNone/>
              <a:defRPr sz="2080"/>
            </a:lvl2pPr>
            <a:lvl3pPr marL="950976" indent="0" algn="ctr">
              <a:buNone/>
              <a:defRPr sz="1872"/>
            </a:lvl3pPr>
            <a:lvl4pPr marL="1426464" indent="0" algn="ctr">
              <a:buNone/>
              <a:defRPr sz="1664"/>
            </a:lvl4pPr>
            <a:lvl5pPr marL="1901952" indent="0" algn="ctr">
              <a:buNone/>
              <a:defRPr sz="1664"/>
            </a:lvl5pPr>
            <a:lvl6pPr marL="2377440" indent="0" algn="ctr">
              <a:buNone/>
              <a:defRPr sz="1664"/>
            </a:lvl6pPr>
            <a:lvl7pPr marL="2852928" indent="0" algn="ctr">
              <a:buNone/>
              <a:defRPr sz="1664"/>
            </a:lvl7pPr>
            <a:lvl8pPr marL="3328416" indent="0" algn="ctr">
              <a:buNone/>
              <a:defRPr sz="1664"/>
            </a:lvl8pPr>
            <a:lvl9pPr marL="3803904" indent="0" algn="ctr">
              <a:buNone/>
              <a:defRPr sz="1664"/>
            </a:lvl9pPr>
          </a:lstStyle>
          <a:p>
            <a:r>
              <a:rPr lang="ru-RU"/>
              <a:t>Образец подзаголовка</a:t>
            </a:r>
          </a:p>
        </p:txBody>
      </p:sp>
      <p:sp>
        <p:nvSpPr>
          <p:cNvPr id="4" name="Дата 3">
            <a:extLst>
              <a:ext uri="{FF2B5EF4-FFF2-40B4-BE49-F238E27FC236}">
                <a16:creationId xmlns:a16="http://schemas.microsoft.com/office/drawing/2014/main" id="{88500B56-3AC2-4677-8EDE-91F57DCC61F7}"/>
              </a:ext>
            </a:extLst>
          </p:cNvPr>
          <p:cNvSpPr>
            <a:spLocks noGrp="1"/>
          </p:cNvSpPr>
          <p:nvPr>
            <p:ph type="dt" sz="half" idx="10"/>
          </p:nvPr>
        </p:nvSpPr>
        <p:spPr/>
        <p:txBody>
          <a:bodyPr/>
          <a:lstStyle/>
          <a:p>
            <a:fld id="{A5340948-C407-4374-9E28-E49A5F6D0443}" type="datetime1">
              <a:rPr lang="ru-RU" smtClean="0"/>
              <a:t>25.10.2022</a:t>
            </a:fld>
            <a:endParaRPr lang="ru-RU"/>
          </a:p>
        </p:txBody>
      </p:sp>
      <p:sp>
        <p:nvSpPr>
          <p:cNvPr id="5" name="Нижний колонтитул 4">
            <a:extLst>
              <a:ext uri="{FF2B5EF4-FFF2-40B4-BE49-F238E27FC236}">
                <a16:creationId xmlns:a16="http://schemas.microsoft.com/office/drawing/2014/main" id="{7E026FB9-AEC8-4D19-8A4D-017DD3F8B430}"/>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B4D5BE12-DE78-4B93-8EEE-F270004CC994}"/>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806791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8434A5-0FF8-42ED-A9C1-39A6153ACC4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A619FCB-54F6-4BDD-8295-7662857F4B9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F4F37D4-3C47-4C9C-AA3E-3BA498CBAB8C}"/>
              </a:ext>
            </a:extLst>
          </p:cNvPr>
          <p:cNvSpPr>
            <a:spLocks noGrp="1"/>
          </p:cNvSpPr>
          <p:nvPr>
            <p:ph type="dt" sz="half" idx="10"/>
          </p:nvPr>
        </p:nvSpPr>
        <p:spPr/>
        <p:txBody>
          <a:bodyPr/>
          <a:lstStyle/>
          <a:p>
            <a:fld id="{3096D8AE-2FE3-4E9D-9E04-6B62BCCE9AEA}" type="datetime1">
              <a:rPr lang="ru-RU" smtClean="0"/>
              <a:t>25.10.2022</a:t>
            </a:fld>
            <a:endParaRPr lang="ru-RU"/>
          </a:p>
        </p:txBody>
      </p:sp>
      <p:sp>
        <p:nvSpPr>
          <p:cNvPr id="5" name="Нижний колонтитул 4">
            <a:extLst>
              <a:ext uri="{FF2B5EF4-FFF2-40B4-BE49-F238E27FC236}">
                <a16:creationId xmlns:a16="http://schemas.microsoft.com/office/drawing/2014/main" id="{04F77329-BB70-44F3-B800-D947E43C264C}"/>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98DC2CD7-0B7F-4C05-A8C8-8196E6ED8F79}"/>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751680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3" name="Rectangle 3"/>
          <p:cNvSpPr>
            <a:spLocks noGrp="1" noChangeArrowheads="1"/>
          </p:cNvSpPr>
          <p:nvPr>
            <p:ph type="sldNum" sz="quarter" idx="11"/>
          </p:nvPr>
        </p:nvSpPr>
        <p:spPr>
          <a:ln/>
        </p:spPr>
        <p:txBody>
          <a:bodyPr/>
          <a:lstStyle>
            <a:lvl1pPr>
              <a:defRPr/>
            </a:lvl1pPr>
          </a:lstStyle>
          <a:p>
            <a:pPr>
              <a:defRPr/>
            </a:pPr>
            <a:fld id="{ECF08016-004C-48A7-971A-6F9E96B6A3B9}" type="slidenum">
              <a:rPr lang="ru-RU" altLang="ru-RU"/>
              <a:pPr>
                <a:defRPr/>
              </a:pPr>
              <a:t>‹#›</a:t>
            </a:fld>
            <a:endParaRPr lang="ru-RU" altLang="ru-RU"/>
          </a:p>
        </p:txBody>
      </p:sp>
      <p:sp>
        <p:nvSpPr>
          <p:cNvPr id="4" name="Rectangle 16"/>
          <p:cNvSpPr>
            <a:spLocks noGrp="1" noChangeArrowheads="1"/>
          </p:cNvSpPr>
          <p:nvPr>
            <p:ph type="dt" sz="half" idx="12"/>
          </p:nvPr>
        </p:nvSpPr>
        <p:spPr>
          <a:ln/>
        </p:spPr>
        <p:txBody>
          <a:bodyPr/>
          <a:lstStyle>
            <a:lvl1pPr>
              <a:defRPr/>
            </a:lvl1pPr>
          </a:lstStyle>
          <a:p>
            <a:pPr>
              <a:defRPr/>
            </a:pPr>
            <a:fld id="{2216B54F-AC40-4E95-BCBB-28CEA930F1A6}" type="datetime1">
              <a:rPr lang="ru-RU" altLang="ru-RU" smtClean="0"/>
              <a:t>25.10.2022</a:t>
            </a:fld>
            <a:endParaRPr lang="ru-RU" altLang="ru-RU"/>
          </a:p>
        </p:txBody>
      </p:sp>
    </p:spTree>
    <p:extLst>
      <p:ext uri="{BB962C8B-B14F-4D97-AF65-F5344CB8AC3E}">
        <p14:creationId xmlns:p14="http://schemas.microsoft.com/office/powerpoint/2010/main" val="4012336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2971BF-C6AF-4CE1-B3F8-BBE4BA31B1C1}"/>
              </a:ext>
            </a:extLst>
          </p:cNvPr>
          <p:cNvSpPr>
            <a:spLocks noGrp="1"/>
          </p:cNvSpPr>
          <p:nvPr>
            <p:ph type="title"/>
          </p:nvPr>
        </p:nvSpPr>
        <p:spPr>
          <a:xfrm>
            <a:off x="865211" y="1778207"/>
            <a:ext cx="10937319" cy="2966979"/>
          </a:xfrm>
        </p:spPr>
        <p:txBody>
          <a:bodyPr anchor="b"/>
          <a:lstStyle>
            <a:lvl1pPr>
              <a:defRPr sz="6240"/>
            </a:lvl1pPr>
          </a:lstStyle>
          <a:p>
            <a:r>
              <a:rPr lang="ru-RU"/>
              <a:t>Образец заголовка</a:t>
            </a:r>
          </a:p>
        </p:txBody>
      </p:sp>
      <p:sp>
        <p:nvSpPr>
          <p:cNvPr id="3" name="Текст 2">
            <a:extLst>
              <a:ext uri="{FF2B5EF4-FFF2-40B4-BE49-F238E27FC236}">
                <a16:creationId xmlns:a16="http://schemas.microsoft.com/office/drawing/2014/main" id="{A80499D4-26D2-4DA6-8F8E-90FF26337682}"/>
              </a:ext>
            </a:extLst>
          </p:cNvPr>
          <p:cNvSpPr>
            <a:spLocks noGrp="1"/>
          </p:cNvSpPr>
          <p:nvPr>
            <p:ph type="body" idx="1"/>
          </p:nvPr>
        </p:nvSpPr>
        <p:spPr>
          <a:xfrm>
            <a:off x="865211" y="4773255"/>
            <a:ext cx="10937319" cy="1560264"/>
          </a:xfrm>
        </p:spPr>
        <p:txBody>
          <a:bodyPr/>
          <a:lstStyle>
            <a:lvl1pPr marL="0" indent="0">
              <a:buNone/>
              <a:defRPr sz="2496">
                <a:solidFill>
                  <a:schemeClr val="tx1">
                    <a:tint val="75000"/>
                  </a:schemeClr>
                </a:solidFill>
              </a:defRPr>
            </a:lvl1pPr>
            <a:lvl2pPr marL="475488" indent="0">
              <a:buNone/>
              <a:defRPr sz="2080">
                <a:solidFill>
                  <a:schemeClr val="tx1">
                    <a:tint val="75000"/>
                  </a:schemeClr>
                </a:solidFill>
              </a:defRPr>
            </a:lvl2pPr>
            <a:lvl3pPr marL="950976" indent="0">
              <a:buNone/>
              <a:defRPr sz="1872">
                <a:solidFill>
                  <a:schemeClr val="tx1">
                    <a:tint val="75000"/>
                  </a:schemeClr>
                </a:solidFill>
              </a:defRPr>
            </a:lvl3pPr>
            <a:lvl4pPr marL="1426464" indent="0">
              <a:buNone/>
              <a:defRPr sz="1664">
                <a:solidFill>
                  <a:schemeClr val="tx1">
                    <a:tint val="75000"/>
                  </a:schemeClr>
                </a:solidFill>
              </a:defRPr>
            </a:lvl4pPr>
            <a:lvl5pPr marL="1901952" indent="0">
              <a:buNone/>
              <a:defRPr sz="1664">
                <a:solidFill>
                  <a:schemeClr val="tx1">
                    <a:tint val="75000"/>
                  </a:schemeClr>
                </a:solidFill>
              </a:defRPr>
            </a:lvl5pPr>
            <a:lvl6pPr marL="2377440" indent="0">
              <a:buNone/>
              <a:defRPr sz="1664">
                <a:solidFill>
                  <a:schemeClr val="tx1">
                    <a:tint val="75000"/>
                  </a:schemeClr>
                </a:solidFill>
              </a:defRPr>
            </a:lvl6pPr>
            <a:lvl7pPr marL="2852928" indent="0">
              <a:buNone/>
              <a:defRPr sz="1664">
                <a:solidFill>
                  <a:schemeClr val="tx1">
                    <a:tint val="75000"/>
                  </a:schemeClr>
                </a:solidFill>
              </a:defRPr>
            </a:lvl7pPr>
            <a:lvl8pPr marL="3328416" indent="0">
              <a:buNone/>
              <a:defRPr sz="1664">
                <a:solidFill>
                  <a:schemeClr val="tx1">
                    <a:tint val="75000"/>
                  </a:schemeClr>
                </a:solidFill>
              </a:defRPr>
            </a:lvl8pPr>
            <a:lvl9pPr marL="3803904" indent="0">
              <a:buNone/>
              <a:defRPr sz="1664">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32283C0-62FD-46D7-9060-27E7AA890B51}"/>
              </a:ext>
            </a:extLst>
          </p:cNvPr>
          <p:cNvSpPr>
            <a:spLocks noGrp="1"/>
          </p:cNvSpPr>
          <p:nvPr>
            <p:ph type="dt" sz="half" idx="10"/>
          </p:nvPr>
        </p:nvSpPr>
        <p:spPr/>
        <p:txBody>
          <a:bodyPr/>
          <a:lstStyle/>
          <a:p>
            <a:fld id="{EA93FE19-5E7B-49FE-95FC-51AB26B243DA}" type="datetime1">
              <a:rPr lang="ru-RU" smtClean="0"/>
              <a:t>25.10.2022</a:t>
            </a:fld>
            <a:endParaRPr lang="ru-RU"/>
          </a:p>
        </p:txBody>
      </p:sp>
      <p:sp>
        <p:nvSpPr>
          <p:cNvPr id="5" name="Нижний колонтитул 4">
            <a:extLst>
              <a:ext uri="{FF2B5EF4-FFF2-40B4-BE49-F238E27FC236}">
                <a16:creationId xmlns:a16="http://schemas.microsoft.com/office/drawing/2014/main" id="{A298C791-E1C1-4601-AD53-8DF1662D7561}"/>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289004CB-6BB8-4012-848E-B3522B4FDA96}"/>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1810281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03C12E-FA34-4811-935B-EB503DE274E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C157A9C-ED7E-4EA0-9BB8-578188C0A68D}"/>
              </a:ext>
            </a:extLst>
          </p:cNvPr>
          <p:cNvSpPr>
            <a:spLocks noGrp="1"/>
          </p:cNvSpPr>
          <p:nvPr>
            <p:ph sz="half" idx="1"/>
          </p:nvPr>
        </p:nvSpPr>
        <p:spPr>
          <a:xfrm>
            <a:off x="871815" y="1898735"/>
            <a:ext cx="5389404" cy="452559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FB88507-60DB-42F4-BD3F-09CBE5989C86}"/>
              </a:ext>
            </a:extLst>
          </p:cNvPr>
          <p:cNvSpPr>
            <a:spLocks noGrp="1"/>
          </p:cNvSpPr>
          <p:nvPr>
            <p:ph sz="half" idx="2"/>
          </p:nvPr>
        </p:nvSpPr>
        <p:spPr>
          <a:xfrm>
            <a:off x="6419731" y="1898735"/>
            <a:ext cx="5389404" cy="452559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6CD1D05-FAC0-488B-BEA2-F4A5B0F5E5CB}"/>
              </a:ext>
            </a:extLst>
          </p:cNvPr>
          <p:cNvSpPr>
            <a:spLocks noGrp="1"/>
          </p:cNvSpPr>
          <p:nvPr>
            <p:ph type="dt" sz="half" idx="10"/>
          </p:nvPr>
        </p:nvSpPr>
        <p:spPr/>
        <p:txBody>
          <a:bodyPr/>
          <a:lstStyle/>
          <a:p>
            <a:fld id="{B36A987D-DBF4-4642-AB45-6C2C7F4AF176}" type="datetime1">
              <a:rPr lang="ru-RU" smtClean="0"/>
              <a:t>25.10.2022</a:t>
            </a:fld>
            <a:endParaRPr lang="ru-RU"/>
          </a:p>
        </p:txBody>
      </p:sp>
      <p:sp>
        <p:nvSpPr>
          <p:cNvPr id="6" name="Нижний колонтитул 5">
            <a:extLst>
              <a:ext uri="{FF2B5EF4-FFF2-40B4-BE49-F238E27FC236}">
                <a16:creationId xmlns:a16="http://schemas.microsoft.com/office/drawing/2014/main" id="{F682C714-4C33-4D2E-BE51-CE3BBE540408}"/>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7" name="Номер слайда 6">
            <a:extLst>
              <a:ext uri="{FF2B5EF4-FFF2-40B4-BE49-F238E27FC236}">
                <a16:creationId xmlns:a16="http://schemas.microsoft.com/office/drawing/2014/main" id="{DF99EBF5-B738-4E16-BC5F-D44B21A9F144}"/>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1398791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FB2239-AC23-4A9C-97F5-5CE1F7DC25BD}"/>
              </a:ext>
            </a:extLst>
          </p:cNvPr>
          <p:cNvSpPr>
            <a:spLocks noGrp="1"/>
          </p:cNvSpPr>
          <p:nvPr>
            <p:ph type="title"/>
          </p:nvPr>
        </p:nvSpPr>
        <p:spPr>
          <a:xfrm>
            <a:off x="873467" y="379747"/>
            <a:ext cx="10937319" cy="1378647"/>
          </a:xfrm>
        </p:spPr>
        <p:txBody>
          <a:bodyPr/>
          <a:lstStyle/>
          <a:p>
            <a:r>
              <a:rPr lang="ru-RU"/>
              <a:t>Образец заголовка</a:t>
            </a:r>
          </a:p>
        </p:txBody>
      </p:sp>
      <p:sp>
        <p:nvSpPr>
          <p:cNvPr id="3" name="Текст 2">
            <a:extLst>
              <a:ext uri="{FF2B5EF4-FFF2-40B4-BE49-F238E27FC236}">
                <a16:creationId xmlns:a16="http://schemas.microsoft.com/office/drawing/2014/main" id="{611404EF-FAA2-49D8-B7AB-C795B50B2D7E}"/>
              </a:ext>
            </a:extLst>
          </p:cNvPr>
          <p:cNvSpPr>
            <a:spLocks noGrp="1"/>
          </p:cNvSpPr>
          <p:nvPr>
            <p:ph type="body" idx="1"/>
          </p:nvPr>
        </p:nvSpPr>
        <p:spPr>
          <a:xfrm>
            <a:off x="873467" y="1748487"/>
            <a:ext cx="5364636" cy="856907"/>
          </a:xfrm>
        </p:spPr>
        <p:txBody>
          <a:bodyPr anchor="b"/>
          <a:lstStyle>
            <a:lvl1pPr marL="0" indent="0">
              <a:buNone/>
              <a:defRPr sz="2496" b="1"/>
            </a:lvl1pPr>
            <a:lvl2pPr marL="475488" indent="0">
              <a:buNone/>
              <a:defRPr sz="2080" b="1"/>
            </a:lvl2pPr>
            <a:lvl3pPr marL="950976" indent="0">
              <a:buNone/>
              <a:defRPr sz="1872" b="1"/>
            </a:lvl3pPr>
            <a:lvl4pPr marL="1426464" indent="0">
              <a:buNone/>
              <a:defRPr sz="1664" b="1"/>
            </a:lvl4pPr>
            <a:lvl5pPr marL="1901952" indent="0">
              <a:buNone/>
              <a:defRPr sz="1664" b="1"/>
            </a:lvl5pPr>
            <a:lvl6pPr marL="2377440" indent="0">
              <a:buNone/>
              <a:defRPr sz="1664" b="1"/>
            </a:lvl6pPr>
            <a:lvl7pPr marL="2852928" indent="0">
              <a:buNone/>
              <a:defRPr sz="1664" b="1"/>
            </a:lvl7pPr>
            <a:lvl8pPr marL="3328416" indent="0">
              <a:buNone/>
              <a:defRPr sz="1664" b="1"/>
            </a:lvl8pPr>
            <a:lvl9pPr marL="3803904" indent="0">
              <a:buNone/>
              <a:defRPr sz="1664" b="1"/>
            </a:lvl9pPr>
          </a:lstStyle>
          <a:p>
            <a:pPr lvl="0"/>
            <a:r>
              <a:rPr lang="ru-RU"/>
              <a:t>Образец текста</a:t>
            </a:r>
          </a:p>
        </p:txBody>
      </p:sp>
      <p:sp>
        <p:nvSpPr>
          <p:cNvPr id="4" name="Объект 3">
            <a:extLst>
              <a:ext uri="{FF2B5EF4-FFF2-40B4-BE49-F238E27FC236}">
                <a16:creationId xmlns:a16="http://schemas.microsoft.com/office/drawing/2014/main" id="{563520C5-5C2D-4F39-AC3E-7D5894C7B49F}"/>
              </a:ext>
            </a:extLst>
          </p:cNvPr>
          <p:cNvSpPr>
            <a:spLocks noGrp="1"/>
          </p:cNvSpPr>
          <p:nvPr>
            <p:ph sz="half" idx="2"/>
          </p:nvPr>
        </p:nvSpPr>
        <p:spPr>
          <a:xfrm>
            <a:off x="873467" y="2605394"/>
            <a:ext cx="5364636" cy="383214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7CC25E1-A197-4485-8E9E-DF9690813EB4}"/>
              </a:ext>
            </a:extLst>
          </p:cNvPr>
          <p:cNvSpPr>
            <a:spLocks noGrp="1"/>
          </p:cNvSpPr>
          <p:nvPr>
            <p:ph type="body" sz="quarter" idx="3"/>
          </p:nvPr>
        </p:nvSpPr>
        <p:spPr>
          <a:xfrm>
            <a:off x="6419731" y="1748487"/>
            <a:ext cx="5391055" cy="856907"/>
          </a:xfrm>
        </p:spPr>
        <p:txBody>
          <a:bodyPr anchor="b"/>
          <a:lstStyle>
            <a:lvl1pPr marL="0" indent="0">
              <a:buNone/>
              <a:defRPr sz="2496" b="1"/>
            </a:lvl1pPr>
            <a:lvl2pPr marL="475488" indent="0">
              <a:buNone/>
              <a:defRPr sz="2080" b="1"/>
            </a:lvl2pPr>
            <a:lvl3pPr marL="950976" indent="0">
              <a:buNone/>
              <a:defRPr sz="1872" b="1"/>
            </a:lvl3pPr>
            <a:lvl4pPr marL="1426464" indent="0">
              <a:buNone/>
              <a:defRPr sz="1664" b="1"/>
            </a:lvl4pPr>
            <a:lvl5pPr marL="1901952" indent="0">
              <a:buNone/>
              <a:defRPr sz="1664" b="1"/>
            </a:lvl5pPr>
            <a:lvl6pPr marL="2377440" indent="0">
              <a:buNone/>
              <a:defRPr sz="1664" b="1"/>
            </a:lvl6pPr>
            <a:lvl7pPr marL="2852928" indent="0">
              <a:buNone/>
              <a:defRPr sz="1664" b="1"/>
            </a:lvl7pPr>
            <a:lvl8pPr marL="3328416" indent="0">
              <a:buNone/>
              <a:defRPr sz="1664" b="1"/>
            </a:lvl8pPr>
            <a:lvl9pPr marL="3803904" indent="0">
              <a:buNone/>
              <a:defRPr sz="1664" b="1"/>
            </a:lvl9pPr>
          </a:lstStyle>
          <a:p>
            <a:pPr lvl="0"/>
            <a:r>
              <a:rPr lang="ru-RU"/>
              <a:t>Образец текста</a:t>
            </a:r>
          </a:p>
        </p:txBody>
      </p:sp>
      <p:sp>
        <p:nvSpPr>
          <p:cNvPr id="6" name="Объект 5">
            <a:extLst>
              <a:ext uri="{FF2B5EF4-FFF2-40B4-BE49-F238E27FC236}">
                <a16:creationId xmlns:a16="http://schemas.microsoft.com/office/drawing/2014/main" id="{1CA92BCD-C150-49FB-90BB-C1524CE522A9}"/>
              </a:ext>
            </a:extLst>
          </p:cNvPr>
          <p:cNvSpPr>
            <a:spLocks noGrp="1"/>
          </p:cNvSpPr>
          <p:nvPr>
            <p:ph sz="quarter" idx="4"/>
          </p:nvPr>
        </p:nvSpPr>
        <p:spPr>
          <a:xfrm>
            <a:off x="6419731" y="2605394"/>
            <a:ext cx="5391055" cy="383214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B9D91A5-CF2D-4C21-B15D-399555DDB454}"/>
              </a:ext>
            </a:extLst>
          </p:cNvPr>
          <p:cNvSpPr>
            <a:spLocks noGrp="1"/>
          </p:cNvSpPr>
          <p:nvPr>
            <p:ph type="dt" sz="half" idx="10"/>
          </p:nvPr>
        </p:nvSpPr>
        <p:spPr/>
        <p:txBody>
          <a:bodyPr/>
          <a:lstStyle/>
          <a:p>
            <a:fld id="{0A81ECE7-7F22-449A-9806-57737F432DC5}" type="datetime1">
              <a:rPr lang="ru-RU" smtClean="0"/>
              <a:t>25.10.2022</a:t>
            </a:fld>
            <a:endParaRPr lang="ru-RU"/>
          </a:p>
        </p:txBody>
      </p:sp>
      <p:sp>
        <p:nvSpPr>
          <p:cNvPr id="8" name="Нижний колонтитул 7">
            <a:extLst>
              <a:ext uri="{FF2B5EF4-FFF2-40B4-BE49-F238E27FC236}">
                <a16:creationId xmlns:a16="http://schemas.microsoft.com/office/drawing/2014/main" id="{33C27DEA-5089-4252-B304-3ECBE9661013}"/>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9" name="Номер слайда 8">
            <a:extLst>
              <a:ext uri="{FF2B5EF4-FFF2-40B4-BE49-F238E27FC236}">
                <a16:creationId xmlns:a16="http://schemas.microsoft.com/office/drawing/2014/main" id="{98E92BCF-7E92-4A42-9BCF-87C2DFD8C4EB}"/>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2684815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D59075-4BB1-4976-81EC-C1C52AD2A16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F3F1BEC-5930-4772-9496-EAC31B30AA02}"/>
              </a:ext>
            </a:extLst>
          </p:cNvPr>
          <p:cNvSpPr>
            <a:spLocks noGrp="1"/>
          </p:cNvSpPr>
          <p:nvPr>
            <p:ph type="dt" sz="half" idx="10"/>
          </p:nvPr>
        </p:nvSpPr>
        <p:spPr/>
        <p:txBody>
          <a:bodyPr/>
          <a:lstStyle/>
          <a:p>
            <a:fld id="{A323112D-EFAB-4506-9E28-B9BB44B84F68}" type="datetime1">
              <a:rPr lang="ru-RU" smtClean="0"/>
              <a:t>25.10.2022</a:t>
            </a:fld>
            <a:endParaRPr lang="ru-RU"/>
          </a:p>
        </p:txBody>
      </p:sp>
      <p:sp>
        <p:nvSpPr>
          <p:cNvPr id="4" name="Нижний колонтитул 3">
            <a:extLst>
              <a:ext uri="{FF2B5EF4-FFF2-40B4-BE49-F238E27FC236}">
                <a16:creationId xmlns:a16="http://schemas.microsoft.com/office/drawing/2014/main" id="{2096A565-1CCB-4E92-ABE0-DBA6C6DFB8EF}"/>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5" name="Номер слайда 4">
            <a:extLst>
              <a:ext uri="{FF2B5EF4-FFF2-40B4-BE49-F238E27FC236}">
                <a16:creationId xmlns:a16="http://schemas.microsoft.com/office/drawing/2014/main" id="{F78476C8-93C1-4E9D-B9F3-D03EC028501A}"/>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34093448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4314369-01D4-49F6-AF9C-502FC4B532C9}"/>
              </a:ext>
            </a:extLst>
          </p:cNvPr>
          <p:cNvSpPr>
            <a:spLocks noGrp="1"/>
          </p:cNvSpPr>
          <p:nvPr>
            <p:ph type="dt" sz="half" idx="10"/>
          </p:nvPr>
        </p:nvSpPr>
        <p:spPr/>
        <p:txBody>
          <a:bodyPr/>
          <a:lstStyle/>
          <a:p>
            <a:fld id="{5D759517-A9C1-4FC7-BC43-76395AA288E8}" type="datetime1">
              <a:rPr lang="ru-RU" smtClean="0"/>
              <a:t>25.10.2022</a:t>
            </a:fld>
            <a:endParaRPr lang="ru-RU"/>
          </a:p>
        </p:txBody>
      </p:sp>
      <p:sp>
        <p:nvSpPr>
          <p:cNvPr id="3" name="Нижний колонтитул 2">
            <a:extLst>
              <a:ext uri="{FF2B5EF4-FFF2-40B4-BE49-F238E27FC236}">
                <a16:creationId xmlns:a16="http://schemas.microsoft.com/office/drawing/2014/main" id="{35BC5006-A9A8-419A-907A-E1236469E3B0}"/>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4" name="Номер слайда 3">
            <a:extLst>
              <a:ext uri="{FF2B5EF4-FFF2-40B4-BE49-F238E27FC236}">
                <a16:creationId xmlns:a16="http://schemas.microsoft.com/office/drawing/2014/main" id="{334D9A9E-5CB2-46D9-882C-71F5C16F267C}"/>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4947692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D63F46-D452-4B10-888D-D3FB8A7B7B20}"/>
              </a:ext>
            </a:extLst>
          </p:cNvPr>
          <p:cNvSpPr>
            <a:spLocks noGrp="1"/>
          </p:cNvSpPr>
          <p:nvPr>
            <p:ph type="title"/>
          </p:nvPr>
        </p:nvSpPr>
        <p:spPr>
          <a:xfrm>
            <a:off x="873468" y="475509"/>
            <a:ext cx="4089936" cy="1664282"/>
          </a:xfrm>
        </p:spPr>
        <p:txBody>
          <a:bodyPr anchor="b"/>
          <a:lstStyle>
            <a:lvl1pPr>
              <a:defRPr sz="3328"/>
            </a:lvl1pPr>
          </a:lstStyle>
          <a:p>
            <a:r>
              <a:rPr lang="ru-RU"/>
              <a:t>Образец заголовка</a:t>
            </a:r>
          </a:p>
        </p:txBody>
      </p:sp>
      <p:sp>
        <p:nvSpPr>
          <p:cNvPr id="3" name="Объект 2">
            <a:extLst>
              <a:ext uri="{FF2B5EF4-FFF2-40B4-BE49-F238E27FC236}">
                <a16:creationId xmlns:a16="http://schemas.microsoft.com/office/drawing/2014/main" id="{8C179FD3-3032-45C1-9137-4244A83880E5}"/>
              </a:ext>
            </a:extLst>
          </p:cNvPr>
          <p:cNvSpPr>
            <a:spLocks noGrp="1"/>
          </p:cNvSpPr>
          <p:nvPr>
            <p:ph idx="1"/>
          </p:nvPr>
        </p:nvSpPr>
        <p:spPr>
          <a:xfrm>
            <a:off x="5391055" y="1026968"/>
            <a:ext cx="6419731" cy="5068796"/>
          </a:xfrm>
        </p:spPr>
        <p:txBody>
          <a:bodyPr/>
          <a:lstStyle>
            <a:lvl1pPr>
              <a:defRPr sz="3328"/>
            </a:lvl1pPr>
            <a:lvl2pPr>
              <a:defRPr sz="2912"/>
            </a:lvl2pPr>
            <a:lvl3pPr>
              <a:defRPr sz="2496"/>
            </a:lvl3pPr>
            <a:lvl4pPr>
              <a:defRPr sz="2080"/>
            </a:lvl4pPr>
            <a:lvl5pPr>
              <a:defRPr sz="2080"/>
            </a:lvl5pPr>
            <a:lvl6pPr>
              <a:defRPr sz="2080"/>
            </a:lvl6pPr>
            <a:lvl7pPr>
              <a:defRPr sz="2080"/>
            </a:lvl7pPr>
            <a:lvl8pPr>
              <a:defRPr sz="2080"/>
            </a:lvl8pPr>
            <a:lvl9pPr>
              <a:defRPr sz="208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71811A2-6665-4B64-8634-31970087E105}"/>
              </a:ext>
            </a:extLst>
          </p:cNvPr>
          <p:cNvSpPr>
            <a:spLocks noGrp="1"/>
          </p:cNvSpPr>
          <p:nvPr>
            <p:ph type="body" sz="half" idx="2"/>
          </p:nvPr>
        </p:nvSpPr>
        <p:spPr>
          <a:xfrm>
            <a:off x="873468" y="2139792"/>
            <a:ext cx="4089936" cy="3964228"/>
          </a:xfrm>
        </p:spPr>
        <p:txBody>
          <a:bodyPr/>
          <a:lstStyle>
            <a:lvl1pPr marL="0" indent="0">
              <a:buNone/>
              <a:defRPr sz="1664"/>
            </a:lvl1pPr>
            <a:lvl2pPr marL="475488" indent="0">
              <a:buNone/>
              <a:defRPr sz="1456"/>
            </a:lvl2pPr>
            <a:lvl3pPr marL="950976" indent="0">
              <a:buNone/>
              <a:defRPr sz="1248"/>
            </a:lvl3pPr>
            <a:lvl4pPr marL="1426464" indent="0">
              <a:buNone/>
              <a:defRPr sz="1040"/>
            </a:lvl4pPr>
            <a:lvl5pPr marL="1901952" indent="0">
              <a:buNone/>
              <a:defRPr sz="1040"/>
            </a:lvl5pPr>
            <a:lvl6pPr marL="2377440" indent="0">
              <a:buNone/>
              <a:defRPr sz="1040"/>
            </a:lvl6pPr>
            <a:lvl7pPr marL="2852928" indent="0">
              <a:buNone/>
              <a:defRPr sz="1040"/>
            </a:lvl7pPr>
            <a:lvl8pPr marL="3328416" indent="0">
              <a:buNone/>
              <a:defRPr sz="1040"/>
            </a:lvl8pPr>
            <a:lvl9pPr marL="3803904" indent="0">
              <a:buNone/>
              <a:defRPr sz="1040"/>
            </a:lvl9pPr>
          </a:lstStyle>
          <a:p>
            <a:pPr lvl="0"/>
            <a:r>
              <a:rPr lang="ru-RU"/>
              <a:t>Образец текста</a:t>
            </a:r>
          </a:p>
        </p:txBody>
      </p:sp>
      <p:sp>
        <p:nvSpPr>
          <p:cNvPr id="5" name="Дата 4">
            <a:extLst>
              <a:ext uri="{FF2B5EF4-FFF2-40B4-BE49-F238E27FC236}">
                <a16:creationId xmlns:a16="http://schemas.microsoft.com/office/drawing/2014/main" id="{64B127BE-4A73-48E8-A8DF-FC8FFA670B85}"/>
              </a:ext>
            </a:extLst>
          </p:cNvPr>
          <p:cNvSpPr>
            <a:spLocks noGrp="1"/>
          </p:cNvSpPr>
          <p:nvPr>
            <p:ph type="dt" sz="half" idx="10"/>
          </p:nvPr>
        </p:nvSpPr>
        <p:spPr/>
        <p:txBody>
          <a:bodyPr/>
          <a:lstStyle/>
          <a:p>
            <a:fld id="{B27985F0-61EE-4113-9080-F2AE80BEEE85}" type="datetime1">
              <a:rPr lang="ru-RU" smtClean="0"/>
              <a:t>25.10.2022</a:t>
            </a:fld>
            <a:endParaRPr lang="ru-RU"/>
          </a:p>
        </p:txBody>
      </p:sp>
      <p:sp>
        <p:nvSpPr>
          <p:cNvPr id="6" name="Нижний колонтитул 5">
            <a:extLst>
              <a:ext uri="{FF2B5EF4-FFF2-40B4-BE49-F238E27FC236}">
                <a16:creationId xmlns:a16="http://schemas.microsoft.com/office/drawing/2014/main" id="{682E7F18-1948-4FFE-933F-13F34C3EE2A5}"/>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7" name="Номер слайда 6">
            <a:extLst>
              <a:ext uri="{FF2B5EF4-FFF2-40B4-BE49-F238E27FC236}">
                <a16:creationId xmlns:a16="http://schemas.microsoft.com/office/drawing/2014/main" id="{D7F4340F-989A-4419-B0D1-0AB831A52FA8}"/>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22671530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913D17-F904-40C2-86C2-0D381ABEF912}"/>
              </a:ext>
            </a:extLst>
          </p:cNvPr>
          <p:cNvSpPr>
            <a:spLocks noGrp="1"/>
          </p:cNvSpPr>
          <p:nvPr>
            <p:ph type="title"/>
          </p:nvPr>
        </p:nvSpPr>
        <p:spPr>
          <a:xfrm>
            <a:off x="873468" y="475509"/>
            <a:ext cx="4089936" cy="1664282"/>
          </a:xfrm>
        </p:spPr>
        <p:txBody>
          <a:bodyPr anchor="b"/>
          <a:lstStyle>
            <a:lvl1pPr>
              <a:defRPr sz="3328"/>
            </a:lvl1pPr>
          </a:lstStyle>
          <a:p>
            <a:r>
              <a:rPr lang="ru-RU"/>
              <a:t>Образец заголовка</a:t>
            </a:r>
          </a:p>
        </p:txBody>
      </p:sp>
      <p:sp>
        <p:nvSpPr>
          <p:cNvPr id="3" name="Рисунок 2">
            <a:extLst>
              <a:ext uri="{FF2B5EF4-FFF2-40B4-BE49-F238E27FC236}">
                <a16:creationId xmlns:a16="http://schemas.microsoft.com/office/drawing/2014/main" id="{F1813D0D-59E8-4D02-A0A9-CB0782828431}"/>
              </a:ext>
            </a:extLst>
          </p:cNvPr>
          <p:cNvSpPr>
            <a:spLocks noGrp="1"/>
          </p:cNvSpPr>
          <p:nvPr>
            <p:ph type="pic" idx="1"/>
          </p:nvPr>
        </p:nvSpPr>
        <p:spPr>
          <a:xfrm>
            <a:off x="5391055" y="1026968"/>
            <a:ext cx="6419731" cy="5068796"/>
          </a:xfrm>
        </p:spPr>
        <p:txBody>
          <a:bodyPr/>
          <a:lstStyle>
            <a:lvl1pPr marL="0" indent="0">
              <a:buNone/>
              <a:defRPr sz="3328"/>
            </a:lvl1pPr>
            <a:lvl2pPr marL="475488" indent="0">
              <a:buNone/>
              <a:defRPr sz="2912"/>
            </a:lvl2pPr>
            <a:lvl3pPr marL="950976" indent="0">
              <a:buNone/>
              <a:defRPr sz="2496"/>
            </a:lvl3pPr>
            <a:lvl4pPr marL="1426464" indent="0">
              <a:buNone/>
              <a:defRPr sz="2080"/>
            </a:lvl4pPr>
            <a:lvl5pPr marL="1901952" indent="0">
              <a:buNone/>
              <a:defRPr sz="2080"/>
            </a:lvl5pPr>
            <a:lvl6pPr marL="2377440" indent="0">
              <a:buNone/>
              <a:defRPr sz="2080"/>
            </a:lvl6pPr>
            <a:lvl7pPr marL="2852928" indent="0">
              <a:buNone/>
              <a:defRPr sz="2080"/>
            </a:lvl7pPr>
            <a:lvl8pPr marL="3328416" indent="0">
              <a:buNone/>
              <a:defRPr sz="2080"/>
            </a:lvl8pPr>
            <a:lvl9pPr marL="3803904" indent="0">
              <a:buNone/>
              <a:defRPr sz="2080"/>
            </a:lvl9pPr>
          </a:lstStyle>
          <a:p>
            <a:endParaRPr lang="ru-RU"/>
          </a:p>
        </p:txBody>
      </p:sp>
      <p:sp>
        <p:nvSpPr>
          <p:cNvPr id="4" name="Текст 3">
            <a:extLst>
              <a:ext uri="{FF2B5EF4-FFF2-40B4-BE49-F238E27FC236}">
                <a16:creationId xmlns:a16="http://schemas.microsoft.com/office/drawing/2014/main" id="{F1A0011C-0F70-41FE-BB4D-BB198E6AA8B5}"/>
              </a:ext>
            </a:extLst>
          </p:cNvPr>
          <p:cNvSpPr>
            <a:spLocks noGrp="1"/>
          </p:cNvSpPr>
          <p:nvPr>
            <p:ph type="body" sz="half" idx="2"/>
          </p:nvPr>
        </p:nvSpPr>
        <p:spPr>
          <a:xfrm>
            <a:off x="873468" y="2139792"/>
            <a:ext cx="4089936" cy="3964228"/>
          </a:xfrm>
        </p:spPr>
        <p:txBody>
          <a:bodyPr/>
          <a:lstStyle>
            <a:lvl1pPr marL="0" indent="0">
              <a:buNone/>
              <a:defRPr sz="1664"/>
            </a:lvl1pPr>
            <a:lvl2pPr marL="475488" indent="0">
              <a:buNone/>
              <a:defRPr sz="1456"/>
            </a:lvl2pPr>
            <a:lvl3pPr marL="950976" indent="0">
              <a:buNone/>
              <a:defRPr sz="1248"/>
            </a:lvl3pPr>
            <a:lvl4pPr marL="1426464" indent="0">
              <a:buNone/>
              <a:defRPr sz="1040"/>
            </a:lvl4pPr>
            <a:lvl5pPr marL="1901952" indent="0">
              <a:buNone/>
              <a:defRPr sz="1040"/>
            </a:lvl5pPr>
            <a:lvl6pPr marL="2377440" indent="0">
              <a:buNone/>
              <a:defRPr sz="1040"/>
            </a:lvl6pPr>
            <a:lvl7pPr marL="2852928" indent="0">
              <a:buNone/>
              <a:defRPr sz="1040"/>
            </a:lvl7pPr>
            <a:lvl8pPr marL="3328416" indent="0">
              <a:buNone/>
              <a:defRPr sz="1040"/>
            </a:lvl8pPr>
            <a:lvl9pPr marL="3803904" indent="0">
              <a:buNone/>
              <a:defRPr sz="1040"/>
            </a:lvl9pPr>
          </a:lstStyle>
          <a:p>
            <a:pPr lvl="0"/>
            <a:r>
              <a:rPr lang="ru-RU"/>
              <a:t>Образец текста</a:t>
            </a:r>
          </a:p>
        </p:txBody>
      </p:sp>
      <p:sp>
        <p:nvSpPr>
          <p:cNvPr id="5" name="Дата 4">
            <a:extLst>
              <a:ext uri="{FF2B5EF4-FFF2-40B4-BE49-F238E27FC236}">
                <a16:creationId xmlns:a16="http://schemas.microsoft.com/office/drawing/2014/main" id="{FD710BA2-EFBB-4DF0-9B09-A9AF24E75DF3}"/>
              </a:ext>
            </a:extLst>
          </p:cNvPr>
          <p:cNvSpPr>
            <a:spLocks noGrp="1"/>
          </p:cNvSpPr>
          <p:nvPr>
            <p:ph type="dt" sz="half" idx="10"/>
          </p:nvPr>
        </p:nvSpPr>
        <p:spPr/>
        <p:txBody>
          <a:bodyPr/>
          <a:lstStyle/>
          <a:p>
            <a:fld id="{F88A4B22-9BAC-4EC4-9F3D-BBC3FDAB69B2}" type="datetime1">
              <a:rPr lang="ru-RU" smtClean="0"/>
              <a:t>25.10.2022</a:t>
            </a:fld>
            <a:endParaRPr lang="ru-RU"/>
          </a:p>
        </p:txBody>
      </p:sp>
      <p:sp>
        <p:nvSpPr>
          <p:cNvPr id="6" name="Нижний колонтитул 5">
            <a:extLst>
              <a:ext uri="{FF2B5EF4-FFF2-40B4-BE49-F238E27FC236}">
                <a16:creationId xmlns:a16="http://schemas.microsoft.com/office/drawing/2014/main" id="{37F6E33B-274A-4FC2-8393-F94B1B27999E}"/>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7" name="Номер слайда 6">
            <a:extLst>
              <a:ext uri="{FF2B5EF4-FFF2-40B4-BE49-F238E27FC236}">
                <a16:creationId xmlns:a16="http://schemas.microsoft.com/office/drawing/2014/main" id="{2D03D3AB-F1CD-4786-9C7C-1A3E03DCA1DD}"/>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19898072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D18FAD-F787-4833-B77A-717028AB929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4BEBF40-1309-4A25-99B2-4CA3C590D5C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E99635F-5EA8-42F2-800D-1AC6968BD144}"/>
              </a:ext>
            </a:extLst>
          </p:cNvPr>
          <p:cNvSpPr>
            <a:spLocks noGrp="1"/>
          </p:cNvSpPr>
          <p:nvPr>
            <p:ph type="dt" sz="half" idx="10"/>
          </p:nvPr>
        </p:nvSpPr>
        <p:spPr/>
        <p:txBody>
          <a:bodyPr/>
          <a:lstStyle/>
          <a:p>
            <a:fld id="{FF368BBB-5C24-44DC-97E8-C9E618CF8898}" type="datetime1">
              <a:rPr lang="ru-RU" smtClean="0"/>
              <a:t>25.10.2022</a:t>
            </a:fld>
            <a:endParaRPr lang="ru-RU"/>
          </a:p>
        </p:txBody>
      </p:sp>
      <p:sp>
        <p:nvSpPr>
          <p:cNvPr id="5" name="Нижний колонтитул 4">
            <a:extLst>
              <a:ext uri="{FF2B5EF4-FFF2-40B4-BE49-F238E27FC236}">
                <a16:creationId xmlns:a16="http://schemas.microsoft.com/office/drawing/2014/main" id="{E2A0F7AB-3278-411C-BA23-6636CEA5C613}"/>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D5EC329B-82F1-4CC3-AED1-BE16919396D1}"/>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36684355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4ACE93F-F3E0-4DF8-BFCD-778332403A65}"/>
              </a:ext>
            </a:extLst>
          </p:cNvPr>
          <p:cNvSpPr>
            <a:spLocks noGrp="1"/>
          </p:cNvSpPr>
          <p:nvPr>
            <p:ph type="title" orient="vert"/>
          </p:nvPr>
        </p:nvSpPr>
        <p:spPr>
          <a:xfrm>
            <a:off x="9074805" y="379747"/>
            <a:ext cx="2734330" cy="6044581"/>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214CF25-9541-496D-B22D-24F746569947}"/>
              </a:ext>
            </a:extLst>
          </p:cNvPr>
          <p:cNvSpPr>
            <a:spLocks noGrp="1"/>
          </p:cNvSpPr>
          <p:nvPr>
            <p:ph type="body" orient="vert" idx="1"/>
          </p:nvPr>
        </p:nvSpPr>
        <p:spPr>
          <a:xfrm>
            <a:off x="871815" y="379747"/>
            <a:ext cx="8044478" cy="604458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0DBA739-8226-4B97-B9ED-B79D071DB294}"/>
              </a:ext>
            </a:extLst>
          </p:cNvPr>
          <p:cNvSpPr>
            <a:spLocks noGrp="1"/>
          </p:cNvSpPr>
          <p:nvPr>
            <p:ph type="dt" sz="half" idx="10"/>
          </p:nvPr>
        </p:nvSpPr>
        <p:spPr/>
        <p:txBody>
          <a:bodyPr/>
          <a:lstStyle/>
          <a:p>
            <a:fld id="{ABAB8D5A-1ACA-44F6-B8B0-FA6F23F55FD0}" type="datetime1">
              <a:rPr lang="ru-RU" smtClean="0"/>
              <a:t>25.10.2022</a:t>
            </a:fld>
            <a:endParaRPr lang="ru-RU"/>
          </a:p>
        </p:txBody>
      </p:sp>
      <p:sp>
        <p:nvSpPr>
          <p:cNvPr id="5" name="Нижний колонтитул 4">
            <a:extLst>
              <a:ext uri="{FF2B5EF4-FFF2-40B4-BE49-F238E27FC236}">
                <a16:creationId xmlns:a16="http://schemas.microsoft.com/office/drawing/2014/main" id="{F874C0F3-0303-474F-8221-9D60EE7CBAE9}"/>
              </a:ext>
            </a:extLst>
          </p:cNvPr>
          <p:cNvSpPr>
            <a:spLocks noGrp="1"/>
          </p:cNvSpPr>
          <p:nvPr>
            <p:ph type="ftr" sz="quarter" idx="11"/>
          </p:nvPr>
        </p:nvSpPr>
        <p:spPr/>
        <p:txBody>
          <a:body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E6E2C0FF-6F70-4421-967C-15AE076A0483}"/>
              </a:ext>
            </a:extLst>
          </p:cNvPr>
          <p:cNvSpPr>
            <a:spLocks noGrp="1"/>
          </p:cNvSpPr>
          <p:nvPr>
            <p:ph type="sldNum" sz="quarter" idx="12"/>
          </p:nvPr>
        </p:nvSpPr>
        <p:spPr/>
        <p:txBody>
          <a:bodyPr/>
          <a:lstStyle/>
          <a:p>
            <a:fld id="{029F67CF-ABD9-40D8-A158-1287EDC6A166}" type="slidenum">
              <a:rPr lang="ru-RU" smtClean="0"/>
              <a:t>‹#›</a:t>
            </a:fld>
            <a:endParaRPr lang="ru-RU"/>
          </a:p>
        </p:txBody>
      </p:sp>
    </p:spTree>
    <p:extLst>
      <p:ext uri="{BB962C8B-B14F-4D97-AF65-F5344CB8AC3E}">
        <p14:creationId xmlns:p14="http://schemas.microsoft.com/office/powerpoint/2010/main" val="1742651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51071" y="2215742"/>
            <a:ext cx="10778808" cy="1528894"/>
          </a:xfrm>
        </p:spPr>
        <p:txBody>
          <a:bodyPr/>
          <a:lstStyle/>
          <a:p>
            <a:r>
              <a:rPr lang="ru-RU"/>
              <a:t>Образец заголовка</a:t>
            </a:r>
          </a:p>
        </p:txBody>
      </p:sp>
      <p:sp>
        <p:nvSpPr>
          <p:cNvPr id="3" name="Подзаголовок 2"/>
          <p:cNvSpPr>
            <a:spLocks noGrp="1"/>
          </p:cNvSpPr>
          <p:nvPr>
            <p:ph type="subTitle" idx="1"/>
          </p:nvPr>
        </p:nvSpPr>
        <p:spPr>
          <a:xfrm>
            <a:off x="1902143" y="4041828"/>
            <a:ext cx="8876665" cy="1822785"/>
          </a:xfrm>
        </p:spPr>
        <p:txBody>
          <a:bodyPr/>
          <a:lstStyle>
            <a:lvl1pPr marL="0" indent="0" algn="ctr">
              <a:buNone/>
              <a:defRPr/>
            </a:lvl1pPr>
            <a:lvl2pPr marL="475433" indent="0" algn="ctr">
              <a:buNone/>
              <a:defRPr/>
            </a:lvl2pPr>
            <a:lvl3pPr marL="950867" indent="0" algn="ctr">
              <a:buNone/>
              <a:defRPr/>
            </a:lvl3pPr>
            <a:lvl4pPr marL="1426301" indent="0" algn="ctr">
              <a:buNone/>
              <a:defRPr/>
            </a:lvl4pPr>
            <a:lvl5pPr marL="1901734" indent="0" algn="ctr">
              <a:buNone/>
              <a:defRPr/>
            </a:lvl5pPr>
            <a:lvl6pPr marL="2377166" indent="0" algn="ctr">
              <a:buNone/>
              <a:defRPr/>
            </a:lvl6pPr>
            <a:lvl7pPr marL="2852600" indent="0" algn="ctr">
              <a:buNone/>
              <a:defRPr/>
            </a:lvl7pPr>
            <a:lvl8pPr marL="3328033" indent="0" algn="ctr">
              <a:buNone/>
              <a:defRPr/>
            </a:lvl8pPr>
            <a:lvl9pPr marL="3803467"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fld id="{00638E8B-97D5-425E-969F-1F2E314EF2BF}" type="datetime1">
              <a:rPr lang="ru-RU" altLang="ru-RU" smtClean="0">
                <a:solidFill>
                  <a:srgbClr val="000000"/>
                </a:solidFill>
              </a:rPr>
              <a:t>25.10.2022</a:t>
            </a:fld>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D60AFD3-ADF8-4CB5-861F-836CE80AE41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524056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58" y="283985"/>
            <a:ext cx="4171945" cy="1208586"/>
          </a:xfrm>
        </p:spPr>
        <p:txBody>
          <a:bodyPr anchor="b"/>
          <a:lstStyle>
            <a:lvl1pPr algn="l">
              <a:defRPr sz="2400" b="1"/>
            </a:lvl1pPr>
          </a:lstStyle>
          <a:p>
            <a:r>
              <a:rPr lang="ru-RU"/>
              <a:t>Образец заголовка</a:t>
            </a:r>
          </a:p>
        </p:txBody>
      </p:sp>
      <p:sp>
        <p:nvSpPr>
          <p:cNvPr id="3" name="Объект 2"/>
          <p:cNvSpPr>
            <a:spLocks noGrp="1"/>
          </p:cNvSpPr>
          <p:nvPr>
            <p:ph idx="1"/>
          </p:nvPr>
        </p:nvSpPr>
        <p:spPr>
          <a:xfrm>
            <a:off x="4957906" y="283999"/>
            <a:ext cx="7089003" cy="6087509"/>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4058" y="1492579"/>
            <a:ext cx="4171945" cy="4878923"/>
          </a:xfrm>
        </p:spPr>
        <p:txBody>
          <a:bodyPr/>
          <a:lstStyle>
            <a:lvl1pPr marL="0" indent="0">
              <a:buNone/>
              <a:defRPr sz="1700"/>
            </a:lvl1pPr>
            <a:lvl2pPr marL="546903" indent="0">
              <a:buNone/>
              <a:defRPr sz="1400"/>
            </a:lvl2pPr>
            <a:lvl3pPr marL="1093805" indent="0">
              <a:buNone/>
              <a:defRPr sz="1200"/>
            </a:lvl3pPr>
            <a:lvl4pPr marL="1640708" indent="0">
              <a:buNone/>
              <a:defRPr sz="1100"/>
            </a:lvl4pPr>
            <a:lvl5pPr marL="2187611" indent="0">
              <a:buNone/>
              <a:defRPr sz="1100"/>
            </a:lvl5pPr>
            <a:lvl6pPr marL="2734513" indent="0">
              <a:buNone/>
              <a:defRPr sz="1100"/>
            </a:lvl6pPr>
            <a:lvl7pPr marL="3281416" indent="0">
              <a:buNone/>
              <a:defRPr sz="1100"/>
            </a:lvl7pPr>
            <a:lvl8pPr marL="3828318" indent="0">
              <a:buNone/>
              <a:defRPr sz="1100"/>
            </a:lvl8pPr>
            <a:lvl9pPr marL="4375221" indent="0">
              <a:buNone/>
              <a:defRPr sz="11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EAB6A65B-BC21-45F8-919F-59E2E181FA70}"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0C7D31E4-3784-4E76-A2E5-7A116B24A555}" type="datetime1">
              <a:rPr lang="ru-RU" altLang="ru-RU" smtClean="0"/>
              <a:t>25.10.2022</a:t>
            </a:fld>
            <a:endParaRPr lang="ru-RU" altLang="ru-RU"/>
          </a:p>
        </p:txBody>
      </p:sp>
    </p:spTree>
    <p:extLst>
      <p:ext uri="{BB962C8B-B14F-4D97-AF65-F5344CB8AC3E}">
        <p14:creationId xmlns:p14="http://schemas.microsoft.com/office/powerpoint/2010/main" val="17060355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CB908BDC-0170-4C03-BABC-86979CF48C44}" type="datetime1">
              <a:rPr lang="ru-RU" altLang="ru-RU" smtClean="0">
                <a:solidFill>
                  <a:srgbClr val="000000"/>
                </a:solidFill>
              </a:rPr>
              <a:t>25.10.2022</a:t>
            </a:fld>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6D13492E-593C-44B2-A8F0-51CE709223F9}"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672974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1707" y="4583383"/>
            <a:ext cx="10778808" cy="1416621"/>
          </a:xfrm>
        </p:spPr>
        <p:txBody>
          <a:bodyPr anchor="t"/>
          <a:lstStyle>
            <a:lvl1pPr algn="l">
              <a:defRPr sz="4160" b="1" cap="all"/>
            </a:lvl1pPr>
          </a:lstStyle>
          <a:p>
            <a:r>
              <a:rPr lang="ru-RU"/>
              <a:t>Образец заголовка</a:t>
            </a:r>
          </a:p>
        </p:txBody>
      </p:sp>
      <p:sp>
        <p:nvSpPr>
          <p:cNvPr id="3" name="Текст 2"/>
          <p:cNvSpPr>
            <a:spLocks noGrp="1"/>
          </p:cNvSpPr>
          <p:nvPr>
            <p:ph type="body" idx="1"/>
          </p:nvPr>
        </p:nvSpPr>
        <p:spPr>
          <a:xfrm>
            <a:off x="1001707" y="3023119"/>
            <a:ext cx="10778808" cy="1560264"/>
          </a:xfrm>
        </p:spPr>
        <p:txBody>
          <a:bodyPr anchor="b"/>
          <a:lstStyle>
            <a:lvl1pPr marL="0" indent="0">
              <a:buNone/>
              <a:defRPr sz="2080"/>
            </a:lvl1pPr>
            <a:lvl2pPr marL="475433" indent="0">
              <a:buNone/>
              <a:defRPr sz="1872"/>
            </a:lvl2pPr>
            <a:lvl3pPr marL="950867" indent="0">
              <a:buNone/>
              <a:defRPr sz="1664"/>
            </a:lvl3pPr>
            <a:lvl4pPr marL="1426301" indent="0">
              <a:buNone/>
              <a:defRPr sz="1456"/>
            </a:lvl4pPr>
            <a:lvl5pPr marL="1901734" indent="0">
              <a:buNone/>
              <a:defRPr sz="1456"/>
            </a:lvl5pPr>
            <a:lvl6pPr marL="2377166" indent="0">
              <a:buNone/>
              <a:defRPr sz="1456"/>
            </a:lvl6pPr>
            <a:lvl7pPr marL="2852600" indent="0">
              <a:buNone/>
              <a:defRPr sz="1456"/>
            </a:lvl7pPr>
            <a:lvl8pPr marL="3328033" indent="0">
              <a:buNone/>
              <a:defRPr sz="1456"/>
            </a:lvl8pPr>
            <a:lvl9pPr marL="3803467" indent="0">
              <a:buNone/>
              <a:defRPr sz="1456"/>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fld id="{86D7E038-C3CC-4D87-995D-CFB2ECB1CC6F}" type="datetime1">
              <a:rPr lang="ru-RU" altLang="ru-RU" smtClean="0">
                <a:solidFill>
                  <a:srgbClr val="000000"/>
                </a:solidFill>
              </a:rPr>
              <a:t>25.10.2022</a:t>
            </a:fld>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3A47CE0-2072-4FE0-B721-4C472F1DE84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9995902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34047" y="1664285"/>
            <a:ext cx="5600753" cy="4707211"/>
          </a:xfrm>
        </p:spPr>
        <p:txBody>
          <a:bodyPr/>
          <a:lstStyle>
            <a:lvl1pPr>
              <a:defRPr sz="2912"/>
            </a:lvl1pPr>
            <a:lvl2pPr>
              <a:defRPr sz="2496"/>
            </a:lvl2pPr>
            <a:lvl3pPr>
              <a:defRPr sz="2080"/>
            </a:lvl3pPr>
            <a:lvl4pPr>
              <a:defRPr sz="1872"/>
            </a:lvl4pPr>
            <a:lvl5pPr>
              <a:defRPr sz="1872"/>
            </a:lvl5pPr>
            <a:lvl6pPr>
              <a:defRPr sz="1872"/>
            </a:lvl6pPr>
            <a:lvl7pPr>
              <a:defRPr sz="1872"/>
            </a:lvl7pPr>
            <a:lvl8pPr>
              <a:defRPr sz="1872"/>
            </a:lvl8pPr>
            <a:lvl9pPr>
              <a:defRPr sz="1872"/>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446150" y="1664285"/>
            <a:ext cx="5600753" cy="4707211"/>
          </a:xfrm>
        </p:spPr>
        <p:txBody>
          <a:bodyPr/>
          <a:lstStyle>
            <a:lvl1pPr>
              <a:defRPr sz="2912"/>
            </a:lvl1pPr>
            <a:lvl2pPr>
              <a:defRPr sz="2496"/>
            </a:lvl2pPr>
            <a:lvl3pPr>
              <a:defRPr sz="2080"/>
            </a:lvl3pPr>
            <a:lvl4pPr>
              <a:defRPr sz="1872"/>
            </a:lvl4pPr>
            <a:lvl5pPr>
              <a:defRPr sz="1872"/>
            </a:lvl5pPr>
            <a:lvl6pPr>
              <a:defRPr sz="1872"/>
            </a:lvl6pPr>
            <a:lvl7pPr>
              <a:defRPr sz="1872"/>
            </a:lvl7pPr>
            <a:lvl8pPr>
              <a:defRPr sz="1872"/>
            </a:lvl8pPr>
            <a:lvl9pPr>
              <a:defRPr sz="1872"/>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fld id="{201E6C7C-7552-48F2-911C-41B67709E147}" type="datetime1">
              <a:rPr lang="ru-RU" altLang="ru-RU" smtClean="0">
                <a:solidFill>
                  <a:srgbClr val="000000"/>
                </a:solidFill>
              </a:rPr>
              <a:t>25.10.2022</a:t>
            </a:fld>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BD9BABC-D026-4351-9880-753067DD057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1102001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34048" y="1596589"/>
            <a:ext cx="5602955" cy="665382"/>
          </a:xfrm>
        </p:spPr>
        <p:txBody>
          <a:bodyPr anchor="b"/>
          <a:lstStyle>
            <a:lvl1pPr marL="0" indent="0">
              <a:buNone/>
              <a:defRPr sz="2496" b="1"/>
            </a:lvl1pPr>
            <a:lvl2pPr marL="475433" indent="0">
              <a:buNone/>
              <a:defRPr sz="2080" b="1"/>
            </a:lvl2pPr>
            <a:lvl3pPr marL="950867" indent="0">
              <a:buNone/>
              <a:defRPr sz="1872" b="1"/>
            </a:lvl3pPr>
            <a:lvl4pPr marL="1426301" indent="0">
              <a:buNone/>
              <a:defRPr sz="1664" b="1"/>
            </a:lvl4pPr>
            <a:lvl5pPr marL="1901734" indent="0">
              <a:buNone/>
              <a:defRPr sz="1664" b="1"/>
            </a:lvl5pPr>
            <a:lvl6pPr marL="2377166" indent="0">
              <a:buNone/>
              <a:defRPr sz="1664" b="1"/>
            </a:lvl6pPr>
            <a:lvl7pPr marL="2852600" indent="0">
              <a:buNone/>
              <a:defRPr sz="1664" b="1"/>
            </a:lvl7pPr>
            <a:lvl8pPr marL="3328033" indent="0">
              <a:buNone/>
              <a:defRPr sz="1664" b="1"/>
            </a:lvl8pPr>
            <a:lvl9pPr marL="3803467" indent="0">
              <a:buNone/>
              <a:defRPr sz="1664" b="1"/>
            </a:lvl9pPr>
          </a:lstStyle>
          <a:p>
            <a:pPr lvl="0"/>
            <a:r>
              <a:rPr lang="ru-RU"/>
              <a:t>Образец текста</a:t>
            </a:r>
          </a:p>
        </p:txBody>
      </p:sp>
      <p:sp>
        <p:nvSpPr>
          <p:cNvPr id="4" name="Объект 3"/>
          <p:cNvSpPr>
            <a:spLocks noGrp="1"/>
          </p:cNvSpPr>
          <p:nvPr>
            <p:ph sz="half" idx="2"/>
          </p:nvPr>
        </p:nvSpPr>
        <p:spPr>
          <a:xfrm>
            <a:off x="634048" y="2261972"/>
            <a:ext cx="5602955" cy="4109523"/>
          </a:xfrm>
        </p:spPr>
        <p:txBody>
          <a:bodyPr/>
          <a:lstStyle>
            <a:lvl1pPr>
              <a:defRPr sz="2496"/>
            </a:lvl1pPr>
            <a:lvl2pPr>
              <a:defRPr sz="2080"/>
            </a:lvl2pPr>
            <a:lvl3pPr>
              <a:defRPr sz="1872"/>
            </a:lvl3pPr>
            <a:lvl4pPr>
              <a:defRPr sz="1664"/>
            </a:lvl4pPr>
            <a:lvl5pPr>
              <a:defRPr sz="1664"/>
            </a:lvl5pPr>
            <a:lvl6pPr>
              <a:defRPr sz="1664"/>
            </a:lvl6pPr>
            <a:lvl7pPr>
              <a:defRPr sz="1664"/>
            </a:lvl7pPr>
            <a:lvl8pPr>
              <a:defRPr sz="1664"/>
            </a:lvl8pPr>
            <a:lvl9pPr>
              <a:defRPr sz="166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441749" y="1596589"/>
            <a:ext cx="5605156" cy="665382"/>
          </a:xfrm>
        </p:spPr>
        <p:txBody>
          <a:bodyPr anchor="b"/>
          <a:lstStyle>
            <a:lvl1pPr marL="0" indent="0">
              <a:buNone/>
              <a:defRPr sz="2496" b="1"/>
            </a:lvl1pPr>
            <a:lvl2pPr marL="475433" indent="0">
              <a:buNone/>
              <a:defRPr sz="2080" b="1"/>
            </a:lvl2pPr>
            <a:lvl3pPr marL="950867" indent="0">
              <a:buNone/>
              <a:defRPr sz="1872" b="1"/>
            </a:lvl3pPr>
            <a:lvl4pPr marL="1426301" indent="0">
              <a:buNone/>
              <a:defRPr sz="1664" b="1"/>
            </a:lvl4pPr>
            <a:lvl5pPr marL="1901734" indent="0">
              <a:buNone/>
              <a:defRPr sz="1664" b="1"/>
            </a:lvl5pPr>
            <a:lvl6pPr marL="2377166" indent="0">
              <a:buNone/>
              <a:defRPr sz="1664" b="1"/>
            </a:lvl6pPr>
            <a:lvl7pPr marL="2852600" indent="0">
              <a:buNone/>
              <a:defRPr sz="1664" b="1"/>
            </a:lvl7pPr>
            <a:lvl8pPr marL="3328033" indent="0">
              <a:buNone/>
              <a:defRPr sz="1664" b="1"/>
            </a:lvl8pPr>
            <a:lvl9pPr marL="3803467" indent="0">
              <a:buNone/>
              <a:defRPr sz="1664" b="1"/>
            </a:lvl9pPr>
          </a:lstStyle>
          <a:p>
            <a:pPr lvl="0"/>
            <a:r>
              <a:rPr lang="ru-RU"/>
              <a:t>Образец текста</a:t>
            </a:r>
          </a:p>
        </p:txBody>
      </p:sp>
      <p:sp>
        <p:nvSpPr>
          <p:cNvPr id="6" name="Объект 5"/>
          <p:cNvSpPr>
            <a:spLocks noGrp="1"/>
          </p:cNvSpPr>
          <p:nvPr>
            <p:ph sz="quarter" idx="4"/>
          </p:nvPr>
        </p:nvSpPr>
        <p:spPr>
          <a:xfrm>
            <a:off x="6441749" y="2261972"/>
            <a:ext cx="5605156" cy="4109523"/>
          </a:xfrm>
        </p:spPr>
        <p:txBody>
          <a:bodyPr/>
          <a:lstStyle>
            <a:lvl1pPr>
              <a:defRPr sz="2496"/>
            </a:lvl1pPr>
            <a:lvl2pPr>
              <a:defRPr sz="2080"/>
            </a:lvl2pPr>
            <a:lvl3pPr>
              <a:defRPr sz="1872"/>
            </a:lvl3pPr>
            <a:lvl4pPr>
              <a:defRPr sz="1664"/>
            </a:lvl4pPr>
            <a:lvl5pPr>
              <a:defRPr sz="1664"/>
            </a:lvl5pPr>
            <a:lvl6pPr>
              <a:defRPr sz="1664"/>
            </a:lvl6pPr>
            <a:lvl7pPr>
              <a:defRPr sz="1664"/>
            </a:lvl7pPr>
            <a:lvl8pPr>
              <a:defRPr sz="1664"/>
            </a:lvl8pPr>
            <a:lvl9pPr>
              <a:defRPr sz="166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fld id="{F284160F-A7E3-4A8D-974D-6FCCC4881D3A}" type="datetime1">
              <a:rPr lang="ru-RU" altLang="ru-RU" smtClean="0">
                <a:solidFill>
                  <a:srgbClr val="000000"/>
                </a:solidFill>
              </a:rPr>
              <a:t>25.10.2022</a:t>
            </a:fld>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227D772E-BCE8-458E-8BDB-CBDA9D7DAA2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3702419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fld id="{1D56F8CF-394B-4B9B-9BAD-ABAB6B56E3AC}" type="datetime1">
              <a:rPr lang="ru-RU" altLang="ru-RU" smtClean="0">
                <a:solidFill>
                  <a:srgbClr val="000000"/>
                </a:solidFill>
              </a:rPr>
              <a:t>25.10.2022</a:t>
            </a:fld>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0A493C08-8341-4293-9353-6D9BB6DEABFE}"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001692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AAA29139-8D81-4BB0-94C0-E7C3F97658EC}" type="datetime1">
              <a:rPr lang="ru-RU" altLang="ru-RU" smtClean="0">
                <a:solidFill>
                  <a:srgbClr val="000000"/>
                </a:solidFill>
              </a:rPr>
              <a:t>25.10.2022</a:t>
            </a:fld>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5A78442F-AA51-453E-A45D-AEAE194BB88B}"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1676796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50" y="283985"/>
            <a:ext cx="4171945" cy="1208586"/>
          </a:xfrm>
        </p:spPr>
        <p:txBody>
          <a:bodyPr anchor="b"/>
          <a:lstStyle>
            <a:lvl1pPr algn="l">
              <a:defRPr sz="2080" b="1"/>
            </a:lvl1pPr>
          </a:lstStyle>
          <a:p>
            <a:r>
              <a:rPr lang="ru-RU"/>
              <a:t>Образец заголовка</a:t>
            </a:r>
          </a:p>
        </p:txBody>
      </p:sp>
      <p:sp>
        <p:nvSpPr>
          <p:cNvPr id="3" name="Объект 2"/>
          <p:cNvSpPr>
            <a:spLocks noGrp="1"/>
          </p:cNvSpPr>
          <p:nvPr>
            <p:ph idx="1"/>
          </p:nvPr>
        </p:nvSpPr>
        <p:spPr>
          <a:xfrm>
            <a:off x="4957899" y="283987"/>
            <a:ext cx="7089004" cy="6087509"/>
          </a:xfrm>
        </p:spPr>
        <p:txBody>
          <a:bodyPr/>
          <a:lstStyle>
            <a:lvl1pPr>
              <a:defRPr sz="3328"/>
            </a:lvl1pPr>
            <a:lvl2pPr>
              <a:defRPr sz="2912"/>
            </a:lvl2pPr>
            <a:lvl3pPr>
              <a:defRPr sz="2496"/>
            </a:lvl3pPr>
            <a:lvl4pPr>
              <a:defRPr sz="2080"/>
            </a:lvl4pPr>
            <a:lvl5pPr>
              <a:defRPr sz="2080"/>
            </a:lvl5pPr>
            <a:lvl6pPr>
              <a:defRPr sz="2080"/>
            </a:lvl6pPr>
            <a:lvl7pPr>
              <a:defRPr sz="2080"/>
            </a:lvl7pPr>
            <a:lvl8pPr>
              <a:defRPr sz="2080"/>
            </a:lvl8pPr>
            <a:lvl9pPr>
              <a:defRPr sz="208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4050" y="1492573"/>
            <a:ext cx="4171945" cy="4878923"/>
          </a:xfrm>
        </p:spPr>
        <p:txBody>
          <a:bodyPr/>
          <a:lstStyle>
            <a:lvl1pPr marL="0" indent="0">
              <a:buNone/>
              <a:defRPr sz="1456"/>
            </a:lvl1pPr>
            <a:lvl2pPr marL="475433" indent="0">
              <a:buNone/>
              <a:defRPr sz="1248"/>
            </a:lvl2pPr>
            <a:lvl3pPr marL="950867" indent="0">
              <a:buNone/>
              <a:defRPr sz="1040"/>
            </a:lvl3pPr>
            <a:lvl4pPr marL="1426301" indent="0">
              <a:buNone/>
              <a:defRPr sz="936"/>
            </a:lvl4pPr>
            <a:lvl5pPr marL="1901734" indent="0">
              <a:buNone/>
              <a:defRPr sz="936"/>
            </a:lvl5pPr>
            <a:lvl6pPr marL="2377166" indent="0">
              <a:buNone/>
              <a:defRPr sz="936"/>
            </a:lvl6pPr>
            <a:lvl7pPr marL="2852600" indent="0">
              <a:buNone/>
              <a:defRPr sz="936"/>
            </a:lvl7pPr>
            <a:lvl8pPr marL="3328033" indent="0">
              <a:buNone/>
              <a:defRPr sz="936"/>
            </a:lvl8pPr>
            <a:lvl9pPr marL="3803467" indent="0">
              <a:buNone/>
              <a:defRPr sz="936"/>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fld id="{B5B5DA9D-00FB-459D-B0FF-3B2FFF67C11E}" type="datetime1">
              <a:rPr lang="ru-RU" altLang="ru-RU" smtClean="0">
                <a:solidFill>
                  <a:srgbClr val="000000"/>
                </a:solidFill>
              </a:rPr>
              <a:t>25.10.2022</a:t>
            </a:fld>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49B60B58-B7E9-4457-AC7E-F41372F9DA3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487485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5555" y="4992846"/>
            <a:ext cx="7608570" cy="589434"/>
          </a:xfrm>
        </p:spPr>
        <p:txBody>
          <a:bodyPr anchor="b"/>
          <a:lstStyle>
            <a:lvl1pPr algn="l">
              <a:defRPr sz="2080" b="1"/>
            </a:lvl1pPr>
          </a:lstStyle>
          <a:p>
            <a:r>
              <a:rPr lang="ru-RU"/>
              <a:t>Образец заголовка</a:t>
            </a:r>
          </a:p>
        </p:txBody>
      </p:sp>
      <p:sp>
        <p:nvSpPr>
          <p:cNvPr id="3" name="Рисунок 2"/>
          <p:cNvSpPr>
            <a:spLocks noGrp="1"/>
          </p:cNvSpPr>
          <p:nvPr>
            <p:ph type="pic" idx="1"/>
          </p:nvPr>
        </p:nvSpPr>
        <p:spPr>
          <a:xfrm>
            <a:off x="2485555" y="637314"/>
            <a:ext cx="7608570" cy="4279583"/>
          </a:xfrm>
        </p:spPr>
        <p:txBody>
          <a:bodyPr/>
          <a:lstStyle>
            <a:lvl1pPr marL="0" indent="0">
              <a:buNone/>
              <a:defRPr sz="3328"/>
            </a:lvl1pPr>
            <a:lvl2pPr marL="475433" indent="0">
              <a:buNone/>
              <a:defRPr sz="2912"/>
            </a:lvl2pPr>
            <a:lvl3pPr marL="950867" indent="0">
              <a:buNone/>
              <a:defRPr sz="2496"/>
            </a:lvl3pPr>
            <a:lvl4pPr marL="1426301" indent="0">
              <a:buNone/>
              <a:defRPr sz="2080"/>
            </a:lvl4pPr>
            <a:lvl5pPr marL="1901734" indent="0">
              <a:buNone/>
              <a:defRPr sz="2080"/>
            </a:lvl5pPr>
            <a:lvl6pPr marL="2377166" indent="0">
              <a:buNone/>
              <a:defRPr sz="2080"/>
            </a:lvl6pPr>
            <a:lvl7pPr marL="2852600" indent="0">
              <a:buNone/>
              <a:defRPr sz="2080"/>
            </a:lvl7pPr>
            <a:lvl8pPr marL="3328033" indent="0">
              <a:buNone/>
              <a:defRPr sz="2080"/>
            </a:lvl8pPr>
            <a:lvl9pPr marL="3803467" indent="0">
              <a:buNone/>
              <a:defRPr sz="2080"/>
            </a:lvl9pPr>
          </a:lstStyle>
          <a:p>
            <a:endParaRPr lang="ru-RU"/>
          </a:p>
        </p:txBody>
      </p:sp>
      <p:sp>
        <p:nvSpPr>
          <p:cNvPr id="4" name="Текст 3"/>
          <p:cNvSpPr>
            <a:spLocks noGrp="1"/>
          </p:cNvSpPr>
          <p:nvPr>
            <p:ph type="body" sz="half" idx="2"/>
          </p:nvPr>
        </p:nvSpPr>
        <p:spPr>
          <a:xfrm>
            <a:off x="2485555" y="5582280"/>
            <a:ext cx="7608570" cy="837094"/>
          </a:xfrm>
        </p:spPr>
        <p:txBody>
          <a:bodyPr/>
          <a:lstStyle>
            <a:lvl1pPr marL="0" indent="0">
              <a:buNone/>
              <a:defRPr sz="1456"/>
            </a:lvl1pPr>
            <a:lvl2pPr marL="475433" indent="0">
              <a:buNone/>
              <a:defRPr sz="1248"/>
            </a:lvl2pPr>
            <a:lvl3pPr marL="950867" indent="0">
              <a:buNone/>
              <a:defRPr sz="1040"/>
            </a:lvl3pPr>
            <a:lvl4pPr marL="1426301" indent="0">
              <a:buNone/>
              <a:defRPr sz="936"/>
            </a:lvl4pPr>
            <a:lvl5pPr marL="1901734" indent="0">
              <a:buNone/>
              <a:defRPr sz="936"/>
            </a:lvl5pPr>
            <a:lvl6pPr marL="2377166" indent="0">
              <a:buNone/>
              <a:defRPr sz="936"/>
            </a:lvl6pPr>
            <a:lvl7pPr marL="2852600" indent="0">
              <a:buNone/>
              <a:defRPr sz="936"/>
            </a:lvl7pPr>
            <a:lvl8pPr marL="3328033" indent="0">
              <a:buNone/>
              <a:defRPr sz="936"/>
            </a:lvl8pPr>
            <a:lvl9pPr marL="3803467" indent="0">
              <a:buNone/>
              <a:defRPr sz="936"/>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fld id="{B976464B-1AC9-4237-ADEF-4A455939213B}" type="datetime1">
              <a:rPr lang="ru-RU" altLang="ru-RU" smtClean="0">
                <a:solidFill>
                  <a:srgbClr val="000000"/>
                </a:solidFill>
              </a:rPr>
              <a:t>25.10.2022</a:t>
            </a:fld>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9160EE3D-E131-4F53-9E24-CD09D9450CC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84090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57F1BC91-4D7C-41A8-B57E-0DB965181704}" type="datetime1">
              <a:rPr lang="ru-RU" altLang="ru-RU" smtClean="0">
                <a:solidFill>
                  <a:srgbClr val="000000"/>
                </a:solidFill>
              </a:rPr>
              <a:t>25.10.2022</a:t>
            </a:fld>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2531B1-749D-41FA-840C-FBEEEC94D45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69606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93689" y="285639"/>
            <a:ext cx="2853214" cy="608585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34048" y="285639"/>
            <a:ext cx="8348292" cy="608585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2E22BB0B-3E4F-4C20-A6EB-AAFBDB780A7A}" type="datetime1">
              <a:rPr lang="ru-RU" altLang="ru-RU" smtClean="0">
                <a:solidFill>
                  <a:srgbClr val="000000"/>
                </a:solidFill>
              </a:rPr>
              <a:t>25.10.2022</a:t>
            </a:fld>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E19574AB-4E37-4B8B-B78F-D066ACF17AD8}"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78329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5555" y="4992854"/>
            <a:ext cx="7608570" cy="589433"/>
          </a:xfrm>
        </p:spPr>
        <p:txBody>
          <a:bodyPr anchor="b"/>
          <a:lstStyle>
            <a:lvl1pPr algn="l">
              <a:defRPr sz="2400" b="1"/>
            </a:lvl1pPr>
          </a:lstStyle>
          <a:p>
            <a:r>
              <a:rPr lang="ru-RU"/>
              <a:t>Образец заголовка</a:t>
            </a:r>
          </a:p>
        </p:txBody>
      </p:sp>
      <p:sp>
        <p:nvSpPr>
          <p:cNvPr id="3" name="Рисунок 2"/>
          <p:cNvSpPr>
            <a:spLocks noGrp="1"/>
          </p:cNvSpPr>
          <p:nvPr>
            <p:ph type="pic" idx="1"/>
          </p:nvPr>
        </p:nvSpPr>
        <p:spPr>
          <a:xfrm>
            <a:off x="2485555" y="637316"/>
            <a:ext cx="7608570" cy="4279583"/>
          </a:xfrm>
        </p:spPr>
        <p:txBody>
          <a:bodyPr/>
          <a:lstStyle>
            <a:lvl1pPr marL="0" indent="0">
              <a:buNone/>
              <a:defRPr sz="3800"/>
            </a:lvl1pPr>
            <a:lvl2pPr marL="546903" indent="0">
              <a:buNone/>
              <a:defRPr sz="3300"/>
            </a:lvl2pPr>
            <a:lvl3pPr marL="1093805" indent="0">
              <a:buNone/>
              <a:defRPr sz="2900"/>
            </a:lvl3pPr>
            <a:lvl4pPr marL="1640708" indent="0">
              <a:buNone/>
              <a:defRPr sz="2400"/>
            </a:lvl4pPr>
            <a:lvl5pPr marL="2187611" indent="0">
              <a:buNone/>
              <a:defRPr sz="2400"/>
            </a:lvl5pPr>
            <a:lvl6pPr marL="2734513" indent="0">
              <a:buNone/>
              <a:defRPr sz="2400"/>
            </a:lvl6pPr>
            <a:lvl7pPr marL="3281416" indent="0">
              <a:buNone/>
              <a:defRPr sz="2400"/>
            </a:lvl7pPr>
            <a:lvl8pPr marL="3828318" indent="0">
              <a:buNone/>
              <a:defRPr sz="2400"/>
            </a:lvl8pPr>
            <a:lvl9pPr marL="4375221" indent="0">
              <a:buNone/>
              <a:defRPr sz="2400"/>
            </a:lvl9pPr>
          </a:lstStyle>
          <a:p>
            <a:pPr lvl="0"/>
            <a:endParaRPr lang="ru-RU" noProof="0"/>
          </a:p>
        </p:txBody>
      </p:sp>
      <p:sp>
        <p:nvSpPr>
          <p:cNvPr id="4" name="Текст 3"/>
          <p:cNvSpPr>
            <a:spLocks noGrp="1"/>
          </p:cNvSpPr>
          <p:nvPr>
            <p:ph type="body" sz="half" idx="2"/>
          </p:nvPr>
        </p:nvSpPr>
        <p:spPr>
          <a:xfrm>
            <a:off x="2485555" y="5582281"/>
            <a:ext cx="7608570" cy="837094"/>
          </a:xfrm>
        </p:spPr>
        <p:txBody>
          <a:bodyPr/>
          <a:lstStyle>
            <a:lvl1pPr marL="0" indent="0">
              <a:buNone/>
              <a:defRPr sz="1700"/>
            </a:lvl1pPr>
            <a:lvl2pPr marL="546903" indent="0">
              <a:buNone/>
              <a:defRPr sz="1400"/>
            </a:lvl2pPr>
            <a:lvl3pPr marL="1093805" indent="0">
              <a:buNone/>
              <a:defRPr sz="1200"/>
            </a:lvl3pPr>
            <a:lvl4pPr marL="1640708" indent="0">
              <a:buNone/>
              <a:defRPr sz="1100"/>
            </a:lvl4pPr>
            <a:lvl5pPr marL="2187611" indent="0">
              <a:buNone/>
              <a:defRPr sz="1100"/>
            </a:lvl5pPr>
            <a:lvl6pPr marL="2734513" indent="0">
              <a:buNone/>
              <a:defRPr sz="1100"/>
            </a:lvl6pPr>
            <a:lvl7pPr marL="3281416" indent="0">
              <a:buNone/>
              <a:defRPr sz="1100"/>
            </a:lvl7pPr>
            <a:lvl8pPr marL="3828318" indent="0">
              <a:buNone/>
              <a:defRPr sz="1100"/>
            </a:lvl8pPr>
            <a:lvl9pPr marL="4375221" indent="0">
              <a:buNone/>
              <a:defRPr sz="11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a:t>Ососков Г.А. </a:t>
            </a:r>
            <a:r>
              <a:rPr lang="it-IT" altLang="ru-RU"/>
              <a:t>AYSS-22 Deep neural networks </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33A7A3BB-4E2F-4250-9306-03100489C71E}"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A2B66A22-9577-443D-94DE-7B139DC824E2}" type="datetime1">
              <a:rPr lang="ru-RU" altLang="ru-RU" smtClean="0"/>
              <a:t>25.10.2022</a:t>
            </a:fld>
            <a:endParaRPr lang="ru-RU" altLang="ru-RU"/>
          </a:p>
        </p:txBody>
      </p:sp>
    </p:spTree>
    <p:extLst>
      <p:ext uri="{BB962C8B-B14F-4D97-AF65-F5344CB8AC3E}">
        <p14:creationId xmlns:p14="http://schemas.microsoft.com/office/powerpoint/2010/main" val="565486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Объект 2"/>
          <p:cNvSpPr>
            <a:spLocks noGrp="1"/>
          </p:cNvSpPr>
          <p:nvPr>
            <p:ph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1"/>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05"/>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en-US">
                <a:solidFill>
                  <a:srgbClr val="000000"/>
                </a:solidFill>
              </a:rPr>
              <a:t>AYSS-22 Deep neural networks </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910619FA-4ED7-4FD2-9E2F-696C8987B8A2}"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493584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475509"/>
            <a:ext cx="11412855" cy="1426528"/>
          </a:xfrm>
        </p:spPr>
        <p:txBody>
          <a:bodyPr/>
          <a:lstStyle/>
          <a:p>
            <a:r>
              <a:rPr lang="ru-RU"/>
              <a:t>Образец заголовка</a:t>
            </a:r>
          </a:p>
        </p:txBody>
      </p:sp>
      <p:sp>
        <p:nvSpPr>
          <p:cNvPr id="3" name="Текст 2"/>
          <p:cNvSpPr>
            <a:spLocks noGrp="1"/>
          </p:cNvSpPr>
          <p:nvPr>
            <p:ph type="body" sz="half" idx="1"/>
          </p:nvPr>
        </p:nvSpPr>
        <p:spPr>
          <a:xfrm>
            <a:off x="634047" y="2060540"/>
            <a:ext cx="5600753" cy="4041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446150" y="2060541"/>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446150" y="4160705"/>
            <a:ext cx="5600753" cy="19416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a:solidFill>
                  <a:srgbClr val="000000"/>
                </a:solidFill>
              </a:rPr>
              <a:t>Ососков Г.А. </a:t>
            </a:r>
            <a:r>
              <a:rPr lang="en-US">
                <a:solidFill>
                  <a:srgbClr val="000000"/>
                </a:solidFill>
              </a:rPr>
              <a:t>AYSS-22 Deep neural networks </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ABFB888E-E776-41E0-9E8E-858004572011}" type="datetime1">
              <a:rPr lang="ru-RU" smtClean="0">
                <a:solidFill>
                  <a:srgbClr val="000000"/>
                </a:solidFill>
              </a:rPr>
              <a:t>25.10.2022</a:t>
            </a:fld>
            <a:endParaRPr lang="ru-RU">
              <a:solidFill>
                <a:srgbClr val="000000"/>
              </a:solidFill>
            </a:endParaRPr>
          </a:p>
        </p:txBody>
      </p:sp>
    </p:spTree>
    <p:extLst>
      <p:ext uri="{BB962C8B-B14F-4D97-AF65-F5344CB8AC3E}">
        <p14:creationId xmlns:p14="http://schemas.microsoft.com/office/powerpoint/2010/main" val="3379263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51071" y="2215742"/>
            <a:ext cx="10778808" cy="1528894"/>
          </a:xfrm>
        </p:spPr>
        <p:txBody>
          <a:bodyPr/>
          <a:lstStyle/>
          <a:p>
            <a:r>
              <a:rPr lang="ru-RU"/>
              <a:t>Образец заголовка</a:t>
            </a:r>
          </a:p>
        </p:txBody>
      </p:sp>
      <p:sp>
        <p:nvSpPr>
          <p:cNvPr id="3" name="Подзаголовок 2"/>
          <p:cNvSpPr>
            <a:spLocks noGrp="1"/>
          </p:cNvSpPr>
          <p:nvPr>
            <p:ph type="subTitle" idx="1"/>
          </p:nvPr>
        </p:nvSpPr>
        <p:spPr>
          <a:xfrm>
            <a:off x="1902143" y="4041828"/>
            <a:ext cx="8876665" cy="1822785"/>
          </a:xfrm>
        </p:spPr>
        <p:txBody>
          <a:bodyPr/>
          <a:lstStyle>
            <a:lvl1pPr marL="0" indent="0" algn="ctr">
              <a:buNone/>
              <a:defRPr/>
            </a:lvl1pPr>
            <a:lvl2pPr marL="475433" indent="0" algn="ctr">
              <a:buNone/>
              <a:defRPr/>
            </a:lvl2pPr>
            <a:lvl3pPr marL="950867" indent="0" algn="ctr">
              <a:buNone/>
              <a:defRPr/>
            </a:lvl3pPr>
            <a:lvl4pPr marL="1426301" indent="0" algn="ctr">
              <a:buNone/>
              <a:defRPr/>
            </a:lvl4pPr>
            <a:lvl5pPr marL="1901734" indent="0" algn="ctr">
              <a:buNone/>
              <a:defRPr/>
            </a:lvl5pPr>
            <a:lvl6pPr marL="2377166" indent="0" algn="ctr">
              <a:buNone/>
              <a:defRPr/>
            </a:lvl6pPr>
            <a:lvl7pPr marL="2852600" indent="0" algn="ctr">
              <a:buNone/>
              <a:defRPr/>
            </a:lvl7pPr>
            <a:lvl8pPr marL="3328033" indent="0" algn="ctr">
              <a:buNone/>
              <a:defRPr/>
            </a:lvl8pPr>
            <a:lvl9pPr marL="3803467"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fld id="{4BFADBE6-566B-413E-A7C8-4B4A3FCE6B73}"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6" name="Номер слайда 5"/>
          <p:cNvSpPr>
            <a:spLocks noGrp="1"/>
          </p:cNvSpPr>
          <p:nvPr>
            <p:ph type="sldNum" sz="quarter" idx="12"/>
          </p:nvPr>
        </p:nvSpPr>
        <p:spPr/>
        <p:txBody>
          <a:bodyPr/>
          <a:lstStyle>
            <a:lvl1pPr>
              <a:defRPr/>
            </a:lvl1pPr>
          </a:lstStyle>
          <a:p>
            <a:fld id="{8D60AFD3-ADF8-4CB5-861F-836CE80AE41C}" type="slidenum">
              <a:rPr lang="ru-RU" altLang="ru-RU"/>
              <a:pPr/>
              <a:t>‹#›</a:t>
            </a:fld>
            <a:endParaRPr lang="ru-RU" altLang="ru-RU"/>
          </a:p>
        </p:txBody>
      </p:sp>
    </p:spTree>
    <p:extLst>
      <p:ext uri="{BB962C8B-B14F-4D97-AF65-F5344CB8AC3E}">
        <p14:creationId xmlns:p14="http://schemas.microsoft.com/office/powerpoint/2010/main" val="499653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A6B5C51A-5F99-4B97-9DDE-8D8B79DB0944}"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6" name="Номер слайда 5"/>
          <p:cNvSpPr>
            <a:spLocks noGrp="1"/>
          </p:cNvSpPr>
          <p:nvPr>
            <p:ph type="sldNum" sz="quarter" idx="12"/>
          </p:nvPr>
        </p:nvSpPr>
        <p:spPr/>
        <p:txBody>
          <a:bodyPr/>
          <a:lstStyle>
            <a:lvl1pPr>
              <a:defRPr/>
            </a:lvl1pPr>
          </a:lstStyle>
          <a:p>
            <a:fld id="{6D13492E-593C-44B2-A8F0-51CE709223F9}" type="slidenum">
              <a:rPr lang="ru-RU" altLang="ru-RU"/>
              <a:pPr/>
              <a:t>‹#›</a:t>
            </a:fld>
            <a:endParaRPr lang="ru-RU" altLang="ru-RU"/>
          </a:p>
        </p:txBody>
      </p:sp>
    </p:spTree>
    <p:extLst>
      <p:ext uri="{BB962C8B-B14F-4D97-AF65-F5344CB8AC3E}">
        <p14:creationId xmlns:p14="http://schemas.microsoft.com/office/powerpoint/2010/main" val="9474348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1707" y="4583383"/>
            <a:ext cx="10778808" cy="1416621"/>
          </a:xfrm>
        </p:spPr>
        <p:txBody>
          <a:bodyPr anchor="t"/>
          <a:lstStyle>
            <a:lvl1pPr algn="l">
              <a:defRPr sz="4160" b="1" cap="all"/>
            </a:lvl1pPr>
          </a:lstStyle>
          <a:p>
            <a:r>
              <a:rPr lang="ru-RU"/>
              <a:t>Образец заголовка</a:t>
            </a:r>
          </a:p>
        </p:txBody>
      </p:sp>
      <p:sp>
        <p:nvSpPr>
          <p:cNvPr id="3" name="Текст 2"/>
          <p:cNvSpPr>
            <a:spLocks noGrp="1"/>
          </p:cNvSpPr>
          <p:nvPr>
            <p:ph type="body" idx="1"/>
          </p:nvPr>
        </p:nvSpPr>
        <p:spPr>
          <a:xfrm>
            <a:off x="1001707" y="3023119"/>
            <a:ext cx="10778808" cy="1560264"/>
          </a:xfrm>
        </p:spPr>
        <p:txBody>
          <a:bodyPr anchor="b"/>
          <a:lstStyle>
            <a:lvl1pPr marL="0" indent="0">
              <a:buNone/>
              <a:defRPr sz="2080"/>
            </a:lvl1pPr>
            <a:lvl2pPr marL="475433" indent="0">
              <a:buNone/>
              <a:defRPr sz="1872"/>
            </a:lvl2pPr>
            <a:lvl3pPr marL="950867" indent="0">
              <a:buNone/>
              <a:defRPr sz="1664"/>
            </a:lvl3pPr>
            <a:lvl4pPr marL="1426301" indent="0">
              <a:buNone/>
              <a:defRPr sz="1456"/>
            </a:lvl4pPr>
            <a:lvl5pPr marL="1901734" indent="0">
              <a:buNone/>
              <a:defRPr sz="1456"/>
            </a:lvl5pPr>
            <a:lvl6pPr marL="2377166" indent="0">
              <a:buNone/>
              <a:defRPr sz="1456"/>
            </a:lvl6pPr>
            <a:lvl7pPr marL="2852600" indent="0">
              <a:buNone/>
              <a:defRPr sz="1456"/>
            </a:lvl7pPr>
            <a:lvl8pPr marL="3328033" indent="0">
              <a:buNone/>
              <a:defRPr sz="1456"/>
            </a:lvl8pPr>
            <a:lvl9pPr marL="3803467" indent="0">
              <a:buNone/>
              <a:defRPr sz="1456"/>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fld id="{D2BD3E26-A738-49EA-B3FC-0DA434472706}"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6" name="Номер слайда 5"/>
          <p:cNvSpPr>
            <a:spLocks noGrp="1"/>
          </p:cNvSpPr>
          <p:nvPr>
            <p:ph type="sldNum" sz="quarter" idx="12"/>
          </p:nvPr>
        </p:nvSpPr>
        <p:spPr/>
        <p:txBody>
          <a:bodyPr/>
          <a:lstStyle>
            <a:lvl1pPr>
              <a:defRPr/>
            </a:lvl1pPr>
          </a:lstStyle>
          <a:p>
            <a:fld id="{03A47CE0-2072-4FE0-B721-4C472F1DE844}" type="slidenum">
              <a:rPr lang="ru-RU" altLang="ru-RU"/>
              <a:pPr/>
              <a:t>‹#›</a:t>
            </a:fld>
            <a:endParaRPr lang="ru-RU" altLang="ru-RU"/>
          </a:p>
        </p:txBody>
      </p:sp>
    </p:spTree>
    <p:extLst>
      <p:ext uri="{BB962C8B-B14F-4D97-AF65-F5344CB8AC3E}">
        <p14:creationId xmlns:p14="http://schemas.microsoft.com/office/powerpoint/2010/main" val="36825277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34047" y="1664285"/>
            <a:ext cx="5600753" cy="4707211"/>
          </a:xfrm>
        </p:spPr>
        <p:txBody>
          <a:bodyPr/>
          <a:lstStyle>
            <a:lvl1pPr>
              <a:defRPr sz="2912"/>
            </a:lvl1pPr>
            <a:lvl2pPr>
              <a:defRPr sz="2496"/>
            </a:lvl2pPr>
            <a:lvl3pPr>
              <a:defRPr sz="2080"/>
            </a:lvl3pPr>
            <a:lvl4pPr>
              <a:defRPr sz="1872"/>
            </a:lvl4pPr>
            <a:lvl5pPr>
              <a:defRPr sz="1872"/>
            </a:lvl5pPr>
            <a:lvl6pPr>
              <a:defRPr sz="1872"/>
            </a:lvl6pPr>
            <a:lvl7pPr>
              <a:defRPr sz="1872"/>
            </a:lvl7pPr>
            <a:lvl8pPr>
              <a:defRPr sz="1872"/>
            </a:lvl8pPr>
            <a:lvl9pPr>
              <a:defRPr sz="1872"/>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446150" y="1664285"/>
            <a:ext cx="5600753" cy="4707211"/>
          </a:xfrm>
        </p:spPr>
        <p:txBody>
          <a:bodyPr/>
          <a:lstStyle>
            <a:lvl1pPr>
              <a:defRPr sz="2912"/>
            </a:lvl1pPr>
            <a:lvl2pPr>
              <a:defRPr sz="2496"/>
            </a:lvl2pPr>
            <a:lvl3pPr>
              <a:defRPr sz="2080"/>
            </a:lvl3pPr>
            <a:lvl4pPr>
              <a:defRPr sz="1872"/>
            </a:lvl4pPr>
            <a:lvl5pPr>
              <a:defRPr sz="1872"/>
            </a:lvl5pPr>
            <a:lvl6pPr>
              <a:defRPr sz="1872"/>
            </a:lvl6pPr>
            <a:lvl7pPr>
              <a:defRPr sz="1872"/>
            </a:lvl7pPr>
            <a:lvl8pPr>
              <a:defRPr sz="1872"/>
            </a:lvl8pPr>
            <a:lvl9pPr>
              <a:defRPr sz="1872"/>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fld id="{AB7FB426-A007-46C5-8284-FF5D46C86FCA}" type="datetime1">
              <a:rPr lang="ru-RU" altLang="ru-RU" smtClean="0"/>
              <a:t>25.10.2022</a:t>
            </a:fld>
            <a:endParaRPr lang="ru-RU" altLang="ru-RU"/>
          </a:p>
        </p:txBody>
      </p:sp>
      <p:sp>
        <p:nvSpPr>
          <p:cNvPr id="6" name="Нижний колонтитул 5"/>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7" name="Номер слайда 6"/>
          <p:cNvSpPr>
            <a:spLocks noGrp="1"/>
          </p:cNvSpPr>
          <p:nvPr>
            <p:ph type="sldNum" sz="quarter" idx="12"/>
          </p:nvPr>
        </p:nvSpPr>
        <p:spPr/>
        <p:txBody>
          <a:bodyPr/>
          <a:lstStyle>
            <a:lvl1pPr>
              <a:defRPr/>
            </a:lvl1pPr>
          </a:lstStyle>
          <a:p>
            <a:fld id="{8BD9BABC-D026-4351-9880-753067DD057D}" type="slidenum">
              <a:rPr lang="ru-RU" altLang="ru-RU"/>
              <a:pPr/>
              <a:t>‹#›</a:t>
            </a:fld>
            <a:endParaRPr lang="ru-RU" altLang="ru-RU"/>
          </a:p>
        </p:txBody>
      </p:sp>
    </p:spTree>
    <p:extLst>
      <p:ext uri="{BB962C8B-B14F-4D97-AF65-F5344CB8AC3E}">
        <p14:creationId xmlns:p14="http://schemas.microsoft.com/office/powerpoint/2010/main" val="31624542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34048" y="1596589"/>
            <a:ext cx="5602955" cy="665382"/>
          </a:xfrm>
        </p:spPr>
        <p:txBody>
          <a:bodyPr anchor="b"/>
          <a:lstStyle>
            <a:lvl1pPr marL="0" indent="0">
              <a:buNone/>
              <a:defRPr sz="2496" b="1"/>
            </a:lvl1pPr>
            <a:lvl2pPr marL="475433" indent="0">
              <a:buNone/>
              <a:defRPr sz="2080" b="1"/>
            </a:lvl2pPr>
            <a:lvl3pPr marL="950867" indent="0">
              <a:buNone/>
              <a:defRPr sz="1872" b="1"/>
            </a:lvl3pPr>
            <a:lvl4pPr marL="1426301" indent="0">
              <a:buNone/>
              <a:defRPr sz="1664" b="1"/>
            </a:lvl4pPr>
            <a:lvl5pPr marL="1901734" indent="0">
              <a:buNone/>
              <a:defRPr sz="1664" b="1"/>
            </a:lvl5pPr>
            <a:lvl6pPr marL="2377166" indent="0">
              <a:buNone/>
              <a:defRPr sz="1664" b="1"/>
            </a:lvl6pPr>
            <a:lvl7pPr marL="2852600" indent="0">
              <a:buNone/>
              <a:defRPr sz="1664" b="1"/>
            </a:lvl7pPr>
            <a:lvl8pPr marL="3328033" indent="0">
              <a:buNone/>
              <a:defRPr sz="1664" b="1"/>
            </a:lvl8pPr>
            <a:lvl9pPr marL="3803467" indent="0">
              <a:buNone/>
              <a:defRPr sz="1664" b="1"/>
            </a:lvl9pPr>
          </a:lstStyle>
          <a:p>
            <a:pPr lvl="0"/>
            <a:r>
              <a:rPr lang="ru-RU"/>
              <a:t>Образец текста</a:t>
            </a:r>
          </a:p>
        </p:txBody>
      </p:sp>
      <p:sp>
        <p:nvSpPr>
          <p:cNvPr id="4" name="Объект 3"/>
          <p:cNvSpPr>
            <a:spLocks noGrp="1"/>
          </p:cNvSpPr>
          <p:nvPr>
            <p:ph sz="half" idx="2"/>
          </p:nvPr>
        </p:nvSpPr>
        <p:spPr>
          <a:xfrm>
            <a:off x="634048" y="2261972"/>
            <a:ext cx="5602955" cy="4109523"/>
          </a:xfrm>
        </p:spPr>
        <p:txBody>
          <a:bodyPr/>
          <a:lstStyle>
            <a:lvl1pPr>
              <a:defRPr sz="2496"/>
            </a:lvl1pPr>
            <a:lvl2pPr>
              <a:defRPr sz="2080"/>
            </a:lvl2pPr>
            <a:lvl3pPr>
              <a:defRPr sz="1872"/>
            </a:lvl3pPr>
            <a:lvl4pPr>
              <a:defRPr sz="1664"/>
            </a:lvl4pPr>
            <a:lvl5pPr>
              <a:defRPr sz="1664"/>
            </a:lvl5pPr>
            <a:lvl6pPr>
              <a:defRPr sz="1664"/>
            </a:lvl6pPr>
            <a:lvl7pPr>
              <a:defRPr sz="1664"/>
            </a:lvl7pPr>
            <a:lvl8pPr>
              <a:defRPr sz="1664"/>
            </a:lvl8pPr>
            <a:lvl9pPr>
              <a:defRPr sz="166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441749" y="1596589"/>
            <a:ext cx="5605156" cy="665382"/>
          </a:xfrm>
        </p:spPr>
        <p:txBody>
          <a:bodyPr anchor="b"/>
          <a:lstStyle>
            <a:lvl1pPr marL="0" indent="0">
              <a:buNone/>
              <a:defRPr sz="2496" b="1"/>
            </a:lvl1pPr>
            <a:lvl2pPr marL="475433" indent="0">
              <a:buNone/>
              <a:defRPr sz="2080" b="1"/>
            </a:lvl2pPr>
            <a:lvl3pPr marL="950867" indent="0">
              <a:buNone/>
              <a:defRPr sz="1872" b="1"/>
            </a:lvl3pPr>
            <a:lvl4pPr marL="1426301" indent="0">
              <a:buNone/>
              <a:defRPr sz="1664" b="1"/>
            </a:lvl4pPr>
            <a:lvl5pPr marL="1901734" indent="0">
              <a:buNone/>
              <a:defRPr sz="1664" b="1"/>
            </a:lvl5pPr>
            <a:lvl6pPr marL="2377166" indent="0">
              <a:buNone/>
              <a:defRPr sz="1664" b="1"/>
            </a:lvl6pPr>
            <a:lvl7pPr marL="2852600" indent="0">
              <a:buNone/>
              <a:defRPr sz="1664" b="1"/>
            </a:lvl7pPr>
            <a:lvl8pPr marL="3328033" indent="0">
              <a:buNone/>
              <a:defRPr sz="1664" b="1"/>
            </a:lvl8pPr>
            <a:lvl9pPr marL="3803467" indent="0">
              <a:buNone/>
              <a:defRPr sz="1664" b="1"/>
            </a:lvl9pPr>
          </a:lstStyle>
          <a:p>
            <a:pPr lvl="0"/>
            <a:r>
              <a:rPr lang="ru-RU"/>
              <a:t>Образец текста</a:t>
            </a:r>
          </a:p>
        </p:txBody>
      </p:sp>
      <p:sp>
        <p:nvSpPr>
          <p:cNvPr id="6" name="Объект 5"/>
          <p:cNvSpPr>
            <a:spLocks noGrp="1"/>
          </p:cNvSpPr>
          <p:nvPr>
            <p:ph sz="quarter" idx="4"/>
          </p:nvPr>
        </p:nvSpPr>
        <p:spPr>
          <a:xfrm>
            <a:off x="6441749" y="2261972"/>
            <a:ext cx="5605156" cy="4109523"/>
          </a:xfrm>
        </p:spPr>
        <p:txBody>
          <a:bodyPr/>
          <a:lstStyle>
            <a:lvl1pPr>
              <a:defRPr sz="2496"/>
            </a:lvl1pPr>
            <a:lvl2pPr>
              <a:defRPr sz="2080"/>
            </a:lvl2pPr>
            <a:lvl3pPr>
              <a:defRPr sz="1872"/>
            </a:lvl3pPr>
            <a:lvl4pPr>
              <a:defRPr sz="1664"/>
            </a:lvl4pPr>
            <a:lvl5pPr>
              <a:defRPr sz="1664"/>
            </a:lvl5pPr>
            <a:lvl6pPr>
              <a:defRPr sz="1664"/>
            </a:lvl6pPr>
            <a:lvl7pPr>
              <a:defRPr sz="1664"/>
            </a:lvl7pPr>
            <a:lvl8pPr>
              <a:defRPr sz="1664"/>
            </a:lvl8pPr>
            <a:lvl9pPr>
              <a:defRPr sz="166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fld id="{90EAEFFB-010B-4744-B991-F4A5616266EB}" type="datetime1">
              <a:rPr lang="ru-RU" altLang="ru-RU" smtClean="0"/>
              <a:t>25.10.2022</a:t>
            </a:fld>
            <a:endParaRPr lang="ru-RU" altLang="ru-RU"/>
          </a:p>
        </p:txBody>
      </p:sp>
      <p:sp>
        <p:nvSpPr>
          <p:cNvPr id="8" name="Нижний колонтитул 7"/>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9" name="Номер слайда 8"/>
          <p:cNvSpPr>
            <a:spLocks noGrp="1"/>
          </p:cNvSpPr>
          <p:nvPr>
            <p:ph type="sldNum" sz="quarter" idx="12"/>
          </p:nvPr>
        </p:nvSpPr>
        <p:spPr/>
        <p:txBody>
          <a:bodyPr/>
          <a:lstStyle>
            <a:lvl1pPr>
              <a:defRPr/>
            </a:lvl1pPr>
          </a:lstStyle>
          <a:p>
            <a:fld id="{227D772E-BCE8-458E-8BDB-CBDA9D7DAA23}" type="slidenum">
              <a:rPr lang="ru-RU" altLang="ru-RU"/>
              <a:pPr/>
              <a:t>‹#›</a:t>
            </a:fld>
            <a:endParaRPr lang="ru-RU" altLang="ru-RU"/>
          </a:p>
        </p:txBody>
      </p:sp>
    </p:spTree>
    <p:extLst>
      <p:ext uri="{BB962C8B-B14F-4D97-AF65-F5344CB8AC3E}">
        <p14:creationId xmlns:p14="http://schemas.microsoft.com/office/powerpoint/2010/main" val="4434887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fld id="{21093D1E-9A3C-471E-9C4C-4AD972950C50}" type="datetime1">
              <a:rPr lang="ru-RU" altLang="ru-RU" smtClean="0"/>
              <a:t>25.10.2022</a:t>
            </a:fld>
            <a:endParaRPr lang="ru-RU" altLang="ru-RU"/>
          </a:p>
        </p:txBody>
      </p:sp>
      <p:sp>
        <p:nvSpPr>
          <p:cNvPr id="4" name="Нижний колонтитул 3"/>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5" name="Номер слайда 4"/>
          <p:cNvSpPr>
            <a:spLocks noGrp="1"/>
          </p:cNvSpPr>
          <p:nvPr>
            <p:ph type="sldNum" sz="quarter" idx="12"/>
          </p:nvPr>
        </p:nvSpPr>
        <p:spPr/>
        <p:txBody>
          <a:bodyPr/>
          <a:lstStyle>
            <a:lvl1pPr>
              <a:defRPr/>
            </a:lvl1pPr>
          </a:lstStyle>
          <a:p>
            <a:fld id="{0A493C08-8341-4293-9353-6D9BB6DEABFE}" type="slidenum">
              <a:rPr lang="ru-RU" altLang="ru-RU"/>
              <a:pPr/>
              <a:t>‹#›</a:t>
            </a:fld>
            <a:endParaRPr lang="ru-RU" altLang="ru-RU"/>
          </a:p>
        </p:txBody>
      </p:sp>
    </p:spTree>
    <p:extLst>
      <p:ext uri="{BB962C8B-B14F-4D97-AF65-F5344CB8AC3E}">
        <p14:creationId xmlns:p14="http://schemas.microsoft.com/office/powerpoint/2010/main" val="6948820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2EEF3A6D-8185-4E5A-B8E3-FE3038AE9ADE}" type="datetime1">
              <a:rPr lang="ru-RU" altLang="ru-RU" smtClean="0"/>
              <a:t>25.10.2022</a:t>
            </a:fld>
            <a:endParaRPr lang="ru-RU" altLang="ru-RU"/>
          </a:p>
        </p:txBody>
      </p:sp>
      <p:sp>
        <p:nvSpPr>
          <p:cNvPr id="3" name="Нижний колонтитул 2"/>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4" name="Номер слайда 3"/>
          <p:cNvSpPr>
            <a:spLocks noGrp="1"/>
          </p:cNvSpPr>
          <p:nvPr>
            <p:ph type="sldNum" sz="quarter" idx="12"/>
          </p:nvPr>
        </p:nvSpPr>
        <p:spPr/>
        <p:txBody>
          <a:bodyPr/>
          <a:lstStyle>
            <a:lvl1pPr>
              <a:defRPr/>
            </a:lvl1pPr>
          </a:lstStyle>
          <a:p>
            <a:fld id="{5A78442F-AA51-453E-A45D-AEAE194BB88B}" type="slidenum">
              <a:rPr lang="ru-RU" altLang="ru-RU"/>
              <a:pPr/>
              <a:t>‹#›</a:t>
            </a:fld>
            <a:endParaRPr lang="ru-RU" altLang="ru-RU"/>
          </a:p>
        </p:txBody>
      </p:sp>
    </p:spTree>
    <p:extLst>
      <p:ext uri="{BB962C8B-B14F-4D97-AF65-F5344CB8AC3E}">
        <p14:creationId xmlns:p14="http://schemas.microsoft.com/office/powerpoint/2010/main" val="4153938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50" y="283985"/>
            <a:ext cx="4171945" cy="1208586"/>
          </a:xfrm>
        </p:spPr>
        <p:txBody>
          <a:bodyPr anchor="b"/>
          <a:lstStyle>
            <a:lvl1pPr algn="l">
              <a:defRPr sz="2080" b="1"/>
            </a:lvl1pPr>
          </a:lstStyle>
          <a:p>
            <a:r>
              <a:rPr lang="ru-RU"/>
              <a:t>Образец заголовка</a:t>
            </a:r>
          </a:p>
        </p:txBody>
      </p:sp>
      <p:sp>
        <p:nvSpPr>
          <p:cNvPr id="3" name="Объект 2"/>
          <p:cNvSpPr>
            <a:spLocks noGrp="1"/>
          </p:cNvSpPr>
          <p:nvPr>
            <p:ph idx="1"/>
          </p:nvPr>
        </p:nvSpPr>
        <p:spPr>
          <a:xfrm>
            <a:off x="4957899" y="283987"/>
            <a:ext cx="7089004" cy="6087509"/>
          </a:xfrm>
        </p:spPr>
        <p:txBody>
          <a:bodyPr/>
          <a:lstStyle>
            <a:lvl1pPr>
              <a:defRPr sz="3328"/>
            </a:lvl1pPr>
            <a:lvl2pPr>
              <a:defRPr sz="2912"/>
            </a:lvl2pPr>
            <a:lvl3pPr>
              <a:defRPr sz="2496"/>
            </a:lvl3pPr>
            <a:lvl4pPr>
              <a:defRPr sz="2080"/>
            </a:lvl4pPr>
            <a:lvl5pPr>
              <a:defRPr sz="2080"/>
            </a:lvl5pPr>
            <a:lvl6pPr>
              <a:defRPr sz="2080"/>
            </a:lvl6pPr>
            <a:lvl7pPr>
              <a:defRPr sz="2080"/>
            </a:lvl7pPr>
            <a:lvl8pPr>
              <a:defRPr sz="2080"/>
            </a:lvl8pPr>
            <a:lvl9pPr>
              <a:defRPr sz="208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4050" y="1492573"/>
            <a:ext cx="4171945" cy="4878923"/>
          </a:xfrm>
        </p:spPr>
        <p:txBody>
          <a:bodyPr/>
          <a:lstStyle>
            <a:lvl1pPr marL="0" indent="0">
              <a:buNone/>
              <a:defRPr sz="1456"/>
            </a:lvl1pPr>
            <a:lvl2pPr marL="475433" indent="0">
              <a:buNone/>
              <a:defRPr sz="1248"/>
            </a:lvl2pPr>
            <a:lvl3pPr marL="950867" indent="0">
              <a:buNone/>
              <a:defRPr sz="1040"/>
            </a:lvl3pPr>
            <a:lvl4pPr marL="1426301" indent="0">
              <a:buNone/>
              <a:defRPr sz="936"/>
            </a:lvl4pPr>
            <a:lvl5pPr marL="1901734" indent="0">
              <a:buNone/>
              <a:defRPr sz="936"/>
            </a:lvl5pPr>
            <a:lvl6pPr marL="2377166" indent="0">
              <a:buNone/>
              <a:defRPr sz="936"/>
            </a:lvl6pPr>
            <a:lvl7pPr marL="2852600" indent="0">
              <a:buNone/>
              <a:defRPr sz="936"/>
            </a:lvl7pPr>
            <a:lvl8pPr marL="3328033" indent="0">
              <a:buNone/>
              <a:defRPr sz="936"/>
            </a:lvl8pPr>
            <a:lvl9pPr marL="3803467" indent="0">
              <a:buNone/>
              <a:defRPr sz="936"/>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fld id="{2A28A4F7-CF19-43E7-A974-87CB2E3341EE}" type="datetime1">
              <a:rPr lang="ru-RU" altLang="ru-RU" smtClean="0"/>
              <a:t>25.10.2022</a:t>
            </a:fld>
            <a:endParaRPr lang="ru-RU" altLang="ru-RU"/>
          </a:p>
        </p:txBody>
      </p:sp>
      <p:sp>
        <p:nvSpPr>
          <p:cNvPr id="6" name="Нижний колонтитул 5"/>
          <p:cNvSpPr>
            <a:spLocks noGrp="1"/>
          </p:cNvSpPr>
          <p:nvPr>
            <p:ph type="ftr" sz="quarter" idx="11"/>
          </p:nvPr>
        </p:nvSpPr>
        <p:spPr/>
        <p:txBody>
          <a:bodyPr/>
          <a:lstStyle>
            <a:lvl1pPr>
              <a:defRPr/>
            </a:lvl1pPr>
          </a:lstStyle>
          <a:p>
            <a:r>
              <a:rPr lang="ru-RU" altLang="ru-RU"/>
              <a:t>Ососков Г.А. </a:t>
            </a:r>
            <a:r>
              <a:rPr lang="en-US" altLang="ru-RU"/>
              <a:t>AYSS-22 Deep neural networks </a:t>
            </a:r>
            <a:endParaRPr lang="ru-RU" altLang="ru-RU"/>
          </a:p>
        </p:txBody>
      </p:sp>
      <p:sp>
        <p:nvSpPr>
          <p:cNvPr id="7" name="Номер слайда 6"/>
          <p:cNvSpPr>
            <a:spLocks noGrp="1"/>
          </p:cNvSpPr>
          <p:nvPr>
            <p:ph type="sldNum" sz="quarter" idx="12"/>
          </p:nvPr>
        </p:nvSpPr>
        <p:spPr/>
        <p:txBody>
          <a:bodyPr/>
          <a:lstStyle>
            <a:lvl1pPr>
              <a:defRPr/>
            </a:lvl1pPr>
          </a:lstStyle>
          <a:p>
            <a:fld id="{49B60B58-B7E9-4457-AC7E-F41372F9DA3C}" type="slidenum">
              <a:rPr lang="ru-RU" altLang="ru-RU"/>
              <a:pPr/>
              <a:t>‹#›</a:t>
            </a:fld>
            <a:endParaRPr lang="ru-RU" altLang="ru-RU"/>
          </a:p>
        </p:txBody>
      </p:sp>
    </p:spTree>
    <p:extLst>
      <p:ext uri="{BB962C8B-B14F-4D97-AF65-F5344CB8AC3E}">
        <p14:creationId xmlns:p14="http://schemas.microsoft.com/office/powerpoint/2010/main" val="418854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844410" y="6487074"/>
            <a:ext cx="7701036" cy="47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numCol="1" anchor="b" anchorCtr="0" compatLnSpc="1">
            <a:prstTxWarp prst="textNoShape">
              <a:avLst/>
            </a:prstTxWarp>
          </a:bodyPr>
          <a:lstStyle>
            <a:lvl1pPr algn="ctr">
              <a:defRPr sz="1400" b="1">
                <a:effectLst/>
              </a:defRPr>
            </a:lvl1pPr>
          </a:lstStyle>
          <a:p>
            <a:pPr>
              <a:defRPr/>
            </a:pPr>
            <a:r>
              <a:rPr lang="ru-RU" altLang="ru-RU"/>
              <a:t>Ососков Г.А. </a:t>
            </a:r>
            <a:r>
              <a:rPr lang="it-IT" altLang="ru-RU"/>
              <a:t>AYSS-22 Deep neural networks </a:t>
            </a:r>
            <a:endParaRPr lang="ru-RU" altLang="ru-RU"/>
          </a:p>
        </p:txBody>
      </p:sp>
      <p:sp>
        <p:nvSpPr>
          <p:cNvPr id="17411" name="Rectangle 3"/>
          <p:cNvSpPr>
            <a:spLocks noGrp="1" noChangeArrowheads="1"/>
          </p:cNvSpPr>
          <p:nvPr>
            <p:ph type="sldNum" sz="quarter" idx="4"/>
          </p:nvPr>
        </p:nvSpPr>
        <p:spPr bwMode="auto">
          <a:xfrm>
            <a:off x="9088014" y="6498631"/>
            <a:ext cx="2958888" cy="47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numCol="1" anchor="b" anchorCtr="0" compatLnSpc="1">
            <a:prstTxWarp prst="textNoShape">
              <a:avLst/>
            </a:prstTxWarp>
          </a:bodyPr>
          <a:lstStyle>
            <a:lvl1pPr algn="r">
              <a:defRPr sz="1400">
                <a:effectLst/>
                <a:latin typeface="Arial Black" pitchFamily="34" charset="0"/>
              </a:defRPr>
            </a:lvl1pPr>
          </a:lstStyle>
          <a:p>
            <a:pPr>
              <a:defRPr/>
            </a:pPr>
            <a:fld id="{00E24415-4C2D-436A-B274-3C9BFD56740E}" type="slidenum">
              <a:rPr lang="ru-RU" altLang="ru-RU"/>
              <a:pPr>
                <a:defRPr/>
              </a:pPr>
              <a:t>‹#›</a:t>
            </a:fld>
            <a:endParaRPr lang="ru-RU" altLang="ru-RU"/>
          </a:p>
        </p:txBody>
      </p:sp>
      <p:grpSp>
        <p:nvGrpSpPr>
          <p:cNvPr id="1028" name="Group 4"/>
          <p:cNvGrpSpPr>
            <a:grpSpLocks/>
          </p:cNvGrpSpPr>
          <p:nvPr/>
        </p:nvGrpSpPr>
        <p:grpSpPr bwMode="auto">
          <a:xfrm>
            <a:off x="0" y="2"/>
            <a:ext cx="12680950" cy="567969"/>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900">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900">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grpSp>
      <p:sp>
        <p:nvSpPr>
          <p:cNvPr id="1029" name="Rectangle 14"/>
          <p:cNvSpPr>
            <a:spLocks noGrp="1" noChangeArrowheads="1"/>
          </p:cNvSpPr>
          <p:nvPr>
            <p:ph type="title"/>
          </p:nvPr>
        </p:nvSpPr>
        <p:spPr bwMode="auto">
          <a:xfrm>
            <a:off x="634048" y="475509"/>
            <a:ext cx="11412855" cy="14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634048" y="2060540"/>
            <a:ext cx="11412855" cy="404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634048" y="6495324"/>
            <a:ext cx="2958888" cy="49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numCol="1" anchor="b" anchorCtr="0" compatLnSpc="1">
            <a:prstTxWarp prst="textNoShape">
              <a:avLst/>
            </a:prstTxWarp>
          </a:bodyPr>
          <a:lstStyle>
            <a:lvl1pPr>
              <a:defRPr sz="1400">
                <a:effectLst/>
              </a:defRPr>
            </a:lvl1pPr>
          </a:lstStyle>
          <a:p>
            <a:pPr>
              <a:defRPr/>
            </a:pPr>
            <a:fld id="{512493BC-3D0E-495D-A18C-2EC960B5D124}" type="datetime1">
              <a:rPr lang="ru-RU" altLang="ru-RU" smtClean="0"/>
              <a:t>25.10.2022</a:t>
            </a:fld>
            <a:endParaRPr lang="ru-RU" altLang="ru-RU"/>
          </a:p>
        </p:txBody>
      </p:sp>
    </p:spTree>
  </p:cSld>
  <p:clrMap bg1="lt1" tx1="dk1" bg2="lt2" tx2="dk2" accent1="accent1" accent2="accent2" accent3="accent3" accent4="accent4" accent5="accent5" accent6="accent6" hlink="hlink" folHlink="folHlink"/>
  <p:sldLayoutIdLst>
    <p:sldLayoutId id="2147483929"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hf hdr="0"/>
  <p:txStyles>
    <p:titleStyle>
      <a:lvl1pPr algn="l" rtl="0" eaLnBrk="0" fontAlgn="base" hangingPunct="0">
        <a:spcBef>
          <a:spcPct val="0"/>
        </a:spcBef>
        <a:spcAft>
          <a:spcPct val="0"/>
        </a:spcAft>
        <a:defRPr sz="5300">
          <a:solidFill>
            <a:schemeClr val="tx1"/>
          </a:solidFill>
          <a:latin typeface="+mj-lt"/>
          <a:ea typeface="+mj-ea"/>
          <a:cs typeface="+mj-cs"/>
        </a:defRPr>
      </a:lvl1pPr>
      <a:lvl2pPr algn="l" rtl="0" eaLnBrk="0" fontAlgn="base" hangingPunct="0">
        <a:spcBef>
          <a:spcPct val="0"/>
        </a:spcBef>
        <a:spcAft>
          <a:spcPct val="0"/>
        </a:spcAft>
        <a:defRPr sz="5300">
          <a:solidFill>
            <a:schemeClr val="tx1"/>
          </a:solidFill>
          <a:latin typeface="Arial" charset="0"/>
        </a:defRPr>
      </a:lvl2pPr>
      <a:lvl3pPr algn="l" rtl="0" eaLnBrk="0" fontAlgn="base" hangingPunct="0">
        <a:spcBef>
          <a:spcPct val="0"/>
        </a:spcBef>
        <a:spcAft>
          <a:spcPct val="0"/>
        </a:spcAft>
        <a:defRPr sz="5300">
          <a:solidFill>
            <a:schemeClr val="tx1"/>
          </a:solidFill>
          <a:latin typeface="Arial" charset="0"/>
        </a:defRPr>
      </a:lvl3pPr>
      <a:lvl4pPr algn="l" rtl="0" eaLnBrk="0" fontAlgn="base" hangingPunct="0">
        <a:spcBef>
          <a:spcPct val="0"/>
        </a:spcBef>
        <a:spcAft>
          <a:spcPct val="0"/>
        </a:spcAft>
        <a:defRPr sz="5300">
          <a:solidFill>
            <a:schemeClr val="tx1"/>
          </a:solidFill>
          <a:latin typeface="Arial" charset="0"/>
        </a:defRPr>
      </a:lvl4pPr>
      <a:lvl5pPr algn="l" rtl="0" eaLnBrk="0" fontAlgn="base" hangingPunct="0">
        <a:spcBef>
          <a:spcPct val="0"/>
        </a:spcBef>
        <a:spcAft>
          <a:spcPct val="0"/>
        </a:spcAft>
        <a:defRPr sz="5300">
          <a:solidFill>
            <a:schemeClr val="tx1"/>
          </a:solidFill>
          <a:latin typeface="Arial" charset="0"/>
        </a:defRPr>
      </a:lvl5pPr>
      <a:lvl6pPr marL="546903" algn="l" rtl="0" fontAlgn="base">
        <a:spcBef>
          <a:spcPct val="0"/>
        </a:spcBef>
        <a:spcAft>
          <a:spcPct val="0"/>
        </a:spcAft>
        <a:defRPr sz="5300">
          <a:solidFill>
            <a:schemeClr val="tx1"/>
          </a:solidFill>
          <a:latin typeface="Arial" charset="0"/>
        </a:defRPr>
      </a:lvl6pPr>
      <a:lvl7pPr marL="1093805" algn="l" rtl="0" fontAlgn="base">
        <a:spcBef>
          <a:spcPct val="0"/>
        </a:spcBef>
        <a:spcAft>
          <a:spcPct val="0"/>
        </a:spcAft>
        <a:defRPr sz="5300">
          <a:solidFill>
            <a:schemeClr val="tx1"/>
          </a:solidFill>
          <a:latin typeface="Arial" charset="0"/>
        </a:defRPr>
      </a:lvl7pPr>
      <a:lvl8pPr marL="1640708" algn="l" rtl="0" fontAlgn="base">
        <a:spcBef>
          <a:spcPct val="0"/>
        </a:spcBef>
        <a:spcAft>
          <a:spcPct val="0"/>
        </a:spcAft>
        <a:defRPr sz="5300">
          <a:solidFill>
            <a:schemeClr val="tx1"/>
          </a:solidFill>
          <a:latin typeface="Arial" charset="0"/>
        </a:defRPr>
      </a:lvl8pPr>
      <a:lvl9pPr marL="2187611" algn="l" rtl="0" fontAlgn="base">
        <a:spcBef>
          <a:spcPct val="0"/>
        </a:spcBef>
        <a:spcAft>
          <a:spcPct val="0"/>
        </a:spcAft>
        <a:defRPr sz="5300">
          <a:solidFill>
            <a:schemeClr val="tx1"/>
          </a:solidFill>
          <a:latin typeface="Arial" charset="0"/>
        </a:defRPr>
      </a:lvl9pPr>
    </p:titleStyle>
    <p:bodyStyle>
      <a:lvl1pPr marL="410177" indent="-410177" algn="l" rtl="0" eaLnBrk="0" fontAlgn="base" hangingPunct="0">
        <a:spcBef>
          <a:spcPct val="20000"/>
        </a:spcBef>
        <a:spcAft>
          <a:spcPct val="0"/>
        </a:spcAft>
        <a:buClr>
          <a:schemeClr val="bg2"/>
        </a:buClr>
        <a:buSzPct val="75000"/>
        <a:buFont typeface="Wingdings" pitchFamily="2" charset="2"/>
        <a:buChar char="n"/>
        <a:defRPr sz="3800">
          <a:solidFill>
            <a:schemeClr val="tx1"/>
          </a:solidFill>
          <a:latin typeface="+mn-lt"/>
          <a:ea typeface="+mn-ea"/>
          <a:cs typeface="+mn-cs"/>
        </a:defRPr>
      </a:lvl1pPr>
      <a:lvl2pPr marL="888717" indent="-341814" algn="l" rtl="0" eaLnBrk="0" fontAlgn="base" hangingPunct="0">
        <a:spcBef>
          <a:spcPct val="20000"/>
        </a:spcBef>
        <a:spcAft>
          <a:spcPct val="0"/>
        </a:spcAft>
        <a:buClr>
          <a:schemeClr val="accent2"/>
        </a:buClr>
        <a:buSzPct val="80000"/>
        <a:buFont typeface="Wingdings" pitchFamily="2" charset="2"/>
        <a:buChar char="¨"/>
        <a:defRPr sz="3300">
          <a:solidFill>
            <a:schemeClr val="tx1"/>
          </a:solidFill>
          <a:latin typeface="+mn-lt"/>
        </a:defRPr>
      </a:lvl2pPr>
      <a:lvl3pPr marL="1367257" indent="-273451" algn="l" rtl="0" eaLnBrk="0" fontAlgn="base" hangingPunct="0">
        <a:spcBef>
          <a:spcPct val="20000"/>
        </a:spcBef>
        <a:spcAft>
          <a:spcPct val="0"/>
        </a:spcAft>
        <a:buClr>
          <a:schemeClr val="bg2"/>
        </a:buClr>
        <a:buSzPct val="65000"/>
        <a:buFont typeface="Wingdings" pitchFamily="2" charset="2"/>
        <a:buChar char="n"/>
        <a:defRPr sz="2900">
          <a:solidFill>
            <a:schemeClr val="tx1"/>
          </a:solidFill>
          <a:latin typeface="+mn-lt"/>
        </a:defRPr>
      </a:lvl3pPr>
      <a:lvl4pPr marL="1914159" indent="-273451" algn="l" rtl="0" eaLnBrk="0" fontAlgn="base" hangingPunct="0">
        <a:spcBef>
          <a:spcPct val="20000"/>
        </a:spcBef>
        <a:spcAft>
          <a:spcPct val="0"/>
        </a:spcAft>
        <a:buClr>
          <a:schemeClr val="accent2"/>
        </a:buClr>
        <a:buSzPct val="70000"/>
        <a:buFont typeface="Wingdings" pitchFamily="2" charset="2"/>
        <a:buChar char="¨"/>
        <a:defRPr sz="2400">
          <a:solidFill>
            <a:schemeClr val="tx1"/>
          </a:solidFill>
          <a:latin typeface="+mn-lt"/>
        </a:defRPr>
      </a:lvl4pPr>
      <a:lvl5pPr marL="2461062" indent="-273451" algn="l" rtl="0" eaLnBrk="0" fontAlgn="base" hangingPunct="0">
        <a:spcBef>
          <a:spcPct val="20000"/>
        </a:spcBef>
        <a:spcAft>
          <a:spcPct val="0"/>
        </a:spcAft>
        <a:buClr>
          <a:schemeClr val="bg2"/>
        </a:buClr>
        <a:buFont typeface="Wingdings" pitchFamily="2" charset="2"/>
        <a:buChar char="§"/>
        <a:defRPr sz="2400">
          <a:solidFill>
            <a:schemeClr val="tx1"/>
          </a:solidFill>
          <a:latin typeface="+mn-lt"/>
        </a:defRPr>
      </a:lvl5pPr>
      <a:lvl6pPr marL="3007965" indent="-273451" algn="l" rtl="0" fontAlgn="base">
        <a:spcBef>
          <a:spcPct val="20000"/>
        </a:spcBef>
        <a:spcAft>
          <a:spcPct val="0"/>
        </a:spcAft>
        <a:buClr>
          <a:schemeClr val="bg2"/>
        </a:buClr>
        <a:buFont typeface="Wingdings" pitchFamily="2" charset="2"/>
        <a:buChar char="§"/>
        <a:defRPr sz="2400">
          <a:solidFill>
            <a:schemeClr val="tx1"/>
          </a:solidFill>
          <a:latin typeface="+mn-lt"/>
        </a:defRPr>
      </a:lvl6pPr>
      <a:lvl7pPr marL="3554867" indent="-273451" algn="l" rtl="0" fontAlgn="base">
        <a:spcBef>
          <a:spcPct val="20000"/>
        </a:spcBef>
        <a:spcAft>
          <a:spcPct val="0"/>
        </a:spcAft>
        <a:buClr>
          <a:schemeClr val="bg2"/>
        </a:buClr>
        <a:buFont typeface="Wingdings" pitchFamily="2" charset="2"/>
        <a:buChar char="§"/>
        <a:defRPr sz="2400">
          <a:solidFill>
            <a:schemeClr val="tx1"/>
          </a:solidFill>
          <a:latin typeface="+mn-lt"/>
        </a:defRPr>
      </a:lvl7pPr>
      <a:lvl8pPr marL="4101770" indent="-273451" algn="l" rtl="0" fontAlgn="base">
        <a:spcBef>
          <a:spcPct val="20000"/>
        </a:spcBef>
        <a:spcAft>
          <a:spcPct val="0"/>
        </a:spcAft>
        <a:buClr>
          <a:schemeClr val="bg2"/>
        </a:buClr>
        <a:buFont typeface="Wingdings" pitchFamily="2" charset="2"/>
        <a:buChar char="§"/>
        <a:defRPr sz="2400">
          <a:solidFill>
            <a:schemeClr val="tx1"/>
          </a:solidFill>
          <a:latin typeface="+mn-lt"/>
        </a:defRPr>
      </a:lvl8pPr>
      <a:lvl9pPr marL="4648672" indent="-273451" algn="l" rtl="0" fontAlgn="base">
        <a:spcBef>
          <a:spcPct val="20000"/>
        </a:spcBef>
        <a:spcAft>
          <a:spcPct val="0"/>
        </a:spcAft>
        <a:buClr>
          <a:schemeClr val="bg2"/>
        </a:buClr>
        <a:buFont typeface="Wingdings" pitchFamily="2" charset="2"/>
        <a:buChar char="§"/>
        <a:defRPr sz="2400">
          <a:solidFill>
            <a:schemeClr val="tx1"/>
          </a:solidFill>
          <a:latin typeface="+mn-lt"/>
        </a:defRPr>
      </a:lvl9pPr>
    </p:bodyStyle>
    <p:otherStyle>
      <a:defPPr>
        <a:defRPr lang="ru-RU"/>
      </a:defPPr>
      <a:lvl1pPr marL="0" algn="l" defTabSz="1093805" rtl="0" eaLnBrk="1" latinLnBrk="0" hangingPunct="1">
        <a:defRPr sz="2200" kern="1200">
          <a:solidFill>
            <a:schemeClr val="tx1"/>
          </a:solidFill>
          <a:latin typeface="+mn-lt"/>
          <a:ea typeface="+mn-ea"/>
          <a:cs typeface="+mn-cs"/>
        </a:defRPr>
      </a:lvl1pPr>
      <a:lvl2pPr marL="546903" algn="l" defTabSz="1093805" rtl="0" eaLnBrk="1" latinLnBrk="0" hangingPunct="1">
        <a:defRPr sz="2200" kern="1200">
          <a:solidFill>
            <a:schemeClr val="tx1"/>
          </a:solidFill>
          <a:latin typeface="+mn-lt"/>
          <a:ea typeface="+mn-ea"/>
          <a:cs typeface="+mn-cs"/>
        </a:defRPr>
      </a:lvl2pPr>
      <a:lvl3pPr marL="1093805" algn="l" defTabSz="1093805" rtl="0" eaLnBrk="1" latinLnBrk="0" hangingPunct="1">
        <a:defRPr sz="2200" kern="1200">
          <a:solidFill>
            <a:schemeClr val="tx1"/>
          </a:solidFill>
          <a:latin typeface="+mn-lt"/>
          <a:ea typeface="+mn-ea"/>
          <a:cs typeface="+mn-cs"/>
        </a:defRPr>
      </a:lvl3pPr>
      <a:lvl4pPr marL="1640708" algn="l" defTabSz="1093805" rtl="0" eaLnBrk="1" latinLnBrk="0" hangingPunct="1">
        <a:defRPr sz="2200" kern="1200">
          <a:solidFill>
            <a:schemeClr val="tx1"/>
          </a:solidFill>
          <a:latin typeface="+mn-lt"/>
          <a:ea typeface="+mn-ea"/>
          <a:cs typeface="+mn-cs"/>
        </a:defRPr>
      </a:lvl4pPr>
      <a:lvl5pPr marL="2187611" algn="l" defTabSz="1093805" rtl="0" eaLnBrk="1" latinLnBrk="0" hangingPunct="1">
        <a:defRPr sz="2200" kern="1200">
          <a:solidFill>
            <a:schemeClr val="tx1"/>
          </a:solidFill>
          <a:latin typeface="+mn-lt"/>
          <a:ea typeface="+mn-ea"/>
          <a:cs typeface="+mn-cs"/>
        </a:defRPr>
      </a:lvl5pPr>
      <a:lvl6pPr marL="2734513" algn="l" defTabSz="1093805" rtl="0" eaLnBrk="1" latinLnBrk="0" hangingPunct="1">
        <a:defRPr sz="2200" kern="1200">
          <a:solidFill>
            <a:schemeClr val="tx1"/>
          </a:solidFill>
          <a:latin typeface="+mn-lt"/>
          <a:ea typeface="+mn-ea"/>
          <a:cs typeface="+mn-cs"/>
        </a:defRPr>
      </a:lvl6pPr>
      <a:lvl7pPr marL="3281416" algn="l" defTabSz="1093805" rtl="0" eaLnBrk="1" latinLnBrk="0" hangingPunct="1">
        <a:defRPr sz="2200" kern="1200">
          <a:solidFill>
            <a:schemeClr val="tx1"/>
          </a:solidFill>
          <a:latin typeface="+mn-lt"/>
          <a:ea typeface="+mn-ea"/>
          <a:cs typeface="+mn-cs"/>
        </a:defRPr>
      </a:lvl7pPr>
      <a:lvl8pPr marL="3828318" algn="l" defTabSz="1093805" rtl="0" eaLnBrk="1" latinLnBrk="0" hangingPunct="1">
        <a:defRPr sz="2200" kern="1200">
          <a:solidFill>
            <a:schemeClr val="tx1"/>
          </a:solidFill>
          <a:latin typeface="+mn-lt"/>
          <a:ea typeface="+mn-ea"/>
          <a:cs typeface="+mn-cs"/>
        </a:defRPr>
      </a:lvl8pPr>
      <a:lvl9pPr marL="4375221" algn="l" defTabSz="1093805"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844410" y="6487074"/>
            <a:ext cx="7701036" cy="47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numCol="1" anchor="b" anchorCtr="0" compatLnSpc="1">
            <a:prstTxWarp prst="textNoShape">
              <a:avLst/>
            </a:prstTxWarp>
          </a:bodyPr>
          <a:lstStyle>
            <a:lvl1pPr algn="ctr">
              <a:defRPr sz="1400" b="1">
                <a:effectLst/>
              </a:defRPr>
            </a:lvl1pPr>
          </a:lstStyle>
          <a:p>
            <a:pPr fontAlgn="auto">
              <a:spcBef>
                <a:spcPts val="0"/>
              </a:spcBef>
              <a:spcAft>
                <a:spcPts val="0"/>
              </a:spcAft>
            </a:pPr>
            <a:r>
              <a:rPr lang="ru-RU">
                <a:solidFill>
                  <a:srgbClr val="000000"/>
                </a:solidFill>
                <a:latin typeface="Arial"/>
              </a:rPr>
              <a:t>Ососков Г.А. </a:t>
            </a:r>
            <a:r>
              <a:rPr lang="it-IT">
                <a:solidFill>
                  <a:srgbClr val="000000"/>
                </a:solidFill>
                <a:latin typeface="Arial"/>
              </a:rPr>
              <a:t>AYSS-22 Deep neural networks </a:t>
            </a:r>
            <a:endParaRPr lang="ru-RU">
              <a:solidFill>
                <a:srgbClr val="000000"/>
              </a:solidFill>
              <a:latin typeface="Arial"/>
            </a:endParaRPr>
          </a:p>
        </p:txBody>
      </p:sp>
      <p:sp>
        <p:nvSpPr>
          <p:cNvPr id="17411" name="Rectangle 3"/>
          <p:cNvSpPr>
            <a:spLocks noGrp="1" noChangeArrowheads="1"/>
          </p:cNvSpPr>
          <p:nvPr>
            <p:ph type="sldNum" sz="quarter" idx="4"/>
          </p:nvPr>
        </p:nvSpPr>
        <p:spPr bwMode="auto">
          <a:xfrm>
            <a:off x="9088014" y="6498631"/>
            <a:ext cx="2958888" cy="47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numCol="1" anchor="b" anchorCtr="0" compatLnSpc="1">
            <a:prstTxWarp prst="textNoShape">
              <a:avLst/>
            </a:prstTxWarp>
          </a:bodyPr>
          <a:lstStyle>
            <a:lvl1pPr algn="r">
              <a:defRPr sz="1400">
                <a:effectLst/>
                <a:latin typeface="Arial Black" pitchFamily="34" charset="0"/>
              </a:defRPr>
            </a:lvl1pPr>
          </a:lstStyle>
          <a:p>
            <a:pPr fontAlgn="auto">
              <a:spcBef>
                <a:spcPts val="0"/>
              </a:spcBef>
              <a:spcAft>
                <a:spcPts val="0"/>
              </a:spcAft>
            </a:pPr>
            <a:fld id="{88250E39-18FE-45A2-A9F7-DB9C62EA7E6B}" type="slidenum">
              <a:rPr lang="ru-RU" smtClean="0">
                <a:solidFill>
                  <a:srgbClr val="000000"/>
                </a:solidFill>
              </a:rPr>
              <a:pPr fontAlgn="auto">
                <a:spcBef>
                  <a:spcPts val="0"/>
                </a:spcBef>
                <a:spcAft>
                  <a:spcPts val="0"/>
                </a:spcAft>
              </a:pPr>
              <a:t>‹#›</a:t>
            </a:fld>
            <a:endParaRPr lang="ru-RU">
              <a:solidFill>
                <a:srgbClr val="000000"/>
              </a:solidFill>
            </a:endParaRPr>
          </a:p>
        </p:txBody>
      </p:sp>
      <p:grpSp>
        <p:nvGrpSpPr>
          <p:cNvPr id="1028" name="Group 4"/>
          <p:cNvGrpSpPr>
            <a:grpSpLocks/>
          </p:cNvGrpSpPr>
          <p:nvPr/>
        </p:nvGrpSpPr>
        <p:grpSpPr bwMode="auto">
          <a:xfrm>
            <a:off x="0" y="2"/>
            <a:ext cx="12680950" cy="567969"/>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900">
                <a:solidFill>
                  <a:srgbClr val="000000"/>
                </a:solidFill>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grpSp>
      <p:sp>
        <p:nvSpPr>
          <p:cNvPr id="1029" name="Rectangle 14"/>
          <p:cNvSpPr>
            <a:spLocks noGrp="1" noChangeArrowheads="1"/>
          </p:cNvSpPr>
          <p:nvPr>
            <p:ph type="title"/>
          </p:nvPr>
        </p:nvSpPr>
        <p:spPr bwMode="auto">
          <a:xfrm>
            <a:off x="634048" y="475509"/>
            <a:ext cx="11412855" cy="14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634048" y="2060540"/>
            <a:ext cx="11412855" cy="404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634048" y="6495324"/>
            <a:ext cx="2958888" cy="49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numCol="1" anchor="b" anchorCtr="0" compatLnSpc="1">
            <a:prstTxWarp prst="textNoShape">
              <a:avLst/>
            </a:prstTxWarp>
          </a:bodyPr>
          <a:lstStyle>
            <a:lvl1pPr>
              <a:defRPr sz="1400">
                <a:effectLst/>
              </a:defRPr>
            </a:lvl1pPr>
          </a:lstStyle>
          <a:p>
            <a:pPr fontAlgn="auto">
              <a:spcBef>
                <a:spcPts val="0"/>
              </a:spcBef>
              <a:spcAft>
                <a:spcPts val="0"/>
              </a:spcAft>
            </a:pPr>
            <a:fld id="{4B3152F8-DEEF-492E-9B63-7B218AC49335}" type="datetime1">
              <a:rPr lang="ru-RU" smtClean="0">
                <a:solidFill>
                  <a:srgbClr val="000000"/>
                </a:solidFill>
                <a:latin typeface="Arial"/>
              </a:rPr>
              <a:t>25.10.2022</a:t>
            </a:fld>
            <a:endParaRPr lang="ru-RU">
              <a:solidFill>
                <a:srgbClr val="000000"/>
              </a:solidFill>
              <a:latin typeface="Arial"/>
            </a:endParaRPr>
          </a:p>
        </p:txBody>
      </p:sp>
    </p:spTree>
    <p:extLst>
      <p:ext uri="{BB962C8B-B14F-4D97-AF65-F5344CB8AC3E}">
        <p14:creationId xmlns:p14="http://schemas.microsoft.com/office/powerpoint/2010/main" val="23481974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Lst>
  <p:hf hdr="0"/>
  <p:txStyles>
    <p:titleStyle>
      <a:lvl1pPr algn="l" rtl="0" eaLnBrk="1" fontAlgn="base" hangingPunct="1">
        <a:spcBef>
          <a:spcPct val="0"/>
        </a:spcBef>
        <a:spcAft>
          <a:spcPct val="0"/>
        </a:spcAft>
        <a:defRPr sz="5300">
          <a:solidFill>
            <a:schemeClr val="tx1"/>
          </a:solidFill>
          <a:latin typeface="+mj-lt"/>
          <a:ea typeface="+mj-ea"/>
          <a:cs typeface="+mj-cs"/>
        </a:defRPr>
      </a:lvl1pPr>
      <a:lvl2pPr algn="l" rtl="0" eaLnBrk="1" fontAlgn="base" hangingPunct="1">
        <a:spcBef>
          <a:spcPct val="0"/>
        </a:spcBef>
        <a:spcAft>
          <a:spcPct val="0"/>
        </a:spcAft>
        <a:defRPr sz="5300">
          <a:solidFill>
            <a:schemeClr val="tx1"/>
          </a:solidFill>
          <a:latin typeface="Arial" charset="0"/>
        </a:defRPr>
      </a:lvl2pPr>
      <a:lvl3pPr algn="l" rtl="0" eaLnBrk="1" fontAlgn="base" hangingPunct="1">
        <a:spcBef>
          <a:spcPct val="0"/>
        </a:spcBef>
        <a:spcAft>
          <a:spcPct val="0"/>
        </a:spcAft>
        <a:defRPr sz="5300">
          <a:solidFill>
            <a:schemeClr val="tx1"/>
          </a:solidFill>
          <a:latin typeface="Arial" charset="0"/>
        </a:defRPr>
      </a:lvl3pPr>
      <a:lvl4pPr algn="l" rtl="0" eaLnBrk="1" fontAlgn="base" hangingPunct="1">
        <a:spcBef>
          <a:spcPct val="0"/>
        </a:spcBef>
        <a:spcAft>
          <a:spcPct val="0"/>
        </a:spcAft>
        <a:defRPr sz="5300">
          <a:solidFill>
            <a:schemeClr val="tx1"/>
          </a:solidFill>
          <a:latin typeface="Arial" charset="0"/>
        </a:defRPr>
      </a:lvl4pPr>
      <a:lvl5pPr algn="l" rtl="0" eaLnBrk="1" fontAlgn="base" hangingPunct="1">
        <a:spcBef>
          <a:spcPct val="0"/>
        </a:spcBef>
        <a:spcAft>
          <a:spcPct val="0"/>
        </a:spcAft>
        <a:defRPr sz="5300">
          <a:solidFill>
            <a:schemeClr val="tx1"/>
          </a:solidFill>
          <a:latin typeface="Arial" charset="0"/>
        </a:defRPr>
      </a:lvl5pPr>
      <a:lvl6pPr marL="546903" algn="l" rtl="0" eaLnBrk="1" fontAlgn="base" hangingPunct="1">
        <a:spcBef>
          <a:spcPct val="0"/>
        </a:spcBef>
        <a:spcAft>
          <a:spcPct val="0"/>
        </a:spcAft>
        <a:defRPr sz="5300">
          <a:solidFill>
            <a:schemeClr val="tx1"/>
          </a:solidFill>
          <a:latin typeface="Arial" charset="0"/>
        </a:defRPr>
      </a:lvl6pPr>
      <a:lvl7pPr marL="1093805" algn="l" rtl="0" eaLnBrk="1" fontAlgn="base" hangingPunct="1">
        <a:spcBef>
          <a:spcPct val="0"/>
        </a:spcBef>
        <a:spcAft>
          <a:spcPct val="0"/>
        </a:spcAft>
        <a:defRPr sz="5300">
          <a:solidFill>
            <a:schemeClr val="tx1"/>
          </a:solidFill>
          <a:latin typeface="Arial" charset="0"/>
        </a:defRPr>
      </a:lvl7pPr>
      <a:lvl8pPr marL="1640708" algn="l" rtl="0" eaLnBrk="1" fontAlgn="base" hangingPunct="1">
        <a:spcBef>
          <a:spcPct val="0"/>
        </a:spcBef>
        <a:spcAft>
          <a:spcPct val="0"/>
        </a:spcAft>
        <a:defRPr sz="5300">
          <a:solidFill>
            <a:schemeClr val="tx1"/>
          </a:solidFill>
          <a:latin typeface="Arial" charset="0"/>
        </a:defRPr>
      </a:lvl8pPr>
      <a:lvl9pPr marL="2187611" algn="l" rtl="0" eaLnBrk="1" fontAlgn="base" hangingPunct="1">
        <a:spcBef>
          <a:spcPct val="0"/>
        </a:spcBef>
        <a:spcAft>
          <a:spcPct val="0"/>
        </a:spcAft>
        <a:defRPr sz="5300">
          <a:solidFill>
            <a:schemeClr val="tx1"/>
          </a:solidFill>
          <a:latin typeface="Arial" charset="0"/>
        </a:defRPr>
      </a:lvl9pPr>
    </p:titleStyle>
    <p:bodyStyle>
      <a:lvl1pPr marL="410177" indent="-410177" algn="l" rtl="0" eaLnBrk="1" fontAlgn="base" hangingPunct="1">
        <a:spcBef>
          <a:spcPct val="20000"/>
        </a:spcBef>
        <a:spcAft>
          <a:spcPct val="0"/>
        </a:spcAft>
        <a:buClr>
          <a:schemeClr val="bg2"/>
        </a:buClr>
        <a:buSzPct val="75000"/>
        <a:buFont typeface="Wingdings" pitchFamily="2" charset="2"/>
        <a:buChar char="n"/>
        <a:defRPr sz="3800">
          <a:solidFill>
            <a:schemeClr val="tx1"/>
          </a:solidFill>
          <a:latin typeface="+mn-lt"/>
          <a:ea typeface="+mn-ea"/>
          <a:cs typeface="+mn-cs"/>
        </a:defRPr>
      </a:lvl1pPr>
      <a:lvl2pPr marL="888717" indent="-341814" algn="l" rtl="0" eaLnBrk="1" fontAlgn="base" hangingPunct="1">
        <a:spcBef>
          <a:spcPct val="20000"/>
        </a:spcBef>
        <a:spcAft>
          <a:spcPct val="0"/>
        </a:spcAft>
        <a:buClr>
          <a:schemeClr val="accent2"/>
        </a:buClr>
        <a:buSzPct val="80000"/>
        <a:buFont typeface="Wingdings" pitchFamily="2" charset="2"/>
        <a:buChar char="¨"/>
        <a:defRPr sz="3300">
          <a:solidFill>
            <a:schemeClr val="tx1"/>
          </a:solidFill>
          <a:latin typeface="+mn-lt"/>
        </a:defRPr>
      </a:lvl2pPr>
      <a:lvl3pPr marL="1367257" indent="-273451" algn="l" rtl="0" eaLnBrk="1" fontAlgn="base" hangingPunct="1">
        <a:spcBef>
          <a:spcPct val="20000"/>
        </a:spcBef>
        <a:spcAft>
          <a:spcPct val="0"/>
        </a:spcAft>
        <a:buClr>
          <a:schemeClr val="bg2"/>
        </a:buClr>
        <a:buSzPct val="65000"/>
        <a:buFont typeface="Wingdings" pitchFamily="2" charset="2"/>
        <a:buChar char="n"/>
        <a:defRPr sz="2900">
          <a:solidFill>
            <a:schemeClr val="tx1"/>
          </a:solidFill>
          <a:latin typeface="+mn-lt"/>
        </a:defRPr>
      </a:lvl3pPr>
      <a:lvl4pPr marL="1914159" indent="-273451" algn="l" rtl="0" eaLnBrk="1" fontAlgn="base" hangingPunct="1">
        <a:spcBef>
          <a:spcPct val="20000"/>
        </a:spcBef>
        <a:spcAft>
          <a:spcPct val="0"/>
        </a:spcAft>
        <a:buClr>
          <a:schemeClr val="accent2"/>
        </a:buClr>
        <a:buSzPct val="70000"/>
        <a:buFont typeface="Wingdings" pitchFamily="2" charset="2"/>
        <a:buChar char="¨"/>
        <a:defRPr sz="2400">
          <a:solidFill>
            <a:schemeClr val="tx1"/>
          </a:solidFill>
          <a:latin typeface="+mn-lt"/>
        </a:defRPr>
      </a:lvl4pPr>
      <a:lvl5pPr marL="2461062" indent="-273451" algn="l" rtl="0" eaLnBrk="1" fontAlgn="base" hangingPunct="1">
        <a:spcBef>
          <a:spcPct val="20000"/>
        </a:spcBef>
        <a:spcAft>
          <a:spcPct val="0"/>
        </a:spcAft>
        <a:buClr>
          <a:schemeClr val="bg2"/>
        </a:buClr>
        <a:buFont typeface="Wingdings" pitchFamily="2" charset="2"/>
        <a:buChar char="§"/>
        <a:defRPr sz="2400">
          <a:solidFill>
            <a:schemeClr val="tx1"/>
          </a:solidFill>
          <a:latin typeface="+mn-lt"/>
        </a:defRPr>
      </a:lvl5pPr>
      <a:lvl6pPr marL="3007965" indent="-273451" algn="l" rtl="0" eaLnBrk="1" fontAlgn="base" hangingPunct="1">
        <a:spcBef>
          <a:spcPct val="20000"/>
        </a:spcBef>
        <a:spcAft>
          <a:spcPct val="0"/>
        </a:spcAft>
        <a:buClr>
          <a:schemeClr val="bg2"/>
        </a:buClr>
        <a:buFont typeface="Wingdings" pitchFamily="2" charset="2"/>
        <a:buChar char="§"/>
        <a:defRPr sz="2400">
          <a:solidFill>
            <a:schemeClr val="tx1"/>
          </a:solidFill>
          <a:latin typeface="+mn-lt"/>
        </a:defRPr>
      </a:lvl6pPr>
      <a:lvl7pPr marL="3554867" indent="-273451" algn="l" rtl="0" eaLnBrk="1" fontAlgn="base" hangingPunct="1">
        <a:spcBef>
          <a:spcPct val="20000"/>
        </a:spcBef>
        <a:spcAft>
          <a:spcPct val="0"/>
        </a:spcAft>
        <a:buClr>
          <a:schemeClr val="bg2"/>
        </a:buClr>
        <a:buFont typeface="Wingdings" pitchFamily="2" charset="2"/>
        <a:buChar char="§"/>
        <a:defRPr sz="2400">
          <a:solidFill>
            <a:schemeClr val="tx1"/>
          </a:solidFill>
          <a:latin typeface="+mn-lt"/>
        </a:defRPr>
      </a:lvl7pPr>
      <a:lvl8pPr marL="4101770" indent="-273451" algn="l" rtl="0" eaLnBrk="1" fontAlgn="base" hangingPunct="1">
        <a:spcBef>
          <a:spcPct val="20000"/>
        </a:spcBef>
        <a:spcAft>
          <a:spcPct val="0"/>
        </a:spcAft>
        <a:buClr>
          <a:schemeClr val="bg2"/>
        </a:buClr>
        <a:buFont typeface="Wingdings" pitchFamily="2" charset="2"/>
        <a:buChar char="§"/>
        <a:defRPr sz="2400">
          <a:solidFill>
            <a:schemeClr val="tx1"/>
          </a:solidFill>
          <a:latin typeface="+mn-lt"/>
        </a:defRPr>
      </a:lvl8pPr>
      <a:lvl9pPr marL="4648672" indent="-273451" algn="l" rtl="0" eaLnBrk="1" fontAlgn="base" hangingPunct="1">
        <a:spcBef>
          <a:spcPct val="20000"/>
        </a:spcBef>
        <a:spcAft>
          <a:spcPct val="0"/>
        </a:spcAft>
        <a:buClr>
          <a:schemeClr val="bg2"/>
        </a:buClr>
        <a:buFont typeface="Wingdings" pitchFamily="2" charset="2"/>
        <a:buChar char="§"/>
        <a:defRPr sz="2400">
          <a:solidFill>
            <a:schemeClr val="tx1"/>
          </a:solidFill>
          <a:latin typeface="+mn-lt"/>
        </a:defRPr>
      </a:lvl9pPr>
    </p:bodyStyle>
    <p:otherStyle>
      <a:defPPr>
        <a:defRPr lang="ru-RU"/>
      </a:defPPr>
      <a:lvl1pPr marL="0" algn="l" defTabSz="1093805" rtl="0" eaLnBrk="1" latinLnBrk="0" hangingPunct="1">
        <a:defRPr sz="2200" kern="1200">
          <a:solidFill>
            <a:schemeClr val="tx1"/>
          </a:solidFill>
          <a:latin typeface="+mn-lt"/>
          <a:ea typeface="+mn-ea"/>
          <a:cs typeface="+mn-cs"/>
        </a:defRPr>
      </a:lvl1pPr>
      <a:lvl2pPr marL="546903" algn="l" defTabSz="1093805" rtl="0" eaLnBrk="1" latinLnBrk="0" hangingPunct="1">
        <a:defRPr sz="2200" kern="1200">
          <a:solidFill>
            <a:schemeClr val="tx1"/>
          </a:solidFill>
          <a:latin typeface="+mn-lt"/>
          <a:ea typeface="+mn-ea"/>
          <a:cs typeface="+mn-cs"/>
        </a:defRPr>
      </a:lvl2pPr>
      <a:lvl3pPr marL="1093805" algn="l" defTabSz="1093805" rtl="0" eaLnBrk="1" latinLnBrk="0" hangingPunct="1">
        <a:defRPr sz="2200" kern="1200">
          <a:solidFill>
            <a:schemeClr val="tx1"/>
          </a:solidFill>
          <a:latin typeface="+mn-lt"/>
          <a:ea typeface="+mn-ea"/>
          <a:cs typeface="+mn-cs"/>
        </a:defRPr>
      </a:lvl3pPr>
      <a:lvl4pPr marL="1640708" algn="l" defTabSz="1093805" rtl="0" eaLnBrk="1" latinLnBrk="0" hangingPunct="1">
        <a:defRPr sz="2200" kern="1200">
          <a:solidFill>
            <a:schemeClr val="tx1"/>
          </a:solidFill>
          <a:latin typeface="+mn-lt"/>
          <a:ea typeface="+mn-ea"/>
          <a:cs typeface="+mn-cs"/>
        </a:defRPr>
      </a:lvl4pPr>
      <a:lvl5pPr marL="2187611" algn="l" defTabSz="1093805" rtl="0" eaLnBrk="1" latinLnBrk="0" hangingPunct="1">
        <a:defRPr sz="2200" kern="1200">
          <a:solidFill>
            <a:schemeClr val="tx1"/>
          </a:solidFill>
          <a:latin typeface="+mn-lt"/>
          <a:ea typeface="+mn-ea"/>
          <a:cs typeface="+mn-cs"/>
        </a:defRPr>
      </a:lvl5pPr>
      <a:lvl6pPr marL="2734513" algn="l" defTabSz="1093805" rtl="0" eaLnBrk="1" latinLnBrk="0" hangingPunct="1">
        <a:defRPr sz="2200" kern="1200">
          <a:solidFill>
            <a:schemeClr val="tx1"/>
          </a:solidFill>
          <a:latin typeface="+mn-lt"/>
          <a:ea typeface="+mn-ea"/>
          <a:cs typeface="+mn-cs"/>
        </a:defRPr>
      </a:lvl6pPr>
      <a:lvl7pPr marL="3281416" algn="l" defTabSz="1093805" rtl="0" eaLnBrk="1" latinLnBrk="0" hangingPunct="1">
        <a:defRPr sz="2200" kern="1200">
          <a:solidFill>
            <a:schemeClr val="tx1"/>
          </a:solidFill>
          <a:latin typeface="+mn-lt"/>
          <a:ea typeface="+mn-ea"/>
          <a:cs typeface="+mn-cs"/>
        </a:defRPr>
      </a:lvl7pPr>
      <a:lvl8pPr marL="3828318" algn="l" defTabSz="1093805" rtl="0" eaLnBrk="1" latinLnBrk="0" hangingPunct="1">
        <a:defRPr sz="2200" kern="1200">
          <a:solidFill>
            <a:schemeClr val="tx1"/>
          </a:solidFill>
          <a:latin typeface="+mn-lt"/>
          <a:ea typeface="+mn-ea"/>
          <a:cs typeface="+mn-cs"/>
        </a:defRPr>
      </a:lvl8pPr>
      <a:lvl9pPr marL="4375221" algn="l" defTabSz="1093805"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048" y="285637"/>
            <a:ext cx="11412855" cy="1188773"/>
          </a:xfrm>
          <a:prstGeom prst="rect">
            <a:avLst/>
          </a:prstGeom>
        </p:spPr>
        <p:txBody>
          <a:bodyPr vert="horz" lIns="109381" tIns="54690" rIns="109381" bIns="54690" rtlCol="0" anchor="ctr">
            <a:normAutofit/>
          </a:bodyPr>
          <a:lstStyle/>
          <a:p>
            <a:r>
              <a:rPr lang="ru-RU"/>
              <a:t>Образец заголовка</a:t>
            </a:r>
          </a:p>
        </p:txBody>
      </p:sp>
      <p:sp>
        <p:nvSpPr>
          <p:cNvPr id="3" name="Текст 2"/>
          <p:cNvSpPr>
            <a:spLocks noGrp="1"/>
          </p:cNvSpPr>
          <p:nvPr>
            <p:ph type="body" idx="1"/>
          </p:nvPr>
        </p:nvSpPr>
        <p:spPr>
          <a:xfrm>
            <a:off x="634048" y="1664295"/>
            <a:ext cx="11412855" cy="4707211"/>
          </a:xfrm>
          <a:prstGeom prst="rect">
            <a:avLst/>
          </a:prstGeom>
        </p:spPr>
        <p:txBody>
          <a:bodyPr vert="horz" lIns="109381" tIns="54690" rIns="109381" bIns="5469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34048" y="6610912"/>
            <a:ext cx="2958888" cy="379747"/>
          </a:xfrm>
          <a:prstGeom prst="rect">
            <a:avLst/>
          </a:prstGeom>
        </p:spPr>
        <p:txBody>
          <a:bodyPr vert="horz" lIns="109381" tIns="54690" rIns="109381" bIns="54690" rtlCol="0" anchor="ctr"/>
          <a:lstStyle>
            <a:lvl1pPr algn="l">
              <a:defRPr sz="1400">
                <a:solidFill>
                  <a:schemeClr val="tx1">
                    <a:tint val="75000"/>
                  </a:schemeClr>
                </a:solidFill>
              </a:defRPr>
            </a:lvl1pPr>
          </a:lstStyle>
          <a:p>
            <a:pPr>
              <a:defRPr/>
            </a:pPr>
            <a:fld id="{8FE17379-A2D2-4731-8127-3F9B57A5B071}" type="datetime1">
              <a:rPr lang="ru-RU" altLang="ru-RU" smtClean="0"/>
              <a:t>25.10.2022</a:t>
            </a:fld>
            <a:endParaRPr lang="ru-RU" altLang="ru-RU"/>
          </a:p>
        </p:txBody>
      </p:sp>
      <p:sp>
        <p:nvSpPr>
          <p:cNvPr id="5" name="Нижний колонтитул 4"/>
          <p:cNvSpPr>
            <a:spLocks noGrp="1"/>
          </p:cNvSpPr>
          <p:nvPr>
            <p:ph type="ftr" sz="quarter" idx="3"/>
          </p:nvPr>
        </p:nvSpPr>
        <p:spPr>
          <a:xfrm>
            <a:off x="4332658" y="6610912"/>
            <a:ext cx="4015634" cy="379747"/>
          </a:xfrm>
          <a:prstGeom prst="rect">
            <a:avLst/>
          </a:prstGeom>
        </p:spPr>
        <p:txBody>
          <a:bodyPr vert="horz" lIns="109381" tIns="54690" rIns="109381" bIns="54690" rtlCol="0" anchor="ctr"/>
          <a:lstStyle>
            <a:lvl1pPr algn="ctr">
              <a:defRPr sz="1400">
                <a:solidFill>
                  <a:schemeClr val="tx1">
                    <a:tint val="75000"/>
                  </a:schemeClr>
                </a:solidFill>
              </a:defRPr>
            </a:lvl1pPr>
          </a:lstStyle>
          <a:p>
            <a:pPr>
              <a:defRPr/>
            </a:pPr>
            <a:r>
              <a:rPr lang="ru-RU" altLang="ru-RU"/>
              <a:t>Ососков Г.А. </a:t>
            </a:r>
            <a:r>
              <a:rPr lang="it-IT" altLang="ru-RU"/>
              <a:t>AYSS-22 Deep neural networks </a:t>
            </a:r>
            <a:endParaRPr lang="ru-RU" altLang="ru-RU"/>
          </a:p>
        </p:txBody>
      </p:sp>
      <p:sp>
        <p:nvSpPr>
          <p:cNvPr id="6" name="Номер слайда 5"/>
          <p:cNvSpPr>
            <a:spLocks noGrp="1"/>
          </p:cNvSpPr>
          <p:nvPr>
            <p:ph type="sldNum" sz="quarter" idx="4"/>
          </p:nvPr>
        </p:nvSpPr>
        <p:spPr>
          <a:xfrm>
            <a:off x="9088014" y="6610912"/>
            <a:ext cx="2958888" cy="379747"/>
          </a:xfrm>
          <a:prstGeom prst="rect">
            <a:avLst/>
          </a:prstGeom>
        </p:spPr>
        <p:txBody>
          <a:bodyPr vert="horz" lIns="109381" tIns="54690" rIns="109381" bIns="54690" rtlCol="0" anchor="ctr"/>
          <a:lstStyle>
            <a:lvl1pPr algn="r">
              <a:defRPr sz="1400">
                <a:solidFill>
                  <a:schemeClr val="tx1">
                    <a:tint val="75000"/>
                  </a:schemeClr>
                </a:solidFill>
              </a:defRPr>
            </a:lvl1pPr>
          </a:lstStyle>
          <a:p>
            <a:pPr>
              <a:defRPr/>
            </a:pPr>
            <a:fld id="{00E24415-4C2D-436A-B274-3C9BFD56740E}" type="slidenum">
              <a:rPr lang="ru-RU" altLang="ru-RU" smtClean="0"/>
              <a:pPr>
                <a:defRPr/>
              </a:pPr>
              <a:t>‹#›</a:t>
            </a:fld>
            <a:endParaRPr lang="ru-RU" altLang="ru-RU"/>
          </a:p>
        </p:txBody>
      </p:sp>
    </p:spTree>
    <p:extLst>
      <p:ext uri="{BB962C8B-B14F-4D97-AF65-F5344CB8AC3E}">
        <p14:creationId xmlns:p14="http://schemas.microsoft.com/office/powerpoint/2010/main" val="1569787974"/>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hf hdr="0"/>
  <p:txStyles>
    <p:titleStyle>
      <a:lvl1pPr algn="ctr" defTabSz="1093805" rtl="0" eaLnBrk="1" latinLnBrk="0" hangingPunct="1">
        <a:spcBef>
          <a:spcPct val="0"/>
        </a:spcBef>
        <a:buNone/>
        <a:defRPr sz="5300" kern="1200">
          <a:solidFill>
            <a:schemeClr val="tx1"/>
          </a:solidFill>
          <a:latin typeface="+mj-lt"/>
          <a:ea typeface="+mj-ea"/>
          <a:cs typeface="+mj-cs"/>
        </a:defRPr>
      </a:lvl1pPr>
    </p:titleStyle>
    <p:bodyStyle>
      <a:lvl1pPr marL="410177" indent="-410177" algn="l" defTabSz="109380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8717" indent="-341814" algn="l" defTabSz="109380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7257" indent="-273451" algn="l" defTabSz="10938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14159"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1062"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07965"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54867"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01770"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48672"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ru-RU"/>
      </a:defPPr>
      <a:lvl1pPr marL="0" algn="l" defTabSz="1093805" rtl="0" eaLnBrk="1" latinLnBrk="0" hangingPunct="1">
        <a:defRPr sz="2200" kern="1200">
          <a:solidFill>
            <a:schemeClr val="tx1"/>
          </a:solidFill>
          <a:latin typeface="+mn-lt"/>
          <a:ea typeface="+mn-ea"/>
          <a:cs typeface="+mn-cs"/>
        </a:defRPr>
      </a:lvl1pPr>
      <a:lvl2pPr marL="546903" algn="l" defTabSz="1093805" rtl="0" eaLnBrk="1" latinLnBrk="0" hangingPunct="1">
        <a:defRPr sz="2200" kern="1200">
          <a:solidFill>
            <a:schemeClr val="tx1"/>
          </a:solidFill>
          <a:latin typeface="+mn-lt"/>
          <a:ea typeface="+mn-ea"/>
          <a:cs typeface="+mn-cs"/>
        </a:defRPr>
      </a:lvl2pPr>
      <a:lvl3pPr marL="1093805" algn="l" defTabSz="1093805" rtl="0" eaLnBrk="1" latinLnBrk="0" hangingPunct="1">
        <a:defRPr sz="2200" kern="1200">
          <a:solidFill>
            <a:schemeClr val="tx1"/>
          </a:solidFill>
          <a:latin typeface="+mn-lt"/>
          <a:ea typeface="+mn-ea"/>
          <a:cs typeface="+mn-cs"/>
        </a:defRPr>
      </a:lvl3pPr>
      <a:lvl4pPr marL="1640708" algn="l" defTabSz="1093805" rtl="0" eaLnBrk="1" latinLnBrk="0" hangingPunct="1">
        <a:defRPr sz="2200" kern="1200">
          <a:solidFill>
            <a:schemeClr val="tx1"/>
          </a:solidFill>
          <a:latin typeface="+mn-lt"/>
          <a:ea typeface="+mn-ea"/>
          <a:cs typeface="+mn-cs"/>
        </a:defRPr>
      </a:lvl4pPr>
      <a:lvl5pPr marL="2187611" algn="l" defTabSz="1093805" rtl="0" eaLnBrk="1" latinLnBrk="0" hangingPunct="1">
        <a:defRPr sz="2200" kern="1200">
          <a:solidFill>
            <a:schemeClr val="tx1"/>
          </a:solidFill>
          <a:latin typeface="+mn-lt"/>
          <a:ea typeface="+mn-ea"/>
          <a:cs typeface="+mn-cs"/>
        </a:defRPr>
      </a:lvl5pPr>
      <a:lvl6pPr marL="2734513" algn="l" defTabSz="1093805" rtl="0" eaLnBrk="1" latinLnBrk="0" hangingPunct="1">
        <a:defRPr sz="2200" kern="1200">
          <a:solidFill>
            <a:schemeClr val="tx1"/>
          </a:solidFill>
          <a:latin typeface="+mn-lt"/>
          <a:ea typeface="+mn-ea"/>
          <a:cs typeface="+mn-cs"/>
        </a:defRPr>
      </a:lvl6pPr>
      <a:lvl7pPr marL="3281416" algn="l" defTabSz="1093805" rtl="0" eaLnBrk="1" latinLnBrk="0" hangingPunct="1">
        <a:defRPr sz="2200" kern="1200">
          <a:solidFill>
            <a:schemeClr val="tx1"/>
          </a:solidFill>
          <a:latin typeface="+mn-lt"/>
          <a:ea typeface="+mn-ea"/>
          <a:cs typeface="+mn-cs"/>
        </a:defRPr>
      </a:lvl7pPr>
      <a:lvl8pPr marL="3828318" algn="l" defTabSz="1093805" rtl="0" eaLnBrk="1" latinLnBrk="0" hangingPunct="1">
        <a:defRPr sz="2200" kern="1200">
          <a:solidFill>
            <a:schemeClr val="tx1"/>
          </a:solidFill>
          <a:latin typeface="+mn-lt"/>
          <a:ea typeface="+mn-ea"/>
          <a:cs typeface="+mn-cs"/>
        </a:defRPr>
      </a:lvl8pPr>
      <a:lvl9pPr marL="4375221" algn="l" defTabSz="1093805"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3C045A-DA88-4986-AFFA-A5172353397D}"/>
              </a:ext>
            </a:extLst>
          </p:cNvPr>
          <p:cNvSpPr>
            <a:spLocks noGrp="1"/>
          </p:cNvSpPr>
          <p:nvPr>
            <p:ph type="title"/>
          </p:nvPr>
        </p:nvSpPr>
        <p:spPr>
          <a:xfrm>
            <a:off x="871816" y="379747"/>
            <a:ext cx="10937319" cy="1378647"/>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BCA4431-1907-4915-A3C0-6158714A4C85}"/>
              </a:ext>
            </a:extLst>
          </p:cNvPr>
          <p:cNvSpPr>
            <a:spLocks noGrp="1"/>
          </p:cNvSpPr>
          <p:nvPr>
            <p:ph type="body" idx="1"/>
          </p:nvPr>
        </p:nvSpPr>
        <p:spPr>
          <a:xfrm>
            <a:off x="871816" y="1898735"/>
            <a:ext cx="10937319" cy="452559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D9C3D43-D5DF-4982-A43E-87D14ED7E548}"/>
              </a:ext>
            </a:extLst>
          </p:cNvPr>
          <p:cNvSpPr>
            <a:spLocks noGrp="1"/>
          </p:cNvSpPr>
          <p:nvPr>
            <p:ph type="dt" sz="half" idx="2"/>
          </p:nvPr>
        </p:nvSpPr>
        <p:spPr>
          <a:xfrm>
            <a:off x="871815" y="6610899"/>
            <a:ext cx="2853214" cy="379747"/>
          </a:xfrm>
          <a:prstGeom prst="rect">
            <a:avLst/>
          </a:prstGeom>
        </p:spPr>
        <p:txBody>
          <a:bodyPr vert="horz" lIns="91440" tIns="45720" rIns="91440" bIns="45720" rtlCol="0" anchor="ctr"/>
          <a:lstStyle>
            <a:lvl1pPr algn="l">
              <a:defRPr sz="1248">
                <a:solidFill>
                  <a:schemeClr val="tx1">
                    <a:tint val="75000"/>
                  </a:schemeClr>
                </a:solidFill>
              </a:defRPr>
            </a:lvl1pPr>
          </a:lstStyle>
          <a:p>
            <a:fld id="{28864843-8CF9-4DC0-BC22-D9F8CB40933C}" type="datetime1">
              <a:rPr lang="ru-RU" smtClean="0"/>
              <a:t>25.10.2022</a:t>
            </a:fld>
            <a:endParaRPr lang="ru-RU"/>
          </a:p>
        </p:txBody>
      </p:sp>
      <p:sp>
        <p:nvSpPr>
          <p:cNvPr id="5" name="Нижний колонтитул 4">
            <a:extLst>
              <a:ext uri="{FF2B5EF4-FFF2-40B4-BE49-F238E27FC236}">
                <a16:creationId xmlns:a16="http://schemas.microsoft.com/office/drawing/2014/main" id="{D8A94B5D-9ED0-487F-8338-18F3D7D634BD}"/>
              </a:ext>
            </a:extLst>
          </p:cNvPr>
          <p:cNvSpPr>
            <a:spLocks noGrp="1"/>
          </p:cNvSpPr>
          <p:nvPr>
            <p:ph type="ftr" sz="quarter" idx="3"/>
          </p:nvPr>
        </p:nvSpPr>
        <p:spPr>
          <a:xfrm>
            <a:off x="4200565" y="6610899"/>
            <a:ext cx="4279821" cy="379747"/>
          </a:xfrm>
          <a:prstGeom prst="rect">
            <a:avLst/>
          </a:prstGeom>
        </p:spPr>
        <p:txBody>
          <a:bodyPr vert="horz" lIns="91440" tIns="45720" rIns="91440" bIns="45720" rtlCol="0" anchor="ctr"/>
          <a:lstStyle>
            <a:lvl1pPr algn="ctr">
              <a:defRPr sz="1248">
                <a:solidFill>
                  <a:schemeClr val="tx1">
                    <a:tint val="75000"/>
                  </a:schemeClr>
                </a:solidFill>
              </a:defRPr>
            </a:lvl1p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E9B6DCBD-8CD1-42D3-AAC6-5E11F639BA8D}"/>
              </a:ext>
            </a:extLst>
          </p:cNvPr>
          <p:cNvSpPr>
            <a:spLocks noGrp="1"/>
          </p:cNvSpPr>
          <p:nvPr>
            <p:ph type="sldNum" sz="quarter" idx="4"/>
          </p:nvPr>
        </p:nvSpPr>
        <p:spPr>
          <a:xfrm>
            <a:off x="8955921" y="6610899"/>
            <a:ext cx="2853214" cy="379747"/>
          </a:xfrm>
          <a:prstGeom prst="rect">
            <a:avLst/>
          </a:prstGeom>
        </p:spPr>
        <p:txBody>
          <a:bodyPr vert="horz" lIns="91440" tIns="45720" rIns="91440" bIns="45720" rtlCol="0" anchor="ctr"/>
          <a:lstStyle>
            <a:lvl1pPr algn="r">
              <a:defRPr sz="1248">
                <a:solidFill>
                  <a:schemeClr val="tx1">
                    <a:tint val="75000"/>
                  </a:schemeClr>
                </a:solidFill>
              </a:defRPr>
            </a:lvl1pPr>
          </a:lstStyle>
          <a:p>
            <a:fld id="{EAB8F089-B8AD-40D2-B5E4-FC3201B02D7A}" type="slidenum">
              <a:rPr lang="ru-RU" smtClean="0"/>
              <a:t>‹#›</a:t>
            </a:fld>
            <a:endParaRPr lang="ru-RU"/>
          </a:p>
        </p:txBody>
      </p:sp>
    </p:spTree>
    <p:extLst>
      <p:ext uri="{BB962C8B-B14F-4D97-AF65-F5344CB8AC3E}">
        <p14:creationId xmlns:p14="http://schemas.microsoft.com/office/powerpoint/2010/main" val="1377368846"/>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Lst>
  <p:hf hdr="0"/>
  <p:txStyles>
    <p:titleStyle>
      <a:lvl1pPr algn="l" defTabSz="950976" rtl="0" eaLnBrk="1" latinLnBrk="0" hangingPunct="1">
        <a:lnSpc>
          <a:spcPct val="90000"/>
        </a:lnSpc>
        <a:spcBef>
          <a:spcPct val="0"/>
        </a:spcBef>
        <a:buNone/>
        <a:defRPr sz="4576" kern="1200">
          <a:solidFill>
            <a:schemeClr val="tx1"/>
          </a:solidFill>
          <a:latin typeface="+mj-lt"/>
          <a:ea typeface="+mj-ea"/>
          <a:cs typeface="+mj-cs"/>
        </a:defRPr>
      </a:lvl1pPr>
    </p:titleStyle>
    <p:bodyStyle>
      <a:lvl1pPr marL="237744" indent="-237744" algn="l" defTabSz="950976" rtl="0" eaLnBrk="1" latinLnBrk="0" hangingPunct="1">
        <a:lnSpc>
          <a:spcPct val="90000"/>
        </a:lnSpc>
        <a:spcBef>
          <a:spcPts val="1040"/>
        </a:spcBef>
        <a:buFont typeface="Arial" panose="020B0604020202020204" pitchFamily="34" charset="0"/>
        <a:buChar char="•"/>
        <a:defRPr sz="2912" kern="1200">
          <a:solidFill>
            <a:schemeClr val="tx1"/>
          </a:solidFill>
          <a:latin typeface="+mn-lt"/>
          <a:ea typeface="+mn-ea"/>
          <a:cs typeface="+mn-cs"/>
        </a:defRPr>
      </a:lvl1pPr>
      <a:lvl2pPr marL="713232" indent="-237744" algn="l" defTabSz="950976" rtl="0" eaLnBrk="1" latinLnBrk="0" hangingPunct="1">
        <a:lnSpc>
          <a:spcPct val="90000"/>
        </a:lnSpc>
        <a:spcBef>
          <a:spcPts val="520"/>
        </a:spcBef>
        <a:buFont typeface="Arial" panose="020B0604020202020204" pitchFamily="34" charset="0"/>
        <a:buChar char="•"/>
        <a:defRPr sz="2496" kern="1200">
          <a:solidFill>
            <a:schemeClr val="tx1"/>
          </a:solidFill>
          <a:latin typeface="+mn-lt"/>
          <a:ea typeface="+mn-ea"/>
          <a:cs typeface="+mn-cs"/>
        </a:defRPr>
      </a:lvl2pPr>
      <a:lvl3pPr marL="1188720" indent="-237744" algn="l" defTabSz="950976" rtl="0" eaLnBrk="1" latinLnBrk="0" hangingPunct="1">
        <a:lnSpc>
          <a:spcPct val="90000"/>
        </a:lnSpc>
        <a:spcBef>
          <a:spcPts val="520"/>
        </a:spcBef>
        <a:buFont typeface="Arial" panose="020B0604020202020204" pitchFamily="34" charset="0"/>
        <a:buChar char="•"/>
        <a:defRPr sz="2080" kern="1200">
          <a:solidFill>
            <a:schemeClr val="tx1"/>
          </a:solidFill>
          <a:latin typeface="+mn-lt"/>
          <a:ea typeface="+mn-ea"/>
          <a:cs typeface="+mn-cs"/>
        </a:defRPr>
      </a:lvl3pPr>
      <a:lvl4pPr marL="1664208"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4pPr>
      <a:lvl5pPr marL="2139696"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5pPr>
      <a:lvl6pPr marL="2615184"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6pPr>
      <a:lvl7pPr marL="3090672"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7pPr>
      <a:lvl8pPr marL="3566160"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8pPr>
      <a:lvl9pPr marL="4041648"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9pPr>
    </p:bodyStyle>
    <p:otherStyle>
      <a:defPPr>
        <a:defRPr lang="ru-RU"/>
      </a:defPPr>
      <a:lvl1pPr marL="0" algn="l" defTabSz="950976" rtl="0" eaLnBrk="1" latinLnBrk="0" hangingPunct="1">
        <a:defRPr sz="1872" kern="1200">
          <a:solidFill>
            <a:schemeClr val="tx1"/>
          </a:solidFill>
          <a:latin typeface="+mn-lt"/>
          <a:ea typeface="+mn-ea"/>
          <a:cs typeface="+mn-cs"/>
        </a:defRPr>
      </a:lvl1pPr>
      <a:lvl2pPr marL="475488" algn="l" defTabSz="950976" rtl="0" eaLnBrk="1" latinLnBrk="0" hangingPunct="1">
        <a:defRPr sz="1872" kern="1200">
          <a:solidFill>
            <a:schemeClr val="tx1"/>
          </a:solidFill>
          <a:latin typeface="+mn-lt"/>
          <a:ea typeface="+mn-ea"/>
          <a:cs typeface="+mn-cs"/>
        </a:defRPr>
      </a:lvl2pPr>
      <a:lvl3pPr marL="950976" algn="l" defTabSz="950976" rtl="0" eaLnBrk="1" latinLnBrk="0" hangingPunct="1">
        <a:defRPr sz="1872" kern="1200">
          <a:solidFill>
            <a:schemeClr val="tx1"/>
          </a:solidFill>
          <a:latin typeface="+mn-lt"/>
          <a:ea typeface="+mn-ea"/>
          <a:cs typeface="+mn-cs"/>
        </a:defRPr>
      </a:lvl3pPr>
      <a:lvl4pPr marL="1426464" algn="l" defTabSz="950976" rtl="0" eaLnBrk="1" latinLnBrk="0" hangingPunct="1">
        <a:defRPr sz="1872" kern="1200">
          <a:solidFill>
            <a:schemeClr val="tx1"/>
          </a:solidFill>
          <a:latin typeface="+mn-lt"/>
          <a:ea typeface="+mn-ea"/>
          <a:cs typeface="+mn-cs"/>
        </a:defRPr>
      </a:lvl4pPr>
      <a:lvl5pPr marL="1901952" algn="l" defTabSz="950976" rtl="0" eaLnBrk="1" latinLnBrk="0" hangingPunct="1">
        <a:defRPr sz="1872" kern="1200">
          <a:solidFill>
            <a:schemeClr val="tx1"/>
          </a:solidFill>
          <a:latin typeface="+mn-lt"/>
          <a:ea typeface="+mn-ea"/>
          <a:cs typeface="+mn-cs"/>
        </a:defRPr>
      </a:lvl5pPr>
      <a:lvl6pPr marL="2377440" algn="l" defTabSz="950976" rtl="0" eaLnBrk="1" latinLnBrk="0" hangingPunct="1">
        <a:defRPr sz="1872" kern="1200">
          <a:solidFill>
            <a:schemeClr val="tx1"/>
          </a:solidFill>
          <a:latin typeface="+mn-lt"/>
          <a:ea typeface="+mn-ea"/>
          <a:cs typeface="+mn-cs"/>
        </a:defRPr>
      </a:lvl6pPr>
      <a:lvl7pPr marL="2852928" algn="l" defTabSz="950976" rtl="0" eaLnBrk="1" latinLnBrk="0" hangingPunct="1">
        <a:defRPr sz="1872" kern="1200">
          <a:solidFill>
            <a:schemeClr val="tx1"/>
          </a:solidFill>
          <a:latin typeface="+mn-lt"/>
          <a:ea typeface="+mn-ea"/>
          <a:cs typeface="+mn-cs"/>
        </a:defRPr>
      </a:lvl7pPr>
      <a:lvl8pPr marL="3328416" algn="l" defTabSz="950976" rtl="0" eaLnBrk="1" latinLnBrk="0" hangingPunct="1">
        <a:defRPr sz="1872" kern="1200">
          <a:solidFill>
            <a:schemeClr val="tx1"/>
          </a:solidFill>
          <a:latin typeface="+mn-lt"/>
          <a:ea typeface="+mn-ea"/>
          <a:cs typeface="+mn-cs"/>
        </a:defRPr>
      </a:lvl8pPr>
      <a:lvl9pPr marL="3803904" algn="l" defTabSz="950976" rtl="0" eaLnBrk="1" latinLnBrk="0" hangingPunct="1">
        <a:defRPr sz="187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3C045A-DA88-4986-AFFA-A5172353397D}"/>
              </a:ext>
            </a:extLst>
          </p:cNvPr>
          <p:cNvSpPr>
            <a:spLocks noGrp="1"/>
          </p:cNvSpPr>
          <p:nvPr>
            <p:ph type="title"/>
          </p:nvPr>
        </p:nvSpPr>
        <p:spPr>
          <a:xfrm>
            <a:off x="871816" y="379747"/>
            <a:ext cx="10937319" cy="1378647"/>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BCA4431-1907-4915-A3C0-6158714A4C85}"/>
              </a:ext>
            </a:extLst>
          </p:cNvPr>
          <p:cNvSpPr>
            <a:spLocks noGrp="1"/>
          </p:cNvSpPr>
          <p:nvPr>
            <p:ph type="body" idx="1"/>
          </p:nvPr>
        </p:nvSpPr>
        <p:spPr>
          <a:xfrm>
            <a:off x="871816" y="1898735"/>
            <a:ext cx="10937319" cy="452559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D9C3D43-D5DF-4982-A43E-87D14ED7E548}"/>
              </a:ext>
            </a:extLst>
          </p:cNvPr>
          <p:cNvSpPr>
            <a:spLocks noGrp="1"/>
          </p:cNvSpPr>
          <p:nvPr>
            <p:ph type="dt" sz="half" idx="2"/>
          </p:nvPr>
        </p:nvSpPr>
        <p:spPr>
          <a:xfrm>
            <a:off x="871815" y="6610899"/>
            <a:ext cx="2853214" cy="379747"/>
          </a:xfrm>
          <a:prstGeom prst="rect">
            <a:avLst/>
          </a:prstGeom>
        </p:spPr>
        <p:txBody>
          <a:bodyPr vert="horz" lIns="91440" tIns="45720" rIns="91440" bIns="45720" rtlCol="0" anchor="ctr"/>
          <a:lstStyle>
            <a:lvl1pPr algn="l">
              <a:defRPr sz="1248">
                <a:solidFill>
                  <a:schemeClr val="tx1">
                    <a:tint val="75000"/>
                  </a:schemeClr>
                </a:solidFill>
              </a:defRPr>
            </a:lvl1pPr>
          </a:lstStyle>
          <a:p>
            <a:fld id="{6C5B8DEC-3793-47E4-8493-8E8C7747A336}" type="datetime1">
              <a:rPr lang="ru-RU" smtClean="0"/>
              <a:t>25.10.2022</a:t>
            </a:fld>
            <a:endParaRPr lang="ru-RU"/>
          </a:p>
        </p:txBody>
      </p:sp>
      <p:sp>
        <p:nvSpPr>
          <p:cNvPr id="5" name="Нижний колонтитул 4">
            <a:extLst>
              <a:ext uri="{FF2B5EF4-FFF2-40B4-BE49-F238E27FC236}">
                <a16:creationId xmlns:a16="http://schemas.microsoft.com/office/drawing/2014/main" id="{D8A94B5D-9ED0-487F-8338-18F3D7D634BD}"/>
              </a:ext>
            </a:extLst>
          </p:cNvPr>
          <p:cNvSpPr>
            <a:spLocks noGrp="1"/>
          </p:cNvSpPr>
          <p:nvPr>
            <p:ph type="ftr" sz="quarter" idx="3"/>
          </p:nvPr>
        </p:nvSpPr>
        <p:spPr>
          <a:xfrm>
            <a:off x="4200565" y="6610899"/>
            <a:ext cx="4279821" cy="379747"/>
          </a:xfrm>
          <a:prstGeom prst="rect">
            <a:avLst/>
          </a:prstGeom>
        </p:spPr>
        <p:txBody>
          <a:bodyPr vert="horz" lIns="91440" tIns="45720" rIns="91440" bIns="45720" rtlCol="0" anchor="ctr"/>
          <a:lstStyle>
            <a:lvl1pPr algn="ctr">
              <a:defRPr sz="1248">
                <a:solidFill>
                  <a:schemeClr val="tx1">
                    <a:tint val="75000"/>
                  </a:schemeClr>
                </a:solidFill>
              </a:defRPr>
            </a:lvl1p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E9B6DCBD-8CD1-42D3-AAC6-5E11F639BA8D}"/>
              </a:ext>
            </a:extLst>
          </p:cNvPr>
          <p:cNvSpPr>
            <a:spLocks noGrp="1"/>
          </p:cNvSpPr>
          <p:nvPr>
            <p:ph type="sldNum" sz="quarter" idx="4"/>
          </p:nvPr>
        </p:nvSpPr>
        <p:spPr>
          <a:xfrm>
            <a:off x="8955921" y="6610899"/>
            <a:ext cx="2853214" cy="379747"/>
          </a:xfrm>
          <a:prstGeom prst="rect">
            <a:avLst/>
          </a:prstGeom>
        </p:spPr>
        <p:txBody>
          <a:bodyPr vert="horz" lIns="91440" tIns="45720" rIns="91440" bIns="45720" rtlCol="0" anchor="ctr"/>
          <a:lstStyle>
            <a:lvl1pPr algn="r">
              <a:defRPr sz="1248">
                <a:solidFill>
                  <a:schemeClr val="tx1">
                    <a:tint val="75000"/>
                  </a:schemeClr>
                </a:solidFill>
              </a:defRPr>
            </a:lvl1pPr>
          </a:lstStyle>
          <a:p>
            <a:fld id="{EAB8F089-B8AD-40D2-B5E4-FC3201B02D7A}" type="slidenum">
              <a:rPr lang="ru-RU" smtClean="0"/>
              <a:t>‹#›</a:t>
            </a:fld>
            <a:endParaRPr lang="ru-RU"/>
          </a:p>
        </p:txBody>
      </p:sp>
    </p:spTree>
    <p:extLst>
      <p:ext uri="{BB962C8B-B14F-4D97-AF65-F5344CB8AC3E}">
        <p14:creationId xmlns:p14="http://schemas.microsoft.com/office/powerpoint/2010/main" val="131027644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Lst>
  <p:hf hdr="0"/>
  <p:txStyles>
    <p:titleStyle>
      <a:lvl1pPr algn="l" defTabSz="950976" rtl="0" eaLnBrk="1" latinLnBrk="0" hangingPunct="1">
        <a:lnSpc>
          <a:spcPct val="90000"/>
        </a:lnSpc>
        <a:spcBef>
          <a:spcPct val="0"/>
        </a:spcBef>
        <a:buNone/>
        <a:defRPr sz="4576" kern="1200">
          <a:solidFill>
            <a:schemeClr val="tx1"/>
          </a:solidFill>
          <a:latin typeface="+mj-lt"/>
          <a:ea typeface="+mj-ea"/>
          <a:cs typeface="+mj-cs"/>
        </a:defRPr>
      </a:lvl1pPr>
    </p:titleStyle>
    <p:bodyStyle>
      <a:lvl1pPr marL="237744" indent="-237744" algn="l" defTabSz="950976" rtl="0" eaLnBrk="1" latinLnBrk="0" hangingPunct="1">
        <a:lnSpc>
          <a:spcPct val="90000"/>
        </a:lnSpc>
        <a:spcBef>
          <a:spcPts val="1040"/>
        </a:spcBef>
        <a:buFont typeface="Arial" panose="020B0604020202020204" pitchFamily="34" charset="0"/>
        <a:buChar char="•"/>
        <a:defRPr sz="2912" kern="1200">
          <a:solidFill>
            <a:schemeClr val="tx1"/>
          </a:solidFill>
          <a:latin typeface="+mn-lt"/>
          <a:ea typeface="+mn-ea"/>
          <a:cs typeface="+mn-cs"/>
        </a:defRPr>
      </a:lvl1pPr>
      <a:lvl2pPr marL="713232" indent="-237744" algn="l" defTabSz="950976" rtl="0" eaLnBrk="1" latinLnBrk="0" hangingPunct="1">
        <a:lnSpc>
          <a:spcPct val="90000"/>
        </a:lnSpc>
        <a:spcBef>
          <a:spcPts val="520"/>
        </a:spcBef>
        <a:buFont typeface="Arial" panose="020B0604020202020204" pitchFamily="34" charset="0"/>
        <a:buChar char="•"/>
        <a:defRPr sz="2496" kern="1200">
          <a:solidFill>
            <a:schemeClr val="tx1"/>
          </a:solidFill>
          <a:latin typeface="+mn-lt"/>
          <a:ea typeface="+mn-ea"/>
          <a:cs typeface="+mn-cs"/>
        </a:defRPr>
      </a:lvl2pPr>
      <a:lvl3pPr marL="1188720" indent="-237744" algn="l" defTabSz="950976" rtl="0" eaLnBrk="1" latinLnBrk="0" hangingPunct="1">
        <a:lnSpc>
          <a:spcPct val="90000"/>
        </a:lnSpc>
        <a:spcBef>
          <a:spcPts val="520"/>
        </a:spcBef>
        <a:buFont typeface="Arial" panose="020B0604020202020204" pitchFamily="34" charset="0"/>
        <a:buChar char="•"/>
        <a:defRPr sz="2080" kern="1200">
          <a:solidFill>
            <a:schemeClr val="tx1"/>
          </a:solidFill>
          <a:latin typeface="+mn-lt"/>
          <a:ea typeface="+mn-ea"/>
          <a:cs typeface="+mn-cs"/>
        </a:defRPr>
      </a:lvl3pPr>
      <a:lvl4pPr marL="1664208"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4pPr>
      <a:lvl5pPr marL="2139696"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5pPr>
      <a:lvl6pPr marL="2615184"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6pPr>
      <a:lvl7pPr marL="3090672"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7pPr>
      <a:lvl8pPr marL="3566160"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8pPr>
      <a:lvl9pPr marL="4041648"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9pPr>
    </p:bodyStyle>
    <p:otherStyle>
      <a:defPPr>
        <a:defRPr lang="ru-RU"/>
      </a:defPPr>
      <a:lvl1pPr marL="0" algn="l" defTabSz="950976" rtl="0" eaLnBrk="1" latinLnBrk="0" hangingPunct="1">
        <a:defRPr sz="1872" kern="1200">
          <a:solidFill>
            <a:schemeClr val="tx1"/>
          </a:solidFill>
          <a:latin typeface="+mn-lt"/>
          <a:ea typeface="+mn-ea"/>
          <a:cs typeface="+mn-cs"/>
        </a:defRPr>
      </a:lvl1pPr>
      <a:lvl2pPr marL="475488" algn="l" defTabSz="950976" rtl="0" eaLnBrk="1" latinLnBrk="0" hangingPunct="1">
        <a:defRPr sz="1872" kern="1200">
          <a:solidFill>
            <a:schemeClr val="tx1"/>
          </a:solidFill>
          <a:latin typeface="+mn-lt"/>
          <a:ea typeface="+mn-ea"/>
          <a:cs typeface="+mn-cs"/>
        </a:defRPr>
      </a:lvl2pPr>
      <a:lvl3pPr marL="950976" algn="l" defTabSz="950976" rtl="0" eaLnBrk="1" latinLnBrk="0" hangingPunct="1">
        <a:defRPr sz="1872" kern="1200">
          <a:solidFill>
            <a:schemeClr val="tx1"/>
          </a:solidFill>
          <a:latin typeface="+mn-lt"/>
          <a:ea typeface="+mn-ea"/>
          <a:cs typeface="+mn-cs"/>
        </a:defRPr>
      </a:lvl3pPr>
      <a:lvl4pPr marL="1426464" algn="l" defTabSz="950976" rtl="0" eaLnBrk="1" latinLnBrk="0" hangingPunct="1">
        <a:defRPr sz="1872" kern="1200">
          <a:solidFill>
            <a:schemeClr val="tx1"/>
          </a:solidFill>
          <a:latin typeface="+mn-lt"/>
          <a:ea typeface="+mn-ea"/>
          <a:cs typeface="+mn-cs"/>
        </a:defRPr>
      </a:lvl4pPr>
      <a:lvl5pPr marL="1901952" algn="l" defTabSz="950976" rtl="0" eaLnBrk="1" latinLnBrk="0" hangingPunct="1">
        <a:defRPr sz="1872" kern="1200">
          <a:solidFill>
            <a:schemeClr val="tx1"/>
          </a:solidFill>
          <a:latin typeface="+mn-lt"/>
          <a:ea typeface="+mn-ea"/>
          <a:cs typeface="+mn-cs"/>
        </a:defRPr>
      </a:lvl5pPr>
      <a:lvl6pPr marL="2377440" algn="l" defTabSz="950976" rtl="0" eaLnBrk="1" latinLnBrk="0" hangingPunct="1">
        <a:defRPr sz="1872" kern="1200">
          <a:solidFill>
            <a:schemeClr val="tx1"/>
          </a:solidFill>
          <a:latin typeface="+mn-lt"/>
          <a:ea typeface="+mn-ea"/>
          <a:cs typeface="+mn-cs"/>
        </a:defRPr>
      </a:lvl6pPr>
      <a:lvl7pPr marL="2852928" algn="l" defTabSz="950976" rtl="0" eaLnBrk="1" latinLnBrk="0" hangingPunct="1">
        <a:defRPr sz="1872" kern="1200">
          <a:solidFill>
            <a:schemeClr val="tx1"/>
          </a:solidFill>
          <a:latin typeface="+mn-lt"/>
          <a:ea typeface="+mn-ea"/>
          <a:cs typeface="+mn-cs"/>
        </a:defRPr>
      </a:lvl7pPr>
      <a:lvl8pPr marL="3328416" algn="l" defTabSz="950976" rtl="0" eaLnBrk="1" latinLnBrk="0" hangingPunct="1">
        <a:defRPr sz="1872" kern="1200">
          <a:solidFill>
            <a:schemeClr val="tx1"/>
          </a:solidFill>
          <a:latin typeface="+mn-lt"/>
          <a:ea typeface="+mn-ea"/>
          <a:cs typeface="+mn-cs"/>
        </a:defRPr>
      </a:lvl8pPr>
      <a:lvl9pPr marL="3803904" algn="l" defTabSz="950976" rtl="0" eaLnBrk="1" latinLnBrk="0" hangingPunct="1">
        <a:defRPr sz="187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8FCDFE-02FD-4B92-860F-C9DABF99DF90}"/>
              </a:ext>
            </a:extLst>
          </p:cNvPr>
          <p:cNvSpPr>
            <a:spLocks noGrp="1"/>
          </p:cNvSpPr>
          <p:nvPr>
            <p:ph type="title"/>
          </p:nvPr>
        </p:nvSpPr>
        <p:spPr>
          <a:xfrm>
            <a:off x="871816" y="379747"/>
            <a:ext cx="10937319" cy="1378647"/>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C9350804-1B7C-4E28-81EF-C777A482387A}"/>
              </a:ext>
            </a:extLst>
          </p:cNvPr>
          <p:cNvSpPr>
            <a:spLocks noGrp="1"/>
          </p:cNvSpPr>
          <p:nvPr>
            <p:ph type="body" idx="1"/>
          </p:nvPr>
        </p:nvSpPr>
        <p:spPr>
          <a:xfrm>
            <a:off x="871816" y="1898735"/>
            <a:ext cx="10937319" cy="452559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CFB00E1-77D1-487A-B8F0-498888534CE6}"/>
              </a:ext>
            </a:extLst>
          </p:cNvPr>
          <p:cNvSpPr>
            <a:spLocks noGrp="1"/>
          </p:cNvSpPr>
          <p:nvPr>
            <p:ph type="dt" sz="half" idx="2"/>
          </p:nvPr>
        </p:nvSpPr>
        <p:spPr>
          <a:xfrm>
            <a:off x="871815" y="6610899"/>
            <a:ext cx="2853214" cy="379747"/>
          </a:xfrm>
          <a:prstGeom prst="rect">
            <a:avLst/>
          </a:prstGeom>
        </p:spPr>
        <p:txBody>
          <a:bodyPr vert="horz" lIns="91440" tIns="45720" rIns="91440" bIns="45720" rtlCol="0" anchor="ctr"/>
          <a:lstStyle>
            <a:lvl1pPr algn="l">
              <a:defRPr sz="1248">
                <a:solidFill>
                  <a:schemeClr val="tx1">
                    <a:tint val="75000"/>
                  </a:schemeClr>
                </a:solidFill>
              </a:defRPr>
            </a:lvl1pPr>
          </a:lstStyle>
          <a:p>
            <a:fld id="{0BDA4726-8E36-4837-984A-363DD147F2AB}" type="datetime1">
              <a:rPr lang="ru-RU" smtClean="0"/>
              <a:t>25.10.2022</a:t>
            </a:fld>
            <a:endParaRPr lang="ru-RU"/>
          </a:p>
        </p:txBody>
      </p:sp>
      <p:sp>
        <p:nvSpPr>
          <p:cNvPr id="5" name="Нижний колонтитул 4">
            <a:extLst>
              <a:ext uri="{FF2B5EF4-FFF2-40B4-BE49-F238E27FC236}">
                <a16:creationId xmlns:a16="http://schemas.microsoft.com/office/drawing/2014/main" id="{E9585011-69B2-4D32-A615-81485EF445B7}"/>
              </a:ext>
            </a:extLst>
          </p:cNvPr>
          <p:cNvSpPr>
            <a:spLocks noGrp="1"/>
          </p:cNvSpPr>
          <p:nvPr>
            <p:ph type="ftr" sz="quarter" idx="3"/>
          </p:nvPr>
        </p:nvSpPr>
        <p:spPr>
          <a:xfrm>
            <a:off x="4200565" y="6610899"/>
            <a:ext cx="4279821" cy="379747"/>
          </a:xfrm>
          <a:prstGeom prst="rect">
            <a:avLst/>
          </a:prstGeom>
        </p:spPr>
        <p:txBody>
          <a:bodyPr vert="horz" lIns="91440" tIns="45720" rIns="91440" bIns="45720" rtlCol="0" anchor="ctr"/>
          <a:lstStyle>
            <a:lvl1pPr algn="ctr">
              <a:defRPr sz="1248">
                <a:solidFill>
                  <a:schemeClr val="tx1">
                    <a:tint val="75000"/>
                  </a:schemeClr>
                </a:solidFill>
              </a:defRPr>
            </a:lvl1pPr>
          </a:lstStyle>
          <a:p>
            <a:r>
              <a:rPr lang="ru-RU"/>
              <a:t>Ососков Г.А. </a:t>
            </a:r>
            <a:r>
              <a:rPr lang="en-US"/>
              <a:t>AYSS-22 Deep neural networks </a:t>
            </a:r>
            <a:endParaRPr lang="ru-RU"/>
          </a:p>
        </p:txBody>
      </p:sp>
      <p:sp>
        <p:nvSpPr>
          <p:cNvPr id="6" name="Номер слайда 5">
            <a:extLst>
              <a:ext uri="{FF2B5EF4-FFF2-40B4-BE49-F238E27FC236}">
                <a16:creationId xmlns:a16="http://schemas.microsoft.com/office/drawing/2014/main" id="{EE02D783-81AA-49C0-B12A-AAB540BEE3E5}"/>
              </a:ext>
            </a:extLst>
          </p:cNvPr>
          <p:cNvSpPr>
            <a:spLocks noGrp="1"/>
          </p:cNvSpPr>
          <p:nvPr>
            <p:ph type="sldNum" sz="quarter" idx="4"/>
          </p:nvPr>
        </p:nvSpPr>
        <p:spPr>
          <a:xfrm>
            <a:off x="8955921" y="6610899"/>
            <a:ext cx="2853214" cy="379747"/>
          </a:xfrm>
          <a:prstGeom prst="rect">
            <a:avLst/>
          </a:prstGeom>
        </p:spPr>
        <p:txBody>
          <a:bodyPr vert="horz" lIns="91440" tIns="45720" rIns="91440" bIns="45720" rtlCol="0" anchor="ctr"/>
          <a:lstStyle>
            <a:lvl1pPr algn="r">
              <a:defRPr sz="1248">
                <a:solidFill>
                  <a:schemeClr val="tx1">
                    <a:tint val="75000"/>
                  </a:schemeClr>
                </a:solidFill>
              </a:defRPr>
            </a:lvl1pPr>
          </a:lstStyle>
          <a:p>
            <a:fld id="{029F67CF-ABD9-40D8-A158-1287EDC6A166}" type="slidenum">
              <a:rPr lang="ru-RU" smtClean="0"/>
              <a:t>‹#›</a:t>
            </a:fld>
            <a:endParaRPr lang="ru-RU"/>
          </a:p>
        </p:txBody>
      </p:sp>
    </p:spTree>
    <p:extLst>
      <p:ext uri="{BB962C8B-B14F-4D97-AF65-F5344CB8AC3E}">
        <p14:creationId xmlns:p14="http://schemas.microsoft.com/office/powerpoint/2010/main" val="1787029350"/>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hf hdr="0"/>
  <p:txStyles>
    <p:titleStyle>
      <a:lvl1pPr algn="l" defTabSz="950976" rtl="0" eaLnBrk="1" latinLnBrk="0" hangingPunct="1">
        <a:lnSpc>
          <a:spcPct val="90000"/>
        </a:lnSpc>
        <a:spcBef>
          <a:spcPct val="0"/>
        </a:spcBef>
        <a:buNone/>
        <a:defRPr sz="4576" kern="1200">
          <a:solidFill>
            <a:schemeClr val="tx1"/>
          </a:solidFill>
          <a:latin typeface="+mj-lt"/>
          <a:ea typeface="+mj-ea"/>
          <a:cs typeface="+mj-cs"/>
        </a:defRPr>
      </a:lvl1pPr>
    </p:titleStyle>
    <p:bodyStyle>
      <a:lvl1pPr marL="237744" indent="-237744" algn="l" defTabSz="950976" rtl="0" eaLnBrk="1" latinLnBrk="0" hangingPunct="1">
        <a:lnSpc>
          <a:spcPct val="90000"/>
        </a:lnSpc>
        <a:spcBef>
          <a:spcPts val="1040"/>
        </a:spcBef>
        <a:buFont typeface="Arial" panose="020B0604020202020204" pitchFamily="34" charset="0"/>
        <a:buChar char="•"/>
        <a:defRPr sz="2912" kern="1200">
          <a:solidFill>
            <a:schemeClr val="tx1"/>
          </a:solidFill>
          <a:latin typeface="+mn-lt"/>
          <a:ea typeface="+mn-ea"/>
          <a:cs typeface="+mn-cs"/>
        </a:defRPr>
      </a:lvl1pPr>
      <a:lvl2pPr marL="713232" indent="-237744" algn="l" defTabSz="950976" rtl="0" eaLnBrk="1" latinLnBrk="0" hangingPunct="1">
        <a:lnSpc>
          <a:spcPct val="90000"/>
        </a:lnSpc>
        <a:spcBef>
          <a:spcPts val="520"/>
        </a:spcBef>
        <a:buFont typeface="Arial" panose="020B0604020202020204" pitchFamily="34" charset="0"/>
        <a:buChar char="•"/>
        <a:defRPr sz="2496" kern="1200">
          <a:solidFill>
            <a:schemeClr val="tx1"/>
          </a:solidFill>
          <a:latin typeface="+mn-lt"/>
          <a:ea typeface="+mn-ea"/>
          <a:cs typeface="+mn-cs"/>
        </a:defRPr>
      </a:lvl2pPr>
      <a:lvl3pPr marL="1188720" indent="-237744" algn="l" defTabSz="950976" rtl="0" eaLnBrk="1" latinLnBrk="0" hangingPunct="1">
        <a:lnSpc>
          <a:spcPct val="90000"/>
        </a:lnSpc>
        <a:spcBef>
          <a:spcPts val="520"/>
        </a:spcBef>
        <a:buFont typeface="Arial" panose="020B0604020202020204" pitchFamily="34" charset="0"/>
        <a:buChar char="•"/>
        <a:defRPr sz="2080" kern="1200">
          <a:solidFill>
            <a:schemeClr val="tx1"/>
          </a:solidFill>
          <a:latin typeface="+mn-lt"/>
          <a:ea typeface="+mn-ea"/>
          <a:cs typeface="+mn-cs"/>
        </a:defRPr>
      </a:lvl3pPr>
      <a:lvl4pPr marL="1664208"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4pPr>
      <a:lvl5pPr marL="2139696"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5pPr>
      <a:lvl6pPr marL="2615184"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6pPr>
      <a:lvl7pPr marL="3090672"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7pPr>
      <a:lvl8pPr marL="3566160"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8pPr>
      <a:lvl9pPr marL="4041648" indent="-237744" algn="l" defTabSz="950976" rtl="0" eaLnBrk="1" latinLnBrk="0" hangingPunct="1">
        <a:lnSpc>
          <a:spcPct val="90000"/>
        </a:lnSpc>
        <a:spcBef>
          <a:spcPts val="520"/>
        </a:spcBef>
        <a:buFont typeface="Arial" panose="020B0604020202020204" pitchFamily="34" charset="0"/>
        <a:buChar char="•"/>
        <a:defRPr sz="1872" kern="1200">
          <a:solidFill>
            <a:schemeClr val="tx1"/>
          </a:solidFill>
          <a:latin typeface="+mn-lt"/>
          <a:ea typeface="+mn-ea"/>
          <a:cs typeface="+mn-cs"/>
        </a:defRPr>
      </a:lvl9pPr>
    </p:bodyStyle>
    <p:otherStyle>
      <a:defPPr>
        <a:defRPr lang="ru-RU"/>
      </a:defPPr>
      <a:lvl1pPr marL="0" algn="l" defTabSz="950976" rtl="0" eaLnBrk="1" latinLnBrk="0" hangingPunct="1">
        <a:defRPr sz="1872" kern="1200">
          <a:solidFill>
            <a:schemeClr val="tx1"/>
          </a:solidFill>
          <a:latin typeface="+mn-lt"/>
          <a:ea typeface="+mn-ea"/>
          <a:cs typeface="+mn-cs"/>
        </a:defRPr>
      </a:lvl1pPr>
      <a:lvl2pPr marL="475488" algn="l" defTabSz="950976" rtl="0" eaLnBrk="1" latinLnBrk="0" hangingPunct="1">
        <a:defRPr sz="1872" kern="1200">
          <a:solidFill>
            <a:schemeClr val="tx1"/>
          </a:solidFill>
          <a:latin typeface="+mn-lt"/>
          <a:ea typeface="+mn-ea"/>
          <a:cs typeface="+mn-cs"/>
        </a:defRPr>
      </a:lvl2pPr>
      <a:lvl3pPr marL="950976" algn="l" defTabSz="950976" rtl="0" eaLnBrk="1" latinLnBrk="0" hangingPunct="1">
        <a:defRPr sz="1872" kern="1200">
          <a:solidFill>
            <a:schemeClr val="tx1"/>
          </a:solidFill>
          <a:latin typeface="+mn-lt"/>
          <a:ea typeface="+mn-ea"/>
          <a:cs typeface="+mn-cs"/>
        </a:defRPr>
      </a:lvl3pPr>
      <a:lvl4pPr marL="1426464" algn="l" defTabSz="950976" rtl="0" eaLnBrk="1" latinLnBrk="0" hangingPunct="1">
        <a:defRPr sz="1872" kern="1200">
          <a:solidFill>
            <a:schemeClr val="tx1"/>
          </a:solidFill>
          <a:latin typeface="+mn-lt"/>
          <a:ea typeface="+mn-ea"/>
          <a:cs typeface="+mn-cs"/>
        </a:defRPr>
      </a:lvl4pPr>
      <a:lvl5pPr marL="1901952" algn="l" defTabSz="950976" rtl="0" eaLnBrk="1" latinLnBrk="0" hangingPunct="1">
        <a:defRPr sz="1872" kern="1200">
          <a:solidFill>
            <a:schemeClr val="tx1"/>
          </a:solidFill>
          <a:latin typeface="+mn-lt"/>
          <a:ea typeface="+mn-ea"/>
          <a:cs typeface="+mn-cs"/>
        </a:defRPr>
      </a:lvl5pPr>
      <a:lvl6pPr marL="2377440" algn="l" defTabSz="950976" rtl="0" eaLnBrk="1" latinLnBrk="0" hangingPunct="1">
        <a:defRPr sz="1872" kern="1200">
          <a:solidFill>
            <a:schemeClr val="tx1"/>
          </a:solidFill>
          <a:latin typeface="+mn-lt"/>
          <a:ea typeface="+mn-ea"/>
          <a:cs typeface="+mn-cs"/>
        </a:defRPr>
      </a:lvl6pPr>
      <a:lvl7pPr marL="2852928" algn="l" defTabSz="950976" rtl="0" eaLnBrk="1" latinLnBrk="0" hangingPunct="1">
        <a:defRPr sz="1872" kern="1200">
          <a:solidFill>
            <a:schemeClr val="tx1"/>
          </a:solidFill>
          <a:latin typeface="+mn-lt"/>
          <a:ea typeface="+mn-ea"/>
          <a:cs typeface="+mn-cs"/>
        </a:defRPr>
      </a:lvl7pPr>
      <a:lvl8pPr marL="3328416" algn="l" defTabSz="950976" rtl="0" eaLnBrk="1" latinLnBrk="0" hangingPunct="1">
        <a:defRPr sz="1872" kern="1200">
          <a:solidFill>
            <a:schemeClr val="tx1"/>
          </a:solidFill>
          <a:latin typeface="+mn-lt"/>
          <a:ea typeface="+mn-ea"/>
          <a:cs typeface="+mn-cs"/>
        </a:defRPr>
      </a:lvl8pPr>
      <a:lvl9pPr marL="3803904" algn="l" defTabSz="950976" rtl="0" eaLnBrk="1" latinLnBrk="0" hangingPunct="1">
        <a:defRPr sz="187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34048" y="285636"/>
            <a:ext cx="11412855" cy="118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bodyPr>
          <a:lstStyle/>
          <a:p>
            <a:pPr lvl="0"/>
            <a:r>
              <a:rPr lang="ru-RU" altLang="ru-RU"/>
              <a:t>Образец заголовка</a:t>
            </a:r>
          </a:p>
        </p:txBody>
      </p:sp>
      <p:sp>
        <p:nvSpPr>
          <p:cNvPr id="106499" name="Rectangle 3"/>
          <p:cNvSpPr>
            <a:spLocks noGrp="1" noChangeArrowheads="1"/>
          </p:cNvSpPr>
          <p:nvPr>
            <p:ph type="body" idx="1"/>
          </p:nvPr>
        </p:nvSpPr>
        <p:spPr bwMode="auto">
          <a:xfrm>
            <a:off x="634048" y="1664285"/>
            <a:ext cx="11412855" cy="470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0" name="Rectangle 4"/>
          <p:cNvSpPr>
            <a:spLocks noGrp="1" noChangeArrowheads="1"/>
          </p:cNvSpPr>
          <p:nvPr>
            <p:ph type="dt" sz="half" idx="2"/>
          </p:nvPr>
        </p:nvSpPr>
        <p:spPr bwMode="auto">
          <a:xfrm>
            <a:off x="634048" y="6495324"/>
            <a:ext cx="2958888" cy="49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defRPr sz="1456" b="0"/>
            </a:lvl1pPr>
          </a:lstStyle>
          <a:p>
            <a:pPr fontAlgn="base">
              <a:spcBef>
                <a:spcPct val="0"/>
              </a:spcBef>
              <a:spcAft>
                <a:spcPct val="0"/>
              </a:spcAft>
            </a:pPr>
            <a:fld id="{C576D3EF-ED93-47FD-A437-7F4CC1C460E0}" type="datetime1">
              <a:rPr lang="ru-RU" altLang="ru-RU" smtClean="0">
                <a:solidFill>
                  <a:srgbClr val="000000"/>
                </a:solidFill>
              </a:rPr>
              <a:t>25.10.2022</a:t>
            </a:fld>
            <a:endParaRPr lang="ru-RU" altLang="ru-RU">
              <a:solidFill>
                <a:srgbClr val="000000"/>
              </a:solidFill>
            </a:endParaRPr>
          </a:p>
        </p:txBody>
      </p:sp>
      <p:sp>
        <p:nvSpPr>
          <p:cNvPr id="106501" name="Rectangle 5"/>
          <p:cNvSpPr>
            <a:spLocks noGrp="1" noChangeArrowheads="1"/>
          </p:cNvSpPr>
          <p:nvPr>
            <p:ph type="ftr" sz="quarter" idx="3"/>
          </p:nvPr>
        </p:nvSpPr>
        <p:spPr bwMode="auto">
          <a:xfrm>
            <a:off x="4332658" y="6495324"/>
            <a:ext cx="4015634" cy="49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lgn="ctr">
              <a:defRPr sz="1456" b="0"/>
            </a:lvl1pPr>
          </a:lstStyle>
          <a:p>
            <a:pPr fontAlgn="base">
              <a:spcBef>
                <a:spcPct val="0"/>
              </a:spcBef>
              <a:spcAft>
                <a:spcPct val="0"/>
              </a:spcAft>
            </a:pPr>
            <a:r>
              <a:rPr lang="ru-RU" altLang="ru-RU">
                <a:solidFill>
                  <a:srgbClr val="000000"/>
                </a:solidFill>
              </a:rPr>
              <a:t>Ососков Г.А. </a:t>
            </a:r>
            <a:r>
              <a:rPr lang="en-US" altLang="ru-RU">
                <a:solidFill>
                  <a:srgbClr val="000000"/>
                </a:solidFill>
              </a:rPr>
              <a:t>AYSS-22 Deep neural networks </a:t>
            </a:r>
            <a:endParaRPr lang="ru-RU" altLang="ru-RU">
              <a:solidFill>
                <a:srgbClr val="000000"/>
              </a:solidFill>
            </a:endParaRPr>
          </a:p>
        </p:txBody>
      </p:sp>
      <p:sp>
        <p:nvSpPr>
          <p:cNvPr id="106502" name="Rectangle 6"/>
          <p:cNvSpPr>
            <a:spLocks noGrp="1" noChangeArrowheads="1"/>
          </p:cNvSpPr>
          <p:nvPr>
            <p:ph type="sldNum" sz="quarter" idx="4"/>
          </p:nvPr>
        </p:nvSpPr>
        <p:spPr bwMode="auto">
          <a:xfrm>
            <a:off x="9088014" y="6495324"/>
            <a:ext cx="2958888" cy="49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lgn="r">
              <a:defRPr sz="1456" b="0"/>
            </a:lvl1pPr>
          </a:lstStyle>
          <a:p>
            <a:pPr fontAlgn="base">
              <a:spcBef>
                <a:spcPct val="0"/>
              </a:spcBef>
              <a:spcAft>
                <a:spcPct val="0"/>
              </a:spcAft>
            </a:pPr>
            <a:fld id="{7DB59C84-8BC1-402B-81A1-4A841C1395FC}"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1436038375"/>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Lst>
  <p:hf hdr="0"/>
  <p:txStyles>
    <p:titleStyle>
      <a:lvl1pPr algn="ctr" rtl="0" fontAlgn="base">
        <a:spcBef>
          <a:spcPct val="0"/>
        </a:spcBef>
        <a:spcAft>
          <a:spcPct val="0"/>
        </a:spcAft>
        <a:defRPr sz="4576">
          <a:solidFill>
            <a:schemeClr val="tx2"/>
          </a:solidFill>
          <a:latin typeface="+mj-lt"/>
          <a:ea typeface="+mj-ea"/>
          <a:cs typeface="+mj-cs"/>
        </a:defRPr>
      </a:lvl1pPr>
      <a:lvl2pPr algn="ctr" rtl="0" fontAlgn="base">
        <a:spcBef>
          <a:spcPct val="0"/>
        </a:spcBef>
        <a:spcAft>
          <a:spcPct val="0"/>
        </a:spcAft>
        <a:defRPr sz="4576">
          <a:solidFill>
            <a:schemeClr val="tx2"/>
          </a:solidFill>
          <a:latin typeface="Arial" charset="0"/>
        </a:defRPr>
      </a:lvl2pPr>
      <a:lvl3pPr algn="ctr" rtl="0" fontAlgn="base">
        <a:spcBef>
          <a:spcPct val="0"/>
        </a:spcBef>
        <a:spcAft>
          <a:spcPct val="0"/>
        </a:spcAft>
        <a:defRPr sz="4576">
          <a:solidFill>
            <a:schemeClr val="tx2"/>
          </a:solidFill>
          <a:latin typeface="Arial" charset="0"/>
        </a:defRPr>
      </a:lvl3pPr>
      <a:lvl4pPr algn="ctr" rtl="0" fontAlgn="base">
        <a:spcBef>
          <a:spcPct val="0"/>
        </a:spcBef>
        <a:spcAft>
          <a:spcPct val="0"/>
        </a:spcAft>
        <a:defRPr sz="4576">
          <a:solidFill>
            <a:schemeClr val="tx2"/>
          </a:solidFill>
          <a:latin typeface="Arial" charset="0"/>
        </a:defRPr>
      </a:lvl4pPr>
      <a:lvl5pPr algn="ctr" rtl="0" fontAlgn="base">
        <a:spcBef>
          <a:spcPct val="0"/>
        </a:spcBef>
        <a:spcAft>
          <a:spcPct val="0"/>
        </a:spcAft>
        <a:defRPr sz="4576">
          <a:solidFill>
            <a:schemeClr val="tx2"/>
          </a:solidFill>
          <a:latin typeface="Arial" charset="0"/>
        </a:defRPr>
      </a:lvl5pPr>
      <a:lvl6pPr marL="475433" algn="ctr" rtl="0" fontAlgn="base">
        <a:spcBef>
          <a:spcPct val="0"/>
        </a:spcBef>
        <a:spcAft>
          <a:spcPct val="0"/>
        </a:spcAft>
        <a:defRPr sz="4576">
          <a:solidFill>
            <a:schemeClr val="tx2"/>
          </a:solidFill>
          <a:latin typeface="Arial" charset="0"/>
        </a:defRPr>
      </a:lvl6pPr>
      <a:lvl7pPr marL="950867" algn="ctr" rtl="0" fontAlgn="base">
        <a:spcBef>
          <a:spcPct val="0"/>
        </a:spcBef>
        <a:spcAft>
          <a:spcPct val="0"/>
        </a:spcAft>
        <a:defRPr sz="4576">
          <a:solidFill>
            <a:schemeClr val="tx2"/>
          </a:solidFill>
          <a:latin typeface="Arial" charset="0"/>
        </a:defRPr>
      </a:lvl7pPr>
      <a:lvl8pPr marL="1426301" algn="ctr" rtl="0" fontAlgn="base">
        <a:spcBef>
          <a:spcPct val="0"/>
        </a:spcBef>
        <a:spcAft>
          <a:spcPct val="0"/>
        </a:spcAft>
        <a:defRPr sz="4576">
          <a:solidFill>
            <a:schemeClr val="tx2"/>
          </a:solidFill>
          <a:latin typeface="Arial" charset="0"/>
        </a:defRPr>
      </a:lvl8pPr>
      <a:lvl9pPr marL="1901734" algn="ctr" rtl="0" fontAlgn="base">
        <a:spcBef>
          <a:spcPct val="0"/>
        </a:spcBef>
        <a:spcAft>
          <a:spcPct val="0"/>
        </a:spcAft>
        <a:defRPr sz="4576">
          <a:solidFill>
            <a:schemeClr val="tx2"/>
          </a:solidFill>
          <a:latin typeface="Arial" charset="0"/>
        </a:defRPr>
      </a:lvl9pPr>
    </p:titleStyle>
    <p:bodyStyle>
      <a:lvl1pPr marL="356575" indent="-356575" algn="l" rtl="0" fontAlgn="base">
        <a:spcBef>
          <a:spcPct val="20000"/>
        </a:spcBef>
        <a:spcAft>
          <a:spcPct val="0"/>
        </a:spcAft>
        <a:buChar char="•"/>
        <a:defRPr sz="3328">
          <a:solidFill>
            <a:schemeClr val="tx1"/>
          </a:solidFill>
          <a:latin typeface="+mn-lt"/>
          <a:ea typeface="+mn-ea"/>
          <a:cs typeface="+mn-cs"/>
        </a:defRPr>
      </a:lvl1pPr>
      <a:lvl2pPr marL="772580" indent="-297146" algn="l" rtl="0" fontAlgn="base">
        <a:spcBef>
          <a:spcPct val="20000"/>
        </a:spcBef>
        <a:spcAft>
          <a:spcPct val="0"/>
        </a:spcAft>
        <a:buChar char="–"/>
        <a:defRPr sz="2912">
          <a:solidFill>
            <a:schemeClr val="tx1"/>
          </a:solidFill>
          <a:latin typeface="+mn-lt"/>
        </a:defRPr>
      </a:lvl2pPr>
      <a:lvl3pPr marL="1188584" indent="-237717" algn="l" rtl="0" fontAlgn="base">
        <a:spcBef>
          <a:spcPct val="20000"/>
        </a:spcBef>
        <a:spcAft>
          <a:spcPct val="0"/>
        </a:spcAft>
        <a:buChar char="•"/>
        <a:defRPr sz="2496">
          <a:solidFill>
            <a:schemeClr val="tx1"/>
          </a:solidFill>
          <a:latin typeface="+mn-lt"/>
        </a:defRPr>
      </a:lvl3pPr>
      <a:lvl4pPr marL="1664017" indent="-237717" algn="l" rtl="0" fontAlgn="base">
        <a:spcBef>
          <a:spcPct val="20000"/>
        </a:spcBef>
        <a:spcAft>
          <a:spcPct val="0"/>
        </a:spcAft>
        <a:buChar char="–"/>
        <a:defRPr sz="2080">
          <a:solidFill>
            <a:schemeClr val="tx1"/>
          </a:solidFill>
          <a:latin typeface="+mn-lt"/>
        </a:defRPr>
      </a:lvl4pPr>
      <a:lvl5pPr marL="2139451" indent="-237717" algn="l" rtl="0" fontAlgn="base">
        <a:spcBef>
          <a:spcPct val="20000"/>
        </a:spcBef>
        <a:spcAft>
          <a:spcPct val="0"/>
        </a:spcAft>
        <a:buChar char="»"/>
        <a:defRPr sz="2080">
          <a:solidFill>
            <a:schemeClr val="tx1"/>
          </a:solidFill>
          <a:latin typeface="+mn-lt"/>
        </a:defRPr>
      </a:lvl5pPr>
      <a:lvl6pPr marL="2614883" indent="-237717" algn="l" rtl="0" fontAlgn="base">
        <a:spcBef>
          <a:spcPct val="20000"/>
        </a:spcBef>
        <a:spcAft>
          <a:spcPct val="0"/>
        </a:spcAft>
        <a:buChar char="»"/>
        <a:defRPr sz="2080">
          <a:solidFill>
            <a:schemeClr val="tx1"/>
          </a:solidFill>
          <a:latin typeface="+mn-lt"/>
        </a:defRPr>
      </a:lvl6pPr>
      <a:lvl7pPr marL="3090316" indent="-237717" algn="l" rtl="0" fontAlgn="base">
        <a:spcBef>
          <a:spcPct val="20000"/>
        </a:spcBef>
        <a:spcAft>
          <a:spcPct val="0"/>
        </a:spcAft>
        <a:buChar char="»"/>
        <a:defRPr sz="2080">
          <a:solidFill>
            <a:schemeClr val="tx1"/>
          </a:solidFill>
          <a:latin typeface="+mn-lt"/>
        </a:defRPr>
      </a:lvl7pPr>
      <a:lvl8pPr marL="3565750" indent="-237717" algn="l" rtl="0" fontAlgn="base">
        <a:spcBef>
          <a:spcPct val="20000"/>
        </a:spcBef>
        <a:spcAft>
          <a:spcPct val="0"/>
        </a:spcAft>
        <a:buChar char="»"/>
        <a:defRPr sz="2080">
          <a:solidFill>
            <a:schemeClr val="tx1"/>
          </a:solidFill>
          <a:latin typeface="+mn-lt"/>
        </a:defRPr>
      </a:lvl8pPr>
      <a:lvl9pPr marL="4041184" indent="-237717" algn="l" rtl="0" fontAlgn="base">
        <a:spcBef>
          <a:spcPct val="20000"/>
        </a:spcBef>
        <a:spcAft>
          <a:spcPct val="0"/>
        </a:spcAft>
        <a:buChar char="»"/>
        <a:defRPr sz="2080">
          <a:solidFill>
            <a:schemeClr val="tx1"/>
          </a:solidFill>
          <a:latin typeface="+mn-lt"/>
        </a:defRPr>
      </a:lvl9pPr>
    </p:bodyStyle>
    <p:otherStyle>
      <a:defPPr>
        <a:defRPr lang="ru-RU"/>
      </a:defPPr>
      <a:lvl1pPr marL="0" algn="l" defTabSz="950867" rtl="0" eaLnBrk="1" latinLnBrk="0" hangingPunct="1">
        <a:defRPr sz="1872" kern="1200">
          <a:solidFill>
            <a:schemeClr val="tx1"/>
          </a:solidFill>
          <a:latin typeface="+mn-lt"/>
          <a:ea typeface="+mn-ea"/>
          <a:cs typeface="+mn-cs"/>
        </a:defRPr>
      </a:lvl1pPr>
      <a:lvl2pPr marL="475433" algn="l" defTabSz="950867" rtl="0" eaLnBrk="1" latinLnBrk="0" hangingPunct="1">
        <a:defRPr sz="1872" kern="1200">
          <a:solidFill>
            <a:schemeClr val="tx1"/>
          </a:solidFill>
          <a:latin typeface="+mn-lt"/>
          <a:ea typeface="+mn-ea"/>
          <a:cs typeface="+mn-cs"/>
        </a:defRPr>
      </a:lvl2pPr>
      <a:lvl3pPr marL="950867" algn="l" defTabSz="950867" rtl="0" eaLnBrk="1" latinLnBrk="0" hangingPunct="1">
        <a:defRPr sz="1872" kern="1200">
          <a:solidFill>
            <a:schemeClr val="tx1"/>
          </a:solidFill>
          <a:latin typeface="+mn-lt"/>
          <a:ea typeface="+mn-ea"/>
          <a:cs typeface="+mn-cs"/>
        </a:defRPr>
      </a:lvl3pPr>
      <a:lvl4pPr marL="1426301" algn="l" defTabSz="950867" rtl="0" eaLnBrk="1" latinLnBrk="0" hangingPunct="1">
        <a:defRPr sz="1872" kern="1200">
          <a:solidFill>
            <a:schemeClr val="tx1"/>
          </a:solidFill>
          <a:latin typeface="+mn-lt"/>
          <a:ea typeface="+mn-ea"/>
          <a:cs typeface="+mn-cs"/>
        </a:defRPr>
      </a:lvl4pPr>
      <a:lvl5pPr marL="1901734" algn="l" defTabSz="950867" rtl="0" eaLnBrk="1" latinLnBrk="0" hangingPunct="1">
        <a:defRPr sz="1872" kern="1200">
          <a:solidFill>
            <a:schemeClr val="tx1"/>
          </a:solidFill>
          <a:latin typeface="+mn-lt"/>
          <a:ea typeface="+mn-ea"/>
          <a:cs typeface="+mn-cs"/>
        </a:defRPr>
      </a:lvl5pPr>
      <a:lvl6pPr marL="2377166" algn="l" defTabSz="950867" rtl="0" eaLnBrk="1" latinLnBrk="0" hangingPunct="1">
        <a:defRPr sz="1872" kern="1200">
          <a:solidFill>
            <a:schemeClr val="tx1"/>
          </a:solidFill>
          <a:latin typeface="+mn-lt"/>
          <a:ea typeface="+mn-ea"/>
          <a:cs typeface="+mn-cs"/>
        </a:defRPr>
      </a:lvl6pPr>
      <a:lvl7pPr marL="2852600" algn="l" defTabSz="950867" rtl="0" eaLnBrk="1" latinLnBrk="0" hangingPunct="1">
        <a:defRPr sz="1872" kern="1200">
          <a:solidFill>
            <a:schemeClr val="tx1"/>
          </a:solidFill>
          <a:latin typeface="+mn-lt"/>
          <a:ea typeface="+mn-ea"/>
          <a:cs typeface="+mn-cs"/>
        </a:defRPr>
      </a:lvl7pPr>
      <a:lvl8pPr marL="3328033" algn="l" defTabSz="950867" rtl="0" eaLnBrk="1" latinLnBrk="0" hangingPunct="1">
        <a:defRPr sz="1872" kern="1200">
          <a:solidFill>
            <a:schemeClr val="tx1"/>
          </a:solidFill>
          <a:latin typeface="+mn-lt"/>
          <a:ea typeface="+mn-ea"/>
          <a:cs typeface="+mn-cs"/>
        </a:defRPr>
      </a:lvl8pPr>
      <a:lvl9pPr marL="3803467" algn="l" defTabSz="950867" rtl="0" eaLnBrk="1" latinLnBrk="0" hangingPunct="1">
        <a:defRPr sz="187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34048" y="285636"/>
            <a:ext cx="11412855" cy="118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bodyPr>
          <a:lstStyle/>
          <a:p>
            <a:pPr lvl="0"/>
            <a:r>
              <a:rPr lang="ru-RU" altLang="ru-RU"/>
              <a:t>Образец заголовка</a:t>
            </a:r>
          </a:p>
        </p:txBody>
      </p:sp>
      <p:sp>
        <p:nvSpPr>
          <p:cNvPr id="106499" name="Rectangle 3"/>
          <p:cNvSpPr>
            <a:spLocks noGrp="1" noChangeArrowheads="1"/>
          </p:cNvSpPr>
          <p:nvPr>
            <p:ph type="body" idx="1"/>
          </p:nvPr>
        </p:nvSpPr>
        <p:spPr bwMode="auto">
          <a:xfrm>
            <a:off x="634048" y="1664285"/>
            <a:ext cx="11412855" cy="470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0" name="Rectangle 4"/>
          <p:cNvSpPr>
            <a:spLocks noGrp="1" noChangeArrowheads="1"/>
          </p:cNvSpPr>
          <p:nvPr>
            <p:ph type="dt" sz="half" idx="2"/>
          </p:nvPr>
        </p:nvSpPr>
        <p:spPr bwMode="auto">
          <a:xfrm>
            <a:off x="634048" y="6495324"/>
            <a:ext cx="2958888" cy="49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defRPr sz="1456" b="0"/>
            </a:lvl1pPr>
          </a:lstStyle>
          <a:p>
            <a:fld id="{DBCAB772-A070-4B4E-94D0-357D8DF03A4B}" type="datetime1">
              <a:rPr lang="ru-RU" altLang="ru-RU" smtClean="0"/>
              <a:t>25.10.2022</a:t>
            </a:fld>
            <a:endParaRPr lang="ru-RU" altLang="ru-RU"/>
          </a:p>
        </p:txBody>
      </p:sp>
      <p:sp>
        <p:nvSpPr>
          <p:cNvPr id="106501" name="Rectangle 5"/>
          <p:cNvSpPr>
            <a:spLocks noGrp="1" noChangeArrowheads="1"/>
          </p:cNvSpPr>
          <p:nvPr>
            <p:ph type="ftr" sz="quarter" idx="3"/>
          </p:nvPr>
        </p:nvSpPr>
        <p:spPr bwMode="auto">
          <a:xfrm>
            <a:off x="4332658" y="6495324"/>
            <a:ext cx="4015634" cy="49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lgn="ctr">
              <a:defRPr sz="1456" b="0"/>
            </a:lvl1pPr>
          </a:lstStyle>
          <a:p>
            <a:r>
              <a:rPr lang="ru-RU" altLang="ru-RU"/>
              <a:t>Ососков Г.А. </a:t>
            </a:r>
            <a:r>
              <a:rPr lang="en-US" altLang="ru-RU"/>
              <a:t>AYSS-22 Deep neural networks </a:t>
            </a:r>
            <a:endParaRPr lang="ru-RU" altLang="ru-RU"/>
          </a:p>
        </p:txBody>
      </p:sp>
      <p:sp>
        <p:nvSpPr>
          <p:cNvPr id="106502" name="Rectangle 6"/>
          <p:cNvSpPr>
            <a:spLocks noGrp="1" noChangeArrowheads="1"/>
          </p:cNvSpPr>
          <p:nvPr>
            <p:ph type="sldNum" sz="quarter" idx="4"/>
          </p:nvPr>
        </p:nvSpPr>
        <p:spPr bwMode="auto">
          <a:xfrm>
            <a:off x="9088014" y="6495324"/>
            <a:ext cx="2958888" cy="49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lgn="r">
              <a:defRPr sz="1456" b="0"/>
            </a:lvl1pPr>
          </a:lstStyle>
          <a:p>
            <a:fld id="{7DB59C84-8BC1-402B-81A1-4A841C1395FC}" type="slidenum">
              <a:rPr lang="ru-RU" altLang="ru-RU"/>
              <a:pPr/>
              <a:t>‹#›</a:t>
            </a:fld>
            <a:endParaRPr lang="ru-RU" altLang="ru-RU"/>
          </a:p>
        </p:txBody>
      </p:sp>
    </p:spTree>
    <p:extLst>
      <p:ext uri="{BB962C8B-B14F-4D97-AF65-F5344CB8AC3E}">
        <p14:creationId xmlns:p14="http://schemas.microsoft.com/office/powerpoint/2010/main" val="2433094748"/>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Lst>
  <p:hf hdr="0"/>
  <p:txStyles>
    <p:titleStyle>
      <a:lvl1pPr algn="ctr" rtl="0" fontAlgn="base">
        <a:spcBef>
          <a:spcPct val="0"/>
        </a:spcBef>
        <a:spcAft>
          <a:spcPct val="0"/>
        </a:spcAft>
        <a:defRPr sz="4576">
          <a:solidFill>
            <a:schemeClr val="tx2"/>
          </a:solidFill>
          <a:latin typeface="+mj-lt"/>
          <a:ea typeface="+mj-ea"/>
          <a:cs typeface="+mj-cs"/>
        </a:defRPr>
      </a:lvl1pPr>
      <a:lvl2pPr algn="ctr" rtl="0" fontAlgn="base">
        <a:spcBef>
          <a:spcPct val="0"/>
        </a:spcBef>
        <a:spcAft>
          <a:spcPct val="0"/>
        </a:spcAft>
        <a:defRPr sz="4576">
          <a:solidFill>
            <a:schemeClr val="tx2"/>
          </a:solidFill>
          <a:latin typeface="Arial" charset="0"/>
        </a:defRPr>
      </a:lvl2pPr>
      <a:lvl3pPr algn="ctr" rtl="0" fontAlgn="base">
        <a:spcBef>
          <a:spcPct val="0"/>
        </a:spcBef>
        <a:spcAft>
          <a:spcPct val="0"/>
        </a:spcAft>
        <a:defRPr sz="4576">
          <a:solidFill>
            <a:schemeClr val="tx2"/>
          </a:solidFill>
          <a:latin typeface="Arial" charset="0"/>
        </a:defRPr>
      </a:lvl3pPr>
      <a:lvl4pPr algn="ctr" rtl="0" fontAlgn="base">
        <a:spcBef>
          <a:spcPct val="0"/>
        </a:spcBef>
        <a:spcAft>
          <a:spcPct val="0"/>
        </a:spcAft>
        <a:defRPr sz="4576">
          <a:solidFill>
            <a:schemeClr val="tx2"/>
          </a:solidFill>
          <a:latin typeface="Arial" charset="0"/>
        </a:defRPr>
      </a:lvl4pPr>
      <a:lvl5pPr algn="ctr" rtl="0" fontAlgn="base">
        <a:spcBef>
          <a:spcPct val="0"/>
        </a:spcBef>
        <a:spcAft>
          <a:spcPct val="0"/>
        </a:spcAft>
        <a:defRPr sz="4576">
          <a:solidFill>
            <a:schemeClr val="tx2"/>
          </a:solidFill>
          <a:latin typeface="Arial" charset="0"/>
        </a:defRPr>
      </a:lvl5pPr>
      <a:lvl6pPr marL="475433" algn="ctr" rtl="0" fontAlgn="base">
        <a:spcBef>
          <a:spcPct val="0"/>
        </a:spcBef>
        <a:spcAft>
          <a:spcPct val="0"/>
        </a:spcAft>
        <a:defRPr sz="4576">
          <a:solidFill>
            <a:schemeClr val="tx2"/>
          </a:solidFill>
          <a:latin typeface="Arial" charset="0"/>
        </a:defRPr>
      </a:lvl6pPr>
      <a:lvl7pPr marL="950867" algn="ctr" rtl="0" fontAlgn="base">
        <a:spcBef>
          <a:spcPct val="0"/>
        </a:spcBef>
        <a:spcAft>
          <a:spcPct val="0"/>
        </a:spcAft>
        <a:defRPr sz="4576">
          <a:solidFill>
            <a:schemeClr val="tx2"/>
          </a:solidFill>
          <a:latin typeface="Arial" charset="0"/>
        </a:defRPr>
      </a:lvl7pPr>
      <a:lvl8pPr marL="1426301" algn="ctr" rtl="0" fontAlgn="base">
        <a:spcBef>
          <a:spcPct val="0"/>
        </a:spcBef>
        <a:spcAft>
          <a:spcPct val="0"/>
        </a:spcAft>
        <a:defRPr sz="4576">
          <a:solidFill>
            <a:schemeClr val="tx2"/>
          </a:solidFill>
          <a:latin typeface="Arial" charset="0"/>
        </a:defRPr>
      </a:lvl8pPr>
      <a:lvl9pPr marL="1901734" algn="ctr" rtl="0" fontAlgn="base">
        <a:spcBef>
          <a:spcPct val="0"/>
        </a:spcBef>
        <a:spcAft>
          <a:spcPct val="0"/>
        </a:spcAft>
        <a:defRPr sz="4576">
          <a:solidFill>
            <a:schemeClr val="tx2"/>
          </a:solidFill>
          <a:latin typeface="Arial" charset="0"/>
        </a:defRPr>
      </a:lvl9pPr>
    </p:titleStyle>
    <p:bodyStyle>
      <a:lvl1pPr marL="356575" indent="-356575" algn="l" rtl="0" fontAlgn="base">
        <a:spcBef>
          <a:spcPct val="20000"/>
        </a:spcBef>
        <a:spcAft>
          <a:spcPct val="0"/>
        </a:spcAft>
        <a:buChar char="•"/>
        <a:defRPr sz="3328">
          <a:solidFill>
            <a:schemeClr val="tx1"/>
          </a:solidFill>
          <a:latin typeface="+mn-lt"/>
          <a:ea typeface="+mn-ea"/>
          <a:cs typeface="+mn-cs"/>
        </a:defRPr>
      </a:lvl1pPr>
      <a:lvl2pPr marL="772580" indent="-297146" algn="l" rtl="0" fontAlgn="base">
        <a:spcBef>
          <a:spcPct val="20000"/>
        </a:spcBef>
        <a:spcAft>
          <a:spcPct val="0"/>
        </a:spcAft>
        <a:buChar char="–"/>
        <a:defRPr sz="2912">
          <a:solidFill>
            <a:schemeClr val="tx1"/>
          </a:solidFill>
          <a:latin typeface="+mn-lt"/>
        </a:defRPr>
      </a:lvl2pPr>
      <a:lvl3pPr marL="1188584" indent="-237717" algn="l" rtl="0" fontAlgn="base">
        <a:spcBef>
          <a:spcPct val="20000"/>
        </a:spcBef>
        <a:spcAft>
          <a:spcPct val="0"/>
        </a:spcAft>
        <a:buChar char="•"/>
        <a:defRPr sz="2496">
          <a:solidFill>
            <a:schemeClr val="tx1"/>
          </a:solidFill>
          <a:latin typeface="+mn-lt"/>
        </a:defRPr>
      </a:lvl3pPr>
      <a:lvl4pPr marL="1664017" indent="-237717" algn="l" rtl="0" fontAlgn="base">
        <a:spcBef>
          <a:spcPct val="20000"/>
        </a:spcBef>
        <a:spcAft>
          <a:spcPct val="0"/>
        </a:spcAft>
        <a:buChar char="–"/>
        <a:defRPr sz="2080">
          <a:solidFill>
            <a:schemeClr val="tx1"/>
          </a:solidFill>
          <a:latin typeface="+mn-lt"/>
        </a:defRPr>
      </a:lvl4pPr>
      <a:lvl5pPr marL="2139451" indent="-237717" algn="l" rtl="0" fontAlgn="base">
        <a:spcBef>
          <a:spcPct val="20000"/>
        </a:spcBef>
        <a:spcAft>
          <a:spcPct val="0"/>
        </a:spcAft>
        <a:buChar char="»"/>
        <a:defRPr sz="2080">
          <a:solidFill>
            <a:schemeClr val="tx1"/>
          </a:solidFill>
          <a:latin typeface="+mn-lt"/>
        </a:defRPr>
      </a:lvl5pPr>
      <a:lvl6pPr marL="2614883" indent="-237717" algn="l" rtl="0" fontAlgn="base">
        <a:spcBef>
          <a:spcPct val="20000"/>
        </a:spcBef>
        <a:spcAft>
          <a:spcPct val="0"/>
        </a:spcAft>
        <a:buChar char="»"/>
        <a:defRPr sz="2080">
          <a:solidFill>
            <a:schemeClr val="tx1"/>
          </a:solidFill>
          <a:latin typeface="+mn-lt"/>
        </a:defRPr>
      </a:lvl6pPr>
      <a:lvl7pPr marL="3090316" indent="-237717" algn="l" rtl="0" fontAlgn="base">
        <a:spcBef>
          <a:spcPct val="20000"/>
        </a:spcBef>
        <a:spcAft>
          <a:spcPct val="0"/>
        </a:spcAft>
        <a:buChar char="»"/>
        <a:defRPr sz="2080">
          <a:solidFill>
            <a:schemeClr val="tx1"/>
          </a:solidFill>
          <a:latin typeface="+mn-lt"/>
        </a:defRPr>
      </a:lvl7pPr>
      <a:lvl8pPr marL="3565750" indent="-237717" algn="l" rtl="0" fontAlgn="base">
        <a:spcBef>
          <a:spcPct val="20000"/>
        </a:spcBef>
        <a:spcAft>
          <a:spcPct val="0"/>
        </a:spcAft>
        <a:buChar char="»"/>
        <a:defRPr sz="2080">
          <a:solidFill>
            <a:schemeClr val="tx1"/>
          </a:solidFill>
          <a:latin typeface="+mn-lt"/>
        </a:defRPr>
      </a:lvl8pPr>
      <a:lvl9pPr marL="4041184" indent="-237717" algn="l" rtl="0" fontAlgn="base">
        <a:spcBef>
          <a:spcPct val="20000"/>
        </a:spcBef>
        <a:spcAft>
          <a:spcPct val="0"/>
        </a:spcAft>
        <a:buChar char="»"/>
        <a:defRPr sz="2080">
          <a:solidFill>
            <a:schemeClr val="tx1"/>
          </a:solidFill>
          <a:latin typeface="+mn-lt"/>
        </a:defRPr>
      </a:lvl9pPr>
    </p:bodyStyle>
    <p:otherStyle>
      <a:defPPr>
        <a:defRPr lang="ru-RU"/>
      </a:defPPr>
      <a:lvl1pPr marL="0" algn="l" defTabSz="950867" rtl="0" eaLnBrk="1" latinLnBrk="0" hangingPunct="1">
        <a:defRPr sz="1872" kern="1200">
          <a:solidFill>
            <a:schemeClr val="tx1"/>
          </a:solidFill>
          <a:latin typeface="+mn-lt"/>
          <a:ea typeface="+mn-ea"/>
          <a:cs typeface="+mn-cs"/>
        </a:defRPr>
      </a:lvl1pPr>
      <a:lvl2pPr marL="475433" algn="l" defTabSz="950867" rtl="0" eaLnBrk="1" latinLnBrk="0" hangingPunct="1">
        <a:defRPr sz="1872" kern="1200">
          <a:solidFill>
            <a:schemeClr val="tx1"/>
          </a:solidFill>
          <a:latin typeface="+mn-lt"/>
          <a:ea typeface="+mn-ea"/>
          <a:cs typeface="+mn-cs"/>
        </a:defRPr>
      </a:lvl2pPr>
      <a:lvl3pPr marL="950867" algn="l" defTabSz="950867" rtl="0" eaLnBrk="1" latinLnBrk="0" hangingPunct="1">
        <a:defRPr sz="1872" kern="1200">
          <a:solidFill>
            <a:schemeClr val="tx1"/>
          </a:solidFill>
          <a:latin typeface="+mn-lt"/>
          <a:ea typeface="+mn-ea"/>
          <a:cs typeface="+mn-cs"/>
        </a:defRPr>
      </a:lvl3pPr>
      <a:lvl4pPr marL="1426301" algn="l" defTabSz="950867" rtl="0" eaLnBrk="1" latinLnBrk="0" hangingPunct="1">
        <a:defRPr sz="1872" kern="1200">
          <a:solidFill>
            <a:schemeClr val="tx1"/>
          </a:solidFill>
          <a:latin typeface="+mn-lt"/>
          <a:ea typeface="+mn-ea"/>
          <a:cs typeface="+mn-cs"/>
        </a:defRPr>
      </a:lvl4pPr>
      <a:lvl5pPr marL="1901734" algn="l" defTabSz="950867" rtl="0" eaLnBrk="1" latinLnBrk="0" hangingPunct="1">
        <a:defRPr sz="1872" kern="1200">
          <a:solidFill>
            <a:schemeClr val="tx1"/>
          </a:solidFill>
          <a:latin typeface="+mn-lt"/>
          <a:ea typeface="+mn-ea"/>
          <a:cs typeface="+mn-cs"/>
        </a:defRPr>
      </a:lvl5pPr>
      <a:lvl6pPr marL="2377166" algn="l" defTabSz="950867" rtl="0" eaLnBrk="1" latinLnBrk="0" hangingPunct="1">
        <a:defRPr sz="1872" kern="1200">
          <a:solidFill>
            <a:schemeClr val="tx1"/>
          </a:solidFill>
          <a:latin typeface="+mn-lt"/>
          <a:ea typeface="+mn-ea"/>
          <a:cs typeface="+mn-cs"/>
        </a:defRPr>
      </a:lvl6pPr>
      <a:lvl7pPr marL="2852600" algn="l" defTabSz="950867" rtl="0" eaLnBrk="1" latinLnBrk="0" hangingPunct="1">
        <a:defRPr sz="1872" kern="1200">
          <a:solidFill>
            <a:schemeClr val="tx1"/>
          </a:solidFill>
          <a:latin typeface="+mn-lt"/>
          <a:ea typeface="+mn-ea"/>
          <a:cs typeface="+mn-cs"/>
        </a:defRPr>
      </a:lvl7pPr>
      <a:lvl8pPr marL="3328033" algn="l" defTabSz="950867" rtl="0" eaLnBrk="1" latinLnBrk="0" hangingPunct="1">
        <a:defRPr sz="1872" kern="1200">
          <a:solidFill>
            <a:schemeClr val="tx1"/>
          </a:solidFill>
          <a:latin typeface="+mn-lt"/>
          <a:ea typeface="+mn-ea"/>
          <a:cs typeface="+mn-cs"/>
        </a:defRPr>
      </a:lvl8pPr>
      <a:lvl9pPr marL="3803467" algn="l" defTabSz="950867" rtl="0" eaLnBrk="1" latinLnBrk="0" hangingPunct="1">
        <a:defRPr sz="18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gososkov.ru/" TargetMode="External"/><Relationship Id="rId2" Type="http://schemas.openxmlformats.org/officeDocument/2006/relationships/hyperlink" Target="mailto:ososkov@jinr.ru" TargetMode="External"/><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wmf"/><Relationship Id="rId1" Type="http://schemas.openxmlformats.org/officeDocument/2006/relationships/slideLayout" Target="../slideLayouts/slideLayout44.xml"/><Relationship Id="rId6" Type="http://schemas.openxmlformats.org/officeDocument/2006/relationships/oleObject" Target="../embeddings/oleObject9.bin"/><Relationship Id="rId5" Type="http://schemas.openxmlformats.org/officeDocument/2006/relationships/image" Target="../media/image29.png"/><Relationship Id="rId4" Type="http://schemas.openxmlformats.org/officeDocument/2006/relationships/hyperlink" Target="https://dl.acm.org/doi/10.1145/1107499.110750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0.bin"/><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wmf"/></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oleObject" Target="../embeddings/oleObject11.bin"/><Relationship Id="rId7" Type="http://schemas.openxmlformats.org/officeDocument/2006/relationships/image" Target="../media/image260.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6.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openxmlformats.org/officeDocument/2006/relationships/oleObject" Target="../embeddings/oleObject13.bin"/><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oleObject" Target="../embeddings/oleObject12.bin"/><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37.xml"/><Relationship Id="rId5" Type="http://schemas.openxmlformats.org/officeDocument/2006/relationships/image" Target="../media/image17.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qaru.site/img/27a9bf6354b516452a90fa66594ee4cc.png" TargetMode="External"/><Relationship Id="rId1" Type="http://schemas.openxmlformats.org/officeDocument/2006/relationships/slideLayout" Target="../slideLayouts/slideLayout80.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9.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geektimes.ru/post/74326/" TargetMode="External"/><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37.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hyperlink" Target="https://en.wikipedia.org/wiki/Convolutional_neural_networ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microsoft.com/office/2007/relationships/hdphoto" Target="../media/hdphoto6.wdp"/><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wmf"/><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oleObject" Target="../embeddings/oleObject14.bin"/><Relationship Id="rId5" Type="http://schemas.openxmlformats.org/officeDocument/2006/relationships/image" Target="../media/image63.png"/><Relationship Id="rId4" Type="http://schemas.openxmlformats.org/officeDocument/2006/relationships/image" Target="../media/image62.emf"/></Relationships>
</file>

<file path=ppt/slides/_rels/slide2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Layout" Target="../slideLayouts/slideLayout37.xml"/><Relationship Id="rId5" Type="http://schemas.openxmlformats.org/officeDocument/2006/relationships/image" Target="../media/image67.gif"/><Relationship Id="rId4" Type="http://schemas.openxmlformats.org/officeDocument/2006/relationships/hyperlink" Target="http://karpathy.github.io/2016/05/31/r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4.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1.png"/><Relationship Id="rId1" Type="http://schemas.openxmlformats.org/officeDocument/2006/relationships/slideLayout" Target="../slideLayouts/slideLayout44.xml"/><Relationship Id="rId6" Type="http://schemas.openxmlformats.org/officeDocument/2006/relationships/image" Target="../media/image73.png"/><Relationship Id="rId5" Type="http://schemas.microsoft.com/office/2007/relationships/hdphoto" Target="../media/hdphoto8.wdp"/><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45.xml"/><Relationship Id="rId6" Type="http://schemas.openxmlformats.org/officeDocument/2006/relationships/image" Target="../media/image640.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63/1.5130102" TargetMode="External"/><Relationship Id="rId2" Type="http://schemas.openxmlformats.org/officeDocument/2006/relationships/image" Target="../media/image80.png"/><Relationship Id="rId1" Type="http://schemas.openxmlformats.org/officeDocument/2006/relationships/slideLayout" Target="../slideLayouts/slideLayout44.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2.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7" Type="http://schemas.microsoft.com/office/2007/relationships/hdphoto" Target="../media/hdphoto11.wdp"/><Relationship Id="rId2" Type="http://schemas.openxmlformats.org/officeDocument/2006/relationships/image" Target="../media/image83.png"/><Relationship Id="rId1" Type="http://schemas.openxmlformats.org/officeDocument/2006/relationships/slideLayout" Target="../slideLayouts/slideLayout57.xml"/><Relationship Id="rId6" Type="http://schemas.openxmlformats.org/officeDocument/2006/relationships/image" Target="../media/image86.png"/><Relationship Id="rId5" Type="http://schemas.openxmlformats.org/officeDocument/2006/relationships/image" Target="../media/image85.png"/><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pdd.jinr.ru/" TargetMode="External"/><Relationship Id="rId1" Type="http://schemas.openxmlformats.org/officeDocument/2006/relationships/slideLayout" Target="../slideLayouts/slideLayout44.xml"/><Relationship Id="rId4" Type="http://schemas.microsoft.com/office/2007/relationships/hdphoto" Target="../media/hdphoto12.wdp"/></Relationships>
</file>

<file path=ppt/slides/_rels/slide32.xml.rels><?xml version="1.0" encoding="UTF-8" standalone="yes"?>
<Relationships xmlns="http://schemas.openxmlformats.org/package/2006/relationships"><Relationship Id="rId3" Type="http://schemas.openxmlformats.org/officeDocument/2006/relationships/hyperlink" Target="https://habr.com/ru/post/514450/" TargetMode="External"/><Relationship Id="rId2" Type="http://schemas.openxmlformats.org/officeDocument/2006/relationships/image" Target="../media/image88.png"/><Relationship Id="rId1" Type="http://schemas.openxmlformats.org/officeDocument/2006/relationships/slideLayout" Target="../slideLayouts/slideLayout85.xml"/><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oleObject" Target="../embeddings/oleObject15.bin"/><Relationship Id="rId1" Type="http://schemas.openxmlformats.org/officeDocument/2006/relationships/slideLayout" Target="../slideLayouts/slideLayout44.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5.wmf"/><Relationship Id="rId3" Type="http://schemas.openxmlformats.org/officeDocument/2006/relationships/oleObject" Target="../embeddings/oleObject2.bin"/><Relationship Id="rId7" Type="http://schemas.openxmlformats.org/officeDocument/2006/relationships/image" Target="../media/image12.png"/><Relationship Id="rId12" Type="http://schemas.openxmlformats.org/officeDocument/2006/relationships/oleObject" Target="../embeddings/oleObject5.bin"/><Relationship Id="rId2" Type="http://schemas.openxmlformats.org/officeDocument/2006/relationships/image" Target="../media/image8.png"/><Relationship Id="rId1" Type="http://schemas.openxmlformats.org/officeDocument/2006/relationships/slideLayout" Target="../slideLayouts/slideLayout42.xml"/><Relationship Id="rId6" Type="http://schemas.openxmlformats.org/officeDocument/2006/relationships/image" Target="../media/image11.png"/><Relationship Id="rId11" Type="http://schemas.openxmlformats.org/officeDocument/2006/relationships/image" Target="../media/image14.wmf"/><Relationship Id="rId5" Type="http://schemas.openxmlformats.org/officeDocument/2006/relationships/image" Target="../media/image10.png"/><Relationship Id="rId10" Type="http://schemas.openxmlformats.org/officeDocument/2006/relationships/oleObject" Target="../embeddings/oleObject4.bin"/><Relationship Id="rId4" Type="http://schemas.openxmlformats.org/officeDocument/2006/relationships/image" Target="../media/image9.wmf"/><Relationship Id="rId9" Type="http://schemas.openxmlformats.org/officeDocument/2006/relationships/image" Target="../media/image13.w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4.xml"/><Relationship Id="rId5" Type="http://schemas.openxmlformats.org/officeDocument/2006/relationships/image" Target="../media/image21.gif"/><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oleObject" Target="../embeddings/oleObject6.bin"/><Relationship Id="rId1" Type="http://schemas.openxmlformats.org/officeDocument/2006/relationships/slideLayout" Target="../slideLayouts/slideLayout54.xml"/><Relationship Id="rId6" Type="http://schemas.openxmlformats.org/officeDocument/2006/relationships/oleObject" Target="../embeddings/oleObject8.bin"/><Relationship Id="rId5" Type="http://schemas.openxmlformats.org/officeDocument/2006/relationships/image" Target="../media/image23.png"/><Relationship Id="rId4" Type="http://schemas.openxmlformats.org/officeDocument/2006/relationships/oleObject" Target="../embeddings/oleObject7.bin"/><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443955" y="1469357"/>
            <a:ext cx="11689080" cy="2298296"/>
          </a:xfrm>
        </p:spPr>
        <p:txBody>
          <a:bodyPr>
            <a:normAutofit/>
          </a:bodyPr>
          <a:lstStyle/>
          <a:p>
            <a:r>
              <a:rPr lang="en-US" sz="4800" b="1" dirty="0">
                <a:solidFill>
                  <a:srgbClr val="0000FF"/>
                </a:solidFill>
              </a:rPr>
              <a:t>Deep neural networks </a:t>
            </a:r>
            <a:br>
              <a:rPr lang="en-US" sz="4800" b="1" dirty="0">
                <a:solidFill>
                  <a:srgbClr val="0000FF"/>
                </a:solidFill>
              </a:rPr>
            </a:br>
            <a:r>
              <a:rPr lang="en-US" sz="4800" b="1" dirty="0">
                <a:solidFill>
                  <a:srgbClr val="0000FF"/>
                </a:solidFill>
              </a:rPr>
              <a:t>and their application at JINR</a:t>
            </a:r>
            <a:endParaRPr lang="ru-RU" sz="4800" b="1" dirty="0">
              <a:solidFill>
                <a:srgbClr val="0000FF"/>
              </a:solidFill>
            </a:endParaRPr>
          </a:p>
        </p:txBody>
      </p:sp>
      <p:sp>
        <p:nvSpPr>
          <p:cNvPr id="3077" name="Rectangle 3"/>
          <p:cNvSpPr>
            <a:spLocks noGrp="1" noChangeArrowheads="1"/>
          </p:cNvSpPr>
          <p:nvPr>
            <p:ph type="subTitle" idx="1"/>
          </p:nvPr>
        </p:nvSpPr>
        <p:spPr>
          <a:xfrm>
            <a:off x="466757" y="3865886"/>
            <a:ext cx="12028276" cy="2498358"/>
          </a:xfrm>
        </p:spPr>
        <p:txBody>
          <a:bodyPr/>
          <a:lstStyle/>
          <a:p>
            <a:pPr algn="ctr"/>
            <a:r>
              <a:rPr lang="en-US" sz="2900" b="1" dirty="0">
                <a:solidFill>
                  <a:schemeClr val="accent5">
                    <a:lumMod val="50000"/>
                  </a:schemeClr>
                </a:solidFill>
              </a:rPr>
              <a:t>Gennady </a:t>
            </a:r>
            <a:r>
              <a:rPr lang="en-US" sz="2900" b="1" dirty="0" err="1">
                <a:solidFill>
                  <a:schemeClr val="accent5">
                    <a:lumMod val="50000"/>
                  </a:schemeClr>
                </a:solidFill>
              </a:rPr>
              <a:t>Ososkov</a:t>
            </a:r>
            <a:endParaRPr lang="en-US" sz="2900" b="1" dirty="0">
              <a:solidFill>
                <a:schemeClr val="accent5">
                  <a:lumMod val="50000"/>
                </a:schemeClr>
              </a:solidFill>
            </a:endParaRPr>
          </a:p>
          <a:p>
            <a:pPr algn="ctr"/>
            <a:r>
              <a:rPr lang="en-US" altLang="ru-RU" sz="2200" b="1" dirty="0">
                <a:solidFill>
                  <a:schemeClr val="tx1"/>
                </a:solidFill>
              </a:rPr>
              <a:t>Laboratory of Information Technologies,</a:t>
            </a:r>
          </a:p>
          <a:p>
            <a:pPr algn="ctr" eaLnBrk="1" hangingPunct="1">
              <a:lnSpc>
                <a:spcPct val="80000"/>
              </a:lnSpc>
            </a:pPr>
            <a:r>
              <a:rPr lang="en-US" altLang="ru-RU" sz="2200" b="1" dirty="0">
                <a:solidFill>
                  <a:schemeClr val="tx1"/>
                </a:solidFill>
              </a:rPr>
              <a:t>Joint Institute for Nuclear Research</a:t>
            </a:r>
          </a:p>
          <a:p>
            <a:pPr algn="ctr" eaLnBrk="1" hangingPunct="1">
              <a:lnSpc>
                <a:spcPct val="80000"/>
              </a:lnSpc>
            </a:pPr>
            <a:r>
              <a:rPr lang="en-US" altLang="ru-RU" sz="2200" b="1" dirty="0">
                <a:solidFill>
                  <a:schemeClr val="tx1"/>
                </a:solidFill>
              </a:rPr>
              <a:t>141980 </a:t>
            </a:r>
            <a:r>
              <a:rPr lang="en-US" sz="2200" b="1" dirty="0" err="1">
                <a:solidFill>
                  <a:schemeClr val="tx1"/>
                </a:solidFill>
              </a:rPr>
              <a:t>Dubna</a:t>
            </a:r>
            <a:r>
              <a:rPr lang="en-US" sz="2200" b="1" dirty="0">
                <a:solidFill>
                  <a:schemeClr val="tx1"/>
                </a:solidFill>
              </a:rPr>
              <a:t>, Russia</a:t>
            </a:r>
            <a:endParaRPr lang="en-GB" altLang="ru-RU" sz="2200" b="1" dirty="0">
              <a:solidFill>
                <a:schemeClr val="tx1"/>
              </a:solidFill>
            </a:endParaRPr>
          </a:p>
          <a:p>
            <a:pPr algn="ctr" eaLnBrk="1" hangingPunct="1">
              <a:lnSpc>
                <a:spcPct val="80000"/>
              </a:lnSpc>
            </a:pPr>
            <a:r>
              <a:rPr lang="en-US" altLang="ru-RU" sz="2200" dirty="0">
                <a:solidFill>
                  <a:schemeClr val="tx1"/>
                </a:solidFill>
              </a:rPr>
              <a:t>email: </a:t>
            </a:r>
            <a:r>
              <a:rPr lang="en-GB" altLang="ru-RU" sz="2200" dirty="0">
                <a:solidFill>
                  <a:schemeClr val="tx1"/>
                </a:solidFill>
                <a:hlinkClick r:id="rId2"/>
              </a:rPr>
              <a:t>ososkov@jinr.ru</a:t>
            </a:r>
            <a:endParaRPr lang="en-GB" altLang="ru-RU" sz="2200" dirty="0">
              <a:solidFill>
                <a:schemeClr val="tx1"/>
              </a:solidFill>
            </a:endParaRPr>
          </a:p>
          <a:p>
            <a:pPr lvl="0">
              <a:lnSpc>
                <a:spcPct val="80000"/>
              </a:lnSpc>
            </a:pPr>
            <a:r>
              <a:rPr lang="en-US" altLang="ru-RU" sz="2200" dirty="0">
                <a:solidFill>
                  <a:schemeClr val="tx1"/>
                </a:solidFill>
                <a:hlinkClick r:id="rId3"/>
              </a:rPr>
              <a:t>http://gososkov.ru</a:t>
            </a:r>
            <a:r>
              <a:rPr lang="en-US" altLang="ru-RU" sz="2200" dirty="0">
                <a:solidFill>
                  <a:schemeClr val="tx1"/>
                </a:solidFill>
              </a:rPr>
              <a:t> </a:t>
            </a:r>
            <a:endParaRPr lang="ru-RU" altLang="ru-RU" sz="2200" dirty="0">
              <a:solidFill>
                <a:schemeClr val="tx1"/>
              </a:solidFill>
            </a:endParaRPr>
          </a:p>
          <a:p>
            <a:pPr>
              <a:lnSpc>
                <a:spcPct val="80000"/>
              </a:lnSpc>
            </a:pPr>
            <a:endParaRPr lang="en-GB" altLang="ru-RU" sz="1700" dirty="0">
              <a:solidFill>
                <a:srgbClr val="0000FF"/>
              </a:solidFill>
            </a:endParaRPr>
          </a:p>
          <a:p>
            <a:pPr algn="ctr" eaLnBrk="1" hangingPunct="1">
              <a:lnSpc>
                <a:spcPct val="80000"/>
              </a:lnSpc>
            </a:pPr>
            <a:endParaRPr lang="en-GB" altLang="ru-RU" sz="1400" dirty="0">
              <a:solidFill>
                <a:schemeClr val="accent5">
                  <a:lumMod val="50000"/>
                </a:schemeClr>
              </a:solidFill>
            </a:endParaRPr>
          </a:p>
        </p:txBody>
      </p:sp>
      <p:sp>
        <p:nvSpPr>
          <p:cNvPr id="2060" name="Text Box 12"/>
          <p:cNvSpPr txBox="1">
            <a:spLocks noChangeArrowheads="1"/>
          </p:cNvSpPr>
          <p:nvPr/>
        </p:nvSpPr>
        <p:spPr bwMode="auto">
          <a:xfrm>
            <a:off x="2236403" y="379537"/>
            <a:ext cx="8518546" cy="60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381" tIns="54690" rIns="109381" bIns="54690">
            <a:spAutoFit/>
          </a:bodyPr>
          <a:lstStyle/>
          <a:p>
            <a:pPr algn="ctr">
              <a:defRPr/>
            </a:pPr>
            <a:r>
              <a:rPr lang="en-US" sz="1600" b="1" dirty="0">
                <a:effectLst/>
              </a:rPr>
              <a:t>AYSS-2022, </a:t>
            </a:r>
            <a:r>
              <a:rPr lang="en-US" sz="1600" b="1" i="0" dirty="0">
                <a:solidFill>
                  <a:srgbClr val="000000"/>
                </a:solidFill>
                <a:effectLst/>
                <a:latin typeface="Roboto" panose="02000000000000000000" pitchFamily="2" charset="0"/>
              </a:rPr>
              <a:t>XXVI International Scientific Conference of Young Scientists and Specialists, Laboratory of Information Technologies, JINR, Dubna, Russia,</a:t>
            </a:r>
            <a:r>
              <a:rPr lang="en-US" sz="1600" b="1" dirty="0">
                <a:effectLst/>
              </a:rPr>
              <a:t> </a:t>
            </a:r>
            <a:r>
              <a:rPr lang="en-US" sz="1600" b="1" dirty="0">
                <a:solidFill>
                  <a:srgbClr val="000000"/>
                </a:solidFill>
                <a:effectLst/>
                <a:latin typeface="Roboto" panose="02000000000000000000" pitchFamily="2" charset="0"/>
              </a:rPr>
              <a:t>24 - 28 October 2022 </a:t>
            </a:r>
            <a:endParaRPr lang="ru-RU" altLang="ru-RU" sz="1900" dirty="0">
              <a:effectLst>
                <a:outerShdw blurRad="38100" dist="38100" dir="2700000" algn="tl">
                  <a:srgbClr val="C0C0C0"/>
                </a:outerShdw>
              </a:effectLst>
            </a:endParaRPr>
          </a:p>
        </p:txBody>
      </p:sp>
      <p:sp>
        <p:nvSpPr>
          <p:cNvPr id="2" name="AutoShape 2" descr="http://sfy-conf.ru/assets/img/logo-conf.svg"/>
          <p:cNvSpPr>
            <a:spLocks noChangeAspect="1" noChangeArrowheads="1"/>
          </p:cNvSpPr>
          <p:nvPr/>
        </p:nvSpPr>
        <p:spPr bwMode="auto">
          <a:xfrm>
            <a:off x="599123" y="-150242"/>
            <a:ext cx="396240" cy="3170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381" tIns="54690" rIns="109381" bIns="54690" numCol="1" anchor="t" anchorCtr="0" compatLnSpc="1">
            <a:prstTxWarp prst="textNoShape">
              <a:avLst/>
            </a:prstTxWarp>
          </a:bodyPr>
          <a:lstStyle/>
          <a:p>
            <a:endParaRPr lang="ru-RU"/>
          </a:p>
        </p:txBody>
      </p:sp>
      <p:pic>
        <p:nvPicPr>
          <p:cNvPr id="3" name="Рисунок 2">
            <a:extLst>
              <a:ext uri="{FF2B5EF4-FFF2-40B4-BE49-F238E27FC236}">
                <a16:creationId xmlns:a16="http://schemas.microsoft.com/office/drawing/2014/main" id="{65866403-3423-0B81-4796-45578C924896}"/>
              </a:ext>
            </a:extLst>
          </p:cNvPr>
          <p:cNvPicPr>
            <a:picLocks noChangeAspect="1"/>
          </p:cNvPicPr>
          <p:nvPr/>
        </p:nvPicPr>
        <p:blipFill>
          <a:blip r:embed="rId4"/>
          <a:stretch>
            <a:fillRect/>
          </a:stretch>
        </p:blipFill>
        <p:spPr>
          <a:xfrm>
            <a:off x="148914" y="0"/>
            <a:ext cx="1972505" cy="1361967"/>
          </a:xfrm>
          <a:prstGeom prst="rect">
            <a:avLst/>
          </a:prstGeom>
        </p:spPr>
      </p:pic>
      <p:pic>
        <p:nvPicPr>
          <p:cNvPr id="4" name="Picture 4" descr="&amp;Kcy;&amp;acy;&amp;rcy;&amp;tcy;&amp;icy;&amp;ncy;&amp;kcy;&amp;icy; &amp;pcy;&amp;ocy; &amp;zcy;&amp;acy;&amp;pcy;&amp;rcy;&amp;ocy;&amp;scy;&amp;ucy; &amp;ocy;&amp;icy;&amp;yacy;&amp;icy;">
            <a:extLst>
              <a:ext uri="{FF2B5EF4-FFF2-40B4-BE49-F238E27FC236}">
                <a16:creationId xmlns:a16="http://schemas.microsoft.com/office/drawing/2014/main" id="{C73FC2D0-D442-AB1E-0BA5-98B2A27682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7070" y="30651"/>
            <a:ext cx="1752757" cy="1243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908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2" cstate="print"/>
          <a:srcRect/>
          <a:stretch>
            <a:fillRect/>
          </a:stretch>
        </p:blipFill>
        <p:spPr bwMode="auto">
          <a:xfrm>
            <a:off x="102184" y="75232"/>
            <a:ext cx="1772560" cy="1505005"/>
          </a:xfrm>
          <a:prstGeom prst="rect">
            <a:avLst/>
          </a:prstGeom>
          <a:noFill/>
          <a:ln w="9525">
            <a:noFill/>
            <a:miter lim="800000"/>
            <a:headEnd/>
            <a:tailEnd/>
          </a:ln>
          <a:effectLst/>
        </p:spPr>
      </p:pic>
      <p:sp>
        <p:nvSpPr>
          <p:cNvPr id="43010" name="Slide Number Placeholder 3"/>
          <p:cNvSpPr>
            <a:spLocks noGrp="1"/>
          </p:cNvSpPr>
          <p:nvPr>
            <p:ph type="sldNum" sz="quarter" idx="10"/>
          </p:nvPr>
        </p:nvSpPr>
        <p:spPr>
          <a:noFill/>
        </p:spPr>
        <p:txBody>
          <a:bodyPr/>
          <a:lstStyle/>
          <a:p>
            <a:pPr defTabSz="950976" fontAlgn="auto">
              <a:spcBef>
                <a:spcPts val="0"/>
              </a:spcBef>
              <a:spcAft>
                <a:spcPts val="0"/>
              </a:spcAft>
            </a:pPr>
            <a:fld id="{9D1AD58F-AFCD-A64B-971A-7B97B70CE27B}" type="slidenum">
              <a:rPr lang="en-US">
                <a:solidFill>
                  <a:srgbClr val="000000"/>
                </a:solidFill>
                <a:effectLst/>
                <a:latin typeface="Calibri" panose="020F0502020204030204"/>
              </a:rPr>
              <a:pPr defTabSz="950976" fontAlgn="auto">
                <a:spcBef>
                  <a:spcPts val="0"/>
                </a:spcBef>
                <a:spcAft>
                  <a:spcPts val="0"/>
                </a:spcAft>
              </a:pPr>
              <a:t>10</a:t>
            </a:fld>
            <a:endParaRPr lang="en-US" dirty="0">
              <a:solidFill>
                <a:srgbClr val="000000"/>
              </a:solidFill>
              <a:effectLst/>
              <a:latin typeface="Calibri" panose="020F0502020204030204"/>
            </a:endParaRPr>
          </a:p>
        </p:txBody>
      </p:sp>
      <p:sp>
        <p:nvSpPr>
          <p:cNvPr id="9217" name="AutoShape 1"/>
          <p:cNvSpPr>
            <a:spLocks/>
          </p:cNvSpPr>
          <p:nvPr/>
        </p:nvSpPr>
        <p:spPr bwMode="auto">
          <a:xfrm rot="1607368">
            <a:off x="2648778" y="2873255"/>
            <a:ext cx="6584687" cy="1857458"/>
          </a:xfrm>
          <a:prstGeom prst="rightArrow">
            <a:avLst>
              <a:gd name="adj1" fmla="val 43157"/>
              <a:gd name="adj2" fmla="val 65254"/>
            </a:avLst>
          </a:prstGeom>
          <a:gradFill rotWithShape="0">
            <a:gsLst>
              <a:gs pos="0">
                <a:srgbClr val="E3E3E3">
                  <a:alpha val="12405"/>
                </a:srgbClr>
              </a:gs>
              <a:gs pos="100000">
                <a:srgbClr val="FFFFFF">
                  <a:alpha val="12405"/>
                </a:srgbClr>
              </a:gs>
            </a:gsLst>
            <a:lin ang="1440000" scaled="1"/>
          </a:gradFill>
          <a:ln w="12700" cap="flat">
            <a:solidFill>
              <a:schemeClr val="tx1">
                <a:alpha val="12405"/>
              </a:schemeClr>
            </a:solidFill>
            <a:prstDash val="solid"/>
            <a:round/>
            <a:headEnd type="none" w="med" len="med"/>
            <a:tailEnd type="none" w="med" len="med"/>
          </a:ln>
          <a:effectLst>
            <a:outerShdw blurRad="127000" dist="12700" dir="2700000" algn="ctr" rotWithShape="0">
              <a:schemeClr val="bg2">
                <a:alpha val="75000"/>
              </a:schemeClr>
            </a:outerShdw>
          </a:effectLst>
        </p:spPr>
        <p:txBody>
          <a:bodyPr lIns="0" tIns="0" rIns="0" bIns="0">
            <a:prstTxWarp prst="textNoShape">
              <a:avLst/>
            </a:prstTxWarp>
          </a:bodyPr>
          <a:lstStyle/>
          <a:p>
            <a:pPr defTabSz="950976" fontAlgn="auto">
              <a:spcBef>
                <a:spcPts val="0"/>
              </a:spcBef>
              <a:spcAft>
                <a:spcPts val="0"/>
              </a:spcAft>
              <a:defRPr/>
            </a:pPr>
            <a:endParaRPr lang="en-US" sz="1872">
              <a:solidFill>
                <a:srgbClr val="000000"/>
              </a:solidFill>
              <a:effectLst/>
              <a:latin typeface="Calibri" panose="020F0502020204030204"/>
            </a:endParaRPr>
          </a:p>
        </p:txBody>
      </p:sp>
      <p:sp>
        <p:nvSpPr>
          <p:cNvPr id="43012" name="Rectangle 2"/>
          <p:cNvSpPr>
            <a:spLocks noGrp="1" noChangeArrowheads="1"/>
          </p:cNvSpPr>
          <p:nvPr>
            <p:ph type="title"/>
          </p:nvPr>
        </p:nvSpPr>
        <p:spPr>
          <a:xfrm>
            <a:off x="2004943" y="107029"/>
            <a:ext cx="10610912" cy="768016"/>
          </a:xfrm>
        </p:spPr>
        <p:txBody>
          <a:bodyPr vert="horz" lIns="95102" tIns="47551" rIns="140253" bIns="47551" rtlCol="0" anchor="ctr">
            <a:normAutofit fontScale="90000"/>
          </a:bodyPr>
          <a:lstStyle/>
          <a:p>
            <a:pPr algn="r"/>
            <a:r>
              <a:rPr lang="en-US" b="1" dirty="0">
                <a:solidFill>
                  <a:srgbClr val="0000FF"/>
                </a:solidFill>
                <a:latin typeface="Arial" panose="020B0604020202020204" pitchFamily="34" charset="0"/>
                <a:cs typeface="Arial" panose="020B0604020202020204" pitchFamily="34" charset="0"/>
              </a:rPr>
              <a:t>Data</a:t>
            </a:r>
            <a:r>
              <a:rPr lang="en-US" b="1" dirty="0">
                <a:solidFill>
                  <a:srgbClr val="0000FF"/>
                </a:solidFill>
              </a:rPr>
              <a:t> </a:t>
            </a:r>
            <a:r>
              <a:rPr lang="en-US" b="1" dirty="0">
                <a:solidFill>
                  <a:srgbClr val="0000FF"/>
                </a:solidFill>
                <a:latin typeface="Arial" panose="020B0604020202020204" pitchFamily="34" charset="0"/>
                <a:cs typeface="Arial" panose="020B0604020202020204" pitchFamily="34" charset="0"/>
              </a:rPr>
              <a:t>Analysis Chain in HEP experiments</a:t>
            </a:r>
          </a:p>
        </p:txBody>
      </p:sp>
      <p:sp>
        <p:nvSpPr>
          <p:cNvPr id="9219" name="Rectangle 3"/>
          <p:cNvSpPr>
            <a:spLocks noGrp="1" noChangeArrowheads="1"/>
          </p:cNvSpPr>
          <p:nvPr>
            <p:ph type="body" idx="1"/>
          </p:nvPr>
        </p:nvSpPr>
        <p:spPr>
          <a:xfrm>
            <a:off x="597269" y="760237"/>
            <a:ext cx="11434794" cy="5977829"/>
          </a:xfrm>
        </p:spPr>
        <p:txBody>
          <a:bodyPr vert="horz" lIns="95102" tIns="47551" rIns="140253" bIns="47551" rtlCol="0">
            <a:normAutofit fontScale="85000" lnSpcReduction="20000"/>
          </a:bodyPr>
          <a:lstStyle/>
          <a:p>
            <a:pPr marL="931164" indent="282322">
              <a:lnSpc>
                <a:spcPct val="100000"/>
              </a:lnSpc>
              <a:spcBef>
                <a:spcPts val="0"/>
              </a:spcBef>
              <a:buBlip>
                <a:blip r:embed="rId3"/>
              </a:buBlip>
            </a:pPr>
            <a:r>
              <a:rPr lang="en-US" sz="2704" b="1" dirty="0"/>
              <a:t>Have to collect data from many channels on many sub-detectors (millions/sec)</a:t>
            </a:r>
          </a:p>
          <a:p>
            <a:pPr marL="931164" indent="282322">
              <a:lnSpc>
                <a:spcPct val="100000"/>
              </a:lnSpc>
              <a:spcBef>
                <a:spcPts val="0"/>
              </a:spcBef>
              <a:buBlip>
                <a:blip r:embed="rId3"/>
              </a:buBlip>
            </a:pPr>
            <a:r>
              <a:rPr lang="en-US" sz="2704" b="1" dirty="0"/>
              <a:t>Decide to keep a minority of useful events in memory or discard uninteresting events (Triggers of some levels)</a:t>
            </a:r>
            <a:endParaRPr lang="ru-RU" sz="2704" b="1" dirty="0"/>
          </a:p>
          <a:p>
            <a:pPr marL="931164" indent="282322">
              <a:lnSpc>
                <a:spcPct val="100000"/>
              </a:lnSpc>
              <a:spcBef>
                <a:spcPts val="0"/>
              </a:spcBef>
              <a:buBlip>
                <a:blip r:embed="rId3"/>
              </a:buBlip>
            </a:pPr>
            <a:r>
              <a:rPr lang="en-US" sz="2704" b="1" dirty="0"/>
              <a:t>Build the event (put info together)</a:t>
            </a:r>
          </a:p>
          <a:p>
            <a:pPr marL="931164" indent="282322">
              <a:lnSpc>
                <a:spcPct val="100000"/>
              </a:lnSpc>
              <a:spcBef>
                <a:spcPts val="0"/>
              </a:spcBef>
              <a:buBlip>
                <a:blip r:embed="rId3"/>
              </a:buBlip>
            </a:pPr>
            <a:r>
              <a:rPr lang="en-US" sz="2704" b="1" dirty="0"/>
              <a:t>Store the data</a:t>
            </a:r>
          </a:p>
          <a:p>
            <a:pPr marL="931164" indent="282322">
              <a:lnSpc>
                <a:spcPct val="100000"/>
              </a:lnSpc>
              <a:spcBef>
                <a:spcPts val="0"/>
              </a:spcBef>
              <a:buBlip>
                <a:blip r:embed="rId3"/>
              </a:buBlip>
            </a:pPr>
            <a:r>
              <a:rPr lang="en-US" sz="2704" b="1" dirty="0"/>
              <a:t>Analyze them </a:t>
            </a:r>
          </a:p>
          <a:p>
            <a:pPr marL="1396746" indent="191516">
              <a:lnSpc>
                <a:spcPct val="100000"/>
              </a:lnSpc>
              <a:spcBef>
                <a:spcPts val="0"/>
              </a:spcBef>
            </a:pPr>
            <a:r>
              <a:rPr lang="en-US" sz="2288" b="1" dirty="0">
                <a:solidFill>
                  <a:srgbClr val="0000FF"/>
                </a:solidFill>
              </a:rPr>
              <a:t>correct data for detector effects: calibration, alignment</a:t>
            </a:r>
          </a:p>
          <a:p>
            <a:pPr marL="1396746" lvl="1" indent="191516">
              <a:lnSpc>
                <a:spcPct val="100000"/>
              </a:lnSpc>
              <a:spcBef>
                <a:spcPts val="0"/>
              </a:spcBef>
            </a:pPr>
            <a:r>
              <a:rPr lang="en-US" sz="2288" b="1" dirty="0">
                <a:solidFill>
                  <a:srgbClr val="0000FF"/>
                </a:solidFill>
              </a:rPr>
              <a:t>hit detection, tracking, vertex finding, revealing Cherenkov rings , </a:t>
            </a:r>
          </a:p>
          <a:p>
            <a:pPr marL="1396746" lvl="1" indent="191516">
              <a:lnSpc>
                <a:spcPct val="100000"/>
              </a:lnSpc>
              <a:spcBef>
                <a:spcPts val="0"/>
              </a:spcBef>
            </a:pPr>
            <a:r>
              <a:rPr lang="en-US" sz="2288" b="1" dirty="0">
                <a:solidFill>
                  <a:srgbClr val="0000FF"/>
                </a:solidFill>
              </a:rPr>
              <a:t>fake objects removing </a:t>
            </a:r>
          </a:p>
          <a:p>
            <a:pPr marL="1396746" lvl="1" indent="191516">
              <a:lnSpc>
                <a:spcPct val="100000"/>
              </a:lnSpc>
              <a:spcBef>
                <a:spcPts val="0"/>
              </a:spcBef>
            </a:pPr>
            <a:r>
              <a:rPr lang="en-US" sz="2288" b="1" dirty="0">
                <a:solidFill>
                  <a:srgbClr val="0000FF"/>
                </a:solidFill>
              </a:rPr>
              <a:t>user analysis algorithms</a:t>
            </a:r>
          </a:p>
          <a:p>
            <a:pPr marL="1396746" lvl="1" indent="191516">
              <a:lnSpc>
                <a:spcPct val="100000"/>
              </a:lnSpc>
              <a:spcBef>
                <a:spcPts val="0"/>
              </a:spcBef>
            </a:pPr>
            <a:r>
              <a:rPr lang="en-US" sz="2288" b="1" dirty="0">
                <a:solidFill>
                  <a:srgbClr val="0000FF"/>
                </a:solidFill>
              </a:rPr>
              <a:t>data volume reduction</a:t>
            </a:r>
          </a:p>
          <a:p>
            <a:pPr marL="931164" indent="282322">
              <a:lnSpc>
                <a:spcPct val="100000"/>
              </a:lnSpc>
              <a:spcBef>
                <a:spcPts val="0"/>
              </a:spcBef>
              <a:buBlip>
                <a:blip r:embed="rId3"/>
              </a:buBlip>
            </a:pPr>
            <a:r>
              <a:rPr lang="en-US" sz="2704" b="1" u="sng" dirty="0">
                <a:solidFill>
                  <a:srgbClr val="C00000"/>
                </a:solidFill>
              </a:rPr>
              <a:t>do the same with a simulation!</a:t>
            </a:r>
          </a:p>
          <a:p>
            <a:pPr marL="1304290" lvl="1" indent="283972">
              <a:lnSpc>
                <a:spcPct val="100000"/>
              </a:lnSpc>
              <a:spcBef>
                <a:spcPts val="0"/>
              </a:spcBef>
              <a:tabLst>
                <a:tab pos="1304290" algn="l"/>
              </a:tabLst>
            </a:pPr>
            <a:r>
              <a:rPr lang="en-US" sz="2288" b="1" dirty="0">
                <a:solidFill>
                  <a:srgbClr val="C00000"/>
                </a:solidFill>
              </a:rPr>
              <a:t>correct data for detector effects, deviations by coulomb scattering </a:t>
            </a:r>
            <a:r>
              <a:rPr lang="en-US" sz="2288" b="1" dirty="0" err="1">
                <a:solidFill>
                  <a:srgbClr val="C00000"/>
                </a:solidFill>
              </a:rPr>
              <a:t>etc</a:t>
            </a:r>
            <a:endParaRPr lang="en-US" sz="2704" b="1" dirty="0">
              <a:solidFill>
                <a:srgbClr val="C00000"/>
              </a:solidFill>
            </a:endParaRPr>
          </a:p>
          <a:p>
            <a:pPr marL="931164" indent="282322">
              <a:lnSpc>
                <a:spcPct val="100000"/>
              </a:lnSpc>
              <a:spcBef>
                <a:spcPts val="0"/>
              </a:spcBef>
              <a:buBlip>
                <a:blip r:embed="rId3"/>
              </a:buBlip>
            </a:pPr>
            <a:r>
              <a:rPr lang="en-US" sz="2704" b="1" dirty="0"/>
              <a:t>Compare obtained results and theory</a:t>
            </a:r>
          </a:p>
          <a:p>
            <a:pPr marL="1304290" indent="283972">
              <a:lnSpc>
                <a:spcPct val="100000"/>
              </a:lnSpc>
              <a:spcBef>
                <a:spcPts val="0"/>
              </a:spcBef>
            </a:pPr>
            <a:r>
              <a:rPr lang="en-US" sz="2288" b="1" dirty="0"/>
              <a:t>Invariant mass spectroscopy for short-lived   particles </a:t>
            </a:r>
          </a:p>
          <a:p>
            <a:pPr marL="1304290" indent="283972">
              <a:lnSpc>
                <a:spcPct val="100000"/>
              </a:lnSpc>
              <a:spcBef>
                <a:spcPts val="0"/>
              </a:spcBef>
              <a:buNone/>
            </a:pPr>
            <a:r>
              <a:rPr lang="en-US" sz="2288" b="1" dirty="0"/>
              <a:t>     and resonances  </a:t>
            </a:r>
          </a:p>
          <a:p>
            <a:pPr marL="0" lvl="1" indent="0">
              <a:lnSpc>
                <a:spcPct val="120000"/>
              </a:lnSpc>
              <a:spcBef>
                <a:spcPts val="0"/>
              </a:spcBef>
              <a:buClr>
                <a:srgbClr val="FF0000"/>
              </a:buClr>
              <a:buSzPct val="75000"/>
              <a:buNone/>
              <a:defRPr/>
            </a:pPr>
            <a:endParaRPr lang="en-US" b="1" dirty="0">
              <a:solidFill>
                <a:srgbClr val="0000FF"/>
              </a:solidFill>
            </a:endParaRPr>
          </a:p>
          <a:p>
            <a:pPr marL="0" lvl="1" indent="0">
              <a:lnSpc>
                <a:spcPct val="120000"/>
              </a:lnSpc>
              <a:spcBef>
                <a:spcPts val="0"/>
              </a:spcBef>
              <a:buClr>
                <a:srgbClr val="FF0000"/>
              </a:buClr>
              <a:buSzPct val="75000"/>
              <a:buNone/>
              <a:defRPr/>
            </a:pPr>
            <a:r>
              <a:rPr lang="en-US" sz="2912" b="1" dirty="0"/>
              <a:t>New inevitable issues of the WLCG and distributed computing era</a:t>
            </a:r>
          </a:p>
          <a:p>
            <a:pPr marL="0" lvl="1" indent="0">
              <a:lnSpc>
                <a:spcPct val="100000"/>
              </a:lnSpc>
              <a:spcBef>
                <a:spcPts val="0"/>
              </a:spcBef>
              <a:buClr>
                <a:srgbClr val="FF0000"/>
              </a:buClr>
              <a:buSzPct val="75000"/>
              <a:defRPr/>
            </a:pPr>
            <a:r>
              <a:rPr lang="en-US" sz="2288" b="1" dirty="0">
                <a:solidFill>
                  <a:srgbClr val="0000FF"/>
                </a:solidFill>
              </a:rPr>
              <a:t>     </a:t>
            </a:r>
            <a:r>
              <a:rPr lang="en-US" sz="2184" b="1" dirty="0">
                <a:solidFill>
                  <a:srgbClr val="0000FF"/>
                </a:solidFill>
              </a:rPr>
              <a:t>Grid-cloud technologies which changed considerably HEP data processing concept</a:t>
            </a:r>
          </a:p>
          <a:p>
            <a:pPr marL="0" lvl="1" indent="0">
              <a:lnSpc>
                <a:spcPct val="100000"/>
              </a:lnSpc>
              <a:spcBef>
                <a:spcPts val="0"/>
              </a:spcBef>
              <a:buClr>
                <a:srgbClr val="FF0000"/>
              </a:buClr>
              <a:buSzPct val="75000"/>
              <a:defRPr/>
            </a:pPr>
            <a:r>
              <a:rPr lang="en-US" sz="2184" b="1" dirty="0">
                <a:solidFill>
                  <a:srgbClr val="0000FF"/>
                </a:solidFill>
              </a:rPr>
              <a:t>      Parallel programming of optimized algorithms    </a:t>
            </a:r>
          </a:p>
          <a:p>
            <a:pPr marL="0" lvl="1" indent="0">
              <a:lnSpc>
                <a:spcPct val="100000"/>
              </a:lnSpc>
              <a:spcBef>
                <a:spcPts val="0"/>
              </a:spcBef>
              <a:buClr>
                <a:srgbClr val="FF0000"/>
              </a:buClr>
              <a:buSzPct val="75000"/>
              <a:buNone/>
              <a:defRPr/>
            </a:pPr>
            <a:endParaRPr lang="en-US" sz="900" b="1" dirty="0">
              <a:solidFill>
                <a:srgbClr val="0000FF"/>
              </a:solidFill>
            </a:endParaRPr>
          </a:p>
          <a:p>
            <a:pPr marL="0" lvl="1" indent="0">
              <a:lnSpc>
                <a:spcPct val="100000"/>
              </a:lnSpc>
              <a:spcBef>
                <a:spcPts val="0"/>
              </a:spcBef>
              <a:buClr>
                <a:srgbClr val="FF0000"/>
              </a:buClr>
              <a:buSzPct val="75000"/>
              <a:buNone/>
              <a:defRPr/>
            </a:pPr>
            <a:r>
              <a:rPr lang="en-US" sz="2080" b="1" dirty="0"/>
              <a:t>See</a:t>
            </a:r>
            <a:r>
              <a:rPr lang="en-US" sz="2080" b="1" dirty="0">
                <a:solidFill>
                  <a:srgbClr val="C00000"/>
                </a:solidFill>
              </a:rPr>
              <a:t>  </a:t>
            </a:r>
            <a:r>
              <a:rPr lang="en-US" b="1" i="1" dirty="0"/>
              <a:t>Scientific data management in the coming decade</a:t>
            </a:r>
          </a:p>
          <a:p>
            <a:pPr marL="0" lvl="1" indent="0">
              <a:lnSpc>
                <a:spcPct val="100000"/>
              </a:lnSpc>
              <a:spcBef>
                <a:spcPts val="0"/>
              </a:spcBef>
              <a:buClr>
                <a:srgbClr val="FF0000"/>
              </a:buClr>
              <a:buSzPct val="75000"/>
              <a:buNone/>
              <a:defRPr/>
            </a:pPr>
            <a:r>
              <a:rPr lang="en-US" sz="2080" b="1" dirty="0">
                <a:solidFill>
                  <a:srgbClr val="C00000"/>
                </a:solidFill>
                <a:hlinkClick r:id="rId4"/>
              </a:rPr>
              <a:t>https://dl.acm.org/doi/10.1145/1107499.1107503</a:t>
            </a:r>
            <a:r>
              <a:rPr lang="en-US" sz="2080" b="1" dirty="0">
                <a:solidFill>
                  <a:srgbClr val="C00000"/>
                </a:solidFill>
              </a:rPr>
              <a:t> </a:t>
            </a:r>
            <a:endParaRPr lang="en-US" sz="1976" b="1" dirty="0">
              <a:solidFill>
                <a:srgbClr val="C00000"/>
              </a:solidFill>
            </a:endParaRPr>
          </a:p>
          <a:p>
            <a:pPr marL="556386" indent="0">
              <a:lnSpc>
                <a:spcPct val="80000"/>
              </a:lnSpc>
              <a:spcBef>
                <a:spcPts val="0"/>
              </a:spcBef>
              <a:buNone/>
            </a:pPr>
            <a:endParaRPr lang="en-US" sz="2288" dirty="0"/>
          </a:p>
        </p:txBody>
      </p:sp>
      <p:sp>
        <p:nvSpPr>
          <p:cNvPr id="2" name="Date Placeholder 1"/>
          <p:cNvSpPr>
            <a:spLocks noGrp="1"/>
          </p:cNvSpPr>
          <p:nvPr>
            <p:ph type="dt" sz="half" idx="10"/>
          </p:nvPr>
        </p:nvSpPr>
        <p:spPr>
          <a:xfrm>
            <a:off x="8876524" y="6657130"/>
            <a:ext cx="2219043" cy="379747"/>
          </a:xfrm>
        </p:spPr>
        <p:txBody>
          <a:bodyPr/>
          <a:lstStyle/>
          <a:p>
            <a:pPr defTabSz="950976" fontAlgn="auto">
              <a:spcBef>
                <a:spcPts val="0"/>
              </a:spcBef>
              <a:spcAft>
                <a:spcPts val="0"/>
              </a:spcAft>
            </a:pPr>
            <a:fld id="{BCC215FE-5A1A-4582-B8EF-039229A6DF98}" type="datetime1">
              <a:rPr lang="ru-RU" smtClean="0">
                <a:solidFill>
                  <a:srgbClr val="000000"/>
                </a:solidFill>
                <a:effectLst/>
                <a:latin typeface="Calibri" panose="020F0502020204030204"/>
              </a:rPr>
              <a:t>25.10.2022</a:t>
            </a:fld>
            <a:endParaRPr lang="en-US" dirty="0">
              <a:solidFill>
                <a:srgbClr val="000000"/>
              </a:solidFill>
              <a:effectLst/>
              <a:latin typeface="Calibri" panose="020F0502020204030204"/>
            </a:endParaRPr>
          </a:p>
        </p:txBody>
      </p:sp>
      <p:pic>
        <p:nvPicPr>
          <p:cNvPr id="10" name="Picture 17">
            <a:extLst>
              <a:ext uri="{FF2B5EF4-FFF2-40B4-BE49-F238E27FC236}">
                <a16:creationId xmlns:a16="http://schemas.microsoft.com/office/drawing/2014/main" id="{163DB6E1-24F4-4207-9375-370CA92668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6796" y="4261120"/>
            <a:ext cx="2504102" cy="184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45FDA27E-E0A5-4585-9577-C0EF5949B45F}"/>
              </a:ext>
            </a:extLst>
          </p:cNvPr>
          <p:cNvSpPr txBox="1"/>
          <p:nvPr/>
        </p:nvSpPr>
        <p:spPr>
          <a:xfrm>
            <a:off x="9583787" y="6078320"/>
            <a:ext cx="2400347" cy="316369"/>
          </a:xfrm>
          <a:prstGeom prst="rect">
            <a:avLst/>
          </a:prstGeom>
          <a:noFill/>
        </p:spPr>
        <p:txBody>
          <a:bodyPr wrap="square">
            <a:spAutoFit/>
          </a:bodyPr>
          <a:lstStyle/>
          <a:p>
            <a:pPr defTabSz="950976" fontAlgn="auto">
              <a:spcBef>
                <a:spcPts val="0"/>
              </a:spcBef>
              <a:spcAft>
                <a:spcPts val="0"/>
              </a:spcAft>
            </a:pPr>
            <a:r>
              <a:rPr lang="en-US" sz="1456" b="1" dirty="0">
                <a:solidFill>
                  <a:srgbClr val="0000FF"/>
                </a:solidFill>
                <a:effectLst/>
                <a:latin typeface="Calibri" panose="020F0502020204030204"/>
              </a:rPr>
              <a:t>thanks to Anna </a:t>
            </a:r>
            <a:r>
              <a:rPr lang="en-US" sz="1456" b="1" dirty="0" err="1">
                <a:solidFill>
                  <a:srgbClr val="0000FF"/>
                </a:solidFill>
                <a:effectLst/>
                <a:latin typeface="Calibri" panose="020F0502020204030204"/>
              </a:rPr>
              <a:t>Senger</a:t>
            </a:r>
            <a:r>
              <a:rPr lang="en-US" sz="1456" b="1" dirty="0">
                <a:solidFill>
                  <a:srgbClr val="0000FF"/>
                </a:solidFill>
                <a:effectLst/>
                <a:latin typeface="Calibri" panose="020F0502020204030204"/>
              </a:rPr>
              <a:t>, CBM</a:t>
            </a:r>
            <a:endParaRPr lang="ru-RU" sz="1456" b="1" dirty="0">
              <a:solidFill>
                <a:srgbClr val="0000FF"/>
              </a:solidFill>
              <a:effectLst/>
              <a:latin typeface="Calibri" panose="020F0502020204030204"/>
            </a:endParaRPr>
          </a:p>
        </p:txBody>
      </p:sp>
      <p:graphicFrame>
        <p:nvGraphicFramePr>
          <p:cNvPr id="11" name="Объект 1">
            <a:extLst>
              <a:ext uri="{FF2B5EF4-FFF2-40B4-BE49-F238E27FC236}">
                <a16:creationId xmlns:a16="http://schemas.microsoft.com/office/drawing/2014/main" id="{2F1C9A66-10BD-4674-ADF5-073DA52C843E}"/>
              </a:ext>
            </a:extLst>
          </p:cNvPr>
          <p:cNvGraphicFramePr>
            <a:graphicFrameLocks noChangeAspect="1"/>
          </p:cNvGraphicFramePr>
          <p:nvPr>
            <p:extLst>
              <p:ext uri="{D42A27DB-BD31-4B8C-83A1-F6EECF244321}">
                <p14:modId xmlns:p14="http://schemas.microsoft.com/office/powerpoint/2010/main" val="1282636079"/>
              </p:ext>
            </p:extLst>
          </p:nvPr>
        </p:nvGraphicFramePr>
        <p:xfrm>
          <a:off x="9012455" y="2263863"/>
          <a:ext cx="149705" cy="1572493"/>
        </p:xfrm>
        <a:graphic>
          <a:graphicData uri="http://schemas.openxmlformats.org/presentationml/2006/ole">
            <mc:AlternateContent xmlns:mc="http://schemas.openxmlformats.org/markup-compatibility/2006">
              <mc:Choice xmlns:v="urn:schemas-microsoft-com:vml" Requires="v">
                <p:oleObj r:id="rId6" imgW="1112381" imgH="3543607" progId="">
                  <p:embed/>
                </p:oleObj>
              </mc:Choice>
              <mc:Fallback>
                <p:oleObj r:id="rId6" imgW="1112381" imgH="3543607" progId="">
                  <p:embed/>
                  <p:pic>
                    <p:nvPicPr>
                      <p:cNvPr id="11" name="Объект 1">
                        <a:extLst>
                          <a:ext uri="{FF2B5EF4-FFF2-40B4-BE49-F238E27FC236}">
                            <a16:creationId xmlns:a16="http://schemas.microsoft.com/office/drawing/2014/main" id="{2F1C9A66-10BD-4674-ADF5-073DA52C8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2455" y="2263863"/>
                        <a:ext cx="149705" cy="1572493"/>
                      </a:xfrm>
                      <a:prstGeom prst="rect">
                        <a:avLst/>
                      </a:prstGeom>
                      <a:noFill/>
                      <a:ln>
                        <a:noFill/>
                      </a:ln>
                    </p:spPr>
                  </p:pic>
                </p:oleObj>
              </mc:Fallback>
            </mc:AlternateContent>
          </a:graphicData>
        </a:graphic>
      </p:graphicFrame>
      <p:sp>
        <p:nvSpPr>
          <p:cNvPr id="14" name="AutoShape 18">
            <a:extLst>
              <a:ext uri="{FF2B5EF4-FFF2-40B4-BE49-F238E27FC236}">
                <a16:creationId xmlns:a16="http://schemas.microsoft.com/office/drawing/2014/main" id="{51D9281B-434F-4071-9FAB-8E45C3279FD6}"/>
              </a:ext>
            </a:extLst>
          </p:cNvPr>
          <p:cNvSpPr>
            <a:spLocks noChangeArrowheads="1"/>
          </p:cNvSpPr>
          <p:nvPr/>
        </p:nvSpPr>
        <p:spPr bwMode="auto">
          <a:xfrm flipV="1">
            <a:off x="4505976" y="4793746"/>
            <a:ext cx="4581331" cy="47550"/>
          </a:xfrm>
          <a:prstGeom prst="rightArrow">
            <a:avLst>
              <a:gd name="adj1" fmla="val 50000"/>
              <a:gd name="adj2" fmla="val 690217"/>
            </a:avLst>
          </a:prstGeom>
          <a:solidFill>
            <a:srgbClr val="FF00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50976" fontAlgn="auto">
              <a:spcBef>
                <a:spcPts val="0"/>
              </a:spcBef>
              <a:spcAft>
                <a:spcPts val="0"/>
              </a:spcAft>
              <a:defRPr/>
            </a:pPr>
            <a:endParaRPr lang="bg-BG" sz="1872" dirty="0">
              <a:solidFill>
                <a:prstClr val="black"/>
              </a:solidFill>
              <a:effectLst/>
            </a:endParaRPr>
          </a:p>
        </p:txBody>
      </p:sp>
      <p:sp>
        <p:nvSpPr>
          <p:cNvPr id="3" name="TextBox 2">
            <a:extLst>
              <a:ext uri="{FF2B5EF4-FFF2-40B4-BE49-F238E27FC236}">
                <a16:creationId xmlns:a16="http://schemas.microsoft.com/office/drawing/2014/main" id="{F61292E7-625F-43EF-8679-9BE156CAD7F0}"/>
              </a:ext>
            </a:extLst>
          </p:cNvPr>
          <p:cNvSpPr txBox="1"/>
          <p:nvPr/>
        </p:nvSpPr>
        <p:spPr>
          <a:xfrm>
            <a:off x="9162160" y="2394964"/>
            <a:ext cx="2989109" cy="1737527"/>
          </a:xfrm>
          <a:prstGeom prst="rect">
            <a:avLst/>
          </a:prstGeom>
          <a:noFill/>
        </p:spPr>
        <p:txBody>
          <a:bodyPr wrap="square" rtlCol="0">
            <a:spAutoFit/>
          </a:bodyPr>
          <a:lstStyle/>
          <a:p>
            <a:pPr marL="356616" indent="-175006" defTabSz="950976" fontAlgn="auto">
              <a:lnSpc>
                <a:spcPct val="80000"/>
              </a:lnSpc>
              <a:spcBef>
                <a:spcPts val="0"/>
              </a:spcBef>
              <a:spcAft>
                <a:spcPts val="832"/>
              </a:spcAft>
            </a:pPr>
            <a:r>
              <a:rPr lang="en-US" sz="1456" b="1" dirty="0">
                <a:solidFill>
                  <a:prstClr val="black"/>
                </a:solidFill>
                <a:effectLst/>
                <a:latin typeface="Arial" panose="020B0604020202020204" pitchFamily="34" charset="0"/>
                <a:ea typeface="Calibri" panose="020F0502020204030204" pitchFamily="34" charset="0"/>
                <a:cs typeface="Times New Roman" panose="02020603050405020304" pitchFamily="18" charset="0"/>
              </a:rPr>
              <a:t>Applied ML methods</a:t>
            </a:r>
            <a:endParaRPr lang="ru-RU" sz="1456" b="1"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endParaRPr>
          </a:p>
          <a:p>
            <a:pPr marL="356616" indent="-175006" defTabSz="950976" fontAlgn="auto">
              <a:lnSpc>
                <a:spcPct val="80000"/>
              </a:lnSpc>
              <a:spcBef>
                <a:spcPts val="0"/>
              </a:spcBef>
              <a:spcAft>
                <a:spcPts val="0"/>
              </a:spcAft>
              <a:buFont typeface="Symbol" panose="05050102010706020507" pitchFamily="18" charset="2"/>
              <a:buChar char=""/>
            </a:pPr>
            <a:r>
              <a:rPr lang="en-US" sz="1456" b="1" dirty="0">
                <a:solidFill>
                  <a:prstClr val="black"/>
                </a:solidFill>
                <a:effectLst/>
                <a:latin typeface="Arial" panose="020B0604020202020204" pitchFamily="34" charset="0"/>
                <a:ea typeface="Calibri" panose="020F0502020204030204" pitchFamily="34" charset="0"/>
                <a:cs typeface="Times New Roman" panose="02020603050405020304" pitchFamily="18" charset="0"/>
              </a:rPr>
              <a:t>Hough transforms,</a:t>
            </a:r>
            <a:endParaRPr lang="ru-RU" sz="1456" b="1"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endParaRPr>
          </a:p>
          <a:p>
            <a:pPr marL="356616" indent="-175006" defTabSz="950976" fontAlgn="auto">
              <a:lnSpc>
                <a:spcPct val="80000"/>
              </a:lnSpc>
              <a:spcBef>
                <a:spcPts val="0"/>
              </a:spcBef>
              <a:spcAft>
                <a:spcPts val="0"/>
              </a:spcAft>
              <a:buFont typeface="Symbol" panose="05050102010706020507" pitchFamily="18" charset="2"/>
              <a:buChar char=""/>
            </a:pPr>
            <a:r>
              <a:rPr lang="en-US" sz="1456" b="1" dirty="0">
                <a:solidFill>
                  <a:prstClr val="black"/>
                </a:solidFill>
                <a:effectLst/>
                <a:latin typeface="Arial" panose="020B0604020202020204" pitchFamily="34" charset="0"/>
                <a:ea typeface="Calibri" panose="020F0502020204030204" pitchFamily="34" charset="0"/>
                <a:cs typeface="Times New Roman" panose="02020603050405020304" pitchFamily="18" charset="0"/>
              </a:rPr>
              <a:t>cellular automata,</a:t>
            </a:r>
            <a:endParaRPr lang="ru-RU" sz="1456" b="1"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endParaRPr>
          </a:p>
          <a:p>
            <a:pPr marL="356616" indent="-175006" defTabSz="950976" fontAlgn="auto">
              <a:lnSpc>
                <a:spcPct val="80000"/>
              </a:lnSpc>
              <a:spcBef>
                <a:spcPts val="0"/>
              </a:spcBef>
              <a:spcAft>
                <a:spcPts val="0"/>
              </a:spcAft>
              <a:buFont typeface="Symbol" panose="05050102010706020507" pitchFamily="18" charset="2"/>
              <a:buChar char=""/>
            </a:pPr>
            <a:r>
              <a:rPr lang="en-US" sz="1456" b="1" dirty="0">
                <a:solidFill>
                  <a:prstClr val="black"/>
                </a:solidFill>
                <a:effectLst/>
                <a:latin typeface="Arial" panose="020B0604020202020204" pitchFamily="34" charset="0"/>
                <a:ea typeface="Calibri" panose="020F0502020204030204" pitchFamily="34" charset="0"/>
                <a:cs typeface="Times New Roman" panose="02020603050405020304" pitchFamily="18" charset="0"/>
              </a:rPr>
              <a:t>Kalman filter,</a:t>
            </a:r>
            <a:endParaRPr lang="ru-RU" sz="1456" b="1"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endParaRPr>
          </a:p>
          <a:p>
            <a:pPr marL="356616" indent="-175006" defTabSz="950976" fontAlgn="auto">
              <a:lnSpc>
                <a:spcPct val="80000"/>
              </a:lnSpc>
              <a:spcBef>
                <a:spcPts val="0"/>
              </a:spcBef>
              <a:spcAft>
                <a:spcPts val="0"/>
              </a:spcAft>
              <a:buFont typeface="Symbol" panose="05050102010706020507" pitchFamily="18" charset="2"/>
              <a:buChar char=""/>
            </a:pPr>
            <a:r>
              <a:rPr lang="en-US" sz="1456" b="1" u="sng"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artificial neural networks</a:t>
            </a:r>
            <a:r>
              <a:rPr lang="en-US" sz="1456" b="1" dirty="0">
                <a:solidFill>
                  <a:prstClr val="black"/>
                </a:solidFill>
                <a:effectLst/>
                <a:latin typeface="Arial" panose="020B0604020202020204" pitchFamily="34" charset="0"/>
                <a:ea typeface="Calibri" panose="020F0502020204030204" pitchFamily="34" charset="0"/>
                <a:cs typeface="Times New Roman" panose="02020603050405020304" pitchFamily="18" charset="0"/>
              </a:rPr>
              <a:t>,</a:t>
            </a:r>
            <a:endParaRPr lang="ru-RU" sz="1456" b="1"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endParaRPr>
          </a:p>
          <a:p>
            <a:pPr marL="356616" indent="-175006" defTabSz="950976" fontAlgn="auto">
              <a:lnSpc>
                <a:spcPct val="80000"/>
              </a:lnSpc>
              <a:spcBef>
                <a:spcPts val="0"/>
              </a:spcBef>
              <a:spcAft>
                <a:spcPts val="0"/>
              </a:spcAft>
              <a:buFont typeface="Symbol" panose="05050102010706020507" pitchFamily="18" charset="2"/>
              <a:buChar char=""/>
            </a:pPr>
            <a:r>
              <a:rPr lang="en-US" sz="1456" b="1" dirty="0">
                <a:solidFill>
                  <a:prstClr val="black"/>
                </a:solidFill>
                <a:effectLst/>
                <a:latin typeface="Arial" panose="020B0604020202020204" pitchFamily="34" charset="0"/>
                <a:ea typeface="Calibri" panose="020F0502020204030204" pitchFamily="34" charset="0"/>
                <a:cs typeface="Times New Roman" panose="02020603050405020304" pitchFamily="18" charset="0"/>
              </a:rPr>
              <a:t>robust estimation,</a:t>
            </a:r>
            <a:endParaRPr lang="ru-RU" sz="1456" b="1"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endParaRPr>
          </a:p>
          <a:p>
            <a:pPr marL="356616" indent="-175006" defTabSz="950976" fontAlgn="auto">
              <a:lnSpc>
                <a:spcPct val="80000"/>
              </a:lnSpc>
              <a:spcBef>
                <a:spcPts val="0"/>
              </a:spcBef>
              <a:spcAft>
                <a:spcPts val="0"/>
              </a:spcAft>
              <a:buFont typeface="Symbol" panose="05050102010706020507" pitchFamily="18" charset="2"/>
              <a:buChar char=""/>
            </a:pPr>
            <a:r>
              <a:rPr lang="en-US" sz="1456" b="1" dirty="0">
                <a:solidFill>
                  <a:prstClr val="black"/>
                </a:solidFill>
                <a:effectLst/>
                <a:latin typeface="Arial" panose="020B0604020202020204" pitchFamily="34" charset="0"/>
                <a:ea typeface="Calibri" panose="020F0502020204030204" pitchFamily="34" charset="0"/>
                <a:cs typeface="Times New Roman" panose="02020603050405020304" pitchFamily="18" charset="0"/>
              </a:rPr>
              <a:t>wavelet analysis, etc. </a:t>
            </a:r>
            <a:endParaRPr lang="ru-RU" sz="1456" b="1"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endParaRPr>
          </a:p>
          <a:p>
            <a:pPr defTabSz="950976" fontAlgn="auto">
              <a:spcBef>
                <a:spcPts val="0"/>
              </a:spcBef>
              <a:spcAft>
                <a:spcPts val="0"/>
              </a:spcAft>
            </a:pPr>
            <a:endParaRPr lang="ru-RU" sz="1872" dirty="0">
              <a:solidFill>
                <a:prstClr val="black"/>
              </a:solidFill>
              <a:effectLst/>
              <a:latin typeface="Calibri" panose="020F0502020204030204"/>
            </a:endParaRPr>
          </a:p>
        </p:txBody>
      </p:sp>
      <p:sp>
        <p:nvSpPr>
          <p:cNvPr id="4" name="Нижний колонтитул 3">
            <a:extLst>
              <a:ext uri="{FF2B5EF4-FFF2-40B4-BE49-F238E27FC236}">
                <a16:creationId xmlns:a16="http://schemas.microsoft.com/office/drawing/2014/main" id="{FD0686E9-9D89-401E-8B16-5406F0104E5F}"/>
              </a:ext>
            </a:extLst>
          </p:cNvPr>
          <p:cNvSpPr>
            <a:spLocks noGrp="1"/>
          </p:cNvSpPr>
          <p:nvPr>
            <p:ph type="ftr" sz="quarter" idx="11"/>
          </p:nvPr>
        </p:nvSpPr>
        <p:spPr/>
        <p:txBody>
          <a:bodyPr/>
          <a:lstStyle/>
          <a:p>
            <a:pPr defTabSz="950976" fontAlgn="auto">
              <a:spcBef>
                <a:spcPts val="0"/>
              </a:spcBef>
              <a:spcAft>
                <a:spcPts val="0"/>
              </a:spcAft>
            </a:pPr>
            <a:r>
              <a:rPr lang="ru-RU">
                <a:solidFill>
                  <a:prstClr val="black">
                    <a:tint val="75000"/>
                  </a:prstClr>
                </a:solidFill>
                <a:effectLst/>
                <a:latin typeface="Calibri" panose="020F0502020204030204"/>
              </a:rPr>
              <a:t>Ососков Г.А. </a:t>
            </a:r>
            <a:r>
              <a:rPr lang="en-US">
                <a:solidFill>
                  <a:prstClr val="black">
                    <a:tint val="75000"/>
                  </a:prstClr>
                </a:solidFill>
                <a:effectLst/>
                <a:latin typeface="Calibri" panose="020F0502020204030204"/>
              </a:rPr>
              <a:t>AYSS-22 Deep neural networks </a:t>
            </a:r>
            <a:endParaRPr lang="ru-RU">
              <a:solidFill>
                <a:prstClr val="black">
                  <a:tint val="75000"/>
                </a:prstClr>
              </a:solidFill>
              <a:effectLst/>
              <a:latin typeface="Calibri" panose="020F0502020204030204"/>
            </a:endParaRPr>
          </a:p>
        </p:txBody>
      </p:sp>
    </p:spTree>
    <p:extLst>
      <p:ext uri="{BB962C8B-B14F-4D97-AF65-F5344CB8AC3E}">
        <p14:creationId xmlns:p14="http://schemas.microsoft.com/office/powerpoint/2010/main" val="301800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19">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9219">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9219">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219">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9219">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219">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9219">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219">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9219">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9219">
                                            <p:txEl>
                                              <p:pRg st="14" end="14"/>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499"/>
                                          </p:stCondLst>
                                        </p:cTn>
                                        <p:tgtEl>
                                          <p:spTgt spid="9219">
                                            <p:txEl>
                                              <p:pRg st="16" end="16"/>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499"/>
                                          </p:stCondLst>
                                        </p:cTn>
                                        <p:tgtEl>
                                          <p:spTgt spid="9219">
                                            <p:txEl>
                                              <p:pRg st="17" end="17"/>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499"/>
                                          </p:stCondLst>
                                        </p:cTn>
                                        <p:tgtEl>
                                          <p:spTgt spid="9219">
                                            <p:txEl>
                                              <p:pRg st="18" end="18"/>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9219">
                                            <p:txEl>
                                              <p:pRg st="20" end="2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499"/>
                                          </p:stCondLst>
                                        </p:cTn>
                                        <p:tgtEl>
                                          <p:spTgt spid="9219">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397"/>
            <a:ext cx="12640307" cy="509691"/>
          </a:xfrm>
        </p:spPr>
        <p:txBody>
          <a:bodyPr>
            <a:normAutofit fontScale="90000"/>
          </a:bodyPr>
          <a:lstStyle/>
          <a:p>
            <a:br>
              <a:rPr lang="en-US" altLang="ru-RU" sz="4800" b="1" dirty="0">
                <a:solidFill>
                  <a:srgbClr val="0000FF"/>
                </a:solidFill>
              </a:rPr>
            </a:br>
            <a:r>
              <a:rPr lang="en-US" altLang="ru-RU" sz="4800" b="1" dirty="0">
                <a:solidFill>
                  <a:srgbClr val="0000FF"/>
                </a:solidFill>
              </a:rPr>
              <a:t>Example of a simple M</a:t>
            </a:r>
            <a:r>
              <a:rPr lang="ru-RU" altLang="ru-RU" sz="4800" b="1" dirty="0">
                <a:solidFill>
                  <a:srgbClr val="0000FF"/>
                </a:solidFill>
              </a:rPr>
              <a:t>LP</a:t>
            </a:r>
            <a:r>
              <a:rPr lang="en-US" altLang="ru-RU" sz="4800" b="1" dirty="0">
                <a:solidFill>
                  <a:srgbClr val="0000FF"/>
                </a:solidFill>
              </a:rPr>
              <a:t> application </a:t>
            </a:r>
            <a:r>
              <a:rPr lang="ru-RU" altLang="ru-RU" sz="4800" b="1" dirty="0">
                <a:solidFill>
                  <a:srgbClr val="0000FF"/>
                </a:solidFill>
              </a:rPr>
              <a:t>: </a:t>
            </a:r>
            <a:r>
              <a:rPr lang="en-US" altLang="ru-RU" sz="4800" b="1" dirty="0">
                <a:solidFill>
                  <a:srgbClr val="0000FF"/>
                </a:solidFill>
              </a:rPr>
              <a:t>RICH detector </a:t>
            </a:r>
            <a:br>
              <a:rPr lang="en-US" altLang="ru-RU" b="1" dirty="0">
                <a:solidFill>
                  <a:srgbClr val="0000FF"/>
                </a:solidFill>
              </a:rPr>
            </a:br>
            <a:endParaRPr lang="ru-RU" dirty="0"/>
          </a:p>
        </p:txBody>
      </p:sp>
      <p:sp>
        <p:nvSpPr>
          <p:cNvPr id="4" name="Дата 3"/>
          <p:cNvSpPr>
            <a:spLocks noGrp="1"/>
          </p:cNvSpPr>
          <p:nvPr>
            <p:ph type="dt" sz="half" idx="10"/>
          </p:nvPr>
        </p:nvSpPr>
        <p:spPr/>
        <p:txBody>
          <a:bodyPr/>
          <a:lstStyle/>
          <a:p>
            <a:pPr>
              <a:defRPr/>
            </a:pPr>
            <a:fld id="{71524F35-B940-44E2-8A42-E090C3CEE87D}" type="datetime1">
              <a:rPr lang="ru-RU" altLang="ru-RU" smtClean="0"/>
              <a:t>25.10.2022</a:t>
            </a:fld>
            <a:endParaRPr lang="ru-RU" altLang="ru-RU"/>
          </a:p>
        </p:txBody>
      </p:sp>
      <p:sp>
        <p:nvSpPr>
          <p:cNvPr id="5" name="Нижний колонтитул 4"/>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6" name="Номер слайда 5"/>
          <p:cNvSpPr>
            <a:spLocks noGrp="1"/>
          </p:cNvSpPr>
          <p:nvPr>
            <p:ph type="sldNum" sz="quarter" idx="12"/>
          </p:nvPr>
        </p:nvSpPr>
        <p:spPr/>
        <p:txBody>
          <a:bodyPr/>
          <a:lstStyle/>
          <a:p>
            <a:pPr>
              <a:defRPr/>
            </a:pPr>
            <a:fld id="{669FE549-AA89-4745-8A65-D3468331572A}" type="slidenum">
              <a:rPr lang="ru-RU" altLang="ru-RU" smtClean="0"/>
              <a:pPr>
                <a:defRPr/>
              </a:pPr>
              <a:t>11</a:t>
            </a:fld>
            <a:endParaRPr lang="ru-RU" altLang="ru-RU"/>
          </a:p>
        </p:txBody>
      </p:sp>
      <p:graphicFrame>
        <p:nvGraphicFramePr>
          <p:cNvPr id="8" name="Объект 7"/>
          <p:cNvGraphicFramePr>
            <a:graphicFrameLocks noGrp="1" noChangeAspect="1"/>
          </p:cNvGraphicFramePr>
          <p:nvPr>
            <p:extLst>
              <p:ext uri="{D42A27DB-BD31-4B8C-83A1-F6EECF244321}">
                <p14:modId xmlns:p14="http://schemas.microsoft.com/office/powerpoint/2010/main" val="2492431825"/>
              </p:ext>
            </p:extLst>
          </p:nvPr>
        </p:nvGraphicFramePr>
        <p:xfrm>
          <a:off x="9379441" y="550116"/>
          <a:ext cx="3203509" cy="1586570"/>
        </p:xfrm>
        <a:graphic>
          <a:graphicData uri="http://schemas.openxmlformats.org/presentationml/2006/ole">
            <mc:AlternateContent xmlns:mc="http://schemas.openxmlformats.org/markup-compatibility/2006">
              <mc:Choice xmlns:v="urn:schemas-microsoft-com:vml" Requires="v">
                <p:oleObj r:id="rId2" imgW="6792273" imgH="3561905" progId="">
                  <p:embed/>
                </p:oleObj>
              </mc:Choice>
              <mc:Fallback>
                <p:oleObj r:id="rId2" imgW="6792273" imgH="3561905"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441" y="550116"/>
                        <a:ext cx="3203509" cy="1586570"/>
                      </a:xfrm>
                      <a:prstGeom prst="rect">
                        <a:avLst/>
                      </a:prstGeom>
                      <a:noFill/>
                      <a:ln>
                        <a:noFill/>
                      </a:ln>
                      <a:effectLst/>
                    </p:spPr>
                  </p:pic>
                </p:oleObj>
              </mc:Fallback>
            </mc:AlternateContent>
          </a:graphicData>
        </a:graphic>
      </p:graphicFrame>
      <p:sp>
        <p:nvSpPr>
          <p:cNvPr id="9" name="Прямоугольник 8"/>
          <p:cNvSpPr/>
          <p:nvPr/>
        </p:nvSpPr>
        <p:spPr>
          <a:xfrm>
            <a:off x="13312" y="529863"/>
            <a:ext cx="9025499" cy="1218444"/>
          </a:xfrm>
          <a:prstGeom prst="rect">
            <a:avLst/>
          </a:prstGeom>
        </p:spPr>
        <p:txBody>
          <a:bodyPr wrap="square" lIns="109381" tIns="54690" rIns="109381" bIns="54690">
            <a:spAutoFit/>
          </a:bodyPr>
          <a:lstStyle/>
          <a:p>
            <a:pPr>
              <a:spcBef>
                <a:spcPts val="0"/>
              </a:spcBef>
            </a:pPr>
            <a:r>
              <a:rPr lang="en-US" altLang="ru-RU" b="1" dirty="0">
                <a:solidFill>
                  <a:srgbClr val="0000FF"/>
                </a:solidFill>
                <a:effectLst/>
              </a:rPr>
              <a:t>It produces many Cherenkov radiation rings </a:t>
            </a:r>
            <a:r>
              <a:rPr lang="en-US" altLang="ru-RU" dirty="0">
                <a:effectLst/>
              </a:rPr>
              <a:t>to be recognized with evaluating</a:t>
            </a:r>
            <a:r>
              <a:rPr lang="ru-RU" altLang="ru-RU" dirty="0">
                <a:effectLst/>
              </a:rPr>
              <a:t> </a:t>
            </a:r>
            <a:r>
              <a:rPr lang="en-US" altLang="ru-RU" dirty="0">
                <a:effectLst/>
              </a:rPr>
              <a:t>their parameters despite of their overlapping, noise  and </a:t>
            </a:r>
            <a:r>
              <a:rPr lang="en-US" altLang="ru-RU" b="1" dirty="0">
                <a:solidFill>
                  <a:srgbClr val="C00000"/>
                </a:solidFill>
                <a:effectLst/>
              </a:rPr>
              <a:t>optical shape distortions</a:t>
            </a:r>
            <a:r>
              <a:rPr lang="en-US" altLang="ru-RU" dirty="0">
                <a:effectLst/>
              </a:rPr>
              <a:t>.</a:t>
            </a:r>
          </a:p>
          <a:p>
            <a:pPr>
              <a:spcBef>
                <a:spcPts val="0"/>
              </a:spcBef>
            </a:pPr>
            <a:r>
              <a:rPr lang="ru-RU" altLang="ru-RU" dirty="0">
                <a:effectLst/>
              </a:rPr>
              <a:t> </a:t>
            </a:r>
            <a:r>
              <a:rPr lang="en-US" altLang="ru-RU" dirty="0">
                <a:effectLst/>
              </a:rPr>
              <a:t>In fact, it is a problem of choosing between two hypotheses. </a:t>
            </a:r>
          </a:p>
          <a:p>
            <a:pPr>
              <a:spcBef>
                <a:spcPts val="0"/>
              </a:spcBef>
            </a:pPr>
            <a:r>
              <a:rPr lang="en-US" altLang="ru-RU" b="1" dirty="0">
                <a:solidFill>
                  <a:srgbClr val="0000FF"/>
                </a:solidFill>
                <a:effectLst/>
              </a:rPr>
              <a:t>It is solved with the help of two neural networks</a:t>
            </a:r>
            <a:r>
              <a:rPr lang="ru-RU" altLang="ru-RU" b="1" dirty="0">
                <a:solidFill>
                  <a:srgbClr val="0000FF"/>
                </a:solidFill>
                <a:effectLst/>
              </a:rPr>
              <a:t> (</a:t>
            </a:r>
            <a:r>
              <a:rPr lang="en-US" altLang="ru-RU" b="1" dirty="0">
                <a:solidFill>
                  <a:srgbClr val="0000FF"/>
                </a:solidFill>
                <a:effectLst/>
              </a:rPr>
              <a:t>NN)</a:t>
            </a:r>
          </a:p>
        </p:txBody>
      </p:sp>
      <p:sp>
        <p:nvSpPr>
          <p:cNvPr id="10" name="Прямоугольник 9"/>
          <p:cNvSpPr/>
          <p:nvPr/>
        </p:nvSpPr>
        <p:spPr>
          <a:xfrm>
            <a:off x="-22089" y="2963372"/>
            <a:ext cx="12582946" cy="1218444"/>
          </a:xfrm>
          <a:prstGeom prst="rect">
            <a:avLst/>
          </a:prstGeom>
        </p:spPr>
        <p:txBody>
          <a:bodyPr wrap="square" lIns="109381" tIns="54690" rIns="109381" bIns="54690">
            <a:spAutoFit/>
          </a:bodyPr>
          <a:lstStyle/>
          <a:p>
            <a:r>
              <a:rPr lang="en-US" altLang="ru-RU" b="1" dirty="0">
                <a:solidFill>
                  <a:srgbClr val="0000FF"/>
                </a:solidFill>
                <a:effectLst/>
              </a:rPr>
              <a:t>After careful study, the 9 most significant features has been chosen</a:t>
            </a:r>
            <a:r>
              <a:rPr lang="en-US" altLang="ru-RU" dirty="0">
                <a:effectLst/>
              </a:rPr>
              <a:t>, such as number of points in the found ring, its distance to the nearest track, </a:t>
            </a:r>
            <a:r>
              <a:rPr lang="el-GR" b="1" i="1" dirty="0">
                <a:effectLst/>
                <a:latin typeface="Times New Roman" panose="02020603050405020304" pitchFamily="18" charset="0"/>
                <a:cs typeface="Times New Roman" panose="02020603050405020304" pitchFamily="18" charset="0"/>
              </a:rPr>
              <a:t>χ2</a:t>
            </a:r>
            <a:r>
              <a:rPr lang="en-US" altLang="ru-RU" dirty="0">
                <a:effectLst/>
              </a:rPr>
              <a:t> of ellipse fitting, both ellipse half-axes (A and B) etc.</a:t>
            </a:r>
          </a:p>
          <a:p>
            <a:pPr eaLnBrk="1" hangingPunct="1"/>
            <a:r>
              <a:rPr lang="en-US" altLang="ru-RU" dirty="0">
                <a:effectLst/>
              </a:rPr>
              <a:t>The first 5 features were used to input into the first NN, which found good rings with 93% probability.</a:t>
            </a:r>
          </a:p>
          <a:p>
            <a:pPr eaLnBrk="1" hangingPunct="1"/>
            <a:r>
              <a:rPr lang="en-US" altLang="ru-RU" dirty="0">
                <a:effectLst/>
              </a:rPr>
              <a:t>The second ANN had all 9 input neurons, 20 hidden and one output neuron and one output neuron.</a:t>
            </a:r>
            <a:endParaRPr lang="ru-RU" altLang="ru-RU" dirty="0">
              <a:effectLst/>
            </a:endParaRPr>
          </a:p>
        </p:txBody>
      </p:sp>
      <p:pic>
        <p:nvPicPr>
          <p:cNvPr id="12" name="Picture 4"/>
          <p:cNvPicPr>
            <a:picLocks noChangeAspect="1" noChangeArrowheads="1"/>
          </p:cNvPicPr>
          <p:nvPr/>
        </p:nvPicPr>
        <p:blipFill>
          <a:blip r:embed="rId4">
            <a:lum bright="-18000" contrast="42000"/>
            <a:extLst>
              <a:ext uri="{28A0092B-C50C-407E-A947-70E740481C1C}">
                <a14:useLocalDpi xmlns:a14="http://schemas.microsoft.com/office/drawing/2010/main" val="0"/>
              </a:ext>
            </a:extLst>
          </a:blip>
          <a:srcRect/>
          <a:stretch>
            <a:fillRect/>
          </a:stretch>
        </p:blipFill>
        <p:spPr bwMode="auto">
          <a:xfrm>
            <a:off x="192735" y="4275146"/>
            <a:ext cx="3984635" cy="217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8798744" y="4237638"/>
            <a:ext cx="3784206" cy="187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961103" y="6320589"/>
            <a:ext cx="3460070" cy="356669"/>
          </a:xfrm>
          <a:prstGeom prst="rect">
            <a:avLst/>
          </a:prstGeom>
          <a:noFill/>
        </p:spPr>
        <p:txBody>
          <a:bodyPr wrap="square" lIns="109381" tIns="54690" rIns="109381" bIns="54690" rtlCol="0">
            <a:spAutoFit/>
          </a:bodyPr>
          <a:lstStyle/>
          <a:p>
            <a:r>
              <a:rPr lang="en-US" altLang="ru-RU" sz="1600" b="1" dirty="0">
                <a:effectLst/>
              </a:rPr>
              <a:t>Elimination of fake rings </a:t>
            </a:r>
            <a:endParaRPr lang="ru-RU" sz="1600" b="1" dirty="0"/>
          </a:p>
        </p:txBody>
      </p:sp>
      <p:sp>
        <p:nvSpPr>
          <p:cNvPr id="15" name="TextBox 14"/>
          <p:cNvSpPr txBox="1"/>
          <p:nvPr/>
        </p:nvSpPr>
        <p:spPr>
          <a:xfrm>
            <a:off x="9066143" y="6005427"/>
            <a:ext cx="4071746" cy="325892"/>
          </a:xfrm>
          <a:prstGeom prst="rect">
            <a:avLst/>
          </a:prstGeom>
          <a:noFill/>
        </p:spPr>
        <p:txBody>
          <a:bodyPr wrap="square" lIns="109381" tIns="54690" rIns="109381" bIns="54690" rtlCol="0">
            <a:spAutoFit/>
          </a:bodyPr>
          <a:lstStyle/>
          <a:p>
            <a:r>
              <a:rPr lang="en-US" altLang="ru-RU" sz="1400" b="1" dirty="0">
                <a:effectLst/>
              </a:rPr>
              <a:t>Identification of electron and pion rings</a:t>
            </a:r>
            <a:endParaRPr lang="ru-RU" sz="1400" b="1" dirty="0"/>
          </a:p>
        </p:txBody>
      </p:sp>
      <p:pic>
        <p:nvPicPr>
          <p:cNvPr id="1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6659" y="1137667"/>
            <a:ext cx="890455" cy="63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314297" y="4309193"/>
            <a:ext cx="4266471" cy="1587776"/>
          </a:xfrm>
          <a:prstGeom prst="rect">
            <a:avLst/>
          </a:prstGeom>
          <a:noFill/>
        </p:spPr>
        <p:txBody>
          <a:bodyPr wrap="square" lIns="109381" tIns="54690" rIns="109381" bIns="54690" rtlCol="0">
            <a:spAutoFit/>
          </a:bodyPr>
          <a:lstStyle/>
          <a:p>
            <a:r>
              <a:rPr lang="en-US" altLang="ru-RU" sz="1600" b="1" dirty="0">
                <a:effectLst/>
              </a:rPr>
              <a:t>Two samples with 3000 e (+1)and 3000 </a:t>
            </a:r>
            <a:r>
              <a:rPr lang="el-GR" altLang="ru-RU" sz="1600" b="1" dirty="0">
                <a:effectLst/>
                <a:latin typeface="Georgia" pitchFamily="18" charset="0"/>
              </a:rPr>
              <a:t>π</a:t>
            </a:r>
            <a:r>
              <a:rPr lang="en-US" altLang="ru-RU" sz="1600" b="1" dirty="0">
                <a:effectLst/>
                <a:latin typeface="Georgia" pitchFamily="18" charset="0"/>
              </a:rPr>
              <a:t> </a:t>
            </a:r>
            <a:r>
              <a:rPr lang="en-US" altLang="ru-RU" sz="1600" b="1" dirty="0">
                <a:effectLst/>
              </a:rPr>
              <a:t>(-1) have been simulated to train both ANN. Electron recognition efficiency was fixed  on 90% Probabilities of the 1-st kind error 0.018 and the 2-d kind errors 0.0004 correspondingly were obtained </a:t>
            </a:r>
            <a:endParaRPr lang="el-GR" altLang="ru-RU" sz="1600" b="1" dirty="0">
              <a:effectLst/>
            </a:endParaRPr>
          </a:p>
        </p:txBody>
      </p:sp>
      <p:sp>
        <p:nvSpPr>
          <p:cNvPr id="17" name="TextBox 16"/>
          <p:cNvSpPr txBox="1"/>
          <p:nvPr/>
        </p:nvSpPr>
        <p:spPr>
          <a:xfrm>
            <a:off x="4404065" y="5987154"/>
            <a:ext cx="7667682" cy="726001"/>
          </a:xfrm>
          <a:prstGeom prst="rect">
            <a:avLst/>
          </a:prstGeom>
          <a:noFill/>
        </p:spPr>
        <p:txBody>
          <a:bodyPr wrap="square" lIns="109381" tIns="54690" rIns="109381" bIns="54690" rtlCol="0">
            <a:spAutoFit/>
          </a:bodyPr>
          <a:lstStyle/>
          <a:p>
            <a:r>
              <a:rPr lang="en-US" sz="2000" b="1" dirty="0">
                <a:solidFill>
                  <a:srgbClr val="0000FF"/>
                </a:solidFill>
                <a:effectLst/>
              </a:rPr>
              <a:t>Cherenkov ring recognition is </a:t>
            </a:r>
            <a:endParaRPr lang="ru-RU" sz="2000" b="1" dirty="0">
              <a:solidFill>
                <a:srgbClr val="0000FF"/>
              </a:solidFill>
              <a:effectLst/>
            </a:endParaRPr>
          </a:p>
          <a:p>
            <a:r>
              <a:rPr lang="en-US" sz="2000" b="1" dirty="0">
                <a:solidFill>
                  <a:srgbClr val="0000FF"/>
                </a:solidFill>
                <a:effectLst/>
              </a:rPr>
              <a:t>the part of the more general event </a:t>
            </a:r>
            <a:r>
              <a:rPr lang="en-US" altLang="ru-RU" sz="2000" b="1" dirty="0">
                <a:solidFill>
                  <a:srgbClr val="0000FF"/>
                </a:solidFill>
                <a:effectLst/>
              </a:rPr>
              <a:t>reconstruction problem</a:t>
            </a:r>
            <a:endParaRPr lang="ru-RU" sz="2000" b="1" dirty="0">
              <a:solidFill>
                <a:srgbClr val="0000FF"/>
              </a:solidFill>
              <a:effectLst/>
            </a:endParaRPr>
          </a:p>
        </p:txBody>
      </p:sp>
      <p:sp>
        <p:nvSpPr>
          <p:cNvPr id="3" name="Line 15">
            <a:extLst>
              <a:ext uri="{FF2B5EF4-FFF2-40B4-BE49-F238E27FC236}">
                <a16:creationId xmlns:a16="http://schemas.microsoft.com/office/drawing/2014/main" id="{170D2DA7-298F-C3CD-6425-A74BF8FC20A7}"/>
              </a:ext>
            </a:extLst>
          </p:cNvPr>
          <p:cNvSpPr>
            <a:spLocks noChangeShapeType="1"/>
          </p:cNvSpPr>
          <p:nvPr/>
        </p:nvSpPr>
        <p:spPr bwMode="auto">
          <a:xfrm>
            <a:off x="9940875" y="4404842"/>
            <a:ext cx="0" cy="1368425"/>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TextBox 17">
            <a:extLst>
              <a:ext uri="{FF2B5EF4-FFF2-40B4-BE49-F238E27FC236}">
                <a16:creationId xmlns:a16="http://schemas.microsoft.com/office/drawing/2014/main" id="{9969629F-2A26-7C5E-863A-76840C8E09E6}"/>
              </a:ext>
            </a:extLst>
          </p:cNvPr>
          <p:cNvSpPr txBox="1"/>
          <p:nvPr/>
        </p:nvSpPr>
        <p:spPr>
          <a:xfrm>
            <a:off x="363811" y="1837967"/>
            <a:ext cx="9209782" cy="923330"/>
          </a:xfrm>
          <a:prstGeom prst="rect">
            <a:avLst/>
          </a:prstGeom>
          <a:noFill/>
        </p:spPr>
        <p:txBody>
          <a:bodyPr wrap="square">
            <a:spAutoFit/>
          </a:bodyPr>
          <a:lstStyle/>
          <a:p>
            <a:pPr marL="285750" indent="-285750">
              <a:buFont typeface="Wingdings" panose="05000000000000000000" pitchFamily="2" charset="2"/>
              <a:buChar char="q"/>
            </a:pPr>
            <a:r>
              <a:rPr lang="en-US" b="1" dirty="0">
                <a:solidFill>
                  <a:srgbClr val="0000FF"/>
                </a:solidFill>
                <a:effectLst/>
              </a:rPr>
              <a:t>The first NN selects the most significant characteristics of the obtained rings in order to remove false found rings, </a:t>
            </a:r>
          </a:p>
          <a:p>
            <a:pPr marL="285750" indent="-285750">
              <a:buFont typeface="Wingdings" panose="05000000000000000000" pitchFamily="2" charset="2"/>
              <a:buChar char="q"/>
            </a:pPr>
            <a:r>
              <a:rPr lang="en-US" b="1" dirty="0">
                <a:solidFill>
                  <a:srgbClr val="C00000"/>
                </a:solidFill>
                <a:effectLst/>
              </a:rPr>
              <a:t>The second NN performs particle identification among "good" rings</a:t>
            </a:r>
          </a:p>
        </p:txBody>
      </p:sp>
      <p:sp>
        <p:nvSpPr>
          <p:cNvPr id="20" name="TextBox 19">
            <a:extLst>
              <a:ext uri="{FF2B5EF4-FFF2-40B4-BE49-F238E27FC236}">
                <a16:creationId xmlns:a16="http://schemas.microsoft.com/office/drawing/2014/main" id="{F4AE5C61-051A-A8F1-494D-2A2121658FDD}"/>
              </a:ext>
            </a:extLst>
          </p:cNvPr>
          <p:cNvSpPr txBox="1"/>
          <p:nvPr/>
        </p:nvSpPr>
        <p:spPr>
          <a:xfrm>
            <a:off x="4016036" y="6447966"/>
            <a:ext cx="434232" cy="369332"/>
          </a:xfrm>
          <a:prstGeom prst="rect">
            <a:avLst/>
          </a:prstGeom>
          <a:noFill/>
        </p:spPr>
        <p:txBody>
          <a:bodyPr wrap="square">
            <a:spAutoFit/>
          </a:bodyPr>
          <a:lstStyle/>
          <a:p>
            <a:r>
              <a:rPr lang="el-GR" b="1" i="1" dirty="0">
                <a:effectLst/>
                <a:latin typeface="Times New Roman" panose="02020603050405020304" pitchFamily="18" charset="0"/>
                <a:cs typeface="Times New Roman" panose="02020603050405020304" pitchFamily="18" charset="0"/>
              </a:rPr>
              <a:t>χ2</a:t>
            </a:r>
            <a:endParaRPr lang="ru-RU"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9363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Grp="1" noChangeAspect="1"/>
          </p:cNvGraphicFramePr>
          <p:nvPr>
            <p:extLst>
              <p:ext uri="{D42A27DB-BD31-4B8C-83A1-F6EECF244321}">
                <p14:modId xmlns:p14="http://schemas.microsoft.com/office/powerpoint/2010/main" val="2926679078"/>
              </p:ext>
            </p:extLst>
          </p:nvPr>
        </p:nvGraphicFramePr>
        <p:xfrm>
          <a:off x="10426366" y="1441479"/>
          <a:ext cx="2391405" cy="2350017"/>
        </p:xfrm>
        <a:graphic>
          <a:graphicData uri="http://schemas.openxmlformats.org/presentationml/2006/ole">
            <mc:AlternateContent xmlns:mc="http://schemas.openxmlformats.org/markup-compatibility/2006">
              <mc:Choice xmlns:v="urn:schemas-microsoft-com:vml" Requires="v">
                <p:oleObj r:id="rId3" imgW="2467319" imgH="2371429" progId="Unknown">
                  <p:embed/>
                </p:oleObj>
              </mc:Choice>
              <mc:Fallback>
                <p:oleObj r:id="rId3" imgW="2467319" imgH="2371429" progId="Unknown">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6366" y="1441479"/>
                        <a:ext cx="2391405" cy="2350017"/>
                      </a:xfrm>
                      <a:prstGeom prst="rect">
                        <a:avLst/>
                      </a:prstGeom>
                      <a:noFill/>
                      <a:ln>
                        <a:noFill/>
                      </a:ln>
                    </p:spPr>
                  </p:pic>
                </p:oleObj>
              </mc:Fallback>
            </mc:AlternateContent>
          </a:graphicData>
        </a:graphic>
      </p:graphicFrame>
      <p:sp>
        <p:nvSpPr>
          <p:cNvPr id="14" name="Номер слайда 3"/>
          <p:cNvSpPr>
            <a:spLocks noGrp="1"/>
          </p:cNvSpPr>
          <p:nvPr>
            <p:ph type="sldNum" sz="quarter" idx="12"/>
          </p:nvPr>
        </p:nvSpPr>
        <p:spPr>
          <a:xfrm>
            <a:off x="9510395" y="6585293"/>
            <a:ext cx="2773680" cy="495322"/>
          </a:xfrm>
        </p:spPr>
        <p:txBody>
          <a:bodyPr/>
          <a:lstStyle/>
          <a:p>
            <a:pPr algn="r"/>
            <a:r>
              <a:rPr lang="en-US" altLang="ru-RU" b="1" dirty="0"/>
              <a:t>24</a:t>
            </a:r>
            <a:endParaRPr lang="ru-RU" altLang="ru-RU" b="1" dirty="0"/>
          </a:p>
        </p:txBody>
      </p:sp>
      <p:sp>
        <p:nvSpPr>
          <p:cNvPr id="274436" name="Rectangle 1028"/>
          <p:cNvSpPr>
            <a:spLocks noChangeArrowheads="1"/>
          </p:cNvSpPr>
          <p:nvPr/>
        </p:nvSpPr>
        <p:spPr bwMode="auto">
          <a:xfrm>
            <a:off x="383426" y="838030"/>
            <a:ext cx="8948351" cy="213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381" tIns="54690" rIns="109381" bIns="54690">
            <a:spAutoFit/>
          </a:bodyPr>
          <a:lstStyle/>
          <a:p>
            <a:r>
              <a:rPr lang="en-US" altLang="ru-RU" dirty="0">
                <a:effectLst/>
              </a:rPr>
              <a:t>The recurrent fully connected NN considered as a dynamic system of binary neurons. All them are connected together with weights </a:t>
            </a:r>
            <a:r>
              <a:rPr lang="en-US" altLang="ru-RU" b="1" i="1" dirty="0" err="1">
                <a:effectLst/>
              </a:rPr>
              <a:t>w</a:t>
            </a:r>
            <a:r>
              <a:rPr lang="en-US" altLang="ru-RU" b="1" i="1" baseline="-25000" dirty="0" err="1">
                <a:effectLst/>
              </a:rPr>
              <a:t>ij</a:t>
            </a:r>
            <a:r>
              <a:rPr lang="en-US" altLang="ru-RU" b="1" i="1" baseline="-25000" dirty="0">
                <a:effectLst/>
              </a:rPr>
              <a:t>.</a:t>
            </a:r>
          </a:p>
          <a:p>
            <a:endParaRPr lang="en-US" altLang="ru-RU" sz="1000" b="1" i="1" u="sng" baseline="-25000" dirty="0">
              <a:solidFill>
                <a:srgbClr val="D53807"/>
              </a:solidFill>
            </a:endParaRPr>
          </a:p>
          <a:p>
            <a:r>
              <a:rPr lang="en-US" altLang="ru-RU" b="1" u="sng" dirty="0">
                <a:solidFill>
                  <a:srgbClr val="D53807"/>
                </a:solidFill>
                <a:effectLst/>
              </a:rPr>
              <a:t>Hopfield’s</a:t>
            </a:r>
            <a:r>
              <a:rPr lang="en-US" altLang="ru-RU" b="1" u="sng" dirty="0">
                <a:solidFill>
                  <a:srgbClr val="0000FF"/>
                </a:solidFill>
                <a:effectLst/>
              </a:rPr>
              <a:t> </a:t>
            </a:r>
            <a:r>
              <a:rPr lang="en-US" altLang="ru-RU" b="1" u="sng" dirty="0">
                <a:effectLst/>
              </a:rPr>
              <a:t>theorem</a:t>
            </a:r>
            <a:r>
              <a:rPr lang="en-US" altLang="ru-RU" dirty="0">
                <a:effectLst/>
              </a:rPr>
              <a:t>: the energy function </a:t>
            </a:r>
          </a:p>
          <a:p>
            <a:r>
              <a:rPr lang="en-US" altLang="ru-RU" sz="2900" b="1" i="1" dirty="0">
                <a:effectLst/>
              </a:rPr>
              <a:t>                  E(s) = - ½ </a:t>
            </a:r>
            <a:r>
              <a:rPr lang="en-US" altLang="ru-RU" sz="2900" b="1" i="1" dirty="0" err="1">
                <a:effectLst/>
              </a:rPr>
              <a:t>Σ</a:t>
            </a:r>
            <a:r>
              <a:rPr lang="en-US" altLang="ru-RU" sz="2900" b="1" i="1" baseline="-25000" dirty="0" err="1">
                <a:effectLst/>
              </a:rPr>
              <a:t>ij</a:t>
            </a:r>
            <a:r>
              <a:rPr lang="en-US" altLang="ru-RU" sz="2900" b="1" i="1" dirty="0">
                <a:solidFill>
                  <a:srgbClr val="0000FF"/>
                </a:solidFill>
                <a:effectLst/>
              </a:rPr>
              <a:t> </a:t>
            </a:r>
            <a:r>
              <a:rPr lang="en-US" altLang="ru-RU" sz="2900" b="1" i="1" dirty="0" err="1">
                <a:solidFill>
                  <a:srgbClr val="00B050"/>
                </a:solidFill>
                <a:effectLst/>
              </a:rPr>
              <a:t>w</a:t>
            </a:r>
            <a:r>
              <a:rPr lang="en-US" altLang="ru-RU" sz="2900" b="1" i="1" baseline="-25000" dirty="0" err="1">
                <a:solidFill>
                  <a:srgbClr val="00B050"/>
                </a:solidFill>
                <a:effectLst/>
              </a:rPr>
              <a:t>ij</a:t>
            </a:r>
            <a:r>
              <a:rPr lang="en-US" altLang="ru-RU" sz="2900" b="1" i="1" dirty="0">
                <a:solidFill>
                  <a:srgbClr val="0000FF"/>
                </a:solidFill>
                <a:effectLst/>
              </a:rPr>
              <a:t> </a:t>
            </a:r>
            <a:r>
              <a:rPr lang="en-US" altLang="ru-RU" sz="2900" b="1" i="1" dirty="0" err="1">
                <a:solidFill>
                  <a:srgbClr val="0000FF"/>
                </a:solidFill>
                <a:effectLst/>
              </a:rPr>
              <a:t>s</a:t>
            </a:r>
            <a:r>
              <a:rPr lang="en-US" altLang="ru-RU" sz="2900" b="1" i="1" baseline="-25000" dirty="0" err="1">
                <a:solidFill>
                  <a:srgbClr val="0000FF"/>
                </a:solidFill>
                <a:effectLst/>
              </a:rPr>
              <a:t>i</a:t>
            </a:r>
            <a:r>
              <a:rPr lang="en-US" altLang="ru-RU" sz="2900" b="1" i="1" baseline="-25000" dirty="0">
                <a:solidFill>
                  <a:srgbClr val="0000FF"/>
                </a:solidFill>
                <a:effectLst/>
              </a:rPr>
              <a:t> </a:t>
            </a:r>
            <a:r>
              <a:rPr lang="en-US" altLang="ru-RU" sz="2900" b="1" i="1" dirty="0" err="1">
                <a:solidFill>
                  <a:srgbClr val="C00000"/>
                </a:solidFill>
                <a:effectLst/>
              </a:rPr>
              <a:t>s</a:t>
            </a:r>
            <a:r>
              <a:rPr lang="en-US" altLang="ru-RU" sz="2900" b="1" i="1" baseline="-25000" dirty="0" err="1">
                <a:solidFill>
                  <a:srgbClr val="C00000"/>
                </a:solidFill>
                <a:effectLst/>
              </a:rPr>
              <a:t>j</a:t>
            </a:r>
            <a:endParaRPr lang="en-US" altLang="ru-RU" sz="2900" b="1" i="1" baseline="-25000" dirty="0">
              <a:solidFill>
                <a:srgbClr val="C00000"/>
              </a:solidFill>
              <a:effectLst/>
            </a:endParaRPr>
          </a:p>
          <a:p>
            <a:r>
              <a:rPr lang="en-US" altLang="ru-RU" dirty="0">
                <a:effectLst/>
              </a:rPr>
              <a:t>of a recurrent NN with the </a:t>
            </a:r>
            <a:r>
              <a:rPr lang="en-US" altLang="ru-RU" b="1" dirty="0">
                <a:effectLst/>
              </a:rPr>
              <a:t>symmetrical weight matrix </a:t>
            </a:r>
            <a:endParaRPr lang="ru-RU" altLang="ru-RU" b="1" dirty="0">
              <a:effectLst/>
            </a:endParaRPr>
          </a:p>
          <a:p>
            <a:r>
              <a:rPr lang="ru-RU" altLang="ru-RU" sz="2400" i="1" dirty="0" err="1">
                <a:effectLst/>
              </a:rPr>
              <a:t>w</a:t>
            </a:r>
            <a:r>
              <a:rPr lang="ru-RU" altLang="ru-RU" sz="2400" i="1" baseline="-25000" dirty="0" err="1">
                <a:effectLst/>
              </a:rPr>
              <a:t>ij</a:t>
            </a:r>
            <a:r>
              <a:rPr lang="ru-RU" altLang="ru-RU" sz="2400" i="1" dirty="0">
                <a:effectLst/>
              </a:rPr>
              <a:t> = </a:t>
            </a:r>
            <a:r>
              <a:rPr lang="ru-RU" altLang="ru-RU" sz="2400" i="1" dirty="0" err="1">
                <a:effectLst/>
              </a:rPr>
              <a:t>w</a:t>
            </a:r>
            <a:r>
              <a:rPr lang="ru-RU" altLang="ru-RU" sz="2400" i="1" baseline="-25000" dirty="0" err="1">
                <a:effectLst/>
              </a:rPr>
              <a:t>ji</a:t>
            </a:r>
            <a:r>
              <a:rPr lang="ru-RU" altLang="ru-RU" sz="2400" i="1" dirty="0">
                <a:effectLst/>
              </a:rPr>
              <a:t>, w</a:t>
            </a:r>
            <a:r>
              <a:rPr lang="en-US" altLang="ru-RU" sz="2400" i="1" baseline="-25000" dirty="0" err="1">
                <a:effectLst/>
              </a:rPr>
              <a:t>i</a:t>
            </a:r>
            <a:r>
              <a:rPr lang="ru-RU" altLang="ru-RU" sz="2400" i="1" baseline="-25000" dirty="0">
                <a:effectLst/>
              </a:rPr>
              <a:t>i</a:t>
            </a:r>
            <a:r>
              <a:rPr lang="en-US" altLang="ru-RU" sz="2400" i="1" dirty="0">
                <a:effectLst/>
              </a:rPr>
              <a:t> </a:t>
            </a:r>
            <a:r>
              <a:rPr lang="ru-RU" altLang="ru-RU" sz="2400" i="1" dirty="0">
                <a:effectLst/>
              </a:rPr>
              <a:t>= 0</a:t>
            </a:r>
            <a:r>
              <a:rPr lang="en-US" altLang="ru-RU" i="1" dirty="0">
                <a:effectLst/>
              </a:rPr>
              <a:t> </a:t>
            </a:r>
            <a:r>
              <a:rPr lang="en-US" altLang="ru-RU" dirty="0">
                <a:effectLst/>
              </a:rPr>
              <a:t>has local minima corresponding to NN stability points.</a:t>
            </a:r>
            <a:endParaRPr lang="ru-RU" altLang="ru-RU" sz="1000" u="sng" dirty="0">
              <a:solidFill>
                <a:srgbClr val="0000FF"/>
              </a:solidFill>
              <a:effectLst/>
            </a:endParaRPr>
          </a:p>
        </p:txBody>
      </p:sp>
      <p:sp>
        <p:nvSpPr>
          <p:cNvPr id="274437" name="Text Box 1029"/>
          <p:cNvSpPr txBox="1">
            <a:spLocks noChangeArrowheads="1"/>
          </p:cNvSpPr>
          <p:nvPr/>
        </p:nvSpPr>
        <p:spPr bwMode="auto">
          <a:xfrm>
            <a:off x="464934" y="163473"/>
            <a:ext cx="11412485" cy="69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381" tIns="54690" rIns="109381" bIns="54690">
            <a:spAutoFit/>
          </a:bodyPr>
          <a:lstStyle/>
          <a:p>
            <a:pPr algn="ctr"/>
            <a:r>
              <a:rPr lang="en-US" altLang="ru-RU" sz="3800" b="1" dirty="0">
                <a:solidFill>
                  <a:srgbClr val="0000FF"/>
                </a:solidFill>
                <a:effectLst/>
              </a:rPr>
              <a:t>Fully connected recurrent neural networks</a:t>
            </a:r>
            <a:endParaRPr lang="fr-FR" altLang="ru-RU" sz="3800" b="1" dirty="0">
              <a:solidFill>
                <a:srgbClr val="0000FF"/>
              </a:solidFill>
              <a:effectLst/>
            </a:endParaRPr>
          </a:p>
        </p:txBody>
      </p:sp>
      <p:sp>
        <p:nvSpPr>
          <p:cNvPr id="3" name="TextBox 2"/>
          <p:cNvSpPr txBox="1"/>
          <p:nvPr/>
        </p:nvSpPr>
        <p:spPr>
          <a:xfrm>
            <a:off x="10248653" y="2541724"/>
            <a:ext cx="456540" cy="387447"/>
          </a:xfrm>
          <a:prstGeom prst="rect">
            <a:avLst/>
          </a:prstGeom>
          <a:noFill/>
        </p:spPr>
        <p:txBody>
          <a:bodyPr wrap="none" lIns="109381" tIns="54690" rIns="109381" bIns="54690" rtlCol="0">
            <a:spAutoFit/>
          </a:bodyPr>
          <a:lstStyle/>
          <a:p>
            <a:r>
              <a:rPr lang="en-US" b="1" i="1" dirty="0">
                <a:solidFill>
                  <a:srgbClr val="C00000"/>
                </a:solidFill>
                <a:effectLst/>
              </a:rPr>
              <a:t>s</a:t>
            </a:r>
            <a:r>
              <a:rPr lang="ru-RU" b="1" i="1" baseline="-25000" dirty="0">
                <a:solidFill>
                  <a:srgbClr val="C00000"/>
                </a:solidFill>
                <a:effectLst/>
              </a:rPr>
              <a:t>i</a:t>
            </a:r>
            <a:r>
              <a:rPr lang="ru-RU" i="1" dirty="0">
                <a:effectLst/>
              </a:rPr>
              <a:t> </a:t>
            </a:r>
            <a:endParaRPr lang="ru-RU" dirty="0"/>
          </a:p>
        </p:txBody>
      </p:sp>
      <p:sp>
        <p:nvSpPr>
          <p:cNvPr id="4" name="Прямоугольник 3"/>
          <p:cNvSpPr/>
          <p:nvPr/>
        </p:nvSpPr>
        <p:spPr>
          <a:xfrm>
            <a:off x="10401920" y="1636333"/>
            <a:ext cx="597600" cy="418225"/>
          </a:xfrm>
          <a:prstGeom prst="rect">
            <a:avLst/>
          </a:prstGeom>
        </p:spPr>
        <p:txBody>
          <a:bodyPr wrap="square" lIns="109381" tIns="54690" rIns="109381" bIns="54690">
            <a:spAutoFit/>
          </a:bodyPr>
          <a:lstStyle/>
          <a:p>
            <a:r>
              <a:rPr lang="en-US" sz="2000" b="1" i="1" dirty="0" err="1">
                <a:solidFill>
                  <a:srgbClr val="0000FF"/>
                </a:solidFill>
                <a:effectLst/>
              </a:rPr>
              <a:t>s</a:t>
            </a:r>
            <a:r>
              <a:rPr lang="en-US" sz="2000" b="1" i="1" baseline="-25000" dirty="0" err="1">
                <a:solidFill>
                  <a:srgbClr val="0000FF"/>
                </a:solidFill>
                <a:effectLst/>
              </a:rPr>
              <a:t>i</a:t>
            </a:r>
            <a:endParaRPr lang="ru-RU" sz="2000" b="1" dirty="0">
              <a:solidFill>
                <a:srgbClr val="0000FF"/>
              </a:solidFill>
            </a:endParaRPr>
          </a:p>
        </p:txBody>
      </p:sp>
      <p:sp>
        <p:nvSpPr>
          <p:cNvPr id="5" name="Прямоугольник 4"/>
          <p:cNvSpPr/>
          <p:nvPr/>
        </p:nvSpPr>
        <p:spPr>
          <a:xfrm>
            <a:off x="10401920" y="2063360"/>
            <a:ext cx="427686" cy="325892"/>
          </a:xfrm>
          <a:prstGeom prst="rect">
            <a:avLst/>
          </a:prstGeom>
        </p:spPr>
        <p:txBody>
          <a:bodyPr wrap="none" lIns="109381" tIns="54690" rIns="109381" bIns="54690">
            <a:spAutoFit/>
          </a:bodyPr>
          <a:lstStyle/>
          <a:p>
            <a:r>
              <a:rPr lang="ru-RU" altLang="ru-RU" sz="1400" b="1" i="1" dirty="0" err="1">
                <a:solidFill>
                  <a:srgbClr val="007E39"/>
                </a:solidFill>
                <a:effectLst/>
              </a:rPr>
              <a:t>w</a:t>
            </a:r>
            <a:r>
              <a:rPr lang="ru-RU" altLang="ru-RU" sz="1400" b="1" i="1" baseline="-25000" dirty="0" err="1">
                <a:solidFill>
                  <a:srgbClr val="007E39"/>
                </a:solidFill>
                <a:effectLst/>
              </a:rPr>
              <a:t>ij</a:t>
            </a:r>
            <a:endParaRPr lang="ru-RU" sz="1400" b="1" dirty="0">
              <a:solidFill>
                <a:srgbClr val="007E39"/>
              </a:solidFill>
              <a:effectLst/>
            </a:endParaRPr>
          </a:p>
        </p:txBody>
      </p:sp>
      <p:sp>
        <p:nvSpPr>
          <p:cNvPr id="8" name="Прямоугольник 7"/>
          <p:cNvSpPr/>
          <p:nvPr/>
        </p:nvSpPr>
        <p:spPr>
          <a:xfrm>
            <a:off x="353776" y="3042076"/>
            <a:ext cx="10045706" cy="3403914"/>
          </a:xfrm>
          <a:prstGeom prst="rect">
            <a:avLst/>
          </a:prstGeom>
        </p:spPr>
        <p:txBody>
          <a:bodyPr wrap="square" lIns="109381" tIns="54690" rIns="109381" bIns="54690">
            <a:spAutoFit/>
          </a:bodyPr>
          <a:lstStyle/>
          <a:p>
            <a:pPr>
              <a:lnSpc>
                <a:spcPct val="120000"/>
              </a:lnSpc>
            </a:pPr>
            <a:r>
              <a:rPr lang="en-US" dirty="0">
                <a:effectLst/>
              </a:rPr>
              <a:t>However the usual way of </a:t>
            </a:r>
            <a:r>
              <a:rPr lang="en-US" i="1" dirty="0">
                <a:effectLst/>
              </a:rPr>
              <a:t>E(s)</a:t>
            </a:r>
            <a:r>
              <a:rPr lang="en-US" dirty="0">
                <a:effectLst/>
              </a:rPr>
              <a:t> minimizing by updating the equation system, which defines </a:t>
            </a:r>
            <a:endParaRPr lang="ru-RU" dirty="0">
              <a:effectLst/>
            </a:endParaRPr>
          </a:p>
          <a:p>
            <a:pPr>
              <a:lnSpc>
                <a:spcPct val="120000"/>
              </a:lnSpc>
            </a:pPr>
            <a:r>
              <a:rPr lang="en-US" dirty="0">
                <a:effectLst/>
              </a:rPr>
              <a:t>the ANN dynamics:</a:t>
            </a:r>
            <a:r>
              <a:rPr lang="ru-RU" dirty="0">
                <a:effectLst/>
              </a:rPr>
              <a:t>                                           </a:t>
            </a:r>
            <a:r>
              <a:rPr lang="en-US" dirty="0">
                <a:effectLst/>
              </a:rPr>
              <a:t>would bring us to one of many local minima. </a:t>
            </a:r>
            <a:endParaRPr lang="ru-RU" dirty="0">
              <a:effectLst/>
            </a:endParaRPr>
          </a:p>
          <a:p>
            <a:pPr>
              <a:lnSpc>
                <a:spcPct val="120000"/>
              </a:lnSpc>
            </a:pPr>
            <a:r>
              <a:rPr lang="en-US" dirty="0">
                <a:effectLst/>
              </a:rPr>
              <a:t>Since our goal is to find the global minimum of </a:t>
            </a:r>
            <a:r>
              <a:rPr lang="en-US" b="1" i="1" dirty="0">
                <a:effectLst/>
              </a:rPr>
              <a:t>E</a:t>
            </a:r>
            <a:r>
              <a:rPr lang="en-US" dirty="0">
                <a:effectLst/>
              </a:rPr>
              <a:t> we have to apply the </a:t>
            </a:r>
            <a:r>
              <a:rPr lang="en-US" b="1" dirty="0">
                <a:solidFill>
                  <a:srgbClr val="C00000"/>
                </a:solidFill>
                <a:effectLst/>
              </a:rPr>
              <a:t>mean-field-theory (MFT).  </a:t>
            </a:r>
            <a:r>
              <a:rPr lang="en-US" dirty="0">
                <a:effectLst/>
              </a:rPr>
              <a:t>According to it, </a:t>
            </a:r>
            <a:r>
              <a:rPr lang="en-US" b="1" dirty="0">
                <a:solidFill>
                  <a:srgbClr val="C00000"/>
                </a:solidFill>
                <a:effectLst/>
              </a:rPr>
              <a:t>all neurons are </a:t>
            </a:r>
            <a:r>
              <a:rPr lang="en-US" b="1" u="sng" dirty="0">
                <a:solidFill>
                  <a:srgbClr val="C00000"/>
                </a:solidFill>
                <a:effectLst/>
              </a:rPr>
              <a:t>thermalized</a:t>
            </a:r>
            <a:r>
              <a:rPr lang="en-US" b="1" dirty="0">
                <a:solidFill>
                  <a:srgbClr val="C00000"/>
                </a:solidFill>
                <a:effectLst/>
              </a:rPr>
              <a:t> </a:t>
            </a:r>
            <a:r>
              <a:rPr lang="en-US" dirty="0">
                <a:effectLst/>
              </a:rPr>
              <a:t>by inventing temperature T, as </a:t>
            </a:r>
            <a:r>
              <a:rPr lang="en-US" altLang="ru-RU" dirty="0">
                <a:effectLst/>
                <a:sym typeface="Symbol"/>
              </a:rPr>
              <a:t>=1/T </a:t>
            </a:r>
            <a:r>
              <a:rPr lang="en-US" dirty="0">
                <a:effectLst/>
              </a:rPr>
              <a:t>and </a:t>
            </a:r>
            <a:r>
              <a:rPr lang="en-US" altLang="ru-RU" b="1" i="1" dirty="0" err="1">
                <a:effectLst/>
              </a:rPr>
              <a:t>s</a:t>
            </a:r>
            <a:r>
              <a:rPr lang="en-US" altLang="ru-RU" b="1" i="1" baseline="-25000" dirty="0" err="1">
                <a:effectLst/>
              </a:rPr>
              <a:t>i</a:t>
            </a:r>
            <a:r>
              <a:rPr lang="en-US" dirty="0">
                <a:effectLst/>
              </a:rPr>
              <a:t> are substituted by their thermal averages </a:t>
            </a:r>
            <a:r>
              <a:rPr lang="ru-RU" b="1" i="1" dirty="0" err="1">
                <a:effectLst/>
              </a:rPr>
              <a:t>v</a:t>
            </a:r>
            <a:r>
              <a:rPr lang="ru-RU" b="1" i="1" baseline="-25000" dirty="0" err="1">
                <a:effectLst/>
              </a:rPr>
              <a:t>i</a:t>
            </a:r>
            <a:r>
              <a:rPr lang="ru-RU" b="1" i="1" dirty="0">
                <a:effectLst/>
              </a:rPr>
              <a:t> = &lt; </a:t>
            </a:r>
            <a:r>
              <a:rPr lang="en-US" b="1" i="1" dirty="0">
                <a:effectLst/>
              </a:rPr>
              <a:t>s</a:t>
            </a:r>
            <a:r>
              <a:rPr lang="ru-RU" b="1" i="1" baseline="-25000" dirty="0">
                <a:effectLst/>
              </a:rPr>
              <a:t>i</a:t>
            </a:r>
            <a:r>
              <a:rPr lang="ru-RU" b="1" i="1" dirty="0">
                <a:effectLst/>
              </a:rPr>
              <a:t> &gt;</a:t>
            </a:r>
            <a:r>
              <a:rPr lang="en-US" b="1" i="1" baseline="-25000" dirty="0">
                <a:effectLst/>
              </a:rPr>
              <a:t>T</a:t>
            </a:r>
            <a:r>
              <a:rPr lang="en-US" b="1" baseline="-25000" dirty="0">
                <a:effectLst/>
              </a:rPr>
              <a:t> </a:t>
            </a:r>
            <a:r>
              <a:rPr lang="en-US" dirty="0">
                <a:effectLst/>
              </a:rPr>
              <a:t>, which are continuous in the interval [0,1].</a:t>
            </a:r>
            <a:r>
              <a:rPr lang="en-US" altLang="ru-RU" dirty="0">
                <a:effectLst/>
                <a:sym typeface="Symbol"/>
              </a:rPr>
              <a:t> </a:t>
            </a:r>
            <a:r>
              <a:rPr lang="en-US" dirty="0">
                <a:effectLst/>
              </a:rPr>
              <a:t>Then ANN MFT dynamics is determined by the updating equation </a:t>
            </a:r>
            <a:r>
              <a:rPr lang="en-US" b="1" i="1" dirty="0">
                <a:effectLst/>
              </a:rPr>
              <a:t>v</a:t>
            </a:r>
            <a:r>
              <a:rPr lang="en-US" b="1" i="1" baseline="-25000" dirty="0">
                <a:effectLst/>
              </a:rPr>
              <a:t>i</a:t>
            </a:r>
            <a:r>
              <a:rPr lang="en-US" b="1" i="1" dirty="0">
                <a:effectLst/>
              </a:rPr>
              <a:t> =1/2(1+tanh(-∂E/∂v</a:t>
            </a:r>
            <a:r>
              <a:rPr lang="en-US" b="1" i="1" baseline="-25000" dirty="0">
                <a:effectLst/>
              </a:rPr>
              <a:t>i</a:t>
            </a:r>
            <a:r>
              <a:rPr lang="en-US" b="1" i="1" dirty="0">
                <a:effectLst/>
              </a:rPr>
              <a:t> 1/T) =1/2(1+tanh(H</a:t>
            </a:r>
            <a:r>
              <a:rPr lang="en-US" b="1" i="1" baseline="-25000" dirty="0">
                <a:effectLst/>
              </a:rPr>
              <a:t>i</a:t>
            </a:r>
            <a:r>
              <a:rPr lang="en-US" b="1" i="1" dirty="0">
                <a:effectLst/>
              </a:rPr>
              <a:t> /T), </a:t>
            </a:r>
            <a:endParaRPr lang="ru-RU" b="1" dirty="0">
              <a:effectLst/>
            </a:endParaRPr>
          </a:p>
          <a:p>
            <a:pPr>
              <a:lnSpc>
                <a:spcPct val="120000"/>
              </a:lnSpc>
            </a:pPr>
            <a:r>
              <a:rPr lang="en-US" dirty="0">
                <a:effectLst/>
              </a:rPr>
              <a:t> where</a:t>
            </a:r>
            <a:r>
              <a:rPr lang="ru-RU" i="1" dirty="0">
                <a:effectLst/>
              </a:rPr>
              <a:t> </a:t>
            </a:r>
            <a:r>
              <a:rPr lang="en-US" b="1" i="1" dirty="0">
                <a:effectLst/>
              </a:rPr>
              <a:t>H</a:t>
            </a:r>
            <a:r>
              <a:rPr lang="en-US" b="1" i="1" baseline="-25000" dirty="0">
                <a:effectLst/>
              </a:rPr>
              <a:t>i</a:t>
            </a:r>
            <a:r>
              <a:rPr lang="ru-RU" b="1" i="1" dirty="0">
                <a:effectLst/>
              </a:rPr>
              <a:t> = &lt;</a:t>
            </a:r>
            <a:r>
              <a:rPr lang="en-US" b="1" i="1" dirty="0" err="1">
                <a:effectLst/>
              </a:rPr>
              <a:t>Σ</a:t>
            </a:r>
            <a:r>
              <a:rPr lang="en-US" b="1" i="1" baseline="-25000" dirty="0" err="1">
                <a:effectLst/>
              </a:rPr>
              <a:t>j</a:t>
            </a:r>
            <a:r>
              <a:rPr lang="en-US" b="1" i="1" dirty="0">
                <a:effectLst/>
              </a:rPr>
              <a:t> </a:t>
            </a:r>
            <a:r>
              <a:rPr lang="en-US" b="1" i="1" dirty="0" err="1">
                <a:effectLst/>
              </a:rPr>
              <a:t>w</a:t>
            </a:r>
            <a:r>
              <a:rPr lang="en-US" b="1" i="1" baseline="-25000" dirty="0" err="1">
                <a:effectLst/>
              </a:rPr>
              <a:t>ij</a:t>
            </a:r>
            <a:r>
              <a:rPr lang="en-US" b="1" i="1" dirty="0">
                <a:effectLst/>
              </a:rPr>
              <a:t> </a:t>
            </a:r>
            <a:r>
              <a:rPr lang="en-US" b="1" i="1" dirty="0" err="1">
                <a:effectLst/>
              </a:rPr>
              <a:t>s</a:t>
            </a:r>
            <a:r>
              <a:rPr lang="en-US" b="1" i="1" baseline="-25000" dirty="0" err="1">
                <a:effectLst/>
              </a:rPr>
              <a:t>j</a:t>
            </a:r>
            <a:r>
              <a:rPr lang="en-US" b="1" dirty="0">
                <a:effectLst/>
              </a:rPr>
              <a:t> </a:t>
            </a:r>
            <a:r>
              <a:rPr lang="ru-RU" b="1" i="1" dirty="0">
                <a:effectLst/>
              </a:rPr>
              <a:t>&gt;</a:t>
            </a:r>
            <a:r>
              <a:rPr lang="en-US" b="1" i="1" baseline="-25000" dirty="0">
                <a:effectLst/>
              </a:rPr>
              <a:t>T</a:t>
            </a:r>
            <a:r>
              <a:rPr lang="ru-RU" b="1" dirty="0">
                <a:effectLst/>
              </a:rPr>
              <a:t> </a:t>
            </a:r>
            <a:r>
              <a:rPr lang="ru-RU" dirty="0">
                <a:effectLst/>
              </a:rPr>
              <a:t>– </a:t>
            </a:r>
            <a:r>
              <a:rPr lang="en-US" dirty="0">
                <a:effectLst/>
              </a:rPr>
              <a:t>is the local mean field of a neuron. Values of</a:t>
            </a:r>
            <a:r>
              <a:rPr lang="ru-RU" dirty="0">
                <a:effectLst/>
              </a:rPr>
              <a:t> </a:t>
            </a:r>
            <a:r>
              <a:rPr lang="ru-RU" b="1" i="1" dirty="0" err="1">
                <a:effectLst/>
              </a:rPr>
              <a:t>v</a:t>
            </a:r>
            <a:r>
              <a:rPr lang="ru-RU" b="1" i="1" baseline="-25000" dirty="0" err="1">
                <a:effectLst/>
              </a:rPr>
              <a:t>i</a:t>
            </a:r>
            <a:r>
              <a:rPr lang="ru-RU" dirty="0">
                <a:effectLst/>
              </a:rPr>
              <a:t> </a:t>
            </a:r>
            <a:r>
              <a:rPr lang="en-US" dirty="0">
                <a:effectLst/>
              </a:rPr>
              <a:t>are now defined </a:t>
            </a:r>
            <a:r>
              <a:rPr lang="en-US" b="1" dirty="0">
                <a:solidFill>
                  <a:srgbClr val="C00000"/>
                </a:solidFill>
                <a:effectLst/>
              </a:rPr>
              <a:t>the activity level of </a:t>
            </a:r>
            <a:r>
              <a:rPr lang="en-US" b="1" i="1" dirty="0" err="1">
                <a:solidFill>
                  <a:srgbClr val="C00000"/>
                </a:solidFill>
                <a:effectLst/>
              </a:rPr>
              <a:t>i</a:t>
            </a:r>
            <a:r>
              <a:rPr lang="en-US" b="1" i="1" baseline="30000" dirty="0" err="1">
                <a:solidFill>
                  <a:srgbClr val="C00000"/>
                </a:solidFill>
                <a:effectLst/>
              </a:rPr>
              <a:t>th</a:t>
            </a:r>
            <a:r>
              <a:rPr lang="en-US" b="1" dirty="0">
                <a:solidFill>
                  <a:srgbClr val="C00000"/>
                </a:solidFill>
                <a:effectLst/>
              </a:rPr>
              <a:t> neuron</a:t>
            </a:r>
            <a:r>
              <a:rPr lang="en-US" dirty="0">
                <a:effectLst/>
              </a:rPr>
              <a:t>. Neurons with </a:t>
            </a:r>
            <a:r>
              <a:rPr lang="ru-RU" i="1" dirty="0" err="1">
                <a:effectLst/>
              </a:rPr>
              <a:t>v</a:t>
            </a:r>
            <a:r>
              <a:rPr lang="ru-RU" i="1" baseline="-25000" dirty="0" err="1">
                <a:effectLst/>
              </a:rPr>
              <a:t>i</a:t>
            </a:r>
            <a:r>
              <a:rPr lang="ru-RU" i="1" dirty="0">
                <a:effectLst/>
              </a:rPr>
              <a:t> &gt; </a:t>
            </a:r>
            <a:r>
              <a:rPr lang="ru-RU" i="1" dirty="0" err="1">
                <a:effectLst/>
              </a:rPr>
              <a:t>v</a:t>
            </a:r>
            <a:r>
              <a:rPr lang="ru-RU" i="1" baseline="-25000" dirty="0" err="1">
                <a:effectLst/>
              </a:rPr>
              <a:t>min</a:t>
            </a:r>
            <a:r>
              <a:rPr lang="ru-RU" dirty="0">
                <a:effectLst/>
              </a:rPr>
              <a:t> </a:t>
            </a:r>
            <a:r>
              <a:rPr lang="en-US" dirty="0">
                <a:effectLst/>
              </a:rPr>
              <a:t>determine the most essential ANN-connections </a:t>
            </a:r>
            <a:endParaRPr lang="ru-RU" dirty="0">
              <a:effectLst/>
            </a:endParaRPr>
          </a:p>
        </p:txBody>
      </p:sp>
      <p:pic>
        <p:nvPicPr>
          <p:cNvPr id="10" name="Рисунок 9"/>
          <p:cNvPicPr/>
          <p:nvPr/>
        </p:nvPicPr>
        <p:blipFill>
          <a:blip r:embed="rId5">
            <a:extLst>
              <a:ext uri="{BEBA8EAE-BF5A-486C-A8C5-ECC9F3942E4B}">
                <a14:imgProps xmlns:a14="http://schemas.microsoft.com/office/drawing/2010/main">
                  <a14:imgLayer r:embed="rId6">
                    <a14:imgEffect>
                      <a14:brightnessContrast bright="-39000" contrast="88000"/>
                    </a14:imgEffect>
                  </a14:imgLayer>
                </a14:imgProps>
              </a:ext>
              <a:ext uri="{28A0092B-C50C-407E-A947-70E740481C1C}">
                <a14:useLocalDpi xmlns:a14="http://schemas.microsoft.com/office/drawing/2010/main" val="0"/>
              </a:ext>
            </a:extLst>
          </a:blip>
          <a:srcRect/>
          <a:stretch>
            <a:fillRect/>
          </a:stretch>
        </p:blipFill>
        <p:spPr bwMode="auto">
          <a:xfrm>
            <a:off x="2547012" y="3395296"/>
            <a:ext cx="2488883" cy="378576"/>
          </a:xfrm>
          <a:prstGeom prst="rect">
            <a:avLst/>
          </a:prstGeom>
          <a:noFill/>
          <a:ln>
            <a:noFill/>
          </a:ln>
        </p:spPr>
      </p:pic>
      <mc:AlternateContent xmlns:mc="http://schemas.openxmlformats.org/markup-compatibility/2006" xmlns:a14="http://schemas.microsoft.com/office/drawing/2010/main">
        <mc:Choice Requires="a14">
          <p:sp>
            <p:nvSpPr>
              <p:cNvPr id="6" name="Прямоугольник 5"/>
              <p:cNvSpPr/>
              <p:nvPr/>
            </p:nvSpPr>
            <p:spPr>
              <a:xfrm>
                <a:off x="9289893" y="765190"/>
                <a:ext cx="2189498" cy="591029"/>
              </a:xfrm>
              <a:prstGeom prst="rect">
                <a:avLst/>
              </a:prstGeom>
            </p:spPr>
            <p:txBody>
              <a:bodyPr wrap="square" lIns="109381" tIns="54690" rIns="109381" bIns="54690">
                <a:spAutoFit/>
              </a:bodyPr>
              <a:lstStyle/>
              <a:p>
                <a:pPr/>
                <a14:m>
                  <m:oMathPara xmlns:m="http://schemas.openxmlformats.org/officeDocument/2006/math">
                    <m:oMathParaPr>
                      <m:jc m:val="left"/>
                    </m:oMathParaPr>
                    <m:oMath xmlns:m="http://schemas.openxmlformats.org/officeDocument/2006/math">
                      <m:sSub>
                        <m:sSubPr>
                          <m:ctrlPr>
                            <a:rPr lang="ru-RU" sz="1400" b="1" i="1">
                              <a:effectLst/>
                              <a:latin typeface="Cambria Math" panose="02040503050406030204" pitchFamily="18" charset="0"/>
                            </a:rPr>
                          </m:ctrlPr>
                        </m:sSubPr>
                        <m:e>
                          <m:r>
                            <a:rPr lang="ru-RU" sz="1400" b="1" i="1">
                              <a:effectLst/>
                              <a:latin typeface="Cambria Math"/>
                            </a:rPr>
                            <m:t>𝑺</m:t>
                          </m:r>
                        </m:e>
                        <m:sub>
                          <m:r>
                            <a:rPr lang="ru-RU" sz="1400" b="1" i="1">
                              <a:effectLst/>
                              <a:latin typeface="Cambria Math"/>
                            </a:rPr>
                            <m:t>𝒊</m:t>
                          </m:r>
                        </m:sub>
                      </m:sSub>
                      <m:r>
                        <a:rPr lang="ru-RU" sz="1400" b="1" i="1">
                          <a:effectLst/>
                          <a:latin typeface="Cambria Math"/>
                        </a:rPr>
                        <m:t>=</m:t>
                      </m:r>
                      <m:d>
                        <m:dPr>
                          <m:begChr m:val="{"/>
                          <m:endChr m:val=""/>
                          <m:ctrlPr>
                            <a:rPr lang="ru-RU" sz="1400" b="1" i="1">
                              <a:effectLst/>
                              <a:latin typeface="Cambria Math" panose="02040503050406030204" pitchFamily="18" charset="0"/>
                            </a:rPr>
                          </m:ctrlPr>
                        </m:dPr>
                        <m:e>
                          <m:eqArr>
                            <m:eqArrPr>
                              <m:ctrlPr>
                                <a:rPr lang="ru-RU" sz="1400" b="1" i="1">
                                  <a:effectLst/>
                                  <a:latin typeface="Cambria Math" panose="02040503050406030204" pitchFamily="18" charset="0"/>
                                </a:rPr>
                              </m:ctrlPr>
                            </m:eqArrPr>
                            <m:e>
                              <m:r>
                                <a:rPr lang="ru-RU" sz="1400" b="1" i="1">
                                  <a:effectLst/>
                                  <a:latin typeface="Cambria Math"/>
                                </a:rPr>
                                <m:t>𝟏</m:t>
                              </m:r>
                              <m:r>
                                <a:rPr lang="ru-RU" sz="1400" b="1" i="1">
                                  <a:effectLst/>
                                  <a:latin typeface="Cambria Math"/>
                                </a:rPr>
                                <m:t>, </m:t>
                              </m:r>
                              <m:r>
                                <a:rPr lang="ru-RU" sz="1400" b="1" i="1">
                                  <a:effectLst/>
                                  <a:latin typeface="Cambria Math"/>
                                </a:rPr>
                                <m:t>𝒂𝒄𝒕𝒊𝒗𝒆</m:t>
                              </m:r>
                            </m:e>
                            <m:e>
                              <m:r>
                                <a:rPr lang="en-US" sz="1400" b="1" i="1">
                                  <a:effectLst/>
                                  <a:latin typeface="Cambria Math"/>
                                </a:rPr>
                                <m:t>𝟎</m:t>
                              </m:r>
                              <m:r>
                                <a:rPr lang="en-US" sz="1400" b="1" i="1">
                                  <a:effectLst/>
                                  <a:latin typeface="Cambria Math"/>
                                </a:rPr>
                                <m:t> , </m:t>
                              </m:r>
                              <m:r>
                                <a:rPr lang="ru-RU" sz="1400" b="1" i="1">
                                  <a:effectLst/>
                                  <a:latin typeface="Cambria Math"/>
                                </a:rPr>
                                <m:t>𝒏𝒐𝒏</m:t>
                              </m:r>
                              <m:r>
                                <a:rPr lang="ru-RU" sz="1400" b="1" i="1">
                                  <a:effectLst/>
                                  <a:latin typeface="Cambria Math"/>
                                </a:rPr>
                                <m:t> </m:t>
                              </m:r>
                              <m:r>
                                <a:rPr lang="ru-RU" sz="1400" b="1" i="1">
                                  <a:effectLst/>
                                  <a:latin typeface="Cambria Math"/>
                                </a:rPr>
                                <m:t>𝒂𝒄𝒕𝒊𝒗𝒆</m:t>
                              </m:r>
                            </m:e>
                          </m:eqArr>
                        </m:e>
                      </m:d>
                    </m:oMath>
                  </m:oMathPara>
                </a14:m>
                <a:endParaRPr lang="ru-RU" sz="1400" b="1"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9289893" y="765190"/>
                <a:ext cx="2189498" cy="591029"/>
              </a:xfrm>
              <a:prstGeom prst="rect">
                <a:avLst/>
              </a:prstGeom>
              <a:blipFill>
                <a:blip r:embed="rId7"/>
                <a:stretch>
                  <a:fillRect l="-18106" t="-175000" b="-258333"/>
                </a:stretch>
              </a:blipFill>
            </p:spPr>
            <p:txBody>
              <a:bodyPr/>
              <a:lstStyle/>
              <a:p>
                <a:r>
                  <a:rPr lang="ru-RU">
                    <a:noFill/>
                  </a:rPr>
                  <a:t> </a:t>
                </a:r>
              </a:p>
            </p:txBody>
          </p:sp>
        </mc:Fallback>
      </mc:AlternateContent>
      <p:sp>
        <p:nvSpPr>
          <p:cNvPr id="11" name="Нижний колонтитул 10"/>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9" name="Дата 8"/>
          <p:cNvSpPr>
            <a:spLocks noGrp="1"/>
          </p:cNvSpPr>
          <p:nvPr>
            <p:ph type="dt" sz="half" idx="10"/>
          </p:nvPr>
        </p:nvSpPr>
        <p:spPr>
          <a:xfrm>
            <a:off x="1004682" y="6752904"/>
            <a:ext cx="2773680" cy="379747"/>
          </a:xfrm>
        </p:spPr>
        <p:txBody>
          <a:bodyPr/>
          <a:lstStyle/>
          <a:p>
            <a:pPr>
              <a:defRPr/>
            </a:pPr>
            <a:fld id="{8725FF4B-DA72-4DC0-908A-2C30F48296A2}" type="datetime1">
              <a:rPr lang="ru-RU" altLang="ru-RU" smtClean="0"/>
              <a:t>25.10.2022</a:t>
            </a:fld>
            <a:endParaRPr lang="ru-RU" altLang="ru-RU" dirty="0"/>
          </a:p>
        </p:txBody>
      </p:sp>
      <p:pic>
        <p:nvPicPr>
          <p:cNvPr id="7" name="Picture 3">
            <a:extLst>
              <a:ext uri="{FF2B5EF4-FFF2-40B4-BE49-F238E27FC236}">
                <a16:creationId xmlns:a16="http://schemas.microsoft.com/office/drawing/2014/main" id="{16B4A6B7-07D7-5196-CC0B-BF18EEB09CF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96000" contrast="28000"/>
                    </a14:imgEffect>
                  </a14:imgLayer>
                </a14:imgProps>
              </a:ext>
              <a:ext uri="{28A0092B-C50C-407E-A947-70E740481C1C}">
                <a14:useLocalDpi xmlns:a14="http://schemas.microsoft.com/office/drawing/2010/main" val="0"/>
              </a:ext>
            </a:extLst>
          </a:blip>
          <a:srcRect/>
          <a:stretch>
            <a:fillRect/>
          </a:stretch>
        </p:blipFill>
        <p:spPr bwMode="auto">
          <a:xfrm>
            <a:off x="10691309" y="3885721"/>
            <a:ext cx="1310095" cy="56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a:extLst>
              <a:ext uri="{FF2B5EF4-FFF2-40B4-BE49-F238E27FC236}">
                <a16:creationId xmlns:a16="http://schemas.microsoft.com/office/drawing/2014/main" id="{804B1031-6186-9507-46F8-D06E56006C5D}"/>
              </a:ext>
            </a:extLst>
          </p:cNvPr>
          <p:cNvPicPr>
            <a:picLocks noChangeAspect="1"/>
          </p:cNvPicPr>
          <p:nvPr/>
        </p:nvPicPr>
        <p:blipFill>
          <a:blip r:embed="rId10"/>
          <a:stretch>
            <a:fillRect/>
          </a:stretch>
        </p:blipFill>
        <p:spPr>
          <a:xfrm>
            <a:off x="10999520" y="4447191"/>
            <a:ext cx="877900" cy="499915"/>
          </a:xfrm>
          <a:prstGeom prst="rect">
            <a:avLst/>
          </a:prstGeom>
        </p:spPr>
      </p:pic>
      <p:pic>
        <p:nvPicPr>
          <p:cNvPr id="15" name="Picture 12">
            <a:extLst>
              <a:ext uri="{FF2B5EF4-FFF2-40B4-BE49-F238E27FC236}">
                <a16:creationId xmlns:a16="http://schemas.microsoft.com/office/drawing/2014/main" id="{28622184-98C2-55F2-8C98-A469868933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0000"/>
                    </a14:imgEffect>
                    <a14:imgEffect>
                      <a14:brightnessContrast bright="-10000" contrast="51000"/>
                    </a14:imgEffect>
                  </a14:imgLayer>
                </a14:imgProps>
              </a:ext>
              <a:ext uri="{28A0092B-C50C-407E-A947-70E740481C1C}">
                <a14:useLocalDpi xmlns:a14="http://schemas.microsoft.com/office/drawing/2010/main" val="0"/>
              </a:ext>
            </a:extLst>
          </a:blip>
          <a:srcRect/>
          <a:stretch>
            <a:fillRect/>
          </a:stretch>
        </p:blipFill>
        <p:spPr bwMode="auto">
          <a:xfrm>
            <a:off x="10248654" y="4797188"/>
            <a:ext cx="2140494" cy="1399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a:extLst>
              <a:ext uri="{FF2B5EF4-FFF2-40B4-BE49-F238E27FC236}">
                <a16:creationId xmlns:a16="http://schemas.microsoft.com/office/drawing/2014/main" id="{F27CF1AE-9E16-0B1F-5F89-8D64BE06CE7D}"/>
              </a:ext>
            </a:extLst>
          </p:cNvPr>
          <p:cNvSpPr txBox="1"/>
          <p:nvPr/>
        </p:nvSpPr>
        <p:spPr>
          <a:xfrm>
            <a:off x="10012883" y="4762440"/>
            <a:ext cx="365208" cy="307777"/>
          </a:xfrm>
          <a:prstGeom prst="rect">
            <a:avLst/>
          </a:prstGeom>
          <a:noFill/>
        </p:spPr>
        <p:txBody>
          <a:bodyPr wrap="square">
            <a:spAutoFit/>
          </a:bodyPr>
          <a:lstStyle/>
          <a:p>
            <a:r>
              <a:rPr lang="en-US" sz="1400" b="1" i="1" dirty="0">
                <a:effectLst/>
              </a:rPr>
              <a:t>E</a:t>
            </a:r>
            <a:endParaRPr lang="ru-RU" sz="1400" b="1" i="1" dirty="0">
              <a:effectLst/>
            </a:endParaRPr>
          </a:p>
        </p:txBody>
      </p:sp>
      <p:sp>
        <p:nvSpPr>
          <p:cNvPr id="19" name="TextBox 18">
            <a:extLst>
              <a:ext uri="{FF2B5EF4-FFF2-40B4-BE49-F238E27FC236}">
                <a16:creationId xmlns:a16="http://schemas.microsoft.com/office/drawing/2014/main" id="{73F0EBA2-090F-DB00-80D8-86551A0C3F76}"/>
              </a:ext>
            </a:extLst>
          </p:cNvPr>
          <p:cNvSpPr txBox="1"/>
          <p:nvPr/>
        </p:nvSpPr>
        <p:spPr>
          <a:xfrm>
            <a:off x="10523466" y="6192256"/>
            <a:ext cx="1911849" cy="307777"/>
          </a:xfrm>
          <a:prstGeom prst="rect">
            <a:avLst/>
          </a:prstGeom>
          <a:noFill/>
        </p:spPr>
        <p:txBody>
          <a:bodyPr wrap="square">
            <a:spAutoFit/>
          </a:bodyPr>
          <a:lstStyle/>
          <a:p>
            <a:r>
              <a:rPr lang="en-US" sz="1400" b="1" dirty="0">
                <a:effectLst/>
              </a:rPr>
              <a:t>simulated annealing</a:t>
            </a:r>
            <a:endParaRPr lang="ru-RU" sz="1400" b="1" dirty="0">
              <a:effectLst/>
            </a:endParaRPr>
          </a:p>
        </p:txBody>
      </p:sp>
    </p:spTree>
    <p:extLst>
      <p:ext uri="{BB962C8B-B14F-4D97-AF65-F5344CB8AC3E}">
        <p14:creationId xmlns:p14="http://schemas.microsoft.com/office/powerpoint/2010/main" val="58735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Номер слайда 3"/>
          <p:cNvSpPr>
            <a:spLocks noGrp="1"/>
          </p:cNvSpPr>
          <p:nvPr>
            <p:ph type="sldNum" sz="quarter" idx="12"/>
          </p:nvPr>
        </p:nvSpPr>
        <p:spPr>
          <a:xfrm>
            <a:off x="10552953" y="6786672"/>
            <a:ext cx="873739" cy="307433"/>
          </a:xfrm>
        </p:spPr>
        <p:txBody>
          <a:bodyPr/>
          <a:lstStyle/>
          <a:p>
            <a:r>
              <a:rPr lang="en-US" altLang="ru-RU" b="1" dirty="0">
                <a:solidFill>
                  <a:srgbClr val="000000"/>
                </a:solidFill>
              </a:rPr>
              <a:t>26</a:t>
            </a:r>
            <a:endParaRPr lang="ru-RU" altLang="ru-RU" b="1" dirty="0">
              <a:solidFill>
                <a:srgbClr val="000000"/>
              </a:solidFill>
            </a:endParaRPr>
          </a:p>
        </p:txBody>
      </p:sp>
      <p:sp>
        <p:nvSpPr>
          <p:cNvPr id="274436" name="Rectangle 1028"/>
          <p:cNvSpPr>
            <a:spLocks noChangeArrowheads="1"/>
          </p:cNvSpPr>
          <p:nvPr/>
        </p:nvSpPr>
        <p:spPr bwMode="auto">
          <a:xfrm>
            <a:off x="396875" y="645570"/>
            <a:ext cx="11887200" cy="115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381" tIns="54690" rIns="109381" bIns="54690">
            <a:spAutoFit/>
          </a:bodyPr>
          <a:lstStyle/>
          <a:p>
            <a:pPr>
              <a:lnSpc>
                <a:spcPct val="80000"/>
              </a:lnSpc>
              <a:spcBef>
                <a:spcPct val="20000"/>
              </a:spcBef>
            </a:pPr>
            <a:endParaRPr lang="ru-RU" altLang="ru-RU" sz="1000" u="sng" dirty="0">
              <a:solidFill>
                <a:srgbClr val="0000FF"/>
              </a:solidFill>
            </a:endParaRPr>
          </a:p>
          <a:p>
            <a:r>
              <a:rPr lang="en-US" altLang="ru-RU" sz="2400" dirty="0">
                <a:solidFill>
                  <a:srgbClr val="000000"/>
                </a:solidFill>
                <a:effectLst/>
              </a:rPr>
              <a:t>Track recognition by </a:t>
            </a:r>
            <a:r>
              <a:rPr lang="en-US" altLang="ru-RU" sz="2400" dirty="0" err="1">
                <a:solidFill>
                  <a:srgbClr val="000000"/>
                </a:solidFill>
                <a:effectLst/>
              </a:rPr>
              <a:t>Denby</a:t>
            </a:r>
            <a:r>
              <a:rPr lang="en-US" altLang="ru-RU" sz="2400" dirty="0">
                <a:solidFill>
                  <a:srgbClr val="000000"/>
                </a:solidFill>
                <a:effectLst/>
              </a:rPr>
              <a:t>- Peterson (1988) se</a:t>
            </a:r>
            <a:r>
              <a:rPr lang="ru-RU" altLang="ru-RU" sz="2400" dirty="0" err="1">
                <a:solidFill>
                  <a:srgbClr val="000000"/>
                </a:solidFill>
                <a:effectLst/>
              </a:rPr>
              <a:t>gment</a:t>
            </a:r>
            <a:r>
              <a:rPr lang="ru-RU" altLang="ru-RU" sz="2400" dirty="0">
                <a:solidFill>
                  <a:srgbClr val="000000"/>
                </a:solidFill>
                <a:effectLst/>
              </a:rPr>
              <a:t> </a:t>
            </a:r>
            <a:r>
              <a:rPr lang="ru-RU" altLang="ru-RU" sz="2400" dirty="0" err="1">
                <a:solidFill>
                  <a:srgbClr val="000000"/>
                </a:solidFill>
                <a:effectLst/>
              </a:rPr>
              <a:t>model</a:t>
            </a:r>
            <a:endParaRPr lang="en-US" altLang="ru-RU" sz="2400" dirty="0">
              <a:solidFill>
                <a:srgbClr val="000000"/>
              </a:solidFill>
              <a:effectLst/>
            </a:endParaRPr>
          </a:p>
          <a:p>
            <a:r>
              <a:rPr lang="en-US" altLang="ru-RU" dirty="0">
                <a:solidFill>
                  <a:srgbClr val="D53807"/>
                </a:solidFill>
                <a:effectLst/>
              </a:rPr>
              <a:t>The idea: support adjacent segments with small angles </a:t>
            </a:r>
          </a:p>
          <a:p>
            <a:r>
              <a:rPr lang="en-US" altLang="ru-RU" dirty="0">
                <a:solidFill>
                  <a:srgbClr val="D53807"/>
                </a:solidFill>
                <a:effectLst/>
              </a:rPr>
              <a:t>between them. </a:t>
            </a:r>
            <a:r>
              <a:rPr lang="en-US" altLang="ru-RU" dirty="0">
                <a:solidFill>
                  <a:srgbClr val="000000"/>
                </a:solidFill>
                <a:effectLst/>
              </a:rPr>
              <a:t>It is done by the special energy function</a:t>
            </a:r>
            <a:r>
              <a:rPr lang="en-US" altLang="ru-RU" dirty="0">
                <a:solidFill>
                  <a:srgbClr val="000000"/>
                </a:solidFill>
              </a:rPr>
              <a:t>:</a:t>
            </a:r>
            <a:r>
              <a:rPr lang="ru-RU" altLang="ru-RU" dirty="0">
                <a:solidFill>
                  <a:srgbClr val="000000"/>
                </a:solidFill>
              </a:rPr>
              <a:t> </a:t>
            </a:r>
            <a:endParaRPr lang="fr-FR" altLang="ru-RU" dirty="0">
              <a:solidFill>
                <a:srgbClr val="000000"/>
              </a:solidFill>
            </a:endParaRPr>
          </a:p>
        </p:txBody>
      </p:sp>
      <p:sp>
        <p:nvSpPr>
          <p:cNvPr id="274437" name="Text Box 1029"/>
          <p:cNvSpPr txBox="1">
            <a:spLocks noChangeArrowheads="1"/>
          </p:cNvSpPr>
          <p:nvPr/>
        </p:nvSpPr>
        <p:spPr bwMode="auto">
          <a:xfrm>
            <a:off x="1035231" y="-3102"/>
            <a:ext cx="11373003" cy="77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381" tIns="54690" rIns="109381" bIns="54690">
            <a:spAutoFit/>
          </a:bodyPr>
          <a:lstStyle/>
          <a:p>
            <a:r>
              <a:rPr lang="en-US" altLang="ru-RU" sz="4300" b="1" dirty="0">
                <a:solidFill>
                  <a:srgbClr val="0000FF"/>
                </a:solidFill>
                <a:effectLst/>
              </a:rPr>
              <a:t>Recurrent ANN applications in HENP</a:t>
            </a:r>
            <a:endParaRPr lang="ru-RU" sz="4300" dirty="0"/>
          </a:p>
        </p:txBody>
      </p:sp>
      <p:pic>
        <p:nvPicPr>
          <p:cNvPr id="274438" name="Picture 1030" descr="SEG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6368" y="793023"/>
            <a:ext cx="2673018" cy="154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9" name="Text Box 1031"/>
          <p:cNvSpPr txBox="1">
            <a:spLocks noChangeArrowheads="1"/>
          </p:cNvSpPr>
          <p:nvPr/>
        </p:nvSpPr>
        <p:spPr bwMode="auto">
          <a:xfrm>
            <a:off x="752314" y="1772265"/>
            <a:ext cx="4540250" cy="40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381" tIns="54690" rIns="109381" bIns="54690">
            <a:spAutoFit/>
          </a:bodyPr>
          <a:lstStyle/>
          <a:p>
            <a:pPr>
              <a:lnSpc>
                <a:spcPct val="80000"/>
              </a:lnSpc>
              <a:spcBef>
                <a:spcPct val="20000"/>
              </a:spcBef>
            </a:pPr>
            <a:r>
              <a:rPr lang="en-US" altLang="ru-RU" sz="2400" i="1" dirty="0">
                <a:solidFill>
                  <a:srgbClr val="000000"/>
                </a:solidFill>
                <a:effectLst/>
              </a:rPr>
              <a:t>E = </a:t>
            </a:r>
            <a:r>
              <a:rPr lang="en-US" altLang="ru-RU" sz="2400" i="1" dirty="0" err="1">
                <a:solidFill>
                  <a:srgbClr val="000000"/>
                </a:solidFill>
                <a:effectLst/>
              </a:rPr>
              <a:t>E</a:t>
            </a:r>
            <a:r>
              <a:rPr lang="en-US" altLang="ru-RU" sz="2400" i="1" baseline="-25000" dirty="0" err="1">
                <a:solidFill>
                  <a:srgbClr val="000000"/>
                </a:solidFill>
                <a:effectLst/>
              </a:rPr>
              <a:t>cost</a:t>
            </a:r>
            <a:r>
              <a:rPr lang="en-US" altLang="ru-RU" sz="2400" i="1" dirty="0">
                <a:solidFill>
                  <a:srgbClr val="000000"/>
                </a:solidFill>
                <a:effectLst/>
              </a:rPr>
              <a:t> + </a:t>
            </a:r>
            <a:r>
              <a:rPr lang="en-US" altLang="ru-RU" sz="2400" i="1" dirty="0" err="1">
                <a:solidFill>
                  <a:srgbClr val="000000"/>
                </a:solidFill>
                <a:effectLst/>
              </a:rPr>
              <a:t>E</a:t>
            </a:r>
            <a:r>
              <a:rPr lang="en-US" altLang="ru-RU" sz="2400" i="1" baseline="-25000" dirty="0" err="1">
                <a:solidFill>
                  <a:srgbClr val="000000"/>
                </a:solidFill>
                <a:effectLst/>
              </a:rPr>
              <a:t>constraint</a:t>
            </a:r>
            <a:r>
              <a:rPr lang="en-US" altLang="ru-RU" i="1" dirty="0">
                <a:solidFill>
                  <a:srgbClr val="000000"/>
                </a:solidFill>
                <a:effectLst/>
              </a:rPr>
              <a:t> , </a:t>
            </a:r>
            <a:r>
              <a:rPr lang="en-US" altLang="ru-RU" dirty="0">
                <a:solidFill>
                  <a:srgbClr val="000000"/>
                </a:solidFill>
                <a:effectLst/>
              </a:rPr>
              <a:t>where</a:t>
            </a:r>
          </a:p>
        </p:txBody>
      </p:sp>
      <p:pic>
        <p:nvPicPr>
          <p:cNvPr id="274440" name="Picture 1032" descr="fo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67" y="2342588"/>
            <a:ext cx="5570062" cy="94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4441" name="Object 1033"/>
          <p:cNvGraphicFramePr>
            <a:graphicFrameLocks noChangeAspect="1"/>
          </p:cNvGraphicFramePr>
          <p:nvPr>
            <p:extLst>
              <p:ext uri="{D42A27DB-BD31-4B8C-83A1-F6EECF244321}">
                <p14:modId xmlns:p14="http://schemas.microsoft.com/office/powerpoint/2010/main" val="1291765391"/>
              </p:ext>
            </p:extLst>
          </p:nvPr>
        </p:nvGraphicFramePr>
        <p:xfrm>
          <a:off x="5794676" y="2595718"/>
          <a:ext cx="2969737" cy="3197474"/>
        </p:xfrm>
        <a:graphic>
          <a:graphicData uri="http://schemas.openxmlformats.org/presentationml/2006/ole">
            <mc:AlternateContent xmlns:mc="http://schemas.openxmlformats.org/markup-compatibility/2006">
              <mc:Choice xmlns:v="urn:schemas-microsoft-com:vml" Requires="v">
                <p:oleObj name="Photo Editor Photo" r:id="rId5" imgW="3285714" imgH="4428571" progId="MSPhotoEd.3">
                  <p:embed/>
                </p:oleObj>
              </mc:Choice>
              <mc:Fallback>
                <p:oleObj name="Photo Editor Photo" r:id="rId5" imgW="3285714" imgH="4428571"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4676" y="2595718"/>
                        <a:ext cx="2969737" cy="3197474"/>
                      </a:xfrm>
                      <a:prstGeom prst="rect">
                        <a:avLst/>
                      </a:prstGeom>
                      <a:noFill/>
                      <a:ln>
                        <a:noFill/>
                      </a:ln>
                      <a:effectLst/>
                    </p:spPr>
                  </p:pic>
                </p:oleObj>
              </mc:Fallback>
            </mc:AlternateContent>
          </a:graphicData>
        </a:graphic>
      </p:graphicFrame>
      <p:sp>
        <p:nvSpPr>
          <p:cNvPr id="274442" name="Text Box 1034"/>
          <p:cNvSpPr txBox="1">
            <a:spLocks noChangeArrowheads="1"/>
          </p:cNvSpPr>
          <p:nvPr/>
        </p:nvSpPr>
        <p:spPr bwMode="auto">
          <a:xfrm>
            <a:off x="224615" y="3471210"/>
            <a:ext cx="5570061" cy="163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381" tIns="54690" rIns="109381" bIns="54690">
            <a:spAutoFit/>
          </a:bodyPr>
          <a:lstStyle/>
          <a:p>
            <a:pPr>
              <a:spcBef>
                <a:spcPct val="20000"/>
              </a:spcBef>
            </a:pPr>
            <a:r>
              <a:rPr lang="en-US" altLang="ru-RU" i="1" dirty="0" err="1">
                <a:solidFill>
                  <a:srgbClr val="000000"/>
                </a:solidFill>
                <a:effectLst/>
              </a:rPr>
              <a:t>E</a:t>
            </a:r>
            <a:r>
              <a:rPr lang="en-US" altLang="ru-RU" sz="2400" i="1" baseline="-25000" dirty="0" err="1">
                <a:solidFill>
                  <a:srgbClr val="000000"/>
                </a:solidFill>
                <a:effectLst/>
              </a:rPr>
              <a:t>constraint</a:t>
            </a:r>
            <a:r>
              <a:rPr lang="en-US" altLang="ru-RU" sz="2400" i="1" baseline="-25000" dirty="0">
                <a:solidFill>
                  <a:srgbClr val="000000"/>
                </a:solidFill>
                <a:effectLst/>
              </a:rPr>
              <a:t> </a:t>
            </a:r>
            <a:r>
              <a:rPr lang="en-US" altLang="ru-RU" i="1" dirty="0">
                <a:solidFill>
                  <a:srgbClr val="000000"/>
                </a:solidFill>
                <a:effectLst/>
              </a:rPr>
              <a:t> </a:t>
            </a:r>
            <a:r>
              <a:rPr lang="en-US" altLang="ru-RU" sz="1900" dirty="0">
                <a:solidFill>
                  <a:srgbClr val="000000"/>
                </a:solidFill>
                <a:effectLst/>
              </a:rPr>
              <a:t>punishes segment </a:t>
            </a:r>
            <a:r>
              <a:rPr lang="ru-RU" altLang="ru-RU" sz="1900" dirty="0" err="1">
                <a:solidFill>
                  <a:srgbClr val="000000"/>
                </a:solidFill>
                <a:effectLst/>
              </a:rPr>
              <a:t>bifurcation</a:t>
            </a:r>
            <a:r>
              <a:rPr lang="en-US" altLang="ru-RU" sz="1900" dirty="0">
                <a:solidFill>
                  <a:srgbClr val="000000"/>
                </a:solidFill>
                <a:effectLst/>
              </a:rPr>
              <a:t>s</a:t>
            </a:r>
            <a:r>
              <a:rPr lang="ru-RU" altLang="ru-RU" sz="1900" dirty="0">
                <a:solidFill>
                  <a:srgbClr val="000000"/>
                </a:solidFill>
                <a:effectLst/>
              </a:rPr>
              <a:t> </a:t>
            </a:r>
            <a:r>
              <a:rPr lang="ru-RU" altLang="ru-RU" sz="1900" dirty="0" err="1">
                <a:solidFill>
                  <a:srgbClr val="000000"/>
                </a:solidFill>
                <a:effectLst/>
              </a:rPr>
              <a:t>and</a:t>
            </a:r>
            <a:r>
              <a:rPr lang="ru-RU" altLang="ru-RU" sz="1900" dirty="0">
                <a:solidFill>
                  <a:srgbClr val="000000"/>
                </a:solidFill>
                <a:effectLst/>
              </a:rPr>
              <a:t> </a:t>
            </a:r>
            <a:r>
              <a:rPr lang="ru-RU" altLang="ru-RU" sz="1900" dirty="0" err="1">
                <a:solidFill>
                  <a:srgbClr val="000000"/>
                </a:solidFill>
                <a:effectLst/>
              </a:rPr>
              <a:t>balance</a:t>
            </a:r>
            <a:r>
              <a:rPr lang="en-US" altLang="ru-RU" sz="1900" dirty="0">
                <a:solidFill>
                  <a:srgbClr val="000000"/>
                </a:solidFill>
                <a:effectLst/>
              </a:rPr>
              <a:t>s</a:t>
            </a:r>
            <a:r>
              <a:rPr lang="ru-RU" altLang="ru-RU" sz="1900" dirty="0">
                <a:solidFill>
                  <a:srgbClr val="000000"/>
                </a:solidFill>
                <a:effectLst/>
              </a:rPr>
              <a:t> </a:t>
            </a:r>
            <a:r>
              <a:rPr lang="ru-RU" altLang="ru-RU" sz="1900" dirty="0" err="1">
                <a:solidFill>
                  <a:srgbClr val="000000"/>
                </a:solidFill>
                <a:effectLst/>
              </a:rPr>
              <a:t>between</a:t>
            </a:r>
            <a:r>
              <a:rPr lang="ru-RU" altLang="ru-RU" sz="1900" dirty="0">
                <a:solidFill>
                  <a:srgbClr val="000000"/>
                </a:solidFill>
                <a:effectLst/>
              </a:rPr>
              <a:t> </a:t>
            </a:r>
            <a:r>
              <a:rPr lang="ru-RU" altLang="ru-RU" sz="1900" dirty="0" err="1">
                <a:solidFill>
                  <a:srgbClr val="000000"/>
                </a:solidFill>
                <a:effectLst/>
              </a:rPr>
              <a:t>the</a:t>
            </a:r>
            <a:r>
              <a:rPr lang="ru-RU" altLang="ru-RU" sz="1900" dirty="0">
                <a:solidFill>
                  <a:srgbClr val="000000"/>
                </a:solidFill>
                <a:effectLst/>
              </a:rPr>
              <a:t> </a:t>
            </a:r>
            <a:r>
              <a:rPr lang="ru-RU" altLang="ru-RU" sz="1900" dirty="0" err="1">
                <a:solidFill>
                  <a:srgbClr val="000000"/>
                </a:solidFill>
                <a:effectLst/>
              </a:rPr>
              <a:t>number</a:t>
            </a:r>
            <a:r>
              <a:rPr lang="ru-RU" altLang="ru-RU" sz="1900" dirty="0">
                <a:solidFill>
                  <a:srgbClr val="000000"/>
                </a:solidFill>
                <a:effectLst/>
              </a:rPr>
              <a:t> </a:t>
            </a:r>
            <a:r>
              <a:rPr lang="ru-RU" altLang="ru-RU" sz="1900" dirty="0" err="1">
                <a:solidFill>
                  <a:srgbClr val="000000"/>
                </a:solidFill>
                <a:effectLst/>
              </a:rPr>
              <a:t>of</a:t>
            </a:r>
            <a:r>
              <a:rPr lang="ru-RU" altLang="ru-RU" sz="1900" dirty="0">
                <a:solidFill>
                  <a:srgbClr val="000000"/>
                </a:solidFill>
                <a:effectLst/>
              </a:rPr>
              <a:t> </a:t>
            </a:r>
            <a:r>
              <a:rPr lang="ru-RU" altLang="ru-RU" sz="1900" dirty="0" err="1">
                <a:solidFill>
                  <a:srgbClr val="000000"/>
                </a:solidFill>
                <a:effectLst/>
              </a:rPr>
              <a:t>active</a:t>
            </a:r>
            <a:r>
              <a:rPr lang="ru-RU" altLang="ru-RU" sz="1900" dirty="0">
                <a:solidFill>
                  <a:srgbClr val="000000"/>
                </a:solidFill>
                <a:effectLst/>
              </a:rPr>
              <a:t> </a:t>
            </a:r>
            <a:r>
              <a:rPr lang="ru-RU" altLang="ru-RU" sz="1900" dirty="0" err="1">
                <a:solidFill>
                  <a:srgbClr val="000000"/>
                </a:solidFill>
                <a:effectLst/>
              </a:rPr>
              <a:t>neurons</a:t>
            </a:r>
            <a:r>
              <a:rPr lang="ru-RU" altLang="ru-RU" sz="1900" dirty="0">
                <a:solidFill>
                  <a:srgbClr val="000000"/>
                </a:solidFill>
                <a:effectLst/>
              </a:rPr>
              <a:t> </a:t>
            </a:r>
            <a:r>
              <a:rPr lang="ru-RU" altLang="ru-RU" sz="1900" dirty="0" err="1">
                <a:solidFill>
                  <a:srgbClr val="000000"/>
                </a:solidFill>
                <a:effectLst/>
              </a:rPr>
              <a:t>and</a:t>
            </a:r>
            <a:r>
              <a:rPr lang="ru-RU" altLang="ru-RU" sz="1900" dirty="0">
                <a:solidFill>
                  <a:srgbClr val="000000"/>
                </a:solidFill>
                <a:effectLst/>
              </a:rPr>
              <a:t> </a:t>
            </a:r>
            <a:r>
              <a:rPr lang="ru-RU" altLang="ru-RU" sz="1900" dirty="0" err="1">
                <a:solidFill>
                  <a:srgbClr val="000000"/>
                </a:solidFill>
                <a:effectLst/>
              </a:rPr>
              <a:t>the</a:t>
            </a:r>
            <a:r>
              <a:rPr lang="ru-RU" altLang="ru-RU" sz="1900" dirty="0">
                <a:solidFill>
                  <a:srgbClr val="000000"/>
                </a:solidFill>
                <a:effectLst/>
              </a:rPr>
              <a:t> </a:t>
            </a:r>
            <a:r>
              <a:rPr lang="ru-RU" altLang="ru-RU" sz="1900" dirty="0" err="1">
                <a:solidFill>
                  <a:srgbClr val="000000"/>
                </a:solidFill>
                <a:effectLst/>
              </a:rPr>
              <a:t>number</a:t>
            </a:r>
            <a:r>
              <a:rPr lang="ru-RU" altLang="ru-RU" sz="1900" dirty="0">
                <a:solidFill>
                  <a:srgbClr val="000000"/>
                </a:solidFill>
                <a:effectLst/>
              </a:rPr>
              <a:t> </a:t>
            </a:r>
            <a:r>
              <a:rPr lang="ru-RU" altLang="ru-RU" sz="1900" dirty="0" err="1">
                <a:solidFill>
                  <a:srgbClr val="000000"/>
                </a:solidFill>
                <a:effectLst/>
              </a:rPr>
              <a:t>of</a:t>
            </a:r>
            <a:r>
              <a:rPr lang="ru-RU" altLang="ru-RU" sz="1900" dirty="0">
                <a:solidFill>
                  <a:srgbClr val="000000"/>
                </a:solidFill>
                <a:effectLst/>
              </a:rPr>
              <a:t> </a:t>
            </a:r>
            <a:r>
              <a:rPr lang="ru-RU" altLang="ru-RU" sz="1900" dirty="0" err="1">
                <a:solidFill>
                  <a:srgbClr val="000000"/>
                </a:solidFill>
                <a:effectLst/>
              </a:rPr>
              <a:t>experimental</a:t>
            </a:r>
            <a:r>
              <a:rPr lang="ru-RU" altLang="ru-RU" sz="1900" dirty="0">
                <a:solidFill>
                  <a:srgbClr val="000000"/>
                </a:solidFill>
                <a:effectLst/>
              </a:rPr>
              <a:t> </a:t>
            </a:r>
            <a:r>
              <a:rPr lang="ru-RU" altLang="ru-RU" sz="1900" dirty="0" err="1">
                <a:solidFill>
                  <a:srgbClr val="000000"/>
                </a:solidFill>
                <a:effectLst/>
              </a:rPr>
              <a:t>points</a:t>
            </a:r>
            <a:r>
              <a:rPr lang="fr-FR" altLang="ru-RU" sz="1900" dirty="0">
                <a:solidFill>
                  <a:srgbClr val="000000"/>
                </a:solidFill>
                <a:effectLst/>
              </a:rPr>
              <a:t>.</a:t>
            </a:r>
          </a:p>
          <a:p>
            <a:pPr>
              <a:spcBef>
                <a:spcPct val="20000"/>
              </a:spcBef>
            </a:pPr>
            <a:r>
              <a:rPr lang="fr-FR" altLang="ru-RU" b="1" u="sng" dirty="0">
                <a:solidFill>
                  <a:srgbClr val="D53807"/>
                </a:solidFill>
                <a:effectLst/>
              </a:rPr>
              <a:t>Note:</a:t>
            </a:r>
            <a:r>
              <a:rPr lang="fr-FR" altLang="ru-RU" sz="1900" b="1" dirty="0">
                <a:solidFill>
                  <a:srgbClr val="000000"/>
                </a:solidFill>
                <a:effectLst/>
              </a:rPr>
              <a:t> adding even a </a:t>
            </a:r>
            <a:r>
              <a:rPr lang="fr-FR" altLang="ru-RU" sz="1900" b="1" dirty="0">
                <a:solidFill>
                  <a:srgbClr val="FF0000"/>
                </a:solidFill>
                <a:effectLst/>
              </a:rPr>
              <a:t>single</a:t>
            </a:r>
            <a:r>
              <a:rPr lang="fr-FR" altLang="ru-RU" sz="1900" b="1" dirty="0">
                <a:solidFill>
                  <a:srgbClr val="000000"/>
                </a:solidFill>
                <a:effectLst/>
              </a:rPr>
              <a:t> </a:t>
            </a:r>
            <a:r>
              <a:rPr lang="fr-FR" altLang="ru-RU" sz="1900" b="1" dirty="0">
                <a:solidFill>
                  <a:srgbClr val="D53807"/>
                </a:solidFill>
                <a:effectLst/>
              </a:rPr>
              <a:t>noise</a:t>
            </a:r>
            <a:r>
              <a:rPr lang="fr-FR" altLang="ru-RU" sz="1900" b="1" dirty="0">
                <a:solidFill>
                  <a:srgbClr val="000000"/>
                </a:solidFill>
                <a:effectLst/>
              </a:rPr>
              <a:t> point would generate ~80 extra hampering neurons</a:t>
            </a:r>
          </a:p>
        </p:txBody>
      </p:sp>
      <p:graphicFrame>
        <p:nvGraphicFramePr>
          <p:cNvPr id="274444" name="Object 1036"/>
          <p:cNvGraphicFramePr>
            <a:graphicFrameLocks noChangeAspect="1"/>
          </p:cNvGraphicFramePr>
          <p:nvPr>
            <p:extLst>
              <p:ext uri="{D42A27DB-BD31-4B8C-83A1-F6EECF244321}">
                <p14:modId xmlns:p14="http://schemas.microsoft.com/office/powerpoint/2010/main" val="1813567236"/>
              </p:ext>
            </p:extLst>
          </p:nvPr>
        </p:nvGraphicFramePr>
        <p:xfrm>
          <a:off x="9148788" y="2742522"/>
          <a:ext cx="3040848" cy="2941859"/>
        </p:xfrm>
        <a:graphic>
          <a:graphicData uri="http://schemas.openxmlformats.org/presentationml/2006/ole">
            <mc:AlternateContent xmlns:mc="http://schemas.openxmlformats.org/markup-compatibility/2006">
              <mc:Choice xmlns:v="urn:schemas-microsoft-com:vml" Requires="v">
                <p:oleObj name="Photo Editor Photo" r:id="rId7" imgW="3191320" imgH="4334480" progId="MSPhotoEd.3">
                  <p:embed/>
                </p:oleObj>
              </mc:Choice>
              <mc:Fallback>
                <p:oleObj name="Photo Editor Photo" r:id="rId7" imgW="3191320" imgH="4334480"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8788" y="2742522"/>
                        <a:ext cx="3040848" cy="2941859"/>
                      </a:xfrm>
                      <a:prstGeom prst="rect">
                        <a:avLst/>
                      </a:prstGeom>
                      <a:noFill/>
                      <a:ln>
                        <a:noFill/>
                      </a:ln>
                      <a:effectLst/>
                    </p:spPr>
                  </p:pic>
                </p:oleObj>
              </mc:Fallback>
            </mc:AlternateContent>
          </a:graphicData>
        </a:graphic>
      </p:graphicFrame>
      <p:sp>
        <p:nvSpPr>
          <p:cNvPr id="274445" name="Text Box 1037"/>
          <p:cNvSpPr txBox="1">
            <a:spLocks noChangeArrowheads="1"/>
          </p:cNvSpPr>
          <p:nvPr/>
        </p:nvSpPr>
        <p:spPr bwMode="auto">
          <a:xfrm>
            <a:off x="2315228" y="5906377"/>
            <a:ext cx="3221720" cy="40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381" tIns="54690" rIns="109381" bIns="54690">
            <a:spAutoFit/>
          </a:bodyPr>
          <a:lstStyle/>
          <a:p>
            <a:r>
              <a:rPr lang="en-US" altLang="ru-RU" sz="1900" dirty="0">
                <a:solidFill>
                  <a:srgbClr val="000000"/>
                </a:solidFill>
              </a:rPr>
              <a:t>Zero iteration: 244 neurons</a:t>
            </a:r>
            <a:r>
              <a:rPr lang="en-US" altLang="ru-RU" dirty="0">
                <a:solidFill>
                  <a:srgbClr val="000000"/>
                </a:solidFill>
              </a:rPr>
              <a:t>.</a:t>
            </a:r>
            <a:endParaRPr lang="fr-FR" altLang="ru-RU" dirty="0">
              <a:solidFill>
                <a:srgbClr val="000000"/>
              </a:solidFill>
            </a:endParaRPr>
          </a:p>
        </p:txBody>
      </p:sp>
      <p:sp>
        <p:nvSpPr>
          <p:cNvPr id="274446" name="Text Box 1038"/>
          <p:cNvSpPr txBox="1">
            <a:spLocks noChangeArrowheads="1"/>
          </p:cNvSpPr>
          <p:nvPr/>
        </p:nvSpPr>
        <p:spPr bwMode="auto">
          <a:xfrm>
            <a:off x="8716301" y="5763560"/>
            <a:ext cx="2638227" cy="66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381" tIns="54690" rIns="109381" bIns="54690">
            <a:spAutoFit/>
          </a:bodyPr>
          <a:lstStyle/>
          <a:p>
            <a:r>
              <a:rPr lang="en-US" altLang="ru-RU" dirty="0">
                <a:solidFill>
                  <a:srgbClr val="000000"/>
                </a:solidFill>
              </a:rPr>
              <a:t>After 30 iteration: </a:t>
            </a:r>
          </a:p>
          <a:p>
            <a:r>
              <a:rPr lang="en-US" altLang="ru-RU" dirty="0">
                <a:solidFill>
                  <a:srgbClr val="000000"/>
                </a:solidFill>
              </a:rPr>
              <a:t>26 neurons with </a:t>
            </a:r>
            <a:r>
              <a:rPr lang="en-US" altLang="ru-RU" dirty="0" err="1">
                <a:solidFill>
                  <a:srgbClr val="000000"/>
                </a:solidFill>
              </a:rPr>
              <a:t>v</a:t>
            </a:r>
            <a:r>
              <a:rPr lang="en-US" altLang="ru-RU" sz="2400" baseline="-25000" dirty="0" err="1">
                <a:solidFill>
                  <a:srgbClr val="000000"/>
                </a:solidFill>
              </a:rPr>
              <a:t>ij</a:t>
            </a:r>
            <a:r>
              <a:rPr lang="en-US" altLang="ru-RU" dirty="0">
                <a:solidFill>
                  <a:srgbClr val="000000"/>
                </a:solidFill>
              </a:rPr>
              <a:t> &gt;0.5</a:t>
            </a:r>
            <a:endParaRPr lang="fr-FR" altLang="ru-RU" dirty="0">
              <a:solidFill>
                <a:srgbClr val="000000"/>
              </a:solidFill>
            </a:endParaRPr>
          </a:p>
        </p:txBody>
      </p:sp>
      <p:sp>
        <p:nvSpPr>
          <p:cNvPr id="481280" name="AutoShape 2048"/>
          <p:cNvSpPr>
            <a:spLocks noChangeArrowheads="1"/>
          </p:cNvSpPr>
          <p:nvPr/>
        </p:nvSpPr>
        <p:spPr bwMode="auto">
          <a:xfrm>
            <a:off x="5809169" y="5237897"/>
            <a:ext cx="1825129" cy="965336"/>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noFill/>
          <a:ln w="9525">
            <a:solidFill>
              <a:srgbClr val="D5380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381" tIns="54690" rIns="109381" bIns="54690" anchor="ctr"/>
          <a:lstStyle/>
          <a:p>
            <a:endParaRPr lang="ru-RU">
              <a:solidFill>
                <a:srgbClr val="000000"/>
              </a:solidFill>
            </a:endParaRPr>
          </a:p>
        </p:txBody>
      </p:sp>
      <p:sp>
        <p:nvSpPr>
          <p:cNvPr id="2" name="Скругленный прямоугольник 1"/>
          <p:cNvSpPr/>
          <p:nvPr/>
        </p:nvSpPr>
        <p:spPr bwMode="auto">
          <a:xfrm>
            <a:off x="5908427" y="1740319"/>
            <a:ext cx="3807951" cy="1063482"/>
          </a:xfrm>
          <a:prstGeom prst="roundRect">
            <a:avLst/>
          </a:prstGeom>
          <a:solidFill>
            <a:srgbClr val="00FFFF">
              <a:alpha val="22000"/>
            </a:srgbClr>
          </a:solidFill>
          <a:ln w="12700" cap="flat" cmpd="sng" algn="ctr">
            <a:solidFill>
              <a:srgbClr val="0000FF"/>
            </a:solidFill>
            <a:prstDash val="solid"/>
            <a:round/>
            <a:headEnd type="none" w="med" len="med"/>
            <a:tailEnd type="none" w="med" len="med"/>
          </a:ln>
          <a:effectLst/>
        </p:spPr>
        <p:txBody>
          <a:bodyPr vert="horz" wrap="square" lIns="109381" tIns="54690" rIns="109381" bIns="54690" numCol="1" rtlCol="0" anchor="t" anchorCtr="0" compatLnSpc="1">
            <a:prstTxWarp prst="textNoShape">
              <a:avLst/>
            </a:prstTxWarp>
          </a:bodyPr>
          <a:lstStyle/>
          <a:p>
            <a:pPr defTabSz="1093805"/>
            <a:r>
              <a:rPr lang="en-US" sz="1400" b="1" dirty="0">
                <a:effectLst/>
              </a:rPr>
              <a:t>An easy  example of the EXCHARM experiment with 6 </a:t>
            </a:r>
            <a:r>
              <a:rPr lang="en-US" sz="1400" b="1" dirty="0" err="1">
                <a:effectLst/>
              </a:rPr>
              <a:t>multiwire</a:t>
            </a:r>
            <a:r>
              <a:rPr lang="en-US" sz="1400" b="1" dirty="0">
                <a:effectLst/>
              </a:rPr>
              <a:t> proportional chambers registering a lot of hits from passing particle tracks and noise</a:t>
            </a:r>
            <a:endParaRPr lang="ru-RU" sz="1400" b="1" dirty="0">
              <a:effectLst/>
            </a:endParaRPr>
          </a:p>
        </p:txBody>
      </p:sp>
      <p:sp>
        <p:nvSpPr>
          <p:cNvPr id="3" name="Овал 2"/>
          <p:cNvSpPr/>
          <p:nvPr/>
        </p:nvSpPr>
        <p:spPr bwMode="auto">
          <a:xfrm>
            <a:off x="2876892" y="2241421"/>
            <a:ext cx="1965818" cy="1124776"/>
          </a:xfrm>
          <a:prstGeom prst="ellipse">
            <a:avLst/>
          </a:prstGeom>
          <a:noFill/>
          <a:ln w="25400" cap="flat" cmpd="sng" algn="ctr">
            <a:solidFill>
              <a:srgbClr val="0000FF"/>
            </a:solidFill>
            <a:prstDash val="solid"/>
            <a:round/>
            <a:headEnd type="none" w="med" len="med"/>
            <a:tailEnd type="none" w="med" len="med"/>
          </a:ln>
          <a:effectLst/>
        </p:spPr>
        <p:txBody>
          <a:bodyPr vert="horz" wrap="square" lIns="109381" tIns="54690" rIns="109381" bIns="54690" numCol="1" rtlCol="0" anchor="t" anchorCtr="0" compatLnSpc="1">
            <a:prstTxWarp prst="textNoShape">
              <a:avLst/>
            </a:prstTxWarp>
          </a:bodyPr>
          <a:lstStyle/>
          <a:p>
            <a:pPr defTabSz="1093805"/>
            <a:endParaRPr lang="ru-RU" sz="2200"/>
          </a:p>
        </p:txBody>
      </p:sp>
      <p:sp>
        <p:nvSpPr>
          <p:cNvPr id="4" name="TextBox 3"/>
          <p:cNvSpPr txBox="1"/>
          <p:nvPr/>
        </p:nvSpPr>
        <p:spPr>
          <a:xfrm>
            <a:off x="4655499" y="2140985"/>
            <a:ext cx="591193" cy="372058"/>
          </a:xfrm>
          <a:prstGeom prst="rect">
            <a:avLst/>
          </a:prstGeom>
          <a:noFill/>
        </p:spPr>
        <p:txBody>
          <a:bodyPr wrap="none" lIns="109381" tIns="54690" rIns="109381" bIns="54690" rtlCol="0">
            <a:spAutoFit/>
          </a:bodyPr>
          <a:lstStyle/>
          <a:p>
            <a:r>
              <a:rPr lang="en-US" altLang="ru-RU" sz="1700" b="1" i="1" dirty="0" err="1">
                <a:solidFill>
                  <a:srgbClr val="0000FF"/>
                </a:solidFill>
              </a:rPr>
              <a:t>w</a:t>
            </a:r>
            <a:r>
              <a:rPr lang="en-US" altLang="ru-RU" sz="1700" b="1" i="1" baseline="-25000" dirty="0" err="1">
                <a:solidFill>
                  <a:srgbClr val="0000FF"/>
                </a:solidFill>
              </a:rPr>
              <a:t>ijkl</a:t>
            </a:r>
            <a:endParaRPr lang="ru-RU" sz="1700" b="1" dirty="0">
              <a:solidFill>
                <a:srgbClr val="0000FF"/>
              </a:solidFill>
            </a:endParaRPr>
          </a:p>
        </p:txBody>
      </p:sp>
      <p:cxnSp>
        <p:nvCxnSpPr>
          <p:cNvPr id="6" name="Прямая со стрелкой 5"/>
          <p:cNvCxnSpPr/>
          <p:nvPr/>
        </p:nvCxnSpPr>
        <p:spPr bwMode="auto">
          <a:xfrm flipH="1">
            <a:off x="4655492" y="2461081"/>
            <a:ext cx="637072" cy="0"/>
          </a:xfrm>
          <a:prstGeom prst="straightConnector1">
            <a:avLst/>
          </a:prstGeom>
          <a:solidFill>
            <a:schemeClr val="accent1"/>
          </a:solidFill>
          <a:ln w="254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Скругленный прямоугольник 6"/>
          <p:cNvSpPr/>
          <p:nvPr/>
        </p:nvSpPr>
        <p:spPr bwMode="auto">
          <a:xfrm>
            <a:off x="10552943" y="1483610"/>
            <a:ext cx="1700618" cy="951019"/>
          </a:xfrm>
          <a:prstGeom prst="roundRect">
            <a:avLst/>
          </a:prstGeom>
          <a:noFill/>
          <a:ln w="19050" cap="flat" cmpd="sng" algn="ctr">
            <a:solidFill>
              <a:srgbClr val="0000FF"/>
            </a:solidFill>
            <a:prstDash val="solid"/>
            <a:round/>
            <a:headEnd type="none" w="med" len="med"/>
            <a:tailEnd type="none" w="med" len="med"/>
          </a:ln>
          <a:effectLst/>
        </p:spPr>
        <p:txBody>
          <a:bodyPr vert="horz" wrap="square" lIns="109381" tIns="54690" rIns="109381" bIns="54690" numCol="1" rtlCol="0" anchor="t" anchorCtr="0" compatLnSpc="1">
            <a:prstTxWarp prst="textNoShape">
              <a:avLst/>
            </a:prstTxWarp>
          </a:bodyPr>
          <a:lstStyle/>
          <a:p>
            <a:r>
              <a:rPr lang="en-US" sz="1400" b="1" dirty="0">
                <a:effectLst/>
              </a:rPr>
              <a:t>Neuron </a:t>
            </a:r>
            <a:r>
              <a:rPr lang="en-US" sz="1400" b="1" i="1" dirty="0" err="1">
                <a:effectLst/>
              </a:rPr>
              <a:t>s</a:t>
            </a:r>
            <a:r>
              <a:rPr lang="en-US" sz="1400" b="1" i="1" baseline="-25000" dirty="0" err="1">
                <a:effectLst/>
              </a:rPr>
              <a:t>ij</a:t>
            </a:r>
            <a:r>
              <a:rPr lang="en-US" sz="1400" b="1" dirty="0">
                <a:effectLst/>
              </a:rPr>
              <a:t> is the segment connecting points </a:t>
            </a:r>
            <a:r>
              <a:rPr lang="en-US" sz="1400" b="1" i="1" dirty="0" err="1">
                <a:effectLst/>
              </a:rPr>
              <a:t>i</a:t>
            </a:r>
            <a:r>
              <a:rPr lang="en-US" sz="1400" b="1" dirty="0">
                <a:effectLst/>
              </a:rPr>
              <a:t> and j</a:t>
            </a:r>
            <a:endParaRPr lang="ru-RU" sz="1400" b="1" dirty="0">
              <a:effectLst/>
            </a:endParaRPr>
          </a:p>
        </p:txBody>
      </p:sp>
      <p:sp>
        <p:nvSpPr>
          <p:cNvPr id="9" name="Нижний колонтитул 8"/>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8" name="Дата 7"/>
          <p:cNvSpPr>
            <a:spLocks noGrp="1"/>
          </p:cNvSpPr>
          <p:nvPr>
            <p:ph type="dt" sz="half" idx="10"/>
          </p:nvPr>
        </p:nvSpPr>
        <p:spPr/>
        <p:txBody>
          <a:bodyPr/>
          <a:lstStyle/>
          <a:p>
            <a:pPr>
              <a:defRPr/>
            </a:pPr>
            <a:fld id="{6CD8A130-608F-44D8-8FF6-B2EF74879E57}" type="datetime1">
              <a:rPr lang="ru-RU" altLang="ru-RU" smtClean="0"/>
              <a:t>25.10.2022</a:t>
            </a:fld>
            <a:endParaRPr lang="ru-RU" altLang="ru-RU"/>
          </a:p>
        </p:txBody>
      </p:sp>
    </p:spTree>
    <p:extLst>
      <p:ext uri="{BB962C8B-B14F-4D97-AF65-F5344CB8AC3E}">
        <p14:creationId xmlns:p14="http://schemas.microsoft.com/office/powerpoint/2010/main" val="3231325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1"/>
          </p:nvPr>
        </p:nvSpPr>
        <p:spPr>
          <a:xfrm>
            <a:off x="10711440" y="6636891"/>
            <a:ext cx="1507698" cy="379747"/>
          </a:xfrm>
        </p:spPr>
        <p:txBody>
          <a:bodyPr/>
          <a:lstStyle/>
          <a:p>
            <a:fld id="{88250E39-18FE-45A2-A9F7-DB9C62EA7E6B}" type="slidenum">
              <a:rPr lang="ru-RU" smtClean="0">
                <a:solidFill>
                  <a:srgbClr val="000000"/>
                </a:solidFill>
              </a:rPr>
              <a:pPr/>
              <a:t>14</a:t>
            </a:fld>
            <a:endParaRPr lang="ru-RU" dirty="0">
              <a:solidFill>
                <a:srgbClr val="000000"/>
              </a:solidFill>
            </a:endParaRPr>
          </a:p>
        </p:txBody>
      </p:sp>
      <p:sp>
        <p:nvSpPr>
          <p:cNvPr id="5" name="Прямоугольник 4"/>
          <p:cNvSpPr/>
          <p:nvPr/>
        </p:nvSpPr>
        <p:spPr>
          <a:xfrm>
            <a:off x="194366" y="992319"/>
            <a:ext cx="12486583" cy="5278658"/>
          </a:xfrm>
          <a:prstGeom prst="rect">
            <a:avLst/>
          </a:prstGeom>
        </p:spPr>
        <p:txBody>
          <a:bodyPr wrap="square" lIns="109381" tIns="54690" rIns="109381" bIns="54690">
            <a:spAutoFit/>
          </a:bodyPr>
          <a:lstStyle/>
          <a:p>
            <a:r>
              <a:rPr lang="en-US" sz="2400" b="1" dirty="0">
                <a:effectLst/>
              </a:rPr>
              <a:t>Big Data era.</a:t>
            </a:r>
          </a:p>
          <a:p>
            <a:pPr lvl="0"/>
            <a:r>
              <a:rPr lang="en-US" sz="2000" b="1" dirty="0">
                <a:solidFill>
                  <a:srgbClr val="C00000"/>
                </a:solidFill>
                <a:effectLst/>
              </a:rPr>
              <a:t>Technological achievements: </a:t>
            </a:r>
            <a:r>
              <a:rPr lang="en-US" sz="2000" b="1" dirty="0">
                <a:effectLst/>
              </a:rPr>
              <a:t>HPCs, GPU, clouds. </a:t>
            </a:r>
          </a:p>
          <a:p>
            <a:r>
              <a:rPr lang="en-US" sz="2000" b="1" dirty="0">
                <a:solidFill>
                  <a:srgbClr val="C00000"/>
                </a:solidFill>
                <a:effectLst/>
              </a:rPr>
              <a:t>Biological observations: </a:t>
            </a:r>
            <a:r>
              <a:rPr lang="en-US" sz="2000" b="1" dirty="0">
                <a:effectLst/>
              </a:rPr>
              <a:t>The mammal brain is organized in a deep architecture, animal visual cortex perceive 3D objects.</a:t>
            </a:r>
          </a:p>
          <a:p>
            <a:endParaRPr lang="ru-RU" sz="800" dirty="0">
              <a:effectLst/>
            </a:endParaRPr>
          </a:p>
          <a:p>
            <a:pPr>
              <a:lnSpc>
                <a:spcPct val="114000"/>
              </a:lnSpc>
            </a:pPr>
            <a:r>
              <a:rPr lang="en-US" sz="2000" dirty="0">
                <a:effectLst/>
              </a:rPr>
              <a:t>Problems to be solved are now getting more and more complicated, so the ANN architecture </a:t>
            </a:r>
            <a:r>
              <a:rPr lang="en-US" sz="2000" b="1" dirty="0">
                <a:effectLst/>
              </a:rPr>
              <a:t>needs to become deeper by adding more hidden layers for better parametrization to obtain more adequate problem modelling. </a:t>
            </a:r>
            <a:endParaRPr lang="ru-RU" sz="2000" b="1" dirty="0">
              <a:effectLst/>
            </a:endParaRPr>
          </a:p>
          <a:p>
            <a:pPr>
              <a:lnSpc>
                <a:spcPct val="114000"/>
              </a:lnSpc>
            </a:pPr>
            <a:endParaRPr lang="ru-RU" sz="800" dirty="0">
              <a:effectLst/>
            </a:endParaRPr>
          </a:p>
          <a:p>
            <a:pPr>
              <a:lnSpc>
                <a:spcPct val="114000"/>
              </a:lnSpc>
            </a:pPr>
            <a:r>
              <a:rPr lang="en-US" sz="2000" dirty="0">
                <a:effectLst/>
              </a:rPr>
              <a:t>However in most cases deepening, i.e. the fast grow of inter-neutron links, faces the problem known as the “Curse of dimensionality”, which leads to overfitting or to sticking the minimized BP error function in wrong local minimum. </a:t>
            </a:r>
          </a:p>
          <a:p>
            <a:pPr>
              <a:lnSpc>
                <a:spcPct val="114000"/>
              </a:lnSpc>
            </a:pPr>
            <a:r>
              <a:rPr lang="en-US" sz="2000" dirty="0">
                <a:effectLst/>
              </a:rPr>
              <a:t>Hopfield NN could not also be effective enough in cases of noisy and dense events.</a:t>
            </a:r>
            <a:r>
              <a:rPr lang="en-US" sz="2000" b="1" dirty="0">
                <a:effectLst/>
              </a:rPr>
              <a:t> </a:t>
            </a:r>
          </a:p>
          <a:p>
            <a:pPr>
              <a:lnSpc>
                <a:spcPct val="114000"/>
              </a:lnSpc>
            </a:pPr>
            <a:endParaRPr lang="ru-RU" sz="800" dirty="0">
              <a:effectLst/>
            </a:endParaRPr>
          </a:p>
          <a:p>
            <a:pPr lvl="0"/>
            <a:r>
              <a:rPr lang="en-US" sz="2400" b="1" dirty="0">
                <a:solidFill>
                  <a:srgbClr val="C00000"/>
                </a:solidFill>
                <a:effectLst/>
              </a:rPr>
              <a:t>Challenge for deep neural networks and new methods of their training, ensuring high performance, parallelism and scalability of implementation.</a:t>
            </a:r>
          </a:p>
          <a:p>
            <a:endParaRPr lang="ru-RU" dirty="0">
              <a:effectLst/>
            </a:endParaRPr>
          </a:p>
        </p:txBody>
      </p:sp>
      <p:sp>
        <p:nvSpPr>
          <p:cNvPr id="6" name="TextBox 5"/>
          <p:cNvSpPr txBox="1"/>
          <p:nvPr/>
        </p:nvSpPr>
        <p:spPr>
          <a:xfrm>
            <a:off x="634048" y="-34679"/>
            <a:ext cx="11852536" cy="1279999"/>
          </a:xfrm>
          <a:prstGeom prst="rect">
            <a:avLst/>
          </a:prstGeom>
          <a:noFill/>
        </p:spPr>
        <p:txBody>
          <a:bodyPr wrap="square" lIns="109381" tIns="54690" rIns="109381" bIns="54690" rtlCol="0">
            <a:spAutoFit/>
          </a:bodyPr>
          <a:lstStyle/>
          <a:p>
            <a:pPr lvl="0" algn="ctr"/>
            <a:r>
              <a:rPr lang="en-US" sz="3800" b="1" dirty="0">
                <a:solidFill>
                  <a:srgbClr val="0000FF"/>
                </a:solidFill>
                <a:effectLst/>
              </a:rPr>
              <a:t>Preconditions and inevitability </a:t>
            </a:r>
          </a:p>
          <a:p>
            <a:pPr lvl="0" algn="ctr"/>
            <a:r>
              <a:rPr lang="en-US" sz="3800" b="1" dirty="0">
                <a:solidFill>
                  <a:srgbClr val="0000FF"/>
                </a:solidFill>
                <a:effectLst/>
              </a:rPr>
              <a:t>of the deep learning appearance</a:t>
            </a:r>
            <a:endParaRPr lang="ru-RU" sz="3800" b="1" dirty="0">
              <a:solidFill>
                <a:srgbClr val="0000FF"/>
              </a:solidFill>
              <a:effectLst/>
            </a:endParaRPr>
          </a:p>
        </p:txBody>
      </p:sp>
      <p:sp>
        <p:nvSpPr>
          <p:cNvPr id="7" name="Нижний колонтитул 6"/>
          <p:cNvSpPr>
            <a:spLocks noGrp="1"/>
          </p:cNvSpPr>
          <p:nvPr>
            <p:ph type="ftr" sz="quarter" idx="11"/>
          </p:nvPr>
        </p:nvSpPr>
        <p:spPr>
          <a:xfrm>
            <a:off x="4093825" y="6646131"/>
            <a:ext cx="3764280" cy="379747"/>
          </a:xfrm>
        </p:spPr>
        <p:txBody>
          <a:bodyPr/>
          <a:lstStyle/>
          <a:p>
            <a:pPr>
              <a:defRPr/>
            </a:pPr>
            <a:r>
              <a:rPr lang="ru-RU" altLang="ru-RU"/>
              <a:t>Ососков Г.А. </a:t>
            </a:r>
            <a:r>
              <a:rPr lang="it-IT" altLang="ru-RU"/>
              <a:t>AYSS-22 Deep neural networks </a:t>
            </a:r>
            <a:endParaRPr lang="ru-RU" altLang="ru-RU" dirty="0"/>
          </a:p>
        </p:txBody>
      </p:sp>
      <p:sp>
        <p:nvSpPr>
          <p:cNvPr id="2" name="Дата 1"/>
          <p:cNvSpPr>
            <a:spLocks noGrp="1"/>
          </p:cNvSpPr>
          <p:nvPr>
            <p:ph type="dt" sz="half" idx="10"/>
          </p:nvPr>
        </p:nvSpPr>
        <p:spPr/>
        <p:txBody>
          <a:bodyPr/>
          <a:lstStyle/>
          <a:p>
            <a:pPr>
              <a:defRPr/>
            </a:pPr>
            <a:fld id="{9C42D890-09EE-485B-9F1E-B51D79941272}" type="datetime1">
              <a:rPr lang="ru-RU" altLang="ru-RU" smtClean="0"/>
              <a:t>25.10.2022</a:t>
            </a:fld>
            <a:endParaRPr lang="ru-RU" altLang="ru-RU"/>
          </a:p>
        </p:txBody>
      </p:sp>
    </p:spTree>
    <p:extLst>
      <p:ext uri="{BB962C8B-B14F-4D97-AF65-F5344CB8AC3E}">
        <p14:creationId xmlns:p14="http://schemas.microsoft.com/office/powerpoint/2010/main" val="2182911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991235" y="6786673"/>
            <a:ext cx="2773680" cy="203985"/>
          </a:xfrm>
        </p:spPr>
        <p:txBody>
          <a:bodyPr/>
          <a:lstStyle/>
          <a:p>
            <a:fld id="{136A62C0-35EF-4661-BA5C-97820C3C3F09}" type="datetime1">
              <a:rPr lang="ru-RU" altLang="ru-RU" smtClean="0"/>
              <a:t>25.10.2022</a:t>
            </a:fld>
            <a:endParaRPr lang="ru-RU" altLang="ru-RU" dirty="0"/>
          </a:p>
        </p:txBody>
      </p:sp>
      <p:sp>
        <p:nvSpPr>
          <p:cNvPr id="3" name="Нижний колонтитул 2"/>
          <p:cNvSpPr>
            <a:spLocks noGrp="1"/>
          </p:cNvSpPr>
          <p:nvPr>
            <p:ph type="ftr" sz="quarter" idx="11"/>
          </p:nvPr>
        </p:nvSpPr>
        <p:spPr>
          <a:xfrm>
            <a:off x="4458335" y="6884918"/>
            <a:ext cx="5050492" cy="105727"/>
          </a:xfrm>
        </p:spPr>
        <p:txBody>
          <a:bodyPr/>
          <a:lstStyle/>
          <a:p>
            <a:r>
              <a:rPr lang="ru-RU" altLang="ru-RU" dirty="0" err="1"/>
              <a:t>Ососков</a:t>
            </a:r>
            <a:r>
              <a:rPr lang="ru-RU" altLang="ru-RU" dirty="0"/>
              <a:t> Г.А. </a:t>
            </a:r>
            <a:r>
              <a:rPr lang="en-GB" altLang="ru-RU" dirty="0"/>
              <a:t>AYSS-22 Deep neural networks </a:t>
            </a:r>
            <a:endParaRPr lang="ru-RU" altLang="ru-RU" dirty="0"/>
          </a:p>
        </p:txBody>
      </p:sp>
      <p:sp>
        <p:nvSpPr>
          <p:cNvPr id="4" name="Номер слайда 3"/>
          <p:cNvSpPr>
            <a:spLocks noGrp="1"/>
          </p:cNvSpPr>
          <p:nvPr>
            <p:ph type="sldNum" sz="quarter" idx="12"/>
          </p:nvPr>
        </p:nvSpPr>
        <p:spPr>
          <a:xfrm>
            <a:off x="11165011" y="6884918"/>
            <a:ext cx="524704" cy="105740"/>
          </a:xfrm>
        </p:spPr>
        <p:txBody>
          <a:bodyPr/>
          <a:lstStyle/>
          <a:p>
            <a:fld id="{5A78442F-AA51-453E-A45D-AEAE194BB88B}" type="slidenum">
              <a:rPr lang="ru-RU" altLang="ru-RU" smtClean="0"/>
              <a:pPr/>
              <a:t>15</a:t>
            </a:fld>
            <a:endParaRPr lang="ru-RU" altLang="ru-RU" dirty="0"/>
          </a:p>
        </p:txBody>
      </p:sp>
      <p:sp>
        <p:nvSpPr>
          <p:cNvPr id="5" name="TextBox 4"/>
          <p:cNvSpPr txBox="1"/>
          <p:nvPr/>
        </p:nvSpPr>
        <p:spPr>
          <a:xfrm>
            <a:off x="630243" y="0"/>
            <a:ext cx="11514079" cy="922978"/>
          </a:xfrm>
          <a:prstGeom prst="rect">
            <a:avLst/>
          </a:prstGeom>
          <a:noFill/>
        </p:spPr>
        <p:txBody>
          <a:bodyPr wrap="square" lIns="109381" tIns="54690" rIns="109381" bIns="54690" rtlCol="0">
            <a:spAutoFit/>
          </a:bodyPr>
          <a:lstStyle/>
          <a:p>
            <a:pPr algn="ctr">
              <a:lnSpc>
                <a:spcPct val="80000"/>
              </a:lnSpc>
            </a:pPr>
            <a:r>
              <a:rPr lang="en-US" sz="3300" b="1" dirty="0">
                <a:solidFill>
                  <a:srgbClr val="0000FF"/>
                </a:solidFill>
                <a:effectLst/>
              </a:rPr>
              <a:t>Brief intro to different types of deep neural networks and their training</a:t>
            </a:r>
            <a:r>
              <a:rPr lang="ru-RU" sz="3300" b="1" dirty="0">
                <a:solidFill>
                  <a:srgbClr val="0000FF"/>
                </a:solidFill>
                <a:effectLst/>
              </a:rPr>
              <a:t> </a:t>
            </a:r>
            <a:r>
              <a:rPr lang="en-US" sz="3300" b="1" dirty="0">
                <a:solidFill>
                  <a:srgbClr val="0000FF"/>
                </a:solidFill>
                <a:effectLst/>
              </a:rPr>
              <a:t>problems</a:t>
            </a:r>
            <a:endParaRPr lang="ru-RU" sz="3300" b="1" dirty="0">
              <a:solidFill>
                <a:srgbClr val="0000FF"/>
              </a:solidFill>
              <a:effectLst/>
            </a:endParaRPr>
          </a:p>
        </p:txBody>
      </p:sp>
      <p:sp>
        <p:nvSpPr>
          <p:cNvPr id="6" name="TextBox 5"/>
          <p:cNvSpPr txBox="1"/>
          <p:nvPr/>
        </p:nvSpPr>
        <p:spPr>
          <a:xfrm>
            <a:off x="404547" y="699070"/>
            <a:ext cx="11871856" cy="2049441"/>
          </a:xfrm>
          <a:prstGeom prst="rect">
            <a:avLst/>
          </a:prstGeom>
          <a:noFill/>
        </p:spPr>
        <p:txBody>
          <a:bodyPr wrap="square" lIns="109381" tIns="54690" rIns="109381" bIns="54690" rtlCol="0">
            <a:spAutoFit/>
          </a:bodyPr>
          <a:lstStyle/>
          <a:p>
            <a:pPr marL="410177" lvl="2" indent="-410177">
              <a:buAutoNum type="arabicPeriod"/>
            </a:pPr>
            <a:r>
              <a:rPr lang="en-GB" sz="2600" b="1" u="sng" dirty="0" err="1">
                <a:solidFill>
                  <a:srgbClr val="0000FF"/>
                </a:solidFill>
                <a:effectLst/>
              </a:rPr>
              <a:t>Multilayered</a:t>
            </a:r>
            <a:r>
              <a:rPr lang="en-GB" sz="2600" b="1" u="sng" dirty="0">
                <a:solidFill>
                  <a:srgbClr val="0000FF"/>
                </a:solidFill>
                <a:effectLst/>
              </a:rPr>
              <a:t> feed-forward neural network</a:t>
            </a:r>
          </a:p>
          <a:p>
            <a:pPr marL="0" lvl="2"/>
            <a:r>
              <a:rPr lang="en-US" sz="1900" b="1" dirty="0">
                <a:effectLst/>
              </a:rPr>
              <a:t>Set the training sample </a:t>
            </a:r>
            <a:r>
              <a:rPr lang="ru-RU" sz="1900" b="1" i="1" dirty="0">
                <a:effectLst/>
              </a:rPr>
              <a:t>(</a:t>
            </a:r>
            <a:r>
              <a:rPr lang="en-US" sz="1900" b="1" i="1" dirty="0">
                <a:effectLst/>
              </a:rPr>
              <a:t>X</a:t>
            </a:r>
            <a:r>
              <a:rPr lang="en-US" sz="1900" b="1" i="1" baseline="-25000" dirty="0">
                <a:effectLst/>
              </a:rPr>
              <a:t>i</a:t>
            </a:r>
            <a:r>
              <a:rPr lang="ru-RU" sz="1900" b="1" i="1" dirty="0">
                <a:effectLst/>
              </a:rPr>
              <a:t>,</a:t>
            </a:r>
            <a:r>
              <a:rPr lang="en-US" sz="1900" b="1" i="1" dirty="0" err="1">
                <a:effectLst/>
              </a:rPr>
              <a:t>Z</a:t>
            </a:r>
            <a:r>
              <a:rPr lang="en-US" sz="1900" b="1" i="1" baseline="-25000" dirty="0" err="1">
                <a:effectLst/>
              </a:rPr>
              <a:t>i</a:t>
            </a:r>
            <a:r>
              <a:rPr lang="ru-RU" sz="1900" b="1" i="1" dirty="0">
                <a:effectLst/>
              </a:rPr>
              <a:t>). </a:t>
            </a:r>
            <a:r>
              <a:rPr lang="en-US" sz="1900" b="1" dirty="0">
                <a:effectLst/>
              </a:rPr>
              <a:t>We initiate weights </a:t>
            </a:r>
            <a:r>
              <a:rPr lang="en-US" sz="1900" b="1" i="1" dirty="0" err="1">
                <a:effectLst/>
              </a:rPr>
              <a:t>w</a:t>
            </a:r>
            <a:r>
              <a:rPr lang="en-US" sz="1900" b="1" i="1" baseline="-25000" dirty="0" err="1">
                <a:effectLst/>
              </a:rPr>
              <a:t>ij</a:t>
            </a:r>
            <a:r>
              <a:rPr lang="en-US" sz="1900" b="1" dirty="0">
                <a:effectLst/>
              </a:rPr>
              <a:t>, select the activation function </a:t>
            </a:r>
            <a:r>
              <a:rPr lang="en-US" sz="1900" b="1" i="1" dirty="0">
                <a:effectLst/>
              </a:rPr>
              <a:t>g(x)</a:t>
            </a:r>
            <a:r>
              <a:rPr lang="en-US" sz="1900" b="1" dirty="0">
                <a:effectLst/>
              </a:rPr>
              <a:t> (usually sigmoid </a:t>
            </a:r>
            <a:r>
              <a:rPr lang="en-US" sz="1900" b="1" i="1" dirty="0">
                <a:effectLst/>
              </a:rPr>
              <a:t>σ(x)</a:t>
            </a:r>
            <a:r>
              <a:rPr lang="en-US" sz="1900" b="1" dirty="0">
                <a:effectLst/>
              </a:rPr>
              <a:t>) and train the network. </a:t>
            </a:r>
          </a:p>
          <a:p>
            <a:pPr marL="0" lvl="2"/>
            <a:r>
              <a:rPr lang="en-US" sz="1900" b="1" dirty="0">
                <a:effectLst/>
              </a:rPr>
              <a:t>Previous experience: to train a network to apply the method of back propagation of error, when the method of gradient descent for all weights to minimize a quadratic error function of the network: </a:t>
            </a:r>
            <a:r>
              <a:rPr lang="en-GB" altLang="ru-RU" sz="2400" b="1" i="1" dirty="0">
                <a:effectLst/>
              </a:rPr>
              <a:t>E=</a:t>
            </a:r>
            <a:r>
              <a:rPr lang="el-GR" altLang="ru-RU" sz="2400" b="1" i="1" dirty="0">
                <a:effectLst/>
              </a:rPr>
              <a:t>Σ</a:t>
            </a:r>
            <a:r>
              <a:rPr lang="en-US" altLang="ru-RU" sz="2400" b="1" i="1" baseline="-25000" dirty="0">
                <a:effectLst/>
              </a:rPr>
              <a:t>m</a:t>
            </a:r>
            <a:r>
              <a:rPr lang="el-GR" altLang="ru-RU" sz="2400" b="1" i="1" dirty="0">
                <a:effectLst/>
              </a:rPr>
              <a:t>Σ</a:t>
            </a:r>
            <a:r>
              <a:rPr lang="en-US" altLang="ru-RU" sz="2400" b="1" i="1" baseline="-25000" dirty="0" err="1">
                <a:effectLst/>
              </a:rPr>
              <a:t>ij</a:t>
            </a:r>
            <a:r>
              <a:rPr lang="en-US" altLang="ru-RU" sz="2400" b="1" i="1" baseline="-25000" dirty="0">
                <a:effectLst/>
              </a:rPr>
              <a:t> </a:t>
            </a:r>
            <a:r>
              <a:rPr lang="en-US" altLang="ru-RU" sz="2400" b="1" i="1" dirty="0">
                <a:effectLst/>
              </a:rPr>
              <a:t>(</a:t>
            </a:r>
            <a:r>
              <a:rPr lang="en-GB" altLang="ru-RU" sz="2400" b="1" i="1" dirty="0" err="1">
                <a:effectLst/>
              </a:rPr>
              <a:t>y</a:t>
            </a:r>
            <a:r>
              <a:rPr lang="en-GB" altLang="ru-RU" sz="2400" b="1" i="1" baseline="-25000" dirty="0" err="1">
                <a:effectLst/>
              </a:rPr>
              <a:t>i</a:t>
            </a:r>
            <a:r>
              <a:rPr lang="en-GB" altLang="ru-RU" sz="2400" b="1" i="1" baseline="-25000" dirty="0">
                <a:effectLst/>
              </a:rPr>
              <a:t> </a:t>
            </a:r>
            <a:r>
              <a:rPr lang="en-GB" altLang="ru-RU" sz="2400" b="1" i="1" baseline="30000" dirty="0">
                <a:effectLst/>
              </a:rPr>
              <a:t>(m)</a:t>
            </a:r>
            <a:r>
              <a:rPr lang="en-GB" altLang="ru-RU" sz="2400" b="1" i="1" dirty="0">
                <a:effectLst/>
              </a:rPr>
              <a:t> – </a:t>
            </a:r>
            <a:r>
              <a:rPr lang="en-GB" altLang="ru-RU" sz="2400" b="1" i="1" dirty="0" err="1">
                <a:effectLst/>
              </a:rPr>
              <a:t>z</a:t>
            </a:r>
            <a:r>
              <a:rPr lang="en-GB" altLang="ru-RU" sz="2400" b="1" i="1" baseline="-25000" dirty="0" err="1">
                <a:effectLst/>
              </a:rPr>
              <a:t>i</a:t>
            </a:r>
            <a:r>
              <a:rPr lang="en-GB" altLang="ru-RU" sz="2400" b="1" i="1" baseline="-25000" dirty="0">
                <a:effectLst/>
              </a:rPr>
              <a:t> </a:t>
            </a:r>
            <a:r>
              <a:rPr lang="en-GB" altLang="ru-RU" sz="2400" b="1" i="1" baseline="30000" dirty="0">
                <a:effectLst/>
              </a:rPr>
              <a:t>(m)</a:t>
            </a:r>
            <a:r>
              <a:rPr lang="en-GB" altLang="ru-RU" sz="2400" b="1" i="1" dirty="0">
                <a:effectLst/>
              </a:rPr>
              <a:t> )</a:t>
            </a:r>
            <a:r>
              <a:rPr lang="en-GB" altLang="ru-RU" sz="2400" b="1" i="1" baseline="30000" dirty="0">
                <a:effectLst/>
              </a:rPr>
              <a:t>2</a:t>
            </a:r>
            <a:r>
              <a:rPr lang="en-GB" altLang="ru-RU" sz="2400" b="1" i="1" dirty="0">
                <a:effectLst/>
              </a:rPr>
              <a:t> </a:t>
            </a:r>
            <a:r>
              <a:rPr lang="en-GB" altLang="ru-RU" sz="2400" b="1" dirty="0">
                <a:effectLst/>
              </a:rPr>
              <a:t>→</a:t>
            </a:r>
            <a:r>
              <a:rPr lang="en-GB" altLang="ru-RU" sz="2400" b="1" i="1" dirty="0">
                <a:effectLst/>
              </a:rPr>
              <a:t> min</a:t>
            </a:r>
            <a:r>
              <a:rPr lang="en-GB" altLang="ru-RU" sz="2400" b="1" i="1" baseline="-25000" dirty="0">
                <a:effectLst/>
              </a:rPr>
              <a:t>{</a:t>
            </a:r>
            <a:r>
              <a:rPr lang="en-US" altLang="ru-RU" sz="2400" b="1" i="1" baseline="-25000" dirty="0" err="1">
                <a:effectLst/>
              </a:rPr>
              <a:t>wij</a:t>
            </a:r>
            <a:r>
              <a:rPr lang="en-GB" altLang="ru-RU" sz="2400" b="1" i="1" baseline="-25000" dirty="0">
                <a:effectLst/>
              </a:rPr>
              <a:t>}</a:t>
            </a:r>
            <a:endParaRPr lang="ru-RU" sz="1900" b="1" dirty="0">
              <a:effectLst/>
            </a:endParaRPr>
          </a:p>
        </p:txBody>
      </p:sp>
      <p:pic>
        <p:nvPicPr>
          <p:cNvPr id="5109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4691" y="2442950"/>
            <a:ext cx="3436305" cy="2245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779" y="2650265"/>
            <a:ext cx="7920880" cy="4234654"/>
          </a:xfrm>
          <a:prstGeom prst="rect">
            <a:avLst/>
          </a:prstGeom>
          <a:noFill/>
        </p:spPr>
        <p:txBody>
          <a:bodyPr wrap="square" lIns="109381" tIns="54690" rIns="109381" bIns="54690" rtlCol="0">
            <a:spAutoFit/>
          </a:bodyPr>
          <a:lstStyle/>
          <a:p>
            <a:pPr marL="0" lvl="2"/>
            <a:r>
              <a:rPr lang="en-US" b="1" u="sng" dirty="0">
                <a:solidFill>
                  <a:srgbClr val="C00000"/>
                </a:solidFill>
                <a:effectLst/>
              </a:rPr>
              <a:t>E</a:t>
            </a:r>
            <a:r>
              <a:rPr lang="en-GB" b="1" u="sng" dirty="0">
                <a:solidFill>
                  <a:srgbClr val="C00000"/>
                </a:solidFill>
                <a:effectLst/>
              </a:rPr>
              <a:t>merging problems:</a:t>
            </a:r>
            <a:endParaRPr lang="ru-RU" b="1" u="sng" dirty="0">
              <a:solidFill>
                <a:srgbClr val="C00000"/>
              </a:solidFill>
              <a:effectLst/>
            </a:endParaRPr>
          </a:p>
          <a:p>
            <a:pPr marL="410177" lvl="2" indent="-410177">
              <a:buFont typeface="+mj-lt"/>
              <a:buAutoNum type="arabicParenR"/>
            </a:pPr>
            <a:r>
              <a:rPr lang="en-US" sz="1900" b="1" dirty="0">
                <a:effectLst/>
              </a:rPr>
              <a:t>curse of dimensionality</a:t>
            </a:r>
          </a:p>
          <a:p>
            <a:pPr marL="410177" lvl="2" indent="-410177">
              <a:buFont typeface="+mj-lt"/>
              <a:buAutoNum type="arabicParenR"/>
            </a:pPr>
            <a:r>
              <a:rPr lang="en-US" sz="1900" b="1" dirty="0">
                <a:effectLst/>
              </a:rPr>
              <a:t>overtraining</a:t>
            </a:r>
          </a:p>
          <a:p>
            <a:pPr marL="410177" lvl="2" indent="-410177">
              <a:buFont typeface="+mj-lt"/>
              <a:buAutoNum type="arabicParenR"/>
            </a:pPr>
            <a:r>
              <a:rPr lang="en-US" sz="1900" b="1" dirty="0">
                <a:effectLst/>
              </a:rPr>
              <a:t>getting stuck E in a local minimum</a:t>
            </a:r>
          </a:p>
          <a:p>
            <a:pPr marL="410177" lvl="2" indent="-410177">
              <a:buFont typeface="+mj-lt"/>
              <a:buAutoNum type="arabicParenR"/>
            </a:pPr>
            <a:r>
              <a:rPr lang="en-US" sz="1900" b="1" dirty="0">
                <a:effectLst/>
              </a:rPr>
              <a:t>vanishing or explosive gradient</a:t>
            </a:r>
          </a:p>
          <a:p>
            <a:pPr marL="0" lvl="2"/>
            <a:r>
              <a:rPr lang="en-US" sz="2400" b="1" u="sng" dirty="0">
                <a:solidFill>
                  <a:srgbClr val="007E39"/>
                </a:solidFill>
                <a:effectLst/>
              </a:rPr>
              <a:t>How to solve those problems</a:t>
            </a:r>
            <a:endParaRPr lang="ru-RU" sz="2400" b="1" u="sng" dirty="0">
              <a:solidFill>
                <a:srgbClr val="007E39"/>
              </a:solidFill>
              <a:effectLst/>
            </a:endParaRPr>
          </a:p>
          <a:p>
            <a:pPr marL="546903" lvl="2" indent="-546903">
              <a:buAutoNum type="arabicParenR"/>
            </a:pPr>
            <a:r>
              <a:rPr lang="en-US" b="1" dirty="0">
                <a:solidFill>
                  <a:srgbClr val="00B050"/>
                </a:solidFill>
                <a:effectLst/>
              </a:rPr>
              <a:t>Reducing the dimension of the network</a:t>
            </a:r>
            <a:endParaRPr lang="ru-RU" b="1" dirty="0">
              <a:solidFill>
                <a:srgbClr val="00B050"/>
              </a:solidFill>
              <a:effectLst/>
            </a:endParaRPr>
          </a:p>
          <a:p>
            <a:pPr marL="0" lvl="2"/>
            <a:r>
              <a:rPr lang="en-US" b="1" dirty="0">
                <a:solidFill>
                  <a:srgbClr val="C00000"/>
                </a:solidFill>
                <a:effectLst/>
              </a:rPr>
              <a:t> </a:t>
            </a:r>
            <a:r>
              <a:rPr lang="en-US" b="1" dirty="0">
                <a:effectLst/>
              </a:rPr>
              <a:t>two methods:</a:t>
            </a:r>
            <a:endParaRPr lang="ru-RU" b="1" dirty="0">
              <a:effectLst/>
            </a:endParaRPr>
          </a:p>
          <a:p>
            <a:pPr marL="410177" lvl="2" indent="-410177">
              <a:buAutoNum type="arabicParenBoth"/>
            </a:pPr>
            <a:r>
              <a:rPr lang="en-US" sz="1900" b="1" dirty="0">
                <a:effectLst/>
              </a:rPr>
              <a:t>a </a:t>
            </a:r>
            <a:r>
              <a:rPr lang="en-US" sz="1900" b="1" dirty="0">
                <a:solidFill>
                  <a:srgbClr val="C00000"/>
                </a:solidFill>
                <a:effectLst/>
              </a:rPr>
              <a:t>drastic compression of the input </a:t>
            </a:r>
            <a:r>
              <a:rPr lang="en-US" sz="1900" b="1" dirty="0">
                <a:effectLst/>
              </a:rPr>
              <a:t>data, because they are usually strongly correlated. Effective neural network method - </a:t>
            </a:r>
            <a:r>
              <a:rPr lang="en-US" sz="1900" b="1" dirty="0" err="1">
                <a:solidFill>
                  <a:srgbClr val="C00000"/>
                </a:solidFill>
                <a:effectLst/>
              </a:rPr>
              <a:t>autoencoder</a:t>
            </a:r>
            <a:r>
              <a:rPr lang="en-US" sz="1900" b="1" dirty="0">
                <a:effectLst/>
              </a:rPr>
              <a:t>, </a:t>
            </a:r>
            <a:endParaRPr lang="ru-RU" sz="1900" b="1" dirty="0">
              <a:effectLst/>
            </a:endParaRPr>
          </a:p>
          <a:p>
            <a:pPr marL="410177" lvl="2" indent="-410177">
              <a:buAutoNum type="arabicParenBoth"/>
            </a:pPr>
            <a:r>
              <a:rPr lang="en-US" sz="1900" b="1" dirty="0">
                <a:effectLst/>
              </a:rPr>
              <a:t>Random  decimation of neurons – </a:t>
            </a:r>
            <a:r>
              <a:rPr lang="en-US" sz="1900" b="1" dirty="0">
                <a:solidFill>
                  <a:srgbClr val="C00000"/>
                </a:solidFill>
                <a:effectLst/>
              </a:rPr>
              <a:t>dropout</a:t>
            </a:r>
            <a:r>
              <a:rPr lang="en-US" sz="1900" b="1" dirty="0">
                <a:effectLst/>
              </a:rPr>
              <a:t>, when each weight is reset to zero with probability p or multiplied by 1 / p with probability 1-p. Dropout is used </a:t>
            </a:r>
            <a:r>
              <a:rPr lang="en-US" sz="1900" b="1" dirty="0">
                <a:solidFill>
                  <a:srgbClr val="C00000"/>
                </a:solidFill>
                <a:effectLst/>
              </a:rPr>
              <a:t>only for network training</a:t>
            </a:r>
            <a:r>
              <a:rPr lang="en-US" b="1" dirty="0">
                <a:solidFill>
                  <a:srgbClr val="C00000"/>
                </a:solidFill>
                <a:effectLst/>
              </a:rPr>
              <a:t>.</a:t>
            </a:r>
            <a:endParaRPr lang="ru-RU" sz="1900" b="1" dirty="0">
              <a:effectLst/>
            </a:endParaRPr>
          </a:p>
        </p:txBody>
      </p:sp>
      <p:pic>
        <p:nvPicPr>
          <p:cNvPr id="12" name="Picture 2" descr="Картинки по запросу dropout neural network">
            <a:extLst>
              <a:ext uri="{FF2B5EF4-FFF2-40B4-BE49-F238E27FC236}">
                <a16:creationId xmlns:a16="http://schemas.microsoft.com/office/drawing/2014/main" id="{CE28663D-5EBC-4D07-98C1-08128AE0D212}"/>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6659" y="4574045"/>
            <a:ext cx="4383794" cy="2109972"/>
          </a:xfrm>
          <a:prstGeom prst="rect">
            <a:avLst/>
          </a:prstGeom>
          <a:noFill/>
          <a:ln>
            <a:noFill/>
          </a:ln>
          <a:effectLst/>
        </p:spPr>
      </p:pic>
    </p:spTree>
    <p:extLst>
      <p:ext uri="{BB962C8B-B14F-4D97-AF65-F5344CB8AC3E}">
        <p14:creationId xmlns:p14="http://schemas.microsoft.com/office/powerpoint/2010/main" val="1016710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911072" y="6752904"/>
            <a:ext cx="2773680" cy="379747"/>
          </a:xfrm>
        </p:spPr>
        <p:txBody>
          <a:bodyPr/>
          <a:lstStyle/>
          <a:p>
            <a:fld id="{69D0EBED-B8E2-4EB6-AA55-54C2BE183DC7}" type="datetime1">
              <a:rPr lang="ru-RU" altLang="ru-RU" smtClean="0"/>
              <a:t>25.10.2022</a:t>
            </a:fld>
            <a:endParaRPr lang="ru-RU" altLang="ru-RU" dirty="0"/>
          </a:p>
        </p:txBody>
      </p:sp>
      <p:sp>
        <p:nvSpPr>
          <p:cNvPr id="3" name="Нижний колонтитул 2"/>
          <p:cNvSpPr>
            <a:spLocks noGrp="1"/>
          </p:cNvSpPr>
          <p:nvPr>
            <p:ph type="ftr" sz="quarter" idx="11"/>
          </p:nvPr>
        </p:nvSpPr>
        <p:spPr>
          <a:xfrm>
            <a:off x="4458335" y="6742186"/>
            <a:ext cx="3764280" cy="379747"/>
          </a:xfrm>
        </p:spPr>
        <p:txBody>
          <a:bodyPr/>
          <a:lstStyle/>
          <a:p>
            <a:r>
              <a:rPr lang="ru-RU" altLang="ru-RU"/>
              <a:t>Ососков Г.А. </a:t>
            </a:r>
            <a:r>
              <a:rPr lang="en-GB" altLang="ru-RU"/>
              <a:t>AYSS-22 Deep neural networks </a:t>
            </a:r>
            <a:endParaRPr lang="ru-RU" altLang="ru-RU" dirty="0"/>
          </a:p>
        </p:txBody>
      </p:sp>
      <p:sp>
        <p:nvSpPr>
          <p:cNvPr id="4" name="Номер слайда 3"/>
          <p:cNvSpPr>
            <a:spLocks noGrp="1"/>
          </p:cNvSpPr>
          <p:nvPr>
            <p:ph type="sldNum" sz="quarter" idx="12"/>
          </p:nvPr>
        </p:nvSpPr>
        <p:spPr/>
        <p:txBody>
          <a:bodyPr/>
          <a:lstStyle/>
          <a:p>
            <a:fld id="{5A78442F-AA51-453E-A45D-AEAE194BB88B}" type="slidenum">
              <a:rPr lang="ru-RU" altLang="ru-RU" smtClean="0"/>
              <a:pPr/>
              <a:t>16</a:t>
            </a:fld>
            <a:endParaRPr lang="ru-RU" altLang="ru-RU" dirty="0"/>
          </a:p>
        </p:txBody>
      </p:sp>
      <p:sp>
        <p:nvSpPr>
          <p:cNvPr id="5" name="TextBox 4"/>
          <p:cNvSpPr txBox="1"/>
          <p:nvPr/>
        </p:nvSpPr>
        <p:spPr>
          <a:xfrm>
            <a:off x="444751" y="150937"/>
            <a:ext cx="11887200" cy="587502"/>
          </a:xfrm>
          <a:prstGeom prst="rect">
            <a:avLst/>
          </a:prstGeom>
          <a:noFill/>
        </p:spPr>
        <p:txBody>
          <a:bodyPr wrap="square" lIns="109381" tIns="54690" rIns="109381" bIns="54690" rtlCol="0">
            <a:spAutoFit/>
          </a:bodyPr>
          <a:lstStyle/>
          <a:p>
            <a:r>
              <a:rPr lang="en-US" sz="3100" b="1" dirty="0">
                <a:solidFill>
                  <a:srgbClr val="00B050"/>
                </a:solidFill>
                <a:effectLst/>
              </a:rPr>
              <a:t>2) Overtraining of deep neural networks, how to avoid </a:t>
            </a:r>
            <a:endParaRPr lang="ru-RU" sz="3100" b="1" dirty="0">
              <a:solidFill>
                <a:srgbClr val="00B050"/>
              </a:solidFill>
              <a:effectLst/>
            </a:endParaRPr>
          </a:p>
        </p:txBody>
      </p:sp>
      <p:sp>
        <p:nvSpPr>
          <p:cNvPr id="6" name="TextBox 5"/>
          <p:cNvSpPr txBox="1"/>
          <p:nvPr/>
        </p:nvSpPr>
        <p:spPr>
          <a:xfrm>
            <a:off x="444753" y="749606"/>
            <a:ext cx="7393490" cy="1218444"/>
          </a:xfrm>
          <a:prstGeom prst="rect">
            <a:avLst/>
          </a:prstGeom>
          <a:noFill/>
        </p:spPr>
        <p:txBody>
          <a:bodyPr wrap="square" lIns="109381" tIns="54690" rIns="109381" bIns="54690" rtlCol="0">
            <a:spAutoFit/>
          </a:bodyPr>
          <a:lstStyle/>
          <a:p>
            <a:r>
              <a:rPr lang="en-US" dirty="0">
                <a:effectLst/>
              </a:rPr>
              <a:t>Overtraining (overfitting) is unnecessarily exact match </a:t>
            </a:r>
          </a:p>
          <a:p>
            <a:r>
              <a:rPr lang="en-US" dirty="0">
                <a:effectLst/>
              </a:rPr>
              <a:t>of the neural network to a particular set of training examples, in which the network loses its ability to generalize and does not work on the test samples.</a:t>
            </a:r>
            <a:endParaRPr lang="ru-RU" b="0" dirty="0"/>
          </a:p>
        </p:txBody>
      </p:sp>
      <p:sp>
        <p:nvSpPr>
          <p:cNvPr id="8" name="TextBox 7"/>
          <p:cNvSpPr txBox="1"/>
          <p:nvPr/>
        </p:nvSpPr>
        <p:spPr>
          <a:xfrm>
            <a:off x="5217162" y="2513451"/>
            <a:ext cx="6574465" cy="1572387"/>
          </a:xfrm>
          <a:prstGeom prst="rect">
            <a:avLst/>
          </a:prstGeom>
          <a:noFill/>
        </p:spPr>
        <p:txBody>
          <a:bodyPr wrap="square" lIns="109381" tIns="54690" rIns="109381" bIns="54690" rtlCol="0">
            <a:spAutoFit/>
          </a:bodyPr>
          <a:lstStyle/>
          <a:p>
            <a:r>
              <a:rPr lang="en-US" sz="1900" b="1" dirty="0">
                <a:effectLst/>
              </a:rPr>
              <a:t>Often this problem occurs, if the network is </a:t>
            </a:r>
            <a:r>
              <a:rPr lang="en-US" sz="1900" b="1" dirty="0">
                <a:solidFill>
                  <a:srgbClr val="C00000"/>
                </a:solidFill>
                <a:effectLst/>
              </a:rPr>
              <a:t>trained with the same data for too long time</a:t>
            </a:r>
            <a:r>
              <a:rPr lang="en-US" sz="1900" b="1" dirty="0">
                <a:effectLst/>
              </a:rPr>
              <a:t>, so the network fits too much to seen noise of data, and do not generalize well. </a:t>
            </a:r>
          </a:p>
          <a:p>
            <a:r>
              <a:rPr lang="en-US" sz="1900" b="1" dirty="0">
                <a:effectLst/>
              </a:rPr>
              <a:t>Simple solution – </a:t>
            </a:r>
            <a:r>
              <a:rPr lang="en-US" sz="1900" b="1" dirty="0">
                <a:solidFill>
                  <a:srgbClr val="C00000"/>
                </a:solidFill>
                <a:effectLst/>
              </a:rPr>
              <a:t>early stop of training</a:t>
            </a:r>
            <a:r>
              <a:rPr lang="en-US" sz="1900" b="1" dirty="0">
                <a:effectLst/>
              </a:rPr>
              <a:t>.</a:t>
            </a:r>
            <a:r>
              <a:rPr lang="ru-RU" sz="1900" b="1" dirty="0"/>
              <a:t> </a:t>
            </a:r>
          </a:p>
        </p:txBody>
      </p:sp>
      <p:sp>
        <p:nvSpPr>
          <p:cNvPr id="7" name="TextBox 6"/>
          <p:cNvSpPr txBox="1"/>
          <p:nvPr/>
        </p:nvSpPr>
        <p:spPr>
          <a:xfrm>
            <a:off x="376200" y="4315242"/>
            <a:ext cx="11770121" cy="2311051"/>
          </a:xfrm>
          <a:prstGeom prst="rect">
            <a:avLst/>
          </a:prstGeom>
          <a:noFill/>
        </p:spPr>
        <p:txBody>
          <a:bodyPr wrap="square" lIns="109381" tIns="54690" rIns="109381" bIns="54690" rtlCol="0">
            <a:spAutoFit/>
          </a:bodyPr>
          <a:lstStyle/>
          <a:p>
            <a:r>
              <a:rPr lang="en-US" sz="1900" b="1" dirty="0">
                <a:effectLst/>
              </a:rPr>
              <a:t>In addition, retraining can be caused by an unnecessary complication of the model due to an excessive number of hidden neurons. Then one of the effective means is the same </a:t>
            </a:r>
            <a:r>
              <a:rPr lang="en-US" sz="1900" b="1" dirty="0">
                <a:solidFill>
                  <a:srgbClr val="C00000"/>
                </a:solidFill>
                <a:effectLst/>
              </a:rPr>
              <a:t>dropout.</a:t>
            </a:r>
          </a:p>
          <a:p>
            <a:endParaRPr lang="en-US" sz="1000" b="1" dirty="0">
              <a:solidFill>
                <a:srgbClr val="C00000"/>
              </a:solidFill>
              <a:effectLst/>
            </a:endParaRPr>
          </a:p>
          <a:p>
            <a:r>
              <a:rPr lang="en-US" sz="1900" b="1" dirty="0">
                <a:effectLst/>
              </a:rPr>
              <a:t>More general is the </a:t>
            </a:r>
            <a:r>
              <a:rPr lang="en-US" sz="1900" b="1" dirty="0">
                <a:solidFill>
                  <a:srgbClr val="C00000"/>
                </a:solidFill>
                <a:effectLst/>
              </a:rPr>
              <a:t>regularization method </a:t>
            </a:r>
            <a:r>
              <a:rPr lang="en-US" sz="1900" b="1" dirty="0">
                <a:effectLst/>
              </a:rPr>
              <a:t>that restricts the reaction of the neural network on the effect of noise by adding penalty to the member function of a network error</a:t>
            </a:r>
            <a:endParaRPr lang="ru-RU" sz="1900" b="1" dirty="0">
              <a:effectLst/>
            </a:endParaRPr>
          </a:p>
          <a:p>
            <a:endParaRPr lang="en-US" sz="1900" b="1" dirty="0">
              <a:effectLst/>
            </a:endParaRPr>
          </a:p>
          <a:p>
            <a:endParaRPr lang="en-US" sz="1900" b="1" dirty="0">
              <a:effectLst/>
            </a:endParaRPr>
          </a:p>
          <a:p>
            <a:r>
              <a:rPr lang="en-US" sz="1900" b="1" dirty="0">
                <a:effectLst/>
              </a:rPr>
              <a:t>The coefficient </a:t>
            </a:r>
            <a:r>
              <a:rPr lang="ru-RU" sz="1900" b="1" dirty="0">
                <a:sym typeface="Symbol"/>
              </a:rPr>
              <a:t></a:t>
            </a:r>
            <a:r>
              <a:rPr lang="en-US" sz="1900" b="1" dirty="0">
                <a:effectLst/>
              </a:rPr>
              <a:t> should not be large and usually </a:t>
            </a:r>
            <a:r>
              <a:rPr lang="ru-RU" sz="1900" b="1" dirty="0">
                <a:sym typeface="Symbol"/>
              </a:rPr>
              <a:t>=0.001</a:t>
            </a:r>
            <a:endParaRPr lang="ru-RU" sz="1900" dirty="0"/>
          </a:p>
        </p:txBody>
      </p:sp>
      <p:pic>
        <p:nvPicPr>
          <p:cNvPr id="51200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7000"/>
                    </a14:imgEffect>
                    <a14:imgEffect>
                      <a14:brightnessContrast bright="-38000" contrast="79000"/>
                    </a14:imgEffect>
                  </a14:imgLayer>
                </a14:imgProps>
              </a:ext>
              <a:ext uri="{28A0092B-C50C-407E-A947-70E740481C1C}">
                <a14:useLocalDpi xmlns:a14="http://schemas.microsoft.com/office/drawing/2010/main" val="0"/>
              </a:ext>
            </a:extLst>
          </a:blip>
          <a:srcRect/>
          <a:stretch>
            <a:fillRect/>
          </a:stretch>
        </p:blipFill>
        <p:spPr bwMode="auto">
          <a:xfrm>
            <a:off x="7564611" y="5766603"/>
            <a:ext cx="3358689" cy="524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79" y="1997998"/>
            <a:ext cx="4714008" cy="231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Рисунок 8">
            <a:extLst>
              <a:ext uri="{FF2B5EF4-FFF2-40B4-BE49-F238E27FC236}">
                <a16:creationId xmlns:a16="http://schemas.microsoft.com/office/drawing/2014/main" id="{0B912419-B994-ACA6-2D0B-854895F98894}"/>
              </a:ext>
            </a:extLst>
          </p:cNvPr>
          <p:cNvPicPr>
            <a:picLocks noChangeAspect="1"/>
          </p:cNvPicPr>
          <p:nvPr/>
        </p:nvPicPr>
        <p:blipFill>
          <a:blip r:embed="rId5"/>
          <a:stretch>
            <a:fillRect/>
          </a:stretch>
        </p:blipFill>
        <p:spPr>
          <a:xfrm>
            <a:off x="8231689" y="676168"/>
            <a:ext cx="4013582" cy="1721390"/>
          </a:xfrm>
          <a:prstGeom prst="rect">
            <a:avLst/>
          </a:prstGeom>
        </p:spPr>
      </p:pic>
      <p:sp>
        <p:nvSpPr>
          <p:cNvPr id="10" name="TextBox 9">
            <a:extLst>
              <a:ext uri="{FF2B5EF4-FFF2-40B4-BE49-F238E27FC236}">
                <a16:creationId xmlns:a16="http://schemas.microsoft.com/office/drawing/2014/main" id="{791C460E-0525-FEDE-314A-96ACB30B09E8}"/>
              </a:ext>
            </a:extLst>
          </p:cNvPr>
          <p:cNvSpPr txBox="1"/>
          <p:nvPr/>
        </p:nvSpPr>
        <p:spPr>
          <a:xfrm>
            <a:off x="8284691" y="2284047"/>
            <a:ext cx="3672408" cy="307766"/>
          </a:xfrm>
          <a:prstGeom prst="rect">
            <a:avLst/>
          </a:prstGeom>
          <a:noFill/>
        </p:spPr>
        <p:txBody>
          <a:bodyPr wrap="square" lIns="91429" tIns="45715" rIns="91429" bIns="457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Correct classification            </a:t>
            </a:r>
            <a:r>
              <a:rPr kumimoji="0" lang="en-US" sz="1400" b="1" i="0" u="none" strike="noStrike" kern="1200" cap="none" spc="0" normalizeH="0" baseline="0" noProof="0" dirty="0">
                <a:ln>
                  <a:noFill/>
                </a:ln>
                <a:solidFill>
                  <a:srgbClr val="FF0000"/>
                </a:solidFill>
                <a:effectLst/>
                <a:uLnTx/>
                <a:uFillTx/>
                <a:latin typeface="Arial" charset="0"/>
                <a:ea typeface="+mn-ea"/>
                <a:cs typeface="+mn-cs"/>
              </a:rPr>
              <a:t>overfitting</a:t>
            </a:r>
            <a:r>
              <a:rPr kumimoji="0" lang="ru-RU" sz="1400" b="1"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177117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4357" y="651514"/>
            <a:ext cx="3167399" cy="1279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Дата 1"/>
          <p:cNvSpPr>
            <a:spLocks noGrp="1"/>
          </p:cNvSpPr>
          <p:nvPr>
            <p:ph type="dt" sz="half" idx="10"/>
          </p:nvPr>
        </p:nvSpPr>
        <p:spPr/>
        <p:txBody>
          <a:bodyPr/>
          <a:lstStyle/>
          <a:p>
            <a:fld id="{96258A4D-9146-495F-B164-A863D87766B7}" type="datetime1">
              <a:rPr lang="ru-RU" altLang="ru-RU" smtClean="0"/>
              <a:t>25.10.2022</a:t>
            </a:fld>
            <a:endParaRPr lang="ru-RU" altLang="ru-RU"/>
          </a:p>
        </p:txBody>
      </p:sp>
      <p:sp>
        <p:nvSpPr>
          <p:cNvPr id="3" name="Нижний колонтитул 2"/>
          <p:cNvSpPr>
            <a:spLocks noGrp="1"/>
          </p:cNvSpPr>
          <p:nvPr>
            <p:ph type="ftr" sz="quarter" idx="11"/>
          </p:nvPr>
        </p:nvSpPr>
        <p:spPr/>
        <p:txBody>
          <a:bodyPr/>
          <a:lstStyle/>
          <a:p>
            <a:r>
              <a:rPr lang="ru-RU" altLang="ru-RU"/>
              <a:t>Ососков Г.А. </a:t>
            </a:r>
            <a:r>
              <a:rPr lang="en-GB" altLang="ru-RU"/>
              <a:t>AYSS-22 Deep neural networks </a:t>
            </a:r>
            <a:endParaRPr lang="ru-RU" altLang="ru-RU"/>
          </a:p>
        </p:txBody>
      </p:sp>
      <p:sp>
        <p:nvSpPr>
          <p:cNvPr id="4" name="Номер слайда 3"/>
          <p:cNvSpPr>
            <a:spLocks noGrp="1"/>
          </p:cNvSpPr>
          <p:nvPr>
            <p:ph type="sldNum" sz="quarter" idx="12"/>
          </p:nvPr>
        </p:nvSpPr>
        <p:spPr/>
        <p:txBody>
          <a:bodyPr/>
          <a:lstStyle/>
          <a:p>
            <a:fld id="{5A78442F-AA51-453E-A45D-AEAE194BB88B}" type="slidenum">
              <a:rPr lang="ru-RU" altLang="ru-RU" smtClean="0"/>
              <a:pPr/>
              <a:t>17</a:t>
            </a:fld>
            <a:endParaRPr lang="ru-RU" altLang="ru-RU"/>
          </a:p>
        </p:txBody>
      </p:sp>
      <p:sp>
        <p:nvSpPr>
          <p:cNvPr id="5" name="Прямоугольник 4"/>
          <p:cNvSpPr/>
          <p:nvPr/>
        </p:nvSpPr>
        <p:spPr>
          <a:xfrm>
            <a:off x="312584" y="473250"/>
            <a:ext cx="11747445" cy="6327535"/>
          </a:xfrm>
          <a:prstGeom prst="rect">
            <a:avLst/>
          </a:prstGeom>
        </p:spPr>
        <p:txBody>
          <a:bodyPr wrap="square" lIns="109381" tIns="54690" rIns="109381" bIns="54690">
            <a:spAutoFit/>
          </a:bodyPr>
          <a:lstStyle/>
          <a:p>
            <a:r>
              <a:rPr lang="en-US" sz="2400" dirty="0">
                <a:effectLst/>
                <a:sym typeface="Symbol"/>
              </a:rPr>
              <a:t>To solve this issue, the method of </a:t>
            </a:r>
          </a:p>
          <a:p>
            <a:r>
              <a:rPr lang="en-US" sz="2400" b="1" dirty="0">
                <a:solidFill>
                  <a:srgbClr val="C00000"/>
                </a:solidFill>
                <a:effectLst/>
                <a:sym typeface="Symbol"/>
              </a:rPr>
              <a:t>simulated annealing </a:t>
            </a:r>
            <a:r>
              <a:rPr lang="en-US" sz="2400" dirty="0">
                <a:effectLst/>
                <a:sym typeface="Symbol"/>
              </a:rPr>
              <a:t>is used.</a:t>
            </a:r>
          </a:p>
          <a:p>
            <a:r>
              <a:rPr lang="en-US" sz="1000" dirty="0">
                <a:effectLst/>
                <a:sym typeface="Symbol"/>
              </a:rPr>
              <a:t> </a:t>
            </a:r>
          </a:p>
          <a:p>
            <a:r>
              <a:rPr lang="en-US" sz="2400" b="1" dirty="0">
                <a:solidFill>
                  <a:srgbClr val="C00000"/>
                </a:solidFill>
                <a:effectLst/>
                <a:sym typeface="Symbol"/>
              </a:rPr>
              <a:t>Stochastic gradient descent (SGD) </a:t>
            </a:r>
            <a:r>
              <a:rPr lang="en-US" sz="2400" dirty="0">
                <a:effectLst/>
                <a:sym typeface="Symbol"/>
              </a:rPr>
              <a:t>is more known</a:t>
            </a:r>
          </a:p>
          <a:p>
            <a:r>
              <a:rPr lang="en-US" sz="2400" dirty="0">
                <a:effectLst/>
                <a:sym typeface="Symbol"/>
              </a:rPr>
              <a:t>method in which only one pass through the training data </a:t>
            </a:r>
          </a:p>
          <a:p>
            <a:r>
              <a:rPr lang="en-US" sz="2400" dirty="0">
                <a:effectLst/>
                <a:sym typeface="Symbol"/>
              </a:rPr>
              <a:t>is required, when the gradient value is approximated by the gradient of the error function </a:t>
            </a:r>
            <a:r>
              <a:rPr lang="en-US" sz="2400" b="1" dirty="0">
                <a:effectLst/>
                <a:sym typeface="Symbol"/>
              </a:rPr>
              <a:t>calculated on only one training element</a:t>
            </a:r>
            <a:r>
              <a:rPr lang="en-US" sz="2400" dirty="0">
                <a:effectLst/>
                <a:sym typeface="Symbol"/>
              </a:rPr>
              <a:t>, while the normal gradient descent on each iteration scans the entire training sample, and only then the weight changes. </a:t>
            </a:r>
          </a:p>
          <a:p>
            <a:r>
              <a:rPr lang="en-US" sz="2400" dirty="0">
                <a:effectLst/>
                <a:sym typeface="Symbol"/>
              </a:rPr>
              <a:t>Therefore, SGD works much faster for large arrays of data. </a:t>
            </a:r>
            <a:r>
              <a:rPr lang="en-US" sz="2400" b="1" dirty="0">
                <a:solidFill>
                  <a:srgbClr val="C00000"/>
                </a:solidFill>
                <a:effectLst/>
                <a:sym typeface="Symbol"/>
              </a:rPr>
              <a:t>The choice of learning point in SGD occurs randomly</a:t>
            </a:r>
            <a:r>
              <a:rPr lang="en-US" sz="2400" dirty="0">
                <a:effectLst/>
                <a:sym typeface="Symbol"/>
              </a:rPr>
              <a:t>, but alternately from different classes, which also increases the probability to exit from the local minimum. </a:t>
            </a:r>
          </a:p>
          <a:p>
            <a:r>
              <a:rPr lang="en-US" sz="2400" dirty="0">
                <a:effectLst/>
                <a:sym typeface="Symbol"/>
              </a:rPr>
              <a:t>In order not to "miss" at these jumps by the wanted minimum, a member of "moment of inertia" type </a:t>
            </a:r>
            <a:r>
              <a:rPr lang="ru-RU" sz="2400" b="1" dirty="0">
                <a:effectLst/>
                <a:sym typeface="Symbol"/>
              </a:rPr>
              <a:t></a:t>
            </a:r>
            <a:r>
              <a:rPr lang="en-US" sz="2400" b="1" dirty="0" err="1">
                <a:effectLst/>
              </a:rPr>
              <a:t>w</a:t>
            </a:r>
            <a:r>
              <a:rPr lang="en-US" sz="2400" b="1" baseline="-25000" dirty="0" err="1">
                <a:effectLst/>
              </a:rPr>
              <a:t>i</a:t>
            </a:r>
            <a:r>
              <a:rPr lang="en-US" sz="2400" b="1" dirty="0">
                <a:effectLst/>
              </a:rPr>
              <a:t>=</a:t>
            </a:r>
            <a:r>
              <a:rPr lang="ru-RU" sz="2400" b="1" dirty="0">
                <a:effectLst/>
              </a:rPr>
              <a:t>η</a:t>
            </a:r>
            <a:r>
              <a:rPr lang="en-US" sz="2400" b="1" dirty="0">
                <a:effectLst/>
              </a:rPr>
              <a:t>•</a:t>
            </a:r>
            <a:r>
              <a:rPr lang="en-US" sz="2400" b="1" dirty="0" err="1">
                <a:effectLst/>
              </a:rPr>
              <a:t>Gradw</a:t>
            </a:r>
            <a:r>
              <a:rPr lang="en-US" sz="2400" b="1" dirty="0">
                <a:effectLst/>
              </a:rPr>
              <a:t>+</a:t>
            </a:r>
            <a:r>
              <a:rPr lang="en-US" sz="2400" b="1" dirty="0">
                <a:effectLst/>
                <a:sym typeface="Symbol"/>
              </a:rPr>
              <a:t></a:t>
            </a:r>
            <a:r>
              <a:rPr lang="en-US" sz="2400" b="1" dirty="0">
                <a:effectLst/>
              </a:rPr>
              <a:t>•</a:t>
            </a:r>
            <a:r>
              <a:rPr lang="ru-RU" sz="2400" b="1" dirty="0">
                <a:effectLst/>
                <a:sym typeface="Symbol"/>
              </a:rPr>
              <a:t></a:t>
            </a:r>
            <a:r>
              <a:rPr lang="en-US" sz="2400" b="1" dirty="0">
                <a:effectLst/>
              </a:rPr>
              <a:t>w</a:t>
            </a:r>
            <a:r>
              <a:rPr lang="en-US" sz="2400" b="1" baseline="-25000" dirty="0">
                <a:effectLst/>
              </a:rPr>
              <a:t>i-1</a:t>
            </a:r>
            <a:r>
              <a:rPr lang="ru-RU" sz="2400" b="1" dirty="0">
                <a:effectLst/>
              </a:rPr>
              <a:t> </a:t>
            </a:r>
            <a:r>
              <a:rPr lang="en-US" sz="2400" b="1" dirty="0">
                <a:effectLst/>
              </a:rPr>
              <a:t> </a:t>
            </a:r>
            <a:r>
              <a:rPr lang="en-US" sz="2400" dirty="0">
                <a:effectLst/>
                <a:sym typeface="Symbol"/>
              </a:rPr>
              <a:t>is added in the formula of updating weights.</a:t>
            </a:r>
          </a:p>
          <a:p>
            <a:endParaRPr lang="en-US" sz="1000" dirty="0">
              <a:effectLst/>
            </a:endParaRPr>
          </a:p>
          <a:p>
            <a:r>
              <a:rPr lang="en-US" sz="2400" dirty="0">
                <a:effectLst/>
              </a:rPr>
              <a:t>All these features include the </a:t>
            </a:r>
            <a:r>
              <a:rPr lang="en-US" sz="2400" b="1" dirty="0">
                <a:solidFill>
                  <a:srgbClr val="C00000"/>
                </a:solidFill>
                <a:effectLst/>
              </a:rPr>
              <a:t>Adaptive Moment Estimation (ADAM) </a:t>
            </a:r>
            <a:r>
              <a:rPr lang="en-US" sz="2400" dirty="0">
                <a:effectLst/>
              </a:rPr>
              <a:t>method, which implements SGD and, in addition, calculates the adaptive learning rate and optimizes the step size in parameter space.</a:t>
            </a:r>
            <a:endParaRPr lang="ru-RU" b="0" baseline="-25000" dirty="0"/>
          </a:p>
        </p:txBody>
      </p:sp>
      <p:sp>
        <p:nvSpPr>
          <p:cNvPr id="6" name="TextBox 5"/>
          <p:cNvSpPr txBox="1"/>
          <p:nvPr/>
        </p:nvSpPr>
        <p:spPr>
          <a:xfrm>
            <a:off x="396875" y="0"/>
            <a:ext cx="11887200" cy="556724"/>
          </a:xfrm>
          <a:prstGeom prst="rect">
            <a:avLst/>
          </a:prstGeom>
          <a:noFill/>
        </p:spPr>
        <p:txBody>
          <a:bodyPr wrap="square" lIns="109381" tIns="54690" rIns="109381" bIns="54690" rtlCol="0">
            <a:spAutoFit/>
          </a:bodyPr>
          <a:lstStyle/>
          <a:p>
            <a:r>
              <a:rPr lang="ru-RU" sz="2900" b="1" dirty="0">
                <a:solidFill>
                  <a:srgbClr val="00B050"/>
                </a:solidFill>
                <a:effectLst/>
                <a:sym typeface="Symbol"/>
              </a:rPr>
              <a:t>3) </a:t>
            </a:r>
            <a:r>
              <a:rPr lang="en-US" sz="2900" b="1" dirty="0">
                <a:solidFill>
                  <a:srgbClr val="00B050"/>
                </a:solidFill>
                <a:effectLst/>
                <a:sym typeface="Symbol"/>
              </a:rPr>
              <a:t>Local minima of the network error function</a:t>
            </a:r>
            <a:endParaRPr lang="ru-RU" sz="2900" b="1" dirty="0">
              <a:solidFill>
                <a:srgbClr val="00B050"/>
              </a:solidFill>
              <a:effectLst/>
              <a:sym typeface="Symbol"/>
            </a:endParaRPr>
          </a:p>
        </p:txBody>
      </p:sp>
      <p:sp>
        <p:nvSpPr>
          <p:cNvPr id="8" name="Стрелка вправо 7"/>
          <p:cNvSpPr/>
          <p:nvPr/>
        </p:nvSpPr>
        <p:spPr bwMode="auto">
          <a:xfrm>
            <a:off x="5044331" y="1029974"/>
            <a:ext cx="2789004" cy="126009"/>
          </a:xfrm>
          <a:prstGeom prst="rightArrow">
            <a:avLst/>
          </a:prstGeom>
          <a:solidFill>
            <a:srgbClr val="FF6600">
              <a:alpha val="40000"/>
            </a:srgbClr>
          </a:solidFill>
          <a:ln w="9525" cap="flat" cmpd="sng" algn="ctr">
            <a:solidFill>
              <a:schemeClr val="tx1"/>
            </a:solidFill>
            <a:prstDash val="solid"/>
            <a:round/>
            <a:headEnd type="none" w="med" len="med"/>
            <a:tailEnd type="none" w="med" len="med"/>
          </a:ln>
          <a:effectLst/>
        </p:spPr>
        <p:txBody>
          <a:bodyPr vert="horz" wrap="square" lIns="109381" tIns="54690" rIns="109381" bIns="54690" numCol="1" rtlCol="0" anchor="t" anchorCtr="0" compatLnSpc="1">
            <a:prstTxWarp prst="textNoShape">
              <a:avLst/>
            </a:prstTxWarp>
          </a:bodyPr>
          <a:lstStyle/>
          <a:p>
            <a:pPr defTabSz="1093805"/>
            <a:endParaRPr lang="ru-RU" sz="2200" b="1">
              <a:effectLst/>
            </a:endParaRPr>
          </a:p>
        </p:txBody>
      </p:sp>
    </p:spTree>
    <p:extLst>
      <p:ext uri="{BB962C8B-B14F-4D97-AF65-F5344CB8AC3E}">
        <p14:creationId xmlns:p14="http://schemas.microsoft.com/office/powerpoint/2010/main" val="3332287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D0A82BE-F135-4FA7-8D98-31DEBC3B5295}" type="datetime1">
              <a:rPr lang="ru-RU" altLang="ru-RU" smtClean="0"/>
              <a:t>25.10.2022</a:t>
            </a:fld>
            <a:endParaRPr lang="ru-RU" altLang="ru-RU" dirty="0"/>
          </a:p>
        </p:txBody>
      </p:sp>
      <p:sp>
        <p:nvSpPr>
          <p:cNvPr id="3" name="Нижний колонтитул 2"/>
          <p:cNvSpPr>
            <a:spLocks noGrp="1"/>
          </p:cNvSpPr>
          <p:nvPr>
            <p:ph type="ftr" sz="quarter" idx="11"/>
          </p:nvPr>
        </p:nvSpPr>
        <p:spPr/>
        <p:txBody>
          <a:bodyPr/>
          <a:lstStyle/>
          <a:p>
            <a:r>
              <a:rPr lang="ru-RU" altLang="ru-RU"/>
              <a:t>Ососков Г.А. </a:t>
            </a:r>
            <a:r>
              <a:rPr lang="en-GB" altLang="ru-RU"/>
              <a:t>AYSS-22 Deep neural networks </a:t>
            </a:r>
            <a:endParaRPr lang="ru-RU" altLang="ru-RU"/>
          </a:p>
        </p:txBody>
      </p:sp>
      <p:sp>
        <p:nvSpPr>
          <p:cNvPr id="4" name="Номер слайда 3"/>
          <p:cNvSpPr>
            <a:spLocks noGrp="1"/>
          </p:cNvSpPr>
          <p:nvPr>
            <p:ph type="sldNum" sz="quarter" idx="12"/>
          </p:nvPr>
        </p:nvSpPr>
        <p:spPr>
          <a:xfrm>
            <a:off x="9290821" y="6421038"/>
            <a:ext cx="2958888" cy="379747"/>
          </a:xfrm>
        </p:spPr>
        <p:txBody>
          <a:bodyPr/>
          <a:lstStyle/>
          <a:p>
            <a:pPr algn="l"/>
            <a:r>
              <a:rPr lang="en-US" altLang="ru-RU" sz="1600" b="1" dirty="0">
                <a:solidFill>
                  <a:schemeClr val="tx1"/>
                </a:solidFill>
                <a:effectLst/>
              </a:rPr>
              <a:t>Various</a:t>
            </a:r>
            <a:r>
              <a:rPr lang="ru-RU" altLang="ru-RU" sz="1600" b="1" dirty="0">
                <a:solidFill>
                  <a:schemeClr val="tx1"/>
                </a:solidFill>
                <a:effectLst/>
              </a:rPr>
              <a:t> </a:t>
            </a:r>
            <a:r>
              <a:rPr lang="en-US" altLang="ru-RU" sz="1600" b="1" dirty="0">
                <a:solidFill>
                  <a:schemeClr val="tx1"/>
                </a:solidFill>
                <a:effectLst/>
              </a:rPr>
              <a:t>activation functions </a:t>
            </a:r>
            <a:endParaRPr lang="ru-RU" altLang="ru-RU" sz="1600" b="1" dirty="0">
              <a:solidFill>
                <a:schemeClr val="tx1"/>
              </a:solidFill>
              <a:effectLst/>
            </a:endParaRPr>
          </a:p>
        </p:txBody>
      </p:sp>
      <p:sp>
        <p:nvSpPr>
          <p:cNvPr id="5" name="TextBox 4"/>
          <p:cNvSpPr txBox="1"/>
          <p:nvPr/>
        </p:nvSpPr>
        <p:spPr>
          <a:xfrm>
            <a:off x="1004687" y="3"/>
            <a:ext cx="10858806" cy="556724"/>
          </a:xfrm>
          <a:prstGeom prst="rect">
            <a:avLst/>
          </a:prstGeom>
          <a:noFill/>
        </p:spPr>
        <p:txBody>
          <a:bodyPr wrap="square" lIns="109381" tIns="54690" rIns="109381" bIns="54690" rtlCol="0">
            <a:spAutoFit/>
          </a:bodyPr>
          <a:lstStyle/>
          <a:p>
            <a:r>
              <a:rPr lang="en-GB" sz="2900" b="1" dirty="0">
                <a:solidFill>
                  <a:srgbClr val="00B050"/>
                </a:solidFill>
                <a:effectLst/>
              </a:rPr>
              <a:t>4) Vanishing or explosive gradient</a:t>
            </a:r>
            <a:endParaRPr lang="ru-RU" sz="2900" dirty="0">
              <a:solidFill>
                <a:srgbClr val="00B050"/>
              </a:solidFill>
            </a:endParaRPr>
          </a:p>
        </p:txBody>
      </p:sp>
      <p:sp>
        <p:nvSpPr>
          <p:cNvPr id="6" name="TextBox 5"/>
          <p:cNvSpPr txBox="1"/>
          <p:nvPr/>
        </p:nvSpPr>
        <p:spPr>
          <a:xfrm>
            <a:off x="363811" y="573121"/>
            <a:ext cx="11920264" cy="2280273"/>
          </a:xfrm>
          <a:prstGeom prst="rect">
            <a:avLst/>
          </a:prstGeom>
          <a:noFill/>
        </p:spPr>
        <p:txBody>
          <a:bodyPr wrap="square" lIns="109381" tIns="54690" rIns="109381" bIns="54690" rtlCol="0">
            <a:spAutoFit/>
          </a:bodyPr>
          <a:lstStyle/>
          <a:p>
            <a:r>
              <a:rPr lang="en-US" dirty="0">
                <a:effectLst/>
              </a:rPr>
              <a:t>The vanishing gradient problem is inevitably appeared in multilayer neural networks, especially in the case of the sigmoid activation function </a:t>
            </a:r>
            <a:r>
              <a:rPr lang="ru-RU" dirty="0">
                <a:effectLst/>
              </a:rPr>
              <a:t>                                                     </a:t>
            </a:r>
            <a:r>
              <a:rPr lang="en-US" dirty="0">
                <a:effectLst/>
              </a:rPr>
              <a:t>(note: </a:t>
            </a:r>
            <a:r>
              <a:rPr lang="en-US" b="1" i="1" dirty="0">
                <a:effectLst/>
              </a:rPr>
              <a:t>σ'(x)≤¼; 0&lt;x&lt;1</a:t>
            </a:r>
            <a:r>
              <a:rPr lang="en-US" dirty="0">
                <a:effectLst/>
              </a:rPr>
              <a:t>). </a:t>
            </a:r>
          </a:p>
          <a:p>
            <a:endParaRPr lang="en-US" sz="1000" dirty="0">
              <a:effectLst/>
            </a:endParaRPr>
          </a:p>
          <a:p>
            <a:r>
              <a:rPr lang="en-US" sz="500" dirty="0">
                <a:effectLst/>
              </a:rPr>
              <a:t>I</a:t>
            </a:r>
            <a:endParaRPr lang="ru-RU" sz="500" dirty="0">
              <a:effectLst/>
            </a:endParaRPr>
          </a:p>
          <a:p>
            <a:r>
              <a:rPr lang="en-US" dirty="0">
                <a:effectLst/>
              </a:rPr>
              <a:t>During </a:t>
            </a:r>
            <a:r>
              <a:rPr lang="en-US" dirty="0" err="1">
                <a:effectLst/>
              </a:rPr>
              <a:t>BackProp</a:t>
            </a:r>
            <a:r>
              <a:rPr lang="en-US" dirty="0">
                <a:effectLst/>
              </a:rPr>
              <a:t> training, an error is sent from the outputs to the input, distributed across all weights, and sent further down the network to the input. In this case, the gradient (derivative of the error) is running through the neural network back with many multiplications of  </a:t>
            </a:r>
            <a:r>
              <a:rPr lang="en-US" b="1" i="1" dirty="0">
                <a:effectLst/>
              </a:rPr>
              <a:t>σ'(x). </a:t>
            </a:r>
            <a:r>
              <a:rPr lang="en-US" dirty="0">
                <a:effectLst/>
              </a:rPr>
              <a:t>When there are many layers in the neural network, the gradient in the layers close to the input becomes vanishingly small and the weights practically cease to change. It is a "</a:t>
            </a:r>
            <a:r>
              <a:rPr lang="en-US" b="1" dirty="0">
                <a:effectLst/>
              </a:rPr>
              <a:t>paralysis of the network</a:t>
            </a:r>
            <a:r>
              <a:rPr lang="en-US" dirty="0">
                <a:effectLst/>
              </a:rPr>
              <a:t>“ </a:t>
            </a:r>
          </a:p>
        </p:txBody>
      </p:sp>
      <p:pic>
        <p:nvPicPr>
          <p:cNvPr id="513026" name="Picture 2" descr="Похоже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5684" y="2543823"/>
            <a:ext cx="3686194" cy="39642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6008" y="2808729"/>
            <a:ext cx="8882005" cy="3726823"/>
          </a:xfrm>
          <a:prstGeom prst="rect">
            <a:avLst/>
          </a:prstGeom>
          <a:noFill/>
        </p:spPr>
        <p:txBody>
          <a:bodyPr wrap="square" lIns="109381" tIns="54690" rIns="109381" bIns="54690" rtlCol="0">
            <a:spAutoFit/>
          </a:bodyPr>
          <a:lstStyle/>
          <a:p>
            <a:r>
              <a:rPr lang="en-US" dirty="0">
                <a:effectLst/>
              </a:rPr>
              <a:t>The opposite pattern is called   "</a:t>
            </a:r>
            <a:r>
              <a:rPr lang="en-US" b="1" dirty="0">
                <a:effectLst/>
              </a:rPr>
              <a:t>explosive growth of the gradient</a:t>
            </a:r>
            <a:r>
              <a:rPr lang="en-US" dirty="0">
                <a:effectLst/>
              </a:rPr>
              <a:t>“. </a:t>
            </a:r>
            <a:r>
              <a:rPr lang="en-US" b="1" dirty="0">
                <a:effectLst/>
              </a:rPr>
              <a:t>It happens when the weights were initialized with too large values.  </a:t>
            </a:r>
          </a:p>
          <a:p>
            <a:endParaRPr lang="en-US" sz="500" dirty="0">
              <a:effectLst/>
            </a:endParaRPr>
          </a:p>
          <a:p>
            <a:r>
              <a:rPr lang="en-US" sz="2000" b="1" dirty="0">
                <a:effectLst/>
              </a:rPr>
              <a:t>To avoid a vanishing gradient situations you need to</a:t>
            </a:r>
          </a:p>
          <a:p>
            <a:pPr marL="341814" indent="-341814">
              <a:buFont typeface="Wingdings" panose="05000000000000000000" pitchFamily="2" charset="2"/>
              <a:buChar char="§"/>
            </a:pPr>
            <a:r>
              <a:rPr lang="en-US" sz="2000" b="1" dirty="0">
                <a:solidFill>
                  <a:srgbClr val="0000FF"/>
                </a:solidFill>
                <a:effectLst/>
              </a:rPr>
              <a:t> </a:t>
            </a:r>
            <a:r>
              <a:rPr lang="en-US" sz="2200" b="1" dirty="0">
                <a:solidFill>
                  <a:srgbClr val="0000FF"/>
                </a:solidFill>
                <a:effectLst/>
              </a:rPr>
              <a:t>choose the activation function correctly; </a:t>
            </a:r>
          </a:p>
          <a:p>
            <a:r>
              <a:rPr lang="en-US" b="1" dirty="0">
                <a:effectLst/>
              </a:rPr>
              <a:t> </a:t>
            </a:r>
            <a:r>
              <a:rPr lang="en-US" b="1" dirty="0">
                <a:solidFill>
                  <a:srgbClr val="FF0000"/>
                </a:solidFill>
                <a:effectLst/>
              </a:rPr>
              <a:t>Rectified Linear Unit </a:t>
            </a:r>
            <a:r>
              <a:rPr lang="ru-RU" b="1" dirty="0">
                <a:solidFill>
                  <a:srgbClr val="FF0000"/>
                </a:solidFill>
                <a:effectLst/>
              </a:rPr>
              <a:t>– </a:t>
            </a:r>
            <a:r>
              <a:rPr lang="en-US" b="1" dirty="0" err="1">
                <a:solidFill>
                  <a:srgbClr val="FF0000"/>
                </a:solidFill>
                <a:effectLst/>
              </a:rPr>
              <a:t>ReLU</a:t>
            </a:r>
            <a:r>
              <a:rPr lang="en-US" b="1" dirty="0">
                <a:solidFill>
                  <a:srgbClr val="FF0000"/>
                </a:solidFill>
                <a:effectLst/>
              </a:rPr>
              <a:t>: </a:t>
            </a:r>
            <a:r>
              <a:rPr lang="ru-RU" i="1" dirty="0"/>
              <a:t>f(x) = </a:t>
            </a:r>
            <a:r>
              <a:rPr lang="ru-RU" i="1" dirty="0" err="1"/>
              <a:t>max</a:t>
            </a:r>
            <a:r>
              <a:rPr lang="ru-RU" i="1" dirty="0"/>
              <a:t>(0, x)</a:t>
            </a:r>
            <a:r>
              <a:rPr lang="en-US" i="1" dirty="0"/>
              <a:t> </a:t>
            </a:r>
            <a:r>
              <a:rPr lang="en-US" dirty="0">
                <a:effectLst/>
              </a:rPr>
              <a:t>is the most usable</a:t>
            </a:r>
            <a:endParaRPr lang="en-US" b="1" dirty="0">
              <a:effectLst/>
            </a:endParaRPr>
          </a:p>
          <a:p>
            <a:pPr marL="341814" indent="-341814">
              <a:buFont typeface="Wingdings" panose="05000000000000000000" pitchFamily="2" charset="2"/>
              <a:buChar char="§"/>
            </a:pPr>
            <a:r>
              <a:rPr lang="en-US" sz="2200" b="1" dirty="0">
                <a:solidFill>
                  <a:srgbClr val="0000FF"/>
                </a:solidFill>
                <a:effectLst/>
              </a:rPr>
              <a:t>use the correct initialization  of  adjustable NN parameters;</a:t>
            </a:r>
          </a:p>
          <a:p>
            <a:pPr marL="177800"/>
            <a:r>
              <a:rPr lang="en-US" b="1" dirty="0">
                <a:effectLst/>
              </a:rPr>
              <a:t>initial weights should not all be zero or just the same, you can not take them too large to avoid an explosive growth of the gradient.</a:t>
            </a:r>
          </a:p>
          <a:p>
            <a:pPr marL="177800"/>
            <a:r>
              <a:rPr lang="en-US" sz="1800" b="1" dirty="0">
                <a:effectLst/>
              </a:rPr>
              <a:t> K. He recommends initializing the weights of layer </a:t>
            </a:r>
            <a:r>
              <a:rPr lang="en-US" sz="1800" b="1" i="1" dirty="0" err="1">
                <a:effectLst/>
              </a:rPr>
              <a:t>n</a:t>
            </a:r>
            <a:r>
              <a:rPr lang="en-US" sz="1800" b="1" i="1" baseline="-25000" dirty="0" err="1">
                <a:effectLst/>
              </a:rPr>
              <a:t>j</a:t>
            </a:r>
            <a:r>
              <a:rPr lang="en-US" sz="1800" b="1" i="1" baseline="-25000" dirty="0">
                <a:effectLst/>
              </a:rPr>
              <a:t> </a:t>
            </a:r>
            <a:r>
              <a:rPr lang="en-US" sz="1800" b="1" dirty="0">
                <a:effectLst/>
              </a:rPr>
              <a:t>with values normally distributed with mean </a:t>
            </a:r>
            <a:r>
              <a:rPr lang="en-US" sz="1800" b="1" i="1" dirty="0">
                <a:effectLst/>
              </a:rPr>
              <a:t>0</a:t>
            </a:r>
            <a:r>
              <a:rPr lang="en-US" sz="1800" b="1" dirty="0">
                <a:effectLst/>
              </a:rPr>
              <a:t> and variance </a:t>
            </a:r>
            <a:r>
              <a:rPr lang="ru-RU" sz="1800" b="1" i="1" dirty="0">
                <a:effectLst/>
              </a:rPr>
              <a:t>2/</a:t>
            </a:r>
            <a:r>
              <a:rPr lang="en-US" sz="1800" b="1" i="1" dirty="0" err="1">
                <a:effectLst/>
              </a:rPr>
              <a:t>n</a:t>
            </a:r>
            <a:r>
              <a:rPr lang="en-US" sz="1800" b="1" i="1" baseline="-25000" dirty="0" err="1">
                <a:effectLst/>
              </a:rPr>
              <a:t>j</a:t>
            </a:r>
            <a:r>
              <a:rPr lang="ru-RU" sz="1800" b="1" dirty="0"/>
              <a:t> </a:t>
            </a:r>
            <a:r>
              <a:rPr lang="en-US" sz="1800" b="1" dirty="0"/>
              <a:t>,</a:t>
            </a:r>
          </a:p>
          <a:p>
            <a:pPr marL="177800"/>
            <a:r>
              <a:rPr lang="en-US" sz="1800" b="1" dirty="0">
                <a:effectLst/>
              </a:rPr>
              <a:t>where </a:t>
            </a:r>
            <a:r>
              <a:rPr lang="en-US" sz="1800" b="1" i="1" dirty="0" err="1">
                <a:effectLst/>
              </a:rPr>
              <a:t>n</a:t>
            </a:r>
            <a:r>
              <a:rPr lang="en-US" sz="1800" b="1" i="1" baseline="-25000" dirty="0" err="1">
                <a:effectLst/>
              </a:rPr>
              <a:t>j</a:t>
            </a:r>
            <a:r>
              <a:rPr lang="en-US" sz="1800" b="1" i="1" baseline="-25000" dirty="0">
                <a:effectLst/>
              </a:rPr>
              <a:t> </a:t>
            </a:r>
            <a:r>
              <a:rPr lang="en-US" sz="1800" b="1" dirty="0">
                <a:effectLst/>
              </a:rPr>
              <a:t>is the size of the previous </a:t>
            </a:r>
            <a:r>
              <a:rPr lang="en-US" sz="1800" b="1" i="1" dirty="0" err="1">
                <a:effectLst/>
              </a:rPr>
              <a:t>j</a:t>
            </a:r>
            <a:r>
              <a:rPr lang="en-US" sz="1400" b="1" i="1" dirty="0" err="1">
                <a:effectLst/>
              </a:rPr>
              <a:t>th</a:t>
            </a:r>
            <a:r>
              <a:rPr lang="en-US" sz="1800" b="1" dirty="0">
                <a:effectLst/>
              </a:rPr>
              <a:t> layer </a:t>
            </a:r>
            <a:endParaRPr lang="en-US" b="1" dirty="0">
              <a:effectLst/>
            </a:endParaRPr>
          </a:p>
          <a:p>
            <a:pPr marL="341814" indent="-341814">
              <a:buFont typeface="Wingdings" panose="05000000000000000000" pitchFamily="2" charset="2"/>
              <a:buChar char="§"/>
            </a:pPr>
            <a:r>
              <a:rPr lang="en-US" sz="2200" b="1" dirty="0">
                <a:solidFill>
                  <a:srgbClr val="0000FF"/>
                </a:solidFill>
                <a:effectLst/>
              </a:rPr>
              <a:t>select the proper network error function.</a:t>
            </a:r>
            <a:r>
              <a:rPr lang="ru-RU" sz="2200" b="1" dirty="0">
                <a:solidFill>
                  <a:srgbClr val="0000FF"/>
                </a:solidFill>
                <a:effectLst/>
              </a:rPr>
              <a:t> </a:t>
            </a:r>
          </a:p>
        </p:txBody>
      </p:sp>
      <p:pic>
        <p:nvPicPr>
          <p:cNvPr id="9" name="Рисунок 8">
            <a:extLst>
              <a:ext uri="{FF2B5EF4-FFF2-40B4-BE49-F238E27FC236}">
                <a16:creationId xmlns:a16="http://schemas.microsoft.com/office/drawing/2014/main" id="{DE802B2C-3FDC-FF0A-64CE-C0C3A1FE0A50}"/>
              </a:ext>
            </a:extLst>
          </p:cNvPr>
          <p:cNvPicPr>
            <a:picLocks noChangeAspect="1"/>
          </p:cNvPicPr>
          <p:nvPr/>
        </p:nvPicPr>
        <p:blipFill>
          <a:blip r:embed="rId3"/>
          <a:stretch>
            <a:fillRect/>
          </a:stretch>
        </p:blipFill>
        <p:spPr>
          <a:xfrm>
            <a:off x="3637778" y="974031"/>
            <a:ext cx="1389759" cy="427618"/>
          </a:xfrm>
          <a:prstGeom prst="rect">
            <a:avLst/>
          </a:prstGeom>
        </p:spPr>
      </p:pic>
    </p:spTree>
    <p:extLst>
      <p:ext uri="{BB962C8B-B14F-4D97-AF65-F5344CB8AC3E}">
        <p14:creationId xmlns:p14="http://schemas.microsoft.com/office/powerpoint/2010/main" val="327548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D51A-870E-4035-8072-27E1B6D015E3}"/>
              </a:ext>
            </a:extLst>
          </p:cNvPr>
          <p:cNvSpPr>
            <a:spLocks noGrp="1"/>
          </p:cNvSpPr>
          <p:nvPr>
            <p:ph type="title"/>
          </p:nvPr>
        </p:nvSpPr>
        <p:spPr>
          <a:xfrm>
            <a:off x="1595435" y="0"/>
            <a:ext cx="9500132" cy="619385"/>
          </a:xfrm>
        </p:spPr>
        <p:txBody>
          <a:bodyPr>
            <a:noAutofit/>
          </a:bodyPr>
          <a:lstStyle/>
          <a:p>
            <a:r>
              <a:rPr lang="en-US" sz="3744" b="1" dirty="0">
                <a:solidFill>
                  <a:srgbClr val="0000FF"/>
                </a:solidFill>
              </a:rPr>
              <a:t>Cross-entropy loss </a:t>
            </a:r>
            <a:endParaRPr lang="ru-RU" sz="3744" dirty="0">
              <a:solidFill>
                <a:srgbClr val="0000FF"/>
              </a:solidFill>
            </a:endParaRPr>
          </a:p>
        </p:txBody>
      </p:sp>
      <p:sp>
        <p:nvSpPr>
          <p:cNvPr id="4" name="Footer Placeholder 3">
            <a:extLst>
              <a:ext uri="{FF2B5EF4-FFF2-40B4-BE49-F238E27FC236}">
                <a16:creationId xmlns:a16="http://schemas.microsoft.com/office/drawing/2014/main" id="{D4B9CAA7-8A49-40BE-9367-77786651E006}"/>
              </a:ext>
            </a:extLst>
          </p:cNvPr>
          <p:cNvSpPr>
            <a:spLocks noGrp="1"/>
          </p:cNvSpPr>
          <p:nvPr>
            <p:ph type="ftr" sz="quarter" idx="10"/>
          </p:nvPr>
        </p:nvSpPr>
        <p:spPr>
          <a:xfrm>
            <a:off x="3826225" y="6743207"/>
            <a:ext cx="5777416" cy="379747"/>
          </a:xfrm>
        </p:spPr>
        <p:txBody>
          <a:bodyPr/>
          <a:lstStyle/>
          <a:p>
            <a:pPr defTabSz="950976" fontAlgn="auto">
              <a:spcBef>
                <a:spcPts val="0"/>
              </a:spcBef>
              <a:spcAft>
                <a:spcPts val="0"/>
              </a:spcAft>
              <a:defRPr/>
            </a:pPr>
            <a:r>
              <a:rPr lang="ru-RU" altLang="ru-RU">
                <a:solidFill>
                  <a:srgbClr val="000000"/>
                </a:solidFill>
                <a:effectLst/>
                <a:latin typeface="Arial"/>
              </a:rPr>
              <a:t>Ососков Г.А. </a:t>
            </a:r>
            <a:r>
              <a:rPr lang="en-US" altLang="ru-RU">
                <a:solidFill>
                  <a:srgbClr val="000000"/>
                </a:solidFill>
                <a:effectLst/>
                <a:latin typeface="Arial"/>
              </a:rPr>
              <a:t>AYSS-22 Deep neural networks </a:t>
            </a:r>
            <a:endParaRPr lang="ru-RU" altLang="ru-RU" dirty="0">
              <a:solidFill>
                <a:srgbClr val="000000"/>
              </a:solidFill>
              <a:effectLst/>
              <a:latin typeface="Arial"/>
            </a:endParaRPr>
          </a:p>
        </p:txBody>
      </p:sp>
      <p:sp>
        <p:nvSpPr>
          <p:cNvPr id="5" name="Slide Number Placeholder 4">
            <a:extLst>
              <a:ext uri="{FF2B5EF4-FFF2-40B4-BE49-F238E27FC236}">
                <a16:creationId xmlns:a16="http://schemas.microsoft.com/office/drawing/2014/main" id="{98CB0F50-DE25-4DE0-B470-E100628E8999}"/>
              </a:ext>
            </a:extLst>
          </p:cNvPr>
          <p:cNvSpPr>
            <a:spLocks noGrp="1"/>
          </p:cNvSpPr>
          <p:nvPr>
            <p:ph type="sldNum" sz="quarter" idx="11"/>
          </p:nvPr>
        </p:nvSpPr>
        <p:spPr>
          <a:xfrm>
            <a:off x="9261249" y="6561985"/>
            <a:ext cx="1909209" cy="495322"/>
          </a:xfrm>
        </p:spPr>
        <p:txBody>
          <a:bodyPr/>
          <a:lstStyle/>
          <a:p>
            <a:pPr defTabSz="950976" fontAlgn="auto">
              <a:spcBef>
                <a:spcPts val="0"/>
              </a:spcBef>
              <a:spcAft>
                <a:spcPts val="0"/>
              </a:spcAft>
              <a:defRPr/>
            </a:pPr>
            <a:fld id="{669FE549-AA89-4745-8A65-D3468331572A}" type="slidenum">
              <a:rPr lang="ru-RU" altLang="ru-RU">
                <a:solidFill>
                  <a:srgbClr val="000000"/>
                </a:solidFill>
                <a:effectLst/>
                <a:latin typeface="Arial"/>
              </a:rPr>
              <a:pPr defTabSz="950976" fontAlgn="auto">
                <a:spcBef>
                  <a:spcPts val="0"/>
                </a:spcBef>
                <a:spcAft>
                  <a:spcPts val="0"/>
                </a:spcAft>
                <a:defRPr/>
              </a:pPr>
              <a:t>19</a:t>
            </a:fld>
            <a:endParaRPr lang="ru-RU" altLang="ru-RU" dirty="0">
              <a:solidFill>
                <a:srgbClr val="000000"/>
              </a:solidFill>
              <a:effectLst/>
              <a:latin typeface="Arial"/>
            </a:endParaRPr>
          </a:p>
        </p:txBody>
      </p:sp>
      <p:sp>
        <p:nvSpPr>
          <p:cNvPr id="6" name="Date Placeholder 5">
            <a:extLst>
              <a:ext uri="{FF2B5EF4-FFF2-40B4-BE49-F238E27FC236}">
                <a16:creationId xmlns:a16="http://schemas.microsoft.com/office/drawing/2014/main" id="{CE8D0899-B60E-48FE-B83D-448909EAA943}"/>
              </a:ext>
            </a:extLst>
          </p:cNvPr>
          <p:cNvSpPr>
            <a:spLocks noGrp="1"/>
          </p:cNvSpPr>
          <p:nvPr>
            <p:ph type="dt" sz="half" idx="12"/>
          </p:nvPr>
        </p:nvSpPr>
        <p:spPr>
          <a:xfrm>
            <a:off x="1697192" y="6625784"/>
            <a:ext cx="1320343" cy="495322"/>
          </a:xfrm>
        </p:spPr>
        <p:txBody>
          <a:bodyPr/>
          <a:lstStyle/>
          <a:p>
            <a:pPr defTabSz="950976" fontAlgn="auto">
              <a:spcBef>
                <a:spcPts val="0"/>
              </a:spcBef>
              <a:spcAft>
                <a:spcPts val="0"/>
              </a:spcAft>
              <a:defRPr/>
            </a:pPr>
            <a:fld id="{CA1F4608-8247-4A59-8DED-2EC2E64B644C}" type="datetime1">
              <a:rPr lang="ru-RU" altLang="ru-RU" smtClean="0">
                <a:solidFill>
                  <a:srgbClr val="000000"/>
                </a:solidFill>
                <a:effectLst/>
                <a:latin typeface="Arial"/>
              </a:rPr>
              <a:t>25.10.2022</a:t>
            </a:fld>
            <a:endParaRPr lang="ru-RU" altLang="ru-RU" dirty="0">
              <a:solidFill>
                <a:srgbClr val="000000"/>
              </a:solidFill>
              <a:effectLst/>
              <a:latin typeface="Arial"/>
            </a:endParaRPr>
          </a:p>
        </p:txBody>
      </p:sp>
      <p:sp>
        <p:nvSpPr>
          <p:cNvPr id="13" name="TextBox 12"/>
          <p:cNvSpPr txBox="1"/>
          <p:nvPr/>
        </p:nvSpPr>
        <p:spPr>
          <a:xfrm>
            <a:off x="274251" y="645544"/>
            <a:ext cx="12406346" cy="5181740"/>
          </a:xfrm>
          <a:prstGeom prst="rect">
            <a:avLst/>
          </a:prstGeom>
          <a:noFill/>
        </p:spPr>
        <p:txBody>
          <a:bodyPr wrap="square" rtlCol="0">
            <a:spAutoFit/>
          </a:bodyPr>
          <a:lstStyle/>
          <a:p>
            <a:pPr defTabSz="950976" fontAlgn="auto">
              <a:spcBef>
                <a:spcPts val="0"/>
              </a:spcBef>
              <a:spcAft>
                <a:spcPts val="0"/>
              </a:spcAft>
            </a:pPr>
            <a:r>
              <a:rPr lang="en-US" sz="2080" dirty="0">
                <a:solidFill>
                  <a:srgbClr val="000000"/>
                </a:solidFill>
                <a:effectLst/>
                <a:latin typeface="Arial"/>
              </a:rPr>
              <a:t>So far we used a minimizing function of network error (loss function) of the quadratic form </a:t>
            </a:r>
          </a:p>
          <a:p>
            <a:pPr defTabSz="950976" fontAlgn="auto">
              <a:spcBef>
                <a:spcPts val="0"/>
              </a:spcBef>
              <a:spcAft>
                <a:spcPts val="0"/>
              </a:spcAft>
            </a:pPr>
            <a:r>
              <a:rPr lang="en-GB" sz="2080" b="1" i="1" dirty="0">
                <a:solidFill>
                  <a:srgbClr val="000000"/>
                </a:solidFill>
                <a:effectLst/>
                <a:latin typeface="Arial"/>
              </a:rPr>
              <a:t>E</a:t>
            </a:r>
            <a:r>
              <a:rPr lang="ru-RU" sz="2080" b="1" i="1" dirty="0">
                <a:solidFill>
                  <a:srgbClr val="000000"/>
                </a:solidFill>
                <a:effectLst/>
                <a:latin typeface="Arial"/>
              </a:rPr>
              <a:t>=</a:t>
            </a:r>
            <a:r>
              <a:rPr lang="el-GR" sz="2080" b="1" i="1" dirty="0">
                <a:solidFill>
                  <a:srgbClr val="000000"/>
                </a:solidFill>
                <a:effectLst/>
                <a:latin typeface="Arial"/>
              </a:rPr>
              <a:t>Σ</a:t>
            </a:r>
            <a:r>
              <a:rPr lang="en-US" sz="2080" b="1" i="1" baseline="-25000" dirty="0">
                <a:solidFill>
                  <a:srgbClr val="000000"/>
                </a:solidFill>
                <a:effectLst/>
                <a:latin typeface="Arial"/>
              </a:rPr>
              <a:t>m</a:t>
            </a:r>
            <a:r>
              <a:rPr lang="el-GR" sz="2080" b="1" i="1" dirty="0">
                <a:solidFill>
                  <a:srgbClr val="000000"/>
                </a:solidFill>
                <a:effectLst/>
                <a:latin typeface="Arial"/>
              </a:rPr>
              <a:t>Σ</a:t>
            </a:r>
            <a:r>
              <a:rPr lang="en-US" sz="2080" b="1" i="1" baseline="-25000" dirty="0" err="1">
                <a:solidFill>
                  <a:srgbClr val="000000"/>
                </a:solidFill>
                <a:effectLst/>
                <a:latin typeface="Arial"/>
              </a:rPr>
              <a:t>ij</a:t>
            </a:r>
            <a:r>
              <a:rPr lang="en-US" sz="2080" b="1" i="1" baseline="-25000" dirty="0">
                <a:solidFill>
                  <a:srgbClr val="000000"/>
                </a:solidFill>
                <a:effectLst/>
                <a:latin typeface="Arial"/>
              </a:rPr>
              <a:t> </a:t>
            </a:r>
            <a:r>
              <a:rPr lang="ru-RU" sz="2080" b="1" i="1" dirty="0">
                <a:solidFill>
                  <a:srgbClr val="000000"/>
                </a:solidFill>
                <a:effectLst/>
                <a:latin typeface="Arial"/>
              </a:rPr>
              <a:t>(</a:t>
            </a:r>
            <a:r>
              <a:rPr lang="en-GB" sz="2080" b="1" i="1" dirty="0" err="1">
                <a:solidFill>
                  <a:srgbClr val="000000"/>
                </a:solidFill>
                <a:effectLst/>
                <a:latin typeface="Arial"/>
              </a:rPr>
              <a:t>y</a:t>
            </a:r>
            <a:r>
              <a:rPr lang="en-GB" sz="2080" b="1" i="1" baseline="-25000" dirty="0" err="1">
                <a:solidFill>
                  <a:srgbClr val="000000"/>
                </a:solidFill>
                <a:effectLst/>
                <a:latin typeface="Arial"/>
              </a:rPr>
              <a:t>i</a:t>
            </a:r>
            <a:r>
              <a:rPr lang="en-GB" sz="2080" b="1" i="1" baseline="-25000" dirty="0">
                <a:solidFill>
                  <a:srgbClr val="000000"/>
                </a:solidFill>
                <a:effectLst/>
                <a:latin typeface="Arial"/>
              </a:rPr>
              <a:t> </a:t>
            </a:r>
            <a:r>
              <a:rPr lang="ru-RU" sz="2080" b="1" i="1" baseline="30000" dirty="0">
                <a:solidFill>
                  <a:srgbClr val="000000"/>
                </a:solidFill>
                <a:effectLst/>
                <a:latin typeface="Arial"/>
              </a:rPr>
              <a:t>(</a:t>
            </a:r>
            <a:r>
              <a:rPr lang="en-GB" sz="2080" b="1" i="1" baseline="30000" dirty="0">
                <a:solidFill>
                  <a:srgbClr val="000000"/>
                </a:solidFill>
                <a:effectLst/>
                <a:latin typeface="Arial"/>
              </a:rPr>
              <a:t>m</a:t>
            </a:r>
            <a:r>
              <a:rPr lang="ru-RU" sz="2080" b="1" i="1" baseline="30000" dirty="0">
                <a:solidFill>
                  <a:srgbClr val="000000"/>
                </a:solidFill>
                <a:effectLst/>
                <a:latin typeface="Arial"/>
              </a:rPr>
              <a:t>)</a:t>
            </a:r>
            <a:r>
              <a:rPr lang="ru-RU" sz="2080" b="1" i="1" dirty="0">
                <a:solidFill>
                  <a:srgbClr val="000000"/>
                </a:solidFill>
                <a:effectLst/>
                <a:latin typeface="Arial"/>
              </a:rPr>
              <a:t> – </a:t>
            </a:r>
            <a:r>
              <a:rPr lang="en-GB" sz="2080" b="1" i="1" dirty="0" err="1">
                <a:solidFill>
                  <a:srgbClr val="000000"/>
                </a:solidFill>
                <a:effectLst/>
                <a:latin typeface="Arial"/>
              </a:rPr>
              <a:t>z</a:t>
            </a:r>
            <a:r>
              <a:rPr lang="en-GB" sz="2080" b="1" i="1" baseline="-25000" dirty="0" err="1">
                <a:solidFill>
                  <a:srgbClr val="000000"/>
                </a:solidFill>
                <a:effectLst/>
                <a:latin typeface="Arial"/>
              </a:rPr>
              <a:t>i</a:t>
            </a:r>
            <a:r>
              <a:rPr lang="en-GB" sz="2080" b="1" i="1" baseline="-25000" dirty="0">
                <a:solidFill>
                  <a:srgbClr val="000000"/>
                </a:solidFill>
                <a:effectLst/>
                <a:latin typeface="Arial"/>
              </a:rPr>
              <a:t> </a:t>
            </a:r>
            <a:r>
              <a:rPr lang="ru-RU" sz="2080" b="1" i="1" baseline="30000" dirty="0">
                <a:solidFill>
                  <a:srgbClr val="000000"/>
                </a:solidFill>
                <a:effectLst/>
                <a:latin typeface="Arial"/>
              </a:rPr>
              <a:t>(</a:t>
            </a:r>
            <a:r>
              <a:rPr lang="en-GB" sz="2080" b="1" i="1" baseline="30000" dirty="0">
                <a:solidFill>
                  <a:srgbClr val="000000"/>
                </a:solidFill>
                <a:effectLst/>
                <a:latin typeface="Arial"/>
              </a:rPr>
              <a:t>m</a:t>
            </a:r>
            <a:r>
              <a:rPr lang="ru-RU" sz="2080" b="1" i="1" baseline="30000" dirty="0">
                <a:solidFill>
                  <a:srgbClr val="000000"/>
                </a:solidFill>
                <a:effectLst/>
                <a:latin typeface="Arial"/>
              </a:rPr>
              <a:t>)</a:t>
            </a:r>
            <a:r>
              <a:rPr lang="ru-RU" sz="2080" b="1" i="1" dirty="0">
                <a:solidFill>
                  <a:srgbClr val="000000"/>
                </a:solidFill>
                <a:effectLst/>
                <a:latin typeface="Arial"/>
              </a:rPr>
              <a:t> )</a:t>
            </a:r>
            <a:r>
              <a:rPr lang="ru-RU" sz="2080" b="1" i="1" baseline="30000" dirty="0">
                <a:solidFill>
                  <a:srgbClr val="000000"/>
                </a:solidFill>
                <a:effectLst/>
                <a:latin typeface="Arial"/>
              </a:rPr>
              <a:t>2</a:t>
            </a:r>
            <a:r>
              <a:rPr lang="en-US" sz="2080" dirty="0">
                <a:solidFill>
                  <a:srgbClr val="000000"/>
                </a:solidFill>
                <a:effectLst/>
                <a:latin typeface="Arial"/>
              </a:rPr>
              <a:t>, which according to mathematical statistics corresponds to the case, when errors, i.e. scatter of </a:t>
            </a:r>
            <a:r>
              <a:rPr lang="en-US" sz="2080" b="1" i="1" dirty="0">
                <a:solidFill>
                  <a:srgbClr val="000000"/>
                </a:solidFill>
                <a:effectLst/>
                <a:latin typeface="Arial"/>
              </a:rPr>
              <a:t>E</a:t>
            </a:r>
            <a:r>
              <a:rPr lang="en-US" sz="2080" dirty="0">
                <a:solidFill>
                  <a:srgbClr val="000000"/>
                </a:solidFill>
                <a:effectLst/>
                <a:latin typeface="Arial"/>
              </a:rPr>
              <a:t> function are distributed according to the normal law, which is not always true. </a:t>
            </a:r>
          </a:p>
          <a:p>
            <a:pPr defTabSz="950976" fontAlgn="auto">
              <a:spcBef>
                <a:spcPts val="0"/>
              </a:spcBef>
              <a:spcAft>
                <a:spcPts val="0"/>
              </a:spcAft>
            </a:pPr>
            <a:r>
              <a:rPr lang="en-US" sz="2080" b="1" dirty="0">
                <a:solidFill>
                  <a:srgbClr val="000000"/>
                </a:solidFill>
                <a:effectLst/>
                <a:latin typeface="Arial"/>
              </a:rPr>
              <a:t>For problems of classification, </a:t>
            </a:r>
            <a:r>
              <a:rPr lang="en-US" sz="2080" dirty="0">
                <a:solidFill>
                  <a:srgbClr val="000000"/>
                </a:solidFill>
                <a:effectLst/>
                <a:latin typeface="Arial"/>
              </a:rPr>
              <a:t>for example, the result in the form of probabilities of that the object presented to the network belongs to this or that class, i.e. we need to estimate the probability that</a:t>
            </a:r>
            <a:r>
              <a:rPr lang="en-US" sz="2080" b="1" dirty="0">
                <a:solidFill>
                  <a:srgbClr val="000000"/>
                </a:solidFill>
                <a:effectLst/>
                <a:latin typeface="Arial"/>
              </a:rPr>
              <a:t> </a:t>
            </a:r>
            <a:r>
              <a:rPr lang="en-GB" sz="2080" b="1" i="1" dirty="0" err="1">
                <a:solidFill>
                  <a:srgbClr val="000000"/>
                </a:solidFill>
                <a:effectLst/>
                <a:latin typeface="Arial"/>
              </a:rPr>
              <a:t>y</a:t>
            </a:r>
            <a:r>
              <a:rPr lang="en-GB" sz="2080" b="1" i="1" baseline="-25000" dirty="0" err="1">
                <a:solidFill>
                  <a:srgbClr val="000000"/>
                </a:solidFill>
                <a:effectLst/>
                <a:latin typeface="Arial"/>
              </a:rPr>
              <a:t>i</a:t>
            </a:r>
            <a:r>
              <a:rPr lang="en-GB" sz="2080" b="1" i="1" baseline="-25000" dirty="0">
                <a:solidFill>
                  <a:srgbClr val="000000"/>
                </a:solidFill>
                <a:effectLst/>
                <a:latin typeface="Arial"/>
              </a:rPr>
              <a:t> </a:t>
            </a:r>
            <a:r>
              <a:rPr lang="ru-RU" sz="2080" b="1" i="1" baseline="30000" dirty="0">
                <a:solidFill>
                  <a:srgbClr val="000000"/>
                </a:solidFill>
                <a:effectLst/>
                <a:latin typeface="Arial"/>
              </a:rPr>
              <a:t>(</a:t>
            </a:r>
            <a:r>
              <a:rPr lang="en-GB" sz="2080" b="1" i="1" baseline="30000" dirty="0">
                <a:solidFill>
                  <a:srgbClr val="000000"/>
                </a:solidFill>
                <a:effectLst/>
                <a:latin typeface="Arial"/>
              </a:rPr>
              <a:t>m</a:t>
            </a:r>
            <a:r>
              <a:rPr lang="ru-RU" sz="2080" b="1" i="1" baseline="30000" dirty="0">
                <a:solidFill>
                  <a:srgbClr val="000000"/>
                </a:solidFill>
                <a:effectLst/>
                <a:latin typeface="Arial"/>
              </a:rPr>
              <a:t>)</a:t>
            </a:r>
            <a:r>
              <a:rPr lang="ru-RU" sz="2080" b="1" i="1" dirty="0">
                <a:solidFill>
                  <a:srgbClr val="000000"/>
                </a:solidFill>
                <a:effectLst/>
                <a:latin typeface="Arial"/>
              </a:rPr>
              <a:t> </a:t>
            </a:r>
            <a:r>
              <a:rPr lang="en-US" sz="2080" dirty="0">
                <a:solidFill>
                  <a:srgbClr val="000000"/>
                </a:solidFill>
                <a:effectLst/>
                <a:latin typeface="Arial"/>
              </a:rPr>
              <a:t>is different from </a:t>
            </a:r>
            <a:r>
              <a:rPr lang="en-GB" sz="2080" b="1" i="1" dirty="0">
                <a:solidFill>
                  <a:srgbClr val="000000"/>
                </a:solidFill>
                <a:effectLst/>
                <a:latin typeface="Arial"/>
              </a:rPr>
              <a:t>z</a:t>
            </a:r>
            <a:r>
              <a:rPr lang="en-GB" sz="2080" b="1" i="1" baseline="-25000" dirty="0">
                <a:solidFill>
                  <a:srgbClr val="000000"/>
                </a:solidFill>
                <a:effectLst/>
                <a:latin typeface="Arial"/>
              </a:rPr>
              <a:t>i </a:t>
            </a:r>
            <a:r>
              <a:rPr lang="ru-RU" sz="2080" b="1" i="1" baseline="30000" dirty="0">
                <a:solidFill>
                  <a:srgbClr val="000000"/>
                </a:solidFill>
                <a:effectLst/>
                <a:latin typeface="Arial"/>
              </a:rPr>
              <a:t>(</a:t>
            </a:r>
            <a:r>
              <a:rPr lang="en-GB" sz="2080" b="1" i="1" baseline="30000" dirty="0">
                <a:solidFill>
                  <a:srgbClr val="000000"/>
                </a:solidFill>
                <a:effectLst/>
                <a:latin typeface="Arial"/>
              </a:rPr>
              <a:t>m</a:t>
            </a:r>
            <a:r>
              <a:rPr lang="ru-RU" sz="2080" b="1" i="1" baseline="30000" dirty="0">
                <a:solidFill>
                  <a:srgbClr val="000000"/>
                </a:solidFill>
                <a:effectLst/>
                <a:latin typeface="Arial"/>
              </a:rPr>
              <a:t>)</a:t>
            </a:r>
            <a:r>
              <a:rPr lang="ru-RU" sz="2080" dirty="0">
                <a:solidFill>
                  <a:srgbClr val="000000"/>
                </a:solidFill>
                <a:effectLst/>
                <a:latin typeface="Arial"/>
              </a:rPr>
              <a:t> . </a:t>
            </a:r>
            <a:r>
              <a:rPr lang="en-US" sz="2080" dirty="0">
                <a:solidFill>
                  <a:srgbClr val="000000"/>
                </a:solidFill>
                <a:effectLst/>
                <a:latin typeface="Arial"/>
              </a:rPr>
              <a:t>In this case, to estimate how close the predicted distribution p(x) is to the true distribution q(x), we use another loss function called </a:t>
            </a:r>
            <a:r>
              <a:rPr lang="en-US" sz="2080" b="1" u="sng" dirty="0">
                <a:solidFill>
                  <a:srgbClr val="000000"/>
                </a:solidFill>
                <a:effectLst/>
                <a:latin typeface="Arial"/>
              </a:rPr>
              <a:t>cross-entropy </a:t>
            </a:r>
            <a:endParaRPr lang="ru-RU" sz="2080" b="1" u="sng" dirty="0">
              <a:solidFill>
                <a:srgbClr val="000000"/>
              </a:solidFill>
              <a:effectLst/>
              <a:latin typeface="Arial"/>
            </a:endParaRPr>
          </a:p>
          <a:p>
            <a:pPr defTabSz="950976" fontAlgn="auto">
              <a:spcBef>
                <a:spcPts val="0"/>
              </a:spcBef>
              <a:spcAft>
                <a:spcPts val="0"/>
              </a:spcAft>
            </a:pPr>
            <a:r>
              <a:rPr lang="ru-RU" sz="2080" dirty="0">
                <a:solidFill>
                  <a:srgbClr val="000000"/>
                </a:solidFill>
                <a:effectLst/>
                <a:latin typeface="Arial"/>
              </a:rPr>
              <a:t> </a:t>
            </a:r>
          </a:p>
          <a:p>
            <a:pPr defTabSz="950976" fontAlgn="auto">
              <a:spcBef>
                <a:spcPts val="0"/>
              </a:spcBef>
              <a:spcAft>
                <a:spcPts val="0"/>
              </a:spcAft>
            </a:pPr>
            <a:endParaRPr lang="ru-RU" sz="2080" dirty="0">
              <a:solidFill>
                <a:srgbClr val="000000"/>
              </a:solidFill>
              <a:effectLst/>
              <a:latin typeface="Arial"/>
            </a:endParaRPr>
          </a:p>
          <a:p>
            <a:pPr defTabSz="950976" fontAlgn="auto">
              <a:spcBef>
                <a:spcPts val="0"/>
              </a:spcBef>
              <a:spcAft>
                <a:spcPts val="0"/>
              </a:spcAft>
            </a:pPr>
            <a:r>
              <a:rPr lang="ru-RU" sz="2080" dirty="0">
                <a:solidFill>
                  <a:srgbClr val="000000"/>
                </a:solidFill>
                <a:effectLst/>
                <a:latin typeface="Arial"/>
              </a:rPr>
              <a:t> </a:t>
            </a:r>
            <a:r>
              <a:rPr lang="en-US" sz="2080" dirty="0">
                <a:solidFill>
                  <a:srgbClr val="000000"/>
                </a:solidFill>
                <a:effectLst/>
                <a:latin typeface="Arial"/>
              </a:rPr>
              <a:t>This formula also generalizes to the case of several classes in a natural way: </a:t>
            </a:r>
            <a:endParaRPr lang="ru-RU" sz="2080" dirty="0">
              <a:solidFill>
                <a:srgbClr val="000000"/>
              </a:solidFill>
              <a:effectLst/>
              <a:latin typeface="Arial"/>
            </a:endParaRPr>
          </a:p>
          <a:p>
            <a:pPr defTabSz="950976" fontAlgn="auto">
              <a:spcBef>
                <a:spcPts val="0"/>
              </a:spcBef>
              <a:spcAft>
                <a:spcPts val="0"/>
              </a:spcAft>
            </a:pPr>
            <a:r>
              <a:rPr lang="ru-RU" sz="2080" dirty="0">
                <a:solidFill>
                  <a:srgbClr val="000000"/>
                </a:solidFill>
                <a:effectLst/>
                <a:latin typeface="Arial"/>
              </a:rPr>
              <a:t> </a:t>
            </a:r>
          </a:p>
          <a:p>
            <a:pPr defTabSz="950976" fontAlgn="auto">
              <a:spcBef>
                <a:spcPts val="0"/>
              </a:spcBef>
              <a:spcAft>
                <a:spcPts val="0"/>
              </a:spcAft>
            </a:pPr>
            <a:r>
              <a:rPr lang="ru-RU" sz="2080" dirty="0">
                <a:solidFill>
                  <a:srgbClr val="000000"/>
                </a:solidFill>
                <a:effectLst/>
                <a:latin typeface="Arial"/>
              </a:rPr>
              <a:t> </a:t>
            </a:r>
          </a:p>
          <a:p>
            <a:pPr defTabSz="950976" fontAlgn="auto">
              <a:spcBef>
                <a:spcPts val="0"/>
              </a:spcBef>
              <a:spcAft>
                <a:spcPts val="0"/>
              </a:spcAft>
            </a:pPr>
            <a:r>
              <a:rPr lang="ru-RU" sz="2080" dirty="0">
                <a:solidFill>
                  <a:srgbClr val="000000"/>
                </a:solidFill>
                <a:effectLst/>
                <a:latin typeface="Arial"/>
              </a:rPr>
              <a:t>                                                   </a:t>
            </a:r>
            <a:r>
              <a:rPr lang="en-US" sz="2080" dirty="0">
                <a:solidFill>
                  <a:srgbClr val="000000"/>
                </a:solidFill>
                <a:effectLst/>
                <a:latin typeface="Arial"/>
              </a:rPr>
              <a:t>here </a:t>
            </a:r>
            <a:r>
              <a:rPr lang="en-US" sz="2080" b="1" i="1" dirty="0">
                <a:solidFill>
                  <a:srgbClr val="000000"/>
                </a:solidFill>
                <a:effectLst/>
                <a:latin typeface="Arial"/>
              </a:rPr>
              <a:t>q</a:t>
            </a:r>
            <a:r>
              <a:rPr lang="en-US" sz="2080" dirty="0">
                <a:solidFill>
                  <a:srgbClr val="000000"/>
                </a:solidFill>
                <a:effectLst/>
                <a:latin typeface="Arial"/>
              </a:rPr>
              <a:t> is the number of elements in the sample, </a:t>
            </a:r>
            <a:r>
              <a:rPr lang="en-US" sz="2080" b="1" i="1" dirty="0">
                <a:solidFill>
                  <a:srgbClr val="000000"/>
                </a:solidFill>
                <a:effectLst/>
                <a:latin typeface="Arial"/>
              </a:rPr>
              <a:t>l</a:t>
            </a:r>
            <a:r>
              <a:rPr lang="en-US" sz="2080" dirty="0">
                <a:solidFill>
                  <a:srgbClr val="000000"/>
                </a:solidFill>
                <a:effectLst/>
                <a:latin typeface="Arial"/>
              </a:rPr>
              <a:t> is the number of classes, and </a:t>
            </a:r>
            <a:r>
              <a:rPr lang="ru-RU" sz="2080" b="1" i="1" dirty="0" err="1">
                <a:solidFill>
                  <a:srgbClr val="000000"/>
                </a:solidFill>
                <a:effectLst/>
                <a:latin typeface="Arial"/>
              </a:rPr>
              <a:t>a</a:t>
            </a:r>
            <a:r>
              <a:rPr lang="ru-RU" sz="2080" b="1" i="1" baseline="-25000" dirty="0" err="1">
                <a:solidFill>
                  <a:srgbClr val="000000"/>
                </a:solidFill>
                <a:effectLst/>
                <a:latin typeface="Arial"/>
              </a:rPr>
              <a:t>ij</a:t>
            </a:r>
            <a:r>
              <a:rPr lang="ru-RU" sz="2080" baseline="-25000" dirty="0">
                <a:solidFill>
                  <a:srgbClr val="000000"/>
                </a:solidFill>
                <a:effectLst/>
                <a:latin typeface="Arial"/>
              </a:rPr>
              <a:t> </a:t>
            </a:r>
            <a:r>
              <a:rPr lang="en-US" sz="2080" baseline="-25000" dirty="0">
                <a:solidFill>
                  <a:srgbClr val="000000"/>
                </a:solidFill>
                <a:effectLst/>
                <a:latin typeface="Arial"/>
              </a:rPr>
              <a:t> </a:t>
            </a:r>
            <a:r>
              <a:rPr lang="en-US" sz="2080" dirty="0">
                <a:solidFill>
                  <a:srgbClr val="000000"/>
                </a:solidFill>
                <a:effectLst/>
                <a:latin typeface="Arial"/>
              </a:rPr>
              <a:t>is the algorithm's response (probability) on the </a:t>
            </a:r>
            <a:r>
              <a:rPr lang="en-US" sz="2080" b="1" i="1" dirty="0" err="1">
                <a:solidFill>
                  <a:srgbClr val="000000"/>
                </a:solidFill>
                <a:effectLst/>
                <a:latin typeface="Arial"/>
              </a:rPr>
              <a:t>i-th</a:t>
            </a:r>
            <a:r>
              <a:rPr lang="en-US" sz="2080" dirty="0">
                <a:solidFill>
                  <a:srgbClr val="000000"/>
                </a:solidFill>
                <a:effectLst/>
                <a:latin typeface="Arial"/>
              </a:rPr>
              <a:t> object to the question of its belonging to the </a:t>
            </a:r>
            <a:r>
              <a:rPr lang="en-US" sz="2080" b="1" i="1" dirty="0">
                <a:solidFill>
                  <a:srgbClr val="000000"/>
                </a:solidFill>
                <a:effectLst/>
                <a:latin typeface="Arial"/>
              </a:rPr>
              <a:t>j-</a:t>
            </a:r>
            <a:r>
              <a:rPr lang="en-US" sz="2080" b="1" i="1" dirty="0" err="1">
                <a:solidFill>
                  <a:srgbClr val="000000"/>
                </a:solidFill>
                <a:effectLst/>
                <a:latin typeface="Arial"/>
              </a:rPr>
              <a:t>th</a:t>
            </a:r>
            <a:r>
              <a:rPr lang="en-US" sz="2080" dirty="0">
                <a:solidFill>
                  <a:srgbClr val="000000"/>
                </a:solidFill>
                <a:effectLst/>
                <a:latin typeface="Arial"/>
              </a:rPr>
              <a:t> class, </a:t>
            </a:r>
            <a:r>
              <a:rPr lang="ru-RU" sz="2080" dirty="0">
                <a:solidFill>
                  <a:srgbClr val="000000"/>
                </a:solidFill>
                <a:effectLst/>
                <a:latin typeface="Arial"/>
              </a:rPr>
              <a:t> </a:t>
            </a:r>
            <a:r>
              <a:rPr lang="ru-RU" sz="2080" b="1" i="1" dirty="0" err="1">
                <a:solidFill>
                  <a:srgbClr val="000000"/>
                </a:solidFill>
                <a:effectLst/>
                <a:latin typeface="Arial"/>
              </a:rPr>
              <a:t>y</a:t>
            </a:r>
            <a:r>
              <a:rPr lang="ru-RU" sz="2080" b="1" i="1" baseline="-25000" dirty="0" err="1">
                <a:solidFill>
                  <a:srgbClr val="000000"/>
                </a:solidFill>
                <a:effectLst/>
                <a:latin typeface="Arial"/>
              </a:rPr>
              <a:t>ij</a:t>
            </a:r>
            <a:r>
              <a:rPr lang="ru-RU" sz="2080" b="1" dirty="0">
                <a:solidFill>
                  <a:srgbClr val="000000"/>
                </a:solidFill>
                <a:effectLst/>
                <a:latin typeface="Arial"/>
              </a:rPr>
              <a:t>=1</a:t>
            </a:r>
            <a:r>
              <a:rPr lang="en-US" sz="2080" b="1" dirty="0">
                <a:solidFill>
                  <a:srgbClr val="000000"/>
                </a:solidFill>
                <a:effectLst/>
                <a:latin typeface="Arial"/>
              </a:rPr>
              <a:t>,</a:t>
            </a:r>
            <a:r>
              <a:rPr lang="ru-RU" sz="2080" dirty="0">
                <a:solidFill>
                  <a:srgbClr val="000000"/>
                </a:solidFill>
                <a:effectLst/>
                <a:latin typeface="Arial"/>
              </a:rPr>
              <a:t> </a:t>
            </a:r>
            <a:r>
              <a:rPr lang="en-US" sz="2080" dirty="0">
                <a:solidFill>
                  <a:srgbClr val="000000"/>
                </a:solidFill>
                <a:effectLst/>
                <a:latin typeface="Arial"/>
              </a:rPr>
              <a:t>if the </a:t>
            </a:r>
            <a:r>
              <a:rPr lang="en-US" sz="2080" b="1" i="1" dirty="0" err="1">
                <a:solidFill>
                  <a:srgbClr val="000000"/>
                </a:solidFill>
                <a:effectLst/>
                <a:latin typeface="Arial"/>
              </a:rPr>
              <a:t>i-th</a:t>
            </a:r>
            <a:r>
              <a:rPr lang="en-US" sz="2080" dirty="0">
                <a:solidFill>
                  <a:srgbClr val="000000"/>
                </a:solidFill>
                <a:effectLst/>
                <a:latin typeface="Arial"/>
              </a:rPr>
              <a:t> object belongs to the </a:t>
            </a:r>
            <a:r>
              <a:rPr lang="en-US" sz="2080" b="1" i="1" dirty="0">
                <a:solidFill>
                  <a:srgbClr val="000000"/>
                </a:solidFill>
                <a:effectLst/>
                <a:latin typeface="Arial"/>
              </a:rPr>
              <a:t>j-</a:t>
            </a:r>
            <a:r>
              <a:rPr lang="en-US" sz="2080" b="1" i="1" dirty="0" err="1">
                <a:solidFill>
                  <a:srgbClr val="000000"/>
                </a:solidFill>
                <a:effectLst/>
                <a:latin typeface="Arial"/>
              </a:rPr>
              <a:t>th</a:t>
            </a:r>
            <a:r>
              <a:rPr lang="en-US" sz="2080" dirty="0">
                <a:solidFill>
                  <a:srgbClr val="000000"/>
                </a:solidFill>
                <a:effectLst/>
                <a:latin typeface="Arial"/>
              </a:rPr>
              <a:t> class, otherwise </a:t>
            </a:r>
            <a:r>
              <a:rPr lang="ru-RU" sz="2080" b="1" i="1" dirty="0" err="1">
                <a:solidFill>
                  <a:srgbClr val="000000"/>
                </a:solidFill>
                <a:effectLst/>
                <a:latin typeface="Arial"/>
              </a:rPr>
              <a:t>y</a:t>
            </a:r>
            <a:r>
              <a:rPr lang="ru-RU" sz="2080" b="1" i="1" baseline="-25000" dirty="0" err="1">
                <a:solidFill>
                  <a:srgbClr val="000000"/>
                </a:solidFill>
                <a:effectLst/>
                <a:latin typeface="Arial"/>
              </a:rPr>
              <a:t>ij</a:t>
            </a:r>
            <a:r>
              <a:rPr lang="ru-RU" sz="2080" b="1" dirty="0">
                <a:solidFill>
                  <a:srgbClr val="000000"/>
                </a:solidFill>
                <a:effectLst/>
                <a:latin typeface="Arial"/>
              </a:rPr>
              <a:t>=0</a:t>
            </a:r>
            <a:r>
              <a:rPr lang="ru-RU" sz="2080" dirty="0">
                <a:solidFill>
                  <a:srgbClr val="000000"/>
                </a:solidFill>
                <a:effectLst/>
                <a:latin typeface="Arial"/>
              </a:rPr>
              <a:t>.</a:t>
            </a:r>
          </a:p>
          <a:p>
            <a:pPr defTabSz="950976" fontAlgn="auto">
              <a:spcBef>
                <a:spcPts val="0"/>
              </a:spcBef>
              <a:spcAft>
                <a:spcPts val="0"/>
              </a:spcAft>
            </a:pPr>
            <a:endParaRPr lang="ru-RU" sz="1872" dirty="0">
              <a:solidFill>
                <a:srgbClr val="000000"/>
              </a:solidFill>
              <a:effectLst/>
              <a:latin typeface="Arial"/>
            </a:endParaRPr>
          </a:p>
        </p:txBody>
      </p:sp>
      <p:pic>
        <p:nvPicPr>
          <p:cNvPr id="14" name="Рисунок 13" descr="Cross entropy loss formula">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980435" y="2961182"/>
            <a:ext cx="3280814" cy="604965"/>
          </a:xfrm>
          <a:prstGeom prst="rect">
            <a:avLst/>
          </a:prstGeom>
          <a:noFill/>
          <a:ln>
            <a:noFill/>
          </a:ln>
        </p:spPr>
      </p:pic>
      <p:pic>
        <p:nvPicPr>
          <p:cNvPr id="15" name="Рисунок 14"/>
          <p:cNvPicPr/>
          <p:nvPr/>
        </p:nvPicPr>
        <p:blipFill>
          <a:blip r:embed="rId4">
            <a:extLst>
              <a:ext uri="{28A0092B-C50C-407E-A947-70E740481C1C}">
                <a14:useLocalDpi xmlns:a14="http://schemas.microsoft.com/office/drawing/2010/main" val="0"/>
              </a:ext>
            </a:extLst>
          </a:blip>
          <a:srcRect/>
          <a:stretch>
            <a:fillRect/>
          </a:stretch>
        </p:blipFill>
        <p:spPr bwMode="auto">
          <a:xfrm>
            <a:off x="651843" y="3926359"/>
            <a:ext cx="3191621" cy="936104"/>
          </a:xfrm>
          <a:prstGeom prst="rect">
            <a:avLst/>
          </a:prstGeom>
          <a:noFill/>
          <a:ln>
            <a:noFill/>
          </a:ln>
        </p:spPr>
      </p:pic>
    </p:spTree>
    <p:extLst>
      <p:ext uri="{BB962C8B-B14F-4D97-AF65-F5344CB8AC3E}">
        <p14:creationId xmlns:p14="http://schemas.microsoft.com/office/powerpoint/2010/main" val="222577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680950" cy="674025"/>
          </a:xfrm>
        </p:spPr>
        <p:txBody>
          <a:bodyPr>
            <a:normAutofit/>
          </a:bodyPr>
          <a:lstStyle/>
          <a:p>
            <a:r>
              <a:rPr lang="en-US" sz="3200" b="1" dirty="0">
                <a:solidFill>
                  <a:srgbClr val="0000FF"/>
                </a:solidFill>
              </a:rPr>
              <a:t>Machine and Deep Learning</a:t>
            </a:r>
            <a:endParaRPr lang="ru-RU" sz="3200" b="1" dirty="0">
              <a:solidFill>
                <a:srgbClr val="0000FF"/>
              </a:solidFill>
            </a:endParaRPr>
          </a:p>
        </p:txBody>
      </p:sp>
      <p:sp>
        <p:nvSpPr>
          <p:cNvPr id="3" name="Объект 2"/>
          <p:cNvSpPr>
            <a:spLocks noGrp="1"/>
          </p:cNvSpPr>
          <p:nvPr>
            <p:ph idx="1"/>
          </p:nvPr>
        </p:nvSpPr>
        <p:spPr>
          <a:xfrm>
            <a:off x="5908427" y="554902"/>
            <a:ext cx="6772523" cy="5937162"/>
          </a:xfrm>
        </p:spPr>
        <p:txBody>
          <a:bodyPr>
            <a:noAutofit/>
          </a:bodyPr>
          <a:lstStyle/>
          <a:p>
            <a:pPr>
              <a:buFont typeface="Wingdings" panose="05000000000000000000" pitchFamily="2" charset="2"/>
              <a:buChar char="q"/>
            </a:pPr>
            <a:r>
              <a:rPr lang="en-US" sz="2200" b="1" u="sng" dirty="0">
                <a:solidFill>
                  <a:srgbClr val="0000FF"/>
                </a:solidFill>
                <a:latin typeface="Arial" panose="020B0604020202020204" pitchFamily="34" charset="0"/>
                <a:cs typeface="Arial" panose="020B0604020202020204" pitchFamily="34" charset="0"/>
              </a:rPr>
              <a:t>Machine learning (ML) </a:t>
            </a:r>
            <a:r>
              <a:rPr lang="en-US" sz="2200" b="1" dirty="0">
                <a:latin typeface="Arial" panose="020B0604020202020204" pitchFamily="34" charset="0"/>
                <a:cs typeface="Arial" panose="020B0604020202020204" pitchFamily="34" charset="0"/>
              </a:rPr>
              <a:t>(in a sense a computer learning) is a type of artificial intelligence when a computer does not just use a pre-written algorithm, but itself learns to solve a given problem on a large sample of data.</a:t>
            </a:r>
            <a:endParaRPr lang="ru-RU" sz="2200" b="1"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sz="2200" b="1" u="sng" dirty="0">
                <a:solidFill>
                  <a:srgbClr val="0000FF"/>
                </a:solidFill>
                <a:latin typeface="Arial" panose="020B0604020202020204" pitchFamily="34" charset="0"/>
                <a:cs typeface="Arial" panose="020B0604020202020204" pitchFamily="34" charset="0"/>
              </a:rPr>
              <a:t>Artificial neural networks (ANN) </a:t>
            </a:r>
            <a:r>
              <a:rPr lang="en-US" sz="2200" b="1" dirty="0">
                <a:latin typeface="Arial" panose="020B0604020202020204" pitchFamily="34" charset="0"/>
                <a:cs typeface="Arial" panose="020B0604020202020204" pitchFamily="34" charset="0"/>
              </a:rPr>
              <a:t>with their ability for learning and self-learning are one of effective tools of ML.</a:t>
            </a:r>
          </a:p>
          <a:p>
            <a:pPr>
              <a:buFont typeface="Wingdings" panose="05000000000000000000" pitchFamily="2" charset="2"/>
              <a:buChar char="q"/>
            </a:pPr>
            <a:r>
              <a:rPr lang="en-US" sz="2200" b="1" u="sng" dirty="0">
                <a:solidFill>
                  <a:srgbClr val="0000FF"/>
                </a:solidFill>
                <a:latin typeface="Arial" panose="020B0604020202020204" pitchFamily="34" charset="0"/>
                <a:cs typeface="Arial" panose="020B0604020202020204" pitchFamily="34" charset="0"/>
              </a:rPr>
              <a:t>The label </a:t>
            </a:r>
            <a:r>
              <a:rPr lang="en-US" sz="2200" b="1" dirty="0">
                <a:latin typeface="Arial" panose="020B0604020202020204" pitchFamily="34" charset="0"/>
                <a:cs typeface="Arial" panose="020B0604020202020204" pitchFamily="34" charset="0"/>
              </a:rPr>
              <a:t>is the category that we are trying to predict. During training, the learning algorithm is supplied with labeled examples, while during testing, only unlabeled examples are provided.</a:t>
            </a:r>
            <a:endParaRPr lang="ru-RU" sz="2200" b="1"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sz="2200" b="1" u="sng" dirty="0">
                <a:solidFill>
                  <a:srgbClr val="0000FF"/>
                </a:solidFill>
                <a:latin typeface="Arial" panose="020B0604020202020204" pitchFamily="34" charset="0"/>
                <a:cs typeface="Arial" panose="020B0604020202020204" pitchFamily="34" charset="0"/>
              </a:rPr>
              <a:t>Deep learning </a:t>
            </a:r>
            <a:r>
              <a:rPr lang="en-US" sz="2200" b="1" dirty="0">
                <a:latin typeface="Arial" panose="020B0604020202020204" pitchFamily="34" charset="0"/>
                <a:cs typeface="Arial" panose="020B0604020202020204" pitchFamily="34" charset="0"/>
              </a:rPr>
              <a:t>is the process of training such ANNs, which consist of several input, output and hidden layers, which allows to better simulate the processes being studied</a:t>
            </a:r>
            <a:endParaRPr lang="ru-RU" sz="2200" b="1" dirty="0">
              <a:latin typeface="Arial" panose="020B0604020202020204" pitchFamily="34" charset="0"/>
              <a:cs typeface="Arial" panose="020B0604020202020204" pitchFamily="34" charset="0"/>
            </a:endParaRPr>
          </a:p>
        </p:txBody>
      </p:sp>
      <p:sp>
        <p:nvSpPr>
          <p:cNvPr id="5" name="Номер слайда 4"/>
          <p:cNvSpPr>
            <a:spLocks noGrp="1"/>
          </p:cNvSpPr>
          <p:nvPr>
            <p:ph type="sldNum" sz="quarter" idx="12"/>
          </p:nvPr>
        </p:nvSpPr>
        <p:spPr/>
        <p:txBody>
          <a:bodyPr/>
          <a:lstStyle/>
          <a:p>
            <a:fld id="{88250E39-18FE-45A2-A9F7-DB9C62EA7E6B}" type="slidenum">
              <a:rPr lang="ru-RU" smtClean="0">
                <a:solidFill>
                  <a:srgbClr val="000000"/>
                </a:solidFill>
              </a:rPr>
              <a:pPr/>
              <a:t>2</a:t>
            </a:fld>
            <a:endParaRPr lang="ru-RU">
              <a:solidFill>
                <a:srgbClr val="000000"/>
              </a:solidFill>
            </a:endParaRPr>
          </a:p>
        </p:txBody>
      </p:sp>
      <p:sp>
        <p:nvSpPr>
          <p:cNvPr id="7" name="Нижний колонтитул 6"/>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4" name="Дата 3"/>
          <p:cNvSpPr>
            <a:spLocks noGrp="1"/>
          </p:cNvSpPr>
          <p:nvPr>
            <p:ph type="dt" sz="half" idx="10"/>
          </p:nvPr>
        </p:nvSpPr>
        <p:spPr/>
        <p:txBody>
          <a:bodyPr/>
          <a:lstStyle/>
          <a:p>
            <a:pPr>
              <a:defRPr/>
            </a:pPr>
            <a:fld id="{92913205-D5B4-4DF8-8447-4B6D5650707F}" type="datetime1">
              <a:rPr lang="ru-RU" altLang="ru-RU" smtClean="0"/>
              <a:t>25.10.2022</a:t>
            </a:fld>
            <a:endParaRPr lang="ru-RU" altLang="ru-RU"/>
          </a:p>
        </p:txBody>
      </p:sp>
      <p:pic>
        <p:nvPicPr>
          <p:cNvPr id="9" name="Рисунок 8">
            <a:extLst>
              <a:ext uri="{FF2B5EF4-FFF2-40B4-BE49-F238E27FC236}">
                <a16:creationId xmlns:a16="http://schemas.microsoft.com/office/drawing/2014/main" id="{068B7E88-81B9-DBE0-A563-6552B5544C0A}"/>
              </a:ext>
            </a:extLst>
          </p:cNvPr>
          <p:cNvPicPr>
            <a:picLocks noChangeAspect="1"/>
          </p:cNvPicPr>
          <p:nvPr/>
        </p:nvPicPr>
        <p:blipFill>
          <a:blip r:embed="rId2"/>
          <a:stretch>
            <a:fillRect/>
          </a:stretch>
        </p:blipFill>
        <p:spPr>
          <a:xfrm>
            <a:off x="219795" y="597737"/>
            <a:ext cx="5688632" cy="5937163"/>
          </a:xfrm>
          <a:prstGeom prst="rect">
            <a:avLst/>
          </a:prstGeom>
        </p:spPr>
      </p:pic>
    </p:spTree>
    <p:extLst>
      <p:ext uri="{BB962C8B-B14F-4D97-AF65-F5344CB8AC3E}">
        <p14:creationId xmlns:p14="http://schemas.microsoft.com/office/powerpoint/2010/main" val="3258612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1"/>
          </p:nvPr>
        </p:nvSpPr>
        <p:spPr>
          <a:xfrm>
            <a:off x="10348409" y="6752921"/>
            <a:ext cx="1975750" cy="379747"/>
          </a:xfrm>
        </p:spPr>
        <p:txBody>
          <a:bodyPr/>
          <a:lstStyle/>
          <a:p>
            <a:pPr defTabSz="950976" fontAlgn="auto">
              <a:spcBef>
                <a:spcPts val="0"/>
              </a:spcBef>
              <a:spcAft>
                <a:spcPts val="0"/>
              </a:spcAft>
            </a:pPr>
            <a:fld id="{88250E39-18FE-45A2-A9F7-DB9C62EA7E6B}" type="slidenum">
              <a:rPr lang="ru-RU">
                <a:solidFill>
                  <a:srgbClr val="000000"/>
                </a:solidFill>
                <a:effectLst/>
                <a:latin typeface="Calibri" panose="020F0502020204030204"/>
              </a:rPr>
              <a:pPr defTabSz="950976" fontAlgn="auto">
                <a:spcBef>
                  <a:spcPts val="0"/>
                </a:spcBef>
                <a:spcAft>
                  <a:spcPts val="0"/>
                </a:spcAft>
              </a:pPr>
              <a:t>20</a:t>
            </a:fld>
            <a:endParaRPr lang="ru-RU" dirty="0">
              <a:solidFill>
                <a:srgbClr val="000000"/>
              </a:solidFill>
              <a:effectLst/>
              <a:latin typeface="Calibri" panose="020F0502020204030204"/>
            </a:endParaRPr>
          </a:p>
        </p:txBody>
      </p:sp>
      <p:sp>
        <p:nvSpPr>
          <p:cNvPr id="5" name="TextBox 4"/>
          <p:cNvSpPr txBox="1"/>
          <p:nvPr/>
        </p:nvSpPr>
        <p:spPr>
          <a:xfrm>
            <a:off x="472900" y="0"/>
            <a:ext cx="11864821" cy="479963"/>
          </a:xfrm>
          <a:prstGeom prst="rect">
            <a:avLst/>
          </a:prstGeom>
          <a:noFill/>
        </p:spPr>
        <p:txBody>
          <a:bodyPr wrap="square" lIns="109241" tIns="54622" rIns="109241" bIns="54622" rtlCol="0">
            <a:spAutoFit/>
          </a:bodyPr>
          <a:lstStyle/>
          <a:p>
            <a:pPr algn="ctr" defTabSz="950976" fontAlgn="auto">
              <a:lnSpc>
                <a:spcPct val="70000"/>
              </a:lnSpc>
              <a:spcBef>
                <a:spcPts val="0"/>
              </a:spcBef>
              <a:spcAft>
                <a:spcPts val="0"/>
              </a:spcAft>
            </a:pPr>
            <a:r>
              <a:rPr lang="en-US" sz="3200" b="1" dirty="0">
                <a:solidFill>
                  <a:srgbClr val="0000FF"/>
                </a:solidFill>
                <a:effectLst/>
                <a:latin typeface="Calibri" panose="020F0502020204030204"/>
              </a:rPr>
              <a:t>2. Convolutional Neural Networks for image recognition </a:t>
            </a:r>
            <a:endParaRPr lang="ru-RU" sz="3200" b="1" dirty="0">
              <a:solidFill>
                <a:srgbClr val="0000FF"/>
              </a:solidFill>
              <a:effectLst/>
              <a:latin typeface="Calibri" panose="020F0502020204030204"/>
            </a:endParaRPr>
          </a:p>
        </p:txBody>
      </p:sp>
      <p:sp>
        <p:nvSpPr>
          <p:cNvPr id="6" name="TextBox 5"/>
          <p:cNvSpPr txBox="1"/>
          <p:nvPr/>
        </p:nvSpPr>
        <p:spPr>
          <a:xfrm>
            <a:off x="155758" y="354676"/>
            <a:ext cx="12525192" cy="2357080"/>
          </a:xfrm>
          <a:prstGeom prst="rect">
            <a:avLst/>
          </a:prstGeom>
          <a:noFill/>
        </p:spPr>
        <p:txBody>
          <a:bodyPr wrap="square" lIns="109241" tIns="54622" rIns="109241" bIns="54622" rtlCol="0">
            <a:spAutoFit/>
          </a:bodyPr>
          <a:lstStyle/>
          <a:p>
            <a:r>
              <a:rPr lang="en-US" sz="2000" b="1" dirty="0">
                <a:solidFill>
                  <a:srgbClr val="0000FF"/>
                </a:solidFill>
                <a:effectLst/>
                <a:latin typeface="Arial" panose="020B0604020202020204" pitchFamily="34" charset="0"/>
                <a:cs typeface="Arial" panose="020B0604020202020204" pitchFamily="34" charset="0"/>
              </a:rPr>
              <a:t>Motivation:</a:t>
            </a:r>
            <a:r>
              <a:rPr lang="en-US" dirty="0">
                <a:effectLst/>
                <a:latin typeface="Arial" panose="020B0604020202020204" pitchFamily="34" charset="0"/>
                <a:cs typeface="Arial" panose="020B0604020202020204" pitchFamily="34" charset="0"/>
              </a:rPr>
              <a:t>1. The learning time of multilayer perceptron's is very long </a:t>
            </a:r>
            <a:endParaRPr lang="ru-RU" dirty="0">
              <a:effectLst/>
              <a:latin typeface="Arial" panose="020B0604020202020204" pitchFamily="34" charset="0"/>
              <a:cs typeface="Arial" panose="020B0604020202020204" pitchFamily="34" charset="0"/>
            </a:endParaRPr>
          </a:p>
          <a:p>
            <a:r>
              <a:rPr lang="ru-RU" dirty="0">
                <a:solidFill>
                  <a:srgbClr val="0000FF"/>
                </a:solidFill>
                <a:effectLst/>
                <a:latin typeface="Arial" panose="020B0604020202020204" pitchFamily="34" charset="0"/>
                <a:cs typeface="Arial" panose="020B0604020202020204" pitchFamily="34" charset="0"/>
              </a:rPr>
              <a:t>2.</a:t>
            </a:r>
            <a:r>
              <a:rPr lang="en-US" dirty="0">
                <a:solidFill>
                  <a:srgbClr val="0000FF"/>
                </a:solidFill>
                <a:effectLst/>
                <a:latin typeface="Arial" panose="020B0604020202020204" pitchFamily="34" charset="0"/>
                <a:cs typeface="Arial" panose="020B0604020202020204" pitchFamily="34" charset="0"/>
              </a:rPr>
              <a:t> </a:t>
            </a:r>
            <a:r>
              <a:rPr lang="en-US" dirty="0">
                <a:solidFill>
                  <a:srgbClr val="000000"/>
                </a:solidFill>
                <a:effectLst/>
                <a:latin typeface="Arial" panose="020B0604020202020204" pitchFamily="34" charset="0"/>
                <a:cs typeface="Arial" panose="020B0604020202020204" pitchFamily="34" charset="0"/>
              </a:rPr>
              <a:t>Direct applying regular neural nets to image recognition is useless because of two main factors:</a:t>
            </a:r>
            <a:r>
              <a:rPr lang="ru-RU" dirty="0">
                <a:solidFill>
                  <a:srgbClr val="000000"/>
                </a:solidFill>
                <a:effectLst/>
                <a:latin typeface="Arial" panose="020B0604020202020204" pitchFamily="34" charset="0"/>
                <a:cs typeface="Arial" panose="020B0604020202020204" pitchFamily="34" charset="0"/>
              </a:rPr>
              <a:t> </a:t>
            </a:r>
            <a:r>
              <a:rPr lang="en-US" dirty="0">
                <a:solidFill>
                  <a:srgbClr val="000000"/>
                </a:solidFill>
                <a:effectLst/>
                <a:latin typeface="Arial" panose="020B0604020202020204" pitchFamily="34" charset="0"/>
                <a:cs typeface="Arial" panose="020B0604020202020204" pitchFamily="34" charset="0"/>
              </a:rPr>
              <a:t> </a:t>
            </a:r>
          </a:p>
          <a:p>
            <a:pPr defTabSz="950976" fontAlgn="auto">
              <a:spcBef>
                <a:spcPts val="0"/>
              </a:spcBef>
              <a:spcAft>
                <a:spcPts val="0"/>
              </a:spcAft>
            </a:pPr>
            <a:r>
              <a:rPr lang="en-US" dirty="0">
                <a:solidFill>
                  <a:srgbClr val="000000"/>
                </a:solidFill>
                <a:effectLst/>
                <a:latin typeface="Arial" panose="020B0604020202020204" pitchFamily="34" charset="0"/>
                <a:cs typeface="Arial" panose="020B0604020202020204" pitchFamily="34" charset="0"/>
              </a:rPr>
              <a:t>(</a:t>
            </a:r>
            <a:r>
              <a:rPr lang="en-US" dirty="0" err="1">
                <a:solidFill>
                  <a:srgbClr val="000000"/>
                </a:solidFill>
                <a:effectLst/>
                <a:latin typeface="Arial" panose="020B0604020202020204" pitchFamily="34" charset="0"/>
                <a:cs typeface="Arial" panose="020B0604020202020204" pitchFamily="34" charset="0"/>
              </a:rPr>
              <a:t>i</a:t>
            </a:r>
            <a:r>
              <a:rPr lang="en-US" dirty="0">
                <a:solidFill>
                  <a:srgbClr val="000000"/>
                </a:solidFill>
                <a:effectLst/>
                <a:latin typeface="Arial" panose="020B0604020202020204" pitchFamily="34" charset="0"/>
                <a:cs typeface="Arial" panose="020B0604020202020204" pitchFamily="34" charset="0"/>
              </a:rPr>
              <a:t>) input 2D image as a scanned 1D vector means the loss of the image space topology; (ii) full connectivity of NN, where each neuron is fully connected to all neurons in the previous layer, is too wasteful due to the curse of dimensionality, besides the huge number of parameters would quickly lead to overfitting.</a:t>
            </a:r>
            <a:r>
              <a:rPr lang="en-US" b="1" dirty="0">
                <a:solidFill>
                  <a:srgbClr val="000000"/>
                </a:solidFill>
                <a:effectLst/>
                <a:latin typeface="Arial" panose="020B0604020202020204" pitchFamily="34" charset="0"/>
                <a:cs typeface="Arial" panose="020B0604020202020204" pitchFamily="34" charset="0"/>
              </a:rPr>
              <a:t> Instead, neurons of Convolutional Neural Networks (CNN) in a layer are only connected to a small region of the layer before it </a:t>
            </a:r>
            <a:r>
              <a:rPr lang="en-US" dirty="0">
                <a:solidFill>
                  <a:srgbClr val="000000"/>
                </a:solidFill>
                <a:effectLst/>
                <a:latin typeface="Arial" panose="020B0604020202020204" pitchFamily="34" charset="0"/>
                <a:cs typeface="Arial" panose="020B0604020202020204" pitchFamily="34" charset="0"/>
              </a:rPr>
              <a:t>producing a set of primitive features. They are informative enough for the reliable description every of image classes to be recognized. During training CNN learns how to distinguish individual classes according to the primitive features that convolutional filters create</a:t>
            </a:r>
            <a:r>
              <a:rPr lang="ru-RU" dirty="0">
                <a:solidFill>
                  <a:srgbClr val="000000"/>
                </a:solidFill>
                <a:effectLst/>
                <a:latin typeface="Arial" panose="020B0604020202020204" pitchFamily="34" charset="0"/>
                <a:cs typeface="Arial" panose="020B0604020202020204" pitchFamily="34" charset="0"/>
              </a:rPr>
              <a:t>.</a:t>
            </a:r>
          </a:p>
        </p:txBody>
      </p:sp>
      <p:pic>
        <p:nvPicPr>
          <p:cNvPr id="7" name="Рисунок 6"/>
          <p:cNvPicPr/>
          <p:nvPr/>
        </p:nvPicPr>
        <p:blipFill>
          <a:blip r:embed="rId2"/>
          <a:stretch>
            <a:fillRect/>
          </a:stretch>
        </p:blipFill>
        <p:spPr>
          <a:xfrm>
            <a:off x="4775520" y="2778778"/>
            <a:ext cx="7629048" cy="1755148"/>
          </a:xfrm>
          <a:prstGeom prst="rect">
            <a:avLst/>
          </a:prstGeom>
        </p:spPr>
      </p:pic>
      <p:sp>
        <p:nvSpPr>
          <p:cNvPr id="8" name="TextBox 7"/>
          <p:cNvSpPr txBox="1"/>
          <p:nvPr/>
        </p:nvSpPr>
        <p:spPr>
          <a:xfrm>
            <a:off x="158112" y="2687721"/>
            <a:ext cx="4403249" cy="878598"/>
          </a:xfrm>
          <a:prstGeom prst="rect">
            <a:avLst/>
          </a:prstGeom>
          <a:noFill/>
        </p:spPr>
        <p:txBody>
          <a:bodyPr wrap="square" lIns="109241" tIns="54622" rIns="109241" bIns="54622" rtlCol="0">
            <a:spAutoFit/>
          </a:bodyPr>
          <a:lstStyle/>
          <a:p>
            <a:pPr defTabSz="950976" fontAlgn="auto">
              <a:spcBef>
                <a:spcPts val="0"/>
              </a:spcBef>
              <a:spcAft>
                <a:spcPts val="0"/>
              </a:spcAft>
            </a:pPr>
            <a:r>
              <a:rPr lang="ru-RU" sz="1664" b="1" dirty="0" err="1">
                <a:solidFill>
                  <a:srgbClr val="C00000"/>
                </a:solidFill>
                <a:effectLst/>
                <a:latin typeface="Arial" panose="020B0604020202020204" pitchFamily="34" charset="0"/>
                <a:ea typeface="Times New Roman" panose="02020603050405020304" pitchFamily="18" charset="0"/>
              </a:rPr>
              <a:t>My</a:t>
            </a:r>
            <a:r>
              <a:rPr lang="ru-RU" sz="1664" b="1" dirty="0">
                <a:solidFill>
                  <a:srgbClr val="C00000"/>
                </a:solidFill>
                <a:effectLst/>
                <a:latin typeface="Arial" panose="020B0604020202020204" pitchFamily="34" charset="0"/>
                <a:ea typeface="Times New Roman" panose="02020603050405020304" pitchFamily="18" charset="0"/>
              </a:rPr>
              <a:t> explanation </a:t>
            </a:r>
            <a:r>
              <a:rPr lang="ru-RU" sz="1664" b="1" dirty="0" err="1">
                <a:solidFill>
                  <a:srgbClr val="C00000"/>
                </a:solidFill>
                <a:effectLst/>
                <a:latin typeface="Arial" panose="020B0604020202020204" pitchFamily="34" charset="0"/>
                <a:ea typeface="Times New Roman" panose="02020603050405020304" pitchFamily="18" charset="0"/>
              </a:rPr>
              <a:t>of</a:t>
            </a:r>
            <a:r>
              <a:rPr lang="ru-RU" sz="1664" b="1" dirty="0">
                <a:solidFill>
                  <a:srgbClr val="C00000"/>
                </a:solidFill>
                <a:effectLst/>
                <a:latin typeface="Arial" panose="020B0604020202020204" pitchFamily="34" charset="0"/>
                <a:ea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rPr>
              <a:t>how</a:t>
            </a:r>
            <a:r>
              <a:rPr lang="ru-RU" sz="1664" b="1" dirty="0">
                <a:solidFill>
                  <a:srgbClr val="C00000"/>
                </a:solidFill>
                <a:effectLst/>
                <a:latin typeface="Arial" panose="020B0604020202020204" pitchFamily="34" charset="0"/>
                <a:ea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rPr>
              <a:t>the</a:t>
            </a:r>
            <a:r>
              <a:rPr lang="ru-RU" sz="1664" b="1" dirty="0">
                <a:solidFill>
                  <a:srgbClr val="C00000"/>
                </a:solidFill>
                <a:effectLst/>
                <a:latin typeface="Arial" panose="020B0604020202020204" pitchFamily="34" charset="0"/>
                <a:ea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rPr>
              <a:t>convolutional</a:t>
            </a:r>
            <a:r>
              <a:rPr lang="ru-RU" sz="1664" b="1" dirty="0">
                <a:solidFill>
                  <a:srgbClr val="C00000"/>
                </a:solidFill>
                <a:effectLst/>
                <a:latin typeface="Arial" panose="020B0604020202020204" pitchFamily="34" charset="0"/>
                <a:ea typeface="Times New Roman" panose="02020603050405020304" pitchFamily="18" charset="0"/>
              </a:rPr>
              <a:t> </a:t>
            </a:r>
            <a:r>
              <a:rPr lang="en-US" sz="1664" b="1" dirty="0">
                <a:solidFill>
                  <a:srgbClr val="C00000"/>
                </a:solidFill>
                <a:effectLst/>
                <a:latin typeface="Arial" panose="020B0604020202020204" pitchFamily="34" charset="0"/>
                <a:ea typeface="Times New Roman" panose="02020603050405020304" pitchFamily="18" charset="0"/>
              </a:rPr>
              <a:t>neural </a:t>
            </a:r>
            <a:r>
              <a:rPr lang="ru-RU" sz="1664" b="1" dirty="0" err="1">
                <a:solidFill>
                  <a:srgbClr val="C00000"/>
                </a:solidFill>
                <a:effectLst/>
                <a:latin typeface="Arial" panose="020B0604020202020204" pitchFamily="34" charset="0"/>
                <a:ea typeface="Times New Roman" panose="02020603050405020304" pitchFamily="18" charset="0"/>
              </a:rPr>
              <a:t>network</a:t>
            </a:r>
            <a:r>
              <a:rPr lang="ru-RU" sz="1664" b="1" dirty="0">
                <a:solidFill>
                  <a:srgbClr val="C00000"/>
                </a:solidFill>
                <a:effectLst/>
                <a:latin typeface="Arial" panose="020B0604020202020204" pitchFamily="34" charset="0"/>
                <a:ea typeface="Times New Roman" panose="02020603050405020304" pitchFamily="18" charset="0"/>
              </a:rPr>
              <a:t> (CNN) </a:t>
            </a:r>
            <a:r>
              <a:rPr lang="ru-RU" sz="1664" b="1" dirty="0" err="1">
                <a:solidFill>
                  <a:srgbClr val="C00000"/>
                </a:solidFill>
                <a:effectLst/>
                <a:latin typeface="Arial" panose="020B0604020202020204" pitchFamily="34" charset="0"/>
                <a:ea typeface="Times New Roman" panose="02020603050405020304" pitchFamily="18" charset="0"/>
              </a:rPr>
              <a:t>works</a:t>
            </a:r>
            <a:r>
              <a:rPr lang="ru-RU" sz="1664" b="1" dirty="0">
                <a:solidFill>
                  <a:srgbClr val="C00000"/>
                </a:solidFill>
                <a:effectLst/>
                <a:latin typeface="Arial" panose="020B0604020202020204" pitchFamily="34" charset="0"/>
                <a:ea typeface="Times New Roman" panose="02020603050405020304" pitchFamily="18" charset="0"/>
              </a:rPr>
              <a:t>, </a:t>
            </a:r>
            <a:r>
              <a:rPr lang="en-US" sz="1664" b="1" dirty="0">
                <a:solidFill>
                  <a:srgbClr val="C00000"/>
                </a:solidFill>
                <a:effectLst/>
                <a:latin typeface="Arial" panose="020B0604020202020204" pitchFamily="34" charset="0"/>
                <a:ea typeface="Times New Roman" panose="02020603050405020304" pitchFamily="18" charset="0"/>
              </a:rPr>
              <a:t>can be made</a:t>
            </a:r>
            <a:r>
              <a:rPr lang="ru-RU" sz="1664" b="1" dirty="0">
                <a:solidFill>
                  <a:srgbClr val="C00000"/>
                </a:solidFill>
                <a:effectLst/>
                <a:latin typeface="Arial" panose="020B0604020202020204" pitchFamily="34" charset="0"/>
                <a:ea typeface="Times New Roman" panose="02020603050405020304" pitchFamily="18" charset="0"/>
              </a:rPr>
              <a:t> </a:t>
            </a:r>
            <a:r>
              <a:rPr lang="en-US" sz="1664" b="1" dirty="0">
                <a:solidFill>
                  <a:srgbClr val="C00000"/>
                </a:solidFill>
                <a:effectLst/>
                <a:latin typeface="Arial" panose="020B0604020202020204" pitchFamily="34" charset="0"/>
                <a:ea typeface="Times New Roman" panose="02020603050405020304" pitchFamily="18" charset="0"/>
              </a:rPr>
              <a:t>by an analogy with sketching</a:t>
            </a:r>
            <a:r>
              <a:rPr lang="ru-RU" sz="1664" b="1" dirty="0">
                <a:solidFill>
                  <a:srgbClr val="C00000"/>
                </a:solidFill>
                <a:effectLst/>
                <a:latin typeface="Arial" panose="020B0604020202020204" pitchFamily="34" charset="0"/>
                <a:ea typeface="Times New Roman" panose="02020603050405020304" pitchFamily="18" charset="0"/>
              </a:rPr>
              <a:t>. </a:t>
            </a:r>
            <a:endParaRPr lang="ru-RU" sz="1664" b="1" dirty="0">
              <a:solidFill>
                <a:srgbClr val="C00000"/>
              </a:solidFill>
              <a:effectLst/>
              <a:latin typeface="Calibri" panose="020F0502020204030204"/>
            </a:endParaRPr>
          </a:p>
        </p:txBody>
      </p:sp>
      <p:sp>
        <p:nvSpPr>
          <p:cNvPr id="2" name="Нижний колонтитул 1"/>
          <p:cNvSpPr>
            <a:spLocks noGrp="1"/>
          </p:cNvSpPr>
          <p:nvPr>
            <p:ph type="ftr" sz="quarter" idx="11"/>
          </p:nvPr>
        </p:nvSpPr>
        <p:spPr>
          <a:xfrm>
            <a:off x="3244131" y="6610899"/>
            <a:ext cx="5236255" cy="379747"/>
          </a:xfrm>
        </p:spPr>
        <p:txBody>
          <a:bodyPr/>
          <a:lstStyle/>
          <a:p>
            <a:pPr defTabSz="950976" fontAlgn="auto">
              <a:spcBef>
                <a:spcPts val="0"/>
              </a:spcBef>
              <a:spcAft>
                <a:spcPts val="0"/>
              </a:spcAft>
              <a:defRPr/>
            </a:pPr>
            <a:r>
              <a:rPr lang="ru-RU" altLang="ru-RU">
                <a:solidFill>
                  <a:prstClr val="black">
                    <a:tint val="75000"/>
                  </a:prstClr>
                </a:solidFill>
                <a:effectLst/>
                <a:latin typeface="Calibri" panose="020F0502020204030204"/>
              </a:rPr>
              <a:t>Ососков Г.А. </a:t>
            </a:r>
            <a:r>
              <a:rPr lang="it-IT" altLang="ru-RU">
                <a:solidFill>
                  <a:prstClr val="black">
                    <a:tint val="75000"/>
                  </a:prstClr>
                </a:solidFill>
                <a:effectLst/>
                <a:latin typeface="Calibri" panose="020F0502020204030204"/>
              </a:rPr>
              <a:t>AYSS-22 Deep neural networks </a:t>
            </a:r>
            <a:endParaRPr lang="ru-RU" altLang="ru-RU">
              <a:solidFill>
                <a:prstClr val="black">
                  <a:tint val="75000"/>
                </a:prstClr>
              </a:solidFill>
              <a:effectLst/>
              <a:latin typeface="Calibri" panose="020F0502020204030204"/>
            </a:endParaRPr>
          </a:p>
        </p:txBody>
      </p:sp>
      <p:sp>
        <p:nvSpPr>
          <p:cNvPr id="4" name="Дата 3"/>
          <p:cNvSpPr>
            <a:spLocks noGrp="1"/>
          </p:cNvSpPr>
          <p:nvPr>
            <p:ph type="dt" sz="half" idx="10"/>
          </p:nvPr>
        </p:nvSpPr>
        <p:spPr/>
        <p:txBody>
          <a:bodyPr/>
          <a:lstStyle/>
          <a:p>
            <a:pPr defTabSz="950976" fontAlgn="auto">
              <a:spcBef>
                <a:spcPts val="0"/>
              </a:spcBef>
              <a:spcAft>
                <a:spcPts val="0"/>
              </a:spcAft>
              <a:defRPr/>
            </a:pPr>
            <a:fld id="{FD7F662B-9207-4B61-A7CE-F8F3CCA019E0}" type="datetime1">
              <a:rPr lang="ru-RU" altLang="ru-RU" smtClean="0">
                <a:solidFill>
                  <a:prstClr val="black">
                    <a:tint val="75000"/>
                  </a:prstClr>
                </a:solidFill>
                <a:effectLst/>
                <a:latin typeface="Calibri" panose="020F0502020204030204"/>
              </a:rPr>
              <a:t>25.10.2022</a:t>
            </a:fld>
            <a:endParaRPr lang="ru-RU" altLang="ru-RU">
              <a:solidFill>
                <a:prstClr val="black">
                  <a:tint val="75000"/>
                </a:prstClr>
              </a:solidFill>
              <a:effectLst/>
              <a:latin typeface="Calibri" panose="020F0502020204030204"/>
            </a:endParaRPr>
          </a:p>
        </p:txBody>
      </p:sp>
      <p:sp>
        <p:nvSpPr>
          <p:cNvPr id="14" name="TextBox 13">
            <a:extLst>
              <a:ext uri="{FF2B5EF4-FFF2-40B4-BE49-F238E27FC236}">
                <a16:creationId xmlns:a16="http://schemas.microsoft.com/office/drawing/2014/main" id="{CE364234-36B9-40A4-87D3-D5D873D32749}"/>
              </a:ext>
            </a:extLst>
          </p:cNvPr>
          <p:cNvSpPr txBox="1"/>
          <p:nvPr/>
        </p:nvSpPr>
        <p:spPr>
          <a:xfrm>
            <a:off x="14062" y="5434305"/>
            <a:ext cx="4568720" cy="1174745"/>
          </a:xfrm>
          <a:prstGeom prst="rect">
            <a:avLst/>
          </a:prstGeom>
          <a:noFill/>
        </p:spPr>
        <p:txBody>
          <a:bodyPr wrap="square" rtlCol="0">
            <a:spAutoFit/>
          </a:bodyPr>
          <a:lstStyle/>
          <a:p>
            <a:pPr defTabSz="950976" fontAlgn="auto">
              <a:lnSpc>
                <a:spcPct val="107000"/>
              </a:lnSpc>
              <a:spcBef>
                <a:spcPts val="0"/>
              </a:spcBef>
              <a:spcAft>
                <a:spcPts val="832"/>
              </a:spcAft>
              <a:tabLst>
                <a:tab pos="604926" algn="l"/>
                <a:tab pos="1209853" algn="l"/>
                <a:tab pos="1814779" algn="l"/>
                <a:tab pos="2419706" algn="l"/>
                <a:tab pos="3024632" algn="l"/>
                <a:tab pos="3629558" algn="l"/>
                <a:tab pos="4234485" algn="l"/>
                <a:tab pos="4839411" algn="l"/>
                <a:tab pos="5444338" algn="l"/>
                <a:tab pos="6049264" algn="l"/>
                <a:tab pos="6654190" algn="l"/>
                <a:tab pos="7259117" algn="l"/>
                <a:tab pos="7864043" algn="l"/>
                <a:tab pos="8468970" algn="l"/>
                <a:tab pos="9073896" algn="l"/>
                <a:tab pos="9678822" algn="l"/>
              </a:tabLst>
            </a:pP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The</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input</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image</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of</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person's</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face</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consists</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of</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thousands</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of</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pixels</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However</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if</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you</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draw</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it</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as</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sketch</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with</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few</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precise</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strokes</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anyone</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will</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recognize</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this</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RU" sz="1664"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face</a:t>
            </a:r>
            <a:r>
              <a:rPr lang="ru-RU" sz="1664"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ru-RU" sz="1664"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25C35D8-0487-4B4E-A4E0-7B136D05AD3C}"/>
              </a:ext>
            </a:extLst>
          </p:cNvPr>
          <p:cNvSpPr txBox="1"/>
          <p:nvPr/>
        </p:nvSpPr>
        <p:spPr>
          <a:xfrm>
            <a:off x="4665862" y="4597215"/>
            <a:ext cx="7629048" cy="2397066"/>
          </a:xfrm>
          <a:prstGeom prst="rect">
            <a:avLst/>
          </a:prstGeom>
          <a:noFill/>
        </p:spPr>
        <p:txBody>
          <a:bodyPr wrap="square" rtlCol="0">
            <a:spAutoFit/>
          </a:bodyPr>
          <a:lstStyle/>
          <a:p>
            <a:pPr defTabSz="950976" fontAlgn="auto">
              <a:spcBef>
                <a:spcPts val="0"/>
              </a:spcBef>
              <a:spcAft>
                <a:spcPts val="0"/>
              </a:spcAft>
            </a:pPr>
            <a:r>
              <a:rPr lang="en-US" sz="1872" b="1" dirty="0">
                <a:effectLst/>
                <a:latin typeface="Arial" panose="020B0604020202020204" pitchFamily="34" charset="0"/>
                <a:ea typeface="Times New Roman" panose="02020603050405020304" pitchFamily="18" charset="0"/>
                <a:cs typeface="Times New Roman" panose="02020603050405020304" pitchFamily="18" charset="0"/>
              </a:rPr>
              <a:t>Thus, the idea is to turn an image of many thousands of pixels into a small set of strokes - graphic elements of features, the sets of which are much easier and more confident to recognize. Any CNN with its convolutional and pulling layers performs just such transformations of images into feature sets, so then the output perceptron layer can classify them into several classes after being trained on training set of labeled images.</a:t>
            </a:r>
            <a:endParaRPr lang="ru-RU" sz="1872" b="1" dirty="0">
              <a:effectLst/>
              <a:latin typeface="Calibri" panose="020F0502020204030204" pitchFamily="34" charset="0"/>
              <a:ea typeface="Calibri" panose="020F0502020204030204" pitchFamily="34" charset="0"/>
              <a:cs typeface="Times New Roman" panose="02020603050405020304" pitchFamily="18" charset="0"/>
            </a:endParaRPr>
          </a:p>
          <a:p>
            <a:pPr defTabSz="950976" fontAlgn="auto">
              <a:spcBef>
                <a:spcPts val="0"/>
              </a:spcBef>
              <a:spcAft>
                <a:spcPts val="0"/>
              </a:spcAft>
            </a:pPr>
            <a:endParaRPr lang="ru-RU" sz="1872" dirty="0">
              <a:solidFill>
                <a:prstClr val="black"/>
              </a:solidFill>
              <a:effectLst/>
              <a:latin typeface="Calibri" panose="020F0502020204030204"/>
            </a:endParaRPr>
          </a:p>
        </p:txBody>
      </p:sp>
      <p:pic>
        <p:nvPicPr>
          <p:cNvPr id="9" name="Рисунок 8">
            <a:extLst>
              <a:ext uri="{FF2B5EF4-FFF2-40B4-BE49-F238E27FC236}">
                <a16:creationId xmlns:a16="http://schemas.microsoft.com/office/drawing/2014/main" id="{CF45BA14-7576-6317-6C3E-A81679B4EB2C}"/>
              </a:ext>
            </a:extLst>
          </p:cNvPr>
          <p:cNvPicPr>
            <a:picLocks noChangeAspect="1"/>
          </p:cNvPicPr>
          <p:nvPr/>
        </p:nvPicPr>
        <p:blipFill>
          <a:blip r:embed="rId3"/>
          <a:stretch>
            <a:fillRect/>
          </a:stretch>
        </p:blipFill>
        <p:spPr>
          <a:xfrm>
            <a:off x="472899" y="3573062"/>
            <a:ext cx="1595069" cy="1859394"/>
          </a:xfrm>
          <a:prstGeom prst="rect">
            <a:avLst/>
          </a:prstGeom>
        </p:spPr>
      </p:pic>
      <p:pic>
        <p:nvPicPr>
          <p:cNvPr id="10" name="Рисунок 9">
            <a:extLst>
              <a:ext uri="{FF2B5EF4-FFF2-40B4-BE49-F238E27FC236}">
                <a16:creationId xmlns:a16="http://schemas.microsoft.com/office/drawing/2014/main" id="{AEC572A3-E795-BB57-FE7F-872276375EB0}"/>
              </a:ext>
            </a:extLst>
          </p:cNvPr>
          <p:cNvPicPr>
            <a:picLocks noChangeAspect="1"/>
          </p:cNvPicPr>
          <p:nvPr/>
        </p:nvPicPr>
        <p:blipFill>
          <a:blip r:embed="rId4"/>
          <a:stretch>
            <a:fillRect/>
          </a:stretch>
        </p:blipFill>
        <p:spPr>
          <a:xfrm>
            <a:off x="2585069" y="3656352"/>
            <a:ext cx="1319646" cy="1512167"/>
          </a:xfrm>
          <a:prstGeom prst="rect">
            <a:avLst/>
          </a:prstGeom>
        </p:spPr>
      </p:pic>
    </p:spTree>
    <p:extLst>
      <p:ext uri="{BB962C8B-B14F-4D97-AF65-F5344CB8AC3E}">
        <p14:creationId xmlns:p14="http://schemas.microsoft.com/office/powerpoint/2010/main" val="2588540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1"/>
          </p:nvPr>
        </p:nvSpPr>
        <p:spPr>
          <a:xfrm>
            <a:off x="10027495" y="6752904"/>
            <a:ext cx="2256582" cy="379747"/>
          </a:xfrm>
        </p:spPr>
        <p:txBody>
          <a:bodyPr/>
          <a:lstStyle/>
          <a:p>
            <a:fld id="{88250E39-18FE-45A2-A9F7-DB9C62EA7E6B}" type="slidenum">
              <a:rPr lang="ru-RU" smtClean="0">
                <a:solidFill>
                  <a:srgbClr val="000000"/>
                </a:solidFill>
              </a:rPr>
              <a:pPr/>
              <a:t>21</a:t>
            </a:fld>
            <a:endParaRPr lang="ru-RU" dirty="0">
              <a:solidFill>
                <a:srgbClr val="000000"/>
              </a:solidFill>
            </a:endParaRPr>
          </a:p>
        </p:txBody>
      </p:sp>
      <p:sp>
        <p:nvSpPr>
          <p:cNvPr id="5" name="TextBox 4"/>
          <p:cNvSpPr txBox="1"/>
          <p:nvPr/>
        </p:nvSpPr>
        <p:spPr>
          <a:xfrm>
            <a:off x="1519473" y="-50166"/>
            <a:ext cx="10701800" cy="695224"/>
          </a:xfrm>
          <a:prstGeom prst="rect">
            <a:avLst/>
          </a:prstGeom>
          <a:noFill/>
        </p:spPr>
        <p:txBody>
          <a:bodyPr wrap="square" lIns="109381" tIns="54690" rIns="109381" bIns="54690" rtlCol="0">
            <a:spAutoFit/>
          </a:bodyPr>
          <a:lstStyle/>
          <a:p>
            <a:pPr algn="ctr"/>
            <a:r>
              <a:rPr lang="en-US" sz="3800" b="1" dirty="0">
                <a:solidFill>
                  <a:srgbClr val="0000FF"/>
                </a:solidFill>
                <a:effectLst/>
              </a:rPr>
              <a:t>Basics of CNN architecture </a:t>
            </a:r>
            <a:endParaRPr lang="ru-RU" sz="3800" b="1" dirty="0">
              <a:solidFill>
                <a:srgbClr val="0000FF"/>
              </a:solidFill>
            </a:endParaRPr>
          </a:p>
        </p:txBody>
      </p:sp>
      <p:sp>
        <p:nvSpPr>
          <p:cNvPr id="6" name="Прямоугольник 5"/>
          <p:cNvSpPr/>
          <p:nvPr/>
        </p:nvSpPr>
        <p:spPr>
          <a:xfrm>
            <a:off x="313299" y="570659"/>
            <a:ext cx="11970776" cy="1495443"/>
          </a:xfrm>
          <a:prstGeom prst="rect">
            <a:avLst/>
          </a:prstGeom>
        </p:spPr>
        <p:txBody>
          <a:bodyPr wrap="square" lIns="109381" tIns="54690" rIns="109381" bIns="54690">
            <a:spAutoFit/>
          </a:bodyPr>
          <a:lstStyle/>
          <a:p>
            <a:r>
              <a:rPr lang="en-US" dirty="0">
                <a:solidFill>
                  <a:srgbClr val="000000"/>
                </a:solidFill>
                <a:effectLst/>
              </a:rPr>
              <a:t>The CNN architecture is a sequence of layers, and every layer transforms one volume of activations to another  </a:t>
            </a:r>
            <a:r>
              <a:rPr lang="en-US" b="1" dirty="0">
                <a:solidFill>
                  <a:srgbClr val="000000"/>
                </a:solidFill>
                <a:effectLst/>
              </a:rPr>
              <a:t>through a filter-convolution with the kernel.</a:t>
            </a:r>
            <a:endParaRPr lang="en-US" dirty="0">
              <a:solidFill>
                <a:srgbClr val="000000"/>
              </a:solidFill>
              <a:effectLst/>
            </a:endParaRPr>
          </a:p>
          <a:p>
            <a:r>
              <a:rPr lang="en-US" dirty="0">
                <a:solidFill>
                  <a:srgbClr val="000000"/>
                </a:solidFill>
                <a:effectLst/>
              </a:rPr>
              <a:t>There are three main types of layers to build CNN architectures: </a:t>
            </a:r>
            <a:r>
              <a:rPr lang="en-US" b="1" dirty="0">
                <a:solidFill>
                  <a:srgbClr val="000000"/>
                </a:solidFill>
                <a:effectLst/>
              </a:rPr>
              <a:t>Convolutional Layer</a:t>
            </a:r>
            <a:r>
              <a:rPr lang="en-US" dirty="0">
                <a:solidFill>
                  <a:srgbClr val="000000"/>
                </a:solidFill>
                <a:effectLst/>
              </a:rPr>
              <a:t>, </a:t>
            </a:r>
            <a:r>
              <a:rPr lang="en-US" b="1" dirty="0">
                <a:solidFill>
                  <a:srgbClr val="000000"/>
                </a:solidFill>
                <a:effectLst/>
              </a:rPr>
              <a:t>Pooling (</a:t>
            </a:r>
            <a:r>
              <a:rPr lang="ru-RU" i="1" dirty="0" err="1">
                <a:solidFill>
                  <a:srgbClr val="000000"/>
                </a:solidFill>
                <a:effectLst/>
              </a:rPr>
              <a:t>subsampling</a:t>
            </a:r>
            <a:r>
              <a:rPr lang="en-US" i="1" dirty="0">
                <a:solidFill>
                  <a:srgbClr val="000000"/>
                </a:solidFill>
                <a:effectLst/>
              </a:rPr>
              <a:t>) </a:t>
            </a:r>
            <a:r>
              <a:rPr lang="en-US" b="1" dirty="0">
                <a:solidFill>
                  <a:srgbClr val="000000"/>
                </a:solidFill>
                <a:effectLst/>
              </a:rPr>
              <a:t>Layer</a:t>
            </a:r>
            <a:r>
              <a:rPr lang="en-US" dirty="0">
                <a:solidFill>
                  <a:srgbClr val="000000"/>
                </a:solidFill>
                <a:effectLst/>
              </a:rPr>
              <a:t>, and </a:t>
            </a:r>
            <a:r>
              <a:rPr lang="en-US" b="1" dirty="0">
                <a:solidFill>
                  <a:srgbClr val="000000"/>
                </a:solidFill>
                <a:effectLst/>
              </a:rPr>
              <a:t>Fully-Connected Layer </a:t>
            </a:r>
            <a:r>
              <a:rPr lang="en-US" dirty="0">
                <a:solidFill>
                  <a:srgbClr val="000000"/>
                </a:solidFill>
                <a:effectLst/>
              </a:rPr>
              <a:t>(just MLP with </a:t>
            </a:r>
            <a:r>
              <a:rPr lang="en-US" dirty="0" err="1">
                <a:solidFill>
                  <a:srgbClr val="000000"/>
                </a:solidFill>
                <a:effectLst/>
              </a:rPr>
              <a:t>backprop</a:t>
            </a:r>
            <a:r>
              <a:rPr lang="en-US" dirty="0">
                <a:solidFill>
                  <a:srgbClr val="000000"/>
                </a:solidFill>
                <a:effectLst/>
              </a:rPr>
              <a:t>)</a:t>
            </a:r>
            <a:r>
              <a:rPr lang="en-US" b="1" dirty="0">
                <a:solidFill>
                  <a:srgbClr val="000000"/>
                </a:solidFill>
                <a:effectLst/>
              </a:rPr>
              <a:t>. </a:t>
            </a:r>
            <a:r>
              <a:rPr lang="en-US" dirty="0">
                <a:solidFill>
                  <a:srgbClr val="000000"/>
                </a:solidFill>
                <a:effectLst/>
              </a:rPr>
              <a:t>There are also </a:t>
            </a:r>
            <a:r>
              <a:rPr lang="en-US" b="1" dirty="0">
                <a:solidFill>
                  <a:srgbClr val="000000"/>
                </a:solidFill>
                <a:effectLst/>
              </a:rPr>
              <a:t>RELU</a:t>
            </a:r>
            <a:r>
              <a:rPr lang="en-US" dirty="0">
                <a:solidFill>
                  <a:srgbClr val="000000"/>
                </a:solidFill>
                <a:effectLst/>
              </a:rPr>
              <a:t> (rectified linear unit) layers performing the max(0,x)  </a:t>
            </a:r>
            <a:endParaRPr lang="ru-RU" dirty="0">
              <a:solidFill>
                <a:srgbClr val="000000"/>
              </a:solidFill>
            </a:endParaRPr>
          </a:p>
        </p:txBody>
      </p:sp>
      <p:pic>
        <p:nvPicPr>
          <p:cNvPr id="7" name="Рисунок 6"/>
          <p:cNvPicPr/>
          <p:nvPr/>
        </p:nvPicPr>
        <p:blipFill>
          <a:blip r:embed="rId2"/>
          <a:stretch>
            <a:fillRect/>
          </a:stretch>
        </p:blipFill>
        <p:spPr>
          <a:xfrm>
            <a:off x="6107295" y="1929669"/>
            <a:ext cx="6113978" cy="2558333"/>
          </a:xfrm>
          <a:prstGeom prst="rect">
            <a:avLst/>
          </a:prstGeom>
        </p:spPr>
      </p:pic>
      <p:sp>
        <p:nvSpPr>
          <p:cNvPr id="8" name="Прямоугольник 7"/>
          <p:cNvSpPr/>
          <p:nvPr/>
        </p:nvSpPr>
        <p:spPr>
          <a:xfrm>
            <a:off x="3740393" y="4962909"/>
            <a:ext cx="8403936" cy="1572387"/>
          </a:xfrm>
          <a:prstGeom prst="rect">
            <a:avLst/>
          </a:prstGeom>
        </p:spPr>
        <p:txBody>
          <a:bodyPr wrap="square" lIns="109381" tIns="54690" rIns="109381" bIns="54690">
            <a:spAutoFit/>
          </a:bodyPr>
          <a:lstStyle/>
          <a:p>
            <a:r>
              <a:rPr lang="en-US" sz="1900" dirty="0">
                <a:solidFill>
                  <a:srgbClr val="000000"/>
                </a:solidFill>
                <a:effectLst/>
              </a:rPr>
              <a:t>Each Layer accepts an input 3D volume </a:t>
            </a:r>
            <a:r>
              <a:rPr lang="ru-RU" sz="1900" dirty="0">
                <a:solidFill>
                  <a:srgbClr val="000000"/>
                </a:solidFill>
                <a:effectLst/>
              </a:rPr>
              <a:t>(</a:t>
            </a:r>
            <a:r>
              <a:rPr lang="en-US" sz="1900" dirty="0" err="1">
                <a:solidFill>
                  <a:srgbClr val="000000"/>
                </a:solidFill>
                <a:effectLst/>
              </a:rPr>
              <a:t>x,y,RGB</a:t>
            </a:r>
            <a:r>
              <a:rPr lang="ru-RU" sz="1900" dirty="0">
                <a:solidFill>
                  <a:srgbClr val="000000"/>
                </a:solidFill>
                <a:effectLst/>
              </a:rPr>
              <a:t> </a:t>
            </a:r>
            <a:r>
              <a:rPr lang="en-US" sz="1900" dirty="0">
                <a:solidFill>
                  <a:srgbClr val="000000"/>
                </a:solidFill>
                <a:effectLst/>
              </a:rPr>
              <a:t>color) and transforms it to an output 3D volume.  To construct all filters of convolutional  layers our CNN must be trained by a labeled sample with the back-prop method</a:t>
            </a:r>
            <a:r>
              <a:rPr lang="en-US" sz="1900" b="1" dirty="0">
                <a:solidFill>
                  <a:srgbClr val="000000"/>
                </a:solidFill>
                <a:effectLst/>
              </a:rPr>
              <a:t>. </a:t>
            </a:r>
            <a:endParaRPr lang="ru-RU" sz="1900" b="1" dirty="0">
              <a:solidFill>
                <a:srgbClr val="000000"/>
              </a:solidFill>
              <a:effectLst/>
            </a:endParaRPr>
          </a:p>
          <a:p>
            <a:r>
              <a:rPr lang="en-US" sz="1900" dirty="0">
                <a:solidFill>
                  <a:srgbClr val="000000"/>
                </a:solidFill>
                <a:effectLst/>
              </a:rPr>
              <a:t>See in</a:t>
            </a:r>
            <a:r>
              <a:rPr lang="ru-RU" sz="1900" dirty="0">
                <a:solidFill>
                  <a:srgbClr val="000000"/>
                </a:solidFill>
                <a:effectLst/>
              </a:rPr>
              <a:t>  </a:t>
            </a:r>
            <a:r>
              <a:rPr lang="en-US" sz="1900" dirty="0">
                <a:solidFill>
                  <a:srgbClr val="000000"/>
                </a:solidFill>
                <a:effectLst/>
              </a:rPr>
              <a:t>Russian </a:t>
            </a:r>
            <a:r>
              <a:rPr lang="en-US" sz="1900" dirty="0">
                <a:solidFill>
                  <a:srgbClr val="000000"/>
                </a:solidFill>
                <a:effectLst/>
                <a:hlinkClick r:id="rId3"/>
              </a:rPr>
              <a:t>https://geektimes.ru/post/74326/</a:t>
            </a:r>
            <a:r>
              <a:rPr lang="ru-RU" sz="1900" dirty="0">
                <a:solidFill>
                  <a:srgbClr val="000000"/>
                </a:solidFill>
                <a:effectLst/>
              </a:rPr>
              <a:t> </a:t>
            </a:r>
            <a:r>
              <a:rPr lang="en-US" sz="1900" dirty="0">
                <a:solidFill>
                  <a:srgbClr val="000000"/>
                </a:solidFill>
                <a:effectLst/>
              </a:rPr>
              <a:t>or  </a:t>
            </a:r>
            <a:r>
              <a:rPr lang="en-US" sz="1900" dirty="0">
                <a:solidFill>
                  <a:srgbClr val="000000"/>
                </a:solidFill>
                <a:effectLst/>
                <a:hlinkClick r:id="rId4"/>
              </a:rPr>
              <a:t>https://en.wikipedia.org/wiki/Convolutional_neural_network</a:t>
            </a:r>
            <a:endParaRPr lang="ru-RU" sz="1900" dirty="0">
              <a:solidFill>
                <a:srgbClr val="000000"/>
              </a:solidFill>
            </a:endParaRPr>
          </a:p>
        </p:txBody>
      </p:sp>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99" y="4742034"/>
            <a:ext cx="3455196" cy="160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98748" y="6417430"/>
            <a:ext cx="2639830" cy="372058"/>
          </a:xfrm>
          <a:prstGeom prst="rect">
            <a:avLst/>
          </a:prstGeom>
          <a:noFill/>
        </p:spPr>
        <p:txBody>
          <a:bodyPr wrap="none" lIns="109381" tIns="54690" rIns="109381" bIns="54690" rtlCol="0">
            <a:spAutoFit/>
          </a:bodyPr>
          <a:lstStyle/>
          <a:p>
            <a:r>
              <a:rPr lang="en-US" sz="1400" dirty="0">
                <a:solidFill>
                  <a:srgbClr val="000000"/>
                </a:solidFill>
                <a:effectLst/>
              </a:rPr>
              <a:t>Max </a:t>
            </a:r>
            <a:r>
              <a:rPr lang="en-US" sz="1700" b="1" dirty="0">
                <a:solidFill>
                  <a:srgbClr val="000000"/>
                </a:solidFill>
                <a:effectLst/>
              </a:rPr>
              <a:t>pooling</a:t>
            </a:r>
            <a:r>
              <a:rPr lang="en-US" sz="1400" dirty="0">
                <a:solidFill>
                  <a:srgbClr val="000000"/>
                </a:solidFill>
                <a:effectLst/>
              </a:rPr>
              <a:t> with a 2x2 filter</a:t>
            </a:r>
            <a:endParaRPr lang="ru-RU" sz="1400" dirty="0">
              <a:solidFill>
                <a:srgbClr val="000000"/>
              </a:solidFill>
            </a:endParaRPr>
          </a:p>
        </p:txBody>
      </p:sp>
      <p:sp>
        <p:nvSpPr>
          <p:cNvPr id="10" name="TextBox 9"/>
          <p:cNvSpPr txBox="1"/>
          <p:nvPr/>
        </p:nvSpPr>
        <p:spPr>
          <a:xfrm>
            <a:off x="7708627" y="4553305"/>
            <a:ext cx="3327518" cy="372058"/>
          </a:xfrm>
          <a:prstGeom prst="rect">
            <a:avLst/>
          </a:prstGeom>
          <a:noFill/>
        </p:spPr>
        <p:txBody>
          <a:bodyPr wrap="none" lIns="109381" tIns="54690" rIns="109381" bIns="54690" rtlCol="0">
            <a:spAutoFit/>
          </a:bodyPr>
          <a:lstStyle/>
          <a:p>
            <a:r>
              <a:rPr lang="en-US" sz="1700" dirty="0">
                <a:solidFill>
                  <a:srgbClr val="000000"/>
                </a:solidFill>
                <a:effectLst/>
              </a:rPr>
              <a:t>Example of  classifying by CNN </a:t>
            </a:r>
            <a:endParaRPr lang="ru-RU" sz="1700" dirty="0">
              <a:solidFill>
                <a:srgbClr val="000000"/>
              </a:solidFill>
              <a:effectLst/>
            </a:endParaRPr>
          </a:p>
        </p:txBody>
      </p:sp>
      <p:pic>
        <p:nvPicPr>
          <p:cNvPr id="12" name="Picture 4" descr="https://cdn-images-1.medium.com/max/1600/1*1VJDP6qDY9-ExTuQVEOlVg.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9677" y="2392908"/>
            <a:ext cx="3251180" cy="2508871"/>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459677" y="2313676"/>
            <a:ext cx="1461623" cy="541335"/>
          </a:xfrm>
          <a:prstGeom prst="rect">
            <a:avLst/>
          </a:prstGeom>
        </p:spPr>
        <p:txBody>
          <a:bodyPr wrap="none" lIns="109381" tIns="54690" rIns="109381" bIns="54690">
            <a:spAutoFit/>
          </a:bodyPr>
          <a:lstStyle/>
          <a:p>
            <a:r>
              <a:rPr lang="en-US" sz="1400" b="1" dirty="0">
                <a:effectLst/>
              </a:rPr>
              <a:t>Convolutional </a:t>
            </a:r>
          </a:p>
          <a:p>
            <a:r>
              <a:rPr lang="en-US" sz="1400" b="1" dirty="0">
                <a:effectLst/>
              </a:rPr>
              <a:t>layer</a:t>
            </a:r>
            <a:endParaRPr lang="ru-RU" sz="1400" b="1" dirty="0">
              <a:effectLst/>
            </a:endParaRPr>
          </a:p>
        </p:txBody>
      </p:sp>
      <p:pic>
        <p:nvPicPr>
          <p:cNvPr id="15" name="Picture 5"/>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7000" contrast="67000"/>
                    </a14:imgEffect>
                  </a14:imgLayer>
                </a14:imgProps>
              </a:ext>
              <a:ext uri="{28A0092B-C50C-407E-A947-70E740481C1C}">
                <a14:useLocalDpi xmlns:a14="http://schemas.microsoft.com/office/drawing/2010/main" val="0"/>
              </a:ext>
            </a:extLst>
          </a:blip>
          <a:srcRect/>
          <a:stretch>
            <a:fillRect/>
          </a:stretch>
        </p:blipFill>
        <p:spPr bwMode="auto">
          <a:xfrm>
            <a:off x="3826562" y="2107149"/>
            <a:ext cx="1739000" cy="111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3770599" y="3208836"/>
            <a:ext cx="1661998" cy="325892"/>
          </a:xfrm>
          <a:prstGeom prst="rect">
            <a:avLst/>
          </a:prstGeom>
        </p:spPr>
        <p:txBody>
          <a:bodyPr wrap="none" lIns="109381" tIns="54690" rIns="109381" bIns="54690">
            <a:spAutoFit/>
          </a:bodyPr>
          <a:lstStyle/>
          <a:p>
            <a:r>
              <a:rPr lang="en-US" sz="1400" b="1" dirty="0">
                <a:effectLst/>
              </a:rPr>
              <a:t>Activation: </a:t>
            </a:r>
            <a:r>
              <a:rPr lang="en-US" sz="1400" b="1" dirty="0" err="1">
                <a:effectLst/>
              </a:rPr>
              <a:t>ReLU</a:t>
            </a:r>
            <a:endParaRPr lang="ru-RU" sz="1400" dirty="0"/>
          </a:p>
        </p:txBody>
      </p:sp>
      <p:sp>
        <p:nvSpPr>
          <p:cNvPr id="16" name="TextBox 15"/>
          <p:cNvSpPr txBox="1"/>
          <p:nvPr/>
        </p:nvSpPr>
        <p:spPr>
          <a:xfrm>
            <a:off x="2659732" y="4315249"/>
            <a:ext cx="1235600" cy="541335"/>
          </a:xfrm>
          <a:prstGeom prst="rect">
            <a:avLst/>
          </a:prstGeom>
          <a:noFill/>
        </p:spPr>
        <p:txBody>
          <a:bodyPr wrap="none" lIns="109381" tIns="54690" rIns="109381" bIns="54690" rtlCol="0">
            <a:spAutoFit/>
          </a:bodyPr>
          <a:lstStyle/>
          <a:p>
            <a:pPr algn="r"/>
            <a:r>
              <a:rPr lang="en-US" sz="1400" b="1" dirty="0">
                <a:effectLst/>
              </a:rPr>
              <a:t>Input or</a:t>
            </a:r>
          </a:p>
          <a:p>
            <a:pPr algn="r"/>
            <a:r>
              <a:rPr lang="en-US" sz="1400" b="1" dirty="0">
                <a:effectLst/>
              </a:rPr>
              <a:t>feature map</a:t>
            </a:r>
            <a:endParaRPr lang="ru-RU" sz="1400" b="1" dirty="0">
              <a:effectLst/>
            </a:endParaRPr>
          </a:p>
        </p:txBody>
      </p:sp>
      <p:sp>
        <p:nvSpPr>
          <p:cNvPr id="2" name="Нижний колонтитул 1"/>
          <p:cNvSpPr>
            <a:spLocks noGrp="1"/>
          </p:cNvSpPr>
          <p:nvPr>
            <p:ph type="ftr" sz="quarter" idx="11"/>
          </p:nvPr>
        </p:nvSpPr>
        <p:spPr/>
        <p:txBody>
          <a:bodyPr/>
          <a:lstStyle/>
          <a:p>
            <a:pPr>
              <a:defRPr/>
            </a:pPr>
            <a:r>
              <a:rPr lang="ru-RU" altLang="ru-RU"/>
              <a:t>Ососков Г.А. </a:t>
            </a:r>
            <a:r>
              <a:rPr lang="it-IT" altLang="ru-RU"/>
              <a:t>AYSS-22 Deep neural networks </a:t>
            </a:r>
            <a:endParaRPr lang="ru-RU" altLang="ru-RU"/>
          </a:p>
        </p:txBody>
      </p:sp>
      <p:sp>
        <p:nvSpPr>
          <p:cNvPr id="4" name="Дата 3"/>
          <p:cNvSpPr>
            <a:spLocks noGrp="1"/>
          </p:cNvSpPr>
          <p:nvPr>
            <p:ph type="dt" sz="half" idx="10"/>
          </p:nvPr>
        </p:nvSpPr>
        <p:spPr/>
        <p:txBody>
          <a:bodyPr/>
          <a:lstStyle/>
          <a:p>
            <a:pPr>
              <a:defRPr/>
            </a:pPr>
            <a:fld id="{E395F66E-6B19-44F1-8F42-FFF8E85D1639}" type="datetime1">
              <a:rPr lang="ru-RU" altLang="ru-RU" smtClean="0"/>
              <a:t>25.10.2022</a:t>
            </a:fld>
            <a:endParaRPr lang="ru-RU" altLang="ru-RU"/>
          </a:p>
        </p:txBody>
      </p:sp>
    </p:spTree>
    <p:extLst>
      <p:ext uri="{BB962C8B-B14F-4D97-AF65-F5344CB8AC3E}">
        <p14:creationId xmlns:p14="http://schemas.microsoft.com/office/powerpoint/2010/main" val="3565003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0267" y="805649"/>
            <a:ext cx="11648100" cy="419232"/>
          </a:xfrm>
        </p:spPr>
        <p:txBody>
          <a:bodyPr>
            <a:normAutofit fontScale="90000"/>
          </a:bodyPr>
          <a:lstStyle/>
          <a:p>
            <a:r>
              <a:rPr lang="en-US" sz="2912" b="1" dirty="0">
                <a:solidFill>
                  <a:srgbClr val="003882"/>
                </a:solidFill>
                <a:latin typeface="Arial" panose="020B0604020202020204" pitchFamily="34" charset="0"/>
                <a:cs typeface="Arial" pitchFamily="34" charset="0"/>
              </a:rPr>
              <a:t>Data from Nuclear reactions:  Californium </a:t>
            </a:r>
            <a:r>
              <a:rPr lang="ru-RU" sz="2912" b="1" i="1" baseline="30000" dirty="0"/>
              <a:t>252</a:t>
            </a:r>
            <a:r>
              <a:rPr lang="ru-RU" sz="2912" b="1" i="1" dirty="0"/>
              <a:t>Cf</a:t>
            </a:r>
            <a:r>
              <a:rPr lang="en-US" sz="2912" b="1" dirty="0">
                <a:solidFill>
                  <a:srgbClr val="003882"/>
                </a:solidFill>
                <a:latin typeface="Arial" panose="020B0604020202020204" pitchFamily="34" charset="0"/>
                <a:cs typeface="Arial" pitchFamily="34" charset="0"/>
              </a:rPr>
              <a:t> fission analysis</a:t>
            </a:r>
            <a:endParaRPr lang="ru-RU" sz="2912" b="1" dirty="0">
              <a:solidFill>
                <a:srgbClr val="003882"/>
              </a:solidFill>
              <a:latin typeface="Arial" pitchFamily="34" charset="0"/>
              <a:cs typeface="Arial" pitchFamily="34" charset="0"/>
            </a:endParaRPr>
          </a:p>
        </p:txBody>
      </p:sp>
      <p:sp>
        <p:nvSpPr>
          <p:cNvPr id="13" name="Содержимое 2"/>
          <p:cNvSpPr txBox="1">
            <a:spLocks/>
          </p:cNvSpPr>
          <p:nvPr/>
        </p:nvSpPr>
        <p:spPr>
          <a:xfrm>
            <a:off x="5521027" y="2068487"/>
            <a:ext cx="1638897" cy="1564004"/>
          </a:xfrm>
          <a:prstGeom prst="rect">
            <a:avLst/>
          </a:prstGeom>
        </p:spPr>
        <p:txBody>
          <a:bodyPr vert="horz" lIns="95102" tIns="47551" rIns="95102" bIns="47551" rtlCol="0">
            <a:normAutofit lnSpcReduction="10000"/>
          </a:bodyPr>
          <a:lstStyle/>
          <a:p>
            <a:pPr marL="356616" marR="0" lvl="0" indent="-356616" algn="l" defTabSz="950976" rtl="0" eaLnBrk="1" fontAlgn="auto" latinLnBrk="0" hangingPunct="1">
              <a:lnSpc>
                <a:spcPct val="100000"/>
              </a:lnSpc>
              <a:spcBef>
                <a:spcPct val="20000"/>
              </a:spcBef>
              <a:spcAft>
                <a:spcPts val="0"/>
              </a:spcAft>
              <a:buClrTx/>
              <a:buSzTx/>
              <a:buFontTx/>
              <a:buNone/>
              <a:tabLst/>
              <a:defRPr/>
            </a:pPr>
            <a:endParaRPr kumimoji="0" lang="ru-RU" sz="9984" b="0" i="0" u="none" strike="noStrike" kern="1200" cap="none" spc="0" normalizeH="0" baseline="0" noProof="0" dirty="0">
              <a:ln>
                <a:noFill/>
              </a:ln>
              <a:solidFill>
                <a:srgbClr val="003882"/>
              </a:solidFill>
              <a:effectLst/>
              <a:uLnTx/>
              <a:uFillTx/>
              <a:latin typeface="Arial" pitchFamily="34" charset="0"/>
              <a:ea typeface="+mn-ea"/>
              <a:cs typeface="Arial" pitchFamily="34" charset="0"/>
            </a:endParaRPr>
          </a:p>
        </p:txBody>
      </p:sp>
      <p:sp>
        <p:nvSpPr>
          <p:cNvPr id="5" name="Номер слайда 4"/>
          <p:cNvSpPr>
            <a:spLocks noGrp="1"/>
          </p:cNvSpPr>
          <p:nvPr>
            <p:ph type="sldNum" sz="quarter" idx="12"/>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22</a:t>
            </a:fld>
            <a:endPar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noChangeArrowheads="1"/>
          </p:cNvPicPr>
          <p:nvPr/>
        </p:nvPicPr>
        <p:blipFill>
          <a:blip r:embed="rId3" cstate="print"/>
          <a:srcRect/>
          <a:stretch>
            <a:fillRect/>
          </a:stretch>
        </p:blipFill>
        <p:spPr bwMode="auto">
          <a:xfrm>
            <a:off x="2722293" y="1224882"/>
            <a:ext cx="3594573" cy="4469538"/>
          </a:xfrm>
          <a:prstGeom prst="rect">
            <a:avLst/>
          </a:prstGeom>
          <a:noFill/>
          <a:ln w="9525">
            <a:noFill/>
            <a:miter lim="800000"/>
            <a:headEnd/>
            <a:tailEnd/>
          </a:ln>
          <a:effectLst/>
        </p:spPr>
      </p:pic>
      <p:sp>
        <p:nvSpPr>
          <p:cNvPr id="14" name="Прямоугольник 13"/>
          <p:cNvSpPr/>
          <p:nvPr/>
        </p:nvSpPr>
        <p:spPr>
          <a:xfrm>
            <a:off x="7428816" y="4510043"/>
            <a:ext cx="4704506" cy="1180708"/>
          </a:xfrm>
          <a:prstGeom prst="rect">
            <a:avLst/>
          </a:prstGeom>
        </p:spPr>
        <p:txBody>
          <a:bodyPr wrap="square">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1664"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Note: </a:t>
            </a:r>
            <a:r>
              <a:rPr kumimoji="0" lang="en-US" altLang="ru-RU" sz="166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ru-RU" altLang="ru-RU" sz="1664"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t>
            </a:r>
            <a:r>
              <a:rPr kumimoji="0" lang="ru-RU" altLang="ru-RU" sz="166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altLang="ru-RU" sz="1664"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red</a:t>
            </a:r>
            <a:r>
              <a:rPr kumimoji="0" lang="ru-RU" altLang="ru-RU" sz="1664"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ru-RU" altLang="ru-RU" sz="1664"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dashed</a:t>
            </a:r>
            <a:r>
              <a:rPr kumimoji="0" lang="ru-RU" altLang="ru-RU" sz="1664"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ru-RU" altLang="ru-RU" sz="1664"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lines</a:t>
            </a:r>
            <a:r>
              <a:rPr kumimoji="0" lang="ru-RU" altLang="ru-RU" sz="1664"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ru-RU" altLang="ru-RU" sz="1664"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mark</a:t>
            </a:r>
            <a:r>
              <a:rPr kumimoji="0" lang="ru-RU" altLang="ru-RU" sz="166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altLang="ru-RU" sz="1664"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ru-RU" altLang="ru-RU" sz="166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altLang="ru-RU" sz="1664"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masses</a:t>
            </a:r>
            <a:r>
              <a:rPr kumimoji="0" lang="ru-RU" altLang="ru-RU" sz="166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altLang="ru-RU" sz="1664"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a:t>
            </a:r>
            <a:r>
              <a:rPr kumimoji="0" lang="ru-RU" altLang="ru-RU" sz="166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altLang="ru-RU" sz="1664"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magic</a:t>
            </a:r>
            <a:r>
              <a:rPr kumimoji="0" lang="ru-RU" altLang="ru-RU" sz="166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altLang="ru-RU" sz="1664"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nuclei</a:t>
            </a:r>
            <a:r>
              <a:rPr kumimoji="0" lang="ru-RU" altLang="ru-RU" sz="166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1872"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Task</a:t>
            </a:r>
            <a:r>
              <a:rPr kumimoji="0" lang="ru-RU" sz="1872"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1872"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prove that this “Nuclear rose" is not a random set of points</a:t>
            </a:r>
            <a:endParaRPr kumimoji="0" lang="ru-RU" sz="1872"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17" name="Прямоугольник 16"/>
          <p:cNvSpPr/>
          <p:nvPr/>
        </p:nvSpPr>
        <p:spPr>
          <a:xfrm>
            <a:off x="311561" y="5297097"/>
            <a:ext cx="10696324" cy="1372812"/>
          </a:xfrm>
          <a:prstGeom prst="rect">
            <a:avLst/>
          </a:prstGeom>
        </p:spPr>
        <p:txBody>
          <a:bodyPr wrap="square">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1664" b="1" i="0" u="none" strike="noStrike" kern="1200" cap="none" spc="0" normalizeH="0" baseline="0" noProof="0" dirty="0">
                <a:ln>
                  <a:noFill/>
                </a:ln>
                <a:solidFill>
                  <a:srgbClr val="1A0AEC"/>
                </a:solidFill>
                <a:effectLst/>
                <a:uLnTx/>
                <a:uFillTx/>
                <a:latin typeface="Arial" pitchFamily="34" charset="0"/>
                <a:ea typeface="+mn-ea"/>
                <a:cs typeface="Arial" pitchFamily="34" charset="0"/>
              </a:rPr>
              <a:t>Solution</a:t>
            </a:r>
            <a:r>
              <a:rPr kumimoji="0" lang="ru-RU" sz="1664" b="1" i="0" u="none" strike="noStrike" kern="1200" cap="none" spc="0" normalizeH="0" baseline="0" noProof="0" dirty="0">
                <a:ln>
                  <a:noFill/>
                </a:ln>
                <a:solidFill>
                  <a:srgbClr val="1A0AEC"/>
                </a:solidFill>
                <a:effectLst/>
                <a:uLnTx/>
                <a:uFillTx/>
                <a:latin typeface="Arial" pitchFamily="34" charset="0"/>
                <a:ea typeface="+mn-ea"/>
                <a:cs typeface="Arial" pitchFamily="34" charset="0"/>
              </a:rPr>
              <a:t>: </a:t>
            </a:r>
            <a:endParaRPr kumimoji="0" lang="en-US" sz="1664" b="1" i="0" u="none" strike="noStrike" kern="1200" cap="none" spc="0" normalizeH="0" baseline="0" noProof="0" dirty="0">
              <a:ln>
                <a:noFill/>
              </a:ln>
              <a:solidFill>
                <a:srgbClr val="1A0AEC"/>
              </a:solidFill>
              <a:effectLst/>
              <a:uLnTx/>
              <a:uFillTx/>
              <a:latin typeface="Arial" pitchFamily="34" charset="0"/>
              <a:ea typeface="+mn-ea"/>
              <a:cs typeface="Arial" pitchFamily="34" charset="0"/>
            </a:endParaRPr>
          </a:p>
          <a:p>
            <a:pPr marL="0" marR="0" lvl="0" indent="0" algn="l" defTabSz="950976" rtl="0" eaLnBrk="1" fontAlgn="auto" latinLnBrk="0" hangingPunct="1">
              <a:lnSpc>
                <a:spcPct val="100000"/>
              </a:lnSpc>
              <a:spcBef>
                <a:spcPts val="0"/>
              </a:spcBef>
              <a:spcAft>
                <a:spcPts val="0"/>
              </a:spcAft>
              <a:buClrTx/>
              <a:buSzTx/>
              <a:buFont typeface="Arial" pitchFamily="34" charset="0"/>
              <a:buChar char="•"/>
              <a:tabLst/>
              <a:defRPr/>
            </a:pPr>
            <a:r>
              <a:rPr kumimoji="0" lang="ru-RU" sz="1664"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64"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develop a numerical model of "rose"</a:t>
            </a:r>
          </a:p>
          <a:p>
            <a:pPr marL="0" marR="0" lvl="0" indent="0" algn="l" defTabSz="950976" rtl="0" eaLnBrk="1" fontAlgn="auto" latinLnBrk="0" hangingPunct="1">
              <a:lnSpc>
                <a:spcPct val="100000"/>
              </a:lnSpc>
              <a:spcBef>
                <a:spcPts val="0"/>
              </a:spcBef>
              <a:spcAft>
                <a:spcPts val="0"/>
              </a:spcAft>
              <a:buClrTx/>
              <a:buSzTx/>
              <a:buFont typeface="Arial" pitchFamily="34" charset="0"/>
              <a:buChar char="•"/>
              <a:tabLst/>
              <a:defRPr/>
            </a:pPr>
            <a:r>
              <a:rPr kumimoji="0" lang="en-US" sz="1664"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create a dataset for training a convolutional ANN used as a neural-classifier</a:t>
            </a:r>
          </a:p>
          <a:p>
            <a:pPr marL="0" marR="0" lvl="0" indent="0" algn="l" defTabSz="950976" rtl="0" eaLnBrk="1" fontAlgn="auto" latinLnBrk="0" hangingPunct="1">
              <a:lnSpc>
                <a:spcPct val="100000"/>
              </a:lnSpc>
              <a:spcBef>
                <a:spcPts val="0"/>
              </a:spcBef>
              <a:spcAft>
                <a:spcPts val="0"/>
              </a:spcAft>
              <a:buClrTx/>
              <a:buSzTx/>
              <a:buFont typeface="Arial" pitchFamily="34" charset="0"/>
              <a:buChar char="•"/>
              <a:tabLst/>
              <a:defRPr/>
            </a:pPr>
            <a:r>
              <a:rPr kumimoji="0" lang="en-US" sz="1664"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train a convolutional ANN-classifier to distinguish a set of noise points from the "rose" and to make sure that the probability of the wrong prediction of the “rose” among a set of noise points is negligible</a:t>
            </a:r>
            <a:endParaRPr kumimoji="0" lang="ru-RU" sz="1664"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TextBox 11">
            <a:extLst>
              <a:ext uri="{FF2B5EF4-FFF2-40B4-BE49-F238E27FC236}">
                <a16:creationId xmlns:a16="http://schemas.microsoft.com/office/drawing/2014/main" id="{79B38214-E26F-44F2-A36F-C3100E909A7E}"/>
              </a:ext>
            </a:extLst>
          </p:cNvPr>
          <p:cNvSpPr txBox="1"/>
          <p:nvPr/>
        </p:nvSpPr>
        <p:spPr>
          <a:xfrm>
            <a:off x="501235" y="2779156"/>
            <a:ext cx="2470431" cy="1820883"/>
          </a:xfrm>
          <a:prstGeom prst="rect">
            <a:avLst/>
          </a:prstGeom>
          <a:noFill/>
        </p:spPr>
        <p:txBody>
          <a:bodyPr wrap="square">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1872"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Mass-mass correlation plot of Californium spontaneous fission provided by the team of prof. Yu. </a:t>
            </a:r>
            <a:r>
              <a:rPr kumimoji="0" lang="en-US" sz="1872"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Pyatkov</a:t>
            </a:r>
            <a:endParaRPr kumimoji="0" lang="ru-RU" sz="1872"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Box 14">
            <a:extLst>
              <a:ext uri="{FF2B5EF4-FFF2-40B4-BE49-F238E27FC236}">
                <a16:creationId xmlns:a16="http://schemas.microsoft.com/office/drawing/2014/main" id="{4560290A-6CD2-44A8-96D0-8629CEC0CF3F}"/>
              </a:ext>
            </a:extLst>
          </p:cNvPr>
          <p:cNvSpPr txBox="1"/>
          <p:nvPr/>
        </p:nvSpPr>
        <p:spPr>
          <a:xfrm>
            <a:off x="650806" y="114922"/>
            <a:ext cx="11379339" cy="604461"/>
          </a:xfrm>
          <a:prstGeom prst="rect">
            <a:avLst/>
          </a:prstGeom>
          <a:noFill/>
        </p:spPr>
        <p:txBody>
          <a:bodyPr wrap="square">
            <a:spAutoFit/>
          </a:bodyPr>
          <a:lstStyle/>
          <a:p>
            <a:pPr marL="0" marR="0" lvl="0" indent="0" algn="ctr" defTabSz="950976" rtl="0" eaLnBrk="1" fontAlgn="auto" latinLnBrk="0" hangingPunct="1">
              <a:lnSpc>
                <a:spcPct val="100000"/>
              </a:lnSpc>
              <a:spcBef>
                <a:spcPts val="0"/>
              </a:spcBef>
              <a:spcAft>
                <a:spcPts val="0"/>
              </a:spcAft>
              <a:buClrTx/>
              <a:buSzTx/>
              <a:buFontTx/>
              <a:buNone/>
              <a:tabLst/>
              <a:defRPr/>
            </a:pPr>
            <a:r>
              <a:rPr kumimoji="0" lang="en-US" sz="3328"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Example of CNN application-1</a:t>
            </a:r>
            <a:endParaRPr kumimoji="0" lang="ru-RU" sz="332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Рисунок 17">
            <a:extLst>
              <a:ext uri="{FF2B5EF4-FFF2-40B4-BE49-F238E27FC236}">
                <a16:creationId xmlns:a16="http://schemas.microsoft.com/office/drawing/2014/main" id="{43994D21-AAD0-429C-8EAC-E23CAC102E37}"/>
              </a:ext>
            </a:extLst>
          </p:cNvPr>
          <p:cNvPicPr>
            <a:picLocks noChangeAspect="1"/>
          </p:cNvPicPr>
          <p:nvPr/>
        </p:nvPicPr>
        <p:blipFill>
          <a:blip r:embed="rId4"/>
          <a:stretch>
            <a:fillRect/>
          </a:stretch>
        </p:blipFill>
        <p:spPr>
          <a:xfrm>
            <a:off x="480267" y="1148377"/>
            <a:ext cx="1701363" cy="1701363"/>
          </a:xfrm>
          <a:prstGeom prst="rect">
            <a:avLst/>
          </a:prstGeom>
        </p:spPr>
      </p:pic>
      <p:pic>
        <p:nvPicPr>
          <p:cNvPr id="19" name="Рисунок 18">
            <a:extLst>
              <a:ext uri="{FF2B5EF4-FFF2-40B4-BE49-F238E27FC236}">
                <a16:creationId xmlns:a16="http://schemas.microsoft.com/office/drawing/2014/main" id="{1591208B-27CA-4E5F-B856-F07F5DE14FA2}"/>
              </a:ext>
            </a:extLst>
          </p:cNvPr>
          <p:cNvPicPr/>
          <p:nvPr/>
        </p:nvPicPr>
        <p:blipFill rotWithShape="1">
          <a:blip r:embed="rId5" cstate="print">
            <a:extLst>
              <a:ext uri="{BEBA8EAE-BF5A-486C-A8C5-ECC9F3942E4B}">
                <a14:imgProps xmlns:a14="http://schemas.microsoft.com/office/drawing/2010/main">
                  <a14:imgLayer r:embed="rId6">
                    <a14:imgEffect>
                      <a14:saturation sat="275000"/>
                    </a14:imgEffect>
                    <a14:imgEffect>
                      <a14:brightnessContrast bright="-41000" contrast="91000"/>
                    </a14:imgEffect>
                  </a14:imgLayer>
                </a14:imgProps>
              </a:ext>
              <a:ext uri="{28A0092B-C50C-407E-A947-70E740481C1C}">
                <a14:useLocalDpi xmlns:a14="http://schemas.microsoft.com/office/drawing/2010/main" val="0"/>
              </a:ext>
            </a:extLst>
          </a:blip>
          <a:srcRect l="8659" t="19099" r="37626" b="14291"/>
          <a:stretch/>
        </p:blipFill>
        <p:spPr bwMode="auto">
          <a:xfrm>
            <a:off x="7632250" y="1307416"/>
            <a:ext cx="4297638" cy="3215503"/>
          </a:xfrm>
          <a:prstGeom prst="rect">
            <a:avLst/>
          </a:prstGeom>
          <a:ln>
            <a:noFill/>
          </a:ln>
          <a:extLst>
            <a:ext uri="{53640926-AAD7-44D8-BBD7-CCE9431645EC}">
              <a14:shadowObscured xmlns:a14="http://schemas.microsoft.com/office/drawing/2010/main"/>
            </a:ext>
          </a:extLst>
        </p:spPr>
      </p:pic>
      <p:cxnSp>
        <p:nvCxnSpPr>
          <p:cNvPr id="16" name="Прямая со стрелкой 15"/>
          <p:cNvCxnSpPr>
            <a:cxnSpLocks/>
          </p:cNvCxnSpPr>
          <p:nvPr/>
        </p:nvCxnSpPr>
        <p:spPr>
          <a:xfrm flipH="1">
            <a:off x="5952174" y="3095869"/>
            <a:ext cx="2061014" cy="727564"/>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3" name="Дата 2">
            <a:extLst>
              <a:ext uri="{FF2B5EF4-FFF2-40B4-BE49-F238E27FC236}">
                <a16:creationId xmlns:a16="http://schemas.microsoft.com/office/drawing/2014/main" id="{6BD415DC-CEE5-4DC2-A129-6FFB4270E479}"/>
              </a:ext>
            </a:extLst>
          </p:cNvPr>
          <p:cNvSpPr>
            <a:spLocks noGrp="1"/>
          </p:cNvSpPr>
          <p:nvPr>
            <p:ph type="dt" sz="half" idx="10"/>
          </p:nvPr>
        </p:nvSpPr>
        <p:spPr/>
        <p:txBody>
          <a:bodyPr/>
          <a:lstStyle/>
          <a:p>
            <a:pPr marL="0" marR="0" lvl="0" indent="0" algn="l" defTabSz="950976" rtl="0" eaLnBrk="1" fontAlgn="auto" latinLnBrk="0" hangingPunct="1">
              <a:lnSpc>
                <a:spcPct val="100000"/>
              </a:lnSpc>
              <a:spcBef>
                <a:spcPts val="0"/>
              </a:spcBef>
              <a:spcAft>
                <a:spcPts val="0"/>
              </a:spcAft>
              <a:buClrTx/>
              <a:buSzTx/>
              <a:buFontTx/>
              <a:buNone/>
              <a:tabLst/>
              <a:defRPr/>
            </a:pPr>
            <a:fld id="{CB661D2D-2CC2-4F40-9758-1A81B7DD04E8}" type="datetime1">
              <a:rPr kumimoji="0" lang="ru-RU" sz="1248"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25.10.2022</a:t>
            </a:fld>
            <a:endPar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a:extLst>
              <a:ext uri="{FF2B5EF4-FFF2-40B4-BE49-F238E27FC236}">
                <a16:creationId xmlns:a16="http://schemas.microsoft.com/office/drawing/2014/main" id="{1D834EDF-C264-4732-A5FD-DB34CEBABD0B}"/>
              </a:ext>
            </a:extLst>
          </p:cNvPr>
          <p:cNvSpPr>
            <a:spLocks noGrp="1"/>
          </p:cNvSpPr>
          <p:nvPr>
            <p:ph type="ftr" sz="quarter" idx="11"/>
          </p:nvPr>
        </p:nvSpPr>
        <p:spPr/>
        <p:txBody>
          <a:bodyPr/>
          <a:lstStyle/>
          <a:p>
            <a:pPr marL="0" marR="0" lvl="0" indent="0" algn="ctr" defTabSz="950976" rtl="0" eaLnBrk="1" fontAlgn="auto" latinLnBrk="0" hangingPunct="1">
              <a:lnSpc>
                <a:spcPct val="100000"/>
              </a:lnSpc>
              <a:spcBef>
                <a:spcPts val="0"/>
              </a:spcBef>
              <a:spcAft>
                <a:spcPts val="0"/>
              </a:spcAft>
              <a:buClrTx/>
              <a:buSzTx/>
              <a:buFontTx/>
              <a:buNone/>
              <a:tabLst/>
              <a:defRPr/>
            </a:pPr>
            <a:r>
              <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t>Ососков Г.А. </a:t>
            </a:r>
            <a:r>
              <a:rPr kumimoji="0" lang="en-US"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AYSS-22 Deep neural networks </a:t>
            </a:r>
            <a:endPar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24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p:cNvSpPr>
            <a:spLocks noGrp="1"/>
          </p:cNvSpPr>
          <p:nvPr>
            <p:ph type="title"/>
          </p:nvPr>
        </p:nvSpPr>
        <p:spPr>
          <a:xfrm>
            <a:off x="872120" y="160153"/>
            <a:ext cx="10936711" cy="628990"/>
          </a:xfrm>
        </p:spPr>
        <p:txBody>
          <a:bodyPr>
            <a:normAutofit/>
          </a:bodyPr>
          <a:lstStyle/>
          <a:p>
            <a:pPr algn="ctr"/>
            <a:r>
              <a:rPr kumimoji="0" lang="en-US" sz="3328"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Two </a:t>
            </a:r>
            <a:r>
              <a:rPr lang="en-US" sz="3328" b="1" dirty="0">
                <a:solidFill>
                  <a:srgbClr val="0000FF"/>
                </a:solidFill>
                <a:latin typeface="Arial" panose="020B0604020202020204" pitchFamily="34" charset="0"/>
                <a:ea typeface="+mn-ea"/>
                <a:cs typeface="Arial" panose="020B0604020202020204" pitchFamily="34" charset="0"/>
              </a:rPr>
              <a:t>more NN application examples </a:t>
            </a:r>
            <a:endParaRPr lang="ru-RU" sz="3328" dirty="0"/>
          </a:p>
        </p:txBody>
      </p:sp>
      <p:sp>
        <p:nvSpPr>
          <p:cNvPr id="4" name="Номер слайда 3"/>
          <p:cNvSpPr>
            <a:spLocks noGrp="1"/>
          </p:cNvSpPr>
          <p:nvPr>
            <p:ph type="sldNum" sz="quarter" idx="10"/>
          </p:nvPr>
        </p:nvSpPr>
        <p:spPr/>
        <p:txBody>
          <a:bodyPr/>
          <a:lstStyle/>
          <a:p>
            <a:pPr marL="0" marR="0" lvl="0" indent="0" algn="l" defTabSz="950976" rtl="0" eaLnBrk="1" fontAlgn="auto" latinLnBrk="0" hangingPunct="1">
              <a:lnSpc>
                <a:spcPct val="100000"/>
              </a:lnSpc>
              <a:spcBef>
                <a:spcPts val="0"/>
              </a:spcBef>
              <a:spcAft>
                <a:spcPts val="0"/>
              </a:spcAft>
              <a:buClrTx/>
              <a:buSzTx/>
              <a:buFontTx/>
              <a:buNone/>
              <a:tabLst/>
              <a:defRPr/>
            </a:pPr>
            <a:fld id="{1A21AF96-20FA-44FB-8822-BA23FECC5B84}" type="slidenum">
              <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50976" rtl="0" eaLnBrk="1" fontAlgn="auto" latinLnBrk="0" hangingPunct="1">
                <a:lnSpc>
                  <a:spcPct val="100000"/>
                </a:lnSpc>
                <a:spcBef>
                  <a:spcPts val="0"/>
                </a:spcBef>
                <a:spcAft>
                  <a:spcPts val="0"/>
                </a:spcAft>
                <a:buClrTx/>
                <a:buSzTx/>
                <a:buFontTx/>
                <a:buNone/>
                <a:tabLst/>
                <a:defRPr/>
              </a:pPr>
              <a:t>23</a:t>
            </a:fld>
            <a:endParaRPr kumimoji="0" lang="ru-RU" sz="1248"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29" name="Содержимое 2"/>
          <p:cNvSpPr>
            <a:spLocks noGrp="1"/>
          </p:cNvSpPr>
          <p:nvPr>
            <p:ph idx="1"/>
          </p:nvPr>
        </p:nvSpPr>
        <p:spPr>
          <a:xfrm>
            <a:off x="208130" y="4767915"/>
            <a:ext cx="5313948" cy="1920609"/>
          </a:xfrm>
        </p:spPr>
        <p:txBody>
          <a:bodyPr>
            <a:normAutofit/>
          </a:bodyPr>
          <a:lstStyle/>
          <a:p>
            <a:pPr marL="0" indent="0" algn="just">
              <a:buNone/>
            </a:pPr>
            <a:r>
              <a:rPr lang="en-US" altLang="ru-RU" sz="1664" b="1" dirty="0">
                <a:solidFill>
                  <a:srgbClr val="C00000"/>
                </a:solidFill>
              </a:rPr>
              <a:t>Task: predict the liquid sodium flow rate through the core of the IBR–2M during a reactor operation</a:t>
            </a:r>
          </a:p>
          <a:p>
            <a:pPr marL="0" indent="0" algn="just">
              <a:spcBef>
                <a:spcPts val="0"/>
              </a:spcBef>
              <a:buNone/>
            </a:pPr>
            <a:r>
              <a:rPr lang="en-US" altLang="ru-RU" sz="2288" b="1" dirty="0">
                <a:solidFill>
                  <a:srgbClr val="0000FF"/>
                </a:solidFill>
              </a:rPr>
              <a:t>Solution:</a:t>
            </a:r>
            <a:r>
              <a:rPr lang="en-US" altLang="ru-RU" sz="1872" b="1" dirty="0">
                <a:solidFill>
                  <a:srgbClr val="0000FF"/>
                </a:solidFill>
              </a:rPr>
              <a:t> by applying </a:t>
            </a:r>
            <a:r>
              <a:rPr lang="en-US" altLang="ru-RU" sz="1872" b="1" u="sng" dirty="0">
                <a:solidFill>
                  <a:srgbClr val="0000FF"/>
                </a:solidFill>
                <a:effectLst>
                  <a:outerShdw blurRad="38100" dist="38100" dir="2700000" algn="tl">
                    <a:srgbClr val="000000">
                      <a:alpha val="43137"/>
                    </a:srgbClr>
                  </a:outerShdw>
                </a:effectLst>
              </a:rPr>
              <a:t>nonlinear autoregressive neural network (NAR)</a:t>
            </a:r>
            <a:r>
              <a:rPr lang="en-US" altLang="ru-RU" sz="1872" b="1" dirty="0">
                <a:solidFill>
                  <a:srgbClr val="0000FF"/>
                </a:solidFill>
              </a:rPr>
              <a:t> with the lag n-44 for training and switching on feedback for predicting.</a:t>
            </a:r>
            <a:endParaRPr lang="ru-RU" altLang="ru-RU" sz="1872" b="1" dirty="0">
              <a:solidFill>
                <a:srgbClr val="0000FF"/>
              </a:solidFill>
            </a:endParaRPr>
          </a:p>
        </p:txBody>
      </p:sp>
      <p:sp>
        <p:nvSpPr>
          <p:cNvPr id="1030" name="TextBox 2"/>
          <p:cNvSpPr txBox="1">
            <a:spLocks noChangeArrowheads="1"/>
          </p:cNvSpPr>
          <p:nvPr/>
        </p:nvSpPr>
        <p:spPr bwMode="auto">
          <a:xfrm>
            <a:off x="574155" y="1317770"/>
            <a:ext cx="4769229" cy="60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FFFF"/>
                </a:solidFill>
                <a:latin typeface="Arial" charset="0"/>
                <a:cs typeface="Arial" charset="0"/>
              </a:defRPr>
            </a:lvl1pPr>
            <a:lvl2pPr marL="742950" indent="-285750" eaLnBrk="0" hangingPunct="0">
              <a:defRPr>
                <a:solidFill>
                  <a:srgbClr val="FFFFFF"/>
                </a:solidFill>
                <a:latin typeface="Arial" charset="0"/>
                <a:cs typeface="Arial" charset="0"/>
              </a:defRPr>
            </a:lvl2pPr>
            <a:lvl3pPr marL="1143000" indent="-228600" eaLnBrk="0" hangingPunct="0">
              <a:defRPr>
                <a:solidFill>
                  <a:srgbClr val="FFFFFF"/>
                </a:solidFill>
                <a:latin typeface="Arial" charset="0"/>
                <a:cs typeface="Arial" charset="0"/>
              </a:defRPr>
            </a:lvl3pPr>
            <a:lvl4pPr marL="1600200" indent="-228600" eaLnBrk="0" hangingPunct="0">
              <a:defRPr>
                <a:solidFill>
                  <a:srgbClr val="FFFFFF"/>
                </a:solidFill>
                <a:latin typeface="Arial" charset="0"/>
                <a:cs typeface="Arial" charset="0"/>
              </a:defRPr>
            </a:lvl4pPr>
            <a:lvl5pPr marL="2057400" indent="-228600" eaLnBrk="0" hangingPunct="0">
              <a:defRPr>
                <a:solidFill>
                  <a:srgbClr val="FFFFFF"/>
                </a:solidFill>
                <a:latin typeface="Arial" charset="0"/>
                <a:cs typeface="Arial" charset="0"/>
              </a:defRPr>
            </a:lvl5pPr>
            <a:lvl6pPr marL="2514600" indent="-228600" eaLnBrk="0" fontAlgn="base" hangingPunct="0">
              <a:spcBef>
                <a:spcPct val="0"/>
              </a:spcBef>
              <a:spcAft>
                <a:spcPct val="0"/>
              </a:spcAft>
              <a:defRPr>
                <a:solidFill>
                  <a:srgbClr val="FFFFFF"/>
                </a:solidFill>
                <a:latin typeface="Arial" charset="0"/>
                <a:cs typeface="Arial" charset="0"/>
              </a:defRPr>
            </a:lvl6pPr>
            <a:lvl7pPr marL="2971800" indent="-228600" eaLnBrk="0" fontAlgn="base" hangingPunct="0">
              <a:spcBef>
                <a:spcPct val="0"/>
              </a:spcBef>
              <a:spcAft>
                <a:spcPct val="0"/>
              </a:spcAft>
              <a:defRPr>
                <a:solidFill>
                  <a:srgbClr val="FFFFFF"/>
                </a:solidFill>
                <a:latin typeface="Arial" charset="0"/>
                <a:cs typeface="Arial" charset="0"/>
              </a:defRPr>
            </a:lvl7pPr>
            <a:lvl8pPr marL="3429000" indent="-228600" eaLnBrk="0" fontAlgn="base" hangingPunct="0">
              <a:spcBef>
                <a:spcPct val="0"/>
              </a:spcBef>
              <a:spcAft>
                <a:spcPct val="0"/>
              </a:spcAft>
              <a:defRPr>
                <a:solidFill>
                  <a:srgbClr val="FFFFFF"/>
                </a:solidFill>
                <a:latin typeface="Arial" charset="0"/>
                <a:cs typeface="Arial" charset="0"/>
              </a:defRPr>
            </a:lvl8pPr>
            <a:lvl9pPr marL="3886200" indent="-228600" eaLnBrk="0" fontAlgn="base" hangingPunct="0">
              <a:spcBef>
                <a:spcPct val="0"/>
              </a:spcBef>
              <a:spcAft>
                <a:spcPct val="0"/>
              </a:spcAft>
              <a:defRPr>
                <a:solidFill>
                  <a:srgbClr val="FFFFFF"/>
                </a:solidFill>
                <a:latin typeface="Arial" charset="0"/>
                <a:cs typeface="Arial" charset="0"/>
              </a:defRPr>
            </a:lvl9pPr>
          </a:lstStyle>
          <a:p>
            <a:pPr marL="0" marR="0" lvl="0" indent="0" algn="ctr" defTabSz="950976" rtl="0" eaLnBrk="1" fontAlgn="auto" latinLnBrk="0" hangingPunct="1">
              <a:lnSpc>
                <a:spcPct val="100000"/>
              </a:lnSpc>
              <a:spcBef>
                <a:spcPts val="0"/>
              </a:spcBef>
              <a:spcAft>
                <a:spcPts val="0"/>
              </a:spcAft>
              <a:buClrTx/>
              <a:buSzTx/>
              <a:buFontTx/>
              <a:buNone/>
              <a:tabLst/>
              <a:defRPr/>
            </a:pPr>
            <a:r>
              <a:rPr kumimoji="0" lang="en-US" altLang="ru-RU" sz="1664"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The time series is to be predicted for the operational control of the reactor work</a:t>
            </a:r>
            <a:endParaRPr kumimoji="0" lang="ru-RU" altLang="ru-RU" sz="1664"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7E450CA4-8B77-46AD-B375-9A6E18F4C4FC}"/>
              </a:ext>
            </a:extLst>
          </p:cNvPr>
          <p:cNvSpPr txBox="1"/>
          <p:nvPr/>
        </p:nvSpPr>
        <p:spPr>
          <a:xfrm>
            <a:off x="208130" y="727982"/>
            <a:ext cx="11690069" cy="508473"/>
          </a:xfrm>
          <a:prstGeom prst="rect">
            <a:avLst/>
          </a:prstGeom>
          <a:noFill/>
        </p:spPr>
        <p:txBody>
          <a:bodyPr wrap="square">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2704"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Data from </a:t>
            </a:r>
            <a:r>
              <a:rPr kumimoji="0" lang="en-US" sz="2704" b="1" i="0" u="sng"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rPr>
              <a:t>IBR-2 neutron </a:t>
            </a:r>
            <a:r>
              <a:rPr kumimoji="0" lang="en-US" sz="2704" b="1" i="0" u="sng" strike="noStrike" kern="1200" cap="none" spc="0" normalizeH="0" baseline="0" noProof="0" dirty="0" err="1">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rPr>
              <a:t>pulced</a:t>
            </a:r>
            <a:r>
              <a:rPr kumimoji="0" lang="en-US" sz="2704" b="1" i="0" u="sng"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rPr>
              <a:t> reactor and neutron activation analysis </a:t>
            </a:r>
            <a:r>
              <a:rPr kumimoji="0" lang="en-US" sz="2704"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endParaRPr kumimoji="0" lang="ru-RU" sz="270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Рисунок 8">
            <a:extLst>
              <a:ext uri="{FF2B5EF4-FFF2-40B4-BE49-F238E27FC236}">
                <a16:creationId xmlns:a16="http://schemas.microsoft.com/office/drawing/2014/main" id="{C4AADE4C-AC1A-460B-94E6-15A1E38A7098}"/>
              </a:ext>
            </a:extLst>
          </p:cNvPr>
          <p:cNvPicPr>
            <a:picLocks noChangeAspect="1"/>
          </p:cNvPicPr>
          <p:nvPr/>
        </p:nvPicPr>
        <p:blipFill>
          <a:blip r:embed="rId3"/>
          <a:stretch>
            <a:fillRect/>
          </a:stretch>
        </p:blipFill>
        <p:spPr>
          <a:xfrm>
            <a:off x="10485438" y="100711"/>
            <a:ext cx="1323393" cy="688432"/>
          </a:xfrm>
          <a:prstGeom prst="rect">
            <a:avLst/>
          </a:prstGeom>
        </p:spPr>
      </p:pic>
      <p:sp>
        <p:nvSpPr>
          <p:cNvPr id="3" name="TextBox 2">
            <a:extLst>
              <a:ext uri="{FF2B5EF4-FFF2-40B4-BE49-F238E27FC236}">
                <a16:creationId xmlns:a16="http://schemas.microsoft.com/office/drawing/2014/main" id="{A268A854-3C61-4E45-86B9-93F6DCB78C33}"/>
              </a:ext>
            </a:extLst>
          </p:cNvPr>
          <p:cNvSpPr txBox="1"/>
          <p:nvPr/>
        </p:nvSpPr>
        <p:spPr>
          <a:xfrm>
            <a:off x="574155" y="4370188"/>
            <a:ext cx="4645768" cy="316369"/>
          </a:xfrm>
          <a:prstGeom prst="rect">
            <a:avLst/>
          </a:prstGeom>
          <a:noFill/>
        </p:spPr>
        <p:txBody>
          <a:bodyPr wrap="square" rtlCol="0">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altLang="ru-RU" sz="145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Liquid sodium flow rate through the core IBR-2M</a:t>
            </a:r>
            <a:endParaRPr kumimoji="0" lang="ru-RU" sz="145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6" name="Прямая соединительная линия 5">
            <a:extLst>
              <a:ext uri="{FF2B5EF4-FFF2-40B4-BE49-F238E27FC236}">
                <a16:creationId xmlns:a16="http://schemas.microsoft.com/office/drawing/2014/main" id="{721052FD-E1A3-45D6-913C-506E41F59567}"/>
              </a:ext>
            </a:extLst>
          </p:cNvPr>
          <p:cNvCxnSpPr>
            <a:cxnSpLocks/>
          </p:cNvCxnSpPr>
          <p:nvPr/>
        </p:nvCxnSpPr>
        <p:spPr>
          <a:xfrm>
            <a:off x="5492296" y="1317770"/>
            <a:ext cx="59563" cy="529312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40B3B31-AF72-4D9C-AF45-E99631027FDB}"/>
              </a:ext>
            </a:extLst>
          </p:cNvPr>
          <p:cNvSpPr txBox="1"/>
          <p:nvPr/>
        </p:nvSpPr>
        <p:spPr>
          <a:xfrm>
            <a:off x="5551859" y="1203574"/>
            <a:ext cx="6951864" cy="668516"/>
          </a:xfrm>
          <a:prstGeom prst="rect">
            <a:avLst/>
          </a:prstGeom>
          <a:noFill/>
        </p:spPr>
        <p:txBody>
          <a:bodyPr wrap="square" rtlCol="0">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1872"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r>
              <a:rPr kumimoji="0" lang="en-US" sz="1872"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International Program for the monitoring and evaluation of effects of air pollutants on vegetation (ICP Vegetation)</a:t>
            </a:r>
            <a:r>
              <a:rPr kumimoji="0" lang="en-US" sz="1872"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r>
              <a:rPr kumimoji="0" lang="ru-RU" sz="1872"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endParaRPr kumimoji="0" lang="ru-RU" sz="187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Рисунок 15">
            <a:extLst>
              <a:ext uri="{FF2B5EF4-FFF2-40B4-BE49-F238E27FC236}">
                <a16:creationId xmlns:a16="http://schemas.microsoft.com/office/drawing/2014/main" id="{F541AC0D-2257-4B1A-AEE7-A46B9F2BCA24}"/>
              </a:ext>
            </a:extLst>
          </p:cNvPr>
          <p:cNvPicPr/>
          <p:nvPr/>
        </p:nvPicPr>
        <p:blipFill>
          <a:blip r:embed="rId4" cstate="print">
            <a:lum bright="22000" contrast="51000"/>
            <a:extLst>
              <a:ext uri="{28A0092B-C50C-407E-A947-70E740481C1C}">
                <a14:useLocalDpi xmlns:a14="http://schemas.microsoft.com/office/drawing/2010/main" val="0"/>
              </a:ext>
            </a:extLst>
          </a:blip>
          <a:srcRect/>
          <a:stretch>
            <a:fillRect/>
          </a:stretch>
        </p:blipFill>
        <p:spPr bwMode="auto">
          <a:xfrm>
            <a:off x="5601439" y="1812797"/>
            <a:ext cx="1080270" cy="2252845"/>
          </a:xfrm>
          <a:prstGeom prst="rect">
            <a:avLst/>
          </a:prstGeom>
          <a:noFill/>
          <a:ln>
            <a:noFill/>
          </a:ln>
        </p:spPr>
      </p:pic>
      <p:sp>
        <p:nvSpPr>
          <p:cNvPr id="13" name="TextBox 12">
            <a:extLst>
              <a:ext uri="{FF2B5EF4-FFF2-40B4-BE49-F238E27FC236}">
                <a16:creationId xmlns:a16="http://schemas.microsoft.com/office/drawing/2014/main" id="{9E5A15AF-5CC1-4889-8A5B-B7E5CC4E8289}"/>
              </a:ext>
            </a:extLst>
          </p:cNvPr>
          <p:cNvSpPr txBox="1"/>
          <p:nvPr/>
        </p:nvSpPr>
        <p:spPr>
          <a:xfrm>
            <a:off x="6681710" y="1761963"/>
            <a:ext cx="5998887" cy="2333075"/>
          </a:xfrm>
          <a:prstGeom prst="rect">
            <a:avLst/>
          </a:prstGeom>
          <a:noFill/>
        </p:spPr>
        <p:txBody>
          <a:bodyPr wrap="square" rtlCol="0">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1872"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Mosses are ideal absorbers of polluted air. Volunteers collect mosses in some places, send them to JINR for  the neutron activation analysis to find out what kind of harmful substances pollute the air in a given area. </a:t>
            </a:r>
          </a:p>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208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Task: </a:t>
            </a:r>
            <a:r>
              <a:rPr kumimoji="0" lang="en-US" sz="1664"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extrapolate this data from discrete points of moss collecting on the surrounding area for each of the pollutant taking into account the specifics of the environment, such as wind and gutters directions</a:t>
            </a:r>
            <a:endParaRPr kumimoji="0" lang="ru-RU" sz="1664"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EA32BB0-7FDC-4376-BD19-6F5DA28CCAA7}"/>
              </a:ext>
            </a:extLst>
          </p:cNvPr>
          <p:cNvSpPr txBox="1"/>
          <p:nvPr/>
        </p:nvSpPr>
        <p:spPr>
          <a:xfrm>
            <a:off x="5551859" y="4048860"/>
            <a:ext cx="7158519" cy="1564787"/>
          </a:xfrm>
          <a:prstGeom prst="rect">
            <a:avLst/>
          </a:prstGeom>
          <a:noFill/>
        </p:spPr>
        <p:txBody>
          <a:bodyPr wrap="square" rtlCol="0">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2080" b="1" i="0" u="none" strike="noStrike" kern="1200" cap="none" spc="0" normalizeH="0" baseline="0" noProof="0" dirty="0">
                <a:ln>
                  <a:noFill/>
                </a:ln>
                <a:solidFill>
                  <a:srgbClr val="0000FF"/>
                </a:solidFill>
                <a:effectLst/>
                <a:uLnTx/>
                <a:uFillTx/>
                <a:latin typeface="Calibri" panose="020F0502020204030204"/>
                <a:ea typeface="+mn-ea"/>
                <a:cs typeface="+mn-cs"/>
              </a:rPr>
              <a:t>Solution: </a:t>
            </a:r>
            <a:r>
              <a:rPr kumimoji="0" lang="en-US" sz="1872" b="0" i="0" u="none" strike="noStrike" kern="1200" cap="none" spc="0" normalizeH="0" baseline="0" noProof="0" dirty="0">
                <a:ln>
                  <a:noFill/>
                </a:ln>
                <a:solidFill>
                  <a:srgbClr val="0000FF"/>
                </a:solidFill>
                <a:effectLst/>
                <a:uLnTx/>
                <a:uFillTx/>
                <a:latin typeface="Calibri" panose="020F0502020204030204"/>
                <a:ea typeface="+mn-ea"/>
                <a:cs typeface="+mn-cs"/>
              </a:rPr>
              <a:t>Data Management System (DMS) is developed at the JINR cloud platform providing its </a:t>
            </a:r>
            <a:r>
              <a:rPr lang="en-US" sz="1872" dirty="0">
                <a:solidFill>
                  <a:srgbClr val="0000FF"/>
                </a:solidFill>
                <a:effectLst/>
                <a:latin typeface="Calibri" panose="020F0502020204030204"/>
              </a:rPr>
              <a:t>user</a:t>
            </a:r>
            <a:r>
              <a:rPr kumimoji="0" lang="en-US" sz="1872" b="0" i="0" u="none" strike="noStrike" kern="1200" cap="none" spc="0" normalizeH="0" baseline="0" noProof="0" dirty="0">
                <a:ln>
                  <a:noFill/>
                </a:ln>
                <a:solidFill>
                  <a:srgbClr val="0000FF"/>
                </a:solidFill>
                <a:effectLst/>
                <a:uLnTx/>
                <a:uFillTx/>
                <a:latin typeface="Calibri" panose="020F0502020204030204"/>
                <a:ea typeface="+mn-ea"/>
                <a:cs typeface="+mn-cs"/>
              </a:rPr>
              <a:t>s with modern unified system of collecting, analyzing and processing of biological monitoring data. DMS allows organizing flexible data collection in respect to heterogeneity of raw data, automatic verification of imported</a:t>
            </a:r>
          </a:p>
        </p:txBody>
      </p:sp>
      <p:pic>
        <p:nvPicPr>
          <p:cNvPr id="17" name="Рисунок 16">
            <a:extLst>
              <a:ext uri="{FF2B5EF4-FFF2-40B4-BE49-F238E27FC236}">
                <a16:creationId xmlns:a16="http://schemas.microsoft.com/office/drawing/2014/main" id="{ED3E05AF-AA46-4870-915F-CE158D376383}"/>
              </a:ext>
            </a:extLst>
          </p:cNvPr>
          <p:cNvPicPr>
            <a:picLocks noChangeAspect="1"/>
          </p:cNvPicPr>
          <p:nvPr/>
        </p:nvPicPr>
        <p:blipFill>
          <a:blip r:embed="rId5"/>
          <a:stretch>
            <a:fillRect/>
          </a:stretch>
        </p:blipFill>
        <p:spPr>
          <a:xfrm>
            <a:off x="9791824" y="5284691"/>
            <a:ext cx="2680997" cy="1687794"/>
          </a:xfrm>
          <a:prstGeom prst="rect">
            <a:avLst/>
          </a:prstGeom>
        </p:spPr>
      </p:pic>
      <p:sp>
        <p:nvSpPr>
          <p:cNvPr id="18" name="TextBox 17">
            <a:extLst>
              <a:ext uri="{FF2B5EF4-FFF2-40B4-BE49-F238E27FC236}">
                <a16:creationId xmlns:a16="http://schemas.microsoft.com/office/drawing/2014/main" id="{646F6E33-E1A5-463E-AF2E-7BED7E897B38}"/>
              </a:ext>
            </a:extLst>
          </p:cNvPr>
          <p:cNvSpPr txBox="1"/>
          <p:nvPr/>
        </p:nvSpPr>
        <p:spPr>
          <a:xfrm>
            <a:off x="5551859" y="5478061"/>
            <a:ext cx="4906986" cy="1244700"/>
          </a:xfrm>
          <a:prstGeom prst="rect">
            <a:avLst/>
          </a:prstGeom>
          <a:noFill/>
        </p:spPr>
        <p:txBody>
          <a:bodyPr wrap="square" rtlCol="0">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1872" b="0" i="0" u="none" strike="noStrike" kern="1200" cap="none" spc="0" normalizeH="0" baseline="0" noProof="0" dirty="0">
                <a:ln>
                  <a:noFill/>
                </a:ln>
                <a:solidFill>
                  <a:srgbClr val="0000FF"/>
                </a:solidFill>
                <a:effectLst/>
                <a:uLnTx/>
                <a:uFillTx/>
                <a:latin typeface="Calibri" panose="020F0502020204030204"/>
                <a:ea typeface="+mn-ea"/>
                <a:cs typeface="+mn-cs"/>
              </a:rPr>
              <a:t>data, calculate its statistic parameters, geo-indexes and so on. Now more than 6000 sampling sites from 47 regions of different countries are presented at the DMS</a:t>
            </a:r>
            <a:endParaRPr kumimoji="0" lang="ru-RU" sz="187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Дата 1">
            <a:extLst>
              <a:ext uri="{FF2B5EF4-FFF2-40B4-BE49-F238E27FC236}">
                <a16:creationId xmlns:a16="http://schemas.microsoft.com/office/drawing/2014/main" id="{DD635B42-9583-4E9C-853B-D1172966CED4}"/>
              </a:ext>
            </a:extLst>
          </p:cNvPr>
          <p:cNvSpPr>
            <a:spLocks noGrp="1"/>
          </p:cNvSpPr>
          <p:nvPr>
            <p:ph type="dt" sz="half" idx="10"/>
          </p:nvPr>
        </p:nvSpPr>
        <p:spPr/>
        <p:txBody>
          <a:bodyPr/>
          <a:lstStyle/>
          <a:p>
            <a:pPr marL="0" marR="0" lvl="0" indent="0" algn="l" defTabSz="950976" rtl="0" eaLnBrk="1" fontAlgn="auto" latinLnBrk="0" hangingPunct="1">
              <a:lnSpc>
                <a:spcPct val="100000"/>
              </a:lnSpc>
              <a:spcBef>
                <a:spcPts val="0"/>
              </a:spcBef>
              <a:spcAft>
                <a:spcPts val="0"/>
              </a:spcAft>
              <a:buClrTx/>
              <a:buSzTx/>
              <a:buFontTx/>
              <a:buNone/>
              <a:tabLst/>
              <a:defRPr/>
            </a:pPr>
            <a:fld id="{D98DDA3B-BFE4-4DF1-A45B-450955A0AF86}" type="datetime1">
              <a:rPr kumimoji="0" lang="ru-RU" sz="1248"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25.10.2022</a:t>
            </a:fld>
            <a:endPar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a:extLst>
              <a:ext uri="{FF2B5EF4-FFF2-40B4-BE49-F238E27FC236}">
                <a16:creationId xmlns:a16="http://schemas.microsoft.com/office/drawing/2014/main" id="{FCEACCA9-2DFD-442F-8164-201F17A722FE}"/>
              </a:ext>
            </a:extLst>
          </p:cNvPr>
          <p:cNvSpPr>
            <a:spLocks noGrp="1"/>
          </p:cNvSpPr>
          <p:nvPr>
            <p:ph type="ftr" sz="quarter" idx="11"/>
          </p:nvPr>
        </p:nvSpPr>
        <p:spPr/>
        <p:txBody>
          <a:bodyPr/>
          <a:lstStyle/>
          <a:p>
            <a:pPr marL="0" marR="0" lvl="0" indent="0" algn="ctr" defTabSz="950976" rtl="0" eaLnBrk="1" fontAlgn="auto" latinLnBrk="0" hangingPunct="1">
              <a:lnSpc>
                <a:spcPct val="100000"/>
              </a:lnSpc>
              <a:spcBef>
                <a:spcPts val="0"/>
              </a:spcBef>
              <a:spcAft>
                <a:spcPts val="0"/>
              </a:spcAft>
              <a:buClrTx/>
              <a:buSzTx/>
              <a:buFontTx/>
              <a:buNone/>
              <a:tabLst/>
              <a:defRPr/>
            </a:pPr>
            <a:r>
              <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t>Ососков Г.А. </a:t>
            </a:r>
            <a:r>
              <a:rPr kumimoji="0" lang="en-US"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AYSS-22 Deep neural networks </a:t>
            </a:r>
            <a:endPar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9" name="Object 2">
            <a:extLst>
              <a:ext uri="{FF2B5EF4-FFF2-40B4-BE49-F238E27FC236}">
                <a16:creationId xmlns:a16="http://schemas.microsoft.com/office/drawing/2014/main" id="{397BBD4F-8FD3-4AF7-BBD0-7658FC7B752E}"/>
              </a:ext>
            </a:extLst>
          </p:cNvPr>
          <p:cNvGraphicFramePr>
            <a:graphicFrameLocks noChangeAspect="1"/>
          </p:cNvGraphicFramePr>
          <p:nvPr/>
        </p:nvGraphicFramePr>
        <p:xfrm>
          <a:off x="425243" y="1887684"/>
          <a:ext cx="4549667" cy="2603222"/>
        </p:xfrm>
        <a:graphic>
          <a:graphicData uri="http://schemas.openxmlformats.org/presentationml/2006/ole">
            <mc:AlternateContent xmlns:mc="http://schemas.openxmlformats.org/markup-compatibility/2006">
              <mc:Choice xmlns:v="urn:schemas-microsoft-com:vml" Requires="v">
                <p:oleObj name="Graph" r:id="rId6" imgW="4133850" imgH="2905125" progId="Origin50.Graph">
                  <p:embed/>
                </p:oleObj>
              </mc:Choice>
              <mc:Fallback>
                <p:oleObj name="Graph" r:id="rId6" imgW="4133850" imgH="2905125" progId="Origin50.Graph">
                  <p:embed/>
                  <p:pic>
                    <p:nvPicPr>
                      <p:cNvPr id="19" name="Object 2">
                        <a:extLst>
                          <a:ext uri="{FF2B5EF4-FFF2-40B4-BE49-F238E27FC236}">
                            <a16:creationId xmlns:a16="http://schemas.microsoft.com/office/drawing/2014/main" id="{397BBD4F-8FD3-4AF7-BBD0-7658FC7B75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356" t="6203" r="11325"/>
                      <a:stretch>
                        <a:fillRect/>
                      </a:stretch>
                    </p:blipFill>
                    <p:spPr bwMode="auto">
                      <a:xfrm>
                        <a:off x="425243" y="1887684"/>
                        <a:ext cx="4549667" cy="260322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59443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A6B6D8E9-9891-1F37-9355-F138EC1B9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0499" y="2147467"/>
            <a:ext cx="3340451" cy="2019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Дата 1">
            <a:extLst>
              <a:ext uri="{FF2B5EF4-FFF2-40B4-BE49-F238E27FC236}">
                <a16:creationId xmlns:a16="http://schemas.microsoft.com/office/drawing/2014/main" id="{EEFA2AFE-9AC1-6115-7FE2-C36BA845C87B}"/>
              </a:ext>
            </a:extLst>
          </p:cNvPr>
          <p:cNvSpPr>
            <a:spLocks noGrp="1"/>
          </p:cNvSpPr>
          <p:nvPr>
            <p:ph type="dt" sz="half" idx="10"/>
          </p:nvPr>
        </p:nvSpPr>
        <p:spPr>
          <a:xfrm>
            <a:off x="562040" y="6718634"/>
            <a:ext cx="2958888" cy="379747"/>
          </a:xfrm>
        </p:spPr>
        <p:txBody>
          <a:bodyPr/>
          <a:lstStyle/>
          <a:p>
            <a:pPr>
              <a:defRPr/>
            </a:pPr>
            <a:fld id="{16CCA22A-BFCA-474B-9387-EF4B5C18DE76}" type="datetime1">
              <a:rPr lang="ru-RU" altLang="ru-RU" smtClean="0"/>
              <a:t>25.10.2022</a:t>
            </a:fld>
            <a:endParaRPr lang="ru-RU" altLang="ru-RU" dirty="0"/>
          </a:p>
        </p:txBody>
      </p:sp>
      <p:sp>
        <p:nvSpPr>
          <p:cNvPr id="3" name="Нижний колонтитул 2">
            <a:extLst>
              <a:ext uri="{FF2B5EF4-FFF2-40B4-BE49-F238E27FC236}">
                <a16:creationId xmlns:a16="http://schemas.microsoft.com/office/drawing/2014/main" id="{B5E168BA-DF33-52A7-BA93-186C6002CFD8}"/>
              </a:ext>
            </a:extLst>
          </p:cNvPr>
          <p:cNvSpPr>
            <a:spLocks noGrp="1"/>
          </p:cNvSpPr>
          <p:nvPr>
            <p:ph type="ftr" sz="quarter" idx="11"/>
          </p:nvPr>
        </p:nvSpPr>
        <p:spPr>
          <a:xfrm>
            <a:off x="4332658" y="6751735"/>
            <a:ext cx="4015634" cy="379747"/>
          </a:xfrm>
        </p:spPr>
        <p:txBody>
          <a:bodyPr/>
          <a:lstStyle/>
          <a:p>
            <a:pPr>
              <a:defRPr/>
            </a:pPr>
            <a:r>
              <a:rPr lang="ru-RU" altLang="ru-RU" dirty="0" err="1"/>
              <a:t>Ососков</a:t>
            </a:r>
            <a:r>
              <a:rPr lang="ru-RU" altLang="ru-RU" dirty="0"/>
              <a:t> Г.А. </a:t>
            </a:r>
            <a:r>
              <a:rPr lang="it-IT" altLang="ru-RU" dirty="0"/>
              <a:t>AYSS-22 Deep neural networks </a:t>
            </a:r>
            <a:endParaRPr lang="ru-RU" altLang="ru-RU" dirty="0"/>
          </a:p>
        </p:txBody>
      </p:sp>
      <p:sp>
        <p:nvSpPr>
          <p:cNvPr id="4" name="Номер слайда 3">
            <a:extLst>
              <a:ext uri="{FF2B5EF4-FFF2-40B4-BE49-F238E27FC236}">
                <a16:creationId xmlns:a16="http://schemas.microsoft.com/office/drawing/2014/main" id="{BE3A227D-98FB-0B76-A4E0-A2F358BCEB53}"/>
              </a:ext>
            </a:extLst>
          </p:cNvPr>
          <p:cNvSpPr>
            <a:spLocks noGrp="1"/>
          </p:cNvSpPr>
          <p:nvPr>
            <p:ph type="sldNum" sz="quarter" idx="12"/>
          </p:nvPr>
        </p:nvSpPr>
        <p:spPr>
          <a:xfrm>
            <a:off x="11886219" y="6690730"/>
            <a:ext cx="593859" cy="379747"/>
          </a:xfrm>
        </p:spPr>
        <p:txBody>
          <a:bodyPr/>
          <a:lstStyle/>
          <a:p>
            <a:pPr>
              <a:defRPr/>
            </a:pPr>
            <a:fld id="{ECF08016-004C-48A7-971A-6F9E96B6A3B9}" type="slidenum">
              <a:rPr lang="ru-RU" altLang="ru-RU" smtClean="0"/>
              <a:pPr>
                <a:defRPr/>
              </a:pPr>
              <a:t>24</a:t>
            </a:fld>
            <a:endParaRPr lang="ru-RU" altLang="ru-RU" dirty="0"/>
          </a:p>
        </p:txBody>
      </p:sp>
      <p:sp>
        <p:nvSpPr>
          <p:cNvPr id="5" name="TextBox 4">
            <a:extLst>
              <a:ext uri="{FF2B5EF4-FFF2-40B4-BE49-F238E27FC236}">
                <a16:creationId xmlns:a16="http://schemas.microsoft.com/office/drawing/2014/main" id="{2F1E148A-7237-3411-40D1-58F101F9D595}"/>
              </a:ext>
            </a:extLst>
          </p:cNvPr>
          <p:cNvSpPr txBox="1"/>
          <p:nvPr/>
        </p:nvSpPr>
        <p:spPr>
          <a:xfrm>
            <a:off x="634048" y="0"/>
            <a:ext cx="11737304" cy="707886"/>
          </a:xfrm>
          <a:prstGeom prst="rect">
            <a:avLst/>
          </a:prstGeom>
          <a:noFill/>
        </p:spPr>
        <p:txBody>
          <a:bodyPr wrap="square" rtlCol="0">
            <a:spAutoFit/>
          </a:bodyPr>
          <a:lstStyle/>
          <a:p>
            <a:r>
              <a:rPr lang="en-US" sz="4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There are other types of deep</a:t>
            </a:r>
            <a:r>
              <a:rPr lang="ru-RU" sz="4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neural networks </a:t>
            </a:r>
            <a:endParaRPr lang="ru-RU" sz="4000" b="1" dirty="0">
              <a:solidFill>
                <a:srgbClr val="0000FF"/>
              </a:solidFill>
            </a:endParaRPr>
          </a:p>
        </p:txBody>
      </p:sp>
      <p:sp>
        <p:nvSpPr>
          <p:cNvPr id="6" name="TextBox 5">
            <a:extLst>
              <a:ext uri="{FF2B5EF4-FFF2-40B4-BE49-F238E27FC236}">
                <a16:creationId xmlns:a16="http://schemas.microsoft.com/office/drawing/2014/main" id="{F11046A0-C6A7-9278-A5E3-F5EFBEE6FF30}"/>
              </a:ext>
            </a:extLst>
          </p:cNvPr>
          <p:cNvSpPr txBox="1"/>
          <p:nvPr/>
        </p:nvSpPr>
        <p:spPr>
          <a:xfrm>
            <a:off x="147787" y="637918"/>
            <a:ext cx="12385376" cy="1508105"/>
          </a:xfrm>
          <a:prstGeom prst="rect">
            <a:avLst/>
          </a:prstGeom>
          <a:noFill/>
        </p:spPr>
        <p:txBody>
          <a:bodyPr wrap="square" rtlCol="0">
            <a:spAutoFit/>
          </a:bodyPr>
          <a:lstStyle/>
          <a:p>
            <a:pPr marL="342900" indent="-342900">
              <a:buFont typeface="+mj-lt"/>
              <a:buAutoNum type="arabicPeriod"/>
            </a:pPr>
            <a:r>
              <a:rPr lang="en-US" sz="2000" b="1" dirty="0">
                <a:solidFill>
                  <a:srgbClr val="0000FF"/>
                </a:solidFill>
                <a:effectLst/>
              </a:rPr>
              <a:t>Recurrent neural networks. </a:t>
            </a:r>
            <a:r>
              <a:rPr lang="en-US" dirty="0">
                <a:effectLst/>
              </a:rPr>
              <a:t>They contain feedbacks, which allow to store information. Particularly important among them are </a:t>
            </a:r>
            <a:r>
              <a:rPr lang="en-US" b="1" u="sng" dirty="0">
                <a:effectLst/>
              </a:rPr>
              <a:t>LSTM (Long Short-Term Memory) networks</a:t>
            </a:r>
            <a:r>
              <a:rPr lang="en-US" dirty="0">
                <a:effectLst/>
              </a:rPr>
              <a:t>, which contain four interacting layers allowing to remove, store and change information from the previous state of a cell with the help of filters - gates.</a:t>
            </a:r>
            <a:r>
              <a:rPr lang="ru-RU" dirty="0">
                <a:effectLst/>
              </a:rPr>
              <a:t>                                   </a:t>
            </a:r>
            <a:r>
              <a:rPr lang="en-US" dirty="0">
                <a:effectLst/>
              </a:rPr>
              <a:t>Using a simplified version of the LSTM </a:t>
            </a:r>
            <a:r>
              <a:rPr lang="ru-RU" dirty="0">
                <a:effectLst/>
              </a:rPr>
              <a:t>- </a:t>
            </a:r>
            <a:r>
              <a:rPr lang="en-US" b="1" dirty="0">
                <a:effectLst/>
              </a:rPr>
              <a:t>Gated Recurrent Unit</a:t>
            </a:r>
            <a:r>
              <a:rPr lang="ru-RU" b="1" dirty="0">
                <a:effectLst/>
              </a:rPr>
              <a:t> (</a:t>
            </a:r>
            <a:r>
              <a:rPr lang="en-US" b="1" dirty="0">
                <a:effectLst/>
              </a:rPr>
              <a:t>GRU)</a:t>
            </a:r>
            <a:r>
              <a:rPr lang="en-US" dirty="0">
                <a:effectLst/>
              </a:rPr>
              <a:t>, we were able to solve the problem of reconstructing the trajectories of elementary particles in the GEM detector of the BM@N experiment at JINR. </a:t>
            </a:r>
            <a:endParaRPr lang="ru-RU" dirty="0">
              <a:effectLst/>
            </a:endParaRPr>
          </a:p>
        </p:txBody>
      </p:sp>
      <p:sp>
        <p:nvSpPr>
          <p:cNvPr id="7" name="TextBox 6">
            <a:extLst>
              <a:ext uri="{FF2B5EF4-FFF2-40B4-BE49-F238E27FC236}">
                <a16:creationId xmlns:a16="http://schemas.microsoft.com/office/drawing/2014/main" id="{F3C76729-8A9C-2884-C984-BDDEAA543A47}"/>
              </a:ext>
            </a:extLst>
          </p:cNvPr>
          <p:cNvSpPr txBox="1"/>
          <p:nvPr/>
        </p:nvSpPr>
        <p:spPr>
          <a:xfrm>
            <a:off x="147787" y="2116762"/>
            <a:ext cx="7688980" cy="3754874"/>
          </a:xfrm>
          <a:prstGeom prst="rect">
            <a:avLst/>
          </a:prstGeom>
          <a:noFill/>
        </p:spPr>
        <p:txBody>
          <a:bodyPr wrap="square" rtlCol="0">
            <a:spAutoFit/>
          </a:bodyPr>
          <a:lstStyle/>
          <a:p>
            <a:pPr marL="342900" indent="-342900">
              <a:buFont typeface="+mj-lt"/>
              <a:buAutoNum type="arabicPeriod" startAt="2"/>
            </a:pPr>
            <a:r>
              <a:rPr lang="en-US" sz="2000" b="1" dirty="0">
                <a:solidFill>
                  <a:srgbClr val="0000FF"/>
                </a:solidFill>
                <a:effectLst/>
              </a:rPr>
              <a:t>Reinforcement learning neural networks</a:t>
            </a:r>
            <a:r>
              <a:rPr lang="en-US" dirty="0">
                <a:effectLst/>
              </a:rPr>
              <a:t>. They implement such reinforcement learning, when a neural network agent, being in some state, interacts with the environment, which rewards agent for his actions and informs which state the agent went to after that in order to increase the total reward. </a:t>
            </a:r>
          </a:p>
          <a:p>
            <a:r>
              <a:rPr lang="en-US" sz="1600" b="1" dirty="0">
                <a:solidFill>
                  <a:srgbClr val="C00000"/>
                </a:solidFill>
                <a:effectLst/>
              </a:rPr>
              <a:t>Reinforcement learning application </a:t>
            </a:r>
            <a:r>
              <a:rPr lang="en-US" sz="1600" dirty="0">
                <a:effectLst/>
              </a:rPr>
              <a:t>: robots, </a:t>
            </a:r>
            <a:r>
              <a:rPr lang="en-US" sz="1600" b="0" i="0" dirty="0">
                <a:solidFill>
                  <a:srgbClr val="4D5156"/>
                </a:solidFill>
                <a:effectLst/>
                <a:latin typeface="arial" panose="020B0604020202020204" pitchFamily="34" charset="0"/>
              </a:rPr>
              <a:t>self-driving </a:t>
            </a:r>
            <a:r>
              <a:rPr lang="en-US" sz="1600" dirty="0">
                <a:effectLst/>
              </a:rPr>
              <a:t>cars, trading bots for playing the stock market, chat bots that learn from dialogue to dialogue, game program development, </a:t>
            </a:r>
            <a:r>
              <a:rPr lang="en-US" sz="1600" dirty="0" err="1">
                <a:effectLst/>
              </a:rPr>
              <a:t>etc</a:t>
            </a:r>
            <a:endParaRPr lang="en-US" sz="1600" dirty="0">
              <a:effectLst/>
            </a:endParaRPr>
          </a:p>
          <a:p>
            <a:pPr marL="342900" indent="-342900">
              <a:buFont typeface="+mj-lt"/>
              <a:buAutoNum type="arabicPeriod" startAt="2"/>
            </a:pPr>
            <a:endParaRPr lang="ru-RU" sz="600" dirty="0">
              <a:effectLst/>
            </a:endParaRPr>
          </a:p>
          <a:p>
            <a:pPr marL="342900" indent="-342900">
              <a:buFont typeface="+mj-lt"/>
              <a:buAutoNum type="arabicPeriod" startAt="2"/>
            </a:pPr>
            <a:r>
              <a:rPr lang="en-US" sz="2000" b="1" dirty="0">
                <a:solidFill>
                  <a:srgbClr val="0000FF"/>
                </a:solidFill>
                <a:effectLst/>
              </a:rPr>
              <a:t>Generative Adversarial Networks (GAN). </a:t>
            </a:r>
            <a:r>
              <a:rPr lang="en-US" dirty="0">
                <a:effectLst/>
              </a:rPr>
              <a:t>GAN implements an adversarial principle between a generative network and a discrimination network. The generative network G generates the most realistic sample, and the discriminative network D is trained to distinguish between genuine and fake samples</a:t>
            </a:r>
            <a:endParaRPr lang="ru-RU" dirty="0"/>
          </a:p>
        </p:txBody>
      </p:sp>
      <p:pic>
        <p:nvPicPr>
          <p:cNvPr id="8" name="Picture 2" descr="http://karpathy.github.io/assets/rl/pong.gif">
            <a:extLst>
              <a:ext uri="{FF2B5EF4-FFF2-40B4-BE49-F238E27FC236}">
                <a16:creationId xmlns:a16="http://schemas.microsoft.com/office/drawing/2014/main" id="{C4634A0D-1C77-1C5C-55C2-2800298DB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643" y="2381502"/>
            <a:ext cx="2824974" cy="17136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A6EF573-8E27-708B-FCC8-5F50ECE856C9}"/>
              </a:ext>
            </a:extLst>
          </p:cNvPr>
          <p:cNvSpPr txBox="1"/>
          <p:nvPr/>
        </p:nvSpPr>
        <p:spPr>
          <a:xfrm>
            <a:off x="7840990" y="4178398"/>
            <a:ext cx="6339468" cy="276999"/>
          </a:xfrm>
          <a:prstGeom prst="rect">
            <a:avLst/>
          </a:prstGeom>
          <a:noFill/>
        </p:spPr>
        <p:txBody>
          <a:bodyPr wrap="square">
            <a:spAutoFit/>
          </a:bodyPr>
          <a:lstStyle/>
          <a:p>
            <a:r>
              <a:rPr lang="en-US" sz="1200" b="1" dirty="0">
                <a:effectLst/>
              </a:rPr>
              <a:t>Example. Ping-pong game </a:t>
            </a:r>
            <a:r>
              <a:rPr lang="en-US" sz="1200" b="1" dirty="0">
                <a:effectLst/>
                <a:hlinkClick r:id="rId4"/>
              </a:rPr>
              <a:t>http://karpathy.github.io/2016/05/31/rl/</a:t>
            </a:r>
            <a:r>
              <a:rPr lang="en-US" sz="1200" b="1" dirty="0">
                <a:effectLst/>
              </a:rPr>
              <a:t>  </a:t>
            </a:r>
          </a:p>
        </p:txBody>
      </p:sp>
      <p:pic>
        <p:nvPicPr>
          <p:cNvPr id="12" name="Picture 2" descr="Генератор изображений CNN">
            <a:extLst>
              <a:ext uri="{FF2B5EF4-FFF2-40B4-BE49-F238E27FC236}">
                <a16:creationId xmlns:a16="http://schemas.microsoft.com/office/drawing/2014/main" id="{9370D676-3846-9C15-53FA-E60372B57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6767" y="4583094"/>
            <a:ext cx="4833063" cy="13808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646FC1A-1676-E79D-3C7F-4E225C064F96}"/>
              </a:ext>
            </a:extLst>
          </p:cNvPr>
          <p:cNvSpPr txBox="1"/>
          <p:nvPr/>
        </p:nvSpPr>
        <p:spPr>
          <a:xfrm>
            <a:off x="11120" y="5771302"/>
            <a:ext cx="12223355" cy="830997"/>
          </a:xfrm>
          <a:prstGeom prst="rect">
            <a:avLst/>
          </a:prstGeom>
          <a:noFill/>
        </p:spPr>
        <p:txBody>
          <a:bodyPr wrap="square" rtlCol="0">
            <a:spAutoFit/>
          </a:bodyPr>
          <a:lstStyle/>
          <a:p>
            <a:r>
              <a:rPr lang="en-US" sz="1600" b="1" dirty="0">
                <a:solidFill>
                  <a:srgbClr val="C00000"/>
                </a:solidFill>
                <a:effectLst/>
              </a:rPr>
              <a:t>GAN applications: </a:t>
            </a:r>
            <a:r>
              <a:rPr lang="en-US" sz="1600" dirty="0">
                <a:effectLst/>
              </a:rPr>
              <a:t>1. obtaining photorealistic images and pictures; </a:t>
            </a:r>
          </a:p>
          <a:p>
            <a:r>
              <a:rPr lang="en-US" sz="1600" dirty="0">
                <a:effectLst/>
              </a:rPr>
              <a:t>2. creating movies and cartoons. 3. creating three-dimensional models of objects from projection images; </a:t>
            </a:r>
          </a:p>
          <a:p>
            <a:r>
              <a:rPr lang="en-US" sz="1600" dirty="0">
                <a:effectLst/>
              </a:rPr>
              <a:t>4. modeling complex physical processes in experimental physics detectors</a:t>
            </a:r>
            <a:endParaRPr lang="ru-RU" sz="1600" dirty="0">
              <a:solidFill>
                <a:srgbClr val="C00000"/>
              </a:solidFill>
              <a:effectLst/>
            </a:endParaRPr>
          </a:p>
        </p:txBody>
      </p:sp>
      <p:sp>
        <p:nvSpPr>
          <p:cNvPr id="15" name="TextBox 14">
            <a:extLst>
              <a:ext uri="{FF2B5EF4-FFF2-40B4-BE49-F238E27FC236}">
                <a16:creationId xmlns:a16="http://schemas.microsoft.com/office/drawing/2014/main" id="{F4508BC2-4B60-8921-AC07-C2023A0739DB}"/>
              </a:ext>
            </a:extLst>
          </p:cNvPr>
          <p:cNvSpPr txBox="1"/>
          <p:nvPr/>
        </p:nvSpPr>
        <p:spPr>
          <a:xfrm>
            <a:off x="6842323" y="6382403"/>
            <a:ext cx="5838627" cy="369332"/>
          </a:xfrm>
          <a:prstGeom prst="rect">
            <a:avLst/>
          </a:prstGeom>
          <a:noFill/>
        </p:spPr>
        <p:txBody>
          <a:bodyPr wrap="square">
            <a:spAutoFit/>
          </a:bodyPr>
          <a:lstStyle/>
          <a:p>
            <a:r>
              <a:rPr lang="en-US" sz="1600" b="1" dirty="0">
                <a:solidFill>
                  <a:srgbClr val="C00000"/>
                </a:solidFill>
                <a:effectLst/>
              </a:rPr>
              <a:t>The Danger of </a:t>
            </a:r>
            <a:r>
              <a:rPr lang="en-US" b="1" u="sng" dirty="0" err="1">
                <a:solidFill>
                  <a:srgbClr val="C00000"/>
                </a:solidFill>
                <a:effectLst/>
              </a:rPr>
              <a:t>Dipfakes</a:t>
            </a:r>
            <a:r>
              <a:rPr lang="en-US" sz="1600" b="1" dirty="0">
                <a:solidFill>
                  <a:srgbClr val="C00000"/>
                </a:solidFill>
                <a:effectLst/>
              </a:rPr>
              <a:t>: Politics, Fraud, and Blackmail </a:t>
            </a:r>
            <a:endParaRPr lang="ru-RU" sz="1600" b="1" dirty="0">
              <a:solidFill>
                <a:srgbClr val="C00000"/>
              </a:solidFill>
              <a:effectLst/>
            </a:endParaRPr>
          </a:p>
        </p:txBody>
      </p:sp>
    </p:spTree>
    <p:extLst>
      <p:ext uri="{BB962C8B-B14F-4D97-AF65-F5344CB8AC3E}">
        <p14:creationId xmlns:p14="http://schemas.microsoft.com/office/powerpoint/2010/main" val="3445975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250" y="1537328"/>
            <a:ext cx="5910902" cy="659475"/>
          </a:xfrm>
        </p:spPr>
        <p:txBody>
          <a:bodyPr>
            <a:noAutofit/>
          </a:bodyPr>
          <a:lstStyle/>
          <a:p>
            <a:r>
              <a:rPr lang="en-GB" sz="2496" b="1" dirty="0">
                <a:solidFill>
                  <a:srgbClr val="0000FF"/>
                </a:solidFill>
                <a:latin typeface="Arial" panose="020B0604020202020204" pitchFamily="34" charset="0"/>
                <a:cs typeface="Arial" panose="020B0604020202020204" pitchFamily="34" charset="0"/>
              </a:rPr>
              <a:t>What is tracking?</a:t>
            </a:r>
            <a:endParaRPr lang="ru-RU" sz="2496" b="1" dirty="0">
              <a:latin typeface="Arial" panose="020B0604020202020204" pitchFamily="34" charset="0"/>
              <a:cs typeface="Arial" panose="020B0604020202020204" pitchFamily="34" charset="0"/>
            </a:endParaRPr>
          </a:p>
        </p:txBody>
      </p:sp>
      <p:sp>
        <p:nvSpPr>
          <p:cNvPr id="4" name="Дата 3"/>
          <p:cNvSpPr>
            <a:spLocks noGrp="1"/>
          </p:cNvSpPr>
          <p:nvPr>
            <p:ph type="dt" sz="half" idx="10"/>
          </p:nvPr>
        </p:nvSpPr>
        <p:spPr/>
        <p:txBody>
          <a:bodyPr/>
          <a:lstStyle/>
          <a:p>
            <a:pPr defTabSz="950976" fontAlgn="auto">
              <a:spcBef>
                <a:spcPts val="0"/>
              </a:spcBef>
              <a:spcAft>
                <a:spcPts val="0"/>
              </a:spcAft>
              <a:defRPr/>
            </a:pPr>
            <a:fld id="{9EC63CA7-5D59-4131-A658-A5010969C007}" type="datetime1">
              <a:rPr lang="ru-RU" altLang="ru-RU" smtClean="0">
                <a:solidFill>
                  <a:prstClr val="black">
                    <a:tint val="75000"/>
                  </a:prstClr>
                </a:solidFill>
                <a:effectLst/>
                <a:latin typeface="Calibri" panose="020F0502020204030204"/>
              </a:rPr>
              <a:t>25.10.2022</a:t>
            </a:fld>
            <a:endParaRPr lang="ru-RU" altLang="ru-RU">
              <a:solidFill>
                <a:prstClr val="black">
                  <a:tint val="75000"/>
                </a:prstClr>
              </a:solidFill>
              <a:effectLst/>
              <a:latin typeface="Calibri" panose="020F0502020204030204"/>
            </a:endParaRPr>
          </a:p>
        </p:txBody>
      </p:sp>
      <p:sp>
        <p:nvSpPr>
          <p:cNvPr id="5" name="Нижний колонтитул 4"/>
          <p:cNvSpPr>
            <a:spLocks noGrp="1"/>
          </p:cNvSpPr>
          <p:nvPr>
            <p:ph type="ftr" sz="quarter" idx="11"/>
          </p:nvPr>
        </p:nvSpPr>
        <p:spPr/>
        <p:txBody>
          <a:bodyPr/>
          <a:lstStyle/>
          <a:p>
            <a:pPr defTabSz="950976" fontAlgn="auto">
              <a:spcBef>
                <a:spcPts val="0"/>
              </a:spcBef>
              <a:spcAft>
                <a:spcPts val="0"/>
              </a:spcAft>
              <a:defRPr/>
            </a:pPr>
            <a:r>
              <a:rPr lang="ru-RU" altLang="ru-RU">
                <a:solidFill>
                  <a:prstClr val="black">
                    <a:tint val="75000"/>
                  </a:prstClr>
                </a:solidFill>
                <a:effectLst/>
                <a:latin typeface="Calibri" panose="020F0502020204030204"/>
              </a:rPr>
              <a:t>Ососков Г.А. </a:t>
            </a:r>
            <a:r>
              <a:rPr lang="it-IT" altLang="ru-RU">
                <a:solidFill>
                  <a:prstClr val="black">
                    <a:tint val="75000"/>
                  </a:prstClr>
                </a:solidFill>
                <a:effectLst/>
                <a:latin typeface="Calibri" panose="020F0502020204030204"/>
              </a:rPr>
              <a:t>AYSS-22 Deep neural networks </a:t>
            </a:r>
            <a:endParaRPr lang="ru-RU" altLang="ru-RU">
              <a:solidFill>
                <a:prstClr val="black">
                  <a:tint val="75000"/>
                </a:prstClr>
              </a:solidFill>
              <a:effectLst/>
              <a:latin typeface="Calibri" panose="020F0502020204030204"/>
            </a:endParaRPr>
          </a:p>
        </p:txBody>
      </p:sp>
      <p:sp>
        <p:nvSpPr>
          <p:cNvPr id="6" name="Номер слайда 5"/>
          <p:cNvSpPr>
            <a:spLocks noGrp="1"/>
          </p:cNvSpPr>
          <p:nvPr>
            <p:ph type="sldNum" sz="quarter" idx="12"/>
          </p:nvPr>
        </p:nvSpPr>
        <p:spPr/>
        <p:txBody>
          <a:bodyPr/>
          <a:lstStyle/>
          <a:p>
            <a:pPr defTabSz="950976" fontAlgn="auto">
              <a:spcBef>
                <a:spcPts val="0"/>
              </a:spcBef>
              <a:spcAft>
                <a:spcPts val="0"/>
              </a:spcAft>
              <a:defRPr/>
            </a:pPr>
            <a:fld id="{669FE549-AA89-4745-8A65-D3468331572A}" type="slidenum">
              <a:rPr lang="ru-RU" altLang="ru-RU">
                <a:solidFill>
                  <a:prstClr val="black">
                    <a:tint val="75000"/>
                  </a:prstClr>
                </a:solidFill>
                <a:effectLst/>
                <a:latin typeface="Calibri" panose="020F0502020204030204"/>
              </a:rPr>
              <a:pPr defTabSz="950976" fontAlgn="auto">
                <a:spcBef>
                  <a:spcPts val="0"/>
                </a:spcBef>
                <a:spcAft>
                  <a:spcPts val="0"/>
                </a:spcAft>
                <a:defRPr/>
              </a:pPr>
              <a:t>25</a:t>
            </a:fld>
            <a:endParaRPr lang="ru-RU" altLang="ru-RU">
              <a:solidFill>
                <a:prstClr val="black">
                  <a:tint val="75000"/>
                </a:prstClr>
              </a:solidFill>
              <a:effectLst/>
              <a:latin typeface="Calibri" panose="020F0502020204030204"/>
            </a:endParaRP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16" y="2108023"/>
            <a:ext cx="3199090" cy="308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48855" y="4784855"/>
            <a:ext cx="3034311" cy="414407"/>
          </a:xfrm>
          <a:prstGeom prst="rect">
            <a:avLst/>
          </a:prstGeom>
        </p:spPr>
        <p:txBody>
          <a:bodyPr wrap="none" lIns="109241" tIns="54622" rIns="109241" bIns="54622">
            <a:spAutoFit/>
          </a:bodyPr>
          <a:lstStyle/>
          <a:p>
            <a:pPr defTabSz="950976" fontAlgn="auto">
              <a:spcBef>
                <a:spcPts val="0"/>
              </a:spcBef>
              <a:spcAft>
                <a:spcPts val="0"/>
              </a:spcAft>
            </a:pPr>
            <a:r>
              <a:rPr lang="en-US" sz="1900" b="1" dirty="0">
                <a:solidFill>
                  <a:srgbClr val="00FFFF"/>
                </a:solidFill>
                <a:effectLst/>
                <a:latin typeface="Calibri" panose="020F0502020204030204"/>
              </a:rPr>
              <a:t>XY view of LHC run 2 event</a:t>
            </a:r>
            <a:endParaRPr lang="ru-RU" sz="1900" b="1" dirty="0">
              <a:solidFill>
                <a:srgbClr val="00FFFF"/>
              </a:solidFill>
              <a:effectLst/>
              <a:latin typeface="Calibri" panose="020F0502020204030204"/>
            </a:endParaRPr>
          </a:p>
        </p:txBody>
      </p:sp>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441" y="3653234"/>
            <a:ext cx="3055728" cy="2886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4179807" y="6134064"/>
            <a:ext cx="2763893" cy="414407"/>
          </a:xfrm>
          <a:prstGeom prst="rect">
            <a:avLst/>
          </a:prstGeom>
        </p:spPr>
        <p:txBody>
          <a:bodyPr wrap="none" lIns="109241" tIns="54622" rIns="109241" bIns="54622">
            <a:spAutoFit/>
          </a:bodyPr>
          <a:lstStyle/>
          <a:p>
            <a:pPr defTabSz="950976" fontAlgn="auto">
              <a:spcBef>
                <a:spcPts val="0"/>
              </a:spcBef>
              <a:spcAft>
                <a:spcPts val="0"/>
              </a:spcAft>
            </a:pPr>
            <a:r>
              <a:rPr lang="en-GB" sz="1900" b="1" dirty="0">
                <a:solidFill>
                  <a:srgbClr val="00FFFF"/>
                </a:solidFill>
                <a:effectLst/>
                <a:latin typeface="Calibri" panose="020F0502020204030204"/>
              </a:rPr>
              <a:t>This event after tracking</a:t>
            </a:r>
          </a:p>
        </p:txBody>
      </p:sp>
      <p:sp>
        <p:nvSpPr>
          <p:cNvPr id="12" name="Стрелка углом 11"/>
          <p:cNvSpPr/>
          <p:nvPr/>
        </p:nvSpPr>
        <p:spPr>
          <a:xfrm flipV="1">
            <a:off x="1711961" y="5197562"/>
            <a:ext cx="2270479" cy="688617"/>
          </a:xfrm>
          <a:prstGeom prst="bentArrow">
            <a:avLst>
              <a:gd name="adj1" fmla="val 25000"/>
              <a:gd name="adj2" fmla="val 25892"/>
              <a:gd name="adj3" fmla="val 25000"/>
              <a:gd name="adj4" fmla="val 43750"/>
            </a:avLst>
          </a:prstGeom>
          <a:solidFill>
            <a:srgbClr val="00FF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lIns="109241" tIns="54622" rIns="109241" bIns="54622" rtlCol="0" anchor="ctr"/>
          <a:lstStyle/>
          <a:p>
            <a:pPr algn="ctr" defTabSz="950976" fontAlgn="auto">
              <a:spcBef>
                <a:spcPts val="0"/>
              </a:spcBef>
              <a:spcAft>
                <a:spcPts val="0"/>
              </a:spcAft>
            </a:pPr>
            <a:endParaRPr lang="ru-RU">
              <a:solidFill>
                <a:prstClr val="black"/>
              </a:solidFill>
              <a:effectLst/>
              <a:latin typeface="Calibri" panose="020F0502020204030204"/>
            </a:endParaRPr>
          </a:p>
        </p:txBody>
      </p:sp>
      <p:sp>
        <p:nvSpPr>
          <p:cNvPr id="3" name="TextBox 2">
            <a:extLst>
              <a:ext uri="{FF2B5EF4-FFF2-40B4-BE49-F238E27FC236}">
                <a16:creationId xmlns:a16="http://schemas.microsoft.com/office/drawing/2014/main" id="{34BBC44C-C06B-4218-A7F4-AD83B2A46D1C}"/>
              </a:ext>
            </a:extLst>
          </p:cNvPr>
          <p:cNvSpPr txBox="1"/>
          <p:nvPr/>
        </p:nvSpPr>
        <p:spPr>
          <a:xfrm>
            <a:off x="3429497" y="1892542"/>
            <a:ext cx="8932888" cy="1372683"/>
          </a:xfrm>
          <a:prstGeom prst="rect">
            <a:avLst/>
          </a:prstGeom>
          <a:noFill/>
        </p:spPr>
        <p:txBody>
          <a:bodyPr wrap="square" rtlCol="0">
            <a:spAutoFit/>
          </a:bodyPr>
          <a:lstStyle/>
          <a:p>
            <a:pPr defTabSz="950976" fontAlgn="auto">
              <a:spcBef>
                <a:spcPts val="0"/>
              </a:spcBef>
              <a:spcAft>
                <a:spcPts val="0"/>
              </a:spcAft>
            </a:pPr>
            <a:r>
              <a:rPr lang="en-US" sz="2080" dirty="0">
                <a:solidFill>
                  <a:prstClr val="black"/>
                </a:solidFill>
                <a:effectLst/>
                <a:latin typeface="Arial" panose="020B0604020202020204" pitchFamily="34" charset="0"/>
                <a:cs typeface="Arial" panose="020B0604020202020204" pitchFamily="34" charset="0"/>
              </a:rPr>
              <a:t>Tracking or track finding is a process of reconstruction the particle’s trajectories from data registered in high-energy physics detector by connecting the points –</a:t>
            </a:r>
            <a:r>
              <a:rPr lang="ru-RU" sz="2080" dirty="0">
                <a:solidFill>
                  <a:prstClr val="black"/>
                </a:solidFill>
                <a:effectLst/>
                <a:latin typeface="Arial" panose="020B0604020202020204" pitchFamily="34" charset="0"/>
                <a:cs typeface="Arial" panose="020B0604020202020204" pitchFamily="34" charset="0"/>
              </a:rPr>
              <a:t> </a:t>
            </a:r>
            <a:r>
              <a:rPr lang="en-US" sz="2080" dirty="0">
                <a:solidFill>
                  <a:prstClr val="black"/>
                </a:solidFill>
                <a:effectLst/>
                <a:latin typeface="Arial" panose="020B0604020202020204" pitchFamily="34" charset="0"/>
                <a:cs typeface="Arial" panose="020B0604020202020204" pitchFamily="34" charset="0"/>
              </a:rPr>
              <a:t>hits that each particle leaves passing through detector’s planes.</a:t>
            </a:r>
            <a:endParaRPr lang="ru-RU" sz="2080" dirty="0">
              <a:solidFill>
                <a:prstClr val="black"/>
              </a:solidFill>
              <a:effectLst/>
              <a:latin typeface="Calibri" panose="020F0502020204030204"/>
            </a:endParaRPr>
          </a:p>
        </p:txBody>
      </p:sp>
      <p:pic>
        <p:nvPicPr>
          <p:cNvPr id="13" name="Picture 11">
            <a:extLst>
              <a:ext uri="{FF2B5EF4-FFF2-40B4-BE49-F238E27FC236}">
                <a16:creationId xmlns:a16="http://schemas.microsoft.com/office/drawing/2014/main" id="{C41BE9BF-D15D-4A09-8ADC-4CCBA11BE790}"/>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56412" y="3000743"/>
            <a:ext cx="4583823" cy="2929961"/>
          </a:xfrm>
          <a:prstGeom prst="rect">
            <a:avLst/>
          </a:prstGeom>
        </p:spPr>
      </p:pic>
      <p:sp>
        <p:nvSpPr>
          <p:cNvPr id="7" name="TextBox 6">
            <a:extLst>
              <a:ext uri="{FF2B5EF4-FFF2-40B4-BE49-F238E27FC236}">
                <a16:creationId xmlns:a16="http://schemas.microsoft.com/office/drawing/2014/main" id="{6FDE0551-42B8-4BDF-B836-178CB1F6C288}"/>
              </a:ext>
            </a:extLst>
          </p:cNvPr>
          <p:cNvSpPr txBox="1"/>
          <p:nvPr/>
        </p:nvSpPr>
        <p:spPr>
          <a:xfrm>
            <a:off x="7298163" y="5933364"/>
            <a:ext cx="4916966" cy="668516"/>
          </a:xfrm>
          <a:prstGeom prst="rect">
            <a:avLst/>
          </a:prstGeom>
          <a:noFill/>
        </p:spPr>
        <p:txBody>
          <a:bodyPr wrap="square" rtlCol="0">
            <a:spAutoFit/>
          </a:bodyPr>
          <a:lstStyle/>
          <a:p>
            <a:pPr defTabSz="950976" fontAlgn="auto">
              <a:spcBef>
                <a:spcPts val="0"/>
              </a:spcBef>
              <a:spcAft>
                <a:spcPts val="0"/>
              </a:spcAft>
            </a:pPr>
            <a:r>
              <a:rPr lang="en-US" sz="1872" dirty="0">
                <a:solidFill>
                  <a:prstClr val="black"/>
                </a:solidFill>
                <a:effectLst/>
                <a:latin typeface="Arial" panose="020B0604020202020204" pitchFamily="34" charset="0"/>
                <a:cs typeface="Arial" panose="020B0604020202020204" pitchFamily="34" charset="0"/>
              </a:rPr>
              <a:t>After hit finding tracking includes  phases of track seeding, building and fitting</a:t>
            </a:r>
            <a:endParaRPr lang="ru-RU" sz="1872" dirty="0">
              <a:solidFill>
                <a:prstClr val="black"/>
              </a:solidFill>
              <a:effectLst/>
              <a:latin typeface="Calibri" panose="020F0502020204030204"/>
            </a:endParaRPr>
          </a:p>
        </p:txBody>
      </p:sp>
      <p:sp>
        <p:nvSpPr>
          <p:cNvPr id="15" name="TextBox 14">
            <a:extLst>
              <a:ext uri="{FF2B5EF4-FFF2-40B4-BE49-F238E27FC236}">
                <a16:creationId xmlns:a16="http://schemas.microsoft.com/office/drawing/2014/main" id="{8E495F7C-3A2C-433F-A682-E6672ED78384}"/>
              </a:ext>
            </a:extLst>
          </p:cNvPr>
          <p:cNvSpPr txBox="1"/>
          <p:nvPr/>
        </p:nvSpPr>
        <p:spPr>
          <a:xfrm>
            <a:off x="112415" y="1"/>
            <a:ext cx="12568182" cy="540469"/>
          </a:xfrm>
          <a:prstGeom prst="rect">
            <a:avLst/>
          </a:prstGeom>
          <a:noFill/>
        </p:spPr>
        <p:txBody>
          <a:bodyPr wrap="square">
            <a:spAutoFit/>
          </a:bodyPr>
          <a:lstStyle/>
          <a:p>
            <a:pPr defTabSz="950976" fontAlgn="auto">
              <a:spcBef>
                <a:spcPts val="0"/>
              </a:spcBef>
              <a:spcAft>
                <a:spcPts val="0"/>
              </a:spcAft>
            </a:pPr>
            <a:r>
              <a:rPr lang="en-US" sz="2912" b="1" dirty="0">
                <a:solidFill>
                  <a:srgbClr val="0000FF"/>
                </a:solidFill>
                <a:effectLst/>
                <a:latin typeface="Arial" panose="020B0604020202020204" pitchFamily="34" charset="0"/>
                <a:cs typeface="Arial" panose="020B0604020202020204" pitchFamily="34" charset="0"/>
              </a:rPr>
              <a:t>Event reconstruction is the key problem of HEP data analysis</a:t>
            </a:r>
            <a:endParaRPr lang="ru-RU" sz="2912" dirty="0">
              <a:solidFill>
                <a:prstClr val="black"/>
              </a:solidFill>
              <a:effectLst/>
              <a:latin typeface="Calibri" panose="020F0502020204030204"/>
            </a:endParaRPr>
          </a:p>
        </p:txBody>
      </p:sp>
      <p:sp>
        <p:nvSpPr>
          <p:cNvPr id="10" name="TextBox 9">
            <a:extLst>
              <a:ext uri="{FF2B5EF4-FFF2-40B4-BE49-F238E27FC236}">
                <a16:creationId xmlns:a16="http://schemas.microsoft.com/office/drawing/2014/main" id="{730C333F-5AD6-445D-8A20-20AD1008A036}"/>
              </a:ext>
            </a:extLst>
          </p:cNvPr>
          <p:cNvSpPr txBox="1"/>
          <p:nvPr/>
        </p:nvSpPr>
        <p:spPr>
          <a:xfrm>
            <a:off x="65538" y="621719"/>
            <a:ext cx="12296847" cy="1052596"/>
          </a:xfrm>
          <a:prstGeom prst="rect">
            <a:avLst/>
          </a:prstGeom>
          <a:noFill/>
        </p:spPr>
        <p:txBody>
          <a:bodyPr wrap="square" rtlCol="0">
            <a:spAutoFit/>
          </a:bodyPr>
          <a:lstStyle/>
          <a:p>
            <a:pPr defTabSz="950976" fontAlgn="auto">
              <a:spcBef>
                <a:spcPts val="0"/>
              </a:spcBef>
              <a:spcAft>
                <a:spcPts val="0"/>
              </a:spcAft>
            </a:pPr>
            <a:r>
              <a:rPr lang="en-US" altLang="ru-RU" sz="2080" b="1" dirty="0">
                <a:solidFill>
                  <a:prstClr val="black"/>
                </a:solidFill>
                <a:effectLst/>
                <a:latin typeface="Arial" panose="020B0604020202020204" pitchFamily="34" charset="0"/>
                <a:cs typeface="Arial" panose="020B0604020202020204" pitchFamily="34" charset="0"/>
              </a:rPr>
              <a:t>Event reconstruction </a:t>
            </a:r>
            <a:r>
              <a:rPr lang="en-US" altLang="ru-RU" sz="2080" b="1" dirty="0">
                <a:solidFill>
                  <a:srgbClr val="C00000"/>
                </a:solidFill>
                <a:effectLst/>
                <a:latin typeface="Arial" panose="020B0604020202020204" pitchFamily="34" charset="0"/>
                <a:cs typeface="Arial" panose="020B0604020202020204" pitchFamily="34" charset="0"/>
              </a:rPr>
              <a:t> </a:t>
            </a:r>
            <a:r>
              <a:rPr lang="en-US" sz="2080" b="1" dirty="0">
                <a:solidFill>
                  <a:prstClr val="black"/>
                </a:solidFill>
                <a:effectLst/>
                <a:latin typeface="Arial" panose="020B0604020202020204" pitchFamily="34" charset="0"/>
                <a:cs typeface="Arial" panose="020B0604020202020204" pitchFamily="34" charset="0"/>
              </a:rPr>
              <a:t>consists on determination of parameters of vertices and particle tracks for each event.   Traditionally </a:t>
            </a:r>
            <a:r>
              <a:rPr lang="en-US" sz="2080" b="1" dirty="0">
                <a:solidFill>
                  <a:srgbClr val="C00000"/>
                </a:solidFill>
                <a:effectLst/>
                <a:latin typeface="Arial" panose="020B0604020202020204" pitchFamily="34" charset="0"/>
                <a:cs typeface="Arial" panose="020B0604020202020204" pitchFamily="34" charset="0"/>
              </a:rPr>
              <a:t>tracking algorithms </a:t>
            </a:r>
            <a:r>
              <a:rPr lang="en-US" sz="2080" b="1" dirty="0">
                <a:solidFill>
                  <a:prstClr val="black"/>
                </a:solidFill>
                <a:effectLst/>
                <a:latin typeface="Arial" panose="020B0604020202020204" pitchFamily="34" charset="0"/>
                <a:cs typeface="Arial" panose="020B0604020202020204" pitchFamily="34" charset="0"/>
              </a:rPr>
              <a:t>based on the combinatorial </a:t>
            </a:r>
            <a:r>
              <a:rPr lang="en-US" sz="2080" b="1" dirty="0">
                <a:solidFill>
                  <a:srgbClr val="C00000"/>
                </a:solidFill>
                <a:effectLst/>
                <a:latin typeface="Arial" panose="020B0604020202020204" pitchFamily="34" charset="0"/>
                <a:cs typeface="Arial" panose="020B0604020202020204" pitchFamily="34" charset="0"/>
              </a:rPr>
              <a:t>Kalman Filter </a:t>
            </a:r>
            <a:r>
              <a:rPr lang="en-US" sz="2080" b="1" dirty="0">
                <a:solidFill>
                  <a:prstClr val="black"/>
                </a:solidFill>
                <a:effectLst/>
                <a:latin typeface="Arial" panose="020B0604020202020204" pitchFamily="34" charset="0"/>
                <a:cs typeface="Arial" panose="020B0604020202020204" pitchFamily="34" charset="0"/>
              </a:rPr>
              <a:t>have been used with great success in HENP experiments for years. </a:t>
            </a:r>
            <a:endParaRPr lang="ru-RU" sz="2080" dirty="0">
              <a:solidFill>
                <a:prstClr val="black"/>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1706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C40FEBC-E07B-453E-A39A-43F852577C88}"/>
              </a:ext>
            </a:extLst>
          </p:cNvPr>
          <p:cNvSpPr>
            <a:spLocks noGrp="1"/>
          </p:cNvSpPr>
          <p:nvPr>
            <p:ph type="title"/>
          </p:nvPr>
        </p:nvSpPr>
        <p:spPr>
          <a:xfrm>
            <a:off x="417627" y="141988"/>
            <a:ext cx="11726711" cy="667747"/>
          </a:xfrm>
        </p:spPr>
        <p:txBody>
          <a:bodyPr>
            <a:noAutofit/>
          </a:bodyPr>
          <a:lstStyle/>
          <a:p>
            <a:pPr algn="ctr"/>
            <a:r>
              <a:rPr lang="en-US" sz="4299" b="1" dirty="0">
                <a:solidFill>
                  <a:srgbClr val="FF0000"/>
                </a:solidFill>
                <a:latin typeface="Arial" panose="020B0604020202020204" pitchFamily="34" charset="0"/>
                <a:cs typeface="Arial" panose="020B0604020202020204" pitchFamily="34" charset="0"/>
              </a:rPr>
              <a:t>B</a:t>
            </a:r>
            <a:r>
              <a:rPr lang="en-US" sz="4299" b="1" dirty="0">
                <a:solidFill>
                  <a:srgbClr val="0000FF"/>
                </a:solidFill>
                <a:latin typeface="Arial" panose="020B0604020202020204" pitchFamily="34" charset="0"/>
                <a:cs typeface="Arial" panose="020B0604020202020204" pitchFamily="34" charset="0"/>
              </a:rPr>
              <a:t>aryonic </a:t>
            </a:r>
            <a:r>
              <a:rPr lang="en-US" sz="4299" b="1" dirty="0">
                <a:solidFill>
                  <a:srgbClr val="FF0000"/>
                </a:solidFill>
                <a:latin typeface="Arial" panose="020B0604020202020204" pitchFamily="34" charset="0"/>
                <a:cs typeface="Arial" panose="020B0604020202020204" pitchFamily="34" charset="0"/>
              </a:rPr>
              <a:t>M</a:t>
            </a:r>
            <a:r>
              <a:rPr lang="en-US" sz="4299" b="1" dirty="0">
                <a:solidFill>
                  <a:srgbClr val="0000FF"/>
                </a:solidFill>
                <a:latin typeface="Arial" panose="020B0604020202020204" pitchFamily="34" charset="0"/>
                <a:cs typeface="Arial" panose="020B0604020202020204" pitchFamily="34" charset="0"/>
              </a:rPr>
              <a:t>atter </a:t>
            </a:r>
            <a:r>
              <a:rPr lang="en-US" sz="4299" b="1" dirty="0">
                <a:solidFill>
                  <a:srgbClr val="FF0000"/>
                </a:solidFill>
                <a:latin typeface="Arial" panose="020B0604020202020204" pitchFamily="34" charset="0"/>
                <a:cs typeface="Arial" panose="020B0604020202020204" pitchFamily="34" charset="0"/>
              </a:rPr>
              <a:t>at</a:t>
            </a:r>
            <a:r>
              <a:rPr lang="en-US" sz="4299" b="1" dirty="0">
                <a:solidFill>
                  <a:srgbClr val="0000FF"/>
                </a:solidFill>
                <a:latin typeface="Arial" panose="020B0604020202020204" pitchFamily="34" charset="0"/>
                <a:cs typeface="Arial" panose="020B0604020202020204" pitchFamily="34" charset="0"/>
              </a:rPr>
              <a:t> </a:t>
            </a:r>
            <a:r>
              <a:rPr lang="en-US" sz="4299" b="1" dirty="0" err="1">
                <a:solidFill>
                  <a:srgbClr val="FF0000"/>
                </a:solidFill>
                <a:latin typeface="Arial" panose="020B0604020202020204" pitchFamily="34" charset="0"/>
                <a:cs typeface="Arial" panose="020B0604020202020204" pitchFamily="34" charset="0"/>
              </a:rPr>
              <a:t>N</a:t>
            </a:r>
            <a:r>
              <a:rPr lang="en-US" sz="4299" b="1" dirty="0" err="1">
                <a:solidFill>
                  <a:srgbClr val="0000FF"/>
                </a:solidFill>
                <a:latin typeface="Arial" panose="020B0604020202020204" pitchFamily="34" charset="0"/>
                <a:cs typeface="Arial" panose="020B0604020202020204" pitchFamily="34" charset="0"/>
              </a:rPr>
              <a:t>uclotron</a:t>
            </a:r>
            <a:r>
              <a:rPr lang="en-US" sz="4299" b="1" dirty="0">
                <a:solidFill>
                  <a:srgbClr val="0000FF"/>
                </a:solidFill>
                <a:latin typeface="Arial" panose="020B0604020202020204" pitchFamily="34" charset="0"/>
                <a:cs typeface="Arial" panose="020B0604020202020204" pitchFamily="34" charset="0"/>
              </a:rPr>
              <a:t> (</a:t>
            </a:r>
            <a:r>
              <a:rPr lang="en-US" sz="4299" b="1" dirty="0">
                <a:solidFill>
                  <a:srgbClr val="FF0000"/>
                </a:solidFill>
                <a:latin typeface="Arial" panose="020B0604020202020204" pitchFamily="34" charset="0"/>
                <a:cs typeface="Arial" panose="020B0604020202020204" pitchFamily="34" charset="0"/>
              </a:rPr>
              <a:t>BM@N</a:t>
            </a:r>
            <a:r>
              <a:rPr lang="en-US" sz="4299" b="1" dirty="0">
                <a:solidFill>
                  <a:srgbClr val="0000FF"/>
                </a:solidFill>
                <a:latin typeface="Arial" panose="020B0604020202020204" pitchFamily="34" charset="0"/>
                <a:cs typeface="Arial" panose="020B0604020202020204" pitchFamily="34" charset="0"/>
              </a:rPr>
              <a:t>)</a:t>
            </a:r>
            <a:endParaRPr lang="ru-RU" sz="4299"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7F454BC1-6DB3-49B2-8422-BFFBBA88F8E2}"/>
              </a:ext>
            </a:extLst>
          </p:cNvPr>
          <p:cNvSpPr>
            <a:spLocks noGrp="1"/>
          </p:cNvSpPr>
          <p:nvPr>
            <p:ph type="dt" sz="half" idx="10"/>
          </p:nvPr>
        </p:nvSpPr>
        <p:spPr/>
        <p:txBody>
          <a:bodyPr/>
          <a:lstStyle/>
          <a:p>
            <a:pPr defTabSz="950976" fontAlgn="auto">
              <a:spcBef>
                <a:spcPts val="0"/>
              </a:spcBef>
              <a:spcAft>
                <a:spcPts val="0"/>
              </a:spcAft>
            </a:pPr>
            <a:fld id="{042F91F7-35E9-470D-AB50-F345465987BB}" type="datetime1">
              <a:rPr lang="ru-RU" smtClean="0">
                <a:solidFill>
                  <a:prstClr val="black">
                    <a:tint val="75000"/>
                  </a:prstClr>
                </a:solidFill>
                <a:effectLst/>
                <a:latin typeface="Calibri" panose="020F0502020204030204"/>
              </a:rPr>
              <a:t>25.10.2022</a:t>
            </a:fld>
            <a:endParaRPr lang="ru-RU">
              <a:solidFill>
                <a:prstClr val="black">
                  <a:tint val="75000"/>
                </a:prstClr>
              </a:solidFill>
              <a:effectLst/>
              <a:latin typeface="Calibri" panose="020F0502020204030204"/>
            </a:endParaRPr>
          </a:p>
        </p:txBody>
      </p:sp>
      <p:sp>
        <p:nvSpPr>
          <p:cNvPr id="6" name="Footer Placeholder 5">
            <a:extLst>
              <a:ext uri="{FF2B5EF4-FFF2-40B4-BE49-F238E27FC236}">
                <a16:creationId xmlns:a16="http://schemas.microsoft.com/office/drawing/2014/main" id="{C6FFBE27-15A8-4CCC-996E-D43B3F930B5B}"/>
              </a:ext>
            </a:extLst>
          </p:cNvPr>
          <p:cNvSpPr>
            <a:spLocks noGrp="1"/>
          </p:cNvSpPr>
          <p:nvPr>
            <p:ph type="ftr" sz="quarter" idx="11"/>
          </p:nvPr>
        </p:nvSpPr>
        <p:spPr/>
        <p:txBody>
          <a:bodyPr/>
          <a:lstStyle/>
          <a:p>
            <a:pPr defTabSz="950976" fontAlgn="auto">
              <a:spcBef>
                <a:spcPts val="0"/>
              </a:spcBef>
              <a:spcAft>
                <a:spcPts val="0"/>
              </a:spcAft>
            </a:pPr>
            <a:r>
              <a:rPr lang="ru-RU">
                <a:solidFill>
                  <a:prstClr val="black">
                    <a:tint val="75000"/>
                  </a:prstClr>
                </a:solidFill>
                <a:effectLst/>
                <a:latin typeface="Calibri" panose="020F0502020204030204"/>
              </a:rPr>
              <a:t>Ососков Г.А. </a:t>
            </a:r>
            <a:r>
              <a:rPr lang="da-DK">
                <a:solidFill>
                  <a:prstClr val="black">
                    <a:tint val="75000"/>
                  </a:prstClr>
                </a:solidFill>
                <a:effectLst/>
                <a:latin typeface="Calibri" panose="020F0502020204030204"/>
              </a:rPr>
              <a:t>AYSS-22 Deep neural networks </a:t>
            </a:r>
            <a:endParaRPr lang="ru-RU" dirty="0">
              <a:solidFill>
                <a:prstClr val="black">
                  <a:tint val="75000"/>
                </a:prstClr>
              </a:solidFill>
              <a:effectLst/>
              <a:latin typeface="Calibri" panose="020F0502020204030204"/>
            </a:endParaRPr>
          </a:p>
        </p:txBody>
      </p:sp>
      <p:sp>
        <p:nvSpPr>
          <p:cNvPr id="7" name="Slide Number Placeholder 6">
            <a:extLst>
              <a:ext uri="{FF2B5EF4-FFF2-40B4-BE49-F238E27FC236}">
                <a16:creationId xmlns:a16="http://schemas.microsoft.com/office/drawing/2014/main" id="{FBF260F2-B88C-45A5-8D65-0E7451B2D9E6}"/>
              </a:ext>
            </a:extLst>
          </p:cNvPr>
          <p:cNvSpPr>
            <a:spLocks noGrp="1"/>
          </p:cNvSpPr>
          <p:nvPr>
            <p:ph type="sldNum" sz="quarter" idx="12"/>
          </p:nvPr>
        </p:nvSpPr>
        <p:spPr/>
        <p:txBody>
          <a:bodyPr/>
          <a:lstStyle/>
          <a:p>
            <a:pPr defTabSz="950976" fontAlgn="auto">
              <a:spcBef>
                <a:spcPts val="0"/>
              </a:spcBef>
              <a:spcAft>
                <a:spcPts val="0"/>
              </a:spcAft>
            </a:pPr>
            <a:fld id="{A81272A3-13CF-431B-894F-0BC34875084D}" type="slidenum">
              <a:rPr lang="ru-RU">
                <a:solidFill>
                  <a:prstClr val="black">
                    <a:tint val="75000"/>
                  </a:prstClr>
                </a:solidFill>
                <a:effectLst/>
                <a:latin typeface="Calibri" panose="020F0502020204030204"/>
              </a:rPr>
              <a:pPr defTabSz="950976" fontAlgn="auto">
                <a:spcBef>
                  <a:spcPts val="0"/>
                </a:spcBef>
                <a:spcAft>
                  <a:spcPts val="0"/>
                </a:spcAft>
              </a:pPr>
              <a:t>26</a:t>
            </a:fld>
            <a:endParaRPr lang="ru-RU">
              <a:solidFill>
                <a:prstClr val="black">
                  <a:tint val="75000"/>
                </a:prstClr>
              </a:solidFill>
              <a:effectLst/>
              <a:latin typeface="Calibri" panose="020F0502020204030204"/>
            </a:endParaRPr>
          </a:p>
        </p:txBody>
      </p:sp>
      <p:pic>
        <p:nvPicPr>
          <p:cNvPr id="8" name="Picture 7">
            <a:extLst>
              <a:ext uri="{FF2B5EF4-FFF2-40B4-BE49-F238E27FC236}">
                <a16:creationId xmlns:a16="http://schemas.microsoft.com/office/drawing/2014/main" id="{86B4E288-1720-4B6C-9A08-17E4C49E01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2000"/>
                    </a14:imgEffect>
                    <a14:imgEffect>
                      <a14:saturation sat="209000"/>
                    </a14:imgEffect>
                    <a14:imgEffect>
                      <a14:brightnessContrast contrast="-45000"/>
                    </a14:imgEffect>
                  </a14:imgLayer>
                </a14:imgProps>
              </a:ext>
            </a:extLst>
          </a:blip>
          <a:stretch>
            <a:fillRect/>
          </a:stretch>
        </p:blipFill>
        <p:spPr>
          <a:xfrm>
            <a:off x="172347" y="1644239"/>
            <a:ext cx="5287052" cy="2655578"/>
          </a:xfrm>
          <a:prstGeom prst="rect">
            <a:avLst/>
          </a:prstGeom>
          <a:ln w="15875">
            <a:solidFill>
              <a:schemeClr val="tx1"/>
            </a:solidFill>
          </a:ln>
        </p:spPr>
      </p:pic>
      <p:sp>
        <p:nvSpPr>
          <p:cNvPr id="11" name="Прямоугольник 7">
            <a:extLst>
              <a:ext uri="{FF2B5EF4-FFF2-40B4-BE49-F238E27FC236}">
                <a16:creationId xmlns:a16="http://schemas.microsoft.com/office/drawing/2014/main" id="{EC3BBA37-83C3-437F-A171-3817B00414F5}"/>
              </a:ext>
            </a:extLst>
          </p:cNvPr>
          <p:cNvSpPr/>
          <p:nvPr/>
        </p:nvSpPr>
        <p:spPr>
          <a:xfrm>
            <a:off x="297094" y="4865104"/>
            <a:ext cx="6657064" cy="1774841"/>
          </a:xfrm>
          <a:prstGeom prst="rect">
            <a:avLst/>
          </a:prstGeom>
        </p:spPr>
        <p:txBody>
          <a:bodyPr wrap="square" lIns="109241" tIns="54622" rIns="109241" bIns="54622">
            <a:spAutoFit/>
          </a:bodyPr>
          <a:lstStyle/>
          <a:p>
            <a:pPr defTabSz="950976" fontAlgn="auto">
              <a:spcBef>
                <a:spcPts val="0"/>
              </a:spcBef>
              <a:spcAft>
                <a:spcPts val="0"/>
              </a:spcAft>
            </a:pPr>
            <a:r>
              <a:rPr lang="en-US" sz="2080" dirty="0">
                <a:solidFill>
                  <a:prstClr val="black"/>
                </a:solidFill>
                <a:effectLst/>
                <a:latin typeface="Calibri" panose="020F0502020204030204"/>
              </a:rPr>
              <a:t>Our problem is to reconstruct tracks registered by </a:t>
            </a:r>
          </a:p>
          <a:p>
            <a:pPr defTabSz="950976" fontAlgn="auto">
              <a:spcBef>
                <a:spcPts val="0"/>
              </a:spcBef>
              <a:spcAft>
                <a:spcPts val="0"/>
              </a:spcAft>
            </a:pPr>
            <a:r>
              <a:rPr lang="en-US" sz="2080" dirty="0">
                <a:solidFill>
                  <a:prstClr val="black"/>
                </a:solidFill>
                <a:effectLst/>
                <a:latin typeface="Calibri" panose="020F0502020204030204"/>
              </a:rPr>
              <a:t>       the </a:t>
            </a:r>
            <a:r>
              <a:rPr lang="en-US" sz="2080" b="1" dirty="0">
                <a:solidFill>
                  <a:srgbClr val="FF0000"/>
                </a:solidFill>
                <a:effectLst/>
                <a:latin typeface="Calibri" panose="020F0502020204030204"/>
              </a:rPr>
              <a:t>GEM vertex detector </a:t>
            </a:r>
            <a:r>
              <a:rPr lang="en-US" sz="2080" dirty="0">
                <a:solidFill>
                  <a:prstClr val="black"/>
                </a:solidFill>
                <a:effectLst/>
                <a:latin typeface="Calibri" panose="020F0502020204030204"/>
              </a:rPr>
              <a:t>with </a:t>
            </a:r>
            <a:r>
              <a:rPr lang="ru-RU" sz="2080" b="1" dirty="0">
                <a:solidFill>
                  <a:srgbClr val="FF0000"/>
                </a:solidFill>
                <a:effectLst/>
                <a:latin typeface="Calibri" panose="020F0502020204030204"/>
              </a:rPr>
              <a:t>6</a:t>
            </a:r>
            <a:r>
              <a:rPr lang="en-US" sz="2080" dirty="0">
                <a:solidFill>
                  <a:prstClr val="black"/>
                </a:solidFill>
                <a:effectLst/>
                <a:latin typeface="Calibri" panose="020F0502020204030204"/>
              </a:rPr>
              <a:t> GEM-stations </a:t>
            </a:r>
            <a:endParaRPr lang="ru-RU" sz="2080" dirty="0">
              <a:solidFill>
                <a:prstClr val="black"/>
              </a:solidFill>
              <a:effectLst/>
              <a:latin typeface="Calibri" panose="020F0502020204030204"/>
            </a:endParaRPr>
          </a:p>
          <a:p>
            <a:pPr defTabSz="950976" fontAlgn="auto">
              <a:spcBef>
                <a:spcPts val="0"/>
              </a:spcBef>
              <a:spcAft>
                <a:spcPts val="0"/>
              </a:spcAft>
            </a:pPr>
            <a:r>
              <a:rPr lang="en-US" sz="2080" dirty="0">
                <a:solidFill>
                  <a:prstClr val="black"/>
                </a:solidFill>
                <a:effectLst/>
                <a:latin typeface="Calibri" panose="020F0502020204030204"/>
              </a:rPr>
              <a:t>(RUN </a:t>
            </a:r>
            <a:r>
              <a:rPr lang="ru-RU" sz="2080" dirty="0">
                <a:solidFill>
                  <a:prstClr val="black"/>
                </a:solidFill>
                <a:effectLst/>
                <a:latin typeface="Calibri" panose="020F0502020204030204"/>
              </a:rPr>
              <a:t>6, </a:t>
            </a:r>
            <a:r>
              <a:rPr lang="ru-RU" sz="2080" dirty="0" err="1">
                <a:solidFill>
                  <a:prstClr val="black"/>
                </a:solidFill>
                <a:effectLst/>
                <a:latin typeface="Calibri" panose="020F0502020204030204"/>
              </a:rPr>
              <a:t>spring</a:t>
            </a:r>
            <a:r>
              <a:rPr lang="ru-RU" sz="2080" dirty="0">
                <a:solidFill>
                  <a:prstClr val="black"/>
                </a:solidFill>
                <a:effectLst/>
                <a:latin typeface="Calibri" panose="020F0502020204030204"/>
              </a:rPr>
              <a:t> 2017</a:t>
            </a:r>
            <a:r>
              <a:rPr lang="en-US" sz="2080" dirty="0">
                <a:solidFill>
                  <a:prstClr val="black"/>
                </a:solidFill>
                <a:effectLst/>
                <a:latin typeface="Calibri" panose="020F0502020204030204"/>
              </a:rPr>
              <a:t>) inside the magnet.</a:t>
            </a:r>
          </a:p>
          <a:p>
            <a:pPr defTabSz="950976" fontAlgn="auto">
              <a:spcBef>
                <a:spcPts val="0"/>
              </a:spcBef>
              <a:spcAft>
                <a:spcPts val="0"/>
              </a:spcAft>
            </a:pPr>
            <a:r>
              <a:rPr lang="en-US" sz="2080" dirty="0">
                <a:solidFill>
                  <a:prstClr val="black"/>
                </a:solidFill>
                <a:effectLst/>
                <a:latin typeface="Calibri" panose="020F0502020204030204"/>
              </a:rPr>
              <a:t>All data for further study was simulated in the </a:t>
            </a:r>
            <a:r>
              <a:rPr lang="en-US" sz="2080" dirty="0" err="1">
                <a:solidFill>
                  <a:prstClr val="black"/>
                </a:solidFill>
                <a:effectLst/>
                <a:latin typeface="Calibri" panose="020F0502020204030204"/>
              </a:rPr>
              <a:t>BmnRoot</a:t>
            </a:r>
            <a:r>
              <a:rPr lang="en-US" sz="2080" dirty="0">
                <a:solidFill>
                  <a:prstClr val="black"/>
                </a:solidFill>
                <a:effectLst/>
                <a:latin typeface="Calibri" panose="020F0502020204030204"/>
              </a:rPr>
              <a:t> framework with LAQGSM generator.</a:t>
            </a:r>
            <a:endParaRPr lang="ru-RU" sz="2080" dirty="0">
              <a:solidFill>
                <a:prstClr val="black"/>
              </a:solidFill>
              <a:effectLst/>
              <a:latin typeface="Calibri" panose="020F0502020204030204"/>
            </a:endParaRPr>
          </a:p>
        </p:txBody>
      </p:sp>
      <p:sp>
        <p:nvSpPr>
          <p:cNvPr id="2" name="Овал 1"/>
          <p:cNvSpPr/>
          <p:nvPr/>
        </p:nvSpPr>
        <p:spPr>
          <a:xfrm>
            <a:off x="1061084" y="2630476"/>
            <a:ext cx="1286464" cy="813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241" tIns="54622" rIns="109241" bIns="54622" rtlCol="0" anchor="ctr"/>
          <a:lstStyle/>
          <a:p>
            <a:pPr algn="ctr" defTabSz="950976" fontAlgn="auto">
              <a:spcBef>
                <a:spcPts val="0"/>
              </a:spcBef>
              <a:spcAft>
                <a:spcPts val="0"/>
              </a:spcAft>
            </a:pPr>
            <a:endParaRPr lang="ru-RU">
              <a:solidFill>
                <a:prstClr val="white"/>
              </a:solidFill>
              <a:effectLst/>
              <a:latin typeface="Calibri" panose="020F0502020204030204"/>
            </a:endParaRPr>
          </a:p>
        </p:txBody>
      </p:sp>
      <p:cxnSp>
        <p:nvCxnSpPr>
          <p:cNvPr id="4" name="Прямая со стрелкой 3"/>
          <p:cNvCxnSpPr>
            <a:cxnSpLocks/>
          </p:cNvCxnSpPr>
          <p:nvPr/>
        </p:nvCxnSpPr>
        <p:spPr>
          <a:xfrm flipV="1">
            <a:off x="1750892" y="3444407"/>
            <a:ext cx="0" cy="17729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10">
            <a:extLst>
              <a:ext uri="{FF2B5EF4-FFF2-40B4-BE49-F238E27FC236}">
                <a16:creationId xmlns:a16="http://schemas.microsoft.com/office/drawing/2014/main" id="{C6B66A1B-DE1F-CF4C-85BE-630CFE974273}"/>
              </a:ext>
            </a:extLst>
          </p:cNvPr>
          <p:cNvGrpSpPr/>
          <p:nvPr/>
        </p:nvGrpSpPr>
        <p:grpSpPr>
          <a:xfrm>
            <a:off x="5787401" y="1332513"/>
            <a:ext cx="3773469" cy="2097960"/>
            <a:chOff x="6929343" y="3170679"/>
            <a:chExt cx="7159999" cy="3254093"/>
          </a:xfrm>
        </p:grpSpPr>
        <p:pic>
          <p:nvPicPr>
            <p:cNvPr id="14" name="Picture 8">
              <a:extLst>
                <a:ext uri="{FF2B5EF4-FFF2-40B4-BE49-F238E27FC236}">
                  <a16:creationId xmlns:a16="http://schemas.microsoft.com/office/drawing/2014/main" id="{655B75C5-9D2B-3241-BEC9-043E8021898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2000" contrast="58000"/>
                      </a14:imgEffect>
                    </a14:imgLayer>
                  </a14:imgProps>
                </a:ext>
              </a:extLst>
            </a:blip>
            <a:stretch>
              <a:fillRect/>
            </a:stretch>
          </p:blipFill>
          <p:spPr>
            <a:xfrm>
              <a:off x="6929464" y="3170679"/>
              <a:ext cx="6965223" cy="2705101"/>
            </a:xfrm>
            <a:prstGeom prst="rect">
              <a:avLst/>
            </a:prstGeom>
          </p:spPr>
        </p:pic>
        <p:sp>
          <p:nvSpPr>
            <p:cNvPr id="16" name="TextBox 15">
              <a:extLst>
                <a:ext uri="{FF2B5EF4-FFF2-40B4-BE49-F238E27FC236}">
                  <a16:creationId xmlns:a16="http://schemas.microsoft.com/office/drawing/2014/main" id="{72C809E5-2ECB-B743-879C-F7573DD3D144}"/>
                </a:ext>
              </a:extLst>
            </p:cNvPr>
            <p:cNvSpPr txBox="1"/>
            <p:nvPr/>
          </p:nvSpPr>
          <p:spPr>
            <a:xfrm>
              <a:off x="6929343" y="5875780"/>
              <a:ext cx="7159999" cy="548992"/>
            </a:xfrm>
            <a:prstGeom prst="rect">
              <a:avLst/>
            </a:prstGeom>
            <a:noFill/>
          </p:spPr>
          <p:txBody>
            <a:bodyPr wrap="none" rtlCol="0">
              <a:spAutoFit/>
            </a:bodyPr>
            <a:lstStyle/>
            <a:p>
              <a:pPr defTabSz="950976" fontAlgn="auto">
                <a:spcBef>
                  <a:spcPts val="0"/>
                </a:spcBef>
                <a:spcAft>
                  <a:spcPts val="0"/>
                </a:spcAft>
              </a:pPr>
              <a:r>
                <a:rPr lang="en-US" sz="1700" b="1" dirty="0">
                  <a:solidFill>
                    <a:prstClr val="black"/>
                  </a:solidFill>
                  <a:effectLst/>
                  <a:latin typeface="Calibri" panose="020F0502020204030204"/>
                </a:rPr>
                <a:t>Visualization of  simulated </a:t>
              </a:r>
              <a:r>
                <a:rPr lang="en-US" sz="1700" b="1" dirty="0" err="1">
                  <a:solidFill>
                    <a:prstClr val="black"/>
                  </a:solidFill>
                  <a:effectLst/>
                  <a:latin typeface="Calibri" panose="020F0502020204030204"/>
                </a:rPr>
                <a:t>Au+Au</a:t>
              </a:r>
              <a:r>
                <a:rPr lang="en-US" sz="1700" b="1" dirty="0">
                  <a:solidFill>
                    <a:prstClr val="black"/>
                  </a:solidFill>
                  <a:effectLst/>
                  <a:latin typeface="Calibri" panose="020F0502020204030204"/>
                </a:rPr>
                <a:t> event</a:t>
              </a:r>
              <a:endParaRPr lang="ru-RU" sz="1700" b="1" dirty="0">
                <a:solidFill>
                  <a:prstClr val="black"/>
                </a:solidFill>
                <a:effectLst/>
                <a:latin typeface="Calibri" panose="020F0502020204030204"/>
              </a:endParaRPr>
            </a:p>
          </p:txBody>
        </p:sp>
      </p:grpSp>
      <p:sp>
        <p:nvSpPr>
          <p:cNvPr id="3" name="TextBox 2">
            <a:extLst>
              <a:ext uri="{FF2B5EF4-FFF2-40B4-BE49-F238E27FC236}">
                <a16:creationId xmlns:a16="http://schemas.microsoft.com/office/drawing/2014/main" id="{7C2F0A29-38FD-4E1F-9479-166BECFD1BB9}"/>
              </a:ext>
            </a:extLst>
          </p:cNvPr>
          <p:cNvSpPr txBox="1"/>
          <p:nvPr/>
        </p:nvSpPr>
        <p:spPr>
          <a:xfrm>
            <a:off x="353" y="664766"/>
            <a:ext cx="12423942" cy="956609"/>
          </a:xfrm>
          <a:prstGeom prst="rect">
            <a:avLst/>
          </a:prstGeom>
          <a:noFill/>
        </p:spPr>
        <p:txBody>
          <a:bodyPr wrap="square" rtlCol="0">
            <a:spAutoFit/>
          </a:bodyPr>
          <a:lstStyle/>
          <a:p>
            <a:pPr defTabSz="950976" fontAlgn="auto">
              <a:spcBef>
                <a:spcPts val="0"/>
              </a:spcBef>
              <a:spcAft>
                <a:spcPts val="0"/>
              </a:spcAft>
            </a:pPr>
            <a:r>
              <a:rPr lang="en-US" sz="1872" dirty="0">
                <a:solidFill>
                  <a:prstClr val="black"/>
                </a:solidFill>
                <a:effectLst/>
                <a:latin typeface="Calibri" panose="020F0502020204030204"/>
              </a:rPr>
              <a:t>Consider the BM@N experiment with a fixed target, in which one event (Au + Au) generates thousands of tracks recorded by strip detectors. A passing particle activates close strips, determining one coordinate; to obtain the second, a second strip plane of the corresponding GEM detector camera is needed.</a:t>
            </a:r>
            <a:endParaRPr lang="ru-RU" sz="1872" dirty="0">
              <a:solidFill>
                <a:prstClr val="black"/>
              </a:solidFill>
              <a:effectLst/>
              <a:latin typeface="Calibri" panose="020F0502020204030204"/>
            </a:endParaRPr>
          </a:p>
        </p:txBody>
      </p:sp>
      <p:pic>
        <p:nvPicPr>
          <p:cNvPr id="17" name="Picture 2">
            <a:extLst>
              <a:ext uri="{FF2B5EF4-FFF2-40B4-BE49-F238E27FC236}">
                <a16:creationId xmlns:a16="http://schemas.microsoft.com/office/drawing/2014/main" id="{194364A9-C950-49B0-91DA-A4E484D832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9849" y="3463202"/>
            <a:ext cx="4279581" cy="2762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8E2312AC-76CA-4987-8382-1DAE478CF776}"/>
              </a:ext>
            </a:extLst>
          </p:cNvPr>
          <p:cNvSpPr txBox="1"/>
          <p:nvPr/>
        </p:nvSpPr>
        <p:spPr>
          <a:xfrm>
            <a:off x="7799849" y="6182196"/>
            <a:ext cx="4168292" cy="604461"/>
          </a:xfrm>
          <a:prstGeom prst="rect">
            <a:avLst/>
          </a:prstGeom>
          <a:noFill/>
        </p:spPr>
        <p:txBody>
          <a:bodyPr wrap="square" rtlCol="0">
            <a:spAutoFit/>
          </a:bodyPr>
          <a:lstStyle/>
          <a:p>
            <a:pPr defTabSz="950976" fontAlgn="auto">
              <a:spcBef>
                <a:spcPts val="0"/>
              </a:spcBef>
              <a:spcAft>
                <a:spcPts val="0"/>
              </a:spcAft>
            </a:pPr>
            <a:r>
              <a:rPr lang="en-US" altLang="ru-RU" sz="1456" b="1" dirty="0">
                <a:solidFill>
                  <a:prstClr val="black"/>
                </a:solidFill>
                <a:effectLst/>
                <a:latin typeface="Google Sans"/>
              </a:rPr>
              <a:t>GEM scheme, e</a:t>
            </a:r>
            <a:r>
              <a:rPr lang="ru-RU" altLang="ru-RU" sz="1456" b="1" dirty="0" err="1">
                <a:solidFill>
                  <a:prstClr val="black"/>
                </a:solidFill>
                <a:effectLst/>
                <a:latin typeface="Google Sans"/>
              </a:rPr>
              <a:t>lectron</a:t>
            </a:r>
            <a:r>
              <a:rPr lang="ru-RU" altLang="ru-RU" sz="1456" b="1" dirty="0">
                <a:solidFill>
                  <a:prstClr val="black"/>
                </a:solidFill>
                <a:effectLst/>
                <a:latin typeface="Google Sans"/>
              </a:rPr>
              <a:t> </a:t>
            </a:r>
            <a:r>
              <a:rPr lang="ru-RU" altLang="ru-RU" sz="1456" b="1" dirty="0" err="1">
                <a:solidFill>
                  <a:prstClr val="black"/>
                </a:solidFill>
                <a:effectLst/>
                <a:latin typeface="Google Sans"/>
              </a:rPr>
              <a:t>avalanches</a:t>
            </a:r>
            <a:r>
              <a:rPr lang="ru-RU" altLang="ru-RU" sz="1456" b="1" dirty="0">
                <a:solidFill>
                  <a:prstClr val="black"/>
                </a:solidFill>
                <a:effectLst/>
                <a:latin typeface="Google Sans"/>
              </a:rPr>
              <a:t> </a:t>
            </a:r>
            <a:r>
              <a:rPr lang="ru-RU" altLang="ru-RU" sz="1456" b="1" dirty="0" err="1">
                <a:solidFill>
                  <a:prstClr val="black"/>
                </a:solidFill>
                <a:effectLst/>
                <a:latin typeface="Google Sans"/>
              </a:rPr>
              <a:t>and</a:t>
            </a:r>
            <a:r>
              <a:rPr lang="ru-RU" altLang="ru-RU" sz="1456" b="1" dirty="0">
                <a:solidFill>
                  <a:prstClr val="black"/>
                </a:solidFill>
                <a:effectLst/>
                <a:latin typeface="Google Sans"/>
              </a:rPr>
              <a:t> </a:t>
            </a:r>
            <a:r>
              <a:rPr lang="ru-RU" altLang="ru-RU" sz="1456" b="1" dirty="0" err="1">
                <a:solidFill>
                  <a:prstClr val="black"/>
                </a:solidFill>
                <a:effectLst/>
                <a:latin typeface="Google Sans"/>
              </a:rPr>
              <a:t>strip</a:t>
            </a:r>
            <a:r>
              <a:rPr lang="ru-RU" altLang="ru-RU" sz="1456" b="1" dirty="0">
                <a:solidFill>
                  <a:prstClr val="black"/>
                </a:solidFill>
                <a:effectLst/>
                <a:latin typeface="Google Sans"/>
              </a:rPr>
              <a:t> </a:t>
            </a:r>
            <a:r>
              <a:rPr lang="ru-RU" altLang="ru-RU" sz="1456" b="1" dirty="0" err="1">
                <a:solidFill>
                  <a:prstClr val="black"/>
                </a:solidFill>
                <a:effectLst/>
                <a:latin typeface="Google Sans"/>
              </a:rPr>
              <a:t>clusters</a:t>
            </a:r>
            <a:r>
              <a:rPr lang="ru-RU" altLang="ru-RU" sz="1456" b="1" dirty="0">
                <a:solidFill>
                  <a:prstClr val="black"/>
                </a:solidFill>
                <a:effectLst/>
                <a:latin typeface="Calibri" panose="020F0502020204030204"/>
              </a:rPr>
              <a:t> </a:t>
            </a:r>
            <a:endParaRPr lang="ru-RU" altLang="ru-RU" sz="1456" b="1" dirty="0">
              <a:solidFill>
                <a:prstClr val="black"/>
              </a:solidFill>
              <a:effectLst/>
              <a:latin typeface="Arial" panose="020B0604020202020204" pitchFamily="34" charset="0"/>
            </a:endParaRPr>
          </a:p>
          <a:p>
            <a:pPr defTabSz="950976" fontAlgn="auto">
              <a:spcBef>
                <a:spcPts val="0"/>
              </a:spcBef>
              <a:spcAft>
                <a:spcPts val="0"/>
              </a:spcAft>
            </a:pPr>
            <a:endParaRPr lang="ru-RU" sz="1872" dirty="0">
              <a:solidFill>
                <a:prstClr val="black"/>
              </a:solidFill>
              <a:effectLst/>
              <a:latin typeface="Calibri" panose="020F0502020204030204"/>
            </a:endParaRPr>
          </a:p>
        </p:txBody>
      </p:sp>
      <p:sp>
        <p:nvSpPr>
          <p:cNvPr id="18" name="Rectangle 3">
            <a:extLst>
              <a:ext uri="{FF2B5EF4-FFF2-40B4-BE49-F238E27FC236}">
                <a16:creationId xmlns:a16="http://schemas.microsoft.com/office/drawing/2014/main" id="{6A82BB30-1F40-4142-B2D9-87B5D756598F}"/>
              </a:ext>
            </a:extLst>
          </p:cNvPr>
          <p:cNvSpPr>
            <a:spLocks noChangeArrowheads="1"/>
          </p:cNvSpPr>
          <p:nvPr/>
        </p:nvSpPr>
        <p:spPr bwMode="auto">
          <a:xfrm>
            <a:off x="317359" y="424048"/>
            <a:ext cx="65" cy="26142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3204" rIns="0" bIns="-13204" numCol="1" anchor="ctr" anchorCtr="0" compatLnSpc="1">
            <a:prstTxWarp prst="textNoShape">
              <a:avLst/>
            </a:prstTxWarp>
            <a:spAutoFit/>
          </a:bodyPr>
          <a:lstStyle/>
          <a:p>
            <a:pPr defTabSz="950976" eaLnBrk="0" hangingPunct="0"/>
            <a:endParaRPr lang="ru-RU" altLang="ru-RU" sz="1872" dirty="0">
              <a:solidFill>
                <a:prstClr val="black"/>
              </a:solidFill>
              <a:effectLst/>
              <a:latin typeface="Arial" panose="020B0604020202020204" pitchFamily="34" charset="0"/>
            </a:endParaRPr>
          </a:p>
        </p:txBody>
      </p:sp>
      <p:sp>
        <p:nvSpPr>
          <p:cNvPr id="19" name="TextBox 18">
            <a:extLst>
              <a:ext uri="{FF2B5EF4-FFF2-40B4-BE49-F238E27FC236}">
                <a16:creationId xmlns:a16="http://schemas.microsoft.com/office/drawing/2014/main" id="{3F438AA7-DA12-4FBC-B28C-2797A476228A}"/>
              </a:ext>
            </a:extLst>
          </p:cNvPr>
          <p:cNvSpPr txBox="1"/>
          <p:nvPr/>
        </p:nvSpPr>
        <p:spPr>
          <a:xfrm>
            <a:off x="1789927" y="4318985"/>
            <a:ext cx="2829529" cy="316369"/>
          </a:xfrm>
          <a:prstGeom prst="rect">
            <a:avLst/>
          </a:prstGeom>
          <a:noFill/>
        </p:spPr>
        <p:txBody>
          <a:bodyPr wrap="square" rtlCol="0">
            <a:spAutoFit/>
          </a:bodyPr>
          <a:lstStyle/>
          <a:p>
            <a:pPr defTabSz="950976" fontAlgn="auto">
              <a:spcBef>
                <a:spcPts val="0"/>
              </a:spcBef>
              <a:spcAft>
                <a:spcPts val="0"/>
              </a:spcAft>
            </a:pPr>
            <a:r>
              <a:rPr lang="en-US" sz="1456" b="1" dirty="0">
                <a:solidFill>
                  <a:prstClr val="black"/>
                </a:solidFill>
                <a:effectLst/>
                <a:latin typeface="Calibri" panose="020F0502020204030204"/>
              </a:rPr>
              <a:t>BM@N setup with all detectors</a:t>
            </a:r>
            <a:endParaRPr lang="ru-RU" sz="1456" b="1" dirty="0">
              <a:solidFill>
                <a:prstClr val="black"/>
              </a:solidFill>
              <a:effectLst/>
              <a:latin typeface="Calibri" panose="020F0502020204030204"/>
            </a:endParaRPr>
          </a:p>
        </p:txBody>
      </p:sp>
      <p:sp>
        <p:nvSpPr>
          <p:cNvPr id="10" name="TextBox 9">
            <a:extLst>
              <a:ext uri="{FF2B5EF4-FFF2-40B4-BE49-F238E27FC236}">
                <a16:creationId xmlns:a16="http://schemas.microsoft.com/office/drawing/2014/main" id="{B63DACD6-E31A-485C-8EAF-C8EE2B765B4A}"/>
              </a:ext>
            </a:extLst>
          </p:cNvPr>
          <p:cNvSpPr txBox="1"/>
          <p:nvPr/>
        </p:nvSpPr>
        <p:spPr>
          <a:xfrm>
            <a:off x="9560096" y="1328014"/>
            <a:ext cx="2864199" cy="1885003"/>
          </a:xfrm>
          <a:prstGeom prst="rect">
            <a:avLst/>
          </a:prstGeom>
          <a:noFill/>
        </p:spPr>
        <p:txBody>
          <a:bodyPr wrap="square" rtlCol="0">
            <a:spAutoFit/>
          </a:bodyPr>
          <a:lstStyle/>
          <a:p>
            <a:pPr defTabSz="950976" fontAlgn="auto">
              <a:spcBef>
                <a:spcPts val="0"/>
              </a:spcBef>
              <a:spcAft>
                <a:spcPts val="0"/>
              </a:spcAft>
            </a:pPr>
            <a:r>
              <a:rPr lang="en-US" sz="1664" b="1" dirty="0">
                <a:solidFill>
                  <a:prstClr val="black"/>
                </a:solidFill>
                <a:effectLst/>
                <a:latin typeface="Calibri" panose="020F0502020204030204"/>
              </a:rPr>
              <a:t>Two ways of data acquisition: pad or strips.</a:t>
            </a:r>
          </a:p>
          <a:p>
            <a:pPr defTabSz="950976" fontAlgn="auto">
              <a:spcBef>
                <a:spcPts val="0"/>
              </a:spcBef>
              <a:spcAft>
                <a:spcPts val="0"/>
              </a:spcAft>
            </a:pPr>
            <a:r>
              <a:rPr lang="en-US" sz="1664" b="1" dirty="0">
                <a:solidFill>
                  <a:srgbClr val="C00000"/>
                </a:solidFill>
                <a:effectLst/>
                <a:latin typeface="Calibri" panose="020F0502020204030204"/>
              </a:rPr>
              <a:t>Pads</a:t>
            </a:r>
            <a:r>
              <a:rPr lang="en-US" sz="1664" b="1" dirty="0">
                <a:solidFill>
                  <a:prstClr val="black"/>
                </a:solidFill>
                <a:effectLst/>
                <a:latin typeface="Calibri" panose="020F0502020204030204"/>
              </a:rPr>
              <a:t> –more precise, easier to handle, but expensive and brig matter to the chamber volume. Therefore</a:t>
            </a:r>
            <a:r>
              <a:rPr lang="en-US" sz="1664" b="1" dirty="0">
                <a:solidFill>
                  <a:srgbClr val="C00000"/>
                </a:solidFill>
                <a:effectLst/>
                <a:latin typeface="Calibri" panose="020F0502020204030204"/>
              </a:rPr>
              <a:t>, strips or wires  are common</a:t>
            </a:r>
            <a:endParaRPr lang="ru-RU" sz="1664" b="1" dirty="0">
              <a:solidFill>
                <a:srgbClr val="C00000"/>
              </a:solidFill>
              <a:effectLst/>
              <a:latin typeface="Calibri" panose="020F0502020204030204"/>
            </a:endParaRPr>
          </a:p>
        </p:txBody>
      </p:sp>
    </p:spTree>
    <p:extLst>
      <p:ext uri="{BB962C8B-B14F-4D97-AF65-F5344CB8AC3E}">
        <p14:creationId xmlns:p14="http://schemas.microsoft.com/office/powerpoint/2010/main" val="3008912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eports\pics\pics_w\strip_angle_moving\cut\s_15.png"/>
          <p:cNvPicPr>
            <a:picLocks noChangeAspect="1" noChangeArrowheads="1"/>
          </p:cNvPicPr>
          <p:nvPr/>
        </p:nvPicPr>
        <p:blipFill>
          <a:blip r:embed="rId2"/>
          <a:srcRect l="24635" t="26692" r="24726" b="14098"/>
          <a:stretch>
            <a:fillRect/>
          </a:stretch>
        </p:blipFill>
        <p:spPr bwMode="auto">
          <a:xfrm>
            <a:off x="9546132" y="619151"/>
            <a:ext cx="2071383" cy="2517225"/>
          </a:xfrm>
          <a:prstGeom prst="rect">
            <a:avLst/>
          </a:prstGeom>
          <a:noFill/>
        </p:spPr>
      </p:pic>
      <p:pic>
        <p:nvPicPr>
          <p:cNvPr id="1026" name="Picture 2" descr="E:\Reports\pics\pics_w\strip_angle_moving\cut\s_90.png"/>
          <p:cNvPicPr>
            <a:picLocks noChangeAspect="1" noChangeArrowheads="1"/>
          </p:cNvPicPr>
          <p:nvPr/>
        </p:nvPicPr>
        <p:blipFill>
          <a:blip r:embed="rId3"/>
          <a:srcRect l="23267" t="28196" r="24726" b="29511"/>
          <a:stretch>
            <a:fillRect/>
          </a:stretch>
        </p:blipFill>
        <p:spPr bwMode="auto">
          <a:xfrm>
            <a:off x="767641" y="1463812"/>
            <a:ext cx="2345715" cy="1975426"/>
          </a:xfrm>
          <a:prstGeom prst="rect">
            <a:avLst/>
          </a:prstGeom>
          <a:noFill/>
        </p:spPr>
      </p:pic>
      <p:sp>
        <p:nvSpPr>
          <p:cNvPr id="6" name="Овал 5"/>
          <p:cNvSpPr/>
          <p:nvPr/>
        </p:nvSpPr>
        <p:spPr>
          <a:xfrm>
            <a:off x="3443692" y="1991588"/>
            <a:ext cx="139304" cy="148597"/>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241" tIns="54622" rIns="109241" bIns="54622" rtlCol="0" anchor="ctr"/>
          <a:lstStyle/>
          <a:p>
            <a:pPr algn="ctr" defTabSz="950976" fontAlgn="auto">
              <a:spcBef>
                <a:spcPts val="0"/>
              </a:spcBef>
              <a:spcAft>
                <a:spcPts val="0"/>
              </a:spcAft>
            </a:pPr>
            <a:endParaRPr lang="ru-RU">
              <a:solidFill>
                <a:prstClr val="white"/>
              </a:solidFill>
              <a:effectLst/>
              <a:latin typeface="Calibri" panose="020F0502020204030204"/>
            </a:endParaRPr>
          </a:p>
        </p:txBody>
      </p:sp>
      <p:sp>
        <p:nvSpPr>
          <p:cNvPr id="7" name="Прямоугольник 6"/>
          <p:cNvSpPr/>
          <p:nvPr/>
        </p:nvSpPr>
        <p:spPr>
          <a:xfrm>
            <a:off x="3443692" y="1730354"/>
            <a:ext cx="139304" cy="148597"/>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lIns="109241" tIns="54622" rIns="109241" bIns="54622" rtlCol="0" anchor="ctr"/>
          <a:lstStyle/>
          <a:p>
            <a:pPr algn="ctr" defTabSz="950976" fontAlgn="auto">
              <a:spcBef>
                <a:spcPts val="0"/>
              </a:spcBef>
              <a:spcAft>
                <a:spcPts val="0"/>
              </a:spcAft>
            </a:pPr>
            <a:endParaRPr lang="ru-RU">
              <a:solidFill>
                <a:prstClr val="black"/>
              </a:solidFill>
              <a:effectLst/>
              <a:latin typeface="Calibri" panose="020F0502020204030204"/>
            </a:endParaRPr>
          </a:p>
        </p:txBody>
      </p:sp>
      <p:sp>
        <p:nvSpPr>
          <p:cNvPr id="11" name="TextBox 10"/>
          <p:cNvSpPr txBox="1"/>
          <p:nvPr/>
        </p:nvSpPr>
        <p:spPr>
          <a:xfrm>
            <a:off x="3260768" y="2216344"/>
            <a:ext cx="5626354" cy="974586"/>
          </a:xfrm>
          <a:prstGeom prst="rect">
            <a:avLst/>
          </a:prstGeom>
          <a:noFill/>
        </p:spPr>
        <p:txBody>
          <a:bodyPr wrap="square" lIns="109241" tIns="54622" rIns="109241" bIns="54622" rtlCol="0">
            <a:spAutoFit/>
          </a:bodyPr>
          <a:lstStyle/>
          <a:p>
            <a:pPr defTabSz="950976" fontAlgn="auto">
              <a:spcBef>
                <a:spcPts val="0"/>
              </a:spcBef>
              <a:spcAft>
                <a:spcPts val="0"/>
              </a:spcAft>
            </a:pPr>
            <a:r>
              <a:rPr lang="en-US" dirty="0">
                <a:solidFill>
                  <a:prstClr val="black"/>
                </a:solidFill>
                <a:effectLst/>
                <a:latin typeface="Calibri" panose="020F0502020204030204"/>
              </a:rPr>
              <a:t>One of ways to decrease the fake number is to rotate strips of one layer on a </a:t>
            </a:r>
            <a:r>
              <a:rPr lang="en-US" b="1" dirty="0">
                <a:solidFill>
                  <a:prstClr val="black"/>
                </a:solidFill>
                <a:effectLst/>
                <a:latin typeface="Calibri" panose="020F0502020204030204"/>
              </a:rPr>
              <a:t>small angle</a:t>
            </a:r>
            <a:r>
              <a:rPr lang="en-US" dirty="0">
                <a:solidFill>
                  <a:prstClr val="black"/>
                </a:solidFill>
                <a:effectLst/>
                <a:latin typeface="Calibri" panose="020F0502020204030204"/>
              </a:rPr>
              <a:t> (5-15 degrees) </a:t>
            </a:r>
            <a:endParaRPr lang="ru-RU" dirty="0">
              <a:solidFill>
                <a:prstClr val="black"/>
              </a:solidFill>
              <a:effectLst/>
              <a:latin typeface="Calibri" panose="020F0502020204030204"/>
            </a:endParaRPr>
          </a:p>
          <a:p>
            <a:pPr defTabSz="950976" fontAlgn="auto">
              <a:spcBef>
                <a:spcPts val="0"/>
              </a:spcBef>
              <a:spcAft>
                <a:spcPts val="0"/>
              </a:spcAft>
            </a:pPr>
            <a:r>
              <a:rPr lang="en-US" dirty="0">
                <a:solidFill>
                  <a:prstClr val="black"/>
                </a:solidFill>
                <a:effectLst/>
                <a:latin typeface="Calibri" panose="020F0502020204030204"/>
              </a:rPr>
              <a:t>in respect  to another layer </a:t>
            </a:r>
            <a:endParaRPr lang="ru-RU" dirty="0">
              <a:solidFill>
                <a:prstClr val="black"/>
              </a:solidFill>
              <a:effectLst/>
              <a:latin typeface="Calibri" panose="020F0502020204030204"/>
            </a:endParaRPr>
          </a:p>
        </p:txBody>
      </p:sp>
      <p:sp>
        <p:nvSpPr>
          <p:cNvPr id="8" name="TextBox 7"/>
          <p:cNvSpPr txBox="1"/>
          <p:nvPr/>
        </p:nvSpPr>
        <p:spPr>
          <a:xfrm>
            <a:off x="3604311" y="1637918"/>
            <a:ext cx="3600260" cy="334382"/>
          </a:xfrm>
          <a:prstGeom prst="rect">
            <a:avLst/>
          </a:prstGeom>
          <a:noFill/>
        </p:spPr>
        <p:txBody>
          <a:bodyPr wrap="square" lIns="109241" tIns="54622" rIns="109241" bIns="54622" rtlCol="0">
            <a:spAutoFit/>
          </a:bodyPr>
          <a:lstStyle/>
          <a:p>
            <a:pPr marL="204820" indent="-204820" defTabSz="950976" fontAlgn="auto">
              <a:spcBef>
                <a:spcPts val="0"/>
              </a:spcBef>
              <a:spcAft>
                <a:spcPts val="0"/>
              </a:spcAft>
              <a:buFontTx/>
              <a:buChar char="-"/>
            </a:pPr>
            <a:r>
              <a:rPr lang="en-US" sz="1400" b="1" dirty="0">
                <a:solidFill>
                  <a:prstClr val="black"/>
                </a:solidFill>
                <a:effectLst/>
                <a:latin typeface="Calibri" panose="020F0502020204030204"/>
              </a:rPr>
              <a:t>Real hit (electron avalanche center)</a:t>
            </a:r>
            <a:endParaRPr lang="ru-RU" sz="1400" b="1" dirty="0">
              <a:solidFill>
                <a:prstClr val="black"/>
              </a:solidFill>
              <a:effectLst/>
              <a:latin typeface="Calibri" panose="020F0502020204030204"/>
            </a:endParaRPr>
          </a:p>
        </p:txBody>
      </p:sp>
      <p:sp>
        <p:nvSpPr>
          <p:cNvPr id="9" name="TextBox 8"/>
          <p:cNvSpPr txBox="1"/>
          <p:nvPr/>
        </p:nvSpPr>
        <p:spPr>
          <a:xfrm>
            <a:off x="3611984" y="1909689"/>
            <a:ext cx="2037391" cy="334382"/>
          </a:xfrm>
          <a:prstGeom prst="rect">
            <a:avLst/>
          </a:prstGeom>
          <a:noFill/>
        </p:spPr>
        <p:txBody>
          <a:bodyPr wrap="square" lIns="109241" tIns="54622" rIns="109241" bIns="54622" rtlCol="0">
            <a:spAutoFit/>
          </a:bodyPr>
          <a:lstStyle/>
          <a:p>
            <a:pPr defTabSz="950976" fontAlgn="auto">
              <a:spcBef>
                <a:spcPts val="0"/>
              </a:spcBef>
              <a:spcAft>
                <a:spcPts val="0"/>
              </a:spcAft>
            </a:pPr>
            <a:r>
              <a:rPr lang="ru-RU" sz="1400" b="1" dirty="0">
                <a:solidFill>
                  <a:prstClr val="black"/>
                </a:solidFill>
                <a:effectLst/>
                <a:latin typeface="Calibri" panose="020F0502020204030204"/>
              </a:rPr>
              <a:t>- </a:t>
            </a:r>
            <a:r>
              <a:rPr lang="en-US" sz="1400" b="1" dirty="0">
                <a:solidFill>
                  <a:prstClr val="black"/>
                </a:solidFill>
                <a:effectLst/>
                <a:latin typeface="Calibri" panose="020F0502020204030204"/>
              </a:rPr>
              <a:t>Spurious  crossing</a:t>
            </a:r>
            <a:endParaRPr lang="ru-RU" sz="1400" b="1" dirty="0">
              <a:solidFill>
                <a:prstClr val="black"/>
              </a:solidFill>
              <a:effectLst/>
              <a:latin typeface="Calibri" panose="020F0502020204030204"/>
            </a:endParaRPr>
          </a:p>
        </p:txBody>
      </p:sp>
      <p:pic>
        <p:nvPicPr>
          <p:cNvPr id="1028" name="Picture 4" descr="E:\HitsFakesFinderAlgorithm\Pictures\AuAu_90deg_0station.png"/>
          <p:cNvPicPr>
            <a:picLocks noChangeAspect="1" noChangeArrowheads="1"/>
          </p:cNvPicPr>
          <p:nvPr/>
        </p:nvPicPr>
        <p:blipFill>
          <a:blip r:embed="rId4"/>
          <a:srcRect l="11066" t="9344" r="6556" b="9344"/>
          <a:stretch>
            <a:fillRect/>
          </a:stretch>
        </p:blipFill>
        <p:spPr bwMode="auto">
          <a:xfrm>
            <a:off x="205535" y="3393608"/>
            <a:ext cx="3011455" cy="2250627"/>
          </a:xfrm>
          <a:prstGeom prst="rect">
            <a:avLst/>
          </a:prstGeom>
          <a:noFill/>
        </p:spPr>
      </p:pic>
      <p:pic>
        <p:nvPicPr>
          <p:cNvPr id="1029" name="Picture 5" descr="E:\HitsFakesFinderAlgorithm\Pictures\AuAu_15deg_0station.png"/>
          <p:cNvPicPr>
            <a:picLocks noChangeAspect="1" noChangeArrowheads="1"/>
          </p:cNvPicPr>
          <p:nvPr/>
        </p:nvPicPr>
        <p:blipFill>
          <a:blip r:embed="rId5"/>
          <a:srcRect l="11638" t="8782" r="6896" b="9473"/>
          <a:stretch>
            <a:fillRect/>
          </a:stretch>
        </p:blipFill>
        <p:spPr bwMode="auto">
          <a:xfrm>
            <a:off x="4056572" y="3483497"/>
            <a:ext cx="3014088" cy="2234587"/>
          </a:xfrm>
          <a:prstGeom prst="rect">
            <a:avLst/>
          </a:prstGeom>
          <a:noFill/>
        </p:spPr>
      </p:pic>
      <mc:AlternateContent xmlns:mc="http://schemas.openxmlformats.org/markup-compatibility/2006" xmlns:a14="http://schemas.microsoft.com/office/drawing/2010/main">
        <mc:Choice Requires="a14">
          <p:sp>
            <p:nvSpPr>
              <p:cNvPr id="4" name="TextBox 3"/>
              <p:cNvSpPr txBox="1"/>
              <p:nvPr/>
            </p:nvSpPr>
            <p:spPr>
              <a:xfrm>
                <a:off x="462598" y="587940"/>
                <a:ext cx="9806729" cy="783592"/>
              </a:xfrm>
              <a:prstGeom prst="rect">
                <a:avLst/>
              </a:prstGeom>
              <a:noFill/>
            </p:spPr>
            <p:txBody>
              <a:bodyPr wrap="square" lIns="109241" tIns="54622" rIns="109241" bIns="54622" rtlCol="0">
                <a:spAutoFit/>
              </a:bodyPr>
              <a:lstStyle/>
              <a:p>
                <a:pPr defTabSz="950976" fontAlgn="auto">
                  <a:spcBef>
                    <a:spcPts val="0"/>
                  </a:spcBef>
                  <a:spcAft>
                    <a:spcPts val="0"/>
                  </a:spcAft>
                </a:pPr>
                <a:r>
                  <a:rPr lang="en-US" sz="2080" b="1" dirty="0">
                    <a:solidFill>
                      <a:prstClr val="black"/>
                    </a:solidFill>
                    <a:effectLst/>
                    <a:latin typeface="Arial" panose="020B0604020202020204" pitchFamily="34" charset="0"/>
                    <a:cs typeface="Arial" panose="020B0604020202020204" pitchFamily="34" charset="0"/>
                  </a:rPr>
                  <a:t>The main shortcoming is the appearance of </a:t>
                </a:r>
                <a:r>
                  <a:rPr lang="en-US" sz="2080" b="1" dirty="0">
                    <a:solidFill>
                      <a:srgbClr val="C00000"/>
                    </a:solidFill>
                    <a:effectLst/>
                    <a:latin typeface="Arial" panose="020B0604020202020204" pitchFamily="34" charset="0"/>
                    <a:cs typeface="Arial" panose="020B0604020202020204" pitchFamily="34" charset="0"/>
                  </a:rPr>
                  <a:t>fake hits </a:t>
                </a:r>
                <a:r>
                  <a:rPr lang="en-US" sz="2080" b="1" dirty="0">
                    <a:solidFill>
                      <a:prstClr val="black"/>
                    </a:solidFill>
                    <a:effectLst/>
                    <a:latin typeface="Arial" panose="020B0604020202020204" pitchFamily="34" charset="0"/>
                    <a:cs typeface="Arial" panose="020B0604020202020204" pitchFamily="34" charset="0"/>
                  </a:rPr>
                  <a:t>caused by extra spurious strip crossings. </a:t>
                </a:r>
                <a:r>
                  <a:rPr lang="en-US" sz="2080" b="1" dirty="0">
                    <a:solidFill>
                      <a:srgbClr val="C00000"/>
                    </a:solidFill>
                    <a:effectLst/>
                    <a:latin typeface="Arial" panose="020B0604020202020204" pitchFamily="34" charset="0"/>
                    <a:cs typeface="Arial" panose="020B0604020202020204" pitchFamily="34" charset="0"/>
                  </a:rPr>
                  <a:t>For</a:t>
                </a:r>
                <a:r>
                  <a:rPr lang="ru-RU" sz="2080" b="1" dirty="0">
                    <a:solidFill>
                      <a:srgbClr val="C00000"/>
                    </a:solidFill>
                    <a:effectLst/>
                    <a:latin typeface="Arial" panose="020B0604020202020204" pitchFamily="34" charset="0"/>
                    <a:cs typeface="Arial" panose="020B0604020202020204" pitchFamily="34" charset="0"/>
                  </a:rPr>
                  <a:t> </a:t>
                </a:r>
                <a:r>
                  <a:rPr lang="en-US" sz="2080" b="1" dirty="0">
                    <a:solidFill>
                      <a:srgbClr val="C00000"/>
                    </a:solidFill>
                    <a:effectLst/>
                    <a:latin typeface="Arial" panose="020B0604020202020204" pitchFamily="34" charset="0"/>
                    <a:cs typeface="Arial" panose="020B0604020202020204" pitchFamily="34" charset="0"/>
                  </a:rPr>
                  <a:t>n real hits one gains </a:t>
                </a:r>
                <a14:m>
                  <m:oMath xmlns:m="http://schemas.openxmlformats.org/officeDocument/2006/math">
                    <m:sSup>
                      <m:sSupPr>
                        <m:ctrlPr>
                          <a:rPr lang="en-US" sz="2080" b="1" i="1" u="sng">
                            <a:solidFill>
                              <a:srgbClr val="C00000"/>
                            </a:solidFill>
                            <a:effectLst/>
                            <a:latin typeface="Cambria Math" panose="02040503050406030204" pitchFamily="18" charset="0"/>
                          </a:rPr>
                        </m:ctrlPr>
                      </m:sSupPr>
                      <m:e>
                        <m:r>
                          <m:rPr>
                            <m:nor/>
                          </m:rPr>
                          <a:rPr lang="en-US" sz="2080" b="1" u="sng" dirty="0">
                            <a:solidFill>
                              <a:srgbClr val="C00000"/>
                            </a:solidFill>
                            <a:effectLst/>
                            <a:latin typeface="Arial" panose="020B0604020202020204" pitchFamily="34" charset="0"/>
                            <a:cs typeface="Arial" panose="020B0604020202020204" pitchFamily="34" charset="0"/>
                          </a:rPr>
                          <m:t>n</m:t>
                        </m:r>
                      </m:e>
                      <m:sup>
                        <m:r>
                          <a:rPr lang="en-US" sz="2080" b="1" i="1" u="sng">
                            <a:solidFill>
                              <a:srgbClr val="C00000"/>
                            </a:solidFill>
                            <a:effectLst/>
                            <a:latin typeface="Cambria Math"/>
                          </a:rPr>
                          <m:t>𝟐</m:t>
                        </m:r>
                      </m:sup>
                    </m:sSup>
                  </m:oMath>
                </a14:m>
                <a:r>
                  <a:rPr lang="en-US" sz="2080" b="1" u="sng" dirty="0">
                    <a:solidFill>
                      <a:srgbClr val="C00000"/>
                    </a:solidFill>
                    <a:effectLst/>
                    <a:latin typeface="Arial" panose="020B0604020202020204" pitchFamily="34" charset="0"/>
                    <a:cs typeface="Arial" panose="020B0604020202020204" pitchFamily="34" charset="0"/>
                  </a:rPr>
                  <a:t>- n</a:t>
                </a:r>
                <a:r>
                  <a:rPr lang="ru-RU" sz="2080" b="1" u="sng" dirty="0">
                    <a:solidFill>
                      <a:srgbClr val="C00000"/>
                    </a:solidFill>
                    <a:effectLst/>
                    <a:latin typeface="Arial" panose="020B0604020202020204" pitchFamily="34" charset="0"/>
                    <a:cs typeface="Arial" panose="020B0604020202020204" pitchFamily="34" charset="0"/>
                  </a:rPr>
                  <a:t> </a:t>
                </a:r>
                <a:r>
                  <a:rPr lang="en-US" sz="2080" b="1" u="sng" dirty="0">
                    <a:solidFill>
                      <a:srgbClr val="C00000"/>
                    </a:solidFill>
                    <a:effectLst/>
                    <a:latin typeface="Arial" panose="020B0604020202020204" pitchFamily="34" charset="0"/>
                    <a:cs typeface="Arial" panose="020B0604020202020204" pitchFamily="34" charset="0"/>
                  </a:rPr>
                  <a:t>fakes</a:t>
                </a:r>
                <a:endParaRPr lang="ru-RU" sz="2080" b="1" u="sng" dirty="0">
                  <a:solidFill>
                    <a:srgbClr val="C00000"/>
                  </a:solidFill>
                  <a:effectLst/>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62598" y="587940"/>
                <a:ext cx="9806729" cy="783592"/>
              </a:xfrm>
              <a:prstGeom prst="rect">
                <a:avLst/>
              </a:prstGeom>
              <a:blipFill>
                <a:blip r:embed="rId6"/>
                <a:stretch>
                  <a:fillRect l="-559" t="-3101" b="-9302"/>
                </a:stretch>
              </a:blipFill>
            </p:spPr>
            <p:txBody>
              <a:bodyPr/>
              <a:lstStyle/>
              <a:p>
                <a:r>
                  <a:rPr lang="ru-RU">
                    <a:noFill/>
                  </a:rPr>
                  <a:t> </a:t>
                </a:r>
              </a:p>
            </p:txBody>
          </p:sp>
        </mc:Fallback>
      </mc:AlternateContent>
      <p:sp>
        <p:nvSpPr>
          <p:cNvPr id="14" name="TextBox 13"/>
          <p:cNvSpPr txBox="1"/>
          <p:nvPr/>
        </p:nvSpPr>
        <p:spPr>
          <a:xfrm>
            <a:off x="558159" y="5555648"/>
            <a:ext cx="2594305" cy="526443"/>
          </a:xfrm>
          <a:prstGeom prst="rect">
            <a:avLst/>
          </a:prstGeom>
          <a:noFill/>
        </p:spPr>
        <p:txBody>
          <a:bodyPr wrap="none" lIns="109241" tIns="54622" rIns="109241" bIns="54622" rtlCol="0">
            <a:spAutoFit/>
          </a:bodyPr>
          <a:lstStyle/>
          <a:p>
            <a:pPr defTabSz="950976" fontAlgn="auto">
              <a:spcBef>
                <a:spcPts val="0"/>
              </a:spcBef>
              <a:spcAft>
                <a:spcPts val="0"/>
              </a:spcAft>
            </a:pPr>
            <a:r>
              <a:rPr lang="en-US" sz="1300" i="1" dirty="0">
                <a:solidFill>
                  <a:prstClr val="black"/>
                </a:solidFill>
                <a:effectLst/>
                <a:latin typeface="Calibri" panose="020F0502020204030204"/>
              </a:rPr>
              <a:t>Angle between strips </a:t>
            </a:r>
            <a:r>
              <a:rPr lang="ru-RU" sz="1300" b="1" i="1" dirty="0">
                <a:solidFill>
                  <a:prstClr val="black"/>
                </a:solidFill>
                <a:effectLst/>
                <a:latin typeface="Calibri" panose="020F0502020204030204"/>
              </a:rPr>
              <a:t>90 </a:t>
            </a:r>
            <a:r>
              <a:rPr lang="en-US" sz="1300" b="1" i="1" dirty="0">
                <a:solidFill>
                  <a:prstClr val="black"/>
                </a:solidFill>
                <a:effectLst/>
                <a:latin typeface="Calibri" panose="020F0502020204030204"/>
              </a:rPr>
              <a:t>degrees</a:t>
            </a:r>
            <a:r>
              <a:rPr lang="en-US" sz="1300" i="1" dirty="0">
                <a:solidFill>
                  <a:prstClr val="black"/>
                </a:solidFill>
                <a:effectLst/>
                <a:latin typeface="Calibri" panose="020F0502020204030204"/>
              </a:rPr>
              <a:t>, </a:t>
            </a:r>
          </a:p>
          <a:p>
            <a:pPr defTabSz="950976" fontAlgn="auto">
              <a:spcBef>
                <a:spcPts val="0"/>
              </a:spcBef>
              <a:spcAft>
                <a:spcPts val="0"/>
              </a:spcAft>
            </a:pPr>
            <a:r>
              <a:rPr lang="en-US" sz="1300" i="1" dirty="0">
                <a:solidFill>
                  <a:prstClr val="black"/>
                </a:solidFill>
                <a:effectLst/>
                <a:latin typeface="Calibri" panose="020F0502020204030204"/>
              </a:rPr>
              <a:t>Au-Au</a:t>
            </a:r>
            <a:r>
              <a:rPr lang="ru-RU" sz="1300" i="1" dirty="0">
                <a:solidFill>
                  <a:prstClr val="black"/>
                </a:solidFill>
                <a:effectLst/>
                <a:latin typeface="Calibri" panose="020F0502020204030204"/>
              </a:rPr>
              <a:t>, 4 </a:t>
            </a:r>
            <a:r>
              <a:rPr lang="en-US" sz="1300" i="1" dirty="0" err="1">
                <a:solidFill>
                  <a:prstClr val="black"/>
                </a:solidFill>
                <a:effectLst/>
                <a:latin typeface="Calibri" panose="020F0502020204030204"/>
              </a:rPr>
              <a:t>A·GeV</a:t>
            </a:r>
            <a:endParaRPr lang="ru-RU" sz="1300" i="1" dirty="0">
              <a:solidFill>
                <a:prstClr val="black"/>
              </a:solidFill>
              <a:effectLst/>
              <a:latin typeface="Calibri" panose="020F0502020204030204"/>
            </a:endParaRPr>
          </a:p>
        </p:txBody>
      </p:sp>
      <p:sp>
        <p:nvSpPr>
          <p:cNvPr id="15" name="TextBox 14"/>
          <p:cNvSpPr txBox="1"/>
          <p:nvPr/>
        </p:nvSpPr>
        <p:spPr>
          <a:xfrm>
            <a:off x="4332954" y="5624707"/>
            <a:ext cx="2594305" cy="526443"/>
          </a:xfrm>
          <a:prstGeom prst="rect">
            <a:avLst/>
          </a:prstGeom>
          <a:noFill/>
        </p:spPr>
        <p:txBody>
          <a:bodyPr wrap="none" lIns="109241" tIns="54622" rIns="109241" bIns="54622" rtlCol="0">
            <a:spAutoFit/>
          </a:bodyPr>
          <a:lstStyle/>
          <a:p>
            <a:pPr defTabSz="950976" fontAlgn="auto">
              <a:spcBef>
                <a:spcPts val="0"/>
              </a:spcBef>
              <a:spcAft>
                <a:spcPts val="0"/>
              </a:spcAft>
            </a:pPr>
            <a:r>
              <a:rPr lang="en-US" sz="1300" i="1" dirty="0">
                <a:solidFill>
                  <a:prstClr val="black"/>
                </a:solidFill>
                <a:effectLst/>
                <a:latin typeface="Calibri" panose="020F0502020204030204"/>
              </a:rPr>
              <a:t>Angle between strips </a:t>
            </a:r>
            <a:r>
              <a:rPr lang="ru-RU" sz="1300" b="1" i="1" dirty="0">
                <a:solidFill>
                  <a:prstClr val="black"/>
                </a:solidFill>
                <a:effectLst/>
                <a:latin typeface="Calibri" panose="020F0502020204030204"/>
              </a:rPr>
              <a:t>15 </a:t>
            </a:r>
            <a:r>
              <a:rPr lang="en-US" sz="1300" b="1" i="1" dirty="0">
                <a:solidFill>
                  <a:prstClr val="black"/>
                </a:solidFill>
                <a:effectLst/>
                <a:latin typeface="Calibri" panose="020F0502020204030204"/>
              </a:rPr>
              <a:t>degrees</a:t>
            </a:r>
            <a:r>
              <a:rPr lang="en-US" sz="1300" i="1" dirty="0">
                <a:solidFill>
                  <a:prstClr val="black"/>
                </a:solidFill>
                <a:effectLst/>
                <a:latin typeface="Calibri" panose="020F0502020204030204"/>
              </a:rPr>
              <a:t>, </a:t>
            </a:r>
          </a:p>
          <a:p>
            <a:pPr defTabSz="950976" fontAlgn="auto">
              <a:spcBef>
                <a:spcPts val="0"/>
              </a:spcBef>
              <a:spcAft>
                <a:spcPts val="0"/>
              </a:spcAft>
            </a:pPr>
            <a:r>
              <a:rPr lang="en-US" sz="1300" i="1" dirty="0">
                <a:solidFill>
                  <a:prstClr val="black"/>
                </a:solidFill>
                <a:effectLst/>
                <a:latin typeface="Calibri" panose="020F0502020204030204"/>
              </a:rPr>
              <a:t>Au-Au</a:t>
            </a:r>
            <a:r>
              <a:rPr lang="ru-RU" sz="1300" i="1" dirty="0">
                <a:solidFill>
                  <a:prstClr val="black"/>
                </a:solidFill>
                <a:effectLst/>
                <a:latin typeface="Calibri" panose="020F0502020204030204"/>
              </a:rPr>
              <a:t>, 4 </a:t>
            </a:r>
            <a:r>
              <a:rPr lang="en-US" sz="1300" i="1" dirty="0" err="1">
                <a:solidFill>
                  <a:prstClr val="black"/>
                </a:solidFill>
                <a:effectLst/>
                <a:latin typeface="Calibri" panose="020F0502020204030204"/>
              </a:rPr>
              <a:t>A·GeV</a:t>
            </a:r>
            <a:endParaRPr lang="ru-RU" sz="1300" i="1" dirty="0">
              <a:solidFill>
                <a:prstClr val="black"/>
              </a:solidFill>
              <a:effectLst/>
              <a:latin typeface="Calibri" panose="020F0502020204030204"/>
            </a:endParaRPr>
          </a:p>
        </p:txBody>
      </p:sp>
      <p:sp>
        <p:nvSpPr>
          <p:cNvPr id="19" name="Овал 18"/>
          <p:cNvSpPr/>
          <p:nvPr/>
        </p:nvSpPr>
        <p:spPr>
          <a:xfrm>
            <a:off x="3216990" y="4918631"/>
            <a:ext cx="147821" cy="148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9241" tIns="54622" rIns="109241" bIns="54622" rtlCol="0" anchor="ctr"/>
          <a:lstStyle/>
          <a:p>
            <a:pPr algn="ctr" defTabSz="950976" fontAlgn="auto">
              <a:spcBef>
                <a:spcPts val="0"/>
              </a:spcBef>
              <a:spcAft>
                <a:spcPts val="0"/>
              </a:spcAft>
            </a:pPr>
            <a:endParaRPr lang="ru-RU">
              <a:solidFill>
                <a:prstClr val="white"/>
              </a:solidFill>
              <a:effectLst/>
              <a:latin typeface="Calibri" panose="020F0502020204030204"/>
            </a:endParaRPr>
          </a:p>
        </p:txBody>
      </p:sp>
      <p:sp>
        <p:nvSpPr>
          <p:cNvPr id="20" name="Овал 19"/>
          <p:cNvSpPr/>
          <p:nvPr/>
        </p:nvSpPr>
        <p:spPr>
          <a:xfrm>
            <a:off x="3203049" y="5274202"/>
            <a:ext cx="139304" cy="1485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9241" tIns="54622" rIns="109241" bIns="54622" rtlCol="0" anchor="ctr"/>
          <a:lstStyle/>
          <a:p>
            <a:pPr algn="ctr" defTabSz="950976" fontAlgn="auto">
              <a:spcBef>
                <a:spcPts val="0"/>
              </a:spcBef>
              <a:spcAft>
                <a:spcPts val="0"/>
              </a:spcAft>
            </a:pPr>
            <a:endParaRPr lang="ru-RU" dirty="0">
              <a:solidFill>
                <a:srgbClr val="C00000"/>
              </a:solidFill>
              <a:effectLst/>
              <a:latin typeface="Calibri" panose="020F0502020204030204"/>
            </a:endParaRPr>
          </a:p>
        </p:txBody>
      </p:sp>
      <p:sp>
        <p:nvSpPr>
          <p:cNvPr id="3" name="TextBox 2"/>
          <p:cNvSpPr txBox="1"/>
          <p:nvPr/>
        </p:nvSpPr>
        <p:spPr>
          <a:xfrm>
            <a:off x="3395773" y="4782623"/>
            <a:ext cx="589068" cy="382398"/>
          </a:xfrm>
          <a:prstGeom prst="rect">
            <a:avLst/>
          </a:prstGeom>
          <a:noFill/>
        </p:spPr>
        <p:txBody>
          <a:bodyPr wrap="none" lIns="109241" tIns="54622" rIns="109241" bIns="54622" rtlCol="0">
            <a:spAutoFit/>
          </a:bodyPr>
          <a:lstStyle/>
          <a:p>
            <a:pPr defTabSz="950976" fontAlgn="auto">
              <a:spcBef>
                <a:spcPts val="0"/>
              </a:spcBef>
              <a:spcAft>
                <a:spcPts val="0"/>
              </a:spcAft>
            </a:pPr>
            <a:r>
              <a:rPr lang="ru-RU" sz="1700" dirty="0">
                <a:solidFill>
                  <a:prstClr val="black"/>
                </a:solidFill>
                <a:effectLst/>
                <a:latin typeface="Calibri" panose="020F0502020204030204"/>
              </a:rPr>
              <a:t>- </a:t>
            </a:r>
            <a:r>
              <a:rPr lang="en-US" sz="1700" dirty="0">
                <a:solidFill>
                  <a:prstClr val="black"/>
                </a:solidFill>
                <a:effectLst/>
                <a:latin typeface="Calibri" panose="020F0502020204030204"/>
              </a:rPr>
              <a:t>hit</a:t>
            </a:r>
            <a:endParaRPr lang="ru-RU" sz="1700" dirty="0">
              <a:solidFill>
                <a:prstClr val="black"/>
              </a:solidFill>
              <a:effectLst/>
              <a:latin typeface="Calibri" panose="020F0502020204030204"/>
            </a:endParaRPr>
          </a:p>
        </p:txBody>
      </p:sp>
      <p:sp>
        <p:nvSpPr>
          <p:cNvPr id="10" name="TextBox 9"/>
          <p:cNvSpPr txBox="1"/>
          <p:nvPr/>
        </p:nvSpPr>
        <p:spPr>
          <a:xfrm>
            <a:off x="3355801" y="5132860"/>
            <a:ext cx="725710" cy="382398"/>
          </a:xfrm>
          <a:prstGeom prst="rect">
            <a:avLst/>
          </a:prstGeom>
          <a:noFill/>
        </p:spPr>
        <p:txBody>
          <a:bodyPr wrap="none" lIns="109241" tIns="54622" rIns="109241" bIns="54622" rtlCol="0">
            <a:spAutoFit/>
          </a:bodyPr>
          <a:lstStyle/>
          <a:p>
            <a:pPr defTabSz="950976" fontAlgn="auto">
              <a:spcBef>
                <a:spcPts val="0"/>
              </a:spcBef>
              <a:spcAft>
                <a:spcPts val="0"/>
              </a:spcAft>
            </a:pPr>
            <a:r>
              <a:rPr lang="ru-RU" sz="1700" dirty="0">
                <a:solidFill>
                  <a:prstClr val="black"/>
                </a:solidFill>
                <a:effectLst/>
                <a:latin typeface="Calibri" panose="020F0502020204030204"/>
              </a:rPr>
              <a:t>- </a:t>
            </a:r>
            <a:r>
              <a:rPr lang="en-US" sz="1700" dirty="0">
                <a:solidFill>
                  <a:prstClr val="black"/>
                </a:solidFill>
                <a:effectLst/>
                <a:latin typeface="Calibri" panose="020F0502020204030204"/>
              </a:rPr>
              <a:t>fake</a:t>
            </a:r>
            <a:endParaRPr lang="ru-RU" sz="1700" dirty="0">
              <a:solidFill>
                <a:prstClr val="black"/>
              </a:solidFill>
              <a:effectLst/>
              <a:latin typeface="Calibri" panose="020F0502020204030204"/>
            </a:endParaRPr>
          </a:p>
        </p:txBody>
      </p:sp>
      <p:sp>
        <p:nvSpPr>
          <p:cNvPr id="30" name="Стрелка вправо 29"/>
          <p:cNvSpPr/>
          <p:nvPr/>
        </p:nvSpPr>
        <p:spPr>
          <a:xfrm>
            <a:off x="3209083" y="4576149"/>
            <a:ext cx="790455" cy="222896"/>
          </a:xfrm>
          <a:prstGeom prst="rightArrow">
            <a:avLst/>
          </a:prstGeom>
          <a:solidFill>
            <a:srgbClr val="FF66FF">
              <a:alpha val="65000"/>
            </a:srgbClr>
          </a:solidFill>
        </p:spPr>
        <p:style>
          <a:lnRef idx="2">
            <a:schemeClr val="accent5"/>
          </a:lnRef>
          <a:fillRef idx="1">
            <a:schemeClr val="lt1"/>
          </a:fillRef>
          <a:effectRef idx="0">
            <a:schemeClr val="accent5"/>
          </a:effectRef>
          <a:fontRef idx="minor">
            <a:schemeClr val="dk1"/>
          </a:fontRef>
        </p:style>
        <p:txBody>
          <a:bodyPr lIns="109241" tIns="54622" rIns="109241" bIns="54622" rtlCol="0" anchor="ctr"/>
          <a:lstStyle/>
          <a:p>
            <a:pPr algn="ctr" defTabSz="950976" fontAlgn="auto">
              <a:spcBef>
                <a:spcPts val="0"/>
              </a:spcBef>
              <a:spcAft>
                <a:spcPts val="0"/>
              </a:spcAft>
            </a:pPr>
            <a:endParaRPr lang="ru-RU">
              <a:solidFill>
                <a:prstClr val="black"/>
              </a:solidFill>
              <a:effectLst/>
              <a:latin typeface="Calibri" panose="020F0502020204030204"/>
            </a:endParaRPr>
          </a:p>
        </p:txBody>
      </p:sp>
      <p:sp>
        <p:nvSpPr>
          <p:cNvPr id="31" name="Заголовок 1">
            <a:extLst>
              <a:ext uri="{FF2B5EF4-FFF2-40B4-BE49-F238E27FC236}">
                <a16:creationId xmlns:a16="http://schemas.microsoft.com/office/drawing/2014/main" id="{B2884039-4EAD-3945-988E-8A87AC9A605C}"/>
              </a:ext>
            </a:extLst>
          </p:cNvPr>
          <p:cNvSpPr>
            <a:spLocks noGrp="1"/>
          </p:cNvSpPr>
          <p:nvPr>
            <p:ph type="title"/>
          </p:nvPr>
        </p:nvSpPr>
        <p:spPr>
          <a:xfrm>
            <a:off x="379995" y="1"/>
            <a:ext cx="11951546" cy="636627"/>
          </a:xfrm>
        </p:spPr>
        <p:txBody>
          <a:bodyPr>
            <a:noAutofit/>
          </a:bodyPr>
          <a:lstStyle/>
          <a:p>
            <a:r>
              <a:rPr lang="en-US" sz="3300" b="1" dirty="0">
                <a:solidFill>
                  <a:srgbClr val="0000FF"/>
                </a:solidFill>
                <a:latin typeface="Arial" panose="020B0604020202020204" pitchFamily="34" charset="0"/>
                <a:cs typeface="Arial" panose="020B0604020202020204" pitchFamily="34" charset="0"/>
              </a:rPr>
              <a:t>Problems of microstrip gaseous chambers</a:t>
            </a:r>
            <a:endParaRPr lang="ru-RU" sz="3300" b="1" dirty="0">
              <a:solidFill>
                <a:srgbClr val="0000FF"/>
              </a:solidFill>
              <a:latin typeface="Arial" panose="020B0604020202020204" pitchFamily="34" charset="0"/>
              <a:cs typeface="Arial" panose="020B0604020202020204" pitchFamily="34" charset="0"/>
            </a:endParaRPr>
          </a:p>
        </p:txBody>
      </p:sp>
      <p:sp>
        <p:nvSpPr>
          <p:cNvPr id="16" name="Стрелка вправо 15"/>
          <p:cNvSpPr/>
          <p:nvPr/>
        </p:nvSpPr>
        <p:spPr>
          <a:xfrm>
            <a:off x="6096721" y="2762774"/>
            <a:ext cx="3090286" cy="266558"/>
          </a:xfrm>
          <a:prstGeom prst="rightArrow">
            <a:avLst/>
          </a:prstGeom>
          <a:solidFill>
            <a:srgbClr val="92D050">
              <a:alpha val="65000"/>
            </a:srgbClr>
          </a:solidFill>
        </p:spPr>
        <p:style>
          <a:lnRef idx="2">
            <a:schemeClr val="accent5"/>
          </a:lnRef>
          <a:fillRef idx="1">
            <a:schemeClr val="lt1"/>
          </a:fillRef>
          <a:effectRef idx="0">
            <a:schemeClr val="accent5"/>
          </a:effectRef>
          <a:fontRef idx="minor">
            <a:schemeClr val="dk1"/>
          </a:fontRef>
        </p:style>
        <p:txBody>
          <a:bodyPr lIns="109241" tIns="54622" rIns="109241" bIns="54622" rtlCol="0" anchor="ctr"/>
          <a:lstStyle/>
          <a:p>
            <a:pPr algn="ctr" defTabSz="950976" fontAlgn="auto">
              <a:spcBef>
                <a:spcPts val="0"/>
              </a:spcBef>
              <a:spcAft>
                <a:spcPts val="0"/>
              </a:spcAft>
            </a:pPr>
            <a:endParaRPr lang="ru-RU">
              <a:solidFill>
                <a:prstClr val="black"/>
              </a:solidFill>
              <a:effectLst/>
              <a:latin typeface="Calibri" panose="020F0502020204030204"/>
            </a:endParaRPr>
          </a:p>
        </p:txBody>
      </p:sp>
      <p:sp>
        <p:nvSpPr>
          <p:cNvPr id="17" name="TextBox 16"/>
          <p:cNvSpPr txBox="1"/>
          <p:nvPr/>
        </p:nvSpPr>
        <p:spPr>
          <a:xfrm>
            <a:off x="353" y="6204203"/>
            <a:ext cx="10433808" cy="398403"/>
          </a:xfrm>
          <a:prstGeom prst="rect">
            <a:avLst/>
          </a:prstGeom>
          <a:noFill/>
        </p:spPr>
        <p:txBody>
          <a:bodyPr wrap="square" lIns="109241" tIns="54622" rIns="109241" bIns="54622" rtlCol="0">
            <a:spAutoFit/>
          </a:bodyPr>
          <a:lstStyle/>
          <a:p>
            <a:pPr defTabSz="950976" fontAlgn="auto">
              <a:spcBef>
                <a:spcPts val="0"/>
              </a:spcBef>
              <a:spcAft>
                <a:spcPts val="0"/>
              </a:spcAft>
            </a:pPr>
            <a:r>
              <a:rPr lang="en-US" b="1" dirty="0">
                <a:solidFill>
                  <a:prstClr val="black">
                    <a:lumMod val="95000"/>
                    <a:lumOff val="5000"/>
                  </a:prstClr>
                </a:solidFill>
                <a:effectLst/>
                <a:latin typeface="Calibri" panose="020F0502020204030204"/>
              </a:rPr>
              <a:t>Although small angle between layers removes a lot of fakes, pretty much of them are still left</a:t>
            </a:r>
            <a:endParaRPr lang="ru-RU" b="1" i="1" dirty="0">
              <a:solidFill>
                <a:prstClr val="black">
                  <a:lumMod val="95000"/>
                  <a:lumOff val="5000"/>
                </a:prstClr>
              </a:solidFill>
              <a:effectLst/>
              <a:latin typeface="Calibri" panose="020F0502020204030204"/>
            </a:endParaRPr>
          </a:p>
        </p:txBody>
      </p:sp>
      <p:sp>
        <p:nvSpPr>
          <p:cNvPr id="23" name="Дата 5">
            <a:extLst>
              <a:ext uri="{FF2B5EF4-FFF2-40B4-BE49-F238E27FC236}">
                <a16:creationId xmlns:a16="http://schemas.microsoft.com/office/drawing/2014/main" id="{9FE47B6A-B00E-B741-9F71-56C762947013}"/>
              </a:ext>
            </a:extLst>
          </p:cNvPr>
          <p:cNvSpPr>
            <a:spLocks noGrp="1"/>
          </p:cNvSpPr>
          <p:nvPr>
            <p:ph type="dt" sz="half" idx="10"/>
          </p:nvPr>
        </p:nvSpPr>
        <p:spPr>
          <a:xfrm>
            <a:off x="1214120" y="6610941"/>
            <a:ext cx="2674620" cy="379747"/>
          </a:xfrm>
        </p:spPr>
        <p:txBody>
          <a:bodyPr/>
          <a:lstStyle/>
          <a:p>
            <a:pPr defTabSz="950976" fontAlgn="auto">
              <a:spcBef>
                <a:spcPts val="0"/>
              </a:spcBef>
              <a:spcAft>
                <a:spcPts val="0"/>
              </a:spcAft>
            </a:pPr>
            <a:fld id="{F4DBF636-51CA-4416-83D3-CBB01852200B}" type="datetime1">
              <a:rPr lang="ru-RU" smtClean="0">
                <a:solidFill>
                  <a:prstClr val="black">
                    <a:tint val="75000"/>
                  </a:prstClr>
                </a:solidFill>
                <a:effectLst/>
                <a:latin typeface="Calibri" panose="020F0502020204030204"/>
              </a:rPr>
              <a:t>25.10.2022</a:t>
            </a:fld>
            <a:endParaRPr lang="ru-RU">
              <a:solidFill>
                <a:prstClr val="black">
                  <a:tint val="75000"/>
                </a:prstClr>
              </a:solidFill>
              <a:effectLst/>
              <a:latin typeface="Calibri" panose="020F0502020204030204"/>
            </a:endParaRPr>
          </a:p>
        </p:txBody>
      </p:sp>
      <p:sp>
        <p:nvSpPr>
          <p:cNvPr id="24" name="Нижний колонтитул 6">
            <a:extLst>
              <a:ext uri="{FF2B5EF4-FFF2-40B4-BE49-F238E27FC236}">
                <a16:creationId xmlns:a16="http://schemas.microsoft.com/office/drawing/2014/main" id="{D3E903A0-DA5F-B64D-BE51-F61CB1DC2AD4}"/>
              </a:ext>
            </a:extLst>
          </p:cNvPr>
          <p:cNvSpPr>
            <a:spLocks noGrp="1"/>
          </p:cNvSpPr>
          <p:nvPr>
            <p:ph type="ftr" sz="quarter" idx="11"/>
          </p:nvPr>
        </p:nvSpPr>
        <p:spPr>
          <a:xfrm>
            <a:off x="4334511" y="6610941"/>
            <a:ext cx="4011930" cy="379747"/>
          </a:xfrm>
        </p:spPr>
        <p:txBody>
          <a:bodyPr/>
          <a:lstStyle/>
          <a:p>
            <a:pPr defTabSz="950976" fontAlgn="auto">
              <a:spcBef>
                <a:spcPts val="0"/>
              </a:spcBef>
              <a:spcAft>
                <a:spcPts val="0"/>
              </a:spcAft>
            </a:pPr>
            <a:r>
              <a:rPr lang="ru-RU">
                <a:solidFill>
                  <a:prstClr val="black">
                    <a:tint val="75000"/>
                  </a:prstClr>
                </a:solidFill>
                <a:effectLst/>
                <a:latin typeface="Calibri" panose="020F0502020204030204"/>
              </a:rPr>
              <a:t>Ососков Г.А. </a:t>
            </a:r>
            <a:r>
              <a:rPr lang="en-GB">
                <a:solidFill>
                  <a:prstClr val="black">
                    <a:tint val="75000"/>
                  </a:prstClr>
                </a:solidFill>
                <a:effectLst/>
                <a:latin typeface="Calibri" panose="020F0502020204030204"/>
              </a:rPr>
              <a:t>AYSS-22 Deep neural networks </a:t>
            </a:r>
            <a:endParaRPr lang="ru-RU">
              <a:solidFill>
                <a:prstClr val="black">
                  <a:tint val="75000"/>
                </a:prstClr>
              </a:solidFill>
              <a:effectLst/>
              <a:latin typeface="Calibri" panose="020F0502020204030204"/>
            </a:endParaRPr>
          </a:p>
        </p:txBody>
      </p:sp>
      <p:sp>
        <p:nvSpPr>
          <p:cNvPr id="25" name="Номер слайда 7">
            <a:extLst>
              <a:ext uri="{FF2B5EF4-FFF2-40B4-BE49-F238E27FC236}">
                <a16:creationId xmlns:a16="http://schemas.microsoft.com/office/drawing/2014/main" id="{2EE3FCED-45D6-544B-82AC-237E1EBC11F6}"/>
              </a:ext>
            </a:extLst>
          </p:cNvPr>
          <p:cNvSpPr>
            <a:spLocks noGrp="1"/>
          </p:cNvSpPr>
          <p:nvPr>
            <p:ph type="sldNum" sz="quarter" idx="12"/>
          </p:nvPr>
        </p:nvSpPr>
        <p:spPr>
          <a:xfrm>
            <a:off x="8792210" y="6610941"/>
            <a:ext cx="2674620" cy="379747"/>
          </a:xfrm>
        </p:spPr>
        <p:txBody>
          <a:bodyPr/>
          <a:lstStyle/>
          <a:p>
            <a:pPr defTabSz="950976" fontAlgn="auto">
              <a:spcBef>
                <a:spcPts val="0"/>
              </a:spcBef>
              <a:spcAft>
                <a:spcPts val="0"/>
              </a:spcAft>
            </a:pPr>
            <a:fld id="{F3D6757F-68C1-4C52-A5FD-FEEED0A1D26F}" type="slidenum">
              <a:rPr lang="ru-RU">
                <a:solidFill>
                  <a:prstClr val="black">
                    <a:tint val="75000"/>
                  </a:prstClr>
                </a:solidFill>
                <a:effectLst/>
                <a:latin typeface="Calibri" panose="020F0502020204030204"/>
              </a:rPr>
              <a:pPr defTabSz="950976" fontAlgn="auto">
                <a:spcBef>
                  <a:spcPts val="0"/>
                </a:spcBef>
                <a:spcAft>
                  <a:spcPts val="0"/>
                </a:spcAft>
              </a:pPr>
              <a:t>27</a:t>
            </a:fld>
            <a:endParaRPr lang="ru-RU">
              <a:solidFill>
                <a:prstClr val="black">
                  <a:tint val="75000"/>
                </a:prstClr>
              </a:solidFill>
              <a:effectLst/>
              <a:latin typeface="Calibri" panose="020F0502020204030204"/>
            </a:endParaRPr>
          </a:p>
        </p:txBody>
      </p:sp>
      <p:pic>
        <p:nvPicPr>
          <p:cNvPr id="26" name="Picture 2">
            <a:extLst>
              <a:ext uri="{FF2B5EF4-FFF2-40B4-BE49-F238E27FC236}">
                <a16:creationId xmlns:a16="http://schemas.microsoft.com/office/drawing/2014/main" id="{C4FA5A4B-902E-43F7-963D-01E368C21D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874" y="3136375"/>
            <a:ext cx="2880495" cy="110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Рисунок 5">
            <a:extLst>
              <a:ext uri="{FF2B5EF4-FFF2-40B4-BE49-F238E27FC236}">
                <a16:creationId xmlns:a16="http://schemas.microsoft.com/office/drawing/2014/main" id="{5D9D5E47-D02D-44B7-B433-B79F76BD787B}"/>
              </a:ext>
            </a:extLst>
          </p:cNvPr>
          <p:cNvPicPr>
            <a:picLocks noChangeAspect="1"/>
          </p:cNvPicPr>
          <p:nvPr/>
        </p:nvPicPr>
        <p:blipFill>
          <a:blip r:embed="rId8"/>
          <a:stretch>
            <a:fillRect/>
          </a:stretch>
        </p:blipFill>
        <p:spPr>
          <a:xfrm>
            <a:off x="9187007" y="4183833"/>
            <a:ext cx="3349822" cy="2430588"/>
          </a:xfrm>
          <a:prstGeom prst="rect">
            <a:avLst/>
          </a:prstGeom>
        </p:spPr>
      </p:pic>
      <p:sp>
        <p:nvSpPr>
          <p:cNvPr id="2" name="TextBox 1">
            <a:extLst>
              <a:ext uri="{FF2B5EF4-FFF2-40B4-BE49-F238E27FC236}">
                <a16:creationId xmlns:a16="http://schemas.microsoft.com/office/drawing/2014/main" id="{369FC881-914C-4122-BF5C-DFD6776558F2}"/>
              </a:ext>
            </a:extLst>
          </p:cNvPr>
          <p:cNvSpPr txBox="1"/>
          <p:nvPr/>
        </p:nvSpPr>
        <p:spPr>
          <a:xfrm>
            <a:off x="7204571" y="4691453"/>
            <a:ext cx="2093233" cy="1244700"/>
          </a:xfrm>
          <a:prstGeom prst="rect">
            <a:avLst/>
          </a:prstGeom>
          <a:noFill/>
        </p:spPr>
        <p:txBody>
          <a:bodyPr wrap="square" rtlCol="0">
            <a:spAutoFit/>
          </a:bodyPr>
          <a:lstStyle/>
          <a:p>
            <a:pPr defTabSz="950976" fontAlgn="auto">
              <a:spcBef>
                <a:spcPts val="0"/>
              </a:spcBef>
              <a:spcAft>
                <a:spcPts val="0"/>
              </a:spcAft>
            </a:pPr>
            <a:r>
              <a:rPr lang="en-US" sz="1872" dirty="0">
                <a:solidFill>
                  <a:prstClr val="black"/>
                </a:solidFill>
                <a:effectLst/>
                <a:latin typeface="Calibri" panose="020F0502020204030204"/>
              </a:rPr>
              <a:t>3D image of the C+C event with 9 tracks. Black dots are fakes </a:t>
            </a:r>
            <a:endParaRPr lang="ru-RU" sz="1872" dirty="0">
              <a:solidFill>
                <a:prstClr val="black"/>
              </a:solidFill>
              <a:effectLst/>
              <a:latin typeface="Calibri" panose="020F0502020204030204"/>
            </a:endParaRPr>
          </a:p>
        </p:txBody>
      </p:sp>
      <p:sp>
        <p:nvSpPr>
          <p:cNvPr id="28" name="Стрелка вправо 29">
            <a:extLst>
              <a:ext uri="{FF2B5EF4-FFF2-40B4-BE49-F238E27FC236}">
                <a16:creationId xmlns:a16="http://schemas.microsoft.com/office/drawing/2014/main" id="{3F7066AE-1AB2-45BC-860F-DE302471B966}"/>
              </a:ext>
            </a:extLst>
          </p:cNvPr>
          <p:cNvSpPr/>
          <p:nvPr/>
        </p:nvSpPr>
        <p:spPr>
          <a:xfrm>
            <a:off x="8274995" y="5658223"/>
            <a:ext cx="951824" cy="196305"/>
          </a:xfrm>
          <a:prstGeom prst="rightArrow">
            <a:avLst/>
          </a:prstGeom>
          <a:solidFill>
            <a:srgbClr val="0070C0">
              <a:alpha val="65000"/>
            </a:srgbClr>
          </a:solidFill>
        </p:spPr>
        <p:style>
          <a:lnRef idx="2">
            <a:schemeClr val="accent5"/>
          </a:lnRef>
          <a:fillRef idx="1">
            <a:schemeClr val="lt1"/>
          </a:fillRef>
          <a:effectRef idx="0">
            <a:schemeClr val="accent5"/>
          </a:effectRef>
          <a:fontRef idx="minor">
            <a:schemeClr val="dk1"/>
          </a:fontRef>
        </p:style>
        <p:txBody>
          <a:bodyPr lIns="109241" tIns="54622" rIns="109241" bIns="54622" rtlCol="0" anchor="ctr"/>
          <a:lstStyle/>
          <a:p>
            <a:pPr algn="ctr" defTabSz="950976" fontAlgn="auto">
              <a:spcBef>
                <a:spcPts val="0"/>
              </a:spcBef>
              <a:spcAft>
                <a:spcPts val="0"/>
              </a:spcAft>
            </a:pPr>
            <a:endParaRPr lang="ru-RU">
              <a:solidFill>
                <a:prstClr val="black"/>
              </a:solidFill>
              <a:effectLst/>
              <a:latin typeface="Calibri" panose="020F0502020204030204"/>
            </a:endParaRPr>
          </a:p>
        </p:txBody>
      </p:sp>
    </p:spTree>
    <p:extLst>
      <p:ext uri="{BB962C8B-B14F-4D97-AF65-F5344CB8AC3E}">
        <p14:creationId xmlns:p14="http://schemas.microsoft.com/office/powerpoint/2010/main" val="638286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4">
            <a:extLst>
              <a:ext uri="{FF2B5EF4-FFF2-40B4-BE49-F238E27FC236}">
                <a16:creationId xmlns:a16="http://schemas.microsoft.com/office/drawing/2014/main" id="{3969A424-D8C6-4367-9F9F-1F008890B24B}"/>
              </a:ext>
            </a:extLst>
          </p:cNvPr>
          <p:cNvSpPr>
            <a:spLocks noGrp="1"/>
          </p:cNvSpPr>
          <p:nvPr>
            <p:ph type="title"/>
          </p:nvPr>
        </p:nvSpPr>
        <p:spPr>
          <a:xfrm>
            <a:off x="527617" y="38388"/>
            <a:ext cx="11844583" cy="667747"/>
          </a:xfrm>
          <a:solidFill>
            <a:schemeClr val="bg1"/>
          </a:solidFill>
        </p:spPr>
        <p:txBody>
          <a:bodyPr>
            <a:normAutofit fontScale="90000"/>
          </a:bodyPr>
          <a:lstStyle/>
          <a:p>
            <a:pPr algn="ctr"/>
            <a:r>
              <a:rPr lang="en-US" b="1" dirty="0">
                <a:solidFill>
                  <a:srgbClr val="0000FF"/>
                </a:solidFill>
                <a:latin typeface="Arial" panose="020B0604020202020204" pitchFamily="34" charset="0"/>
                <a:cs typeface="Arial" panose="020B0604020202020204" pitchFamily="34" charset="0"/>
              </a:rPr>
              <a:t>Local and global tracking approaches</a:t>
            </a:r>
            <a:endParaRPr lang="ru-RU" sz="1872" b="1" dirty="0">
              <a:latin typeface="+mn-lt"/>
            </a:endParaRPr>
          </a:p>
        </p:txBody>
      </p:sp>
      <p:sp>
        <p:nvSpPr>
          <p:cNvPr id="5" name="Date Placeholder 4">
            <a:extLst>
              <a:ext uri="{FF2B5EF4-FFF2-40B4-BE49-F238E27FC236}">
                <a16:creationId xmlns:a16="http://schemas.microsoft.com/office/drawing/2014/main" id="{7F454BC1-6DB3-49B2-8422-BFFBBA88F8E2}"/>
              </a:ext>
            </a:extLst>
          </p:cNvPr>
          <p:cNvSpPr>
            <a:spLocks noGrp="1"/>
          </p:cNvSpPr>
          <p:nvPr>
            <p:ph type="dt" sz="half" idx="10"/>
          </p:nvPr>
        </p:nvSpPr>
        <p:spPr/>
        <p:txBody>
          <a:bodyPr/>
          <a:lstStyle/>
          <a:p>
            <a:pPr defTabSz="950976" fontAlgn="auto">
              <a:spcBef>
                <a:spcPts val="0"/>
              </a:spcBef>
              <a:spcAft>
                <a:spcPts val="0"/>
              </a:spcAft>
            </a:pPr>
            <a:fld id="{B9E2D482-5E91-4238-81F8-AA471CC1D710}" type="datetime1">
              <a:rPr lang="ru-RU" smtClean="0">
                <a:solidFill>
                  <a:prstClr val="black">
                    <a:tint val="75000"/>
                  </a:prstClr>
                </a:solidFill>
                <a:effectLst/>
                <a:latin typeface="Calibri" panose="020F0502020204030204"/>
              </a:rPr>
              <a:t>25.10.2022</a:t>
            </a:fld>
            <a:endParaRPr lang="ru-RU" dirty="0">
              <a:solidFill>
                <a:prstClr val="black">
                  <a:tint val="75000"/>
                </a:prstClr>
              </a:solidFill>
              <a:effectLst/>
              <a:latin typeface="Calibri" panose="020F0502020204030204"/>
            </a:endParaRPr>
          </a:p>
        </p:txBody>
      </p:sp>
      <p:sp>
        <p:nvSpPr>
          <p:cNvPr id="6" name="Footer Placeholder 5">
            <a:extLst>
              <a:ext uri="{FF2B5EF4-FFF2-40B4-BE49-F238E27FC236}">
                <a16:creationId xmlns:a16="http://schemas.microsoft.com/office/drawing/2014/main" id="{C6FFBE27-15A8-4CCC-996E-D43B3F930B5B}"/>
              </a:ext>
            </a:extLst>
          </p:cNvPr>
          <p:cNvSpPr>
            <a:spLocks noGrp="1"/>
          </p:cNvSpPr>
          <p:nvPr>
            <p:ph type="ftr" sz="quarter" idx="11"/>
          </p:nvPr>
        </p:nvSpPr>
        <p:spPr/>
        <p:txBody>
          <a:bodyPr/>
          <a:lstStyle/>
          <a:p>
            <a:pPr defTabSz="950976" fontAlgn="auto">
              <a:spcBef>
                <a:spcPts val="0"/>
              </a:spcBef>
              <a:spcAft>
                <a:spcPts val="0"/>
              </a:spcAft>
            </a:pPr>
            <a:r>
              <a:rPr lang="ru-RU">
                <a:solidFill>
                  <a:prstClr val="black">
                    <a:tint val="75000"/>
                  </a:prstClr>
                </a:solidFill>
                <a:effectLst/>
                <a:latin typeface="Calibri" panose="020F0502020204030204"/>
              </a:rPr>
              <a:t>Ососков Г.А. </a:t>
            </a:r>
            <a:r>
              <a:rPr lang="da-DK">
                <a:solidFill>
                  <a:prstClr val="black">
                    <a:tint val="75000"/>
                  </a:prstClr>
                </a:solidFill>
                <a:effectLst/>
                <a:latin typeface="Calibri" panose="020F0502020204030204"/>
              </a:rPr>
              <a:t>AYSS-22 Deep neural networks </a:t>
            </a:r>
            <a:endParaRPr lang="ru-RU" dirty="0">
              <a:solidFill>
                <a:prstClr val="black">
                  <a:tint val="75000"/>
                </a:prstClr>
              </a:solidFill>
              <a:effectLst/>
              <a:latin typeface="Calibri" panose="020F0502020204030204"/>
            </a:endParaRPr>
          </a:p>
        </p:txBody>
      </p:sp>
      <p:sp>
        <p:nvSpPr>
          <p:cNvPr id="7" name="Slide Number Placeholder 6">
            <a:extLst>
              <a:ext uri="{FF2B5EF4-FFF2-40B4-BE49-F238E27FC236}">
                <a16:creationId xmlns:a16="http://schemas.microsoft.com/office/drawing/2014/main" id="{FBF260F2-B88C-45A5-8D65-0E7451B2D9E6}"/>
              </a:ext>
            </a:extLst>
          </p:cNvPr>
          <p:cNvSpPr>
            <a:spLocks noGrp="1"/>
          </p:cNvSpPr>
          <p:nvPr>
            <p:ph type="sldNum" sz="quarter" idx="12"/>
          </p:nvPr>
        </p:nvSpPr>
        <p:spPr/>
        <p:txBody>
          <a:bodyPr/>
          <a:lstStyle/>
          <a:p>
            <a:pPr defTabSz="950976" fontAlgn="auto">
              <a:spcBef>
                <a:spcPts val="0"/>
              </a:spcBef>
              <a:spcAft>
                <a:spcPts val="0"/>
              </a:spcAft>
            </a:pPr>
            <a:fld id="{A81272A3-13CF-431B-894F-0BC34875084D}" type="slidenum">
              <a:rPr lang="ru-RU">
                <a:solidFill>
                  <a:prstClr val="black">
                    <a:tint val="75000"/>
                  </a:prstClr>
                </a:solidFill>
                <a:effectLst/>
                <a:latin typeface="Calibri" panose="020F0502020204030204"/>
              </a:rPr>
              <a:pPr defTabSz="950976" fontAlgn="auto">
                <a:spcBef>
                  <a:spcPts val="0"/>
                </a:spcBef>
                <a:spcAft>
                  <a:spcPts val="0"/>
                </a:spcAft>
              </a:pPr>
              <a:t>28</a:t>
            </a:fld>
            <a:endParaRPr lang="ru-RU">
              <a:solidFill>
                <a:prstClr val="black">
                  <a:tint val="75000"/>
                </a:prstClr>
              </a:solidFill>
              <a:effectLst/>
              <a:latin typeface="Calibri" panose="020F0502020204030204"/>
            </a:endParaRPr>
          </a:p>
        </p:txBody>
      </p:sp>
      <p:sp>
        <p:nvSpPr>
          <p:cNvPr id="11" name="Прямоугольник 7">
            <a:extLst>
              <a:ext uri="{FF2B5EF4-FFF2-40B4-BE49-F238E27FC236}">
                <a16:creationId xmlns:a16="http://schemas.microsoft.com/office/drawing/2014/main" id="{EC3BBA37-83C3-437F-A171-3817B00414F5}"/>
              </a:ext>
            </a:extLst>
          </p:cNvPr>
          <p:cNvSpPr/>
          <p:nvPr/>
        </p:nvSpPr>
        <p:spPr>
          <a:xfrm>
            <a:off x="198510" y="525446"/>
            <a:ext cx="12283931" cy="2813142"/>
          </a:xfrm>
          <a:prstGeom prst="rect">
            <a:avLst/>
          </a:prstGeom>
        </p:spPr>
        <p:txBody>
          <a:bodyPr wrap="square">
            <a:spAutoFit/>
          </a:bodyPr>
          <a:lstStyle/>
          <a:p>
            <a:pPr defTabSz="950976" fontAlgn="auto">
              <a:spcBef>
                <a:spcPts val="0"/>
              </a:spcBef>
              <a:spcAft>
                <a:spcPts val="0"/>
              </a:spcAft>
            </a:pPr>
            <a:r>
              <a:rPr lang="en-US" sz="2080" dirty="0">
                <a:solidFill>
                  <a:prstClr val="black"/>
                </a:solidFill>
                <a:effectLst/>
                <a:latin typeface="Calibri" panose="020F0502020204030204"/>
              </a:rPr>
              <a:t>     </a:t>
            </a:r>
            <a:r>
              <a:rPr lang="en-US" sz="2496" b="1" dirty="0" err="1">
                <a:solidFill>
                  <a:prstClr val="black"/>
                </a:solidFill>
                <a:effectLst/>
                <a:latin typeface="Arial" panose="020B0604020202020204" pitchFamily="34" charset="0"/>
                <a:ea typeface="Calibri" panose="020F0502020204030204" pitchFamily="34" charset="0"/>
                <a:cs typeface="Arial" panose="020B0604020202020204" pitchFamily="34" charset="0"/>
              </a:rPr>
              <a:t>Tere</a:t>
            </a:r>
            <a:r>
              <a:rPr lang="en-US" sz="2496" b="1" dirty="0">
                <a:solidFill>
                  <a:prstClr val="black"/>
                </a:solidFill>
                <a:effectLst/>
                <a:latin typeface="Arial" panose="020B0604020202020204" pitchFamily="34" charset="0"/>
                <a:ea typeface="Calibri" panose="020F0502020204030204" pitchFamily="34" charset="0"/>
                <a:cs typeface="Arial" panose="020B0604020202020204" pitchFamily="34" charset="0"/>
              </a:rPr>
              <a:t> are two approaches to implement any tracking procedure:</a:t>
            </a:r>
          </a:p>
          <a:p>
            <a:pPr marL="356616" indent="-356616" defTabSz="950976" fontAlgn="auto">
              <a:spcBef>
                <a:spcPts val="0"/>
              </a:spcBef>
              <a:spcAft>
                <a:spcPts val="0"/>
              </a:spcAft>
              <a:buFontTx/>
              <a:buAutoNum type="arabicPeriod"/>
            </a:pPr>
            <a:r>
              <a:rPr lang="en-US" sz="1872" b="1" u="sng" dirty="0">
                <a:solidFill>
                  <a:srgbClr val="C00000"/>
                </a:solidFill>
                <a:effectLst/>
                <a:latin typeface="Arial" panose="020B0604020202020204" pitchFamily="34" charset="0"/>
                <a:ea typeface="Calibri" panose="020F0502020204030204" pitchFamily="34" charset="0"/>
                <a:cs typeface="Arial" panose="020B0604020202020204" pitchFamily="34" charset="0"/>
              </a:rPr>
              <a:t>Local tracking</a:t>
            </a:r>
            <a:r>
              <a:rPr lang="en-US" sz="1872" b="1" dirty="0">
                <a:solidFill>
                  <a:prstClr val="black"/>
                </a:solidFill>
                <a:effectLst/>
                <a:latin typeface="Arial" panose="020B0604020202020204" pitchFamily="34" charset="0"/>
                <a:ea typeface="Calibri" panose="020F0502020204030204" pitchFamily="34" charset="0"/>
                <a:cs typeface="Arial" panose="020B0604020202020204" pitchFamily="34" charset="0"/>
              </a:rPr>
              <a:t>, when tracks are reconstructed one after the other</a:t>
            </a:r>
            <a:r>
              <a:rPr lang="en-US" sz="1872" dirty="0">
                <a:solidFill>
                  <a:prstClr val="black"/>
                </a:solidFill>
                <a:effectLst/>
                <a:latin typeface="Arial" panose="020B0604020202020204" pitchFamily="34" charset="0"/>
                <a:ea typeface="Calibri" panose="020F0502020204030204" pitchFamily="34" charset="0"/>
                <a:cs typeface="Arial" panose="020B0604020202020204" pitchFamily="34" charset="0"/>
              </a:rPr>
              <a:t>, as in KF algorithm. </a:t>
            </a:r>
          </a:p>
          <a:p>
            <a:pPr defTabSz="950976" fontAlgn="auto">
              <a:spcBef>
                <a:spcPts val="0"/>
              </a:spcBef>
              <a:spcAft>
                <a:spcPts val="0"/>
              </a:spcAft>
            </a:pPr>
            <a:r>
              <a:rPr lang="en-US" sz="1872" dirty="0">
                <a:solidFill>
                  <a:prstClr val="black"/>
                </a:solidFill>
                <a:effectLst/>
                <a:latin typeface="Arial" panose="020B0604020202020204" pitchFamily="34" charset="0"/>
                <a:ea typeface="Calibri" panose="020F0502020204030204" pitchFamily="34" charset="0"/>
                <a:cs typeface="Arial" panose="020B0604020202020204" pitchFamily="34" charset="0"/>
              </a:rPr>
              <a:t>      Drawbacks,- slow, no way to see the dependence between individual tracks or groups of tracks and such phenomenon as secondary vertices, the need to realize the next stage for looking the even vertex.</a:t>
            </a:r>
          </a:p>
          <a:p>
            <a:pPr marL="356616" indent="-356616" defTabSz="950976" fontAlgn="auto">
              <a:spcBef>
                <a:spcPts val="0"/>
              </a:spcBef>
              <a:spcAft>
                <a:spcPts val="0"/>
              </a:spcAft>
              <a:buFontTx/>
              <a:buAutoNum type="arabicPeriod" startAt="2"/>
            </a:pPr>
            <a:r>
              <a:rPr lang="en-US" sz="1872" b="1" u="sng" dirty="0">
                <a:solidFill>
                  <a:srgbClr val="C00000"/>
                </a:solidFill>
                <a:effectLst/>
                <a:latin typeface="Arial" panose="020B0604020202020204" pitchFamily="34" charset="0"/>
                <a:ea typeface="Calibri" panose="020F0502020204030204" pitchFamily="34" charset="0"/>
                <a:cs typeface="Arial" panose="020B0604020202020204" pitchFamily="34" charset="0"/>
              </a:rPr>
              <a:t>Global tracking</a:t>
            </a:r>
            <a:r>
              <a:rPr lang="en-US" sz="1872" dirty="0">
                <a:solidFill>
                  <a:prstClr val="black"/>
                </a:solidFill>
                <a:effectLst/>
                <a:latin typeface="Arial" panose="020B0604020202020204" pitchFamily="34" charset="0"/>
                <a:ea typeface="Calibri" panose="020F0502020204030204" pitchFamily="34" charset="0"/>
                <a:cs typeface="Arial" panose="020B0604020202020204" pitchFamily="34" charset="0"/>
              </a:rPr>
              <a:t>, in which the recognition of tracks among noises is performed </a:t>
            </a:r>
            <a:r>
              <a:rPr lang="en-US" sz="1872" b="1" dirty="0">
                <a:solidFill>
                  <a:prstClr val="black"/>
                </a:solidFill>
                <a:effectLst/>
                <a:latin typeface="Arial" panose="020B0604020202020204" pitchFamily="34" charset="0"/>
                <a:ea typeface="Calibri" panose="020F0502020204030204" pitchFamily="34" charset="0"/>
                <a:cs typeface="Arial" panose="020B0604020202020204" pitchFamily="34" charset="0"/>
              </a:rPr>
              <a:t>immediately across the entire picture of the event</a:t>
            </a:r>
            <a:r>
              <a:rPr lang="en-US" altLang="ru-RU" sz="1872"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defTabSz="950976" fontAlgn="auto">
              <a:spcBef>
                <a:spcPts val="0"/>
              </a:spcBef>
              <a:spcAft>
                <a:spcPts val="0"/>
              </a:spcAft>
            </a:pPr>
            <a:r>
              <a:rPr lang="en-US" altLang="ru-RU" sz="208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1. Local tracking for the GEM detector of  the BM@N experiment</a:t>
            </a:r>
            <a:r>
              <a:rPr lang="ru-RU" altLang="ru-RU" sz="2080" dirty="0">
                <a:solidFill>
                  <a:srgbClr val="0000FF"/>
                </a:solidFill>
                <a:effectLst/>
                <a:latin typeface="Arial" panose="020B0604020202020204" pitchFamily="34" charset="0"/>
                <a:cs typeface="Arial" panose="020B0604020202020204" pitchFamily="34" charset="0"/>
              </a:rPr>
              <a:t> </a:t>
            </a:r>
            <a:r>
              <a:rPr lang="en-US" altLang="ru-RU" sz="1872" dirty="0">
                <a:solidFill>
                  <a:prstClr val="black"/>
                </a:solidFill>
                <a:effectLst/>
                <a:latin typeface="Arial" panose="020B0604020202020204" pitchFamily="34" charset="0"/>
                <a:cs typeface="Arial" panose="020B0604020202020204" pitchFamily="34" charset="0"/>
              </a:rPr>
              <a:t>is especially difficult because of the giant number of fake hit presence,</a:t>
            </a:r>
            <a:r>
              <a:rPr lang="ru-RU" altLang="ru-RU" sz="1872" dirty="0">
                <a:solidFill>
                  <a:prstClr val="black"/>
                </a:solidFill>
                <a:effectLst/>
                <a:latin typeface="Arial" panose="020B0604020202020204" pitchFamily="34" charset="0"/>
                <a:cs typeface="Arial" panose="020B0604020202020204" pitchFamily="34" charset="0"/>
              </a:rPr>
              <a:t> </a:t>
            </a:r>
            <a:r>
              <a:rPr lang="en-US" altLang="ru-RU" sz="1872" dirty="0">
                <a:solidFill>
                  <a:prstClr val="black"/>
                </a:solidFill>
                <a:effectLst/>
                <a:latin typeface="Arial" panose="020B0604020202020204" pitchFamily="34" charset="0"/>
                <a:cs typeface="Arial" panose="020B0604020202020204" pitchFamily="34" charset="0"/>
              </a:rPr>
              <a:t>which makes it extremely difficult to search for those hits at subsequent detector stations that are a continuation of the track being processed.</a:t>
            </a:r>
            <a:endParaRPr lang="en-US" sz="1872" b="1" dirty="0">
              <a:solidFill>
                <a:prstClr val="black"/>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5475EE0B-4438-4844-99F4-7C46EBEC21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884" y="3379079"/>
            <a:ext cx="3530683" cy="2220482"/>
          </a:xfrm>
          <a:prstGeom prst="rect">
            <a:avLst/>
          </a:prstGeom>
        </p:spPr>
      </p:pic>
      <p:sp>
        <p:nvSpPr>
          <p:cNvPr id="13" name="TextBox 12">
            <a:extLst>
              <a:ext uri="{FF2B5EF4-FFF2-40B4-BE49-F238E27FC236}">
                <a16:creationId xmlns:a16="http://schemas.microsoft.com/office/drawing/2014/main" id="{49D2AED7-5C02-48CE-ADB8-19BF63825435}"/>
              </a:ext>
            </a:extLst>
          </p:cNvPr>
          <p:cNvSpPr txBox="1"/>
          <p:nvPr/>
        </p:nvSpPr>
        <p:spPr>
          <a:xfrm>
            <a:off x="4150098" y="3251288"/>
            <a:ext cx="8384189" cy="1820883"/>
          </a:xfrm>
          <a:prstGeom prst="rect">
            <a:avLst/>
          </a:prstGeom>
          <a:noFill/>
        </p:spPr>
        <p:txBody>
          <a:bodyPr wrap="square">
            <a:spAutoFit/>
          </a:bodyPr>
          <a:lstStyle/>
          <a:p>
            <a:pPr defTabSz="950976" fontAlgn="auto">
              <a:spcBef>
                <a:spcPts val="0"/>
              </a:spcBef>
              <a:spcAft>
                <a:spcPts val="0"/>
              </a:spcAft>
            </a:pPr>
            <a:r>
              <a:rPr lang="en-US" sz="1872" dirty="0">
                <a:solidFill>
                  <a:prstClr val="black"/>
                </a:solidFill>
                <a:effectLst/>
                <a:latin typeface="Calibri" panose="020F0502020204030204"/>
              </a:rPr>
              <a:t>However the flexibility of the </a:t>
            </a:r>
            <a:r>
              <a:rPr lang="en-US" sz="1872" b="1" dirty="0">
                <a:solidFill>
                  <a:prstClr val="black"/>
                </a:solidFill>
                <a:effectLst/>
                <a:latin typeface="Calibri" panose="020F0502020204030204"/>
              </a:rPr>
              <a:t>recurrent neural net </a:t>
            </a:r>
            <a:r>
              <a:rPr lang="en-US" sz="1872" dirty="0">
                <a:solidFill>
                  <a:prstClr val="black"/>
                </a:solidFill>
                <a:effectLst/>
                <a:latin typeface="Calibri" panose="020F0502020204030204"/>
              </a:rPr>
              <a:t>construction allowed us to overcome these difficulties by inventing the</a:t>
            </a:r>
            <a:r>
              <a:rPr lang="ru-RU" sz="1872" dirty="0">
                <a:solidFill>
                  <a:prstClr val="black"/>
                </a:solidFill>
                <a:effectLst/>
                <a:latin typeface="Calibri" panose="020F0502020204030204"/>
              </a:rPr>
              <a:t> </a:t>
            </a:r>
            <a:r>
              <a:rPr lang="en-US" sz="1872" dirty="0">
                <a:solidFill>
                  <a:prstClr val="black"/>
                </a:solidFill>
                <a:effectLst/>
                <a:latin typeface="Calibri" panose="020F0502020204030204"/>
              </a:rPr>
              <a:t>new network which combine both steps in one </a:t>
            </a:r>
            <a:r>
              <a:rPr lang="en-US" sz="1872" b="1" dirty="0">
                <a:solidFill>
                  <a:prstClr val="black"/>
                </a:solidFill>
                <a:effectLst/>
                <a:latin typeface="Calibri" panose="020F0502020204030204"/>
              </a:rPr>
              <a:t>end-to-end TrackNETv2 with the regression part </a:t>
            </a:r>
            <a:r>
              <a:rPr lang="en-US" sz="1872" dirty="0">
                <a:solidFill>
                  <a:prstClr val="black"/>
                </a:solidFill>
                <a:effectLst/>
                <a:latin typeface="Calibri" panose="020F0502020204030204"/>
              </a:rPr>
              <a:t>of four neurons, two of which </a:t>
            </a:r>
            <a:r>
              <a:rPr lang="en-US" sz="1872" b="1" dirty="0">
                <a:solidFill>
                  <a:prstClr val="black"/>
                </a:solidFill>
                <a:effectLst/>
                <a:latin typeface="Calibri" panose="020F0502020204030204"/>
              </a:rPr>
              <a:t>predict the point of the center of ellipse on the next coordinate plane</a:t>
            </a:r>
            <a:r>
              <a:rPr lang="en-US" sz="1872" dirty="0">
                <a:solidFill>
                  <a:prstClr val="black"/>
                </a:solidFill>
                <a:effectLst/>
                <a:latin typeface="Calibri" panose="020F0502020204030204"/>
              </a:rPr>
              <a:t>, where to search for track-candidate continuation and another two – </a:t>
            </a:r>
            <a:r>
              <a:rPr lang="en-US" sz="1872" b="1" dirty="0">
                <a:solidFill>
                  <a:prstClr val="black"/>
                </a:solidFill>
                <a:effectLst/>
                <a:latin typeface="Calibri" panose="020F0502020204030204"/>
              </a:rPr>
              <a:t>define the semiaxis of that ellipse.</a:t>
            </a:r>
            <a:r>
              <a:rPr lang="ru-RU" sz="1872" b="1" dirty="0">
                <a:solidFill>
                  <a:prstClr val="black"/>
                </a:solidFill>
                <a:effectLst/>
                <a:latin typeface="Calibri" panose="020F0502020204030204"/>
              </a:rPr>
              <a:t> </a:t>
            </a:r>
            <a:endParaRPr lang="en-US" sz="1872" dirty="0">
              <a:solidFill>
                <a:prstClr val="black"/>
              </a:solidFill>
              <a:effectLst/>
              <a:latin typeface="Calibri" panose="020F0502020204030204"/>
            </a:endParaRPr>
          </a:p>
        </p:txBody>
      </p:sp>
      <p:sp>
        <p:nvSpPr>
          <p:cNvPr id="8" name="TextBox 7">
            <a:extLst>
              <a:ext uri="{FF2B5EF4-FFF2-40B4-BE49-F238E27FC236}">
                <a16:creationId xmlns:a16="http://schemas.microsoft.com/office/drawing/2014/main" id="{0589DE9F-6EA7-419F-BF3C-571DAAC2F3AF}"/>
              </a:ext>
            </a:extLst>
          </p:cNvPr>
          <p:cNvSpPr txBox="1"/>
          <p:nvPr/>
        </p:nvSpPr>
        <p:spPr>
          <a:xfrm>
            <a:off x="3929915" y="4981577"/>
            <a:ext cx="4859471" cy="2108975"/>
          </a:xfrm>
          <a:prstGeom prst="rect">
            <a:avLst/>
          </a:prstGeom>
          <a:noFill/>
        </p:spPr>
        <p:txBody>
          <a:bodyPr wrap="square" rtlCol="0">
            <a:spAutoFit/>
          </a:bodyPr>
          <a:lstStyle/>
          <a:p>
            <a:pPr defTabSz="950976" fontAlgn="auto">
              <a:spcBef>
                <a:spcPts val="0"/>
              </a:spcBef>
              <a:spcAft>
                <a:spcPts val="0"/>
              </a:spcAft>
            </a:pPr>
            <a:r>
              <a:rPr lang="en-US" sz="1872" b="1" dirty="0">
                <a:solidFill>
                  <a:prstClr val="black"/>
                </a:solidFill>
                <a:effectLst/>
                <a:latin typeface="Calibri" panose="020F0502020204030204"/>
              </a:rPr>
              <a:t>It gives us the opportunity </a:t>
            </a:r>
            <a:r>
              <a:rPr lang="en-US" sz="1872" b="1" dirty="0">
                <a:solidFill>
                  <a:srgbClr val="C00000"/>
                </a:solidFill>
                <a:effectLst/>
                <a:latin typeface="Calibri" panose="020F0502020204030204"/>
              </a:rPr>
              <a:t>to train a single end-to-end model using only true tracks</a:t>
            </a:r>
            <a:r>
              <a:rPr lang="en-US" sz="1872" b="1" dirty="0">
                <a:solidFill>
                  <a:prstClr val="black"/>
                </a:solidFill>
                <a:effectLst/>
                <a:latin typeface="Calibri" panose="020F0502020204030204"/>
              </a:rPr>
              <a:t>, which can be extracted from Monte-Carlo simulation.</a:t>
            </a:r>
          </a:p>
          <a:p>
            <a:pPr defTabSz="950976" fontAlgn="auto">
              <a:spcBef>
                <a:spcPts val="0"/>
              </a:spcBef>
              <a:spcAft>
                <a:spcPts val="0"/>
              </a:spcAft>
            </a:pPr>
            <a:r>
              <a:rPr lang="en-US" sz="1872" b="1" dirty="0">
                <a:solidFill>
                  <a:prstClr val="black"/>
                </a:solidFill>
                <a:effectLst/>
                <a:latin typeface="Calibri" panose="020F0502020204030204"/>
              </a:rPr>
              <a:t>So we got the neural network performing track following </a:t>
            </a:r>
            <a:r>
              <a:rPr lang="en-US" sz="1872" b="1" dirty="0">
                <a:solidFill>
                  <a:srgbClr val="FF0000"/>
                </a:solidFill>
                <a:effectLst/>
                <a:latin typeface="Calibri" panose="020F0502020204030204"/>
              </a:rPr>
              <a:t>like  Kalman filter</a:t>
            </a:r>
            <a:r>
              <a:rPr lang="en-US" sz="1872" b="1" dirty="0">
                <a:solidFill>
                  <a:prstClr val="black"/>
                </a:solidFill>
                <a:effectLst/>
                <a:latin typeface="Calibri" panose="020F0502020204030204"/>
              </a:rPr>
              <a:t>, although without its track fitting part</a:t>
            </a:r>
            <a:endParaRPr lang="ru-RU" sz="1872" b="1" dirty="0">
              <a:solidFill>
                <a:prstClr val="black"/>
              </a:solidFill>
              <a:effectLst/>
              <a:latin typeface="Calibri" panose="020F0502020204030204"/>
            </a:endParaRPr>
          </a:p>
          <a:p>
            <a:pPr defTabSz="950976" fontAlgn="auto">
              <a:spcBef>
                <a:spcPts val="0"/>
              </a:spcBef>
              <a:spcAft>
                <a:spcPts val="0"/>
              </a:spcAft>
            </a:pPr>
            <a:endParaRPr lang="ru-RU" sz="1872" dirty="0">
              <a:solidFill>
                <a:prstClr val="black"/>
              </a:solidFill>
              <a:effectLst/>
              <a:latin typeface="Calibri" panose="020F0502020204030204"/>
            </a:endParaRPr>
          </a:p>
        </p:txBody>
      </p:sp>
      <p:sp>
        <p:nvSpPr>
          <p:cNvPr id="15" name="TextBox 14">
            <a:extLst>
              <a:ext uri="{FF2B5EF4-FFF2-40B4-BE49-F238E27FC236}">
                <a16:creationId xmlns:a16="http://schemas.microsoft.com/office/drawing/2014/main" id="{58DA2295-A60A-4F2F-9A4A-156D492DC561}"/>
              </a:ext>
            </a:extLst>
          </p:cNvPr>
          <p:cNvSpPr txBox="1"/>
          <p:nvPr/>
        </p:nvSpPr>
        <p:spPr>
          <a:xfrm>
            <a:off x="142645" y="5626252"/>
            <a:ext cx="3803421" cy="1020536"/>
          </a:xfrm>
          <a:prstGeom prst="rect">
            <a:avLst/>
          </a:prstGeom>
          <a:noFill/>
        </p:spPr>
        <p:txBody>
          <a:bodyPr wrap="square" rtlCol="0">
            <a:spAutoFit/>
          </a:bodyPr>
          <a:lstStyle/>
          <a:p>
            <a:pPr algn="ctr" defTabSz="950976" fontAlgn="auto">
              <a:spcBef>
                <a:spcPts val="0"/>
              </a:spcBef>
              <a:spcAft>
                <a:spcPts val="0"/>
              </a:spcAft>
            </a:pPr>
            <a:r>
              <a:rPr lang="en-US" sz="1456" b="1" dirty="0">
                <a:solidFill>
                  <a:prstClr val="black"/>
                </a:solidFill>
                <a:effectLst/>
                <a:latin typeface="Calibri" panose="020F0502020204030204"/>
              </a:rPr>
              <a:t>Scheme of the recurrent TrackNETv2 </a:t>
            </a:r>
          </a:p>
          <a:p>
            <a:pPr algn="ctr" defTabSz="950976" fontAlgn="auto">
              <a:spcBef>
                <a:spcPts val="0"/>
              </a:spcBef>
              <a:spcAft>
                <a:spcPts val="0"/>
              </a:spcAft>
            </a:pPr>
            <a:r>
              <a:rPr lang="en-US" sz="1456" b="1" dirty="0">
                <a:solidFill>
                  <a:prstClr val="black"/>
                </a:solidFill>
                <a:effectLst/>
                <a:latin typeface="Calibri" panose="020F0502020204030204"/>
              </a:rPr>
              <a:t>neural network</a:t>
            </a:r>
          </a:p>
          <a:p>
            <a:pPr defTabSz="950976" fontAlgn="auto">
              <a:spcBef>
                <a:spcPts val="0"/>
              </a:spcBef>
              <a:spcAft>
                <a:spcPts val="0"/>
              </a:spcAft>
            </a:pPr>
            <a:r>
              <a:rPr lang="en-US" sz="1664" b="1" dirty="0">
                <a:solidFill>
                  <a:prstClr val="black"/>
                </a:solidFill>
                <a:effectLst/>
                <a:latin typeface="Calibri" panose="020F0502020204030204" pitchFamily="34" charset="0"/>
                <a:cs typeface="Calibri" panose="020F0502020204030204" pitchFamily="34" charset="0"/>
              </a:rPr>
              <a:t>See   </a:t>
            </a:r>
            <a:r>
              <a:rPr lang="en-US" sz="1664" b="1" dirty="0">
                <a:solidFill>
                  <a:srgbClr val="6432F2"/>
                </a:solidFill>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https://doi.org/10.1063/1.5130102</a:t>
            </a:r>
            <a:r>
              <a:rPr lang="ru-RU" sz="1664" b="1" dirty="0">
                <a:solidFill>
                  <a:srgbClr val="6432F2"/>
                </a:solidFill>
                <a:effectLst/>
                <a:latin typeface="Calibri" panose="020F0502020204030204" pitchFamily="34" charset="0"/>
                <a:cs typeface="Calibri" panose="020F0502020204030204" pitchFamily="34" charset="0"/>
              </a:rPr>
              <a:t> </a:t>
            </a:r>
          </a:p>
          <a:p>
            <a:pPr algn="ctr" defTabSz="950976" fontAlgn="auto">
              <a:spcBef>
                <a:spcPts val="0"/>
              </a:spcBef>
              <a:spcAft>
                <a:spcPts val="0"/>
              </a:spcAft>
            </a:pPr>
            <a:endParaRPr lang="ru-RU" sz="1456" b="1" dirty="0">
              <a:solidFill>
                <a:prstClr val="black"/>
              </a:solidFill>
              <a:effectLst/>
              <a:latin typeface="Calibri" panose="020F0502020204030204"/>
            </a:endParaRPr>
          </a:p>
        </p:txBody>
      </p:sp>
      <p:pic>
        <p:nvPicPr>
          <p:cNvPr id="16" name="Рисунок 15">
            <a:extLst>
              <a:ext uri="{FF2B5EF4-FFF2-40B4-BE49-F238E27FC236}">
                <a16:creationId xmlns:a16="http://schemas.microsoft.com/office/drawing/2014/main" id="{94BA6FE6-6D78-4153-BB4A-3888FA71BC14}"/>
              </a:ext>
            </a:extLst>
          </p:cNvPr>
          <p:cNvPicPr>
            <a:picLocks noChangeAspect="1"/>
          </p:cNvPicPr>
          <p:nvPr/>
        </p:nvPicPr>
        <p:blipFill>
          <a:blip r:embed="rId4"/>
          <a:stretch>
            <a:fillRect/>
          </a:stretch>
        </p:blipFill>
        <p:spPr>
          <a:xfrm>
            <a:off x="8917428" y="4760683"/>
            <a:ext cx="3565013" cy="2037114"/>
          </a:xfrm>
          <a:prstGeom prst="rect">
            <a:avLst/>
          </a:prstGeom>
        </p:spPr>
      </p:pic>
    </p:spTree>
    <p:extLst>
      <p:ext uri="{BB962C8B-B14F-4D97-AF65-F5344CB8AC3E}">
        <p14:creationId xmlns:p14="http://schemas.microsoft.com/office/powerpoint/2010/main" val="861997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D26341-0337-490B-9558-BAD7F91A5B3F}"/>
              </a:ext>
            </a:extLst>
          </p:cNvPr>
          <p:cNvSpPr txBox="1"/>
          <p:nvPr/>
        </p:nvSpPr>
        <p:spPr>
          <a:xfrm>
            <a:off x="124755" y="662759"/>
            <a:ext cx="12191419" cy="2089803"/>
          </a:xfrm>
          <a:prstGeom prst="rect">
            <a:avLst/>
          </a:prstGeom>
          <a:noFill/>
        </p:spPr>
        <p:txBody>
          <a:bodyPr wrap="square">
            <a:spAutoFit/>
          </a:bodyPr>
          <a:lstStyle/>
          <a:p>
            <a:pPr defTabSz="950976" fontAlgn="auto">
              <a:spcBef>
                <a:spcPts val="0"/>
              </a:spcBef>
              <a:spcAft>
                <a:spcPts val="624"/>
              </a:spcAft>
            </a:pPr>
            <a:r>
              <a:rPr lang="en-US" sz="2080" dirty="0">
                <a:solidFill>
                  <a:prstClr val="black"/>
                </a:solidFill>
                <a:effectLst/>
                <a:latin typeface="Calibri" panose="020F0502020204030204" pitchFamily="34" charset="0"/>
                <a:ea typeface="Arial" panose="020B0604020202020204" pitchFamily="34" charset="0"/>
                <a:cs typeface="Calibri" panose="020F0502020204030204" pitchFamily="34" charset="0"/>
              </a:rPr>
              <a:t>Global recognition of tracks among the noises is carried out at once over the entire picture of the event. </a:t>
            </a:r>
          </a:p>
          <a:p>
            <a:pPr defTabSz="950976" fontAlgn="auto">
              <a:spcBef>
                <a:spcPts val="0"/>
              </a:spcBef>
              <a:spcAft>
                <a:spcPts val="624"/>
              </a:spcAft>
            </a:pPr>
            <a:r>
              <a:rPr lang="en-US" sz="2080" dirty="0">
                <a:solidFill>
                  <a:prstClr val="black"/>
                </a:solidFill>
                <a:effectLst/>
                <a:latin typeface="Calibri" panose="020F0502020204030204" pitchFamily="34" charset="0"/>
                <a:ea typeface="Arial" panose="020B0604020202020204" pitchFamily="34" charset="0"/>
                <a:cs typeface="Calibri" panose="020F0502020204030204" pitchFamily="34" charset="0"/>
              </a:rPr>
              <a:t>The </a:t>
            </a:r>
            <a:r>
              <a:rPr lang="en-US" sz="2080" dirty="0" err="1">
                <a:solidFill>
                  <a:prstClr val="black"/>
                </a:solidFill>
                <a:effectLst/>
                <a:latin typeface="Calibri" panose="020F0502020204030204" pitchFamily="34" charset="0"/>
                <a:ea typeface="Arial" panose="020B0604020202020204" pitchFamily="34" charset="0"/>
                <a:cs typeface="Calibri" panose="020F0502020204030204" pitchFamily="34" charset="0"/>
              </a:rPr>
              <a:t>GraphNet</a:t>
            </a:r>
            <a:r>
              <a:rPr lang="en-US" sz="2080" dirty="0">
                <a:solidFill>
                  <a:prstClr val="black"/>
                </a:solidFill>
                <a:effectLst/>
                <a:latin typeface="Calibri" panose="020F0502020204030204" pitchFamily="34" charset="0"/>
                <a:ea typeface="Arial" panose="020B0604020202020204" pitchFamily="34" charset="0"/>
                <a:cs typeface="Calibri" panose="020F0502020204030204" pitchFamily="34" charset="0"/>
              </a:rPr>
              <a:t> program is based on the use of graph neural networks for tracking. An event is represented as a graph with hits as nodes, and then this </a:t>
            </a:r>
            <a:r>
              <a:rPr lang="en-US" sz="2080" b="1" dirty="0">
                <a:solidFill>
                  <a:prstClr val="black"/>
                </a:solidFill>
                <a:effectLst/>
                <a:latin typeface="Calibri" panose="020F0502020204030204" pitchFamily="34" charset="0"/>
                <a:ea typeface="Arial" panose="020B0604020202020204" pitchFamily="34" charset="0"/>
                <a:cs typeface="Calibri" panose="020F0502020204030204" pitchFamily="34" charset="0"/>
              </a:rPr>
              <a:t>graph is inverted into a linear digraph, when the edges are represented by nodes and the nodes of the original graph are represented by edges</a:t>
            </a:r>
            <a:r>
              <a:rPr lang="en-US" sz="2080" dirty="0">
                <a:solidFill>
                  <a:prstClr val="black"/>
                </a:solidFill>
                <a:effectLst/>
                <a:latin typeface="Calibri" panose="020F0502020204030204" pitchFamily="34" charset="0"/>
                <a:ea typeface="Arial" panose="020B0604020202020204" pitchFamily="34" charset="0"/>
                <a:cs typeface="Calibri" panose="020F0502020204030204" pitchFamily="34" charset="0"/>
              </a:rPr>
              <a:t>. In this case, information about the curvature of track segments is embedded in the edges of the graph, which simplifies the recognition of tracks in the sea of fakes and noises                     </a:t>
            </a:r>
            <a:r>
              <a:rPr lang="en-US" sz="1872" b="1" dirty="0">
                <a:solidFill>
                  <a:prstClr val="black"/>
                </a:solidFill>
                <a:effectLst/>
                <a:latin typeface="Calibri" panose="020F0502020204030204" pitchFamily="34" charset="0"/>
                <a:ea typeface="Calibri" panose="020F0502020204030204" pitchFamily="34" charset="0"/>
                <a:cs typeface="Calibri" panose="020F0502020204030204" pitchFamily="34" charset="0"/>
              </a:rPr>
              <a:t>See </a:t>
            </a:r>
            <a:r>
              <a:rPr lang="en-US" sz="1872" b="1" dirty="0">
                <a:solidFill>
                  <a:srgbClr val="6432F2"/>
                </a:solidFill>
                <a:effectLst/>
                <a:latin typeface="Calibri" panose="020F0502020204030204" pitchFamily="34" charset="0"/>
                <a:ea typeface="Calibri" panose="020F0502020204030204" pitchFamily="34" charset="0"/>
                <a:cs typeface="Calibri" panose="020F0502020204030204" pitchFamily="34" charset="0"/>
              </a:rPr>
              <a:t>http://ceur-ws.org/Vol-2507/280-284-paper-50.pdf</a:t>
            </a:r>
            <a:r>
              <a:rPr lang="ru-RU" sz="1872" b="1" dirty="0">
                <a:solidFill>
                  <a:prstClr val="black"/>
                </a:solidFill>
                <a:effectLst/>
                <a:latin typeface="Calibri" panose="020F0502020204030204" pitchFamily="34" charset="0"/>
                <a:ea typeface="Calibri" panose="020F0502020204030204" pitchFamily="34" charset="0"/>
                <a:cs typeface="Calibri" panose="020F0502020204030204" pitchFamily="34" charset="0"/>
              </a:rPr>
              <a:t>	</a:t>
            </a:r>
            <a:endParaRPr lang="ru-RU" sz="1872" b="1" dirty="0">
              <a:solidFill>
                <a:srgbClr val="6432F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a:extLst>
              <a:ext uri="{FF2B5EF4-FFF2-40B4-BE49-F238E27FC236}">
                <a16:creationId xmlns:a16="http://schemas.microsoft.com/office/drawing/2014/main" id="{291D2613-FC75-4785-A4D2-044AD8081148}"/>
              </a:ext>
            </a:extLst>
          </p:cNvPr>
          <p:cNvPicPr/>
          <p:nvPr/>
        </p:nvPicPr>
        <p:blipFill>
          <a:blip r:embed="rId2" cstate="print">
            <a:extLst>
              <a:ext uri="{BEBA8EAE-BF5A-486C-A8C5-ECC9F3942E4B}">
                <a14:imgProps xmlns:a14="http://schemas.microsoft.com/office/drawing/2010/main">
                  <a14:imgLayer r:embed="rId3">
                    <a14:imgEffect>
                      <a14:saturation sat="82000"/>
                    </a14:imgEffect>
                    <a14:imgEffect>
                      <a14:brightnessContrast bright="-2000" contrast="36000"/>
                    </a14:imgEffect>
                  </a14:imgLayer>
                </a14:imgProps>
              </a:ext>
              <a:ext uri="{28A0092B-C50C-407E-A947-70E740481C1C}">
                <a14:useLocalDpi xmlns:a14="http://schemas.microsoft.com/office/drawing/2010/main" val="0"/>
              </a:ext>
            </a:extLst>
          </a:blip>
          <a:stretch>
            <a:fillRect/>
          </a:stretch>
        </p:blipFill>
        <p:spPr>
          <a:xfrm>
            <a:off x="166666" y="2387664"/>
            <a:ext cx="3785425" cy="3380011"/>
          </a:xfrm>
          <a:prstGeom prst="rect">
            <a:avLst/>
          </a:prstGeom>
        </p:spPr>
      </p:pic>
      <p:sp>
        <p:nvSpPr>
          <p:cNvPr id="2" name="TextBox 1">
            <a:extLst>
              <a:ext uri="{FF2B5EF4-FFF2-40B4-BE49-F238E27FC236}">
                <a16:creationId xmlns:a16="http://schemas.microsoft.com/office/drawing/2014/main" id="{4F31E929-F8D7-47F2-BD02-827988DDFB93}"/>
              </a:ext>
            </a:extLst>
          </p:cNvPr>
          <p:cNvSpPr txBox="1"/>
          <p:nvPr/>
        </p:nvSpPr>
        <p:spPr>
          <a:xfrm flipH="1">
            <a:off x="465298" y="5760843"/>
            <a:ext cx="3827382" cy="988476"/>
          </a:xfrm>
          <a:prstGeom prst="rect">
            <a:avLst/>
          </a:prstGeom>
          <a:noFill/>
        </p:spPr>
        <p:txBody>
          <a:bodyPr wrap="square" rtlCol="0">
            <a:spAutoFit/>
          </a:bodyPr>
          <a:lstStyle/>
          <a:p>
            <a:pPr defTabSz="950976" eaLnBrk="0" hangingPunct="0"/>
            <a:r>
              <a:rPr lang="ru-RU" altLang="ru-RU" sz="1456" b="1" dirty="0" err="1">
                <a:solidFill>
                  <a:srgbClr val="202124"/>
                </a:solidFill>
                <a:effectLst/>
                <a:latin typeface="Google Sans"/>
              </a:rPr>
              <a:t>Graphical</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representation</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of</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the</a:t>
            </a:r>
            <a:r>
              <a:rPr lang="ru-RU" altLang="ru-RU" sz="1456" b="1" dirty="0">
                <a:solidFill>
                  <a:srgbClr val="202124"/>
                </a:solidFill>
                <a:effectLst/>
                <a:latin typeface="Google Sans"/>
              </a:rPr>
              <a:t> C + C</a:t>
            </a:r>
            <a:r>
              <a:rPr lang="en-US" altLang="ru-RU" sz="1456" b="1" dirty="0">
                <a:solidFill>
                  <a:srgbClr val="202124"/>
                </a:solidFill>
                <a:effectLst/>
                <a:latin typeface="Google Sans"/>
              </a:rPr>
              <a:t>, </a:t>
            </a:r>
            <a:r>
              <a:rPr lang="ru-RU" altLang="ru-RU" sz="1456" b="1" dirty="0">
                <a:solidFill>
                  <a:srgbClr val="202124"/>
                </a:solidFill>
                <a:effectLst/>
                <a:latin typeface="Google Sans"/>
              </a:rPr>
              <a:t> 4 </a:t>
            </a:r>
            <a:r>
              <a:rPr lang="ru-RU" altLang="ru-RU" sz="1456" b="1" dirty="0" err="1">
                <a:solidFill>
                  <a:srgbClr val="202124"/>
                </a:solidFill>
                <a:effectLst/>
                <a:latin typeface="Google Sans"/>
              </a:rPr>
              <a:t>GeV</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event</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of</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the</a:t>
            </a:r>
            <a:r>
              <a:rPr lang="ru-RU" altLang="ru-RU" sz="1456" b="1" dirty="0">
                <a:solidFill>
                  <a:srgbClr val="202124"/>
                </a:solidFill>
                <a:effectLst/>
                <a:latin typeface="Google Sans"/>
              </a:rPr>
              <a:t> BM@N </a:t>
            </a:r>
            <a:r>
              <a:rPr lang="ru-RU" altLang="ru-RU" sz="1456" b="1" dirty="0" err="1">
                <a:solidFill>
                  <a:srgbClr val="202124"/>
                </a:solidFill>
                <a:effectLst/>
                <a:latin typeface="Google Sans"/>
              </a:rPr>
              <a:t>experiment</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Black</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nodes</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and</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edges</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correspond</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to</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fakes</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green</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nodes</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and</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yellow</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edges</a:t>
            </a:r>
            <a:r>
              <a:rPr lang="ru-RU" altLang="ru-RU" sz="1456" b="1" dirty="0">
                <a:solidFill>
                  <a:srgbClr val="202124"/>
                </a:solidFill>
                <a:effectLst/>
                <a:latin typeface="Google Sans"/>
              </a:rPr>
              <a:t> - </a:t>
            </a:r>
            <a:r>
              <a:rPr lang="ru-RU" altLang="ru-RU" sz="1456" b="1" dirty="0" err="1">
                <a:solidFill>
                  <a:srgbClr val="202124"/>
                </a:solidFill>
                <a:effectLst/>
                <a:latin typeface="Google Sans"/>
              </a:rPr>
              <a:t>found</a:t>
            </a:r>
            <a:r>
              <a:rPr lang="ru-RU" altLang="ru-RU" sz="1456" b="1" dirty="0">
                <a:solidFill>
                  <a:srgbClr val="202124"/>
                </a:solidFill>
                <a:effectLst/>
                <a:latin typeface="Google Sans"/>
              </a:rPr>
              <a:t> </a:t>
            </a:r>
            <a:r>
              <a:rPr lang="ru-RU" altLang="ru-RU" sz="1456" b="1" dirty="0" err="1">
                <a:solidFill>
                  <a:srgbClr val="202124"/>
                </a:solidFill>
                <a:effectLst/>
                <a:latin typeface="Google Sans"/>
              </a:rPr>
              <a:t>tracks</a:t>
            </a:r>
            <a:r>
              <a:rPr lang="ru-RU" altLang="ru-RU" sz="416" b="1" dirty="0">
                <a:solidFill>
                  <a:prstClr val="black"/>
                </a:solidFill>
                <a:effectLst/>
                <a:latin typeface="Calibri" panose="020F0502020204030204"/>
              </a:rPr>
              <a:t> </a:t>
            </a:r>
            <a:endParaRPr lang="ru-RU" altLang="ru-RU" sz="1144" b="1" dirty="0">
              <a:solidFill>
                <a:prstClr val="black"/>
              </a:solidFill>
              <a:effectLst/>
              <a:latin typeface="Arial" panose="020B0604020202020204" pitchFamily="34" charset="0"/>
            </a:endParaRPr>
          </a:p>
        </p:txBody>
      </p:sp>
      <p:sp>
        <p:nvSpPr>
          <p:cNvPr id="6" name="Дата 5">
            <a:extLst>
              <a:ext uri="{FF2B5EF4-FFF2-40B4-BE49-F238E27FC236}">
                <a16:creationId xmlns:a16="http://schemas.microsoft.com/office/drawing/2014/main" id="{C28D39A2-F476-4421-BD84-942312A49B5B}"/>
              </a:ext>
            </a:extLst>
          </p:cNvPr>
          <p:cNvSpPr>
            <a:spLocks noGrp="1"/>
          </p:cNvSpPr>
          <p:nvPr>
            <p:ph type="dt" sz="half" idx="10"/>
          </p:nvPr>
        </p:nvSpPr>
        <p:spPr>
          <a:xfrm>
            <a:off x="562842" y="6668007"/>
            <a:ext cx="2958724" cy="495322"/>
          </a:xfrm>
        </p:spPr>
        <p:txBody>
          <a:bodyPr/>
          <a:lstStyle/>
          <a:p>
            <a:pPr defTabSz="950976" fontAlgn="auto">
              <a:spcBef>
                <a:spcPts val="0"/>
              </a:spcBef>
              <a:spcAft>
                <a:spcPts val="0"/>
              </a:spcAft>
              <a:defRPr/>
            </a:pPr>
            <a:fld id="{3F0D6CB7-7577-4C2A-A81A-354BE5CFBCAD}" type="datetime1">
              <a:rPr lang="ru-RU" smtClean="0">
                <a:solidFill>
                  <a:prstClr val="black">
                    <a:tint val="75000"/>
                  </a:prstClr>
                </a:solidFill>
                <a:effectLst/>
                <a:latin typeface="Calibri" panose="020F0502020204030204"/>
              </a:rPr>
              <a:t>25.10.2022</a:t>
            </a:fld>
            <a:endParaRPr lang="en-GB" dirty="0">
              <a:solidFill>
                <a:prstClr val="black">
                  <a:tint val="75000"/>
                </a:prstClr>
              </a:solidFill>
              <a:effectLst/>
              <a:latin typeface="Calibri" panose="020F0502020204030204"/>
            </a:endParaRPr>
          </a:p>
        </p:txBody>
      </p:sp>
      <p:sp>
        <p:nvSpPr>
          <p:cNvPr id="8" name="Нижний колонтитул 7">
            <a:extLst>
              <a:ext uri="{FF2B5EF4-FFF2-40B4-BE49-F238E27FC236}">
                <a16:creationId xmlns:a16="http://schemas.microsoft.com/office/drawing/2014/main" id="{B2EE5B1E-332E-49E7-BF0B-175008CCFC75}"/>
              </a:ext>
            </a:extLst>
          </p:cNvPr>
          <p:cNvSpPr>
            <a:spLocks noGrp="1"/>
          </p:cNvSpPr>
          <p:nvPr>
            <p:ph type="ftr" sz="quarter" idx="11"/>
          </p:nvPr>
        </p:nvSpPr>
        <p:spPr>
          <a:xfrm>
            <a:off x="4332770" y="6657128"/>
            <a:ext cx="4755094" cy="333517"/>
          </a:xfrm>
        </p:spPr>
        <p:txBody>
          <a:bodyPr/>
          <a:lstStyle/>
          <a:p>
            <a:pPr defTabSz="950976" fontAlgn="auto">
              <a:spcBef>
                <a:spcPts val="0"/>
              </a:spcBef>
              <a:spcAft>
                <a:spcPts val="0"/>
              </a:spcAft>
              <a:defRPr/>
            </a:pPr>
            <a:r>
              <a:rPr lang="ru-RU">
                <a:solidFill>
                  <a:prstClr val="black">
                    <a:tint val="75000"/>
                  </a:prstClr>
                </a:solidFill>
                <a:effectLst/>
                <a:latin typeface="Calibri" panose="020F0502020204030204"/>
              </a:rPr>
              <a:t>Ососков Г.А. </a:t>
            </a:r>
            <a:r>
              <a:rPr lang="en-US">
                <a:solidFill>
                  <a:prstClr val="black">
                    <a:tint val="75000"/>
                  </a:prstClr>
                </a:solidFill>
                <a:effectLst/>
                <a:latin typeface="Calibri" panose="020F0502020204030204"/>
              </a:rPr>
              <a:t>AYSS-22 Deep neural networks </a:t>
            </a:r>
            <a:endParaRPr lang="en-GB" dirty="0">
              <a:solidFill>
                <a:prstClr val="black">
                  <a:tint val="75000"/>
                </a:prstClr>
              </a:solidFill>
              <a:effectLst/>
              <a:latin typeface="Calibri" panose="020F0502020204030204"/>
            </a:endParaRPr>
          </a:p>
        </p:txBody>
      </p:sp>
      <p:sp>
        <p:nvSpPr>
          <p:cNvPr id="9" name="Номер слайда 8">
            <a:extLst>
              <a:ext uri="{FF2B5EF4-FFF2-40B4-BE49-F238E27FC236}">
                <a16:creationId xmlns:a16="http://schemas.microsoft.com/office/drawing/2014/main" id="{EBC35621-5FBF-4B9E-BB6F-54597240E4CC}"/>
              </a:ext>
            </a:extLst>
          </p:cNvPr>
          <p:cNvSpPr>
            <a:spLocks noGrp="1"/>
          </p:cNvSpPr>
          <p:nvPr>
            <p:ph type="sldNum" sz="quarter" idx="12"/>
          </p:nvPr>
        </p:nvSpPr>
        <p:spPr>
          <a:xfrm>
            <a:off x="11705878" y="6576226"/>
            <a:ext cx="438476" cy="333517"/>
          </a:xfrm>
        </p:spPr>
        <p:txBody>
          <a:bodyPr/>
          <a:lstStyle/>
          <a:p>
            <a:pPr defTabSz="950976" fontAlgn="auto">
              <a:spcBef>
                <a:spcPts val="0"/>
              </a:spcBef>
              <a:spcAft>
                <a:spcPts val="0"/>
              </a:spcAft>
              <a:defRPr/>
            </a:pPr>
            <a:fld id="{67617C97-EB89-4561-BC34-95EE9A12D28C}" type="slidenum">
              <a:rPr lang="en-GB">
                <a:solidFill>
                  <a:prstClr val="black">
                    <a:tint val="75000"/>
                  </a:prstClr>
                </a:solidFill>
                <a:effectLst/>
                <a:latin typeface="Calibri" panose="020F0502020204030204"/>
              </a:rPr>
              <a:pPr defTabSz="950976" fontAlgn="auto">
                <a:spcBef>
                  <a:spcPts val="0"/>
                </a:spcBef>
                <a:spcAft>
                  <a:spcPts val="0"/>
                </a:spcAft>
                <a:defRPr/>
              </a:pPr>
              <a:t>29</a:t>
            </a:fld>
            <a:endParaRPr lang="en-GB" dirty="0">
              <a:solidFill>
                <a:prstClr val="black">
                  <a:tint val="75000"/>
                </a:prstClr>
              </a:solidFill>
              <a:effectLst/>
              <a:latin typeface="Calibri" panose="020F0502020204030204"/>
            </a:endParaRPr>
          </a:p>
        </p:txBody>
      </p:sp>
      <p:sp>
        <p:nvSpPr>
          <p:cNvPr id="10" name="TextBox 9">
            <a:extLst>
              <a:ext uri="{FF2B5EF4-FFF2-40B4-BE49-F238E27FC236}">
                <a16:creationId xmlns:a16="http://schemas.microsoft.com/office/drawing/2014/main" id="{310CE064-50F6-4D12-BFB7-D24C8F68F2A2}"/>
              </a:ext>
            </a:extLst>
          </p:cNvPr>
          <p:cNvSpPr txBox="1"/>
          <p:nvPr/>
        </p:nvSpPr>
        <p:spPr>
          <a:xfrm>
            <a:off x="1422438" y="72015"/>
            <a:ext cx="10381209" cy="641266"/>
          </a:xfrm>
          <a:prstGeom prst="rect">
            <a:avLst/>
          </a:prstGeom>
          <a:noFill/>
        </p:spPr>
        <p:txBody>
          <a:bodyPr wrap="square" rtlCol="0">
            <a:spAutoFit/>
          </a:bodyPr>
          <a:lstStyle/>
          <a:p>
            <a:pPr algn="ctr" defTabSz="950976" fontAlgn="auto">
              <a:lnSpc>
                <a:spcPct val="85000"/>
              </a:lnSpc>
              <a:spcBef>
                <a:spcPts val="0"/>
              </a:spcBef>
              <a:spcAft>
                <a:spcPts val="624"/>
              </a:spcAft>
            </a:pPr>
            <a:r>
              <a:rPr lang="en-US" sz="416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2. Global tracking approach</a:t>
            </a:r>
            <a:endParaRPr lang="ru-RU" sz="416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F933468-6FC2-4332-9655-01701757C941}"/>
              </a:ext>
            </a:extLst>
          </p:cNvPr>
          <p:cNvSpPr txBox="1"/>
          <p:nvPr/>
        </p:nvSpPr>
        <p:spPr>
          <a:xfrm>
            <a:off x="3998490" y="2606311"/>
            <a:ext cx="8682107" cy="2108975"/>
          </a:xfrm>
          <a:prstGeom prst="rect">
            <a:avLst/>
          </a:prstGeom>
          <a:noFill/>
        </p:spPr>
        <p:txBody>
          <a:bodyPr wrap="square">
            <a:spAutoFit/>
          </a:bodyPr>
          <a:lstStyle/>
          <a:p>
            <a:pPr marL="297180" indent="-297180" defTabSz="950976" fontAlgn="auto">
              <a:spcBef>
                <a:spcPts val="0"/>
              </a:spcBef>
              <a:spcAft>
                <a:spcPts val="0"/>
              </a:spcAft>
              <a:buFont typeface="Arial" panose="020B0604020202020204" pitchFamily="34" charset="0"/>
              <a:buChar char="•"/>
            </a:pPr>
            <a:r>
              <a:rPr lang="en-US" sz="1872" dirty="0">
                <a:solidFill>
                  <a:prstClr val="black"/>
                </a:solidFill>
                <a:effectLst/>
                <a:latin typeface="Arial" panose="020B0604020202020204" pitchFamily="34" charset="0"/>
                <a:ea typeface="Calibri" panose="020F0502020204030204" pitchFamily="34" charset="0"/>
                <a:cs typeface="Arial" panose="020B0604020202020204" pitchFamily="34" charset="0"/>
              </a:rPr>
              <a:t>During training, the network receives as input a reverse digraph with labels of true edges - segments of real tracks. </a:t>
            </a:r>
          </a:p>
          <a:p>
            <a:pPr marL="297180" indent="-297180" defTabSz="950976" fontAlgn="auto">
              <a:spcBef>
                <a:spcPts val="0"/>
              </a:spcBef>
              <a:spcAft>
                <a:spcPts val="0"/>
              </a:spcAft>
              <a:buFont typeface="Arial" panose="020B0604020202020204" pitchFamily="34" charset="0"/>
              <a:buChar char="•"/>
            </a:pPr>
            <a:r>
              <a:rPr lang="en-US" sz="1872" dirty="0">
                <a:solidFill>
                  <a:prstClr val="black"/>
                </a:solidFill>
                <a:effectLst/>
                <a:latin typeface="Arial" panose="020B0604020202020204" pitchFamily="34" charset="0"/>
                <a:ea typeface="Calibri" panose="020F0502020204030204" pitchFamily="34" charset="0"/>
                <a:cs typeface="Arial" panose="020B0604020202020204" pitchFamily="34" charset="0"/>
              </a:rPr>
              <a:t>The already trained neural network </a:t>
            </a:r>
            <a:r>
              <a:rPr lang="en-US" sz="1872" dirty="0" err="1">
                <a:solidFill>
                  <a:prstClr val="black"/>
                </a:solidFill>
                <a:effectLst/>
                <a:latin typeface="Arial" panose="020B0604020202020204" pitchFamily="34" charset="0"/>
                <a:ea typeface="Calibri" panose="020F0502020204030204" pitchFamily="34" charset="0"/>
                <a:cs typeface="Arial" panose="020B0604020202020204" pitchFamily="34" charset="0"/>
              </a:rPr>
              <a:t>RDGraphNet</a:t>
            </a:r>
            <a:r>
              <a:rPr lang="en-US" sz="1872" dirty="0">
                <a:solidFill>
                  <a:prstClr val="black"/>
                </a:solidFill>
                <a:effectLst/>
                <a:latin typeface="Arial" panose="020B0604020202020204" pitchFamily="34" charset="0"/>
                <a:ea typeface="Calibri" panose="020F0502020204030204" pitchFamily="34" charset="0"/>
                <a:cs typeface="Arial" panose="020B0604020202020204" pitchFamily="34" charset="0"/>
              </a:rPr>
              <a:t> (Reversed Directed Graph Neural Network,), as a result, connects each edge with the value x ϵ [0,1] at the output. </a:t>
            </a:r>
          </a:p>
          <a:p>
            <a:pPr marL="297180" indent="-297180" defTabSz="950976" fontAlgn="auto">
              <a:spcBef>
                <a:spcPts val="0"/>
              </a:spcBef>
              <a:spcAft>
                <a:spcPts val="0"/>
              </a:spcAft>
              <a:buFont typeface="Arial" panose="020B0604020202020204" pitchFamily="34" charset="0"/>
              <a:buChar char="•"/>
            </a:pPr>
            <a:r>
              <a:rPr lang="en-US" sz="1872" dirty="0">
                <a:solidFill>
                  <a:prstClr val="black"/>
                </a:solidFill>
                <a:effectLst/>
                <a:latin typeface="Arial" panose="020B0604020202020204" pitchFamily="34" charset="0"/>
                <a:ea typeface="Calibri" panose="020F0502020204030204" pitchFamily="34" charset="0"/>
                <a:cs typeface="Arial" panose="020B0604020202020204" pitchFamily="34" charset="0"/>
              </a:rPr>
              <a:t>True track edges are those edges for which x is greater than some given threshold (&gt; 0.5). </a:t>
            </a:r>
            <a:endParaRPr lang="ru-RU" sz="1872" dirty="0">
              <a:solidFill>
                <a:prstClr val="black"/>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5EAE2A5-86A2-4822-9B2E-714F632FC9C2}"/>
              </a:ext>
            </a:extLst>
          </p:cNvPr>
          <p:cNvSpPr txBox="1"/>
          <p:nvPr/>
        </p:nvSpPr>
        <p:spPr>
          <a:xfrm>
            <a:off x="4242415" y="4971592"/>
            <a:ext cx="8084844" cy="1244700"/>
          </a:xfrm>
          <a:prstGeom prst="rect">
            <a:avLst/>
          </a:prstGeom>
          <a:noFill/>
        </p:spPr>
        <p:txBody>
          <a:bodyPr wrap="square" rtlCol="0">
            <a:spAutoFit/>
          </a:bodyPr>
          <a:lstStyle/>
          <a:p>
            <a:pPr defTabSz="950976" fontAlgn="auto">
              <a:spcBef>
                <a:spcPts val="0"/>
              </a:spcBef>
              <a:spcAft>
                <a:spcPts val="0"/>
              </a:spcAft>
            </a:pPr>
            <a:r>
              <a:rPr lang="en-US" sz="1872" dirty="0">
                <a:solidFill>
                  <a:prstClr val="black"/>
                </a:solidFill>
                <a:effectLst/>
                <a:latin typeface="Arial" panose="020B0604020202020204" pitchFamily="34" charset="0"/>
                <a:cs typeface="Arial" panose="020B0604020202020204" pitchFamily="34" charset="0"/>
              </a:rPr>
              <a:t>Note that, in contrast to the local neural network TrackNETv2, measured its productivity in tracks/sec, the productivity of the global neural network </a:t>
            </a:r>
            <a:r>
              <a:rPr lang="en-US" sz="1872" dirty="0" err="1">
                <a:solidFill>
                  <a:prstClr val="black"/>
                </a:solidFill>
                <a:effectLst/>
                <a:latin typeface="Arial" panose="020B0604020202020204" pitchFamily="34" charset="0"/>
                <a:cs typeface="Arial" panose="020B0604020202020204" pitchFamily="34" charset="0"/>
              </a:rPr>
              <a:t>RDGraphNet</a:t>
            </a:r>
            <a:r>
              <a:rPr lang="en-US" sz="1872" dirty="0">
                <a:solidFill>
                  <a:prstClr val="black"/>
                </a:solidFill>
                <a:effectLst/>
                <a:latin typeface="Arial" panose="020B0604020202020204" pitchFamily="34" charset="0"/>
                <a:cs typeface="Arial" panose="020B0604020202020204" pitchFamily="34" charset="0"/>
              </a:rPr>
              <a:t> is measured in the </a:t>
            </a:r>
            <a:r>
              <a:rPr lang="en-US" sz="1872" b="1" dirty="0">
                <a:solidFill>
                  <a:prstClr val="black"/>
                </a:solidFill>
                <a:effectLst/>
                <a:latin typeface="Arial" panose="020B0604020202020204" pitchFamily="34" charset="0"/>
                <a:cs typeface="Arial" panose="020B0604020202020204" pitchFamily="34" charset="0"/>
              </a:rPr>
              <a:t>number of recognized events per second</a:t>
            </a:r>
            <a:r>
              <a:rPr lang="en-US" sz="1872" dirty="0">
                <a:solidFill>
                  <a:prstClr val="black"/>
                </a:solidFill>
                <a:effectLst/>
                <a:latin typeface="Arial" panose="020B0604020202020204" pitchFamily="34" charset="0"/>
                <a:cs typeface="Arial" panose="020B0604020202020204" pitchFamily="34" charset="0"/>
              </a:rPr>
              <a:t>, which is very important for a large multiplicity of events.</a:t>
            </a:r>
          </a:p>
        </p:txBody>
      </p:sp>
      <p:sp>
        <p:nvSpPr>
          <p:cNvPr id="12" name="Rectangle 2">
            <a:extLst>
              <a:ext uri="{FF2B5EF4-FFF2-40B4-BE49-F238E27FC236}">
                <a16:creationId xmlns:a16="http://schemas.microsoft.com/office/drawing/2014/main" id="{8E7DFBD8-5214-4606-82CB-FA75CD76DBDF}"/>
              </a:ext>
            </a:extLst>
          </p:cNvPr>
          <p:cNvSpPr>
            <a:spLocks noChangeArrowheads="1"/>
          </p:cNvSpPr>
          <p:nvPr/>
        </p:nvSpPr>
        <p:spPr bwMode="auto">
          <a:xfrm>
            <a:off x="6247636" y="-345170"/>
            <a:ext cx="486822" cy="34764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102" tIns="47551" rIns="95102" bIns="0" numCol="1" anchor="ctr" anchorCtr="0" compatLnSpc="1">
            <a:prstTxWarp prst="textNoShape">
              <a:avLst/>
            </a:prstTxWarp>
            <a:spAutoFit/>
          </a:bodyPr>
          <a:lstStyle/>
          <a:p>
            <a:pPr indent="280670" algn="just" defTabSz="950976" eaLnBrk="0" hangingPunct="0"/>
            <a:endParaRPr lang="en-US" altLang="ru-RU" sz="1872" dirty="0">
              <a:solidFill>
                <a:prstClr val="black"/>
              </a:solidFill>
              <a:effectLst/>
              <a:latin typeface="Arial" panose="020B0604020202020204" pitchFamily="34" charset="0"/>
            </a:endParaRPr>
          </a:p>
        </p:txBody>
      </p:sp>
    </p:spTree>
    <p:extLst>
      <p:ext uri="{BB962C8B-B14F-4D97-AF65-F5344CB8AC3E}">
        <p14:creationId xmlns:p14="http://schemas.microsoft.com/office/powerpoint/2010/main" val="1399800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6509" y="3026953"/>
            <a:ext cx="9565271" cy="619153"/>
          </a:xfrm>
        </p:spPr>
        <p:txBody>
          <a:bodyPr>
            <a:noAutofit/>
          </a:bodyPr>
          <a:lstStyle/>
          <a:p>
            <a:pPr algn="l"/>
            <a:r>
              <a:rPr lang="en-US" altLang="ru-RU" sz="2200" b="1" dirty="0">
                <a:solidFill>
                  <a:srgbClr val="0000FF"/>
                </a:solidFill>
              </a:rPr>
              <a:t>There are many ways to combine artificial neurons into a neural network.</a:t>
            </a:r>
            <a:br>
              <a:rPr lang="ru-RU" altLang="ru-RU" sz="2200" b="1" dirty="0">
                <a:solidFill>
                  <a:srgbClr val="0000FF"/>
                </a:solidFill>
              </a:rPr>
            </a:br>
            <a:r>
              <a:rPr lang="en-GB" altLang="ru-RU" sz="2600" b="1" dirty="0">
                <a:solidFill>
                  <a:srgbClr val="0000FF"/>
                </a:solidFill>
              </a:rPr>
              <a:t>Main types of neural nets</a:t>
            </a:r>
            <a:r>
              <a:rPr lang="en-US" altLang="ru-RU" sz="2600" b="1" dirty="0">
                <a:solidFill>
                  <a:srgbClr val="0000FF"/>
                </a:solidFill>
              </a:rPr>
              <a:t> applied in HENP</a:t>
            </a:r>
            <a:r>
              <a:rPr lang="ru-RU" altLang="ru-RU" sz="2600" b="1" dirty="0">
                <a:solidFill>
                  <a:srgbClr val="0000FF"/>
                </a:solidFill>
              </a:rPr>
              <a:t> </a:t>
            </a:r>
            <a:r>
              <a:rPr lang="en-US" altLang="ru-RU" sz="1900" b="1" dirty="0">
                <a:solidFill>
                  <a:srgbClr val="0000FF"/>
                </a:solidFill>
              </a:rPr>
              <a:t>for the time being</a:t>
            </a:r>
          </a:p>
        </p:txBody>
      </p:sp>
      <p:pic>
        <p:nvPicPr>
          <p:cNvPr id="40963" name="Picture 3" descr="neuron"/>
          <p:cNvPicPr>
            <a:picLocks noGrp="1" noChangeAspect="1" noChangeArrowheads="1"/>
          </p:cNvPicPr>
          <p:nvPr>
            <p:ph sz="half" idx="1"/>
          </p:nvPr>
        </p:nvPicPr>
        <p:blipFill>
          <a:blip r:embed="rId3" cstate="print">
            <a:lum bright="6000"/>
            <a:extLst>
              <a:ext uri="{28A0092B-C50C-407E-A947-70E740481C1C}">
                <a14:useLocalDpi xmlns:a14="http://schemas.microsoft.com/office/drawing/2010/main" val="0"/>
              </a:ext>
            </a:extLst>
          </a:blip>
          <a:srcRect/>
          <a:stretch>
            <a:fillRect/>
          </a:stretch>
        </p:blipFill>
        <p:spPr>
          <a:xfrm>
            <a:off x="476017" y="1314031"/>
            <a:ext cx="3546239" cy="16075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2" name="Picture 12" descr="SIGMF"/>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10007892" y="1283699"/>
            <a:ext cx="1931670" cy="17220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0976" name="Object 16"/>
          <p:cNvGraphicFramePr>
            <a:graphicFrameLocks noGrp="1" noChangeAspect="1"/>
          </p:cNvGraphicFramePr>
          <p:nvPr>
            <p:ph sz="quarter" idx="3"/>
            <p:extLst>
              <p:ext uri="{D42A27DB-BD31-4B8C-83A1-F6EECF244321}">
                <p14:modId xmlns:p14="http://schemas.microsoft.com/office/powerpoint/2010/main" val="3237561515"/>
              </p:ext>
            </p:extLst>
          </p:nvPr>
        </p:nvGraphicFramePr>
        <p:xfrm>
          <a:off x="7115514" y="4347740"/>
          <a:ext cx="2553268" cy="2281783"/>
        </p:xfrm>
        <a:graphic>
          <a:graphicData uri="http://schemas.openxmlformats.org/presentationml/2006/ole">
            <mc:AlternateContent xmlns:mc="http://schemas.openxmlformats.org/markup-compatibility/2006">
              <mc:Choice xmlns:v="urn:schemas-microsoft-com:vml" Requires="v">
                <p:oleObj r:id="rId5" imgW="2467319" imgH="2371429" progId="Unknown">
                  <p:embed/>
                </p:oleObj>
              </mc:Choice>
              <mc:Fallback>
                <p:oleObj r:id="rId5" imgW="2467319" imgH="2371429" progId="Unknown">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5514" y="4347740"/>
                        <a:ext cx="2553268" cy="2281783"/>
                      </a:xfrm>
                      <a:prstGeom prst="rect">
                        <a:avLst/>
                      </a:prstGeom>
                      <a:noFill/>
                      <a:ln>
                        <a:noFill/>
                      </a:ln>
                      <a:effectLst/>
                    </p:spPr>
                  </p:pic>
                </p:oleObj>
              </mc:Fallback>
            </mc:AlternateContent>
          </a:graphicData>
        </a:graphic>
      </p:graphicFrame>
      <p:sp>
        <p:nvSpPr>
          <p:cNvPr id="22" name="Номер слайда 6"/>
          <p:cNvSpPr>
            <a:spLocks noGrp="1"/>
          </p:cNvSpPr>
          <p:nvPr>
            <p:ph type="sldNum" sz="quarter" idx="11"/>
          </p:nvPr>
        </p:nvSpPr>
        <p:spPr>
          <a:xfrm>
            <a:off x="11114613" y="6587354"/>
            <a:ext cx="998534" cy="379747"/>
          </a:xfrm>
        </p:spPr>
        <p:txBody>
          <a:bodyPr/>
          <a:lstStyle/>
          <a:p>
            <a:fld id="{D3426D34-9296-4FC8-91CD-3140AD899104}" type="slidenum">
              <a:rPr lang="ru-RU" altLang="ru-RU"/>
              <a:pPr/>
              <a:t>3</a:t>
            </a:fld>
            <a:endParaRPr lang="ru-RU" altLang="ru-RU" dirty="0"/>
          </a:p>
        </p:txBody>
      </p:sp>
      <p:pic>
        <p:nvPicPr>
          <p:cNvPr id="40964" name="Picture 4" descr="ML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470" y="4518558"/>
            <a:ext cx="3665356" cy="206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p:cNvSpPr>
            <a:spLocks noChangeArrowheads="1"/>
          </p:cNvSpPr>
          <p:nvPr/>
        </p:nvSpPr>
        <p:spPr bwMode="auto">
          <a:xfrm>
            <a:off x="706847" y="3584435"/>
            <a:ext cx="5588569" cy="987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381" tIns="54690" rIns="109381" bIns="54690" anchor="ctr">
            <a:spAutoFit/>
          </a:bodyPr>
          <a:lstStyle/>
          <a:p>
            <a:pPr eaLnBrk="0" hangingPunct="0"/>
            <a:r>
              <a:rPr lang="en-US" altLang="ru-RU" sz="1900" b="1" dirty="0">
                <a:solidFill>
                  <a:srgbClr val="0000FF"/>
                </a:solidFill>
                <a:effectLst/>
              </a:rPr>
              <a:t>1. </a:t>
            </a:r>
            <a:r>
              <a:rPr lang="en-US" altLang="ru-RU" sz="1900" b="1" dirty="0">
                <a:solidFill>
                  <a:srgbClr val="C00000"/>
                </a:solidFill>
                <a:effectLst/>
              </a:rPr>
              <a:t>Feed-forward ANN</a:t>
            </a:r>
            <a:r>
              <a:rPr lang="en-US" altLang="ru-RU" sz="1900" b="1" dirty="0">
                <a:solidFill>
                  <a:srgbClr val="0000FF"/>
                </a:solidFill>
                <a:effectLst/>
              </a:rPr>
              <a:t>. If there is one or</a:t>
            </a:r>
            <a:r>
              <a:rPr lang="ru-RU" altLang="ru-RU" sz="1900" b="1" dirty="0">
                <a:solidFill>
                  <a:srgbClr val="0000FF"/>
                </a:solidFill>
                <a:effectLst/>
              </a:rPr>
              <a:t> </a:t>
            </a:r>
            <a:r>
              <a:rPr lang="en-US" altLang="ru-RU" sz="1900" b="1" dirty="0">
                <a:solidFill>
                  <a:srgbClr val="0000FF"/>
                </a:solidFill>
                <a:effectLst/>
              </a:rPr>
              <a:t>more hidden layers it names as </a:t>
            </a:r>
            <a:r>
              <a:rPr lang="en-US" altLang="ru-RU" sz="1900" b="1" dirty="0">
                <a:solidFill>
                  <a:srgbClr val="C00000"/>
                </a:solidFill>
                <a:effectLst/>
              </a:rPr>
              <a:t>Multilayer Perceptron (MLP)</a:t>
            </a:r>
          </a:p>
        </p:txBody>
      </p:sp>
      <p:sp>
        <p:nvSpPr>
          <p:cNvPr id="40966" name="Rectangle 6"/>
          <p:cNvSpPr>
            <a:spLocks noChangeArrowheads="1"/>
          </p:cNvSpPr>
          <p:nvPr/>
        </p:nvSpPr>
        <p:spPr bwMode="auto">
          <a:xfrm>
            <a:off x="664188" y="879319"/>
            <a:ext cx="3369782" cy="479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381" tIns="54690" rIns="109381" bIns="54690" anchor="ctr">
            <a:spAutoFit/>
          </a:bodyPr>
          <a:lstStyle/>
          <a:p>
            <a:pPr algn="ctr" eaLnBrk="0" hangingPunct="0"/>
            <a:r>
              <a:rPr lang="en-GB" altLang="ru-RU" sz="2400" b="1" dirty="0">
                <a:solidFill>
                  <a:srgbClr val="D53807"/>
                </a:solidFill>
                <a:effectLst/>
                <a:ea typeface="MS Mincho" pitchFamily="49" charset="-128"/>
                <a:cs typeface="Times New Roman" pitchFamily="18" charset="0"/>
              </a:rPr>
              <a:t>Artificial neuron</a:t>
            </a:r>
            <a:endParaRPr lang="en-GB" altLang="ru-RU" sz="2400" dirty="0">
              <a:effectLst/>
              <a:latin typeface="Times New Roman" pitchFamily="18" charset="0"/>
              <a:ea typeface="MS Mincho" pitchFamily="49" charset="-128"/>
              <a:cs typeface="Times New Roman" pitchFamily="18" charset="0"/>
            </a:endParaRPr>
          </a:p>
        </p:txBody>
      </p:sp>
      <p:sp>
        <p:nvSpPr>
          <p:cNvPr id="40967" name="Rectangle 7"/>
          <p:cNvSpPr>
            <a:spLocks noChangeArrowheads="1"/>
          </p:cNvSpPr>
          <p:nvPr/>
        </p:nvSpPr>
        <p:spPr bwMode="auto">
          <a:xfrm>
            <a:off x="-4738360" y="2047338"/>
            <a:ext cx="220963" cy="38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381" tIns="54690" rIns="109381" bIns="54690">
            <a:spAutoFit/>
          </a:bodyPr>
          <a:lstStyle/>
          <a:p>
            <a:endParaRPr lang="ru-RU"/>
          </a:p>
        </p:txBody>
      </p:sp>
      <p:sp>
        <p:nvSpPr>
          <p:cNvPr id="40970" name="Text Box 10"/>
          <p:cNvSpPr txBox="1">
            <a:spLocks noChangeArrowheads="1"/>
          </p:cNvSpPr>
          <p:nvPr/>
        </p:nvSpPr>
        <p:spPr bwMode="auto">
          <a:xfrm>
            <a:off x="4656467" y="5963681"/>
            <a:ext cx="220963" cy="38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381" tIns="54690" rIns="109381" bIns="54690">
            <a:spAutoFit/>
          </a:bodyPr>
          <a:lstStyle/>
          <a:p>
            <a:endParaRPr lang="en-US" altLang="ru-RU" b="1">
              <a:solidFill>
                <a:srgbClr val="0000FF"/>
              </a:solidFill>
              <a:effectLst/>
            </a:endParaRPr>
          </a:p>
        </p:txBody>
      </p:sp>
      <p:sp>
        <p:nvSpPr>
          <p:cNvPr id="40973" name="Text Box 13"/>
          <p:cNvSpPr txBox="1">
            <a:spLocks noChangeArrowheads="1"/>
          </p:cNvSpPr>
          <p:nvPr/>
        </p:nvSpPr>
        <p:spPr bwMode="auto">
          <a:xfrm>
            <a:off x="4177507" y="1585037"/>
            <a:ext cx="4352448" cy="69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381" tIns="54690" rIns="109381" bIns="54690">
            <a:spAutoFit/>
          </a:bodyPr>
          <a:lstStyle/>
          <a:p>
            <a:pPr algn="ctr"/>
            <a:r>
              <a:rPr lang="en-GB" altLang="ru-RU" sz="1900" b="1" dirty="0">
                <a:effectLst/>
              </a:rPr>
              <a:t>the </a:t>
            </a:r>
            <a:r>
              <a:rPr lang="en-GB" altLang="ru-RU" sz="1900" b="1" i="1" dirty="0" err="1">
                <a:effectLst/>
              </a:rPr>
              <a:t>i</a:t>
            </a:r>
            <a:r>
              <a:rPr lang="en-GB" altLang="ru-RU" sz="1900" b="1" dirty="0" err="1">
                <a:effectLst/>
              </a:rPr>
              <a:t>-th</a:t>
            </a:r>
            <a:r>
              <a:rPr lang="en-GB" altLang="ru-RU" sz="1900" b="1" dirty="0">
                <a:effectLst/>
              </a:rPr>
              <a:t> neuron output signal</a:t>
            </a:r>
            <a:r>
              <a:rPr lang="en-US" altLang="ru-RU" sz="1900" b="1" dirty="0">
                <a:effectLst/>
              </a:rPr>
              <a:t> </a:t>
            </a:r>
            <a:r>
              <a:rPr lang="en-US" altLang="ru-RU" sz="1900" b="1" i="1" dirty="0">
                <a:effectLst/>
              </a:rPr>
              <a:t>h</a:t>
            </a:r>
            <a:r>
              <a:rPr lang="en-US" altLang="ru-RU" sz="1900" b="1" i="1" baseline="-25000" dirty="0">
                <a:effectLst/>
              </a:rPr>
              <a:t>i</a:t>
            </a:r>
            <a:r>
              <a:rPr lang="en-US" altLang="ru-RU" sz="1900" b="1" i="1" dirty="0">
                <a:effectLst/>
              </a:rPr>
              <a:t>=g(</a:t>
            </a:r>
            <a:r>
              <a:rPr lang="el-GR" altLang="ru-RU" sz="1900" b="1" dirty="0">
                <a:effectLst/>
              </a:rPr>
              <a:t>Σ</a:t>
            </a:r>
            <a:r>
              <a:rPr lang="en-US" altLang="ru-RU" sz="1900" b="1" i="1" baseline="-25000" dirty="0" err="1">
                <a:effectLst/>
              </a:rPr>
              <a:t>j</a:t>
            </a:r>
            <a:r>
              <a:rPr lang="en-US" altLang="ru-RU" sz="1900" b="1" i="1" dirty="0" err="1">
                <a:effectLst/>
              </a:rPr>
              <a:t>w</a:t>
            </a:r>
            <a:r>
              <a:rPr lang="en-US" altLang="ru-RU" sz="1900" b="1" i="1" baseline="-25000" dirty="0" err="1">
                <a:effectLst/>
              </a:rPr>
              <a:t>ij</a:t>
            </a:r>
            <a:r>
              <a:rPr lang="en-US" altLang="ru-RU" sz="1900" b="1" i="1" dirty="0">
                <a:effectLst/>
              </a:rPr>
              <a:t> </a:t>
            </a:r>
            <a:r>
              <a:rPr lang="en-US" altLang="ru-RU" sz="1900" b="1" i="1" dirty="0" err="1">
                <a:effectLst/>
              </a:rPr>
              <a:t>s</a:t>
            </a:r>
            <a:r>
              <a:rPr lang="en-US" altLang="ru-RU" sz="1900" b="1" i="1" baseline="-25000" dirty="0" err="1">
                <a:effectLst/>
              </a:rPr>
              <a:t>j</a:t>
            </a:r>
            <a:r>
              <a:rPr lang="en-US" altLang="ru-RU" sz="1900" b="1" i="1" dirty="0">
                <a:effectLst/>
              </a:rPr>
              <a:t>)</a:t>
            </a:r>
            <a:endParaRPr lang="en-US" altLang="ru-RU" sz="1900" b="1" dirty="0">
              <a:solidFill>
                <a:srgbClr val="0000FF"/>
              </a:solidFill>
              <a:effectLst/>
            </a:endParaRPr>
          </a:p>
        </p:txBody>
      </p:sp>
      <p:sp>
        <p:nvSpPr>
          <p:cNvPr id="40974" name="Text Box 14"/>
          <p:cNvSpPr txBox="1">
            <a:spLocks noChangeArrowheads="1"/>
          </p:cNvSpPr>
          <p:nvPr/>
        </p:nvSpPr>
        <p:spPr bwMode="auto">
          <a:xfrm>
            <a:off x="4093180" y="2216556"/>
            <a:ext cx="5394672" cy="69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381" tIns="54690" rIns="109381" bIns="54690">
            <a:spAutoFit/>
          </a:bodyPr>
          <a:lstStyle/>
          <a:p>
            <a:r>
              <a:rPr lang="en-US" altLang="ru-RU" sz="1900" b="1" dirty="0">
                <a:solidFill>
                  <a:srgbClr val="C00000"/>
                </a:solidFill>
                <a:effectLst/>
              </a:rPr>
              <a:t>Activation function </a:t>
            </a:r>
            <a:r>
              <a:rPr lang="en-US" altLang="ru-RU" sz="1900" b="1" dirty="0">
                <a:effectLst/>
              </a:rPr>
              <a:t>g(x). As usual, it is </a:t>
            </a:r>
          </a:p>
          <a:p>
            <a:r>
              <a:rPr lang="en-US" altLang="ru-RU" sz="1900" b="1" dirty="0">
                <a:effectLst/>
              </a:rPr>
              <a:t>sigmoid</a:t>
            </a:r>
            <a:r>
              <a:rPr lang="en-US" altLang="ru-RU" sz="1900" b="1" i="1" dirty="0">
                <a:effectLst/>
              </a:rPr>
              <a:t> g(x)=1/(1+exp(-</a:t>
            </a:r>
            <a:r>
              <a:rPr lang="el-GR" altLang="ru-RU" sz="1900" b="1" i="1" dirty="0">
                <a:effectLst/>
                <a:cs typeface="Arial" charset="0"/>
              </a:rPr>
              <a:t>λ</a:t>
            </a:r>
            <a:r>
              <a:rPr lang="en-US" altLang="ru-RU" sz="1900" b="1" i="1" dirty="0">
                <a:effectLst/>
                <a:cs typeface="Arial" charset="0"/>
              </a:rPr>
              <a:t>x)), </a:t>
            </a:r>
            <a:r>
              <a:rPr lang="en-US" altLang="ru-RU" sz="1900" b="1" dirty="0">
                <a:effectLst/>
                <a:cs typeface="Arial" charset="0"/>
              </a:rPr>
              <a:t>but not only</a:t>
            </a:r>
            <a:endParaRPr lang="el-GR" altLang="ru-RU" sz="1900" dirty="0">
              <a:effectLst/>
              <a:cs typeface="Arial" charset="0"/>
            </a:endParaRPr>
          </a:p>
        </p:txBody>
      </p:sp>
      <p:sp>
        <p:nvSpPr>
          <p:cNvPr id="40978" name="Text Box 18"/>
          <p:cNvSpPr txBox="1">
            <a:spLocks noChangeArrowheads="1"/>
          </p:cNvSpPr>
          <p:nvPr/>
        </p:nvSpPr>
        <p:spPr bwMode="auto">
          <a:xfrm>
            <a:off x="1913741" y="2762251"/>
            <a:ext cx="220963" cy="38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381" tIns="54690" rIns="109381" bIns="54690">
            <a:spAutoFit/>
          </a:bodyPr>
          <a:lstStyle/>
          <a:p>
            <a:endParaRPr lang="ru-RU" altLang="ru-RU">
              <a:effectLst/>
            </a:endParaRPr>
          </a:p>
        </p:txBody>
      </p:sp>
      <p:sp>
        <p:nvSpPr>
          <p:cNvPr id="40979" name="Text Box 19"/>
          <p:cNvSpPr txBox="1">
            <a:spLocks noChangeArrowheads="1"/>
          </p:cNvSpPr>
          <p:nvPr/>
        </p:nvSpPr>
        <p:spPr bwMode="auto">
          <a:xfrm>
            <a:off x="2409037" y="3041277"/>
            <a:ext cx="2761298" cy="40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381" tIns="54690" rIns="109381" bIns="54690">
            <a:spAutoFit/>
          </a:bodyPr>
          <a:lstStyle/>
          <a:p>
            <a:endParaRPr lang="en-US" altLang="ru-RU" sz="1900">
              <a:solidFill>
                <a:srgbClr val="0000FF"/>
              </a:solidFill>
              <a:effectLst/>
            </a:endParaRPr>
          </a:p>
        </p:txBody>
      </p:sp>
      <p:sp>
        <p:nvSpPr>
          <p:cNvPr id="40980" name="Text Box 20"/>
          <p:cNvSpPr txBox="1">
            <a:spLocks noChangeArrowheads="1"/>
          </p:cNvSpPr>
          <p:nvPr/>
        </p:nvSpPr>
        <p:spPr bwMode="auto">
          <a:xfrm>
            <a:off x="7151366" y="3739535"/>
            <a:ext cx="4867370" cy="69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381" tIns="54690" rIns="109381" bIns="54690">
            <a:spAutoFit/>
          </a:bodyPr>
          <a:lstStyle/>
          <a:p>
            <a:r>
              <a:rPr lang="en-US" altLang="ru-RU" sz="1900" b="1" dirty="0">
                <a:solidFill>
                  <a:srgbClr val="C00000"/>
                </a:solidFill>
                <a:effectLst/>
              </a:rPr>
              <a:t>2</a:t>
            </a:r>
            <a:r>
              <a:rPr lang="en-US" altLang="ru-RU" sz="1900" dirty="0">
                <a:solidFill>
                  <a:srgbClr val="0000FF"/>
                </a:solidFill>
                <a:effectLst/>
              </a:rPr>
              <a:t>. </a:t>
            </a:r>
            <a:r>
              <a:rPr lang="en-US" altLang="ru-RU" sz="1900" b="1" dirty="0">
                <a:solidFill>
                  <a:srgbClr val="C00000"/>
                </a:solidFill>
                <a:effectLst/>
              </a:rPr>
              <a:t>Fully-connected </a:t>
            </a:r>
            <a:r>
              <a:rPr lang="en-US" altLang="ru-RU" sz="1900" b="1" dirty="0">
                <a:solidFill>
                  <a:srgbClr val="0000FF"/>
                </a:solidFill>
                <a:effectLst/>
              </a:rPr>
              <a:t>recurrent ANN</a:t>
            </a:r>
          </a:p>
          <a:p>
            <a:r>
              <a:rPr lang="en-US" altLang="ru-RU" sz="1900" b="1" dirty="0">
                <a:solidFill>
                  <a:srgbClr val="0000FF"/>
                </a:solidFill>
                <a:effectLst/>
              </a:rPr>
              <a:t>(Hopfield nets). </a:t>
            </a:r>
          </a:p>
        </p:txBody>
      </p:sp>
      <p:sp>
        <p:nvSpPr>
          <p:cNvPr id="40986" name="Rectangle 26"/>
          <p:cNvSpPr>
            <a:spLocks noChangeArrowheads="1"/>
          </p:cNvSpPr>
          <p:nvPr/>
        </p:nvSpPr>
        <p:spPr bwMode="auto">
          <a:xfrm>
            <a:off x="396887" y="2857467"/>
            <a:ext cx="220963" cy="38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381" tIns="54690" rIns="109381" bIns="54690" anchor="ctr">
            <a:spAutoFit/>
          </a:bodyPr>
          <a:lstStyle/>
          <a:p>
            <a:endParaRPr lang="ru-RU"/>
          </a:p>
        </p:txBody>
      </p:sp>
      <p:sp>
        <p:nvSpPr>
          <p:cNvPr id="2" name="TextBox 1"/>
          <p:cNvSpPr txBox="1"/>
          <p:nvPr/>
        </p:nvSpPr>
        <p:spPr>
          <a:xfrm>
            <a:off x="9498534" y="4206278"/>
            <a:ext cx="2316560" cy="695224"/>
          </a:xfrm>
          <a:prstGeom prst="rect">
            <a:avLst/>
          </a:prstGeom>
          <a:noFill/>
        </p:spPr>
        <p:txBody>
          <a:bodyPr wrap="square" lIns="109381" tIns="54690" rIns="109381" bIns="54690" rtlCol="0">
            <a:spAutoFit/>
          </a:bodyPr>
          <a:lstStyle/>
          <a:p>
            <a:r>
              <a:rPr lang="en-US" sz="1900" b="1" dirty="0">
                <a:solidFill>
                  <a:srgbClr val="C00000"/>
                </a:solidFill>
                <a:effectLst/>
              </a:rPr>
              <a:t>Unsupervised self-learning</a:t>
            </a:r>
            <a:endParaRPr lang="ru-RU" sz="1900" b="1" dirty="0">
              <a:solidFill>
                <a:srgbClr val="C00000"/>
              </a:solidFill>
              <a:effectLst/>
            </a:endParaRPr>
          </a:p>
        </p:txBody>
      </p:sp>
      <p:sp>
        <p:nvSpPr>
          <p:cNvPr id="3" name="Нижний колонтитул 2"/>
          <p:cNvSpPr>
            <a:spLocks noGrp="1"/>
          </p:cNvSpPr>
          <p:nvPr>
            <p:ph type="ftr" sz="quarter" idx="10"/>
          </p:nvPr>
        </p:nvSpPr>
        <p:spPr/>
        <p:txBody>
          <a:bodyPr/>
          <a:lstStyle/>
          <a:p>
            <a:r>
              <a:rPr lang="ru-RU">
                <a:solidFill>
                  <a:srgbClr val="000000"/>
                </a:solidFill>
              </a:rPr>
              <a:t>Ососков Г.А. </a:t>
            </a:r>
            <a:r>
              <a:rPr lang="it-IT">
                <a:solidFill>
                  <a:srgbClr val="000000"/>
                </a:solidFill>
              </a:rPr>
              <a:t>AYSS-22 Deep neural networks </a:t>
            </a:r>
            <a:endParaRPr lang="ru-RU">
              <a:solidFill>
                <a:srgbClr val="000000"/>
              </a:solidFill>
            </a:endParaRPr>
          </a:p>
        </p:txBody>
      </p:sp>
      <p:sp>
        <p:nvSpPr>
          <p:cNvPr id="4" name="Дата 3"/>
          <p:cNvSpPr>
            <a:spLocks noGrp="1"/>
          </p:cNvSpPr>
          <p:nvPr>
            <p:ph type="dt" sz="half" idx="12"/>
          </p:nvPr>
        </p:nvSpPr>
        <p:spPr/>
        <p:txBody>
          <a:bodyPr/>
          <a:lstStyle/>
          <a:p>
            <a:fld id="{F4F874D7-02E2-4A73-8909-E31F20F62D01}" type="datetime1">
              <a:rPr lang="ru-RU" smtClean="0">
                <a:solidFill>
                  <a:srgbClr val="000000"/>
                </a:solidFill>
              </a:rPr>
              <a:t>25.10.2022</a:t>
            </a:fld>
            <a:endParaRPr lang="ru-RU">
              <a:solidFill>
                <a:srgbClr val="000000"/>
              </a:solidFill>
            </a:endParaRPr>
          </a:p>
        </p:txBody>
      </p:sp>
      <p:sp>
        <p:nvSpPr>
          <p:cNvPr id="6" name="TextBox 5"/>
          <p:cNvSpPr txBox="1"/>
          <p:nvPr/>
        </p:nvSpPr>
        <p:spPr>
          <a:xfrm>
            <a:off x="4069916" y="912826"/>
            <a:ext cx="6202196" cy="664446"/>
          </a:xfrm>
          <a:prstGeom prst="rect">
            <a:avLst/>
          </a:prstGeom>
          <a:noFill/>
        </p:spPr>
        <p:txBody>
          <a:bodyPr wrap="square" lIns="109381" tIns="54690" rIns="109381" bIns="54690" rtlCol="0">
            <a:spAutoFit/>
          </a:bodyPr>
          <a:lstStyle/>
          <a:p>
            <a:r>
              <a:rPr lang="en-US" altLang="ru-RU" b="1" dirty="0">
                <a:effectLst/>
              </a:rPr>
              <a:t>Connection between</a:t>
            </a:r>
            <a:r>
              <a:rPr lang="en-US" altLang="ru-RU" b="1" i="1" dirty="0">
                <a:effectLst/>
              </a:rPr>
              <a:t> </a:t>
            </a:r>
            <a:r>
              <a:rPr lang="en-US" b="1" i="1" dirty="0" err="1">
                <a:effectLst/>
              </a:rPr>
              <a:t>i</a:t>
            </a:r>
            <a:r>
              <a:rPr lang="en-US" b="1" i="1" baseline="30000" dirty="0" err="1">
                <a:effectLst/>
              </a:rPr>
              <a:t>th</a:t>
            </a:r>
            <a:r>
              <a:rPr lang="en-US" b="1" i="1" dirty="0">
                <a:effectLst/>
              </a:rPr>
              <a:t> </a:t>
            </a:r>
            <a:r>
              <a:rPr lang="en-US" b="1" dirty="0">
                <a:effectLst/>
              </a:rPr>
              <a:t>and </a:t>
            </a:r>
            <a:r>
              <a:rPr lang="en-US" b="1" i="1" dirty="0" err="1">
                <a:effectLst/>
              </a:rPr>
              <a:t>j</a:t>
            </a:r>
            <a:r>
              <a:rPr lang="en-US" b="1" i="1" baseline="30000" dirty="0" err="1">
                <a:effectLst/>
              </a:rPr>
              <a:t>th</a:t>
            </a:r>
            <a:r>
              <a:rPr lang="en-US" b="1" dirty="0">
                <a:effectLst/>
              </a:rPr>
              <a:t> neurons is characterized by </a:t>
            </a:r>
            <a:r>
              <a:rPr lang="en-US" altLang="ru-RU" b="1" dirty="0">
                <a:solidFill>
                  <a:srgbClr val="C00000"/>
                </a:solidFill>
                <a:effectLst/>
              </a:rPr>
              <a:t>synaptic weight</a:t>
            </a:r>
            <a:r>
              <a:rPr lang="ru-RU" altLang="ru-RU" b="1" dirty="0">
                <a:solidFill>
                  <a:srgbClr val="C00000"/>
                </a:solidFill>
                <a:effectLst/>
              </a:rPr>
              <a:t> </a:t>
            </a:r>
            <a:r>
              <a:rPr lang="en-US" altLang="ru-RU" b="1" i="1" dirty="0" err="1">
                <a:effectLst/>
              </a:rPr>
              <a:t>w</a:t>
            </a:r>
            <a:r>
              <a:rPr lang="en-US" altLang="ru-RU" b="1" i="1" baseline="-25000" dirty="0" err="1">
                <a:effectLst/>
              </a:rPr>
              <a:t>ij</a:t>
            </a:r>
            <a:endParaRPr lang="ru-RU" dirty="0"/>
          </a:p>
        </p:txBody>
      </p:sp>
      <p:sp>
        <p:nvSpPr>
          <p:cNvPr id="7" name="TextBox 6"/>
          <p:cNvSpPr txBox="1"/>
          <p:nvPr/>
        </p:nvSpPr>
        <p:spPr>
          <a:xfrm>
            <a:off x="3527820" y="46417"/>
            <a:ext cx="4204361" cy="772168"/>
          </a:xfrm>
          <a:prstGeom prst="rect">
            <a:avLst/>
          </a:prstGeom>
          <a:noFill/>
        </p:spPr>
        <p:txBody>
          <a:bodyPr wrap="none" lIns="109381" tIns="54690" rIns="109381" bIns="54690" rtlCol="0">
            <a:spAutoFit/>
          </a:bodyPr>
          <a:lstStyle/>
          <a:p>
            <a:r>
              <a:rPr lang="en-US" sz="4300" b="1" dirty="0">
                <a:solidFill>
                  <a:srgbClr val="0000FF"/>
                </a:solidFill>
                <a:effectLst/>
              </a:rPr>
              <a:t>ANN formalism</a:t>
            </a:r>
            <a:endParaRPr lang="ru-RU" sz="4300" b="1" dirty="0">
              <a:solidFill>
                <a:srgbClr val="0000FF"/>
              </a:solidFill>
              <a:effectLst/>
            </a:endParaRPr>
          </a:p>
        </p:txBody>
      </p:sp>
      <p:sp>
        <p:nvSpPr>
          <p:cNvPr id="8" name="TextBox 7"/>
          <p:cNvSpPr txBox="1"/>
          <p:nvPr/>
        </p:nvSpPr>
        <p:spPr>
          <a:xfrm>
            <a:off x="4001838" y="4294749"/>
            <a:ext cx="2553268" cy="402836"/>
          </a:xfrm>
          <a:prstGeom prst="rect">
            <a:avLst/>
          </a:prstGeom>
          <a:noFill/>
        </p:spPr>
        <p:txBody>
          <a:bodyPr wrap="none" lIns="109381" tIns="54690" rIns="109381" bIns="54690" rtlCol="0">
            <a:spAutoFit/>
          </a:bodyPr>
          <a:lstStyle/>
          <a:p>
            <a:r>
              <a:rPr lang="en-US" altLang="ru-RU" sz="1900" b="1" dirty="0">
                <a:solidFill>
                  <a:srgbClr val="C00000"/>
                </a:solidFill>
                <a:effectLst/>
              </a:rPr>
              <a:t>Supervised learning</a:t>
            </a:r>
            <a:endParaRPr lang="ru-RU" sz="1900" dirty="0"/>
          </a:p>
        </p:txBody>
      </p:sp>
    </p:spTree>
    <p:extLst>
      <p:ext uri="{BB962C8B-B14F-4D97-AF65-F5344CB8AC3E}">
        <p14:creationId xmlns:p14="http://schemas.microsoft.com/office/powerpoint/2010/main" val="1138904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1F9692-B0EA-5170-7829-FB7DDC6489CF}"/>
              </a:ext>
            </a:extLst>
          </p:cNvPr>
          <p:cNvSpPr>
            <a:spLocks noGrp="1"/>
          </p:cNvSpPr>
          <p:nvPr>
            <p:ph type="title"/>
          </p:nvPr>
        </p:nvSpPr>
        <p:spPr>
          <a:xfrm>
            <a:off x="1840818" y="76452"/>
            <a:ext cx="8858419" cy="671427"/>
          </a:xfrm>
        </p:spPr>
        <p:txBody>
          <a:bodyPr>
            <a:normAutofit fontScale="90000"/>
          </a:bodyPr>
          <a:lstStyle/>
          <a:p>
            <a:r>
              <a:rPr lang="en-US" b="1" dirty="0">
                <a:solidFill>
                  <a:srgbClr val="1A0AEC"/>
                </a:solidFill>
                <a:latin typeface="Arial" panose="020B0604020202020204" pitchFamily="34" charset="0"/>
                <a:cs typeface="Arial" panose="020B0604020202020204" pitchFamily="34" charset="0"/>
              </a:rPr>
              <a:t>How to evaluate tracking results</a:t>
            </a:r>
            <a:endParaRPr lang="ru-RU" b="1" dirty="0">
              <a:solidFill>
                <a:srgbClr val="1A0AEC"/>
              </a:solidFill>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9BC3A216-701D-5A90-C0D1-98F96A583606}"/>
              </a:ext>
            </a:extLst>
          </p:cNvPr>
          <p:cNvSpPr>
            <a:spLocks noGrp="1"/>
          </p:cNvSpPr>
          <p:nvPr>
            <p:ph idx="1"/>
          </p:nvPr>
        </p:nvSpPr>
        <p:spPr>
          <a:xfrm>
            <a:off x="-5140" y="650274"/>
            <a:ext cx="12550337" cy="1318839"/>
          </a:xfrm>
        </p:spPr>
        <p:txBody>
          <a:bodyPr>
            <a:normAutofit fontScale="25000" lnSpcReduction="20000"/>
          </a:bodyPr>
          <a:lstStyle/>
          <a:p>
            <a:pPr marL="0" indent="0">
              <a:lnSpc>
                <a:spcPct val="105000"/>
              </a:lnSpc>
              <a:buNone/>
            </a:pPr>
            <a:r>
              <a:rPr lang="en-US" sz="7488" b="1" dirty="0">
                <a:latin typeface="Arial" panose="020B0604020202020204" pitchFamily="34" charset="0"/>
                <a:cs typeface="Arial" panose="020B0604020202020204" pitchFamily="34" charset="0"/>
              </a:rPr>
              <a:t>The first naive estimation of tracking efficiency by the percentage ratio of found tracks to the total number of track-candidates (</a:t>
            </a:r>
            <a:r>
              <a:rPr lang="en-US" sz="7488" b="1" u="sng" dirty="0">
                <a:solidFill>
                  <a:srgbClr val="0000FF"/>
                </a:solidFill>
                <a:latin typeface="Arial" panose="020B0604020202020204" pitchFamily="34" charset="0"/>
                <a:cs typeface="Arial" panose="020B0604020202020204" pitchFamily="34" charset="0"/>
              </a:rPr>
              <a:t>accuracy</a:t>
            </a:r>
            <a:r>
              <a:rPr lang="en-US" sz="7488" b="1" dirty="0">
                <a:latin typeface="Arial" panose="020B0604020202020204" pitchFamily="34" charset="0"/>
                <a:cs typeface="Arial" panose="020B0604020202020204" pitchFamily="34" charset="0"/>
              </a:rPr>
              <a:t>) is useless and even dangerous, since our sample is very unbalanced, and among track-candidates  there may be too many false ones, formed from noise samples and pieces of different tracks. So among recognized tracks one has real tracks, but besides them there are also mistakenly recognized as tracks, although they are false (ghosts)</a:t>
            </a:r>
            <a:endParaRPr lang="ru-RU" sz="7488" dirty="0">
              <a:latin typeface="Arial" panose="020B0604020202020204" pitchFamily="34" charset="0"/>
              <a:cs typeface="Arial" panose="020B0604020202020204" pitchFamily="34" charset="0"/>
            </a:endParaRPr>
          </a:p>
          <a:p>
            <a:pPr marL="0" indent="0">
              <a:buNone/>
            </a:pPr>
            <a:endParaRPr lang="en-US" sz="1872" dirty="0"/>
          </a:p>
          <a:p>
            <a:pPr marL="0" indent="0">
              <a:buNone/>
            </a:pPr>
            <a:endParaRPr lang="en-US" sz="1872" dirty="0"/>
          </a:p>
          <a:p>
            <a:pPr marL="0" indent="0">
              <a:buNone/>
            </a:pPr>
            <a:endParaRPr lang="en-US" sz="1872" dirty="0"/>
          </a:p>
          <a:p>
            <a:pPr marL="0" indent="0">
              <a:buNone/>
            </a:pPr>
            <a:endParaRPr lang="en-US" sz="1872" dirty="0"/>
          </a:p>
          <a:p>
            <a:pPr marL="0" indent="0">
              <a:buNone/>
            </a:pPr>
            <a:endParaRPr lang="en-US" sz="1872" dirty="0"/>
          </a:p>
          <a:p>
            <a:pPr marL="0" indent="0">
              <a:buNone/>
            </a:pPr>
            <a:endParaRPr lang="ru-RU" sz="1872" dirty="0"/>
          </a:p>
          <a:p>
            <a:pPr marL="0" indent="0">
              <a:buNone/>
            </a:pPr>
            <a:endParaRPr lang="ru-RU" sz="1872" dirty="0"/>
          </a:p>
          <a:p>
            <a:pPr marL="0" indent="0">
              <a:buNone/>
            </a:pPr>
            <a:endParaRPr lang="ru-RU" sz="1872" dirty="0"/>
          </a:p>
          <a:p>
            <a:pPr marL="0" indent="0">
              <a:buNone/>
            </a:pPr>
            <a:endParaRPr lang="ru-RU" sz="1872" dirty="0"/>
          </a:p>
          <a:p>
            <a:pPr marL="0" indent="0">
              <a:buNone/>
            </a:pPr>
            <a:endParaRPr lang="ru-RU" sz="1872" dirty="0"/>
          </a:p>
          <a:p>
            <a:pPr marL="0" indent="0">
              <a:buNone/>
            </a:pPr>
            <a:endParaRPr lang="ru-RU" sz="1872" dirty="0"/>
          </a:p>
          <a:p>
            <a:pPr marL="0" indent="0">
              <a:buNone/>
            </a:pPr>
            <a:endParaRPr lang="ru-RU" sz="1872" dirty="0"/>
          </a:p>
          <a:p>
            <a:pPr marL="0" indent="0">
              <a:buNone/>
            </a:pPr>
            <a:endParaRPr lang="ru-RU" sz="1872" dirty="0"/>
          </a:p>
          <a:p>
            <a:pPr marL="0" indent="0">
              <a:buNone/>
            </a:pPr>
            <a:r>
              <a:rPr lang="en-US" sz="1872" dirty="0"/>
              <a:t>      </a:t>
            </a:r>
            <a:endParaRPr lang="ru-RU" sz="1872" dirty="0"/>
          </a:p>
          <a:p>
            <a:pPr marL="0" indent="0">
              <a:buNone/>
            </a:pPr>
            <a:endParaRPr lang="ru-RU" sz="4992" dirty="0"/>
          </a:p>
          <a:p>
            <a:pPr marL="0" indent="0">
              <a:buNone/>
            </a:pPr>
            <a:endParaRPr lang="ru-RU" sz="1872" dirty="0"/>
          </a:p>
        </p:txBody>
      </p:sp>
      <p:sp>
        <p:nvSpPr>
          <p:cNvPr id="4" name="Дата 3">
            <a:extLst>
              <a:ext uri="{FF2B5EF4-FFF2-40B4-BE49-F238E27FC236}">
                <a16:creationId xmlns:a16="http://schemas.microsoft.com/office/drawing/2014/main" id="{A1A4B8A1-B52D-1CEF-C332-A0C991135ACE}"/>
              </a:ext>
            </a:extLst>
          </p:cNvPr>
          <p:cNvSpPr>
            <a:spLocks noGrp="1"/>
          </p:cNvSpPr>
          <p:nvPr>
            <p:ph type="dt" sz="half" idx="10"/>
          </p:nvPr>
        </p:nvSpPr>
        <p:spPr/>
        <p:txBody>
          <a:bodyPr/>
          <a:lstStyle/>
          <a:p>
            <a:pPr defTabSz="950976"/>
            <a:fld id="{8C2F8BB8-AA3B-4CCD-B224-C63D57CE006D}" type="datetime1">
              <a:rPr lang="ru-RU" b="1" smtClean="0">
                <a:solidFill>
                  <a:prstClr val="black">
                    <a:tint val="75000"/>
                  </a:prstClr>
                </a:solidFill>
                <a:effectLst/>
              </a:rPr>
              <a:t>25.10.2022</a:t>
            </a:fld>
            <a:endParaRPr lang="ru-RU" b="1">
              <a:solidFill>
                <a:prstClr val="black">
                  <a:tint val="75000"/>
                </a:prstClr>
              </a:solidFill>
              <a:effectLst/>
            </a:endParaRPr>
          </a:p>
        </p:txBody>
      </p:sp>
      <p:sp>
        <p:nvSpPr>
          <p:cNvPr id="5" name="Нижний колонтитул 4">
            <a:extLst>
              <a:ext uri="{FF2B5EF4-FFF2-40B4-BE49-F238E27FC236}">
                <a16:creationId xmlns:a16="http://schemas.microsoft.com/office/drawing/2014/main" id="{14A31A5D-8662-C375-E08C-4EC316CE5DB0}"/>
              </a:ext>
            </a:extLst>
          </p:cNvPr>
          <p:cNvSpPr>
            <a:spLocks noGrp="1"/>
          </p:cNvSpPr>
          <p:nvPr>
            <p:ph type="ftr" sz="quarter" idx="11"/>
          </p:nvPr>
        </p:nvSpPr>
        <p:spPr>
          <a:xfrm>
            <a:off x="4202562" y="6752891"/>
            <a:ext cx="4279583" cy="379747"/>
          </a:xfrm>
        </p:spPr>
        <p:txBody>
          <a:bodyPr/>
          <a:lstStyle/>
          <a:p>
            <a:pPr defTabSz="950976"/>
            <a:r>
              <a:rPr lang="ru-RU" b="1">
                <a:solidFill>
                  <a:prstClr val="black">
                    <a:tint val="75000"/>
                  </a:prstClr>
                </a:solidFill>
                <a:effectLst/>
              </a:rPr>
              <a:t>Ососков Г.А. </a:t>
            </a:r>
            <a:r>
              <a:rPr lang="en-US" b="1">
                <a:solidFill>
                  <a:prstClr val="black">
                    <a:tint val="75000"/>
                  </a:prstClr>
                </a:solidFill>
                <a:effectLst/>
              </a:rPr>
              <a:t>AYSS-22 Deep neural networks </a:t>
            </a:r>
            <a:endParaRPr lang="ru-RU" b="1" dirty="0">
              <a:solidFill>
                <a:prstClr val="black">
                  <a:tint val="75000"/>
                </a:prstClr>
              </a:solidFill>
              <a:effectLst/>
            </a:endParaRPr>
          </a:p>
        </p:txBody>
      </p:sp>
      <p:sp>
        <p:nvSpPr>
          <p:cNvPr id="6" name="Номер слайда 5">
            <a:extLst>
              <a:ext uri="{FF2B5EF4-FFF2-40B4-BE49-F238E27FC236}">
                <a16:creationId xmlns:a16="http://schemas.microsoft.com/office/drawing/2014/main" id="{7B0B2847-082B-614B-3495-DC1DA8EB52B8}"/>
              </a:ext>
            </a:extLst>
          </p:cNvPr>
          <p:cNvSpPr>
            <a:spLocks noGrp="1"/>
          </p:cNvSpPr>
          <p:nvPr>
            <p:ph type="sldNum" sz="quarter" idx="12"/>
          </p:nvPr>
        </p:nvSpPr>
        <p:spPr/>
        <p:txBody>
          <a:bodyPr/>
          <a:lstStyle/>
          <a:p>
            <a:pPr defTabSz="950976"/>
            <a:fld id="{EAB8F089-B8AD-40D2-B5E4-FC3201B02D7A}" type="slidenum">
              <a:rPr lang="ru-RU" b="1">
                <a:solidFill>
                  <a:prstClr val="black">
                    <a:tint val="75000"/>
                  </a:prstClr>
                </a:solidFill>
                <a:effectLst/>
              </a:rPr>
              <a:pPr defTabSz="950976"/>
              <a:t>30</a:t>
            </a:fld>
            <a:endParaRPr lang="ru-RU" b="1">
              <a:solidFill>
                <a:prstClr val="black">
                  <a:tint val="75000"/>
                </a:prstClr>
              </a:solidFill>
              <a:effectLst/>
            </a:endParaRPr>
          </a:p>
        </p:txBody>
      </p:sp>
      <p:sp>
        <p:nvSpPr>
          <p:cNvPr id="9" name="TextBox 8">
            <a:extLst>
              <a:ext uri="{FF2B5EF4-FFF2-40B4-BE49-F238E27FC236}">
                <a16:creationId xmlns:a16="http://schemas.microsoft.com/office/drawing/2014/main" id="{4FE5E63B-3948-9BC2-7236-1787A87722DA}"/>
              </a:ext>
            </a:extLst>
          </p:cNvPr>
          <p:cNvSpPr txBox="1"/>
          <p:nvPr/>
        </p:nvSpPr>
        <p:spPr>
          <a:xfrm>
            <a:off x="200851" y="3291965"/>
            <a:ext cx="7012930" cy="1116716"/>
          </a:xfrm>
          <a:prstGeom prst="rect">
            <a:avLst/>
          </a:prstGeom>
          <a:noFill/>
        </p:spPr>
        <p:txBody>
          <a:bodyPr wrap="square">
            <a:spAutoFit/>
          </a:bodyPr>
          <a:lstStyle/>
          <a:p>
            <a:pPr defTabSz="950976"/>
            <a:r>
              <a:rPr lang="en-US" sz="1664" b="1" dirty="0">
                <a:solidFill>
                  <a:prstClr val="black"/>
                </a:solidFill>
                <a:effectLst/>
              </a:rPr>
              <a:t>In essence, it is a general question about the criteria for testing the correctness of hypotheses, main and alternative. There are two kinds of classification errors: </a:t>
            </a:r>
            <a:r>
              <a:rPr lang="en-US" sz="1664" b="1" dirty="0">
                <a:solidFill>
                  <a:srgbClr val="FF0000"/>
                </a:solidFill>
                <a:effectLst/>
              </a:rPr>
              <a:t>FP</a:t>
            </a:r>
            <a:r>
              <a:rPr lang="en-US" sz="1664" b="1" dirty="0">
                <a:solidFill>
                  <a:prstClr val="black"/>
                </a:solidFill>
                <a:effectLst/>
              </a:rPr>
              <a:t> and </a:t>
            </a:r>
            <a:r>
              <a:rPr lang="en-US" sz="1664" b="1" dirty="0">
                <a:solidFill>
                  <a:srgbClr val="FF0000"/>
                </a:solidFill>
                <a:effectLst/>
              </a:rPr>
              <a:t>FN</a:t>
            </a:r>
            <a:r>
              <a:rPr lang="en-US" sz="1664" b="1" dirty="0">
                <a:solidFill>
                  <a:prstClr val="black"/>
                </a:solidFill>
                <a:effectLst/>
              </a:rPr>
              <a:t>. In statistics, </a:t>
            </a:r>
            <a:r>
              <a:rPr lang="en-US" sz="1664" b="1" dirty="0">
                <a:solidFill>
                  <a:srgbClr val="FF0000"/>
                </a:solidFill>
                <a:effectLst/>
              </a:rPr>
              <a:t>FP</a:t>
            </a:r>
            <a:r>
              <a:rPr lang="en-US" sz="1664" b="1" dirty="0">
                <a:solidFill>
                  <a:prstClr val="black"/>
                </a:solidFill>
                <a:effectLst/>
              </a:rPr>
              <a:t> is called a </a:t>
            </a:r>
            <a:r>
              <a:rPr lang="en-US" sz="1664" b="1" dirty="0">
                <a:solidFill>
                  <a:srgbClr val="FF0000"/>
                </a:solidFill>
                <a:effectLst/>
              </a:rPr>
              <a:t>first-order error</a:t>
            </a:r>
            <a:r>
              <a:rPr lang="en-US" sz="1664" b="1" dirty="0">
                <a:solidFill>
                  <a:prstClr val="black"/>
                </a:solidFill>
                <a:effectLst/>
              </a:rPr>
              <a:t>, and </a:t>
            </a:r>
            <a:r>
              <a:rPr lang="en-US" sz="1664" b="1" dirty="0">
                <a:solidFill>
                  <a:srgbClr val="FF0000"/>
                </a:solidFill>
                <a:effectLst/>
              </a:rPr>
              <a:t>FN</a:t>
            </a:r>
            <a:r>
              <a:rPr lang="en-US" sz="1664" b="1" dirty="0">
                <a:solidFill>
                  <a:prstClr val="black"/>
                </a:solidFill>
                <a:effectLst/>
              </a:rPr>
              <a:t> is a </a:t>
            </a:r>
            <a:r>
              <a:rPr lang="en-US" sz="1664" b="1" dirty="0">
                <a:solidFill>
                  <a:srgbClr val="FF0000"/>
                </a:solidFill>
                <a:effectLst/>
              </a:rPr>
              <a:t>second-order error</a:t>
            </a:r>
            <a:r>
              <a:rPr lang="ru-RU" sz="1664" b="1"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rPr>
              <a:t>.</a:t>
            </a:r>
            <a:r>
              <a:rPr lang="en-US" sz="1664" b="1"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rPr>
              <a:t> </a:t>
            </a:r>
            <a:endParaRPr lang="ru-RU" sz="1664" b="1" dirty="0">
              <a:solidFill>
                <a:prstClr val="black"/>
              </a:solidFill>
              <a:effectLst/>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D6AF48A-DCBF-51DF-A938-5507A3644F5C}"/>
                  </a:ext>
                </a:extLst>
              </p:cNvPr>
              <p:cNvSpPr txBox="1"/>
              <p:nvPr/>
            </p:nvSpPr>
            <p:spPr>
              <a:xfrm>
                <a:off x="-6717" y="1979006"/>
                <a:ext cx="9305024" cy="1015663"/>
              </a:xfrm>
              <a:prstGeom prst="rect">
                <a:avLst/>
              </a:prstGeom>
              <a:noFill/>
            </p:spPr>
            <p:txBody>
              <a:bodyPr wrap="square" rtlCol="0">
                <a:spAutoFit/>
              </a:bodyPr>
              <a:lstStyle/>
              <a:p>
                <a:pPr defTabSz="950976"/>
                <a:r>
                  <a:rPr lang="en-US" sz="1872" b="1" dirty="0">
                    <a:solidFill>
                      <a:prstClr val="black"/>
                    </a:solidFill>
                    <a:effectLst/>
                    <a:latin typeface="Cambria Math" panose="02040503050406030204" pitchFamily="18" charset="0"/>
                    <a:ea typeface="Cambria Math" panose="02040503050406030204" pitchFamily="18" charset="0"/>
                    <a:cs typeface="Cambria Math" panose="02040503050406030204" pitchFamily="18" charset="0"/>
                  </a:rPr>
                  <a:t>here </a:t>
                </a:r>
                <a14:m>
                  <m:oMath xmlns:m="http://schemas.openxmlformats.org/officeDocument/2006/math">
                    <m:sSubSup>
                      <m:sSubSupPr>
                        <m:ctrlPr>
                          <a:rPr lang="en-BY" sz="2000" b="1" i="1" smtClean="0">
                            <a:effectLst/>
                            <a:latin typeface="Cambria Math" panose="02040503050406030204" pitchFamily="18" charset="0"/>
                          </a:rPr>
                        </m:ctrlPr>
                      </m:sSubSupPr>
                      <m:e>
                        <m:r>
                          <a:rPr lang="ru-RU" sz="2000" b="1" i="1">
                            <a:effectLst/>
                            <a:latin typeface="Cambria Math" panose="02040503050406030204" pitchFamily="18" charset="0"/>
                          </a:rPr>
                          <m:t>𝑵</m:t>
                        </m:r>
                      </m:e>
                      <m:sub>
                        <m:r>
                          <a:rPr lang="ru-RU" sz="2000" b="1" i="1">
                            <a:effectLst/>
                            <a:latin typeface="Cambria Math" panose="02040503050406030204" pitchFamily="18" charset="0"/>
                          </a:rPr>
                          <m:t>𝒕𝒓𝒖𝒆</m:t>
                        </m:r>
                      </m:sub>
                      <m:sup>
                        <m:r>
                          <a:rPr lang="ru-RU" sz="2000" b="1" i="1">
                            <a:effectLst/>
                            <a:latin typeface="Cambria Math" panose="02040503050406030204" pitchFamily="18" charset="0"/>
                          </a:rPr>
                          <m:t>𝒓𝒆𝒄</m:t>
                        </m:r>
                      </m:sup>
                    </m:sSubSup>
                  </m:oMath>
                </a14:m>
                <a:r>
                  <a:rPr lang="ru-RU" sz="1872" b="1" dirty="0">
                    <a:solidFill>
                      <a:prstClr val="black"/>
                    </a:solidFill>
                    <a:effectLst/>
                    <a:latin typeface="Cambria Math" panose="02040503050406030204" pitchFamily="18" charset="0"/>
                    <a:ea typeface="Cambria Math" panose="02040503050406030204" pitchFamily="18" charset="0"/>
                    <a:cs typeface="Cambria Math" panose="02040503050406030204" pitchFamily="18" charset="0"/>
                  </a:rPr>
                  <a:t> </a:t>
                </a:r>
                <a:r>
                  <a:rPr lang="ru-RU" sz="2000" b="1" dirty="0">
                    <a:solidFill>
                      <a:prstClr val="black"/>
                    </a:solidFill>
                    <a:effectLst/>
                    <a:latin typeface="Arial" panose="020B0604020202020204" pitchFamily="34" charset="0"/>
                    <a:ea typeface="Cambria Math" panose="02040503050406030204" pitchFamily="18" charset="0"/>
                    <a:cs typeface="Arial" panose="020B0604020202020204" pitchFamily="34" charset="0"/>
                  </a:rPr>
                  <a:t>- </a:t>
                </a:r>
                <a:r>
                  <a:rPr lang="en-US" sz="2000" b="1" dirty="0">
                    <a:solidFill>
                      <a:prstClr val="black"/>
                    </a:solidFill>
                    <a:effectLst/>
                    <a:latin typeface="Arial" panose="020B0604020202020204" pitchFamily="34" charset="0"/>
                    <a:ea typeface="Cambria Math" panose="02040503050406030204" pitchFamily="18" charset="0"/>
                    <a:cs typeface="Arial" panose="020B0604020202020204" pitchFamily="34" charset="0"/>
                  </a:rPr>
                  <a:t>is the number of real tracks found by the model;</a:t>
                </a:r>
                <a:endParaRPr lang="en-US" sz="2000" b="1" i="1" dirty="0">
                  <a:solidFill>
                    <a:prstClr val="black"/>
                  </a:solidFill>
                  <a:effectLst/>
                  <a:latin typeface="Arial" panose="020B0604020202020204" pitchFamily="34" charset="0"/>
                  <a:ea typeface="Cambria Math" panose="02040503050406030204" pitchFamily="18" charset="0"/>
                  <a:cs typeface="Arial" panose="020B0604020202020204" pitchFamily="34" charset="0"/>
                </a:endParaRPr>
              </a:p>
              <a:p>
                <a:pPr defTabSz="950976"/>
                <a14:m>
                  <m:oMath xmlns:m="http://schemas.openxmlformats.org/officeDocument/2006/math">
                    <m:sSub>
                      <m:sSubPr>
                        <m:ctrlPr>
                          <a:rPr lang="ru-RU" sz="2000" b="1" i="1">
                            <a:solidFill>
                              <a:prstClr val="black"/>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ru-RU" sz="2000" b="1" i="1">
                            <a:solidFill>
                              <a:prstClr val="black"/>
                            </a:solidFill>
                            <a:effectLst/>
                            <a:latin typeface="Cambria Math" panose="02040503050406030204" pitchFamily="18" charset="0"/>
                            <a:ea typeface="Cambria Math" panose="02040503050406030204" pitchFamily="18" charset="0"/>
                            <a:cs typeface="Cambria Math" panose="02040503050406030204" pitchFamily="18" charset="0"/>
                          </a:rPr>
                          <m:t>𝑵</m:t>
                        </m:r>
                      </m:e>
                      <m:sub>
                        <m:r>
                          <a:rPr lang="ru-RU" sz="2000" b="1" i="1">
                            <a:solidFill>
                              <a:prstClr val="black"/>
                            </a:solidFill>
                            <a:effectLst/>
                            <a:latin typeface="Cambria Math" panose="02040503050406030204" pitchFamily="18" charset="0"/>
                            <a:ea typeface="Cambria Math" panose="02040503050406030204" pitchFamily="18" charset="0"/>
                            <a:cs typeface="Cambria Math" panose="02040503050406030204" pitchFamily="18" charset="0"/>
                          </a:rPr>
                          <m:t>𝒊𝒏</m:t>
                        </m:r>
                      </m:sub>
                    </m:sSub>
                  </m:oMath>
                </a14:m>
                <a:r>
                  <a:rPr lang="ru-RU" sz="2000" b="1" dirty="0">
                    <a:solidFill>
                      <a:prstClr val="black"/>
                    </a:solidFill>
                    <a:effectLst/>
                    <a:latin typeface="Arial" panose="020B0604020202020204" pitchFamily="34" charset="0"/>
                    <a:ea typeface="Cambria Math" panose="02040503050406030204" pitchFamily="18" charset="0"/>
                    <a:cs typeface="Arial" panose="020B0604020202020204" pitchFamily="34" charset="0"/>
                  </a:rPr>
                  <a:t> - </a:t>
                </a:r>
                <a:r>
                  <a:rPr lang="en-US" sz="2000" b="1" dirty="0">
                    <a:solidFill>
                      <a:prstClr val="black"/>
                    </a:solidFill>
                    <a:effectLst/>
                    <a:latin typeface="Arial" panose="020B0604020202020204" pitchFamily="34" charset="0"/>
                    <a:ea typeface="Cambria Math" panose="02040503050406030204" pitchFamily="18" charset="0"/>
                    <a:cs typeface="Arial" panose="020B0604020202020204" pitchFamily="34" charset="0"/>
                  </a:rPr>
                  <a:t>the number of all real tracks known from Monte Carlo simulation;</a:t>
                </a:r>
                <a:endParaRPr lang="en-US" sz="2000" b="1" i="1" dirty="0">
                  <a:solidFill>
                    <a:prstClr val="black"/>
                  </a:solidFill>
                  <a:effectLst/>
                  <a:latin typeface="Arial" panose="020B0604020202020204" pitchFamily="34" charset="0"/>
                  <a:ea typeface="Cambria Math" panose="02040503050406030204" pitchFamily="18" charset="0"/>
                  <a:cs typeface="Arial" panose="020B0604020202020204" pitchFamily="34" charset="0"/>
                </a:endParaRPr>
              </a:p>
              <a:p>
                <a:pPr defTabSz="950976"/>
                <a14:m>
                  <m:oMath xmlns:m="http://schemas.openxmlformats.org/officeDocument/2006/math">
                    <m:sSup>
                      <m:sSupPr>
                        <m:ctrlPr>
                          <a:rPr lang="ru-RU" sz="2000" b="1" i="1">
                            <a:solidFill>
                              <a:prstClr val="black"/>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ru-RU" sz="2000" b="1" i="1">
                            <a:solidFill>
                              <a:prstClr val="black"/>
                            </a:solidFill>
                            <a:effectLst/>
                            <a:latin typeface="Cambria Math" panose="02040503050406030204" pitchFamily="18" charset="0"/>
                            <a:ea typeface="Cambria Math" panose="02040503050406030204" pitchFamily="18" charset="0"/>
                            <a:cs typeface="Cambria Math" panose="02040503050406030204" pitchFamily="18" charset="0"/>
                          </a:rPr>
                          <m:t>𝑁</m:t>
                        </m:r>
                      </m:e>
                      <m:sup>
                        <m:r>
                          <a:rPr lang="ru-RU" sz="2000" b="1" i="1">
                            <a:solidFill>
                              <a:prstClr val="black"/>
                            </a:solidFill>
                            <a:effectLst/>
                            <a:latin typeface="Cambria Math" panose="02040503050406030204" pitchFamily="18" charset="0"/>
                            <a:ea typeface="Cambria Math" panose="02040503050406030204" pitchFamily="18" charset="0"/>
                            <a:cs typeface="Cambria Math" panose="02040503050406030204" pitchFamily="18" charset="0"/>
                          </a:rPr>
                          <m:t>𝑟𝑒𝑐</m:t>
                        </m:r>
                      </m:sup>
                    </m:sSup>
                  </m:oMath>
                </a14:m>
                <a:r>
                  <a:rPr lang="ru-RU" sz="2000" b="1" dirty="0">
                    <a:solidFill>
                      <a:prstClr val="black"/>
                    </a:solidFill>
                    <a:effectLst/>
                    <a:latin typeface="Arial" panose="020B0604020202020204" pitchFamily="34" charset="0"/>
                    <a:ea typeface="Cambria Math" panose="02040503050406030204" pitchFamily="18" charset="0"/>
                    <a:cs typeface="Arial" panose="020B0604020202020204" pitchFamily="34" charset="0"/>
                  </a:rPr>
                  <a:t>- </a:t>
                </a:r>
                <a:r>
                  <a:rPr lang="en-US" sz="2000" b="1" dirty="0">
                    <a:solidFill>
                      <a:prstClr val="black"/>
                    </a:solidFill>
                    <a:effectLst/>
                    <a:latin typeface="Arial" panose="020B0604020202020204" pitchFamily="34" charset="0"/>
                    <a:ea typeface="Cambria Math" panose="02040503050406030204" pitchFamily="18" charset="0"/>
                    <a:cs typeface="Arial" panose="020B0604020202020204" pitchFamily="34" charset="0"/>
                  </a:rPr>
                  <a:t>the number of all tracks that the model reconstructed as real tracks.</a:t>
                </a:r>
                <a:endParaRPr lang="ru-RU" sz="2000" b="1" dirty="0">
                  <a:solidFill>
                    <a:prstClr val="black"/>
                  </a:solidFill>
                  <a:effectLst/>
                  <a:latin typeface="Arial" panose="020B0604020202020204" pitchFamily="34"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ED6AF48A-DCBF-51DF-A938-5507A3644F5C}"/>
                  </a:ext>
                </a:extLst>
              </p:cNvPr>
              <p:cNvSpPr txBox="1">
                <a:spLocks noRot="1" noChangeAspect="1" noMove="1" noResize="1" noEditPoints="1" noAdjustHandles="1" noChangeArrowheads="1" noChangeShapeType="1" noTextEdit="1"/>
              </p:cNvSpPr>
              <p:nvPr/>
            </p:nvSpPr>
            <p:spPr>
              <a:xfrm>
                <a:off x="-6717" y="1979006"/>
                <a:ext cx="9305024" cy="1015663"/>
              </a:xfrm>
              <a:prstGeom prst="rect">
                <a:avLst/>
              </a:prstGeom>
              <a:blipFill>
                <a:blip r:embed="rId2"/>
                <a:stretch>
                  <a:fillRect l="-590" t="-3012" b="-10843"/>
                </a:stretch>
              </a:blipFill>
            </p:spPr>
            <p:txBody>
              <a:bodyPr/>
              <a:lstStyle/>
              <a:p>
                <a:r>
                  <a:rPr lang="ru-RU">
                    <a:noFill/>
                  </a:rPr>
                  <a:t> </a:t>
                </a:r>
              </a:p>
            </p:txBody>
          </p:sp>
        </mc:Fallback>
      </mc:AlternateContent>
      <p:pic>
        <p:nvPicPr>
          <p:cNvPr id="15" name="Рисунок 14">
            <a:extLst>
              <a:ext uri="{FF2B5EF4-FFF2-40B4-BE49-F238E27FC236}">
                <a16:creationId xmlns:a16="http://schemas.microsoft.com/office/drawing/2014/main" id="{EB6EF7F5-E9FD-19D4-6F9C-51EEFCB8D33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3136"/>
                    </a14:imgEffect>
                  </a14:imgLayer>
                </a14:imgProps>
              </a:ext>
            </a:extLst>
          </a:blip>
          <a:stretch>
            <a:fillRect/>
          </a:stretch>
        </p:blipFill>
        <p:spPr>
          <a:xfrm>
            <a:off x="9436819" y="1691399"/>
            <a:ext cx="2728675" cy="1555700"/>
          </a:xfrm>
          <a:prstGeom prst="rect">
            <a:avLst/>
          </a:prstGeom>
          <a:solidFill>
            <a:srgbClr val="92D050">
              <a:alpha val="80000"/>
            </a:srgbClr>
          </a:solidFill>
        </p:spPr>
      </p:pic>
      <p:pic>
        <p:nvPicPr>
          <p:cNvPr id="20" name="Рисунок 19">
            <a:extLst>
              <a:ext uri="{FF2B5EF4-FFF2-40B4-BE49-F238E27FC236}">
                <a16:creationId xmlns:a16="http://schemas.microsoft.com/office/drawing/2014/main" id="{DF7DB6F7-BC6E-4E10-8ACC-1A12C749A7AB}"/>
              </a:ext>
            </a:extLst>
          </p:cNvPr>
          <p:cNvPicPr>
            <a:picLocks noChangeAspect="1"/>
          </p:cNvPicPr>
          <p:nvPr/>
        </p:nvPicPr>
        <p:blipFill>
          <a:blip r:embed="rId5"/>
          <a:stretch>
            <a:fillRect/>
          </a:stretch>
        </p:blipFill>
        <p:spPr>
          <a:xfrm>
            <a:off x="7428438" y="3409358"/>
            <a:ext cx="5122252" cy="2799777"/>
          </a:xfrm>
          <a:prstGeom prst="rect">
            <a:avLst/>
          </a:prstGeom>
        </p:spPr>
      </p:pic>
      <p:sp>
        <p:nvSpPr>
          <p:cNvPr id="23" name="TextBox 22">
            <a:extLst>
              <a:ext uri="{FF2B5EF4-FFF2-40B4-BE49-F238E27FC236}">
                <a16:creationId xmlns:a16="http://schemas.microsoft.com/office/drawing/2014/main" id="{8AB789C1-A32B-4239-28C9-205F2876D7B8}"/>
              </a:ext>
            </a:extLst>
          </p:cNvPr>
          <p:cNvSpPr txBox="1"/>
          <p:nvPr/>
        </p:nvSpPr>
        <p:spPr>
          <a:xfrm>
            <a:off x="323339" y="4513302"/>
            <a:ext cx="3774201" cy="1372812"/>
          </a:xfrm>
          <a:prstGeom prst="rect">
            <a:avLst/>
          </a:prstGeom>
          <a:noFill/>
        </p:spPr>
        <p:txBody>
          <a:bodyPr wrap="square">
            <a:spAutoFit/>
          </a:bodyPr>
          <a:lstStyle/>
          <a:p>
            <a:pPr defTabSz="950976"/>
            <a:r>
              <a:rPr lang="en-US" sz="1664" b="1" dirty="0">
                <a:solidFill>
                  <a:srgbClr val="111111"/>
                </a:solidFill>
                <a:effectLst/>
                <a:latin typeface="Arial" panose="020B0604020202020204" pitchFamily="34" charset="0"/>
                <a:ea typeface="Times New Roman" panose="02020603050405020304" pitchFamily="18" charset="0"/>
                <a:cs typeface="Times New Roman" panose="02020603050405020304" pitchFamily="18" charset="0"/>
              </a:rPr>
              <a:t>One way to evaluate the model as a whole is AUC-ROC (or ROC AUC) - Area Under Curve, which is the Receiver Operating Characteristic curve.</a:t>
            </a:r>
            <a:endParaRPr lang="ru-RU" sz="1664" b="1"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Рисунок 24">
            <a:extLst>
              <a:ext uri="{FF2B5EF4-FFF2-40B4-BE49-F238E27FC236}">
                <a16:creationId xmlns:a16="http://schemas.microsoft.com/office/drawing/2014/main" id="{D9C10DAB-02FB-D1F5-6631-6A955D9DD5F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9000"/>
                    </a14:imgEffect>
                    <a14:imgEffect>
                      <a14:brightnessContrast bright="-29000" contrast="76000"/>
                    </a14:imgEffect>
                  </a14:imgLayer>
                </a14:imgProps>
              </a:ext>
            </a:extLst>
          </a:blip>
          <a:stretch>
            <a:fillRect/>
          </a:stretch>
        </p:blipFill>
        <p:spPr>
          <a:xfrm>
            <a:off x="4220965" y="4412322"/>
            <a:ext cx="2992816" cy="2356721"/>
          </a:xfrm>
          <a:prstGeom prst="rect">
            <a:avLst/>
          </a:prstGeom>
        </p:spPr>
      </p:pic>
      <p:sp>
        <p:nvSpPr>
          <p:cNvPr id="7" name="Стрелка вправо 10">
            <a:extLst>
              <a:ext uri="{FF2B5EF4-FFF2-40B4-BE49-F238E27FC236}">
                <a16:creationId xmlns:a16="http://schemas.microsoft.com/office/drawing/2014/main" id="{0724FB22-9D48-A17D-9C99-316849E6B0E1}"/>
              </a:ext>
            </a:extLst>
          </p:cNvPr>
          <p:cNvSpPr/>
          <p:nvPr/>
        </p:nvSpPr>
        <p:spPr>
          <a:xfrm>
            <a:off x="7693726" y="2112358"/>
            <a:ext cx="1576837" cy="165551"/>
          </a:xfrm>
          <a:prstGeom prst="rightArrow">
            <a:avLst/>
          </a:prstGeom>
          <a:solidFill>
            <a:srgbClr val="00FFFF">
              <a:alpha val="48000"/>
            </a:srgbClr>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lIns="95090" tIns="47546" rIns="95090" bIns="47546" rtlCol="0" anchor="ctr"/>
          <a:lstStyle/>
          <a:p>
            <a:pPr algn="ctr" defTabSz="950976"/>
            <a:endParaRPr lang="ru-RU" sz="1872" b="1">
              <a:solidFill>
                <a:srgbClr val="FFFFFF"/>
              </a:solidFill>
              <a:effectLst/>
              <a:latin typeface="Arial"/>
            </a:endParaRPr>
          </a:p>
        </p:txBody>
      </p:sp>
    </p:spTree>
    <p:extLst>
      <p:ext uri="{BB962C8B-B14F-4D97-AF65-F5344CB8AC3E}">
        <p14:creationId xmlns:p14="http://schemas.microsoft.com/office/powerpoint/2010/main" val="2960943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48FA38-2543-4DD5-8CDE-AF48CA914820}"/>
              </a:ext>
            </a:extLst>
          </p:cNvPr>
          <p:cNvSpPr>
            <a:spLocks noGrp="1"/>
          </p:cNvSpPr>
          <p:nvPr>
            <p:ph type="title"/>
          </p:nvPr>
        </p:nvSpPr>
        <p:spPr>
          <a:xfrm>
            <a:off x="872120" y="1"/>
            <a:ext cx="10936711" cy="708310"/>
          </a:xfrm>
        </p:spPr>
        <p:txBody>
          <a:bodyPr>
            <a:normAutofit fontScale="90000"/>
          </a:bodyPr>
          <a:lstStyle/>
          <a:p>
            <a:pPr algn="ctr"/>
            <a:r>
              <a:rPr lang="en-US" b="1" dirty="0">
                <a:solidFill>
                  <a:srgbClr val="0000FF"/>
                </a:solidFill>
                <a:latin typeface="Arial" panose="020B0604020202020204" pitchFamily="34" charset="0"/>
                <a:cs typeface="Arial" panose="020B0604020202020204" pitchFamily="34" charset="0"/>
              </a:rPr>
              <a:t>Beyond of the field</a:t>
            </a:r>
            <a:r>
              <a:rPr lang="ru-RU" b="1" dirty="0">
                <a:solidFill>
                  <a:srgbClr val="0000FF"/>
                </a:solidFill>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of physics</a:t>
            </a:r>
            <a:endParaRPr lang="ru-RU" b="1" dirty="0">
              <a:solidFill>
                <a:srgbClr val="0000FF"/>
              </a:solidFill>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BD2CB512-E345-48C5-A3FD-657953694DCD}"/>
              </a:ext>
            </a:extLst>
          </p:cNvPr>
          <p:cNvSpPr>
            <a:spLocks noGrp="1"/>
          </p:cNvSpPr>
          <p:nvPr>
            <p:ph idx="1"/>
          </p:nvPr>
        </p:nvSpPr>
        <p:spPr>
          <a:xfrm>
            <a:off x="92250" y="562735"/>
            <a:ext cx="12496449" cy="6007168"/>
          </a:xfrm>
        </p:spPr>
        <p:txBody>
          <a:bodyPr>
            <a:normAutofit/>
          </a:bodyPr>
          <a:lstStyle/>
          <a:p>
            <a:pPr>
              <a:spcBef>
                <a:spcPts val="0"/>
              </a:spcBef>
              <a:spcAft>
                <a:spcPts val="832"/>
              </a:spcAft>
              <a:buFont typeface="Wingdings" panose="05000000000000000000" pitchFamily="2" charset="2"/>
              <a:buChar char="Ø"/>
              <a:tabLst>
                <a:tab pos="604926" algn="l"/>
                <a:tab pos="1209853" algn="l"/>
                <a:tab pos="1814779" algn="l"/>
                <a:tab pos="2419706" algn="l"/>
                <a:tab pos="3024632" algn="l"/>
                <a:tab pos="3629558" algn="l"/>
                <a:tab pos="4234485" algn="l"/>
                <a:tab pos="4839411" algn="l"/>
                <a:tab pos="5444338" algn="l"/>
                <a:tab pos="6049264" algn="l"/>
                <a:tab pos="6654190" algn="l"/>
                <a:tab pos="7259117" algn="l"/>
                <a:tab pos="7864043" algn="l"/>
                <a:tab pos="8468970" algn="l"/>
                <a:tab pos="9073896" algn="l"/>
                <a:tab pos="9678822" algn="l"/>
              </a:tabLst>
            </a:pPr>
            <a:r>
              <a:rPr lang="en-US" sz="1872" b="1" dirty="0">
                <a:solidFill>
                  <a:srgbClr val="202124"/>
                </a:solidFill>
                <a:latin typeface="Arial" panose="020B0604020202020204" pitchFamily="34" charset="0"/>
                <a:ea typeface="Times New Roman" panose="02020603050405020304" pitchFamily="18" charset="0"/>
                <a:cs typeface="Times New Roman" panose="02020603050405020304" pitchFamily="18" charset="0"/>
              </a:rPr>
              <a:t>The era of Big Data has now embraced all areas of science and applications: biology, economics, medicine, etc. </a:t>
            </a:r>
            <a:r>
              <a:rPr lang="en-US" sz="1872" dirty="0">
                <a:solidFill>
                  <a:srgbClr val="202124"/>
                </a:solidFill>
                <a:latin typeface="Arial" panose="020B0604020202020204" pitchFamily="34" charset="0"/>
                <a:ea typeface="Times New Roman" panose="02020603050405020304" pitchFamily="18" charset="0"/>
                <a:cs typeface="Times New Roman" panose="02020603050405020304" pitchFamily="18" charset="0"/>
              </a:rPr>
              <a:t>So the general demand for new data processing techniques such as deep learning has inevitably become urgent in these areas as well. </a:t>
            </a:r>
          </a:p>
          <a:p>
            <a:pPr>
              <a:spcBef>
                <a:spcPts val="0"/>
              </a:spcBef>
              <a:spcAft>
                <a:spcPts val="832"/>
              </a:spcAft>
              <a:buFont typeface="Wingdings" panose="05000000000000000000" pitchFamily="2" charset="2"/>
              <a:buChar char="Ø"/>
              <a:tabLst>
                <a:tab pos="604926" algn="l"/>
                <a:tab pos="1209853" algn="l"/>
                <a:tab pos="1814779" algn="l"/>
                <a:tab pos="2419706" algn="l"/>
                <a:tab pos="3024632" algn="l"/>
                <a:tab pos="3629558" algn="l"/>
                <a:tab pos="4234485" algn="l"/>
                <a:tab pos="4839411" algn="l"/>
                <a:tab pos="5444338" algn="l"/>
                <a:tab pos="6049264" algn="l"/>
                <a:tab pos="6654190" algn="l"/>
                <a:tab pos="7259117" algn="l"/>
                <a:tab pos="7864043" algn="l"/>
                <a:tab pos="8468970" algn="l"/>
                <a:tab pos="9073896" algn="l"/>
                <a:tab pos="9678822" algn="l"/>
              </a:tabLst>
            </a:pPr>
            <a:r>
              <a:rPr lang="en-US" sz="1872" dirty="0">
                <a:solidFill>
                  <a:srgbClr val="202124"/>
                </a:solidFill>
                <a:latin typeface="Arial" panose="020B0604020202020204" pitchFamily="34" charset="0"/>
                <a:ea typeface="Times New Roman" panose="02020603050405020304" pitchFamily="18" charset="0"/>
                <a:cs typeface="Times New Roman" panose="02020603050405020304" pitchFamily="18" charset="0"/>
              </a:rPr>
              <a:t>However, the almost fatal difference between these areas from physics lies in the absence of a replaced physical "standard model" that allows generating training samples of any desired length for reliable training of the developed deep neural networks.</a:t>
            </a:r>
            <a:endParaRPr lang="ru-RU" sz="1872"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32"/>
              </a:spcAft>
              <a:buFont typeface="Wingdings" panose="05000000000000000000" pitchFamily="2" charset="2"/>
              <a:buChar char="Ø"/>
              <a:tabLst>
                <a:tab pos="604926" algn="l"/>
                <a:tab pos="1209853" algn="l"/>
                <a:tab pos="1814779" algn="l"/>
                <a:tab pos="2419706" algn="l"/>
                <a:tab pos="3024632" algn="l"/>
                <a:tab pos="3629558" algn="l"/>
                <a:tab pos="4234485" algn="l"/>
                <a:tab pos="4839411" algn="l"/>
                <a:tab pos="5444338" algn="l"/>
                <a:tab pos="6049264" algn="l"/>
                <a:tab pos="6654190" algn="l"/>
                <a:tab pos="7259117" algn="l"/>
                <a:tab pos="7864043" algn="l"/>
                <a:tab pos="8468970" algn="l"/>
                <a:tab pos="9073896" algn="l"/>
                <a:tab pos="9678822" algn="l"/>
              </a:tabLst>
            </a:pPr>
            <a:r>
              <a:rPr lang="en-US" sz="1872" b="1" u="sng" dirty="0">
                <a:solidFill>
                  <a:srgbClr val="202124"/>
                </a:solidFill>
                <a:latin typeface="Arial" panose="020B0604020202020204" pitchFamily="34" charset="0"/>
                <a:ea typeface="Times New Roman" panose="02020603050405020304" pitchFamily="18" charset="0"/>
                <a:cs typeface="Times New Roman" panose="02020603050405020304" pitchFamily="18" charset="0"/>
              </a:rPr>
              <a:t>The lack of labeled data for training becomes one of the main problems</a:t>
            </a:r>
            <a:r>
              <a:rPr lang="en-US" sz="1872" dirty="0">
                <a:solidFill>
                  <a:srgbClr val="202124"/>
                </a:solidFill>
                <a:latin typeface="Arial" panose="020B0604020202020204" pitchFamily="34" charset="0"/>
                <a:ea typeface="Times New Roman" panose="02020603050405020304" pitchFamily="18" charset="0"/>
                <a:cs typeface="Times New Roman" panose="02020603050405020304" pitchFamily="18" charset="0"/>
              </a:rPr>
              <a:t>. In addition to the lack of theoretical prerequisites, the limited set of training data is explained by both the high cost of the experiments themselves and the cost of the work of experts who mark up the data obtained.</a:t>
            </a:r>
          </a:p>
          <a:p>
            <a:pPr>
              <a:spcBef>
                <a:spcPts val="0"/>
              </a:spcBef>
              <a:spcAft>
                <a:spcPts val="832"/>
              </a:spcAft>
              <a:buFont typeface="Wingdings" panose="05000000000000000000" pitchFamily="2" charset="2"/>
              <a:buChar char="Ø"/>
              <a:tabLst>
                <a:tab pos="604926" algn="l"/>
                <a:tab pos="1209853" algn="l"/>
                <a:tab pos="1814779" algn="l"/>
                <a:tab pos="2419706" algn="l"/>
                <a:tab pos="3024632" algn="l"/>
                <a:tab pos="3629558" algn="l"/>
                <a:tab pos="4234485" algn="l"/>
                <a:tab pos="4839411" algn="l"/>
                <a:tab pos="5444338" algn="l"/>
                <a:tab pos="6049264" algn="l"/>
                <a:tab pos="6654190" algn="l"/>
                <a:tab pos="7259117" algn="l"/>
                <a:tab pos="7864043" algn="l"/>
                <a:tab pos="8468970" algn="l"/>
                <a:tab pos="9073896" algn="l"/>
                <a:tab pos="9678822" algn="l"/>
              </a:tabLst>
            </a:pPr>
            <a:r>
              <a:rPr lang="en-US" sz="1872" dirty="0">
                <a:solidFill>
                  <a:srgbClr val="202124"/>
                </a:solidFill>
                <a:latin typeface="Arial" panose="020B0604020202020204" pitchFamily="34" charset="0"/>
                <a:ea typeface="Calibri" panose="020F0502020204030204" pitchFamily="34" charset="0"/>
                <a:cs typeface="Times New Roman" panose="02020603050405020304" pitchFamily="18" charset="0"/>
              </a:rPr>
              <a:t>Let us take as an example the problem of some </a:t>
            </a:r>
            <a:r>
              <a:rPr lang="en-US" sz="1872" b="1" dirty="0">
                <a:solidFill>
                  <a:srgbClr val="202124"/>
                </a:solidFill>
                <a:latin typeface="Arial" panose="020B0604020202020204" pitchFamily="34" charset="0"/>
                <a:ea typeface="Calibri" panose="020F0502020204030204" pitchFamily="34" charset="0"/>
                <a:cs typeface="Times New Roman" panose="02020603050405020304" pitchFamily="18" charset="0"/>
              </a:rPr>
              <a:t>CNN agriculture applications</a:t>
            </a:r>
          </a:p>
          <a:p>
            <a:pPr marL="0" indent="0">
              <a:spcBef>
                <a:spcPts val="0"/>
              </a:spcBef>
              <a:spcAft>
                <a:spcPts val="832"/>
              </a:spcAft>
              <a:buNone/>
              <a:tabLst>
                <a:tab pos="604926" algn="l"/>
                <a:tab pos="1209853" algn="l"/>
                <a:tab pos="1814779" algn="l"/>
                <a:tab pos="2419706" algn="l"/>
                <a:tab pos="3024632" algn="l"/>
                <a:tab pos="3629558" algn="l"/>
                <a:tab pos="4234485" algn="l"/>
                <a:tab pos="4839411" algn="l"/>
                <a:tab pos="5444338" algn="l"/>
                <a:tab pos="6049264" algn="l"/>
                <a:tab pos="6654190" algn="l"/>
                <a:tab pos="7259117" algn="l"/>
                <a:tab pos="7864043" algn="l"/>
                <a:tab pos="8468970" algn="l"/>
                <a:tab pos="9073896" algn="l"/>
                <a:tab pos="9678822" algn="l"/>
              </a:tabLst>
            </a:pPr>
            <a:r>
              <a:rPr lang="en-US" sz="2496" b="1" dirty="0">
                <a:solidFill>
                  <a:srgbClr val="0000FF"/>
                </a:solidFill>
                <a:latin typeface="Arial" panose="020B0604020202020204" pitchFamily="34" charset="0"/>
                <a:ea typeface="Calibri" panose="020F0502020204030204" pitchFamily="34" charset="0"/>
                <a:cs typeface="Arial" panose="020B0604020202020204" pitchFamily="34" charset="0"/>
              </a:rPr>
              <a:t>Disease detection on the plant leaves by deep learning </a:t>
            </a:r>
          </a:p>
          <a:p>
            <a:pPr marL="0" indent="0">
              <a:lnSpc>
                <a:spcPct val="110000"/>
              </a:lnSpc>
              <a:spcBef>
                <a:spcPts val="0"/>
              </a:spcBef>
              <a:buNone/>
              <a:tabLst>
                <a:tab pos="604926" algn="l"/>
                <a:tab pos="1209853" algn="l"/>
                <a:tab pos="1814779" algn="l"/>
                <a:tab pos="2419706" algn="l"/>
                <a:tab pos="3024632" algn="l"/>
                <a:tab pos="3629558" algn="l"/>
                <a:tab pos="4234485" algn="l"/>
                <a:tab pos="4839411" algn="l"/>
                <a:tab pos="5444338" algn="l"/>
                <a:tab pos="6049264" algn="l"/>
                <a:tab pos="6654190" algn="l"/>
                <a:tab pos="7259117" algn="l"/>
                <a:tab pos="7864043" algn="l"/>
                <a:tab pos="8468970" algn="l"/>
                <a:tab pos="9073896" algn="l"/>
                <a:tab pos="9678822" algn="l"/>
              </a:tabLst>
            </a:pPr>
            <a:r>
              <a:rPr lang="en-US" sz="1872" dirty="0">
                <a:latin typeface="Arial" panose="020B0604020202020204" pitchFamily="34" charset="0"/>
                <a:ea typeface="Calibri" panose="020F0502020204030204" pitchFamily="34" charset="0"/>
                <a:cs typeface="Arial" panose="020B0604020202020204" pitchFamily="34" charset="0"/>
              </a:rPr>
              <a:t>One can see our article  </a:t>
            </a:r>
            <a:r>
              <a:rPr lang="en-US" sz="1872" b="1" dirty="0">
                <a:solidFill>
                  <a:srgbClr val="0000FF"/>
                </a:solidFill>
                <a:latin typeface="Arial" panose="020B0604020202020204" pitchFamily="34" charset="0"/>
                <a:ea typeface="Calibri" panose="020F0502020204030204" pitchFamily="34" charset="0"/>
                <a:cs typeface="Arial" panose="020B0604020202020204" pitchFamily="34" charset="0"/>
              </a:rPr>
              <a:t>DOI: 10.1007/978-3-030-01328-8_16 </a:t>
            </a:r>
            <a:r>
              <a:rPr lang="en-US" sz="1872" dirty="0">
                <a:latin typeface="Arial" panose="020B0604020202020204" pitchFamily="34" charset="0"/>
                <a:ea typeface="Calibri" panose="020F0502020204030204" pitchFamily="34" charset="0"/>
                <a:cs typeface="Arial" panose="020B0604020202020204" pitchFamily="34" charset="0"/>
              </a:rPr>
              <a:t>for details, where the web platform </a:t>
            </a:r>
            <a:r>
              <a:rPr lang="en-US" sz="1872" b="1"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http://pdd.jinr.ru</a:t>
            </a:r>
            <a:r>
              <a:rPr lang="en-US" sz="1872" b="1" dirty="0">
                <a:solidFill>
                  <a:srgbClr val="0000FF"/>
                </a:solidFill>
                <a:latin typeface="Arial" panose="020B0604020202020204" pitchFamily="34" charset="0"/>
                <a:cs typeface="Arial" panose="020B0604020202020204" pitchFamily="34" charset="0"/>
              </a:rPr>
              <a:t> </a:t>
            </a:r>
            <a:r>
              <a:rPr lang="en-US" sz="1872" dirty="0">
                <a:solidFill>
                  <a:schemeClr val="tx1">
                    <a:lumMod val="75000"/>
                    <a:lumOff val="25000"/>
                  </a:schemeClr>
                </a:solidFill>
                <a:latin typeface="Arial" panose="020B0604020202020204" pitchFamily="34" charset="0"/>
                <a:cs typeface="Arial" panose="020B0604020202020204" pitchFamily="34" charset="0"/>
              </a:rPr>
              <a:t>is </a:t>
            </a:r>
            <a:r>
              <a:rPr lang="en-US" sz="1872" dirty="0" err="1">
                <a:solidFill>
                  <a:schemeClr val="tx1">
                    <a:lumMod val="75000"/>
                    <a:lumOff val="25000"/>
                  </a:schemeClr>
                </a:solidFill>
                <a:latin typeface="Arial" panose="020B0604020202020204" pitchFamily="34" charset="0"/>
                <a:cs typeface="Arial" panose="020B0604020202020204" pitchFamily="34" charset="0"/>
              </a:rPr>
              <a:t>decribed</a:t>
            </a:r>
            <a:r>
              <a:rPr lang="en-US" sz="1872" dirty="0">
                <a:solidFill>
                  <a:schemeClr val="tx1">
                    <a:lumMod val="75000"/>
                    <a:lumOff val="25000"/>
                  </a:schemeClr>
                </a:solidFill>
                <a:latin typeface="Arial" panose="020B0604020202020204" pitchFamily="34" charset="0"/>
                <a:cs typeface="Arial" panose="020B0604020202020204" pitchFamily="34" charset="0"/>
              </a:rPr>
              <a:t>, which allows users to send photos and text descriptions of diseased plants through this web portal or mobile application and find out the cause of the disease. </a:t>
            </a:r>
          </a:p>
          <a:p>
            <a:pPr marL="0" indent="0">
              <a:lnSpc>
                <a:spcPct val="110000"/>
              </a:lnSpc>
              <a:spcBef>
                <a:spcPts val="0"/>
              </a:spcBef>
              <a:buNone/>
              <a:tabLst>
                <a:tab pos="604926" algn="l"/>
                <a:tab pos="1209853" algn="l"/>
                <a:tab pos="1814779" algn="l"/>
                <a:tab pos="2419706" algn="l"/>
                <a:tab pos="3024632" algn="l"/>
                <a:tab pos="3629558" algn="l"/>
                <a:tab pos="4234485" algn="l"/>
                <a:tab pos="4839411" algn="l"/>
                <a:tab pos="5444338" algn="l"/>
                <a:tab pos="6049264" algn="l"/>
                <a:tab pos="6654190" algn="l"/>
                <a:tab pos="7259117" algn="l"/>
                <a:tab pos="7864043" algn="l"/>
                <a:tab pos="8468970" algn="l"/>
                <a:tab pos="9073896" algn="l"/>
                <a:tab pos="9678822" algn="l"/>
              </a:tabLst>
            </a:pPr>
            <a:r>
              <a:rPr lang="en-US" sz="1872" dirty="0">
                <a:solidFill>
                  <a:schemeClr val="tx1">
                    <a:lumMod val="75000"/>
                    <a:lumOff val="25000"/>
                  </a:schemeClr>
                </a:solidFill>
                <a:latin typeface="Arial" panose="020B0604020202020204" pitchFamily="34" charset="0"/>
                <a:cs typeface="Arial" panose="020B0604020202020204" pitchFamily="34" charset="0"/>
              </a:rPr>
              <a:t>Although there are many mobile applications for plants disease detection, as for example, famous </a:t>
            </a:r>
            <a:r>
              <a:rPr lang="en-US" sz="1872" u="sng" dirty="0">
                <a:solidFill>
                  <a:srgbClr val="0000FF"/>
                </a:solidFill>
                <a:latin typeface="Arial" panose="020B0604020202020204" pitchFamily="34" charset="0"/>
                <a:cs typeface="Arial" panose="020B0604020202020204" pitchFamily="34" charset="0"/>
              </a:rPr>
              <a:t>plantix.net</a:t>
            </a:r>
            <a:r>
              <a:rPr lang="en-US" sz="1872" dirty="0">
                <a:solidFill>
                  <a:schemeClr val="tx1">
                    <a:lumMod val="75000"/>
                    <a:lumOff val="25000"/>
                  </a:schemeClr>
                </a:solidFill>
                <a:latin typeface="Arial" panose="020B0604020202020204" pitchFamily="34" charset="0"/>
                <a:cs typeface="Arial" panose="020B0604020202020204" pitchFamily="34" charset="0"/>
              </a:rPr>
              <a:t>, but none of them allowed us to get a dataset suitable for use for us. We had to create our own, to work with photographs obtained in real conditions. </a:t>
            </a:r>
            <a:r>
              <a:rPr lang="en-US" sz="1872" b="1" dirty="0">
                <a:solidFill>
                  <a:schemeClr val="tx1">
                    <a:lumMod val="75000"/>
                    <a:lumOff val="25000"/>
                  </a:schemeClr>
                </a:solidFill>
                <a:latin typeface="Arial" panose="020B0604020202020204" pitchFamily="34" charset="0"/>
                <a:cs typeface="Arial" panose="020B0604020202020204" pitchFamily="34" charset="0"/>
              </a:rPr>
              <a:t>To overcome t</a:t>
            </a:r>
            <a:r>
              <a:rPr lang="en-US" sz="1872" b="1" dirty="0">
                <a:solidFill>
                  <a:srgbClr val="202124"/>
                </a:solidFill>
                <a:latin typeface="Arial" panose="020B0604020202020204" pitchFamily="34" charset="0"/>
                <a:ea typeface="Times New Roman" panose="02020603050405020304" pitchFamily="18" charset="0"/>
                <a:cs typeface="Arial" panose="020B0604020202020204" pitchFamily="34" charset="0"/>
              </a:rPr>
              <a:t>he lack of labeled data obstacle we use </a:t>
            </a:r>
            <a:r>
              <a:rPr lang="en-US" sz="1872" b="1" dirty="0">
                <a:solidFill>
                  <a:schemeClr val="tx1">
                    <a:lumMod val="75000"/>
                    <a:lumOff val="25000"/>
                  </a:schemeClr>
                </a:solidFill>
                <a:latin typeface="Arial" panose="020B0604020202020204" pitchFamily="34" charset="0"/>
                <a:cs typeface="Arial" panose="020B0604020202020204" pitchFamily="34" charset="0"/>
              </a:rPr>
              <a:t>a </a:t>
            </a:r>
            <a:r>
              <a:rPr lang="en-US" sz="1872" b="1" dirty="0">
                <a:solidFill>
                  <a:srgbClr val="C00000"/>
                </a:solidFill>
                <a:latin typeface="Arial" panose="020B0604020202020204" pitchFamily="34" charset="0"/>
                <a:cs typeface="Arial" panose="020B0604020202020204" pitchFamily="34" charset="0"/>
              </a:rPr>
              <a:t>Siamese CNN with a </a:t>
            </a:r>
            <a:r>
              <a:rPr lang="en-US" sz="1872" b="1" u="sng" dirty="0">
                <a:solidFill>
                  <a:srgbClr val="C00000"/>
                </a:solidFill>
                <a:latin typeface="Arial" panose="020B0604020202020204" pitchFamily="34" charset="0"/>
                <a:cs typeface="Arial" panose="020B0604020202020204" pitchFamily="34" charset="0"/>
              </a:rPr>
              <a:t>special triplet loss function </a:t>
            </a:r>
            <a:r>
              <a:rPr lang="en-US" sz="1872" b="1" dirty="0">
                <a:solidFill>
                  <a:srgbClr val="C00000"/>
                </a:solidFill>
                <a:latin typeface="Arial" panose="020B0604020202020204" pitchFamily="34" charset="0"/>
                <a:cs typeface="Arial" panose="020B0604020202020204" pitchFamily="34" charset="0"/>
              </a:rPr>
              <a:t>and a perceptron, as a classifier in the output layer, </a:t>
            </a:r>
            <a:r>
              <a:rPr lang="en-US" sz="1872" b="1" dirty="0">
                <a:solidFill>
                  <a:schemeClr val="tx1">
                    <a:lumMod val="75000"/>
                    <a:lumOff val="25000"/>
                  </a:schemeClr>
                </a:solidFill>
                <a:latin typeface="Arial" panose="020B0604020202020204" pitchFamily="34" charset="0"/>
                <a:cs typeface="Arial" panose="020B0604020202020204" pitchFamily="34" charset="0"/>
              </a:rPr>
              <a:t>that shows 98% of accuracy for </a:t>
            </a:r>
            <a:r>
              <a:rPr lang="en-US" sz="1872" dirty="0">
                <a:latin typeface="Arial" panose="020B0604020202020204" pitchFamily="34" charset="0"/>
                <a:ea typeface="Calibri" panose="020F0502020204030204" pitchFamily="34" charset="0"/>
                <a:cs typeface="Arial" panose="020B0604020202020204" pitchFamily="34" charset="0"/>
              </a:rPr>
              <a:t>25 classes of five crops. </a:t>
            </a:r>
            <a:endParaRPr lang="ru-RU" sz="1872" dirty="0">
              <a:latin typeface="Arial" panose="020B0604020202020204" pitchFamily="34" charset="0"/>
              <a:cs typeface="Arial" panose="020B0604020202020204" pitchFamily="34" charset="0"/>
            </a:endParaRPr>
          </a:p>
        </p:txBody>
      </p:sp>
      <p:sp>
        <p:nvSpPr>
          <p:cNvPr id="4" name="Дата 3">
            <a:extLst>
              <a:ext uri="{FF2B5EF4-FFF2-40B4-BE49-F238E27FC236}">
                <a16:creationId xmlns:a16="http://schemas.microsoft.com/office/drawing/2014/main" id="{FAF99FF3-9F58-4ACC-8C6D-DE8C80F2E602}"/>
              </a:ext>
            </a:extLst>
          </p:cNvPr>
          <p:cNvSpPr>
            <a:spLocks noGrp="1"/>
          </p:cNvSpPr>
          <p:nvPr>
            <p:ph type="dt" sz="half" idx="10"/>
          </p:nvPr>
        </p:nvSpPr>
        <p:spPr/>
        <p:txBody>
          <a:bodyPr/>
          <a:lstStyle/>
          <a:p>
            <a:pPr defTabSz="950976" fontAlgn="auto">
              <a:spcBef>
                <a:spcPts val="0"/>
              </a:spcBef>
              <a:spcAft>
                <a:spcPts val="0"/>
              </a:spcAft>
            </a:pPr>
            <a:fld id="{A0311250-ED3E-41D7-8708-40DA3CB82C40}" type="datetime1">
              <a:rPr lang="ru-RU" smtClean="0">
                <a:solidFill>
                  <a:prstClr val="black">
                    <a:tint val="75000"/>
                  </a:prstClr>
                </a:solidFill>
                <a:effectLst/>
                <a:latin typeface="Calibri" panose="020F0502020204030204"/>
              </a:rPr>
              <a:t>25.10.2022</a:t>
            </a:fld>
            <a:endParaRPr lang="ru-RU">
              <a:solidFill>
                <a:prstClr val="black">
                  <a:tint val="75000"/>
                </a:prstClr>
              </a:solidFill>
              <a:effectLst/>
              <a:latin typeface="Calibri" panose="020F0502020204030204"/>
            </a:endParaRPr>
          </a:p>
        </p:txBody>
      </p:sp>
      <p:sp>
        <p:nvSpPr>
          <p:cNvPr id="5" name="Нижний колонтитул 4">
            <a:extLst>
              <a:ext uri="{FF2B5EF4-FFF2-40B4-BE49-F238E27FC236}">
                <a16:creationId xmlns:a16="http://schemas.microsoft.com/office/drawing/2014/main" id="{915170D9-242E-4E8A-AC82-198E193F51EA}"/>
              </a:ext>
            </a:extLst>
          </p:cNvPr>
          <p:cNvSpPr>
            <a:spLocks noGrp="1"/>
          </p:cNvSpPr>
          <p:nvPr>
            <p:ph type="ftr" sz="quarter" idx="11"/>
          </p:nvPr>
        </p:nvSpPr>
        <p:spPr/>
        <p:txBody>
          <a:bodyPr/>
          <a:lstStyle/>
          <a:p>
            <a:pPr defTabSz="950976" fontAlgn="auto">
              <a:spcBef>
                <a:spcPts val="0"/>
              </a:spcBef>
              <a:spcAft>
                <a:spcPts val="0"/>
              </a:spcAft>
            </a:pPr>
            <a:r>
              <a:rPr lang="ru-RU">
                <a:solidFill>
                  <a:prstClr val="black">
                    <a:tint val="75000"/>
                  </a:prstClr>
                </a:solidFill>
                <a:effectLst/>
                <a:latin typeface="Calibri" panose="020F0502020204030204"/>
              </a:rPr>
              <a:t>Ососков Г.А. </a:t>
            </a:r>
            <a:r>
              <a:rPr lang="en-US">
                <a:solidFill>
                  <a:prstClr val="black">
                    <a:tint val="75000"/>
                  </a:prstClr>
                </a:solidFill>
                <a:effectLst/>
                <a:latin typeface="Calibri" panose="020F0502020204030204"/>
              </a:rPr>
              <a:t>AYSS-22 Deep neural networks </a:t>
            </a:r>
            <a:endParaRPr lang="ru-RU">
              <a:solidFill>
                <a:prstClr val="black">
                  <a:tint val="75000"/>
                </a:prstClr>
              </a:solidFill>
              <a:effectLst/>
              <a:latin typeface="Calibri" panose="020F0502020204030204"/>
            </a:endParaRPr>
          </a:p>
        </p:txBody>
      </p:sp>
      <p:sp>
        <p:nvSpPr>
          <p:cNvPr id="6" name="Номер слайда 5">
            <a:extLst>
              <a:ext uri="{FF2B5EF4-FFF2-40B4-BE49-F238E27FC236}">
                <a16:creationId xmlns:a16="http://schemas.microsoft.com/office/drawing/2014/main" id="{411AE3A4-6280-44BB-900D-C0482DE1397B}"/>
              </a:ext>
            </a:extLst>
          </p:cNvPr>
          <p:cNvSpPr>
            <a:spLocks noGrp="1"/>
          </p:cNvSpPr>
          <p:nvPr>
            <p:ph type="sldNum" sz="quarter" idx="12"/>
          </p:nvPr>
        </p:nvSpPr>
        <p:spPr/>
        <p:txBody>
          <a:bodyPr/>
          <a:lstStyle/>
          <a:p>
            <a:pPr defTabSz="950976" fontAlgn="auto">
              <a:spcBef>
                <a:spcPts val="0"/>
              </a:spcBef>
              <a:spcAft>
                <a:spcPts val="0"/>
              </a:spcAft>
            </a:pPr>
            <a:fld id="{EAB8F089-B8AD-40D2-B5E4-FC3201B02D7A}" type="slidenum">
              <a:rPr lang="ru-RU">
                <a:solidFill>
                  <a:prstClr val="black">
                    <a:tint val="75000"/>
                  </a:prstClr>
                </a:solidFill>
                <a:effectLst/>
                <a:latin typeface="Calibri" panose="020F0502020204030204"/>
              </a:rPr>
              <a:pPr defTabSz="950976" fontAlgn="auto">
                <a:spcBef>
                  <a:spcPts val="0"/>
                </a:spcBef>
                <a:spcAft>
                  <a:spcPts val="0"/>
                </a:spcAft>
              </a:pPr>
              <a:t>31</a:t>
            </a:fld>
            <a:endParaRPr lang="ru-RU">
              <a:solidFill>
                <a:prstClr val="black">
                  <a:tint val="75000"/>
                </a:prstClr>
              </a:solidFill>
              <a:effectLst/>
              <a:latin typeface="Calibri" panose="020F0502020204030204"/>
            </a:endParaRPr>
          </a:p>
        </p:txBody>
      </p:sp>
      <p:pic>
        <p:nvPicPr>
          <p:cNvPr id="9" name="Рисунок 8">
            <a:extLst>
              <a:ext uri="{FF2B5EF4-FFF2-40B4-BE49-F238E27FC236}">
                <a16:creationId xmlns:a16="http://schemas.microsoft.com/office/drawing/2014/main" id="{09199C1B-E12B-4730-A328-1BC3596D5DFB}"/>
              </a:ext>
            </a:extLst>
          </p:cNvPr>
          <p:cNvPicPr>
            <a:picLocks noChangeAspect="1"/>
          </p:cNvPicPr>
          <p:nvPr/>
        </p:nvPicPr>
        <p:blipFill>
          <a:blip r:embed="rId3">
            <a:extLst>
              <a:ext uri="{BEBA8EAE-BF5A-486C-A8C5-ECC9F3942E4B}">
                <a14:imgProps xmlns:a14="http://schemas.microsoft.com/office/drawing/2010/main">
                  <a14:imgLayer r:embed="rId4">
                    <a14:imgEffect>
                      <a14:saturation sat="171000"/>
                    </a14:imgEffect>
                    <a14:imgEffect>
                      <a14:brightnessContrast bright="6000" contrast="12000"/>
                    </a14:imgEffect>
                  </a14:imgLayer>
                </a14:imgProps>
              </a:ext>
            </a:extLst>
          </a:blip>
          <a:stretch>
            <a:fillRect/>
          </a:stretch>
        </p:blipFill>
        <p:spPr>
          <a:xfrm>
            <a:off x="8782577" y="3152780"/>
            <a:ext cx="3749170" cy="909070"/>
          </a:xfrm>
          <a:prstGeom prst="rect">
            <a:avLst/>
          </a:prstGeom>
        </p:spPr>
      </p:pic>
    </p:spTree>
    <p:extLst>
      <p:ext uri="{BB962C8B-B14F-4D97-AF65-F5344CB8AC3E}">
        <p14:creationId xmlns:p14="http://schemas.microsoft.com/office/powerpoint/2010/main" val="1551053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8E02A08-4615-E4F6-4FD5-081FBA051C72}"/>
              </a:ext>
            </a:extLst>
          </p:cNvPr>
          <p:cNvSpPr>
            <a:spLocks noGrp="1"/>
          </p:cNvSpPr>
          <p:nvPr>
            <p:ph type="dt" sz="half" idx="10"/>
          </p:nvPr>
        </p:nvSpPr>
        <p:spPr/>
        <p:txBody>
          <a:bodyPr/>
          <a:lstStyle/>
          <a:p>
            <a:pPr defTabSz="950976" fontAlgn="auto">
              <a:spcBef>
                <a:spcPts val="0"/>
              </a:spcBef>
              <a:spcAft>
                <a:spcPts val="0"/>
              </a:spcAft>
            </a:pPr>
            <a:fld id="{D5347F02-5E06-4231-B8F3-76D64BE6BE58}" type="datetime1">
              <a:rPr lang="ru-RU" altLang="ru-RU" smtClean="0">
                <a:solidFill>
                  <a:srgbClr val="000000"/>
                </a:solidFill>
                <a:effectLst/>
                <a:latin typeface="Arial"/>
              </a:rPr>
              <a:t>25.10.2022</a:t>
            </a:fld>
            <a:endParaRPr lang="ru-RU" altLang="ru-RU">
              <a:solidFill>
                <a:srgbClr val="000000"/>
              </a:solidFill>
              <a:effectLst/>
              <a:latin typeface="Arial"/>
            </a:endParaRPr>
          </a:p>
        </p:txBody>
      </p:sp>
      <p:sp>
        <p:nvSpPr>
          <p:cNvPr id="3" name="Нижний колонтитул 2">
            <a:extLst>
              <a:ext uri="{FF2B5EF4-FFF2-40B4-BE49-F238E27FC236}">
                <a16:creationId xmlns:a16="http://schemas.microsoft.com/office/drawing/2014/main" id="{E87ADF7A-EABA-385B-4010-4F0CE8AEE97C}"/>
              </a:ext>
            </a:extLst>
          </p:cNvPr>
          <p:cNvSpPr>
            <a:spLocks noGrp="1"/>
          </p:cNvSpPr>
          <p:nvPr>
            <p:ph type="ftr" sz="quarter" idx="11"/>
          </p:nvPr>
        </p:nvSpPr>
        <p:spPr>
          <a:xfrm>
            <a:off x="4332770" y="6596572"/>
            <a:ext cx="4015411" cy="394074"/>
          </a:xfrm>
        </p:spPr>
        <p:txBody>
          <a:bodyPr/>
          <a:lstStyle/>
          <a:p>
            <a:pPr defTabSz="950976" fontAlgn="auto">
              <a:spcBef>
                <a:spcPts val="0"/>
              </a:spcBef>
              <a:spcAft>
                <a:spcPts val="0"/>
              </a:spcAft>
            </a:pPr>
            <a:r>
              <a:rPr lang="ru-RU" altLang="ru-RU">
                <a:solidFill>
                  <a:srgbClr val="000000"/>
                </a:solidFill>
                <a:effectLst/>
                <a:latin typeface="Arial"/>
              </a:rPr>
              <a:t>Ососков Г.А. </a:t>
            </a:r>
            <a:r>
              <a:rPr lang="en-US" altLang="ru-RU">
                <a:solidFill>
                  <a:srgbClr val="000000"/>
                </a:solidFill>
                <a:effectLst/>
                <a:latin typeface="Arial"/>
              </a:rPr>
              <a:t>AYSS-22 Deep neural networks </a:t>
            </a:r>
            <a:endParaRPr lang="ru-RU" altLang="ru-RU" dirty="0">
              <a:solidFill>
                <a:srgbClr val="000000"/>
              </a:solidFill>
              <a:effectLst/>
              <a:latin typeface="Arial"/>
            </a:endParaRPr>
          </a:p>
        </p:txBody>
      </p:sp>
      <p:sp>
        <p:nvSpPr>
          <p:cNvPr id="4" name="Номер слайда 3">
            <a:extLst>
              <a:ext uri="{FF2B5EF4-FFF2-40B4-BE49-F238E27FC236}">
                <a16:creationId xmlns:a16="http://schemas.microsoft.com/office/drawing/2014/main" id="{813BBBAB-5023-5B5E-8582-71C556D55B5F}"/>
              </a:ext>
            </a:extLst>
          </p:cNvPr>
          <p:cNvSpPr>
            <a:spLocks noGrp="1"/>
          </p:cNvSpPr>
          <p:nvPr>
            <p:ph type="sldNum" sz="quarter" idx="12"/>
          </p:nvPr>
        </p:nvSpPr>
        <p:spPr>
          <a:xfrm>
            <a:off x="11329359" y="6680904"/>
            <a:ext cx="717226" cy="309741"/>
          </a:xfrm>
        </p:spPr>
        <p:txBody>
          <a:bodyPr/>
          <a:lstStyle/>
          <a:p>
            <a:pPr defTabSz="950976" fontAlgn="auto">
              <a:spcBef>
                <a:spcPts val="0"/>
              </a:spcBef>
              <a:spcAft>
                <a:spcPts val="0"/>
              </a:spcAft>
            </a:pPr>
            <a:fld id="{5A78442F-AA51-453E-A45D-AEAE194BB88B}" type="slidenum">
              <a:rPr lang="ru-RU" altLang="ru-RU">
                <a:solidFill>
                  <a:srgbClr val="000000"/>
                </a:solidFill>
                <a:effectLst/>
                <a:latin typeface="Arial"/>
              </a:rPr>
              <a:pPr defTabSz="950976" fontAlgn="auto">
                <a:spcBef>
                  <a:spcPts val="0"/>
                </a:spcBef>
                <a:spcAft>
                  <a:spcPts val="0"/>
                </a:spcAft>
              </a:pPr>
              <a:t>32</a:t>
            </a:fld>
            <a:endParaRPr lang="ru-RU" altLang="ru-RU" dirty="0">
              <a:solidFill>
                <a:srgbClr val="000000"/>
              </a:solidFill>
              <a:effectLst/>
              <a:latin typeface="Arial"/>
            </a:endParaRPr>
          </a:p>
        </p:txBody>
      </p:sp>
      <p:sp>
        <p:nvSpPr>
          <p:cNvPr id="6" name="TextBox 5">
            <a:extLst>
              <a:ext uri="{FF2B5EF4-FFF2-40B4-BE49-F238E27FC236}">
                <a16:creationId xmlns:a16="http://schemas.microsoft.com/office/drawing/2014/main" id="{B1EEFE2F-5BF8-32D8-913A-646560193912}"/>
              </a:ext>
            </a:extLst>
          </p:cNvPr>
          <p:cNvSpPr txBox="1"/>
          <p:nvPr/>
        </p:nvSpPr>
        <p:spPr>
          <a:xfrm>
            <a:off x="254950" y="0"/>
            <a:ext cx="12425648" cy="604461"/>
          </a:xfrm>
          <a:prstGeom prst="rect">
            <a:avLst/>
          </a:prstGeom>
          <a:noFill/>
        </p:spPr>
        <p:txBody>
          <a:bodyPr wrap="square">
            <a:spAutoFit/>
          </a:bodyPr>
          <a:lstStyle/>
          <a:p>
            <a:pPr defTabSz="950976" fontAlgn="auto">
              <a:spcBef>
                <a:spcPts val="0"/>
              </a:spcBef>
              <a:spcAft>
                <a:spcPts val="0"/>
              </a:spcAft>
            </a:pPr>
            <a:r>
              <a:rPr lang="en-US" sz="3328" b="1" dirty="0">
                <a:solidFill>
                  <a:srgbClr val="0033CC"/>
                </a:solidFill>
                <a:effectLst/>
                <a:latin typeface="Arial"/>
              </a:rPr>
              <a:t>Object detection </a:t>
            </a:r>
            <a:r>
              <a:rPr lang="en-US" sz="2400" b="1" dirty="0">
                <a:solidFill>
                  <a:srgbClr val="0033CC"/>
                </a:solidFill>
                <a:effectLst/>
                <a:latin typeface="Arial"/>
              </a:rPr>
              <a:t>is an important aspect of interacting with the environment</a:t>
            </a:r>
            <a:endParaRPr lang="ru-RU" sz="2400" b="1" dirty="0">
              <a:solidFill>
                <a:srgbClr val="0033CC"/>
              </a:solidFill>
              <a:effectLst/>
              <a:latin typeface="Arial"/>
            </a:endParaRPr>
          </a:p>
        </p:txBody>
      </p:sp>
      <p:pic>
        <p:nvPicPr>
          <p:cNvPr id="8" name="Рисунок 7">
            <a:extLst>
              <a:ext uri="{FF2B5EF4-FFF2-40B4-BE49-F238E27FC236}">
                <a16:creationId xmlns:a16="http://schemas.microsoft.com/office/drawing/2014/main" id="{1B6A9C5C-22A7-6257-27B9-600BA91D7CB4}"/>
              </a:ext>
            </a:extLst>
          </p:cNvPr>
          <p:cNvPicPr>
            <a:picLocks noChangeAspect="1"/>
          </p:cNvPicPr>
          <p:nvPr/>
        </p:nvPicPr>
        <p:blipFill>
          <a:blip r:embed="rId2"/>
          <a:stretch>
            <a:fillRect/>
          </a:stretch>
        </p:blipFill>
        <p:spPr>
          <a:xfrm>
            <a:off x="254949" y="619019"/>
            <a:ext cx="5558504" cy="2947300"/>
          </a:xfrm>
          <a:prstGeom prst="rect">
            <a:avLst/>
          </a:prstGeom>
        </p:spPr>
      </p:pic>
      <p:sp>
        <p:nvSpPr>
          <p:cNvPr id="10" name="TextBox 9">
            <a:extLst>
              <a:ext uri="{FF2B5EF4-FFF2-40B4-BE49-F238E27FC236}">
                <a16:creationId xmlns:a16="http://schemas.microsoft.com/office/drawing/2014/main" id="{537CF07D-63B1-E9AF-ACE3-88F05784E89A}"/>
              </a:ext>
            </a:extLst>
          </p:cNvPr>
          <p:cNvSpPr txBox="1"/>
          <p:nvPr/>
        </p:nvSpPr>
        <p:spPr>
          <a:xfrm>
            <a:off x="5998783" y="752355"/>
            <a:ext cx="6576556" cy="1063689"/>
          </a:xfrm>
          <a:prstGeom prst="rect">
            <a:avLst/>
          </a:prstGeom>
          <a:solidFill>
            <a:srgbClr val="FFC000">
              <a:alpha val="20000"/>
            </a:srgbClr>
          </a:solidFill>
        </p:spPr>
        <p:txBody>
          <a:bodyPr wrap="square" rtlCol="0">
            <a:spAutoFit/>
          </a:bodyPr>
          <a:lstStyle/>
          <a:p>
            <a:pPr defTabSz="950976" fontAlgn="auto">
              <a:lnSpc>
                <a:spcPct val="107000"/>
              </a:lnSpc>
              <a:spcBef>
                <a:spcPts val="0"/>
              </a:spcBef>
              <a:spcAft>
                <a:spcPts val="832"/>
              </a:spcAft>
            </a:pPr>
            <a:r>
              <a:rPr lang="en-US" sz="20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The philosophy of YOLO (You Only Live Once)  - the desire to fulfill desires and enjoy right now, without giving it up for the sake of future prosperity.</a:t>
            </a:r>
            <a:endParaRPr lang="ru-RU"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C49A34D-D417-6C53-8661-7B4B3DC10401}"/>
              </a:ext>
            </a:extLst>
          </p:cNvPr>
          <p:cNvSpPr txBox="1"/>
          <p:nvPr/>
        </p:nvSpPr>
        <p:spPr>
          <a:xfrm>
            <a:off x="5813452" y="1963938"/>
            <a:ext cx="6867145" cy="1661993"/>
          </a:xfrm>
          <a:prstGeom prst="rect">
            <a:avLst/>
          </a:prstGeom>
          <a:noFill/>
        </p:spPr>
        <p:txBody>
          <a:bodyPr wrap="square" rtlCol="0">
            <a:spAutoFit/>
          </a:bodyPr>
          <a:lstStyle/>
          <a:p>
            <a:pPr defTabSz="950976" fontAlgn="auto">
              <a:spcBef>
                <a:spcPts val="0"/>
              </a:spcBef>
              <a:spcAft>
                <a:spcPts val="0"/>
              </a:spcAft>
            </a:pPr>
            <a:r>
              <a:rPr lang="en-US" sz="2200" b="1" dirty="0">
                <a:solidFill>
                  <a:srgbClr val="0000FF"/>
                </a:solidFill>
                <a:effectLst/>
                <a:latin typeface="Arial"/>
              </a:rPr>
              <a:t>YOLO </a:t>
            </a:r>
            <a:r>
              <a:rPr lang="en-US" sz="2000" b="1" dirty="0">
                <a:solidFill>
                  <a:srgbClr val="000000"/>
                </a:solidFill>
                <a:effectLst/>
                <a:latin typeface="Arial"/>
              </a:rPr>
              <a:t>(You Only Look Once) is a state-of-the-art deep learning algorithm that is widely used for object detection. It is so called because it involves inputting the entire image at once, which passes through the convolutional neural network (CNS) </a:t>
            </a:r>
            <a:r>
              <a:rPr lang="en-US" sz="2000" b="1" u="sng" dirty="0">
                <a:solidFill>
                  <a:srgbClr val="0000FF"/>
                </a:solidFill>
                <a:effectLst/>
                <a:latin typeface="Arial"/>
              </a:rPr>
              <a:t>only once</a:t>
            </a:r>
            <a:r>
              <a:rPr lang="en-US" sz="2000" b="1" dirty="0">
                <a:solidFill>
                  <a:srgbClr val="000000"/>
                </a:solidFill>
                <a:effectLst/>
                <a:latin typeface="Arial"/>
              </a:rPr>
              <a:t>.</a:t>
            </a:r>
          </a:p>
        </p:txBody>
      </p:sp>
      <p:sp>
        <p:nvSpPr>
          <p:cNvPr id="12" name="TextBox 11">
            <a:extLst>
              <a:ext uri="{FF2B5EF4-FFF2-40B4-BE49-F238E27FC236}">
                <a16:creationId xmlns:a16="http://schemas.microsoft.com/office/drawing/2014/main" id="{19D1D865-A18C-DA23-DD29-F9A0194E0565}"/>
              </a:ext>
            </a:extLst>
          </p:cNvPr>
          <p:cNvSpPr txBox="1"/>
          <p:nvPr/>
        </p:nvSpPr>
        <p:spPr>
          <a:xfrm>
            <a:off x="354" y="3638446"/>
            <a:ext cx="10948633" cy="2534861"/>
          </a:xfrm>
          <a:prstGeom prst="rect">
            <a:avLst/>
          </a:prstGeom>
          <a:noFill/>
        </p:spPr>
        <p:txBody>
          <a:bodyPr wrap="square" rtlCol="0">
            <a:spAutoFit/>
          </a:bodyPr>
          <a:lstStyle/>
          <a:p>
            <a:pPr defTabSz="950976" fontAlgn="auto">
              <a:spcBef>
                <a:spcPts val="0"/>
              </a:spcBef>
              <a:spcAft>
                <a:spcPts val="0"/>
              </a:spcAft>
            </a:pPr>
            <a:r>
              <a:rPr lang="en-US" sz="2000" dirty="0">
                <a:effectLst/>
              </a:rPr>
              <a:t>That is why it very quickly recognizes objects in real time. For detection, the image is divided into cells. A conventional CNN looks at the presence of an object in each cell many times, while in YOLO it is done only once. Several rectangles of different shapes are drawn around the cell to identify the object, and their positions, width and height are calculated relative to the center of this cell. After that, a special block analyzes all the possible rectangles and chooses the union of those where the object fits best (see </a:t>
            </a:r>
            <a:r>
              <a:rPr lang="en-US" sz="2000" dirty="0">
                <a:effectLst/>
                <a:hlinkClick r:id="rId3"/>
              </a:rPr>
              <a:t>https://habr.com/ru/post/514450/</a:t>
            </a:r>
            <a:r>
              <a:rPr lang="en-US" sz="2000" dirty="0">
                <a:effectLst/>
              </a:rPr>
              <a:t>  ).</a:t>
            </a:r>
            <a:br>
              <a:rPr lang="en-US" sz="2000" dirty="0">
                <a:effectLst/>
              </a:rPr>
            </a:br>
            <a:r>
              <a:rPr lang="en-US" sz="2000" dirty="0">
                <a:effectLst/>
              </a:rPr>
              <a:t>The YOLOv3 algorithm was trained on a dataset "Coco" consisting of 80 different classes </a:t>
            </a:r>
            <a:br>
              <a:rPr lang="en-US" sz="2000" dirty="0">
                <a:effectLst/>
              </a:rPr>
            </a:br>
            <a:endParaRPr lang="ru-RU" sz="1872" b="1" dirty="0">
              <a:solidFill>
                <a:srgbClr val="000000"/>
              </a:solidFill>
              <a:effectLst/>
              <a:latin typeface="Arial"/>
            </a:endParaRPr>
          </a:p>
        </p:txBody>
      </p:sp>
      <p:pic>
        <p:nvPicPr>
          <p:cNvPr id="14" name="Рисунок 13">
            <a:extLst>
              <a:ext uri="{FF2B5EF4-FFF2-40B4-BE49-F238E27FC236}">
                <a16:creationId xmlns:a16="http://schemas.microsoft.com/office/drawing/2014/main" id="{63C51144-8BD4-2A80-CC7F-B651D1E020D9}"/>
              </a:ext>
            </a:extLst>
          </p:cNvPr>
          <p:cNvPicPr>
            <a:picLocks noChangeAspect="1"/>
          </p:cNvPicPr>
          <p:nvPr/>
        </p:nvPicPr>
        <p:blipFill>
          <a:blip r:embed="rId4"/>
          <a:stretch>
            <a:fillRect/>
          </a:stretch>
        </p:blipFill>
        <p:spPr>
          <a:xfrm>
            <a:off x="10948988" y="3566319"/>
            <a:ext cx="1513998" cy="3242018"/>
          </a:xfrm>
          <a:prstGeom prst="rect">
            <a:avLst/>
          </a:prstGeom>
        </p:spPr>
      </p:pic>
    </p:spTree>
    <p:extLst>
      <p:ext uri="{BB962C8B-B14F-4D97-AF65-F5344CB8AC3E}">
        <p14:creationId xmlns:p14="http://schemas.microsoft.com/office/powerpoint/2010/main" val="4197614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4682" y="1"/>
            <a:ext cx="10698480" cy="570652"/>
          </a:xfrm>
        </p:spPr>
        <p:txBody>
          <a:bodyPr>
            <a:noAutofit/>
          </a:bodyPr>
          <a:lstStyle/>
          <a:p>
            <a:r>
              <a:rPr lang="en-US" sz="4299" b="1" dirty="0">
                <a:solidFill>
                  <a:srgbClr val="0000FF"/>
                </a:solidFill>
                <a:latin typeface="Arial" panose="020B0604020202020204" pitchFamily="34" charset="0"/>
                <a:cs typeface="Arial" panose="020B0604020202020204" pitchFamily="34" charset="0"/>
              </a:rPr>
              <a:t>Deep learning needs a supercomputer </a:t>
            </a:r>
            <a:endParaRPr lang="ru-RU" sz="4299" b="1" dirty="0">
              <a:solidFill>
                <a:srgbClr val="0000FF"/>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237060" y="692247"/>
            <a:ext cx="11747445" cy="1348049"/>
          </a:xfrm>
        </p:spPr>
        <p:txBody>
          <a:bodyPr>
            <a:noAutofit/>
          </a:bodyPr>
          <a:lstStyle/>
          <a:p>
            <a:pPr marL="0" indent="280670" algn="just" eaLnBrk="0" fontAlgn="base" hangingPunct="0">
              <a:lnSpc>
                <a:spcPct val="100000"/>
              </a:lnSpc>
              <a:spcBef>
                <a:spcPct val="0"/>
              </a:spcBef>
              <a:spcAft>
                <a:spcPct val="0"/>
              </a:spcAft>
              <a:buNone/>
            </a:pPr>
            <a:r>
              <a:rPr lang="en-US" altLang="ru-RU" sz="2200" b="1" dirty="0">
                <a:solidFill>
                  <a:srgbClr val="000000"/>
                </a:solidFill>
                <a:latin typeface="Arial" panose="020B0604020202020204" pitchFamily="34" charset="0"/>
                <a:ea typeface="Times New Roman" panose="02020603050405020304" pitchFamily="18" charset="0"/>
                <a:cs typeface="Arial" panose="020B0604020202020204" pitchFamily="34" charset="0"/>
              </a:rPr>
              <a:t>Test runs of deep tracking programs on the GOVORUN supercomputer and the </a:t>
            </a:r>
            <a:r>
              <a:rPr lang="en-US" altLang="ru-RU" sz="2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HybriLIT</a:t>
            </a:r>
            <a:r>
              <a:rPr lang="en-US" altLang="ru-RU" sz="2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cluster make it possible to evaluate the computing power gain of a special GPU with tensor cores compared to a conventional CPU and to optimize the sharing of resources between the training and validation parts of the tracking program. </a:t>
            </a:r>
            <a:endParaRPr lang="en-US" altLang="ru-RU" sz="2200" b="1" dirty="0">
              <a:latin typeface="Arial" panose="020B0604020202020204" pitchFamily="34" charset="0"/>
              <a:cs typeface="Arial" panose="020B0604020202020204" pitchFamily="34" charset="0"/>
            </a:endParaRPr>
          </a:p>
        </p:txBody>
      </p:sp>
      <p:sp>
        <p:nvSpPr>
          <p:cNvPr id="4" name="TextBox 3"/>
          <p:cNvSpPr txBox="1"/>
          <p:nvPr/>
        </p:nvSpPr>
        <p:spPr>
          <a:xfrm>
            <a:off x="3072780" y="2251426"/>
            <a:ext cx="6076007" cy="2350924"/>
          </a:xfrm>
          <a:prstGeom prst="rect">
            <a:avLst/>
          </a:prstGeom>
          <a:noFill/>
        </p:spPr>
        <p:txBody>
          <a:bodyPr wrap="square" lIns="109241" tIns="54622" rIns="109241" bIns="54622" rtlCol="0">
            <a:spAutoFit/>
          </a:bodyPr>
          <a:lstStyle/>
          <a:p>
            <a:pPr defTabSz="950976" fontAlgn="auto">
              <a:spcBef>
                <a:spcPts val="0"/>
              </a:spcBef>
              <a:spcAft>
                <a:spcPts val="0"/>
              </a:spcAft>
            </a:pPr>
            <a:r>
              <a:rPr lang="en-US" sz="2080" dirty="0">
                <a:solidFill>
                  <a:prstClr val="black"/>
                </a:solidFill>
                <a:effectLst/>
                <a:latin typeface="Arial" panose="020B0604020202020204" pitchFamily="34" charset="0"/>
                <a:cs typeface="Arial" panose="020B0604020202020204" pitchFamily="34" charset="0"/>
              </a:rPr>
              <a:t>The training part of any deep neural net performance is considerably more time consuming than its testing one. </a:t>
            </a:r>
          </a:p>
          <a:p>
            <a:pPr defTabSz="950976" fontAlgn="auto">
              <a:spcBef>
                <a:spcPts val="0"/>
              </a:spcBef>
              <a:spcAft>
                <a:spcPts val="0"/>
              </a:spcAft>
            </a:pPr>
            <a:r>
              <a:rPr lang="en-US" sz="2080" dirty="0">
                <a:solidFill>
                  <a:prstClr val="black"/>
                </a:solidFill>
                <a:effectLst/>
                <a:latin typeface="Arial" panose="020B0604020202020204" pitchFamily="34" charset="0"/>
                <a:cs typeface="Arial" panose="020B0604020202020204" pitchFamily="34" charset="0"/>
              </a:rPr>
              <a:t>The sequential nature of RNNs and the specific shape of input data make it </a:t>
            </a:r>
            <a:r>
              <a:rPr lang="en-US" sz="2080" b="1" dirty="0">
                <a:solidFill>
                  <a:prstClr val="black"/>
                </a:solidFill>
                <a:effectLst/>
                <a:latin typeface="Arial" panose="020B0604020202020204" pitchFamily="34" charset="0"/>
                <a:cs typeface="Arial" panose="020B0604020202020204" pitchFamily="34" charset="0"/>
              </a:rPr>
              <a:t>reasonable to </a:t>
            </a:r>
          </a:p>
          <a:p>
            <a:pPr defTabSz="950976" fontAlgn="auto">
              <a:spcBef>
                <a:spcPts val="0"/>
              </a:spcBef>
              <a:spcAft>
                <a:spcPts val="0"/>
              </a:spcAft>
            </a:pPr>
            <a:r>
              <a:rPr lang="en-US" sz="2080" b="1" dirty="0">
                <a:solidFill>
                  <a:prstClr val="black"/>
                </a:solidFill>
                <a:effectLst/>
                <a:latin typeface="Arial" panose="020B0604020202020204" pitchFamily="34" charset="0"/>
                <a:cs typeface="Arial" panose="020B0604020202020204" pitchFamily="34" charset="0"/>
              </a:rPr>
              <a:t>execute training with the CPU, while</a:t>
            </a:r>
          </a:p>
          <a:p>
            <a:pPr defTabSz="950976" fontAlgn="auto">
              <a:spcBef>
                <a:spcPts val="0"/>
              </a:spcBef>
              <a:spcAft>
                <a:spcPts val="0"/>
              </a:spcAft>
            </a:pPr>
            <a:r>
              <a:rPr lang="en-US" sz="2080" b="1" dirty="0">
                <a:solidFill>
                  <a:prstClr val="black"/>
                </a:solidFill>
                <a:effectLst/>
                <a:latin typeface="Arial" panose="020B0604020202020204" pitchFamily="34" charset="0"/>
                <a:cs typeface="Arial" panose="020B0604020202020204" pitchFamily="34" charset="0"/>
              </a:rPr>
              <a:t>testing and then routine usage - on GPUs.  </a:t>
            </a:r>
            <a:endParaRPr lang="ru-RU" sz="2080" b="1" dirty="0">
              <a:solidFill>
                <a:prstClr val="black"/>
              </a:solidFill>
              <a:effectLst/>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80" y="2340963"/>
            <a:ext cx="2658555" cy="2151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7618" y="2124082"/>
            <a:ext cx="3108751" cy="247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2302" y="4748957"/>
            <a:ext cx="12029864" cy="1710749"/>
          </a:xfrm>
          <a:prstGeom prst="rect">
            <a:avLst/>
          </a:prstGeom>
          <a:noFill/>
        </p:spPr>
        <p:txBody>
          <a:bodyPr wrap="square" lIns="109241" tIns="54622" rIns="109241" bIns="54622" rtlCol="0">
            <a:spAutoFit/>
          </a:bodyPr>
          <a:lstStyle/>
          <a:p>
            <a:pPr defTabSz="950976" fontAlgn="auto">
              <a:spcBef>
                <a:spcPts val="0"/>
              </a:spcBef>
              <a:spcAft>
                <a:spcPts val="0"/>
              </a:spcAft>
            </a:pPr>
            <a:r>
              <a:rPr lang="en-US" sz="2080" dirty="0">
                <a:solidFill>
                  <a:prstClr val="black"/>
                </a:solidFill>
                <a:effectLst/>
                <a:latin typeface="Arial" panose="020B0604020202020204" pitchFamily="34" charset="0"/>
                <a:cs typeface="Arial" panose="020B0604020202020204" pitchFamily="34" charset="0"/>
              </a:rPr>
              <a:t>For example, the real inference productivity of TrackNETv2 after its training is over 2.5 millions of track-candidates per sec on GOVORUN  GPU Tesla V100 what is 34 times faster than 71 thousands of track-candidates per sec on GOVORUN CPU Intel Xeon E5-2695. </a:t>
            </a:r>
          </a:p>
          <a:p>
            <a:pPr defTabSz="950976" fontAlgn="auto">
              <a:spcBef>
                <a:spcPts val="0"/>
              </a:spcBef>
              <a:spcAft>
                <a:spcPts val="0"/>
              </a:spcAft>
            </a:pPr>
            <a:r>
              <a:rPr lang="en-US" sz="2080" dirty="0" err="1">
                <a:solidFill>
                  <a:prstClr val="black"/>
                </a:solidFill>
                <a:effectLst/>
                <a:latin typeface="Arial" panose="020B0604020202020204" pitchFamily="34" charset="0"/>
                <a:cs typeface="Arial" panose="020B0604020202020204" pitchFamily="34" charset="0"/>
              </a:rPr>
              <a:t>RDGraphNet</a:t>
            </a:r>
            <a:r>
              <a:rPr lang="en-US" sz="2080" dirty="0">
                <a:solidFill>
                  <a:prstClr val="black"/>
                </a:solidFill>
                <a:effectLst/>
                <a:latin typeface="Arial" panose="020B0604020202020204" pitchFamily="34" charset="0"/>
                <a:cs typeface="Arial" panose="020B0604020202020204" pitchFamily="34" charset="0"/>
              </a:rPr>
              <a:t> performance is ~ 980 events per second on the Tesla V100 versus ~ 31 events per second on the CPU processor, which means a 30x speedup.</a:t>
            </a:r>
          </a:p>
        </p:txBody>
      </p:sp>
      <p:sp>
        <p:nvSpPr>
          <p:cNvPr id="5" name="Дата 4"/>
          <p:cNvSpPr>
            <a:spLocks noGrp="1"/>
          </p:cNvSpPr>
          <p:nvPr>
            <p:ph type="dt" sz="half" idx="10"/>
          </p:nvPr>
        </p:nvSpPr>
        <p:spPr>
          <a:xfrm>
            <a:off x="723852" y="6752921"/>
            <a:ext cx="2773680" cy="379747"/>
          </a:xfrm>
        </p:spPr>
        <p:txBody>
          <a:bodyPr/>
          <a:lstStyle/>
          <a:p>
            <a:pPr defTabSz="950976" fontAlgn="auto">
              <a:spcBef>
                <a:spcPts val="0"/>
              </a:spcBef>
              <a:spcAft>
                <a:spcPts val="0"/>
              </a:spcAft>
              <a:defRPr/>
            </a:pPr>
            <a:fld id="{54874B13-3188-4A10-BA7D-46D1A70D3B58}" type="datetime1">
              <a:rPr lang="ru-RU" altLang="ru-RU" smtClean="0">
                <a:solidFill>
                  <a:prstClr val="black">
                    <a:tint val="75000"/>
                  </a:prstClr>
                </a:solidFill>
                <a:effectLst/>
                <a:latin typeface="Calibri" panose="020F0502020204030204"/>
              </a:rPr>
              <a:t>25.10.2022</a:t>
            </a:fld>
            <a:endParaRPr lang="ru-RU" altLang="ru-RU" dirty="0">
              <a:solidFill>
                <a:prstClr val="black">
                  <a:tint val="75000"/>
                </a:prstClr>
              </a:solidFill>
              <a:effectLst/>
              <a:latin typeface="Calibri" panose="020F0502020204030204"/>
            </a:endParaRPr>
          </a:p>
        </p:txBody>
      </p:sp>
      <p:sp>
        <p:nvSpPr>
          <p:cNvPr id="7" name="Нижний колонтитул 6"/>
          <p:cNvSpPr>
            <a:spLocks noGrp="1"/>
          </p:cNvSpPr>
          <p:nvPr>
            <p:ph type="ftr" sz="quarter" idx="11"/>
          </p:nvPr>
        </p:nvSpPr>
        <p:spPr>
          <a:xfrm>
            <a:off x="4446710" y="6752921"/>
            <a:ext cx="3764280" cy="379747"/>
          </a:xfrm>
        </p:spPr>
        <p:txBody>
          <a:bodyPr/>
          <a:lstStyle/>
          <a:p>
            <a:pPr defTabSz="950976" fontAlgn="auto">
              <a:spcBef>
                <a:spcPts val="0"/>
              </a:spcBef>
              <a:spcAft>
                <a:spcPts val="0"/>
              </a:spcAft>
              <a:defRPr/>
            </a:pPr>
            <a:r>
              <a:rPr lang="ru-RU" altLang="ru-RU">
                <a:solidFill>
                  <a:prstClr val="black">
                    <a:tint val="75000"/>
                  </a:prstClr>
                </a:solidFill>
                <a:effectLst/>
                <a:latin typeface="Calibri" panose="020F0502020204030204"/>
              </a:rPr>
              <a:t>Ососков Г.А. </a:t>
            </a:r>
            <a:r>
              <a:rPr lang="it-IT" altLang="ru-RU">
                <a:solidFill>
                  <a:prstClr val="black">
                    <a:tint val="75000"/>
                  </a:prstClr>
                </a:solidFill>
                <a:effectLst/>
                <a:latin typeface="Calibri" panose="020F0502020204030204"/>
              </a:rPr>
              <a:t>AYSS-22 Deep neural networks </a:t>
            </a:r>
            <a:endParaRPr lang="ru-RU" altLang="ru-RU" dirty="0">
              <a:solidFill>
                <a:prstClr val="black">
                  <a:tint val="75000"/>
                </a:prstClr>
              </a:solidFill>
              <a:effectLst/>
              <a:latin typeface="Calibri" panose="020F0502020204030204"/>
            </a:endParaRPr>
          </a:p>
        </p:txBody>
      </p:sp>
      <p:sp>
        <p:nvSpPr>
          <p:cNvPr id="11" name="Номер слайда 10"/>
          <p:cNvSpPr>
            <a:spLocks noGrp="1"/>
          </p:cNvSpPr>
          <p:nvPr>
            <p:ph type="sldNum" sz="quarter" idx="12"/>
          </p:nvPr>
        </p:nvSpPr>
        <p:spPr/>
        <p:txBody>
          <a:bodyPr/>
          <a:lstStyle/>
          <a:p>
            <a:pPr defTabSz="950976" fontAlgn="auto">
              <a:spcBef>
                <a:spcPts val="0"/>
              </a:spcBef>
              <a:spcAft>
                <a:spcPts val="0"/>
              </a:spcAft>
              <a:defRPr/>
            </a:pPr>
            <a:fld id="{669FE549-AA89-4745-8A65-D3468331572A}" type="slidenum">
              <a:rPr lang="ru-RU" altLang="ru-RU">
                <a:solidFill>
                  <a:prstClr val="black">
                    <a:tint val="75000"/>
                  </a:prstClr>
                </a:solidFill>
                <a:effectLst/>
                <a:latin typeface="Calibri" panose="020F0502020204030204"/>
              </a:rPr>
              <a:pPr defTabSz="950976" fontAlgn="auto">
                <a:spcBef>
                  <a:spcPts val="0"/>
                </a:spcBef>
                <a:spcAft>
                  <a:spcPts val="0"/>
                </a:spcAft>
                <a:defRPr/>
              </a:pPr>
              <a:t>33</a:t>
            </a:fld>
            <a:endParaRPr lang="ru-RU" altLang="ru-RU">
              <a:solidFill>
                <a:prstClr val="black">
                  <a:tint val="75000"/>
                </a:prstClr>
              </a:solidFill>
              <a:effectLst/>
              <a:latin typeface="Calibri" panose="020F0502020204030204"/>
            </a:endParaRPr>
          </a:p>
        </p:txBody>
      </p:sp>
    </p:spTree>
    <p:extLst>
      <p:ext uri="{BB962C8B-B14F-4D97-AF65-F5344CB8AC3E}">
        <p14:creationId xmlns:p14="http://schemas.microsoft.com/office/powerpoint/2010/main" val="2188592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166770-33A6-45AA-80B8-0629D3A12BFD}"/>
              </a:ext>
            </a:extLst>
          </p:cNvPr>
          <p:cNvSpPr txBox="1">
            <a:spLocks/>
          </p:cNvSpPr>
          <p:nvPr/>
        </p:nvSpPr>
        <p:spPr>
          <a:xfrm>
            <a:off x="872118" y="141992"/>
            <a:ext cx="10936711" cy="4523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50976"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Calibri" panose="020F0502020204030204"/>
                <a:ea typeface="+mj-ea"/>
                <a:cs typeface="+mj-cs"/>
              </a:rPr>
              <a:t>Future of</a:t>
            </a:r>
            <a:r>
              <a:rPr kumimoji="0" lang="ru-RU" sz="4400" b="1" i="0" u="none" strike="noStrike" kern="1200" cap="none" spc="0" normalizeH="0" baseline="0" noProof="0" dirty="0">
                <a:ln>
                  <a:noFill/>
                </a:ln>
                <a:solidFill>
                  <a:srgbClr val="0000FF"/>
                </a:solidFill>
                <a:effectLst/>
                <a:uLnTx/>
                <a:uFillTx/>
                <a:latin typeface="Calibri" panose="020F0502020204030204"/>
                <a:ea typeface="+mj-ea"/>
                <a:cs typeface="+mj-cs"/>
              </a:rPr>
              <a:t> </a:t>
            </a:r>
            <a:r>
              <a:rPr kumimoji="0" lang="en-US" sz="4400" b="1" i="0" u="none" strike="noStrike" kern="1200" cap="none" spc="0" normalizeH="0" baseline="0" noProof="0" dirty="0">
                <a:ln>
                  <a:noFill/>
                </a:ln>
                <a:solidFill>
                  <a:srgbClr val="0000FF"/>
                </a:solidFill>
                <a:effectLst/>
                <a:uLnTx/>
                <a:uFillTx/>
                <a:latin typeface="Calibri" panose="020F0502020204030204"/>
                <a:ea typeface="+mj-ea"/>
                <a:cs typeface="+mj-cs"/>
              </a:rPr>
              <a:t>tracking</a:t>
            </a:r>
            <a:endParaRPr kumimoji="0" lang="ru-RU" sz="4400" b="1" i="0" u="none" strike="noStrike" kern="1200" cap="none" spc="0" normalizeH="0" baseline="0" noProof="0" dirty="0">
              <a:ln>
                <a:noFill/>
              </a:ln>
              <a:solidFill>
                <a:srgbClr val="0000FF"/>
              </a:solidFill>
              <a:effectLst/>
              <a:uLnTx/>
              <a:uFillTx/>
              <a:latin typeface="Calibri" panose="020F0502020204030204"/>
              <a:ea typeface="+mj-ea"/>
              <a:cs typeface="+mj-cs"/>
            </a:endParaRPr>
          </a:p>
        </p:txBody>
      </p:sp>
      <p:pic>
        <p:nvPicPr>
          <p:cNvPr id="38" name="Рисунок 8">
            <a:extLst>
              <a:ext uri="{FF2B5EF4-FFF2-40B4-BE49-F238E27FC236}">
                <a16:creationId xmlns:a16="http://schemas.microsoft.com/office/drawing/2014/main" id="{7DF9BC73-00EE-42D6-9759-DB17E548A292}"/>
              </a:ext>
            </a:extLst>
          </p:cNvPr>
          <p:cNvPicPr>
            <a:picLocks noChangeAspect="1"/>
          </p:cNvPicPr>
          <p:nvPr/>
        </p:nvPicPr>
        <p:blipFill>
          <a:blip r:embed="rId3"/>
          <a:stretch>
            <a:fillRect/>
          </a:stretch>
        </p:blipFill>
        <p:spPr>
          <a:xfrm>
            <a:off x="6927111" y="994420"/>
            <a:ext cx="5666268" cy="4111343"/>
          </a:xfrm>
          <a:prstGeom prst="rect">
            <a:avLst/>
          </a:prstGeom>
        </p:spPr>
      </p:pic>
      <p:sp>
        <p:nvSpPr>
          <p:cNvPr id="45" name="TextBox 44">
            <a:extLst>
              <a:ext uri="{FF2B5EF4-FFF2-40B4-BE49-F238E27FC236}">
                <a16:creationId xmlns:a16="http://schemas.microsoft.com/office/drawing/2014/main" id="{0CFD56C4-3BFE-4E75-9C64-600BBFA961C3}"/>
              </a:ext>
            </a:extLst>
          </p:cNvPr>
          <p:cNvSpPr txBox="1"/>
          <p:nvPr/>
        </p:nvSpPr>
        <p:spPr>
          <a:xfrm>
            <a:off x="87571" y="756624"/>
            <a:ext cx="7057017" cy="4349139"/>
          </a:xfrm>
          <a:prstGeom prst="rect">
            <a:avLst/>
          </a:prstGeom>
          <a:noFill/>
        </p:spPr>
        <p:txBody>
          <a:bodyPr wrap="square">
            <a:spAutoFit/>
          </a:bodyPr>
          <a:lstStyle/>
          <a:p>
            <a:pPr marL="356616" marR="0" lvl="0" indent="-356616" algn="l" defTabSz="9509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76"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Particle track reconstruction in </a:t>
            </a:r>
            <a:r>
              <a:rPr kumimoji="0" lang="en-US" sz="1976"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dense environments </a:t>
            </a:r>
            <a:r>
              <a:rPr kumimoji="0" lang="en-US" sz="197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such </a:t>
            </a:r>
            <a:r>
              <a:rPr kumimoji="0" lang="en-US" sz="197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the Run-4 detectors of the CERN </a:t>
            </a:r>
            <a:r>
              <a:rPr kumimoji="0" lang="en-US" sz="1976"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High Luminosity</a:t>
            </a:r>
            <a:r>
              <a:rPr kumimoji="0" lang="en-US" sz="197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Large Hadron Collider (HL-LHC) as well as MPD NICA is a </a:t>
            </a:r>
            <a:r>
              <a:rPr kumimoji="0" lang="en-US" sz="1976"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challenging pattern recognition problem</a:t>
            </a:r>
            <a:r>
              <a:rPr kumimoji="0" lang="en-US" sz="1976"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p>
            <a:pPr marL="356616" marR="0" lvl="0" indent="-356616" algn="l" defTabSz="9509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7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achieve such high luminosity, the particles are not accelerated individually, but </a:t>
            </a:r>
            <a:r>
              <a:rPr kumimoji="0" lang="en-US" sz="1976"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 bunches</a:t>
            </a:r>
            <a:r>
              <a:rPr kumimoji="0" lang="en-US" sz="197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 that the moments of collisions occur so close to each other that the tracks of all these </a:t>
            </a:r>
            <a:r>
              <a:rPr kumimoji="0" lang="en-US" sz="1976"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events overlap strongly</a:t>
            </a:r>
            <a:r>
              <a:rPr kumimoji="0" lang="en-US" sz="197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56616" marR="0" lvl="0" indent="-356616" algn="l" defTabSz="9509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7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SPD experiment, in which events are expected to arrive with a frequency of 3 MHz, the data acquisition is supposed to be performed in time slices, during one time slice with a length of 10 </a:t>
            </a:r>
            <a:r>
              <a:rPr kumimoji="0" lang="en-US" sz="197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ms</a:t>
            </a:r>
            <a:r>
              <a:rPr kumimoji="0" lang="ru-RU" sz="197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97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40 events with totally </a:t>
            </a:r>
            <a:r>
              <a:rPr kumimoji="0" lang="en-US" sz="1976"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200 overlapping tracks may appear</a:t>
            </a:r>
            <a:r>
              <a:rPr kumimoji="0" lang="en-US" sz="197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Slide Number Placeholder 2">
            <a:extLst>
              <a:ext uri="{FF2B5EF4-FFF2-40B4-BE49-F238E27FC236}">
                <a16:creationId xmlns:a16="http://schemas.microsoft.com/office/drawing/2014/main" id="{6AACDC10-DF9D-9E40-9B38-6192ADAF6377}"/>
              </a:ext>
            </a:extLst>
          </p:cNvPr>
          <p:cNvSpPr>
            <a:spLocks noGrp="1"/>
          </p:cNvSpPr>
          <p:nvPr>
            <p:ph type="sldNum" sz="quarter" idx="12"/>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0AB4F290-A7EA-4476-9E4B-1C3ACA3E61E0}" type="slidenum">
              <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34</a:t>
            </a:fld>
            <a:endPar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949A4B-997F-DDBD-F9F8-2A85A118EBE5}"/>
              </a:ext>
            </a:extLst>
          </p:cNvPr>
          <p:cNvSpPr txBox="1"/>
          <p:nvPr/>
        </p:nvSpPr>
        <p:spPr>
          <a:xfrm>
            <a:off x="129860" y="5319678"/>
            <a:ext cx="12463519" cy="732508"/>
          </a:xfrm>
          <a:prstGeom prst="rect">
            <a:avLst/>
          </a:prstGeom>
          <a:noFill/>
        </p:spPr>
        <p:txBody>
          <a:bodyPr wrap="square" rtlCol="0">
            <a:spAutoFit/>
          </a:bodyPr>
          <a:lstStyle/>
          <a:p>
            <a:pPr marL="297180" marR="0" lvl="0" indent="-297180" algn="l" defTabSz="9509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 entire stream of events, only a few percent are of interest to physicists. </a:t>
            </a:r>
          </a:p>
          <a:p>
            <a:pPr marL="297180" marR="0" lvl="0" indent="-297180" algn="l" defTabSz="9509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Therefore, it is </a:t>
            </a:r>
            <a:r>
              <a:rPr kumimoji="0" lang="en-US" sz="2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necessary to develop an </a:t>
            </a:r>
            <a:r>
              <a:rPr kumimoji="0" lang="en-US" sz="208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intelligent online filter </a:t>
            </a:r>
            <a:r>
              <a:rPr kumimoji="0" lang="en-US" sz="2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sift out uninteresting events</a:t>
            </a:r>
            <a:endParaRPr kumimoji="0" lang="ru-RU" sz="2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Дата 1">
            <a:extLst>
              <a:ext uri="{FF2B5EF4-FFF2-40B4-BE49-F238E27FC236}">
                <a16:creationId xmlns:a16="http://schemas.microsoft.com/office/drawing/2014/main" id="{CFC59B66-50B7-20AD-2506-E92D35520935}"/>
              </a:ext>
            </a:extLst>
          </p:cNvPr>
          <p:cNvSpPr>
            <a:spLocks noGrp="1"/>
          </p:cNvSpPr>
          <p:nvPr>
            <p:ph type="dt" sz="half" idx="10"/>
          </p:nvPr>
        </p:nvSpPr>
        <p:spPr/>
        <p:txBody>
          <a:bodyPr/>
          <a:lstStyle/>
          <a:p>
            <a:fld id="{E7DDB1D3-3D84-46D8-9842-758CFCA952B8}" type="datetime1">
              <a:rPr lang="ru-RU" smtClean="0"/>
              <a:t>25.10.2022</a:t>
            </a:fld>
            <a:endParaRPr lang="ru-RU"/>
          </a:p>
        </p:txBody>
      </p:sp>
      <p:sp>
        <p:nvSpPr>
          <p:cNvPr id="4" name="Нижний колонтитул 3">
            <a:extLst>
              <a:ext uri="{FF2B5EF4-FFF2-40B4-BE49-F238E27FC236}">
                <a16:creationId xmlns:a16="http://schemas.microsoft.com/office/drawing/2014/main" id="{9059001B-C305-1864-8864-74823CB03873}"/>
              </a:ext>
            </a:extLst>
          </p:cNvPr>
          <p:cNvSpPr>
            <a:spLocks noGrp="1"/>
          </p:cNvSpPr>
          <p:nvPr>
            <p:ph type="ftr" sz="quarter" idx="11"/>
          </p:nvPr>
        </p:nvSpPr>
        <p:spPr/>
        <p:txBody>
          <a:bodyPr/>
          <a:lstStyle/>
          <a:p>
            <a:r>
              <a:rPr lang="ru-RU"/>
              <a:t>Ососков Г.А. </a:t>
            </a:r>
            <a:r>
              <a:rPr lang="en-US"/>
              <a:t>AYSS-22 Deep neural networks </a:t>
            </a:r>
            <a:endParaRPr lang="ru-RU"/>
          </a:p>
        </p:txBody>
      </p:sp>
    </p:spTree>
    <p:extLst>
      <p:ext uri="{BB962C8B-B14F-4D97-AF65-F5344CB8AC3E}">
        <p14:creationId xmlns:p14="http://schemas.microsoft.com/office/powerpoint/2010/main" val="584958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94058" y="5785369"/>
            <a:ext cx="4298938" cy="664446"/>
          </a:xfrm>
          <a:prstGeom prst="rect">
            <a:avLst/>
          </a:prstGeom>
          <a:noFill/>
        </p:spPr>
        <p:txBody>
          <a:bodyPr wrap="none" lIns="109381" tIns="54690" rIns="109381" bIns="5469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charset="0"/>
                <a:ea typeface="+mn-ea"/>
                <a:cs typeface="+mn-cs"/>
              </a:rPr>
              <a:t>Current</a:t>
            </a:r>
            <a:r>
              <a:rPr kumimoji="0" lang="fr-F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 situation: 20 </a:t>
            </a:r>
            <a:r>
              <a:rPr kumimoji="0" lang="fr-FR"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charset="0"/>
                <a:ea typeface="+mn-ea"/>
                <a:cs typeface="+mn-cs"/>
              </a:rPr>
              <a:t>parasitic</a:t>
            </a:r>
            <a:r>
              <a:rPr kumimoji="0" lang="fr-F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 collisions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High </a:t>
            </a:r>
            <a:r>
              <a:rPr kumimoji="0" lang="fr-FR"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charset="0"/>
                <a:ea typeface="+mn-ea"/>
                <a:cs typeface="+mn-cs"/>
              </a:rPr>
              <a:t>Lumi</a:t>
            </a:r>
            <a:r>
              <a:rPr kumimoji="0" lang="fr-F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-LHC : 200 </a:t>
            </a:r>
            <a:r>
              <a:rPr kumimoji="0" lang="fr-FR"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charset="0"/>
                <a:ea typeface="+mn-ea"/>
                <a:cs typeface="+mn-cs"/>
              </a:rPr>
              <a:t>parasitic</a:t>
            </a:r>
            <a:r>
              <a:rPr kumimoji="0" lang="fr-F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 collisions</a:t>
            </a:r>
          </a:p>
        </p:txBody>
      </p:sp>
      <p:sp>
        <p:nvSpPr>
          <p:cNvPr id="5" name="ZoneTexte 4"/>
          <p:cNvSpPr txBox="1"/>
          <p:nvPr/>
        </p:nvSpPr>
        <p:spPr>
          <a:xfrm>
            <a:off x="3570856" y="103346"/>
            <a:ext cx="4811899" cy="849112"/>
          </a:xfrm>
          <a:prstGeom prst="rect">
            <a:avLst/>
          </a:prstGeom>
          <a:noFill/>
        </p:spPr>
        <p:txBody>
          <a:bodyPr wrap="none" lIns="109381" tIns="54690" rIns="109381" bIns="5469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err="1">
                <a:ln>
                  <a:noFill/>
                </a:ln>
                <a:solidFill>
                  <a:srgbClr val="0000FF"/>
                </a:solidFill>
                <a:effectLst/>
                <a:uLnTx/>
                <a:uFillTx/>
                <a:latin typeface="Arial" charset="0"/>
                <a:ea typeface="+mn-ea"/>
                <a:cs typeface="+mn-cs"/>
              </a:rPr>
              <a:t>Bunch</a:t>
            </a:r>
            <a:r>
              <a:rPr kumimoji="0" lang="fr-FR" sz="4800" b="1" i="0" u="none" strike="noStrike" kern="1200" cap="none" spc="0" normalizeH="0" baseline="0" noProof="0" dirty="0">
                <a:ln>
                  <a:noFill/>
                </a:ln>
                <a:solidFill>
                  <a:srgbClr val="0000FF"/>
                </a:solidFill>
                <a:effectLst/>
                <a:uLnTx/>
                <a:uFillTx/>
                <a:latin typeface="Arial" charset="0"/>
                <a:ea typeface="+mn-ea"/>
                <a:cs typeface="+mn-cs"/>
              </a:rPr>
              <a:t> collision</a:t>
            </a:r>
          </a:p>
        </p:txBody>
      </p:sp>
      <p:pic>
        <p:nvPicPr>
          <p:cNvPr id="9" name="Image 8" descr="pileup.jpg"/>
          <p:cNvPicPr>
            <a:picLocks noChangeAspect="1"/>
          </p:cNvPicPr>
          <p:nvPr/>
        </p:nvPicPr>
        <p:blipFill>
          <a:blip r:embed="rId3"/>
          <a:stretch>
            <a:fillRect/>
          </a:stretch>
        </p:blipFill>
        <p:spPr>
          <a:xfrm>
            <a:off x="1753568" y="1476083"/>
            <a:ext cx="8892988" cy="4134289"/>
          </a:xfrm>
          <a:prstGeom prst="rect">
            <a:avLst/>
          </a:prstGeom>
        </p:spPr>
      </p:pic>
      <p:cxnSp>
        <p:nvCxnSpPr>
          <p:cNvPr id="3" name="Connecteur droit avec flèche 2"/>
          <p:cNvCxnSpPr/>
          <p:nvPr/>
        </p:nvCxnSpPr>
        <p:spPr bwMode="auto">
          <a:xfrm>
            <a:off x="396875" y="3491427"/>
            <a:ext cx="116947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0" name="Connecteur droit avec flèche 9"/>
          <p:cNvCxnSpPr/>
          <p:nvPr/>
        </p:nvCxnSpPr>
        <p:spPr bwMode="auto">
          <a:xfrm flipH="1">
            <a:off x="10833776" y="3491427"/>
            <a:ext cx="1450301"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1" name="ZoneTexte 10"/>
          <p:cNvSpPr txBox="1"/>
          <p:nvPr/>
        </p:nvSpPr>
        <p:spPr>
          <a:xfrm>
            <a:off x="438372" y="2967189"/>
            <a:ext cx="977516" cy="387447"/>
          </a:xfrm>
          <a:prstGeom prst="rect">
            <a:avLst/>
          </a:prstGeom>
          <a:noFill/>
        </p:spPr>
        <p:txBody>
          <a:bodyPr wrap="none" lIns="109381" tIns="54690" rIns="109381" bIns="5469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many p</a:t>
            </a:r>
          </a:p>
        </p:txBody>
      </p:sp>
      <p:sp>
        <p:nvSpPr>
          <p:cNvPr id="12" name="ZoneTexte 11"/>
          <p:cNvSpPr txBox="1"/>
          <p:nvPr/>
        </p:nvSpPr>
        <p:spPr>
          <a:xfrm>
            <a:off x="10855018" y="2892302"/>
            <a:ext cx="977516" cy="387447"/>
          </a:xfrm>
          <a:prstGeom prst="rect">
            <a:avLst/>
          </a:prstGeom>
          <a:noFill/>
        </p:spPr>
        <p:txBody>
          <a:bodyPr wrap="none" lIns="109381" tIns="54690" rIns="109381" bIns="5469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many p</a:t>
            </a:r>
          </a:p>
        </p:txBody>
      </p:sp>
      <p:cxnSp>
        <p:nvCxnSpPr>
          <p:cNvPr id="15" name="Connecteur droit avec flèche 14"/>
          <p:cNvCxnSpPr/>
          <p:nvPr/>
        </p:nvCxnSpPr>
        <p:spPr bwMode="auto">
          <a:xfrm>
            <a:off x="1753568" y="1319570"/>
            <a:ext cx="8892988"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6" name="ZoneTexte 15"/>
          <p:cNvSpPr txBox="1"/>
          <p:nvPr/>
        </p:nvSpPr>
        <p:spPr>
          <a:xfrm>
            <a:off x="5363059" y="870227"/>
            <a:ext cx="983928" cy="387447"/>
          </a:xfrm>
          <a:prstGeom prst="rect">
            <a:avLst/>
          </a:prstGeom>
          <a:noFill/>
        </p:spPr>
        <p:txBody>
          <a:bodyPr wrap="none" lIns="109381" tIns="54690" rIns="109381" bIns="5469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~15 cm</a:t>
            </a:r>
          </a:p>
        </p:txBody>
      </p:sp>
      <p:sp>
        <p:nvSpPr>
          <p:cNvPr id="2" name="Espace réservé du pied de page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Ососков Г.А. </a:t>
            </a:r>
            <a:r>
              <a:rPr kumimoji="0" lang="fr-FR"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AYSS-22 Deep neural networks </a:t>
            </a:r>
            <a:endParaRPr kumimoji="0" lang="fr-FR" sz="1400" b="0" i="0" u="none" strike="noStrike" kern="1200" cap="none" spc="0" normalizeH="0" baseline="0" noProof="0" dirty="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endParaRPr>
          </a:p>
        </p:txBody>
      </p:sp>
      <p:sp>
        <p:nvSpPr>
          <p:cNvPr id="6" name="Дата 5"/>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4396C4B-D965-448B-8649-62846B4D4122}" type="datetime1">
              <a:rPr kumimoji="0" lang="ru-RU" altLang="ru-RU" sz="1400" b="0" i="0" u="none" strike="noStrike" kern="1200" cap="none" spc="0" normalizeH="0" baseline="0" noProof="0" smtClean="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25.10.2022</a:t>
            </a:fld>
            <a:endParaRPr kumimoji="0" lang="ru-RU" altLang="ru-RU"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EEC754-9C32-4EB1-BD6D-32A57BE8E195}" type="slidenum">
              <a:rPr kumimoji="0" lang="ru-RU" altLang="ru-RU" sz="1400" b="0" i="0" u="none" strike="noStrike" kern="1200" cap="none" spc="0" normalizeH="0" baseline="0" noProof="0" smtClean="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ru-RU" altLang="ru-RU"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endParaRPr>
          </a:p>
        </p:txBody>
      </p:sp>
    </p:spTree>
    <p:extLst>
      <p:ext uri="{BB962C8B-B14F-4D97-AF65-F5344CB8AC3E}">
        <p14:creationId xmlns:p14="http://schemas.microsoft.com/office/powerpoint/2010/main" val="2438596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a:xfrm>
            <a:off x="1847184" y="6838747"/>
            <a:ext cx="6814309" cy="29719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Ососков Г.А. </a:t>
            </a:r>
            <a:r>
              <a:rPr kumimoji="0" lang="fr-FR"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AYSS-22 Deep neural networks </a:t>
            </a:r>
            <a:endParaRPr kumimoji="0" lang="en-GB" sz="1400" b="0" i="0" u="none" strike="noStrike" kern="1200" cap="none" spc="0" normalizeH="0" baseline="0" noProof="0" dirty="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2744" y="570658"/>
            <a:ext cx="10040391" cy="5541983"/>
          </a:xfrm>
          <a:prstGeom prst="rect">
            <a:avLst/>
          </a:prstGeom>
        </p:spPr>
      </p:pic>
      <p:sp>
        <p:nvSpPr>
          <p:cNvPr id="3" name="Дата 2"/>
          <p:cNvSpPr>
            <a:spLocks noGrp="1"/>
          </p:cNvSpPr>
          <p:nvPr>
            <p:ph type="dt" sz="half" idx="10"/>
          </p:nvPr>
        </p:nvSpPr>
        <p:spPr>
          <a:xfrm>
            <a:off x="401455" y="6752904"/>
            <a:ext cx="2773680" cy="379747"/>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CBDAD99-05D9-40DB-B1C5-F17A34505EA9}" type="datetime1">
              <a:rPr kumimoji="0" lang="ru-RU" altLang="ru-RU" sz="1400" b="0" i="0" u="none" strike="noStrike" kern="1200" cap="none" spc="0" normalizeH="0" baseline="0" noProof="0" smtClean="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25.10.2022</a:t>
            </a:fld>
            <a:endParaRPr kumimoji="0" lang="ru-RU" altLang="ru-RU" sz="1400" b="0" i="0" u="none" strike="noStrike" kern="1200" cap="none" spc="0" normalizeH="0" baseline="0" noProof="0" dirty="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endParaRPr>
          </a:p>
        </p:txBody>
      </p:sp>
      <p:sp>
        <p:nvSpPr>
          <p:cNvPr id="5" name="Номер слайда 4"/>
          <p:cNvSpPr>
            <a:spLocks noGrp="1"/>
          </p:cNvSpPr>
          <p:nvPr>
            <p:ph type="sldNum" sz="quarter" idx="12"/>
          </p:nvPr>
        </p:nvSpPr>
        <p:spPr>
          <a:xfrm>
            <a:off x="10566570" y="6752904"/>
            <a:ext cx="1698434" cy="37974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9FE549-AA89-4745-8A65-D3468331572A}" type="slidenum">
              <a:rPr kumimoji="0" lang="ru-RU" altLang="ru-RU" sz="1400" b="0" i="0" u="none" strike="noStrike" kern="1200" cap="none" spc="0" normalizeH="0" baseline="0" noProof="0" smtClean="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ru-RU" altLang="ru-RU" sz="1400" b="0" i="0" u="none" strike="noStrike" kern="1200" cap="none" spc="0" normalizeH="0" baseline="0" noProof="0" dirty="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endParaRPr>
          </a:p>
        </p:txBody>
      </p:sp>
      <p:sp>
        <p:nvSpPr>
          <p:cNvPr id="2" name="Titre 1"/>
          <p:cNvSpPr>
            <a:spLocks noGrp="1"/>
          </p:cNvSpPr>
          <p:nvPr>
            <p:ph type="title"/>
          </p:nvPr>
        </p:nvSpPr>
        <p:spPr>
          <a:xfrm>
            <a:off x="1587947" y="588388"/>
            <a:ext cx="9925188" cy="604190"/>
          </a:xfrm>
        </p:spPr>
        <p:txBody>
          <a:bodyPr>
            <a:normAutofit/>
          </a:bodyPr>
          <a:lstStyle/>
          <a:p>
            <a:r>
              <a:rPr lang="fr-FR" sz="2900" b="1" dirty="0">
                <a:solidFill>
                  <a:srgbClr val="00FFFF"/>
                </a:solidFill>
              </a:rPr>
              <a:t>3D viev of </a:t>
            </a:r>
            <a:r>
              <a:rPr lang="en-US" sz="2900" b="1" dirty="0">
                <a:solidFill>
                  <a:srgbClr val="00FFFF"/>
                </a:solidFill>
              </a:rPr>
              <a:t>many thousands</a:t>
            </a:r>
            <a:r>
              <a:rPr lang="fr-FR" sz="2900" b="1" dirty="0">
                <a:solidFill>
                  <a:srgbClr val="00FFFF"/>
                </a:solidFill>
              </a:rPr>
              <a:t> hits of a </a:t>
            </a:r>
            <a:r>
              <a:rPr lang="en-US" sz="2900" b="1" dirty="0">
                <a:solidFill>
                  <a:srgbClr val="00FFFF"/>
                </a:solidFill>
              </a:rPr>
              <a:t>dense environment </a:t>
            </a:r>
            <a:r>
              <a:rPr lang="fr-FR" sz="2900" b="1" dirty="0">
                <a:solidFill>
                  <a:srgbClr val="00FFFF"/>
                </a:solidFill>
              </a:rPr>
              <a:t>event</a:t>
            </a:r>
          </a:p>
        </p:txBody>
      </p:sp>
      <p:sp>
        <p:nvSpPr>
          <p:cNvPr id="6" name="TextBox 5"/>
          <p:cNvSpPr txBox="1"/>
          <p:nvPr/>
        </p:nvSpPr>
        <p:spPr>
          <a:xfrm>
            <a:off x="396875" y="6279030"/>
            <a:ext cx="11887200" cy="510558"/>
          </a:xfrm>
          <a:prstGeom prst="rect">
            <a:avLst/>
          </a:prstGeom>
          <a:noFill/>
        </p:spPr>
        <p:txBody>
          <a:bodyPr wrap="square" lIns="109381" tIns="54690" rIns="109381" bIns="5469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Arial" charset="0"/>
                <a:ea typeface="+mn-ea"/>
                <a:cs typeface="+mn-cs"/>
              </a:rPr>
              <a:t>Deep tracking of such highly overlapping events awaits your enthusiasm!</a:t>
            </a:r>
            <a:endParaRPr kumimoji="0" lang="ru-RU" sz="2600" b="1" i="0" u="none" strike="noStrike" kern="1200" cap="none" spc="0" normalizeH="0" baseline="0" noProof="0" dirty="0">
              <a:ln>
                <a:noFill/>
              </a:ln>
              <a:solidFill>
                <a:srgbClr val="0000FF"/>
              </a:solidFill>
              <a:effectLst/>
              <a:uLnTx/>
              <a:uFillTx/>
              <a:latin typeface="Arial" charset="0"/>
              <a:ea typeface="+mn-ea"/>
              <a:cs typeface="+mn-cs"/>
            </a:endParaRPr>
          </a:p>
        </p:txBody>
      </p:sp>
    </p:spTree>
    <p:extLst>
      <p:ext uri="{BB962C8B-B14F-4D97-AF65-F5344CB8AC3E}">
        <p14:creationId xmlns:p14="http://schemas.microsoft.com/office/powerpoint/2010/main" val="3677232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4543075" y="6598000"/>
            <a:ext cx="2958888" cy="379747"/>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Ососков Г.А. </a:t>
            </a:r>
            <a:r>
              <a:rPr kumimoji="0" lang="fr-FR"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AYSS-22 Deep neural networks </a:t>
            </a:r>
            <a:endParaRPr kumimoji="0" lang="fr-FR" sz="1400" b="0" i="0" u="none" strike="noStrike" kern="1200" cap="none" spc="0" normalizeH="0" baseline="0" noProof="0" dirty="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endParaRPr>
          </a:p>
        </p:txBody>
      </p:sp>
      <p:sp>
        <p:nvSpPr>
          <p:cNvPr id="3" name="Номер слайда 2"/>
          <p:cNvSpPr>
            <a:spLocks noGrp="1"/>
          </p:cNvSpPr>
          <p:nvPr>
            <p:ph type="sldNum" sz="quarter" idx="11"/>
          </p:nvPr>
        </p:nvSpPr>
        <p:spPr>
          <a:xfrm>
            <a:off x="11069588" y="6468282"/>
            <a:ext cx="1049776" cy="379747"/>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88250E39-18FE-45A2-A9F7-DB9C62EA7E6B}" type="slidenum">
              <a:rPr kumimoji="0" lang="ru-RU" sz="1400" b="0" i="0"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37</a:t>
            </a:fld>
            <a:endParaRPr kumimoji="0" lang="ru-RU"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4" name="Дата 3"/>
          <p:cNvSpPr>
            <a:spLocks noGrp="1"/>
          </p:cNvSpPr>
          <p:nvPr>
            <p:ph type="dt" sz="half" idx="12"/>
          </p:nvPr>
        </p:nvSpPr>
        <p:spPr>
          <a:xfrm>
            <a:off x="489916" y="6468282"/>
            <a:ext cx="1361476" cy="37974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4C6CB6-07C3-4CF4-A959-F885A768AD74}" type="datetime1">
              <a:rPr kumimoji="0" lang="ru-RU" sz="1400" b="0" i="0"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Arial" charset="0"/>
                <a:ea typeface="+mn-ea"/>
                <a:cs typeface="+mn-cs"/>
              </a:rPr>
              <a:t>25.10.2022</a:t>
            </a:fld>
            <a:endParaRPr kumimoji="0" lang="ru-RU"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5" name="TextBox 4"/>
          <p:cNvSpPr txBox="1"/>
          <p:nvPr/>
        </p:nvSpPr>
        <p:spPr>
          <a:xfrm>
            <a:off x="4557608" y="266106"/>
            <a:ext cx="3711272" cy="79650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576" b="1" i="0" u="none" strike="noStrike" kern="1200" cap="none" spc="0" normalizeH="0" baseline="0" noProof="0" dirty="0">
                <a:ln>
                  <a:noFill/>
                </a:ln>
                <a:solidFill>
                  <a:srgbClr val="0000FF"/>
                </a:solidFill>
                <a:effectLst/>
                <a:uLnTx/>
                <a:uFillTx/>
                <a:latin typeface="Arial" charset="0"/>
                <a:ea typeface="+mn-ea"/>
                <a:cs typeface="+mn-cs"/>
              </a:rPr>
              <a:t>Conclusions</a:t>
            </a:r>
            <a:endParaRPr kumimoji="0" lang="ru-RU" sz="4576" b="1" i="0" u="none" strike="noStrike" kern="1200" cap="none" spc="0" normalizeH="0" baseline="0" noProof="0" dirty="0">
              <a:ln>
                <a:noFill/>
              </a:ln>
              <a:solidFill>
                <a:srgbClr val="0000FF"/>
              </a:solidFill>
              <a:effectLst/>
              <a:uLnTx/>
              <a:uFillTx/>
              <a:latin typeface="Arial" charset="0"/>
              <a:ea typeface="+mn-ea"/>
              <a:cs typeface="+mn-cs"/>
            </a:endParaRPr>
          </a:p>
        </p:txBody>
      </p:sp>
      <p:sp>
        <p:nvSpPr>
          <p:cNvPr id="6" name="TextBox 5"/>
          <p:cNvSpPr txBox="1"/>
          <p:nvPr/>
        </p:nvSpPr>
        <p:spPr>
          <a:xfrm>
            <a:off x="867867" y="1254083"/>
            <a:ext cx="11377264" cy="4277581"/>
          </a:xfrm>
          <a:prstGeom prst="rect">
            <a:avLst/>
          </a:prstGeom>
          <a:noFill/>
        </p:spPr>
        <p:txBody>
          <a:bodyPr wrap="square" rtlCol="0">
            <a:spAutoFit/>
          </a:bodyPr>
          <a:lstStyle/>
          <a:p>
            <a:pPr marL="356616" marR="0" lvl="0" indent="-356616" algn="l" defTabSz="914400" rtl="0" eaLnBrk="1" fontAlgn="base" latinLnBrk="0" hangingPunct="1">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dirty="0">
                <a:ln>
                  <a:noFill/>
                </a:ln>
                <a:solidFill>
                  <a:srgbClr val="0000FF"/>
                </a:solidFill>
                <a:effectLst/>
                <a:uLnTx/>
                <a:uFillTx/>
                <a:latin typeface="Arial" charset="0"/>
                <a:ea typeface="+mn-ea"/>
                <a:cs typeface="+mn-cs"/>
              </a:rPr>
              <a:t>Evolution of various HENP applications of artificial neural networks shows their remarkable power and flexibility in the solution of such important problems as physical object recognizing, classifying, testing statistical hypothesis.</a:t>
            </a:r>
          </a:p>
          <a:p>
            <a:pPr marL="356616" marR="0" lvl="0" indent="-356616" algn="l" defTabSz="914400" rtl="0" eaLnBrk="1" fontAlgn="base" latinLnBrk="0" hangingPunct="1">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dirty="0">
                <a:ln>
                  <a:noFill/>
                </a:ln>
                <a:solidFill>
                  <a:srgbClr val="0000FF"/>
                </a:solidFill>
                <a:effectLst/>
                <a:uLnTx/>
                <a:uFillTx/>
                <a:latin typeface="Arial" charset="0"/>
                <a:ea typeface="+mn-ea"/>
                <a:cs typeface="+mn-cs"/>
              </a:rPr>
              <a:t>Impressive results achieved by the deep learning network family are obtained due to their new architecture, as well as initialization and training mechanisms</a:t>
            </a:r>
          </a:p>
          <a:p>
            <a:pPr marL="356616" marR="0" lvl="0" indent="-356616" algn="l" defTabSz="914400" rtl="0" eaLnBrk="1" fontAlgn="base" latinLnBrk="0" hangingPunct="1">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dirty="0">
                <a:ln>
                  <a:noFill/>
                </a:ln>
                <a:solidFill>
                  <a:srgbClr val="0000FF"/>
                </a:solidFill>
                <a:effectLst/>
                <a:uLnTx/>
                <a:uFillTx/>
                <a:latin typeface="Arial" charset="0"/>
                <a:ea typeface="+mn-ea"/>
                <a:cs typeface="+mn-cs"/>
              </a:rPr>
              <a:t>Data analysis problems in HENP, especially tracking, are eagerly waiting for new deep learning approaches</a:t>
            </a:r>
          </a:p>
          <a:p>
            <a:pPr marL="554736" marR="0" lvl="0" indent="-554736" algn="l" defTabSz="914400" rtl="0" eaLnBrk="1" fontAlgn="base" latinLnBrk="0" hangingPunct="1">
              <a:lnSpc>
                <a:spcPct val="80000"/>
              </a:lnSpc>
              <a:spcBef>
                <a:spcPct val="0"/>
              </a:spcBef>
              <a:spcAft>
                <a:spcPct val="0"/>
              </a:spcAft>
              <a:buClr>
                <a:srgbClr val="FF3300"/>
              </a:buClr>
              <a:buSzTx/>
              <a:buFontTx/>
              <a:buNone/>
              <a:tabLst/>
              <a:defRPr/>
            </a:pPr>
            <a:endParaRPr kumimoji="0" lang="en-US" sz="2496" b="1" i="0" u="none" strike="noStrike" kern="1200" cap="none" spc="0" normalizeH="0" baseline="0" noProof="0" dirty="0">
              <a:ln>
                <a:noFill/>
              </a:ln>
              <a:solidFill>
                <a:srgbClr val="0000FF"/>
              </a:solidFill>
              <a:effectLst/>
              <a:uLnTx/>
              <a:uFillTx/>
              <a:latin typeface="Arial" charset="0"/>
              <a:ea typeface="+mn-ea"/>
              <a:cs typeface="+mn-cs"/>
            </a:endParaRPr>
          </a:p>
        </p:txBody>
      </p:sp>
    </p:spTree>
    <p:extLst>
      <p:ext uri="{BB962C8B-B14F-4D97-AF65-F5344CB8AC3E}">
        <p14:creationId xmlns:p14="http://schemas.microsoft.com/office/powerpoint/2010/main" val="1704912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noGrp="1"/>
          </p:cNvSpPr>
          <p:nvPr/>
        </p:nvSpPr>
        <p:spPr bwMode="auto">
          <a:xfrm>
            <a:off x="11590655" y="6657132"/>
            <a:ext cx="693420" cy="475509"/>
          </a:xfrm>
          <a:prstGeom prst="rect">
            <a:avLst/>
          </a:prstGeom>
          <a:noFill/>
          <a:ln>
            <a:miter lim="800000"/>
            <a:headEnd/>
            <a:tailEnd/>
          </a:ln>
        </p:spPr>
        <p:txBody>
          <a:bodyPr lIns="109381" tIns="54690" rIns="109381" bIns="54690"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srgbClr val="000000"/>
              </a:solidFill>
              <a:effectLst/>
              <a:uLnTx/>
              <a:uFillTx/>
              <a:latin typeface="Arial"/>
              <a:ea typeface="+mn-ea"/>
              <a:cs typeface="+mn-cs"/>
            </a:endParaRPr>
          </a:p>
        </p:txBody>
      </p:sp>
      <p:sp>
        <p:nvSpPr>
          <p:cNvPr id="144387" name="Rectangle 3"/>
          <p:cNvSpPr>
            <a:spLocks noGrp="1" noChangeArrowheads="1"/>
          </p:cNvSpPr>
          <p:nvPr>
            <p:ph type="body" idx="4294967295"/>
          </p:nvPr>
        </p:nvSpPr>
        <p:spPr>
          <a:xfrm>
            <a:off x="1202737" y="3574902"/>
            <a:ext cx="10698480" cy="1497834"/>
          </a:xfrm>
        </p:spPr>
        <p:txBody>
          <a:bodyPr>
            <a:normAutofit fontScale="70000" lnSpcReduction="20000"/>
          </a:bodyPr>
          <a:lstStyle/>
          <a:p>
            <a:pPr>
              <a:buFontTx/>
              <a:buNone/>
            </a:pPr>
            <a:endParaRPr lang="en-US" altLang="ru-RU" dirty="0"/>
          </a:p>
          <a:p>
            <a:pPr>
              <a:buFontTx/>
              <a:buNone/>
            </a:pPr>
            <a:endParaRPr lang="en-US" altLang="ru-RU" dirty="0"/>
          </a:p>
          <a:p>
            <a:pPr algn="ctr">
              <a:buFontTx/>
              <a:buNone/>
            </a:pPr>
            <a:r>
              <a:rPr lang="en-US" altLang="ru-RU" sz="5700" b="1" i="1" dirty="0">
                <a:solidFill>
                  <a:srgbClr val="0000FF"/>
                </a:solidFill>
                <a:effectLst>
                  <a:outerShdw blurRad="38100" dist="38100" dir="2700000" algn="tl">
                    <a:srgbClr val="C0C0C0"/>
                  </a:outerShdw>
                </a:effectLst>
              </a:rPr>
              <a:t>Thanks for your attention!</a:t>
            </a:r>
          </a:p>
        </p:txBody>
      </p:sp>
      <p:sp>
        <p:nvSpPr>
          <p:cNvPr id="5" name="Номер слайда 4"/>
          <p:cNvSpPr>
            <a:spLocks noGrp="1"/>
          </p:cNvSpPr>
          <p:nvPr>
            <p:ph type="sldNum" sz="quarter" idx="11"/>
          </p:nvPr>
        </p:nvSpPr>
        <p:spPr>
          <a:xfrm>
            <a:off x="10646555" y="6657143"/>
            <a:ext cx="1507698" cy="379747"/>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88250E39-18FE-45A2-A9F7-DB9C62EA7E6B}" type="slidenum">
              <a:rPr kumimoji="0" lang="ru-RU" sz="1400" b="0" i="0"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38</a:t>
            </a:fld>
            <a:endParaRPr kumimoji="0" lang="ru-RU"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pic>
        <p:nvPicPr>
          <p:cNvPr id="8" name="Picture 2" descr="http://kairiai.siauliai.lm.lt/mokykla/downnew.php?id=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276" y="795334"/>
            <a:ext cx="4084742" cy="4277407"/>
          </a:xfrm>
          <a:prstGeom prst="rect">
            <a:avLst/>
          </a:prstGeom>
          <a:noFill/>
          <a:extLst>
            <a:ext uri="{909E8E84-426E-40DD-AFC4-6F175D3DCCD1}">
              <a14:hiddenFill xmlns:a14="http://schemas.microsoft.com/office/drawing/2010/main">
                <a:solidFill>
                  <a:srgbClr val="FFFFFF"/>
                </a:solidFill>
              </a14:hiddenFill>
            </a:ext>
          </a:extLst>
        </p:spPr>
      </p:pic>
      <p:sp>
        <p:nvSpPr>
          <p:cNvPr id="4" name="Нижний колонтитул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Ососков Г.А. </a:t>
            </a:r>
            <a:r>
              <a:rPr kumimoji="0" lang="it-IT" altLang="ru-RU"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AYSS-22 Deep neural networks </a:t>
            </a:r>
            <a:endParaRPr kumimoji="0" lang="ru-RU" altLang="ru-RU"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endParaRPr>
          </a:p>
        </p:txBody>
      </p:sp>
      <p:sp>
        <p:nvSpPr>
          <p:cNvPr id="6" name="Дата 5"/>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FFBD253-18AD-42F2-AC0E-9B3CA38652C0}" type="datetime1">
              <a:rPr kumimoji="0" lang="ru-RU" altLang="ru-RU" sz="1400" b="0" i="0" u="none" strike="noStrike" kern="1200" cap="none" spc="0" normalizeH="0" baseline="0" noProof="0" smtClean="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rPr>
              <a:t>25.10.2022</a:t>
            </a:fld>
            <a:endParaRPr kumimoji="0" lang="ru-RU" altLang="ru-RU" sz="1400" b="0"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Arial" charset="0"/>
              <a:ea typeface="+mn-ea"/>
              <a:cs typeface="+mn-cs"/>
            </a:endParaRPr>
          </a:p>
        </p:txBody>
      </p:sp>
    </p:spTree>
    <p:extLst>
      <p:ext uri="{BB962C8B-B14F-4D97-AF65-F5344CB8AC3E}">
        <p14:creationId xmlns:p14="http://schemas.microsoft.com/office/powerpoint/2010/main" val="34934324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nodeType="withEffect">
                                  <p:stCondLst>
                                    <p:cond delay="0"/>
                                  </p:stCondLst>
                                  <p:iterate type="lt">
                                    <p:tmPct val="10000"/>
                                  </p:iterate>
                                  <p:childTnLst>
                                    <p:animMotion origin="layout" path="M -3.05556E-6 -7.51445E-7 L -0.00399 -0.05965 " pathEditMode="relative" rAng="0" ptsTypes="AA">
                                      <p:cBhvr>
                                        <p:cTn id="6" dur="250" accel="50000" decel="50000" autoRev="1" fill="hold">
                                          <p:stCondLst>
                                            <p:cond delay="0"/>
                                          </p:stCondLst>
                                        </p:cTn>
                                        <p:tgtEl>
                                          <p:spTgt spid="144387">
                                            <p:txEl>
                                              <p:pRg st="2" end="2"/>
                                            </p:txEl>
                                          </p:spTgt>
                                        </p:tgtEl>
                                        <p:attrNameLst>
                                          <p:attrName>ppt_x</p:attrName>
                                          <p:attrName>ppt_y</p:attrName>
                                        </p:attrNameLst>
                                      </p:cBhvr>
                                      <p:rCtr x="-208" y="-2983"/>
                                    </p:animMotion>
                                    <p:animRot by="1500000">
                                      <p:cBhvr>
                                        <p:cTn id="7" dur="125" fill="hold">
                                          <p:stCondLst>
                                            <p:cond delay="0"/>
                                          </p:stCondLst>
                                        </p:cTn>
                                        <p:tgtEl>
                                          <p:spTgt spid="144387">
                                            <p:txEl>
                                              <p:pRg st="2" end="2"/>
                                            </p:txEl>
                                          </p:spTgt>
                                        </p:tgtEl>
                                        <p:attrNameLst>
                                          <p:attrName>r</p:attrName>
                                        </p:attrNameLst>
                                      </p:cBhvr>
                                    </p:animRot>
                                    <p:animRot by="-1500000">
                                      <p:cBhvr>
                                        <p:cTn id="8" dur="125" fill="hold">
                                          <p:stCondLst>
                                            <p:cond delay="125"/>
                                          </p:stCondLst>
                                        </p:cTn>
                                        <p:tgtEl>
                                          <p:spTgt spid="144387">
                                            <p:txEl>
                                              <p:pRg st="2" end="2"/>
                                            </p:txEl>
                                          </p:spTgt>
                                        </p:tgtEl>
                                        <p:attrNameLst>
                                          <p:attrName>r</p:attrName>
                                        </p:attrNameLst>
                                      </p:cBhvr>
                                    </p:animRot>
                                    <p:animRot by="-1500000">
                                      <p:cBhvr>
                                        <p:cTn id="9" dur="125" fill="hold">
                                          <p:stCondLst>
                                            <p:cond delay="250"/>
                                          </p:stCondLst>
                                        </p:cTn>
                                        <p:tgtEl>
                                          <p:spTgt spid="144387">
                                            <p:txEl>
                                              <p:pRg st="2" end="2"/>
                                            </p:txEl>
                                          </p:spTgt>
                                        </p:tgtEl>
                                        <p:attrNameLst>
                                          <p:attrName>r</p:attrName>
                                        </p:attrNameLst>
                                      </p:cBhvr>
                                    </p:animRot>
                                    <p:animRot by="1500000">
                                      <p:cBhvr>
                                        <p:cTn id="10" dur="125" fill="hold">
                                          <p:stCondLst>
                                            <p:cond delay="375"/>
                                          </p:stCondLst>
                                        </p:cTn>
                                        <p:tgtEl>
                                          <p:spTgt spid="144387">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6B7BF8-E38C-4C4A-B30C-1FB298C72B70}"/>
              </a:ext>
            </a:extLst>
          </p:cNvPr>
          <p:cNvSpPr>
            <a:spLocks noGrp="1"/>
          </p:cNvSpPr>
          <p:nvPr>
            <p:ph type="title"/>
          </p:nvPr>
        </p:nvSpPr>
        <p:spPr>
          <a:xfrm>
            <a:off x="872120" y="0"/>
            <a:ext cx="10936711" cy="674647"/>
          </a:xfrm>
        </p:spPr>
        <p:txBody>
          <a:bodyPr>
            <a:normAutofit/>
          </a:bodyPr>
          <a:lstStyle/>
          <a:p>
            <a:r>
              <a:rPr lang="en-US" sz="4000" b="1" dirty="0">
                <a:solidFill>
                  <a:srgbClr val="0000FF"/>
                </a:solidFill>
                <a:latin typeface="Arial" panose="020B0604020202020204" pitchFamily="34" charset="0"/>
                <a:cs typeface="Arial" panose="020B0604020202020204" pitchFamily="34" charset="0"/>
              </a:rPr>
              <a:t>From Kalman filter to deep tracking</a:t>
            </a:r>
            <a:endParaRPr lang="ru-RU" sz="4000" b="1" dirty="0">
              <a:solidFill>
                <a:srgbClr val="0000FF"/>
              </a:solidFill>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12313BE6-B515-403B-AAA5-8A5565C73306}"/>
              </a:ext>
            </a:extLst>
          </p:cNvPr>
          <p:cNvSpPr>
            <a:spLocks noGrp="1"/>
          </p:cNvSpPr>
          <p:nvPr>
            <p:ph idx="1"/>
          </p:nvPr>
        </p:nvSpPr>
        <p:spPr>
          <a:xfrm>
            <a:off x="66115" y="616871"/>
            <a:ext cx="6274360" cy="1866638"/>
          </a:xfrm>
        </p:spPr>
        <p:txBody>
          <a:bodyPr>
            <a:normAutofit fontScale="77500" lnSpcReduction="20000"/>
          </a:bodyPr>
          <a:lstStyle/>
          <a:p>
            <a:pPr marL="0" indent="0">
              <a:lnSpc>
                <a:spcPct val="110000"/>
              </a:lnSpc>
              <a:spcBef>
                <a:spcPts val="0"/>
              </a:spcBef>
              <a:buNone/>
            </a:pPr>
            <a:r>
              <a:rPr lang="en-US" sz="2184" b="1" dirty="0">
                <a:latin typeface="Arial" panose="020B0604020202020204" pitchFamily="34" charset="0"/>
                <a:ea typeface="Times New Roman" panose="02020603050405020304" pitchFamily="18" charset="0"/>
                <a:cs typeface="Arial" panose="020B0604020202020204" pitchFamily="34" charset="0"/>
              </a:rPr>
              <a:t>The Kalman filter (KF) is an efficient recursive filter that estimates the state of a linear dynamical system using a series of imprecise measurements. </a:t>
            </a:r>
          </a:p>
          <a:p>
            <a:pPr marL="0" indent="0">
              <a:lnSpc>
                <a:spcPct val="110000"/>
              </a:lnSpc>
              <a:spcBef>
                <a:spcPts val="0"/>
              </a:spcBef>
              <a:buNone/>
            </a:pPr>
            <a:endParaRPr lang="en-US" sz="936" b="1"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10000"/>
              </a:lnSpc>
              <a:spcBef>
                <a:spcPts val="0"/>
              </a:spcBef>
              <a:buNone/>
            </a:pPr>
            <a:r>
              <a:rPr lang="en-US" sz="2200" b="1" dirty="0">
                <a:latin typeface="Arial" panose="020B0604020202020204" pitchFamily="34" charset="0"/>
                <a:ea typeface="Times New Roman" panose="02020603050405020304" pitchFamily="18" charset="0"/>
                <a:cs typeface="Arial" panose="020B0604020202020204" pitchFamily="34" charset="0"/>
              </a:rPr>
              <a:t>The state vector                                               is iteratively evaluated to predict the position of the track on the next coordinate plane taking into account changes in </a:t>
            </a:r>
          </a:p>
          <a:p>
            <a:pPr marL="0" indent="0">
              <a:lnSpc>
                <a:spcPct val="110000"/>
              </a:lnSpc>
              <a:spcBef>
                <a:spcPts val="0"/>
              </a:spcBef>
              <a:buNone/>
            </a:pPr>
            <a:r>
              <a:rPr lang="en-US" sz="2200" b="1" dirty="0">
                <a:latin typeface="Arial" panose="020B0604020202020204" pitchFamily="34" charset="0"/>
                <a:ea typeface="Times New Roman" panose="02020603050405020304" pitchFamily="18" charset="0"/>
                <a:cs typeface="Arial" panose="020B0604020202020204" pitchFamily="34" charset="0"/>
              </a:rPr>
              <a:t>the covariance matrix and error corridors</a:t>
            </a:r>
            <a:r>
              <a:rPr lang="en-US" sz="1976" b="1" dirty="0">
                <a:latin typeface="Times New Roman" panose="02020603050405020304" pitchFamily="18" charset="0"/>
                <a:ea typeface="Times New Roman" panose="02020603050405020304" pitchFamily="18" charset="0"/>
              </a:rPr>
              <a:t>. </a:t>
            </a:r>
            <a:endParaRPr lang="en-US" sz="2080" b="1" dirty="0">
              <a:latin typeface="Times New Roman" panose="02020603050405020304" pitchFamily="18" charset="0"/>
              <a:ea typeface="Times New Roman" panose="02020603050405020304" pitchFamily="18" charset="0"/>
            </a:endParaRPr>
          </a:p>
          <a:p>
            <a:endParaRPr lang="ru-RU" dirty="0"/>
          </a:p>
        </p:txBody>
      </p:sp>
      <p:graphicFrame>
        <p:nvGraphicFramePr>
          <p:cNvPr id="4" name="Object 134">
            <a:extLst>
              <a:ext uri="{FF2B5EF4-FFF2-40B4-BE49-F238E27FC236}">
                <a16:creationId xmlns:a16="http://schemas.microsoft.com/office/drawing/2014/main" id="{694F8709-9305-498C-AA58-A786BD9BB374}"/>
              </a:ext>
            </a:extLst>
          </p:cNvPr>
          <p:cNvGraphicFramePr>
            <a:graphicFrameLocks noChangeAspect="1"/>
          </p:cNvGraphicFramePr>
          <p:nvPr/>
        </p:nvGraphicFramePr>
        <p:xfrm>
          <a:off x="1875979" y="1372989"/>
          <a:ext cx="2844232" cy="354401"/>
        </p:xfrm>
        <a:graphic>
          <a:graphicData uri="http://schemas.openxmlformats.org/presentationml/2006/ole">
            <mc:AlternateContent xmlns:mc="http://schemas.openxmlformats.org/markup-compatibility/2006">
              <mc:Choice xmlns:v="urn:schemas-microsoft-com:vml" Requires="v">
                <p:oleObj name="Equation" r:id="rId2" imgW="1307532" imgH="304668" progId="Equation.DSMT4">
                  <p:embed/>
                </p:oleObj>
              </mc:Choice>
              <mc:Fallback>
                <p:oleObj name="Equation" r:id="rId2" imgW="1307532" imgH="304668" progId="Equation.DSMT4">
                  <p:embed/>
                  <p:pic>
                    <p:nvPicPr>
                      <p:cNvPr id="4" name="Object 134">
                        <a:extLst>
                          <a:ext uri="{FF2B5EF4-FFF2-40B4-BE49-F238E27FC236}">
                            <a16:creationId xmlns:a16="http://schemas.microsoft.com/office/drawing/2014/main" id="{694F8709-9305-498C-AA58-A786BD9BB374}"/>
                          </a:ext>
                        </a:extLst>
                      </p:cNvPr>
                      <p:cNvPicPr>
                        <a:picLocks noChangeAspect="1" noChangeArrowheads="1"/>
                      </p:cNvPicPr>
                      <p:nvPr/>
                    </p:nvPicPr>
                    <p:blipFill>
                      <a:blip r:embed="rId3">
                        <a:lum bright="-100000" contrast="57000"/>
                        <a:extLst>
                          <a:ext uri="{28A0092B-C50C-407E-A947-70E740481C1C}">
                            <a14:useLocalDpi xmlns:a14="http://schemas.microsoft.com/office/drawing/2010/main" val="0"/>
                          </a:ext>
                        </a:extLst>
                      </a:blip>
                      <a:srcRect/>
                      <a:stretch>
                        <a:fillRect/>
                      </a:stretch>
                    </p:blipFill>
                    <p:spPr bwMode="auto">
                      <a:xfrm>
                        <a:off x="1875979" y="1372989"/>
                        <a:ext cx="2844232" cy="354401"/>
                      </a:xfrm>
                      <a:prstGeom prst="rect">
                        <a:avLst/>
                      </a:prstGeom>
                      <a:noFill/>
                      <a:ln>
                        <a:noFill/>
                      </a:ln>
                    </p:spPr>
                  </p:pic>
                </p:oleObj>
              </mc:Fallback>
            </mc:AlternateContent>
          </a:graphicData>
        </a:graphic>
      </p:graphicFrame>
      <p:pic>
        <p:nvPicPr>
          <p:cNvPr id="5" name="Рисунок 4">
            <a:extLst>
              <a:ext uri="{FF2B5EF4-FFF2-40B4-BE49-F238E27FC236}">
                <a16:creationId xmlns:a16="http://schemas.microsoft.com/office/drawing/2014/main" id="{66421AE0-361A-4E18-957F-9DE08E9737C0}"/>
              </a:ext>
            </a:extLst>
          </p:cNvPr>
          <p:cNvPicPr>
            <a:picLocks noChangeAspect="1"/>
          </p:cNvPicPr>
          <p:nvPr/>
        </p:nvPicPr>
        <p:blipFill>
          <a:blip r:embed="rId4"/>
          <a:stretch>
            <a:fillRect/>
          </a:stretch>
        </p:blipFill>
        <p:spPr>
          <a:xfrm>
            <a:off x="6242442" y="648097"/>
            <a:ext cx="3677842" cy="1835454"/>
          </a:xfrm>
          <a:prstGeom prst="rect">
            <a:avLst/>
          </a:prstGeom>
        </p:spPr>
      </p:pic>
      <p:pic>
        <p:nvPicPr>
          <p:cNvPr id="7" name="Рисунок 14">
            <a:extLst>
              <a:ext uri="{FF2B5EF4-FFF2-40B4-BE49-F238E27FC236}">
                <a16:creationId xmlns:a16="http://schemas.microsoft.com/office/drawing/2014/main" id="{E7B10A20-8008-4B87-B59C-F34C156CEC94}"/>
              </a:ext>
            </a:extLst>
          </p:cNvPr>
          <p:cNvPicPr/>
          <p:nvPr/>
        </p:nvPicPr>
        <p:blipFill>
          <a:blip r:embed="rId5">
            <a:clrChange>
              <a:clrFrom>
                <a:srgbClr val="FFFFFF"/>
              </a:clrFrom>
              <a:clrTo>
                <a:srgbClr val="FFFFFF">
                  <a:alpha val="0"/>
                </a:srgbClr>
              </a:clrTo>
            </a:clrChange>
          </a:blip>
          <a:stretch>
            <a:fillRect/>
          </a:stretch>
        </p:blipFill>
        <p:spPr>
          <a:xfrm>
            <a:off x="9977614" y="455262"/>
            <a:ext cx="2571459" cy="1835454"/>
          </a:xfrm>
          <a:prstGeom prst="rect">
            <a:avLst/>
          </a:prstGeom>
        </p:spPr>
      </p:pic>
      <p:sp>
        <p:nvSpPr>
          <p:cNvPr id="8" name="TextBox 7">
            <a:extLst>
              <a:ext uri="{FF2B5EF4-FFF2-40B4-BE49-F238E27FC236}">
                <a16:creationId xmlns:a16="http://schemas.microsoft.com/office/drawing/2014/main" id="{E7D354BA-C304-4818-B599-19789455CE13}"/>
              </a:ext>
            </a:extLst>
          </p:cNvPr>
          <p:cNvSpPr txBox="1"/>
          <p:nvPr/>
        </p:nvSpPr>
        <p:spPr>
          <a:xfrm>
            <a:off x="66115" y="2689255"/>
            <a:ext cx="12548720" cy="4861908"/>
          </a:xfrm>
          <a:prstGeom prst="rect">
            <a:avLst/>
          </a:prstGeom>
          <a:noFill/>
        </p:spPr>
        <p:txBody>
          <a:bodyPr wrap="square" rtlCol="0">
            <a:spAutoFit/>
          </a:bodyPr>
          <a:lstStyle/>
          <a:p>
            <a:pPr marL="297180" marR="0" lvl="0" indent="-297180" algn="l" defTabSz="950976"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KF</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allows</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one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to</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take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into</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account</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inhomogeneity</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of</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magnetic</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field</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multiple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scattering</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and</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energy</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losses</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when</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particle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passes</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through</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detector</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medium</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KF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extrapolates</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initial</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state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of</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track</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as</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rule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first</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three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points</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to</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small</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area</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on</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next</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coordinate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64"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surface</a:t>
            </a:r>
            <a:r>
              <a:rPr kumimoji="0" lang="ru-RU" sz="1664"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664" b="1" i="0" u="none" strike="noStrike" kern="1200" cap="none" spc="0" normalizeH="0" baseline="0" noProof="0" dirty="0">
                <a:ln>
                  <a:noFill/>
                </a:ln>
                <a:solidFill>
                  <a:srgbClr val="990033"/>
                </a:solidFill>
                <a:effectLst/>
                <a:uLnTx/>
                <a:uFillTx/>
                <a:latin typeface="Arial" panose="020B0604020202020204" pitchFamily="34" charset="0"/>
                <a:ea typeface="+mn-ea"/>
                <a:cs typeface="Arial" panose="020B0604020202020204" pitchFamily="34" charset="0"/>
              </a:rPr>
              <a:t>Therefore tracking algorithms based on KF have been used traditionally with great success in HEP experiments for years. </a:t>
            </a:r>
            <a:endParaRPr kumimoji="0" lang="ru-RU" sz="1664" b="1" i="0" u="none" strike="noStrike" kern="1200" cap="none" spc="0" normalizeH="0" baseline="0" noProof="0" dirty="0">
              <a:ln>
                <a:noFill/>
              </a:ln>
              <a:solidFill>
                <a:srgbClr val="990033"/>
              </a:solidFill>
              <a:effectLst/>
              <a:uLnTx/>
              <a:uFillTx/>
              <a:latin typeface="Arial" panose="020B0604020202020204" pitchFamily="34" charset="0"/>
              <a:ea typeface="+mn-ea"/>
              <a:cs typeface="Arial" panose="020B0604020202020204" pitchFamily="34" charset="0"/>
            </a:endParaRPr>
          </a:p>
          <a:p>
            <a:pPr marL="297180" marR="0" lvl="0" indent="-297180" algn="l" defTabSz="950976"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However, the </a:t>
            </a:r>
            <a:r>
              <a:rPr kumimoji="0" lang="en-US" sz="1872"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initialization procedure </a:t>
            </a:r>
            <a:r>
              <a:rPr kumimoji="0" lang="en-US" sz="18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needed to start Kalman Filtering requires a tremendous search of hits aimed to obtain so-called “seeds”, i.e. initial approximations of track parameters of charged particles.</a:t>
            </a:r>
            <a:endParaRPr kumimoji="0" lang="ru-RU" sz="18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97180" marR="0" lvl="0" indent="-297180" algn="l" defTabSz="950976"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Besides these techniques are </a:t>
            </a:r>
            <a:r>
              <a:rPr kumimoji="0" lang="en-US" sz="1872"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inherently sequential and scale poorly </a:t>
            </a:r>
            <a:r>
              <a:rPr kumimoji="0" lang="en-US" sz="18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the </a:t>
            </a:r>
            <a:r>
              <a:rPr kumimoji="0" lang="en-US" sz="1872"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expected increases in detector occupancy </a:t>
            </a:r>
            <a:r>
              <a:rPr kumimoji="0" lang="en-US" sz="1872"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to the exabyte level </a:t>
            </a:r>
            <a:r>
              <a:rPr kumimoji="0" lang="en-US" sz="18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new conditions as for </a:t>
            </a:r>
            <a:r>
              <a:rPr kumimoji="0" lang="en-US" sz="1872"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modern and </a:t>
            </a:r>
            <a:r>
              <a:rPr kumimoji="0" lang="en-US" sz="18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planned experiments as </a:t>
            </a:r>
            <a:r>
              <a:rPr kumimoji="0" lang="en-US" sz="1872"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HL-LHC or NICA</a:t>
            </a:r>
            <a:r>
              <a:rPr kumimoji="0" lang="en-US" sz="18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ru-RU" sz="18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97180" marR="0" lvl="0" indent="-297180" algn="l" defTabSz="950976"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72"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Thus, a </a:t>
            </a:r>
            <a:r>
              <a:rPr kumimoji="0" lang="en-US" sz="1872"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new approach </a:t>
            </a:r>
            <a:r>
              <a:rPr kumimoji="0" lang="en-US" sz="1872"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the reconstruction of physical events observed in experimental detectors is </a:t>
            </a:r>
            <a:r>
              <a:rPr kumimoji="0" lang="en-US" sz="1872"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inevitably required</a:t>
            </a:r>
            <a:r>
              <a:rPr kumimoji="0" lang="en-US" sz="1872"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It should be implemented by new, an order of magnitude </a:t>
            </a:r>
            <a:r>
              <a:rPr kumimoji="0" lang="en-US" sz="1872"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faster, parallel and highly scalable </a:t>
            </a:r>
            <a:r>
              <a:rPr kumimoji="0" lang="en-US" sz="1872"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algorithms.  </a:t>
            </a:r>
          </a:p>
          <a:p>
            <a:pPr marL="297180" marR="0" lvl="0" indent="-297180" algn="l" defTabSz="950976"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7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Deep learning algorithms bring a lot of potential to this problem due to their capability to model complex non-linear data dependencies, to learn effective representations of high-dimensional data through training, and to parallelize on high-throughput architectures such as GPUs.</a:t>
            </a:r>
            <a:endParaRPr kumimoji="0" lang="ru-RU" sz="187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50976" rtl="0" eaLnBrk="1" fontAlgn="auto" latinLnBrk="0" hangingPunct="1">
              <a:lnSpc>
                <a:spcPct val="100000"/>
              </a:lnSpc>
              <a:spcBef>
                <a:spcPts val="0"/>
              </a:spcBef>
              <a:spcAft>
                <a:spcPts val="0"/>
              </a:spcAft>
              <a:buClrTx/>
              <a:buSzTx/>
              <a:buFontTx/>
              <a:buNone/>
              <a:tabLst/>
              <a:defRPr/>
            </a:pPr>
            <a:endParaRPr kumimoji="0" lang="ru-RU" sz="1872"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50976" rtl="0" eaLnBrk="1" fontAlgn="auto" latinLnBrk="0" hangingPunct="1">
              <a:lnSpc>
                <a:spcPct val="100000"/>
              </a:lnSpc>
              <a:spcBef>
                <a:spcPts val="0"/>
              </a:spcBef>
              <a:spcAft>
                <a:spcPts val="0"/>
              </a:spcAft>
              <a:buClrTx/>
              <a:buSzTx/>
              <a:buFontTx/>
              <a:buNone/>
              <a:tabLst/>
              <a:defRPr/>
            </a:pPr>
            <a:endParaRPr kumimoji="0" lang="ru-RU" sz="18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50976" rtl="0" eaLnBrk="1" fontAlgn="auto" latinLnBrk="0" hangingPunct="1">
              <a:lnSpc>
                <a:spcPct val="100000"/>
              </a:lnSpc>
              <a:spcBef>
                <a:spcPts val="0"/>
              </a:spcBef>
              <a:spcAft>
                <a:spcPts val="0"/>
              </a:spcAft>
              <a:buClrTx/>
              <a:buSzTx/>
              <a:buFontTx/>
              <a:buNone/>
              <a:tabLst/>
              <a:defRPr/>
            </a:pPr>
            <a:endParaRPr kumimoji="0" lang="ru-RU" sz="187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EC546B4-4723-44F7-9C16-A694593D503B}"/>
              </a:ext>
            </a:extLst>
          </p:cNvPr>
          <p:cNvSpPr txBox="1"/>
          <p:nvPr/>
        </p:nvSpPr>
        <p:spPr>
          <a:xfrm>
            <a:off x="7578556" y="2483509"/>
            <a:ext cx="1638536" cy="316369"/>
          </a:xfrm>
          <a:prstGeom prst="rect">
            <a:avLst/>
          </a:prstGeom>
          <a:noFill/>
        </p:spPr>
        <p:txBody>
          <a:bodyPr wrap="square" rtlCol="0">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1456" b="1" i="0" u="none" strike="noStrike" kern="1200" cap="none" spc="0" normalizeH="0" baseline="0" noProof="0" dirty="0">
                <a:ln>
                  <a:noFill/>
                </a:ln>
                <a:solidFill>
                  <a:prstClr val="black"/>
                </a:solidFill>
                <a:effectLst/>
                <a:uLnTx/>
                <a:uFillTx/>
                <a:latin typeface="Calibri" panose="020F0502020204030204"/>
                <a:ea typeface="+mn-ea"/>
                <a:cs typeface="+mn-cs"/>
              </a:rPr>
              <a:t>2D KF scheme </a:t>
            </a:r>
            <a:endParaRPr kumimoji="0" lang="ru-RU" sz="1456"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DB4D946-1ECF-4BBA-AD5B-CED1CCD7C833}"/>
              </a:ext>
            </a:extLst>
          </p:cNvPr>
          <p:cNvSpPr txBox="1"/>
          <p:nvPr/>
        </p:nvSpPr>
        <p:spPr>
          <a:xfrm>
            <a:off x="10323286" y="2305691"/>
            <a:ext cx="2225787" cy="316369"/>
          </a:xfrm>
          <a:prstGeom prst="rect">
            <a:avLst/>
          </a:prstGeom>
          <a:noFill/>
        </p:spPr>
        <p:txBody>
          <a:bodyPr wrap="square" rtlCol="0">
            <a:spAutoFit/>
          </a:bodyPr>
          <a:lstStyle/>
          <a:p>
            <a:pPr marL="0" marR="0" lvl="0" indent="0" algn="l" defTabSz="950976" rtl="0" eaLnBrk="1" fontAlgn="auto" latinLnBrk="0" hangingPunct="1">
              <a:lnSpc>
                <a:spcPct val="100000"/>
              </a:lnSpc>
              <a:spcBef>
                <a:spcPts val="0"/>
              </a:spcBef>
              <a:spcAft>
                <a:spcPts val="0"/>
              </a:spcAft>
              <a:buClrTx/>
              <a:buSzTx/>
              <a:buFontTx/>
              <a:buNone/>
              <a:tabLst/>
              <a:defRPr/>
            </a:pPr>
            <a:r>
              <a:rPr kumimoji="0" lang="en-US" sz="1456" b="1" i="0" u="none" strike="noStrike" kern="1200" cap="none" spc="0" normalizeH="0" baseline="0" noProof="0" dirty="0">
                <a:ln>
                  <a:noFill/>
                </a:ln>
                <a:solidFill>
                  <a:prstClr val="black"/>
                </a:solidFill>
                <a:effectLst/>
                <a:uLnTx/>
                <a:uFillTx/>
                <a:latin typeface="Calibri" panose="020F0502020204030204"/>
                <a:ea typeface="+mn-ea"/>
                <a:cs typeface="+mn-cs"/>
              </a:rPr>
              <a:t>Iterative track-following</a:t>
            </a:r>
            <a:endParaRPr kumimoji="0" lang="ru-RU" sz="1456"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Дата 13">
            <a:extLst>
              <a:ext uri="{FF2B5EF4-FFF2-40B4-BE49-F238E27FC236}">
                <a16:creationId xmlns:a16="http://schemas.microsoft.com/office/drawing/2014/main" id="{9F37D6A2-173C-484E-A0D0-4F6E5412AFF3}"/>
              </a:ext>
            </a:extLst>
          </p:cNvPr>
          <p:cNvSpPr>
            <a:spLocks noGrp="1"/>
          </p:cNvSpPr>
          <p:nvPr>
            <p:ph type="dt" sz="half" idx="10"/>
          </p:nvPr>
        </p:nvSpPr>
        <p:spPr/>
        <p:txBody>
          <a:bodyPr/>
          <a:lstStyle/>
          <a:p>
            <a:pPr marL="0" marR="0" lvl="0" indent="0" algn="l" defTabSz="950976" rtl="0" eaLnBrk="1" fontAlgn="auto" latinLnBrk="0" hangingPunct="1">
              <a:lnSpc>
                <a:spcPct val="100000"/>
              </a:lnSpc>
              <a:spcBef>
                <a:spcPts val="0"/>
              </a:spcBef>
              <a:spcAft>
                <a:spcPts val="0"/>
              </a:spcAft>
              <a:buClrTx/>
              <a:buSzTx/>
              <a:buFontTx/>
              <a:buNone/>
              <a:tabLst/>
              <a:defRPr/>
            </a:pPr>
            <a:fld id="{49D515CE-ED5B-4D05-A9FB-713E5D7C8F9D}" type="datetime1">
              <a:rPr kumimoji="0" lang="ru-RU" sz="1248"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50976" rtl="0" eaLnBrk="1" fontAlgn="auto" latinLnBrk="0" hangingPunct="1">
                <a:lnSpc>
                  <a:spcPct val="100000"/>
                </a:lnSpc>
                <a:spcBef>
                  <a:spcPts val="0"/>
                </a:spcBef>
                <a:spcAft>
                  <a:spcPts val="0"/>
                </a:spcAft>
                <a:buClrTx/>
                <a:buSzTx/>
                <a:buFontTx/>
                <a:buNone/>
                <a:tabLst/>
                <a:defRPr/>
              </a:pPr>
              <a:t>25.10.2022</a:t>
            </a:fld>
            <a:endPar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Нижний колонтитул 14">
            <a:extLst>
              <a:ext uri="{FF2B5EF4-FFF2-40B4-BE49-F238E27FC236}">
                <a16:creationId xmlns:a16="http://schemas.microsoft.com/office/drawing/2014/main" id="{81CE0443-3F72-4832-AAF6-B83E57547BE0}"/>
              </a:ext>
            </a:extLst>
          </p:cNvPr>
          <p:cNvSpPr>
            <a:spLocks noGrp="1"/>
          </p:cNvSpPr>
          <p:nvPr>
            <p:ph type="ftr" sz="quarter" idx="11"/>
          </p:nvPr>
        </p:nvSpPr>
        <p:spPr/>
        <p:txBody>
          <a:bodyPr/>
          <a:lstStyle/>
          <a:p>
            <a:pPr marL="0" marR="0" lvl="0" indent="0" algn="ctr" defTabSz="950976" rtl="0" eaLnBrk="1" fontAlgn="auto" latinLnBrk="0" hangingPunct="1">
              <a:lnSpc>
                <a:spcPct val="100000"/>
              </a:lnSpc>
              <a:spcBef>
                <a:spcPts val="0"/>
              </a:spcBef>
              <a:spcAft>
                <a:spcPts val="0"/>
              </a:spcAft>
              <a:buClrTx/>
              <a:buSzTx/>
              <a:buFontTx/>
              <a:buNone/>
              <a:tabLst/>
              <a:defRPr/>
            </a:pPr>
            <a:r>
              <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t>Ососков Г.А. </a:t>
            </a:r>
            <a:r>
              <a:rPr kumimoji="0" lang="en-US"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AYSS-22 Deep neural networks </a:t>
            </a:r>
            <a:endPar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Номер слайда 15">
            <a:extLst>
              <a:ext uri="{FF2B5EF4-FFF2-40B4-BE49-F238E27FC236}">
                <a16:creationId xmlns:a16="http://schemas.microsoft.com/office/drawing/2014/main" id="{C6F215F3-FC44-42AC-B8FB-F4120088E645}"/>
              </a:ext>
            </a:extLst>
          </p:cNvPr>
          <p:cNvSpPr>
            <a:spLocks noGrp="1"/>
          </p:cNvSpPr>
          <p:nvPr>
            <p:ph type="sldNum" sz="quarter" idx="12"/>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EAB8F089-B8AD-40D2-B5E4-FC3201B02D7A}" type="slidenum">
              <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39</a:t>
            </a:fld>
            <a:endParaRPr kumimoji="0" lang="ru-RU"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364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946" y="632134"/>
            <a:ext cx="11107835" cy="1000036"/>
          </a:xfrm>
        </p:spPr>
        <p:txBody>
          <a:bodyPr>
            <a:normAutofit/>
          </a:bodyPr>
          <a:lstStyle/>
          <a:p>
            <a:pPr algn="l"/>
            <a:r>
              <a:rPr lang="en-US" sz="1800" b="1" u="sng" dirty="0">
                <a:solidFill>
                  <a:srgbClr val="3366FF"/>
                </a:solidFill>
              </a:rPr>
              <a:t>A simple example: </a:t>
            </a:r>
            <a:r>
              <a:rPr lang="en-US" sz="1800" dirty="0"/>
              <a:t>train the network to determine whether a point is inside or outside the circle. A training sample of 1000 triples of numbers (X,Y, Z) - coordinates of point X,Y and a label Z (Z =1 - inside the circle or Z =0 - outside it).     </a:t>
            </a:r>
            <a:r>
              <a:rPr lang="en-US" sz="1800" b="1" u="sng" dirty="0">
                <a:solidFill>
                  <a:srgbClr val="C00000"/>
                </a:solidFill>
              </a:rPr>
              <a:t>Solution: </a:t>
            </a:r>
            <a:r>
              <a:rPr lang="en-US" sz="1800" b="1" u="sng" dirty="0"/>
              <a:t>ANN with one hidden layer of 5 neurons, two input and one output</a:t>
            </a:r>
            <a:endParaRPr lang="en-GB" sz="1800" b="1" dirty="0"/>
          </a:p>
        </p:txBody>
      </p:sp>
      <p:sp>
        <p:nvSpPr>
          <p:cNvPr id="9" name="Объект 4"/>
          <p:cNvSpPr>
            <a:spLocks noGrp="1"/>
          </p:cNvSpPr>
          <p:nvPr>
            <p:ph sz="half" idx="1"/>
          </p:nvPr>
        </p:nvSpPr>
        <p:spPr>
          <a:xfrm>
            <a:off x="3988058" y="2380924"/>
            <a:ext cx="8628370" cy="1817564"/>
          </a:xfrm>
        </p:spPr>
        <p:txBody>
          <a:bodyPr>
            <a:noAutofit/>
          </a:bodyPr>
          <a:lstStyle/>
          <a:p>
            <a:pPr marL="0" indent="0">
              <a:buNone/>
            </a:pPr>
            <a:r>
              <a:rPr lang="en-US" sz="1800" dirty="0">
                <a:effectLst/>
                <a:latin typeface="Arial" panose="020B0604020202020204" pitchFamily="34" charset="0"/>
                <a:cs typeface="Arial" panose="020B0604020202020204" pitchFamily="34" charset="0"/>
              </a:rPr>
              <a:t>Thus, we must solve a system of 15 equations </a:t>
            </a:r>
          </a:p>
          <a:p>
            <a:pPr marL="0" indent="0">
              <a:buNone/>
            </a:pPr>
            <a:r>
              <a:rPr lang="en-US" sz="1800" dirty="0">
                <a:effectLst/>
                <a:latin typeface="Arial" panose="020B0604020202020204" pitchFamily="34" charset="0"/>
                <a:cs typeface="Arial" panose="020B0604020202020204" pitchFamily="34" charset="0"/>
              </a:rPr>
              <a:t>with 15 unknown weights </a:t>
            </a:r>
            <a:r>
              <a:rPr lang="en-US" altLang="ru-RU" sz="1800" b="1" i="1" dirty="0" err="1">
                <a:effectLst/>
                <a:latin typeface="Arial" panose="020B0604020202020204" pitchFamily="34" charset="0"/>
                <a:cs typeface="Arial" panose="020B0604020202020204" pitchFamily="34" charset="0"/>
              </a:rPr>
              <a:t>w</a:t>
            </a:r>
            <a:r>
              <a:rPr lang="en-US" altLang="ru-RU" sz="1800" b="1" i="1" baseline="-25000" dirty="0" err="1">
                <a:effectLst/>
                <a:latin typeface="Arial" panose="020B0604020202020204" pitchFamily="34" charset="0"/>
                <a:cs typeface="Arial" panose="020B0604020202020204" pitchFamily="34" charset="0"/>
              </a:rPr>
              <a:t>ij</a:t>
            </a:r>
            <a:r>
              <a:rPr lang="en-US" altLang="ru-RU" sz="1800" b="1" i="1" dirty="0">
                <a:effectLst/>
                <a:latin typeface="Arial" panose="020B0604020202020204" pitchFamily="34" charset="0"/>
                <a:cs typeface="Arial" panose="020B0604020202020204" pitchFamily="34" charset="0"/>
              </a:rPr>
              <a:t> </a:t>
            </a:r>
            <a:r>
              <a:rPr lang="en-US" altLang="ru-RU" sz="1800" b="1" i="1" dirty="0" err="1">
                <a:effectLst/>
                <a:latin typeface="Arial" panose="020B0604020202020204" pitchFamily="34" charset="0"/>
                <a:cs typeface="Arial" panose="020B0604020202020204" pitchFamily="34" charset="0"/>
              </a:rPr>
              <a:t>w</a:t>
            </a:r>
            <a:r>
              <a:rPr lang="en-US" altLang="ru-RU" sz="1800" b="1" i="1" baseline="-25000" dirty="0" err="1">
                <a:effectLst/>
                <a:latin typeface="Arial" panose="020B0604020202020204" pitchFamily="34" charset="0"/>
                <a:cs typeface="Arial" panose="020B0604020202020204" pitchFamily="34" charset="0"/>
              </a:rPr>
              <a:t>jk</a:t>
            </a:r>
            <a:r>
              <a:rPr lang="en-US" sz="1800" dirty="0">
                <a:effectLst/>
                <a:latin typeface="Arial" panose="020B0604020202020204" pitchFamily="34" charset="0"/>
                <a:cs typeface="Arial" panose="020B0604020202020204" pitchFamily="34" charset="0"/>
              </a:rPr>
              <a:t>, which requires differentiability of the activation function </a:t>
            </a:r>
            <a:r>
              <a:rPr lang="en-US" sz="1800" i="1" dirty="0">
                <a:effectLst/>
                <a:latin typeface="Arial" panose="020B0604020202020204" pitchFamily="34" charset="0"/>
                <a:cs typeface="Arial" panose="020B0604020202020204" pitchFamily="34" charset="0"/>
              </a:rPr>
              <a:t>g (x)</a:t>
            </a:r>
            <a:r>
              <a:rPr lang="en-US" sz="1800" dirty="0">
                <a:effectLst/>
                <a:latin typeface="Arial" panose="020B0604020202020204" pitchFamily="34" charset="0"/>
                <a:cs typeface="Arial" panose="020B0604020202020204" pitchFamily="34" charset="0"/>
              </a:rPr>
              <a:t> that determines the output of each neuron</a:t>
            </a:r>
            <a:r>
              <a:rPr lang="ru-RU" altLang="ru-RU" sz="1800" dirty="0">
                <a:effectLst/>
                <a:latin typeface="Arial" panose="020B0604020202020204" pitchFamily="34" charset="0"/>
                <a:cs typeface="Arial" panose="020B0604020202020204" pitchFamily="34" charset="0"/>
              </a:rPr>
              <a:t>  </a:t>
            </a:r>
            <a:r>
              <a:rPr lang="ru-RU" altLang="ru-RU" sz="1800" b="1" dirty="0">
                <a:effectLst/>
                <a:latin typeface="Arial" panose="020B0604020202020204" pitchFamily="34" charset="0"/>
                <a:cs typeface="Arial" panose="020B0604020202020204" pitchFamily="34" charset="0"/>
              </a:rPr>
              <a:t>                         </a:t>
            </a:r>
            <a:r>
              <a:rPr lang="ru-RU" altLang="ru-RU" sz="1800" dirty="0">
                <a:latin typeface="Arial" panose="020B0604020202020204" pitchFamily="34" charset="0"/>
                <a:cs typeface="Arial" panose="020B0604020202020204" pitchFamily="34" charset="0"/>
              </a:rPr>
              <a:t>                         </a:t>
            </a:r>
          </a:p>
          <a:p>
            <a:pPr marL="0" indent="0">
              <a:buNone/>
            </a:pPr>
            <a:r>
              <a:rPr lang="en-US" altLang="ru-RU" sz="1800" dirty="0">
                <a:effectLst/>
                <a:latin typeface="Arial" panose="020B0604020202020204" pitchFamily="34" charset="0"/>
                <a:cs typeface="Arial" panose="020B0604020202020204" pitchFamily="34" charset="0"/>
              </a:rPr>
              <a:t>Choice of sigmoidal function</a:t>
            </a:r>
            <a:r>
              <a:rPr lang="ru-RU" altLang="ru-RU" sz="1800" dirty="0">
                <a:effectLst/>
                <a:latin typeface="Arial" panose="020B0604020202020204" pitchFamily="34" charset="0"/>
                <a:cs typeface="Arial" panose="020B0604020202020204" pitchFamily="34" charset="0"/>
              </a:rPr>
              <a:t>                                </a:t>
            </a:r>
          </a:p>
          <a:p>
            <a:pPr marL="0" indent="0">
              <a:buNone/>
            </a:pPr>
            <a:endParaRPr lang="ru-RU" altLang="ru-RU" sz="800" dirty="0">
              <a:effectLst/>
              <a:latin typeface="Arial" panose="020B0604020202020204" pitchFamily="34" charset="0"/>
              <a:cs typeface="Arial" panose="020B0604020202020204" pitchFamily="34" charset="0"/>
            </a:endParaRPr>
          </a:p>
          <a:p>
            <a:pPr marL="0" indent="0">
              <a:buNone/>
            </a:pPr>
            <a:r>
              <a:rPr lang="en-US" altLang="ru-RU" sz="1800" dirty="0">
                <a:effectLst/>
                <a:latin typeface="Arial" panose="020B0604020202020204" pitchFamily="34" charset="0"/>
                <a:cs typeface="Arial" panose="020B0604020202020204" pitchFamily="34" charset="0"/>
              </a:rPr>
              <a:t>provides also a simple expression for its derivative.</a:t>
            </a:r>
          </a:p>
          <a:p>
            <a:pPr marL="0" indent="0">
              <a:buNone/>
            </a:pPr>
            <a:r>
              <a:rPr lang="en-US" sz="1800" dirty="0">
                <a:effectLst/>
                <a:latin typeface="Arial" panose="020B0604020202020204" pitchFamily="34" charset="0"/>
                <a:cs typeface="Arial" panose="020B0604020202020204" pitchFamily="34" charset="0"/>
              </a:rPr>
              <a:t>                                                       </a:t>
            </a:r>
            <a:endParaRPr lang="ru-RU" sz="1800" b="0" dirty="0">
              <a:effectLst/>
              <a:latin typeface="Arial" panose="020B0604020202020204" pitchFamily="34" charset="0"/>
              <a:cs typeface="Arial" panose="020B0604020202020204" pitchFamily="34" charset="0"/>
            </a:endParaRPr>
          </a:p>
        </p:txBody>
      </p:sp>
      <p:pic>
        <p:nvPicPr>
          <p:cNvPr id="10" name="Рисунок 9"/>
          <p:cNvPicPr/>
          <p:nvPr/>
        </p:nvPicPr>
        <p:blipFill>
          <a:blip r:embed="rId2">
            <a:extLst>
              <a:ext uri="{28A0092B-C50C-407E-A947-70E740481C1C}">
                <a14:useLocalDpi xmlns:a14="http://schemas.microsoft.com/office/drawing/2010/main" val="0"/>
              </a:ext>
            </a:extLst>
          </a:blip>
          <a:srcRect/>
          <a:stretch>
            <a:fillRect/>
          </a:stretch>
        </p:blipFill>
        <p:spPr bwMode="auto">
          <a:xfrm>
            <a:off x="48169" y="618958"/>
            <a:ext cx="1412738" cy="1413951"/>
          </a:xfrm>
          <a:prstGeom prst="rect">
            <a:avLst/>
          </a:prstGeom>
          <a:noFill/>
          <a:ln>
            <a:noFill/>
          </a:ln>
        </p:spPr>
      </p:pic>
      <p:sp>
        <p:nvSpPr>
          <p:cNvPr id="3" name="TextBox 2"/>
          <p:cNvSpPr txBox="1"/>
          <p:nvPr/>
        </p:nvSpPr>
        <p:spPr>
          <a:xfrm>
            <a:off x="3047791" y="1550118"/>
            <a:ext cx="9568637" cy="664446"/>
          </a:xfrm>
          <a:prstGeom prst="rect">
            <a:avLst/>
          </a:prstGeom>
          <a:noFill/>
        </p:spPr>
        <p:txBody>
          <a:bodyPr wrap="square" lIns="109381" tIns="54690" rIns="109381" bIns="54690" rtlCol="0">
            <a:spAutoFit/>
          </a:bodyPr>
          <a:lstStyle/>
          <a:p>
            <a:r>
              <a:rPr lang="en-US" altLang="ru-RU" b="1" dirty="0">
                <a:solidFill>
                  <a:srgbClr val="C00000"/>
                </a:solidFill>
                <a:effectLst/>
              </a:rPr>
              <a:t>To train ANN</a:t>
            </a:r>
            <a:r>
              <a:rPr lang="en-US" altLang="ru-RU" b="1" dirty="0">
                <a:solidFill>
                  <a:srgbClr val="0000FF"/>
                </a:solidFill>
                <a:effectLst/>
              </a:rPr>
              <a:t>, the </a:t>
            </a:r>
            <a:r>
              <a:rPr lang="en-US" altLang="ru-RU" b="1" u="sng" dirty="0">
                <a:solidFill>
                  <a:srgbClr val="0000FF"/>
                </a:solidFill>
                <a:effectLst/>
              </a:rPr>
              <a:t>method of back propagation of errors </a:t>
            </a:r>
            <a:r>
              <a:rPr lang="en-US" altLang="ru-RU" b="1" dirty="0">
                <a:solidFill>
                  <a:srgbClr val="0000FF"/>
                </a:solidFill>
                <a:effectLst/>
              </a:rPr>
              <a:t>is applied, when the </a:t>
            </a:r>
            <a:r>
              <a:rPr lang="en-US" altLang="ru-RU" b="1" dirty="0">
                <a:solidFill>
                  <a:srgbClr val="C00000"/>
                </a:solidFill>
                <a:effectLst/>
              </a:rPr>
              <a:t>error function of the network</a:t>
            </a:r>
            <a:r>
              <a:rPr lang="en-US" altLang="ru-RU" b="1" dirty="0">
                <a:solidFill>
                  <a:srgbClr val="0000FF"/>
                </a:solidFill>
                <a:effectLst/>
              </a:rPr>
              <a:t>: </a:t>
            </a:r>
            <a:r>
              <a:rPr lang="en-GB" altLang="ru-RU" b="1" i="1" dirty="0">
                <a:effectLst/>
              </a:rPr>
              <a:t>E=</a:t>
            </a:r>
            <a:r>
              <a:rPr lang="el-GR" altLang="ru-RU" b="1" i="1" dirty="0">
                <a:effectLst/>
              </a:rPr>
              <a:t>Σ</a:t>
            </a:r>
            <a:r>
              <a:rPr lang="en-US" altLang="ru-RU" b="1" i="1" baseline="-25000" dirty="0">
                <a:effectLst/>
              </a:rPr>
              <a:t>m</a:t>
            </a:r>
            <a:r>
              <a:rPr lang="el-GR" altLang="ru-RU" b="1" i="1" dirty="0">
                <a:effectLst/>
              </a:rPr>
              <a:t>Σ</a:t>
            </a:r>
            <a:r>
              <a:rPr lang="en-US" altLang="ru-RU" b="1" i="1" baseline="-25000" dirty="0" err="1">
                <a:effectLst/>
              </a:rPr>
              <a:t>ij</a:t>
            </a:r>
            <a:r>
              <a:rPr lang="en-US" altLang="ru-RU" b="1" i="1" baseline="-25000" dirty="0">
                <a:effectLst/>
              </a:rPr>
              <a:t> </a:t>
            </a:r>
            <a:r>
              <a:rPr lang="en-US" altLang="ru-RU" b="1" i="1" dirty="0">
                <a:effectLst/>
              </a:rPr>
              <a:t>(</a:t>
            </a:r>
            <a:r>
              <a:rPr lang="en-GB" altLang="ru-RU" b="1" i="1" dirty="0" err="1">
                <a:effectLst/>
              </a:rPr>
              <a:t>y</a:t>
            </a:r>
            <a:r>
              <a:rPr lang="en-GB" altLang="ru-RU" b="1" i="1" baseline="-25000" dirty="0" err="1">
                <a:effectLst/>
              </a:rPr>
              <a:t>i</a:t>
            </a:r>
            <a:r>
              <a:rPr lang="en-GB" altLang="ru-RU" b="1" i="1" baseline="-25000" dirty="0">
                <a:effectLst/>
              </a:rPr>
              <a:t> </a:t>
            </a:r>
            <a:r>
              <a:rPr lang="en-GB" altLang="ru-RU" b="1" i="1" baseline="30000" dirty="0">
                <a:effectLst/>
              </a:rPr>
              <a:t>(m)</a:t>
            </a:r>
            <a:r>
              <a:rPr lang="en-GB" altLang="ru-RU" b="1" i="1" dirty="0">
                <a:effectLst/>
              </a:rPr>
              <a:t> – z</a:t>
            </a:r>
            <a:r>
              <a:rPr lang="en-GB" altLang="ru-RU" b="1" i="1" baseline="-25000" dirty="0">
                <a:effectLst/>
              </a:rPr>
              <a:t>i </a:t>
            </a:r>
            <a:r>
              <a:rPr lang="en-GB" altLang="ru-RU" b="1" i="1" baseline="30000" dirty="0">
                <a:effectLst/>
              </a:rPr>
              <a:t>(m)</a:t>
            </a:r>
            <a:r>
              <a:rPr lang="en-GB" altLang="ru-RU" b="1" i="1" dirty="0">
                <a:effectLst/>
              </a:rPr>
              <a:t> )</a:t>
            </a:r>
            <a:r>
              <a:rPr lang="en-GB" altLang="ru-RU" b="1" i="1" baseline="30000" dirty="0">
                <a:effectLst/>
              </a:rPr>
              <a:t>2</a:t>
            </a:r>
            <a:r>
              <a:rPr lang="en-GB" altLang="ru-RU" b="1" i="1" dirty="0">
                <a:effectLst/>
              </a:rPr>
              <a:t> </a:t>
            </a:r>
            <a:r>
              <a:rPr lang="en-GB" altLang="ru-RU" b="1" dirty="0">
                <a:effectLst/>
              </a:rPr>
              <a:t>→</a:t>
            </a:r>
            <a:r>
              <a:rPr lang="en-GB" altLang="ru-RU" b="1" i="1" dirty="0">
                <a:effectLst/>
              </a:rPr>
              <a:t> min</a:t>
            </a:r>
            <a:r>
              <a:rPr lang="en-GB" altLang="ru-RU" b="1" i="1" baseline="-25000" dirty="0">
                <a:effectLst/>
              </a:rPr>
              <a:t>{</a:t>
            </a:r>
            <a:r>
              <a:rPr lang="en-US" altLang="ru-RU" b="1" i="1" baseline="-25000" dirty="0" err="1">
                <a:effectLst/>
              </a:rPr>
              <a:t>wij</a:t>
            </a:r>
            <a:r>
              <a:rPr lang="en-US" altLang="ru-RU" b="1" i="1" baseline="-25000" dirty="0">
                <a:effectLst/>
              </a:rPr>
              <a:t>  </a:t>
            </a:r>
            <a:r>
              <a:rPr lang="en-US" altLang="ru-RU" b="1" u="sng" dirty="0">
                <a:solidFill>
                  <a:srgbClr val="C00000"/>
                </a:solidFill>
              </a:rPr>
              <a:t>is  minimized by all weights</a:t>
            </a:r>
            <a:endParaRPr lang="ru-RU" b="1" dirty="0">
              <a:solidFill>
                <a:srgbClr val="0000FF"/>
              </a:solidFill>
              <a:effectLst/>
            </a:endParaRPr>
          </a:p>
        </p:txBody>
      </p:sp>
      <p:sp>
        <p:nvSpPr>
          <p:cNvPr id="7" name="Дата 6"/>
          <p:cNvSpPr>
            <a:spLocks noGrp="1"/>
          </p:cNvSpPr>
          <p:nvPr>
            <p:ph type="dt" sz="half" idx="12"/>
          </p:nvPr>
        </p:nvSpPr>
        <p:spPr>
          <a:xfrm>
            <a:off x="991235" y="6711781"/>
            <a:ext cx="2773680" cy="278877"/>
          </a:xfrm>
        </p:spPr>
        <p:txBody>
          <a:bodyPr/>
          <a:lstStyle/>
          <a:p>
            <a:fld id="{C1DE1DAE-9D99-451B-8BC2-3B0BC337A14B}" type="datetime1">
              <a:rPr lang="ru-RU" smtClean="0">
                <a:solidFill>
                  <a:srgbClr val="000000"/>
                </a:solidFill>
              </a:rPr>
              <a:t>25.10.2022</a:t>
            </a:fld>
            <a:endParaRPr lang="ru-RU" dirty="0">
              <a:solidFill>
                <a:srgbClr val="000000"/>
              </a:solidFill>
            </a:endParaRPr>
          </a:p>
        </p:txBody>
      </p:sp>
      <p:sp>
        <p:nvSpPr>
          <p:cNvPr id="8" name="Нижний колонтитул 7"/>
          <p:cNvSpPr>
            <a:spLocks noGrp="1"/>
          </p:cNvSpPr>
          <p:nvPr>
            <p:ph type="ftr" sz="quarter" idx="10"/>
          </p:nvPr>
        </p:nvSpPr>
        <p:spPr>
          <a:xfrm>
            <a:off x="4458335" y="6711781"/>
            <a:ext cx="3764280" cy="278877"/>
          </a:xfrm>
        </p:spPr>
        <p:txBody>
          <a:bodyPr/>
          <a:lstStyle/>
          <a:p>
            <a:r>
              <a:rPr lang="ru-RU">
                <a:solidFill>
                  <a:srgbClr val="000000"/>
                </a:solidFill>
              </a:rPr>
              <a:t>Ососков Г.А. </a:t>
            </a:r>
            <a:r>
              <a:rPr lang="en-GB">
                <a:solidFill>
                  <a:srgbClr val="000000"/>
                </a:solidFill>
              </a:rPr>
              <a:t>AYSS-22 Deep neural networks </a:t>
            </a:r>
            <a:endParaRPr lang="ru-RU" dirty="0">
              <a:solidFill>
                <a:srgbClr val="000000"/>
              </a:solidFill>
            </a:endParaRPr>
          </a:p>
        </p:txBody>
      </p:sp>
      <p:sp>
        <p:nvSpPr>
          <p:cNvPr id="11" name="Номер слайда 10"/>
          <p:cNvSpPr>
            <a:spLocks noGrp="1"/>
          </p:cNvSpPr>
          <p:nvPr>
            <p:ph type="sldNum" sz="quarter" idx="11"/>
          </p:nvPr>
        </p:nvSpPr>
        <p:spPr/>
        <p:txBody>
          <a:bodyPr/>
          <a:lstStyle/>
          <a:p>
            <a:fld id="{88250E39-18FE-45A2-A9F7-DB9C62EA7E6B}" type="slidenum">
              <a:rPr lang="ru-RU" smtClean="0">
                <a:solidFill>
                  <a:srgbClr val="000000"/>
                </a:solidFill>
              </a:rPr>
              <a:pPr/>
              <a:t>4</a:t>
            </a:fld>
            <a:endParaRPr lang="ru-RU">
              <a:solidFill>
                <a:srgbClr val="000000"/>
              </a:solidFill>
            </a:endParaRPr>
          </a:p>
        </p:txBody>
      </p:sp>
      <p:sp>
        <p:nvSpPr>
          <p:cNvPr id="4" name="TextBox 3"/>
          <p:cNvSpPr txBox="1"/>
          <p:nvPr/>
        </p:nvSpPr>
        <p:spPr>
          <a:xfrm>
            <a:off x="-108604" y="-27165"/>
            <a:ext cx="12680950" cy="695224"/>
          </a:xfrm>
          <a:prstGeom prst="rect">
            <a:avLst/>
          </a:prstGeom>
          <a:noFill/>
        </p:spPr>
        <p:txBody>
          <a:bodyPr wrap="square" lIns="109381" tIns="54690" rIns="109381" bIns="54690" rtlCol="0">
            <a:spAutoFit/>
          </a:bodyPr>
          <a:lstStyle/>
          <a:p>
            <a:pPr algn="ctr"/>
            <a:r>
              <a:rPr lang="en-US" sz="3800" b="1" dirty="0">
                <a:solidFill>
                  <a:srgbClr val="0000FF"/>
                </a:solidFill>
                <a:effectLst/>
              </a:rPr>
              <a:t> Secrets of Learning. What's inside ANN </a:t>
            </a:r>
            <a:r>
              <a:rPr lang="en-US" sz="3800" b="1" dirty="0">
                <a:effectLst/>
              </a:rPr>
              <a:t>black box</a:t>
            </a:r>
            <a:endParaRPr lang="ru-RU" sz="3800" b="1" dirty="0">
              <a:effectLst/>
            </a:endParaRPr>
          </a:p>
        </p:txBody>
      </p:sp>
      <p:sp>
        <p:nvSpPr>
          <p:cNvPr id="12" name="Прямоугольник 11"/>
          <p:cNvSpPr/>
          <p:nvPr/>
        </p:nvSpPr>
        <p:spPr>
          <a:xfrm>
            <a:off x="57437" y="5726494"/>
            <a:ext cx="12514909" cy="941445"/>
          </a:xfrm>
          <a:prstGeom prst="rect">
            <a:avLst/>
          </a:prstGeom>
        </p:spPr>
        <p:txBody>
          <a:bodyPr wrap="square" lIns="109381" tIns="54690" rIns="109381" bIns="54690">
            <a:spAutoFit/>
          </a:bodyPr>
          <a:lstStyle/>
          <a:p>
            <a:r>
              <a:rPr lang="en-US" dirty="0">
                <a:effectLst/>
              </a:rPr>
              <a:t>Although there is a great variety of neural packages available, but still, the </a:t>
            </a:r>
            <a:r>
              <a:rPr lang="en-US" b="1" dirty="0">
                <a:solidFill>
                  <a:srgbClr val="0000FF"/>
                </a:solidFill>
                <a:effectLst/>
              </a:rPr>
              <a:t>choice of the structure of the ANN</a:t>
            </a:r>
            <a:r>
              <a:rPr lang="en-US" dirty="0">
                <a:effectLst/>
              </a:rPr>
              <a:t> (number of hidden layers and hidden neurons), the choice of the activation, initialization of weights, - all this remains </a:t>
            </a:r>
            <a:r>
              <a:rPr lang="en-US" b="1" dirty="0">
                <a:solidFill>
                  <a:srgbClr val="0000FF"/>
                </a:solidFill>
                <a:effectLst/>
              </a:rPr>
              <a:t>on the level of art or "magic". So in what follows I will try to give some hints on how to deal with this.</a:t>
            </a:r>
            <a:endParaRPr lang="ru-RU" b="1" dirty="0">
              <a:solidFill>
                <a:srgbClr val="0000FF"/>
              </a:solidFill>
              <a:effectLst/>
            </a:endParaRPr>
          </a:p>
        </p:txBody>
      </p:sp>
      <p:graphicFrame>
        <p:nvGraphicFramePr>
          <p:cNvPr id="6" name="Объект 5">
            <a:extLst>
              <a:ext uri="{FF2B5EF4-FFF2-40B4-BE49-F238E27FC236}">
                <a16:creationId xmlns:a16="http://schemas.microsoft.com/office/drawing/2014/main" id="{6C5F589E-D412-5ECF-2F81-1E690CD6FC9E}"/>
              </a:ext>
            </a:extLst>
          </p:cNvPr>
          <p:cNvGraphicFramePr>
            <a:graphicFrameLocks noGrp="1" noChangeAspect="1"/>
          </p:cNvGraphicFramePr>
          <p:nvPr>
            <p:extLst>
              <p:ext uri="{D42A27DB-BD31-4B8C-83A1-F6EECF244321}">
                <p14:modId xmlns:p14="http://schemas.microsoft.com/office/powerpoint/2010/main" val="2776167383"/>
              </p:ext>
            </p:extLst>
          </p:nvPr>
        </p:nvGraphicFramePr>
        <p:xfrm>
          <a:off x="7101319" y="3242222"/>
          <a:ext cx="1757415" cy="654807"/>
        </p:xfrm>
        <a:graphic>
          <a:graphicData uri="http://schemas.openxmlformats.org/presentationml/2006/ole">
            <mc:AlternateContent xmlns:mc="http://schemas.openxmlformats.org/markup-compatibility/2006">
              <mc:Choice xmlns:v="urn:schemas-microsoft-com:vml" Requires="v">
                <p:oleObj name="Equation" r:id="rId3" imgW="926698" imgH="393529" progId="Equation.DSMT4">
                  <p:embed/>
                </p:oleObj>
              </mc:Choice>
              <mc:Fallback>
                <p:oleObj name="Equation" r:id="rId3" imgW="926698" imgH="393529" progId="Equation.DSMT4">
                  <p:embed/>
                  <p:pic>
                    <p:nvPicPr>
                      <p:cNvPr id="6" name="Объект 5">
                        <a:extLst>
                          <a:ext uri="{FF2B5EF4-FFF2-40B4-BE49-F238E27FC236}">
                            <a16:creationId xmlns:a16="http://schemas.microsoft.com/office/drawing/2014/main" id="{C05862C8-9856-9D24-0383-F4805C6C5ED4}"/>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1319" y="3242222"/>
                        <a:ext cx="1757415" cy="654807"/>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13" name="Прямоугольник 12">
                <a:extLst>
                  <a:ext uri="{FF2B5EF4-FFF2-40B4-BE49-F238E27FC236}">
                    <a16:creationId xmlns:a16="http://schemas.microsoft.com/office/drawing/2014/main" id="{EAA3A368-C1AE-19E5-59A5-C98DB69289C7}"/>
                  </a:ext>
                </a:extLst>
              </p:cNvPr>
              <p:cNvSpPr/>
              <p:nvPr/>
            </p:nvSpPr>
            <p:spPr>
              <a:xfrm>
                <a:off x="8790647" y="2194657"/>
                <a:ext cx="1177126" cy="651558"/>
              </a:xfrm>
              <a:prstGeom prst="rect">
                <a:avLst/>
              </a:prstGeom>
            </p:spPr>
            <p:txBody>
              <a:bodyPr wrap="square" lIns="109381" tIns="54690" rIns="109381" bIns="54690">
                <a:spAutoFit/>
              </a:bodyPr>
              <a:lstStyle/>
              <a:p>
                <a:pPr/>
                <a14:m>
                  <m:oMathPara xmlns:m="http://schemas.openxmlformats.org/officeDocument/2006/math">
                    <m:oMathParaPr>
                      <m:jc m:val="centerGroup"/>
                    </m:oMathParaPr>
                    <m:oMath xmlns:m="http://schemas.openxmlformats.org/officeDocument/2006/math">
                      <m:f>
                        <m:fPr>
                          <m:ctrlPr>
                            <a:rPr lang="ru-RU" sz="1600" b="1" i="1">
                              <a:solidFill>
                                <a:srgbClr val="C00000"/>
                              </a:solidFill>
                              <a:effectLst/>
                              <a:latin typeface="Cambria Math" panose="02040503050406030204" pitchFamily="18" charset="0"/>
                            </a:rPr>
                          </m:ctrlPr>
                        </m:fPr>
                        <m:num>
                          <m:r>
                            <a:rPr lang="en-US" sz="1600" b="1" i="1">
                              <a:solidFill>
                                <a:srgbClr val="C00000"/>
                              </a:solidFill>
                              <a:effectLst/>
                              <a:latin typeface="Cambria Math"/>
                            </a:rPr>
                            <m:t>𝝏</m:t>
                          </m:r>
                          <m:r>
                            <a:rPr lang="en-US" sz="1600" b="1" i="1">
                              <a:solidFill>
                                <a:srgbClr val="C00000"/>
                              </a:solidFill>
                              <a:effectLst/>
                              <a:latin typeface="Cambria Math"/>
                            </a:rPr>
                            <m:t>𝑬</m:t>
                          </m:r>
                        </m:num>
                        <m:den>
                          <m:r>
                            <a:rPr lang="en-US" sz="1600" b="1" i="1">
                              <a:solidFill>
                                <a:srgbClr val="C00000"/>
                              </a:solidFill>
                              <a:effectLst/>
                              <a:latin typeface="Cambria Math"/>
                            </a:rPr>
                            <m:t>𝝏</m:t>
                          </m:r>
                          <m:sSub>
                            <m:sSubPr>
                              <m:ctrlPr>
                                <a:rPr lang="ru-RU" sz="1600" b="1" i="1">
                                  <a:solidFill>
                                    <a:srgbClr val="C00000"/>
                                  </a:solidFill>
                                  <a:effectLst/>
                                  <a:latin typeface="Cambria Math" panose="02040503050406030204" pitchFamily="18" charset="0"/>
                                </a:rPr>
                              </m:ctrlPr>
                            </m:sSubPr>
                            <m:e>
                              <m:r>
                                <a:rPr lang="en-US" sz="1600" b="1" i="1">
                                  <a:solidFill>
                                    <a:srgbClr val="C00000"/>
                                  </a:solidFill>
                                  <a:effectLst/>
                                  <a:latin typeface="Cambria Math"/>
                                </a:rPr>
                                <m:t>𝒘</m:t>
                              </m:r>
                            </m:e>
                            <m:sub>
                              <m:r>
                                <a:rPr lang="en-US" sz="1600" b="1" i="1">
                                  <a:solidFill>
                                    <a:srgbClr val="C00000"/>
                                  </a:solidFill>
                                  <a:effectLst/>
                                  <a:latin typeface="Cambria Math"/>
                                </a:rPr>
                                <m:t>𝒊𝒋</m:t>
                              </m:r>
                            </m:sub>
                          </m:sSub>
                        </m:den>
                      </m:f>
                      <m:r>
                        <a:rPr lang="en-US" sz="1600" b="1" i="1">
                          <a:solidFill>
                            <a:srgbClr val="C00000"/>
                          </a:solidFill>
                          <a:effectLst/>
                          <a:latin typeface="Cambria Math"/>
                        </a:rPr>
                        <m:t>=</m:t>
                      </m:r>
                      <m:r>
                        <a:rPr lang="en-US" sz="1600" b="1" i="1">
                          <a:solidFill>
                            <a:srgbClr val="C00000"/>
                          </a:solidFill>
                          <a:effectLst/>
                          <a:latin typeface="Cambria Math"/>
                        </a:rPr>
                        <m:t>𝟎</m:t>
                      </m:r>
                    </m:oMath>
                  </m:oMathPara>
                </a14:m>
                <a:endParaRPr lang="ru-RU" sz="1600" b="1" dirty="0">
                  <a:solidFill>
                    <a:srgbClr val="C00000"/>
                  </a:solidFill>
                  <a:effectLst/>
                </a:endParaRPr>
              </a:p>
            </p:txBody>
          </p:sp>
        </mc:Choice>
        <mc:Fallback xmlns="">
          <p:sp>
            <p:nvSpPr>
              <p:cNvPr id="13" name="Прямоугольник 12">
                <a:extLst>
                  <a:ext uri="{FF2B5EF4-FFF2-40B4-BE49-F238E27FC236}">
                    <a16:creationId xmlns:a16="http://schemas.microsoft.com/office/drawing/2014/main" id="{EAA3A368-C1AE-19E5-59A5-C98DB69289C7}"/>
                  </a:ext>
                </a:extLst>
              </p:cNvPr>
              <p:cNvSpPr>
                <a:spLocks noRot="1" noChangeAspect="1" noMove="1" noResize="1" noEditPoints="1" noAdjustHandles="1" noChangeArrowheads="1" noChangeShapeType="1" noTextEdit="1"/>
              </p:cNvSpPr>
              <p:nvPr/>
            </p:nvSpPr>
            <p:spPr>
              <a:xfrm>
                <a:off x="8790647" y="2194657"/>
                <a:ext cx="1177126" cy="651558"/>
              </a:xfrm>
              <a:prstGeom prst="rect">
                <a:avLst/>
              </a:prstGeom>
              <a:blipFill>
                <a:blip r:embed="rId5"/>
                <a:stretch>
                  <a:fillRect/>
                </a:stretch>
              </a:blipFill>
            </p:spPr>
            <p:txBody>
              <a:bodyPr/>
              <a:lstStyle/>
              <a:p>
                <a:r>
                  <a:rPr lang="ru-RU">
                    <a:noFill/>
                  </a:rPr>
                  <a:t> </a:t>
                </a:r>
              </a:p>
            </p:txBody>
          </p:sp>
        </mc:Fallback>
      </mc:AlternateContent>
      <p:pic>
        <p:nvPicPr>
          <p:cNvPr id="14" name="Picture 39">
            <a:extLst>
              <a:ext uri="{FF2B5EF4-FFF2-40B4-BE49-F238E27FC236}">
                <a16:creationId xmlns:a16="http://schemas.microsoft.com/office/drawing/2014/main" id="{933624C4-D7CC-5BC3-5A1C-9068B39CEF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6581" y="3816197"/>
            <a:ext cx="2650321" cy="310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a:extLst>
              <a:ext uri="{FF2B5EF4-FFF2-40B4-BE49-F238E27FC236}">
                <a16:creationId xmlns:a16="http://schemas.microsoft.com/office/drawing/2014/main" id="{72C0F1E5-13E1-77BC-5341-D90BF065EA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777" y="2146661"/>
            <a:ext cx="2705240" cy="135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289044B3-EC67-5F61-F59B-2D476BB6D784}"/>
              </a:ext>
            </a:extLst>
          </p:cNvPr>
          <p:cNvSpPr txBox="1"/>
          <p:nvPr/>
        </p:nvSpPr>
        <p:spPr>
          <a:xfrm>
            <a:off x="23003" y="3680249"/>
            <a:ext cx="3219737" cy="356669"/>
          </a:xfrm>
          <a:prstGeom prst="rect">
            <a:avLst/>
          </a:prstGeom>
          <a:noFill/>
        </p:spPr>
        <p:txBody>
          <a:bodyPr wrap="square" lIns="109381" tIns="54690" rIns="109381" bIns="54690" rtlCol="0">
            <a:spAutoFit/>
          </a:bodyPr>
          <a:lstStyle/>
          <a:p>
            <a:r>
              <a:rPr lang="en-US" sz="1600" b="1" dirty="0">
                <a:solidFill>
                  <a:srgbClr val="0000FF"/>
                </a:solidFill>
                <a:effectLst/>
              </a:rPr>
              <a:t>MLPs: 2-5-1, </a:t>
            </a:r>
            <a:r>
              <a:rPr lang="en-US" sz="1600" b="1" dirty="0">
                <a:solidFill>
                  <a:srgbClr val="FF0000"/>
                </a:solidFill>
                <a:effectLst/>
              </a:rPr>
              <a:t>15 weights only!</a:t>
            </a:r>
            <a:endParaRPr lang="ru-RU" sz="1600" dirty="0">
              <a:solidFill>
                <a:srgbClr val="FF0000"/>
              </a:solidFill>
              <a:effectLst/>
            </a:endParaRPr>
          </a:p>
        </p:txBody>
      </p:sp>
      <p:sp>
        <p:nvSpPr>
          <p:cNvPr id="17" name="TextBox 16">
            <a:extLst>
              <a:ext uri="{FF2B5EF4-FFF2-40B4-BE49-F238E27FC236}">
                <a16:creationId xmlns:a16="http://schemas.microsoft.com/office/drawing/2014/main" id="{436436D5-943E-1708-C58C-6BC1D7538092}"/>
              </a:ext>
            </a:extLst>
          </p:cNvPr>
          <p:cNvSpPr txBox="1"/>
          <p:nvPr/>
        </p:nvSpPr>
        <p:spPr>
          <a:xfrm>
            <a:off x="23003" y="2408364"/>
            <a:ext cx="390937" cy="541335"/>
          </a:xfrm>
          <a:prstGeom prst="rect">
            <a:avLst/>
          </a:prstGeom>
          <a:noFill/>
        </p:spPr>
        <p:txBody>
          <a:bodyPr wrap="square" lIns="109381" tIns="54690" rIns="109381" bIns="54690" rtlCol="0">
            <a:spAutoFit/>
          </a:bodyPr>
          <a:lstStyle/>
          <a:p>
            <a:r>
              <a:rPr lang="en-US" sz="1400" dirty="0"/>
              <a:t>X</a:t>
            </a:r>
          </a:p>
          <a:p>
            <a:r>
              <a:rPr lang="en-US" sz="1400" dirty="0"/>
              <a:t>y</a:t>
            </a:r>
            <a:endParaRPr lang="ru-RU" sz="1400" dirty="0"/>
          </a:p>
        </p:txBody>
      </p:sp>
      <p:graphicFrame>
        <p:nvGraphicFramePr>
          <p:cNvPr id="18" name="Объект 17">
            <a:extLst>
              <a:ext uri="{FF2B5EF4-FFF2-40B4-BE49-F238E27FC236}">
                <a16:creationId xmlns:a16="http://schemas.microsoft.com/office/drawing/2014/main" id="{5229B8C5-E5E5-B4ED-9810-E7C7C55BE703}"/>
              </a:ext>
            </a:extLst>
          </p:cNvPr>
          <p:cNvGraphicFramePr>
            <a:graphicFrameLocks noChangeAspect="1"/>
          </p:cNvGraphicFramePr>
          <p:nvPr>
            <p:extLst>
              <p:ext uri="{D42A27DB-BD31-4B8C-83A1-F6EECF244321}">
                <p14:modId xmlns:p14="http://schemas.microsoft.com/office/powerpoint/2010/main" val="3250970745"/>
              </p:ext>
            </p:extLst>
          </p:nvPr>
        </p:nvGraphicFramePr>
        <p:xfrm>
          <a:off x="2276408" y="2282466"/>
          <a:ext cx="1648937" cy="401210"/>
        </p:xfrm>
        <a:graphic>
          <a:graphicData uri="http://schemas.openxmlformats.org/presentationml/2006/ole">
            <mc:AlternateContent xmlns:mc="http://schemas.openxmlformats.org/markup-compatibility/2006">
              <mc:Choice xmlns:v="urn:schemas-microsoft-com:vml" Requires="v">
                <p:oleObj name="Формула" r:id="rId8" imgW="1257300" imgH="381000" progId="Equation.3">
                  <p:embed/>
                </p:oleObj>
              </mc:Choice>
              <mc:Fallback>
                <p:oleObj name="Формула" r:id="rId8" imgW="1257300" imgH="381000" progId="Equation.3">
                  <p:embed/>
                  <p:pic>
                    <p:nvPicPr>
                      <p:cNvPr id="10" name="Объект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6408" y="2282466"/>
                        <a:ext cx="1648937" cy="40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a:extLst>
              <a:ext uri="{FF2B5EF4-FFF2-40B4-BE49-F238E27FC236}">
                <a16:creationId xmlns:a16="http://schemas.microsoft.com/office/drawing/2014/main" id="{7D74F4EC-32DA-2E2E-4643-AC39FAF1C54B}"/>
              </a:ext>
            </a:extLst>
          </p:cNvPr>
          <p:cNvSpPr txBox="1"/>
          <p:nvPr/>
        </p:nvSpPr>
        <p:spPr>
          <a:xfrm>
            <a:off x="231368" y="4193158"/>
            <a:ext cx="12340978" cy="1600438"/>
          </a:xfrm>
          <a:prstGeom prst="rect">
            <a:avLst/>
          </a:prstGeom>
          <a:noFill/>
        </p:spPr>
        <p:txBody>
          <a:bodyPr wrap="square" rtlCol="0">
            <a:spAutoFit/>
          </a:bodyPr>
          <a:lstStyle/>
          <a:p>
            <a:pPr marL="0" indent="0">
              <a:buNone/>
            </a:pPr>
            <a:r>
              <a:rPr lang="en-US" sz="1800" dirty="0">
                <a:effectLst/>
                <a:latin typeface="Arial" panose="020B0604020202020204" pitchFamily="34" charset="0"/>
                <a:cs typeface="Arial" panose="020B0604020202020204" pitchFamily="34" charset="0"/>
              </a:rPr>
              <a:t>These derivatives are included in the formulas obtained by the </a:t>
            </a:r>
            <a:r>
              <a:rPr lang="en-US" b="1" dirty="0">
                <a:solidFill>
                  <a:srgbClr val="C00000"/>
                </a:solidFill>
                <a:effectLst/>
                <a:latin typeface="Arial" panose="020B0604020202020204" pitchFamily="34" charset="0"/>
                <a:cs typeface="Arial" panose="020B0604020202020204" pitchFamily="34" charset="0"/>
              </a:rPr>
              <a:t>anti</a:t>
            </a:r>
            <a:r>
              <a:rPr lang="ru-RU" b="1" dirty="0">
                <a:solidFill>
                  <a:srgbClr val="C00000"/>
                </a:solidFill>
                <a:effectLst/>
                <a:latin typeface="Arial" panose="020B0604020202020204" pitchFamily="34" charset="0"/>
                <a:cs typeface="Arial" panose="020B0604020202020204" pitchFamily="34" charset="0"/>
              </a:rPr>
              <a:t>-</a:t>
            </a:r>
            <a:r>
              <a:rPr lang="en-US" sz="1800" b="1" dirty="0">
                <a:solidFill>
                  <a:srgbClr val="C00000"/>
                </a:solidFill>
                <a:effectLst/>
                <a:latin typeface="Arial" panose="020B0604020202020204" pitchFamily="34" charset="0"/>
                <a:cs typeface="Arial" panose="020B0604020202020204" pitchFamily="34" charset="0"/>
              </a:rPr>
              <a:t>gradient descent </a:t>
            </a:r>
            <a:r>
              <a:rPr lang="en-US" sz="1800" dirty="0">
                <a:effectLst/>
                <a:latin typeface="Arial" panose="020B0604020202020204" pitchFamily="34" charset="0"/>
                <a:cs typeface="Arial" panose="020B0604020202020204" pitchFamily="34" charset="0"/>
              </a:rPr>
              <a:t>for iterative (by training epochs) adjustment of weights.  For output layer weights we have</a:t>
            </a:r>
            <a:endParaRPr lang="ru-RU" sz="1800" dirty="0">
              <a:effectLst/>
              <a:latin typeface="Arial" panose="020B0604020202020204" pitchFamily="34" charset="0"/>
              <a:cs typeface="Arial" panose="020B0604020202020204" pitchFamily="34" charset="0"/>
            </a:endParaRPr>
          </a:p>
          <a:p>
            <a:pPr marL="0" indent="0">
              <a:buNone/>
            </a:pPr>
            <a:endParaRPr lang="ru-RU" sz="800" dirty="0">
              <a:effectLst/>
              <a:latin typeface="Arial" panose="020B0604020202020204" pitchFamily="34" charset="0"/>
              <a:cs typeface="Arial" panose="020B0604020202020204" pitchFamily="34" charset="0"/>
            </a:endParaRPr>
          </a:p>
          <a:p>
            <a:pPr marL="0" indent="0">
              <a:buNone/>
            </a:pPr>
            <a:r>
              <a:rPr lang="en-US" sz="1800" dirty="0">
                <a:effectLst/>
                <a:latin typeface="Arial" panose="020B0604020202020204" pitchFamily="34" charset="0"/>
                <a:cs typeface="Arial" panose="020B0604020202020204" pitchFamily="34" charset="0"/>
              </a:rPr>
              <a:t>and for the hidden layer                                                                           where </a:t>
            </a:r>
            <a:r>
              <a:rPr lang="en-US" sz="1800" b="1" i="1" dirty="0">
                <a:effectLst/>
                <a:latin typeface="Arial" panose="020B0604020202020204" pitchFamily="34" charset="0"/>
                <a:cs typeface="Arial" panose="020B0604020202020204" pitchFamily="34" charset="0"/>
              </a:rPr>
              <a:t>η</a:t>
            </a:r>
            <a:r>
              <a:rPr lang="en-US" sz="1800" dirty="0">
                <a:effectLst/>
                <a:latin typeface="Arial" panose="020B0604020202020204" pitchFamily="34" charset="0"/>
                <a:cs typeface="Arial" panose="020B0604020202020204" pitchFamily="34" charset="0"/>
              </a:rPr>
              <a:t> </a:t>
            </a:r>
            <a:r>
              <a:rPr lang="en-US" altLang="ru-RU" dirty="0">
                <a:effectLst/>
              </a:rPr>
              <a:t>is the </a:t>
            </a:r>
            <a:r>
              <a:rPr lang="en-US" b="1" dirty="0">
                <a:effectLst/>
              </a:rPr>
              <a:t>convergence rate, </a:t>
            </a:r>
            <a:r>
              <a:rPr lang="en-US" dirty="0">
                <a:effectLst/>
              </a:rPr>
              <a:t>which depends of the </a:t>
            </a:r>
            <a:r>
              <a:rPr lang="en-US" b="1" i="1" dirty="0">
                <a:effectLst/>
              </a:rPr>
              <a:t>E</a:t>
            </a:r>
            <a:r>
              <a:rPr lang="ru-RU" dirty="0">
                <a:effectLst/>
              </a:rPr>
              <a:t> </a:t>
            </a:r>
            <a:r>
              <a:rPr lang="en-US" dirty="0">
                <a:effectLst/>
              </a:rPr>
              <a:t>surface</a:t>
            </a:r>
            <a:r>
              <a:rPr lang="en-US" sz="1800" dirty="0">
                <a:effectLst/>
                <a:latin typeface="Arial" panose="020B0604020202020204" pitchFamily="34" charset="0"/>
                <a:cs typeface="Arial" panose="020B0604020202020204" pitchFamily="34" charset="0"/>
              </a:rPr>
              <a:t>.  The network is considered trained when, at the training epoch t, the maximum learning error </a:t>
            </a:r>
            <a:r>
              <a:rPr kumimoji="0" lang="ru-RU" altLang="ru-RU" sz="1800" b="1" i="1" u="none" strike="noStrike" kern="1200" cap="none" spc="0" normalizeH="0" baseline="0" noProof="0" dirty="0">
                <a:ln>
                  <a:noFill/>
                </a:ln>
                <a:solidFill>
                  <a:srgbClr val="000000"/>
                </a:solidFill>
                <a:effectLst/>
                <a:uLnTx/>
                <a:uFillTx/>
                <a:latin typeface="Arial" charset="0"/>
                <a:ea typeface="+mn-ea"/>
                <a:cs typeface="+mn-cs"/>
              </a:rPr>
              <a:t>Е=</a:t>
            </a:r>
            <a:r>
              <a:rPr kumimoji="0" lang="en-US" altLang="ru-RU" sz="1800" b="1" i="1" u="none" strike="noStrike" kern="1200" cap="none" spc="0" normalizeH="0" baseline="0" noProof="0" dirty="0">
                <a:ln>
                  <a:noFill/>
                </a:ln>
                <a:solidFill>
                  <a:srgbClr val="000000"/>
                </a:solidFill>
                <a:effectLst/>
                <a:uLnTx/>
                <a:uFillTx/>
                <a:latin typeface="Arial" charset="0"/>
                <a:ea typeface="+mn-ea"/>
                <a:cs typeface="+mn-cs"/>
              </a:rPr>
              <a:t>max</a:t>
            </a:r>
            <a:r>
              <a:rPr kumimoji="0" lang="ru-RU" altLang="ru-RU" sz="1800" b="1" i="1" u="none" strike="noStrike" kern="1200" cap="none" spc="0" normalizeH="0" baseline="0" noProof="0" dirty="0">
                <a:ln>
                  <a:noFill/>
                </a:ln>
                <a:solidFill>
                  <a:srgbClr val="000000"/>
                </a:solidFill>
                <a:effectLst/>
                <a:uLnTx/>
                <a:uFillTx/>
                <a:latin typeface="Arial" charset="0"/>
                <a:ea typeface="+mn-ea"/>
                <a:cs typeface="+mn-cs"/>
              </a:rPr>
              <a:t> </a:t>
            </a:r>
            <a:r>
              <a:rPr kumimoji="0" lang="en-US" altLang="ru-RU" sz="1800" b="1" i="1" u="none" strike="noStrike" kern="1200" cap="none" spc="0" normalizeH="0" baseline="-25000" noProof="0" dirty="0">
                <a:ln>
                  <a:noFill/>
                </a:ln>
                <a:solidFill>
                  <a:srgbClr val="000000"/>
                </a:solidFill>
                <a:effectLst/>
                <a:uLnTx/>
                <a:uFillTx/>
                <a:latin typeface="Arial" charset="0"/>
                <a:ea typeface="+mn-ea"/>
                <a:cs typeface="+mn-cs"/>
              </a:rPr>
              <a:t>t</a:t>
            </a:r>
            <a:r>
              <a:rPr kumimoji="0" lang="ru-RU" altLang="ru-RU" sz="1800" b="1" i="1" u="none" strike="noStrike" kern="1200" cap="none" spc="0" normalizeH="0" baseline="-25000" noProof="0" dirty="0">
                <a:ln>
                  <a:noFill/>
                </a:ln>
                <a:solidFill>
                  <a:srgbClr val="000000"/>
                </a:solidFill>
                <a:effectLst/>
                <a:uLnTx/>
                <a:uFillTx/>
                <a:latin typeface="Arial" charset="0"/>
                <a:ea typeface="+mn-ea"/>
                <a:cs typeface="+mn-cs"/>
              </a:rPr>
              <a:t>,</a:t>
            </a:r>
            <a:r>
              <a:rPr kumimoji="0" lang="en-US" altLang="ru-RU" sz="1800" b="1" i="1" u="none" strike="noStrike" kern="1200" cap="none" spc="0" normalizeH="0" baseline="-25000" noProof="0" dirty="0">
                <a:ln>
                  <a:noFill/>
                </a:ln>
                <a:solidFill>
                  <a:srgbClr val="000000"/>
                </a:solidFill>
                <a:effectLst/>
                <a:uLnTx/>
                <a:uFillTx/>
                <a:latin typeface="Arial" charset="0"/>
                <a:ea typeface="+mn-ea"/>
                <a:cs typeface="+mn-cs"/>
              </a:rPr>
              <a:t>j</a:t>
            </a:r>
            <a:r>
              <a:rPr kumimoji="0" lang="ru-RU" altLang="ru-RU" sz="1800" b="1" i="1" u="none" strike="noStrike" kern="1200" cap="none" spc="0" normalizeH="0" baseline="0" noProof="0" dirty="0">
                <a:ln>
                  <a:noFill/>
                </a:ln>
                <a:solidFill>
                  <a:srgbClr val="000000"/>
                </a:solidFill>
                <a:effectLst/>
                <a:uLnTx/>
                <a:uFillTx/>
                <a:latin typeface="Arial" charset="0"/>
                <a:ea typeface="+mn-ea"/>
                <a:cs typeface="+mn-cs"/>
              </a:rPr>
              <a:t> |</a:t>
            </a:r>
            <a:r>
              <a:rPr kumimoji="0" lang="en-US" altLang="ru-RU" sz="1800" b="1" i="1" u="none" strike="noStrike" kern="1200" cap="none" spc="0" normalizeH="0" baseline="0" noProof="0" dirty="0">
                <a:ln>
                  <a:noFill/>
                </a:ln>
                <a:solidFill>
                  <a:srgbClr val="000000"/>
                </a:solidFill>
                <a:effectLst/>
                <a:uLnTx/>
                <a:uFillTx/>
                <a:latin typeface="Arial" charset="0"/>
                <a:ea typeface="+mn-ea"/>
                <a:cs typeface="+mn-cs"/>
              </a:rPr>
              <a:t>y</a:t>
            </a:r>
            <a:r>
              <a:rPr kumimoji="0" lang="ru-RU" altLang="ru-RU" sz="1800" b="1" i="1" u="none" strike="noStrike" kern="1200" cap="none" spc="0" normalizeH="0" baseline="0" noProof="0" dirty="0">
                <a:ln>
                  <a:noFill/>
                </a:ln>
                <a:solidFill>
                  <a:srgbClr val="000000"/>
                </a:solidFill>
                <a:effectLst/>
                <a:uLnTx/>
                <a:uFillTx/>
                <a:latin typeface="Arial" charset="0"/>
                <a:ea typeface="+mn-ea"/>
                <a:cs typeface="+mn-cs"/>
              </a:rPr>
              <a:t> </a:t>
            </a:r>
            <a:r>
              <a:rPr kumimoji="0" lang="en-US" altLang="ru-RU" sz="1800" b="1" i="1" u="none" strike="noStrike" kern="1200" cap="none" spc="0" normalizeH="0" baseline="-25000" noProof="0" dirty="0">
                <a:ln>
                  <a:noFill/>
                </a:ln>
                <a:solidFill>
                  <a:srgbClr val="000000"/>
                </a:solidFill>
                <a:effectLst/>
                <a:uLnTx/>
                <a:uFillTx/>
                <a:latin typeface="Arial" charset="0"/>
                <a:ea typeface="+mn-ea"/>
                <a:cs typeface="+mn-cs"/>
              </a:rPr>
              <a:t>t</a:t>
            </a:r>
            <a:r>
              <a:rPr kumimoji="0" lang="ru-RU" altLang="ru-RU" sz="1800" b="1" i="1" u="none" strike="noStrike" kern="1200" cap="none" spc="0" normalizeH="0" baseline="-25000" noProof="0" dirty="0">
                <a:ln>
                  <a:noFill/>
                </a:ln>
                <a:solidFill>
                  <a:srgbClr val="000000"/>
                </a:solidFill>
                <a:effectLst/>
                <a:uLnTx/>
                <a:uFillTx/>
                <a:latin typeface="Arial" charset="0"/>
                <a:ea typeface="+mn-ea"/>
                <a:cs typeface="+mn-cs"/>
              </a:rPr>
              <a:t>,</a:t>
            </a:r>
            <a:r>
              <a:rPr kumimoji="0" lang="en-US" altLang="ru-RU" sz="1800" b="1" i="1" u="none" strike="noStrike" kern="1200" cap="none" spc="0" normalizeH="0" baseline="-25000" noProof="0" dirty="0">
                <a:ln>
                  <a:noFill/>
                </a:ln>
                <a:solidFill>
                  <a:srgbClr val="000000"/>
                </a:solidFill>
                <a:effectLst/>
                <a:uLnTx/>
                <a:uFillTx/>
                <a:latin typeface="Arial" charset="0"/>
                <a:ea typeface="+mn-ea"/>
                <a:cs typeface="+mn-cs"/>
              </a:rPr>
              <a:t>j</a:t>
            </a:r>
            <a:r>
              <a:rPr kumimoji="0" lang="ru-RU" altLang="ru-RU" sz="1800" b="1" i="0" u="none" strike="noStrike" kern="1200" cap="none" spc="0" normalizeH="0" baseline="0" noProof="0" dirty="0">
                <a:ln>
                  <a:noFill/>
                </a:ln>
                <a:solidFill>
                  <a:srgbClr val="000000"/>
                </a:solidFill>
                <a:effectLst/>
                <a:uLnTx/>
                <a:uFillTx/>
                <a:latin typeface="Arial" charset="0"/>
                <a:ea typeface="+mn-ea"/>
                <a:cs typeface="+mn-cs"/>
              </a:rPr>
              <a:t> </a:t>
            </a:r>
            <a:r>
              <a:rPr kumimoji="0" lang="ru-RU" altLang="ru-RU" sz="1800" b="1" i="1" u="none" strike="noStrike" kern="1200" cap="none" spc="0" normalizeH="0" baseline="0" noProof="0" dirty="0">
                <a:ln>
                  <a:noFill/>
                </a:ln>
                <a:solidFill>
                  <a:srgbClr val="000000"/>
                </a:solidFill>
                <a:effectLst/>
                <a:uLnTx/>
                <a:uFillTx/>
                <a:latin typeface="Arial" charset="0"/>
                <a:ea typeface="+mn-ea"/>
                <a:cs typeface="+mn-cs"/>
              </a:rPr>
              <a:t>–</a:t>
            </a:r>
            <a:r>
              <a:rPr kumimoji="0" lang="en-US" altLang="ru-RU" sz="1800" b="1" i="1" u="none" strike="noStrike" kern="1200" cap="none" spc="0" normalizeH="0" baseline="0" noProof="0" dirty="0">
                <a:ln>
                  <a:noFill/>
                </a:ln>
                <a:solidFill>
                  <a:srgbClr val="000000"/>
                </a:solidFill>
                <a:effectLst/>
                <a:uLnTx/>
                <a:uFillTx/>
                <a:latin typeface="Arial" charset="0"/>
                <a:ea typeface="+mn-ea"/>
                <a:cs typeface="+mn-cs"/>
              </a:rPr>
              <a:t>z</a:t>
            </a:r>
            <a:r>
              <a:rPr kumimoji="0" lang="ru-RU" altLang="ru-RU" sz="1800" b="1" i="1" u="none" strike="noStrike" kern="1200" cap="none" spc="0" normalizeH="0" baseline="0" noProof="0" dirty="0">
                <a:ln>
                  <a:noFill/>
                </a:ln>
                <a:solidFill>
                  <a:srgbClr val="000000"/>
                </a:solidFill>
                <a:effectLst/>
                <a:uLnTx/>
                <a:uFillTx/>
                <a:latin typeface="Arial" charset="0"/>
                <a:ea typeface="+mn-ea"/>
                <a:cs typeface="+mn-cs"/>
              </a:rPr>
              <a:t> </a:t>
            </a:r>
            <a:r>
              <a:rPr kumimoji="0" lang="en-US" altLang="ru-RU" sz="1800" b="1" i="1" u="none" strike="noStrike" kern="1200" cap="none" spc="0" normalizeH="0" baseline="-25000" noProof="0" dirty="0">
                <a:ln>
                  <a:noFill/>
                </a:ln>
                <a:solidFill>
                  <a:srgbClr val="000000"/>
                </a:solidFill>
                <a:effectLst/>
                <a:uLnTx/>
                <a:uFillTx/>
                <a:latin typeface="Arial" charset="0"/>
                <a:ea typeface="+mn-ea"/>
                <a:cs typeface="+mn-cs"/>
              </a:rPr>
              <a:t>t</a:t>
            </a:r>
            <a:r>
              <a:rPr kumimoji="0" lang="ru-RU" altLang="ru-RU" sz="1800" b="1" i="1" u="none" strike="noStrike" kern="1200" cap="none" spc="0" normalizeH="0" baseline="-25000" noProof="0" dirty="0">
                <a:ln>
                  <a:noFill/>
                </a:ln>
                <a:solidFill>
                  <a:srgbClr val="000000"/>
                </a:solidFill>
                <a:effectLst/>
                <a:uLnTx/>
                <a:uFillTx/>
                <a:latin typeface="Arial" charset="0"/>
                <a:ea typeface="+mn-ea"/>
                <a:cs typeface="+mn-cs"/>
              </a:rPr>
              <a:t>,</a:t>
            </a:r>
            <a:r>
              <a:rPr kumimoji="0" lang="en-US" altLang="ru-RU" sz="1800" b="1" i="1" u="none" strike="noStrike" kern="1200" cap="none" spc="0" normalizeH="0" baseline="-25000" noProof="0" dirty="0">
                <a:ln>
                  <a:noFill/>
                </a:ln>
                <a:solidFill>
                  <a:srgbClr val="000000"/>
                </a:solidFill>
                <a:effectLst/>
                <a:uLnTx/>
                <a:uFillTx/>
                <a:latin typeface="Arial" charset="0"/>
                <a:ea typeface="+mn-ea"/>
                <a:cs typeface="+mn-cs"/>
              </a:rPr>
              <a:t>j</a:t>
            </a:r>
            <a:r>
              <a:rPr kumimoji="0" lang="ru-RU" altLang="ru-RU" sz="1800" b="1" i="1" u="none" strike="noStrike" kern="1200" cap="none" spc="0" normalizeH="0" baseline="0" noProof="0" dirty="0">
                <a:ln>
                  <a:noFill/>
                </a:ln>
                <a:solidFill>
                  <a:srgbClr val="000000"/>
                </a:solidFill>
                <a:effectLst/>
                <a:uLnTx/>
                <a:uFillTx/>
                <a:latin typeface="Arial" charset="0"/>
                <a:ea typeface="+mn-ea"/>
                <a:cs typeface="+mn-cs"/>
              </a:rPr>
              <a:t> |</a:t>
            </a:r>
            <a:r>
              <a:rPr kumimoji="0" lang="ru-RU" altLang="ru-RU" sz="1800" b="1" i="0" u="none" strike="noStrike" kern="1200" cap="none" spc="0" normalizeH="0" baseline="0" noProof="0" dirty="0">
                <a:ln>
                  <a:noFill/>
                </a:ln>
                <a:solidFill>
                  <a:srgbClr val="000000"/>
                </a:solidFill>
                <a:effectLst/>
                <a:uLnTx/>
                <a:uFillTx/>
                <a:latin typeface="Arial" charset="0"/>
                <a:ea typeface="+mn-ea"/>
                <a:cs typeface="+mn-cs"/>
              </a:rPr>
              <a:t> </a:t>
            </a:r>
            <a:r>
              <a:rPr lang="en-US" altLang="ru-RU" dirty="0">
                <a:effectLst/>
              </a:rPr>
              <a:t>decreases to the accuracy specified before</a:t>
            </a:r>
            <a:endParaRPr lang="ru-RU" dirty="0"/>
          </a:p>
        </p:txBody>
      </p:sp>
      <p:sp>
        <p:nvSpPr>
          <p:cNvPr id="20" name="Text Box 13">
            <a:extLst>
              <a:ext uri="{FF2B5EF4-FFF2-40B4-BE49-F238E27FC236}">
                <a16:creationId xmlns:a16="http://schemas.microsoft.com/office/drawing/2014/main" id="{CC81D480-E643-E38C-1FEF-23E791233E2F}"/>
              </a:ext>
            </a:extLst>
          </p:cNvPr>
          <p:cNvSpPr txBox="1">
            <a:spLocks noChangeArrowheads="1"/>
          </p:cNvSpPr>
          <p:nvPr/>
        </p:nvSpPr>
        <p:spPr bwMode="auto">
          <a:xfrm>
            <a:off x="651843" y="3329163"/>
            <a:ext cx="1177126" cy="32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381" tIns="54690" rIns="109381" bIns="54690" rtlCol="0">
            <a:spAutoFit/>
          </a:bodyPr>
          <a:lstStyle>
            <a:lvl1pPr marL="410177" indent="-410177" algn="l" defTabSz="109380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8717" indent="-341814" algn="l" defTabSz="109380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7257" indent="-273451" algn="l" defTabSz="10938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14159"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1062"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07965"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54867"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01770"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48672" indent="-273451" algn="l" defTabSz="10938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altLang="ru-RU" sz="1400" b="1" i="1" dirty="0">
                <a:effectLst/>
              </a:rPr>
              <a:t>h</a:t>
            </a:r>
            <a:r>
              <a:rPr lang="en-US" altLang="ru-RU" sz="1400" b="1" i="1" baseline="-25000" dirty="0">
                <a:effectLst/>
              </a:rPr>
              <a:t>i</a:t>
            </a:r>
            <a:r>
              <a:rPr lang="en-US" altLang="ru-RU" sz="1400" b="1" i="1" dirty="0">
                <a:effectLst/>
              </a:rPr>
              <a:t>=g(</a:t>
            </a:r>
            <a:r>
              <a:rPr lang="el-GR" altLang="ru-RU" sz="1400" b="1" dirty="0">
                <a:effectLst/>
              </a:rPr>
              <a:t>Σ</a:t>
            </a:r>
            <a:r>
              <a:rPr lang="en-US" altLang="ru-RU" sz="1400" b="1" i="1" baseline="-25000" dirty="0" err="1">
                <a:effectLst/>
              </a:rPr>
              <a:t>j</a:t>
            </a:r>
            <a:r>
              <a:rPr lang="en-US" altLang="ru-RU" sz="1400" b="1" i="1" dirty="0" err="1">
                <a:effectLst/>
              </a:rPr>
              <a:t>w</a:t>
            </a:r>
            <a:r>
              <a:rPr lang="en-US" altLang="ru-RU" sz="1400" b="1" i="1" baseline="-25000" dirty="0" err="1">
                <a:effectLst/>
              </a:rPr>
              <a:t>ij</a:t>
            </a:r>
            <a:r>
              <a:rPr lang="en-US" altLang="ru-RU" sz="1400" b="1" i="1" dirty="0">
                <a:effectLst/>
              </a:rPr>
              <a:t> </a:t>
            </a:r>
            <a:r>
              <a:rPr lang="en-US" altLang="ru-RU" sz="1400" b="1" i="1" dirty="0" err="1">
                <a:effectLst/>
              </a:rPr>
              <a:t>s</a:t>
            </a:r>
            <a:r>
              <a:rPr lang="en-US" altLang="ru-RU" sz="1400" b="1" i="1" baseline="-25000" dirty="0" err="1">
                <a:effectLst/>
              </a:rPr>
              <a:t>j</a:t>
            </a:r>
            <a:r>
              <a:rPr lang="en-US" altLang="ru-RU" sz="1400" b="1" i="1" dirty="0">
                <a:effectLst/>
              </a:rPr>
              <a:t>)</a:t>
            </a:r>
            <a:endParaRPr lang="en-US" altLang="ru-RU" sz="1400" b="1" dirty="0">
              <a:solidFill>
                <a:srgbClr val="0000FF"/>
              </a:solidFill>
              <a:effectLst/>
            </a:endParaRPr>
          </a:p>
        </p:txBody>
      </p:sp>
      <p:graphicFrame>
        <p:nvGraphicFramePr>
          <p:cNvPr id="21" name="Объект 20">
            <a:extLst>
              <a:ext uri="{FF2B5EF4-FFF2-40B4-BE49-F238E27FC236}">
                <a16:creationId xmlns:a16="http://schemas.microsoft.com/office/drawing/2014/main" id="{57D12EFB-E842-3874-2E7E-CB93EFABDB64}"/>
              </a:ext>
            </a:extLst>
          </p:cNvPr>
          <p:cNvGraphicFramePr>
            <a:graphicFrameLocks noChangeAspect="1"/>
          </p:cNvGraphicFramePr>
          <p:nvPr>
            <p:extLst>
              <p:ext uri="{D42A27DB-BD31-4B8C-83A1-F6EECF244321}">
                <p14:modId xmlns:p14="http://schemas.microsoft.com/office/powerpoint/2010/main" val="3694891130"/>
              </p:ext>
            </p:extLst>
          </p:nvPr>
        </p:nvGraphicFramePr>
        <p:xfrm>
          <a:off x="6231871" y="4473630"/>
          <a:ext cx="3845889" cy="535709"/>
        </p:xfrm>
        <a:graphic>
          <a:graphicData uri="http://schemas.openxmlformats.org/presentationml/2006/ole">
            <mc:AlternateContent xmlns:mc="http://schemas.openxmlformats.org/markup-compatibility/2006">
              <mc:Choice xmlns:v="urn:schemas-microsoft-com:vml" Requires="v">
                <p:oleObj name="Equation" r:id="rId10" imgW="2717800" imgH="469900" progId="Equation.DSMT4">
                  <p:embed/>
                </p:oleObj>
              </mc:Choice>
              <mc:Fallback>
                <p:oleObj name="Equation" r:id="rId10" imgW="2717800" imgH="469900" progId="Equation.DSMT4">
                  <p:embed/>
                  <p:pic>
                    <p:nvPicPr>
                      <p:cNvPr id="20" name="Объект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1871" y="4473630"/>
                        <a:ext cx="3845889" cy="535709"/>
                      </a:xfrm>
                      <a:prstGeom prst="rect">
                        <a:avLst/>
                      </a:prstGeom>
                      <a:noFill/>
                      <a:ln>
                        <a:noFill/>
                      </a:ln>
                    </p:spPr>
                  </p:pic>
                </p:oleObj>
              </mc:Fallback>
            </mc:AlternateContent>
          </a:graphicData>
        </a:graphic>
      </p:graphicFrame>
      <p:graphicFrame>
        <p:nvGraphicFramePr>
          <p:cNvPr id="22" name="Объект 21">
            <a:extLst>
              <a:ext uri="{FF2B5EF4-FFF2-40B4-BE49-F238E27FC236}">
                <a16:creationId xmlns:a16="http://schemas.microsoft.com/office/drawing/2014/main" id="{4E630F0E-0320-AC9F-6A1F-C1CBA879E4B6}"/>
              </a:ext>
            </a:extLst>
          </p:cNvPr>
          <p:cNvGraphicFramePr>
            <a:graphicFrameLocks noChangeAspect="1"/>
          </p:cNvGraphicFramePr>
          <p:nvPr>
            <p:extLst>
              <p:ext uri="{D42A27DB-BD31-4B8C-83A1-F6EECF244321}">
                <p14:modId xmlns:p14="http://schemas.microsoft.com/office/powerpoint/2010/main" val="3693769306"/>
              </p:ext>
            </p:extLst>
          </p:nvPr>
        </p:nvGraphicFramePr>
        <p:xfrm>
          <a:off x="2882745" y="4838700"/>
          <a:ext cx="4024313" cy="429519"/>
        </p:xfrm>
        <a:graphic>
          <a:graphicData uri="http://schemas.openxmlformats.org/presentationml/2006/ole">
            <mc:AlternateContent xmlns:mc="http://schemas.openxmlformats.org/markup-compatibility/2006">
              <mc:Choice xmlns:v="urn:schemas-microsoft-com:vml" Requires="v">
                <p:oleObj name="Equation" r:id="rId12" imgW="2476500" imgH="381000" progId="Equation.DSMT4">
                  <p:embed/>
                </p:oleObj>
              </mc:Choice>
              <mc:Fallback>
                <p:oleObj name="Equation" r:id="rId12" imgW="2476500" imgH="381000" progId="Equation.DSMT4">
                  <p:embed/>
                  <p:pic>
                    <p:nvPicPr>
                      <p:cNvPr id="19" name="Объект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2745" y="4838700"/>
                        <a:ext cx="4024313" cy="42951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29111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6875" y="4588"/>
            <a:ext cx="11887200" cy="715861"/>
          </a:xfrm>
        </p:spPr>
        <p:txBody>
          <a:bodyPr>
            <a:normAutofit/>
          </a:bodyPr>
          <a:lstStyle/>
          <a:p>
            <a:r>
              <a:rPr lang="en-US" sz="3600" b="1" dirty="0">
                <a:solidFill>
                  <a:srgbClr val="0000FF"/>
                </a:solidFill>
              </a:rPr>
              <a:t>Minimization problems of the network error function </a:t>
            </a:r>
            <a:endParaRPr lang="ru-RU" sz="3600" b="1" dirty="0">
              <a:solidFill>
                <a:srgbClr val="0000FF"/>
              </a:solidFill>
            </a:endParaRPr>
          </a:p>
        </p:txBody>
      </p:sp>
      <p:sp>
        <p:nvSpPr>
          <p:cNvPr id="3" name="Объект 2"/>
          <p:cNvSpPr>
            <a:spLocks noGrp="1"/>
          </p:cNvSpPr>
          <p:nvPr>
            <p:ph sz="half" idx="1"/>
          </p:nvPr>
        </p:nvSpPr>
        <p:spPr>
          <a:xfrm>
            <a:off x="6117323" y="1202355"/>
            <a:ext cx="6516475" cy="2707460"/>
          </a:xfrm>
        </p:spPr>
        <p:txBody>
          <a:bodyPr>
            <a:normAutofit fontScale="92500" lnSpcReduction="20000"/>
          </a:bodyPr>
          <a:lstStyle/>
          <a:p>
            <a:pPr marL="0" indent="0">
              <a:buNone/>
            </a:pPr>
            <a:r>
              <a:rPr lang="en-US" sz="2400" b="1" dirty="0"/>
              <a:t>Iterative algorithms for finding the minimum of a multidimensional function using the fastest descent method require the following:</a:t>
            </a:r>
            <a:endParaRPr lang="ru-RU" sz="2400" dirty="0"/>
          </a:p>
          <a:p>
            <a:pPr marL="268288" lvl="0" indent="-268288">
              <a:buFont typeface="+mj-lt"/>
              <a:buAutoNum type="arabicPeriod"/>
            </a:pPr>
            <a:r>
              <a:rPr lang="en-US" sz="2400" b="1" dirty="0"/>
              <a:t>good choice of initial approximation:  </a:t>
            </a:r>
            <a:r>
              <a:rPr lang="en-US" sz="2400" dirty="0"/>
              <a:t>a</a:t>
            </a:r>
            <a:r>
              <a:rPr lang="en-US" sz="2400" b="1" dirty="0"/>
              <a:t> </a:t>
            </a:r>
            <a:r>
              <a:rPr lang="en-US" sz="2400" dirty="0"/>
              <a:t>choice of the interval of  initial values  (w0ij ,w0jk) cannot be taken arbitrary</a:t>
            </a:r>
            <a:r>
              <a:rPr lang="en-US" sz="2400" b="1" u="sng" dirty="0">
                <a:solidFill>
                  <a:srgbClr val="C00000"/>
                </a:solidFill>
              </a:rPr>
              <a:t>, </a:t>
            </a:r>
            <a:r>
              <a:rPr lang="en-US" sz="2400" b="1" dirty="0">
                <a:solidFill>
                  <a:srgbClr val="C00000"/>
                </a:solidFill>
              </a:rPr>
              <a:t>initial weights</a:t>
            </a:r>
            <a:r>
              <a:rPr lang="en-US" sz="2400" b="1" u="sng" dirty="0">
                <a:solidFill>
                  <a:srgbClr val="C00000"/>
                </a:solidFill>
              </a:rPr>
              <a:t> should not be zero or too large, </a:t>
            </a:r>
            <a:r>
              <a:rPr lang="en-US" sz="2400" dirty="0"/>
              <a:t>they must correspond to the problem. </a:t>
            </a:r>
          </a:p>
          <a:p>
            <a:pPr marL="268288" lvl="0" indent="-268288">
              <a:buFont typeface="+mj-lt"/>
              <a:buAutoNum type="arabicPeriod"/>
            </a:pPr>
            <a:r>
              <a:rPr lang="en-US" sz="2400" b="1" dirty="0"/>
              <a:t>optimal choice of steps in the parameter space or of the convergence rate </a:t>
            </a:r>
            <a:r>
              <a:rPr lang="de-DE" sz="2400" b="1" i="1" dirty="0"/>
              <a:t>η</a:t>
            </a:r>
            <a:endParaRPr lang="ru-RU" sz="2400" b="1" dirty="0"/>
          </a:p>
          <a:p>
            <a:endParaRPr lang="ru-RU" sz="2400" dirty="0"/>
          </a:p>
        </p:txBody>
      </p:sp>
      <p:sp>
        <p:nvSpPr>
          <p:cNvPr id="5" name="Объект 4"/>
          <p:cNvSpPr>
            <a:spLocks noGrp="1"/>
          </p:cNvSpPr>
          <p:nvPr>
            <p:ph sz="quarter" idx="3"/>
          </p:nvPr>
        </p:nvSpPr>
        <p:spPr>
          <a:xfrm>
            <a:off x="0" y="4022868"/>
            <a:ext cx="7142446" cy="2273387"/>
          </a:xfrm>
        </p:spPr>
        <p:txBody>
          <a:bodyPr>
            <a:normAutofit fontScale="85000" lnSpcReduction="20000"/>
          </a:bodyPr>
          <a:lstStyle/>
          <a:p>
            <a:pPr marL="0" indent="0">
              <a:buNone/>
            </a:pPr>
            <a:r>
              <a:rPr lang="en-US" sz="2400" b="1" dirty="0"/>
              <a:t>There are many problems that arise when minimizing the loss function. The most common is </a:t>
            </a:r>
            <a:r>
              <a:rPr lang="en-US" sz="2400" b="1" u="sng" dirty="0">
                <a:solidFill>
                  <a:srgbClr val="FF0000"/>
                </a:solidFill>
              </a:rPr>
              <a:t>overtraining</a:t>
            </a:r>
            <a:r>
              <a:rPr lang="en-US" sz="2400" b="1" dirty="0"/>
              <a:t> caused by overfitting the result to the data, when an ANN with a surplus of hidden neurons solves the problem perfectly for the training sample data, but fails on the test data.</a:t>
            </a:r>
            <a:endParaRPr lang="ru-RU" sz="2400" b="1" dirty="0"/>
          </a:p>
          <a:p>
            <a:pPr marL="0" indent="0">
              <a:buNone/>
            </a:pPr>
            <a:r>
              <a:rPr lang="en-US" sz="2400" b="1" dirty="0"/>
              <a:t>There are other problems, such as </a:t>
            </a:r>
            <a:r>
              <a:rPr lang="en-US" sz="2400" b="1" dirty="0">
                <a:solidFill>
                  <a:srgbClr val="C00000"/>
                </a:solidFill>
              </a:rPr>
              <a:t>getting stuck at false minima </a:t>
            </a:r>
            <a:r>
              <a:rPr lang="en-US" sz="2400" b="1" dirty="0"/>
              <a:t>or </a:t>
            </a:r>
            <a:r>
              <a:rPr lang="en-US" sz="2400" b="1" dirty="0">
                <a:solidFill>
                  <a:srgbClr val="C00000"/>
                </a:solidFill>
              </a:rPr>
              <a:t>neural network paralysis</a:t>
            </a:r>
            <a:r>
              <a:rPr lang="en-US" sz="2400" b="1" dirty="0"/>
              <a:t>. </a:t>
            </a:r>
            <a:endParaRPr lang="ru-RU" sz="2400" b="1" dirty="0"/>
          </a:p>
          <a:p>
            <a:pPr marL="0" indent="0">
              <a:buNone/>
            </a:pPr>
            <a:r>
              <a:rPr lang="en-US" sz="2400" b="1" dirty="0"/>
              <a:t>We will talk about them and ways to solve them later</a:t>
            </a:r>
          </a:p>
        </p:txBody>
      </p:sp>
      <p:sp>
        <p:nvSpPr>
          <p:cNvPr id="6" name="Нижний колонтитул 5"/>
          <p:cNvSpPr>
            <a:spLocks noGrp="1"/>
          </p:cNvSpPr>
          <p:nvPr>
            <p:ph type="ftr" sz="quarter" idx="10"/>
          </p:nvPr>
        </p:nvSpPr>
        <p:spPr/>
        <p:txBody>
          <a:bodyPr/>
          <a:lstStyle/>
          <a:p>
            <a:r>
              <a:rPr lang="ru-RU">
                <a:solidFill>
                  <a:srgbClr val="000000"/>
                </a:solidFill>
              </a:rPr>
              <a:t>Ососков Г.А. </a:t>
            </a:r>
            <a:r>
              <a:rPr lang="en-GB">
                <a:solidFill>
                  <a:srgbClr val="000000"/>
                </a:solidFill>
              </a:rPr>
              <a:t>AYSS-22 Deep neural networks </a:t>
            </a:r>
            <a:endParaRPr lang="ru-RU" dirty="0">
              <a:solidFill>
                <a:srgbClr val="000000"/>
              </a:solidFill>
            </a:endParaRPr>
          </a:p>
        </p:txBody>
      </p:sp>
      <p:sp>
        <p:nvSpPr>
          <p:cNvPr id="7" name="Номер слайда 6"/>
          <p:cNvSpPr>
            <a:spLocks noGrp="1"/>
          </p:cNvSpPr>
          <p:nvPr>
            <p:ph type="sldNum" sz="quarter" idx="11"/>
          </p:nvPr>
        </p:nvSpPr>
        <p:spPr/>
        <p:txBody>
          <a:bodyPr/>
          <a:lstStyle/>
          <a:p>
            <a:fld id="{88250E39-18FE-45A2-A9F7-DB9C62EA7E6B}" type="slidenum">
              <a:rPr lang="ru-RU" smtClean="0">
                <a:solidFill>
                  <a:srgbClr val="000000"/>
                </a:solidFill>
              </a:rPr>
              <a:pPr/>
              <a:t>5</a:t>
            </a:fld>
            <a:endParaRPr lang="ru-RU">
              <a:solidFill>
                <a:srgbClr val="000000"/>
              </a:solidFill>
            </a:endParaRPr>
          </a:p>
        </p:txBody>
      </p:sp>
      <p:sp>
        <p:nvSpPr>
          <p:cNvPr id="8" name="Дата 7"/>
          <p:cNvSpPr>
            <a:spLocks noGrp="1"/>
          </p:cNvSpPr>
          <p:nvPr>
            <p:ph type="dt" sz="half" idx="12"/>
          </p:nvPr>
        </p:nvSpPr>
        <p:spPr/>
        <p:txBody>
          <a:bodyPr/>
          <a:lstStyle/>
          <a:p>
            <a:fld id="{515B0C3E-8446-463B-8A54-E585F0363B9A}" type="datetime1">
              <a:rPr lang="ru-RU" smtClean="0">
                <a:solidFill>
                  <a:srgbClr val="000000"/>
                </a:solidFill>
              </a:rPr>
              <a:t>25.10.2022</a:t>
            </a:fld>
            <a:endParaRPr lang="ru-RU">
              <a:solidFill>
                <a:srgbClr val="000000"/>
              </a:solidFill>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58" y="1348466"/>
            <a:ext cx="5752883" cy="2359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7787" y="595971"/>
            <a:ext cx="12486011" cy="418225"/>
          </a:xfrm>
          <a:prstGeom prst="rect">
            <a:avLst/>
          </a:prstGeom>
          <a:noFill/>
        </p:spPr>
        <p:txBody>
          <a:bodyPr wrap="square" lIns="109381" tIns="54690" rIns="109381" bIns="54690" rtlCol="0">
            <a:spAutoFit/>
          </a:bodyPr>
          <a:lstStyle/>
          <a:p>
            <a:r>
              <a:rPr lang="en-US" sz="2000" b="1" dirty="0">
                <a:solidFill>
                  <a:srgbClr val="C00000"/>
                </a:solidFill>
                <a:effectLst/>
              </a:rPr>
              <a:t>The common method of decision is the anti</a:t>
            </a:r>
            <a:r>
              <a:rPr lang="ru-RU" sz="2000" b="1" dirty="0">
                <a:solidFill>
                  <a:srgbClr val="C00000"/>
                </a:solidFill>
                <a:effectLst/>
              </a:rPr>
              <a:t>-</a:t>
            </a:r>
            <a:r>
              <a:rPr lang="en-US" sz="2000" b="1" dirty="0">
                <a:solidFill>
                  <a:srgbClr val="C00000"/>
                </a:solidFill>
                <a:effectLst/>
              </a:rPr>
              <a:t>gradient descent realized by the back-prop method</a:t>
            </a:r>
            <a:endParaRPr lang="ru-RU" sz="2000" dirty="0">
              <a:effectLst/>
            </a:endParaRPr>
          </a:p>
        </p:txBody>
      </p:sp>
      <p:pic>
        <p:nvPicPr>
          <p:cNvPr id="13" name="Рисунок 12">
            <a:extLst>
              <a:ext uri="{FF2B5EF4-FFF2-40B4-BE49-F238E27FC236}">
                <a16:creationId xmlns:a16="http://schemas.microsoft.com/office/drawing/2014/main" id="{19F8E561-D79A-D8D3-702E-347722FC552A}"/>
              </a:ext>
            </a:extLst>
          </p:cNvPr>
          <p:cNvPicPr>
            <a:picLocks noChangeAspect="1"/>
          </p:cNvPicPr>
          <p:nvPr/>
        </p:nvPicPr>
        <p:blipFill>
          <a:blip r:embed="rId3"/>
          <a:stretch>
            <a:fillRect/>
          </a:stretch>
        </p:blipFill>
        <p:spPr>
          <a:xfrm>
            <a:off x="7189598" y="4141980"/>
            <a:ext cx="5444200" cy="2334970"/>
          </a:xfrm>
          <a:prstGeom prst="rect">
            <a:avLst/>
          </a:prstGeom>
        </p:spPr>
      </p:pic>
      <p:sp>
        <p:nvSpPr>
          <p:cNvPr id="14" name="TextBox 13">
            <a:extLst>
              <a:ext uri="{FF2B5EF4-FFF2-40B4-BE49-F238E27FC236}">
                <a16:creationId xmlns:a16="http://schemas.microsoft.com/office/drawing/2014/main" id="{9106E9E2-546D-D50E-4AC8-A33EADA3C051}"/>
              </a:ext>
            </a:extLst>
          </p:cNvPr>
          <p:cNvSpPr txBox="1"/>
          <p:nvPr/>
        </p:nvSpPr>
        <p:spPr>
          <a:xfrm>
            <a:off x="7780635" y="6312389"/>
            <a:ext cx="4726466" cy="307766"/>
          </a:xfrm>
          <a:prstGeom prst="rect">
            <a:avLst/>
          </a:prstGeom>
          <a:noFill/>
        </p:spPr>
        <p:txBody>
          <a:bodyPr wrap="square" lIns="91429" tIns="45715" rIns="91429" bIns="457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Correct classification                                    </a:t>
            </a:r>
            <a:r>
              <a:rPr kumimoji="0" lang="en-US" sz="1400" b="1" i="0" u="none" strike="noStrike" kern="1200" cap="none" spc="0" normalizeH="0" baseline="0" noProof="0" dirty="0">
                <a:ln>
                  <a:noFill/>
                </a:ln>
                <a:solidFill>
                  <a:srgbClr val="FF0000"/>
                </a:solidFill>
                <a:effectLst/>
                <a:uLnTx/>
                <a:uFillTx/>
                <a:latin typeface="Arial" charset="0"/>
                <a:ea typeface="+mn-ea"/>
                <a:cs typeface="+mn-cs"/>
              </a:rPr>
              <a:t>overfitting</a:t>
            </a:r>
            <a:r>
              <a:rPr kumimoji="0" lang="ru-RU" sz="1400" b="1"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9" name="AutoShape 17">
            <a:extLst>
              <a:ext uri="{FF2B5EF4-FFF2-40B4-BE49-F238E27FC236}">
                <a16:creationId xmlns:a16="http://schemas.microsoft.com/office/drawing/2014/main" id="{9E189E8D-5DEA-C037-21CE-498173E2CFC4}"/>
              </a:ext>
            </a:extLst>
          </p:cNvPr>
          <p:cNvSpPr>
            <a:spLocks noChangeArrowheads="1"/>
          </p:cNvSpPr>
          <p:nvPr/>
        </p:nvSpPr>
        <p:spPr bwMode="auto">
          <a:xfrm>
            <a:off x="3595007" y="5068324"/>
            <a:ext cx="3653691" cy="182473"/>
          </a:xfrm>
          <a:prstGeom prst="rightArrow">
            <a:avLst>
              <a:gd name="adj1" fmla="val 50000"/>
              <a:gd name="adj2" fmla="val 566912"/>
            </a:avLst>
          </a:prstGeom>
          <a:solidFill>
            <a:srgbClr val="FF0000">
              <a:alpha val="38000"/>
            </a:srgbClr>
          </a:solidFill>
          <a:ln w="9525">
            <a:solidFill>
              <a:sysClr val="windowText" lastClr="000000"/>
            </a:solidFill>
            <a:miter lim="800000"/>
            <a:headEnd/>
            <a:tailEnd/>
          </a:ln>
          <a:effectLst/>
        </p:spPr>
        <p:txBody>
          <a:bodyPr wrap="none" anchor="ctr"/>
          <a:lstStyle/>
          <a:p>
            <a:pPr marL="0" marR="0" lvl="0" indent="0" defTabSz="950976" eaLnBrk="1" fontAlgn="auto" latinLnBrk="0" hangingPunct="1">
              <a:lnSpc>
                <a:spcPct val="100000"/>
              </a:lnSpc>
              <a:spcBef>
                <a:spcPts val="0"/>
              </a:spcBef>
              <a:spcAft>
                <a:spcPts val="0"/>
              </a:spcAft>
              <a:buClrTx/>
              <a:buSzTx/>
              <a:buFontTx/>
              <a:buNone/>
              <a:tabLst/>
              <a:defRPr/>
            </a:pPr>
            <a:endParaRPr kumimoji="0" lang="ru-RU" sz="1872" b="0" i="0" u="none" strike="noStrike" kern="0" cap="none" spc="0" normalizeH="0" baseline="0" noProof="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860953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0" y="196195"/>
            <a:ext cx="12605171" cy="645570"/>
          </a:xfrm>
        </p:spPr>
        <p:txBody>
          <a:bodyPr>
            <a:normAutofit fontScale="90000"/>
          </a:bodyPr>
          <a:lstStyle/>
          <a:p>
            <a:r>
              <a:rPr lang="en-US" altLang="ru-RU" sz="3800" b="1" dirty="0">
                <a:solidFill>
                  <a:srgbClr val="0000FF"/>
                </a:solidFill>
              </a:rPr>
              <a:t>Why ANN are in demand</a:t>
            </a:r>
            <a:r>
              <a:rPr lang="ru-RU" altLang="ru-RU" sz="3800" b="1" dirty="0">
                <a:solidFill>
                  <a:srgbClr val="0000FF"/>
                </a:solidFill>
              </a:rPr>
              <a:t> </a:t>
            </a:r>
            <a:r>
              <a:rPr lang="en-US" altLang="ru-RU" sz="3800" b="1" dirty="0">
                <a:solidFill>
                  <a:srgbClr val="0000FF"/>
                </a:solidFill>
              </a:rPr>
              <a:t>in</a:t>
            </a:r>
            <a:r>
              <a:rPr lang="ru-RU" altLang="ru-RU" sz="3800" b="1" dirty="0">
                <a:solidFill>
                  <a:srgbClr val="0000FF"/>
                </a:solidFill>
              </a:rPr>
              <a:t> </a:t>
            </a:r>
            <a:r>
              <a:rPr lang="en-US" altLang="ru-RU" sz="3800" b="1" dirty="0">
                <a:solidFill>
                  <a:srgbClr val="0000FF"/>
                </a:solidFill>
              </a:rPr>
              <a:t>High Energy and Nuclear Physics (HENP)</a:t>
            </a:r>
            <a:endParaRPr lang="ru-RU" altLang="ru-RU" sz="3800" b="1" dirty="0">
              <a:solidFill>
                <a:srgbClr val="0000FF"/>
              </a:solidFill>
            </a:endParaRPr>
          </a:p>
        </p:txBody>
      </p:sp>
      <p:sp>
        <p:nvSpPr>
          <p:cNvPr id="12292" name="Rectangle 3"/>
          <p:cNvSpPr>
            <a:spLocks noGrp="1" noChangeArrowheads="1"/>
          </p:cNvSpPr>
          <p:nvPr>
            <p:ph type="body" idx="1"/>
          </p:nvPr>
        </p:nvSpPr>
        <p:spPr>
          <a:xfrm>
            <a:off x="291803" y="883305"/>
            <a:ext cx="12313368" cy="5841549"/>
          </a:xfrm>
        </p:spPr>
        <p:txBody>
          <a:bodyPr/>
          <a:lstStyle/>
          <a:p>
            <a:pPr marL="0" indent="425369">
              <a:lnSpc>
                <a:spcPct val="90000"/>
              </a:lnSpc>
              <a:buNone/>
            </a:pPr>
            <a:r>
              <a:rPr lang="en-GB" altLang="ru-RU" sz="2200" dirty="0">
                <a:solidFill>
                  <a:srgbClr val="FF0000"/>
                </a:solidFill>
              </a:rPr>
              <a:t>    </a:t>
            </a:r>
            <a:r>
              <a:rPr lang="en-US" sz="1800" b="1" dirty="0"/>
              <a:t>Artificial neural networks are effective ML tools, so physicists accumulated </a:t>
            </a:r>
            <a:r>
              <a:rPr lang="en-GB" sz="1800" b="1" dirty="0"/>
              <a:t>a quite solid experience in various ANN </a:t>
            </a:r>
            <a:r>
              <a:rPr lang="en-US" sz="1800" b="1" dirty="0"/>
              <a:t>applications</a:t>
            </a:r>
            <a:r>
              <a:rPr lang="en-GB" sz="1800" b="1" dirty="0"/>
              <a:t> in many </a:t>
            </a:r>
            <a:r>
              <a:rPr lang="en-US" sz="1800" b="1" dirty="0"/>
              <a:t>HENP</a:t>
            </a:r>
            <a:r>
              <a:rPr lang="en-GB" sz="1800" b="1" dirty="0"/>
              <a:t> experiments </a:t>
            </a:r>
            <a:r>
              <a:rPr lang="en-US" sz="1800" b="1" dirty="0"/>
              <a:t>for </a:t>
            </a:r>
            <a:r>
              <a:rPr lang="en-GB" sz="1800" b="1" dirty="0"/>
              <a:t>the recognition of charged particle tracks, Cherenkov rings</a:t>
            </a:r>
            <a:r>
              <a:rPr lang="en-US" sz="1800" b="1" dirty="0"/>
              <a:t>, </a:t>
            </a:r>
            <a:r>
              <a:rPr lang="en-GB" sz="1800" b="1" dirty="0"/>
              <a:t>physical hypotheses</a:t>
            </a:r>
            <a:r>
              <a:rPr lang="en-US" sz="1800" b="1" dirty="0"/>
              <a:t> testing</a:t>
            </a:r>
            <a:r>
              <a:rPr lang="en-GB" sz="1800" b="1" dirty="0"/>
              <a:t>, and image processing </a:t>
            </a:r>
            <a:r>
              <a:rPr lang="en-GB" sz="1800" dirty="0"/>
              <a:t>. </a:t>
            </a:r>
          </a:p>
          <a:p>
            <a:pPr marL="0" indent="425369">
              <a:lnSpc>
                <a:spcPct val="90000"/>
              </a:lnSpc>
              <a:buNone/>
            </a:pPr>
            <a:r>
              <a:rPr lang="en-US" altLang="ru-RU" sz="1800" dirty="0"/>
              <a:t>In particular, - MLP’s are quite popular in physics, moreover namely physicists wrote in 80-ties one of the first NN programing packages – </a:t>
            </a:r>
            <a:r>
              <a:rPr lang="en-US" altLang="ru-RU" sz="1800" b="1" dirty="0" err="1">
                <a:effectLst>
                  <a:outerShdw blurRad="38100" dist="38100" dir="2700000" algn="tl">
                    <a:srgbClr val="000000">
                      <a:alpha val="43137"/>
                    </a:srgbClr>
                  </a:outerShdw>
                </a:effectLst>
              </a:rPr>
              <a:t>Jetnet</a:t>
            </a:r>
            <a:r>
              <a:rPr lang="en-US" altLang="ru-RU" sz="1800" b="1" dirty="0">
                <a:effectLst>
                  <a:outerShdw blurRad="38100" dist="38100" dir="2700000" algn="tl">
                    <a:srgbClr val="000000">
                      <a:alpha val="43137"/>
                    </a:srgbClr>
                  </a:outerShdw>
                </a:effectLst>
              </a:rPr>
              <a:t>.</a:t>
            </a:r>
            <a:r>
              <a:rPr lang="en-US" altLang="ru-RU" sz="1800" dirty="0"/>
              <a:t> They were also among first neuro-chip users. </a:t>
            </a:r>
          </a:p>
          <a:p>
            <a:pPr marL="0" indent="0">
              <a:lnSpc>
                <a:spcPct val="110000"/>
              </a:lnSpc>
              <a:buNone/>
            </a:pPr>
            <a:r>
              <a:rPr lang="en-US" altLang="ru-RU" sz="2000" b="1" dirty="0">
                <a:solidFill>
                  <a:srgbClr val="D53807"/>
                </a:solidFill>
                <a:latin typeface="Arial" panose="020B0604020202020204" pitchFamily="34" charset="0"/>
                <a:cs typeface="Arial" panose="020B0604020202020204" pitchFamily="34" charset="0"/>
              </a:rPr>
              <a:t>Main reasons were</a:t>
            </a:r>
            <a:r>
              <a:rPr lang="en-US" altLang="ru-RU" sz="2000" b="1" dirty="0">
                <a:latin typeface="Arial" panose="020B0604020202020204" pitchFamily="34" charset="0"/>
                <a:cs typeface="Arial" panose="020B0604020202020204" pitchFamily="34" charset="0"/>
              </a:rPr>
              <a:t>:</a:t>
            </a:r>
          </a:p>
          <a:p>
            <a:pPr eaLnBrk="1" hangingPunct="1">
              <a:lnSpc>
                <a:spcPct val="80000"/>
              </a:lnSpc>
              <a:buFont typeface="Wingdings" panose="05000000000000000000" pitchFamily="2" charset="2"/>
              <a:buChar char="q"/>
              <a:defRPr/>
            </a:pPr>
            <a:r>
              <a:rPr lang="en-US" sz="1800" b="1" dirty="0">
                <a:latin typeface="Arial" panose="020B0604020202020204" pitchFamily="34" charset="0"/>
                <a:cs typeface="Arial" panose="020B0604020202020204" pitchFamily="34" charset="0"/>
              </a:rPr>
              <a:t>after being trained ANN is </a:t>
            </a:r>
            <a:r>
              <a:rPr lang="en-GB" sz="1800" b="1" dirty="0">
                <a:latin typeface="Arial" panose="020B0604020202020204" pitchFamily="34" charset="0"/>
                <a:cs typeface="Arial" panose="020B0604020202020204" pitchFamily="34" charset="0"/>
              </a:rPr>
              <a:t>one of the most appropriate tools for implementing many of data handling tasks, while </a:t>
            </a:r>
            <a:r>
              <a:rPr lang="en-US" sz="1800" b="1" u="sng" dirty="0">
                <a:solidFill>
                  <a:srgbClr val="C00000"/>
                </a:solidFill>
                <a:latin typeface="Arial" panose="020B0604020202020204" pitchFamily="34" charset="0"/>
                <a:cs typeface="Arial" panose="020B0604020202020204" pitchFamily="34" charset="0"/>
              </a:rPr>
              <a:t>on the basis of some new physical model</a:t>
            </a:r>
            <a:r>
              <a:rPr lang="en-GB" sz="1800" b="1" u="sng" dirty="0">
                <a:solidFill>
                  <a:srgbClr val="C00000"/>
                </a:solidFill>
                <a:latin typeface="Arial" panose="020B0604020202020204" pitchFamily="34" charset="0"/>
                <a:cs typeface="Arial" panose="020B0604020202020204" pitchFamily="34" charset="0"/>
              </a:rPr>
              <a:t> physicists have </a:t>
            </a:r>
            <a:r>
              <a:rPr lang="en-US" sz="1800" b="1" u="sng" dirty="0">
                <a:solidFill>
                  <a:srgbClr val="C00000"/>
                </a:solidFill>
                <a:latin typeface="Arial" panose="020B0604020202020204" pitchFamily="34" charset="0"/>
                <a:cs typeface="Arial" panose="020B0604020202020204" pitchFamily="34" charset="0"/>
              </a:rPr>
              <a:t>possibility to generate training samples of any arbitrary needed length by Monte Carlo</a:t>
            </a:r>
          </a:p>
          <a:p>
            <a:pPr marL="714375" indent="0">
              <a:lnSpc>
                <a:spcPct val="80000"/>
              </a:lnSpc>
              <a:buNone/>
              <a:tabLst>
                <a:tab pos="534988" algn="l"/>
              </a:tabLst>
              <a:defRPr/>
            </a:pPr>
            <a:r>
              <a:rPr lang="en-US" altLang="ru-RU" sz="1800" dirty="0">
                <a:solidFill>
                  <a:schemeClr val="tx2"/>
                </a:solidFill>
                <a:latin typeface="Arial" panose="020B0604020202020204" pitchFamily="34" charset="0"/>
                <a:cs typeface="Arial" panose="020B0604020202020204" pitchFamily="34" charset="0"/>
              </a:rPr>
              <a:t>For example, the highly relevant problem of selecting a small number of useful events in the megahertz data stream from modern track detectors, can be solved by using a very advanced hierarchy of intelligent triggers based on ANN.</a:t>
            </a:r>
            <a:endParaRPr lang="ru-RU" altLang="ru-RU" sz="1800" dirty="0">
              <a:solidFill>
                <a:schemeClr val="tx2"/>
              </a:solidFill>
              <a:latin typeface="Arial" panose="020B0604020202020204" pitchFamily="34" charset="0"/>
              <a:cs typeface="Arial" panose="020B0604020202020204" pitchFamily="34" charset="0"/>
            </a:endParaRPr>
          </a:p>
          <a:p>
            <a:pPr>
              <a:lnSpc>
                <a:spcPct val="80000"/>
              </a:lnSpc>
              <a:buFont typeface="Wingdings" panose="05000000000000000000" pitchFamily="2" charset="2"/>
              <a:buChar char="q"/>
              <a:tabLst>
                <a:tab pos="88900" algn="l"/>
              </a:tabLst>
              <a:defRPr/>
            </a:pPr>
            <a:r>
              <a:rPr lang="en-GB" sz="1800" b="1" dirty="0">
                <a:latin typeface="Arial" panose="020B0604020202020204" pitchFamily="34" charset="0"/>
                <a:cs typeface="Arial" panose="020B0604020202020204" pitchFamily="34" charset="0"/>
              </a:rPr>
              <a:t>development of </a:t>
            </a:r>
            <a:r>
              <a:rPr lang="en-US" sz="1800" b="1" dirty="0">
                <a:solidFill>
                  <a:srgbClr val="990033"/>
                </a:solidFill>
                <a:effectLst>
                  <a:outerShdw blurRad="38100" dist="38100" dir="2700000" algn="tl">
                    <a:srgbClr val="C0C0C0"/>
                  </a:outerShdw>
                </a:effectLst>
                <a:latin typeface="Arial" panose="020B0604020202020204" pitchFamily="34" charset="0"/>
                <a:cs typeface="Arial" panose="020B0604020202020204" pitchFamily="34" charset="0"/>
              </a:rPr>
              <a:t>TMVA - Toolkit for Multivariate Data Analysis with ROOT</a:t>
            </a:r>
            <a:endParaRPr lang="en-GB" sz="1800" b="1" dirty="0">
              <a:solidFill>
                <a:srgbClr val="990033"/>
              </a:solidFill>
              <a:effectLst>
                <a:outerShdw blurRad="38100" dist="38100" dir="2700000" algn="tl">
                  <a:srgbClr val="C0C0C0"/>
                </a:outerShdw>
              </a:effectLst>
              <a:latin typeface="Arial" panose="020B0604020202020204" pitchFamily="34" charset="0"/>
              <a:cs typeface="Arial" panose="020B0604020202020204" pitchFamily="34" charset="0"/>
            </a:endParaRPr>
          </a:p>
          <a:p>
            <a:pPr marL="533400" indent="-533400" eaLnBrk="1" hangingPunct="1">
              <a:lnSpc>
                <a:spcPct val="80000"/>
              </a:lnSpc>
              <a:buFontTx/>
              <a:buNone/>
              <a:defRPr/>
            </a:pPr>
            <a:r>
              <a:rPr lang="en-US" sz="2400" b="1" dirty="0">
                <a:solidFill>
                  <a:srgbClr val="0000FF"/>
                </a:solidFill>
              </a:rPr>
              <a:t>Thus, there are many real problems solved on the basis of ANN in experimental physics as</a:t>
            </a:r>
          </a:p>
          <a:p>
            <a:pPr marL="533400" indent="-533400" eaLnBrk="1" hangingPunct="1">
              <a:lnSpc>
                <a:spcPct val="80000"/>
              </a:lnSpc>
              <a:buClr>
                <a:srgbClr val="FF3300"/>
              </a:buClr>
              <a:buFont typeface="Wingdings" pitchFamily="2" charset="2"/>
              <a:buNone/>
              <a:defRPr/>
            </a:pPr>
            <a:r>
              <a:rPr lang="en-US" sz="1800" b="1" dirty="0">
                <a:solidFill>
                  <a:srgbClr val="990033"/>
                </a:solidFill>
              </a:rPr>
              <a:t>                   - Object recognizing and classifying </a:t>
            </a:r>
          </a:p>
          <a:p>
            <a:pPr marL="533400" indent="-533400" eaLnBrk="1" hangingPunct="1">
              <a:lnSpc>
                <a:spcPct val="80000"/>
              </a:lnSpc>
              <a:buClr>
                <a:srgbClr val="FF3300"/>
              </a:buClr>
              <a:buFont typeface="Wingdings" pitchFamily="2" charset="2"/>
              <a:buNone/>
              <a:defRPr/>
            </a:pPr>
            <a:r>
              <a:rPr lang="en-US" sz="1800" b="1" dirty="0">
                <a:solidFill>
                  <a:srgbClr val="990033"/>
                </a:solidFill>
              </a:rPr>
              <a:t>                   - Statistical hypothesis testing</a:t>
            </a:r>
            <a:endParaRPr lang="ru-RU" sz="1800" b="1" dirty="0">
              <a:solidFill>
                <a:srgbClr val="990033"/>
              </a:solidFill>
            </a:endParaRPr>
          </a:p>
          <a:p>
            <a:pPr marL="533400" indent="-533400" eaLnBrk="1" hangingPunct="1">
              <a:lnSpc>
                <a:spcPct val="80000"/>
              </a:lnSpc>
              <a:buClr>
                <a:srgbClr val="FF3300"/>
              </a:buClr>
              <a:buFont typeface="Wingdings" pitchFamily="2" charset="2"/>
              <a:buNone/>
              <a:defRPr/>
            </a:pPr>
            <a:r>
              <a:rPr lang="en-US" sz="1800" b="1" dirty="0">
                <a:solidFill>
                  <a:srgbClr val="990033"/>
                </a:solidFill>
              </a:rPr>
              <a:t>                   - Expert system implementing</a:t>
            </a:r>
            <a:endParaRPr lang="ru-RU" sz="1800" b="1" dirty="0">
              <a:solidFill>
                <a:srgbClr val="990033"/>
              </a:solidFill>
            </a:endParaRPr>
          </a:p>
          <a:p>
            <a:pPr marL="533400" indent="-533400" eaLnBrk="1" hangingPunct="1">
              <a:lnSpc>
                <a:spcPct val="80000"/>
              </a:lnSpc>
              <a:buClr>
                <a:srgbClr val="FF3300"/>
              </a:buClr>
              <a:buFont typeface="Wingdings" pitchFamily="2" charset="2"/>
              <a:buNone/>
              <a:defRPr/>
            </a:pPr>
            <a:r>
              <a:rPr lang="en-US" sz="1800" b="1" dirty="0">
                <a:solidFill>
                  <a:srgbClr val="990033"/>
                </a:solidFill>
              </a:rPr>
              <a:t>                   - Approximation of many-dimensional </a:t>
            </a:r>
            <a:r>
              <a:rPr lang="ru-RU" sz="1800" b="1" dirty="0">
                <a:solidFill>
                  <a:srgbClr val="990033"/>
                </a:solidFill>
              </a:rPr>
              <a:t> </a:t>
            </a:r>
            <a:r>
              <a:rPr lang="en-US" sz="1800" b="1" dirty="0">
                <a:solidFill>
                  <a:srgbClr val="990033"/>
                </a:solidFill>
              </a:rPr>
              <a:t>functions</a:t>
            </a:r>
            <a:endParaRPr lang="ru-RU" sz="1800" b="1" dirty="0">
              <a:solidFill>
                <a:srgbClr val="990033"/>
              </a:solidFill>
            </a:endParaRPr>
          </a:p>
          <a:p>
            <a:pPr marL="533400" indent="-533400" eaLnBrk="1" hangingPunct="1">
              <a:lnSpc>
                <a:spcPct val="80000"/>
              </a:lnSpc>
              <a:buClr>
                <a:srgbClr val="FF3300"/>
              </a:buClr>
              <a:buFont typeface="Wingdings" pitchFamily="2" charset="2"/>
              <a:buNone/>
              <a:defRPr/>
            </a:pPr>
            <a:r>
              <a:rPr lang="en-US" sz="1800" b="1" dirty="0">
                <a:solidFill>
                  <a:srgbClr val="990033"/>
                </a:solidFill>
              </a:rPr>
              <a:t>                   - Solution of non-linear differential equations</a:t>
            </a:r>
          </a:p>
          <a:p>
            <a:pPr marL="533400" indent="-533400" eaLnBrk="1" hangingPunct="1">
              <a:lnSpc>
                <a:spcPct val="80000"/>
              </a:lnSpc>
              <a:buClr>
                <a:srgbClr val="FF3300"/>
              </a:buClr>
              <a:buFont typeface="Wingdings" pitchFamily="2" charset="2"/>
              <a:buNone/>
              <a:defRPr/>
            </a:pPr>
            <a:r>
              <a:rPr lang="en-US" sz="1800" b="1" dirty="0">
                <a:solidFill>
                  <a:srgbClr val="990033"/>
                </a:solidFill>
              </a:rPr>
              <a:t>                   - </a:t>
            </a:r>
            <a:r>
              <a:rPr lang="en-US" sz="1800" b="1" dirty="0" err="1">
                <a:solidFill>
                  <a:srgbClr val="990033"/>
                </a:solidFill>
              </a:rPr>
              <a:t>etc</a:t>
            </a:r>
            <a:endParaRPr lang="ru-RU" sz="1800" b="1" dirty="0">
              <a:solidFill>
                <a:srgbClr val="990033"/>
              </a:solidFill>
            </a:endParaRPr>
          </a:p>
          <a:p>
            <a:pPr marL="0" indent="0">
              <a:lnSpc>
                <a:spcPct val="110000"/>
              </a:lnSpc>
              <a:buNone/>
            </a:pPr>
            <a:endParaRPr lang="en-US" sz="1800" dirty="0"/>
          </a:p>
          <a:p>
            <a:pPr marL="0" indent="0">
              <a:lnSpc>
                <a:spcPct val="110000"/>
              </a:lnSpc>
              <a:buNone/>
            </a:pPr>
            <a:endParaRPr lang="en-US" altLang="ru-RU" sz="2200" dirty="0"/>
          </a:p>
        </p:txBody>
      </p:sp>
      <p:sp>
        <p:nvSpPr>
          <p:cNvPr id="3" name="Нижний колонтитул 2"/>
          <p:cNvSpPr>
            <a:spLocks noGrp="1"/>
          </p:cNvSpPr>
          <p:nvPr>
            <p:ph type="ftr" sz="quarter" idx="10"/>
          </p:nvPr>
        </p:nvSpPr>
        <p:spPr>
          <a:xfrm>
            <a:off x="3812996" y="6487108"/>
            <a:ext cx="5068409" cy="379747"/>
          </a:xfrm>
        </p:spPr>
        <p:txBody>
          <a:bodyPr/>
          <a:lstStyle/>
          <a:p>
            <a:r>
              <a:rPr lang="ru-RU">
                <a:solidFill>
                  <a:srgbClr val="000000"/>
                </a:solidFill>
              </a:rPr>
              <a:t>Ососков Г.А. </a:t>
            </a:r>
            <a:r>
              <a:rPr lang="en-GB">
                <a:solidFill>
                  <a:srgbClr val="000000"/>
                </a:solidFill>
              </a:rPr>
              <a:t>AYSS-22 Deep neural networks </a:t>
            </a:r>
            <a:endParaRPr lang="ru-RU" dirty="0">
              <a:solidFill>
                <a:srgbClr val="000000"/>
              </a:solidFill>
            </a:endParaRPr>
          </a:p>
        </p:txBody>
      </p:sp>
      <p:sp>
        <p:nvSpPr>
          <p:cNvPr id="4" name="Дата 3"/>
          <p:cNvSpPr>
            <a:spLocks noGrp="1"/>
          </p:cNvSpPr>
          <p:nvPr>
            <p:ph type="dt" sz="half" idx="12"/>
          </p:nvPr>
        </p:nvSpPr>
        <p:spPr>
          <a:xfrm>
            <a:off x="536630" y="6561999"/>
            <a:ext cx="2773680" cy="379747"/>
          </a:xfrm>
        </p:spPr>
        <p:txBody>
          <a:bodyPr/>
          <a:lstStyle/>
          <a:p>
            <a:fld id="{5BD9ABB6-B9FD-4F9C-9C3F-19D22BB2BCE0}" type="datetime1">
              <a:rPr lang="ru-RU" smtClean="0">
                <a:solidFill>
                  <a:srgbClr val="000000"/>
                </a:solidFill>
              </a:rPr>
              <a:t>25.10.2022</a:t>
            </a:fld>
            <a:endParaRPr lang="ru-RU" dirty="0">
              <a:solidFill>
                <a:srgbClr val="000000"/>
              </a:solidFill>
            </a:endParaRPr>
          </a:p>
        </p:txBody>
      </p:sp>
      <p:sp>
        <p:nvSpPr>
          <p:cNvPr id="7" name="Номер слайда 6">
            <a:extLst>
              <a:ext uri="{FF2B5EF4-FFF2-40B4-BE49-F238E27FC236}">
                <a16:creationId xmlns:a16="http://schemas.microsoft.com/office/drawing/2014/main" id="{FF0D483A-2A1A-487A-A9E4-DC34D047197D}"/>
              </a:ext>
            </a:extLst>
          </p:cNvPr>
          <p:cNvSpPr>
            <a:spLocks noGrp="1"/>
          </p:cNvSpPr>
          <p:nvPr>
            <p:ph type="sldNum" sz="quarter" idx="11"/>
          </p:nvPr>
        </p:nvSpPr>
        <p:spPr>
          <a:xfrm>
            <a:off x="8306293" y="6487100"/>
            <a:ext cx="2773680" cy="475509"/>
          </a:xfrm>
        </p:spPr>
        <p:txBody>
          <a:bodyPr/>
          <a:lstStyle/>
          <a:p>
            <a:fld id="{D3426D34-9296-4FC8-91CD-3140AD899104}" type="slidenum">
              <a:rPr lang="ru-RU" altLang="ru-RU"/>
              <a:pPr/>
              <a:t>6</a:t>
            </a:fld>
            <a:endParaRPr lang="ru-RU" altLang="ru-RU" dirty="0"/>
          </a:p>
        </p:txBody>
      </p:sp>
    </p:spTree>
    <p:extLst>
      <p:ext uri="{BB962C8B-B14F-4D97-AF65-F5344CB8AC3E}">
        <p14:creationId xmlns:p14="http://schemas.microsoft.com/office/powerpoint/2010/main" val="658522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EE7B34-3B87-805D-4E49-26B3A480F0CF}"/>
              </a:ext>
            </a:extLst>
          </p:cNvPr>
          <p:cNvSpPr>
            <a:spLocks noGrp="1"/>
          </p:cNvSpPr>
          <p:nvPr>
            <p:ph type="title"/>
          </p:nvPr>
        </p:nvSpPr>
        <p:spPr>
          <a:xfrm>
            <a:off x="363811" y="489721"/>
            <a:ext cx="12176893" cy="1085401"/>
          </a:xfrm>
        </p:spPr>
        <p:txBody>
          <a:bodyPr/>
          <a:lstStyle/>
          <a:p>
            <a:pPr>
              <a:lnSpc>
                <a:spcPct val="85000"/>
              </a:lnSpc>
            </a:pPr>
            <a:r>
              <a:rPr lang="en-US" altLang="ru-RU" sz="3744" b="1" dirty="0">
                <a:solidFill>
                  <a:srgbClr val="0000FF"/>
                </a:solidFill>
              </a:rPr>
              <a:t> LIT Projects on the Use of Machine Learning </a:t>
            </a:r>
            <a:br>
              <a:rPr lang="ru-RU" altLang="ru-RU" sz="3744" b="1" dirty="0">
                <a:solidFill>
                  <a:srgbClr val="0000FF"/>
                </a:solidFill>
              </a:rPr>
            </a:br>
            <a:r>
              <a:rPr lang="en-US" altLang="ru-RU" sz="3744" b="1" dirty="0">
                <a:solidFill>
                  <a:srgbClr val="0000FF"/>
                </a:solidFill>
              </a:rPr>
              <a:t>in JINR Applications</a:t>
            </a:r>
            <a:endParaRPr lang="ru-RU" sz="3744" b="1" dirty="0"/>
          </a:p>
        </p:txBody>
      </p:sp>
      <p:sp>
        <p:nvSpPr>
          <p:cNvPr id="3" name="Объект 2">
            <a:extLst>
              <a:ext uri="{FF2B5EF4-FFF2-40B4-BE49-F238E27FC236}">
                <a16:creationId xmlns:a16="http://schemas.microsoft.com/office/drawing/2014/main" id="{5E415FBA-609D-2E76-F8C2-963A7E713987}"/>
              </a:ext>
            </a:extLst>
          </p:cNvPr>
          <p:cNvSpPr>
            <a:spLocks noGrp="1"/>
          </p:cNvSpPr>
          <p:nvPr>
            <p:ph idx="1"/>
          </p:nvPr>
        </p:nvSpPr>
        <p:spPr>
          <a:xfrm>
            <a:off x="723851" y="1717115"/>
            <a:ext cx="11377264" cy="4707211"/>
          </a:xfrm>
        </p:spPr>
        <p:txBody>
          <a:bodyPr/>
          <a:lstStyle/>
          <a:p>
            <a:pPr marL="475488" indent="-475488">
              <a:buFont typeface="+mj-lt"/>
              <a:buAutoNum type="arabicPeriod"/>
            </a:pPr>
            <a:r>
              <a:rPr lang="en-US" sz="2496" b="1" dirty="0"/>
              <a:t>Reconstruction of events from detector data - a key problem of experimental physics</a:t>
            </a:r>
          </a:p>
          <a:p>
            <a:pPr marL="475488" indent="-475488">
              <a:buFont typeface="+mj-lt"/>
              <a:buAutoNum type="arabicPeriod"/>
            </a:pPr>
            <a:r>
              <a:rPr lang="en-US" sz="2496" b="1" dirty="0"/>
              <a:t>Forecasting of the Atmosphere Pollution by Heavy Metals Using Space Images </a:t>
            </a:r>
          </a:p>
          <a:p>
            <a:pPr marL="475488" indent="-475488">
              <a:buFont typeface="+mj-lt"/>
              <a:buAutoNum type="arabicPeriod"/>
            </a:pPr>
            <a:r>
              <a:rPr lang="en-US" sz="2496" b="1" dirty="0"/>
              <a:t>Development of a cloud platform for detection and prevention of the agricultural plant diseases</a:t>
            </a:r>
          </a:p>
          <a:p>
            <a:pPr marL="475488" indent="-475488">
              <a:buFont typeface="+mj-lt"/>
              <a:buAutoNum type="arabicPeriod"/>
            </a:pPr>
            <a:r>
              <a:rPr lang="en-US" sz="2496" b="1" dirty="0"/>
              <a:t>Analysis of Fine Structure Properties in Mass Distributions of Nuclear Reaction Products</a:t>
            </a:r>
            <a:r>
              <a:rPr lang="ru-RU" sz="2496" b="1" dirty="0"/>
              <a:t> </a:t>
            </a:r>
          </a:p>
          <a:p>
            <a:pPr marL="475488" indent="-475488">
              <a:buFont typeface="+mj-lt"/>
              <a:buAutoNum type="arabicPeriod"/>
            </a:pPr>
            <a:r>
              <a:rPr lang="en-US" sz="2496" b="1" dirty="0">
                <a:solidFill>
                  <a:srgbClr val="990033"/>
                </a:solidFill>
              </a:rPr>
              <a:t>Development of the information system for radiation biology data storing and processing</a:t>
            </a:r>
            <a:br>
              <a:rPr lang="ru-RU" sz="2496" b="1" dirty="0">
                <a:ln>
                  <a:solidFill>
                    <a:srgbClr val="003882"/>
                  </a:solidFill>
                </a:ln>
                <a:cs typeface="Arial" pitchFamily="34" charset="0"/>
              </a:rPr>
            </a:br>
            <a:endParaRPr lang="ru-RU" sz="2496" dirty="0">
              <a:cs typeface="Arial" panose="020B0604020202020204" pitchFamily="34" charset="0"/>
            </a:endParaRPr>
          </a:p>
        </p:txBody>
      </p:sp>
      <p:sp>
        <p:nvSpPr>
          <p:cNvPr id="4" name="Дата 3">
            <a:extLst>
              <a:ext uri="{FF2B5EF4-FFF2-40B4-BE49-F238E27FC236}">
                <a16:creationId xmlns:a16="http://schemas.microsoft.com/office/drawing/2014/main" id="{7C2BDD6D-4179-72AB-9172-93AA8F56B5A0}"/>
              </a:ext>
            </a:extLst>
          </p:cNvPr>
          <p:cNvSpPr>
            <a:spLocks noGrp="1"/>
          </p:cNvSpPr>
          <p:nvPr>
            <p:ph type="dt" sz="half" idx="10"/>
          </p:nvPr>
        </p:nvSpPr>
        <p:spPr/>
        <p:txBody>
          <a:bodyPr/>
          <a:lstStyle/>
          <a:p>
            <a:pPr defTabSz="950976"/>
            <a:fld id="{5C14B7DC-E14E-448C-A584-B5085AC9EC63}" type="datetime1">
              <a:rPr lang="ru-RU" altLang="ru-RU" smtClean="0">
                <a:solidFill>
                  <a:srgbClr val="000000"/>
                </a:solidFill>
                <a:effectLst/>
              </a:rPr>
              <a:t>25.10.2022</a:t>
            </a:fld>
            <a:endParaRPr lang="ru-RU" altLang="ru-RU">
              <a:solidFill>
                <a:srgbClr val="000000"/>
              </a:solidFill>
              <a:effectLst/>
            </a:endParaRPr>
          </a:p>
        </p:txBody>
      </p:sp>
      <p:sp>
        <p:nvSpPr>
          <p:cNvPr id="5" name="Нижний колонтитул 4">
            <a:extLst>
              <a:ext uri="{FF2B5EF4-FFF2-40B4-BE49-F238E27FC236}">
                <a16:creationId xmlns:a16="http://schemas.microsoft.com/office/drawing/2014/main" id="{3C48B865-AAC4-7D93-7817-87BD0F34008B}"/>
              </a:ext>
            </a:extLst>
          </p:cNvPr>
          <p:cNvSpPr>
            <a:spLocks noGrp="1"/>
          </p:cNvSpPr>
          <p:nvPr>
            <p:ph type="ftr" sz="quarter" idx="11"/>
          </p:nvPr>
        </p:nvSpPr>
        <p:spPr>
          <a:xfrm>
            <a:off x="4834696" y="6637316"/>
            <a:ext cx="4651228" cy="495322"/>
          </a:xfrm>
        </p:spPr>
        <p:txBody>
          <a:bodyPr/>
          <a:lstStyle/>
          <a:p>
            <a:pPr defTabSz="950976"/>
            <a:r>
              <a:rPr lang="ru-RU" altLang="ru-RU">
                <a:solidFill>
                  <a:srgbClr val="000000"/>
                </a:solidFill>
                <a:effectLst/>
              </a:rPr>
              <a:t>Ососков Г.А. </a:t>
            </a:r>
            <a:r>
              <a:rPr lang="en-US" altLang="ru-RU">
                <a:solidFill>
                  <a:srgbClr val="000000"/>
                </a:solidFill>
                <a:effectLst/>
              </a:rPr>
              <a:t>AYSS-22 Deep neural networks </a:t>
            </a:r>
            <a:endParaRPr lang="ru-RU" altLang="ru-RU" dirty="0">
              <a:solidFill>
                <a:srgbClr val="000000"/>
              </a:solidFill>
              <a:effectLst/>
            </a:endParaRPr>
          </a:p>
        </p:txBody>
      </p:sp>
      <p:sp>
        <p:nvSpPr>
          <p:cNvPr id="6" name="Номер слайда 5">
            <a:extLst>
              <a:ext uri="{FF2B5EF4-FFF2-40B4-BE49-F238E27FC236}">
                <a16:creationId xmlns:a16="http://schemas.microsoft.com/office/drawing/2014/main" id="{388F489C-D330-47BA-F46E-2C099217EF48}"/>
              </a:ext>
            </a:extLst>
          </p:cNvPr>
          <p:cNvSpPr>
            <a:spLocks noGrp="1"/>
          </p:cNvSpPr>
          <p:nvPr>
            <p:ph type="sldNum" sz="quarter" idx="12"/>
          </p:nvPr>
        </p:nvSpPr>
        <p:spPr>
          <a:xfrm>
            <a:off x="9485924" y="6495323"/>
            <a:ext cx="1134133" cy="495322"/>
          </a:xfrm>
        </p:spPr>
        <p:txBody>
          <a:bodyPr/>
          <a:lstStyle/>
          <a:p>
            <a:pPr defTabSz="950976"/>
            <a:fld id="{6D13492E-593C-44B2-A8F0-51CE709223F9}" type="slidenum">
              <a:rPr lang="ru-RU" altLang="ru-RU">
                <a:solidFill>
                  <a:srgbClr val="000000"/>
                </a:solidFill>
                <a:effectLst/>
              </a:rPr>
              <a:pPr defTabSz="950976"/>
              <a:t>7</a:t>
            </a:fld>
            <a:endParaRPr lang="ru-RU" altLang="ru-RU" dirty="0">
              <a:solidFill>
                <a:srgbClr val="000000"/>
              </a:solidFill>
              <a:effectLst/>
            </a:endParaRPr>
          </a:p>
        </p:txBody>
      </p:sp>
    </p:spTree>
    <p:extLst>
      <p:ext uri="{BB962C8B-B14F-4D97-AF65-F5344CB8AC3E}">
        <p14:creationId xmlns:p14="http://schemas.microsoft.com/office/powerpoint/2010/main" val="57689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21" y="3199921"/>
            <a:ext cx="5676339" cy="286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4844" y="1770096"/>
            <a:ext cx="2410266" cy="1572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17551" y="1128923"/>
            <a:ext cx="5574586" cy="608149"/>
          </a:xfrm>
          <a:prstGeom prst="rect">
            <a:avLst/>
          </a:prstGeom>
        </p:spPr>
        <p:txBody>
          <a:bodyPr wrap="square" lIns="95090" tIns="47546" rIns="95090" bIns="47546">
            <a:spAutoFit/>
          </a:bodyPr>
          <a:lstStyle/>
          <a:p>
            <a:pPr defTabSz="950976"/>
            <a:r>
              <a:rPr lang="en-US" sz="3328" b="1" u="sng" dirty="0">
                <a:solidFill>
                  <a:srgbClr val="1A0AEC"/>
                </a:solidFill>
                <a:effectLst/>
                <a:latin typeface="Arial"/>
              </a:rPr>
              <a:t>NICA Megaproject at JINR</a:t>
            </a:r>
            <a:endParaRPr lang="ru-RU" sz="3328" b="1" u="sng" dirty="0">
              <a:solidFill>
                <a:srgbClr val="000000"/>
              </a:solidFill>
              <a:effectLst/>
              <a:latin typeface="Arial"/>
            </a:endParaRPr>
          </a:p>
        </p:txBody>
      </p:sp>
      <p:sp>
        <p:nvSpPr>
          <p:cNvPr id="8" name="Прямоугольник 7"/>
          <p:cNvSpPr/>
          <p:nvPr/>
        </p:nvSpPr>
        <p:spPr>
          <a:xfrm>
            <a:off x="202699" y="6005298"/>
            <a:ext cx="3997872" cy="628723"/>
          </a:xfrm>
          <a:prstGeom prst="rect">
            <a:avLst/>
          </a:prstGeom>
        </p:spPr>
        <p:txBody>
          <a:bodyPr wrap="square" lIns="95090" tIns="47546" rIns="95090" bIns="47546">
            <a:spAutoFit/>
          </a:bodyPr>
          <a:lstStyle/>
          <a:p>
            <a:pPr defTabSz="950976"/>
            <a:r>
              <a:rPr lang="en-US" sz="1664" b="1" dirty="0">
                <a:solidFill>
                  <a:srgbClr val="000000"/>
                </a:solidFill>
                <a:effectLst/>
                <a:latin typeface="Arial"/>
              </a:rPr>
              <a:t>Scheme of the NICA complex with </a:t>
            </a:r>
          </a:p>
          <a:p>
            <a:pPr defTabSz="950976"/>
            <a:r>
              <a:rPr lang="en-US" sz="1664" b="1" dirty="0">
                <a:solidFill>
                  <a:srgbClr val="000000"/>
                </a:solidFill>
                <a:effectLst/>
                <a:latin typeface="Arial"/>
              </a:rPr>
              <a:t>experiments BM@N, MPD, SPD</a:t>
            </a:r>
            <a:endParaRPr lang="ru-RU" sz="1664" b="1" dirty="0">
              <a:solidFill>
                <a:srgbClr val="000000"/>
              </a:solidFill>
              <a:effectLst/>
              <a:latin typeface="Arial"/>
            </a:endParaRPr>
          </a:p>
        </p:txBody>
      </p:sp>
      <p:sp>
        <p:nvSpPr>
          <p:cNvPr id="12" name="TextBox 11"/>
          <p:cNvSpPr txBox="1"/>
          <p:nvPr/>
        </p:nvSpPr>
        <p:spPr>
          <a:xfrm>
            <a:off x="195001" y="1799961"/>
            <a:ext cx="2410266" cy="1427778"/>
          </a:xfrm>
          <a:prstGeom prst="rect">
            <a:avLst/>
          </a:prstGeom>
          <a:noFill/>
        </p:spPr>
        <p:txBody>
          <a:bodyPr wrap="square" lIns="95090" tIns="47546" rIns="95090" bIns="47546" rtlCol="0">
            <a:spAutoFit/>
          </a:bodyPr>
          <a:lstStyle/>
          <a:p>
            <a:pPr algn="ctr" defTabSz="950976"/>
            <a:r>
              <a:rPr lang="en-US" sz="1664" b="1" dirty="0">
                <a:solidFill>
                  <a:prstClr val="black"/>
                </a:solidFill>
                <a:effectLst/>
                <a:latin typeface="Arial"/>
              </a:rPr>
              <a:t>Experiment BM@N</a:t>
            </a:r>
          </a:p>
          <a:p>
            <a:pPr algn="ctr" defTabSz="950976"/>
            <a:r>
              <a:rPr lang="en-US" sz="1664" b="1" dirty="0">
                <a:solidFill>
                  <a:srgbClr val="C00000"/>
                </a:solidFill>
                <a:effectLst/>
                <a:latin typeface="Arial"/>
              </a:rPr>
              <a:t>Strip GEM detector</a:t>
            </a:r>
          </a:p>
          <a:p>
            <a:pPr algn="ctr" defTabSz="950976"/>
            <a:r>
              <a:rPr lang="en-US" sz="1664" b="1" dirty="0">
                <a:solidFill>
                  <a:srgbClr val="C00000"/>
                </a:solidFill>
                <a:effectLst/>
                <a:latin typeface="Arial"/>
              </a:rPr>
              <a:t>inside the magnet.</a:t>
            </a:r>
          </a:p>
          <a:p>
            <a:pPr algn="ctr" defTabSz="950976"/>
            <a:r>
              <a:rPr lang="en-US" sz="1664" b="1" dirty="0">
                <a:solidFill>
                  <a:prstClr val="black"/>
                </a:solidFill>
                <a:effectLst/>
                <a:latin typeface="Arial"/>
              </a:rPr>
              <a:t>Simulated Au</a:t>
            </a:r>
            <a:r>
              <a:rPr lang="ru-RU" sz="1664" b="1" dirty="0">
                <a:solidFill>
                  <a:prstClr val="black"/>
                </a:solidFill>
                <a:effectLst/>
                <a:latin typeface="Arial"/>
              </a:rPr>
              <a:t>+</a:t>
            </a:r>
            <a:r>
              <a:rPr lang="en-US" sz="1664" b="1" dirty="0">
                <a:solidFill>
                  <a:prstClr val="black"/>
                </a:solidFill>
                <a:effectLst/>
                <a:latin typeface="Arial"/>
              </a:rPr>
              <a:t>Au event is shown</a:t>
            </a:r>
            <a:endParaRPr lang="ru-RU" sz="1664" b="1" dirty="0">
              <a:solidFill>
                <a:prstClr val="black"/>
              </a:solidFill>
              <a:effectLst/>
              <a:latin typeface="Arial"/>
            </a:endParaRPr>
          </a:p>
        </p:txBody>
      </p:sp>
      <p:sp>
        <p:nvSpPr>
          <p:cNvPr id="13" name="Rectangle 1"/>
          <p:cNvSpPr>
            <a:spLocks noChangeArrowheads="1"/>
          </p:cNvSpPr>
          <p:nvPr/>
        </p:nvSpPr>
        <p:spPr bwMode="auto">
          <a:xfrm>
            <a:off x="5589105" y="1862684"/>
            <a:ext cx="6285143" cy="13443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950867"/>
            <a:r>
              <a:rPr lang="en-US" altLang="ru-RU" sz="2496" b="1" dirty="0">
                <a:solidFill>
                  <a:srgbClr val="0000FF"/>
                </a:solidFill>
                <a:effectLst/>
                <a:latin typeface="Arial"/>
                <a:cs typeface="Arial" panose="020B0604020202020204" pitchFamily="34" charset="0"/>
              </a:rPr>
              <a:t>NICA performance forecast</a:t>
            </a:r>
          </a:p>
          <a:p>
            <a:pPr defTabSz="950867"/>
            <a:r>
              <a:rPr lang="en-US" altLang="ru-RU" sz="2080" b="1" dirty="0">
                <a:solidFill>
                  <a:srgbClr val="212121"/>
                </a:solidFill>
                <a:effectLst/>
                <a:latin typeface="Arial"/>
                <a:cs typeface="Arial" panose="020B0604020202020204" pitchFamily="34" charset="0"/>
              </a:rPr>
              <a:t>Data transfer rate: </a:t>
            </a:r>
            <a:r>
              <a:rPr lang="en-US" altLang="ru-RU" sz="2080" b="1" dirty="0">
                <a:solidFill>
                  <a:srgbClr val="FF0000"/>
                </a:solidFill>
                <a:effectLst/>
                <a:latin typeface="Arial"/>
                <a:cs typeface="Arial" panose="020B0604020202020204" pitchFamily="34" charset="0"/>
              </a:rPr>
              <a:t>4.7 GB / s 19 billion events per year. </a:t>
            </a:r>
            <a:r>
              <a:rPr lang="en-US" altLang="ru-RU" sz="2080" b="1" dirty="0">
                <a:solidFill>
                  <a:srgbClr val="212121"/>
                </a:solidFill>
                <a:effectLst/>
                <a:latin typeface="Arial"/>
                <a:cs typeface="Arial" panose="020B0604020202020204" pitchFamily="34" charset="0"/>
              </a:rPr>
              <a:t>After processing and analysis it gives </a:t>
            </a:r>
            <a:r>
              <a:rPr lang="en-US" altLang="ru-RU" sz="2080" b="1" dirty="0">
                <a:solidFill>
                  <a:srgbClr val="FF0000"/>
                </a:solidFill>
                <a:effectLst/>
                <a:latin typeface="Arial"/>
                <a:cs typeface="Arial" panose="020B0604020202020204" pitchFamily="34" charset="0"/>
              </a:rPr>
              <a:t>8.4 PB </a:t>
            </a:r>
            <a:r>
              <a:rPr lang="en-US" altLang="ru-RU" sz="2080" b="1" dirty="0">
                <a:solidFill>
                  <a:srgbClr val="212121"/>
                </a:solidFill>
                <a:effectLst/>
                <a:latin typeface="Arial"/>
                <a:cs typeface="Arial" panose="020B0604020202020204" pitchFamily="34" charset="0"/>
              </a:rPr>
              <a:t>per year for storage</a:t>
            </a:r>
            <a:endParaRPr lang="ru-RU" altLang="ru-RU" sz="2080" b="1" dirty="0">
              <a:solidFill>
                <a:srgbClr val="FF0000"/>
              </a:solidFill>
              <a:effectLst/>
              <a:latin typeface="Arial"/>
              <a:cs typeface="Arial" panose="020B0604020202020204" pitchFamily="34" charset="0"/>
            </a:endParaRPr>
          </a:p>
        </p:txBody>
      </p:sp>
      <p:sp>
        <p:nvSpPr>
          <p:cNvPr id="9" name="Flowchart: Data 12">
            <a:extLst>
              <a:ext uri="{FF2B5EF4-FFF2-40B4-BE49-F238E27FC236}">
                <a16:creationId xmlns:a16="http://schemas.microsoft.com/office/drawing/2014/main" id="{8D8E34A4-8163-4150-AD62-35BBF27C2DD0}"/>
              </a:ext>
            </a:extLst>
          </p:cNvPr>
          <p:cNvSpPr/>
          <p:nvPr/>
        </p:nvSpPr>
        <p:spPr>
          <a:xfrm rot="4511855">
            <a:off x="696543" y="3629337"/>
            <a:ext cx="1250105" cy="1280499"/>
          </a:xfrm>
          <a:prstGeom prst="flowChartInputOutpu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5090" tIns="47546" rIns="95090" bIns="47546" rtlCol="0" anchor="ctr"/>
          <a:lstStyle/>
          <a:p>
            <a:pPr algn="ctr" defTabSz="950976"/>
            <a:endParaRPr lang="ru-RU" sz="1872" b="1">
              <a:solidFill>
                <a:srgbClr val="FFFFFF"/>
              </a:solidFill>
              <a:effectLst/>
              <a:latin typeface="Arial"/>
            </a:endParaRPr>
          </a:p>
        </p:txBody>
      </p:sp>
      <p:pic>
        <p:nvPicPr>
          <p:cNvPr id="14" name="Рисунок 13" descr="F:\Work\Conferences\2015\MMCP-2015\доклад с Мерцем\MPD general view.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2385" y="4960122"/>
            <a:ext cx="1733452" cy="1497569"/>
          </a:xfrm>
          <a:prstGeom prst="rect">
            <a:avLst/>
          </a:prstGeom>
          <a:noFill/>
          <a:ln>
            <a:noFill/>
          </a:ln>
        </p:spPr>
      </p:pic>
      <p:sp>
        <p:nvSpPr>
          <p:cNvPr id="5" name="Скругленный прямоугольник 4"/>
          <p:cNvSpPr/>
          <p:nvPr/>
        </p:nvSpPr>
        <p:spPr>
          <a:xfrm>
            <a:off x="4251448" y="4861281"/>
            <a:ext cx="1920003" cy="1752200"/>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090" tIns="47546" rIns="95090" bIns="47546" rtlCol="0" anchor="ctr"/>
          <a:lstStyle/>
          <a:p>
            <a:pPr algn="ctr" defTabSz="950976"/>
            <a:endParaRPr lang="ru-RU" sz="1872" b="1">
              <a:solidFill>
                <a:srgbClr val="FFFFFF"/>
              </a:solidFill>
              <a:effectLst/>
              <a:latin typeface="Arial"/>
            </a:endParaRPr>
          </a:p>
        </p:txBody>
      </p:sp>
      <p:sp>
        <p:nvSpPr>
          <p:cNvPr id="15" name="Flowchart: Data 12">
            <a:extLst>
              <a:ext uri="{FF2B5EF4-FFF2-40B4-BE49-F238E27FC236}">
                <a16:creationId xmlns:a16="http://schemas.microsoft.com/office/drawing/2014/main" id="{8D8E34A4-8163-4150-AD62-35BBF27C2DD0}"/>
              </a:ext>
            </a:extLst>
          </p:cNvPr>
          <p:cNvSpPr/>
          <p:nvPr/>
        </p:nvSpPr>
        <p:spPr>
          <a:xfrm rot="4511855">
            <a:off x="4296899" y="4050541"/>
            <a:ext cx="866780" cy="761507"/>
          </a:xfrm>
          <a:prstGeom prst="flowChartInputOutpu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5090" tIns="47546" rIns="95090" bIns="47546" rtlCol="0" anchor="ctr"/>
          <a:lstStyle/>
          <a:p>
            <a:pPr algn="ctr" defTabSz="950976"/>
            <a:endParaRPr lang="ru-RU" sz="1872" b="1">
              <a:solidFill>
                <a:srgbClr val="FFFFFF"/>
              </a:solidFill>
              <a:effectLst/>
              <a:latin typeface="Arial"/>
            </a:endParaRPr>
          </a:p>
        </p:txBody>
      </p:sp>
      <p:sp>
        <p:nvSpPr>
          <p:cNvPr id="7" name="TextBox 6"/>
          <p:cNvSpPr txBox="1"/>
          <p:nvPr/>
        </p:nvSpPr>
        <p:spPr>
          <a:xfrm>
            <a:off x="6233726" y="3368520"/>
            <a:ext cx="2544904" cy="2477698"/>
          </a:xfrm>
          <a:prstGeom prst="rect">
            <a:avLst/>
          </a:prstGeom>
          <a:noFill/>
        </p:spPr>
        <p:txBody>
          <a:bodyPr wrap="square" lIns="95090" tIns="47546" rIns="95090" bIns="47546" rtlCol="0">
            <a:spAutoFit/>
          </a:bodyPr>
          <a:lstStyle/>
          <a:p>
            <a:pPr defTabSz="950976"/>
            <a:r>
              <a:rPr lang="en-US" sz="1872" b="1" dirty="0">
                <a:effectLst/>
                <a:latin typeface="Arial"/>
              </a:rPr>
              <a:t>TPC track detector inside </a:t>
            </a:r>
            <a:r>
              <a:rPr lang="en-US" sz="1872" b="1" u="sng" dirty="0">
                <a:latin typeface="Arial"/>
              </a:rPr>
              <a:t>MPD</a:t>
            </a:r>
            <a:r>
              <a:rPr lang="en-US" sz="1872" b="1" dirty="0">
                <a:effectLst/>
                <a:latin typeface="Arial"/>
              </a:rPr>
              <a:t> magnet.</a:t>
            </a:r>
          </a:p>
          <a:p>
            <a:pPr defTabSz="950976"/>
            <a:endParaRPr lang="en-US" sz="500" b="1" dirty="0">
              <a:solidFill>
                <a:srgbClr val="C00000"/>
              </a:solidFill>
              <a:effectLst/>
              <a:latin typeface="Arial"/>
            </a:endParaRPr>
          </a:p>
          <a:p>
            <a:pPr defTabSz="950976"/>
            <a:r>
              <a:rPr lang="en-US" sz="1872" b="1" dirty="0">
                <a:solidFill>
                  <a:srgbClr val="C00000"/>
                </a:solidFill>
                <a:effectLst/>
                <a:latin typeface="Arial"/>
              </a:rPr>
              <a:t>3D view of simulated event from the interaction of gold ions, generating thousands of tracks is shown</a:t>
            </a:r>
            <a:endParaRPr lang="ru-RU" sz="1872" b="1" dirty="0">
              <a:solidFill>
                <a:srgbClr val="C00000"/>
              </a:solidFill>
              <a:effectLst/>
              <a:latin typeface="Arial"/>
            </a:endParaRPr>
          </a:p>
        </p:txBody>
      </p:sp>
      <p:sp>
        <p:nvSpPr>
          <p:cNvPr id="6" name="Дата 5"/>
          <p:cNvSpPr>
            <a:spLocks noGrp="1"/>
          </p:cNvSpPr>
          <p:nvPr>
            <p:ph type="dt" sz="half" idx="10"/>
          </p:nvPr>
        </p:nvSpPr>
        <p:spPr>
          <a:xfrm>
            <a:off x="1981529" y="6838134"/>
            <a:ext cx="2219043" cy="291337"/>
          </a:xfrm>
        </p:spPr>
        <p:txBody>
          <a:bodyPr/>
          <a:lstStyle/>
          <a:p>
            <a:pPr defTabSz="950976" fontAlgn="auto">
              <a:spcBef>
                <a:spcPts val="0"/>
              </a:spcBef>
              <a:spcAft>
                <a:spcPts val="0"/>
              </a:spcAft>
            </a:pPr>
            <a:fld id="{5C89C7D0-00F5-4B4B-A42D-E3CBE212EF06}" type="datetime1">
              <a:rPr lang="ru-RU" smtClean="0">
                <a:solidFill>
                  <a:srgbClr val="000000"/>
                </a:solidFill>
                <a:effectLst/>
                <a:latin typeface="Arial"/>
              </a:rPr>
              <a:t>25.10.2022</a:t>
            </a:fld>
            <a:endParaRPr lang="ru-RU" dirty="0">
              <a:solidFill>
                <a:srgbClr val="000000"/>
              </a:solidFill>
              <a:effectLst/>
              <a:latin typeface="Arial"/>
            </a:endParaRPr>
          </a:p>
        </p:txBody>
      </p:sp>
      <p:sp>
        <p:nvSpPr>
          <p:cNvPr id="16" name="Нижний колонтитул 15"/>
          <p:cNvSpPr>
            <a:spLocks noGrp="1"/>
          </p:cNvSpPr>
          <p:nvPr>
            <p:ph type="ftr" sz="quarter" idx="11"/>
          </p:nvPr>
        </p:nvSpPr>
        <p:spPr>
          <a:xfrm>
            <a:off x="3895794" y="6827077"/>
            <a:ext cx="4424899" cy="291337"/>
          </a:xfrm>
        </p:spPr>
        <p:txBody>
          <a:bodyPr/>
          <a:lstStyle/>
          <a:p>
            <a:pPr defTabSz="950976" fontAlgn="auto">
              <a:spcBef>
                <a:spcPts val="0"/>
              </a:spcBef>
              <a:spcAft>
                <a:spcPts val="0"/>
              </a:spcAft>
            </a:pPr>
            <a:r>
              <a:rPr lang="ru-RU">
                <a:solidFill>
                  <a:srgbClr val="000000"/>
                </a:solidFill>
                <a:effectLst/>
                <a:latin typeface="Arial"/>
              </a:rPr>
              <a:t>Ососков Г.А. </a:t>
            </a:r>
            <a:r>
              <a:rPr lang="en-US">
                <a:solidFill>
                  <a:srgbClr val="000000"/>
                </a:solidFill>
                <a:effectLst/>
                <a:latin typeface="Arial"/>
              </a:rPr>
              <a:t>AYSS-22 Deep neural networks </a:t>
            </a:r>
            <a:endParaRPr lang="ru-RU" dirty="0">
              <a:solidFill>
                <a:srgbClr val="000000"/>
              </a:solidFill>
              <a:effectLst/>
              <a:latin typeface="Arial"/>
            </a:endParaRPr>
          </a:p>
        </p:txBody>
      </p:sp>
      <p:sp>
        <p:nvSpPr>
          <p:cNvPr id="17" name="Номер слайда 16"/>
          <p:cNvSpPr>
            <a:spLocks noGrp="1"/>
          </p:cNvSpPr>
          <p:nvPr>
            <p:ph type="sldNum" sz="quarter" idx="12"/>
          </p:nvPr>
        </p:nvSpPr>
        <p:spPr>
          <a:xfrm>
            <a:off x="8731677" y="6705826"/>
            <a:ext cx="2219043" cy="291337"/>
          </a:xfrm>
        </p:spPr>
        <p:txBody>
          <a:bodyPr/>
          <a:lstStyle/>
          <a:p>
            <a:pPr defTabSz="950976" fontAlgn="auto">
              <a:spcBef>
                <a:spcPts val="0"/>
              </a:spcBef>
              <a:spcAft>
                <a:spcPts val="0"/>
              </a:spcAft>
            </a:pPr>
            <a:fld id="{24A25408-F686-4A7E-994C-6122F40E26F6}" type="slidenum">
              <a:rPr lang="ru-RU">
                <a:solidFill>
                  <a:srgbClr val="000000"/>
                </a:solidFill>
                <a:effectLst/>
                <a:latin typeface="Arial"/>
              </a:rPr>
              <a:pPr defTabSz="950976" fontAlgn="auto">
                <a:spcBef>
                  <a:spcPts val="0"/>
                </a:spcBef>
                <a:spcAft>
                  <a:spcPts val="0"/>
                </a:spcAft>
              </a:pPr>
              <a:t>8</a:t>
            </a:fld>
            <a:endParaRPr lang="ru-RU" dirty="0">
              <a:solidFill>
                <a:srgbClr val="000000"/>
              </a:solidFill>
              <a:effectLst/>
              <a:latin typeface="Arial"/>
            </a:endParaRPr>
          </a:p>
        </p:txBody>
      </p:sp>
      <p:sp>
        <p:nvSpPr>
          <p:cNvPr id="19" name="Заголовок 1">
            <a:extLst>
              <a:ext uri="{FF2B5EF4-FFF2-40B4-BE49-F238E27FC236}">
                <a16:creationId xmlns:a16="http://schemas.microsoft.com/office/drawing/2014/main" id="{45BC6014-B8A8-48E1-ABEA-0B3FA9497899}"/>
              </a:ext>
            </a:extLst>
          </p:cNvPr>
          <p:cNvSpPr>
            <a:spLocks noGrp="1"/>
          </p:cNvSpPr>
          <p:nvPr>
            <p:ph type="title"/>
          </p:nvPr>
        </p:nvSpPr>
        <p:spPr>
          <a:xfrm>
            <a:off x="872120" y="37575"/>
            <a:ext cx="10936711" cy="672444"/>
          </a:xfrm>
        </p:spPr>
        <p:txBody>
          <a:bodyPr>
            <a:normAutofit/>
          </a:bodyPr>
          <a:lstStyle/>
          <a:p>
            <a:r>
              <a:rPr lang="en-US" sz="3744" b="1" dirty="0">
                <a:solidFill>
                  <a:srgbClr val="0000FF"/>
                </a:solidFill>
                <a:latin typeface="Arial" panose="020B0604020202020204" pitchFamily="34" charset="0"/>
                <a:cs typeface="Arial" panose="020B0604020202020204" pitchFamily="34" charset="0"/>
              </a:rPr>
              <a:t>Experimental</a:t>
            </a:r>
            <a:r>
              <a:rPr lang="en-US" sz="3744" b="1" dirty="0">
                <a:solidFill>
                  <a:srgbClr val="0000FF"/>
                </a:solidFill>
              </a:rPr>
              <a:t> </a:t>
            </a:r>
            <a:r>
              <a:rPr lang="en-US" sz="3744" b="1" dirty="0">
                <a:solidFill>
                  <a:srgbClr val="0000FF"/>
                </a:solidFill>
                <a:latin typeface="Arial" panose="020B0604020202020204" pitchFamily="34" charset="0"/>
                <a:cs typeface="Arial" panose="020B0604020202020204" pitchFamily="34" charset="0"/>
              </a:rPr>
              <a:t>s</a:t>
            </a:r>
            <a:r>
              <a:rPr lang="ru-RU" sz="3744"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ources</a:t>
            </a:r>
            <a:r>
              <a:rPr lang="ru-RU" sz="3744"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ru-RU" sz="3744"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of</a:t>
            </a:r>
            <a:r>
              <a:rPr lang="ru-RU" sz="3744"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ru-RU" sz="3744"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measurement</a:t>
            </a:r>
            <a:r>
              <a:rPr lang="ru-RU" sz="3744"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ru-RU" sz="3744"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data</a:t>
            </a:r>
            <a:r>
              <a:rPr lang="en-US" sz="3744"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endParaRPr lang="ru-RU" sz="3744" b="1" dirty="0">
              <a:solidFill>
                <a:srgbClr val="0000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E5B8970-C1F8-4EAA-8C8E-8453FAFF6597}"/>
              </a:ext>
            </a:extLst>
          </p:cNvPr>
          <p:cNvSpPr txBox="1"/>
          <p:nvPr/>
        </p:nvSpPr>
        <p:spPr>
          <a:xfrm>
            <a:off x="156433" y="566636"/>
            <a:ext cx="12120425" cy="508473"/>
          </a:xfrm>
          <a:prstGeom prst="rect">
            <a:avLst/>
          </a:prstGeom>
          <a:noFill/>
        </p:spPr>
        <p:txBody>
          <a:bodyPr wrap="square" rtlCol="0">
            <a:spAutoFit/>
          </a:bodyPr>
          <a:lstStyle/>
          <a:p>
            <a:pPr defTabSz="950976" fontAlgn="auto">
              <a:spcBef>
                <a:spcPts val="0"/>
              </a:spcBef>
              <a:spcAft>
                <a:spcPts val="0"/>
              </a:spcAft>
            </a:pPr>
            <a:r>
              <a:rPr lang="en-US" sz="2704" b="1" dirty="0">
                <a:solidFill>
                  <a:prstClr val="black"/>
                </a:solidFill>
                <a:effectLst/>
                <a:latin typeface="Calibri" panose="020F0502020204030204"/>
              </a:rPr>
              <a:t>The main source of data at JINR is experimental high-energy physics (HEP)</a:t>
            </a:r>
            <a:endParaRPr lang="ru-RU" sz="1872" dirty="0">
              <a:solidFill>
                <a:prstClr val="black"/>
              </a:solidFill>
              <a:effectLst/>
              <a:latin typeface="Calibri" panose="020F0502020204030204"/>
            </a:endParaRPr>
          </a:p>
        </p:txBody>
      </p:sp>
      <p:sp>
        <p:nvSpPr>
          <p:cNvPr id="3" name="TextBox 2">
            <a:extLst>
              <a:ext uri="{FF2B5EF4-FFF2-40B4-BE49-F238E27FC236}">
                <a16:creationId xmlns:a16="http://schemas.microsoft.com/office/drawing/2014/main" id="{7CC5FAE0-1BE2-4AE8-8098-C8B3CEBF1400}"/>
              </a:ext>
            </a:extLst>
          </p:cNvPr>
          <p:cNvSpPr txBox="1"/>
          <p:nvPr/>
        </p:nvSpPr>
        <p:spPr>
          <a:xfrm>
            <a:off x="5565422" y="1044693"/>
            <a:ext cx="6383673" cy="732508"/>
          </a:xfrm>
          <a:prstGeom prst="rect">
            <a:avLst/>
          </a:prstGeom>
          <a:noFill/>
        </p:spPr>
        <p:txBody>
          <a:bodyPr wrap="square" rtlCol="0">
            <a:spAutoFit/>
          </a:bodyPr>
          <a:lstStyle/>
          <a:p>
            <a:pPr defTabSz="950976" fontAlgn="auto">
              <a:spcBef>
                <a:spcPts val="0"/>
              </a:spcBef>
              <a:spcAft>
                <a:spcPts val="0"/>
              </a:spcAft>
            </a:pPr>
            <a:r>
              <a:rPr lang="en-US" sz="2080" b="1" dirty="0">
                <a:solidFill>
                  <a:prstClr val="black"/>
                </a:solidFill>
                <a:effectLst/>
                <a:latin typeface="Arial" panose="020B0604020202020204" pitchFamily="34" charset="0"/>
                <a:cs typeface="Arial" panose="020B0604020202020204" pitchFamily="34" charset="0"/>
              </a:rPr>
              <a:t>There are two types of HEP experiments - </a:t>
            </a:r>
            <a:r>
              <a:rPr lang="en-US" sz="2080" b="1" dirty="0">
                <a:solidFill>
                  <a:srgbClr val="C00000"/>
                </a:solidFill>
                <a:effectLst/>
                <a:latin typeface="Arial" panose="020B0604020202020204" pitchFamily="34" charset="0"/>
                <a:cs typeface="Arial" panose="020B0604020202020204" pitchFamily="34" charset="0"/>
              </a:rPr>
              <a:t>with fixed target (</a:t>
            </a:r>
            <a:r>
              <a:rPr lang="en-US" sz="2080" b="1" cap="all" dirty="0" err="1">
                <a:solidFill>
                  <a:prstClr val="black"/>
                </a:solidFill>
                <a:effectLst/>
                <a:latin typeface="Arial" panose="020B0604020202020204" pitchFamily="34" charset="0"/>
                <a:cs typeface="Arial" panose="020B0604020202020204" pitchFamily="34" charset="0"/>
              </a:rPr>
              <a:t>bm@n</a:t>
            </a:r>
            <a:r>
              <a:rPr lang="en-US" sz="2080" b="1" dirty="0">
                <a:solidFill>
                  <a:prstClr val="black"/>
                </a:solidFill>
                <a:effectLst/>
                <a:latin typeface="Arial" panose="020B0604020202020204" pitchFamily="34" charset="0"/>
                <a:cs typeface="Arial" panose="020B0604020202020204" pitchFamily="34" charset="0"/>
              </a:rPr>
              <a:t>) and </a:t>
            </a:r>
            <a:r>
              <a:rPr lang="en-US" sz="2080" b="1" dirty="0">
                <a:solidFill>
                  <a:srgbClr val="C00000"/>
                </a:solidFill>
                <a:effectLst/>
                <a:latin typeface="Arial" panose="020B0604020202020204" pitchFamily="34" charset="0"/>
                <a:cs typeface="Arial" panose="020B0604020202020204" pitchFamily="34" charset="0"/>
              </a:rPr>
              <a:t>collider</a:t>
            </a:r>
            <a:r>
              <a:rPr lang="en-US" sz="2080" b="1" dirty="0">
                <a:solidFill>
                  <a:prstClr val="black"/>
                </a:solidFill>
                <a:effectLst/>
                <a:latin typeface="Arial" panose="020B0604020202020204" pitchFamily="34" charset="0"/>
                <a:cs typeface="Arial" panose="020B0604020202020204" pitchFamily="34" charset="0"/>
              </a:rPr>
              <a:t> ones (MPD)</a:t>
            </a:r>
            <a:endParaRPr lang="ru-RU" sz="2080" dirty="0">
              <a:solidFill>
                <a:prstClr val="black"/>
              </a:solidFill>
              <a:effectLst/>
              <a:latin typeface="Arial" panose="020B0604020202020204" pitchFamily="34" charset="0"/>
              <a:cs typeface="Arial" panose="020B0604020202020204" pitchFamily="34" charset="0"/>
            </a:endParaRPr>
          </a:p>
        </p:txBody>
      </p:sp>
      <p:pic>
        <p:nvPicPr>
          <p:cNvPr id="21" name="Picture 10">
            <a:extLst>
              <a:ext uri="{FF2B5EF4-FFF2-40B4-BE49-F238E27FC236}">
                <a16:creationId xmlns:a16="http://schemas.microsoft.com/office/drawing/2014/main" id="{77A6AF80-1FEB-75B1-48C8-22A71D29BA81}"/>
              </a:ext>
            </a:extLst>
          </p:cNvPr>
          <p:cNvPicPr>
            <a:picLocks noChangeAspect="1"/>
          </p:cNvPicPr>
          <p:nvPr/>
        </p:nvPicPr>
        <p:blipFill>
          <a:blip r:embed="rId5"/>
          <a:stretch>
            <a:fillRect/>
          </a:stretch>
        </p:blipFill>
        <p:spPr>
          <a:xfrm>
            <a:off x="8840905" y="3436359"/>
            <a:ext cx="3805499" cy="2694288"/>
          </a:xfrm>
          <a:prstGeom prst="rect">
            <a:avLst/>
          </a:prstGeom>
        </p:spPr>
      </p:pic>
      <p:sp>
        <p:nvSpPr>
          <p:cNvPr id="11" name="Стрелка вправо 10"/>
          <p:cNvSpPr/>
          <p:nvPr/>
        </p:nvSpPr>
        <p:spPr>
          <a:xfrm>
            <a:off x="7532274" y="5528396"/>
            <a:ext cx="1576837" cy="232863"/>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090" tIns="47546" rIns="95090" bIns="47546" rtlCol="0" anchor="ctr"/>
          <a:lstStyle/>
          <a:p>
            <a:pPr algn="ctr" defTabSz="950976"/>
            <a:endParaRPr lang="ru-RU" sz="1872" b="1">
              <a:solidFill>
                <a:srgbClr val="FFFFFF"/>
              </a:solidFill>
              <a:effectLst/>
              <a:latin typeface="Arial"/>
            </a:endParaRPr>
          </a:p>
        </p:txBody>
      </p:sp>
    </p:spTree>
    <p:extLst>
      <p:ext uri="{BB962C8B-B14F-4D97-AF65-F5344CB8AC3E}">
        <p14:creationId xmlns:p14="http://schemas.microsoft.com/office/powerpoint/2010/main" val="3596861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6"/>
          <p:cNvSpPr>
            <a:spLocks noGrp="1"/>
          </p:cNvSpPr>
          <p:nvPr>
            <p:ph type="sldNum" sz="quarter" idx="11"/>
          </p:nvPr>
        </p:nvSpPr>
        <p:spPr/>
        <p:txBody>
          <a:bodyPr/>
          <a:lstStyle/>
          <a:p>
            <a:pPr defTabSz="950976" fontAlgn="auto">
              <a:spcBef>
                <a:spcPts val="0"/>
              </a:spcBef>
              <a:spcAft>
                <a:spcPts val="0"/>
              </a:spcAft>
            </a:pPr>
            <a:fld id="{DD55753F-7A3A-4A73-8C73-34FEE8DA5D88}" type="slidenum">
              <a:rPr lang="ru-RU" altLang="ru-RU">
                <a:solidFill>
                  <a:prstClr val="black">
                    <a:tint val="75000"/>
                  </a:prstClr>
                </a:solidFill>
                <a:effectLst/>
                <a:latin typeface="Calibri" panose="020F0502020204030204"/>
              </a:rPr>
              <a:pPr defTabSz="950976" fontAlgn="auto">
                <a:spcBef>
                  <a:spcPts val="0"/>
                </a:spcBef>
                <a:spcAft>
                  <a:spcPts val="0"/>
                </a:spcAft>
              </a:pPr>
              <a:t>9</a:t>
            </a:fld>
            <a:endParaRPr lang="ru-RU" altLang="ru-RU">
              <a:solidFill>
                <a:prstClr val="black">
                  <a:tint val="75000"/>
                </a:prstClr>
              </a:solidFill>
              <a:effectLst/>
              <a:latin typeface="Calibri" panose="020F0502020204030204"/>
            </a:endParaRPr>
          </a:p>
        </p:txBody>
      </p:sp>
      <p:sp>
        <p:nvSpPr>
          <p:cNvPr id="22530" name="Rectangle 2"/>
          <p:cNvSpPr>
            <a:spLocks noGrp="1" noChangeArrowheads="1"/>
          </p:cNvSpPr>
          <p:nvPr>
            <p:ph type="title"/>
          </p:nvPr>
        </p:nvSpPr>
        <p:spPr>
          <a:xfrm>
            <a:off x="645923" y="-42038"/>
            <a:ext cx="9906686" cy="619385"/>
          </a:xfrm>
        </p:spPr>
        <p:txBody>
          <a:bodyPr>
            <a:normAutofit fontScale="90000"/>
          </a:bodyPr>
          <a:lstStyle/>
          <a:p>
            <a:r>
              <a:rPr lang="en-US" altLang="ru-RU" sz="4160" b="1" dirty="0">
                <a:solidFill>
                  <a:srgbClr val="0000FF"/>
                </a:solidFill>
                <a:latin typeface="Arial" panose="020B0604020202020204" pitchFamily="34" charset="0"/>
                <a:cs typeface="Arial" panose="020B0604020202020204" pitchFamily="34" charset="0"/>
              </a:rPr>
              <a:t>One</a:t>
            </a:r>
            <a:r>
              <a:rPr lang="ru-RU" altLang="ru-RU" sz="4160" b="1" dirty="0">
                <a:solidFill>
                  <a:srgbClr val="0000FF"/>
                </a:solidFill>
                <a:latin typeface="Arial" panose="020B0604020202020204" pitchFamily="34" charset="0"/>
                <a:cs typeface="Arial" panose="020B0604020202020204" pitchFamily="34" charset="0"/>
              </a:rPr>
              <a:t> </a:t>
            </a:r>
            <a:r>
              <a:rPr lang="en-US" altLang="ru-RU" sz="4160" b="1" dirty="0">
                <a:solidFill>
                  <a:srgbClr val="0000FF"/>
                </a:solidFill>
                <a:latin typeface="Arial" panose="020B0604020202020204" pitchFamily="34" charset="0"/>
                <a:cs typeface="Arial" panose="020B0604020202020204" pitchFamily="34" charset="0"/>
              </a:rPr>
              <a:t>more example of a HEP experiment </a:t>
            </a:r>
            <a:endParaRPr lang="ru-RU" altLang="ru-RU" sz="4160" b="1" dirty="0">
              <a:solidFill>
                <a:srgbClr val="0000FF"/>
              </a:solidFill>
              <a:latin typeface="Arial" panose="020B0604020202020204" pitchFamily="34" charset="0"/>
              <a:cs typeface="Arial" panose="020B0604020202020204" pitchFamily="34" charset="0"/>
            </a:endParaRPr>
          </a:p>
        </p:txBody>
      </p:sp>
      <p:graphicFrame>
        <p:nvGraphicFramePr>
          <p:cNvPr id="22532" name="Object 4"/>
          <p:cNvGraphicFramePr>
            <a:graphicFrameLocks noGrp="1" noChangeAspect="1"/>
          </p:cNvGraphicFramePr>
          <p:nvPr>
            <p:ph sz="quarter" idx="2"/>
          </p:nvPr>
        </p:nvGraphicFramePr>
        <p:xfrm>
          <a:off x="237283" y="826332"/>
          <a:ext cx="3369840" cy="2630160"/>
        </p:xfrm>
        <a:graphic>
          <a:graphicData uri="http://schemas.openxmlformats.org/presentationml/2006/ole">
            <mc:AlternateContent xmlns:mc="http://schemas.openxmlformats.org/markup-compatibility/2006">
              <mc:Choice xmlns:v="urn:schemas-microsoft-com:vml" Requires="v">
                <p:oleObj r:id="rId2" imgW="12047619" imgH="12161905" progId="">
                  <p:embed/>
                </p:oleObj>
              </mc:Choice>
              <mc:Fallback>
                <p:oleObj r:id="rId2" imgW="12047619" imgH="12161905" progId="">
                  <p:embed/>
                  <p:pic>
                    <p:nvPicPr>
                      <p:cNvPr id="22532"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83" y="826332"/>
                        <a:ext cx="3369840" cy="263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5" name="Rectangle 7"/>
          <p:cNvSpPr>
            <a:spLocks noChangeArrowheads="1"/>
          </p:cNvSpPr>
          <p:nvPr/>
        </p:nvSpPr>
        <p:spPr bwMode="auto">
          <a:xfrm>
            <a:off x="161071" y="3563902"/>
            <a:ext cx="3193503" cy="31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50976" fontAlgn="auto">
              <a:spcBef>
                <a:spcPts val="0"/>
              </a:spcBef>
              <a:spcAft>
                <a:spcPts val="0"/>
              </a:spcAft>
            </a:pPr>
            <a:r>
              <a:rPr lang="en-US" altLang="ru-RU" sz="1456" b="1" dirty="0">
                <a:solidFill>
                  <a:prstClr val="black"/>
                </a:solidFill>
                <a:effectLst/>
                <a:latin typeface="Arial" panose="020B0604020202020204" pitchFamily="34" charset="0"/>
                <a:cs typeface="Arial" panose="020B0604020202020204" pitchFamily="34" charset="0"/>
              </a:rPr>
              <a:t>schematic view of the </a:t>
            </a:r>
            <a:r>
              <a:rPr lang="ru-RU" altLang="ru-RU" sz="1456" b="1" dirty="0">
                <a:solidFill>
                  <a:prstClr val="black"/>
                </a:solidFill>
                <a:effectLst/>
                <a:latin typeface="Arial" panose="020B0604020202020204" pitchFamily="34" charset="0"/>
                <a:cs typeface="Arial" panose="020B0604020202020204" pitchFamily="34" charset="0"/>
              </a:rPr>
              <a:t> СВМ</a:t>
            </a:r>
            <a:r>
              <a:rPr lang="en-US" altLang="ru-RU" sz="1456" b="1" dirty="0">
                <a:solidFill>
                  <a:prstClr val="black"/>
                </a:solidFill>
                <a:effectLst/>
                <a:latin typeface="Arial" panose="020B0604020202020204" pitchFamily="34" charset="0"/>
                <a:cs typeface="Arial" panose="020B0604020202020204" pitchFamily="34" charset="0"/>
              </a:rPr>
              <a:t> setup</a:t>
            </a:r>
            <a:endParaRPr lang="ru-RU" altLang="ru-RU" sz="1456" b="1" dirty="0">
              <a:solidFill>
                <a:prstClr val="black"/>
              </a:solidFill>
              <a:effectLst/>
              <a:latin typeface="Arial" panose="020B0604020202020204" pitchFamily="34" charset="0"/>
              <a:cs typeface="Arial" panose="020B0604020202020204" pitchFamily="34" charset="0"/>
            </a:endParaRPr>
          </a:p>
        </p:txBody>
      </p:sp>
      <p:sp>
        <p:nvSpPr>
          <p:cNvPr id="22537" name="Rectangle 9"/>
          <p:cNvSpPr>
            <a:spLocks noChangeArrowheads="1"/>
          </p:cNvSpPr>
          <p:nvPr/>
        </p:nvSpPr>
        <p:spPr bwMode="auto">
          <a:xfrm>
            <a:off x="6789567" y="1918549"/>
            <a:ext cx="2471658" cy="38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50976" fontAlgn="auto">
              <a:spcBef>
                <a:spcPts val="0"/>
              </a:spcBef>
              <a:spcAft>
                <a:spcPts val="0"/>
              </a:spcAft>
            </a:pPr>
            <a:endParaRPr lang="ru-RU" altLang="ru-RU" sz="1872" b="1">
              <a:solidFill>
                <a:srgbClr val="0000FF"/>
              </a:solidFill>
              <a:effectLst/>
              <a:latin typeface="Calibri" panose="020F0502020204030204"/>
            </a:endParaRPr>
          </a:p>
        </p:txBody>
      </p:sp>
      <p:sp>
        <p:nvSpPr>
          <p:cNvPr id="22538" name="Rectangle 10"/>
          <p:cNvSpPr>
            <a:spLocks noChangeArrowheads="1"/>
          </p:cNvSpPr>
          <p:nvPr/>
        </p:nvSpPr>
        <p:spPr bwMode="auto">
          <a:xfrm>
            <a:off x="3662233" y="626733"/>
            <a:ext cx="2864293" cy="271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50976" fontAlgn="auto">
              <a:spcBef>
                <a:spcPts val="0"/>
              </a:spcBef>
              <a:spcAft>
                <a:spcPts val="0"/>
              </a:spcAft>
            </a:pPr>
            <a:r>
              <a:rPr lang="en-US" altLang="ru-RU" sz="2496" b="1" dirty="0">
                <a:solidFill>
                  <a:prstClr val="black"/>
                </a:solidFill>
                <a:effectLst>
                  <a:outerShdw blurRad="38100" dist="38100" dir="2700000" algn="tl">
                    <a:srgbClr val="C0C0C0"/>
                  </a:outerShdw>
                </a:effectLst>
                <a:latin typeface="Calibri" panose="020F0502020204030204"/>
              </a:rPr>
              <a:t> </a:t>
            </a:r>
            <a:r>
              <a:rPr lang="ru-RU" altLang="ru-RU" sz="2496" b="1" dirty="0">
                <a:solidFill>
                  <a:prstClr val="black"/>
                </a:solidFill>
                <a:effectLst>
                  <a:outerShdw blurRad="38100" dist="38100" dir="2700000" algn="tl">
                    <a:srgbClr val="C0C0C0"/>
                  </a:outerShdw>
                </a:effectLst>
                <a:latin typeface="Calibri" panose="020F0502020204030204"/>
              </a:rPr>
              <a:t>СВМ </a:t>
            </a:r>
            <a:r>
              <a:rPr lang="en-US" altLang="ru-RU" sz="2496" b="1" dirty="0">
                <a:solidFill>
                  <a:prstClr val="black"/>
                </a:solidFill>
                <a:effectLst>
                  <a:outerShdw blurRad="38100" dist="38100" dir="2700000" algn="tl">
                    <a:srgbClr val="C0C0C0"/>
                  </a:outerShdw>
                </a:effectLst>
                <a:latin typeface="Calibri" panose="020F0502020204030204"/>
              </a:rPr>
              <a:t>experiment</a:t>
            </a:r>
            <a:r>
              <a:rPr lang="en-US" altLang="ru-RU" sz="2496" b="1" dirty="0">
                <a:solidFill>
                  <a:prstClr val="black"/>
                </a:solidFill>
                <a:effectLst/>
                <a:latin typeface="Calibri" panose="020F0502020204030204"/>
              </a:rPr>
              <a:t> </a:t>
            </a:r>
          </a:p>
          <a:p>
            <a:pPr defTabSz="950976" fontAlgn="auto">
              <a:spcBef>
                <a:spcPts val="0"/>
              </a:spcBef>
              <a:spcAft>
                <a:spcPts val="0"/>
              </a:spcAft>
            </a:pPr>
            <a:r>
              <a:rPr lang="ru-RU" altLang="ru-RU" sz="2080" b="1" dirty="0">
                <a:solidFill>
                  <a:prstClr val="black"/>
                </a:solidFill>
                <a:effectLst/>
                <a:latin typeface="Calibri" panose="020F0502020204030204"/>
              </a:rPr>
              <a:t>(</a:t>
            </a:r>
            <a:r>
              <a:rPr lang="en-US" altLang="ru-RU" sz="2080" b="1" dirty="0">
                <a:solidFill>
                  <a:prstClr val="black"/>
                </a:solidFill>
                <a:effectLst/>
                <a:latin typeface="Calibri" panose="020F0502020204030204"/>
              </a:rPr>
              <a:t>Germany,</a:t>
            </a:r>
            <a:r>
              <a:rPr lang="ru-RU" altLang="ru-RU" sz="2080" b="1" dirty="0">
                <a:solidFill>
                  <a:prstClr val="black"/>
                </a:solidFill>
                <a:effectLst/>
                <a:latin typeface="Calibri" panose="020F0502020204030204"/>
              </a:rPr>
              <a:t> </a:t>
            </a:r>
            <a:r>
              <a:rPr lang="en-US" altLang="ru-RU" sz="2080" b="1" dirty="0">
                <a:solidFill>
                  <a:prstClr val="black"/>
                </a:solidFill>
                <a:effectLst/>
                <a:latin typeface="Calibri" panose="020F0502020204030204"/>
              </a:rPr>
              <a:t>GSI, to be running in 2023)</a:t>
            </a:r>
          </a:p>
          <a:p>
            <a:pPr defTabSz="950976" fontAlgn="auto">
              <a:spcBef>
                <a:spcPts val="0"/>
              </a:spcBef>
              <a:spcAft>
                <a:spcPts val="0"/>
              </a:spcAft>
            </a:pPr>
            <a:r>
              <a:rPr lang="en-US" altLang="ru-RU" sz="2080" b="1" dirty="0">
                <a:solidFill>
                  <a:srgbClr val="0000FF"/>
                </a:solidFill>
                <a:effectLst/>
                <a:latin typeface="Calibri" panose="020F0502020204030204"/>
              </a:rPr>
              <a:t>Data rate: </a:t>
            </a:r>
          </a:p>
          <a:p>
            <a:pPr defTabSz="950976" fontAlgn="auto">
              <a:spcBef>
                <a:spcPts val="0"/>
              </a:spcBef>
              <a:spcAft>
                <a:spcPts val="0"/>
              </a:spcAft>
            </a:pPr>
            <a:r>
              <a:rPr lang="en-US" altLang="ru-RU" sz="2080" b="1" dirty="0">
                <a:solidFill>
                  <a:srgbClr val="FF0000"/>
                </a:solidFill>
                <a:effectLst/>
                <a:latin typeface="Calibri" panose="020F0502020204030204"/>
              </a:rPr>
              <a:t>10</a:t>
            </a:r>
            <a:r>
              <a:rPr lang="en-US" altLang="ru-RU" sz="2080" b="1" baseline="30000" dirty="0">
                <a:solidFill>
                  <a:srgbClr val="FF0000"/>
                </a:solidFill>
                <a:effectLst/>
                <a:latin typeface="Calibri" panose="020F0502020204030204"/>
              </a:rPr>
              <a:t>7</a:t>
            </a:r>
            <a:r>
              <a:rPr lang="en-US" altLang="ru-RU" sz="2080" b="1" dirty="0">
                <a:solidFill>
                  <a:srgbClr val="FF0000"/>
                </a:solidFill>
                <a:effectLst/>
                <a:latin typeface="Calibri" panose="020F0502020204030204"/>
              </a:rPr>
              <a:t> events per sec</a:t>
            </a:r>
            <a:r>
              <a:rPr lang="en-US" altLang="ru-RU" sz="2080" b="1" dirty="0">
                <a:solidFill>
                  <a:srgbClr val="0000FF"/>
                </a:solidFill>
                <a:effectLst/>
                <a:latin typeface="Calibri" panose="020F0502020204030204"/>
              </a:rPr>
              <a:t>,</a:t>
            </a:r>
          </a:p>
          <a:p>
            <a:pPr defTabSz="950976" fontAlgn="auto">
              <a:spcBef>
                <a:spcPts val="0"/>
              </a:spcBef>
              <a:spcAft>
                <a:spcPts val="0"/>
              </a:spcAft>
            </a:pPr>
            <a:r>
              <a:rPr lang="en-US" altLang="ru-RU" sz="2080" b="1" dirty="0">
                <a:solidFill>
                  <a:srgbClr val="0000FF"/>
                </a:solidFill>
                <a:effectLst/>
                <a:latin typeface="Calibri" panose="020F0502020204030204"/>
              </a:rPr>
              <a:t> ~1000 tracks per event</a:t>
            </a:r>
          </a:p>
          <a:p>
            <a:pPr defTabSz="950976" fontAlgn="auto">
              <a:spcBef>
                <a:spcPts val="0"/>
              </a:spcBef>
              <a:spcAft>
                <a:spcPts val="0"/>
              </a:spcAft>
            </a:pPr>
            <a:r>
              <a:rPr lang="en-US" altLang="ru-RU" sz="2080" b="1" u="sng" dirty="0">
                <a:solidFill>
                  <a:srgbClr val="0000FF"/>
                </a:solidFill>
                <a:effectLst/>
                <a:latin typeface="Calibri" panose="020F0502020204030204"/>
              </a:rPr>
              <a:t>~100 numbers per track</a:t>
            </a:r>
          </a:p>
          <a:p>
            <a:pPr defTabSz="950976" fontAlgn="auto">
              <a:spcBef>
                <a:spcPts val="0"/>
              </a:spcBef>
              <a:spcAft>
                <a:spcPts val="0"/>
              </a:spcAft>
            </a:pPr>
            <a:r>
              <a:rPr lang="en-US" altLang="ru-RU" sz="2080" b="1" dirty="0">
                <a:solidFill>
                  <a:srgbClr val="FF0066"/>
                </a:solidFill>
                <a:effectLst>
                  <a:outerShdw blurRad="38100" dist="38100" dir="2700000" algn="tl">
                    <a:srgbClr val="C0C0C0"/>
                  </a:outerShdw>
                </a:effectLst>
                <a:latin typeface="Calibri" panose="020F0502020204030204"/>
              </a:rPr>
              <a:t>Total: terabytes/sec !</a:t>
            </a:r>
            <a:endParaRPr lang="en-US" altLang="ru-RU" sz="832" b="1" dirty="0">
              <a:solidFill>
                <a:srgbClr val="0000FF"/>
              </a:solidFill>
              <a:effectLst>
                <a:outerShdw blurRad="38100" dist="38100" dir="2700000" algn="tl">
                  <a:srgbClr val="C0C0C0"/>
                </a:outerShdw>
              </a:effectLst>
              <a:latin typeface="Calibri" panose="020F0502020204030204"/>
            </a:endParaRPr>
          </a:p>
        </p:txBody>
      </p:sp>
      <p:sp>
        <p:nvSpPr>
          <p:cNvPr id="22539" name="Rectangle 11"/>
          <p:cNvSpPr>
            <a:spLocks noChangeArrowheads="1"/>
          </p:cNvSpPr>
          <p:nvPr/>
        </p:nvSpPr>
        <p:spPr bwMode="auto">
          <a:xfrm>
            <a:off x="6688239" y="2959848"/>
            <a:ext cx="5816923" cy="31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50976" fontAlgn="auto">
              <a:spcBef>
                <a:spcPts val="0"/>
              </a:spcBef>
              <a:spcAft>
                <a:spcPts val="0"/>
              </a:spcAft>
            </a:pPr>
            <a:r>
              <a:rPr lang="en-US" altLang="ru-RU" sz="1456" b="1" dirty="0">
                <a:solidFill>
                  <a:prstClr val="black"/>
                </a:solidFill>
                <a:effectLst/>
                <a:latin typeface="Calibri" panose="020F0502020204030204"/>
              </a:rPr>
              <a:t>simulated event of the central</a:t>
            </a:r>
            <a:r>
              <a:rPr lang="ru-RU" altLang="ru-RU" sz="1456" b="1" dirty="0">
                <a:solidFill>
                  <a:prstClr val="black"/>
                </a:solidFill>
                <a:effectLst/>
                <a:latin typeface="Calibri" panose="020F0502020204030204"/>
              </a:rPr>
              <a:t> </a:t>
            </a:r>
            <a:r>
              <a:rPr lang="ru-RU" altLang="ru-RU" sz="1456" b="1" dirty="0" err="1">
                <a:solidFill>
                  <a:prstClr val="black"/>
                </a:solidFill>
                <a:effectLst/>
                <a:latin typeface="Calibri" panose="020F0502020204030204"/>
              </a:rPr>
              <a:t>Au+Au</a:t>
            </a:r>
            <a:r>
              <a:rPr lang="ru-RU" altLang="ru-RU" sz="1456" b="1" dirty="0">
                <a:solidFill>
                  <a:prstClr val="black"/>
                </a:solidFill>
                <a:effectLst/>
                <a:latin typeface="Calibri" panose="020F0502020204030204"/>
              </a:rPr>
              <a:t> </a:t>
            </a:r>
            <a:r>
              <a:rPr lang="en-US" altLang="ru-RU" sz="1456" b="1" dirty="0">
                <a:solidFill>
                  <a:prstClr val="black"/>
                </a:solidFill>
                <a:effectLst/>
                <a:latin typeface="Calibri" panose="020F0502020204030204"/>
              </a:rPr>
              <a:t>collision in the vertex detector</a:t>
            </a:r>
            <a:endParaRPr lang="ru-RU" altLang="ru-RU" sz="1456" b="1" dirty="0">
              <a:solidFill>
                <a:prstClr val="black"/>
              </a:solidFill>
              <a:effectLst/>
              <a:latin typeface="Calibri" panose="020F0502020204030204"/>
            </a:endParaRPr>
          </a:p>
        </p:txBody>
      </p:sp>
      <p:graphicFrame>
        <p:nvGraphicFramePr>
          <p:cNvPr id="22540" name="Object 12"/>
          <p:cNvGraphicFramePr>
            <a:graphicFrameLocks noGrp="1" noChangeAspect="1"/>
          </p:cNvGraphicFramePr>
          <p:nvPr>
            <p:ph sz="quarter" idx="3"/>
          </p:nvPr>
        </p:nvGraphicFramePr>
        <p:xfrm>
          <a:off x="3396393" y="3839948"/>
          <a:ext cx="4134035" cy="2169917"/>
        </p:xfrm>
        <a:graphic>
          <a:graphicData uri="http://schemas.openxmlformats.org/presentationml/2006/ole">
            <mc:AlternateContent xmlns:mc="http://schemas.openxmlformats.org/markup-compatibility/2006">
              <mc:Choice xmlns:v="urn:schemas-microsoft-com:vml" Requires="v">
                <p:oleObj r:id="rId4" imgW="6792273" imgH="3561905" progId="">
                  <p:embed/>
                </p:oleObj>
              </mc:Choice>
              <mc:Fallback>
                <p:oleObj r:id="rId4" imgW="6792273" imgH="3561905" progId="">
                  <p:embed/>
                  <p:pic>
                    <p:nvPicPr>
                      <p:cNvPr id="2254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6393" y="3839948"/>
                        <a:ext cx="4134035" cy="2169917"/>
                      </a:xfrm>
                      <a:prstGeom prst="rect">
                        <a:avLst/>
                      </a:prstGeom>
                      <a:noFill/>
                      <a:ln>
                        <a:noFill/>
                      </a:ln>
                      <a:effectLst/>
                    </p:spPr>
                  </p:pic>
                </p:oleObj>
              </mc:Fallback>
            </mc:AlternateContent>
          </a:graphicData>
        </a:graphic>
      </p:graphicFrame>
      <p:sp>
        <p:nvSpPr>
          <p:cNvPr id="22542" name="Rectangle 14"/>
          <p:cNvSpPr>
            <a:spLocks noChangeArrowheads="1"/>
          </p:cNvSpPr>
          <p:nvPr/>
        </p:nvSpPr>
        <p:spPr bwMode="auto">
          <a:xfrm>
            <a:off x="7530428" y="3820937"/>
            <a:ext cx="4810390" cy="153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50976" fontAlgn="auto">
              <a:spcBef>
                <a:spcPts val="0"/>
              </a:spcBef>
              <a:spcAft>
                <a:spcPts val="0"/>
              </a:spcAft>
            </a:pPr>
            <a:r>
              <a:rPr lang="en-US" altLang="ru-RU" sz="1872" b="1" dirty="0">
                <a:solidFill>
                  <a:prstClr val="black"/>
                </a:solidFill>
                <a:effectLst/>
                <a:latin typeface="Calibri" panose="020F0502020204030204"/>
              </a:rPr>
              <a:t>Problems are to recognize all of these tracks and RICH rings and evaluate their parameters despite of their overlapping, noise  and optical shape distortions lead to elliptic shapes of rings</a:t>
            </a:r>
            <a:r>
              <a:rPr lang="ru-RU" altLang="ru-RU" sz="1872" b="1" dirty="0">
                <a:solidFill>
                  <a:prstClr val="black"/>
                </a:solidFill>
                <a:effectLst/>
                <a:latin typeface="Calibri" panose="020F0502020204030204"/>
              </a:rPr>
              <a:t> </a:t>
            </a:r>
            <a:r>
              <a:rPr lang="en-US" altLang="ru-RU" sz="1872" dirty="0">
                <a:solidFill>
                  <a:prstClr val="black"/>
                </a:solidFill>
                <a:effectLst/>
                <a:latin typeface="Calibri" panose="020F0502020204030204"/>
              </a:rPr>
              <a:t>(</a:t>
            </a:r>
            <a:r>
              <a:rPr lang="en-US" altLang="ru-RU" sz="1872" dirty="0">
                <a:solidFill>
                  <a:srgbClr val="0000FF"/>
                </a:solidFill>
                <a:effectLst/>
                <a:latin typeface="Calibri" panose="020F0502020204030204"/>
              </a:rPr>
              <a:t>ellipse fitting)</a:t>
            </a:r>
            <a:endParaRPr lang="ru-RU" altLang="ru-RU" sz="1872" b="1" dirty="0">
              <a:solidFill>
                <a:prstClr val="black"/>
              </a:solidFill>
              <a:effectLst/>
              <a:latin typeface="Calibri" panose="020F0502020204030204"/>
            </a:endParaRPr>
          </a:p>
        </p:txBody>
      </p:sp>
      <p:sp>
        <p:nvSpPr>
          <p:cNvPr id="22543" name="Rectangle 15"/>
          <p:cNvSpPr>
            <a:spLocks noChangeArrowheads="1"/>
          </p:cNvSpPr>
          <p:nvPr/>
        </p:nvSpPr>
        <p:spPr bwMode="auto">
          <a:xfrm>
            <a:off x="3128663" y="6063235"/>
            <a:ext cx="4810389" cy="54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50976" fontAlgn="auto">
              <a:spcBef>
                <a:spcPts val="0"/>
              </a:spcBef>
              <a:spcAft>
                <a:spcPts val="0"/>
              </a:spcAft>
            </a:pPr>
            <a:r>
              <a:rPr lang="en-US" altLang="ru-RU" sz="1456" b="1" dirty="0">
                <a:solidFill>
                  <a:prstClr val="black"/>
                </a:solidFill>
                <a:effectLst/>
                <a:latin typeface="Arial" panose="020B0604020202020204" pitchFamily="34" charset="0"/>
                <a:cs typeface="Arial" panose="020B0604020202020204" pitchFamily="34" charset="0"/>
              </a:rPr>
              <a:t>A fragment of photodetector plane. In average there </a:t>
            </a:r>
          </a:p>
          <a:p>
            <a:pPr algn="ctr" defTabSz="950976" fontAlgn="auto">
              <a:spcBef>
                <a:spcPts val="0"/>
              </a:spcBef>
              <a:spcAft>
                <a:spcPts val="0"/>
              </a:spcAft>
            </a:pPr>
            <a:r>
              <a:rPr lang="en-US" altLang="ru-RU" sz="1456" b="1" dirty="0">
                <a:solidFill>
                  <a:prstClr val="black"/>
                </a:solidFill>
                <a:effectLst/>
                <a:latin typeface="Arial" panose="020B0604020202020204" pitchFamily="34" charset="0"/>
                <a:cs typeface="Arial" panose="020B0604020202020204" pitchFamily="34" charset="0"/>
              </a:rPr>
              <a:t>are 1200 points per event forming 75 rings.</a:t>
            </a:r>
            <a:endParaRPr lang="ru-RU" altLang="ru-RU" sz="1456" b="1" dirty="0">
              <a:solidFill>
                <a:prstClr val="black"/>
              </a:solidFill>
              <a:effectLst/>
              <a:latin typeface="Arial" panose="020B0604020202020204" pitchFamily="34" charset="0"/>
              <a:cs typeface="Arial" panose="020B0604020202020204" pitchFamily="34" charset="0"/>
            </a:endParaRPr>
          </a:p>
        </p:txBody>
      </p:sp>
      <p:sp>
        <p:nvSpPr>
          <p:cNvPr id="22544" name="Text Box 16"/>
          <p:cNvSpPr txBox="1">
            <a:spLocks noChangeArrowheads="1"/>
          </p:cNvSpPr>
          <p:nvPr/>
        </p:nvSpPr>
        <p:spPr bwMode="auto">
          <a:xfrm>
            <a:off x="224951" y="658122"/>
            <a:ext cx="1276311" cy="86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50976" fontAlgn="auto">
              <a:spcBef>
                <a:spcPts val="0"/>
              </a:spcBef>
              <a:spcAft>
                <a:spcPts val="0"/>
              </a:spcAft>
            </a:pPr>
            <a:r>
              <a:rPr lang="en-US" altLang="ru-RU" sz="1664" b="1" dirty="0">
                <a:solidFill>
                  <a:srgbClr val="0033CC"/>
                </a:solidFill>
                <a:effectLst/>
                <a:latin typeface="Arial" panose="020B0604020202020204" pitchFamily="34" charset="0"/>
                <a:cs typeface="Arial" panose="020B0604020202020204" pitchFamily="34" charset="0"/>
              </a:rPr>
              <a:t>C</a:t>
            </a:r>
            <a:r>
              <a:rPr lang="en-US" altLang="ru-RU" sz="1664" dirty="0">
                <a:solidFill>
                  <a:srgbClr val="0033CC"/>
                </a:solidFill>
                <a:effectLst/>
                <a:latin typeface="Arial" panose="020B0604020202020204" pitchFamily="34" charset="0"/>
                <a:cs typeface="Arial" panose="020B0604020202020204" pitchFamily="34" charset="0"/>
              </a:rPr>
              <a:t>ondensed</a:t>
            </a:r>
          </a:p>
          <a:p>
            <a:pPr defTabSz="950976" fontAlgn="auto">
              <a:spcBef>
                <a:spcPts val="0"/>
              </a:spcBef>
              <a:spcAft>
                <a:spcPts val="0"/>
              </a:spcAft>
            </a:pPr>
            <a:r>
              <a:rPr lang="en-US" altLang="ru-RU" sz="1664" b="1" dirty="0" err="1">
                <a:solidFill>
                  <a:srgbClr val="0033CC"/>
                </a:solidFill>
                <a:effectLst/>
                <a:latin typeface="Arial" panose="020B0604020202020204" pitchFamily="34" charset="0"/>
                <a:cs typeface="Arial" panose="020B0604020202020204" pitchFamily="34" charset="0"/>
              </a:rPr>
              <a:t>B</a:t>
            </a:r>
            <a:r>
              <a:rPr lang="en-US" altLang="ru-RU" sz="1664" dirty="0" err="1">
                <a:solidFill>
                  <a:srgbClr val="0033CC"/>
                </a:solidFill>
                <a:effectLst/>
                <a:latin typeface="Arial" panose="020B0604020202020204" pitchFamily="34" charset="0"/>
                <a:cs typeface="Arial" panose="020B0604020202020204" pitchFamily="34" charset="0"/>
              </a:rPr>
              <a:t>arion</a:t>
            </a:r>
            <a:endParaRPr lang="en-US" altLang="ru-RU" sz="1664" dirty="0">
              <a:solidFill>
                <a:srgbClr val="0033CC"/>
              </a:solidFill>
              <a:effectLst/>
              <a:latin typeface="Arial" panose="020B0604020202020204" pitchFamily="34" charset="0"/>
              <a:cs typeface="Arial" panose="020B0604020202020204" pitchFamily="34" charset="0"/>
            </a:endParaRPr>
          </a:p>
          <a:p>
            <a:pPr defTabSz="950976" fontAlgn="auto">
              <a:spcBef>
                <a:spcPts val="0"/>
              </a:spcBef>
              <a:spcAft>
                <a:spcPts val="0"/>
              </a:spcAft>
            </a:pPr>
            <a:r>
              <a:rPr lang="en-US" altLang="ru-RU" sz="1664" b="1" dirty="0">
                <a:solidFill>
                  <a:srgbClr val="0033CC"/>
                </a:solidFill>
                <a:effectLst/>
                <a:latin typeface="Arial" panose="020B0604020202020204" pitchFamily="34" charset="0"/>
                <a:cs typeface="Arial" panose="020B0604020202020204" pitchFamily="34" charset="0"/>
              </a:rPr>
              <a:t>M</a:t>
            </a:r>
            <a:r>
              <a:rPr lang="en-US" altLang="ru-RU" sz="1664" dirty="0">
                <a:solidFill>
                  <a:srgbClr val="0033CC"/>
                </a:solidFill>
                <a:effectLst/>
                <a:latin typeface="Arial" panose="020B0604020202020204" pitchFamily="34" charset="0"/>
                <a:cs typeface="Arial" panose="020B0604020202020204" pitchFamily="34" charset="0"/>
              </a:rPr>
              <a:t>atter</a:t>
            </a:r>
            <a:endParaRPr lang="ru-RU" altLang="ru-RU" sz="1664" dirty="0">
              <a:solidFill>
                <a:srgbClr val="0033CC"/>
              </a:solidFill>
              <a:effectLst/>
              <a:latin typeface="Arial" panose="020B0604020202020204" pitchFamily="34" charset="0"/>
              <a:cs typeface="Arial" panose="020B0604020202020204" pitchFamily="34" charset="0"/>
            </a:endParaRPr>
          </a:p>
        </p:txBody>
      </p:sp>
      <p:sp>
        <p:nvSpPr>
          <p:cNvPr id="22545" name="AutoShape 17"/>
          <p:cNvSpPr>
            <a:spLocks noChangeArrowheads="1"/>
          </p:cNvSpPr>
          <p:nvPr/>
        </p:nvSpPr>
        <p:spPr bwMode="auto">
          <a:xfrm>
            <a:off x="9765305" y="5116743"/>
            <a:ext cx="1475484" cy="163768"/>
          </a:xfrm>
          <a:prstGeom prst="rightArrow">
            <a:avLst>
              <a:gd name="adj1" fmla="val 50000"/>
              <a:gd name="adj2" fmla="val 566912"/>
            </a:avLst>
          </a:prstGeom>
          <a:solidFill>
            <a:srgbClr val="FF0000"/>
          </a:solidFill>
          <a:ln w="9525">
            <a:solidFill>
              <a:schemeClr val="tx1"/>
            </a:solidFill>
            <a:miter lim="800000"/>
            <a:headEnd/>
            <a:tailEnd/>
          </a:ln>
          <a:effectLst/>
        </p:spPr>
        <p:txBody>
          <a:bodyPr wrap="none" anchor="ctr"/>
          <a:lstStyle/>
          <a:p>
            <a:pPr defTabSz="950976" fontAlgn="auto">
              <a:spcBef>
                <a:spcPts val="0"/>
              </a:spcBef>
              <a:spcAft>
                <a:spcPts val="0"/>
              </a:spcAft>
            </a:pPr>
            <a:endParaRPr lang="ru-RU" sz="1872">
              <a:solidFill>
                <a:prstClr val="black"/>
              </a:solidFill>
              <a:effectLst/>
              <a:latin typeface="Calibri" panose="020F0502020204030204"/>
            </a:endParaRPr>
          </a:p>
        </p:txBody>
      </p:sp>
      <p:sp>
        <p:nvSpPr>
          <p:cNvPr id="22546" name="Text Box 18"/>
          <p:cNvSpPr txBox="1">
            <a:spLocks noChangeArrowheads="1"/>
          </p:cNvSpPr>
          <p:nvPr/>
        </p:nvSpPr>
        <p:spPr bwMode="auto">
          <a:xfrm>
            <a:off x="960889" y="1596461"/>
            <a:ext cx="556563" cy="31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50976" fontAlgn="auto">
              <a:spcBef>
                <a:spcPts val="0"/>
              </a:spcBef>
              <a:spcAft>
                <a:spcPts val="0"/>
              </a:spcAft>
            </a:pPr>
            <a:r>
              <a:rPr lang="en-US" altLang="ru-RU" sz="1456" b="1" dirty="0">
                <a:solidFill>
                  <a:prstClr val="black"/>
                </a:solidFill>
                <a:effectLst/>
                <a:latin typeface="Calibri" panose="020F0502020204030204"/>
              </a:rPr>
              <a:t>RICH</a:t>
            </a:r>
            <a:endParaRPr lang="ru-RU" altLang="ru-RU" sz="1456" b="1" dirty="0">
              <a:solidFill>
                <a:prstClr val="black"/>
              </a:solidFill>
              <a:effectLst/>
              <a:latin typeface="Calibri" panose="020F0502020204030204"/>
            </a:endParaRPr>
          </a:p>
        </p:txBody>
      </p:sp>
      <p:sp>
        <p:nvSpPr>
          <p:cNvPr id="22547" name="Text Box 19"/>
          <p:cNvSpPr txBox="1">
            <a:spLocks noChangeArrowheads="1"/>
          </p:cNvSpPr>
          <p:nvPr/>
        </p:nvSpPr>
        <p:spPr bwMode="auto">
          <a:xfrm>
            <a:off x="1483635" y="1354188"/>
            <a:ext cx="500458" cy="31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50976" fontAlgn="auto">
              <a:spcBef>
                <a:spcPts val="0"/>
              </a:spcBef>
              <a:spcAft>
                <a:spcPts val="0"/>
              </a:spcAft>
            </a:pPr>
            <a:r>
              <a:rPr lang="en-US" altLang="ru-RU" sz="1456" b="1" dirty="0">
                <a:solidFill>
                  <a:prstClr val="black"/>
                </a:solidFill>
                <a:effectLst/>
                <a:latin typeface="Calibri" panose="020F0502020204030204"/>
              </a:rPr>
              <a:t>TRD</a:t>
            </a:r>
            <a:endParaRPr lang="ru-RU" altLang="ru-RU" sz="1456" b="1" dirty="0">
              <a:solidFill>
                <a:prstClr val="black"/>
              </a:solidFill>
              <a:effectLst/>
              <a:latin typeface="Calibri" panose="020F0502020204030204"/>
            </a:endParaRPr>
          </a:p>
        </p:txBody>
      </p:sp>
      <p:sp>
        <p:nvSpPr>
          <p:cNvPr id="2" name="Нижний колонтитул 1"/>
          <p:cNvSpPr>
            <a:spLocks noGrp="1"/>
          </p:cNvSpPr>
          <p:nvPr>
            <p:ph type="ftr" sz="quarter" idx="10"/>
          </p:nvPr>
        </p:nvSpPr>
        <p:spPr/>
        <p:txBody>
          <a:bodyPr/>
          <a:lstStyle/>
          <a:p>
            <a:pPr defTabSz="950976" fontAlgn="auto">
              <a:spcBef>
                <a:spcPts val="0"/>
              </a:spcBef>
              <a:spcAft>
                <a:spcPts val="0"/>
              </a:spcAft>
            </a:pPr>
            <a:r>
              <a:rPr lang="ru-RU">
                <a:solidFill>
                  <a:srgbClr val="000000"/>
                </a:solidFill>
                <a:effectLst/>
                <a:latin typeface="Calibri" panose="020F0502020204030204"/>
              </a:rPr>
              <a:t>Ососков Г.А. </a:t>
            </a:r>
            <a:r>
              <a:rPr lang="en-US">
                <a:solidFill>
                  <a:srgbClr val="000000"/>
                </a:solidFill>
                <a:effectLst/>
                <a:latin typeface="Calibri" panose="020F0502020204030204"/>
              </a:rPr>
              <a:t>AYSS-22 Deep neural networks </a:t>
            </a:r>
            <a:endParaRPr lang="ru-RU" dirty="0">
              <a:solidFill>
                <a:srgbClr val="000000"/>
              </a:solidFill>
              <a:effectLst/>
              <a:latin typeface="Calibri" panose="020F0502020204030204"/>
            </a:endParaRPr>
          </a:p>
        </p:txBody>
      </p:sp>
      <p:sp>
        <p:nvSpPr>
          <p:cNvPr id="3" name="Дата 2"/>
          <p:cNvSpPr>
            <a:spLocks noGrp="1"/>
          </p:cNvSpPr>
          <p:nvPr>
            <p:ph type="dt" sz="half" idx="12"/>
          </p:nvPr>
        </p:nvSpPr>
        <p:spPr/>
        <p:txBody>
          <a:bodyPr/>
          <a:lstStyle/>
          <a:p>
            <a:pPr defTabSz="950976" fontAlgn="auto">
              <a:spcBef>
                <a:spcPts val="0"/>
              </a:spcBef>
              <a:spcAft>
                <a:spcPts val="0"/>
              </a:spcAft>
            </a:pPr>
            <a:fld id="{7B87E6B2-DD74-4366-A18C-C2B3EAA3FA78}" type="datetime1">
              <a:rPr lang="ru-RU" smtClean="0">
                <a:solidFill>
                  <a:srgbClr val="000000"/>
                </a:solidFill>
                <a:effectLst/>
                <a:latin typeface="Calibri" panose="020F0502020204030204"/>
              </a:rPr>
              <a:t>25.10.2022</a:t>
            </a:fld>
            <a:endParaRPr lang="ru-RU">
              <a:solidFill>
                <a:srgbClr val="000000"/>
              </a:solidFill>
              <a:effectLst/>
              <a:latin typeface="Calibri" panose="020F0502020204030204"/>
            </a:endParaRPr>
          </a:p>
        </p:txBody>
      </p:sp>
      <p:sp>
        <p:nvSpPr>
          <p:cNvPr id="4" name="TextBox 3">
            <a:extLst>
              <a:ext uri="{FF2B5EF4-FFF2-40B4-BE49-F238E27FC236}">
                <a16:creationId xmlns:a16="http://schemas.microsoft.com/office/drawing/2014/main" id="{A2F18E6D-1D93-4BA5-9A6C-3C79E0C76FC1}"/>
              </a:ext>
            </a:extLst>
          </p:cNvPr>
          <p:cNvSpPr txBox="1"/>
          <p:nvPr/>
        </p:nvSpPr>
        <p:spPr>
          <a:xfrm>
            <a:off x="1888063" y="933742"/>
            <a:ext cx="692180" cy="316369"/>
          </a:xfrm>
          <a:prstGeom prst="rect">
            <a:avLst/>
          </a:prstGeom>
          <a:noFill/>
        </p:spPr>
        <p:txBody>
          <a:bodyPr wrap="square" rtlCol="0">
            <a:spAutoFit/>
          </a:bodyPr>
          <a:lstStyle/>
          <a:p>
            <a:pPr defTabSz="950976" fontAlgn="auto">
              <a:spcBef>
                <a:spcPts val="0"/>
              </a:spcBef>
              <a:spcAft>
                <a:spcPts val="0"/>
              </a:spcAft>
            </a:pPr>
            <a:r>
              <a:rPr lang="en-US" sz="1456" b="1" dirty="0">
                <a:solidFill>
                  <a:prstClr val="black"/>
                </a:solidFill>
                <a:effectLst/>
                <a:latin typeface="Calibri" panose="020F0502020204030204"/>
              </a:rPr>
              <a:t>ECAL</a:t>
            </a:r>
            <a:endParaRPr lang="ru-RU" sz="1456" b="1" dirty="0">
              <a:solidFill>
                <a:prstClr val="black"/>
              </a:solidFill>
              <a:effectLst/>
              <a:latin typeface="Calibri" panose="020F0502020204030204"/>
            </a:endParaRPr>
          </a:p>
        </p:txBody>
      </p:sp>
      <p:sp>
        <p:nvSpPr>
          <p:cNvPr id="5" name="TextBox 4">
            <a:extLst>
              <a:ext uri="{FF2B5EF4-FFF2-40B4-BE49-F238E27FC236}">
                <a16:creationId xmlns:a16="http://schemas.microsoft.com/office/drawing/2014/main" id="{EC63F322-D1BE-4205-AE6B-7FAB49A81D4A}"/>
              </a:ext>
            </a:extLst>
          </p:cNvPr>
          <p:cNvSpPr txBox="1"/>
          <p:nvPr/>
        </p:nvSpPr>
        <p:spPr>
          <a:xfrm>
            <a:off x="2950363" y="858221"/>
            <a:ext cx="568250" cy="316369"/>
          </a:xfrm>
          <a:prstGeom prst="rect">
            <a:avLst/>
          </a:prstGeom>
          <a:noFill/>
        </p:spPr>
        <p:txBody>
          <a:bodyPr wrap="square" rtlCol="0">
            <a:spAutoFit/>
          </a:bodyPr>
          <a:lstStyle/>
          <a:p>
            <a:pPr defTabSz="950976" fontAlgn="auto">
              <a:spcBef>
                <a:spcPts val="0"/>
              </a:spcBef>
              <a:spcAft>
                <a:spcPts val="0"/>
              </a:spcAft>
            </a:pPr>
            <a:r>
              <a:rPr lang="en-US" sz="1456" b="1" dirty="0">
                <a:solidFill>
                  <a:prstClr val="black"/>
                </a:solidFill>
                <a:effectLst/>
                <a:latin typeface="Calibri" panose="020F0502020204030204"/>
              </a:rPr>
              <a:t>TOF</a:t>
            </a:r>
            <a:endParaRPr lang="ru-RU" sz="1456" b="1" dirty="0">
              <a:solidFill>
                <a:prstClr val="black"/>
              </a:solidFill>
              <a:effectLst/>
              <a:latin typeface="Calibri" panose="020F0502020204030204"/>
            </a:endParaRPr>
          </a:p>
        </p:txBody>
      </p:sp>
      <p:graphicFrame>
        <p:nvGraphicFramePr>
          <p:cNvPr id="22" name="Object 5">
            <a:extLst>
              <a:ext uri="{FF2B5EF4-FFF2-40B4-BE49-F238E27FC236}">
                <a16:creationId xmlns:a16="http://schemas.microsoft.com/office/drawing/2014/main" id="{B74E78C6-C864-4799-87F9-0482A6CA0B92}"/>
              </a:ext>
            </a:extLst>
          </p:cNvPr>
          <p:cNvGraphicFramePr>
            <a:graphicFrameLocks noChangeAspect="1"/>
          </p:cNvGraphicFramePr>
          <p:nvPr/>
        </p:nvGraphicFramePr>
        <p:xfrm>
          <a:off x="198555" y="3941482"/>
          <a:ext cx="2915796" cy="1992674"/>
        </p:xfrm>
        <a:graphic>
          <a:graphicData uri="http://schemas.openxmlformats.org/presentationml/2006/ole">
            <mc:AlternateContent xmlns:mc="http://schemas.openxmlformats.org/markup-compatibility/2006">
              <mc:Choice xmlns:v="urn:schemas-microsoft-com:vml" Requires="v">
                <p:oleObj r:id="rId6" imgW="5753903" imgH="3933333" progId="">
                  <p:embed/>
                </p:oleObj>
              </mc:Choice>
              <mc:Fallback>
                <p:oleObj r:id="rId6" imgW="5753903" imgH="3933333" progId="">
                  <p:embed/>
                  <p:pic>
                    <p:nvPicPr>
                      <p:cNvPr id="22" name="Object 5">
                        <a:extLst>
                          <a:ext uri="{FF2B5EF4-FFF2-40B4-BE49-F238E27FC236}">
                            <a16:creationId xmlns:a16="http://schemas.microsoft.com/office/drawing/2014/main" id="{B74E78C6-C864-4799-87F9-0482A6CA0B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555" y="3941482"/>
                        <a:ext cx="2915796" cy="1992674"/>
                      </a:xfrm>
                      <a:prstGeom prst="rect">
                        <a:avLst/>
                      </a:prstGeom>
                      <a:noFill/>
                      <a:ln>
                        <a:noFill/>
                      </a:ln>
                      <a:effectLst/>
                    </p:spPr>
                  </p:pic>
                </p:oleObj>
              </mc:Fallback>
            </mc:AlternateContent>
          </a:graphicData>
        </a:graphic>
      </p:graphicFrame>
      <p:sp>
        <p:nvSpPr>
          <p:cNvPr id="6" name="TextBox 5">
            <a:extLst>
              <a:ext uri="{FF2B5EF4-FFF2-40B4-BE49-F238E27FC236}">
                <a16:creationId xmlns:a16="http://schemas.microsoft.com/office/drawing/2014/main" id="{ED12E6C6-C9E1-4EFF-837B-EB35CA249337}"/>
              </a:ext>
            </a:extLst>
          </p:cNvPr>
          <p:cNvSpPr txBox="1"/>
          <p:nvPr/>
        </p:nvSpPr>
        <p:spPr>
          <a:xfrm>
            <a:off x="354" y="6006835"/>
            <a:ext cx="2660827" cy="604524"/>
          </a:xfrm>
          <a:prstGeom prst="rect">
            <a:avLst/>
          </a:prstGeom>
          <a:noFill/>
        </p:spPr>
        <p:txBody>
          <a:bodyPr wrap="square" rtlCol="0">
            <a:spAutoFit/>
          </a:bodyPr>
          <a:lstStyle/>
          <a:p>
            <a:pPr defTabSz="950976" fontAlgn="auto">
              <a:spcBef>
                <a:spcPts val="0"/>
              </a:spcBef>
              <a:spcAft>
                <a:spcPts val="0"/>
              </a:spcAft>
            </a:pPr>
            <a:r>
              <a:rPr lang="en-US" altLang="ru-RU" sz="1664" b="1" dirty="0">
                <a:solidFill>
                  <a:srgbClr val="990033"/>
                </a:solidFill>
                <a:effectLst/>
                <a:latin typeface="Calibri" panose="020F0502020204030204"/>
              </a:rPr>
              <a:t>RICH – Cherenkov radiation detector, schematic view</a:t>
            </a:r>
            <a:endParaRPr lang="ru-RU" sz="1664" dirty="0">
              <a:solidFill>
                <a:prstClr val="black"/>
              </a:solidFill>
              <a:effectLst/>
              <a:latin typeface="Calibri" panose="020F0502020204030204"/>
            </a:endParaRPr>
          </a:p>
        </p:txBody>
      </p:sp>
      <p:pic>
        <p:nvPicPr>
          <p:cNvPr id="10" name="Рисунок 9">
            <a:extLst>
              <a:ext uri="{FF2B5EF4-FFF2-40B4-BE49-F238E27FC236}">
                <a16:creationId xmlns:a16="http://schemas.microsoft.com/office/drawing/2014/main" id="{B89B61A3-24D2-4071-8990-1EA274F84863}"/>
              </a:ext>
            </a:extLst>
          </p:cNvPr>
          <p:cNvPicPr>
            <a:picLocks noChangeAspect="1"/>
          </p:cNvPicPr>
          <p:nvPr/>
        </p:nvPicPr>
        <p:blipFill>
          <a:blip r:embed="rId8"/>
          <a:stretch>
            <a:fillRect/>
          </a:stretch>
        </p:blipFill>
        <p:spPr>
          <a:xfrm>
            <a:off x="6351706" y="642294"/>
            <a:ext cx="6142933" cy="2320664"/>
          </a:xfrm>
          <a:prstGeom prst="rect">
            <a:avLst/>
          </a:prstGeom>
        </p:spPr>
      </p:pic>
      <p:pic>
        <p:nvPicPr>
          <p:cNvPr id="27" name="Picture 17">
            <a:extLst>
              <a:ext uri="{FF2B5EF4-FFF2-40B4-BE49-F238E27FC236}">
                <a16:creationId xmlns:a16="http://schemas.microsoft.com/office/drawing/2014/main" id="{772B3C6F-E66B-4A6D-9A41-A6E4949DBC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41868" y="5059653"/>
            <a:ext cx="900005" cy="6860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2094671"/>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ru-RU" sz="1800" b="1"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ru-RU" sz="1800" b="1"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53039</TotalTime>
  <Words>7588</Words>
  <Application>Microsoft Office PowerPoint</Application>
  <PresentationFormat>Произвольный</PresentationFormat>
  <Paragraphs>557</Paragraphs>
  <Slides>39</Slides>
  <Notes>8</Notes>
  <HiddenSlides>0</HiddenSlides>
  <MMClips>0</MMClips>
  <ScaleCrop>false</ScaleCrop>
  <HeadingPairs>
    <vt:vector size="8" baseType="variant">
      <vt:variant>
        <vt:lpstr>Использованные шрифты</vt:lpstr>
      </vt:variant>
      <vt:variant>
        <vt:i4>14</vt:i4>
      </vt:variant>
      <vt:variant>
        <vt:lpstr>Тема</vt:lpstr>
      </vt:variant>
      <vt:variant>
        <vt:i4>8</vt:i4>
      </vt:variant>
      <vt:variant>
        <vt:lpstr>Внедренные серверы OLE</vt:lpstr>
      </vt:variant>
      <vt:variant>
        <vt:i4>5</vt:i4>
      </vt:variant>
      <vt:variant>
        <vt:lpstr>Заголовки слайдов</vt:lpstr>
      </vt:variant>
      <vt:variant>
        <vt:i4>39</vt:i4>
      </vt:variant>
    </vt:vector>
  </HeadingPairs>
  <TitlesOfParts>
    <vt:vector size="66" baseType="lpstr">
      <vt:lpstr>Arial</vt:lpstr>
      <vt:lpstr>Arial</vt:lpstr>
      <vt:lpstr>Arial Black</vt:lpstr>
      <vt:lpstr>Calibri</vt:lpstr>
      <vt:lpstr>Calibri Light</vt:lpstr>
      <vt:lpstr>Cambria</vt:lpstr>
      <vt:lpstr>Cambria Math</vt:lpstr>
      <vt:lpstr>Corbel</vt:lpstr>
      <vt:lpstr>Georgia</vt:lpstr>
      <vt:lpstr>Google Sans</vt:lpstr>
      <vt:lpstr>Roboto</vt:lpstr>
      <vt:lpstr>Symbol</vt:lpstr>
      <vt:lpstr>Times New Roman</vt:lpstr>
      <vt:lpstr>Wingdings</vt:lpstr>
      <vt:lpstr>Pixel</vt:lpstr>
      <vt:lpstr>1_Pixel</vt:lpstr>
      <vt:lpstr>Тема Office</vt:lpstr>
      <vt:lpstr>2_Тема Office</vt:lpstr>
      <vt:lpstr>4_Тема Office</vt:lpstr>
      <vt:lpstr>5_Тема Office</vt:lpstr>
      <vt:lpstr>Оформление по умолчанию</vt:lpstr>
      <vt:lpstr>1_Оформление по умолчанию</vt:lpstr>
      <vt:lpstr>Unknown</vt:lpstr>
      <vt:lpstr>Equation</vt:lpstr>
      <vt:lpstr>Формула</vt:lpstr>
      <vt:lpstr>Photo Editor Photo</vt:lpstr>
      <vt:lpstr>Graph</vt:lpstr>
      <vt:lpstr>Deep neural networks  and their application at JINR</vt:lpstr>
      <vt:lpstr>Machine and Deep Learning</vt:lpstr>
      <vt:lpstr>There are many ways to combine artificial neurons into a neural network. Main types of neural nets applied in HENP for the time being</vt:lpstr>
      <vt:lpstr>A simple example: train the network to determine whether a point is inside or outside the circle. A training sample of 1000 triples of numbers (X,Y, Z) - coordinates of point X,Y and a label Z (Z =1 - inside the circle or Z =0 - outside it).     Solution: ANN with one hidden layer of 5 neurons, two input and one output</vt:lpstr>
      <vt:lpstr>Minimization problems of the network error function </vt:lpstr>
      <vt:lpstr>Why ANN are in demand in High Energy and Nuclear Physics (HENP)</vt:lpstr>
      <vt:lpstr> LIT Projects on the Use of Machine Learning  in JINR Applications</vt:lpstr>
      <vt:lpstr>Experimental sources of measurement data </vt:lpstr>
      <vt:lpstr>One more example of a HEP experiment </vt:lpstr>
      <vt:lpstr>Data Analysis Chain in HEP experiments</vt:lpstr>
      <vt:lpstr> Example of a simple MLP application : RICH detector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Cross-entropy loss </vt:lpstr>
      <vt:lpstr>Презентация PowerPoint</vt:lpstr>
      <vt:lpstr>Презентация PowerPoint</vt:lpstr>
      <vt:lpstr>Data from Nuclear reactions:  Californium 252Cf fission analysis</vt:lpstr>
      <vt:lpstr>Two more NN application examples </vt:lpstr>
      <vt:lpstr>Презентация PowerPoint</vt:lpstr>
      <vt:lpstr>What is tracking?</vt:lpstr>
      <vt:lpstr>Baryonic Matter at Nuclotron (BM@N)</vt:lpstr>
      <vt:lpstr>Problems of microstrip gaseous chambers</vt:lpstr>
      <vt:lpstr>Local and global tracking approaches</vt:lpstr>
      <vt:lpstr>Презентация PowerPoint</vt:lpstr>
      <vt:lpstr>How to evaluate tracking results</vt:lpstr>
      <vt:lpstr>Beyond of the field of physics</vt:lpstr>
      <vt:lpstr>Презентация PowerPoint</vt:lpstr>
      <vt:lpstr>Deep learning needs a supercomputer </vt:lpstr>
      <vt:lpstr>Презентация PowerPoint</vt:lpstr>
      <vt:lpstr>Презентация PowerPoint</vt:lpstr>
      <vt:lpstr>3D viev of many thousands hits of a dense environment event</vt:lpstr>
      <vt:lpstr>Презентация PowerPoint</vt:lpstr>
      <vt:lpstr>Презентация PowerPoint</vt:lpstr>
      <vt:lpstr>From Kalman filter to deep tracking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 approaches of data-mining in experimental physics</dc:title>
  <dc:creator>Gena</dc:creator>
  <cp:lastModifiedBy>Gennady Ososkov</cp:lastModifiedBy>
  <cp:revision>715</cp:revision>
  <dcterms:created xsi:type="dcterms:W3CDTF">2011-06-12T17:20:13Z</dcterms:created>
  <dcterms:modified xsi:type="dcterms:W3CDTF">2022-10-25T19:52:56Z</dcterms:modified>
</cp:coreProperties>
</file>