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theme/theme6.xml" ContentType="application/vnd.openxmlformats-officedocument.theme+xml"/>
  <Override PartName="/ppt/slideLayouts/slideLayout9.xml" ContentType="application/vnd.openxmlformats-officedocument.presentationml.slideLayout+xml"/>
  <Override PartName="/ppt/theme/theme7.xml" ContentType="application/vnd.openxmlformats-officedocument.theme+xml"/>
  <Override PartName="/ppt/slideLayouts/slideLayout10.xml" ContentType="application/vnd.openxmlformats-officedocument.presentationml.slideLayout+xml"/>
  <Override PartName="/ppt/theme/theme8.xml" ContentType="application/vnd.openxmlformats-officedocument.theme+xml"/>
  <Override PartName="/ppt/slideLayouts/slideLayout11.xml" ContentType="application/vnd.openxmlformats-officedocument.presentationml.slideLayout+xml"/>
  <Override PartName="/ppt/theme/theme9.xml" ContentType="application/vnd.openxmlformats-officedocument.theme+xml"/>
  <Override PartName="/ppt/slideLayouts/slideLayout12.xml" ContentType="application/vnd.openxmlformats-officedocument.presentationml.slideLayout+xml"/>
  <Override PartName="/ppt/theme/theme10.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11.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12.xml" ContentType="application/vnd.openxmlformats-officedocument.theme+xml"/>
  <Override PartName="/ppt/slideLayouts/slideLayout17.xml" ContentType="application/vnd.openxmlformats-officedocument.presentationml.slideLayout+xml"/>
  <Override PartName="/ppt/theme/theme1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14.xml" ContentType="application/vnd.openxmlformats-officedocument.theme+xml"/>
  <Override PartName="/ppt/slideLayouts/slideLayout20.xml" ContentType="application/vnd.openxmlformats-officedocument.presentationml.slideLayout+xml"/>
  <Override PartName="/ppt/theme/theme15.xml" ContentType="application/vnd.openxmlformats-officedocument.theme+xml"/>
  <Override PartName="/ppt/slideLayouts/slideLayout21.xml" ContentType="application/vnd.openxmlformats-officedocument.presentationml.slideLayout+xml"/>
  <Override PartName="/ppt/theme/theme16.xml" ContentType="application/vnd.openxmlformats-officedocument.theme+xml"/>
  <Override PartName="/ppt/slideLayouts/slideLayout22.xml" ContentType="application/vnd.openxmlformats-officedocument.presentationml.slideLayout+xml"/>
  <Override PartName="/ppt/theme/theme17.xml" ContentType="application/vnd.openxmlformats-officedocument.theme+xml"/>
  <Override PartName="/ppt/slideLayouts/slideLayout23.xml" ContentType="application/vnd.openxmlformats-officedocument.presentationml.slideLayout+xml"/>
  <Override PartName="/ppt/theme/theme18.xml" ContentType="application/vnd.openxmlformats-officedocument.theme+xml"/>
  <Override PartName="/ppt/slideLayouts/slideLayout24.xml" ContentType="application/vnd.openxmlformats-officedocument.presentationml.slideLayout+xml"/>
  <Override PartName="/ppt/theme/theme19.xml" ContentType="application/vnd.openxmlformats-officedocument.theme+xml"/>
  <Override PartName="/ppt/slideLayouts/slideLayout25.xml" ContentType="application/vnd.openxmlformats-officedocument.presentationml.slideLayout+xml"/>
  <Override PartName="/ppt/theme/theme20.xml" ContentType="application/vnd.openxmlformats-officedocument.theme+xml"/>
  <Override PartName="/ppt/slideLayouts/slideLayout26.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slideLayouts/slideLayout27.xml" ContentType="application/vnd.openxmlformats-officedocument.presentationml.slideLayout+xml"/>
  <Override PartName="/ppt/theme/theme23.xml" ContentType="application/vnd.openxmlformats-officedocument.theme+xml"/>
  <Override PartName="/ppt/slideLayouts/slideLayout28.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 id="2147484124" r:id="rId2"/>
    <p:sldMasterId id="2147484138" r:id="rId3"/>
    <p:sldMasterId id="2147484210" r:id="rId4"/>
    <p:sldMasterId id="2147484231" r:id="rId5"/>
    <p:sldMasterId id="2147484289" r:id="rId6"/>
    <p:sldMasterId id="2147484328" r:id="rId7"/>
    <p:sldMasterId id="2147484330" r:id="rId8"/>
    <p:sldMasterId id="2147484332" r:id="rId9"/>
    <p:sldMasterId id="2147484336" r:id="rId10"/>
    <p:sldMasterId id="2147484340" r:id="rId11"/>
    <p:sldMasterId id="2147484343" r:id="rId12"/>
    <p:sldMasterId id="2147484351" r:id="rId13"/>
    <p:sldMasterId id="2147484380" r:id="rId14"/>
    <p:sldMasterId id="2147484382" r:id="rId15"/>
    <p:sldMasterId id="2147484387" r:id="rId16"/>
    <p:sldMasterId id="2147484403" r:id="rId17"/>
    <p:sldMasterId id="2147484405" r:id="rId18"/>
    <p:sldMasterId id="2147484409" r:id="rId19"/>
    <p:sldMasterId id="2147484451" r:id="rId20"/>
    <p:sldMasterId id="2147484472" r:id="rId21"/>
    <p:sldMasterId id="2147484474" r:id="rId22"/>
    <p:sldMasterId id="2147484477" r:id="rId23"/>
    <p:sldMasterId id="2147484479" r:id="rId24"/>
  </p:sldMasterIdLst>
  <p:notesMasterIdLst>
    <p:notesMasterId r:id="rId75"/>
  </p:notesMasterIdLst>
  <p:handoutMasterIdLst>
    <p:handoutMasterId r:id="rId76"/>
  </p:handoutMasterIdLst>
  <p:sldIdLst>
    <p:sldId id="568" r:id="rId25"/>
    <p:sldId id="934" r:id="rId26"/>
    <p:sldId id="672" r:id="rId27"/>
    <p:sldId id="670" r:id="rId28"/>
    <p:sldId id="669" r:id="rId29"/>
    <p:sldId id="624" r:id="rId30"/>
    <p:sldId id="528" r:id="rId31"/>
    <p:sldId id="626" r:id="rId32"/>
    <p:sldId id="673" r:id="rId33"/>
    <p:sldId id="535" r:id="rId34"/>
    <p:sldId id="536" r:id="rId35"/>
    <p:sldId id="532" r:id="rId36"/>
    <p:sldId id="942" r:id="rId37"/>
    <p:sldId id="394" r:id="rId38"/>
    <p:sldId id="935" r:id="rId39"/>
    <p:sldId id="956" r:id="rId40"/>
    <p:sldId id="544" r:id="rId41"/>
    <p:sldId id="713" r:id="rId42"/>
    <p:sldId id="555" r:id="rId43"/>
    <p:sldId id="556" r:id="rId44"/>
    <p:sldId id="521" r:id="rId45"/>
    <p:sldId id="562" r:id="rId46"/>
    <p:sldId id="937" r:id="rId47"/>
    <p:sldId id="272" r:id="rId48"/>
    <p:sldId id="420" r:id="rId49"/>
    <p:sldId id="579" r:id="rId50"/>
    <p:sldId id="943" r:id="rId51"/>
    <p:sldId id="681" r:id="rId52"/>
    <p:sldId id="388" r:id="rId53"/>
    <p:sldId id="955" r:id="rId54"/>
    <p:sldId id="421" r:id="rId55"/>
    <p:sldId id="952" r:id="rId56"/>
    <p:sldId id="415" r:id="rId57"/>
    <p:sldId id="730" r:id="rId58"/>
    <p:sldId id="740" r:id="rId59"/>
    <p:sldId id="864" r:id="rId60"/>
    <p:sldId id="957" r:id="rId61"/>
    <p:sldId id="285" r:id="rId62"/>
    <p:sldId id="295" r:id="rId63"/>
    <p:sldId id="258" r:id="rId64"/>
    <p:sldId id="746" r:id="rId65"/>
    <p:sldId id="958" r:id="rId66"/>
    <p:sldId id="940" r:id="rId67"/>
    <p:sldId id="760" r:id="rId68"/>
    <p:sldId id="863" r:id="rId69"/>
    <p:sldId id="939" r:id="rId70"/>
    <p:sldId id="946" r:id="rId71"/>
    <p:sldId id="947" r:id="rId72"/>
    <p:sldId id="741" r:id="rId73"/>
    <p:sldId id="653" r:id="rId74"/>
  </p:sldIdLst>
  <p:sldSz cx="12192000" cy="6858000"/>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660033"/>
    <a:srgbClr val="EFE8FC"/>
    <a:srgbClr val="FAE9FB"/>
    <a:srgbClr val="003366"/>
    <a:srgbClr val="782C2A"/>
    <a:srgbClr val="E9F8FB"/>
    <a:srgbClr val="FF99CC"/>
    <a:srgbClr val="FFFFFF"/>
    <a:srgbClr val="D9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799" autoAdjust="0"/>
    <p:restoredTop sz="99674" autoAdjust="0"/>
  </p:normalViewPr>
  <p:slideViewPr>
    <p:cSldViewPr>
      <p:cViewPr varScale="1">
        <p:scale>
          <a:sx n="78" d="100"/>
          <a:sy n="78" d="100"/>
        </p:scale>
        <p:origin x="1229" y="58"/>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10402"/>
    </p:cViewPr>
  </p:sorterViewPr>
  <p:notesViewPr>
    <p:cSldViewPr>
      <p:cViewPr>
        <p:scale>
          <a:sx n="70" d="100"/>
          <a:sy n="70" d="100"/>
        </p:scale>
        <p:origin x="2986" y="-43"/>
      </p:cViewPr>
      <p:guideLst>
        <p:guide orient="horz" pos="3127"/>
        <p:guide pos="214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21" Type="http://schemas.openxmlformats.org/officeDocument/2006/relationships/slideMaster" Target="slideMasters/slideMaster21.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slide" Target="slides/slide29.xml"/><Relationship Id="rId58" Type="http://schemas.openxmlformats.org/officeDocument/2006/relationships/slide" Target="slides/slide34.xml"/><Relationship Id="rId66" Type="http://schemas.openxmlformats.org/officeDocument/2006/relationships/slide" Target="slides/slide42.xml"/><Relationship Id="rId74" Type="http://schemas.openxmlformats.org/officeDocument/2006/relationships/slide" Target="slides/slide50.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3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slide" Target="slides/slide40.xml"/><Relationship Id="rId69" Type="http://schemas.openxmlformats.org/officeDocument/2006/relationships/slide" Target="slides/slide45.xml"/><Relationship Id="rId7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slide" Target="slides/slide43.xml"/><Relationship Id="rId20" Type="http://schemas.openxmlformats.org/officeDocument/2006/relationships/slideMaster" Target="slideMasters/slideMaster20.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slide" Target="slides/slide46.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 Type="http://schemas.openxmlformats.org/officeDocument/2006/relationships/slideMaster" Target="slideMasters/slideMaster10.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slide" Target="slides/slide49.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47.xml"/><Relationship Id="rId2" Type="http://schemas.openxmlformats.org/officeDocument/2006/relationships/slideMaster" Target="slideMasters/slideMaster2.xml"/><Relationship Id="rId2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43FE20-D7EA-49E6-A3C0-66537DFC857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ru-RU"/>
        </a:p>
      </dgm:t>
    </dgm:pt>
    <dgm:pt modelId="{D4BA14E3-987B-4C67-A929-54A28B97CC48}">
      <dgm:prSet phldrT="[Текст]">
        <dgm:style>
          <a:lnRef idx="3">
            <a:schemeClr val="lt1"/>
          </a:lnRef>
          <a:fillRef idx="1">
            <a:schemeClr val="accent1"/>
          </a:fillRef>
          <a:effectRef idx="1">
            <a:schemeClr val="accent1"/>
          </a:effectRef>
          <a:fontRef idx="minor">
            <a:schemeClr val="lt1"/>
          </a:fontRef>
        </dgm:style>
      </dgm:prSet>
      <dgm:spPr>
        <a:solidFill>
          <a:schemeClr val="accent1">
            <a:lumMod val="50000"/>
          </a:schemeClr>
        </a:solidFill>
        <a:ln>
          <a:solidFill>
            <a:schemeClr val="accent1"/>
          </a:solidFill>
        </a:ln>
      </dgm:spPr>
      <dgm:t>
        <a:bodyPr/>
        <a:lstStyle/>
        <a:p>
          <a:r>
            <a:rPr lang="en-US" dirty="0"/>
            <a:t>Protective capabilities of neutrophils</a:t>
          </a:r>
          <a:endParaRPr lang="ru-RU" dirty="0"/>
        </a:p>
      </dgm:t>
    </dgm:pt>
    <dgm:pt modelId="{FED92864-F290-479A-A704-E5A69B1137F5}" type="parTrans" cxnId="{56CE579B-C946-43FD-83F6-AA15DB3335B4}">
      <dgm:prSet/>
      <dgm:spPr/>
      <dgm:t>
        <a:bodyPr/>
        <a:lstStyle/>
        <a:p>
          <a:endParaRPr lang="ru-RU"/>
        </a:p>
      </dgm:t>
    </dgm:pt>
    <dgm:pt modelId="{7F50E226-70E4-4F1A-8091-7F157BD7421A}" type="sibTrans" cxnId="{56CE579B-C946-43FD-83F6-AA15DB3335B4}">
      <dgm:prSet/>
      <dgm:spPr/>
      <dgm:t>
        <a:bodyPr/>
        <a:lstStyle/>
        <a:p>
          <a:endParaRPr lang="ru-RU"/>
        </a:p>
      </dgm:t>
    </dgm:pt>
    <dgm:pt modelId="{C3A464B6-18AF-4E0E-9B8A-2327166243E6}">
      <dgm:prSet phldrT="[Текст]"/>
      <dgm:spPr>
        <a:solidFill>
          <a:schemeClr val="accent1">
            <a:lumMod val="50000"/>
          </a:schemeClr>
        </a:solidFill>
      </dgm:spPr>
      <dgm:t>
        <a:bodyPr/>
        <a:lstStyle/>
        <a:p>
          <a:r>
            <a:rPr lang="en-US" dirty="0"/>
            <a:t>Phagocytosis</a:t>
          </a:r>
          <a:endParaRPr lang="ru-RU" dirty="0"/>
        </a:p>
      </dgm:t>
    </dgm:pt>
    <dgm:pt modelId="{9FB562E5-12B9-43EC-BEAB-C9B74231E907}" type="parTrans" cxnId="{54230AC1-97E5-41EA-9BB4-BEBA6AB41F6B}">
      <dgm:prSet/>
      <dgm:spPr>
        <a:solidFill>
          <a:schemeClr val="tx1"/>
        </a:solidFill>
        <a:ln w="38100">
          <a:solidFill>
            <a:schemeClr val="tx1"/>
          </a:solidFill>
        </a:ln>
      </dgm:spPr>
      <dgm:t>
        <a:bodyPr/>
        <a:lstStyle/>
        <a:p>
          <a:endParaRPr lang="ru-RU"/>
        </a:p>
      </dgm:t>
    </dgm:pt>
    <dgm:pt modelId="{F9B47234-18EC-403D-B976-C666ED582FEB}" type="sibTrans" cxnId="{54230AC1-97E5-41EA-9BB4-BEBA6AB41F6B}">
      <dgm:prSet/>
      <dgm:spPr/>
      <dgm:t>
        <a:bodyPr/>
        <a:lstStyle/>
        <a:p>
          <a:endParaRPr lang="ru-RU"/>
        </a:p>
      </dgm:t>
    </dgm:pt>
    <dgm:pt modelId="{D41F98A6-7A86-453D-B841-D4A6F3FEE95B}">
      <dgm:prSet phldrT="[Текст]"/>
      <dgm:spPr>
        <a:solidFill>
          <a:schemeClr val="accent1">
            <a:lumMod val="50000"/>
          </a:schemeClr>
        </a:solidFill>
      </dgm:spPr>
      <dgm:t>
        <a:bodyPr/>
        <a:lstStyle/>
        <a:p>
          <a:r>
            <a:rPr lang="en-US" dirty="0" err="1"/>
            <a:t>Chromatine</a:t>
          </a:r>
          <a:r>
            <a:rPr lang="en-US" dirty="0"/>
            <a:t> </a:t>
          </a:r>
          <a:r>
            <a:rPr lang="en-US" dirty="0" err="1"/>
            <a:t>decondensation</a:t>
          </a:r>
          <a:endParaRPr lang="ru-RU" dirty="0"/>
        </a:p>
      </dgm:t>
    </dgm:pt>
    <dgm:pt modelId="{8AE9DCA1-46E0-45F5-81FB-409D4AEBE58B}" type="parTrans" cxnId="{9CA0A2E4-D196-4CDE-89C7-4ED8909D5EE1}">
      <dgm:prSet/>
      <dgm:spPr>
        <a:ln w="38100">
          <a:solidFill>
            <a:schemeClr val="tx1"/>
          </a:solidFill>
        </a:ln>
      </dgm:spPr>
      <dgm:t>
        <a:bodyPr/>
        <a:lstStyle/>
        <a:p>
          <a:endParaRPr lang="ru-RU"/>
        </a:p>
      </dgm:t>
    </dgm:pt>
    <dgm:pt modelId="{3015AF6E-F808-410E-BA6A-17B8BD12D04D}" type="sibTrans" cxnId="{9CA0A2E4-D196-4CDE-89C7-4ED8909D5EE1}">
      <dgm:prSet/>
      <dgm:spPr/>
      <dgm:t>
        <a:bodyPr/>
        <a:lstStyle/>
        <a:p>
          <a:endParaRPr lang="ru-RU"/>
        </a:p>
      </dgm:t>
    </dgm:pt>
    <dgm:pt modelId="{1B2C82DD-CB49-453D-AB2B-9E8550F47E6E}">
      <dgm:prSet phldrT="[Текст]"/>
      <dgm:spPr>
        <a:solidFill>
          <a:schemeClr val="accent1">
            <a:lumMod val="50000"/>
          </a:schemeClr>
        </a:solidFill>
      </dgm:spPr>
      <dgm:t>
        <a:bodyPr/>
        <a:lstStyle/>
        <a:p>
          <a:r>
            <a:rPr lang="en-US" dirty="0"/>
            <a:t>Formation of NETs</a:t>
          </a:r>
          <a:endParaRPr lang="ru-RU" dirty="0"/>
        </a:p>
      </dgm:t>
    </dgm:pt>
    <dgm:pt modelId="{12C13633-3384-4690-B84E-90A31D8386AC}" type="parTrans" cxnId="{C0B903D8-15B9-4897-8254-6C935681525D}">
      <dgm:prSet/>
      <dgm:spPr>
        <a:ln w="38100">
          <a:solidFill>
            <a:schemeClr val="tx1"/>
          </a:solidFill>
        </a:ln>
      </dgm:spPr>
      <dgm:t>
        <a:bodyPr/>
        <a:lstStyle/>
        <a:p>
          <a:endParaRPr lang="ru-RU"/>
        </a:p>
      </dgm:t>
    </dgm:pt>
    <dgm:pt modelId="{D7679D86-3CFB-437F-90F4-3ADD1233863D}" type="sibTrans" cxnId="{C0B903D8-15B9-4897-8254-6C935681525D}">
      <dgm:prSet/>
      <dgm:spPr/>
      <dgm:t>
        <a:bodyPr/>
        <a:lstStyle/>
        <a:p>
          <a:endParaRPr lang="ru-RU"/>
        </a:p>
      </dgm:t>
    </dgm:pt>
    <dgm:pt modelId="{AF535469-798F-494A-AD9D-1B5E762E5195}" type="pres">
      <dgm:prSet presAssocID="{1843FE20-D7EA-49E6-A3C0-66537DFC8576}" presName="hierChild1" presStyleCnt="0">
        <dgm:presLayoutVars>
          <dgm:orgChart val="1"/>
          <dgm:chPref val="1"/>
          <dgm:dir/>
          <dgm:animOne val="branch"/>
          <dgm:animLvl val="lvl"/>
          <dgm:resizeHandles/>
        </dgm:presLayoutVars>
      </dgm:prSet>
      <dgm:spPr/>
    </dgm:pt>
    <dgm:pt modelId="{8605F5C9-47ED-47BA-AD15-3F4034E77751}" type="pres">
      <dgm:prSet presAssocID="{D4BA14E3-987B-4C67-A929-54A28B97CC48}" presName="hierRoot1" presStyleCnt="0">
        <dgm:presLayoutVars>
          <dgm:hierBranch val="init"/>
        </dgm:presLayoutVars>
      </dgm:prSet>
      <dgm:spPr/>
    </dgm:pt>
    <dgm:pt modelId="{289210A3-7C55-4C75-A8CD-76C50A0604CC}" type="pres">
      <dgm:prSet presAssocID="{D4BA14E3-987B-4C67-A929-54A28B97CC48}" presName="rootComposite1" presStyleCnt="0"/>
      <dgm:spPr/>
    </dgm:pt>
    <dgm:pt modelId="{9BA3990E-72D2-42F5-9733-970E275FF231}" type="pres">
      <dgm:prSet presAssocID="{D4BA14E3-987B-4C67-A929-54A28B97CC48}" presName="rootText1" presStyleLbl="node0" presStyleIdx="0" presStyleCnt="1">
        <dgm:presLayoutVars>
          <dgm:chPref val="3"/>
        </dgm:presLayoutVars>
      </dgm:prSet>
      <dgm:spPr/>
    </dgm:pt>
    <dgm:pt modelId="{1CCDAC6D-3FBA-4651-95DA-A259DA54E782}" type="pres">
      <dgm:prSet presAssocID="{D4BA14E3-987B-4C67-A929-54A28B97CC48}" presName="rootConnector1" presStyleLbl="node1" presStyleIdx="0" presStyleCnt="0"/>
      <dgm:spPr/>
    </dgm:pt>
    <dgm:pt modelId="{D57F9715-E8FA-45EA-B8EB-F852F4C03151}" type="pres">
      <dgm:prSet presAssocID="{D4BA14E3-987B-4C67-A929-54A28B97CC48}" presName="hierChild2" presStyleCnt="0"/>
      <dgm:spPr/>
    </dgm:pt>
    <dgm:pt modelId="{39B61F72-FD52-46EF-AD74-88926D794255}" type="pres">
      <dgm:prSet presAssocID="{9FB562E5-12B9-43EC-BEAB-C9B74231E907}" presName="Name37" presStyleLbl="parChTrans1D2" presStyleIdx="0" presStyleCnt="3"/>
      <dgm:spPr/>
    </dgm:pt>
    <dgm:pt modelId="{882FAF6B-E288-4CC4-A0F9-47DC86457655}" type="pres">
      <dgm:prSet presAssocID="{C3A464B6-18AF-4E0E-9B8A-2327166243E6}" presName="hierRoot2" presStyleCnt="0">
        <dgm:presLayoutVars>
          <dgm:hierBranch val="init"/>
        </dgm:presLayoutVars>
      </dgm:prSet>
      <dgm:spPr/>
    </dgm:pt>
    <dgm:pt modelId="{2E7DF612-4954-440A-896D-8B16D00B0E8C}" type="pres">
      <dgm:prSet presAssocID="{C3A464B6-18AF-4E0E-9B8A-2327166243E6}" presName="rootComposite" presStyleCnt="0"/>
      <dgm:spPr/>
    </dgm:pt>
    <dgm:pt modelId="{37B7C754-14F2-4A6F-A70A-1C4099F44A3B}" type="pres">
      <dgm:prSet presAssocID="{C3A464B6-18AF-4E0E-9B8A-2327166243E6}" presName="rootText" presStyleLbl="node2" presStyleIdx="0" presStyleCnt="3" custScaleX="116461">
        <dgm:presLayoutVars>
          <dgm:chPref val="3"/>
        </dgm:presLayoutVars>
      </dgm:prSet>
      <dgm:spPr/>
    </dgm:pt>
    <dgm:pt modelId="{5577F715-5030-4155-9D10-05B0F6E4B218}" type="pres">
      <dgm:prSet presAssocID="{C3A464B6-18AF-4E0E-9B8A-2327166243E6}" presName="rootConnector" presStyleLbl="node2" presStyleIdx="0" presStyleCnt="3"/>
      <dgm:spPr/>
    </dgm:pt>
    <dgm:pt modelId="{6106C74C-0A57-46C9-A32B-EE638D382AFB}" type="pres">
      <dgm:prSet presAssocID="{C3A464B6-18AF-4E0E-9B8A-2327166243E6}" presName="hierChild4" presStyleCnt="0"/>
      <dgm:spPr/>
    </dgm:pt>
    <dgm:pt modelId="{1BFCD313-AFA4-4B86-AE18-5BB7C537CD72}" type="pres">
      <dgm:prSet presAssocID="{C3A464B6-18AF-4E0E-9B8A-2327166243E6}" presName="hierChild5" presStyleCnt="0"/>
      <dgm:spPr/>
    </dgm:pt>
    <dgm:pt modelId="{22D61EC7-2F12-47AA-87DF-4E5F66C924DC}" type="pres">
      <dgm:prSet presAssocID="{8AE9DCA1-46E0-45F5-81FB-409D4AEBE58B}" presName="Name37" presStyleLbl="parChTrans1D2" presStyleIdx="1" presStyleCnt="3"/>
      <dgm:spPr/>
    </dgm:pt>
    <dgm:pt modelId="{31195AA0-0E5C-445C-B994-03D3B34E55A0}" type="pres">
      <dgm:prSet presAssocID="{D41F98A6-7A86-453D-B841-D4A6F3FEE95B}" presName="hierRoot2" presStyleCnt="0">
        <dgm:presLayoutVars>
          <dgm:hierBranch val="init"/>
        </dgm:presLayoutVars>
      </dgm:prSet>
      <dgm:spPr/>
    </dgm:pt>
    <dgm:pt modelId="{30E35F76-26D4-4D75-A244-92BCC61273EB}" type="pres">
      <dgm:prSet presAssocID="{D41F98A6-7A86-453D-B841-D4A6F3FEE95B}" presName="rootComposite" presStyleCnt="0"/>
      <dgm:spPr/>
    </dgm:pt>
    <dgm:pt modelId="{BF8A90F0-CF99-4D39-87D5-551F99C903CD}" type="pres">
      <dgm:prSet presAssocID="{D41F98A6-7A86-453D-B841-D4A6F3FEE95B}" presName="rootText" presStyleLbl="node2" presStyleIdx="1" presStyleCnt="3">
        <dgm:presLayoutVars>
          <dgm:chPref val="3"/>
        </dgm:presLayoutVars>
      </dgm:prSet>
      <dgm:spPr/>
    </dgm:pt>
    <dgm:pt modelId="{D0E9D712-5544-42B3-93D9-C1CFD249D797}" type="pres">
      <dgm:prSet presAssocID="{D41F98A6-7A86-453D-B841-D4A6F3FEE95B}" presName="rootConnector" presStyleLbl="node2" presStyleIdx="1" presStyleCnt="3"/>
      <dgm:spPr/>
    </dgm:pt>
    <dgm:pt modelId="{BE3388DD-F113-4623-AB05-518985F8D6BC}" type="pres">
      <dgm:prSet presAssocID="{D41F98A6-7A86-453D-B841-D4A6F3FEE95B}" presName="hierChild4" presStyleCnt="0"/>
      <dgm:spPr/>
    </dgm:pt>
    <dgm:pt modelId="{ED6B7016-9674-4B66-92C2-2AFA5F22EBFF}" type="pres">
      <dgm:prSet presAssocID="{D41F98A6-7A86-453D-B841-D4A6F3FEE95B}" presName="hierChild5" presStyleCnt="0"/>
      <dgm:spPr/>
    </dgm:pt>
    <dgm:pt modelId="{18C0BC55-47A5-4C33-9D31-97442DAE0C16}" type="pres">
      <dgm:prSet presAssocID="{12C13633-3384-4690-B84E-90A31D8386AC}" presName="Name37" presStyleLbl="parChTrans1D2" presStyleIdx="2" presStyleCnt="3"/>
      <dgm:spPr/>
    </dgm:pt>
    <dgm:pt modelId="{FD1F6539-6255-4DA7-8C83-35E0D6934C6C}" type="pres">
      <dgm:prSet presAssocID="{1B2C82DD-CB49-453D-AB2B-9E8550F47E6E}" presName="hierRoot2" presStyleCnt="0">
        <dgm:presLayoutVars>
          <dgm:hierBranch val="init"/>
        </dgm:presLayoutVars>
      </dgm:prSet>
      <dgm:spPr/>
    </dgm:pt>
    <dgm:pt modelId="{E1EEAC53-EB93-4384-8A84-82F1BC21B7FE}" type="pres">
      <dgm:prSet presAssocID="{1B2C82DD-CB49-453D-AB2B-9E8550F47E6E}" presName="rootComposite" presStyleCnt="0"/>
      <dgm:spPr/>
    </dgm:pt>
    <dgm:pt modelId="{4EBB5E21-0672-4F81-B8DB-C4591AB9BA2F}" type="pres">
      <dgm:prSet presAssocID="{1B2C82DD-CB49-453D-AB2B-9E8550F47E6E}" presName="rootText" presStyleLbl="node2" presStyleIdx="2" presStyleCnt="3" custScaleX="117954">
        <dgm:presLayoutVars>
          <dgm:chPref val="3"/>
        </dgm:presLayoutVars>
      </dgm:prSet>
      <dgm:spPr/>
    </dgm:pt>
    <dgm:pt modelId="{F826EB85-7AB1-4286-AA2B-340035969323}" type="pres">
      <dgm:prSet presAssocID="{1B2C82DD-CB49-453D-AB2B-9E8550F47E6E}" presName="rootConnector" presStyleLbl="node2" presStyleIdx="2" presStyleCnt="3"/>
      <dgm:spPr/>
    </dgm:pt>
    <dgm:pt modelId="{E5C9D7CE-FBD9-4038-9149-003786396EC6}" type="pres">
      <dgm:prSet presAssocID="{1B2C82DD-CB49-453D-AB2B-9E8550F47E6E}" presName="hierChild4" presStyleCnt="0"/>
      <dgm:spPr/>
    </dgm:pt>
    <dgm:pt modelId="{4B1197AB-75BB-4367-97D1-E81E3BFC3846}" type="pres">
      <dgm:prSet presAssocID="{1B2C82DD-CB49-453D-AB2B-9E8550F47E6E}" presName="hierChild5" presStyleCnt="0"/>
      <dgm:spPr/>
    </dgm:pt>
    <dgm:pt modelId="{D83CF7AC-2615-431E-AB13-B07478C0A514}" type="pres">
      <dgm:prSet presAssocID="{D4BA14E3-987B-4C67-A929-54A28B97CC48}" presName="hierChild3" presStyleCnt="0"/>
      <dgm:spPr/>
    </dgm:pt>
  </dgm:ptLst>
  <dgm:cxnLst>
    <dgm:cxn modelId="{36330D0D-BA5B-4301-AB9A-63EBC95A51A3}" type="presOf" srcId="{1B2C82DD-CB49-453D-AB2B-9E8550F47E6E}" destId="{4EBB5E21-0672-4F81-B8DB-C4591AB9BA2F}" srcOrd="0" destOrd="0" presId="urn:microsoft.com/office/officeart/2005/8/layout/orgChart1"/>
    <dgm:cxn modelId="{86A9752A-114B-449C-97DA-DDAD368F803A}" type="presOf" srcId="{8AE9DCA1-46E0-45F5-81FB-409D4AEBE58B}" destId="{22D61EC7-2F12-47AA-87DF-4E5F66C924DC}" srcOrd="0" destOrd="0" presId="urn:microsoft.com/office/officeart/2005/8/layout/orgChart1"/>
    <dgm:cxn modelId="{ED1CB040-A205-4CC0-8EAF-8BDB046CB501}" type="presOf" srcId="{C3A464B6-18AF-4E0E-9B8A-2327166243E6}" destId="{5577F715-5030-4155-9D10-05B0F6E4B218}" srcOrd="1" destOrd="0" presId="urn:microsoft.com/office/officeart/2005/8/layout/orgChart1"/>
    <dgm:cxn modelId="{3388C94A-616F-4850-BE9C-EB03779B75D1}" type="presOf" srcId="{1843FE20-D7EA-49E6-A3C0-66537DFC8576}" destId="{AF535469-798F-494A-AD9D-1B5E762E5195}" srcOrd="0" destOrd="0" presId="urn:microsoft.com/office/officeart/2005/8/layout/orgChart1"/>
    <dgm:cxn modelId="{4898216B-35DA-4CB2-9DB2-102B454C3102}" type="presOf" srcId="{12C13633-3384-4690-B84E-90A31D8386AC}" destId="{18C0BC55-47A5-4C33-9D31-97442DAE0C16}" srcOrd="0" destOrd="0" presId="urn:microsoft.com/office/officeart/2005/8/layout/orgChart1"/>
    <dgm:cxn modelId="{74D8F370-D71D-4684-9CBF-F856788A5112}" type="presOf" srcId="{D41F98A6-7A86-453D-B841-D4A6F3FEE95B}" destId="{BF8A90F0-CF99-4D39-87D5-551F99C903CD}" srcOrd="0" destOrd="0" presId="urn:microsoft.com/office/officeart/2005/8/layout/orgChart1"/>
    <dgm:cxn modelId="{4EE05954-5687-4FEB-8680-158E0AB75D5D}" type="presOf" srcId="{D41F98A6-7A86-453D-B841-D4A6F3FEE95B}" destId="{D0E9D712-5544-42B3-93D9-C1CFD249D797}" srcOrd="1" destOrd="0" presId="urn:microsoft.com/office/officeart/2005/8/layout/orgChart1"/>
    <dgm:cxn modelId="{1F3A2F79-7483-453A-B137-F15AF5B88676}" type="presOf" srcId="{D4BA14E3-987B-4C67-A929-54A28B97CC48}" destId="{1CCDAC6D-3FBA-4651-95DA-A259DA54E782}" srcOrd="1" destOrd="0" presId="urn:microsoft.com/office/officeart/2005/8/layout/orgChart1"/>
    <dgm:cxn modelId="{56CE579B-C946-43FD-83F6-AA15DB3335B4}" srcId="{1843FE20-D7EA-49E6-A3C0-66537DFC8576}" destId="{D4BA14E3-987B-4C67-A929-54A28B97CC48}" srcOrd="0" destOrd="0" parTransId="{FED92864-F290-479A-A704-E5A69B1137F5}" sibTransId="{7F50E226-70E4-4F1A-8091-7F157BD7421A}"/>
    <dgm:cxn modelId="{667E4CAB-E214-4677-AD2B-8958EC2233CB}" type="presOf" srcId="{D4BA14E3-987B-4C67-A929-54A28B97CC48}" destId="{9BA3990E-72D2-42F5-9733-970E275FF231}" srcOrd="0" destOrd="0" presId="urn:microsoft.com/office/officeart/2005/8/layout/orgChart1"/>
    <dgm:cxn modelId="{54230AC1-97E5-41EA-9BB4-BEBA6AB41F6B}" srcId="{D4BA14E3-987B-4C67-A929-54A28B97CC48}" destId="{C3A464B6-18AF-4E0E-9B8A-2327166243E6}" srcOrd="0" destOrd="0" parTransId="{9FB562E5-12B9-43EC-BEAB-C9B74231E907}" sibTransId="{F9B47234-18EC-403D-B976-C666ED582FEB}"/>
    <dgm:cxn modelId="{5FD80BCF-F0B7-4ACD-9E4F-3B3819E54B04}" type="presOf" srcId="{9FB562E5-12B9-43EC-BEAB-C9B74231E907}" destId="{39B61F72-FD52-46EF-AD74-88926D794255}" srcOrd="0" destOrd="0" presId="urn:microsoft.com/office/officeart/2005/8/layout/orgChart1"/>
    <dgm:cxn modelId="{17A0A0D4-B8DD-439D-9EBE-32773E04EAAA}" type="presOf" srcId="{1B2C82DD-CB49-453D-AB2B-9E8550F47E6E}" destId="{F826EB85-7AB1-4286-AA2B-340035969323}" srcOrd="1" destOrd="0" presId="urn:microsoft.com/office/officeart/2005/8/layout/orgChart1"/>
    <dgm:cxn modelId="{C0B903D8-15B9-4897-8254-6C935681525D}" srcId="{D4BA14E3-987B-4C67-A929-54A28B97CC48}" destId="{1B2C82DD-CB49-453D-AB2B-9E8550F47E6E}" srcOrd="2" destOrd="0" parTransId="{12C13633-3384-4690-B84E-90A31D8386AC}" sibTransId="{D7679D86-3CFB-437F-90F4-3ADD1233863D}"/>
    <dgm:cxn modelId="{5FF4BBDD-6EDE-4C43-9819-C41CEEA6C2F2}" type="presOf" srcId="{C3A464B6-18AF-4E0E-9B8A-2327166243E6}" destId="{37B7C754-14F2-4A6F-A70A-1C4099F44A3B}" srcOrd="0" destOrd="0" presId="urn:microsoft.com/office/officeart/2005/8/layout/orgChart1"/>
    <dgm:cxn modelId="{9CA0A2E4-D196-4CDE-89C7-4ED8909D5EE1}" srcId="{D4BA14E3-987B-4C67-A929-54A28B97CC48}" destId="{D41F98A6-7A86-453D-B841-D4A6F3FEE95B}" srcOrd="1" destOrd="0" parTransId="{8AE9DCA1-46E0-45F5-81FB-409D4AEBE58B}" sibTransId="{3015AF6E-F808-410E-BA6A-17B8BD12D04D}"/>
    <dgm:cxn modelId="{16CCFA7E-2EF9-4957-934E-E17B8EEC0901}" type="presParOf" srcId="{AF535469-798F-494A-AD9D-1B5E762E5195}" destId="{8605F5C9-47ED-47BA-AD15-3F4034E77751}" srcOrd="0" destOrd="0" presId="urn:microsoft.com/office/officeart/2005/8/layout/orgChart1"/>
    <dgm:cxn modelId="{EF1BD4FF-E38B-4C13-88D0-3703A56823D7}" type="presParOf" srcId="{8605F5C9-47ED-47BA-AD15-3F4034E77751}" destId="{289210A3-7C55-4C75-A8CD-76C50A0604CC}" srcOrd="0" destOrd="0" presId="urn:microsoft.com/office/officeart/2005/8/layout/orgChart1"/>
    <dgm:cxn modelId="{F6C27BEC-5075-4BDF-B881-041020E1BAF1}" type="presParOf" srcId="{289210A3-7C55-4C75-A8CD-76C50A0604CC}" destId="{9BA3990E-72D2-42F5-9733-970E275FF231}" srcOrd="0" destOrd="0" presId="urn:microsoft.com/office/officeart/2005/8/layout/orgChart1"/>
    <dgm:cxn modelId="{64D86A3B-7976-4E5A-9B4E-73630F38437B}" type="presParOf" srcId="{289210A3-7C55-4C75-A8CD-76C50A0604CC}" destId="{1CCDAC6D-3FBA-4651-95DA-A259DA54E782}" srcOrd="1" destOrd="0" presId="urn:microsoft.com/office/officeart/2005/8/layout/orgChart1"/>
    <dgm:cxn modelId="{A56D5FD4-8795-4C37-8B34-042A44F60B19}" type="presParOf" srcId="{8605F5C9-47ED-47BA-AD15-3F4034E77751}" destId="{D57F9715-E8FA-45EA-B8EB-F852F4C03151}" srcOrd="1" destOrd="0" presId="urn:microsoft.com/office/officeart/2005/8/layout/orgChart1"/>
    <dgm:cxn modelId="{2F98AE5D-A818-4083-89C4-ACDDA4326DA1}" type="presParOf" srcId="{D57F9715-E8FA-45EA-B8EB-F852F4C03151}" destId="{39B61F72-FD52-46EF-AD74-88926D794255}" srcOrd="0" destOrd="0" presId="urn:microsoft.com/office/officeart/2005/8/layout/orgChart1"/>
    <dgm:cxn modelId="{E94B112F-EE52-4265-A3AE-1F7DBE1CCF10}" type="presParOf" srcId="{D57F9715-E8FA-45EA-B8EB-F852F4C03151}" destId="{882FAF6B-E288-4CC4-A0F9-47DC86457655}" srcOrd="1" destOrd="0" presId="urn:microsoft.com/office/officeart/2005/8/layout/orgChart1"/>
    <dgm:cxn modelId="{8C7C1DFD-BDFF-41E3-AEA0-D17F25B1EF39}" type="presParOf" srcId="{882FAF6B-E288-4CC4-A0F9-47DC86457655}" destId="{2E7DF612-4954-440A-896D-8B16D00B0E8C}" srcOrd="0" destOrd="0" presId="urn:microsoft.com/office/officeart/2005/8/layout/orgChart1"/>
    <dgm:cxn modelId="{50448350-C40E-4483-8EB1-CFDA9307D02E}" type="presParOf" srcId="{2E7DF612-4954-440A-896D-8B16D00B0E8C}" destId="{37B7C754-14F2-4A6F-A70A-1C4099F44A3B}" srcOrd="0" destOrd="0" presId="urn:microsoft.com/office/officeart/2005/8/layout/orgChart1"/>
    <dgm:cxn modelId="{541E9703-A932-434B-99E8-13A75EF0800D}" type="presParOf" srcId="{2E7DF612-4954-440A-896D-8B16D00B0E8C}" destId="{5577F715-5030-4155-9D10-05B0F6E4B218}" srcOrd="1" destOrd="0" presId="urn:microsoft.com/office/officeart/2005/8/layout/orgChart1"/>
    <dgm:cxn modelId="{D55B8CEC-D9B6-41FE-972E-F3FE67C775D8}" type="presParOf" srcId="{882FAF6B-E288-4CC4-A0F9-47DC86457655}" destId="{6106C74C-0A57-46C9-A32B-EE638D382AFB}" srcOrd="1" destOrd="0" presId="urn:microsoft.com/office/officeart/2005/8/layout/orgChart1"/>
    <dgm:cxn modelId="{93C000AB-B8C5-4155-94C5-3634DBAFE81A}" type="presParOf" srcId="{882FAF6B-E288-4CC4-A0F9-47DC86457655}" destId="{1BFCD313-AFA4-4B86-AE18-5BB7C537CD72}" srcOrd="2" destOrd="0" presId="urn:microsoft.com/office/officeart/2005/8/layout/orgChart1"/>
    <dgm:cxn modelId="{98B0AB0A-D370-43A0-A40F-B562C989168C}" type="presParOf" srcId="{D57F9715-E8FA-45EA-B8EB-F852F4C03151}" destId="{22D61EC7-2F12-47AA-87DF-4E5F66C924DC}" srcOrd="2" destOrd="0" presId="urn:microsoft.com/office/officeart/2005/8/layout/orgChart1"/>
    <dgm:cxn modelId="{C6482650-792F-4BC0-B1A5-796A5D29CA2E}" type="presParOf" srcId="{D57F9715-E8FA-45EA-B8EB-F852F4C03151}" destId="{31195AA0-0E5C-445C-B994-03D3B34E55A0}" srcOrd="3" destOrd="0" presId="urn:microsoft.com/office/officeart/2005/8/layout/orgChart1"/>
    <dgm:cxn modelId="{0830B3EA-9EC1-4FCC-90BF-BAC2FB620DC2}" type="presParOf" srcId="{31195AA0-0E5C-445C-B994-03D3B34E55A0}" destId="{30E35F76-26D4-4D75-A244-92BCC61273EB}" srcOrd="0" destOrd="0" presId="urn:microsoft.com/office/officeart/2005/8/layout/orgChart1"/>
    <dgm:cxn modelId="{EE73DCE2-7FFB-479C-A521-CDAEAA2C6EF3}" type="presParOf" srcId="{30E35F76-26D4-4D75-A244-92BCC61273EB}" destId="{BF8A90F0-CF99-4D39-87D5-551F99C903CD}" srcOrd="0" destOrd="0" presId="urn:microsoft.com/office/officeart/2005/8/layout/orgChart1"/>
    <dgm:cxn modelId="{662C4491-40EF-4B78-99ED-2DA95868EBF4}" type="presParOf" srcId="{30E35F76-26D4-4D75-A244-92BCC61273EB}" destId="{D0E9D712-5544-42B3-93D9-C1CFD249D797}" srcOrd="1" destOrd="0" presId="urn:microsoft.com/office/officeart/2005/8/layout/orgChart1"/>
    <dgm:cxn modelId="{D4552292-8A44-4270-ACFD-3E4338D20922}" type="presParOf" srcId="{31195AA0-0E5C-445C-B994-03D3B34E55A0}" destId="{BE3388DD-F113-4623-AB05-518985F8D6BC}" srcOrd="1" destOrd="0" presId="urn:microsoft.com/office/officeart/2005/8/layout/orgChart1"/>
    <dgm:cxn modelId="{11E5CB2B-5EF1-44D7-A62F-CC868A2B7F1D}" type="presParOf" srcId="{31195AA0-0E5C-445C-B994-03D3B34E55A0}" destId="{ED6B7016-9674-4B66-92C2-2AFA5F22EBFF}" srcOrd="2" destOrd="0" presId="urn:microsoft.com/office/officeart/2005/8/layout/orgChart1"/>
    <dgm:cxn modelId="{5119202E-38D9-4DDE-BA9F-FB39C5C6401E}" type="presParOf" srcId="{D57F9715-E8FA-45EA-B8EB-F852F4C03151}" destId="{18C0BC55-47A5-4C33-9D31-97442DAE0C16}" srcOrd="4" destOrd="0" presId="urn:microsoft.com/office/officeart/2005/8/layout/orgChart1"/>
    <dgm:cxn modelId="{092B7BE7-02D0-45EF-AC51-786A4C1C2F73}" type="presParOf" srcId="{D57F9715-E8FA-45EA-B8EB-F852F4C03151}" destId="{FD1F6539-6255-4DA7-8C83-35E0D6934C6C}" srcOrd="5" destOrd="0" presId="urn:microsoft.com/office/officeart/2005/8/layout/orgChart1"/>
    <dgm:cxn modelId="{CA9D2CEE-4D81-4391-97CA-2755E2F9F80B}" type="presParOf" srcId="{FD1F6539-6255-4DA7-8C83-35E0D6934C6C}" destId="{E1EEAC53-EB93-4384-8A84-82F1BC21B7FE}" srcOrd="0" destOrd="0" presId="urn:microsoft.com/office/officeart/2005/8/layout/orgChart1"/>
    <dgm:cxn modelId="{5B4704F2-6497-49CA-9963-3BF374B69281}" type="presParOf" srcId="{E1EEAC53-EB93-4384-8A84-82F1BC21B7FE}" destId="{4EBB5E21-0672-4F81-B8DB-C4591AB9BA2F}" srcOrd="0" destOrd="0" presId="urn:microsoft.com/office/officeart/2005/8/layout/orgChart1"/>
    <dgm:cxn modelId="{9EB7F569-E033-4131-A980-A97C0F3C9313}" type="presParOf" srcId="{E1EEAC53-EB93-4384-8A84-82F1BC21B7FE}" destId="{F826EB85-7AB1-4286-AA2B-340035969323}" srcOrd="1" destOrd="0" presId="urn:microsoft.com/office/officeart/2005/8/layout/orgChart1"/>
    <dgm:cxn modelId="{E8254304-1A32-45BC-A69B-993680542CEC}" type="presParOf" srcId="{FD1F6539-6255-4DA7-8C83-35E0D6934C6C}" destId="{E5C9D7CE-FBD9-4038-9149-003786396EC6}" srcOrd="1" destOrd="0" presId="urn:microsoft.com/office/officeart/2005/8/layout/orgChart1"/>
    <dgm:cxn modelId="{67E9C1ED-9367-470A-AFCE-3B19B0D54C89}" type="presParOf" srcId="{FD1F6539-6255-4DA7-8C83-35E0D6934C6C}" destId="{4B1197AB-75BB-4367-97D1-E81E3BFC3846}" srcOrd="2" destOrd="0" presId="urn:microsoft.com/office/officeart/2005/8/layout/orgChart1"/>
    <dgm:cxn modelId="{9A661713-1572-4A44-885B-FC31BC44C0F1}" type="presParOf" srcId="{8605F5C9-47ED-47BA-AD15-3F4034E77751}" destId="{D83CF7AC-2615-431E-AB13-B07478C0A514}"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C0BC55-47A5-4C33-9D31-97442DAE0C16}">
      <dsp:nvSpPr>
        <dsp:cNvPr id="0" name=""/>
        <dsp:cNvSpPr/>
      </dsp:nvSpPr>
      <dsp:spPr>
        <a:xfrm>
          <a:off x="3004026" y="714907"/>
          <a:ext cx="1845807" cy="299944"/>
        </a:xfrm>
        <a:custGeom>
          <a:avLst/>
          <a:gdLst/>
          <a:ahLst/>
          <a:cxnLst/>
          <a:rect l="0" t="0" r="0" b="0"/>
          <a:pathLst>
            <a:path>
              <a:moveTo>
                <a:pt x="0" y="0"/>
              </a:moveTo>
              <a:lnTo>
                <a:pt x="0" y="149972"/>
              </a:lnTo>
              <a:lnTo>
                <a:pt x="1845807" y="149972"/>
              </a:lnTo>
              <a:lnTo>
                <a:pt x="1845807" y="299944"/>
              </a:lnTo>
            </a:path>
          </a:pathLst>
        </a:custGeom>
        <a:noFill/>
        <a:ln w="381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22D61EC7-2F12-47AA-87DF-4E5F66C924DC}">
      <dsp:nvSpPr>
        <dsp:cNvPr id="0" name=""/>
        <dsp:cNvSpPr/>
      </dsp:nvSpPr>
      <dsp:spPr>
        <a:xfrm>
          <a:off x="2947644" y="714907"/>
          <a:ext cx="91440" cy="299944"/>
        </a:xfrm>
        <a:custGeom>
          <a:avLst/>
          <a:gdLst/>
          <a:ahLst/>
          <a:cxnLst/>
          <a:rect l="0" t="0" r="0" b="0"/>
          <a:pathLst>
            <a:path>
              <a:moveTo>
                <a:pt x="56382" y="0"/>
              </a:moveTo>
              <a:lnTo>
                <a:pt x="56382" y="149972"/>
              </a:lnTo>
              <a:lnTo>
                <a:pt x="45720" y="149972"/>
              </a:lnTo>
              <a:lnTo>
                <a:pt x="45720" y="299944"/>
              </a:lnTo>
            </a:path>
          </a:pathLst>
        </a:custGeom>
        <a:noFill/>
        <a:ln w="381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39B61F72-FD52-46EF-AD74-88926D794255}">
      <dsp:nvSpPr>
        <dsp:cNvPr id="0" name=""/>
        <dsp:cNvSpPr/>
      </dsp:nvSpPr>
      <dsp:spPr>
        <a:xfrm>
          <a:off x="1147557" y="714907"/>
          <a:ext cx="1856469" cy="299944"/>
        </a:xfrm>
        <a:custGeom>
          <a:avLst/>
          <a:gdLst/>
          <a:ahLst/>
          <a:cxnLst/>
          <a:rect l="0" t="0" r="0" b="0"/>
          <a:pathLst>
            <a:path>
              <a:moveTo>
                <a:pt x="1856469" y="0"/>
              </a:moveTo>
              <a:lnTo>
                <a:pt x="1856469" y="149972"/>
              </a:lnTo>
              <a:lnTo>
                <a:pt x="0" y="149972"/>
              </a:lnTo>
              <a:lnTo>
                <a:pt x="0" y="299944"/>
              </a:lnTo>
            </a:path>
          </a:pathLst>
        </a:custGeom>
        <a:noFill/>
        <a:ln w="381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9BA3990E-72D2-42F5-9733-970E275FF231}">
      <dsp:nvSpPr>
        <dsp:cNvPr id="0" name=""/>
        <dsp:cNvSpPr/>
      </dsp:nvSpPr>
      <dsp:spPr>
        <a:xfrm>
          <a:off x="2289873" y="754"/>
          <a:ext cx="1428306" cy="714153"/>
        </a:xfrm>
        <a:prstGeom prst="rect">
          <a:avLst/>
        </a:prstGeom>
        <a:solidFill>
          <a:schemeClr val="accent1">
            <a:lumMod val="50000"/>
          </a:schemeClr>
        </a:solidFill>
        <a:ln w="38100" cap="flat" cmpd="sng" algn="ctr">
          <a:solidFill>
            <a:schemeClr val="accen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Protective capabilities of neutrophils</a:t>
          </a:r>
          <a:endParaRPr lang="ru-RU" sz="1600" kern="1200" dirty="0"/>
        </a:p>
      </dsp:txBody>
      <dsp:txXfrm>
        <a:off x="2289873" y="754"/>
        <a:ext cx="1428306" cy="714153"/>
      </dsp:txXfrm>
    </dsp:sp>
    <dsp:sp modelId="{37B7C754-14F2-4A6F-A70A-1C4099F44A3B}">
      <dsp:nvSpPr>
        <dsp:cNvPr id="0" name=""/>
        <dsp:cNvSpPr/>
      </dsp:nvSpPr>
      <dsp:spPr>
        <a:xfrm>
          <a:off x="315847" y="1014852"/>
          <a:ext cx="1663419" cy="714153"/>
        </a:xfrm>
        <a:prstGeom prst="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Phagocytosis</a:t>
          </a:r>
          <a:endParaRPr lang="ru-RU" sz="1600" kern="1200" dirty="0"/>
        </a:p>
      </dsp:txBody>
      <dsp:txXfrm>
        <a:off x="315847" y="1014852"/>
        <a:ext cx="1663419" cy="714153"/>
      </dsp:txXfrm>
    </dsp:sp>
    <dsp:sp modelId="{BF8A90F0-CF99-4D39-87D5-551F99C903CD}">
      <dsp:nvSpPr>
        <dsp:cNvPr id="0" name=""/>
        <dsp:cNvSpPr/>
      </dsp:nvSpPr>
      <dsp:spPr>
        <a:xfrm>
          <a:off x="2279211" y="1014852"/>
          <a:ext cx="1428306" cy="714153"/>
        </a:xfrm>
        <a:prstGeom prst="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err="1"/>
            <a:t>Chromatine</a:t>
          </a:r>
          <a:r>
            <a:rPr lang="en-US" sz="1600" kern="1200" dirty="0"/>
            <a:t> </a:t>
          </a:r>
          <a:r>
            <a:rPr lang="en-US" sz="1600" kern="1200" dirty="0" err="1"/>
            <a:t>decondensation</a:t>
          </a:r>
          <a:endParaRPr lang="ru-RU" sz="1600" kern="1200" dirty="0"/>
        </a:p>
      </dsp:txBody>
      <dsp:txXfrm>
        <a:off x="2279211" y="1014852"/>
        <a:ext cx="1428306" cy="714153"/>
      </dsp:txXfrm>
    </dsp:sp>
    <dsp:sp modelId="{4EBB5E21-0672-4F81-B8DB-C4591AB9BA2F}">
      <dsp:nvSpPr>
        <dsp:cNvPr id="0" name=""/>
        <dsp:cNvSpPr/>
      </dsp:nvSpPr>
      <dsp:spPr>
        <a:xfrm>
          <a:off x="4007461" y="1014852"/>
          <a:ext cx="1684744" cy="714153"/>
        </a:xfrm>
        <a:prstGeom prst="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Formation of NETs</a:t>
          </a:r>
          <a:endParaRPr lang="ru-RU" sz="1600" kern="1200" dirty="0"/>
        </a:p>
      </dsp:txBody>
      <dsp:txXfrm>
        <a:off x="4007461" y="1014852"/>
        <a:ext cx="1684744" cy="71415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image" Target="../media/image88.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image" Target="../media/image9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1"/>
            <a:ext cx="2946400" cy="4968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49688" y="1"/>
            <a:ext cx="2946400" cy="496888"/>
          </a:xfrm>
          <a:prstGeom prst="rect">
            <a:avLst/>
          </a:prstGeom>
        </p:spPr>
        <p:txBody>
          <a:bodyPr vert="horz" lIns="91440" tIns="45720" rIns="91440" bIns="45720" rtlCol="0"/>
          <a:lstStyle>
            <a:lvl1pPr algn="r">
              <a:defRPr sz="1200"/>
            </a:lvl1pPr>
          </a:lstStyle>
          <a:p>
            <a:fld id="{1C74F575-F295-448C-A82C-4CACA0EA0E4E}" type="datetimeFigureOut">
              <a:rPr lang="ru-RU" smtClean="0"/>
              <a:pPr/>
              <a:t>25.10.2022</a:t>
            </a:fld>
            <a:endParaRPr lang="ru-RU"/>
          </a:p>
        </p:txBody>
      </p:sp>
      <p:sp>
        <p:nvSpPr>
          <p:cNvPr id="4" name="Нижний колонтитул 3"/>
          <p:cNvSpPr>
            <a:spLocks noGrp="1"/>
          </p:cNvSpPr>
          <p:nvPr>
            <p:ph type="ftr" sz="quarter" idx="2"/>
          </p:nvPr>
        </p:nvSpPr>
        <p:spPr>
          <a:xfrm>
            <a:off x="0" y="9429752"/>
            <a:ext cx="2946400" cy="496888"/>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49688" y="9429752"/>
            <a:ext cx="2946400" cy="496888"/>
          </a:xfrm>
          <a:prstGeom prst="rect">
            <a:avLst/>
          </a:prstGeom>
        </p:spPr>
        <p:txBody>
          <a:bodyPr vert="horz" lIns="91440" tIns="45720" rIns="91440" bIns="45720" rtlCol="0" anchor="b"/>
          <a:lstStyle>
            <a:lvl1pPr algn="r">
              <a:defRPr sz="1200"/>
            </a:lvl1pPr>
          </a:lstStyle>
          <a:p>
            <a:fld id="{A38C6311-A34B-457B-BBD6-8127C6EF8332}" type="slidenum">
              <a:rPr lang="ru-RU" smtClean="0"/>
              <a:pPr/>
              <a:t>‹#›</a:t>
            </a:fld>
            <a:endParaRPr lang="ru-RU"/>
          </a:p>
        </p:txBody>
      </p:sp>
    </p:spTree>
    <p:extLst>
      <p:ext uri="{BB962C8B-B14F-4D97-AF65-F5344CB8AC3E}">
        <p14:creationId xmlns:p14="http://schemas.microsoft.com/office/powerpoint/2010/main" val="33282364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3" y="1"/>
            <a:ext cx="2945659" cy="496411"/>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6" y="1"/>
            <a:ext cx="2945659" cy="496411"/>
          </a:xfrm>
          <a:prstGeom prst="rect">
            <a:avLst/>
          </a:prstGeom>
        </p:spPr>
        <p:txBody>
          <a:bodyPr vert="horz" lIns="91440" tIns="45720" rIns="91440" bIns="45720" rtlCol="0"/>
          <a:lstStyle>
            <a:lvl1pPr algn="r">
              <a:defRPr sz="1200"/>
            </a:lvl1pPr>
          </a:lstStyle>
          <a:p>
            <a:fld id="{0CA61887-7E3A-48FF-9D32-9FA67E346D4D}" type="datetimeFigureOut">
              <a:rPr lang="ru-RU" smtClean="0"/>
              <a:pPr/>
              <a:t>25.10.2022</a:t>
            </a:fld>
            <a:endParaRPr lang="ru-RU"/>
          </a:p>
        </p:txBody>
      </p:sp>
      <p:sp>
        <p:nvSpPr>
          <p:cNvPr id="4" name="Образ слайда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15909"/>
            <a:ext cx="5438140" cy="4467701"/>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3" y="9430092"/>
            <a:ext cx="2945659" cy="49641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6" y="9430092"/>
            <a:ext cx="2945659" cy="496411"/>
          </a:xfrm>
          <a:prstGeom prst="rect">
            <a:avLst/>
          </a:prstGeom>
        </p:spPr>
        <p:txBody>
          <a:bodyPr vert="horz" lIns="91440" tIns="45720" rIns="91440" bIns="45720" rtlCol="0" anchor="b"/>
          <a:lstStyle>
            <a:lvl1pPr algn="r">
              <a:defRPr sz="1200"/>
            </a:lvl1pPr>
          </a:lstStyle>
          <a:p>
            <a:fld id="{AA766FB3-7346-42EF-A4C6-318E09B08A39}" type="slidenum">
              <a:rPr lang="ru-RU" smtClean="0"/>
              <a:pPr/>
              <a:t>‹#›</a:t>
            </a:fld>
            <a:endParaRPr lang="ru-RU"/>
          </a:p>
        </p:txBody>
      </p:sp>
    </p:spTree>
    <p:extLst>
      <p:ext uri="{BB962C8B-B14F-4D97-AF65-F5344CB8AC3E}">
        <p14:creationId xmlns:p14="http://schemas.microsoft.com/office/powerpoint/2010/main" val="2852400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488" y="744538"/>
            <a:ext cx="6616700" cy="3722687"/>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A766FB3-7346-42EF-A4C6-318E09B08A39}" type="slidenum">
              <a:rPr lang="ru-RU" smtClean="0">
                <a:solidFill>
                  <a:prstClr val="black"/>
                </a:solidFill>
              </a:rPr>
              <a:pPr/>
              <a:t>1</a:t>
            </a:fld>
            <a:endParaRPr lang="ru-RU">
              <a:solidFill>
                <a:prstClr val="black"/>
              </a:solidFill>
            </a:endParaRPr>
          </a:p>
        </p:txBody>
      </p:sp>
    </p:spTree>
    <p:extLst>
      <p:ext uri="{BB962C8B-B14F-4D97-AF65-F5344CB8AC3E}">
        <p14:creationId xmlns:p14="http://schemas.microsoft.com/office/powerpoint/2010/main" val="1421835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B6193-3979-48E9-A46C-0AD9E7F52BFC}"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2184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B6193-3979-48E9-A46C-0AD9E7F52BFC}"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1467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endParaRPr lang="ru-RU" sz="1400" dirty="0">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66FB3-7346-42EF-A4C6-318E09B08A39}"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7972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Образ слайда 1"/>
          <p:cNvSpPr>
            <a:spLocks noGrp="1" noRot="1" noChangeAspect="1" noTextEdit="1"/>
          </p:cNvSpPr>
          <p:nvPr>
            <p:ph type="sldImg"/>
          </p:nvPr>
        </p:nvSpPr>
        <p:spPr>
          <a:ln/>
        </p:spPr>
      </p:sp>
      <p:sp>
        <p:nvSpPr>
          <p:cNvPr id="19353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en-US" altLang="ru-RU" sz="1400" dirty="0">
              <a:latin typeface="Times New Roman" panose="02020603050405020304" pitchFamily="18" charset="0"/>
              <a:cs typeface="Times New Roman" panose="02020603050405020304" pitchFamily="18" charset="0"/>
            </a:endParaRPr>
          </a:p>
        </p:txBody>
      </p:sp>
      <p:sp>
        <p:nvSpPr>
          <p:cNvPr id="19354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eaLnBrk="0" hangingPunct="0">
              <a:spcBef>
                <a:spcPct val="30000"/>
              </a:spcBef>
              <a:defRPr sz="1200">
                <a:solidFill>
                  <a:schemeClr val="tx1"/>
                </a:solidFill>
                <a:latin typeface="Arial" charset="0"/>
              </a:defRPr>
            </a:lvl1pPr>
            <a:lvl2pPr marL="714375" indent="-274638" defTabSz="919163" eaLnBrk="0" hangingPunct="0">
              <a:spcBef>
                <a:spcPct val="30000"/>
              </a:spcBef>
              <a:defRPr sz="1200">
                <a:solidFill>
                  <a:schemeClr val="tx1"/>
                </a:solidFill>
                <a:latin typeface="Arial" charset="0"/>
              </a:defRPr>
            </a:lvl2pPr>
            <a:lvl3pPr marL="1100138" indent="-219075" defTabSz="919163" eaLnBrk="0" hangingPunct="0">
              <a:spcBef>
                <a:spcPct val="30000"/>
              </a:spcBef>
              <a:defRPr sz="1200">
                <a:solidFill>
                  <a:schemeClr val="tx1"/>
                </a:solidFill>
                <a:latin typeface="Arial" charset="0"/>
              </a:defRPr>
            </a:lvl3pPr>
            <a:lvl4pPr marL="1541463" indent="-219075" defTabSz="919163" eaLnBrk="0" hangingPunct="0">
              <a:spcBef>
                <a:spcPct val="30000"/>
              </a:spcBef>
              <a:defRPr sz="1200">
                <a:solidFill>
                  <a:schemeClr val="tx1"/>
                </a:solidFill>
                <a:latin typeface="Arial" charset="0"/>
              </a:defRPr>
            </a:lvl4pPr>
            <a:lvl5pPr marL="1981200" indent="-219075" defTabSz="919163" eaLnBrk="0" hangingPunct="0">
              <a:spcBef>
                <a:spcPct val="30000"/>
              </a:spcBef>
              <a:defRPr sz="1200">
                <a:solidFill>
                  <a:schemeClr val="tx1"/>
                </a:solidFill>
                <a:latin typeface="Arial" charset="0"/>
              </a:defRPr>
            </a:lvl5pPr>
            <a:lvl6pPr marL="2438400" indent="-219075" defTabSz="919163" eaLnBrk="0" fontAlgn="base" hangingPunct="0">
              <a:spcBef>
                <a:spcPct val="30000"/>
              </a:spcBef>
              <a:spcAft>
                <a:spcPct val="0"/>
              </a:spcAft>
              <a:defRPr sz="1200">
                <a:solidFill>
                  <a:schemeClr val="tx1"/>
                </a:solidFill>
                <a:latin typeface="Arial" charset="0"/>
              </a:defRPr>
            </a:lvl6pPr>
            <a:lvl7pPr marL="2895600" indent="-219075" defTabSz="919163" eaLnBrk="0" fontAlgn="base" hangingPunct="0">
              <a:spcBef>
                <a:spcPct val="30000"/>
              </a:spcBef>
              <a:spcAft>
                <a:spcPct val="0"/>
              </a:spcAft>
              <a:defRPr sz="1200">
                <a:solidFill>
                  <a:schemeClr val="tx1"/>
                </a:solidFill>
                <a:latin typeface="Arial" charset="0"/>
              </a:defRPr>
            </a:lvl7pPr>
            <a:lvl8pPr marL="3352800" indent="-219075" defTabSz="919163" eaLnBrk="0" fontAlgn="base" hangingPunct="0">
              <a:spcBef>
                <a:spcPct val="30000"/>
              </a:spcBef>
              <a:spcAft>
                <a:spcPct val="0"/>
              </a:spcAft>
              <a:defRPr sz="1200">
                <a:solidFill>
                  <a:schemeClr val="tx1"/>
                </a:solidFill>
                <a:latin typeface="Arial" charset="0"/>
              </a:defRPr>
            </a:lvl8pPr>
            <a:lvl9pPr marL="3810000" indent="-219075" defTabSz="919163" eaLnBrk="0" fontAlgn="base" hangingPunct="0">
              <a:spcBef>
                <a:spcPct val="30000"/>
              </a:spcBef>
              <a:spcAft>
                <a:spcPct val="0"/>
              </a:spcAft>
              <a:defRPr sz="1200">
                <a:solidFill>
                  <a:schemeClr val="tx1"/>
                </a:solidFill>
                <a:latin typeface="Arial" charset="0"/>
              </a:defRPr>
            </a:lvl9pPr>
          </a:lstStyle>
          <a:p>
            <a:pPr marL="0" marR="0" lvl="0" indent="0" algn="r" defTabSz="919163" rtl="0" eaLnBrk="1" fontAlgn="auto" latinLnBrk="0" hangingPunct="1">
              <a:lnSpc>
                <a:spcPct val="100000"/>
              </a:lnSpc>
              <a:spcBef>
                <a:spcPct val="0"/>
              </a:spcBef>
              <a:spcAft>
                <a:spcPts val="0"/>
              </a:spcAft>
              <a:buClrTx/>
              <a:buSzTx/>
              <a:buFontTx/>
              <a:buNone/>
              <a:tabLst/>
              <a:defRPr/>
            </a:pPr>
            <a:fld id="{2D83EA37-97DE-42C9-A71E-559C02B46B2A}" type="slidenum">
              <a:rPr kumimoji="0" lang="ru-RU" altLang="ru-RU"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9163" rtl="0" eaLnBrk="1" fontAlgn="auto" latinLnBrk="0" hangingPunct="1">
                <a:lnSpc>
                  <a:spcPct val="100000"/>
                </a:lnSpc>
                <a:spcBef>
                  <a:spcPct val="0"/>
                </a:spcBef>
                <a:spcAft>
                  <a:spcPts val="0"/>
                </a:spcAft>
                <a:buClrTx/>
                <a:buSzTx/>
                <a:buFontTx/>
                <a:buNone/>
                <a:tabLst/>
                <a:defRPr/>
              </a:pPr>
              <a:t>13</a:t>
            </a:fld>
            <a:endParaRPr kumimoji="0" lang="ru-RU" altLang="ru-RU"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62176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683603" y="4709254"/>
            <a:ext cx="5645104" cy="4460726"/>
          </a:xfrm>
        </p:spPr>
        <p:txBody>
          <a:bodyPr/>
          <a:lstStyle/>
          <a:p>
            <a:endParaRPr lang="ru-RU" sz="1400" dirty="0">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E72FF-924B-4C0A-9FF7-142D00236ACF}"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9467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66FB3-7346-42EF-A4C6-318E09B08A39}"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0119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AA766FB3-7346-42EF-A4C6-318E09B08A39}" type="slidenum">
              <a:rPr lang="ru-RU" smtClean="0"/>
              <a:pPr/>
              <a:t>16</a:t>
            </a:fld>
            <a:endParaRPr lang="ru-RU"/>
          </a:p>
        </p:txBody>
      </p:sp>
    </p:spTree>
    <p:extLst>
      <p:ext uri="{BB962C8B-B14F-4D97-AF65-F5344CB8AC3E}">
        <p14:creationId xmlns:p14="http://schemas.microsoft.com/office/powerpoint/2010/main" val="1537694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8352CE-F08E-4E70-8744-01C78125DCEE}"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0444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2713" y="742950"/>
            <a:ext cx="6608762" cy="3717925"/>
          </a:xfrm>
        </p:spPr>
      </p:sp>
      <p:sp>
        <p:nvSpPr>
          <p:cNvPr id="3" name="Заметки 2"/>
          <p:cNvSpPr>
            <a:spLocks noGrp="1"/>
          </p:cNvSpPr>
          <p:nvPr>
            <p:ph type="body" idx="1"/>
          </p:nvPr>
        </p:nvSpPr>
        <p:spPr>
          <a:xfrm>
            <a:off x="159333" y="4709251"/>
            <a:ext cx="6443320" cy="4921520"/>
          </a:xfrm>
        </p:spPr>
        <p:txBody>
          <a:bodyPr/>
          <a:lstStyle/>
          <a:p>
            <a:pPr algn="just"/>
            <a:r>
              <a:rPr lang="en-US" dirty="0">
                <a:latin typeface="Arial" panose="020B0604020202020204" pitchFamily="34" charset="0"/>
                <a:cs typeface="Arial" panose="020B0604020202020204" pitchFamily="34" charset="0"/>
              </a:rPr>
              <a:t>      </a:t>
            </a:r>
          </a:p>
          <a:p>
            <a:pPr algn="just"/>
            <a:r>
              <a:rPr lang="en-US" dirty="0">
                <a:latin typeface="Arial" panose="020B0604020202020204" pitchFamily="34" charset="0"/>
                <a:cs typeface="Arial" panose="020B0604020202020204" pitchFamily="34" charset="0"/>
              </a:rPr>
              <a:t>   </a:t>
            </a:r>
            <a:endParaRPr lang="ru-RU" dirty="0">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E72FF-924B-4C0A-9FF7-142D00236ACF}"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882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66FB3-7346-42EF-A4C6-318E09B08A39}"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5226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Образ слайда 1"/>
          <p:cNvSpPr>
            <a:spLocks noGrp="1" noRot="1" noChangeAspect="1" noTextEdit="1"/>
          </p:cNvSpPr>
          <p:nvPr>
            <p:ph type="sldImg"/>
          </p:nvPr>
        </p:nvSpPr>
        <p:spPr>
          <a:ln/>
        </p:spPr>
      </p:sp>
      <p:sp>
        <p:nvSpPr>
          <p:cNvPr id="19353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en-US" altLang="ru-RU" sz="1400" dirty="0">
              <a:latin typeface="Times New Roman" panose="02020603050405020304" pitchFamily="18" charset="0"/>
              <a:cs typeface="Times New Roman" panose="02020603050405020304" pitchFamily="18" charset="0"/>
            </a:endParaRPr>
          </a:p>
        </p:txBody>
      </p:sp>
      <p:sp>
        <p:nvSpPr>
          <p:cNvPr id="19354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eaLnBrk="0" hangingPunct="0">
              <a:spcBef>
                <a:spcPct val="30000"/>
              </a:spcBef>
              <a:defRPr sz="1200">
                <a:solidFill>
                  <a:schemeClr val="tx1"/>
                </a:solidFill>
                <a:latin typeface="Arial" charset="0"/>
              </a:defRPr>
            </a:lvl1pPr>
            <a:lvl2pPr marL="714375" indent="-274638" defTabSz="919163" eaLnBrk="0" hangingPunct="0">
              <a:spcBef>
                <a:spcPct val="30000"/>
              </a:spcBef>
              <a:defRPr sz="1200">
                <a:solidFill>
                  <a:schemeClr val="tx1"/>
                </a:solidFill>
                <a:latin typeface="Arial" charset="0"/>
              </a:defRPr>
            </a:lvl2pPr>
            <a:lvl3pPr marL="1100138" indent="-219075" defTabSz="919163" eaLnBrk="0" hangingPunct="0">
              <a:spcBef>
                <a:spcPct val="30000"/>
              </a:spcBef>
              <a:defRPr sz="1200">
                <a:solidFill>
                  <a:schemeClr val="tx1"/>
                </a:solidFill>
                <a:latin typeface="Arial" charset="0"/>
              </a:defRPr>
            </a:lvl3pPr>
            <a:lvl4pPr marL="1541463" indent="-219075" defTabSz="919163" eaLnBrk="0" hangingPunct="0">
              <a:spcBef>
                <a:spcPct val="30000"/>
              </a:spcBef>
              <a:defRPr sz="1200">
                <a:solidFill>
                  <a:schemeClr val="tx1"/>
                </a:solidFill>
                <a:latin typeface="Arial" charset="0"/>
              </a:defRPr>
            </a:lvl4pPr>
            <a:lvl5pPr marL="1981200" indent="-219075" defTabSz="919163" eaLnBrk="0" hangingPunct="0">
              <a:spcBef>
                <a:spcPct val="30000"/>
              </a:spcBef>
              <a:defRPr sz="1200">
                <a:solidFill>
                  <a:schemeClr val="tx1"/>
                </a:solidFill>
                <a:latin typeface="Arial" charset="0"/>
              </a:defRPr>
            </a:lvl5pPr>
            <a:lvl6pPr marL="2438400" indent="-219075" defTabSz="919163" eaLnBrk="0" fontAlgn="base" hangingPunct="0">
              <a:spcBef>
                <a:spcPct val="30000"/>
              </a:spcBef>
              <a:spcAft>
                <a:spcPct val="0"/>
              </a:spcAft>
              <a:defRPr sz="1200">
                <a:solidFill>
                  <a:schemeClr val="tx1"/>
                </a:solidFill>
                <a:latin typeface="Arial" charset="0"/>
              </a:defRPr>
            </a:lvl6pPr>
            <a:lvl7pPr marL="2895600" indent="-219075" defTabSz="919163" eaLnBrk="0" fontAlgn="base" hangingPunct="0">
              <a:spcBef>
                <a:spcPct val="30000"/>
              </a:spcBef>
              <a:spcAft>
                <a:spcPct val="0"/>
              </a:spcAft>
              <a:defRPr sz="1200">
                <a:solidFill>
                  <a:schemeClr val="tx1"/>
                </a:solidFill>
                <a:latin typeface="Arial" charset="0"/>
              </a:defRPr>
            </a:lvl7pPr>
            <a:lvl8pPr marL="3352800" indent="-219075" defTabSz="919163" eaLnBrk="0" fontAlgn="base" hangingPunct="0">
              <a:spcBef>
                <a:spcPct val="30000"/>
              </a:spcBef>
              <a:spcAft>
                <a:spcPct val="0"/>
              </a:spcAft>
              <a:defRPr sz="1200">
                <a:solidFill>
                  <a:schemeClr val="tx1"/>
                </a:solidFill>
                <a:latin typeface="Arial" charset="0"/>
              </a:defRPr>
            </a:lvl8pPr>
            <a:lvl9pPr marL="3810000" indent="-219075" defTabSz="919163" eaLnBrk="0" fontAlgn="base" hangingPunct="0">
              <a:spcBef>
                <a:spcPct val="30000"/>
              </a:spcBef>
              <a:spcAft>
                <a:spcPct val="0"/>
              </a:spcAft>
              <a:defRPr sz="1200">
                <a:solidFill>
                  <a:schemeClr val="tx1"/>
                </a:solidFill>
                <a:latin typeface="Arial" charset="0"/>
              </a:defRPr>
            </a:lvl9pPr>
          </a:lstStyle>
          <a:p>
            <a:pPr marL="0" marR="0" lvl="0" indent="0" algn="r" defTabSz="919163" rtl="0" eaLnBrk="1" fontAlgn="auto" latinLnBrk="0" hangingPunct="1">
              <a:lnSpc>
                <a:spcPct val="100000"/>
              </a:lnSpc>
              <a:spcBef>
                <a:spcPct val="0"/>
              </a:spcBef>
              <a:spcAft>
                <a:spcPts val="0"/>
              </a:spcAft>
              <a:buClrTx/>
              <a:buSzTx/>
              <a:buFontTx/>
              <a:buNone/>
              <a:tabLst/>
              <a:defRPr/>
            </a:pPr>
            <a:fld id="{2D83EA37-97DE-42C9-A71E-559C02B46B2A}" type="slidenum">
              <a:rPr kumimoji="0" lang="ru-RU" altLang="ru-RU"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9163" rtl="0" eaLnBrk="1" fontAlgn="auto" latinLnBrk="0" hangingPunct="1">
                <a:lnSpc>
                  <a:spcPct val="100000"/>
                </a:lnSpc>
                <a:spcBef>
                  <a:spcPct val="0"/>
                </a:spcBef>
                <a:spcAft>
                  <a:spcPts val="0"/>
                </a:spcAft>
                <a:buClrTx/>
                <a:buSzTx/>
                <a:buFontTx/>
                <a:buNone/>
                <a:tabLst/>
                <a:defRPr/>
              </a:pPr>
              <a:t>2</a:t>
            </a:fld>
            <a:endParaRPr kumimoji="0" lang="ru-RU" altLang="ru-RU"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14157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E72FF-924B-4C0A-9FF7-142D00236ACF}"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0552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endParaRPr lang="ru-RU" sz="1400" dirty="0">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B6193-3979-48E9-A46C-0AD9E7F52BFC}"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28621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66FB3-7346-42EF-A4C6-318E09B08A39}"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18036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488" y="744538"/>
            <a:ext cx="6616700" cy="3722687"/>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E72FF-924B-4C0A-9FF7-142D00236ACF}"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35908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Образ слайда 1"/>
          <p:cNvSpPr>
            <a:spLocks noGrp="1" noRot="1" noChangeAspect="1" noTextEdit="1"/>
          </p:cNvSpPr>
          <p:nvPr>
            <p:ph type="sldImg"/>
          </p:nvPr>
        </p:nvSpPr>
        <p:spPr>
          <a:ln/>
        </p:spPr>
      </p:sp>
      <p:sp>
        <p:nvSpPr>
          <p:cNvPr id="305155"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atin typeface="Arial" pitchFamily="34" charset="0"/>
            </a:endParaRPr>
          </a:p>
        </p:txBody>
      </p:sp>
      <p:sp>
        <p:nvSpPr>
          <p:cNvPr id="305156"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a:solidFill>
                  <a:schemeClr val="tx1"/>
                </a:solidFill>
                <a:latin typeface="Times New Roman" pitchFamily="18" charset="0"/>
              </a:defRPr>
            </a:lvl1pPr>
            <a:lvl2pPr marL="742950" indent="-285750" defTabSz="920750" eaLnBrk="0" hangingPunct="0">
              <a:defRPr>
                <a:solidFill>
                  <a:schemeClr val="tx1"/>
                </a:solidFill>
                <a:latin typeface="Times New Roman" pitchFamily="18" charset="0"/>
              </a:defRPr>
            </a:lvl2pPr>
            <a:lvl3pPr marL="1143000" indent="-228600" defTabSz="920750" eaLnBrk="0" hangingPunct="0">
              <a:defRPr>
                <a:solidFill>
                  <a:schemeClr val="tx1"/>
                </a:solidFill>
                <a:latin typeface="Times New Roman" pitchFamily="18" charset="0"/>
              </a:defRPr>
            </a:lvl3pPr>
            <a:lvl4pPr marL="1600200" indent="-228600" defTabSz="920750" eaLnBrk="0" hangingPunct="0">
              <a:defRPr>
                <a:solidFill>
                  <a:schemeClr val="tx1"/>
                </a:solidFill>
                <a:latin typeface="Times New Roman" pitchFamily="18" charset="0"/>
              </a:defRPr>
            </a:lvl4pPr>
            <a:lvl5pPr marL="2057400" indent="-228600" defTabSz="920750" eaLnBrk="0" hangingPunct="0">
              <a:defRPr>
                <a:solidFill>
                  <a:schemeClr val="tx1"/>
                </a:solidFill>
                <a:latin typeface="Times New Roman" pitchFamily="18" charset="0"/>
              </a:defRPr>
            </a:lvl5pPr>
            <a:lvl6pPr marL="2514600" indent="-228600" defTabSz="920750" eaLnBrk="0" fontAlgn="base" hangingPunct="0">
              <a:spcBef>
                <a:spcPct val="0"/>
              </a:spcBef>
              <a:spcAft>
                <a:spcPct val="0"/>
              </a:spcAft>
              <a:defRPr>
                <a:solidFill>
                  <a:schemeClr val="tx1"/>
                </a:solidFill>
                <a:latin typeface="Times New Roman" pitchFamily="18" charset="0"/>
              </a:defRPr>
            </a:lvl6pPr>
            <a:lvl7pPr marL="2971800" indent="-228600" defTabSz="920750" eaLnBrk="0" fontAlgn="base" hangingPunct="0">
              <a:spcBef>
                <a:spcPct val="0"/>
              </a:spcBef>
              <a:spcAft>
                <a:spcPct val="0"/>
              </a:spcAft>
              <a:defRPr>
                <a:solidFill>
                  <a:schemeClr val="tx1"/>
                </a:solidFill>
                <a:latin typeface="Times New Roman" pitchFamily="18" charset="0"/>
              </a:defRPr>
            </a:lvl7pPr>
            <a:lvl8pPr marL="3429000" indent="-228600" defTabSz="920750" eaLnBrk="0" fontAlgn="base" hangingPunct="0">
              <a:spcBef>
                <a:spcPct val="0"/>
              </a:spcBef>
              <a:spcAft>
                <a:spcPct val="0"/>
              </a:spcAft>
              <a:defRPr>
                <a:solidFill>
                  <a:schemeClr val="tx1"/>
                </a:solidFill>
                <a:latin typeface="Times New Roman" pitchFamily="18" charset="0"/>
              </a:defRPr>
            </a:lvl8pPr>
            <a:lvl9pPr marL="3886200" indent="-228600" defTabSz="920750" eaLnBrk="0" fontAlgn="base" hangingPunct="0">
              <a:spcBef>
                <a:spcPct val="0"/>
              </a:spcBef>
              <a:spcAft>
                <a:spcPct val="0"/>
              </a:spcAft>
              <a:defRPr>
                <a:solidFill>
                  <a:schemeClr val="tx1"/>
                </a:solidFill>
                <a:latin typeface="Times New Roman" pitchFamily="18" charset="0"/>
              </a:defRPr>
            </a:lvl9pPr>
          </a:lstStyle>
          <a:p>
            <a:pPr marL="0" marR="0" lvl="0" indent="0" algn="r" defTabSz="920750" rtl="0" eaLnBrk="1" fontAlgn="auto" latinLnBrk="0" hangingPunct="1">
              <a:lnSpc>
                <a:spcPct val="100000"/>
              </a:lnSpc>
              <a:spcBef>
                <a:spcPts val="0"/>
              </a:spcBef>
              <a:spcAft>
                <a:spcPts val="0"/>
              </a:spcAft>
              <a:buClrTx/>
              <a:buSzTx/>
              <a:buFontTx/>
              <a:buNone/>
              <a:tabLst/>
              <a:defRPr/>
            </a:pPr>
            <a:fld id="{EBDEDDDC-3B7E-4480-9E01-132A7D52BE78}" type="slidenum">
              <a:rPr kumimoji="0" lang="ru-RU"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20750" rtl="0" eaLnBrk="1" fontAlgn="auto" latinLnBrk="0" hangingPunct="1">
                <a:lnSpc>
                  <a:spcPct val="100000"/>
                </a:lnSpc>
                <a:spcBef>
                  <a:spcPts val="0"/>
                </a:spcBef>
                <a:spcAft>
                  <a:spcPts val="0"/>
                </a:spcAft>
                <a:buClrTx/>
                <a:buSzTx/>
                <a:buFontTx/>
                <a:buNone/>
                <a:tabLst/>
                <a:defRPr/>
              </a:pPr>
              <a:t>24</a:t>
            </a:fld>
            <a:endParaRPr kumimoji="0" lang="ru-RU"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1030564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66FB3-7346-42EF-A4C6-318E09B08A39}"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2379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spect="1" noTextEdit="1"/>
          </p:cNvSpPr>
          <p:nvPr>
            <p:ph type="sldImg"/>
          </p:nvPr>
        </p:nvSpPr>
        <p:spPr>
          <a:ln/>
        </p:spPr>
      </p:sp>
      <p:sp>
        <p:nvSpPr>
          <p:cNvPr id="24883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ru-RU" altLang="ru-RU" sz="1400">
              <a:latin typeface="Arial" pitchFamily="34" charset="0"/>
            </a:endParaRPr>
          </a:p>
        </p:txBody>
      </p:sp>
    </p:spTree>
    <p:extLst>
      <p:ext uri="{BB962C8B-B14F-4D97-AF65-F5344CB8AC3E}">
        <p14:creationId xmlns:p14="http://schemas.microsoft.com/office/powerpoint/2010/main" val="27702006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Образ слайда 1"/>
          <p:cNvSpPr>
            <a:spLocks noGrp="1" noRot="1" noChangeAspect="1" noTextEdit="1"/>
          </p:cNvSpPr>
          <p:nvPr>
            <p:ph type="sldImg"/>
          </p:nvPr>
        </p:nvSpPr>
        <p:spPr>
          <a:ln/>
        </p:spPr>
      </p:sp>
      <p:sp>
        <p:nvSpPr>
          <p:cNvPr id="19353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en-US" altLang="ru-RU" sz="1400" dirty="0">
              <a:latin typeface="Times New Roman" panose="02020603050405020304" pitchFamily="18" charset="0"/>
              <a:cs typeface="Times New Roman" panose="02020603050405020304" pitchFamily="18" charset="0"/>
            </a:endParaRPr>
          </a:p>
        </p:txBody>
      </p:sp>
      <p:sp>
        <p:nvSpPr>
          <p:cNvPr id="19354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eaLnBrk="0" hangingPunct="0">
              <a:spcBef>
                <a:spcPct val="30000"/>
              </a:spcBef>
              <a:defRPr sz="1200">
                <a:solidFill>
                  <a:schemeClr val="tx1"/>
                </a:solidFill>
                <a:latin typeface="Arial" charset="0"/>
              </a:defRPr>
            </a:lvl1pPr>
            <a:lvl2pPr marL="714375" indent="-274638" defTabSz="919163" eaLnBrk="0" hangingPunct="0">
              <a:spcBef>
                <a:spcPct val="30000"/>
              </a:spcBef>
              <a:defRPr sz="1200">
                <a:solidFill>
                  <a:schemeClr val="tx1"/>
                </a:solidFill>
                <a:latin typeface="Arial" charset="0"/>
              </a:defRPr>
            </a:lvl2pPr>
            <a:lvl3pPr marL="1100138" indent="-219075" defTabSz="919163" eaLnBrk="0" hangingPunct="0">
              <a:spcBef>
                <a:spcPct val="30000"/>
              </a:spcBef>
              <a:defRPr sz="1200">
                <a:solidFill>
                  <a:schemeClr val="tx1"/>
                </a:solidFill>
                <a:latin typeface="Arial" charset="0"/>
              </a:defRPr>
            </a:lvl3pPr>
            <a:lvl4pPr marL="1541463" indent="-219075" defTabSz="919163" eaLnBrk="0" hangingPunct="0">
              <a:spcBef>
                <a:spcPct val="30000"/>
              </a:spcBef>
              <a:defRPr sz="1200">
                <a:solidFill>
                  <a:schemeClr val="tx1"/>
                </a:solidFill>
                <a:latin typeface="Arial" charset="0"/>
              </a:defRPr>
            </a:lvl4pPr>
            <a:lvl5pPr marL="1981200" indent="-219075" defTabSz="919163" eaLnBrk="0" hangingPunct="0">
              <a:spcBef>
                <a:spcPct val="30000"/>
              </a:spcBef>
              <a:defRPr sz="1200">
                <a:solidFill>
                  <a:schemeClr val="tx1"/>
                </a:solidFill>
                <a:latin typeface="Arial" charset="0"/>
              </a:defRPr>
            </a:lvl5pPr>
            <a:lvl6pPr marL="2438400" indent="-219075" defTabSz="919163" eaLnBrk="0" fontAlgn="base" hangingPunct="0">
              <a:spcBef>
                <a:spcPct val="30000"/>
              </a:spcBef>
              <a:spcAft>
                <a:spcPct val="0"/>
              </a:spcAft>
              <a:defRPr sz="1200">
                <a:solidFill>
                  <a:schemeClr val="tx1"/>
                </a:solidFill>
                <a:latin typeface="Arial" charset="0"/>
              </a:defRPr>
            </a:lvl6pPr>
            <a:lvl7pPr marL="2895600" indent="-219075" defTabSz="919163" eaLnBrk="0" fontAlgn="base" hangingPunct="0">
              <a:spcBef>
                <a:spcPct val="30000"/>
              </a:spcBef>
              <a:spcAft>
                <a:spcPct val="0"/>
              </a:spcAft>
              <a:defRPr sz="1200">
                <a:solidFill>
                  <a:schemeClr val="tx1"/>
                </a:solidFill>
                <a:latin typeface="Arial" charset="0"/>
              </a:defRPr>
            </a:lvl7pPr>
            <a:lvl8pPr marL="3352800" indent="-219075" defTabSz="919163" eaLnBrk="0" fontAlgn="base" hangingPunct="0">
              <a:spcBef>
                <a:spcPct val="30000"/>
              </a:spcBef>
              <a:spcAft>
                <a:spcPct val="0"/>
              </a:spcAft>
              <a:defRPr sz="1200">
                <a:solidFill>
                  <a:schemeClr val="tx1"/>
                </a:solidFill>
                <a:latin typeface="Arial" charset="0"/>
              </a:defRPr>
            </a:lvl8pPr>
            <a:lvl9pPr marL="3810000" indent="-219075" defTabSz="919163" eaLnBrk="0" fontAlgn="base" hangingPunct="0">
              <a:spcBef>
                <a:spcPct val="30000"/>
              </a:spcBef>
              <a:spcAft>
                <a:spcPct val="0"/>
              </a:spcAft>
              <a:defRPr sz="1200">
                <a:solidFill>
                  <a:schemeClr val="tx1"/>
                </a:solidFill>
                <a:latin typeface="Arial" charset="0"/>
              </a:defRPr>
            </a:lvl9pPr>
          </a:lstStyle>
          <a:p>
            <a:pPr marL="0" marR="0" lvl="0" indent="0" algn="r" defTabSz="919163" rtl="0" eaLnBrk="1" fontAlgn="auto" latinLnBrk="0" hangingPunct="1">
              <a:lnSpc>
                <a:spcPct val="100000"/>
              </a:lnSpc>
              <a:spcBef>
                <a:spcPct val="0"/>
              </a:spcBef>
              <a:spcAft>
                <a:spcPts val="0"/>
              </a:spcAft>
              <a:buClrTx/>
              <a:buSzTx/>
              <a:buFontTx/>
              <a:buNone/>
              <a:tabLst/>
              <a:defRPr/>
            </a:pPr>
            <a:fld id="{2D83EA37-97DE-42C9-A71E-559C02B46B2A}" type="slidenum">
              <a:rPr kumimoji="0" lang="ru-RU" altLang="ru-RU"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9163" rtl="0" eaLnBrk="1" fontAlgn="auto" latinLnBrk="0" hangingPunct="1">
                <a:lnSpc>
                  <a:spcPct val="100000"/>
                </a:lnSpc>
                <a:spcBef>
                  <a:spcPct val="0"/>
                </a:spcBef>
                <a:spcAft>
                  <a:spcPts val="0"/>
                </a:spcAft>
                <a:buClrTx/>
                <a:buSzTx/>
                <a:buFontTx/>
                <a:buNone/>
                <a:tabLst/>
                <a:defRPr/>
              </a:pPr>
              <a:t>27</a:t>
            </a:fld>
            <a:endParaRPr kumimoji="0" lang="ru-RU" altLang="ru-RU"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304627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66FB3-7346-42EF-A4C6-318E09B08A39}"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97493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endParaRPr lang="ru-RU" sz="1400" dirty="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E72FF-924B-4C0A-9FF7-142D00236ACF}"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7679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endParaRPr lang="ru-RU" sz="1400" dirty="0">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66FB3-7346-42EF-A4C6-318E09B08A39}"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3548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358170" y="4716030"/>
            <a:ext cx="6153733" cy="4467146"/>
          </a:xfrm>
        </p:spPr>
        <p:txBody>
          <a:bodyPr/>
          <a:lstStyle/>
          <a:p>
            <a:r>
              <a:rPr lang="en-US" sz="1400" dirty="0"/>
              <a:t> </a:t>
            </a:r>
            <a:endParaRPr lang="ru-RU" sz="1400" dirty="0"/>
          </a:p>
          <a:p>
            <a:pPr algn="just"/>
            <a:endParaRPr lang="ru-RU" sz="1400" dirty="0">
              <a:latin typeface="Times New Roman" panose="02020603050405020304" pitchFamily="18" charset="0"/>
              <a:cs typeface="Times New Roman" panose="02020603050405020304" pitchFamily="18" charset="0"/>
            </a:endParaRPr>
          </a:p>
          <a:p>
            <a:pPr algn="just"/>
            <a:endParaRPr lang="ru-RU" sz="1400" dirty="0">
              <a:latin typeface="Times New Roman" panose="02020603050405020304" pitchFamily="18" charset="0"/>
              <a:cs typeface="Times New Roman" panose="02020603050405020304" pitchFamily="18" charset="0"/>
            </a:endParaRPr>
          </a:p>
          <a:p>
            <a:pPr algn="just"/>
            <a:endParaRPr lang="ru-RU" sz="1400" dirty="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E72FF-924B-4C0A-9FF7-142D00236ACF}"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45883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B6193-3979-48E9-A46C-0AD9E7F52BFC}"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69964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679930" y="4716029"/>
            <a:ext cx="5599227" cy="4467146"/>
          </a:xfrm>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E72FF-924B-4C0A-9FF7-142D00236ACF}"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50985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181954" y="4771093"/>
            <a:ext cx="6502401" cy="5142866"/>
          </a:xfrm>
        </p:spPr>
        <p:txBody>
          <a:bodyPr/>
          <a:lstStyle/>
          <a:p>
            <a:pPr algn="just"/>
            <a:r>
              <a:rPr lang="en-US" sz="1400" b="1" dirty="0">
                <a:latin typeface="Times New Roman" panose="02020603050405020304" pitchFamily="18" charset="0"/>
                <a:cs typeface="Times New Roman" panose="02020603050405020304" pitchFamily="18" charset="0"/>
              </a:rPr>
              <a:t>     </a:t>
            </a:r>
            <a:endParaRPr lang="ru-RU" sz="1100" b="1"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03463-7FF3-4519-B0A2-C60EA150542B}"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34275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E72FF-924B-4C0A-9FF7-142D00236ACF}"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63509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302494" y="4716028"/>
            <a:ext cx="6192688" cy="5000611"/>
          </a:xfrm>
        </p:spPr>
        <p:txBody>
          <a:bodyPr/>
          <a:lstStyle/>
          <a:p>
            <a:pPr algn="just"/>
            <a:endParaRPr lang="ru-RU" dirty="0">
              <a:latin typeface="Arial" panose="020B0604020202020204" pitchFamily="34" charset="0"/>
              <a:cs typeface="Arial" panose="020B0604020202020204" pitchFamily="34" charset="0"/>
            </a:endParaRPr>
          </a:p>
          <a:p>
            <a:pPr algn="just"/>
            <a:endParaRPr lang="ru-RU" dirty="0">
              <a:latin typeface="Arial" panose="020B0604020202020204" pitchFamily="34" charset="0"/>
              <a:cs typeface="Arial" panose="020B0604020202020204" pitchFamily="34" charset="0"/>
            </a:endParaRPr>
          </a:p>
          <a:p>
            <a:pPr algn="just"/>
            <a:endParaRPr lang="ru-RU" dirty="0">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E72FF-924B-4C0A-9FF7-142D00236ACF}"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Заметки 2"/>
          <p:cNvSpPr txBox="1">
            <a:spLocks/>
          </p:cNvSpPr>
          <p:nvPr/>
        </p:nvSpPr>
        <p:spPr>
          <a:xfrm>
            <a:off x="302494" y="4716028"/>
            <a:ext cx="6192688" cy="5000611"/>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ru-R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636208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679930" y="4716029"/>
            <a:ext cx="5599227" cy="4467146"/>
          </a:xfrm>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E72FF-924B-4C0A-9FF7-142D00236ACF}"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33718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302494" y="4716029"/>
            <a:ext cx="6192688" cy="4467146"/>
          </a:xfrm>
        </p:spPr>
        <p:txBody>
          <a:bodyPr/>
          <a:lstStyle/>
          <a:p>
            <a:pPr algn="just"/>
            <a:endParaRPr lang="ru-RU" sz="1400" dirty="0">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E72FF-924B-4C0A-9FF7-142D00236ACF}"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72400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en-US" dirty="0">
                <a:latin typeface="Arial" panose="020B0604020202020204" pitchFamily="34" charset="0"/>
                <a:cs typeface="Arial" panose="020B0604020202020204" pitchFamily="34" charset="0"/>
              </a:rPr>
              <a:t>      </a:t>
            </a:r>
            <a:endParaRPr lang="en-US"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B2FA39-DA94-4067-B487-CCF4BA15E02A}"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69177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AC4EC6-F402-41E7-9C98-5C22D21B5C3B}"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8608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endParaRPr lang="ru-RU" sz="1400" dirty="0">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E72FF-924B-4C0A-9FF7-142D00236ACF}"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15666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4" name="Номер слайда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B2FA39-DA94-4067-B487-CCF4BA15E02A}"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Заметки 2">
            <a:extLst>
              <a:ext uri="{FF2B5EF4-FFF2-40B4-BE49-F238E27FC236}">
                <a16:creationId xmlns:a16="http://schemas.microsoft.com/office/drawing/2014/main" id="{349AC603-9627-4CBF-8FD7-DCDEAFB0F7CA}"/>
              </a:ext>
            </a:extLst>
          </p:cNvPr>
          <p:cNvSpPr txBox="1">
            <a:spLocks/>
          </p:cNvSpPr>
          <p:nvPr/>
        </p:nvSpPr>
        <p:spPr>
          <a:xfrm>
            <a:off x="446509" y="4716029"/>
            <a:ext cx="5976663" cy="4467146"/>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gn="just">
              <a:defRPr/>
            </a:pPr>
            <a:endParaRPr lang="en-US" sz="1400" dirty="0">
              <a:latin typeface="Arial" panose="020B0604020202020204" pitchFamily="34" charset="0"/>
              <a:cs typeface="Arial" panose="020B0604020202020204" pitchFamily="34" charset="0"/>
            </a:endParaRPr>
          </a:p>
          <a:p>
            <a:pPr algn="just">
              <a:defRPr/>
            </a:pPr>
            <a:endParaRPr lang="en-US" sz="1400" dirty="0">
              <a:latin typeface="Arial" panose="020B0604020202020204" pitchFamily="34" charset="0"/>
              <a:cs typeface="Arial" panose="020B0604020202020204" pitchFamily="34" charset="0"/>
            </a:endParaRPr>
          </a:p>
          <a:p>
            <a:endParaRPr lang="ru-R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12494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302494" y="4716029"/>
            <a:ext cx="6192688" cy="4467146"/>
          </a:xfrm>
        </p:spPr>
        <p:txBody>
          <a:bodyPr/>
          <a:lstStyle/>
          <a:p>
            <a:pPr algn="just"/>
            <a:endParaRPr lang="ru-RU" sz="1400" dirty="0">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E72FF-924B-4C0A-9FF7-142D00236ACF}"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98264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679930" y="4716029"/>
            <a:ext cx="5599227" cy="4467146"/>
          </a:xfrm>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E72FF-924B-4C0A-9FF7-142D00236ACF}"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48925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488" y="744538"/>
            <a:ext cx="6616700" cy="3722687"/>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20697" rtl="0" eaLnBrk="1" fontAlgn="base" latinLnBrk="0" hangingPunct="1">
              <a:lnSpc>
                <a:spcPct val="100000"/>
              </a:lnSpc>
              <a:spcBef>
                <a:spcPct val="0"/>
              </a:spcBef>
              <a:spcAft>
                <a:spcPct val="0"/>
              </a:spcAft>
              <a:buClrTx/>
              <a:buSzTx/>
              <a:buFontTx/>
              <a:buNone/>
              <a:tabLst/>
              <a:defRPr/>
            </a:pPr>
            <a:fld id="{D2A1F934-5791-49E7-8AD1-55949E0A6BAB}" type="slidenum">
              <a:rPr kumimoji="0" lang="ru-RU"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0697" rtl="0" eaLnBrk="1" fontAlgn="base" latinLnBrk="0" hangingPunct="1">
                <a:lnSpc>
                  <a:spcPct val="100000"/>
                </a:lnSpc>
                <a:spcBef>
                  <a:spcPct val="0"/>
                </a:spcBef>
                <a:spcAft>
                  <a:spcPct val="0"/>
                </a:spcAft>
                <a:buClrTx/>
                <a:buSzTx/>
                <a:buFontTx/>
                <a:buNone/>
                <a:tabLst/>
                <a:defRPr/>
              </a:pPr>
              <a:t>43</a:t>
            </a:fld>
            <a:endParaRPr kumimoji="0" lang="ru-RU"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332553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263" y="746125"/>
            <a:ext cx="6624637" cy="3727450"/>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20697" rtl="0" eaLnBrk="1" fontAlgn="base" latinLnBrk="0" hangingPunct="1">
              <a:lnSpc>
                <a:spcPct val="100000"/>
              </a:lnSpc>
              <a:spcBef>
                <a:spcPct val="0"/>
              </a:spcBef>
              <a:spcAft>
                <a:spcPct val="0"/>
              </a:spcAft>
              <a:buClrTx/>
              <a:buSzTx/>
              <a:buFontTx/>
              <a:buNone/>
              <a:tabLst/>
              <a:defRPr/>
            </a:pPr>
            <a:fld id="{D2A1F934-5791-49E7-8AD1-55949E0A6BAB}" type="slidenum">
              <a:rPr kumimoji="0" lang="ru-RU"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0697" rtl="0" eaLnBrk="1" fontAlgn="base" latinLnBrk="0" hangingPunct="1">
                <a:lnSpc>
                  <a:spcPct val="100000"/>
                </a:lnSpc>
                <a:spcBef>
                  <a:spcPct val="0"/>
                </a:spcBef>
                <a:spcAft>
                  <a:spcPct val="0"/>
                </a:spcAft>
                <a:buClrTx/>
                <a:buSzTx/>
                <a:buFontTx/>
                <a:buNone/>
                <a:tabLst/>
                <a:defRPr/>
              </a:pPr>
              <a:t>44</a:t>
            </a:fld>
            <a:endParaRPr kumimoji="0" lang="ru-RU"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697589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446510" y="4716029"/>
            <a:ext cx="5904656" cy="4467146"/>
          </a:xfrm>
        </p:spPr>
        <p:txBody>
          <a:bodyPr/>
          <a:lstStyle/>
          <a:p>
            <a:pPr algn="just"/>
            <a:endParaRPr lang="ru-RU" sz="1400" dirty="0">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E72FF-924B-4C0A-9FF7-142D00236ACF}"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70017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a:xfrm>
            <a:off x="561821" y="4771092"/>
            <a:ext cx="5848011" cy="4740220"/>
          </a:xfrm>
        </p:spPr>
        <p:txBody>
          <a:bodyPr/>
          <a:lstStyle/>
          <a:p>
            <a:pPr lvl="0" algn="just">
              <a:defRPr/>
            </a:pPr>
            <a:endParaRPr lang="en-US" sz="900" dirty="0">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03463-7FF3-4519-B0A2-C60EA150542B}"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93405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endParaRPr lang="ru-RU" sz="1400" dirty="0">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903463-7FF3-4519-B0A2-C60EA150542B}"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43533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AA766FB3-7346-42EF-A4C6-318E09B08A39}" type="slidenum">
              <a:rPr lang="ru-RU" smtClean="0"/>
              <a:pPr/>
              <a:t>48</a:t>
            </a:fld>
            <a:endParaRPr lang="ru-RU"/>
          </a:p>
        </p:txBody>
      </p:sp>
    </p:spTree>
    <p:extLst>
      <p:ext uri="{BB962C8B-B14F-4D97-AF65-F5344CB8AC3E}">
        <p14:creationId xmlns:p14="http://schemas.microsoft.com/office/powerpoint/2010/main" val="7483422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E72FF-924B-4C0A-9FF7-142D00236ACF}"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7498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sz="1400" dirty="0">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E72FF-924B-4C0A-9FF7-142D00236ACF}"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932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163" eaLnBrk="0" hangingPunct="0">
              <a:spcBef>
                <a:spcPct val="30000"/>
              </a:spcBef>
              <a:defRPr sz="1200">
                <a:solidFill>
                  <a:schemeClr val="tx1"/>
                </a:solidFill>
                <a:latin typeface="Arial" charset="0"/>
              </a:defRPr>
            </a:lvl1pPr>
            <a:lvl2pPr marL="714375" indent="-274638" defTabSz="919163" eaLnBrk="0" hangingPunct="0">
              <a:spcBef>
                <a:spcPct val="30000"/>
              </a:spcBef>
              <a:defRPr sz="1200">
                <a:solidFill>
                  <a:schemeClr val="tx1"/>
                </a:solidFill>
                <a:latin typeface="Arial" charset="0"/>
              </a:defRPr>
            </a:lvl2pPr>
            <a:lvl3pPr marL="1100138" indent="-219075" defTabSz="919163" eaLnBrk="0" hangingPunct="0">
              <a:spcBef>
                <a:spcPct val="30000"/>
              </a:spcBef>
              <a:defRPr sz="1200">
                <a:solidFill>
                  <a:schemeClr val="tx1"/>
                </a:solidFill>
                <a:latin typeface="Arial" charset="0"/>
              </a:defRPr>
            </a:lvl3pPr>
            <a:lvl4pPr marL="1541463" indent="-219075" defTabSz="919163" eaLnBrk="0" hangingPunct="0">
              <a:spcBef>
                <a:spcPct val="30000"/>
              </a:spcBef>
              <a:defRPr sz="1200">
                <a:solidFill>
                  <a:schemeClr val="tx1"/>
                </a:solidFill>
                <a:latin typeface="Arial" charset="0"/>
              </a:defRPr>
            </a:lvl4pPr>
            <a:lvl5pPr marL="1981200" indent="-219075" defTabSz="919163" eaLnBrk="0" hangingPunct="0">
              <a:spcBef>
                <a:spcPct val="30000"/>
              </a:spcBef>
              <a:defRPr sz="1200">
                <a:solidFill>
                  <a:schemeClr val="tx1"/>
                </a:solidFill>
                <a:latin typeface="Arial" charset="0"/>
              </a:defRPr>
            </a:lvl5pPr>
            <a:lvl6pPr marL="2438400" indent="-219075" defTabSz="919163" eaLnBrk="0" fontAlgn="base" hangingPunct="0">
              <a:spcBef>
                <a:spcPct val="30000"/>
              </a:spcBef>
              <a:spcAft>
                <a:spcPct val="0"/>
              </a:spcAft>
              <a:defRPr sz="1200">
                <a:solidFill>
                  <a:schemeClr val="tx1"/>
                </a:solidFill>
                <a:latin typeface="Arial" charset="0"/>
              </a:defRPr>
            </a:lvl6pPr>
            <a:lvl7pPr marL="2895600" indent="-219075" defTabSz="919163" eaLnBrk="0" fontAlgn="base" hangingPunct="0">
              <a:spcBef>
                <a:spcPct val="30000"/>
              </a:spcBef>
              <a:spcAft>
                <a:spcPct val="0"/>
              </a:spcAft>
              <a:defRPr sz="1200">
                <a:solidFill>
                  <a:schemeClr val="tx1"/>
                </a:solidFill>
                <a:latin typeface="Arial" charset="0"/>
              </a:defRPr>
            </a:lvl7pPr>
            <a:lvl8pPr marL="3352800" indent="-219075" defTabSz="919163" eaLnBrk="0" fontAlgn="base" hangingPunct="0">
              <a:spcBef>
                <a:spcPct val="30000"/>
              </a:spcBef>
              <a:spcAft>
                <a:spcPct val="0"/>
              </a:spcAft>
              <a:defRPr sz="1200">
                <a:solidFill>
                  <a:schemeClr val="tx1"/>
                </a:solidFill>
                <a:latin typeface="Arial" charset="0"/>
              </a:defRPr>
            </a:lvl8pPr>
            <a:lvl9pPr marL="3810000" indent="-219075" defTabSz="919163" eaLnBrk="0" fontAlgn="base" hangingPunct="0">
              <a:spcBef>
                <a:spcPct val="30000"/>
              </a:spcBef>
              <a:spcAft>
                <a:spcPct val="0"/>
              </a:spcAft>
              <a:defRPr sz="1200">
                <a:solidFill>
                  <a:schemeClr val="tx1"/>
                </a:solidFill>
                <a:latin typeface="Arial" charset="0"/>
              </a:defRPr>
            </a:lvl9pPr>
          </a:lstStyle>
          <a:p>
            <a:pPr marL="0" marR="0" lvl="0" indent="0" algn="r" defTabSz="919163" rtl="0" eaLnBrk="1" fontAlgn="auto" latinLnBrk="0" hangingPunct="1">
              <a:lnSpc>
                <a:spcPct val="100000"/>
              </a:lnSpc>
              <a:spcBef>
                <a:spcPct val="0"/>
              </a:spcBef>
              <a:spcAft>
                <a:spcPts val="0"/>
              </a:spcAft>
              <a:buClrTx/>
              <a:buSzTx/>
              <a:buFontTx/>
              <a:buNone/>
              <a:tabLst/>
              <a:defRPr/>
            </a:pPr>
            <a:fld id="{F7E90B1A-B9AB-4881-84A2-994D9A040A33}" type="slidenum">
              <a:rPr kumimoji="0" lang="ru-RU" altLang="ru-RU"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9163" rtl="0" eaLnBrk="1" fontAlgn="auto" latinLnBrk="0" hangingPunct="1">
                <a:lnSpc>
                  <a:spcPct val="100000"/>
                </a:lnSpc>
                <a:spcBef>
                  <a:spcPct val="0"/>
                </a:spcBef>
                <a:spcAft>
                  <a:spcPts val="0"/>
                </a:spcAft>
                <a:buClrTx/>
                <a:buSzTx/>
                <a:buFontTx/>
                <a:buNone/>
                <a:tabLst/>
                <a:defRPr/>
              </a:pPr>
              <a:t>50</a:t>
            </a:fld>
            <a:endParaRPr kumimoji="0" lang="ru-RU" altLang="ru-RU" sz="13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ru-RU" dirty="0"/>
              <a:t>     </a:t>
            </a:r>
            <a:endParaRPr lang="ru-RU" altLang="ru-RU" dirty="0"/>
          </a:p>
        </p:txBody>
      </p:sp>
      <p:sp>
        <p:nvSpPr>
          <p:cNvPr id="199685" name="Text Box 4"/>
          <p:cNvSpPr txBox="1">
            <a:spLocks noChangeArrowheads="1"/>
          </p:cNvSpPr>
          <p:nvPr/>
        </p:nvSpPr>
        <p:spPr bwMode="auto">
          <a:xfrm>
            <a:off x="474988" y="4644351"/>
            <a:ext cx="6027224" cy="34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88" tIns="45994" rIns="91988" bIns="45994">
            <a:spAutoFit/>
          </a:bodyPr>
          <a:lstStyle>
            <a:lvl1pPr defTabSz="955675" eaLnBrk="0" hangingPunct="0">
              <a:spcBef>
                <a:spcPct val="30000"/>
              </a:spcBef>
              <a:defRPr sz="1200">
                <a:solidFill>
                  <a:schemeClr val="tx1"/>
                </a:solidFill>
                <a:latin typeface="Arial" charset="0"/>
              </a:defRPr>
            </a:lvl1pPr>
            <a:lvl2pPr marL="742950" indent="-285750" defTabSz="955675" eaLnBrk="0" hangingPunct="0">
              <a:spcBef>
                <a:spcPct val="30000"/>
              </a:spcBef>
              <a:defRPr sz="1200">
                <a:solidFill>
                  <a:schemeClr val="tx1"/>
                </a:solidFill>
                <a:latin typeface="Arial" charset="0"/>
              </a:defRPr>
            </a:lvl2pPr>
            <a:lvl3pPr marL="1143000" indent="-228600" defTabSz="955675" eaLnBrk="0" hangingPunct="0">
              <a:spcBef>
                <a:spcPct val="30000"/>
              </a:spcBef>
              <a:defRPr sz="1200">
                <a:solidFill>
                  <a:schemeClr val="tx1"/>
                </a:solidFill>
                <a:latin typeface="Arial" charset="0"/>
              </a:defRPr>
            </a:lvl3pPr>
            <a:lvl4pPr marL="1600200" indent="-228600" defTabSz="955675" eaLnBrk="0" hangingPunct="0">
              <a:spcBef>
                <a:spcPct val="30000"/>
              </a:spcBef>
              <a:defRPr sz="1200">
                <a:solidFill>
                  <a:schemeClr val="tx1"/>
                </a:solidFill>
                <a:latin typeface="Arial" charset="0"/>
              </a:defRPr>
            </a:lvl4pPr>
            <a:lvl5pPr marL="2057400" indent="-228600" defTabSz="955675" eaLnBrk="0" hangingPunct="0">
              <a:spcBef>
                <a:spcPct val="30000"/>
              </a:spcBef>
              <a:defRPr sz="1200">
                <a:solidFill>
                  <a:schemeClr val="tx1"/>
                </a:solidFill>
                <a:latin typeface="Arial" charset="0"/>
              </a:defRPr>
            </a:lvl5pPr>
            <a:lvl6pPr marL="2514600" indent="-228600" defTabSz="955675" eaLnBrk="0" fontAlgn="base" hangingPunct="0">
              <a:spcBef>
                <a:spcPct val="30000"/>
              </a:spcBef>
              <a:spcAft>
                <a:spcPct val="0"/>
              </a:spcAft>
              <a:defRPr sz="1200">
                <a:solidFill>
                  <a:schemeClr val="tx1"/>
                </a:solidFill>
                <a:latin typeface="Arial" charset="0"/>
              </a:defRPr>
            </a:lvl6pPr>
            <a:lvl7pPr marL="2971800" indent="-228600" defTabSz="955675" eaLnBrk="0" fontAlgn="base" hangingPunct="0">
              <a:spcBef>
                <a:spcPct val="30000"/>
              </a:spcBef>
              <a:spcAft>
                <a:spcPct val="0"/>
              </a:spcAft>
              <a:defRPr sz="1200">
                <a:solidFill>
                  <a:schemeClr val="tx1"/>
                </a:solidFill>
                <a:latin typeface="Arial" charset="0"/>
              </a:defRPr>
            </a:lvl7pPr>
            <a:lvl8pPr marL="3429000" indent="-228600" defTabSz="955675" eaLnBrk="0" fontAlgn="base" hangingPunct="0">
              <a:spcBef>
                <a:spcPct val="30000"/>
              </a:spcBef>
              <a:spcAft>
                <a:spcPct val="0"/>
              </a:spcAft>
              <a:defRPr sz="1200">
                <a:solidFill>
                  <a:schemeClr val="tx1"/>
                </a:solidFill>
                <a:latin typeface="Arial" charset="0"/>
              </a:defRPr>
            </a:lvl8pPr>
            <a:lvl9pPr marL="3886200" indent="-228600" defTabSz="955675" eaLnBrk="0" fontAlgn="base" hangingPunct="0">
              <a:spcBef>
                <a:spcPct val="30000"/>
              </a:spcBef>
              <a:spcAft>
                <a:spcPct val="0"/>
              </a:spcAft>
              <a:defRPr sz="1200">
                <a:solidFill>
                  <a:schemeClr val="tx1"/>
                </a:solidFill>
                <a:latin typeface="Arial" charset="0"/>
              </a:defRPr>
            </a:lvl9pPr>
          </a:lstStyle>
          <a:p>
            <a:pPr marL="0" marR="0" lvl="0" indent="0" algn="just" defTabSz="955675" rtl="0" eaLnBrk="0" fontAlgn="base" latinLnBrk="0" hangingPunct="0">
              <a:lnSpc>
                <a:spcPct val="100000"/>
              </a:lnSpc>
              <a:spcBef>
                <a:spcPct val="0"/>
              </a:spcBef>
              <a:spcAft>
                <a:spcPct val="0"/>
              </a:spcAft>
              <a:buClrTx/>
              <a:buSzTx/>
              <a:buFontTx/>
              <a:buNone/>
              <a:tabLst/>
              <a:defRPr/>
            </a:pPr>
            <a:r>
              <a:rPr kumimoji="1" lang="ru-RU" altLang="ru-RU" sz="1600" b="0" i="0" u="none" strike="noStrike" kern="1200" cap="none" spc="0" normalizeH="0" baseline="0" noProof="0" dirty="0">
                <a:ln>
                  <a:noFill/>
                </a:ln>
                <a:solidFill>
                  <a:srgbClr val="000000"/>
                </a:solidFill>
                <a:effectLst/>
                <a:uLnTx/>
                <a:uFillTx/>
                <a:latin typeface="Times New Roman" pitchFamily="18" charset="0"/>
                <a:ea typeface="+mn-ea"/>
                <a:cs typeface="+mn-cs"/>
              </a:rPr>
              <a:t>       </a:t>
            </a:r>
          </a:p>
        </p:txBody>
      </p:sp>
    </p:spTree>
    <p:extLst>
      <p:ext uri="{BB962C8B-B14F-4D97-AF65-F5344CB8AC3E}">
        <p14:creationId xmlns:p14="http://schemas.microsoft.com/office/powerpoint/2010/main" val="164784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E72FF-924B-4C0A-9FF7-142D00236ACF}"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9744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66FB3-7346-42EF-A4C6-318E09B08A39}"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5186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766FB3-7346-42EF-A4C6-318E09B08A39}" type="slidenum">
              <a:rPr kumimoji="0" lang="ru-RU"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ru-RU"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002048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B6193-3979-48E9-A46C-0AD9E7F52BFC}"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9179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3645365D-A505-4731-931E-C615248C7E87}" type="datetime1">
              <a:rPr lang="ru-RU" smtClean="0"/>
              <a:pPr>
                <a:defRPr/>
              </a:pPr>
              <a:t>25.10.2022</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r>
              <a:rPr lang="en-US"/>
              <a:t>ICNBME-2013</a:t>
            </a: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C6A9EEF5-55D8-4B55-B2CA-A221C2CBCE2D}" type="slidenum">
              <a:rPr lang="ru-RU"/>
              <a:pPr>
                <a:defRPr/>
              </a:pPr>
              <a:t>‹#›</a:t>
            </a:fld>
            <a:endParaRPr lang="ru-RU"/>
          </a:p>
        </p:txBody>
      </p:sp>
    </p:spTree>
    <p:extLst>
      <p:ext uri="{BB962C8B-B14F-4D97-AF65-F5344CB8AC3E}">
        <p14:creationId xmlns:p14="http://schemas.microsoft.com/office/powerpoint/2010/main" val="272179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a:xfrm>
            <a:off x="4635500" y="6524626"/>
            <a:ext cx="3860800" cy="288925"/>
          </a:xfrm>
          <a:prstGeom prst="rect">
            <a:avLst/>
          </a:prstGeom>
        </p:spPr>
        <p:txBody>
          <a:bodyPr/>
          <a:lstStyle>
            <a:lvl1pPr>
              <a:defRPr>
                <a:latin typeface="Times New Roman"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itchFamily="18" charset="0"/>
                <a:ea typeface="+mn-ea"/>
                <a:cs typeface="+mn-cs"/>
              </a:rPr>
              <a:t>ОИЯИ</a:t>
            </a:r>
            <a:endParaRPr kumimoji="0" lang="ru-RU" sz="18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 name="Номер слайда 2"/>
          <p:cNvSpPr>
            <a:spLocks noGrp="1"/>
          </p:cNvSpPr>
          <p:nvPr>
            <p:ph type="sldNum" sz="quarter" idx="11"/>
          </p:nvPr>
        </p:nvSpPr>
        <p:spPr/>
        <p:txBody>
          <a:bodyPr/>
          <a:lstStyle>
            <a:lvl1pPr>
              <a:defRPr>
                <a:latin typeface="Times New Roman" pitchFamily="18" charset="0"/>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3745DAF7-607F-4402-89EF-335670FBF867}" type="slidenum">
              <a:rPr kumimoji="0" lang="ru-RU" sz="1400" b="0" i="0" u="none" strike="noStrike" kern="1200" cap="none" spc="0" normalizeH="0" baseline="0" noProof="0">
                <a:ln>
                  <a:noFill/>
                </a:ln>
                <a:solidFill>
                  <a:srgbClr val="FF0000"/>
                </a:solidFill>
                <a:effectLst/>
                <a:uLnTx/>
                <a:uFillTx/>
                <a:latin typeface="Times New Roman" pitchFamily="18" charset="0"/>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ru-RU" sz="1400" b="0" i="0" u="none" strike="noStrike" kern="1200" cap="none" spc="0" normalizeH="0" baseline="0" noProof="0">
              <a:ln>
                <a:noFill/>
              </a:ln>
              <a:solidFill>
                <a:srgbClr val="FF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3588025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pPr>
              <a:defRPr/>
            </a:pPr>
            <a:endParaRPr lang="ro-RO">
              <a:solidFill>
                <a:prstClr val="black">
                  <a:tint val="75000"/>
                </a:prstClr>
              </a:solidFill>
            </a:endParaRPr>
          </a:p>
        </p:txBody>
      </p:sp>
      <p:sp>
        <p:nvSpPr>
          <p:cNvPr id="5" name="Нижний колонтитул 4"/>
          <p:cNvSpPr>
            <a:spLocks noGrp="1"/>
          </p:cNvSpPr>
          <p:nvPr>
            <p:ph type="ftr" sz="quarter" idx="11"/>
          </p:nvPr>
        </p:nvSpPr>
        <p:spPr/>
        <p:txBody>
          <a:bodyPr/>
          <a:lstStyle/>
          <a:p>
            <a:pPr>
              <a:defRPr/>
            </a:pPr>
            <a:endParaRPr lang="ro-RO">
              <a:solidFill>
                <a:prstClr val="black">
                  <a:tint val="75000"/>
                </a:prstClr>
              </a:solidFill>
            </a:endParaRPr>
          </a:p>
        </p:txBody>
      </p:sp>
      <p:sp>
        <p:nvSpPr>
          <p:cNvPr id="6" name="Номер слайда 5"/>
          <p:cNvSpPr>
            <a:spLocks noGrp="1"/>
          </p:cNvSpPr>
          <p:nvPr>
            <p:ph type="sldNum" sz="quarter" idx="12"/>
          </p:nvPr>
        </p:nvSpPr>
        <p:spPr/>
        <p:txBody>
          <a:bodyPr/>
          <a:lstStyle/>
          <a:p>
            <a:pPr>
              <a:defRPr/>
            </a:pPr>
            <a:fld id="{99C5DB24-4882-4619-823D-CE9C9D80AC8D}" type="slidenum">
              <a:rPr lang="ro-RO" smtClean="0">
                <a:solidFill>
                  <a:prstClr val="black">
                    <a:tint val="75000"/>
                  </a:prstClr>
                </a:solidFill>
              </a:rPr>
              <a:pPr>
                <a:defRPr/>
              </a:pPr>
              <a:t>‹#›</a:t>
            </a:fld>
            <a:endParaRPr lang="ro-RO">
              <a:solidFill>
                <a:prstClr val="black">
                  <a:tint val="75000"/>
                </a:prstClr>
              </a:solidFill>
            </a:endParaRPr>
          </a:p>
        </p:txBody>
      </p:sp>
      <p:sp>
        <p:nvSpPr>
          <p:cNvPr id="7" name="Заголовок 6"/>
          <p:cNvSpPr>
            <a:spLocks noGrp="1"/>
          </p:cNvSpPr>
          <p:nvPr>
            <p:ph type="title"/>
          </p:nvPr>
        </p:nvSpPr>
        <p:spPr/>
        <p:txBody>
          <a:bodyPr rtlCol="0"/>
          <a:lstStyle/>
          <a:p>
            <a:r>
              <a:rPr kumimoji="0" lang="ru-RU"/>
              <a:t>Образец заголовка</a:t>
            </a:r>
            <a:endParaRPr kumimoji="0" lang="en-US"/>
          </a:p>
        </p:txBody>
      </p:sp>
    </p:spTree>
    <p:extLst>
      <p:ext uri="{BB962C8B-B14F-4D97-AF65-F5344CB8AC3E}">
        <p14:creationId xmlns:p14="http://schemas.microsoft.com/office/powerpoint/2010/main" val="31449114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r>
              <a:rPr lang="ru-RU"/>
              <a:t>18.06.2012</a:t>
            </a:r>
          </a:p>
        </p:txBody>
      </p:sp>
      <p:sp>
        <p:nvSpPr>
          <p:cNvPr id="5" name="Нижний колонтитул 4"/>
          <p:cNvSpPr>
            <a:spLocks noGrp="1"/>
          </p:cNvSpPr>
          <p:nvPr>
            <p:ph type="ftr" sz="quarter" idx="11"/>
          </p:nvPr>
        </p:nvSpPr>
        <p:spPr/>
        <p:txBody>
          <a:bodyPr/>
          <a:lstStyle>
            <a:lvl1pPr>
              <a:defRPr/>
            </a:lvl1pPr>
          </a:lstStyle>
          <a:p>
            <a:pPr>
              <a:defRPr/>
            </a:pPr>
            <a:r>
              <a:rPr lang="en-US"/>
              <a:t>PAC for CMP</a:t>
            </a:r>
            <a:endParaRPr lang="ru-RU"/>
          </a:p>
        </p:txBody>
      </p:sp>
      <p:sp>
        <p:nvSpPr>
          <p:cNvPr id="6" name="Номер слайда 5"/>
          <p:cNvSpPr>
            <a:spLocks noGrp="1"/>
          </p:cNvSpPr>
          <p:nvPr>
            <p:ph type="sldNum" sz="quarter" idx="12"/>
          </p:nvPr>
        </p:nvSpPr>
        <p:spPr/>
        <p:txBody>
          <a:bodyPr/>
          <a:lstStyle>
            <a:lvl1pPr>
              <a:defRPr/>
            </a:lvl1pPr>
          </a:lstStyle>
          <a:p>
            <a:pPr>
              <a:defRPr/>
            </a:pPr>
            <a:fld id="{BD1031BF-5719-4596-ABD5-B133E93172CA}" type="slidenum">
              <a:rPr lang="ru-RU" smtClean="0"/>
              <a:pPr>
                <a:defRPr/>
              </a:pPr>
              <a:t>‹#›</a:t>
            </a:fld>
            <a:endParaRPr lang="ru-RU"/>
          </a:p>
        </p:txBody>
      </p:sp>
    </p:spTree>
    <p:extLst>
      <p:ext uri="{BB962C8B-B14F-4D97-AF65-F5344CB8AC3E}">
        <p14:creationId xmlns:p14="http://schemas.microsoft.com/office/powerpoint/2010/main" val="35087242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idx="1"/>
          </p:nvPr>
        </p:nvSpPr>
        <p:spPr>
          <a:xfrm>
            <a:off x="609600" y="1600201"/>
            <a:ext cx="10972800" cy="4525963"/>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
          <p:cNvSpPr>
            <a:spLocks noGrp="1" noChangeArrowheads="1"/>
          </p:cNvSpPr>
          <p:nvPr>
            <p:ph type="sldNum" sz="quarter" idx="10"/>
          </p:nvPr>
        </p:nvSpPr>
        <p:spPr/>
        <p:txBody>
          <a:bodyPr/>
          <a:lstStyle>
            <a:lvl1pPr>
              <a:defRPr/>
            </a:lvl1pPr>
          </a:lstStyle>
          <a:p>
            <a:pPr>
              <a:defRPr/>
            </a:pPr>
            <a:fld id="{266E32F3-BF60-405F-9240-4F4E288EF71A}" type="slidenum">
              <a:rPr lang="en-GB" altLang="fr-FR" smtClean="0"/>
              <a:pPr>
                <a:defRPr/>
              </a:pPr>
              <a:t>‹#›</a:t>
            </a:fld>
            <a:endParaRPr lang="en-GB" altLang="fr-FR"/>
          </a:p>
        </p:txBody>
      </p:sp>
    </p:spTree>
    <p:extLst>
      <p:ext uri="{BB962C8B-B14F-4D97-AF65-F5344CB8AC3E}">
        <p14:creationId xmlns:p14="http://schemas.microsoft.com/office/powerpoint/2010/main" val="22008642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a:xfrm>
            <a:off x="4635500" y="6524626"/>
            <a:ext cx="3860800" cy="288925"/>
          </a:xfrm>
          <a:prstGeom prst="rect">
            <a:avLst/>
          </a:prstGeom>
        </p:spPr>
        <p:txBody>
          <a:bodyPr/>
          <a:lstStyle>
            <a:lvl1pPr>
              <a:defRPr>
                <a:latin typeface="Times New Roman" pitchFamily="18" charset="0"/>
              </a:defRPr>
            </a:lvl1pPr>
          </a:lstStyle>
          <a:p>
            <a:pPr>
              <a:defRPr/>
            </a:pPr>
            <a:r>
              <a:rPr lang="en-US"/>
              <a:t>ОИЯИ</a:t>
            </a:r>
            <a:endParaRPr lang="ru-RU"/>
          </a:p>
        </p:txBody>
      </p:sp>
      <p:sp>
        <p:nvSpPr>
          <p:cNvPr id="3" name="Номер слайда 2"/>
          <p:cNvSpPr>
            <a:spLocks noGrp="1"/>
          </p:cNvSpPr>
          <p:nvPr>
            <p:ph type="sldNum" sz="quarter" idx="11"/>
          </p:nvPr>
        </p:nvSpPr>
        <p:spPr/>
        <p:txBody>
          <a:bodyPr/>
          <a:lstStyle>
            <a:lvl1pPr>
              <a:defRPr>
                <a:latin typeface="Times New Roman" pitchFamily="18" charset="0"/>
              </a:defRPr>
            </a:lvl1pPr>
          </a:lstStyle>
          <a:p>
            <a:pPr>
              <a:defRPr/>
            </a:pPr>
            <a:fld id="{3745DAF7-607F-4402-89EF-335670FBF867}" type="slidenum">
              <a:rPr lang="ru-RU" smtClean="0"/>
              <a:pPr>
                <a:defRPr/>
              </a:pPr>
              <a:t>‹#›</a:t>
            </a:fld>
            <a:endParaRPr lang="ru-RU"/>
          </a:p>
        </p:txBody>
      </p:sp>
    </p:spTree>
    <p:extLst>
      <p:ext uri="{BB962C8B-B14F-4D97-AF65-F5344CB8AC3E}">
        <p14:creationId xmlns:p14="http://schemas.microsoft.com/office/powerpoint/2010/main" val="30053638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endParaRPr lang="en-US">
              <a:solidFill>
                <a:srgbClr val="E7DEC9">
                  <a:shade val="50000"/>
                  <a:satMod val="200000"/>
                </a:srgbClr>
              </a:solidFill>
            </a:endParaRPr>
          </a:p>
        </p:txBody>
      </p:sp>
      <p:sp>
        <p:nvSpPr>
          <p:cNvPr id="3" name="Нижний колонтитул 2"/>
          <p:cNvSpPr>
            <a:spLocks noGrp="1"/>
          </p:cNvSpPr>
          <p:nvPr>
            <p:ph type="ftr" sz="quarter" idx="11"/>
          </p:nvPr>
        </p:nvSpPr>
        <p:spPr/>
        <p:txBody>
          <a:bodyPr/>
          <a:lstStyle/>
          <a:p>
            <a:pPr>
              <a:defRPr/>
            </a:pPr>
            <a:endParaRPr lang="en-US">
              <a:solidFill>
                <a:srgbClr val="E7DEC9">
                  <a:shade val="50000"/>
                  <a:satMod val="200000"/>
                </a:srgbClr>
              </a:solidFill>
            </a:endParaRPr>
          </a:p>
        </p:txBody>
      </p:sp>
      <p:sp>
        <p:nvSpPr>
          <p:cNvPr id="4" name="Номер слайда 3"/>
          <p:cNvSpPr>
            <a:spLocks noGrp="1"/>
          </p:cNvSpPr>
          <p:nvPr>
            <p:ph type="sldNum" sz="quarter" idx="12"/>
          </p:nvPr>
        </p:nvSpPr>
        <p:spPr/>
        <p:txBody>
          <a:bodyPr/>
          <a:lstStyle/>
          <a:p>
            <a:pPr>
              <a:defRPr/>
            </a:pPr>
            <a:fld id="{996AB6DA-68EF-4BE8-AD26-1A4830B99B02}" type="slidenum">
              <a:rPr lang="en-US" smtClean="0">
                <a:solidFill>
                  <a:srgbClr val="E7DEC9">
                    <a:shade val="50000"/>
                    <a:satMod val="200000"/>
                  </a:srgbClr>
                </a:solidFill>
              </a:rPr>
              <a:pPr>
                <a:def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69552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pPr>
              <a:defRPr/>
            </a:pPr>
            <a:endParaRPr lang="ro-RO">
              <a:solidFill>
                <a:prstClr val="black">
                  <a:tint val="75000"/>
                </a:prstClr>
              </a:solidFill>
            </a:endParaRPr>
          </a:p>
        </p:txBody>
      </p:sp>
      <p:sp>
        <p:nvSpPr>
          <p:cNvPr id="5" name="Нижний колонтитул 4"/>
          <p:cNvSpPr>
            <a:spLocks noGrp="1"/>
          </p:cNvSpPr>
          <p:nvPr>
            <p:ph type="ftr" sz="quarter" idx="11"/>
          </p:nvPr>
        </p:nvSpPr>
        <p:spPr/>
        <p:txBody>
          <a:bodyPr/>
          <a:lstStyle/>
          <a:p>
            <a:pPr>
              <a:defRPr/>
            </a:pPr>
            <a:endParaRPr lang="ro-RO">
              <a:solidFill>
                <a:prstClr val="black">
                  <a:tint val="75000"/>
                </a:prstClr>
              </a:solidFill>
            </a:endParaRPr>
          </a:p>
        </p:txBody>
      </p:sp>
      <p:sp>
        <p:nvSpPr>
          <p:cNvPr id="6" name="Номер слайда 5"/>
          <p:cNvSpPr>
            <a:spLocks noGrp="1"/>
          </p:cNvSpPr>
          <p:nvPr>
            <p:ph type="sldNum" sz="quarter" idx="12"/>
          </p:nvPr>
        </p:nvSpPr>
        <p:spPr/>
        <p:txBody>
          <a:bodyPr/>
          <a:lstStyle/>
          <a:p>
            <a:pPr>
              <a:defRPr/>
            </a:pPr>
            <a:fld id="{99C5DB24-4882-4619-823D-CE9C9D80AC8D}" type="slidenum">
              <a:rPr lang="ro-RO" smtClean="0">
                <a:solidFill>
                  <a:prstClr val="black">
                    <a:tint val="75000"/>
                  </a:prstClr>
                </a:solidFill>
              </a:rPr>
              <a:pPr>
                <a:defRPr/>
              </a:pPr>
              <a:t>‹#›</a:t>
            </a:fld>
            <a:endParaRPr lang="ro-RO">
              <a:solidFill>
                <a:prstClr val="black">
                  <a:tint val="75000"/>
                </a:prstClr>
              </a:solidFill>
            </a:endParaRPr>
          </a:p>
        </p:txBody>
      </p:sp>
      <p:sp>
        <p:nvSpPr>
          <p:cNvPr id="7" name="Заголовок 6"/>
          <p:cNvSpPr>
            <a:spLocks noGrp="1"/>
          </p:cNvSpPr>
          <p:nvPr>
            <p:ph type="title"/>
          </p:nvPr>
        </p:nvSpPr>
        <p:spPr/>
        <p:txBody>
          <a:bodyPr rtlCol="0"/>
          <a:lstStyle/>
          <a:p>
            <a:r>
              <a:rPr kumimoji="0" lang="ru-RU"/>
              <a:t>Образец заголовка</a:t>
            </a:r>
            <a:endParaRPr kumimoji="0" lang="en-US"/>
          </a:p>
        </p:txBody>
      </p:sp>
    </p:spTree>
    <p:extLst>
      <p:ext uri="{BB962C8B-B14F-4D97-AF65-F5344CB8AC3E}">
        <p14:creationId xmlns:p14="http://schemas.microsoft.com/office/powerpoint/2010/main" val="2410004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609600" y="476251"/>
            <a:ext cx="11582400" cy="5649913"/>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610515986"/>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idx="1"/>
          </p:nvPr>
        </p:nvSpPr>
        <p:spPr>
          <a:xfrm>
            <a:off x="609600" y="1600201"/>
            <a:ext cx="10972800" cy="4525963"/>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
          <p:cNvSpPr>
            <a:spLocks noGrp="1" noChangeArrowheads="1"/>
          </p:cNvSpPr>
          <p:nvPr>
            <p:ph type="sldNum" sz="quarter" idx="10"/>
          </p:nvPr>
        </p:nvSpPr>
        <p:spPr/>
        <p:txBody>
          <a:bodyPr/>
          <a:lstStyle>
            <a:lvl1pPr>
              <a:defRPr/>
            </a:lvl1pPr>
          </a:lstStyle>
          <a:p>
            <a:pPr>
              <a:defRPr/>
            </a:pPr>
            <a:fld id="{266E32F3-BF60-405F-9240-4F4E288EF71A}" type="slidenum">
              <a:rPr lang="en-GB" altLang="fr-FR" smtClean="0"/>
              <a:pPr>
                <a:defRPr/>
              </a:pPr>
              <a:t>‹#›</a:t>
            </a:fld>
            <a:endParaRPr lang="en-GB" altLang="fr-FR"/>
          </a:p>
        </p:txBody>
      </p:sp>
    </p:spTree>
    <p:extLst>
      <p:ext uri="{BB962C8B-B14F-4D97-AF65-F5344CB8AC3E}">
        <p14:creationId xmlns:p14="http://schemas.microsoft.com/office/powerpoint/2010/main" val="149567977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pPr defTabSz="1219170"/>
            <a:endParaRPr lang="en-CA">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D7093B1D-51A1-4F21-9B98-DF92486C37B7}" type="slidenum">
              <a:rPr lang="en-CA" smtClean="0">
                <a:solidFill>
                  <a:prstClr val="black">
                    <a:tint val="75000"/>
                  </a:prstClr>
                </a:solidFill>
              </a:rPr>
              <a:pPr defTabSz="1219170"/>
              <a:t>‹#›</a:t>
            </a:fld>
            <a:endParaRPr lang="en-CA">
              <a:solidFill>
                <a:prstClr val="black">
                  <a:tint val="75000"/>
                </a:prstClr>
              </a:solidFill>
            </a:endParaRPr>
          </a:p>
        </p:txBody>
      </p:sp>
    </p:spTree>
    <p:extLst>
      <p:ext uri="{BB962C8B-B14F-4D97-AF65-F5344CB8AC3E}">
        <p14:creationId xmlns:p14="http://schemas.microsoft.com/office/powerpoint/2010/main" val="2459684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0BD290E-7AA0-4470-8F7B-F71997C531A7}" type="datetimeFigureOut">
              <a:rPr lang="ru-RU" smtClean="0">
                <a:solidFill>
                  <a:prstClr val="black">
                    <a:tint val="75000"/>
                  </a:prstClr>
                </a:solidFill>
              </a:rPr>
              <a:pPr/>
              <a:t>25.10.2022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4A721AF-EF0F-4E36-BD4D-48210F7051E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4436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defTabSz="1219170">
              <a:defRPr/>
            </a:pPr>
            <a:fld id="{3645365D-A505-4731-931E-C615248C7E87}" type="datetime1">
              <a:rPr lang="ru-RU" smtClean="0"/>
              <a:pPr defTabSz="1219170">
                <a:defRPr/>
              </a:pPr>
              <a:t>25.10.2022</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defTabSz="1219170">
              <a:defRPr/>
            </a:pPr>
            <a:r>
              <a:rPr lang="en-US"/>
              <a:t>ICNBME-2013</a:t>
            </a: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defTabSz="1219170">
              <a:defRPr/>
            </a:pPr>
            <a:fld id="{C6A9EEF5-55D8-4B55-B2CA-A221C2CBCE2D}" type="slidenum">
              <a:rPr lang="ru-RU" smtClean="0"/>
              <a:pPr defTabSz="1219170">
                <a:defRPr/>
              </a:pPr>
              <a:t>‹#›</a:t>
            </a:fld>
            <a:endParaRPr lang="ru-RU"/>
          </a:p>
        </p:txBody>
      </p:sp>
    </p:spTree>
    <p:extLst>
      <p:ext uri="{BB962C8B-B14F-4D97-AF65-F5344CB8AC3E}">
        <p14:creationId xmlns:p14="http://schemas.microsoft.com/office/powerpoint/2010/main" val="42714475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marL="0" marR="0" lvl="0" indent="0" algn="l" defTabSz="1219170" rtl="0" eaLnBrk="1" fontAlgn="base" latinLnBrk="0" hangingPunct="1">
              <a:lnSpc>
                <a:spcPct val="100000"/>
              </a:lnSpc>
              <a:spcBef>
                <a:spcPct val="0"/>
              </a:spcBef>
              <a:spcAft>
                <a:spcPct val="0"/>
              </a:spcAft>
              <a:buClrTx/>
              <a:buSzTx/>
              <a:buFontTx/>
              <a:buNone/>
              <a:tabLst/>
              <a:defRPr/>
            </a:pPr>
            <a:fld id="{3645365D-A505-4731-931E-C615248C7E87}" type="datetime1">
              <a:rPr kumimoji="0" lang="ru-RU" sz="16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l" defTabSz="1219170" rtl="0" eaLnBrk="1" fontAlgn="base" latinLnBrk="0" hangingPunct="1">
                <a:lnSpc>
                  <a:spcPct val="100000"/>
                </a:lnSpc>
                <a:spcBef>
                  <a:spcPct val="0"/>
                </a:spcBef>
                <a:spcAft>
                  <a:spcPct val="0"/>
                </a:spcAft>
                <a:buClrTx/>
                <a:buSzTx/>
                <a:buFontTx/>
                <a:buNone/>
                <a:tabLst/>
                <a:defRPr/>
              </a:pPr>
              <a:t>25.10.2022</a:t>
            </a:fld>
            <a:endParaRPr kumimoji="0" lang="ru-RU" sz="16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tint val="75000"/>
                  </a:prstClr>
                </a:solidFill>
                <a:effectLst/>
                <a:uLnTx/>
                <a:uFillTx/>
                <a:latin typeface="Times New Roman" pitchFamily="18" charset="0"/>
                <a:ea typeface="+mn-ea"/>
                <a:cs typeface="+mn-cs"/>
              </a:rPr>
              <a:t>ICNBME-2013</a:t>
            </a:r>
            <a:endParaRPr kumimoji="0" lang="ru-RU" sz="16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marL="0" marR="0" lvl="0" indent="0" algn="r" defTabSz="1219170" rtl="0" eaLnBrk="1" fontAlgn="base" latinLnBrk="0" hangingPunct="1">
              <a:lnSpc>
                <a:spcPct val="100000"/>
              </a:lnSpc>
              <a:spcBef>
                <a:spcPct val="0"/>
              </a:spcBef>
              <a:spcAft>
                <a:spcPct val="0"/>
              </a:spcAft>
              <a:buClrTx/>
              <a:buSzTx/>
              <a:buFontTx/>
              <a:buNone/>
              <a:tabLst/>
              <a:defRPr/>
            </a:pPr>
            <a:fld id="{C6A9EEF5-55D8-4B55-B2CA-A221C2CBCE2D}" type="slidenum">
              <a:rPr kumimoji="0" lang="ru-RU" sz="16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r" defTabSz="1219170" rtl="0" eaLnBrk="1" fontAlgn="base" latinLnBrk="0" hangingPunct="1">
                <a:lnSpc>
                  <a:spcPct val="100000"/>
                </a:lnSpc>
                <a:spcBef>
                  <a:spcPct val="0"/>
                </a:spcBef>
                <a:spcAft>
                  <a:spcPct val="0"/>
                </a:spcAft>
                <a:buClrTx/>
                <a:buSzTx/>
                <a:buFontTx/>
                <a:buNone/>
                <a:tabLst/>
                <a:defRPr/>
              </a:pPr>
              <a:t>‹#›</a:t>
            </a:fld>
            <a:endParaRPr kumimoji="0" lang="ru-RU" sz="16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255183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5FAE25-64E2-4860-B1F2-1F4ACD9BBA75}" type="datetimeFigureOut">
              <a:rPr kumimoji="0" lang="ru-RU" sz="12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25.10.2022</a:t>
            </a:fld>
            <a:endParaRPr kumimoji="0" lang="ru-RU" sz="12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8ADF82-EAA0-479F-AB7A-5E44DB0B3D5C}" type="slidenum">
              <a:rPr kumimoji="0" lang="ru-RU" sz="12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9" name="Content Placeholder 8"/>
          <p:cNvSpPr>
            <a:spLocks noGrp="1"/>
          </p:cNvSpPr>
          <p:nvPr>
            <p:ph sz="quarter" idx="13"/>
          </p:nvPr>
        </p:nvSpPr>
        <p:spPr>
          <a:xfrm>
            <a:off x="487680" y="1600200"/>
            <a:ext cx="5388864" cy="452628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extLst>
      <p:ext uri="{BB962C8B-B14F-4D97-AF65-F5344CB8AC3E}">
        <p14:creationId xmlns:p14="http://schemas.microsoft.com/office/powerpoint/2010/main" val="32457940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AA5A1B-52EC-450C-A253-908ED26A1E7C}"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25.10.2022</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75AB7-8C56-4466-87F2-1550A114E998}"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74850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BAE3FCB-921A-4BF1-ACB0-DCA0FA1AE48E}" type="datetime1">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25.10.2022</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06FDDE-E4F9-4208-8C6A-8542501CDFC8}"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020540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r>
              <a:rPr lang="ru-RU">
                <a:solidFill>
                  <a:prstClr val="black">
                    <a:tint val="75000"/>
                  </a:prstClr>
                </a:solidFill>
              </a:rPr>
              <a:t>18.06.2012</a:t>
            </a:r>
          </a:p>
        </p:txBody>
      </p:sp>
      <p:sp>
        <p:nvSpPr>
          <p:cNvPr id="5" name="Нижний колонтитул 4"/>
          <p:cNvSpPr>
            <a:spLocks noGrp="1"/>
          </p:cNvSpPr>
          <p:nvPr>
            <p:ph type="ftr" sz="quarter" idx="11"/>
          </p:nvPr>
        </p:nvSpPr>
        <p:spPr/>
        <p:txBody>
          <a:bodyPr/>
          <a:lstStyle/>
          <a:p>
            <a:r>
              <a:rPr lang="en-US">
                <a:solidFill>
                  <a:prstClr val="black">
                    <a:tint val="75000"/>
                  </a:prstClr>
                </a:solidFill>
              </a:rPr>
              <a:t>PAC for CMP</a:t>
            </a: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98FC2F7-3ECD-496B-913B-F5F30097653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158672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6" y="624109"/>
            <a:ext cx="8911687" cy="1280891"/>
          </a:xfrm>
        </p:spPr>
        <p:txBody>
          <a:bodyPr/>
          <a:lstStyle/>
          <a:p>
            <a:r>
              <a:rPr lang="ru-RU"/>
              <a:t>Образец заголовка</a:t>
            </a:r>
            <a:endParaRPr lang="en-US" dirty="0"/>
          </a:p>
        </p:txBody>
      </p:sp>
      <p:sp>
        <p:nvSpPr>
          <p:cNvPr id="3" name="Content Placeholder 2"/>
          <p:cNvSpPr>
            <a:spLocks noGrp="1"/>
          </p:cNvSpPr>
          <p:nvPr>
            <p:ph idx="1"/>
          </p:nvPr>
        </p:nvSpPr>
        <p:spPr>
          <a:xfrm>
            <a:off x="2589212" y="2133601"/>
            <a:ext cx="8915400" cy="377762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defTabSz="1219170">
              <a:defRPr/>
            </a:pPr>
            <a:fld id="{3645365D-A505-4731-931E-C615248C7E87}" type="datetime1">
              <a:rPr lang="ru-RU" smtClean="0">
                <a:solidFill>
                  <a:prstClr val="black">
                    <a:tint val="75000"/>
                  </a:prstClr>
                </a:solidFill>
              </a:rPr>
              <a:pPr defTabSz="1219170">
                <a:defRPr/>
              </a:pPr>
              <a:t>25.10.2022</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pPr defTabSz="1219170">
              <a:defRPr/>
            </a:pPr>
            <a:r>
              <a:rPr lang="en-US">
                <a:solidFill>
                  <a:prstClr val="black">
                    <a:tint val="75000"/>
                  </a:prstClr>
                </a:solidFill>
              </a:rPr>
              <a:t>ICNBME-2013</a:t>
            </a:r>
            <a:endParaRPr lang="ru-RU">
              <a:solidFill>
                <a:prstClr val="black">
                  <a:tint val="75000"/>
                </a:prstClr>
              </a:solidFill>
            </a:endParaRPr>
          </a:p>
        </p:txBody>
      </p:sp>
      <p:sp>
        <p:nvSpPr>
          <p:cNvPr id="8" name="Freeform 11"/>
          <p:cNvSpPr/>
          <p:nvPr/>
        </p:nvSpPr>
        <p:spPr bwMode="auto">
          <a:xfrm flipV="1">
            <a:off x="-4188" y="714377"/>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defTabSz="1219170">
              <a:defRPr/>
            </a:pPr>
            <a:fld id="{C6A9EEF5-55D8-4B55-B2CA-A221C2CBCE2D}" type="slidenum">
              <a:rPr lang="ru-RU" smtClean="0"/>
              <a:pPr defTabSz="1219170">
                <a:defRPr/>
              </a:pPr>
              <a:t>‹#›</a:t>
            </a:fld>
            <a:endParaRPr lang="ru-RU"/>
          </a:p>
        </p:txBody>
      </p:sp>
    </p:spTree>
    <p:extLst>
      <p:ext uri="{BB962C8B-B14F-4D97-AF65-F5344CB8AC3E}">
        <p14:creationId xmlns:p14="http://schemas.microsoft.com/office/powerpoint/2010/main" val="1479534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pPr defTabSz="914377">
              <a:defRPr/>
            </a:pPr>
            <a:fld id="{022BAE75-A844-4EED-A791-FBCD735FAA79}" type="datetimeFigureOut">
              <a:rPr lang="ru-RU" smtClean="0">
                <a:solidFill>
                  <a:prstClr val="black">
                    <a:tint val="75000"/>
                  </a:prstClr>
                </a:solidFill>
              </a:rPr>
              <a:pPr defTabSz="914377">
                <a:defRPr/>
              </a:pPr>
              <a:t>25.10.2022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914377">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914377">
              <a:defRPr/>
            </a:pPr>
            <a:fld id="{462F5E9B-51D0-4413-AEDA-82D27FB17AAE}" type="slidenum">
              <a:rPr lang="ru-RU" smtClean="0">
                <a:solidFill>
                  <a:prstClr val="black">
                    <a:tint val="75000"/>
                  </a:prstClr>
                </a:solidFill>
              </a:rPr>
              <a:pPr defTabSz="914377">
                <a:defRPr/>
              </a:pPr>
              <a:t>‹#›</a:t>
            </a:fld>
            <a:endParaRPr lang="ru-RU">
              <a:solidFill>
                <a:prstClr val="black">
                  <a:tint val="75000"/>
                </a:prstClr>
              </a:solidFill>
            </a:endParaRPr>
          </a:p>
        </p:txBody>
      </p:sp>
    </p:spTree>
    <p:extLst>
      <p:ext uri="{BB962C8B-B14F-4D97-AF65-F5344CB8AC3E}">
        <p14:creationId xmlns:p14="http://schemas.microsoft.com/office/powerpoint/2010/main" val="37911765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idx="1"/>
          </p:nvPr>
        </p:nvSpPr>
        <p:spPr>
          <a:xfrm>
            <a:off x="609600" y="1600206"/>
            <a:ext cx="10972800" cy="4525963"/>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
          <p:cNvSpPr>
            <a:spLocks noGrp="1" noChangeArrowheads="1"/>
          </p:cNvSpPr>
          <p:nvPr>
            <p:ph type="sldNum" sz="quarter" idx="10"/>
          </p:nvPr>
        </p:nvSpPr>
        <p:spPr/>
        <p:txBody>
          <a:bodyPr/>
          <a:lstStyle>
            <a:lvl1pPr>
              <a:defRPr/>
            </a:lvl1pPr>
          </a:lstStyle>
          <a:p>
            <a:pPr marL="0" marR="0" lvl="0" indent="0" algn="r" defTabSz="685800" rtl="0" eaLnBrk="1" fontAlgn="base" latinLnBrk="0" hangingPunct="1">
              <a:lnSpc>
                <a:spcPct val="100000"/>
              </a:lnSpc>
              <a:spcBef>
                <a:spcPct val="0"/>
              </a:spcBef>
              <a:spcAft>
                <a:spcPct val="0"/>
              </a:spcAft>
              <a:buClrTx/>
              <a:buSzTx/>
              <a:buFontTx/>
              <a:buNone/>
              <a:tabLst/>
              <a:defRPr/>
            </a:pPr>
            <a:fld id="{266E32F3-BF60-405F-9240-4F4E288EF71A}" type="slidenum">
              <a:rPr kumimoji="0" lang="en-GB" altLang="fr-FR" sz="9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a:t>
            </a:fld>
            <a:endParaRPr kumimoji="0" lang="en-GB" altLang="fr-FR" sz="9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88027602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91E55201-F612-4288-86BF-864C80187C10}"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6952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fontAlgn="base">
              <a:spcBef>
                <a:spcPct val="0"/>
              </a:spcBef>
              <a:spcAft>
                <a:spcPct val="0"/>
              </a:spcAft>
              <a:defRPr/>
            </a:pPr>
            <a:endParaRPr lang="ro-RO">
              <a:solidFill>
                <a:prstClr val="black">
                  <a:tint val="75000"/>
                </a:prstClr>
              </a:solidFill>
              <a:latin typeface="Times New Roman" pitchFamily="18" charset="0"/>
            </a:endParaRPr>
          </a:p>
        </p:txBody>
      </p:sp>
      <p:sp>
        <p:nvSpPr>
          <p:cNvPr id="5" name="Нижний колонтитул 4"/>
          <p:cNvSpPr>
            <a:spLocks noGrp="1"/>
          </p:cNvSpPr>
          <p:nvPr>
            <p:ph type="ftr" sz="quarter" idx="11"/>
          </p:nvPr>
        </p:nvSpPr>
        <p:spPr/>
        <p:txBody>
          <a:bodyPr/>
          <a:lstStyle>
            <a:lvl1pPr>
              <a:defRPr/>
            </a:lvl1pPr>
          </a:lstStyle>
          <a:p>
            <a:pPr fontAlgn="base">
              <a:spcBef>
                <a:spcPct val="0"/>
              </a:spcBef>
              <a:spcAft>
                <a:spcPct val="0"/>
              </a:spcAft>
              <a:defRPr/>
            </a:pPr>
            <a:endParaRPr lang="ro-RO">
              <a:solidFill>
                <a:prstClr val="black">
                  <a:tint val="75000"/>
                </a:prstClr>
              </a:solidFill>
              <a:latin typeface="Times New Roman" pitchFamily="18" charset="0"/>
            </a:endParaRPr>
          </a:p>
        </p:txBody>
      </p:sp>
      <p:sp>
        <p:nvSpPr>
          <p:cNvPr id="6" name="Номер слайда 5"/>
          <p:cNvSpPr>
            <a:spLocks noGrp="1"/>
          </p:cNvSpPr>
          <p:nvPr>
            <p:ph type="sldNum" sz="quarter" idx="12"/>
          </p:nvPr>
        </p:nvSpPr>
        <p:spPr/>
        <p:txBody>
          <a:bodyPr/>
          <a:lstStyle>
            <a:lvl1pPr>
              <a:defRPr/>
            </a:lvl1pPr>
          </a:lstStyle>
          <a:p>
            <a:pPr fontAlgn="base">
              <a:spcBef>
                <a:spcPct val="0"/>
              </a:spcBef>
              <a:spcAft>
                <a:spcPct val="0"/>
              </a:spcAft>
              <a:defRPr/>
            </a:pPr>
            <a:fld id="{99C5DB24-4882-4619-823D-CE9C9D80AC8D}" type="slidenum">
              <a:rPr lang="ro-RO" smtClean="0">
                <a:solidFill>
                  <a:prstClr val="black">
                    <a:tint val="75000"/>
                  </a:prstClr>
                </a:solidFill>
                <a:latin typeface="Times New Roman" pitchFamily="18" charset="0"/>
              </a:rPr>
              <a:pPr fontAlgn="base">
                <a:spcBef>
                  <a:spcPct val="0"/>
                </a:spcBef>
                <a:spcAft>
                  <a:spcPct val="0"/>
                </a:spcAft>
                <a:defRPr/>
              </a:pPr>
              <a:t>‹#›</a:t>
            </a:fld>
            <a:endParaRPr lang="ro-RO">
              <a:solidFill>
                <a:prstClr val="black">
                  <a:tint val="75000"/>
                </a:prstClr>
              </a:solidFill>
              <a:latin typeface="Times New Roman" pitchFamily="18" charset="0"/>
            </a:endParaRPr>
          </a:p>
        </p:txBody>
      </p:sp>
    </p:spTree>
    <p:extLst>
      <p:ext uri="{BB962C8B-B14F-4D97-AF65-F5344CB8AC3E}">
        <p14:creationId xmlns:p14="http://schemas.microsoft.com/office/powerpoint/2010/main" val="888892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a:xfrm>
            <a:off x="4635500" y="6524626"/>
            <a:ext cx="3860800" cy="288925"/>
          </a:xfrm>
          <a:prstGeom prst="rect">
            <a:avLst/>
          </a:prstGeom>
        </p:spPr>
        <p:txBody>
          <a:bodyPr/>
          <a:lstStyle>
            <a:lvl1pPr>
              <a:defRPr>
                <a:latin typeface="Times New Roman" pitchFamily="18" charset="0"/>
              </a:defRPr>
            </a:lvl1pPr>
          </a:lstStyle>
          <a:p>
            <a:pPr fontAlgn="base">
              <a:spcBef>
                <a:spcPct val="0"/>
              </a:spcBef>
              <a:spcAft>
                <a:spcPct val="0"/>
              </a:spcAft>
              <a:defRPr/>
            </a:pPr>
            <a:r>
              <a:rPr lang="en-US">
                <a:solidFill>
                  <a:prstClr val="black">
                    <a:tint val="75000"/>
                  </a:prstClr>
                </a:solidFill>
              </a:rPr>
              <a:t>ОИЯИ</a:t>
            </a:r>
            <a:endParaRPr lang="ru-RU">
              <a:solidFill>
                <a:prstClr val="black">
                  <a:tint val="75000"/>
                </a:prstClr>
              </a:solidFill>
            </a:endParaRPr>
          </a:p>
        </p:txBody>
      </p:sp>
      <p:sp>
        <p:nvSpPr>
          <p:cNvPr id="3" name="Номер слайда 2"/>
          <p:cNvSpPr>
            <a:spLocks noGrp="1"/>
          </p:cNvSpPr>
          <p:nvPr>
            <p:ph type="sldNum" sz="quarter" idx="11"/>
          </p:nvPr>
        </p:nvSpPr>
        <p:spPr/>
        <p:txBody>
          <a:bodyPr/>
          <a:lstStyle>
            <a:lvl1pPr>
              <a:defRPr>
                <a:latin typeface="Times New Roman" pitchFamily="18" charset="0"/>
              </a:defRPr>
            </a:lvl1pPr>
          </a:lstStyle>
          <a:p>
            <a:pPr fontAlgn="base">
              <a:spcBef>
                <a:spcPct val="0"/>
              </a:spcBef>
              <a:spcAft>
                <a:spcPct val="0"/>
              </a:spcAft>
              <a:defRPr/>
            </a:pPr>
            <a:fld id="{3745DAF7-607F-4402-89EF-335670FBF867}" type="slidenum">
              <a:rPr lang="ru-RU" smtClean="0">
                <a:solidFill>
                  <a:prstClr val="black">
                    <a:tint val="75000"/>
                  </a:prstClr>
                </a:solidFill>
              </a:rPr>
              <a:pPr fontAlgn="base">
                <a:spcBef>
                  <a:spcPct val="0"/>
                </a:spcBef>
                <a:spcAft>
                  <a:spcPct val="0"/>
                </a:spcAft>
                <a:defRPr/>
              </a:pPr>
              <a:t>‹#›</a:t>
            </a:fld>
            <a:endParaRPr lang="ru-RU">
              <a:solidFill>
                <a:prstClr val="black">
                  <a:tint val="75000"/>
                </a:prstClr>
              </a:solidFill>
            </a:endParaRPr>
          </a:p>
        </p:txBody>
      </p:sp>
    </p:spTree>
    <p:extLst>
      <p:ext uri="{BB962C8B-B14F-4D97-AF65-F5344CB8AC3E}">
        <p14:creationId xmlns:p14="http://schemas.microsoft.com/office/powerpoint/2010/main" val="51202897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2"/>
            <a:ext cx="103632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pPr fontAlgn="base">
              <a:spcBef>
                <a:spcPct val="0"/>
              </a:spcBef>
              <a:spcAft>
                <a:spcPct val="0"/>
              </a:spcAft>
            </a:pPr>
            <a:endParaRPr lang="en-CA">
              <a:solidFill>
                <a:prstClr val="black">
                  <a:tint val="75000"/>
                </a:prstClr>
              </a:solidFill>
              <a:latin typeface="Times New Roman" pitchFamily="18" charset="0"/>
            </a:endParaRPr>
          </a:p>
        </p:txBody>
      </p:sp>
      <p:sp>
        <p:nvSpPr>
          <p:cNvPr id="5" name="Footer Placeholder 4"/>
          <p:cNvSpPr>
            <a:spLocks noGrp="1"/>
          </p:cNvSpPr>
          <p:nvPr>
            <p:ph type="ftr" sz="quarter" idx="11"/>
          </p:nvPr>
        </p:nvSpPr>
        <p:spPr/>
        <p:txBody>
          <a:bodyPr/>
          <a:lstStyle/>
          <a:p>
            <a:pPr fontAlgn="base">
              <a:spcBef>
                <a:spcPct val="0"/>
              </a:spcBef>
              <a:spcAft>
                <a:spcPct val="0"/>
              </a:spcAft>
            </a:pPr>
            <a:endParaRPr lang="en-CA">
              <a:solidFill>
                <a:prstClr val="black">
                  <a:tint val="75000"/>
                </a:prstClr>
              </a:solidFill>
              <a:latin typeface="Times New Roman" pitchFamily="18"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D7093B1D-51A1-4F21-9B98-DF92486C37B7}" type="slidenum">
              <a:rPr lang="en-CA" smtClean="0">
                <a:solidFill>
                  <a:prstClr val="black">
                    <a:tint val="75000"/>
                  </a:prstClr>
                </a:solidFill>
                <a:latin typeface="Times New Roman" pitchFamily="18" charset="0"/>
              </a:rPr>
              <a:pPr fontAlgn="base">
                <a:spcBef>
                  <a:spcPct val="0"/>
                </a:spcBef>
                <a:spcAft>
                  <a:spcPct val="0"/>
                </a:spcAft>
              </a:pPr>
              <a:t>‹#›</a:t>
            </a:fld>
            <a:endParaRPr lang="en-CA">
              <a:solidFill>
                <a:prstClr val="black">
                  <a:tint val="75000"/>
                </a:prstClr>
              </a:solidFill>
              <a:latin typeface="Times New Roman" pitchFamily="18" charset="0"/>
            </a:endParaRPr>
          </a:p>
        </p:txBody>
      </p:sp>
    </p:spTree>
    <p:extLst>
      <p:ext uri="{BB962C8B-B14F-4D97-AF65-F5344CB8AC3E}">
        <p14:creationId xmlns:p14="http://schemas.microsoft.com/office/powerpoint/2010/main" val="4204103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Нижний колонтитул 1"/>
          <p:cNvSpPr>
            <a:spLocks noGrp="1"/>
          </p:cNvSpPr>
          <p:nvPr>
            <p:ph type="ftr" sz="quarter" idx="10"/>
          </p:nvPr>
        </p:nvSpPr>
        <p:spPr>
          <a:xfrm>
            <a:off x="4635500" y="6524704"/>
            <a:ext cx="3860800" cy="288925"/>
          </a:xfrm>
          <a:prstGeom prst="rect">
            <a:avLst/>
          </a:prstGeom>
        </p:spPr>
        <p:txBody>
          <a:bodyPr/>
          <a:lstStyle>
            <a:lvl1pPr>
              <a:defRPr>
                <a:latin typeface="Times New Roman" pitchFamily="18" charset="0"/>
              </a:defRPr>
            </a:lvl1pPr>
          </a:lstStyle>
          <a:p>
            <a:pPr fontAlgn="base">
              <a:spcBef>
                <a:spcPct val="0"/>
              </a:spcBef>
              <a:spcAft>
                <a:spcPct val="0"/>
              </a:spcAft>
              <a:defRPr/>
            </a:pPr>
            <a:r>
              <a:rPr lang="en-US"/>
              <a:t>ОИЯИ</a:t>
            </a:r>
            <a:endParaRPr lang="ru-RU"/>
          </a:p>
        </p:txBody>
      </p:sp>
      <p:sp>
        <p:nvSpPr>
          <p:cNvPr id="3" name="Номер слайда 2"/>
          <p:cNvSpPr>
            <a:spLocks noGrp="1"/>
          </p:cNvSpPr>
          <p:nvPr>
            <p:ph type="sldNum" sz="quarter" idx="11"/>
          </p:nvPr>
        </p:nvSpPr>
        <p:spPr/>
        <p:txBody>
          <a:bodyPr/>
          <a:lstStyle>
            <a:lvl1pPr>
              <a:defRPr>
                <a:latin typeface="Times New Roman" pitchFamily="18" charset="0"/>
              </a:defRPr>
            </a:lvl1pPr>
          </a:lstStyle>
          <a:p>
            <a:pPr fontAlgn="base">
              <a:spcBef>
                <a:spcPct val="0"/>
              </a:spcBef>
              <a:spcAft>
                <a:spcPct val="0"/>
              </a:spcAft>
              <a:defRPr/>
            </a:pPr>
            <a:fld id="{3745DAF7-607F-4402-89EF-335670FBF867}" type="slidenum">
              <a:rPr lang="ru-RU" smtClean="0"/>
              <a:pPr fontAlgn="base">
                <a:spcBef>
                  <a:spcPct val="0"/>
                </a:spcBef>
                <a:spcAft>
                  <a:spcPct val="0"/>
                </a:spcAft>
                <a:defRPr/>
              </a:pPr>
              <a:t>‹#›</a:t>
            </a:fld>
            <a:endParaRPr lang="ru-RU"/>
          </a:p>
        </p:txBody>
      </p:sp>
    </p:spTree>
    <p:extLst>
      <p:ext uri="{BB962C8B-B14F-4D97-AF65-F5344CB8AC3E}">
        <p14:creationId xmlns:p14="http://schemas.microsoft.com/office/powerpoint/2010/main" val="177713609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22BAE75-A844-4EED-A791-FBCD735FAA79}" type="datetimeFigureOut">
              <a:rPr lang="ru-RU" smtClean="0">
                <a:solidFill>
                  <a:prstClr val="black">
                    <a:tint val="75000"/>
                  </a:prstClr>
                </a:solidFill>
              </a:rPr>
              <a:pPr/>
              <a:t>25.10.2022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62F5E9B-51D0-4413-AEDA-82D27FB17AA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39202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marL="0" marR="0" lvl="0" indent="0" algn="l" defTabSz="514350" rtl="0" eaLnBrk="1" fontAlgn="base" latinLnBrk="0" hangingPunct="1">
              <a:lnSpc>
                <a:spcPct val="100000"/>
              </a:lnSpc>
              <a:spcBef>
                <a:spcPct val="0"/>
              </a:spcBef>
              <a:spcAft>
                <a:spcPct val="0"/>
              </a:spcAft>
              <a:buClrTx/>
              <a:buSzTx/>
              <a:buFontTx/>
              <a:buNone/>
              <a:tabLst/>
              <a:defRPr/>
            </a:pPr>
            <a:fld id="{6ADA9A0F-469C-464B-BC52-84FF20FB81C9}" type="datetime1">
              <a:rPr kumimoji="0" lang="ro-RO" sz="9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l" defTabSz="514350" rtl="0" eaLnBrk="1" fontAlgn="base" latinLnBrk="0" hangingPunct="1">
                <a:lnSpc>
                  <a:spcPct val="100000"/>
                </a:lnSpc>
                <a:spcBef>
                  <a:spcPct val="0"/>
                </a:spcBef>
                <a:spcAft>
                  <a:spcPct val="0"/>
                </a:spcAft>
                <a:buClrTx/>
                <a:buSzTx/>
                <a:buFontTx/>
                <a:buNone/>
                <a:tabLst/>
                <a:defRPr/>
              </a:pPr>
              <a:t>25.10.2022</a:t>
            </a:fld>
            <a:endParaRPr kumimoji="0" lang="ro-RO" sz="9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514350" rtl="0" eaLnBrk="1" fontAlgn="base" latinLnBrk="0" hangingPunct="1">
              <a:lnSpc>
                <a:spcPct val="100000"/>
              </a:lnSpc>
              <a:spcBef>
                <a:spcPct val="0"/>
              </a:spcBef>
              <a:spcAft>
                <a:spcPct val="0"/>
              </a:spcAft>
              <a:buClrTx/>
              <a:buSzTx/>
              <a:buFontTx/>
              <a:buNone/>
              <a:tabLst/>
              <a:defRPr/>
            </a:pPr>
            <a:endParaRPr kumimoji="0" lang="ro-RO" sz="900" b="0" i="0" u="none" strike="noStrike" kern="1200" cap="all" spc="0" normalizeH="0" baseline="0" noProof="0">
              <a:ln>
                <a:noFill/>
              </a:ln>
              <a:solidFill>
                <a:srgbClr val="000000"/>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14350" rtl="0" eaLnBrk="1" fontAlgn="auto" latinLnBrk="0" hangingPunct="1">
              <a:lnSpc>
                <a:spcPct val="100000"/>
              </a:lnSpc>
              <a:spcBef>
                <a:spcPts val="0"/>
              </a:spcBef>
              <a:spcAft>
                <a:spcPts val="0"/>
              </a:spcAft>
              <a:buClrTx/>
              <a:buSzTx/>
              <a:buFontTx/>
              <a:buNone/>
              <a:tabLst/>
              <a:defRPr/>
            </a:pPr>
            <a:fld id="{2F57A9AE-F528-4162-93DD-F651D61AB2D3}" type="slidenum">
              <a:rPr kumimoji="0" lang="ro-RO"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514350" rtl="0" eaLnBrk="1" fontAlgn="auto" latinLnBrk="0" hangingPunct="1">
                <a:lnSpc>
                  <a:spcPct val="100000"/>
                </a:lnSpc>
                <a:spcBef>
                  <a:spcPts val="0"/>
                </a:spcBef>
                <a:spcAft>
                  <a:spcPts val="0"/>
                </a:spcAft>
                <a:buClrTx/>
                <a:buSzTx/>
                <a:buFontTx/>
                <a:buNone/>
                <a:tabLst/>
                <a:defRPr/>
              </a:pPr>
              <a:t>‹#›</a:t>
            </a:fld>
            <a:endParaRPr kumimoji="0" lang="ro-RO"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716674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2.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2.jpeg"/></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7.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0.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1.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22.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3.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5.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6.xml"/></Relationships>
</file>

<file path=ppt/slideMasters/_rels/slideMaster22.xml.rels><?xml version="1.0" encoding="UTF-8" standalone="yes"?>
<Relationships xmlns="http://schemas.openxmlformats.org/package/2006/relationships"><Relationship Id="rId1"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3.xml"/><Relationship Id="rId1" Type="http://schemas.openxmlformats.org/officeDocument/2006/relationships/slideLayout" Target="../slideLayouts/slideLayout27.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8.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9.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0.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3666" name="Заголовок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13667" name="Текст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DB373C15-7253-4023-96A6-9A9211CA7418}" type="datetime1">
              <a:rPr lang="ru-RU" smtClean="0"/>
              <a:pPr>
                <a:defRPr/>
              </a:pPr>
              <a:t>25.10.2022</a:t>
            </a:fld>
            <a:endParaRPr lang="ru-RU"/>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r>
              <a:rPr lang="en-US"/>
              <a:t>ICNBME-2013</a:t>
            </a:r>
            <a:endParaRPr lang="ru-RU"/>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9215EA8B-7CA8-48AB-97BB-8C2DD2C9635C}"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68" r:id="rId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22" name="Заголовок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81923" name="Текст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r>
              <a:rPr lang="ru-RU"/>
              <a:t>18.06.2012</a:t>
            </a:r>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r>
              <a:rPr lang="en-US"/>
              <a:t>PAC for CMP</a:t>
            </a:r>
            <a:endParaRPr lang="ru-RU"/>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C79409BC-74E7-4EFF-8ED0-E865B666B78A}" type="slidenum">
              <a:rPr lang="ru-RU"/>
              <a:pPr>
                <a:defRPr/>
              </a:pPr>
              <a:t>‹#›</a:t>
            </a:fld>
            <a:endParaRPr lang="ru-RU"/>
          </a:p>
        </p:txBody>
      </p:sp>
    </p:spTree>
    <p:extLst>
      <p:ext uri="{BB962C8B-B14F-4D97-AF65-F5344CB8AC3E}">
        <p14:creationId xmlns:p14="http://schemas.microsoft.com/office/powerpoint/2010/main" val="2209945713"/>
      </p:ext>
    </p:extLst>
  </p:cSld>
  <p:clrMap bg1="lt1" tx1="dk1" bg2="lt2" tx2="dk2" accent1="accent1" accent2="accent2" accent3="accent3" accent4="accent4" accent5="accent5" accent6="accent6" hlink="hlink" folHlink="folHlink"/>
  <p:sldLayoutIdLst>
    <p:sldLayoutId id="2147484337" r:id="rId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4450" name="Group 2"/>
          <p:cNvGrpSpPr>
            <a:grpSpLocks/>
          </p:cNvGrpSpPr>
          <p:nvPr/>
        </p:nvGrpSpPr>
        <p:grpSpPr bwMode="auto">
          <a:xfrm>
            <a:off x="-4318000" y="0"/>
            <a:ext cx="15900400" cy="3810000"/>
            <a:chOff x="-2040" y="0"/>
            <a:chExt cx="7512" cy="2400"/>
          </a:xfrm>
        </p:grpSpPr>
        <p:sp>
          <p:nvSpPr>
            <p:cNvPr id="104456" name="AutoShape 3"/>
            <p:cNvSpPr>
              <a:spLocks noChangeArrowheads="1"/>
            </p:cNvSpPr>
            <p:nvPr/>
          </p:nvSpPr>
          <p:spPr bwMode="auto">
            <a:xfrm>
              <a:off x="-2040" y="432"/>
              <a:ext cx="2592" cy="1968"/>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296 w 64000"/>
                <a:gd name="T28" fmla="*/ -26244 h 64000"/>
                <a:gd name="T29" fmla="*/ 50296 w 64000"/>
                <a:gd name="T30" fmla="*/ 26244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ru-RU" sz="1800">
                <a:solidFill>
                  <a:srgbClr val="000000"/>
                </a:solidFill>
                <a:latin typeface="Times New Roman" pitchFamily="18" charset="0"/>
              </a:endParaRPr>
            </a:p>
          </p:txBody>
        </p:sp>
        <p:sp>
          <p:nvSpPr>
            <p:cNvPr id="104457" name="AutoShape 4"/>
            <p:cNvSpPr>
              <a:spLocks noChangeArrowheads="1"/>
            </p:cNvSpPr>
            <p:nvPr/>
          </p:nvSpPr>
          <p:spPr bwMode="auto">
            <a:xfrm>
              <a:off x="-1528" y="0"/>
              <a:ext cx="1949" cy="1987"/>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077 w 64000"/>
                <a:gd name="T28" fmla="*/ -26412 h 64000"/>
                <a:gd name="T29" fmla="*/ 50077 w 64000"/>
                <a:gd name="T30" fmla="*/ 26412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ru-RU" sz="1800">
                <a:solidFill>
                  <a:srgbClr val="000000"/>
                </a:solidFill>
                <a:latin typeface="Times New Roman" pitchFamily="18" charset="0"/>
              </a:endParaRPr>
            </a:p>
          </p:txBody>
        </p:sp>
        <p:sp>
          <p:nvSpPr>
            <p:cNvPr id="104458" name="Line 5"/>
            <p:cNvSpPr>
              <a:spLocks noChangeShapeType="1"/>
            </p:cNvSpPr>
            <p:nvPr userDrawn="1"/>
          </p:nvSpPr>
          <p:spPr bwMode="auto">
            <a:xfrm>
              <a:off x="864" y="960"/>
              <a:ext cx="460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ru-RU" sz="1800">
                <a:solidFill>
                  <a:srgbClr val="000000"/>
                </a:solidFill>
                <a:latin typeface="Times New Roman" pitchFamily="18" charset="0"/>
              </a:endParaRPr>
            </a:p>
          </p:txBody>
        </p:sp>
      </p:grpSp>
      <p:sp>
        <p:nvSpPr>
          <p:cNvPr id="104451" name="Rectangle 6"/>
          <p:cNvSpPr>
            <a:spLocks noGrp="1" noChangeArrowheads="1"/>
          </p:cNvSpPr>
          <p:nvPr>
            <p:ph type="title"/>
          </p:nvPr>
        </p:nvSpPr>
        <p:spPr bwMode="auto">
          <a:xfrm>
            <a:off x="1826684" y="301625"/>
            <a:ext cx="975148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b" anchorCtr="0" compatLnSpc="1">
            <a:prstTxWarp prst="textNoShape">
              <a:avLst/>
            </a:prstTxWarp>
          </a:bodyPr>
          <a:lstStyle/>
          <a:p>
            <a:pPr lvl="0"/>
            <a:r>
              <a:rPr lang="en-US" altLang="ru-RU"/>
              <a:t>Образец заголовка</a:t>
            </a:r>
          </a:p>
        </p:txBody>
      </p:sp>
      <p:sp>
        <p:nvSpPr>
          <p:cNvPr id="104452" name="Rectangle 7"/>
          <p:cNvSpPr>
            <a:spLocks noGrp="1" noChangeArrowheads="1"/>
          </p:cNvSpPr>
          <p:nvPr>
            <p:ph type="body" idx="1"/>
          </p:nvPr>
        </p:nvSpPr>
        <p:spPr bwMode="auto">
          <a:xfrm>
            <a:off x="1826684" y="1827213"/>
            <a:ext cx="975148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t" anchorCtr="0" compatLnSpc="1">
            <a:prstTxWarp prst="textNoShape">
              <a:avLst/>
            </a:prstTxWarp>
          </a:bodyPr>
          <a:lstStyle/>
          <a:p>
            <a:pPr lvl="0"/>
            <a:r>
              <a:rPr lang="en-US" altLang="ru-RU"/>
              <a:t>Образец текста</a:t>
            </a:r>
          </a:p>
          <a:p>
            <a:pPr lvl="1"/>
            <a:r>
              <a:rPr lang="en-US" altLang="ru-RU"/>
              <a:t>Второй уровень</a:t>
            </a:r>
          </a:p>
          <a:p>
            <a:pPr lvl="2"/>
            <a:r>
              <a:rPr lang="en-US" altLang="ru-RU"/>
              <a:t>Третий уровень</a:t>
            </a:r>
          </a:p>
          <a:p>
            <a:pPr lvl="3"/>
            <a:r>
              <a:rPr lang="en-US" altLang="ru-RU"/>
              <a:t>Четвертый уровень</a:t>
            </a:r>
          </a:p>
          <a:p>
            <a:pPr lvl="4"/>
            <a:r>
              <a:rPr lang="en-US" altLang="ru-RU"/>
              <a:t>Пятый уровень</a:t>
            </a:r>
          </a:p>
        </p:txBody>
      </p:sp>
      <p:sp>
        <p:nvSpPr>
          <p:cNvPr id="20488" name="Rectangle 8"/>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20" tIns="45711" rIns="91420" bIns="45711" numCol="1" anchor="b" anchorCtr="0" compatLnSpc="1">
            <a:prstTxWarp prst="textNoShape">
              <a:avLst/>
            </a:prstTxWarp>
          </a:bodyPr>
          <a:lstStyle>
            <a:lvl1pPr>
              <a:defRPr sz="1200">
                <a:solidFill>
                  <a:srgbClr val="000000"/>
                </a:solidFill>
                <a:latin typeface="Verdana" pitchFamily="34" charset="0"/>
                <a:cs typeface="+mn-cs"/>
              </a:defRPr>
            </a:lvl1pPr>
          </a:lstStyle>
          <a:p>
            <a:pPr fontAlgn="base">
              <a:spcBef>
                <a:spcPct val="0"/>
              </a:spcBef>
              <a:spcAft>
                <a:spcPct val="0"/>
              </a:spcAft>
              <a:defRPr/>
            </a:pPr>
            <a:r>
              <a:rPr lang="ru-RU"/>
              <a:t>24.09.2009</a:t>
            </a:r>
            <a:endParaRPr lang="en-US"/>
          </a:p>
        </p:txBody>
      </p:sp>
      <p:sp>
        <p:nvSpPr>
          <p:cNvPr id="20489" name="Rectangle 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20" tIns="45711" rIns="91420" bIns="45711" numCol="1" anchor="b" anchorCtr="0" compatLnSpc="1">
            <a:prstTxWarp prst="textNoShape">
              <a:avLst/>
            </a:prstTxWarp>
          </a:bodyPr>
          <a:lstStyle>
            <a:lvl1pPr algn="ctr">
              <a:defRPr sz="1200">
                <a:solidFill>
                  <a:srgbClr val="000000"/>
                </a:solidFill>
                <a:latin typeface="Verdana" pitchFamily="34" charset="0"/>
                <a:cs typeface="+mn-cs"/>
              </a:defRPr>
            </a:lvl1pPr>
          </a:lstStyle>
          <a:p>
            <a:pPr fontAlgn="base">
              <a:spcBef>
                <a:spcPct val="0"/>
              </a:spcBef>
              <a:spcAft>
                <a:spcPct val="0"/>
              </a:spcAft>
              <a:defRPr/>
            </a:pPr>
            <a:r>
              <a:rPr lang="en-US"/>
              <a:t>107 session of JINR SC</a:t>
            </a:r>
          </a:p>
        </p:txBody>
      </p:sp>
      <p:sp>
        <p:nvSpPr>
          <p:cNvPr id="20490" name="Rectangle 10"/>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20" tIns="45711" rIns="91420" bIns="45711" numCol="1" anchor="b" anchorCtr="0" compatLnSpc="1">
            <a:prstTxWarp prst="textNoShape">
              <a:avLst/>
            </a:prstTxWarp>
          </a:bodyPr>
          <a:lstStyle>
            <a:lvl1pPr algn="r">
              <a:defRPr sz="1200">
                <a:solidFill>
                  <a:srgbClr val="000000"/>
                </a:solidFill>
                <a:latin typeface="Verdana" pitchFamily="34" charset="0"/>
                <a:cs typeface="+mn-cs"/>
              </a:defRPr>
            </a:lvl1pPr>
          </a:lstStyle>
          <a:p>
            <a:pPr fontAlgn="base">
              <a:spcBef>
                <a:spcPct val="0"/>
              </a:spcBef>
              <a:spcAft>
                <a:spcPct val="0"/>
              </a:spcAft>
              <a:defRPr/>
            </a:pPr>
            <a:fld id="{031B7474-114D-46E9-8BD1-0FA71BC5112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519427744"/>
      </p:ext>
    </p:extLst>
  </p:cSld>
  <p:clrMap bg1="lt1" tx1="dk1" bg2="lt2" tx2="dk2" accent1="accent1" accent2="accent2" accent3="accent3" accent4="accent4" accent5="accent5" accent6="accent6" hlink="hlink" folHlink="folHlink"/>
  <p:sldLayoutIdLst>
    <p:sldLayoutId id="2147484341" r:id="rId1"/>
    <p:sldLayoutId id="2147484342" r:id="rId2"/>
  </p:sldLayoutIdLst>
  <p:hf hdr="0" ft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pitchFamily="34" charset="0"/>
        </a:defRPr>
      </a:lvl2pPr>
      <a:lvl3pPr algn="l" rtl="0" eaLnBrk="0" fontAlgn="base" hangingPunct="0">
        <a:spcBef>
          <a:spcPct val="0"/>
        </a:spcBef>
        <a:spcAft>
          <a:spcPct val="0"/>
        </a:spcAft>
        <a:defRPr sz="3600">
          <a:solidFill>
            <a:schemeClr val="tx2"/>
          </a:solidFill>
          <a:latin typeface="Arial" pitchFamily="34" charset="0"/>
        </a:defRPr>
      </a:lvl3pPr>
      <a:lvl4pPr algn="l" rtl="0" eaLnBrk="0" fontAlgn="base" hangingPunct="0">
        <a:spcBef>
          <a:spcPct val="0"/>
        </a:spcBef>
        <a:spcAft>
          <a:spcPct val="0"/>
        </a:spcAft>
        <a:defRPr sz="3600">
          <a:solidFill>
            <a:schemeClr val="tx2"/>
          </a:solidFill>
          <a:latin typeface="Arial" pitchFamily="34" charset="0"/>
        </a:defRPr>
      </a:lvl4pPr>
      <a:lvl5pPr algn="l" rtl="0" eaLnBrk="0" fontAlgn="base" hangingPunct="0">
        <a:spcBef>
          <a:spcPct val="0"/>
        </a:spcBef>
        <a:spcAft>
          <a:spcPct val="0"/>
        </a:spcAft>
        <a:defRPr sz="3600">
          <a:solidFill>
            <a:schemeClr val="tx2"/>
          </a:solidFill>
          <a:latin typeface="Arial" pitchFamily="34" charset="0"/>
        </a:defRPr>
      </a:lvl5pPr>
      <a:lvl6pPr marL="457106" algn="l" rtl="0" fontAlgn="base">
        <a:spcBef>
          <a:spcPct val="0"/>
        </a:spcBef>
        <a:spcAft>
          <a:spcPct val="0"/>
        </a:spcAft>
        <a:defRPr sz="3600">
          <a:solidFill>
            <a:schemeClr val="tx2"/>
          </a:solidFill>
          <a:latin typeface="Arial" pitchFamily="34" charset="0"/>
        </a:defRPr>
      </a:lvl6pPr>
      <a:lvl7pPr marL="914210" algn="l" rtl="0" fontAlgn="base">
        <a:spcBef>
          <a:spcPct val="0"/>
        </a:spcBef>
        <a:spcAft>
          <a:spcPct val="0"/>
        </a:spcAft>
        <a:defRPr sz="3600">
          <a:solidFill>
            <a:schemeClr val="tx2"/>
          </a:solidFill>
          <a:latin typeface="Arial" pitchFamily="34" charset="0"/>
        </a:defRPr>
      </a:lvl7pPr>
      <a:lvl8pPr marL="1371316" algn="l" rtl="0" fontAlgn="base">
        <a:spcBef>
          <a:spcPct val="0"/>
        </a:spcBef>
        <a:spcAft>
          <a:spcPct val="0"/>
        </a:spcAft>
        <a:defRPr sz="3600">
          <a:solidFill>
            <a:schemeClr val="tx2"/>
          </a:solidFill>
          <a:latin typeface="Arial" pitchFamily="34" charset="0"/>
        </a:defRPr>
      </a:lvl8pPr>
      <a:lvl9pPr marL="1828421" algn="l" rtl="0" fontAlgn="base">
        <a:spcBef>
          <a:spcPct val="0"/>
        </a:spcBef>
        <a:spcAft>
          <a:spcPct val="0"/>
        </a:spcAft>
        <a:defRPr sz="3600">
          <a:solidFill>
            <a:schemeClr val="tx2"/>
          </a:solidFill>
          <a:latin typeface="Arial" pitchFamily="34" charset="0"/>
        </a:defRPr>
      </a:lvl9pPr>
    </p:titleStyle>
    <p:bodyStyle>
      <a:lvl1pPr marL="339725" indent="-339725" algn="l" rtl="0" eaLnBrk="0" fontAlgn="base" hangingPunct="0">
        <a:spcBef>
          <a:spcPct val="20000"/>
        </a:spcBef>
        <a:spcAft>
          <a:spcPct val="0"/>
        </a:spcAft>
        <a:buClr>
          <a:schemeClr val="tx2"/>
        </a:buClr>
        <a:buSzPct val="70000"/>
        <a:buFont typeface="Wingdings" pitchFamily="2" charset="2"/>
        <a:buChar char="¡"/>
        <a:defRPr sz="2900">
          <a:solidFill>
            <a:schemeClr val="tx1"/>
          </a:solidFill>
          <a:latin typeface="+mn-lt"/>
          <a:ea typeface="+mn-ea"/>
          <a:cs typeface="+mn-cs"/>
        </a:defRPr>
      </a:lvl1pPr>
      <a:lvl2pPr marL="739775" indent="-282575" algn="l" rtl="0" eaLnBrk="0" fontAlgn="base" hangingPunct="0">
        <a:spcBef>
          <a:spcPct val="20000"/>
        </a:spcBef>
        <a:spcAft>
          <a:spcPct val="0"/>
        </a:spcAft>
        <a:buClr>
          <a:schemeClr val="accent2"/>
        </a:buClr>
        <a:buSzPct val="70000"/>
        <a:buFont typeface="Wingdings" pitchFamily="2" charset="2"/>
        <a:buChar char="l"/>
        <a:defRPr sz="2500">
          <a:solidFill>
            <a:schemeClr val="tx1"/>
          </a:solidFill>
          <a:latin typeface="+mn-lt"/>
        </a:defRPr>
      </a:lvl2pPr>
      <a:lvl3pPr marL="1139825" indent="-225425" algn="l" rtl="0" eaLnBrk="0" fontAlgn="base" hangingPunct="0">
        <a:spcBef>
          <a:spcPct val="20000"/>
        </a:spcBef>
        <a:spcAft>
          <a:spcPct val="0"/>
        </a:spcAft>
        <a:buClr>
          <a:schemeClr val="tx2"/>
        </a:buClr>
        <a:buSzPct val="65000"/>
        <a:buFont typeface="Wingdings" pitchFamily="2" charset="2"/>
        <a:buChar char="¡"/>
        <a:defRPr sz="2200">
          <a:solidFill>
            <a:schemeClr val="tx1"/>
          </a:solidFill>
          <a:latin typeface="+mn-lt"/>
        </a:defRPr>
      </a:lvl3pPr>
      <a:lvl4pPr marL="1597025" indent="-225425" algn="l" rtl="0" eaLnBrk="0" fontAlgn="base" hangingPunct="0">
        <a:spcBef>
          <a:spcPct val="20000"/>
        </a:spcBef>
        <a:spcAft>
          <a:spcPct val="0"/>
        </a:spcAft>
        <a:buClr>
          <a:schemeClr val="accent2"/>
        </a:buClr>
        <a:buSzPct val="70000"/>
        <a:buFont typeface="Wingdings" pitchFamily="2" charset="2"/>
        <a:buChar char="l"/>
        <a:defRPr sz="1900">
          <a:solidFill>
            <a:schemeClr val="tx1"/>
          </a:solidFill>
          <a:latin typeface="+mn-lt"/>
        </a:defRPr>
      </a:lvl4pPr>
      <a:lvl5pPr marL="2054225" indent="-225425" algn="l" rtl="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mn-lt"/>
        </a:defRPr>
      </a:lvl5pPr>
      <a:lvl6pPr marL="2514079" indent="-228553"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6pPr>
      <a:lvl7pPr marL="2971184" indent="-228553"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7pPr>
      <a:lvl8pPr marL="3428289" indent="-228553"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8pPr>
      <a:lvl9pPr marL="3885394" indent="-228553"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9pPr>
    </p:bodyStyle>
    <p:otherStyle>
      <a:defPPr>
        <a:defRPr lang="ru-RU"/>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Полилиния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2" name="Полилиния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4" name="Прямоугольный треугольник 13"/>
          <p:cNvSpPr>
            <a:spLocks/>
          </p:cNvSpPr>
          <p:nvPr/>
        </p:nvSpPr>
        <p:spPr bwMode="auto">
          <a:xfrm>
            <a:off x="-8056" y="5791253"/>
            <a:ext cx="4536419" cy="1080868"/>
          </a:xfrm>
          <a:prstGeom prst="rtTriangle">
            <a:avLst/>
          </a:prstGeom>
          <a:blipFill>
            <a:blip r:embed="rId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sz="1800">
              <a:solidFill>
                <a:prstClr val="white"/>
              </a:solidFill>
            </a:endParaRPr>
          </a:p>
        </p:txBody>
      </p:sp>
      <p:cxnSp>
        <p:nvCxnSpPr>
          <p:cNvPr id="15" name="Прямая соединительная линия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Заголовок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ru-RU"/>
              <a:t>Образец заголовка</a:t>
            </a:r>
            <a:endParaRPr kumimoji="0" lang="en-US"/>
          </a:p>
        </p:txBody>
      </p:sp>
      <p:sp>
        <p:nvSpPr>
          <p:cNvPr id="30" name="Текст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10" name="Дата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endParaRPr lang="en-US" dirty="0">
              <a:solidFill>
                <a:prstClr val="black"/>
              </a:solidFill>
            </a:endParaRPr>
          </a:p>
        </p:txBody>
      </p:sp>
      <p:sp>
        <p:nvSpPr>
          <p:cNvPr id="22" name="Нижний колонтитул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Номер слайда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pPr fontAlgn="base">
              <a:spcBef>
                <a:spcPct val="0"/>
              </a:spcBef>
              <a:spcAft>
                <a:spcPct val="0"/>
              </a:spcAft>
              <a:defRPr/>
            </a:pPr>
            <a:fld id="{564780A5-689D-4ED8-AB78-81C21C662E1F}" type="slidenum">
              <a:rPr lang="en-GB" altLang="fr-FR" smtClean="0">
                <a:solidFill>
                  <a:prstClr val="black"/>
                </a:solidFill>
              </a:rPr>
              <a:pPr fontAlgn="base">
                <a:spcBef>
                  <a:spcPct val="0"/>
                </a:spcBef>
                <a:spcAft>
                  <a:spcPct val="0"/>
                </a:spcAft>
                <a:defRPr/>
              </a:pPr>
              <a:t>‹#›</a:t>
            </a:fld>
            <a:endParaRPr lang="en-GB" altLang="fr-FR" dirty="0">
              <a:solidFill>
                <a:prstClr val="black"/>
              </a:solidFill>
            </a:endParaRPr>
          </a:p>
        </p:txBody>
      </p:sp>
    </p:spTree>
    <p:extLst>
      <p:ext uri="{BB962C8B-B14F-4D97-AF65-F5344CB8AC3E}">
        <p14:creationId xmlns:p14="http://schemas.microsoft.com/office/powerpoint/2010/main" val="2827631415"/>
      </p:ext>
    </p:extLst>
  </p:cSld>
  <p:clrMap bg1="lt1" tx1="dk1" bg2="lt2" tx2="dk2" accent1="accent1" accent2="accent2" accent3="accent3" accent4="accent4" accent5="accent5" accent6="accent6" hlink="hlink" folHlink="folHlink"/>
  <p:sldLayoutIdLst>
    <p:sldLayoutId id="2147484344" r:id="rId1"/>
    <p:sldLayoutId id="2147484475" r:id="rId2"/>
  </p:sldLayoutIdLs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82F47"/>
            </a:gs>
            <a:gs pos="100000">
              <a:srgbClr val="336699"/>
            </a:gs>
          </a:gsLst>
          <a:lin ang="2700000" scaled="1"/>
        </a:gradFill>
        <a:effectLst/>
      </p:bgPr>
    </p:bg>
    <p:spTree>
      <p:nvGrpSpPr>
        <p:cNvPr id="1" name=""/>
        <p:cNvGrpSpPr/>
        <p:nvPr/>
      </p:nvGrpSpPr>
      <p:grpSpPr>
        <a:xfrm>
          <a:off x="0" y="0"/>
          <a:ext cx="0" cy="0"/>
          <a:chOff x="0" y="0"/>
          <a:chExt cx="0" cy="0"/>
        </a:xfrm>
      </p:grpSpPr>
      <p:sp>
        <p:nvSpPr>
          <p:cNvPr id="23554" name="AutoShape 2"/>
          <p:cNvSpPr>
            <a:spLocks noChangeArrowheads="1"/>
          </p:cNvSpPr>
          <p:nvPr userDrawn="1"/>
        </p:nvSpPr>
        <p:spPr bwMode="auto">
          <a:xfrm flipH="1">
            <a:off x="0" y="265113"/>
            <a:ext cx="11887200" cy="6589712"/>
          </a:xfrm>
          <a:prstGeom prst="rtTriangle">
            <a:avLst/>
          </a:prstGeom>
          <a:gradFill rotWithShape="0">
            <a:gsLst>
              <a:gs pos="0">
                <a:srgbClr val="182F47"/>
              </a:gs>
              <a:gs pos="100000">
                <a:srgbClr val="336699"/>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fontAlgn="base" hangingPunct="1">
              <a:spcBef>
                <a:spcPct val="0"/>
              </a:spcBef>
              <a:spcAft>
                <a:spcPct val="0"/>
              </a:spcAft>
              <a:defRPr/>
            </a:pPr>
            <a:endParaRPr lang="ru-RU" altLang="ru-RU" sz="1800" dirty="0">
              <a:solidFill>
                <a:srgbClr val="FFFFFF"/>
              </a:solidFill>
            </a:endParaRPr>
          </a:p>
        </p:txBody>
      </p:sp>
      <p:sp>
        <p:nvSpPr>
          <p:cNvPr id="584707" name="Rectangle 3"/>
          <p:cNvSpPr>
            <a:spLocks noChangeArrowheads="1"/>
          </p:cNvSpPr>
          <p:nvPr userDrawn="1"/>
        </p:nvSpPr>
        <p:spPr bwMode="auto">
          <a:xfrm>
            <a:off x="239184" y="-26988"/>
            <a:ext cx="11952816" cy="1152526"/>
          </a:xfrm>
          <a:prstGeom prst="rect">
            <a:avLst/>
          </a:prstGeom>
          <a:gradFill rotWithShape="0">
            <a:gsLst>
              <a:gs pos="0">
                <a:srgbClr val="172F47"/>
              </a:gs>
              <a:gs pos="50000">
                <a:srgbClr val="2169AB">
                  <a:alpha val="50000"/>
                </a:srgbClr>
              </a:gs>
              <a:gs pos="100000">
                <a:srgbClr val="172F47"/>
              </a:gs>
            </a:gsLst>
            <a:lin ang="0" scaled="1"/>
          </a:gradFill>
          <a:ln w="9525">
            <a:noFill/>
            <a:miter lim="800000"/>
            <a:headEnd/>
            <a:tailEnd/>
          </a:ln>
          <a:effectLst/>
        </p:spPr>
        <p:txBody>
          <a:bodyPr/>
          <a:lstStyle/>
          <a:p>
            <a:pPr fontAlgn="base">
              <a:spcBef>
                <a:spcPct val="0"/>
              </a:spcBef>
              <a:spcAft>
                <a:spcPct val="0"/>
              </a:spcAft>
              <a:defRPr/>
            </a:pPr>
            <a:endParaRPr lang="ru-RU" sz="1800" dirty="0">
              <a:solidFill>
                <a:srgbClr val="FFFFFF"/>
              </a:solidFill>
              <a:latin typeface="Times New Roman" pitchFamily="18" charset="0"/>
            </a:endParaRPr>
          </a:p>
        </p:txBody>
      </p:sp>
      <p:sp useBgFill="1">
        <p:nvSpPr>
          <p:cNvPr id="23558" name="Rectangle 4"/>
          <p:cNvSpPr>
            <a:spLocks noChangeArrowheads="1"/>
          </p:cNvSpPr>
          <p:nvPr/>
        </p:nvSpPr>
        <p:spPr bwMode="auto">
          <a:xfrm>
            <a:off x="21168" y="1460500"/>
            <a:ext cx="12170833" cy="1320800"/>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fontAlgn="base" hangingPunct="1">
              <a:spcBef>
                <a:spcPct val="0"/>
              </a:spcBef>
              <a:spcAft>
                <a:spcPct val="0"/>
              </a:spcAft>
              <a:defRPr/>
            </a:pPr>
            <a:endParaRPr lang="ru-RU" altLang="ru-RU" sz="1800" dirty="0">
              <a:solidFill>
                <a:srgbClr val="FFFFFF"/>
              </a:solidFill>
            </a:endParaRPr>
          </a:p>
        </p:txBody>
      </p:sp>
      <p:sp>
        <p:nvSpPr>
          <p:cNvPr id="23559" name="Rectangle 5"/>
          <p:cNvSpPr>
            <a:spLocks noGrp="1" noChangeArrowheads="1"/>
          </p:cNvSpPr>
          <p:nvPr>
            <p:ph type="title"/>
          </p:nvPr>
        </p:nvSpPr>
        <p:spPr bwMode="auto">
          <a:xfrm>
            <a:off x="963085" y="476250"/>
            <a:ext cx="11228916"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ru-RU" altLang="ru-RU"/>
              <a:t>Щелчок правит образец </a:t>
            </a:r>
            <a:br>
              <a:rPr lang="ru-RU" altLang="ru-RU"/>
            </a:br>
            <a:r>
              <a:rPr lang="ru-RU" altLang="ru-RU"/>
              <a:t>заголовка</a:t>
            </a:r>
          </a:p>
        </p:txBody>
      </p:sp>
      <p:sp>
        <p:nvSpPr>
          <p:cNvPr id="23560" name="Arc 6"/>
          <p:cNvSpPr>
            <a:spLocks/>
          </p:cNvSpPr>
          <p:nvPr userDrawn="1"/>
        </p:nvSpPr>
        <p:spPr bwMode="auto">
          <a:xfrm>
            <a:off x="-143933" y="3175"/>
            <a:ext cx="4572000" cy="6851650"/>
          </a:xfrm>
          <a:custGeom>
            <a:avLst/>
            <a:gdLst>
              <a:gd name="T0" fmla="*/ 2147483647 w 21600"/>
              <a:gd name="T1" fmla="*/ 0 h 43161"/>
              <a:gd name="T2" fmla="*/ 2147483647 w 21600"/>
              <a:gd name="T3" fmla="*/ 2147483647 h 43161"/>
              <a:gd name="T4" fmla="*/ 0 w 21600"/>
              <a:gd name="T5" fmla="*/ 2147483647 h 43161"/>
              <a:gd name="T6" fmla="*/ 0 60000 65536"/>
              <a:gd name="T7" fmla="*/ 0 60000 65536"/>
              <a:gd name="T8" fmla="*/ 0 60000 65536"/>
            </a:gdLst>
            <a:ahLst/>
            <a:cxnLst>
              <a:cxn ang="T6">
                <a:pos x="T0" y="T1"/>
              </a:cxn>
              <a:cxn ang="T7">
                <a:pos x="T2" y="T3"/>
              </a:cxn>
              <a:cxn ang="T8">
                <a:pos x="T4" y="T5"/>
              </a:cxn>
            </a:cxnLst>
            <a:rect l="0" t="0" r="r" b="b"/>
            <a:pathLst>
              <a:path w="21600" h="43161" fill="none" extrusionOk="0">
                <a:moveTo>
                  <a:pt x="1002" y="0"/>
                </a:moveTo>
                <a:cubicBezTo>
                  <a:pt x="12529" y="536"/>
                  <a:pt x="21600" y="10037"/>
                  <a:pt x="21600" y="21577"/>
                </a:cubicBezTo>
                <a:cubicBezTo>
                  <a:pt x="21600" y="33187"/>
                  <a:pt x="12421" y="42720"/>
                  <a:pt x="820" y="43161"/>
                </a:cubicBezTo>
              </a:path>
              <a:path w="21600" h="43161" stroke="0" extrusionOk="0">
                <a:moveTo>
                  <a:pt x="1002" y="0"/>
                </a:moveTo>
                <a:cubicBezTo>
                  <a:pt x="12529" y="536"/>
                  <a:pt x="21600" y="10037"/>
                  <a:pt x="21600" y="21577"/>
                </a:cubicBezTo>
                <a:cubicBezTo>
                  <a:pt x="21600" y="33187"/>
                  <a:pt x="12421" y="42720"/>
                  <a:pt x="820" y="43161"/>
                </a:cubicBezTo>
                <a:lnTo>
                  <a:pt x="0" y="21577"/>
                </a:lnTo>
                <a:lnTo>
                  <a:pt x="1002" y="0"/>
                </a:lnTo>
                <a:close/>
              </a:path>
            </a:pathLst>
          </a:custGeom>
          <a:noFill/>
          <a:ln w="9525">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ru-RU" sz="1800" dirty="0">
              <a:solidFill>
                <a:srgbClr val="FFFFFF"/>
              </a:solidFill>
              <a:latin typeface="Times New Roman" pitchFamily="18" charset="0"/>
            </a:endParaRPr>
          </a:p>
        </p:txBody>
      </p:sp>
      <p:sp>
        <p:nvSpPr>
          <p:cNvPr id="23561" name="Arc 7"/>
          <p:cNvSpPr>
            <a:spLocks/>
          </p:cNvSpPr>
          <p:nvPr userDrawn="1"/>
        </p:nvSpPr>
        <p:spPr bwMode="auto">
          <a:xfrm flipH="1" flipV="1">
            <a:off x="-137584" y="-838200"/>
            <a:ext cx="2948517" cy="2362200"/>
          </a:xfrm>
          <a:custGeom>
            <a:avLst/>
            <a:gdLst>
              <a:gd name="T0" fmla="*/ 0 w 20223"/>
              <a:gd name="T1" fmla="*/ 2147483647 h 21599"/>
              <a:gd name="T2" fmla="*/ 2147483647 w 20223"/>
              <a:gd name="T3" fmla="*/ 0 h 21599"/>
              <a:gd name="T4" fmla="*/ 2147483647 w 20223"/>
              <a:gd name="T5" fmla="*/ 2147483647 h 21599"/>
              <a:gd name="T6" fmla="*/ 0 60000 65536"/>
              <a:gd name="T7" fmla="*/ 0 60000 65536"/>
              <a:gd name="T8" fmla="*/ 0 60000 65536"/>
            </a:gdLst>
            <a:ahLst/>
            <a:cxnLst>
              <a:cxn ang="T6">
                <a:pos x="T0" y="T1"/>
              </a:cxn>
              <a:cxn ang="T7">
                <a:pos x="T2" y="T3"/>
              </a:cxn>
              <a:cxn ang="T8">
                <a:pos x="T4" y="T5"/>
              </a:cxn>
            </a:cxnLst>
            <a:rect l="0" t="0" r="r" b="b"/>
            <a:pathLst>
              <a:path w="20223" h="21599" fill="none" extrusionOk="0">
                <a:moveTo>
                  <a:pt x="0" y="14009"/>
                </a:moveTo>
                <a:cubicBezTo>
                  <a:pt x="3132" y="5662"/>
                  <a:pt x="11071" y="98"/>
                  <a:pt x="19986" y="0"/>
                </a:cubicBezTo>
              </a:path>
              <a:path w="20223" h="21599" stroke="0" extrusionOk="0">
                <a:moveTo>
                  <a:pt x="0" y="14009"/>
                </a:moveTo>
                <a:cubicBezTo>
                  <a:pt x="3132" y="5662"/>
                  <a:pt x="11071" y="98"/>
                  <a:pt x="19986" y="0"/>
                </a:cubicBezTo>
                <a:lnTo>
                  <a:pt x="20223" y="21599"/>
                </a:lnTo>
                <a:lnTo>
                  <a:pt x="0" y="14009"/>
                </a:lnTo>
                <a:close/>
              </a:path>
            </a:pathLst>
          </a:custGeom>
          <a:noFill/>
          <a:ln w="9525">
            <a:solidFill>
              <a:srgbClr val="00CC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ru-RU" sz="1800" dirty="0">
              <a:solidFill>
                <a:srgbClr val="FFFFFF"/>
              </a:solidFill>
              <a:latin typeface="Times New Roman" pitchFamily="18" charset="0"/>
            </a:endParaRPr>
          </a:p>
        </p:txBody>
      </p:sp>
      <p:sp>
        <p:nvSpPr>
          <p:cNvPr id="23562" name="Line 8"/>
          <p:cNvSpPr>
            <a:spLocks noChangeShapeType="1"/>
          </p:cNvSpPr>
          <p:nvPr userDrawn="1"/>
        </p:nvSpPr>
        <p:spPr bwMode="auto">
          <a:xfrm rot="-2975352">
            <a:off x="-279135" y="1326886"/>
            <a:ext cx="3608388" cy="40216"/>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ru-RU" sz="1800" dirty="0">
              <a:solidFill>
                <a:srgbClr val="FFFFFF"/>
              </a:solidFill>
              <a:latin typeface="Times New Roman" pitchFamily="18" charset="0"/>
            </a:endParaRPr>
          </a:p>
        </p:txBody>
      </p:sp>
      <p:sp>
        <p:nvSpPr>
          <p:cNvPr id="23563" name="Line 9"/>
          <p:cNvSpPr>
            <a:spLocks noChangeShapeType="1"/>
          </p:cNvSpPr>
          <p:nvPr userDrawn="1"/>
        </p:nvSpPr>
        <p:spPr bwMode="auto">
          <a:xfrm flipH="1">
            <a:off x="2393951" y="-12700"/>
            <a:ext cx="2116" cy="6811963"/>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ru-RU" sz="1800" dirty="0">
              <a:solidFill>
                <a:srgbClr val="FFFFFF"/>
              </a:solidFill>
              <a:latin typeface="Times New Roman" pitchFamily="18" charset="0"/>
            </a:endParaRPr>
          </a:p>
        </p:txBody>
      </p:sp>
      <p:sp>
        <p:nvSpPr>
          <p:cNvPr id="23564" name="Line 10"/>
          <p:cNvSpPr>
            <a:spLocks noChangeShapeType="1"/>
          </p:cNvSpPr>
          <p:nvPr userDrawn="1"/>
        </p:nvSpPr>
        <p:spPr bwMode="auto">
          <a:xfrm flipH="1">
            <a:off x="6351" y="582614"/>
            <a:ext cx="12192000" cy="1587"/>
          </a:xfrm>
          <a:prstGeom prst="line">
            <a:avLst/>
          </a:prstGeom>
          <a:noFill/>
          <a:ln w="9525">
            <a:solidFill>
              <a:srgbClr val="00CCFF"/>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ru-RU" sz="1800" dirty="0">
              <a:solidFill>
                <a:srgbClr val="FFFFFF"/>
              </a:solidFill>
              <a:latin typeface="Times New Roman" pitchFamily="18" charset="0"/>
            </a:endParaRPr>
          </a:p>
        </p:txBody>
      </p:sp>
    </p:spTree>
    <p:extLst>
      <p:ext uri="{BB962C8B-B14F-4D97-AF65-F5344CB8AC3E}">
        <p14:creationId xmlns:p14="http://schemas.microsoft.com/office/powerpoint/2010/main" val="1217463000"/>
      </p:ext>
    </p:extLst>
  </p:cSld>
  <p:clrMap bg1="dk2" tx1="lt1" bg2="dk1" tx2="lt2" accent1="accent1" accent2="accent2" accent3="accent3" accent4="accent4" accent5="accent5" accent6="accent6" hlink="hlink" folHlink="folHlink"/>
  <p:sldLayoutIdLst>
    <p:sldLayoutId id="2147484352" r:id="rId1"/>
  </p:sldLayoutIdLst>
  <p:transition spd="med"/>
  <p:hf hdr="0" ftr="0" dt="0"/>
  <p:txStyles>
    <p:titleStyle>
      <a:lvl1pPr algn="ctr" rtl="0" eaLnBrk="0" fontAlgn="base" hangingPunct="0">
        <a:spcBef>
          <a:spcPct val="0"/>
        </a:spcBef>
        <a:spcAft>
          <a:spcPct val="0"/>
        </a:spcAft>
        <a:defRPr kumimoji="1" sz="2800" b="1">
          <a:solidFill>
            <a:schemeClr val="tx1"/>
          </a:solidFill>
          <a:latin typeface="+mj-lt"/>
          <a:ea typeface="+mj-ea"/>
          <a:cs typeface="+mj-cs"/>
        </a:defRPr>
      </a:lvl1pPr>
      <a:lvl2pPr algn="ctr" rtl="0" eaLnBrk="0" fontAlgn="base" hangingPunct="0">
        <a:spcBef>
          <a:spcPct val="0"/>
        </a:spcBef>
        <a:spcAft>
          <a:spcPct val="0"/>
        </a:spcAft>
        <a:defRPr kumimoji="1" sz="2800" b="1">
          <a:solidFill>
            <a:schemeClr val="tx1"/>
          </a:solidFill>
          <a:latin typeface="Verdana" pitchFamily="34" charset="0"/>
        </a:defRPr>
      </a:lvl2pPr>
      <a:lvl3pPr algn="ctr" rtl="0" eaLnBrk="0" fontAlgn="base" hangingPunct="0">
        <a:spcBef>
          <a:spcPct val="0"/>
        </a:spcBef>
        <a:spcAft>
          <a:spcPct val="0"/>
        </a:spcAft>
        <a:defRPr kumimoji="1" sz="2800" b="1">
          <a:solidFill>
            <a:schemeClr val="tx1"/>
          </a:solidFill>
          <a:latin typeface="Verdana" pitchFamily="34" charset="0"/>
        </a:defRPr>
      </a:lvl3pPr>
      <a:lvl4pPr algn="ctr" rtl="0" eaLnBrk="0" fontAlgn="base" hangingPunct="0">
        <a:spcBef>
          <a:spcPct val="0"/>
        </a:spcBef>
        <a:spcAft>
          <a:spcPct val="0"/>
        </a:spcAft>
        <a:defRPr kumimoji="1" sz="2800" b="1">
          <a:solidFill>
            <a:schemeClr val="tx1"/>
          </a:solidFill>
          <a:latin typeface="Verdana" pitchFamily="34" charset="0"/>
        </a:defRPr>
      </a:lvl4pPr>
      <a:lvl5pPr algn="ctr" rtl="0" eaLnBrk="0" fontAlgn="base" hangingPunct="0">
        <a:spcBef>
          <a:spcPct val="0"/>
        </a:spcBef>
        <a:spcAft>
          <a:spcPct val="0"/>
        </a:spcAft>
        <a:defRPr kumimoji="1" sz="2800" b="1">
          <a:solidFill>
            <a:schemeClr val="tx1"/>
          </a:solidFill>
          <a:latin typeface="Verdana" pitchFamily="34" charset="0"/>
        </a:defRPr>
      </a:lvl5pPr>
      <a:lvl6pPr marL="457200" algn="ctr" rtl="0" eaLnBrk="0" fontAlgn="base" hangingPunct="0">
        <a:spcBef>
          <a:spcPct val="0"/>
        </a:spcBef>
        <a:spcAft>
          <a:spcPct val="0"/>
        </a:spcAft>
        <a:defRPr kumimoji="1" sz="2800" b="1">
          <a:solidFill>
            <a:schemeClr val="tx1"/>
          </a:solidFill>
          <a:latin typeface="Verdana" pitchFamily="34" charset="0"/>
        </a:defRPr>
      </a:lvl6pPr>
      <a:lvl7pPr marL="914400" algn="ctr" rtl="0" eaLnBrk="0" fontAlgn="base" hangingPunct="0">
        <a:spcBef>
          <a:spcPct val="0"/>
        </a:spcBef>
        <a:spcAft>
          <a:spcPct val="0"/>
        </a:spcAft>
        <a:defRPr kumimoji="1" sz="2800" b="1">
          <a:solidFill>
            <a:schemeClr val="tx1"/>
          </a:solidFill>
          <a:latin typeface="Verdana" pitchFamily="34" charset="0"/>
        </a:defRPr>
      </a:lvl7pPr>
      <a:lvl8pPr marL="1371600" algn="ctr" rtl="0" eaLnBrk="0" fontAlgn="base" hangingPunct="0">
        <a:spcBef>
          <a:spcPct val="0"/>
        </a:spcBef>
        <a:spcAft>
          <a:spcPct val="0"/>
        </a:spcAft>
        <a:defRPr kumimoji="1" sz="2800" b="1">
          <a:solidFill>
            <a:schemeClr val="tx1"/>
          </a:solidFill>
          <a:latin typeface="Verdana" pitchFamily="34" charset="0"/>
        </a:defRPr>
      </a:lvl8pPr>
      <a:lvl9pPr marL="1828800" algn="ctr" rtl="0" eaLnBrk="0" fontAlgn="base" hangingPunct="0">
        <a:spcBef>
          <a:spcPct val="0"/>
        </a:spcBef>
        <a:spcAft>
          <a:spcPct val="0"/>
        </a:spcAft>
        <a:defRPr kumimoji="1" sz="2800" b="1">
          <a:solidFill>
            <a:schemeClr val="tx1"/>
          </a:solidFill>
          <a:latin typeface="Verdana"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u"/>
        <a:defRPr kumimoji="1"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70000"/>
        <a:buFont typeface="Monotype Sorts" pitchFamily="2" charset="2"/>
        <a:buChar char="u"/>
        <a:defRPr kumimoji="1" sz="2400">
          <a:solidFill>
            <a:schemeClr val="tx1"/>
          </a:solidFill>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u"/>
        <a:defRPr kumimoji="1" sz="2000">
          <a:solidFill>
            <a:schemeClr val="tx1"/>
          </a:solidFill>
          <a:latin typeface="+mn-lt"/>
        </a:defRPr>
      </a:lvl3pPr>
      <a:lvl4pPr marL="1600200" indent="-228600" algn="l" rtl="0" eaLnBrk="0" fontAlgn="base" hangingPunct="0">
        <a:spcBef>
          <a:spcPct val="20000"/>
        </a:spcBef>
        <a:spcAft>
          <a:spcPct val="0"/>
        </a:spcAft>
        <a:buClr>
          <a:schemeClr val="hlink"/>
        </a:buClr>
        <a:buSzPct val="70000"/>
        <a:buFont typeface="Wingdings" pitchFamily="2" charset="2"/>
        <a:buChar char="u"/>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u"/>
        <a:defRPr kumimoji="1">
          <a:solidFill>
            <a:schemeClr val="tx1"/>
          </a:solidFill>
          <a:latin typeface="+mn-lt"/>
        </a:defRPr>
      </a:lvl5pPr>
      <a:lvl6pPr marL="2514600" indent="-228600" algn="l" rtl="0" eaLnBrk="0" fontAlgn="base" hangingPunct="0">
        <a:spcBef>
          <a:spcPct val="20000"/>
        </a:spcBef>
        <a:spcAft>
          <a:spcPct val="0"/>
        </a:spcAft>
        <a:buClr>
          <a:schemeClr val="hlink"/>
        </a:buClr>
        <a:buSzPct val="70000"/>
        <a:buFont typeface="Wingdings" pitchFamily="2" charset="2"/>
        <a:buChar char="u"/>
        <a:defRPr kumimoji="1">
          <a:solidFill>
            <a:schemeClr val="tx1"/>
          </a:solidFill>
          <a:latin typeface="+mn-lt"/>
        </a:defRPr>
      </a:lvl6pPr>
      <a:lvl7pPr marL="2971800" indent="-228600" algn="l" rtl="0" eaLnBrk="0" fontAlgn="base" hangingPunct="0">
        <a:spcBef>
          <a:spcPct val="20000"/>
        </a:spcBef>
        <a:spcAft>
          <a:spcPct val="0"/>
        </a:spcAft>
        <a:buClr>
          <a:schemeClr val="hlink"/>
        </a:buClr>
        <a:buSzPct val="70000"/>
        <a:buFont typeface="Wingdings" pitchFamily="2" charset="2"/>
        <a:buChar char="u"/>
        <a:defRPr kumimoji="1">
          <a:solidFill>
            <a:schemeClr val="tx1"/>
          </a:solidFill>
          <a:latin typeface="+mn-lt"/>
        </a:defRPr>
      </a:lvl7pPr>
      <a:lvl8pPr marL="3429000" indent="-228600" algn="l" rtl="0" eaLnBrk="0" fontAlgn="base" hangingPunct="0">
        <a:spcBef>
          <a:spcPct val="20000"/>
        </a:spcBef>
        <a:spcAft>
          <a:spcPct val="0"/>
        </a:spcAft>
        <a:buClr>
          <a:schemeClr val="hlink"/>
        </a:buClr>
        <a:buSzPct val="70000"/>
        <a:buFont typeface="Wingdings" pitchFamily="2" charset="2"/>
        <a:buChar char="u"/>
        <a:defRPr kumimoji="1">
          <a:solidFill>
            <a:schemeClr val="tx1"/>
          </a:solidFill>
          <a:latin typeface="+mn-lt"/>
        </a:defRPr>
      </a:lvl8pPr>
      <a:lvl9pPr marL="3886200" indent="-228600" algn="l" rtl="0" eaLnBrk="0" fontAlgn="base" hangingPunct="0">
        <a:spcBef>
          <a:spcPct val="20000"/>
        </a:spcBef>
        <a:spcAft>
          <a:spcPct val="0"/>
        </a:spcAft>
        <a:buClr>
          <a:schemeClr val="hlink"/>
        </a:buClr>
        <a:buSzPct val="70000"/>
        <a:buFont typeface="Wingdings" pitchFamily="2" charset="2"/>
        <a:buChar char="u"/>
        <a:defRPr kumimoji="1">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CA">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D7093B1D-51A1-4F21-9B98-DF92486C37B7}"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617814950"/>
      </p:ext>
    </p:extLst>
  </p:cSld>
  <p:clrMap bg1="lt1" tx1="dk1" bg2="lt2" tx2="dk2" accent1="accent1" accent2="accent2" accent3="accent3" accent4="accent4" accent5="accent5" accent6="accent6" hlink="hlink" folHlink="folHlink"/>
  <p:sldLayoutIdLst>
    <p:sldLayoutId id="2147484453" r:id="rId1"/>
    <p:sldLayoutId id="2147484476" r:id="rId2"/>
  </p:sldLayoutIdLst>
  <p:hf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3666" name="Заголовок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13667" name="Текст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fontAlgn="auto">
              <a:spcBef>
                <a:spcPts val="0"/>
              </a:spcBef>
              <a:spcAft>
                <a:spcPts val="0"/>
              </a:spcAft>
              <a:defRPr sz="1600">
                <a:solidFill>
                  <a:prstClr val="black">
                    <a:tint val="75000"/>
                  </a:prstClr>
                </a:solidFill>
                <a:latin typeface="Calibri"/>
              </a:defRPr>
            </a:lvl1pPr>
          </a:lstStyle>
          <a:p>
            <a:pPr>
              <a:defRPr/>
            </a:pPr>
            <a:fld id="{DB373C15-7253-4023-96A6-9A9211CA7418}" type="datetime1">
              <a:rPr lang="ru-RU" smtClean="0"/>
              <a:pPr>
                <a:defRPr/>
              </a:pPr>
              <a:t>25.10.2022</a:t>
            </a:fld>
            <a:endParaRPr lang="ru-RU"/>
          </a:p>
        </p:txBody>
      </p:sp>
      <p:sp>
        <p:nvSpPr>
          <p:cNvPr id="5" name="Нижний колонтитул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fontAlgn="auto">
              <a:spcBef>
                <a:spcPts val="0"/>
              </a:spcBef>
              <a:spcAft>
                <a:spcPts val="0"/>
              </a:spcAft>
              <a:defRPr sz="1600">
                <a:solidFill>
                  <a:prstClr val="black">
                    <a:tint val="75000"/>
                  </a:prstClr>
                </a:solidFill>
                <a:latin typeface="Calibri"/>
              </a:defRPr>
            </a:lvl1pPr>
          </a:lstStyle>
          <a:p>
            <a:pPr>
              <a:defRPr/>
            </a:pPr>
            <a:r>
              <a:rPr lang="en-US"/>
              <a:t>ICNBME-2013</a:t>
            </a:r>
            <a:endParaRPr lang="ru-RU"/>
          </a:p>
        </p:txBody>
      </p:sp>
      <p:sp>
        <p:nvSpPr>
          <p:cNvPr id="6" name="Номер слайда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fontAlgn="auto">
              <a:spcBef>
                <a:spcPts val="0"/>
              </a:spcBef>
              <a:spcAft>
                <a:spcPts val="0"/>
              </a:spcAft>
              <a:defRPr sz="1600">
                <a:solidFill>
                  <a:prstClr val="black">
                    <a:tint val="75000"/>
                  </a:prstClr>
                </a:solidFill>
                <a:latin typeface="Calibri"/>
              </a:defRPr>
            </a:lvl1pPr>
          </a:lstStyle>
          <a:p>
            <a:pPr>
              <a:defRPr/>
            </a:pPr>
            <a:fld id="{9215EA8B-7CA8-48AB-97BB-8C2DD2C9635C}" type="slidenum">
              <a:rPr lang="ru-RU"/>
              <a:pPr>
                <a:defRPr/>
              </a:pPr>
              <a:t>‹#›</a:t>
            </a:fld>
            <a:endParaRPr lang="ru-RU"/>
          </a:p>
        </p:txBody>
      </p:sp>
    </p:spTree>
    <p:extLst>
      <p:ext uri="{BB962C8B-B14F-4D97-AF65-F5344CB8AC3E}">
        <p14:creationId xmlns:p14="http://schemas.microsoft.com/office/powerpoint/2010/main" val="666914284"/>
      </p:ext>
    </p:extLst>
  </p:cSld>
  <p:clrMap bg1="lt1" tx1="dk1" bg2="lt2" tx2="dk2" accent1="accent1" accent2="accent2" accent3="accent3" accent4="accent4" accent5="accent5" accent6="accent6" hlink="hlink" folHlink="folHlink"/>
  <p:sldLayoutIdLst>
    <p:sldLayoutId id="2147484383" r:id="rId1"/>
  </p:sldLayoutIdLst>
  <p:hf hdr="0" dt="0"/>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Calibri" pitchFamily="34" charset="0"/>
        </a:defRPr>
      </a:lvl2pPr>
      <a:lvl3pPr algn="ctr" rtl="0" eaLnBrk="0" fontAlgn="base" hangingPunct="0">
        <a:spcBef>
          <a:spcPct val="0"/>
        </a:spcBef>
        <a:spcAft>
          <a:spcPct val="0"/>
        </a:spcAft>
        <a:defRPr sz="5867">
          <a:solidFill>
            <a:schemeClr val="tx1"/>
          </a:solidFill>
          <a:latin typeface="Calibri" pitchFamily="34" charset="0"/>
        </a:defRPr>
      </a:lvl3pPr>
      <a:lvl4pPr algn="ctr" rtl="0" eaLnBrk="0" fontAlgn="base" hangingPunct="0">
        <a:spcBef>
          <a:spcPct val="0"/>
        </a:spcBef>
        <a:spcAft>
          <a:spcPct val="0"/>
        </a:spcAft>
        <a:defRPr sz="5867">
          <a:solidFill>
            <a:schemeClr val="tx1"/>
          </a:solidFill>
          <a:latin typeface="Calibri" pitchFamily="34" charset="0"/>
        </a:defRPr>
      </a:lvl4pPr>
      <a:lvl5pPr algn="ctr" rtl="0" eaLnBrk="0" fontAlgn="base" hangingPunct="0">
        <a:spcBef>
          <a:spcPct val="0"/>
        </a:spcBef>
        <a:spcAft>
          <a:spcPct val="0"/>
        </a:spcAft>
        <a:defRPr sz="5867">
          <a:solidFill>
            <a:schemeClr val="tx1"/>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p:titleStyle>
    <p:bodyStyle>
      <a:lvl1pPr marL="457189" indent="-457189" algn="l" rtl="0" eaLnBrk="0" fontAlgn="base" hangingPunct="0">
        <a:spcBef>
          <a:spcPct val="20000"/>
        </a:spcBef>
        <a:spcAft>
          <a:spcPct val="0"/>
        </a:spcAft>
        <a:buFont typeface="Arial" pitchFamily="34" charset="0"/>
        <a:buChar char="•"/>
        <a:defRPr sz="4267" kern="1200">
          <a:solidFill>
            <a:schemeClr val="tx1"/>
          </a:solidFill>
          <a:latin typeface="+mn-lt"/>
          <a:ea typeface="+mn-ea"/>
          <a:cs typeface="+mn-cs"/>
        </a:defRPr>
      </a:lvl1pPr>
      <a:lvl2pPr marL="990575" indent="-380990" algn="l" rtl="0" eaLnBrk="0" fontAlgn="base" hangingPunct="0">
        <a:spcBef>
          <a:spcPct val="20000"/>
        </a:spcBef>
        <a:spcAft>
          <a:spcPct val="0"/>
        </a:spcAft>
        <a:buFont typeface="Arial" pitchFamily="34" charset="0"/>
        <a:buChar char="–"/>
        <a:defRPr sz="3733" kern="1200">
          <a:solidFill>
            <a:schemeClr val="tx1"/>
          </a:solidFill>
          <a:latin typeface="+mn-lt"/>
          <a:ea typeface="+mn-ea"/>
          <a:cs typeface="+mn-cs"/>
        </a:defRPr>
      </a:lvl2pPr>
      <a:lvl3pPr marL="1523962" indent="-304792"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3pPr>
      <a:lvl4pPr marL="2133547" indent="-304792" algn="l" rtl="0" eaLnBrk="0" fontAlgn="base" hangingPunct="0">
        <a:spcBef>
          <a:spcPct val="20000"/>
        </a:spcBef>
        <a:spcAft>
          <a:spcPct val="0"/>
        </a:spcAft>
        <a:buFont typeface="Arial" pitchFamily="34" charset="0"/>
        <a:buChar char="–"/>
        <a:defRPr sz="2667" kern="1200">
          <a:solidFill>
            <a:schemeClr val="tx1"/>
          </a:solidFill>
          <a:latin typeface="+mn-lt"/>
          <a:ea typeface="+mn-ea"/>
          <a:cs typeface="+mn-cs"/>
        </a:defRPr>
      </a:lvl4pPr>
      <a:lvl5pPr marL="2743131" indent="-304792" algn="l" rtl="0" eaLnBrk="0" fontAlgn="base" hangingPunct="0">
        <a:spcBef>
          <a:spcPct val="20000"/>
        </a:spcBef>
        <a:spcAft>
          <a:spcPct val="0"/>
        </a:spcAft>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ru-RU"/>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3666" name="Заголовок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13667" name="Текст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fontAlgn="auto">
              <a:spcBef>
                <a:spcPts val="0"/>
              </a:spcBef>
              <a:spcAft>
                <a:spcPts val="0"/>
              </a:spcAft>
              <a:defRPr sz="1600">
                <a:solidFill>
                  <a:prstClr val="black">
                    <a:tint val="75000"/>
                  </a:prstClr>
                </a:solidFill>
                <a:latin typeface="Calibri"/>
              </a:defRPr>
            </a:lvl1pPr>
          </a:lstStyle>
          <a:p>
            <a:pPr defTabSz="1219170">
              <a:defRPr/>
            </a:pPr>
            <a:fld id="{DB373C15-7253-4023-96A6-9A9211CA7418}" type="datetime1">
              <a:rPr lang="ru-RU" smtClean="0"/>
              <a:pPr defTabSz="1219170">
                <a:defRPr/>
              </a:pPr>
              <a:t>25.10.2022</a:t>
            </a:fld>
            <a:endParaRPr lang="ru-RU"/>
          </a:p>
        </p:txBody>
      </p:sp>
      <p:sp>
        <p:nvSpPr>
          <p:cNvPr id="5" name="Нижний колонтитул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fontAlgn="auto">
              <a:spcBef>
                <a:spcPts val="0"/>
              </a:spcBef>
              <a:spcAft>
                <a:spcPts val="0"/>
              </a:spcAft>
              <a:defRPr sz="1600">
                <a:solidFill>
                  <a:prstClr val="black">
                    <a:tint val="75000"/>
                  </a:prstClr>
                </a:solidFill>
                <a:latin typeface="Calibri"/>
              </a:defRPr>
            </a:lvl1pPr>
          </a:lstStyle>
          <a:p>
            <a:pPr defTabSz="1219170">
              <a:defRPr/>
            </a:pPr>
            <a:r>
              <a:rPr lang="en-US"/>
              <a:t>ICNBME-2013</a:t>
            </a:r>
            <a:endParaRPr lang="ru-RU"/>
          </a:p>
        </p:txBody>
      </p:sp>
      <p:sp>
        <p:nvSpPr>
          <p:cNvPr id="6" name="Номер слайда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fontAlgn="auto">
              <a:spcBef>
                <a:spcPts val="0"/>
              </a:spcBef>
              <a:spcAft>
                <a:spcPts val="0"/>
              </a:spcAft>
              <a:defRPr sz="1600">
                <a:solidFill>
                  <a:prstClr val="black">
                    <a:tint val="75000"/>
                  </a:prstClr>
                </a:solidFill>
                <a:latin typeface="Calibri"/>
              </a:defRPr>
            </a:lvl1pPr>
          </a:lstStyle>
          <a:p>
            <a:pPr defTabSz="1219170">
              <a:defRPr/>
            </a:pPr>
            <a:fld id="{9215EA8B-7CA8-48AB-97BB-8C2DD2C9635C}" type="slidenum">
              <a:rPr lang="ru-RU" smtClean="0"/>
              <a:pPr defTabSz="1219170">
                <a:defRPr/>
              </a:pPr>
              <a:t>‹#›</a:t>
            </a:fld>
            <a:endParaRPr lang="ru-RU"/>
          </a:p>
        </p:txBody>
      </p:sp>
    </p:spTree>
    <p:extLst>
      <p:ext uri="{BB962C8B-B14F-4D97-AF65-F5344CB8AC3E}">
        <p14:creationId xmlns:p14="http://schemas.microsoft.com/office/powerpoint/2010/main" val="3375678580"/>
      </p:ext>
    </p:extLst>
  </p:cSld>
  <p:clrMap bg1="lt1" tx1="dk1" bg2="lt2" tx2="dk2" accent1="accent1" accent2="accent2" accent3="accent3" accent4="accent4" accent5="accent5" accent6="accent6" hlink="hlink" folHlink="folHlink"/>
  <p:sldLayoutIdLst>
    <p:sldLayoutId id="2147484388" r:id="rId1"/>
  </p:sldLayoutIdLst>
  <p:hf hdr="0" dt="0"/>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Calibri" pitchFamily="34" charset="0"/>
        </a:defRPr>
      </a:lvl2pPr>
      <a:lvl3pPr algn="ctr" rtl="0" eaLnBrk="0" fontAlgn="base" hangingPunct="0">
        <a:spcBef>
          <a:spcPct val="0"/>
        </a:spcBef>
        <a:spcAft>
          <a:spcPct val="0"/>
        </a:spcAft>
        <a:defRPr sz="5867">
          <a:solidFill>
            <a:schemeClr val="tx1"/>
          </a:solidFill>
          <a:latin typeface="Calibri" pitchFamily="34" charset="0"/>
        </a:defRPr>
      </a:lvl3pPr>
      <a:lvl4pPr algn="ctr" rtl="0" eaLnBrk="0" fontAlgn="base" hangingPunct="0">
        <a:spcBef>
          <a:spcPct val="0"/>
        </a:spcBef>
        <a:spcAft>
          <a:spcPct val="0"/>
        </a:spcAft>
        <a:defRPr sz="5867">
          <a:solidFill>
            <a:schemeClr val="tx1"/>
          </a:solidFill>
          <a:latin typeface="Calibri" pitchFamily="34" charset="0"/>
        </a:defRPr>
      </a:lvl4pPr>
      <a:lvl5pPr algn="ctr" rtl="0" eaLnBrk="0" fontAlgn="base" hangingPunct="0">
        <a:spcBef>
          <a:spcPct val="0"/>
        </a:spcBef>
        <a:spcAft>
          <a:spcPct val="0"/>
        </a:spcAft>
        <a:defRPr sz="5867">
          <a:solidFill>
            <a:schemeClr val="tx1"/>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p:titleStyle>
    <p:bodyStyle>
      <a:lvl1pPr marL="457189" indent="-457189" algn="l" rtl="0" eaLnBrk="0" fontAlgn="base" hangingPunct="0">
        <a:spcBef>
          <a:spcPct val="20000"/>
        </a:spcBef>
        <a:spcAft>
          <a:spcPct val="0"/>
        </a:spcAft>
        <a:buFont typeface="Arial" pitchFamily="34" charset="0"/>
        <a:buChar char="•"/>
        <a:defRPr sz="4267" kern="1200">
          <a:solidFill>
            <a:schemeClr val="tx1"/>
          </a:solidFill>
          <a:latin typeface="+mn-lt"/>
          <a:ea typeface="+mn-ea"/>
          <a:cs typeface="+mn-cs"/>
        </a:defRPr>
      </a:lvl1pPr>
      <a:lvl2pPr marL="990575" indent="-380990" algn="l" rtl="0" eaLnBrk="0" fontAlgn="base" hangingPunct="0">
        <a:spcBef>
          <a:spcPct val="20000"/>
        </a:spcBef>
        <a:spcAft>
          <a:spcPct val="0"/>
        </a:spcAft>
        <a:buFont typeface="Arial" pitchFamily="34" charset="0"/>
        <a:buChar char="–"/>
        <a:defRPr sz="3733" kern="1200">
          <a:solidFill>
            <a:schemeClr val="tx1"/>
          </a:solidFill>
          <a:latin typeface="+mn-lt"/>
          <a:ea typeface="+mn-ea"/>
          <a:cs typeface="+mn-cs"/>
        </a:defRPr>
      </a:lvl2pPr>
      <a:lvl3pPr marL="1523962" indent="-304792"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3pPr>
      <a:lvl4pPr marL="2133547" indent="-304792" algn="l" rtl="0" eaLnBrk="0" fontAlgn="base" hangingPunct="0">
        <a:spcBef>
          <a:spcPct val="20000"/>
        </a:spcBef>
        <a:spcAft>
          <a:spcPct val="0"/>
        </a:spcAft>
        <a:buFont typeface="Arial" pitchFamily="34" charset="0"/>
        <a:buChar char="–"/>
        <a:defRPr sz="2667" kern="1200">
          <a:solidFill>
            <a:schemeClr val="tx1"/>
          </a:solidFill>
          <a:latin typeface="+mn-lt"/>
          <a:ea typeface="+mn-ea"/>
          <a:cs typeface="+mn-cs"/>
        </a:defRPr>
      </a:lvl4pPr>
      <a:lvl5pPr marL="2743131" indent="-304792" algn="l" rtl="0" eaLnBrk="0" fontAlgn="base" hangingPunct="0">
        <a:spcBef>
          <a:spcPct val="20000"/>
        </a:spcBef>
        <a:spcAft>
          <a:spcPct val="0"/>
        </a:spcAft>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ru-RU"/>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8546" name="Заголовок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8547" name="Текст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4E3AAF97-511E-4186-94A7-FD9304588AA3}" type="datetime1">
              <a:rPr lang="ru-RU" smtClean="0"/>
              <a:pPr>
                <a:defRPr/>
              </a:pPr>
              <a:t>25.10.2022</a:t>
            </a:fld>
            <a:endParaRPr lang="ru-RU" dirty="0"/>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a:solidFill>
                  <a:prstClr val="black">
                    <a:tint val="75000"/>
                  </a:prstClr>
                </a:solidFill>
                <a:latin typeface="Calibri"/>
              </a:defRPr>
            </a:lvl1pPr>
          </a:lstStyle>
          <a:p>
            <a:pPr>
              <a:defRPr/>
            </a:pPr>
            <a:endParaRPr lang="ru-RU"/>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E7AC0A5B-27DB-4044-B2C7-0B38D06D3835}" type="slidenum">
              <a:rPr lang="ru-RU" smtClean="0"/>
              <a:pPr>
                <a:defRPr/>
              </a:pPr>
              <a:t>‹#›</a:t>
            </a:fld>
            <a:endParaRPr lang="ru-RU" dirty="0"/>
          </a:p>
        </p:txBody>
      </p:sp>
    </p:spTree>
    <p:extLst>
      <p:ext uri="{BB962C8B-B14F-4D97-AF65-F5344CB8AC3E}">
        <p14:creationId xmlns:p14="http://schemas.microsoft.com/office/powerpoint/2010/main" val="348883399"/>
      </p:ext>
    </p:extLst>
  </p:cSld>
  <p:clrMap bg1="lt1" tx1="dk1" bg2="lt2" tx2="dk2" accent1="accent1" accent2="accent2" accent3="accent3" accent4="accent4" accent5="accent5" accent6="accent6" hlink="hlink" folHlink="folHlink"/>
  <p:sldLayoutIdLst>
    <p:sldLayoutId id="2147484404" r:id="rId1"/>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AA5A1B-52EC-450C-A253-908ED26A1E7C}" type="datetimeFigureOut">
              <a:rPr lang="ru-RU" smtClean="0"/>
              <a:t>25.10.2022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875AB7-8C56-4466-87F2-1550A114E998}" type="slidenum">
              <a:rPr lang="ru-RU" smtClean="0"/>
              <a:t>‹#›</a:t>
            </a:fld>
            <a:endParaRPr lang="ru-RU"/>
          </a:p>
        </p:txBody>
      </p:sp>
    </p:spTree>
    <p:extLst>
      <p:ext uri="{BB962C8B-B14F-4D97-AF65-F5344CB8AC3E}">
        <p14:creationId xmlns:p14="http://schemas.microsoft.com/office/powerpoint/2010/main" val="766384902"/>
      </p:ext>
    </p:extLst>
  </p:cSld>
  <p:clrMap bg1="lt1" tx1="dk1" bg2="lt2" tx2="dk2" accent1="accent1" accent2="accent2" accent3="accent3" accent4="accent4" accent5="accent5" accent6="accent6" hlink="hlink" folHlink="folHlink"/>
  <p:sldLayoutIdLst>
    <p:sldLayoutId id="214748440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2BEEF-5BA1-4BCC-B821-18F048BB5561}" type="datetime1">
              <a:rPr lang="ru-RU" smtClean="0"/>
              <a:t>25.10.2022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6FDDE-E4F9-4208-8C6A-8542501CDFC8}" type="slidenum">
              <a:rPr lang="ru-RU" smtClean="0"/>
              <a:t>‹#›</a:t>
            </a:fld>
            <a:endParaRPr lang="ru-RU"/>
          </a:p>
        </p:txBody>
      </p:sp>
    </p:spTree>
    <p:extLst>
      <p:ext uri="{BB962C8B-B14F-4D97-AF65-F5344CB8AC3E}">
        <p14:creationId xmlns:p14="http://schemas.microsoft.com/office/powerpoint/2010/main" val="4063147746"/>
      </p:ext>
    </p:extLst>
  </p:cSld>
  <p:clrMap bg1="lt1" tx1="dk1" bg2="lt2" tx2="dk2" accent1="accent1" accent2="accent2" accent3="accent3" accent4="accent4" accent5="accent5" accent6="accent6" hlink="hlink" folHlink="folHlink"/>
  <p:sldLayoutIdLst>
    <p:sldLayoutId id="2147484410"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BD290E-7AA0-4470-8F7B-F71997C531A7}" type="datetimeFigureOut">
              <a:rPr lang="ru-RU" smtClean="0">
                <a:solidFill>
                  <a:prstClr val="black">
                    <a:tint val="75000"/>
                  </a:prstClr>
                </a:solidFill>
              </a:rPr>
              <a:pPr/>
              <a:t>25.10.2022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A721AF-EF0F-4E36-BD4D-48210F7051E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12994968"/>
      </p:ext>
    </p:extLst>
  </p:cSld>
  <p:clrMap bg1="lt1" tx1="dk1" bg2="lt2" tx2="dk2" accent1="accent1" accent2="accent2" accent3="accent3" accent4="accent4" accent5="accent5" accent6="accent6" hlink="hlink" folHlink="folHlink"/>
  <p:sldLayoutIdLst>
    <p:sldLayoutId id="214748412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ru-RU">
                <a:solidFill>
                  <a:prstClr val="black">
                    <a:tint val="75000"/>
                  </a:prstClr>
                </a:solidFill>
              </a:rPr>
              <a:t>18.06.2012</a:t>
            </a:r>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PAC for CMP</a:t>
            </a:r>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8FC2F7-3ECD-496B-913B-F5F30097653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83199358"/>
      </p:ext>
    </p:extLst>
  </p:cSld>
  <p:clrMap bg1="lt1" tx1="dk1" bg2="lt2" tx2="dk2" accent1="accent1" accent2="accent2" accent3="accent3" accent4="accent4" accent5="accent5" accent6="accent6" hlink="hlink" folHlink="folHlink"/>
  <p:sldLayoutIdLst>
    <p:sldLayoutId id="2147484452" r:id="rId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2" y="228601"/>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5"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6" y="624109"/>
            <a:ext cx="8911687" cy="1280891"/>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361613" y="6130438"/>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10/25/2022</a:t>
            </a:fld>
            <a:endParaRPr lang="en-US" dirty="0"/>
          </a:p>
        </p:txBody>
      </p:sp>
      <p:sp>
        <p:nvSpPr>
          <p:cNvPr id="5" name="Footer Placeholder 4"/>
          <p:cNvSpPr>
            <a:spLocks noGrp="1"/>
          </p:cNvSpPr>
          <p:nvPr>
            <p:ph type="ftr" sz="quarter" idx="3"/>
          </p:nvPr>
        </p:nvSpPr>
        <p:spPr>
          <a:xfrm>
            <a:off x="2589214"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4" y="787783"/>
            <a:ext cx="779767" cy="365125"/>
          </a:xfrm>
          <a:prstGeom prst="rect">
            <a:avLst/>
          </a:prstGeom>
        </p:spPr>
        <p:txBody>
          <a:bodyPr vert="horz" lIns="91440" tIns="45720" rIns="91440" bIns="45720" rtlCol="0" anchor="ctr"/>
          <a:lstStyle>
            <a:lvl1pPr algn="r">
              <a:defRPr sz="2000">
                <a:solidFill>
                  <a:srgbClr val="FEFFFF"/>
                </a:solidFill>
              </a:defRPr>
            </a:lvl1pPr>
          </a:lstStyle>
          <a:p>
            <a:pPr fontAlgn="base">
              <a:spcBef>
                <a:spcPct val="0"/>
              </a:spcBef>
              <a:spcAft>
                <a:spcPct val="0"/>
              </a:spcAft>
              <a:defRPr/>
            </a:pPr>
            <a:fld id="{564780A5-689D-4ED8-AB78-81C21C662E1F}" type="slidenum">
              <a:rPr lang="en-GB" altLang="fr-FR" smtClean="0"/>
              <a:pPr fontAlgn="base">
                <a:spcBef>
                  <a:spcPct val="0"/>
                </a:spcBef>
                <a:spcAft>
                  <a:spcPct val="0"/>
                </a:spcAft>
                <a:defRPr/>
              </a:pPr>
              <a:t>‹#›</a:t>
            </a:fld>
            <a:endParaRPr lang="en-GB" altLang="fr-FR" dirty="0"/>
          </a:p>
        </p:txBody>
      </p:sp>
    </p:spTree>
    <p:extLst>
      <p:ext uri="{BB962C8B-B14F-4D97-AF65-F5344CB8AC3E}">
        <p14:creationId xmlns:p14="http://schemas.microsoft.com/office/powerpoint/2010/main" val="2426165163"/>
      </p:ext>
    </p:extLst>
  </p:cSld>
  <p:clrMap bg1="lt1" tx1="dk1" bg2="lt2" tx2="dk2" accent1="accent1" accent2="accent2" accent3="accent3" accent4="accent4" accent5="accent5" accent6="accent6" hlink="hlink" folHlink="folHlink"/>
  <p:sldLayoutIdLst>
    <p:sldLayoutId id="2147484473" r:id="rId1"/>
  </p:sldLayoutIdLst>
  <p:hf hdr="0" ftr="0" dt="0"/>
  <p:txStyles>
    <p:titleStyle>
      <a:lvl1pPr algn="l" defTabSz="457189"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1" indent="-342891" algn="l" defTabSz="457189"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32" indent="-285744" algn="l" defTabSz="457189"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2971" indent="-228594" algn="l" defTabSz="457189"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160" indent="-228594" algn="l" defTabSz="457189"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349" indent="-228594" algn="l" defTabSz="457189"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537" indent="-228594" algn="l" defTabSz="457189"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726" indent="-228594" algn="l" defTabSz="457189"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8914" indent="-228594" algn="l" defTabSz="457189"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103" indent="-228594" algn="l" defTabSz="457189"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ChangeArrowheads="1"/>
          </p:cNvSpPr>
          <p:nvPr userDrawn="1"/>
        </p:nvSpPr>
        <p:spPr bwMode="auto">
          <a:xfrm>
            <a:off x="0" y="6597651"/>
            <a:ext cx="12192000" cy="260351"/>
          </a:xfrm>
          <a:prstGeom prst="rect">
            <a:avLst/>
          </a:prstGeom>
          <a:solidFill>
            <a:srgbClr val="22456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fontAlgn="base" hangingPunct="1">
              <a:spcBef>
                <a:spcPct val="0"/>
              </a:spcBef>
              <a:spcAft>
                <a:spcPct val="0"/>
              </a:spcAft>
              <a:defRPr/>
            </a:pPr>
            <a:endParaRPr lang="ru-RU" altLang="ru-RU" sz="4267" dirty="0">
              <a:solidFill>
                <a:srgbClr val="000000"/>
              </a:solidFill>
            </a:endParaRPr>
          </a:p>
        </p:txBody>
      </p:sp>
      <p:sp>
        <p:nvSpPr>
          <p:cNvPr id="46083" name="Rectangle 3"/>
          <p:cNvSpPr>
            <a:spLocks noChangeArrowheads="1"/>
          </p:cNvSpPr>
          <p:nvPr userDrawn="1"/>
        </p:nvSpPr>
        <p:spPr bwMode="auto">
          <a:xfrm>
            <a:off x="0" y="3"/>
            <a:ext cx="12192000" cy="765175"/>
          </a:xfrm>
          <a:prstGeom prst="rect">
            <a:avLst/>
          </a:prstGeom>
          <a:solidFill>
            <a:srgbClr val="224568"/>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fontAlgn="base" hangingPunct="1">
              <a:spcBef>
                <a:spcPct val="0"/>
              </a:spcBef>
              <a:spcAft>
                <a:spcPct val="0"/>
              </a:spcAft>
              <a:defRPr/>
            </a:pPr>
            <a:endParaRPr lang="ru-RU" altLang="ru-RU" sz="4267" dirty="0">
              <a:solidFill>
                <a:srgbClr val="000000"/>
              </a:solidFill>
            </a:endParaRPr>
          </a:p>
        </p:txBody>
      </p:sp>
      <p:sp>
        <p:nvSpPr>
          <p:cNvPr id="110596" name="Rectangle 4"/>
          <p:cNvSpPr>
            <a:spLocks noGrp="1" noChangeArrowheads="1"/>
          </p:cNvSpPr>
          <p:nvPr>
            <p:ph type="sldNum" sz="quarter" idx="4"/>
          </p:nvPr>
        </p:nvSpPr>
        <p:spPr bwMode="auto">
          <a:xfrm>
            <a:off x="10972800" y="6553200"/>
            <a:ext cx="1219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867">
                <a:solidFill>
                  <a:srgbClr val="FF0000"/>
                </a:solidFill>
                <a:latin typeface="Copperplate Gothic Bold" pitchFamily="34" charset="0"/>
              </a:defRPr>
            </a:lvl1pPr>
          </a:lstStyle>
          <a:p>
            <a:pPr fontAlgn="base">
              <a:spcBef>
                <a:spcPct val="0"/>
              </a:spcBef>
              <a:spcAft>
                <a:spcPct val="0"/>
              </a:spcAft>
              <a:defRPr/>
            </a:pPr>
            <a:fld id="{F8BBFB0C-D779-4E3E-9C03-31FE96F12926}" type="slidenum">
              <a:rPr lang="en-GB" altLang="fr-FR"/>
              <a:pPr fontAlgn="base">
                <a:spcBef>
                  <a:spcPct val="0"/>
                </a:spcBef>
                <a:spcAft>
                  <a:spcPct val="0"/>
                </a:spcAft>
                <a:defRPr/>
              </a:pPr>
              <a:t>‹#›</a:t>
            </a:fld>
            <a:endParaRPr lang="en-GB" altLang="fr-FR" dirty="0"/>
          </a:p>
        </p:txBody>
      </p:sp>
    </p:spTree>
    <p:extLst>
      <p:ext uri="{BB962C8B-B14F-4D97-AF65-F5344CB8AC3E}">
        <p14:creationId xmlns:p14="http://schemas.microsoft.com/office/powerpoint/2010/main" val="32116450"/>
      </p:ext>
    </p:extLst>
  </p:cSld>
  <p:clrMap bg1="lt1" tx1="dk1" bg2="lt2" tx2="dk2" accent1="accent1" accent2="accent2" accent3="accent3" accent4="accent4" accent5="accent5" accent6="accent6" hlink="hlink" folHlink="folHlink"/>
  <p:transition spd="med"/>
  <p:hf hdr="0" ftr="0" dt="0"/>
  <p:txStyles>
    <p:title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Arial" pitchFamily="34" charset="0"/>
        </a:defRPr>
      </a:lvl2pPr>
      <a:lvl3pPr algn="ctr" rtl="0" eaLnBrk="0" fontAlgn="base" hangingPunct="0">
        <a:spcBef>
          <a:spcPct val="0"/>
        </a:spcBef>
        <a:spcAft>
          <a:spcPct val="0"/>
        </a:spcAft>
        <a:defRPr sz="5867">
          <a:solidFill>
            <a:schemeClr val="tx2"/>
          </a:solidFill>
          <a:latin typeface="Arial" pitchFamily="34" charset="0"/>
        </a:defRPr>
      </a:lvl3pPr>
      <a:lvl4pPr algn="ctr" rtl="0" eaLnBrk="0" fontAlgn="base" hangingPunct="0">
        <a:spcBef>
          <a:spcPct val="0"/>
        </a:spcBef>
        <a:spcAft>
          <a:spcPct val="0"/>
        </a:spcAft>
        <a:defRPr sz="5867">
          <a:solidFill>
            <a:schemeClr val="tx2"/>
          </a:solidFill>
          <a:latin typeface="Arial" pitchFamily="34" charset="0"/>
        </a:defRPr>
      </a:lvl4pPr>
      <a:lvl5pPr algn="ctr" rtl="0" eaLnBrk="0" fontAlgn="base" hangingPunct="0">
        <a:spcBef>
          <a:spcPct val="0"/>
        </a:spcBef>
        <a:spcAft>
          <a:spcPct val="0"/>
        </a:spcAft>
        <a:defRPr sz="5867">
          <a:solidFill>
            <a:schemeClr val="tx2"/>
          </a:solidFill>
          <a:latin typeface="Arial" pitchFamily="34" charset="0"/>
        </a:defRPr>
      </a:lvl5pPr>
      <a:lvl6pPr marL="609585" algn="ctr" rtl="0" fontAlgn="base">
        <a:spcBef>
          <a:spcPct val="0"/>
        </a:spcBef>
        <a:spcAft>
          <a:spcPct val="0"/>
        </a:spcAft>
        <a:defRPr sz="5867">
          <a:solidFill>
            <a:schemeClr val="tx2"/>
          </a:solidFill>
          <a:latin typeface="Arial" pitchFamily="34" charset="0"/>
        </a:defRPr>
      </a:lvl6pPr>
      <a:lvl7pPr marL="1219170" algn="ctr" rtl="0" fontAlgn="base">
        <a:spcBef>
          <a:spcPct val="0"/>
        </a:spcBef>
        <a:spcAft>
          <a:spcPct val="0"/>
        </a:spcAft>
        <a:defRPr sz="5867">
          <a:solidFill>
            <a:schemeClr val="tx2"/>
          </a:solidFill>
          <a:latin typeface="Arial" pitchFamily="34" charset="0"/>
        </a:defRPr>
      </a:lvl7pPr>
      <a:lvl8pPr marL="1828754" algn="ctr" rtl="0" fontAlgn="base">
        <a:spcBef>
          <a:spcPct val="0"/>
        </a:spcBef>
        <a:spcAft>
          <a:spcPct val="0"/>
        </a:spcAft>
        <a:defRPr sz="5867">
          <a:solidFill>
            <a:schemeClr val="tx2"/>
          </a:solidFill>
          <a:latin typeface="Arial" pitchFamily="34" charset="0"/>
        </a:defRPr>
      </a:lvl8pPr>
      <a:lvl9pPr marL="2438339" algn="ctr" rtl="0" fontAlgn="base">
        <a:spcBef>
          <a:spcPct val="0"/>
        </a:spcBef>
        <a:spcAft>
          <a:spcPct val="0"/>
        </a:spcAft>
        <a:defRPr sz="5867">
          <a:solidFill>
            <a:schemeClr val="tx2"/>
          </a:solidFill>
          <a:latin typeface="Arial" pitchFamily="34"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defRPr>
      </a:lvl2pPr>
      <a:lvl3pPr marL="1523962" indent="-304792" algn="l" rtl="0" eaLnBrk="0" fontAlgn="base" hangingPunct="0">
        <a:spcBef>
          <a:spcPct val="20000"/>
        </a:spcBef>
        <a:spcAft>
          <a:spcPct val="0"/>
        </a:spcAft>
        <a:buChar char="•"/>
        <a:defRPr sz="3200">
          <a:solidFill>
            <a:schemeClr val="tx1"/>
          </a:solidFill>
          <a:latin typeface="+mn-lt"/>
        </a:defRPr>
      </a:lvl3pPr>
      <a:lvl4pPr marL="2133547" indent="-304792" algn="l" rtl="0" eaLnBrk="0" fontAlgn="base" hangingPunct="0">
        <a:spcBef>
          <a:spcPct val="20000"/>
        </a:spcBef>
        <a:spcAft>
          <a:spcPct val="0"/>
        </a:spcAft>
        <a:buChar char="–"/>
        <a:defRPr sz="2667">
          <a:solidFill>
            <a:schemeClr val="tx1"/>
          </a:solidFill>
          <a:latin typeface="+mn-lt"/>
        </a:defRPr>
      </a:lvl4pPr>
      <a:lvl5pPr marL="2743131" indent="-304792" algn="l" rtl="0" eaLnBrk="0" fontAlgn="base" hangingPunct="0">
        <a:spcBef>
          <a:spcPct val="20000"/>
        </a:spcBef>
        <a:spcAft>
          <a:spcPct val="0"/>
        </a:spcAft>
        <a:buChar char="»"/>
        <a:defRPr sz="2667">
          <a:solidFill>
            <a:schemeClr val="tx1"/>
          </a:solidFill>
          <a:latin typeface="+mn-lt"/>
        </a:defRPr>
      </a:lvl5pPr>
      <a:lvl6pPr marL="3352716" indent="-304792" algn="l" rtl="0" fontAlgn="base">
        <a:spcBef>
          <a:spcPct val="20000"/>
        </a:spcBef>
        <a:spcAft>
          <a:spcPct val="0"/>
        </a:spcAft>
        <a:buChar char="»"/>
        <a:defRPr sz="2667">
          <a:solidFill>
            <a:schemeClr val="tx1"/>
          </a:solidFill>
          <a:latin typeface="+mn-lt"/>
        </a:defRPr>
      </a:lvl6pPr>
      <a:lvl7pPr marL="3962301" indent="-304792" algn="l" rtl="0" fontAlgn="base">
        <a:spcBef>
          <a:spcPct val="20000"/>
        </a:spcBef>
        <a:spcAft>
          <a:spcPct val="0"/>
        </a:spcAft>
        <a:buChar char="»"/>
        <a:defRPr sz="2667">
          <a:solidFill>
            <a:schemeClr val="tx1"/>
          </a:solidFill>
          <a:latin typeface="+mn-lt"/>
        </a:defRPr>
      </a:lvl7pPr>
      <a:lvl8pPr marL="4571886" indent="-304792" algn="l" rtl="0" fontAlgn="base">
        <a:spcBef>
          <a:spcPct val="20000"/>
        </a:spcBef>
        <a:spcAft>
          <a:spcPct val="0"/>
        </a:spcAft>
        <a:buChar char="»"/>
        <a:defRPr sz="2667">
          <a:solidFill>
            <a:schemeClr val="tx1"/>
          </a:solidFill>
          <a:latin typeface="+mn-lt"/>
        </a:defRPr>
      </a:lvl8pPr>
      <a:lvl9pPr marL="5181470" indent="-304792" algn="l" rtl="0" fontAlgn="base">
        <a:spcBef>
          <a:spcPct val="20000"/>
        </a:spcBef>
        <a:spcAft>
          <a:spcPct val="0"/>
        </a:spcAft>
        <a:buChar char="»"/>
        <a:defRPr sz="2667">
          <a:solidFill>
            <a:schemeClr val="tx1"/>
          </a:solidFill>
          <a:latin typeface="+mn-lt"/>
        </a:defRPr>
      </a:lvl9pPr>
    </p:bodyStyle>
    <p:otherStyle>
      <a:defPPr>
        <a:defRPr lang="ru-RU"/>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Полилиния 12"/>
          <p:cNvSpPr>
            <a:spLocks/>
          </p:cNvSpPr>
          <p:nvPr/>
        </p:nvSpPr>
        <p:spPr bwMode="auto">
          <a:xfrm>
            <a:off x="665697" y="5944937"/>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12" name="Полилиния 11"/>
          <p:cNvSpPr>
            <a:spLocks/>
          </p:cNvSpPr>
          <p:nvPr/>
        </p:nvSpPr>
        <p:spPr bwMode="auto">
          <a:xfrm>
            <a:off x="647623" y="5939011"/>
            <a:ext cx="4920601" cy="93345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ucida Sans Unicode"/>
              <a:ea typeface="+mn-ea"/>
              <a:cs typeface="+mn-cs"/>
            </a:endParaRPr>
          </a:p>
        </p:txBody>
      </p:sp>
      <p:sp>
        <p:nvSpPr>
          <p:cNvPr id="14" name="Прямоугольный треугольник 13"/>
          <p:cNvSpPr>
            <a:spLocks/>
          </p:cNvSpPr>
          <p:nvPr/>
        </p:nvSpPr>
        <p:spPr bwMode="auto">
          <a:xfrm>
            <a:off x="-8056" y="5791254"/>
            <a:ext cx="4536419" cy="1080868"/>
          </a:xfrm>
          <a:prstGeom prst="rtTriangle">
            <a:avLst/>
          </a:prstGeom>
          <a:blipFill>
            <a:blip r:embed="rId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Sans Unicode"/>
              <a:ea typeface="+mn-ea"/>
              <a:cs typeface="+mn-cs"/>
            </a:endParaRPr>
          </a:p>
        </p:txBody>
      </p:sp>
      <p:cxnSp>
        <p:nvCxnSpPr>
          <p:cNvPr id="15" name="Прямая соединительная линия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Заголовок 8"/>
          <p:cNvSpPr>
            <a:spLocks noGrp="1"/>
          </p:cNvSpPr>
          <p:nvPr>
            <p:ph type="title"/>
          </p:nvPr>
        </p:nvSpPr>
        <p:spPr>
          <a:xfrm>
            <a:off x="609600" y="274639"/>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ru-RU"/>
              <a:t>Образец заголовка</a:t>
            </a:r>
            <a:endParaRPr kumimoji="0" lang="en-US"/>
          </a:p>
        </p:txBody>
      </p:sp>
      <p:sp>
        <p:nvSpPr>
          <p:cNvPr id="30" name="Текст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10" name="Дата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pPr defTabSz="914377">
              <a:defRPr/>
            </a:pPr>
            <a:endParaRPr lang="en-US" dirty="0">
              <a:solidFill>
                <a:prstClr val="black"/>
              </a:solidFill>
            </a:endParaRPr>
          </a:p>
        </p:txBody>
      </p:sp>
      <p:sp>
        <p:nvSpPr>
          <p:cNvPr id="22" name="Нижний колонтитул 21"/>
          <p:cNvSpPr>
            <a:spLocks noGrp="1"/>
          </p:cNvSpPr>
          <p:nvPr>
            <p:ph type="ftr" sz="quarter" idx="3"/>
          </p:nvPr>
        </p:nvSpPr>
        <p:spPr>
          <a:xfrm>
            <a:off x="5840098" y="6407944"/>
            <a:ext cx="3134241" cy="365125"/>
          </a:xfrm>
          <a:prstGeom prst="rect">
            <a:avLst/>
          </a:prstGeom>
        </p:spPr>
        <p:txBody>
          <a:bodyPr vert="horz" anchor="b"/>
          <a:lstStyle>
            <a:lvl1pPr algn="r" eaLnBrk="1" latinLnBrk="0" hangingPunct="1">
              <a:defRPr kumimoji="0" sz="1000">
                <a:solidFill>
                  <a:schemeClr val="tx1"/>
                </a:solidFill>
              </a:defRPr>
            </a:lvl1pPr>
            <a:extLst/>
          </a:lstStyle>
          <a:p>
            <a:pPr defTabSz="914377">
              <a:defRPr/>
            </a:pPr>
            <a:endParaRPr lang="en-US" dirty="0">
              <a:solidFill>
                <a:prstClr val="black"/>
              </a:solidFill>
            </a:endParaRPr>
          </a:p>
        </p:txBody>
      </p:sp>
      <p:sp>
        <p:nvSpPr>
          <p:cNvPr id="18" name="Номер слайда 17"/>
          <p:cNvSpPr>
            <a:spLocks noGrp="1"/>
          </p:cNvSpPr>
          <p:nvPr>
            <p:ph type="sldNum" sz="quarter" idx="4"/>
          </p:nvPr>
        </p:nvSpPr>
        <p:spPr>
          <a:xfrm>
            <a:off x="11529696" y="6407944"/>
            <a:ext cx="487680" cy="365125"/>
          </a:xfrm>
          <a:prstGeom prst="rect">
            <a:avLst/>
          </a:prstGeom>
        </p:spPr>
        <p:txBody>
          <a:bodyPr vert="horz" anchor="b"/>
          <a:lstStyle>
            <a:lvl1pPr algn="r" eaLnBrk="1" latinLnBrk="0" hangingPunct="1">
              <a:defRPr kumimoji="0" sz="1000" b="0">
                <a:solidFill>
                  <a:schemeClr val="tx1"/>
                </a:solidFill>
              </a:defRPr>
            </a:lvl1pPr>
            <a:extLst/>
          </a:lstStyle>
          <a:p>
            <a:pPr defTabSz="914377" fontAlgn="base">
              <a:spcBef>
                <a:spcPct val="0"/>
              </a:spcBef>
              <a:spcAft>
                <a:spcPct val="0"/>
              </a:spcAft>
              <a:defRPr/>
            </a:pPr>
            <a:fld id="{564780A5-689D-4ED8-AB78-81C21C662E1F}" type="slidenum">
              <a:rPr lang="en-GB" altLang="fr-FR" smtClean="0">
                <a:solidFill>
                  <a:prstClr val="black"/>
                </a:solidFill>
              </a:rPr>
              <a:pPr defTabSz="914377" fontAlgn="base">
                <a:spcBef>
                  <a:spcPct val="0"/>
                </a:spcBef>
                <a:spcAft>
                  <a:spcPct val="0"/>
                </a:spcAft>
                <a:defRPr/>
              </a:pPr>
              <a:t>‹#›</a:t>
            </a:fld>
            <a:endParaRPr lang="en-GB" altLang="fr-FR" dirty="0">
              <a:solidFill>
                <a:prstClr val="black"/>
              </a:solidFill>
            </a:endParaRPr>
          </a:p>
        </p:txBody>
      </p:sp>
    </p:spTree>
    <p:extLst>
      <p:ext uri="{BB962C8B-B14F-4D97-AF65-F5344CB8AC3E}">
        <p14:creationId xmlns:p14="http://schemas.microsoft.com/office/powerpoint/2010/main" val="2512991301"/>
      </p:ext>
    </p:extLst>
  </p:cSld>
  <p:clrMap bg1="lt1" tx1="dk1" bg2="lt2" tx2="dk2" accent1="accent1" accent2="accent2" accent3="accent3" accent4="accent4" accent5="accent5" accent6="accent6" hlink="hlink" folHlink="folHlink"/>
  <p:sldLayoutIdLst>
    <p:sldLayoutId id="2147484478" r:id="rId1"/>
  </p:sldLayoutIdLs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51" indent="-256026"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76" indent="-228594"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15" indent="-228594" algn="l" rtl="0" eaLnBrk="1" latinLnBrk="0" hangingPunct="1">
        <a:spcBef>
          <a:spcPts val="351"/>
        </a:spcBef>
        <a:buClr>
          <a:schemeClr val="accent2"/>
        </a:buClr>
        <a:buSzPct val="100000"/>
        <a:buFont typeface="Wingdings 2"/>
        <a:buChar char=""/>
        <a:defRPr kumimoji="0" sz="2100" kern="1200">
          <a:solidFill>
            <a:schemeClr val="tx1"/>
          </a:solidFill>
          <a:latin typeface="+mn-lt"/>
          <a:ea typeface="+mn-ea"/>
          <a:cs typeface="+mn-cs"/>
        </a:defRPr>
      </a:lvl3pPr>
      <a:lvl4pPr marL="1142971" indent="-228594" algn="l" rtl="0" eaLnBrk="1" latinLnBrk="0" hangingPunct="1">
        <a:spcBef>
          <a:spcPts val="351"/>
        </a:spcBef>
        <a:buClr>
          <a:schemeClr val="accent2"/>
        </a:buClr>
        <a:buFont typeface="Wingdings 2"/>
        <a:buChar char=""/>
        <a:defRPr kumimoji="0" sz="1900" kern="1200">
          <a:solidFill>
            <a:schemeClr val="tx1"/>
          </a:solidFill>
          <a:latin typeface="+mn-lt"/>
          <a:ea typeface="+mn-ea"/>
          <a:cs typeface="+mn-cs"/>
        </a:defRPr>
      </a:lvl4pPr>
      <a:lvl5pPr marL="1371566" indent="-228594" algn="l" rtl="0" eaLnBrk="1" latinLnBrk="0" hangingPunct="1">
        <a:spcBef>
          <a:spcPts val="351"/>
        </a:spcBef>
        <a:buClr>
          <a:schemeClr val="accent2"/>
        </a:buClr>
        <a:buFont typeface="Wingdings 2"/>
        <a:buChar char=""/>
        <a:defRPr kumimoji="0" sz="1800" kern="1200">
          <a:solidFill>
            <a:schemeClr val="tx1"/>
          </a:solidFill>
          <a:latin typeface="+mn-lt"/>
          <a:ea typeface="+mn-ea"/>
          <a:cs typeface="+mn-cs"/>
        </a:defRPr>
      </a:lvl5pPr>
      <a:lvl6pPr marL="1600160" indent="-228594" algn="l" rtl="0" eaLnBrk="1" latinLnBrk="0" hangingPunct="1">
        <a:spcBef>
          <a:spcPts val="351"/>
        </a:spcBef>
        <a:buClr>
          <a:schemeClr val="accent3"/>
        </a:buClr>
        <a:buFont typeface="Wingdings 2"/>
        <a:buChar char=""/>
        <a:defRPr kumimoji="0" sz="1800" kern="1200">
          <a:solidFill>
            <a:schemeClr val="tx1"/>
          </a:solidFill>
          <a:latin typeface="+mn-lt"/>
          <a:ea typeface="+mn-ea"/>
          <a:cs typeface="+mn-cs"/>
        </a:defRPr>
      </a:lvl6pPr>
      <a:lvl7pPr marL="1828754" indent="-228594" algn="l" rtl="0" eaLnBrk="1" latinLnBrk="0" hangingPunct="1">
        <a:spcBef>
          <a:spcPts val="351"/>
        </a:spcBef>
        <a:buClr>
          <a:schemeClr val="accent3"/>
        </a:buClr>
        <a:buFont typeface="Wingdings 2"/>
        <a:buChar char=""/>
        <a:defRPr kumimoji="0" sz="1600" kern="1200">
          <a:solidFill>
            <a:schemeClr val="tx1"/>
          </a:solidFill>
          <a:latin typeface="+mn-lt"/>
          <a:ea typeface="+mn-ea"/>
          <a:cs typeface="+mn-cs"/>
        </a:defRPr>
      </a:lvl7pPr>
      <a:lvl8pPr marL="2057349" indent="-228594" algn="l" rtl="0" eaLnBrk="1" latinLnBrk="0" hangingPunct="1">
        <a:spcBef>
          <a:spcPts val="351"/>
        </a:spcBef>
        <a:buClr>
          <a:schemeClr val="accent3"/>
        </a:buClr>
        <a:buFont typeface="Wingdings 2"/>
        <a:buChar char=""/>
        <a:defRPr kumimoji="0" sz="1600" kern="1200">
          <a:solidFill>
            <a:schemeClr val="tx1"/>
          </a:solidFill>
          <a:latin typeface="+mn-lt"/>
          <a:ea typeface="+mn-ea"/>
          <a:cs typeface="+mn-cs"/>
        </a:defRPr>
      </a:lvl8pPr>
      <a:lvl9pPr marL="2285943" indent="-228594" algn="l" rtl="0" eaLnBrk="1" latinLnBrk="0" hangingPunct="1">
        <a:spcBef>
          <a:spcPts val="351"/>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189" algn="l" rtl="0" eaLnBrk="1" latinLnBrk="0" hangingPunct="1">
        <a:defRPr kumimoji="0" kern="1200">
          <a:solidFill>
            <a:schemeClr val="tx1"/>
          </a:solidFill>
          <a:latin typeface="+mn-lt"/>
          <a:ea typeface="+mn-ea"/>
          <a:cs typeface="+mn-cs"/>
        </a:defRPr>
      </a:lvl2pPr>
      <a:lvl3pPr marL="914377" algn="l" rtl="0" eaLnBrk="1" latinLnBrk="0" hangingPunct="1">
        <a:defRPr kumimoji="0" kern="1200">
          <a:solidFill>
            <a:schemeClr val="tx1"/>
          </a:solidFill>
          <a:latin typeface="+mn-lt"/>
          <a:ea typeface="+mn-ea"/>
          <a:cs typeface="+mn-cs"/>
        </a:defRPr>
      </a:lvl3pPr>
      <a:lvl4pPr marL="1371566" algn="l" rtl="0" eaLnBrk="1" latinLnBrk="0" hangingPunct="1">
        <a:defRPr kumimoji="0" kern="1200">
          <a:solidFill>
            <a:schemeClr val="tx1"/>
          </a:solidFill>
          <a:latin typeface="+mn-lt"/>
          <a:ea typeface="+mn-ea"/>
          <a:cs typeface="+mn-cs"/>
        </a:defRPr>
      </a:lvl4pPr>
      <a:lvl5pPr marL="1828754" algn="l" rtl="0" eaLnBrk="1" latinLnBrk="0" hangingPunct="1">
        <a:defRPr kumimoji="0" kern="1200">
          <a:solidFill>
            <a:schemeClr val="tx1"/>
          </a:solidFill>
          <a:latin typeface="+mn-lt"/>
          <a:ea typeface="+mn-ea"/>
          <a:cs typeface="+mn-cs"/>
        </a:defRPr>
      </a:lvl5pPr>
      <a:lvl6pPr marL="2285943" algn="l" rtl="0" eaLnBrk="1" latinLnBrk="0" hangingPunct="1">
        <a:defRPr kumimoji="0" kern="1200">
          <a:solidFill>
            <a:schemeClr val="tx1"/>
          </a:solidFill>
          <a:latin typeface="+mn-lt"/>
          <a:ea typeface="+mn-ea"/>
          <a:cs typeface="+mn-cs"/>
        </a:defRPr>
      </a:lvl6pPr>
      <a:lvl7pPr marL="2743131" algn="l" rtl="0" eaLnBrk="1" latinLnBrk="0" hangingPunct="1">
        <a:defRPr kumimoji="0" kern="1200">
          <a:solidFill>
            <a:schemeClr val="tx1"/>
          </a:solidFill>
          <a:latin typeface="+mn-lt"/>
          <a:ea typeface="+mn-ea"/>
          <a:cs typeface="+mn-cs"/>
        </a:defRPr>
      </a:lvl7pPr>
      <a:lvl8pPr marL="3200320" algn="l" rtl="0" eaLnBrk="1" latinLnBrk="0" hangingPunct="1">
        <a:defRPr kumimoji="0" kern="1200">
          <a:solidFill>
            <a:schemeClr val="tx1"/>
          </a:solidFill>
          <a:latin typeface="+mn-lt"/>
          <a:ea typeface="+mn-ea"/>
          <a:cs typeface="+mn-cs"/>
        </a:defRPr>
      </a:lvl8pPr>
      <a:lvl9pPr marL="3657509" algn="l" rtl="0" eaLnBrk="1" latinLnBrk="0" hangingPunct="1">
        <a:defRPr kumimoji="0" kern="1200">
          <a:solidFill>
            <a:schemeClr val="tx1"/>
          </a:solidFill>
          <a:latin typeface="+mn-lt"/>
          <a:ea typeface="+mn-ea"/>
          <a:cs typeface="+mn-cs"/>
        </a:defRPr>
      </a:lvl9pPr>
      <a:extLst/>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4450" name="Group 2"/>
          <p:cNvGrpSpPr>
            <a:grpSpLocks/>
          </p:cNvGrpSpPr>
          <p:nvPr/>
        </p:nvGrpSpPr>
        <p:grpSpPr bwMode="auto">
          <a:xfrm>
            <a:off x="-4318000" y="0"/>
            <a:ext cx="15900400" cy="3810000"/>
            <a:chOff x="-2040" y="0"/>
            <a:chExt cx="7512" cy="2400"/>
          </a:xfrm>
        </p:grpSpPr>
        <p:sp>
          <p:nvSpPr>
            <p:cNvPr id="104456" name="AutoShape 3"/>
            <p:cNvSpPr>
              <a:spLocks noChangeArrowheads="1"/>
            </p:cNvSpPr>
            <p:nvPr/>
          </p:nvSpPr>
          <p:spPr bwMode="auto">
            <a:xfrm>
              <a:off x="-2040" y="432"/>
              <a:ext cx="2592" cy="1968"/>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296 w 64000"/>
                <a:gd name="T28" fmla="*/ -26244 h 64000"/>
                <a:gd name="T29" fmla="*/ 50296 w 64000"/>
                <a:gd name="T30" fmla="*/ 26244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ru-RU" sz="1350">
                <a:solidFill>
                  <a:srgbClr val="000000"/>
                </a:solidFill>
              </a:endParaRPr>
            </a:p>
          </p:txBody>
        </p:sp>
        <p:sp>
          <p:nvSpPr>
            <p:cNvPr id="104457" name="AutoShape 4"/>
            <p:cNvSpPr>
              <a:spLocks noChangeArrowheads="1"/>
            </p:cNvSpPr>
            <p:nvPr/>
          </p:nvSpPr>
          <p:spPr bwMode="auto">
            <a:xfrm>
              <a:off x="-1528" y="0"/>
              <a:ext cx="1949" cy="1987"/>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077 w 64000"/>
                <a:gd name="T28" fmla="*/ -26412 h 64000"/>
                <a:gd name="T29" fmla="*/ 50077 w 64000"/>
                <a:gd name="T30" fmla="*/ 26412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ru-RU" sz="1350">
                <a:solidFill>
                  <a:srgbClr val="000000"/>
                </a:solidFill>
              </a:endParaRPr>
            </a:p>
          </p:txBody>
        </p:sp>
        <p:sp>
          <p:nvSpPr>
            <p:cNvPr id="104458" name="Line 5"/>
            <p:cNvSpPr>
              <a:spLocks noChangeShapeType="1"/>
            </p:cNvSpPr>
            <p:nvPr userDrawn="1"/>
          </p:nvSpPr>
          <p:spPr bwMode="auto">
            <a:xfrm>
              <a:off x="864" y="960"/>
              <a:ext cx="460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350">
                <a:solidFill>
                  <a:srgbClr val="000000"/>
                </a:solidFill>
              </a:endParaRPr>
            </a:p>
          </p:txBody>
        </p:sp>
      </p:grpSp>
      <p:sp>
        <p:nvSpPr>
          <p:cNvPr id="104451" name="Rectangle 6"/>
          <p:cNvSpPr>
            <a:spLocks noGrp="1" noChangeArrowheads="1"/>
          </p:cNvSpPr>
          <p:nvPr>
            <p:ph type="title"/>
          </p:nvPr>
        </p:nvSpPr>
        <p:spPr bwMode="auto">
          <a:xfrm>
            <a:off x="1826685" y="301625"/>
            <a:ext cx="975148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b" anchorCtr="0" compatLnSpc="1">
            <a:prstTxWarp prst="textNoShape">
              <a:avLst/>
            </a:prstTxWarp>
          </a:bodyPr>
          <a:lstStyle/>
          <a:p>
            <a:pPr lvl="0"/>
            <a:r>
              <a:rPr lang="en-US" altLang="ru-RU"/>
              <a:t>Образец заголовка</a:t>
            </a:r>
          </a:p>
        </p:txBody>
      </p:sp>
      <p:sp>
        <p:nvSpPr>
          <p:cNvPr id="104452" name="Rectangle 7"/>
          <p:cNvSpPr>
            <a:spLocks noGrp="1" noChangeArrowheads="1"/>
          </p:cNvSpPr>
          <p:nvPr>
            <p:ph type="body" idx="1"/>
          </p:nvPr>
        </p:nvSpPr>
        <p:spPr bwMode="auto">
          <a:xfrm>
            <a:off x="1826685" y="1827213"/>
            <a:ext cx="975148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t" anchorCtr="0" compatLnSpc="1">
            <a:prstTxWarp prst="textNoShape">
              <a:avLst/>
            </a:prstTxWarp>
          </a:bodyPr>
          <a:lstStyle/>
          <a:p>
            <a:pPr lvl="0"/>
            <a:r>
              <a:rPr lang="en-US" altLang="ru-RU"/>
              <a:t>Образец текста</a:t>
            </a:r>
          </a:p>
          <a:p>
            <a:pPr lvl="1"/>
            <a:r>
              <a:rPr lang="en-US" altLang="ru-RU"/>
              <a:t>Второй уровень</a:t>
            </a:r>
          </a:p>
          <a:p>
            <a:pPr lvl="2"/>
            <a:r>
              <a:rPr lang="en-US" altLang="ru-RU"/>
              <a:t>Третий уровень</a:t>
            </a:r>
          </a:p>
          <a:p>
            <a:pPr lvl="3"/>
            <a:r>
              <a:rPr lang="en-US" altLang="ru-RU"/>
              <a:t>Четвертый уровень</a:t>
            </a:r>
          </a:p>
          <a:p>
            <a:pPr lvl="4"/>
            <a:r>
              <a:rPr lang="en-US" altLang="ru-RU"/>
              <a:t>Пятый уровень</a:t>
            </a:r>
          </a:p>
        </p:txBody>
      </p:sp>
      <p:sp>
        <p:nvSpPr>
          <p:cNvPr id="20488" name="Rectangle 8"/>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20" tIns="45711" rIns="91420" bIns="45711" numCol="1" anchor="b" anchorCtr="0" compatLnSpc="1">
            <a:prstTxWarp prst="textNoShape">
              <a:avLst/>
            </a:prstTxWarp>
          </a:bodyPr>
          <a:lstStyle>
            <a:lvl1pPr>
              <a:defRPr sz="900">
                <a:solidFill>
                  <a:srgbClr val="000000"/>
                </a:solidFill>
                <a:latin typeface="Verdana" pitchFamily="34" charset="0"/>
                <a:cs typeface="+mn-cs"/>
              </a:defRPr>
            </a:lvl1pPr>
          </a:lstStyle>
          <a:p>
            <a:pPr>
              <a:defRPr/>
            </a:pPr>
            <a:r>
              <a:rPr lang="ru-RU"/>
              <a:t>24.09.2009</a:t>
            </a:r>
            <a:endParaRPr lang="en-US"/>
          </a:p>
        </p:txBody>
      </p:sp>
      <p:sp>
        <p:nvSpPr>
          <p:cNvPr id="20489" name="Rectangle 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20" tIns="45711" rIns="91420" bIns="45711" numCol="1" anchor="b" anchorCtr="0" compatLnSpc="1">
            <a:prstTxWarp prst="textNoShape">
              <a:avLst/>
            </a:prstTxWarp>
          </a:bodyPr>
          <a:lstStyle>
            <a:lvl1pPr algn="ctr">
              <a:defRPr sz="900">
                <a:solidFill>
                  <a:srgbClr val="000000"/>
                </a:solidFill>
                <a:latin typeface="Verdana" pitchFamily="34" charset="0"/>
                <a:cs typeface="+mn-cs"/>
              </a:defRPr>
            </a:lvl1pPr>
          </a:lstStyle>
          <a:p>
            <a:pPr>
              <a:defRPr/>
            </a:pPr>
            <a:r>
              <a:rPr lang="en-US"/>
              <a:t>107 session of JINR SC</a:t>
            </a:r>
          </a:p>
        </p:txBody>
      </p:sp>
      <p:sp>
        <p:nvSpPr>
          <p:cNvPr id="20490" name="Rectangle 10"/>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20" tIns="45711" rIns="91420" bIns="45711" numCol="1" anchor="b" anchorCtr="0" compatLnSpc="1">
            <a:prstTxWarp prst="textNoShape">
              <a:avLst/>
            </a:prstTxWarp>
          </a:bodyPr>
          <a:lstStyle>
            <a:lvl1pPr algn="r">
              <a:defRPr sz="900">
                <a:solidFill>
                  <a:srgbClr val="000000"/>
                </a:solidFill>
                <a:latin typeface="Verdana" pitchFamily="34" charset="0"/>
                <a:cs typeface="+mn-cs"/>
              </a:defRPr>
            </a:lvl1pPr>
          </a:lstStyle>
          <a:p>
            <a:pPr>
              <a:defRPr/>
            </a:pPr>
            <a:fld id="{031B7474-114D-46E9-8BD1-0FA71BC51129}" type="slidenum">
              <a:rPr lang="en-US"/>
              <a:pPr>
                <a:defRPr/>
              </a:pPr>
              <a:t>‹#›</a:t>
            </a:fld>
            <a:endParaRPr lang="en-US"/>
          </a:p>
        </p:txBody>
      </p:sp>
    </p:spTree>
    <p:extLst>
      <p:ext uri="{BB962C8B-B14F-4D97-AF65-F5344CB8AC3E}">
        <p14:creationId xmlns:p14="http://schemas.microsoft.com/office/powerpoint/2010/main" val="573391115"/>
      </p:ext>
    </p:extLst>
  </p:cSld>
  <p:clrMap bg1="lt1" tx1="dk1" bg2="lt2" tx2="dk2" accent1="accent1" accent2="accent2" accent3="accent3" accent4="accent4" accent5="accent5" accent6="accent6" hlink="hlink" folHlink="folHlink"/>
  <p:sldLayoutIdLst>
    <p:sldLayoutId id="2147484480" r:id="rId1"/>
  </p:sldLayoutIdLst>
  <p:hf hdr="0" ftr="0" dt="0"/>
  <p:txStyles>
    <p:titleStyle>
      <a:lvl1pPr algn="l" rtl="0" eaLnBrk="0" fontAlgn="base" hangingPunct="0">
        <a:spcBef>
          <a:spcPct val="0"/>
        </a:spcBef>
        <a:spcAft>
          <a:spcPct val="0"/>
        </a:spcAft>
        <a:defRPr sz="2700">
          <a:solidFill>
            <a:schemeClr val="tx2"/>
          </a:solidFill>
          <a:latin typeface="+mj-lt"/>
          <a:ea typeface="+mj-ea"/>
          <a:cs typeface="+mj-cs"/>
        </a:defRPr>
      </a:lvl1pPr>
      <a:lvl2pPr algn="l" rtl="0" eaLnBrk="0" fontAlgn="base" hangingPunct="0">
        <a:spcBef>
          <a:spcPct val="0"/>
        </a:spcBef>
        <a:spcAft>
          <a:spcPct val="0"/>
        </a:spcAft>
        <a:defRPr sz="2700">
          <a:solidFill>
            <a:schemeClr val="tx2"/>
          </a:solidFill>
          <a:latin typeface="Arial" pitchFamily="34" charset="0"/>
        </a:defRPr>
      </a:lvl2pPr>
      <a:lvl3pPr algn="l" rtl="0" eaLnBrk="0" fontAlgn="base" hangingPunct="0">
        <a:spcBef>
          <a:spcPct val="0"/>
        </a:spcBef>
        <a:spcAft>
          <a:spcPct val="0"/>
        </a:spcAft>
        <a:defRPr sz="2700">
          <a:solidFill>
            <a:schemeClr val="tx2"/>
          </a:solidFill>
          <a:latin typeface="Arial" pitchFamily="34" charset="0"/>
        </a:defRPr>
      </a:lvl3pPr>
      <a:lvl4pPr algn="l" rtl="0" eaLnBrk="0" fontAlgn="base" hangingPunct="0">
        <a:spcBef>
          <a:spcPct val="0"/>
        </a:spcBef>
        <a:spcAft>
          <a:spcPct val="0"/>
        </a:spcAft>
        <a:defRPr sz="2700">
          <a:solidFill>
            <a:schemeClr val="tx2"/>
          </a:solidFill>
          <a:latin typeface="Arial" pitchFamily="34" charset="0"/>
        </a:defRPr>
      </a:lvl4pPr>
      <a:lvl5pPr algn="l" rtl="0" eaLnBrk="0" fontAlgn="base" hangingPunct="0">
        <a:spcBef>
          <a:spcPct val="0"/>
        </a:spcBef>
        <a:spcAft>
          <a:spcPct val="0"/>
        </a:spcAft>
        <a:defRPr sz="2700">
          <a:solidFill>
            <a:schemeClr val="tx2"/>
          </a:solidFill>
          <a:latin typeface="Arial" pitchFamily="34" charset="0"/>
        </a:defRPr>
      </a:lvl5pPr>
      <a:lvl6pPr marL="342830" algn="l" rtl="0" fontAlgn="base">
        <a:spcBef>
          <a:spcPct val="0"/>
        </a:spcBef>
        <a:spcAft>
          <a:spcPct val="0"/>
        </a:spcAft>
        <a:defRPr sz="2700">
          <a:solidFill>
            <a:schemeClr val="tx2"/>
          </a:solidFill>
          <a:latin typeface="Arial" pitchFamily="34" charset="0"/>
        </a:defRPr>
      </a:lvl6pPr>
      <a:lvl7pPr marL="685658" algn="l" rtl="0" fontAlgn="base">
        <a:spcBef>
          <a:spcPct val="0"/>
        </a:spcBef>
        <a:spcAft>
          <a:spcPct val="0"/>
        </a:spcAft>
        <a:defRPr sz="2700">
          <a:solidFill>
            <a:schemeClr val="tx2"/>
          </a:solidFill>
          <a:latin typeface="Arial" pitchFamily="34" charset="0"/>
        </a:defRPr>
      </a:lvl7pPr>
      <a:lvl8pPr marL="1028487" algn="l" rtl="0" fontAlgn="base">
        <a:spcBef>
          <a:spcPct val="0"/>
        </a:spcBef>
        <a:spcAft>
          <a:spcPct val="0"/>
        </a:spcAft>
        <a:defRPr sz="2700">
          <a:solidFill>
            <a:schemeClr val="tx2"/>
          </a:solidFill>
          <a:latin typeface="Arial" pitchFamily="34" charset="0"/>
        </a:defRPr>
      </a:lvl8pPr>
      <a:lvl9pPr marL="1371316" algn="l" rtl="0" fontAlgn="base">
        <a:spcBef>
          <a:spcPct val="0"/>
        </a:spcBef>
        <a:spcAft>
          <a:spcPct val="0"/>
        </a:spcAft>
        <a:defRPr sz="2700">
          <a:solidFill>
            <a:schemeClr val="tx2"/>
          </a:solidFill>
          <a:latin typeface="Arial" pitchFamily="34" charset="0"/>
        </a:defRPr>
      </a:lvl9pPr>
    </p:titleStyle>
    <p:bodyStyle>
      <a:lvl1pPr marL="254794" indent="-254794" algn="l" rtl="0" eaLnBrk="0" fontAlgn="base" hangingPunct="0">
        <a:spcBef>
          <a:spcPct val="20000"/>
        </a:spcBef>
        <a:spcAft>
          <a:spcPct val="0"/>
        </a:spcAft>
        <a:buClr>
          <a:schemeClr val="tx2"/>
        </a:buClr>
        <a:buSzPct val="70000"/>
        <a:buFont typeface="Wingdings" pitchFamily="2" charset="2"/>
        <a:buChar char="¡"/>
        <a:defRPr sz="2175">
          <a:solidFill>
            <a:schemeClr val="tx1"/>
          </a:solidFill>
          <a:latin typeface="+mn-lt"/>
          <a:ea typeface="+mn-ea"/>
          <a:cs typeface="+mn-cs"/>
        </a:defRPr>
      </a:lvl1pPr>
      <a:lvl2pPr marL="554831" indent="-211931" algn="l" rtl="0" eaLnBrk="0" fontAlgn="base" hangingPunct="0">
        <a:spcBef>
          <a:spcPct val="20000"/>
        </a:spcBef>
        <a:spcAft>
          <a:spcPct val="0"/>
        </a:spcAft>
        <a:buClr>
          <a:schemeClr val="accent2"/>
        </a:buClr>
        <a:buSzPct val="70000"/>
        <a:buFont typeface="Wingdings" pitchFamily="2" charset="2"/>
        <a:buChar char="l"/>
        <a:defRPr sz="1875">
          <a:solidFill>
            <a:schemeClr val="tx1"/>
          </a:solidFill>
          <a:latin typeface="+mn-lt"/>
        </a:defRPr>
      </a:lvl2pPr>
      <a:lvl3pPr marL="854869" indent="-169069" algn="l" rtl="0" eaLnBrk="0" fontAlgn="base" hangingPunct="0">
        <a:spcBef>
          <a:spcPct val="20000"/>
        </a:spcBef>
        <a:spcAft>
          <a:spcPct val="0"/>
        </a:spcAft>
        <a:buClr>
          <a:schemeClr val="tx2"/>
        </a:buClr>
        <a:buSzPct val="65000"/>
        <a:buFont typeface="Wingdings" pitchFamily="2" charset="2"/>
        <a:buChar char="¡"/>
        <a:defRPr sz="1650">
          <a:solidFill>
            <a:schemeClr val="tx1"/>
          </a:solidFill>
          <a:latin typeface="+mn-lt"/>
        </a:defRPr>
      </a:lvl3pPr>
      <a:lvl4pPr marL="1197769" indent="-169069" algn="l" rtl="0" eaLnBrk="0" fontAlgn="base" hangingPunct="0">
        <a:spcBef>
          <a:spcPct val="20000"/>
        </a:spcBef>
        <a:spcAft>
          <a:spcPct val="0"/>
        </a:spcAft>
        <a:buClr>
          <a:schemeClr val="accent2"/>
        </a:buClr>
        <a:buSzPct val="70000"/>
        <a:buFont typeface="Wingdings" pitchFamily="2" charset="2"/>
        <a:buChar char="l"/>
        <a:defRPr sz="1425">
          <a:solidFill>
            <a:schemeClr val="tx1"/>
          </a:solidFill>
          <a:latin typeface="+mn-lt"/>
        </a:defRPr>
      </a:lvl4pPr>
      <a:lvl5pPr marL="1540669" indent="-169069" algn="l" rtl="0" eaLnBrk="0" fontAlgn="base" hangingPunct="0">
        <a:spcBef>
          <a:spcPct val="20000"/>
        </a:spcBef>
        <a:spcAft>
          <a:spcPct val="0"/>
        </a:spcAft>
        <a:buClr>
          <a:schemeClr val="tx2"/>
        </a:buClr>
        <a:buSzPct val="60000"/>
        <a:buFont typeface="Wingdings" pitchFamily="2" charset="2"/>
        <a:buChar char="¡"/>
        <a:defRPr sz="1425">
          <a:solidFill>
            <a:schemeClr val="tx1"/>
          </a:solidFill>
          <a:latin typeface="+mn-lt"/>
        </a:defRPr>
      </a:lvl5pPr>
      <a:lvl6pPr marL="1885559" indent="-171415" algn="l" rtl="0" fontAlgn="base">
        <a:spcBef>
          <a:spcPct val="20000"/>
        </a:spcBef>
        <a:spcAft>
          <a:spcPct val="0"/>
        </a:spcAft>
        <a:buClr>
          <a:schemeClr val="tx2"/>
        </a:buClr>
        <a:buSzPct val="60000"/>
        <a:buFont typeface="Wingdings" pitchFamily="2" charset="2"/>
        <a:buChar char="¡"/>
        <a:defRPr sz="1425">
          <a:solidFill>
            <a:schemeClr val="tx1"/>
          </a:solidFill>
          <a:latin typeface="+mn-lt"/>
        </a:defRPr>
      </a:lvl6pPr>
      <a:lvl7pPr marL="2228388" indent="-171415" algn="l" rtl="0" fontAlgn="base">
        <a:spcBef>
          <a:spcPct val="20000"/>
        </a:spcBef>
        <a:spcAft>
          <a:spcPct val="0"/>
        </a:spcAft>
        <a:buClr>
          <a:schemeClr val="tx2"/>
        </a:buClr>
        <a:buSzPct val="60000"/>
        <a:buFont typeface="Wingdings" pitchFamily="2" charset="2"/>
        <a:buChar char="¡"/>
        <a:defRPr sz="1425">
          <a:solidFill>
            <a:schemeClr val="tx1"/>
          </a:solidFill>
          <a:latin typeface="+mn-lt"/>
        </a:defRPr>
      </a:lvl7pPr>
      <a:lvl8pPr marL="2571217" indent="-171415" algn="l" rtl="0" fontAlgn="base">
        <a:spcBef>
          <a:spcPct val="20000"/>
        </a:spcBef>
        <a:spcAft>
          <a:spcPct val="0"/>
        </a:spcAft>
        <a:buClr>
          <a:schemeClr val="tx2"/>
        </a:buClr>
        <a:buSzPct val="60000"/>
        <a:buFont typeface="Wingdings" pitchFamily="2" charset="2"/>
        <a:buChar char="¡"/>
        <a:defRPr sz="1425">
          <a:solidFill>
            <a:schemeClr val="tx1"/>
          </a:solidFill>
          <a:latin typeface="+mn-lt"/>
        </a:defRPr>
      </a:lvl8pPr>
      <a:lvl9pPr marL="2914046" indent="-171415" algn="l" rtl="0" fontAlgn="base">
        <a:spcBef>
          <a:spcPct val="20000"/>
        </a:spcBef>
        <a:spcAft>
          <a:spcPct val="0"/>
        </a:spcAft>
        <a:buClr>
          <a:schemeClr val="tx2"/>
        </a:buClr>
        <a:buSzPct val="60000"/>
        <a:buFont typeface="Wingdings" pitchFamily="2" charset="2"/>
        <a:buChar char="¡"/>
        <a:defRPr sz="1425">
          <a:solidFill>
            <a:schemeClr val="tx1"/>
          </a:solidFill>
          <a:latin typeface="+mn-lt"/>
        </a:defRPr>
      </a:lvl9pPr>
    </p:bodyStyle>
    <p:otherStyle>
      <a:defPPr>
        <a:defRPr lang="ru-RU"/>
      </a:defPPr>
      <a:lvl1pPr marL="0" algn="l" defTabSz="685658" rtl="0" eaLnBrk="1" latinLnBrk="0" hangingPunct="1">
        <a:defRPr sz="1350" kern="1200">
          <a:solidFill>
            <a:schemeClr val="tx1"/>
          </a:solidFill>
          <a:latin typeface="+mn-lt"/>
          <a:ea typeface="+mn-ea"/>
          <a:cs typeface="+mn-cs"/>
        </a:defRPr>
      </a:lvl1pPr>
      <a:lvl2pPr marL="342830" algn="l" defTabSz="685658" rtl="0" eaLnBrk="1" latinLnBrk="0" hangingPunct="1">
        <a:defRPr sz="1350" kern="1200">
          <a:solidFill>
            <a:schemeClr val="tx1"/>
          </a:solidFill>
          <a:latin typeface="+mn-lt"/>
          <a:ea typeface="+mn-ea"/>
          <a:cs typeface="+mn-cs"/>
        </a:defRPr>
      </a:lvl2pPr>
      <a:lvl3pPr marL="685658" algn="l" defTabSz="685658" rtl="0" eaLnBrk="1" latinLnBrk="0" hangingPunct="1">
        <a:defRPr sz="1350" kern="1200">
          <a:solidFill>
            <a:schemeClr val="tx1"/>
          </a:solidFill>
          <a:latin typeface="+mn-lt"/>
          <a:ea typeface="+mn-ea"/>
          <a:cs typeface="+mn-cs"/>
        </a:defRPr>
      </a:lvl3pPr>
      <a:lvl4pPr marL="1028487" algn="l" defTabSz="685658" rtl="0" eaLnBrk="1" latinLnBrk="0" hangingPunct="1">
        <a:defRPr sz="1350" kern="1200">
          <a:solidFill>
            <a:schemeClr val="tx1"/>
          </a:solidFill>
          <a:latin typeface="+mn-lt"/>
          <a:ea typeface="+mn-ea"/>
          <a:cs typeface="+mn-cs"/>
        </a:defRPr>
      </a:lvl4pPr>
      <a:lvl5pPr marL="1371316" algn="l" defTabSz="685658" rtl="0" eaLnBrk="1" latinLnBrk="0" hangingPunct="1">
        <a:defRPr sz="1350" kern="1200">
          <a:solidFill>
            <a:schemeClr val="tx1"/>
          </a:solidFill>
          <a:latin typeface="+mn-lt"/>
          <a:ea typeface="+mn-ea"/>
          <a:cs typeface="+mn-cs"/>
        </a:defRPr>
      </a:lvl5pPr>
      <a:lvl6pPr marL="1714145" algn="l" defTabSz="685658" rtl="0" eaLnBrk="1" latinLnBrk="0" hangingPunct="1">
        <a:defRPr sz="1350" kern="1200">
          <a:solidFill>
            <a:schemeClr val="tx1"/>
          </a:solidFill>
          <a:latin typeface="+mn-lt"/>
          <a:ea typeface="+mn-ea"/>
          <a:cs typeface="+mn-cs"/>
        </a:defRPr>
      </a:lvl6pPr>
      <a:lvl7pPr marL="2056973" algn="l" defTabSz="685658" rtl="0" eaLnBrk="1" latinLnBrk="0" hangingPunct="1">
        <a:defRPr sz="1350" kern="1200">
          <a:solidFill>
            <a:schemeClr val="tx1"/>
          </a:solidFill>
          <a:latin typeface="+mn-lt"/>
          <a:ea typeface="+mn-ea"/>
          <a:cs typeface="+mn-cs"/>
        </a:defRPr>
      </a:lvl7pPr>
      <a:lvl8pPr marL="2399802" algn="l" defTabSz="685658" rtl="0" eaLnBrk="1" latinLnBrk="0" hangingPunct="1">
        <a:defRPr sz="1350" kern="1200">
          <a:solidFill>
            <a:schemeClr val="tx1"/>
          </a:solidFill>
          <a:latin typeface="+mn-lt"/>
          <a:ea typeface="+mn-ea"/>
          <a:cs typeface="+mn-cs"/>
        </a:defRPr>
      </a:lvl8pPr>
      <a:lvl9pPr marL="2742631" algn="l" defTabSz="685658"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ru-RU" altLang="ru-RU">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ru-RU" altLang="ru-RU">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5FC2F31-424E-4F94-A465-FF50F2F90925}" type="slidenum">
              <a:rPr lang="ru-RU" altLang="ru-RU">
                <a:solidFill>
                  <a:srgbClr val="000000"/>
                </a:solidFill>
              </a:rPr>
              <a:pPr fontAlgn="base">
                <a:spcBef>
                  <a:spcPct val="0"/>
                </a:spcBef>
                <a:spcAft>
                  <a:spcPct val="0"/>
                </a:spcAft>
              </a:pPr>
              <a:t>‹#›</a:t>
            </a:fld>
            <a:endParaRPr lang="ru-RU" altLang="ru-RU">
              <a:solidFill>
                <a:srgbClr val="000000"/>
              </a:solidFill>
            </a:endParaRPr>
          </a:p>
        </p:txBody>
      </p:sp>
    </p:spTree>
  </p:cSld>
  <p:clrMap bg1="lt1" tx1="dk1" bg2="lt2" tx2="dk2" accent1="accent1" accent2="accent2" accent3="accent3" accent4="accent4" accent5="accent5" accent6="accent6" hlink="hlink" folHlink="folHlink"/>
  <p:sldLayoutIdLst>
    <p:sldLayoutId id="2147484139" r:id="rId1"/>
  </p:sldLayoutIdLst>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093B1D-51A1-4F21-9B98-DF92486C37B7}"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724227747"/>
      </p:ext>
    </p:extLst>
  </p:cSld>
  <p:clrMap bg1="lt1" tx1="dk1" bg2="lt2" tx2="dk2" accent1="accent1" accent2="accent2" accent3="accent3" accent4="accent4" accent5="accent5" accent6="accent6" hlink="hlink" folHlink="folHlink"/>
  <p:sldLayoutIdLst>
    <p:sldLayoutId id="2147484211" r:id="rId1"/>
    <p:sldLayoutId id="2147484218" r:id="rId2"/>
    <p:sldLayoutId id="2147484278" r:id="rId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4450" name="Group 2"/>
          <p:cNvGrpSpPr>
            <a:grpSpLocks/>
          </p:cNvGrpSpPr>
          <p:nvPr/>
        </p:nvGrpSpPr>
        <p:grpSpPr bwMode="auto">
          <a:xfrm>
            <a:off x="-4318000" y="0"/>
            <a:ext cx="15900400" cy="3810000"/>
            <a:chOff x="-2040" y="0"/>
            <a:chExt cx="7512" cy="2400"/>
          </a:xfrm>
        </p:grpSpPr>
        <p:sp>
          <p:nvSpPr>
            <p:cNvPr id="104456" name="AutoShape 3"/>
            <p:cNvSpPr>
              <a:spLocks noChangeArrowheads="1"/>
            </p:cNvSpPr>
            <p:nvPr/>
          </p:nvSpPr>
          <p:spPr bwMode="auto">
            <a:xfrm>
              <a:off x="-2040" y="432"/>
              <a:ext cx="2592" cy="1968"/>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296 w 64000"/>
                <a:gd name="T28" fmla="*/ -26244 h 64000"/>
                <a:gd name="T29" fmla="*/ 50296 w 64000"/>
                <a:gd name="T30" fmla="*/ 26244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ru-RU" sz="1800">
                <a:solidFill>
                  <a:srgbClr val="000000"/>
                </a:solidFill>
              </a:endParaRPr>
            </a:p>
          </p:txBody>
        </p:sp>
        <p:sp>
          <p:nvSpPr>
            <p:cNvPr id="104457" name="AutoShape 4"/>
            <p:cNvSpPr>
              <a:spLocks noChangeArrowheads="1"/>
            </p:cNvSpPr>
            <p:nvPr/>
          </p:nvSpPr>
          <p:spPr bwMode="auto">
            <a:xfrm>
              <a:off x="-1528" y="0"/>
              <a:ext cx="1949" cy="1987"/>
            </a:xfrm>
            <a:custGeom>
              <a:avLst/>
              <a:gdLst>
                <a:gd name="T0" fmla="*/ 0 w 64000"/>
                <a:gd name="T1" fmla="*/ 0 h 64000"/>
                <a:gd name="T2" fmla="*/ 0 w 64000"/>
                <a:gd name="T3" fmla="*/ 0 h 64000"/>
                <a:gd name="T4" fmla="*/ 0 w 64000"/>
                <a:gd name="T5" fmla="*/ 0 h 64000"/>
                <a:gd name="T6" fmla="*/ 0 w 64000"/>
                <a:gd name="T7" fmla="*/ 0 h 64000"/>
                <a:gd name="T8" fmla="*/ 0 w 64000"/>
                <a:gd name="T9" fmla="*/ 0 h 64000"/>
                <a:gd name="T10" fmla="*/ 0 w 64000"/>
                <a:gd name="T11" fmla="*/ 0 h 64000"/>
                <a:gd name="T12" fmla="*/ 0 w 64000"/>
                <a:gd name="T13" fmla="*/ 0 h 64000"/>
                <a:gd name="T14" fmla="*/ 0 w 64000"/>
                <a:gd name="T15" fmla="*/ 0 h 64000"/>
                <a:gd name="T16" fmla="*/ 0 w 64000"/>
                <a:gd name="T17" fmla="*/ 0 h 640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50077 w 64000"/>
                <a:gd name="T28" fmla="*/ -26412 h 64000"/>
                <a:gd name="T29" fmla="*/ 50077 w 64000"/>
                <a:gd name="T30" fmla="*/ 26412 h 640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ru-RU" sz="1800">
                <a:solidFill>
                  <a:srgbClr val="000000"/>
                </a:solidFill>
              </a:endParaRPr>
            </a:p>
          </p:txBody>
        </p:sp>
        <p:sp>
          <p:nvSpPr>
            <p:cNvPr id="104458" name="Line 5"/>
            <p:cNvSpPr>
              <a:spLocks noChangeShapeType="1"/>
            </p:cNvSpPr>
            <p:nvPr userDrawn="1"/>
          </p:nvSpPr>
          <p:spPr bwMode="auto">
            <a:xfrm>
              <a:off x="864" y="960"/>
              <a:ext cx="460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ru-RU" sz="1800">
                <a:solidFill>
                  <a:srgbClr val="000000"/>
                </a:solidFill>
              </a:endParaRPr>
            </a:p>
          </p:txBody>
        </p:sp>
      </p:grpSp>
      <p:sp>
        <p:nvSpPr>
          <p:cNvPr id="104451" name="Rectangle 6"/>
          <p:cNvSpPr>
            <a:spLocks noGrp="1" noChangeArrowheads="1"/>
          </p:cNvSpPr>
          <p:nvPr>
            <p:ph type="title"/>
          </p:nvPr>
        </p:nvSpPr>
        <p:spPr bwMode="auto">
          <a:xfrm>
            <a:off x="1826685" y="301625"/>
            <a:ext cx="975148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b" anchorCtr="0" compatLnSpc="1">
            <a:prstTxWarp prst="textNoShape">
              <a:avLst/>
            </a:prstTxWarp>
          </a:bodyPr>
          <a:lstStyle/>
          <a:p>
            <a:pPr lvl="0"/>
            <a:r>
              <a:rPr lang="en-US" altLang="ru-RU"/>
              <a:t>Образец заголовка</a:t>
            </a:r>
          </a:p>
        </p:txBody>
      </p:sp>
      <p:sp>
        <p:nvSpPr>
          <p:cNvPr id="104452" name="Rectangle 7"/>
          <p:cNvSpPr>
            <a:spLocks noGrp="1" noChangeArrowheads="1"/>
          </p:cNvSpPr>
          <p:nvPr>
            <p:ph type="body" idx="1"/>
          </p:nvPr>
        </p:nvSpPr>
        <p:spPr bwMode="auto">
          <a:xfrm>
            <a:off x="1826685" y="1827213"/>
            <a:ext cx="975148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t" anchorCtr="0" compatLnSpc="1">
            <a:prstTxWarp prst="textNoShape">
              <a:avLst/>
            </a:prstTxWarp>
          </a:bodyPr>
          <a:lstStyle/>
          <a:p>
            <a:pPr lvl="0"/>
            <a:r>
              <a:rPr lang="en-US" altLang="ru-RU"/>
              <a:t>Образец текста</a:t>
            </a:r>
          </a:p>
          <a:p>
            <a:pPr lvl="1"/>
            <a:r>
              <a:rPr lang="en-US" altLang="ru-RU"/>
              <a:t>Второй уровень</a:t>
            </a:r>
          </a:p>
          <a:p>
            <a:pPr lvl="2"/>
            <a:r>
              <a:rPr lang="en-US" altLang="ru-RU"/>
              <a:t>Третий уровень</a:t>
            </a:r>
          </a:p>
          <a:p>
            <a:pPr lvl="3"/>
            <a:r>
              <a:rPr lang="en-US" altLang="ru-RU"/>
              <a:t>Четвертый уровень</a:t>
            </a:r>
          </a:p>
          <a:p>
            <a:pPr lvl="4"/>
            <a:r>
              <a:rPr lang="en-US" altLang="ru-RU"/>
              <a:t>Пятый уровень</a:t>
            </a:r>
          </a:p>
        </p:txBody>
      </p:sp>
      <p:sp>
        <p:nvSpPr>
          <p:cNvPr id="20488" name="Rectangle 8"/>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20" tIns="45711" rIns="91420" bIns="45711" numCol="1" anchor="b" anchorCtr="0" compatLnSpc="1">
            <a:prstTxWarp prst="textNoShape">
              <a:avLst/>
            </a:prstTxWarp>
          </a:bodyPr>
          <a:lstStyle>
            <a:lvl1pPr>
              <a:defRPr sz="1200">
                <a:solidFill>
                  <a:srgbClr val="000000"/>
                </a:solidFill>
                <a:latin typeface="Verdana" pitchFamily="34" charset="0"/>
                <a:cs typeface="+mn-cs"/>
              </a:defRPr>
            </a:lvl1pPr>
          </a:lstStyle>
          <a:p>
            <a:pPr>
              <a:defRPr/>
            </a:pPr>
            <a:r>
              <a:rPr lang="ru-RU"/>
              <a:t>24.09.2009</a:t>
            </a:r>
            <a:endParaRPr lang="en-US"/>
          </a:p>
        </p:txBody>
      </p:sp>
      <p:sp>
        <p:nvSpPr>
          <p:cNvPr id="20489" name="Rectangle 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20" tIns="45711" rIns="91420" bIns="45711" numCol="1" anchor="b" anchorCtr="0" compatLnSpc="1">
            <a:prstTxWarp prst="textNoShape">
              <a:avLst/>
            </a:prstTxWarp>
          </a:bodyPr>
          <a:lstStyle>
            <a:lvl1pPr algn="ctr">
              <a:defRPr sz="1200">
                <a:solidFill>
                  <a:srgbClr val="000000"/>
                </a:solidFill>
                <a:latin typeface="Verdana" pitchFamily="34" charset="0"/>
                <a:cs typeface="+mn-cs"/>
              </a:defRPr>
            </a:lvl1pPr>
          </a:lstStyle>
          <a:p>
            <a:pPr>
              <a:defRPr/>
            </a:pPr>
            <a:r>
              <a:rPr lang="en-US"/>
              <a:t>107 session of JINR SC</a:t>
            </a:r>
          </a:p>
        </p:txBody>
      </p:sp>
      <p:sp>
        <p:nvSpPr>
          <p:cNvPr id="20490" name="Rectangle 10"/>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20" tIns="45711" rIns="91420" bIns="45711" numCol="1" anchor="b" anchorCtr="0" compatLnSpc="1">
            <a:prstTxWarp prst="textNoShape">
              <a:avLst/>
            </a:prstTxWarp>
          </a:bodyPr>
          <a:lstStyle>
            <a:lvl1pPr algn="r">
              <a:defRPr sz="1200">
                <a:solidFill>
                  <a:srgbClr val="000000"/>
                </a:solidFill>
                <a:latin typeface="Verdana" pitchFamily="34" charset="0"/>
                <a:cs typeface="+mn-cs"/>
              </a:defRPr>
            </a:lvl1pPr>
          </a:lstStyle>
          <a:p>
            <a:pPr>
              <a:defRPr/>
            </a:pPr>
            <a:fld id="{031B7474-114D-46E9-8BD1-0FA71BC51129}" type="slidenum">
              <a:rPr lang="en-US"/>
              <a:pPr>
                <a:defRPr/>
              </a:pPr>
              <a:t>‹#›</a:t>
            </a:fld>
            <a:endParaRPr lang="en-US"/>
          </a:p>
        </p:txBody>
      </p:sp>
    </p:spTree>
    <p:extLst>
      <p:ext uri="{BB962C8B-B14F-4D97-AF65-F5344CB8AC3E}">
        <p14:creationId xmlns:p14="http://schemas.microsoft.com/office/powerpoint/2010/main" val="3424179510"/>
      </p:ext>
    </p:extLst>
  </p:cSld>
  <p:clrMap bg1="lt1" tx1="dk1" bg2="lt2" tx2="dk2" accent1="accent1" accent2="accent2" accent3="accent3" accent4="accent4" accent5="accent5" accent6="accent6" hlink="hlink" folHlink="folHlink"/>
  <p:sldLayoutIdLst>
    <p:sldLayoutId id="2147484233" r:id="rId1"/>
  </p:sldLayoutIdLst>
  <p:hf hdr="0" ft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pitchFamily="34" charset="0"/>
        </a:defRPr>
      </a:lvl2pPr>
      <a:lvl3pPr algn="l" rtl="0" eaLnBrk="0" fontAlgn="base" hangingPunct="0">
        <a:spcBef>
          <a:spcPct val="0"/>
        </a:spcBef>
        <a:spcAft>
          <a:spcPct val="0"/>
        </a:spcAft>
        <a:defRPr sz="3600">
          <a:solidFill>
            <a:schemeClr val="tx2"/>
          </a:solidFill>
          <a:latin typeface="Arial" pitchFamily="34" charset="0"/>
        </a:defRPr>
      </a:lvl3pPr>
      <a:lvl4pPr algn="l" rtl="0" eaLnBrk="0" fontAlgn="base" hangingPunct="0">
        <a:spcBef>
          <a:spcPct val="0"/>
        </a:spcBef>
        <a:spcAft>
          <a:spcPct val="0"/>
        </a:spcAft>
        <a:defRPr sz="3600">
          <a:solidFill>
            <a:schemeClr val="tx2"/>
          </a:solidFill>
          <a:latin typeface="Arial" pitchFamily="34" charset="0"/>
        </a:defRPr>
      </a:lvl4pPr>
      <a:lvl5pPr algn="l" rtl="0" eaLnBrk="0" fontAlgn="base" hangingPunct="0">
        <a:spcBef>
          <a:spcPct val="0"/>
        </a:spcBef>
        <a:spcAft>
          <a:spcPct val="0"/>
        </a:spcAft>
        <a:defRPr sz="3600">
          <a:solidFill>
            <a:schemeClr val="tx2"/>
          </a:solidFill>
          <a:latin typeface="Arial" pitchFamily="34" charset="0"/>
        </a:defRPr>
      </a:lvl5pPr>
      <a:lvl6pPr marL="457106" algn="l" rtl="0" fontAlgn="base">
        <a:spcBef>
          <a:spcPct val="0"/>
        </a:spcBef>
        <a:spcAft>
          <a:spcPct val="0"/>
        </a:spcAft>
        <a:defRPr sz="3600">
          <a:solidFill>
            <a:schemeClr val="tx2"/>
          </a:solidFill>
          <a:latin typeface="Arial" pitchFamily="34" charset="0"/>
        </a:defRPr>
      </a:lvl6pPr>
      <a:lvl7pPr marL="914210" algn="l" rtl="0" fontAlgn="base">
        <a:spcBef>
          <a:spcPct val="0"/>
        </a:spcBef>
        <a:spcAft>
          <a:spcPct val="0"/>
        </a:spcAft>
        <a:defRPr sz="3600">
          <a:solidFill>
            <a:schemeClr val="tx2"/>
          </a:solidFill>
          <a:latin typeface="Arial" pitchFamily="34" charset="0"/>
        </a:defRPr>
      </a:lvl7pPr>
      <a:lvl8pPr marL="1371316" algn="l" rtl="0" fontAlgn="base">
        <a:spcBef>
          <a:spcPct val="0"/>
        </a:spcBef>
        <a:spcAft>
          <a:spcPct val="0"/>
        </a:spcAft>
        <a:defRPr sz="3600">
          <a:solidFill>
            <a:schemeClr val="tx2"/>
          </a:solidFill>
          <a:latin typeface="Arial" pitchFamily="34" charset="0"/>
        </a:defRPr>
      </a:lvl8pPr>
      <a:lvl9pPr marL="1828421" algn="l" rtl="0" fontAlgn="base">
        <a:spcBef>
          <a:spcPct val="0"/>
        </a:spcBef>
        <a:spcAft>
          <a:spcPct val="0"/>
        </a:spcAft>
        <a:defRPr sz="3600">
          <a:solidFill>
            <a:schemeClr val="tx2"/>
          </a:solidFill>
          <a:latin typeface="Arial" pitchFamily="34" charset="0"/>
        </a:defRPr>
      </a:lvl9pPr>
    </p:titleStyle>
    <p:bodyStyle>
      <a:lvl1pPr marL="339725" indent="-339725" algn="l" rtl="0" eaLnBrk="0" fontAlgn="base" hangingPunct="0">
        <a:spcBef>
          <a:spcPct val="20000"/>
        </a:spcBef>
        <a:spcAft>
          <a:spcPct val="0"/>
        </a:spcAft>
        <a:buClr>
          <a:schemeClr val="tx2"/>
        </a:buClr>
        <a:buSzPct val="70000"/>
        <a:buFont typeface="Wingdings" pitchFamily="2" charset="2"/>
        <a:buChar char="¡"/>
        <a:defRPr sz="2900">
          <a:solidFill>
            <a:schemeClr val="tx1"/>
          </a:solidFill>
          <a:latin typeface="+mn-lt"/>
          <a:ea typeface="+mn-ea"/>
          <a:cs typeface="+mn-cs"/>
        </a:defRPr>
      </a:lvl1pPr>
      <a:lvl2pPr marL="739775" indent="-282575" algn="l" rtl="0" eaLnBrk="0" fontAlgn="base" hangingPunct="0">
        <a:spcBef>
          <a:spcPct val="20000"/>
        </a:spcBef>
        <a:spcAft>
          <a:spcPct val="0"/>
        </a:spcAft>
        <a:buClr>
          <a:schemeClr val="accent2"/>
        </a:buClr>
        <a:buSzPct val="70000"/>
        <a:buFont typeface="Wingdings" pitchFamily="2" charset="2"/>
        <a:buChar char="l"/>
        <a:defRPr sz="2500">
          <a:solidFill>
            <a:schemeClr val="tx1"/>
          </a:solidFill>
          <a:latin typeface="+mn-lt"/>
        </a:defRPr>
      </a:lvl2pPr>
      <a:lvl3pPr marL="1139825" indent="-225425" algn="l" rtl="0" eaLnBrk="0" fontAlgn="base" hangingPunct="0">
        <a:spcBef>
          <a:spcPct val="20000"/>
        </a:spcBef>
        <a:spcAft>
          <a:spcPct val="0"/>
        </a:spcAft>
        <a:buClr>
          <a:schemeClr val="tx2"/>
        </a:buClr>
        <a:buSzPct val="65000"/>
        <a:buFont typeface="Wingdings" pitchFamily="2" charset="2"/>
        <a:buChar char="¡"/>
        <a:defRPr sz="2200">
          <a:solidFill>
            <a:schemeClr val="tx1"/>
          </a:solidFill>
          <a:latin typeface="+mn-lt"/>
        </a:defRPr>
      </a:lvl3pPr>
      <a:lvl4pPr marL="1597025" indent="-225425" algn="l" rtl="0" eaLnBrk="0" fontAlgn="base" hangingPunct="0">
        <a:spcBef>
          <a:spcPct val="20000"/>
        </a:spcBef>
        <a:spcAft>
          <a:spcPct val="0"/>
        </a:spcAft>
        <a:buClr>
          <a:schemeClr val="accent2"/>
        </a:buClr>
        <a:buSzPct val="70000"/>
        <a:buFont typeface="Wingdings" pitchFamily="2" charset="2"/>
        <a:buChar char="l"/>
        <a:defRPr sz="1900">
          <a:solidFill>
            <a:schemeClr val="tx1"/>
          </a:solidFill>
          <a:latin typeface="+mn-lt"/>
        </a:defRPr>
      </a:lvl4pPr>
      <a:lvl5pPr marL="2054225" indent="-225425" algn="l" rtl="0" eaLnBrk="0" fontAlgn="base" hangingPunct="0">
        <a:spcBef>
          <a:spcPct val="20000"/>
        </a:spcBef>
        <a:spcAft>
          <a:spcPct val="0"/>
        </a:spcAft>
        <a:buClr>
          <a:schemeClr val="tx2"/>
        </a:buClr>
        <a:buSzPct val="60000"/>
        <a:buFont typeface="Wingdings" pitchFamily="2" charset="2"/>
        <a:buChar char="¡"/>
        <a:defRPr sz="1900">
          <a:solidFill>
            <a:schemeClr val="tx1"/>
          </a:solidFill>
          <a:latin typeface="+mn-lt"/>
        </a:defRPr>
      </a:lvl5pPr>
      <a:lvl6pPr marL="2514079" indent="-228553"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6pPr>
      <a:lvl7pPr marL="2971184" indent="-228553"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7pPr>
      <a:lvl8pPr marL="3428289" indent="-228553"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8pPr>
      <a:lvl9pPr marL="3885394" indent="-228553"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9pPr>
    </p:bodyStyle>
    <p:otherStyle>
      <a:defPPr>
        <a:defRPr lang="ru-RU"/>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22BAE75-A844-4EED-A791-FBCD735FAA79}" type="datetimeFigureOut">
              <a:rPr lang="ru-RU" smtClean="0">
                <a:solidFill>
                  <a:prstClr val="black">
                    <a:tint val="75000"/>
                  </a:prstClr>
                </a:solidFill>
              </a:rPr>
              <a:pPr>
                <a:defRPr/>
              </a:pPr>
              <a:t>25.10.2022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62F5E9B-51D0-4413-AEDA-82D27FB17AAE}" type="slidenum">
              <a:rPr lang="ru-RU" smtClean="0">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942779596"/>
      </p:ext>
    </p:extLst>
  </p:cSld>
  <p:clrMap bg1="lt1" tx1="dk1" bg2="lt2" tx2="dk2" accent1="accent1" accent2="accent2" accent3="accent3" accent4="accent4" accent5="accent5" accent6="accent6" hlink="hlink" folHlink="folHlink"/>
  <p:sldLayoutIdLst>
    <p:sldLayoutId id="214748434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ru-RU"/>
              <a:t>Образец заголовка</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a:defRPr/>
            </a:pPr>
            <a:fld id="{DB373C15-7253-4023-96A6-9A9211CA7418}" type="datetime1">
              <a:rPr lang="ru-RU" smtClean="0"/>
              <a:pPr>
                <a:defRPr/>
              </a:pPr>
              <a:t>25.10.2022</a:t>
            </a:fld>
            <a:endParaRPr lang="ru-RU"/>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r>
              <a:rPr lang="en-US"/>
              <a:t>ICNBME-2013</a:t>
            </a:r>
            <a:endParaRPr lang="ru-RU"/>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a:defRPr/>
            </a:pPr>
            <a:fld id="{9215EA8B-7CA8-48AB-97BB-8C2DD2C9635C}" type="slidenum">
              <a:rPr lang="ru-RU" smtClean="0"/>
              <a:pPr>
                <a:defRPr/>
              </a:pPr>
              <a:t>‹#›</a:t>
            </a:fld>
            <a:endParaRPr lang="ru-RU"/>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6877144"/>
      </p:ext>
    </p:extLst>
  </p:cSld>
  <p:clrMap bg1="lt1" tx1="dk1" bg2="lt2" tx2="dk2" accent1="accent1" accent2="accent2" accent3="accent3" accent4="accent4" accent5="accent5" accent6="accent6" hlink="hlink" folHlink="folHlink"/>
  <p:sldLayoutIdLst>
    <p:sldLayoutId id="2147484329" r:id="rId1"/>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ChangeArrowheads="1"/>
          </p:cNvSpPr>
          <p:nvPr userDrawn="1"/>
        </p:nvSpPr>
        <p:spPr bwMode="auto">
          <a:xfrm>
            <a:off x="0" y="6597650"/>
            <a:ext cx="12192000" cy="260350"/>
          </a:xfrm>
          <a:prstGeom prst="rect">
            <a:avLst/>
          </a:prstGeom>
          <a:solidFill>
            <a:srgbClr val="22456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fontAlgn="base" hangingPunct="1">
              <a:spcBef>
                <a:spcPct val="0"/>
              </a:spcBef>
              <a:spcAft>
                <a:spcPct val="0"/>
              </a:spcAft>
              <a:defRPr/>
            </a:pPr>
            <a:endParaRPr lang="ru-RU" altLang="ru-RU" sz="3200">
              <a:solidFill>
                <a:srgbClr val="000000"/>
              </a:solidFill>
            </a:endParaRPr>
          </a:p>
        </p:txBody>
      </p:sp>
      <p:sp>
        <p:nvSpPr>
          <p:cNvPr id="46083" name="Rectangle 3"/>
          <p:cNvSpPr>
            <a:spLocks noChangeArrowheads="1"/>
          </p:cNvSpPr>
          <p:nvPr userDrawn="1"/>
        </p:nvSpPr>
        <p:spPr bwMode="auto">
          <a:xfrm>
            <a:off x="0" y="1"/>
            <a:ext cx="12192000" cy="765175"/>
          </a:xfrm>
          <a:prstGeom prst="rect">
            <a:avLst/>
          </a:prstGeom>
          <a:solidFill>
            <a:srgbClr val="224568"/>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fontAlgn="base" hangingPunct="1">
              <a:spcBef>
                <a:spcPct val="0"/>
              </a:spcBef>
              <a:spcAft>
                <a:spcPct val="0"/>
              </a:spcAft>
              <a:defRPr/>
            </a:pPr>
            <a:endParaRPr lang="ru-RU" altLang="ru-RU" sz="3200">
              <a:solidFill>
                <a:srgbClr val="000000"/>
              </a:solidFill>
            </a:endParaRPr>
          </a:p>
        </p:txBody>
      </p:sp>
      <p:sp>
        <p:nvSpPr>
          <p:cNvPr id="110596" name="Rectangle 4"/>
          <p:cNvSpPr>
            <a:spLocks noGrp="1" noChangeArrowheads="1"/>
          </p:cNvSpPr>
          <p:nvPr>
            <p:ph type="sldNum" sz="quarter" idx="4"/>
          </p:nvPr>
        </p:nvSpPr>
        <p:spPr bwMode="auto">
          <a:xfrm>
            <a:off x="10972800" y="6553200"/>
            <a:ext cx="1219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0000"/>
                </a:solidFill>
                <a:latin typeface="Copperplate Gothic Bold" pitchFamily="34" charset="0"/>
              </a:defRPr>
            </a:lvl1pPr>
          </a:lstStyle>
          <a:p>
            <a:pPr fontAlgn="base">
              <a:spcBef>
                <a:spcPct val="0"/>
              </a:spcBef>
              <a:spcAft>
                <a:spcPct val="0"/>
              </a:spcAft>
              <a:defRPr/>
            </a:pPr>
            <a:fld id="{E1AD9249-EADE-49CB-83D7-B511334B2CE6}" type="slidenum">
              <a:rPr lang="en-GB" altLang="fr-FR"/>
              <a:pPr fontAlgn="base">
                <a:spcBef>
                  <a:spcPct val="0"/>
                </a:spcBef>
                <a:spcAft>
                  <a:spcPct val="0"/>
                </a:spcAft>
                <a:defRPr/>
              </a:pPr>
              <a:t>‹#›</a:t>
            </a:fld>
            <a:endParaRPr lang="en-GB" altLang="fr-FR"/>
          </a:p>
        </p:txBody>
      </p:sp>
    </p:spTree>
    <p:extLst>
      <p:ext uri="{BB962C8B-B14F-4D97-AF65-F5344CB8AC3E}">
        <p14:creationId xmlns:p14="http://schemas.microsoft.com/office/powerpoint/2010/main" val="3484372235"/>
      </p:ext>
    </p:extLst>
  </p:cSld>
  <p:clrMap bg1="lt1" tx1="dk1" bg2="lt2" tx2="dk2" accent1="accent1" accent2="accent2" accent3="accent3" accent4="accent4" accent5="accent5" accent6="accent6" hlink="hlink" folHlink="folHlink"/>
  <p:sldLayoutIdLst>
    <p:sldLayoutId id="2147484331" r:id="rId1"/>
  </p:sldLayoutIdLst>
  <p:transition spd="med"/>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34513C-9A40-4D05-96FD-DEA63B68759A}" type="datetime1">
              <a:rPr lang="ru-RU" smtClean="0">
                <a:solidFill>
                  <a:prstClr val="black">
                    <a:tint val="75000"/>
                  </a:prstClr>
                </a:solidFill>
              </a:rPr>
              <a:pPr/>
              <a:t>25.10.2022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solidFill>
                  <a:prstClr val="black">
                    <a:tint val="75000"/>
                  </a:prstClr>
                </a:solidFill>
              </a:rPr>
              <a:t>ICNBME-2013</a:t>
            </a:r>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3E2F30-8373-45FF-ACF9-252161D1D90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46422954"/>
      </p:ext>
    </p:extLst>
  </p:cSld>
  <p:clrMap bg1="lt1" tx1="dk1" bg2="lt2" tx2="dk2" accent1="accent1" accent2="accent2" accent3="accent3" accent4="accent4" accent5="accent5" accent6="accent6" hlink="hlink" folHlink="folHlink"/>
  <p:sldLayoutIdLst>
    <p:sldLayoutId id="2147484333" r:id="rId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www.google.ru/url?sa=i&amp;rct=j&amp;q=&amp;esrc=s&amp;source=images&amp;cd=&amp;cad=rja&amp;uact=8&amp;ved=0ahUKEwiP7bmXiq7UAhUCIpoKHTN1CxIQjRwIBw&amp;url=http://www.renishaw.com/en/cell-biology--25813&amp;psig=AFQjCNHn6JZYHfKUTFsIPUY7dvqapm7m-g&amp;ust=1497005374697241"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hyperlink" Target="http://www.google.ru/url?sa=i&amp;rct=j&amp;q=&amp;esrc=s&amp;source=images&amp;cd=&amp;cad=rja&amp;uact=8&amp;ved=0ahUKEwiE4Kepiq7UAhXhYZoKHdGPBMsQjRwIBw&amp;url=http://www.biophotonics-nottingham-nanoscience.net/biophotonics-research&amp;psig=AFQjCNHn6JZYHfKUTFsIPUY7dvqapm7m-g&amp;ust=1497005374697241" TargetMode="Externa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hyperlink" Target="http://www.google.ru/url?sa=i&amp;rct=j&amp;q=&amp;esrc=s&amp;source=images&amp;cd=&amp;cad=rja&amp;uact=8&amp;ved=0ahUKEwiu3di5lY_TAhVFrRQKHTwOCWIQjRwIBw&amp;url=http://www.americanpharmaceuticalreview.com/Featured-Articles/158839-Pharmaceutical-Applications-of-Raman-Spectroscopy/&amp;bvm=bv.151426398,d.d24&amp;psig=AFQjCNHrsFfFh5meyerUBF7T-B1H5QilJA&amp;ust=1491545077945688" TargetMode="External"/><Relationship Id="rId5" Type="http://schemas.openxmlformats.org/officeDocument/2006/relationships/image" Target="../media/image26.jpeg"/><Relationship Id="rId4" Type="http://schemas.openxmlformats.org/officeDocument/2006/relationships/hyperlink" Target="http://www.google.ru/url?sa=i&amp;rct=j&amp;q=&amp;esrc=s&amp;source=images&amp;cd=&amp;cad=rja&amp;uact=8&amp;ved=0ahUKEwix86_Qk4_TAhUBvhQKHbZAC0cQjRwIBw&amp;url=http://www.webexhibits.org/pigments/intro/spectroscopy.html&amp;psig=AFQjCNF67zjmNm5knk-braRBTiDY6Z1BOw&amp;ust=1491544779750408"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4.png"/><Relationship Id="rId2" Type="http://schemas.openxmlformats.org/officeDocument/2006/relationships/slideLayout" Target="../slideLayouts/slideLayout10.xml"/><Relationship Id="rId1" Type="http://schemas.openxmlformats.org/officeDocument/2006/relationships/vmlDrawing" Target="../drawings/vmlDrawing1.v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5.xml"/><Relationship Id="rId5" Type="http://schemas.openxmlformats.org/officeDocument/2006/relationships/image" Target="../media/image38.jpe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9.png"/><Relationship Id="rId3" Type="http://schemas.openxmlformats.org/officeDocument/2006/relationships/image" Target="../media/image50.jpeg"/><Relationship Id="rId7" Type="http://schemas.openxmlformats.org/officeDocument/2006/relationships/image" Target="../media/image54.png"/><Relationship Id="rId12" Type="http://schemas.openxmlformats.org/officeDocument/2006/relationships/hyperlink" Target="https://www.google.ru/url?sa=i&amp;rct=j&amp;q=&amp;esrc=s&amp;source=images&amp;cd=&amp;cad=rja&amp;uact=8&amp;ved=0CAcQjRxqFQoTCNmN9qyU4scCFYVaLAodNHwPqg&amp;url=https://ru.wikipedia.org/wiki/%D0%A0%D1%8D%D0%BB%D0%B5%D0%B5%D0%B2%D1%81%D0%BA%D0%BE%D0%B5_%D1%80%D0%B0%D1%81%D1%81%D0%B5%D1%8F%D0%BD%D0%B8%D0%B5&amp;psig=AFQjCNERQd0HvjyVwKkxmt9KFPEIW_XAmw&amp;ust=1441620309649287"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3.png"/><Relationship Id="rId11" Type="http://schemas.openxmlformats.org/officeDocument/2006/relationships/image" Target="../media/image58.jpe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64.png"/><Relationship Id="rId5" Type="http://schemas.openxmlformats.org/officeDocument/2006/relationships/image" Target="../media/image63.emf"/><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65.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67.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15.xml"/><Relationship Id="rId5" Type="http://schemas.openxmlformats.org/officeDocument/2006/relationships/image" Target="../media/image70.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21.xml"/><Relationship Id="rId6" Type="http://schemas.openxmlformats.org/officeDocument/2006/relationships/image" Target="../media/image74.png"/><Relationship Id="rId5" Type="http://schemas.microsoft.com/office/2007/relationships/hdphoto" Target="../media/hdphoto5.wdp"/><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5.xml"/><Relationship Id="rId1" Type="http://schemas.openxmlformats.org/officeDocument/2006/relationships/slideLayout" Target="../slideLayouts/slideLayout19.xml"/><Relationship Id="rId6" Type="http://schemas.openxmlformats.org/officeDocument/2006/relationships/image" Target="../media/image78.jpeg"/><Relationship Id="rId5" Type="http://schemas.openxmlformats.org/officeDocument/2006/relationships/image" Target="../media/image77.png"/><Relationship Id="rId4" Type="http://schemas.microsoft.com/office/2007/relationships/hdphoto" Target="../media/hdphoto6.wdp"/></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26.xml"/><Relationship Id="rId5" Type="http://schemas.openxmlformats.org/officeDocument/2006/relationships/image" Target="../media/image80.jpeg"/><Relationship Id="rId4" Type="http://schemas.microsoft.com/office/2007/relationships/hdphoto" Target="../media/hdphoto7.wdp"/></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20.xml"/><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38.xml"/><Relationship Id="rId1" Type="http://schemas.openxmlformats.org/officeDocument/2006/relationships/slideLayout" Target="../slideLayouts/slideLayout24.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8" Type="http://schemas.openxmlformats.org/officeDocument/2006/relationships/image" Target="../media/image89.wmf"/><Relationship Id="rId3" Type="http://schemas.openxmlformats.org/officeDocument/2006/relationships/slideLayout" Target="../slideLayouts/slideLayout24.xml"/><Relationship Id="rId7" Type="http://schemas.openxmlformats.org/officeDocument/2006/relationships/oleObject" Target="../embeddings/oleObject5.bin"/><Relationship Id="rId2" Type="http://schemas.openxmlformats.org/officeDocument/2006/relationships/tags" Target="../tags/tag1.xml"/><Relationship Id="rId1" Type="http://schemas.openxmlformats.org/officeDocument/2006/relationships/vmlDrawing" Target="../drawings/vmlDrawing4.vml"/><Relationship Id="rId6" Type="http://schemas.openxmlformats.org/officeDocument/2006/relationships/image" Target="../media/image88.wmf"/><Relationship Id="rId5" Type="http://schemas.openxmlformats.org/officeDocument/2006/relationships/oleObject" Target="../embeddings/oleObject4.bin"/><Relationship Id="rId10" Type="http://schemas.openxmlformats.org/officeDocument/2006/relationships/image" Target="../media/image91.png"/><Relationship Id="rId4" Type="http://schemas.openxmlformats.org/officeDocument/2006/relationships/notesSlide" Target="../notesSlides/notesSlide39.xml"/><Relationship Id="rId9"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6.png"/><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93.wmf"/><Relationship Id="rId2" Type="http://schemas.openxmlformats.org/officeDocument/2006/relationships/slideLayout" Target="../slideLayouts/slideLayout24.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92.wmf"/><Relationship Id="rId4" Type="http://schemas.openxmlformats.org/officeDocument/2006/relationships/oleObject" Target="../embeddings/oleObject6.bin"/></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4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4.xml"/><Relationship Id="rId1" Type="http://schemas.openxmlformats.org/officeDocument/2006/relationships/slideLayout" Target="../slideLayouts/slideLayout28.xml"/><Relationship Id="rId4" Type="http://schemas.openxmlformats.org/officeDocument/2006/relationships/image" Target="../media/image97.png"/></Relationships>
</file>

<file path=ppt/slides/_rels/slide4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5.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99.png"/><Relationship Id="rId7" Type="http://schemas.openxmlformats.org/officeDocument/2006/relationships/diagramQuickStyle" Target="../diagrams/quickStyle1.xml"/><Relationship Id="rId12" Type="http://schemas.openxmlformats.org/officeDocument/2006/relationships/image" Target="../media/image103.gif"/><Relationship Id="rId2" Type="http://schemas.openxmlformats.org/officeDocument/2006/relationships/notesSlide" Target="../notesSlides/notesSlide46.xml"/><Relationship Id="rId1" Type="http://schemas.openxmlformats.org/officeDocument/2006/relationships/slideLayout" Target="../slideLayouts/slideLayout22.xml"/><Relationship Id="rId6" Type="http://schemas.openxmlformats.org/officeDocument/2006/relationships/diagramLayout" Target="../diagrams/layout1.xml"/><Relationship Id="rId11" Type="http://schemas.openxmlformats.org/officeDocument/2006/relationships/image" Target="../media/image102.gif"/><Relationship Id="rId5" Type="http://schemas.openxmlformats.org/officeDocument/2006/relationships/diagramData" Target="../diagrams/data1.xml"/><Relationship Id="rId10" Type="http://schemas.openxmlformats.org/officeDocument/2006/relationships/image" Target="../media/image101.gif"/><Relationship Id="rId4" Type="http://schemas.openxmlformats.org/officeDocument/2006/relationships/image" Target="../media/image100.jpeg"/><Relationship Id="rId9" Type="http://schemas.microsoft.com/office/2007/relationships/diagramDrawing" Target="../diagrams/drawing1.xml"/></Relationships>
</file>

<file path=ppt/slides/_rels/slide4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7.xml"/><Relationship Id="rId1" Type="http://schemas.openxmlformats.org/officeDocument/2006/relationships/slideLayout" Target="../slideLayouts/slideLayout23.xml"/><Relationship Id="rId5" Type="http://schemas.openxmlformats.org/officeDocument/2006/relationships/image" Target="../media/image106.png"/><Relationship Id="rId4" Type="http://schemas.openxmlformats.org/officeDocument/2006/relationships/image" Target="../media/image105.png"/></Relationships>
</file>

<file path=ppt/slides/_rels/slide48.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jpeg"/><Relationship Id="rId7" Type="http://schemas.openxmlformats.org/officeDocument/2006/relationships/hyperlink" Target="https://www.google.ru/url?sa=i&amp;rct=j&amp;q=&amp;esrc=s&amp;source=images&amp;cd=&amp;cad=rja&amp;uact=8&amp;ved=2ahUKEwjMtYaF2tXbAhXMFiwKHYJ3Cy4QjRx6BAgBEAU&amp;url=https://www.researchgate.net/figure/Adolf-Gustaf-Smekal-1895-1959-in-the-1930s-Photography-American-Institute-of-Physics_fig1_225752505&amp;psig=AOvVaw2n9Ergbpn4Di2RXS59_7AC&amp;ust=1529153272188344"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hyperlink" Target="http://www.google.ru/url?sa=i&amp;rct=j&amp;q=&amp;esrc=s&amp;source=images&amp;cd=&amp;cad=rja&amp;uact=8&amp;ved=2ahUKEwjKur_L-83bAhUEFSwKHRqWAE0QjRx6BAgBEAU&amp;url=http://www.its-physics.org/leonid-isaakovich-mandelshtam&amp;psig=AOvVaw0ImrpeDIZTD_ka20tnMJ7O&amp;ust=1528887366016190" TargetMode="External"/><Relationship Id="rId10" Type="http://schemas.openxmlformats.org/officeDocument/2006/relationships/image" Target="../media/image11.jpeg"/><Relationship Id="rId4" Type="http://schemas.openxmlformats.org/officeDocument/2006/relationships/image" Target="../media/image8.jpeg"/><Relationship Id="rId9" Type="http://schemas.openxmlformats.org/officeDocument/2006/relationships/hyperlink" Target="http://www.google.ru/url?sa=i&amp;rct=j&amp;q=&amp;esrc=s&amp;source=images&amp;cd=&amp;cad=rja&amp;uact=8&amp;ved=2ahUKEwjt6ZXwp4biAhUJ0aYKHQh7CNAQjRx6BAgBEAU&amp;url=http://madrasmusings.com/Vol%2022%20No%2022/the-illustrious-scientist-who-teamed-with-cv-raman.html&amp;psig=AOvVaw3Dv_1j6bsxT_uSQeTcXJnM&amp;ust=1557211726964318"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jpe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hyperlink" Target="http://www.google.ru/url?sa=i&amp;rct=j&amp;q=&amp;esrc=s&amp;source=images&amp;cd=&amp;cad=rja&amp;uact=8&amp;ved=0CAcQjRw&amp;url=http://www.iacs.res.in/iacs_nobel_prize_winner.html&amp;ei=6pRHVdP3KYG2sAHfu4H4BA&amp;bvm=bv.92291466,d.bGQ&amp;psig=AFQjCNHzcCzD5kESjCBguW9-iavAr_XoRQ&amp;ust=143076521972119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8.gif"/><Relationship Id="rId4" Type="http://schemas.openxmlformats.org/officeDocument/2006/relationships/hyperlink" Target="http://pubs.rsc.org/services/images/RSCpubs.ePlatform.Service.FreeContent.ImageService.svc/ImageService/Articleimage/2014/RA/c3ra47374k/c3ra47374k-f3_hi-res.gi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2.jpeg"/><Relationship Id="rId4" Type="http://schemas.openxmlformats.org/officeDocument/2006/relationships/hyperlink" Target="http://www.google.ru/url?sa=i&amp;rct=j&amp;q=&amp;esrc=s&amp;source=images&amp;cd=&amp;cad=rja&amp;uact=8&amp;ved=0ahUKEwiBreTV7ujMAhWKA5oKHWCpDF8QjRwIBw&amp;url=http://eng.thesaurus.rusnano.com/wiki/article1211&amp;psig=AFQjCNE7d_6Y7TEFzSLwAO0GNLz7Oa2iGg&amp;ust=146384091463822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Скругленный прямоугольник 3"/>
          <p:cNvSpPr/>
          <p:nvPr/>
        </p:nvSpPr>
        <p:spPr>
          <a:xfrm>
            <a:off x="623392" y="836712"/>
            <a:ext cx="7632848" cy="374441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ru-RU" dirty="0">
              <a:solidFill>
                <a:srgbClr val="FFFFFF"/>
              </a:solidFill>
            </a:endParaRPr>
          </a:p>
        </p:txBody>
      </p:sp>
      <p:sp>
        <p:nvSpPr>
          <p:cNvPr id="10" name="Rectangle 3"/>
          <p:cNvSpPr>
            <a:spLocks noChangeArrowheads="1"/>
          </p:cNvSpPr>
          <p:nvPr/>
        </p:nvSpPr>
        <p:spPr bwMode="auto">
          <a:xfrm>
            <a:off x="767408" y="1004764"/>
            <a:ext cx="7220820" cy="357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sz="3000" b="1" dirty="0">
                <a:solidFill>
                  <a:srgbClr val="002060"/>
                </a:solidFill>
                <a:latin typeface="+mj-lt"/>
              </a:rPr>
              <a:t>Raman Spectroscopy </a:t>
            </a:r>
            <a:endParaRPr lang="ru-RU" sz="3000" b="1" dirty="0">
              <a:solidFill>
                <a:srgbClr val="002060"/>
              </a:solidFill>
              <a:latin typeface="+mj-lt"/>
            </a:endParaRPr>
          </a:p>
          <a:p>
            <a:pPr algn="ctr" eaLnBrk="1" fontAlgn="base" hangingPunct="1">
              <a:spcBef>
                <a:spcPct val="0"/>
              </a:spcBef>
              <a:spcAft>
                <a:spcPct val="0"/>
              </a:spcAft>
              <a:buFontTx/>
              <a:buNone/>
            </a:pPr>
            <a:r>
              <a:rPr lang="en-US" sz="3000" b="1" dirty="0">
                <a:solidFill>
                  <a:srgbClr val="002060"/>
                </a:solidFill>
                <a:latin typeface="+mj-lt"/>
              </a:rPr>
              <a:t>in Life Sciences</a:t>
            </a:r>
          </a:p>
          <a:p>
            <a:pPr algn="ctr" eaLnBrk="1" fontAlgn="base" hangingPunct="1">
              <a:spcBef>
                <a:spcPct val="0"/>
              </a:spcBef>
              <a:spcAft>
                <a:spcPct val="0"/>
              </a:spcAft>
              <a:buFontTx/>
              <a:buNone/>
            </a:pPr>
            <a:endParaRPr lang="en-US" altLang="ja-JP" sz="2800" b="1" dirty="0">
              <a:solidFill>
                <a:srgbClr val="002060"/>
              </a:solidFill>
              <a:latin typeface="+mj-lt"/>
            </a:endParaRPr>
          </a:p>
          <a:p>
            <a:pPr algn="ctr" eaLnBrk="1" fontAlgn="base" hangingPunct="1">
              <a:spcBef>
                <a:spcPct val="0"/>
              </a:spcBef>
              <a:spcAft>
                <a:spcPct val="0"/>
              </a:spcAft>
              <a:buFontTx/>
              <a:buNone/>
            </a:pPr>
            <a:endParaRPr lang="en-US" altLang="ja-JP" sz="2800" b="1" dirty="0">
              <a:solidFill>
                <a:srgbClr val="002060"/>
              </a:solidFill>
              <a:latin typeface="+mj-lt"/>
            </a:endParaRPr>
          </a:p>
          <a:p>
            <a:pPr algn="ctr" fontAlgn="base">
              <a:spcAft>
                <a:spcPct val="0"/>
              </a:spcAft>
              <a:buFont typeface="Arial" charset="0"/>
              <a:buNone/>
            </a:pPr>
            <a:r>
              <a:rPr lang="ru-RU" altLang="ja-JP" sz="2400" b="1" dirty="0">
                <a:solidFill>
                  <a:srgbClr val="003366"/>
                </a:solidFill>
                <a:latin typeface="Arial"/>
              </a:rPr>
              <a:t>  </a:t>
            </a:r>
            <a:r>
              <a:rPr lang="en-US" altLang="ja-JP" sz="2400" b="1" dirty="0" err="1">
                <a:solidFill>
                  <a:srgbClr val="003366"/>
                </a:solidFill>
                <a:latin typeface="Arial"/>
              </a:rPr>
              <a:t>Grigory</a:t>
            </a:r>
            <a:r>
              <a:rPr lang="en-US" altLang="ja-JP" sz="2400" b="1" dirty="0">
                <a:solidFill>
                  <a:srgbClr val="003366"/>
                </a:solidFill>
                <a:latin typeface="Arial"/>
              </a:rPr>
              <a:t> </a:t>
            </a:r>
            <a:r>
              <a:rPr lang="en-US" altLang="ja-JP" sz="2400" b="1" dirty="0" err="1">
                <a:solidFill>
                  <a:srgbClr val="003366"/>
                </a:solidFill>
                <a:latin typeface="Arial"/>
              </a:rPr>
              <a:t>Arzumanyan</a:t>
            </a:r>
            <a:endParaRPr lang="en-US" altLang="ja-JP" sz="2400" b="1" i="1" dirty="0">
              <a:solidFill>
                <a:srgbClr val="003366"/>
              </a:solidFill>
              <a:latin typeface="Arial"/>
            </a:endParaRPr>
          </a:p>
          <a:p>
            <a:pPr algn="ctr" fontAlgn="base">
              <a:spcAft>
                <a:spcPct val="0"/>
              </a:spcAft>
              <a:buNone/>
            </a:pPr>
            <a:r>
              <a:rPr lang="en-US" altLang="ru-RU" sz="2000" b="1" i="1" dirty="0">
                <a:solidFill>
                  <a:srgbClr val="003366"/>
                </a:solidFill>
                <a:latin typeface="Arial"/>
              </a:rPr>
              <a:t>Sector of Raman Spectroscopy, FLNP</a:t>
            </a:r>
          </a:p>
          <a:p>
            <a:pPr algn="ctr" fontAlgn="base">
              <a:spcAft>
                <a:spcPct val="0"/>
              </a:spcAft>
              <a:buNone/>
            </a:pPr>
            <a:r>
              <a:rPr lang="en-US" altLang="ru-RU" sz="2000" b="1" i="1" dirty="0">
                <a:solidFill>
                  <a:srgbClr val="003366"/>
                </a:solidFill>
                <a:latin typeface="Arial"/>
              </a:rPr>
              <a:t>Centre “</a:t>
            </a:r>
            <a:r>
              <a:rPr lang="en-US" altLang="ru-RU" sz="2000" b="1" i="1" dirty="0" err="1">
                <a:solidFill>
                  <a:srgbClr val="003366"/>
                </a:solidFill>
                <a:latin typeface="Arial"/>
              </a:rPr>
              <a:t>Nanobiophotonics</a:t>
            </a:r>
            <a:r>
              <a:rPr lang="en-US" altLang="ru-RU" sz="2000" b="1" i="1" dirty="0">
                <a:solidFill>
                  <a:srgbClr val="003366"/>
                </a:solidFill>
                <a:latin typeface="Arial"/>
              </a:rPr>
              <a:t>”</a:t>
            </a:r>
            <a:r>
              <a:rPr lang="ru-RU" altLang="ru-RU" sz="2000" b="1" i="1" dirty="0">
                <a:solidFill>
                  <a:srgbClr val="003366"/>
                </a:solidFill>
                <a:latin typeface="Arial"/>
              </a:rPr>
              <a:t> </a:t>
            </a:r>
            <a:endParaRPr lang="en-US" altLang="ru-RU" sz="2000" b="1" i="1" dirty="0">
              <a:solidFill>
                <a:srgbClr val="003366"/>
              </a:solidFill>
              <a:latin typeface="Arial"/>
            </a:endParaRPr>
          </a:p>
          <a:p>
            <a:pPr algn="ctr" fontAlgn="base">
              <a:spcAft>
                <a:spcPct val="0"/>
              </a:spcAft>
              <a:buFont typeface="Arial" charset="0"/>
              <a:buNone/>
            </a:pPr>
            <a:r>
              <a:rPr lang="ru-RU" altLang="ja-JP" sz="2400" b="1" i="1" dirty="0">
                <a:solidFill>
                  <a:srgbClr val="003366"/>
                </a:solidFill>
                <a:latin typeface="Arial"/>
              </a:rPr>
              <a:t> </a:t>
            </a:r>
            <a:r>
              <a:rPr lang="ru-RU" altLang="ru-RU" sz="2800" b="1" i="1" dirty="0">
                <a:solidFill>
                  <a:srgbClr val="003366"/>
                </a:solidFill>
                <a:latin typeface="Arial"/>
              </a:rPr>
              <a:t> </a:t>
            </a:r>
          </a:p>
        </p:txBody>
      </p:sp>
      <p:sp>
        <p:nvSpPr>
          <p:cNvPr id="3" name="Номер слайда 2"/>
          <p:cNvSpPr>
            <a:spLocks noGrp="1"/>
          </p:cNvSpPr>
          <p:nvPr>
            <p:ph type="sldNum" sz="quarter" idx="12"/>
          </p:nvPr>
        </p:nvSpPr>
        <p:spPr/>
        <p:txBody>
          <a:bodyPr/>
          <a:lstStyle/>
          <a:p>
            <a:fld id="{91E55201-F612-4288-86BF-864C80187C10}" type="slidenum">
              <a:rPr lang="ru-RU" altLang="ru-RU" smtClean="0">
                <a:solidFill>
                  <a:srgbClr val="000000"/>
                </a:solidFill>
              </a:rPr>
              <a:pPr/>
              <a:t>1</a:t>
            </a:fld>
            <a:endParaRPr lang="ru-RU" altLang="ru-RU">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3392" y="296497"/>
            <a:ext cx="10729192" cy="2246769"/>
          </a:xfrm>
          <a:prstGeom prst="rect">
            <a:avLst/>
          </a:prstGeom>
          <a:noFill/>
          <a:ln>
            <a:solidFill>
              <a:schemeClr val="tx1"/>
            </a:solidFill>
          </a:ln>
        </p:spPr>
        <p:txBody>
          <a:bodyPr wrap="square" rtlCol="0">
            <a:spAutoFit/>
          </a:bodyPr>
          <a:lstStyle/>
          <a:p>
            <a:pPr algn="ctr"/>
            <a:r>
              <a:rPr lang="en-US" sz="2800" b="1" u="sng" dirty="0">
                <a:solidFill>
                  <a:srgbClr val="C0504D">
                    <a:lumMod val="75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Raman microscopy (imaging)</a:t>
            </a:r>
            <a:r>
              <a:rPr lang="en-US" sz="2800" b="1" dirty="0">
                <a:solidFill>
                  <a:srgbClr val="C0504D">
                    <a:lumMod val="75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a:t>
            </a:r>
          </a:p>
          <a:p>
            <a:pPr algn="ctr"/>
            <a:r>
              <a:rPr lang="en-US" sz="2400" b="1" dirty="0">
                <a:solidFill>
                  <a:prstClr val="black"/>
                </a:solidFill>
                <a:latin typeface="Arial" panose="020B0604020202020204" pitchFamily="34" charset="0"/>
                <a:cs typeface="Arial" panose="020B0604020202020204" pitchFamily="34" charset="0"/>
              </a:rPr>
              <a:t> a powerful tool for generating selective chemical images based on analyte molecules Raman spectrum </a:t>
            </a:r>
          </a:p>
          <a:p>
            <a:pPr algn="ctr"/>
            <a:endParaRPr lang="en-US" sz="2200" b="1" i="1" u="sng" dirty="0">
              <a:solidFill>
                <a:prstClr val="black"/>
              </a:solidFill>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
            </a:pPr>
            <a:r>
              <a:rPr lang="en-US" sz="2100" b="1" dirty="0">
                <a:solidFill>
                  <a:prstClr val="black"/>
                </a:solidFill>
                <a:latin typeface="Arial" panose="020B0604020202020204" pitchFamily="34" charset="0"/>
                <a:cs typeface="Arial" panose="020B0604020202020204" pitchFamily="34" charset="0"/>
              </a:rPr>
              <a:t>Raman peak intensity yields images of analyte concentration and distribution.</a:t>
            </a:r>
          </a:p>
          <a:p>
            <a:pPr marL="342900" indent="-342900" algn="just">
              <a:buFont typeface="Wingdings" panose="05000000000000000000" pitchFamily="2" charset="2"/>
              <a:buChar char="§"/>
            </a:pPr>
            <a:r>
              <a:rPr lang="en-US" sz="2100" b="1" dirty="0">
                <a:solidFill>
                  <a:prstClr val="black"/>
                </a:solidFill>
                <a:latin typeface="Arial" panose="020B0604020202020204" pitchFamily="34" charset="0"/>
                <a:cs typeface="Arial" panose="020B0604020202020204" pitchFamily="34" charset="0"/>
              </a:rPr>
              <a:t>Raman peak position yields images of molecular structure, conformation, etc.  </a:t>
            </a:r>
          </a:p>
        </p:txBody>
      </p:sp>
      <p:sp>
        <p:nvSpPr>
          <p:cNvPr id="5" name="TextBox 4"/>
          <p:cNvSpPr txBox="1"/>
          <p:nvPr/>
        </p:nvSpPr>
        <p:spPr>
          <a:xfrm>
            <a:off x="1634969" y="5301208"/>
            <a:ext cx="8922060" cy="1077218"/>
          </a:xfrm>
          <a:prstGeom prst="rect">
            <a:avLst/>
          </a:prstGeom>
          <a:noFill/>
          <a:ln>
            <a:solidFill>
              <a:schemeClr val="accent1"/>
            </a:solidFill>
          </a:ln>
        </p:spPr>
        <p:txBody>
          <a:bodyPr wrap="square" rtlCol="0">
            <a:spAutoFit/>
          </a:bodyPr>
          <a:lstStyle/>
          <a:p>
            <a:pPr algn="ctr"/>
            <a:r>
              <a:rPr lang="en-US" sz="2100" b="1" dirty="0">
                <a:solidFill>
                  <a:prstClr val="black"/>
                </a:solidFill>
                <a:latin typeface="Arial" panose="020B0604020202020204" pitchFamily="34" charset="0"/>
                <a:cs typeface="Arial" panose="020B0604020202020204" pitchFamily="34" charset="0"/>
              </a:rPr>
              <a:t>Raman microscopy is a good alternative to fluorescence microscopy, and Raman has a remarkable advantage over it:                                 </a:t>
            </a:r>
            <a:r>
              <a:rPr lang="en-US" sz="2200" b="1" i="1" u="sng" dirty="0">
                <a:solidFill>
                  <a:srgbClr val="C0504D">
                    <a:lumMod val="75000"/>
                  </a:srgbClr>
                </a:solidFill>
                <a:latin typeface="Arial" panose="020B0604020202020204" pitchFamily="34" charset="0"/>
                <a:cs typeface="Arial" panose="020B0604020202020204" pitchFamily="34" charset="0"/>
              </a:rPr>
              <a:t>no </a:t>
            </a:r>
            <a:r>
              <a:rPr lang="en-US" sz="2200" b="1" i="1" u="sng" dirty="0" err="1">
                <a:solidFill>
                  <a:srgbClr val="C0504D">
                    <a:lumMod val="75000"/>
                  </a:srgbClr>
                </a:solidFill>
                <a:latin typeface="Arial" panose="020B0604020202020204" pitchFamily="34" charset="0"/>
                <a:cs typeface="Arial" panose="020B0604020202020204" pitchFamily="34" charset="0"/>
              </a:rPr>
              <a:t>photobleaching</a:t>
            </a:r>
            <a:r>
              <a:rPr lang="en-US" sz="2200" b="1" i="1" u="sng" dirty="0">
                <a:solidFill>
                  <a:srgbClr val="C0504D">
                    <a:lumMod val="75000"/>
                  </a:srgbClr>
                </a:solidFill>
                <a:latin typeface="Arial" panose="020B0604020202020204" pitchFamily="34" charset="0"/>
                <a:cs typeface="Arial" panose="020B0604020202020204" pitchFamily="34" charset="0"/>
              </a:rPr>
              <a:t> of the fluorophore, stable work with live cells</a:t>
            </a:r>
            <a:r>
              <a:rPr lang="en-US" sz="2200" b="1" dirty="0">
                <a:solidFill>
                  <a:srgbClr val="C0504D">
                    <a:lumMod val="75000"/>
                  </a:srgbClr>
                </a:solidFill>
                <a:latin typeface="Arial" panose="020B0604020202020204" pitchFamily="34" charset="0"/>
                <a:cs typeface="Arial" panose="020B0604020202020204" pitchFamily="34" charset="0"/>
              </a:rPr>
              <a:t>.  </a:t>
            </a:r>
            <a:endParaRPr lang="ru-RU" sz="2200" b="1" dirty="0">
              <a:solidFill>
                <a:srgbClr val="C0504D">
                  <a:lumMod val="75000"/>
                </a:srgbClr>
              </a:solidFill>
              <a:latin typeface="Arial" panose="020B0604020202020204" pitchFamily="34" charset="0"/>
              <a:cs typeface="Arial" panose="020B0604020202020204" pitchFamily="34" charset="0"/>
            </a:endParaRPr>
          </a:p>
        </p:txBody>
      </p:sp>
      <p:pic>
        <p:nvPicPr>
          <p:cNvPr id="35846" name="Picture 6" descr="Похожее изображение">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1340" y="3068960"/>
            <a:ext cx="3060109" cy="1985962"/>
          </a:xfrm>
          <a:prstGeom prst="rect">
            <a:avLst/>
          </a:prstGeom>
          <a:noFill/>
          <a:extLst>
            <a:ext uri="{909E8E84-426E-40DD-AFC4-6F175D3DCCD1}">
              <a14:hiddenFill xmlns:a14="http://schemas.microsoft.com/office/drawing/2010/main">
                <a:solidFill>
                  <a:srgbClr val="FFFFFF"/>
                </a:solidFill>
              </a14:hiddenFill>
            </a:ext>
          </a:extLst>
        </p:spPr>
      </p:pic>
      <p:pic>
        <p:nvPicPr>
          <p:cNvPr id="35848" name="Picture 8" descr="Картинки по запросу Raman imagi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2867" y="3089523"/>
            <a:ext cx="3367087" cy="19859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Номер слайда 2">
            <a:extLst>
              <a:ext uri="{FF2B5EF4-FFF2-40B4-BE49-F238E27FC236}">
                <a16:creationId xmlns:a16="http://schemas.microsoft.com/office/drawing/2014/main" id="{F5EF345C-01EC-43CF-9B0C-AC61EB848A65}"/>
              </a:ext>
            </a:extLst>
          </p:cNvPr>
          <p:cNvSpPr txBox="1">
            <a:spLocks/>
          </p:cNvSpPr>
          <p:nvPr/>
        </p:nvSpPr>
        <p:spPr bwMode="auto">
          <a:xfrm>
            <a:off x="11208568" y="6456921"/>
            <a:ext cx="909464"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None/>
            </a:pPr>
            <a:fld id="{00BC50F8-9B4C-4D46-8920-2FE3B9E2EA94}" type="slidenum">
              <a:rPr lang="ro-RO" altLang="ru-RU" sz="1400" b="1">
                <a:solidFill>
                  <a:srgbClr val="000000"/>
                </a:solidFill>
                <a:latin typeface="Arial" charset="0"/>
                <a:cs typeface="Arial" charset="0"/>
              </a:rPr>
              <a:pPr algn="r" eaLnBrk="1" fontAlgn="base" hangingPunct="1">
                <a:spcBef>
                  <a:spcPct val="0"/>
                </a:spcBef>
                <a:spcAft>
                  <a:spcPct val="0"/>
                </a:spcAft>
                <a:buNone/>
              </a:pPr>
              <a:t>10</a:t>
            </a:fld>
            <a:endParaRPr lang="ro-RO" altLang="ru-RU" sz="1400" b="1" dirty="0">
              <a:solidFill>
                <a:srgbClr val="000000"/>
              </a:solidFill>
              <a:latin typeface="Arial" charset="0"/>
              <a:cs typeface="Arial" charset="0"/>
            </a:endParaRPr>
          </a:p>
        </p:txBody>
      </p:sp>
    </p:spTree>
    <p:extLst>
      <p:ext uri="{BB962C8B-B14F-4D97-AF65-F5344CB8AC3E}">
        <p14:creationId xmlns:p14="http://schemas.microsoft.com/office/powerpoint/2010/main" val="2269317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68843" y="1"/>
            <a:ext cx="4054315" cy="584775"/>
          </a:xfrm>
          <a:prstGeom prst="rect">
            <a:avLst/>
          </a:prstGeom>
          <a:noFill/>
        </p:spPr>
        <p:txBody>
          <a:bodyPr wrap="none" rtlCol="0">
            <a:spAutoFit/>
          </a:bodyPr>
          <a:lstStyle/>
          <a:p>
            <a:r>
              <a:rPr lang="en-US" sz="3200" b="1" dirty="0">
                <a:solidFill>
                  <a:prstClr val="black"/>
                </a:solidFill>
                <a:latin typeface="Arial" panose="020B0604020202020204" pitchFamily="34" charset="0"/>
                <a:cs typeface="Arial" panose="020B0604020202020204" pitchFamily="34" charset="0"/>
              </a:rPr>
              <a:t>Raman applications</a:t>
            </a:r>
            <a:endParaRPr lang="ru-RU" sz="3200" dirty="0">
              <a:solidFill>
                <a:prstClr val="black"/>
              </a:solidFill>
              <a:latin typeface="Arial" panose="020B0604020202020204" pitchFamily="34" charset="0"/>
              <a:cs typeface="Arial" panose="020B0604020202020204" pitchFamily="34" charset="0"/>
            </a:endParaRP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602" y="1886451"/>
            <a:ext cx="9014120" cy="1792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315558" y="1378336"/>
            <a:ext cx="3142207" cy="523220"/>
          </a:xfrm>
          <a:prstGeom prst="rect">
            <a:avLst/>
          </a:prstGeom>
          <a:noFill/>
        </p:spPr>
        <p:txBody>
          <a:bodyPr wrap="none" rtlCol="0">
            <a:spAutoFit/>
          </a:bodyPr>
          <a:lstStyle/>
          <a:p>
            <a:r>
              <a:rPr lang="en-US" sz="2800" b="1" u="sng" dirty="0">
                <a:solidFill>
                  <a:prstClr val="black"/>
                </a:solidFill>
                <a:latin typeface="Arial" panose="020B0604020202020204" pitchFamily="34" charset="0"/>
                <a:cs typeface="Arial" panose="020B0604020202020204" pitchFamily="34" charset="0"/>
              </a:rPr>
              <a:t>Key applications</a:t>
            </a:r>
            <a:endParaRPr lang="ru-RU" dirty="0">
              <a:solidFill>
                <a:prstClr val="black"/>
              </a:solidFill>
              <a:latin typeface="Calibri"/>
            </a:endParaRPr>
          </a:p>
        </p:txBody>
      </p:sp>
      <p:sp>
        <p:nvSpPr>
          <p:cNvPr id="6" name="TextBox 5"/>
          <p:cNvSpPr txBox="1"/>
          <p:nvPr/>
        </p:nvSpPr>
        <p:spPr>
          <a:xfrm>
            <a:off x="371364" y="3679393"/>
            <a:ext cx="11449272" cy="769441"/>
          </a:xfrm>
          <a:prstGeom prst="rect">
            <a:avLst/>
          </a:prstGeom>
          <a:noFill/>
        </p:spPr>
        <p:txBody>
          <a:bodyPr wrap="square" rtlCol="0">
            <a:spAutoFit/>
          </a:bodyPr>
          <a:lstStyle/>
          <a:p>
            <a:pPr algn="just"/>
            <a:r>
              <a:rPr lang="en-US" sz="2400" b="1" dirty="0">
                <a:solidFill>
                  <a:prstClr val="black"/>
                </a:solidFill>
                <a:latin typeface="Arial" panose="020B0604020202020204" pitchFamily="34" charset="0"/>
                <a:cs typeface="Arial" panose="020B0604020202020204" pitchFamily="34" charset="0"/>
              </a:rPr>
              <a:t>Other applications</a:t>
            </a:r>
            <a:r>
              <a:rPr lang="ru-RU" sz="2400" b="1" dirty="0">
                <a:solidFill>
                  <a:prstClr val="black"/>
                </a:solidFill>
                <a:latin typeface="Arial" panose="020B0604020202020204" pitchFamily="34" charset="0"/>
                <a:cs typeface="Arial" panose="020B0604020202020204" pitchFamily="34" charset="0"/>
              </a:rPr>
              <a:t> –</a:t>
            </a:r>
            <a:r>
              <a:rPr lang="en-US" sz="2400" b="1" dirty="0">
                <a:solidFill>
                  <a:prstClr val="black"/>
                </a:solidFill>
                <a:latin typeface="Arial" panose="020B0604020202020204" pitchFamily="34" charset="0"/>
                <a:cs typeface="Arial" panose="020B0604020202020204" pitchFamily="34" charset="0"/>
              </a:rPr>
              <a:t> </a:t>
            </a:r>
            <a:r>
              <a:rPr lang="en-US" sz="2000" dirty="0">
                <a:solidFill>
                  <a:prstClr val="black"/>
                </a:solidFill>
                <a:latin typeface="Arial" panose="020B0604020202020204" pitchFamily="34" charset="0"/>
                <a:cs typeface="Arial" panose="020B0604020202020204" pitchFamily="34" charset="0"/>
              </a:rPr>
              <a:t>any application where non-destructive, microscopic, chemical analysis and imaging is required: pharmaceutics, forensics, art, etc., etc. </a:t>
            </a:r>
            <a:endParaRPr lang="ru-RU" sz="2000" dirty="0">
              <a:solidFill>
                <a:prstClr val="black"/>
              </a:solidFill>
              <a:latin typeface="Arial" panose="020B0604020202020204" pitchFamily="34" charset="0"/>
              <a:cs typeface="Arial" panose="020B0604020202020204" pitchFamily="34" charset="0"/>
            </a:endParaRPr>
          </a:p>
        </p:txBody>
      </p:sp>
      <p:sp>
        <p:nvSpPr>
          <p:cNvPr id="7" name="Прямоугольник 6"/>
          <p:cNvSpPr/>
          <p:nvPr/>
        </p:nvSpPr>
        <p:spPr>
          <a:xfrm>
            <a:off x="386950" y="766134"/>
            <a:ext cx="11593288" cy="461665"/>
          </a:xfrm>
          <a:prstGeom prst="rect">
            <a:avLst/>
          </a:prstGeom>
        </p:spPr>
        <p:txBody>
          <a:bodyPr wrap="square">
            <a:spAutoFit/>
          </a:bodyPr>
          <a:lstStyle/>
          <a:p>
            <a:pPr algn="ctr"/>
            <a:r>
              <a:rPr lang="en-US" sz="2400" b="1" dirty="0">
                <a:solidFill>
                  <a:prstClr val="black"/>
                </a:solidFill>
                <a:latin typeface="Arial" panose="020B0604020202020204" pitchFamily="34" charset="0"/>
                <a:cs typeface="Arial" panose="020B0604020202020204" pitchFamily="34" charset="0"/>
              </a:rPr>
              <a:t>Raman spectroscopy is one of most </a:t>
            </a:r>
            <a:r>
              <a:rPr lang="en-US" sz="2400" b="1" u="sng" dirty="0">
                <a:solidFill>
                  <a:srgbClr val="CC0066"/>
                </a:solidFill>
                <a:latin typeface="Arial" panose="020B0604020202020204" pitchFamily="34" charset="0"/>
                <a:cs typeface="Arial" panose="020B0604020202020204" pitchFamily="34" charset="0"/>
              </a:rPr>
              <a:t>versatile</a:t>
            </a:r>
            <a:r>
              <a:rPr lang="en-US" sz="2400" b="1" dirty="0">
                <a:solidFill>
                  <a:prstClr val="black"/>
                </a:solidFill>
                <a:latin typeface="Arial" panose="020B0604020202020204" pitchFamily="34" charset="0"/>
                <a:cs typeface="Arial" panose="020B0604020202020204" pitchFamily="34" charset="0"/>
              </a:rPr>
              <a:t> analytical techniques.</a:t>
            </a:r>
          </a:p>
        </p:txBody>
      </p:sp>
      <p:sp>
        <p:nvSpPr>
          <p:cNvPr id="8" name="TextBox 7"/>
          <p:cNvSpPr txBox="1"/>
          <p:nvPr/>
        </p:nvSpPr>
        <p:spPr>
          <a:xfrm>
            <a:off x="2139932" y="4940007"/>
            <a:ext cx="237566" cy="369332"/>
          </a:xfrm>
          <a:prstGeom prst="rect">
            <a:avLst/>
          </a:prstGeom>
          <a:noFill/>
        </p:spPr>
        <p:txBody>
          <a:bodyPr wrap="none" rtlCol="0">
            <a:spAutoFit/>
          </a:bodyPr>
          <a:lstStyle/>
          <a:p>
            <a:r>
              <a:rPr lang="en-US" dirty="0">
                <a:solidFill>
                  <a:prstClr val="black"/>
                </a:solidFill>
                <a:latin typeface="Calibri"/>
              </a:rPr>
              <a:t> </a:t>
            </a:r>
            <a:endParaRPr lang="ru-RU" dirty="0">
              <a:solidFill>
                <a:prstClr val="black"/>
              </a:solidFill>
              <a:latin typeface="Calibri"/>
            </a:endParaRPr>
          </a:p>
        </p:txBody>
      </p:sp>
      <p:pic>
        <p:nvPicPr>
          <p:cNvPr id="21506" name="Picture 2" descr="Картинки по запросу raman applications in art">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8940" y="4599414"/>
            <a:ext cx="2181016" cy="20782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510" name="Picture 6" descr="Картинки по запросу raman applications in pharmaceutical">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73634" y="4597199"/>
            <a:ext cx="2006142" cy="20782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686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16612" y="4570559"/>
            <a:ext cx="1740100" cy="2104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Номер слайда 2"/>
          <p:cNvSpPr txBox="1">
            <a:spLocks/>
          </p:cNvSpPr>
          <p:nvPr/>
        </p:nvSpPr>
        <p:spPr bwMode="auto">
          <a:xfrm>
            <a:off x="11712624" y="6456921"/>
            <a:ext cx="444166"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None/>
            </a:pPr>
            <a:fld id="{00BC50F8-9B4C-4D46-8920-2FE3B9E2EA94}" type="slidenum">
              <a:rPr lang="ro-RO" altLang="ru-RU" sz="1200" b="1">
                <a:solidFill>
                  <a:srgbClr val="000000"/>
                </a:solidFill>
                <a:latin typeface="Arial" charset="0"/>
                <a:cs typeface="Arial" charset="0"/>
              </a:rPr>
              <a:pPr algn="r" eaLnBrk="1" fontAlgn="base" hangingPunct="1">
                <a:spcBef>
                  <a:spcPct val="0"/>
                </a:spcBef>
                <a:spcAft>
                  <a:spcPct val="0"/>
                </a:spcAft>
                <a:buNone/>
              </a:pPr>
              <a:t>11</a:t>
            </a:fld>
            <a:endParaRPr lang="ro-RO" altLang="ru-RU" sz="1200" b="1" dirty="0">
              <a:solidFill>
                <a:srgbClr val="000000"/>
              </a:solidFill>
              <a:latin typeface="Arial" charset="0"/>
              <a:cs typeface="Arial" charset="0"/>
            </a:endParaRPr>
          </a:p>
        </p:txBody>
      </p:sp>
      <p:sp>
        <p:nvSpPr>
          <p:cNvPr id="13" name="Скругленный прямоугольник 2">
            <a:extLst>
              <a:ext uri="{FF2B5EF4-FFF2-40B4-BE49-F238E27FC236}">
                <a16:creationId xmlns:a16="http://schemas.microsoft.com/office/drawing/2014/main" id="{19CC77EB-471D-4FE6-BDBC-3FE9BDD96712}"/>
              </a:ext>
            </a:extLst>
          </p:cNvPr>
          <p:cNvSpPr/>
          <p:nvPr/>
        </p:nvSpPr>
        <p:spPr>
          <a:xfrm flipV="1">
            <a:off x="191344" y="502961"/>
            <a:ext cx="11881319" cy="45719"/>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latin typeface="Calibri"/>
            </a:endParaRPr>
          </a:p>
        </p:txBody>
      </p:sp>
    </p:spTree>
    <p:extLst>
      <p:ext uri="{BB962C8B-B14F-4D97-AF65-F5344CB8AC3E}">
        <p14:creationId xmlns:p14="http://schemas.microsoft.com/office/powerpoint/2010/main" val="125512028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7933" y="836712"/>
            <a:ext cx="3530715" cy="5656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Номер слайда 2"/>
          <p:cNvSpPr txBox="1">
            <a:spLocks/>
          </p:cNvSpPr>
          <p:nvPr/>
        </p:nvSpPr>
        <p:spPr bwMode="auto">
          <a:xfrm>
            <a:off x="11424592" y="6492875"/>
            <a:ext cx="76740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None/>
            </a:pPr>
            <a:fld id="{00BC50F8-9B4C-4D46-8920-2FE3B9E2EA94}" type="slidenum">
              <a:rPr lang="ro-RO" altLang="ru-RU" sz="1200" b="1">
                <a:solidFill>
                  <a:srgbClr val="000000"/>
                </a:solidFill>
                <a:latin typeface="Arial" charset="0"/>
                <a:cs typeface="Arial" charset="0"/>
              </a:rPr>
              <a:pPr algn="r" eaLnBrk="1" fontAlgn="base" hangingPunct="1">
                <a:spcBef>
                  <a:spcPct val="0"/>
                </a:spcBef>
                <a:spcAft>
                  <a:spcPct val="0"/>
                </a:spcAft>
                <a:buNone/>
              </a:pPr>
              <a:t>12</a:t>
            </a:fld>
            <a:endParaRPr lang="ro-RO" altLang="ru-RU" sz="1200" b="1" dirty="0">
              <a:solidFill>
                <a:srgbClr val="000000"/>
              </a:solidFill>
              <a:latin typeface="Arial" charset="0"/>
              <a:cs typeface="Arial" charset="0"/>
            </a:endParaRPr>
          </a:p>
        </p:txBody>
      </p:sp>
      <p:sp>
        <p:nvSpPr>
          <p:cNvPr id="4" name="TextBox 3">
            <a:extLst>
              <a:ext uri="{FF2B5EF4-FFF2-40B4-BE49-F238E27FC236}">
                <a16:creationId xmlns:a16="http://schemas.microsoft.com/office/drawing/2014/main" id="{59FEDA38-BBD2-4B99-AFA3-6432C44F2CD2}"/>
              </a:ext>
            </a:extLst>
          </p:cNvPr>
          <p:cNvSpPr txBox="1"/>
          <p:nvPr/>
        </p:nvSpPr>
        <p:spPr>
          <a:xfrm>
            <a:off x="1235890" y="67244"/>
            <a:ext cx="9889310" cy="461665"/>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ADVANTAGES &amp; LIMITATIONS of RAMAN MICROSPECTROSCOPY</a:t>
            </a:r>
            <a:endParaRPr lang="ru-RU" sz="2400" b="1" dirty="0">
              <a:latin typeface="Arial" panose="020B0604020202020204" pitchFamily="34" charset="0"/>
              <a:cs typeface="Arial" panose="020B0604020202020204" pitchFamily="34" charset="0"/>
            </a:endParaRPr>
          </a:p>
        </p:txBody>
      </p:sp>
      <p:sp>
        <p:nvSpPr>
          <p:cNvPr id="9" name="Скругленный прямоугольник 8">
            <a:extLst>
              <a:ext uri="{FF2B5EF4-FFF2-40B4-BE49-F238E27FC236}">
                <a16:creationId xmlns:a16="http://schemas.microsoft.com/office/drawing/2014/main" id="{C539ECEC-DF28-4773-A48F-3ABB43DA6380}"/>
              </a:ext>
            </a:extLst>
          </p:cNvPr>
          <p:cNvSpPr/>
          <p:nvPr/>
        </p:nvSpPr>
        <p:spPr>
          <a:xfrm>
            <a:off x="119336" y="617585"/>
            <a:ext cx="12025336" cy="45719"/>
          </a:xfrm>
          <a:prstGeom prst="roundRect">
            <a:avLst/>
          </a:prstGeom>
          <a:solidFill>
            <a:schemeClr val="accent6">
              <a:lumMod val="75000"/>
            </a:scheme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latin typeface="Calibri"/>
            </a:endParaRPr>
          </a:p>
        </p:txBody>
      </p:sp>
      <p:sp>
        <p:nvSpPr>
          <p:cNvPr id="10" name="TextBox 9">
            <a:extLst>
              <a:ext uri="{FF2B5EF4-FFF2-40B4-BE49-F238E27FC236}">
                <a16:creationId xmlns:a16="http://schemas.microsoft.com/office/drawing/2014/main" id="{5F2FD0ED-5AA0-46FD-AE1F-E207C14B51D8}"/>
              </a:ext>
            </a:extLst>
          </p:cNvPr>
          <p:cNvSpPr txBox="1"/>
          <p:nvPr/>
        </p:nvSpPr>
        <p:spPr>
          <a:xfrm>
            <a:off x="323215" y="836712"/>
            <a:ext cx="7781861" cy="4335161"/>
          </a:xfrm>
          <a:prstGeom prst="rect">
            <a:avLst/>
          </a:prstGeom>
          <a:solidFill>
            <a:schemeClr val="accent1">
              <a:lumMod val="20000"/>
              <a:lumOff val="80000"/>
            </a:schemeClr>
          </a:solidFill>
          <a:ln>
            <a:solidFill>
              <a:schemeClr val="tx2"/>
            </a:solidFill>
          </a:ln>
        </p:spPr>
        <p:txBody>
          <a:bodyPr wrap="square" rtlCol="0">
            <a:spAutoFit/>
          </a:bodyPr>
          <a:lstStyle/>
          <a:p>
            <a:r>
              <a:rPr lang="en-US" sz="2400" b="1" u="sng" dirty="0">
                <a:latin typeface="Arial" panose="020B0604020202020204" pitchFamily="34" charset="0"/>
                <a:cs typeface="Arial" panose="020B0604020202020204" pitchFamily="34" charset="0"/>
              </a:rPr>
              <a:t>Main advantages</a:t>
            </a:r>
          </a:p>
          <a:p>
            <a:pPr>
              <a:lnSpc>
                <a:spcPct val="20000"/>
              </a:lnSpc>
            </a:pPr>
            <a:endParaRPr lang="en-US" b="1"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2100" b="1" dirty="0">
                <a:solidFill>
                  <a:srgbClr val="800000"/>
                </a:solidFill>
                <a:latin typeface="Arial" panose="020B0604020202020204" pitchFamily="34" charset="0"/>
                <a:cs typeface="Arial" panose="020B0604020202020204" pitchFamily="34" charset="0"/>
              </a:rPr>
              <a:t>very high sensitivity </a:t>
            </a:r>
            <a:r>
              <a:rPr lang="en-US" sz="2100" b="1" dirty="0">
                <a:latin typeface="Arial" panose="020B0604020202020204" pitchFamily="34" charset="0"/>
                <a:cs typeface="Arial" panose="020B0604020202020204" pitchFamily="34" charset="0"/>
              </a:rPr>
              <a:t>(enhanced Raman, SERS, CARS, …)</a:t>
            </a:r>
          </a:p>
          <a:p>
            <a:pPr marL="285750" indent="-285750">
              <a:lnSpc>
                <a:spcPct val="150000"/>
              </a:lnSpc>
              <a:buFont typeface="Wingdings" panose="05000000000000000000" pitchFamily="2" charset="2"/>
              <a:buChar char="§"/>
            </a:pPr>
            <a:r>
              <a:rPr lang="en-US" sz="2100" b="1" dirty="0">
                <a:solidFill>
                  <a:srgbClr val="800000"/>
                </a:solidFill>
                <a:latin typeface="Arial" panose="020B0604020202020204" pitchFamily="34" charset="0"/>
                <a:cs typeface="Arial" panose="020B0604020202020204" pitchFamily="34" charset="0"/>
              </a:rPr>
              <a:t>non-invasive probing </a:t>
            </a:r>
            <a:r>
              <a:rPr lang="en-US" sz="2100" b="1" dirty="0">
                <a:latin typeface="Arial" panose="020B0604020202020204" pitchFamily="34" charset="0"/>
                <a:cs typeface="Arial" panose="020B0604020202020204" pitchFamily="34" charset="0"/>
              </a:rPr>
              <a:t>(controlled by laser power &amp; </a:t>
            </a:r>
            <a:r>
              <a:rPr lang="el-GR" sz="2100" b="1" dirty="0">
                <a:latin typeface="Arial" panose="020B0604020202020204" pitchFamily="34" charset="0"/>
                <a:cs typeface="Arial" panose="020B0604020202020204" pitchFamily="34" charset="0"/>
              </a:rPr>
              <a:t>λ</a:t>
            </a:r>
            <a:r>
              <a:rPr lang="en-US" sz="2100" b="1" dirty="0">
                <a:latin typeface="Arial" panose="020B0604020202020204" pitchFamily="34" charset="0"/>
                <a:cs typeface="Arial" panose="020B0604020202020204" pitchFamily="34" charset="0"/>
              </a:rPr>
              <a:t>)</a:t>
            </a:r>
          </a:p>
          <a:p>
            <a:pPr marL="285750" indent="-285750">
              <a:lnSpc>
                <a:spcPct val="150000"/>
              </a:lnSpc>
              <a:buFont typeface="Wingdings" panose="05000000000000000000" pitchFamily="2" charset="2"/>
              <a:buChar char="§"/>
            </a:pPr>
            <a:r>
              <a:rPr lang="en-US" sz="2100" b="1" dirty="0">
                <a:solidFill>
                  <a:srgbClr val="800000"/>
                </a:solidFill>
                <a:latin typeface="Arial" panose="020B0604020202020204" pitchFamily="34" charset="0"/>
                <a:cs typeface="Arial" panose="020B0604020202020204" pitchFamily="34" charset="0"/>
              </a:rPr>
              <a:t>short-term </a:t>
            </a:r>
            <a:r>
              <a:rPr lang="en-US" sz="2100" b="1">
                <a:solidFill>
                  <a:srgbClr val="800000"/>
                </a:solidFill>
                <a:latin typeface="Arial" panose="020B0604020202020204" pitchFamily="34" charset="0"/>
                <a:cs typeface="Arial" panose="020B0604020202020204" pitchFamily="34" charset="0"/>
              </a:rPr>
              <a:t>analysis </a:t>
            </a:r>
            <a:r>
              <a:rPr lang="en-US" sz="2100" b="1">
                <a:latin typeface="Arial" panose="020B0604020202020204" pitchFamily="34" charset="0"/>
                <a:cs typeface="Arial" panose="020B0604020202020204" pitchFamily="34" charset="0"/>
              </a:rPr>
              <a:t>(a few seconds, enhanced Raman)</a:t>
            </a:r>
            <a:endParaRPr lang="en-US" sz="2100" b="1"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2100" b="1" dirty="0">
                <a:latin typeface="Arial" panose="020B0604020202020204" pitchFamily="34" charset="0"/>
                <a:cs typeface="Arial" panose="020B0604020202020204" pitchFamily="34" charset="0"/>
              </a:rPr>
              <a:t>compatibility with water solutions</a:t>
            </a:r>
            <a:r>
              <a:rPr lang="ru-RU" sz="2100" b="1" dirty="0">
                <a:latin typeface="Arial" panose="020B0604020202020204" pitchFamily="34" charset="0"/>
                <a:cs typeface="Arial" panose="020B0604020202020204" pitchFamily="34" charset="0"/>
              </a:rPr>
              <a:t> (</a:t>
            </a:r>
            <a:r>
              <a:rPr lang="en-US" sz="2100" b="1" dirty="0">
                <a:latin typeface="Arial" panose="020B0604020202020204" pitchFamily="34" charset="0"/>
                <a:cs typeface="Arial" panose="020B0604020202020204" pitchFamily="34" charset="0"/>
              </a:rPr>
              <a:t>not the case for IR)</a:t>
            </a:r>
          </a:p>
          <a:p>
            <a:pPr marL="285750" indent="-285750">
              <a:lnSpc>
                <a:spcPct val="150000"/>
              </a:lnSpc>
              <a:buFont typeface="Wingdings" panose="05000000000000000000" pitchFamily="2" charset="2"/>
              <a:buChar char="§"/>
            </a:pPr>
            <a:r>
              <a:rPr lang="en-US" sz="2100" b="1" dirty="0">
                <a:latin typeface="Arial" panose="020B0604020202020204" pitchFamily="34" charset="0"/>
                <a:cs typeface="Arial" panose="020B0604020202020204" pitchFamily="34" charset="0"/>
              </a:rPr>
              <a:t>non-</a:t>
            </a:r>
            <a:r>
              <a:rPr lang="en-US" sz="2100" b="1" dirty="0" err="1">
                <a:latin typeface="Arial" panose="020B0604020202020204" pitchFamily="34" charset="0"/>
                <a:cs typeface="Arial" panose="020B0604020202020204" pitchFamily="34" charset="0"/>
              </a:rPr>
              <a:t>photobleaching</a:t>
            </a:r>
            <a:r>
              <a:rPr lang="en-US" sz="2100" b="1" dirty="0">
                <a:latin typeface="Arial" panose="020B0604020202020204" pitchFamily="34" charset="0"/>
                <a:cs typeface="Arial" panose="020B0604020202020204" pitchFamily="34" charset="0"/>
              </a:rPr>
              <a:t> signal for live cells studies</a:t>
            </a:r>
          </a:p>
          <a:p>
            <a:pPr marL="285750" indent="-285750">
              <a:lnSpc>
                <a:spcPct val="150000"/>
              </a:lnSpc>
              <a:buFont typeface="Wingdings" panose="05000000000000000000" pitchFamily="2" charset="2"/>
              <a:buChar char="§"/>
            </a:pPr>
            <a:r>
              <a:rPr lang="en-US" sz="2100" b="1" dirty="0">
                <a:latin typeface="Arial" panose="020B0604020202020204" pitchFamily="34" charset="0"/>
                <a:cs typeface="Arial" panose="020B0604020202020204" pitchFamily="34" charset="0"/>
              </a:rPr>
              <a:t>chemical imaging without exogenous tags</a:t>
            </a:r>
          </a:p>
          <a:p>
            <a:pPr marL="285750" indent="-285750">
              <a:lnSpc>
                <a:spcPct val="150000"/>
              </a:lnSpc>
              <a:buFont typeface="Wingdings" panose="05000000000000000000" pitchFamily="2" charset="2"/>
              <a:buChar char="§"/>
            </a:pPr>
            <a:r>
              <a:rPr lang="en-US" sz="2100" b="1" dirty="0">
                <a:latin typeface="Arial" panose="020B0604020202020204" pitchFamily="34" charset="0"/>
                <a:cs typeface="Arial" panose="020B0604020202020204" pitchFamily="34" charset="0"/>
              </a:rPr>
              <a:t>single excitation wavelength</a:t>
            </a:r>
          </a:p>
          <a:p>
            <a:pPr marL="285750" indent="-285750">
              <a:lnSpc>
                <a:spcPct val="150000"/>
              </a:lnSpc>
              <a:buFont typeface="Wingdings" panose="05000000000000000000" pitchFamily="2" charset="2"/>
              <a:buChar char="§"/>
            </a:pPr>
            <a:r>
              <a:rPr lang="en-US" sz="2100" b="1" dirty="0">
                <a:latin typeface="Arial" panose="020B0604020202020204" pitchFamily="34" charset="0"/>
                <a:cs typeface="Arial" panose="020B0604020202020204" pitchFamily="34" charset="0"/>
              </a:rPr>
              <a:t>a small sample volume and simplicity of preparation</a:t>
            </a:r>
            <a:endParaRPr lang="ru-RU" sz="2100"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FB3B6AC-C448-47E5-AAFE-51D5D685D038}"/>
              </a:ext>
            </a:extLst>
          </p:cNvPr>
          <p:cNvSpPr txBox="1"/>
          <p:nvPr/>
        </p:nvSpPr>
        <p:spPr>
          <a:xfrm>
            <a:off x="323215" y="5462394"/>
            <a:ext cx="7781861" cy="1015663"/>
          </a:xfrm>
          <a:prstGeom prst="rect">
            <a:avLst/>
          </a:prstGeom>
          <a:solidFill>
            <a:schemeClr val="accent2">
              <a:lumMod val="20000"/>
              <a:lumOff val="80000"/>
            </a:schemeClr>
          </a:solidFill>
          <a:ln>
            <a:solidFill>
              <a:srgbClr val="C00000"/>
            </a:solidFill>
          </a:ln>
        </p:spPr>
        <p:txBody>
          <a:bodyPr wrap="square" rtlCol="0">
            <a:spAutoFit/>
          </a:bodyPr>
          <a:lstStyle/>
          <a:p>
            <a:r>
              <a:rPr lang="en-US" sz="2000" b="1" u="sng" dirty="0">
                <a:solidFill>
                  <a:srgbClr val="800000"/>
                </a:solidFill>
                <a:latin typeface="Arial" panose="020B0604020202020204" pitchFamily="34" charset="0"/>
                <a:cs typeface="Arial" panose="020B0604020202020204" pitchFamily="34" charset="0"/>
              </a:rPr>
              <a:t>Major limitation of spontaneous Raman:</a:t>
            </a:r>
            <a:r>
              <a:rPr lang="en-US" sz="2000" b="1" dirty="0">
                <a:solidFill>
                  <a:srgbClr val="800000"/>
                </a:solidFill>
                <a:latin typeface="Arial" panose="020B0604020202020204" pitchFamily="34" charset="0"/>
                <a:cs typeface="Arial" panose="020B0604020202020204" pitchFamily="34" charset="0"/>
              </a:rPr>
              <a:t> </a:t>
            </a:r>
          </a:p>
          <a:p>
            <a:r>
              <a:rPr lang="en-US" sz="2000" b="1" dirty="0">
                <a:latin typeface="Arial" panose="020B0604020202020204" pitchFamily="34" charset="0"/>
                <a:cs typeface="Arial" panose="020B0604020202020204" pitchFamily="34" charset="0"/>
              </a:rPr>
              <a:t>weak signal which limits its practical application –  1 in </a:t>
            </a:r>
            <a:r>
              <a:rPr lang="en-US" sz="2000" b="1" dirty="0">
                <a:solidFill>
                  <a:prstClr val="black"/>
                </a:solidFill>
                <a:latin typeface="Arial" panose="020B0604020202020204" pitchFamily="34" charset="0"/>
                <a:cs typeface="Arial" panose="020B0604020202020204" pitchFamily="34" charset="0"/>
              </a:rPr>
              <a:t>10</a:t>
            </a:r>
            <a:r>
              <a:rPr lang="en-US" sz="2000" b="1" baseline="30000" dirty="0">
                <a:solidFill>
                  <a:prstClr val="black"/>
                </a:solidFill>
                <a:latin typeface="Arial" panose="020B0604020202020204" pitchFamily="34" charset="0"/>
                <a:cs typeface="Arial" panose="020B0604020202020204" pitchFamily="34" charset="0"/>
              </a:rPr>
              <a:t>6</a:t>
            </a:r>
            <a:r>
              <a:rPr lang="en-US" sz="2000" b="1" dirty="0">
                <a:solidFill>
                  <a:prstClr val="black"/>
                </a:solidFill>
                <a:latin typeface="Arial" panose="020B0604020202020204" pitchFamily="34" charset="0"/>
                <a:cs typeface="Arial" panose="020B0604020202020204" pitchFamily="34" charset="0"/>
              </a:rPr>
              <a:t> incident photons are Raman scattered</a:t>
            </a:r>
            <a:endParaRPr lang="ru-R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7166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8" name="Номер слайда 5"/>
          <p:cNvSpPr txBox="1">
            <a:spLocks/>
          </p:cNvSpPr>
          <p:nvPr/>
        </p:nvSpPr>
        <p:spPr bwMode="auto">
          <a:xfrm>
            <a:off x="10199688" y="6481763"/>
            <a:ext cx="457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algn="r" eaLnBrk="1" fontAlgn="base" hangingPunct="1">
              <a:spcBef>
                <a:spcPct val="0"/>
              </a:spcBef>
              <a:spcAft>
                <a:spcPct val="0"/>
              </a:spcAft>
              <a:buClrTx/>
              <a:buSzTx/>
              <a:buNone/>
            </a:pPr>
            <a:fld id="{77C1EEAA-36E8-4285-AF30-FAAD9D7B2792}" type="slidenum">
              <a:rPr lang="ru-RU" altLang="ru-RU" sz="1200" b="1">
                <a:solidFill>
                  <a:prstClr val="white"/>
                </a:solidFill>
                <a:latin typeface="Arial" charset="0"/>
                <a:cs typeface="Arial" charset="0"/>
              </a:rPr>
              <a:pPr algn="r" eaLnBrk="1" fontAlgn="base" hangingPunct="1">
                <a:spcBef>
                  <a:spcPct val="0"/>
                </a:spcBef>
                <a:spcAft>
                  <a:spcPct val="0"/>
                </a:spcAft>
                <a:buClrTx/>
                <a:buSzTx/>
                <a:buNone/>
              </a:pPr>
              <a:t>13</a:t>
            </a:fld>
            <a:endParaRPr lang="ru-RU" altLang="ru-RU" sz="1200" b="1" dirty="0">
              <a:solidFill>
                <a:prstClr val="white"/>
              </a:solidFill>
              <a:latin typeface="Arial" charset="0"/>
              <a:cs typeface="Arial" charset="0"/>
            </a:endParaRPr>
          </a:p>
        </p:txBody>
      </p:sp>
      <p:sp>
        <p:nvSpPr>
          <p:cNvPr id="3" name="Прямоугольник 2"/>
          <p:cNvSpPr/>
          <p:nvPr/>
        </p:nvSpPr>
        <p:spPr>
          <a:xfrm>
            <a:off x="0" y="0"/>
            <a:ext cx="251520" cy="6858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latin typeface="Calibri"/>
            </a:endParaRPr>
          </a:p>
        </p:txBody>
      </p:sp>
      <p:sp>
        <p:nvSpPr>
          <p:cNvPr id="6" name="TextBox 5">
            <a:extLst>
              <a:ext uri="{FF2B5EF4-FFF2-40B4-BE49-F238E27FC236}">
                <a16:creationId xmlns:a16="http://schemas.microsoft.com/office/drawing/2014/main" id="{03F08C13-D17B-423D-B7DD-0A52F9A27833}"/>
              </a:ext>
            </a:extLst>
          </p:cNvPr>
          <p:cNvSpPr txBox="1"/>
          <p:nvPr/>
        </p:nvSpPr>
        <p:spPr>
          <a:xfrm>
            <a:off x="538880" y="548680"/>
            <a:ext cx="11317759" cy="5693866"/>
          </a:xfrm>
          <a:prstGeom prst="rect">
            <a:avLst/>
          </a:prstGeom>
          <a:noFill/>
        </p:spPr>
        <p:txBody>
          <a:bodyPr wrap="square" rtlCol="0">
            <a:spAutoFit/>
          </a:bodyPr>
          <a:lstStyle/>
          <a:p>
            <a:pPr>
              <a:defRPr/>
            </a:pPr>
            <a:r>
              <a:rPr lang="en-US" sz="2800" b="1" u="sng" dirty="0">
                <a:solidFill>
                  <a:prstClr val="black">
                    <a:lumMod val="50000"/>
                  </a:prstClr>
                </a:solidFill>
                <a:latin typeface="Arial" panose="020B0604020202020204" pitchFamily="34" charset="0"/>
                <a:cs typeface="Arial" panose="020B0604020202020204" pitchFamily="34" charset="0"/>
              </a:rPr>
              <a:t>OUTLINE</a:t>
            </a:r>
          </a:p>
          <a:p>
            <a:pPr>
              <a:lnSpc>
                <a:spcPct val="50000"/>
              </a:lnSpc>
              <a:defRPr/>
            </a:pPr>
            <a:endParaRPr lang="ru-RU" sz="2800" b="1" dirty="0">
              <a:solidFill>
                <a:prstClr val="black"/>
              </a:solidFill>
              <a:latin typeface="Arial" panose="020B0604020202020204" pitchFamily="34" charset="0"/>
              <a:cs typeface="Arial" panose="020B0604020202020204" pitchFamily="34" charset="0"/>
            </a:endParaRPr>
          </a:p>
          <a:p>
            <a:pPr>
              <a:buFontTx/>
              <a:buAutoNum type="arabicPeriod"/>
              <a:defRPr/>
            </a:pPr>
            <a:r>
              <a:rPr lang="en-US" sz="2800" b="1" dirty="0">
                <a:solidFill>
                  <a:prstClr val="black"/>
                </a:solidFill>
                <a:latin typeface="Arial" panose="020B0604020202020204" pitchFamily="34" charset="0"/>
                <a:cs typeface="Arial" panose="020B0604020202020204" pitchFamily="34" charset="0"/>
              </a:rPr>
              <a:t> Introduction in brief: Raman effect</a:t>
            </a:r>
          </a:p>
          <a:p>
            <a:pPr>
              <a:defRPr/>
            </a:pPr>
            <a:endParaRPr lang="en-US" sz="2800" b="1" dirty="0">
              <a:solidFill>
                <a:prstClr val="black"/>
              </a:solidFill>
              <a:latin typeface="Arial" panose="020B0604020202020204" pitchFamily="34" charset="0"/>
              <a:cs typeface="Arial" panose="020B0604020202020204" pitchFamily="34" charset="0"/>
            </a:endParaRPr>
          </a:p>
          <a:p>
            <a:pPr marL="0" lvl="1">
              <a:tabLst>
                <a:tab pos="447675" algn="l"/>
              </a:tabLst>
              <a:defRPr/>
            </a:pPr>
            <a:r>
              <a:rPr lang="en-US" sz="2800" b="1" dirty="0">
                <a:solidFill>
                  <a:schemeClr val="accent2">
                    <a:lumMod val="75000"/>
                  </a:schemeClr>
                </a:solidFill>
                <a:latin typeface="Arial" panose="020B0604020202020204" pitchFamily="34" charset="0"/>
                <a:cs typeface="Arial" panose="020B0604020202020204" pitchFamily="34" charset="0"/>
              </a:rPr>
              <a:t>2.</a:t>
            </a:r>
            <a:r>
              <a:rPr lang="en-US" sz="2800" b="1" dirty="0">
                <a:solidFill>
                  <a:prstClr val="black"/>
                </a:solidFill>
                <a:latin typeface="Arial" panose="020B0604020202020204" pitchFamily="34" charset="0"/>
                <a:cs typeface="Arial" panose="020B0604020202020204" pitchFamily="34" charset="0"/>
              </a:rPr>
              <a:t> </a:t>
            </a:r>
            <a:r>
              <a:rPr lang="en-US" sz="2800" b="1" dirty="0">
                <a:solidFill>
                  <a:schemeClr val="accent2">
                    <a:lumMod val="75000"/>
                  </a:schemeClr>
                </a:solidFill>
                <a:latin typeface="Arial" panose="020B0604020202020204" pitchFamily="34" charset="0"/>
                <a:cs typeface="Arial" panose="020B0604020202020204" pitchFamily="34" charset="0"/>
              </a:rPr>
              <a:t>Enhanced Raman microspectroscopy:				</a:t>
            </a:r>
          </a:p>
          <a:p>
            <a:pPr lvl="2" indent="-457200">
              <a:buFont typeface="Arial" panose="020B0604020202020204" pitchFamily="34" charset="0"/>
              <a:buChar char="•"/>
              <a:tabLst>
                <a:tab pos="447675" algn="l"/>
              </a:tabLst>
              <a:defRPr/>
            </a:pPr>
            <a:r>
              <a:rPr lang="en-US" sz="2100" b="1" i="1" dirty="0">
                <a:solidFill>
                  <a:schemeClr val="accent2">
                    <a:lumMod val="75000"/>
                  </a:schemeClr>
                </a:solidFill>
                <a:latin typeface="Arial" panose="020B0604020202020204" pitchFamily="34" charset="0"/>
                <a:cs typeface="Arial" panose="020B0604020202020204" pitchFamily="34" charset="0"/>
              </a:rPr>
              <a:t>CARS – Coherent antiStokes Raman Spectroscopy</a:t>
            </a:r>
          </a:p>
          <a:p>
            <a:pPr marL="685800" lvl="1" indent="-233363">
              <a:buFont typeface="Arial" panose="020B0604020202020204" pitchFamily="34" charset="0"/>
              <a:buChar char="•"/>
              <a:tabLst>
                <a:tab pos="447675" algn="l"/>
              </a:tabLst>
              <a:defRPr/>
            </a:pPr>
            <a:r>
              <a:rPr lang="en-US" sz="2100" b="1" i="1" dirty="0">
                <a:solidFill>
                  <a:schemeClr val="accent2">
                    <a:lumMod val="75000"/>
                  </a:schemeClr>
                </a:solidFill>
                <a:latin typeface="Arial" panose="020B0604020202020204" pitchFamily="34" charset="0"/>
                <a:cs typeface="Arial" panose="020B0604020202020204" pitchFamily="34" charset="0"/>
              </a:rPr>
              <a:t>   SERS – Surface-Enhanced Raman Spectroscopy</a:t>
            </a:r>
          </a:p>
          <a:p>
            <a:pPr marL="452438" lvl="1" indent="176213">
              <a:buFont typeface="Arial" panose="020B0604020202020204" pitchFamily="34" charset="0"/>
              <a:buChar char="•"/>
              <a:tabLst>
                <a:tab pos="447675" algn="l"/>
              </a:tabLst>
              <a:defRPr/>
            </a:pPr>
            <a:r>
              <a:rPr lang="en-US" sz="2100" b="1" i="1" dirty="0">
                <a:solidFill>
                  <a:schemeClr val="accent2">
                    <a:lumMod val="75000"/>
                  </a:schemeClr>
                </a:solidFill>
                <a:latin typeface="Arial" panose="020B0604020202020204" pitchFamily="34" charset="0"/>
                <a:cs typeface="Arial" panose="020B0604020202020204" pitchFamily="34" charset="0"/>
              </a:rPr>
              <a:t>    TERS – Tip-Enhanced Raman Spectroscopy</a:t>
            </a:r>
          </a:p>
          <a:p>
            <a:pPr marL="452438" lvl="1">
              <a:buFont typeface="Arial" panose="020B0604020202020204" pitchFamily="34" charset="0"/>
              <a:buChar char="•"/>
              <a:tabLst>
                <a:tab pos="447675" algn="l"/>
              </a:tabLst>
              <a:defRPr/>
            </a:pPr>
            <a:r>
              <a:rPr lang="en-US" sz="2100" i="1" dirty="0">
                <a:solidFill>
                  <a:srgbClr val="C00000"/>
                </a:solidFill>
                <a:latin typeface="Arial" panose="020B0604020202020204" pitchFamily="34" charset="0"/>
                <a:cs typeface="Arial" panose="020B0604020202020204" pitchFamily="34" charset="0"/>
              </a:rPr>
              <a:t>    </a:t>
            </a:r>
            <a:r>
              <a:rPr lang="en-US" sz="2100" i="1" dirty="0">
                <a:solidFill>
                  <a:prstClr val="black"/>
                </a:solidFill>
                <a:latin typeface="Arial" panose="020B0604020202020204" pitchFamily="34" charset="0"/>
                <a:cs typeface="Arial" panose="020B0604020202020204" pitchFamily="34" charset="0"/>
              </a:rPr>
              <a:t>  …</a:t>
            </a:r>
          </a:p>
          <a:p>
            <a:pPr marL="452438" lvl="1">
              <a:buFont typeface="Arial" panose="020B0604020202020204" pitchFamily="34" charset="0"/>
              <a:buChar char="•"/>
              <a:tabLst>
                <a:tab pos="447675" algn="l"/>
              </a:tabLst>
              <a:defRPr/>
            </a:pPr>
            <a:endParaRPr lang="en-US" sz="2100" i="1" dirty="0">
              <a:solidFill>
                <a:prstClr val="black"/>
              </a:solidFill>
              <a:latin typeface="Arial" panose="020B0604020202020204" pitchFamily="34" charset="0"/>
              <a:cs typeface="Arial" panose="020B0604020202020204" pitchFamily="34" charset="0"/>
            </a:endParaRPr>
          </a:p>
          <a:p>
            <a:pPr>
              <a:defRPr/>
            </a:pPr>
            <a:r>
              <a:rPr lang="en-US" sz="2800" b="1" dirty="0">
                <a:solidFill>
                  <a:schemeClr val="accent2">
                    <a:lumMod val="75000"/>
                  </a:schemeClr>
                </a:solidFill>
                <a:latin typeface="Arial" panose="020B0604020202020204" pitchFamily="34" charset="0"/>
                <a:cs typeface="Arial" panose="020B0604020202020204" pitchFamily="34" charset="0"/>
              </a:rPr>
              <a:t>3.</a:t>
            </a:r>
            <a:r>
              <a:rPr lang="en-US" sz="2100" i="1" dirty="0">
                <a:solidFill>
                  <a:schemeClr val="accent2">
                    <a:lumMod val="75000"/>
                  </a:schemeClr>
                </a:solidFill>
                <a:latin typeface="Arial" panose="020B0604020202020204" pitchFamily="34" charset="0"/>
                <a:cs typeface="Arial" panose="020B0604020202020204" pitchFamily="34" charset="0"/>
              </a:rPr>
              <a:t> </a:t>
            </a:r>
            <a:r>
              <a:rPr lang="en-US" sz="2800" b="1" dirty="0">
                <a:solidFill>
                  <a:schemeClr val="accent2">
                    <a:lumMod val="75000"/>
                  </a:schemeClr>
                </a:solidFill>
                <a:latin typeface="Arial" panose="020B0604020202020204" pitchFamily="34" charset="0"/>
                <a:cs typeface="Arial" panose="020B0604020202020204" pitchFamily="34" charset="0"/>
              </a:rPr>
              <a:t>“CARS” microspectrometer at FLNP – description and</a:t>
            </a:r>
          </a:p>
          <a:p>
            <a:pPr>
              <a:defRPr/>
            </a:pPr>
            <a:r>
              <a:rPr lang="en-US" sz="2800" b="1" dirty="0">
                <a:solidFill>
                  <a:schemeClr val="accent2">
                    <a:lumMod val="75000"/>
                  </a:schemeClr>
                </a:solidFill>
                <a:latin typeface="Arial" panose="020B0604020202020204" pitchFamily="34" charset="0"/>
                <a:cs typeface="Arial" panose="020B0604020202020204" pitchFamily="34" charset="0"/>
              </a:rPr>
              <a:t>    operating modalities</a:t>
            </a:r>
          </a:p>
          <a:p>
            <a:pPr marL="452438" lvl="1">
              <a:tabLst>
                <a:tab pos="447675" algn="l"/>
              </a:tabLst>
              <a:defRPr/>
            </a:pPr>
            <a:endParaRPr lang="en-US" sz="2100" i="1" dirty="0">
              <a:solidFill>
                <a:prstClr val="black"/>
              </a:solidFill>
              <a:latin typeface="Arial" panose="020B0604020202020204" pitchFamily="34" charset="0"/>
              <a:cs typeface="Arial" panose="020B0604020202020204" pitchFamily="34" charset="0"/>
            </a:endParaRPr>
          </a:p>
          <a:p>
            <a:pPr marL="0" lvl="1">
              <a:tabLst>
                <a:tab pos="447675" algn="l"/>
              </a:tabLst>
              <a:defRPr/>
            </a:pPr>
            <a:r>
              <a:rPr lang="en-US" sz="2800" b="1" dirty="0">
                <a:solidFill>
                  <a:prstClr val="black"/>
                </a:solidFill>
                <a:latin typeface="Arial" panose="020B0604020202020204" pitchFamily="34" charset="0"/>
                <a:cs typeface="Arial" panose="020B0604020202020204" pitchFamily="34" charset="0"/>
              </a:rPr>
              <a:t>4. Examples of applications in Life Science</a:t>
            </a:r>
          </a:p>
          <a:p>
            <a:pPr marL="457200" lvl="2">
              <a:tabLst>
                <a:tab pos="447675" algn="l"/>
              </a:tabLst>
              <a:defRPr/>
            </a:pPr>
            <a:r>
              <a:rPr lang="en-US" sz="2800" b="1" dirty="0">
                <a:solidFill>
                  <a:prstClr val="black"/>
                </a:solidFill>
                <a:latin typeface="Arial" panose="020B0604020202020204" pitchFamily="34" charset="0"/>
                <a:cs typeface="Arial" panose="020B0604020202020204" pitchFamily="34" charset="0"/>
              </a:rPr>
              <a:t>	</a:t>
            </a:r>
          </a:p>
        </p:txBody>
      </p:sp>
      <p:sp>
        <p:nvSpPr>
          <p:cNvPr id="8" name="Номер слайда 2">
            <a:extLst>
              <a:ext uri="{FF2B5EF4-FFF2-40B4-BE49-F238E27FC236}">
                <a16:creationId xmlns:a16="http://schemas.microsoft.com/office/drawing/2014/main" id="{F3E618CD-8601-4AB9-B008-59A11B5E87D6}"/>
              </a:ext>
            </a:extLst>
          </p:cNvPr>
          <p:cNvSpPr txBox="1">
            <a:spLocks/>
          </p:cNvSpPr>
          <p:nvPr/>
        </p:nvSpPr>
        <p:spPr bwMode="auto">
          <a:xfrm>
            <a:off x="11424592" y="6492875"/>
            <a:ext cx="76740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None/>
            </a:pPr>
            <a:fld id="{00BC50F8-9B4C-4D46-8920-2FE3B9E2EA94}" type="slidenum">
              <a:rPr lang="ro-RO" altLang="ru-RU" sz="1200" b="1">
                <a:solidFill>
                  <a:srgbClr val="000000"/>
                </a:solidFill>
                <a:latin typeface="Arial" charset="0"/>
                <a:cs typeface="Arial" charset="0"/>
              </a:rPr>
              <a:pPr algn="r" eaLnBrk="1" fontAlgn="base" hangingPunct="1">
                <a:spcBef>
                  <a:spcPct val="0"/>
                </a:spcBef>
                <a:spcAft>
                  <a:spcPct val="0"/>
                </a:spcAft>
                <a:buNone/>
              </a:pPr>
              <a:t>13</a:t>
            </a:fld>
            <a:endParaRPr lang="ro-RO" altLang="ru-RU" sz="1200" b="1" dirty="0">
              <a:solidFill>
                <a:srgbClr val="000000"/>
              </a:solidFill>
              <a:latin typeface="Arial" charset="0"/>
              <a:cs typeface="Arial" charset="0"/>
            </a:endParaRPr>
          </a:p>
        </p:txBody>
      </p:sp>
    </p:spTree>
    <p:extLst>
      <p:ext uri="{BB962C8B-B14F-4D97-AF65-F5344CB8AC3E}">
        <p14:creationId xmlns:p14="http://schemas.microsoft.com/office/powerpoint/2010/main" val="3350162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Прямая со стрелкой 8"/>
          <p:cNvCxnSpPr/>
          <p:nvPr/>
        </p:nvCxnSpPr>
        <p:spPr>
          <a:xfrm flipV="1">
            <a:off x="2351584" y="1556792"/>
            <a:ext cx="0" cy="432048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a:off x="2351585" y="5589240"/>
            <a:ext cx="18739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567609" y="5445224"/>
            <a:ext cx="607859" cy="338554"/>
          </a:xfrm>
          <a:prstGeom prst="rect">
            <a:avLst/>
          </a:prstGeom>
          <a:noFill/>
        </p:spPr>
        <p:txBody>
          <a:bodyPr wrap="none" rtlCol="0">
            <a:spAutoFit/>
          </a:bodyPr>
          <a:lstStyle/>
          <a:p>
            <a:r>
              <a:rPr lang="ru-RU" sz="1600" b="1" dirty="0">
                <a:solidFill>
                  <a:prstClr val="white"/>
                </a:solidFill>
                <a:latin typeface="Arial" panose="020B0604020202020204" pitchFamily="34" charset="0"/>
                <a:cs typeface="Arial" panose="020B0604020202020204" pitchFamily="34" charset="0"/>
              </a:rPr>
              <a:t>10</a:t>
            </a:r>
            <a:r>
              <a:rPr lang="ru-RU" sz="1600" b="1" baseline="30000" dirty="0">
                <a:solidFill>
                  <a:prstClr val="white"/>
                </a:solidFill>
                <a:latin typeface="Arial" panose="020B0604020202020204" pitchFamily="34" charset="0"/>
                <a:cs typeface="Arial" panose="020B0604020202020204" pitchFamily="34" charset="0"/>
              </a:rPr>
              <a:t>-30</a:t>
            </a:r>
          </a:p>
        </p:txBody>
      </p:sp>
      <p:cxnSp>
        <p:nvCxnSpPr>
          <p:cNvPr id="18" name="Прямая соединительная линия 17"/>
          <p:cNvCxnSpPr/>
          <p:nvPr/>
        </p:nvCxnSpPr>
        <p:spPr>
          <a:xfrm>
            <a:off x="2351585" y="4797152"/>
            <a:ext cx="18739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567609" y="4653136"/>
            <a:ext cx="607859" cy="338554"/>
          </a:xfrm>
          <a:prstGeom prst="rect">
            <a:avLst/>
          </a:prstGeom>
          <a:noFill/>
        </p:spPr>
        <p:txBody>
          <a:bodyPr wrap="none" rtlCol="0">
            <a:spAutoFit/>
          </a:bodyPr>
          <a:lstStyle/>
          <a:p>
            <a:r>
              <a:rPr lang="ru-RU" sz="1600" b="1" dirty="0">
                <a:solidFill>
                  <a:prstClr val="white"/>
                </a:solidFill>
                <a:latin typeface="Arial" panose="020B0604020202020204" pitchFamily="34" charset="0"/>
                <a:cs typeface="Arial" panose="020B0604020202020204" pitchFamily="34" charset="0"/>
              </a:rPr>
              <a:t>10</a:t>
            </a:r>
            <a:r>
              <a:rPr lang="ru-RU" sz="1600" b="1" baseline="30000" dirty="0">
                <a:solidFill>
                  <a:prstClr val="white"/>
                </a:solidFill>
                <a:latin typeface="Arial" panose="020B0604020202020204" pitchFamily="34" charset="0"/>
                <a:cs typeface="Arial" panose="020B0604020202020204" pitchFamily="34" charset="0"/>
              </a:rPr>
              <a:t>-26</a:t>
            </a:r>
          </a:p>
        </p:txBody>
      </p:sp>
      <p:cxnSp>
        <p:nvCxnSpPr>
          <p:cNvPr id="20" name="Прямая соединительная линия 19"/>
          <p:cNvCxnSpPr/>
          <p:nvPr/>
        </p:nvCxnSpPr>
        <p:spPr>
          <a:xfrm>
            <a:off x="2351585" y="3140968"/>
            <a:ext cx="18739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a:xfrm>
            <a:off x="2351585" y="4005064"/>
            <a:ext cx="18739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a:off x="2351585" y="2348880"/>
            <a:ext cx="18739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567609" y="3861048"/>
            <a:ext cx="607859" cy="338554"/>
          </a:xfrm>
          <a:prstGeom prst="rect">
            <a:avLst/>
          </a:prstGeom>
          <a:noFill/>
        </p:spPr>
        <p:txBody>
          <a:bodyPr wrap="none" rtlCol="0">
            <a:spAutoFit/>
          </a:bodyPr>
          <a:lstStyle/>
          <a:p>
            <a:r>
              <a:rPr lang="ru-RU" sz="1600" b="1" dirty="0">
                <a:solidFill>
                  <a:prstClr val="white"/>
                </a:solidFill>
                <a:latin typeface="Arial" panose="020B0604020202020204" pitchFamily="34" charset="0"/>
                <a:cs typeface="Arial" panose="020B0604020202020204" pitchFamily="34" charset="0"/>
              </a:rPr>
              <a:t>10</a:t>
            </a:r>
            <a:r>
              <a:rPr lang="ru-RU" sz="1600" b="1" baseline="30000" dirty="0">
                <a:solidFill>
                  <a:prstClr val="white"/>
                </a:solidFill>
                <a:latin typeface="Arial" panose="020B0604020202020204" pitchFamily="34" charset="0"/>
                <a:cs typeface="Arial" panose="020B0604020202020204" pitchFamily="34" charset="0"/>
              </a:rPr>
              <a:t>-22</a:t>
            </a:r>
          </a:p>
        </p:txBody>
      </p:sp>
      <p:sp>
        <p:nvSpPr>
          <p:cNvPr id="25" name="TextBox 24"/>
          <p:cNvSpPr txBox="1"/>
          <p:nvPr/>
        </p:nvSpPr>
        <p:spPr>
          <a:xfrm>
            <a:off x="2567609" y="2996952"/>
            <a:ext cx="607859" cy="338554"/>
          </a:xfrm>
          <a:prstGeom prst="rect">
            <a:avLst/>
          </a:prstGeom>
          <a:noFill/>
        </p:spPr>
        <p:txBody>
          <a:bodyPr wrap="none" rtlCol="0">
            <a:spAutoFit/>
          </a:bodyPr>
          <a:lstStyle/>
          <a:p>
            <a:r>
              <a:rPr lang="ru-RU" sz="1600" b="1" dirty="0">
                <a:solidFill>
                  <a:prstClr val="white"/>
                </a:solidFill>
                <a:latin typeface="Arial" panose="020B0604020202020204" pitchFamily="34" charset="0"/>
                <a:cs typeface="Arial" panose="020B0604020202020204" pitchFamily="34" charset="0"/>
              </a:rPr>
              <a:t>10</a:t>
            </a:r>
            <a:r>
              <a:rPr lang="ru-RU" sz="1600" b="1" baseline="30000" dirty="0">
                <a:solidFill>
                  <a:prstClr val="white"/>
                </a:solidFill>
                <a:latin typeface="Arial" panose="020B0604020202020204" pitchFamily="34" charset="0"/>
                <a:cs typeface="Arial" panose="020B0604020202020204" pitchFamily="34" charset="0"/>
              </a:rPr>
              <a:t>-18</a:t>
            </a:r>
          </a:p>
        </p:txBody>
      </p:sp>
      <p:sp>
        <p:nvSpPr>
          <p:cNvPr id="26" name="TextBox 25"/>
          <p:cNvSpPr txBox="1"/>
          <p:nvPr/>
        </p:nvSpPr>
        <p:spPr>
          <a:xfrm>
            <a:off x="2567609" y="2204864"/>
            <a:ext cx="607859" cy="338554"/>
          </a:xfrm>
          <a:prstGeom prst="rect">
            <a:avLst/>
          </a:prstGeom>
          <a:noFill/>
        </p:spPr>
        <p:txBody>
          <a:bodyPr wrap="none" rtlCol="0">
            <a:spAutoFit/>
          </a:bodyPr>
          <a:lstStyle/>
          <a:p>
            <a:r>
              <a:rPr lang="ru-RU" sz="1600" b="1" dirty="0">
                <a:solidFill>
                  <a:prstClr val="white"/>
                </a:solidFill>
                <a:latin typeface="Arial" panose="020B0604020202020204" pitchFamily="34" charset="0"/>
                <a:cs typeface="Arial" panose="020B0604020202020204" pitchFamily="34" charset="0"/>
              </a:rPr>
              <a:t>10</a:t>
            </a:r>
            <a:r>
              <a:rPr lang="ru-RU" sz="1600" b="1" baseline="30000" dirty="0">
                <a:solidFill>
                  <a:prstClr val="white"/>
                </a:solidFill>
                <a:latin typeface="Arial" panose="020B0604020202020204" pitchFamily="34" charset="0"/>
                <a:cs typeface="Arial" panose="020B0604020202020204" pitchFamily="34" charset="0"/>
              </a:rPr>
              <a:t>-14</a:t>
            </a:r>
          </a:p>
        </p:txBody>
      </p:sp>
      <p:sp>
        <p:nvSpPr>
          <p:cNvPr id="29" name="TextBox 28"/>
          <p:cNvSpPr txBox="1"/>
          <p:nvPr/>
        </p:nvSpPr>
        <p:spPr>
          <a:xfrm>
            <a:off x="4153045" y="1161011"/>
            <a:ext cx="7797228" cy="2274405"/>
          </a:xfrm>
          <a:prstGeom prst="rect">
            <a:avLst/>
          </a:prstGeom>
          <a:solidFill>
            <a:srgbClr val="EFE8FC"/>
          </a:solidFill>
        </p:spPr>
        <p:txBody>
          <a:bodyPr wrap="square" rtlCol="0">
            <a:spAutoFit/>
          </a:bodyPr>
          <a:lstStyle/>
          <a:p>
            <a:pPr marL="285750" indent="-285750">
              <a:lnSpc>
                <a:spcPct val="120000"/>
              </a:lnSpc>
              <a:buFont typeface="Wingdings" panose="05000000000000000000" pitchFamily="2" charset="2"/>
              <a:buChar char="Ø"/>
            </a:pPr>
            <a:r>
              <a:rPr lang="en-US" sz="2000" b="1" u="sng" dirty="0">
                <a:solidFill>
                  <a:srgbClr val="C00000"/>
                </a:solidFill>
                <a:latin typeface="Arial" panose="020B0604020202020204" pitchFamily="34" charset="0"/>
                <a:cs typeface="Arial" panose="020B0604020202020204" pitchFamily="34" charset="0"/>
              </a:rPr>
              <a:t>RS</a:t>
            </a:r>
            <a:r>
              <a:rPr lang="ru-RU" sz="2000" b="1" dirty="0">
                <a:solidFill>
                  <a:prstClr val="black"/>
                </a:solidFill>
                <a:latin typeface="Arial" panose="020B0604020202020204" pitchFamily="34" charset="0"/>
                <a:cs typeface="Arial" panose="020B0604020202020204" pitchFamily="34" charset="0"/>
              </a:rPr>
              <a:t> –</a:t>
            </a:r>
            <a:r>
              <a:rPr lang="en-US" sz="2000" b="1" dirty="0">
                <a:solidFill>
                  <a:prstClr val="black"/>
                </a:solidFill>
                <a:latin typeface="Arial" panose="020B0604020202020204" pitchFamily="34" charset="0"/>
                <a:cs typeface="Arial" panose="020B0604020202020204" pitchFamily="34" charset="0"/>
              </a:rPr>
              <a:t> </a:t>
            </a:r>
            <a:r>
              <a:rPr lang="en-US" sz="2000" b="1" dirty="0">
                <a:solidFill>
                  <a:srgbClr val="C00000"/>
                </a:solidFill>
                <a:latin typeface="Arial" panose="020B0604020202020204" pitchFamily="34" charset="0"/>
                <a:cs typeface="Arial" panose="020B0604020202020204" pitchFamily="34" charset="0"/>
              </a:rPr>
              <a:t>R</a:t>
            </a:r>
            <a:r>
              <a:rPr lang="en-US" sz="2000" b="1" dirty="0">
                <a:solidFill>
                  <a:prstClr val="black"/>
                </a:solidFill>
                <a:latin typeface="Arial" panose="020B0604020202020204" pitchFamily="34" charset="0"/>
                <a:cs typeface="Arial" panose="020B0604020202020204" pitchFamily="34" charset="0"/>
              </a:rPr>
              <a:t>aman </a:t>
            </a:r>
            <a:r>
              <a:rPr lang="en-US" sz="2000" b="1" dirty="0">
                <a:solidFill>
                  <a:srgbClr val="C00000"/>
                </a:solidFill>
                <a:latin typeface="Arial" panose="020B0604020202020204" pitchFamily="34" charset="0"/>
                <a:cs typeface="Arial" panose="020B0604020202020204" pitchFamily="34" charset="0"/>
              </a:rPr>
              <a:t>S</a:t>
            </a:r>
            <a:r>
              <a:rPr lang="en-US" sz="2000" b="1" dirty="0">
                <a:solidFill>
                  <a:prstClr val="black"/>
                </a:solidFill>
                <a:latin typeface="Arial" panose="020B0604020202020204" pitchFamily="34" charset="0"/>
                <a:cs typeface="Arial" panose="020B0604020202020204" pitchFamily="34" charset="0"/>
              </a:rPr>
              <a:t>cattering (spontaneous) – weak!</a:t>
            </a:r>
            <a:endParaRPr lang="ru-RU" sz="2000" b="1" dirty="0">
              <a:solidFill>
                <a:prstClr val="black"/>
              </a:solidFill>
              <a:latin typeface="Arial" panose="020B0604020202020204" pitchFamily="34" charset="0"/>
              <a:cs typeface="Arial" panose="020B0604020202020204" pitchFamily="34" charset="0"/>
            </a:endParaRPr>
          </a:p>
          <a:p>
            <a:pPr marL="285750" indent="-285750">
              <a:lnSpc>
                <a:spcPct val="120000"/>
              </a:lnSpc>
              <a:buFont typeface="Wingdings" panose="05000000000000000000" pitchFamily="2" charset="2"/>
              <a:buChar char="Ø"/>
            </a:pPr>
            <a:r>
              <a:rPr lang="en-US" sz="2000" b="1" u="sng" dirty="0">
                <a:solidFill>
                  <a:srgbClr val="C00000"/>
                </a:solidFill>
                <a:latin typeface="Arial" panose="020B0604020202020204" pitchFamily="34" charset="0"/>
                <a:cs typeface="Arial" panose="020B0604020202020204" pitchFamily="34" charset="0"/>
              </a:rPr>
              <a:t>RRS</a:t>
            </a:r>
            <a:r>
              <a:rPr lang="ru-RU" sz="2000" b="1" dirty="0">
                <a:solidFill>
                  <a:prstClr val="black"/>
                </a:solidFill>
                <a:latin typeface="Arial" panose="020B0604020202020204" pitchFamily="34" charset="0"/>
                <a:cs typeface="Arial" panose="020B0604020202020204" pitchFamily="34" charset="0"/>
              </a:rPr>
              <a:t> – </a:t>
            </a:r>
            <a:r>
              <a:rPr lang="en-US" sz="2000" b="1" dirty="0">
                <a:solidFill>
                  <a:srgbClr val="C00000"/>
                </a:solidFill>
                <a:latin typeface="Arial" panose="020B0604020202020204" pitchFamily="34" charset="0"/>
                <a:cs typeface="Arial" panose="020B0604020202020204" pitchFamily="34" charset="0"/>
              </a:rPr>
              <a:t>R</a:t>
            </a:r>
            <a:r>
              <a:rPr lang="en-US" sz="2000" b="1" dirty="0">
                <a:solidFill>
                  <a:prstClr val="black"/>
                </a:solidFill>
                <a:latin typeface="Arial" panose="020B0604020202020204" pitchFamily="34" charset="0"/>
                <a:cs typeface="Arial" panose="020B0604020202020204" pitchFamily="34" charset="0"/>
              </a:rPr>
              <a:t>esonance </a:t>
            </a:r>
            <a:r>
              <a:rPr lang="en-US" sz="2000" b="1" dirty="0">
                <a:solidFill>
                  <a:srgbClr val="C00000"/>
                </a:solidFill>
                <a:latin typeface="Arial" panose="020B0604020202020204" pitchFamily="34" charset="0"/>
                <a:cs typeface="Arial" panose="020B0604020202020204" pitchFamily="34" charset="0"/>
              </a:rPr>
              <a:t>R</a:t>
            </a:r>
            <a:r>
              <a:rPr lang="en-US" sz="2000" b="1" dirty="0">
                <a:solidFill>
                  <a:prstClr val="black"/>
                </a:solidFill>
                <a:latin typeface="Arial" panose="020B0604020202020204" pitchFamily="34" charset="0"/>
                <a:cs typeface="Arial" panose="020B0604020202020204" pitchFamily="34" charset="0"/>
              </a:rPr>
              <a:t>aman </a:t>
            </a:r>
            <a:r>
              <a:rPr lang="en-US" sz="2000" b="1" dirty="0">
                <a:solidFill>
                  <a:srgbClr val="C00000"/>
                </a:solidFill>
                <a:latin typeface="Arial" panose="020B0604020202020204" pitchFamily="34" charset="0"/>
                <a:cs typeface="Arial" panose="020B0604020202020204" pitchFamily="34" charset="0"/>
              </a:rPr>
              <a:t>S</a:t>
            </a:r>
            <a:r>
              <a:rPr lang="en-US" sz="2000" b="1" dirty="0">
                <a:solidFill>
                  <a:prstClr val="black"/>
                </a:solidFill>
                <a:latin typeface="Arial" panose="020B0604020202020204" pitchFamily="34" charset="0"/>
                <a:cs typeface="Arial" panose="020B0604020202020204" pitchFamily="34" charset="0"/>
              </a:rPr>
              <a:t>cattering</a:t>
            </a:r>
            <a:r>
              <a:rPr lang="ru-RU" sz="2000" b="1" dirty="0">
                <a:solidFill>
                  <a:prstClr val="black"/>
                </a:solidFill>
                <a:latin typeface="Arial" panose="020B0604020202020204" pitchFamily="34" charset="0"/>
                <a:cs typeface="Arial" panose="020B0604020202020204" pitchFamily="34" charset="0"/>
              </a:rPr>
              <a:t> – </a:t>
            </a:r>
            <a:r>
              <a:rPr lang="en-US" sz="2000" b="1" dirty="0">
                <a:solidFill>
                  <a:prstClr val="black"/>
                </a:solidFill>
                <a:latin typeface="Arial" panose="020B0604020202020204" pitchFamily="34" charset="0"/>
                <a:cs typeface="Arial" panose="020B0604020202020204" pitchFamily="34" charset="0"/>
              </a:rPr>
              <a:t>strong!</a:t>
            </a:r>
          </a:p>
          <a:p>
            <a:pPr marL="285750" indent="-285750">
              <a:lnSpc>
                <a:spcPct val="120000"/>
              </a:lnSpc>
              <a:buFont typeface="Wingdings" panose="05000000000000000000" pitchFamily="2" charset="2"/>
              <a:buChar char="Ø"/>
            </a:pPr>
            <a:r>
              <a:rPr lang="en-US" sz="2000" b="1" u="sng" dirty="0">
                <a:solidFill>
                  <a:srgbClr val="C00000"/>
                </a:solidFill>
                <a:latin typeface="Arial" panose="020B0604020202020204" pitchFamily="34" charset="0"/>
                <a:cs typeface="Arial" panose="020B0604020202020204" pitchFamily="34" charset="0"/>
              </a:rPr>
              <a:t>CARS</a:t>
            </a:r>
            <a:r>
              <a:rPr lang="en-US" sz="2000" b="1" dirty="0">
                <a:solidFill>
                  <a:prstClr val="black"/>
                </a:solidFill>
                <a:latin typeface="Arial" panose="020B0604020202020204" pitchFamily="34" charset="0"/>
                <a:cs typeface="Arial" panose="020B0604020202020204" pitchFamily="34" charset="0"/>
              </a:rPr>
              <a:t> – </a:t>
            </a:r>
            <a:r>
              <a:rPr lang="en-US" sz="2000" b="1" dirty="0">
                <a:solidFill>
                  <a:srgbClr val="C00000"/>
                </a:solidFill>
                <a:latin typeface="Arial" panose="020B0604020202020204" pitchFamily="34" charset="0"/>
                <a:cs typeface="Arial" panose="020B0604020202020204" pitchFamily="34" charset="0"/>
              </a:rPr>
              <a:t>C</a:t>
            </a:r>
            <a:r>
              <a:rPr lang="en-US" sz="2000" b="1" dirty="0">
                <a:solidFill>
                  <a:prstClr val="black"/>
                </a:solidFill>
                <a:latin typeface="Arial" panose="020B0604020202020204" pitchFamily="34" charset="0"/>
                <a:cs typeface="Arial" panose="020B0604020202020204" pitchFamily="34" charset="0"/>
              </a:rPr>
              <a:t>oherent </a:t>
            </a:r>
            <a:r>
              <a:rPr lang="en-US" sz="2000" b="1" dirty="0">
                <a:solidFill>
                  <a:srgbClr val="C00000"/>
                </a:solidFill>
                <a:latin typeface="Arial" panose="020B0604020202020204" pitchFamily="34" charset="0"/>
                <a:cs typeface="Arial" panose="020B0604020202020204" pitchFamily="34" charset="0"/>
              </a:rPr>
              <a:t>A</a:t>
            </a:r>
            <a:r>
              <a:rPr lang="en-US" sz="2000" b="1" dirty="0">
                <a:solidFill>
                  <a:prstClr val="black"/>
                </a:solidFill>
                <a:latin typeface="Arial" panose="020B0604020202020204" pitchFamily="34" charset="0"/>
                <a:cs typeface="Arial" panose="020B0604020202020204" pitchFamily="34" charset="0"/>
              </a:rPr>
              <a:t>nti-Stokes </a:t>
            </a:r>
            <a:r>
              <a:rPr lang="en-US" sz="2000" b="1" dirty="0">
                <a:solidFill>
                  <a:srgbClr val="C00000"/>
                </a:solidFill>
                <a:latin typeface="Arial" panose="020B0604020202020204" pitchFamily="34" charset="0"/>
                <a:cs typeface="Arial" panose="020B0604020202020204" pitchFamily="34" charset="0"/>
              </a:rPr>
              <a:t>R</a:t>
            </a:r>
            <a:r>
              <a:rPr lang="en-US" sz="2000" b="1" dirty="0">
                <a:solidFill>
                  <a:prstClr val="black"/>
                </a:solidFill>
                <a:latin typeface="Arial" panose="020B0604020202020204" pitchFamily="34" charset="0"/>
                <a:cs typeface="Arial" panose="020B0604020202020204" pitchFamily="34" charset="0"/>
              </a:rPr>
              <a:t>aman </a:t>
            </a:r>
            <a:r>
              <a:rPr lang="en-US" sz="2000" b="1" dirty="0">
                <a:solidFill>
                  <a:srgbClr val="C00000"/>
                </a:solidFill>
                <a:latin typeface="Arial" panose="020B0604020202020204" pitchFamily="34" charset="0"/>
                <a:cs typeface="Arial" panose="020B0604020202020204" pitchFamily="34" charset="0"/>
              </a:rPr>
              <a:t>S</a:t>
            </a:r>
            <a:r>
              <a:rPr lang="en-US" sz="2000" b="1" dirty="0">
                <a:solidFill>
                  <a:prstClr val="black"/>
                </a:solidFill>
                <a:latin typeface="Arial" panose="020B0604020202020204" pitchFamily="34" charset="0"/>
                <a:cs typeface="Arial" panose="020B0604020202020204" pitchFamily="34" charset="0"/>
              </a:rPr>
              <a:t>cattering – strong!</a:t>
            </a:r>
          </a:p>
          <a:p>
            <a:pPr marL="285750" indent="-285750">
              <a:lnSpc>
                <a:spcPct val="120000"/>
              </a:lnSpc>
              <a:buFont typeface="Wingdings" panose="05000000000000000000" pitchFamily="2" charset="2"/>
              <a:buChar char="Ø"/>
            </a:pPr>
            <a:r>
              <a:rPr lang="en-US" sz="2000" b="1" u="sng" dirty="0">
                <a:solidFill>
                  <a:srgbClr val="C00000"/>
                </a:solidFill>
                <a:latin typeface="Arial" panose="020B0604020202020204" pitchFamily="34" charset="0"/>
                <a:cs typeface="Arial" panose="020B0604020202020204" pitchFamily="34" charset="0"/>
              </a:rPr>
              <a:t>SERS</a:t>
            </a:r>
            <a:r>
              <a:rPr lang="ru-RU" sz="2000" b="1" dirty="0">
                <a:solidFill>
                  <a:prstClr val="black"/>
                </a:solidFill>
                <a:latin typeface="Arial" panose="020B0604020202020204" pitchFamily="34" charset="0"/>
                <a:cs typeface="Arial" panose="020B0604020202020204" pitchFamily="34" charset="0"/>
              </a:rPr>
              <a:t> – </a:t>
            </a:r>
            <a:r>
              <a:rPr lang="en-US" sz="2000" b="1" dirty="0">
                <a:solidFill>
                  <a:srgbClr val="C00000"/>
                </a:solidFill>
                <a:latin typeface="Arial" panose="020B0604020202020204" pitchFamily="34" charset="0"/>
                <a:cs typeface="Arial" panose="020B0604020202020204" pitchFamily="34" charset="0"/>
              </a:rPr>
              <a:t>S</a:t>
            </a:r>
            <a:r>
              <a:rPr lang="en-US" sz="2000" b="1" dirty="0">
                <a:solidFill>
                  <a:prstClr val="black"/>
                </a:solidFill>
                <a:latin typeface="Arial" panose="020B0604020202020204" pitchFamily="34" charset="0"/>
                <a:cs typeface="Arial" panose="020B0604020202020204" pitchFamily="34" charset="0"/>
              </a:rPr>
              <a:t>urface </a:t>
            </a:r>
            <a:r>
              <a:rPr lang="en-US" sz="2000" b="1" dirty="0">
                <a:solidFill>
                  <a:srgbClr val="C00000"/>
                </a:solidFill>
                <a:latin typeface="Arial" panose="020B0604020202020204" pitchFamily="34" charset="0"/>
                <a:cs typeface="Arial" panose="020B0604020202020204" pitchFamily="34" charset="0"/>
              </a:rPr>
              <a:t>E</a:t>
            </a:r>
            <a:r>
              <a:rPr lang="en-US" sz="2000" b="1" dirty="0">
                <a:solidFill>
                  <a:prstClr val="black"/>
                </a:solidFill>
                <a:latin typeface="Arial" panose="020B0604020202020204" pitchFamily="34" charset="0"/>
                <a:cs typeface="Arial" panose="020B0604020202020204" pitchFamily="34" charset="0"/>
              </a:rPr>
              <a:t>nhanced </a:t>
            </a:r>
            <a:r>
              <a:rPr lang="en-US" sz="2000" b="1" dirty="0">
                <a:solidFill>
                  <a:srgbClr val="C00000"/>
                </a:solidFill>
                <a:latin typeface="Arial" panose="020B0604020202020204" pitchFamily="34" charset="0"/>
                <a:cs typeface="Arial" panose="020B0604020202020204" pitchFamily="34" charset="0"/>
              </a:rPr>
              <a:t>R</a:t>
            </a:r>
            <a:r>
              <a:rPr lang="en-US" sz="2000" b="1" dirty="0">
                <a:solidFill>
                  <a:prstClr val="black"/>
                </a:solidFill>
                <a:latin typeface="Arial" panose="020B0604020202020204" pitchFamily="34" charset="0"/>
                <a:cs typeface="Arial" panose="020B0604020202020204" pitchFamily="34" charset="0"/>
              </a:rPr>
              <a:t>aman </a:t>
            </a:r>
            <a:r>
              <a:rPr lang="en-US" sz="2000" b="1" dirty="0">
                <a:solidFill>
                  <a:srgbClr val="C00000"/>
                </a:solidFill>
                <a:latin typeface="Arial" panose="020B0604020202020204" pitchFamily="34" charset="0"/>
                <a:cs typeface="Arial" panose="020B0604020202020204" pitchFamily="34" charset="0"/>
              </a:rPr>
              <a:t>S</a:t>
            </a:r>
            <a:r>
              <a:rPr lang="en-US" sz="2000" b="1" dirty="0">
                <a:solidFill>
                  <a:prstClr val="black"/>
                </a:solidFill>
                <a:latin typeface="Arial" panose="020B0604020202020204" pitchFamily="34" charset="0"/>
                <a:cs typeface="Arial" panose="020B0604020202020204" pitchFamily="34" charset="0"/>
              </a:rPr>
              <a:t>cattering – very strong!</a:t>
            </a:r>
          </a:p>
          <a:p>
            <a:pPr marL="285750" indent="-285750">
              <a:lnSpc>
                <a:spcPct val="120000"/>
              </a:lnSpc>
              <a:buFont typeface="Wingdings" panose="05000000000000000000" pitchFamily="2" charset="2"/>
              <a:buChar char="Ø"/>
            </a:pPr>
            <a:r>
              <a:rPr lang="en-US" sz="2000" b="1" u="sng" dirty="0">
                <a:solidFill>
                  <a:srgbClr val="C00000"/>
                </a:solidFill>
                <a:latin typeface="Arial" panose="020B0604020202020204" pitchFamily="34" charset="0"/>
                <a:cs typeface="Arial" panose="020B0604020202020204" pitchFamily="34" charset="0"/>
              </a:rPr>
              <a:t>SECARS</a:t>
            </a:r>
            <a:r>
              <a:rPr lang="ru-RU" sz="2000" b="1" dirty="0">
                <a:solidFill>
                  <a:prstClr val="black"/>
                </a:solidFill>
                <a:latin typeface="Arial" panose="020B0604020202020204" pitchFamily="34" charset="0"/>
                <a:cs typeface="Arial" panose="020B0604020202020204" pitchFamily="34" charset="0"/>
              </a:rPr>
              <a:t> – </a:t>
            </a:r>
            <a:r>
              <a:rPr lang="en-US" sz="2000" b="1" dirty="0">
                <a:solidFill>
                  <a:srgbClr val="C00000"/>
                </a:solidFill>
                <a:latin typeface="Arial" panose="020B0604020202020204" pitchFamily="34" charset="0"/>
                <a:cs typeface="Arial" panose="020B0604020202020204" pitchFamily="34" charset="0"/>
              </a:rPr>
              <a:t>S</a:t>
            </a:r>
            <a:r>
              <a:rPr lang="en-US" sz="2000" b="1" dirty="0">
                <a:solidFill>
                  <a:prstClr val="black"/>
                </a:solidFill>
                <a:latin typeface="Arial" panose="020B0604020202020204" pitchFamily="34" charset="0"/>
                <a:cs typeface="Arial" panose="020B0604020202020204" pitchFamily="34" charset="0"/>
              </a:rPr>
              <a:t>urface </a:t>
            </a:r>
            <a:r>
              <a:rPr lang="en-US" sz="2000" b="1" dirty="0">
                <a:solidFill>
                  <a:srgbClr val="C00000"/>
                </a:solidFill>
                <a:latin typeface="Arial" panose="020B0604020202020204" pitchFamily="34" charset="0"/>
                <a:cs typeface="Arial" panose="020B0604020202020204" pitchFamily="34" charset="0"/>
              </a:rPr>
              <a:t>E</a:t>
            </a:r>
            <a:r>
              <a:rPr lang="en-US" sz="2000" b="1" dirty="0">
                <a:solidFill>
                  <a:prstClr val="black"/>
                </a:solidFill>
                <a:latin typeface="Arial" panose="020B0604020202020204" pitchFamily="34" charset="0"/>
                <a:cs typeface="Arial" panose="020B0604020202020204" pitchFamily="34" charset="0"/>
              </a:rPr>
              <a:t>nhanced </a:t>
            </a:r>
            <a:r>
              <a:rPr lang="en-US" sz="2000" b="1" dirty="0">
                <a:solidFill>
                  <a:srgbClr val="C00000"/>
                </a:solidFill>
                <a:latin typeface="Arial" panose="020B0604020202020204" pitchFamily="34" charset="0"/>
                <a:cs typeface="Arial" panose="020B0604020202020204" pitchFamily="34" charset="0"/>
              </a:rPr>
              <a:t>CARS </a:t>
            </a:r>
            <a:endParaRPr lang="ru-RU" sz="2000" b="1" dirty="0">
              <a:solidFill>
                <a:srgbClr val="C00000"/>
              </a:solidFill>
              <a:latin typeface="Arial" panose="020B0604020202020204" pitchFamily="34" charset="0"/>
              <a:cs typeface="Arial" panose="020B0604020202020204" pitchFamily="34" charset="0"/>
            </a:endParaRPr>
          </a:p>
          <a:p>
            <a:pPr marL="285750" indent="-285750">
              <a:lnSpc>
                <a:spcPct val="120000"/>
              </a:lnSpc>
              <a:buFont typeface="Wingdings" panose="05000000000000000000" pitchFamily="2" charset="2"/>
              <a:buChar char="Ø"/>
            </a:pPr>
            <a:r>
              <a:rPr lang="en-US" sz="2000" b="1" u="sng" dirty="0">
                <a:solidFill>
                  <a:srgbClr val="1F497D">
                    <a:lumMod val="75000"/>
                  </a:srgbClr>
                </a:solidFill>
                <a:latin typeface="Arial" panose="020B0604020202020204" pitchFamily="34" charset="0"/>
                <a:cs typeface="Arial" panose="020B0604020202020204" pitchFamily="34" charset="0"/>
              </a:rPr>
              <a:t>TERS</a:t>
            </a:r>
            <a:r>
              <a:rPr lang="en-US" sz="2000" b="1" dirty="0">
                <a:solidFill>
                  <a:prstClr val="black"/>
                </a:solidFill>
                <a:latin typeface="Arial" panose="020B0604020202020204" pitchFamily="34" charset="0"/>
                <a:cs typeface="Arial" panose="020B0604020202020204" pitchFamily="34" charset="0"/>
              </a:rPr>
              <a:t> – </a:t>
            </a:r>
            <a:r>
              <a:rPr lang="en-US" sz="2000" b="1" dirty="0">
                <a:solidFill>
                  <a:srgbClr val="4F81BD">
                    <a:lumMod val="75000"/>
                  </a:srgbClr>
                </a:solidFill>
                <a:latin typeface="Arial" panose="020B0604020202020204" pitchFamily="34" charset="0"/>
                <a:cs typeface="Arial" panose="020B0604020202020204" pitchFamily="34" charset="0"/>
              </a:rPr>
              <a:t>T</a:t>
            </a:r>
            <a:r>
              <a:rPr lang="en-US" sz="2000" b="1" dirty="0">
                <a:solidFill>
                  <a:prstClr val="black"/>
                </a:solidFill>
                <a:latin typeface="Arial" panose="020B0604020202020204" pitchFamily="34" charset="0"/>
                <a:cs typeface="Arial" panose="020B0604020202020204" pitchFamily="34" charset="0"/>
              </a:rPr>
              <a:t>ip-</a:t>
            </a:r>
            <a:r>
              <a:rPr lang="en-US" sz="2000" b="1" dirty="0">
                <a:solidFill>
                  <a:srgbClr val="4F81BD">
                    <a:lumMod val="75000"/>
                  </a:srgbClr>
                </a:solidFill>
                <a:latin typeface="Arial" panose="020B0604020202020204" pitchFamily="34" charset="0"/>
                <a:cs typeface="Arial" panose="020B0604020202020204" pitchFamily="34" charset="0"/>
              </a:rPr>
              <a:t>E</a:t>
            </a:r>
            <a:r>
              <a:rPr lang="en-US" sz="2000" b="1" dirty="0">
                <a:solidFill>
                  <a:prstClr val="black"/>
                </a:solidFill>
                <a:latin typeface="Arial" panose="020B0604020202020204" pitchFamily="34" charset="0"/>
                <a:cs typeface="Arial" panose="020B0604020202020204" pitchFamily="34" charset="0"/>
              </a:rPr>
              <a:t>nhanced </a:t>
            </a:r>
            <a:r>
              <a:rPr lang="en-US" sz="2000" b="1" dirty="0">
                <a:solidFill>
                  <a:srgbClr val="4F81BD">
                    <a:lumMod val="75000"/>
                  </a:srgbClr>
                </a:solidFill>
                <a:latin typeface="Arial" panose="020B0604020202020204" pitchFamily="34" charset="0"/>
                <a:cs typeface="Arial" panose="020B0604020202020204" pitchFamily="34" charset="0"/>
              </a:rPr>
              <a:t>R</a:t>
            </a:r>
            <a:r>
              <a:rPr lang="en-US" sz="2000" b="1" dirty="0">
                <a:solidFill>
                  <a:prstClr val="black"/>
                </a:solidFill>
                <a:latin typeface="Arial" panose="020B0604020202020204" pitchFamily="34" charset="0"/>
                <a:cs typeface="Arial" panose="020B0604020202020204" pitchFamily="34" charset="0"/>
              </a:rPr>
              <a:t>aman </a:t>
            </a:r>
            <a:r>
              <a:rPr lang="en-US" sz="2000" b="1" dirty="0">
                <a:solidFill>
                  <a:srgbClr val="4F81BD">
                    <a:lumMod val="75000"/>
                  </a:srgbClr>
                </a:solidFill>
                <a:latin typeface="Arial" panose="020B0604020202020204" pitchFamily="34" charset="0"/>
                <a:cs typeface="Arial" panose="020B0604020202020204" pitchFamily="34" charset="0"/>
              </a:rPr>
              <a:t>S</a:t>
            </a:r>
            <a:r>
              <a:rPr lang="en-US" sz="2000" b="1" dirty="0">
                <a:solidFill>
                  <a:prstClr val="black"/>
                </a:solidFill>
                <a:latin typeface="Arial" panose="020B0604020202020204" pitchFamily="34" charset="0"/>
                <a:cs typeface="Arial" panose="020B0604020202020204" pitchFamily="34" charset="0"/>
              </a:rPr>
              <a:t>pectroscopy</a:t>
            </a:r>
            <a:r>
              <a:rPr lang="ru-RU" sz="2000" b="1" dirty="0">
                <a:solidFill>
                  <a:prstClr val="black"/>
                </a:solidFill>
                <a:latin typeface="Arial" panose="020B0604020202020204" pitchFamily="34" charset="0"/>
                <a:cs typeface="Arial" panose="020B0604020202020204" pitchFamily="34" charset="0"/>
              </a:rPr>
              <a:t> –</a:t>
            </a:r>
            <a:r>
              <a:rPr lang="en-US" sz="2000" b="1" dirty="0">
                <a:solidFill>
                  <a:prstClr val="black"/>
                </a:solidFill>
                <a:latin typeface="Arial" panose="020B0604020202020204" pitchFamily="34" charset="0"/>
                <a:cs typeface="Arial" panose="020B0604020202020204" pitchFamily="34" charset="0"/>
              </a:rPr>
              <a:t> moderate!</a:t>
            </a:r>
          </a:p>
        </p:txBody>
      </p:sp>
      <p:sp>
        <p:nvSpPr>
          <p:cNvPr id="2" name="TextBox 1"/>
          <p:cNvSpPr txBox="1"/>
          <p:nvPr/>
        </p:nvSpPr>
        <p:spPr>
          <a:xfrm>
            <a:off x="4390694" y="3799492"/>
            <a:ext cx="7321930" cy="461665"/>
          </a:xfrm>
          <a:prstGeom prst="rect">
            <a:avLst/>
          </a:prstGeom>
          <a:noFill/>
          <a:ln>
            <a:solidFill>
              <a:srgbClr val="C00000"/>
            </a:solidFill>
          </a:ln>
        </p:spPr>
        <p:txBody>
          <a:bodyPr wrap="square" rtlCol="0">
            <a:spAutoFit/>
          </a:bodyPr>
          <a:lstStyle/>
          <a:p>
            <a:pPr algn="ctr"/>
            <a:r>
              <a:rPr lang="en-US" sz="2400" b="1" u="sng" dirty="0">
                <a:solidFill>
                  <a:srgbClr val="1F497D"/>
                </a:solidFill>
                <a:latin typeface="Arial" panose="020B0604020202020204" pitchFamily="34" charset="0"/>
                <a:cs typeface="Arial" panose="020B0604020202020204" pitchFamily="34" charset="0"/>
              </a:rPr>
              <a:t>SMD</a:t>
            </a:r>
            <a:r>
              <a:rPr lang="ru-RU" sz="2400" b="1" u="sng" dirty="0">
                <a:solidFill>
                  <a:srgbClr val="1F497D"/>
                </a:solidFill>
                <a:latin typeface="Arial" panose="020B0604020202020204" pitchFamily="34" charset="0"/>
                <a:cs typeface="Arial" panose="020B0604020202020204" pitchFamily="34" charset="0"/>
              </a:rPr>
              <a:t> </a:t>
            </a:r>
            <a:r>
              <a:rPr lang="ru-RU" sz="2400" b="1" dirty="0">
                <a:solidFill>
                  <a:srgbClr val="1F497D"/>
                </a:solidFill>
                <a:latin typeface="Arial" panose="020B0604020202020204" pitchFamily="34" charset="0"/>
                <a:cs typeface="Arial" panose="020B0604020202020204" pitchFamily="34" charset="0"/>
              </a:rPr>
              <a:t>– </a:t>
            </a:r>
            <a:r>
              <a:rPr lang="en-US" sz="2400" b="1" dirty="0">
                <a:solidFill>
                  <a:srgbClr val="1F497D"/>
                </a:solidFill>
                <a:latin typeface="Arial" panose="020B0604020202020204" pitchFamily="34" charset="0"/>
                <a:cs typeface="Arial" panose="020B0604020202020204" pitchFamily="34" charset="0"/>
              </a:rPr>
              <a:t>single molecule detection level ~ (10</a:t>
            </a:r>
            <a:r>
              <a:rPr lang="en-US" sz="2400" b="1" baseline="30000" dirty="0">
                <a:solidFill>
                  <a:srgbClr val="1F497D"/>
                </a:solidFill>
                <a:latin typeface="Arial" panose="020B0604020202020204" pitchFamily="34" charset="0"/>
                <a:cs typeface="Arial" panose="020B0604020202020204" pitchFamily="34" charset="0"/>
              </a:rPr>
              <a:t>-15</a:t>
            </a:r>
            <a:r>
              <a:rPr lang="en-US" sz="2400" b="1" dirty="0">
                <a:solidFill>
                  <a:srgbClr val="1F497D"/>
                </a:solidFill>
                <a:latin typeface="Arial" panose="020B0604020202020204" pitchFamily="34" charset="0"/>
                <a:cs typeface="Arial" panose="020B0604020202020204" pitchFamily="34" charset="0"/>
              </a:rPr>
              <a:t>)</a:t>
            </a:r>
            <a:endParaRPr lang="ru-RU" sz="2400" dirty="0">
              <a:solidFill>
                <a:srgbClr val="1F497D"/>
              </a:solidFill>
              <a:latin typeface="Calibri"/>
            </a:endParaRPr>
          </a:p>
        </p:txBody>
      </p:sp>
      <p:pic>
        <p:nvPicPr>
          <p:cNvPr id="696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746" y="887047"/>
            <a:ext cx="3587789" cy="5758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Заголовок 1"/>
          <p:cNvSpPr txBox="1">
            <a:spLocks/>
          </p:cNvSpPr>
          <p:nvPr/>
        </p:nvSpPr>
        <p:spPr>
          <a:xfrm>
            <a:off x="450471" y="0"/>
            <a:ext cx="11449272" cy="7647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u="sng" dirty="0">
                <a:solidFill>
                  <a:prstClr val="black"/>
                </a:solidFill>
                <a:latin typeface="Arial" panose="020B0604020202020204" pitchFamily="34" charset="0"/>
                <a:cs typeface="Arial" panose="020B0604020202020204" pitchFamily="34" charset="0"/>
              </a:rPr>
              <a:t>Modern modalities of enhanced Raman microspectroscopy</a:t>
            </a:r>
            <a:endParaRPr lang="ru-RU" sz="2800" b="1" u="sng" dirty="0">
              <a:solidFill>
                <a:prstClr val="black"/>
              </a:solidFill>
              <a:latin typeface="Arial" panose="020B0604020202020204" pitchFamily="34" charset="0"/>
              <a:cs typeface="Arial" panose="020B0604020202020204" pitchFamily="34" charset="0"/>
            </a:endParaRPr>
          </a:p>
        </p:txBody>
      </p:sp>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7967" y="4625233"/>
            <a:ext cx="4032448" cy="187371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2" name="Номер слайда 2"/>
          <p:cNvSpPr txBox="1">
            <a:spLocks/>
          </p:cNvSpPr>
          <p:nvPr/>
        </p:nvSpPr>
        <p:spPr bwMode="auto">
          <a:xfrm>
            <a:off x="11712624" y="6492875"/>
            <a:ext cx="444166"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None/>
            </a:pPr>
            <a:fld id="{00BC50F8-9B4C-4D46-8920-2FE3B9E2EA94}" type="slidenum">
              <a:rPr lang="ro-RO" altLang="ru-RU" sz="1400" b="1">
                <a:solidFill>
                  <a:srgbClr val="000000"/>
                </a:solidFill>
                <a:latin typeface="Arial" charset="0"/>
                <a:cs typeface="Arial" charset="0"/>
              </a:rPr>
              <a:pPr algn="r" eaLnBrk="1" fontAlgn="base" hangingPunct="1">
                <a:spcBef>
                  <a:spcPct val="0"/>
                </a:spcBef>
                <a:spcAft>
                  <a:spcPct val="0"/>
                </a:spcAft>
                <a:buNone/>
              </a:pPr>
              <a:t>14</a:t>
            </a:fld>
            <a:endParaRPr lang="ro-RO" altLang="ru-RU" sz="1400" b="1" dirty="0">
              <a:solidFill>
                <a:srgbClr val="000000"/>
              </a:solidFill>
              <a:latin typeface="Arial" charset="0"/>
              <a:cs typeface="Arial" charset="0"/>
            </a:endParaRPr>
          </a:p>
        </p:txBody>
      </p:sp>
    </p:spTree>
    <p:extLst>
      <p:ext uri="{BB962C8B-B14F-4D97-AF65-F5344CB8AC3E}">
        <p14:creationId xmlns:p14="http://schemas.microsoft.com/office/powerpoint/2010/main" val="3283366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1"/>
          </p:nvPr>
        </p:nvSpPr>
        <p:spPr/>
        <p:txBody>
          <a:bodyPr/>
          <a:lstStyle/>
          <a:p>
            <a:pPr>
              <a:defRPr/>
            </a:pPr>
            <a:fld id="{3745DAF7-607F-4402-89EF-335670FBF867}" type="slidenum">
              <a:rPr lang="ru-RU" b="1">
                <a:solidFill>
                  <a:srgbClr val="FFFFFF"/>
                </a:solidFill>
              </a:rPr>
              <a:pPr>
                <a:defRPr/>
              </a:pPr>
              <a:t>15</a:t>
            </a:fld>
            <a:endParaRPr lang="ru-RU" b="1" dirty="0">
              <a:solidFill>
                <a:srgbClr val="FFFFFF"/>
              </a:solidFill>
            </a:endParaRPr>
          </a:p>
        </p:txBody>
      </p:sp>
      <p:graphicFrame>
        <p:nvGraphicFramePr>
          <p:cNvPr id="8" name="Объект 7"/>
          <p:cNvGraphicFramePr>
            <a:graphicFrameLocks noChangeAspect="1"/>
          </p:cNvGraphicFramePr>
          <p:nvPr>
            <p:extLst/>
          </p:nvPr>
        </p:nvGraphicFramePr>
        <p:xfrm>
          <a:off x="1719867" y="1951509"/>
          <a:ext cx="5343698" cy="1940130"/>
        </p:xfrm>
        <a:graphic>
          <a:graphicData uri="http://schemas.openxmlformats.org/presentationml/2006/ole">
            <mc:AlternateContent xmlns:mc="http://schemas.openxmlformats.org/markup-compatibility/2006">
              <mc:Choice xmlns:v="urn:schemas-microsoft-com:vml" Requires="v">
                <p:oleObj spid="_x0000_s76065" name="PHOTO-PAINT" r:id="rId4" imgW="8545085" imgH="2742857" progId="CorelPHOTOPAINT.Image.13">
                  <p:embed/>
                </p:oleObj>
              </mc:Choice>
              <mc:Fallback>
                <p:oleObj name="PHOTO-PAINT" r:id="rId4" imgW="8545085" imgH="2742857" progId="CorelPHOTOPAINT.Image.13">
                  <p:embed/>
                  <p:pic>
                    <p:nvPicPr>
                      <p:cNvPr id="8" name="Объект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9867" y="1951509"/>
                        <a:ext cx="5343698" cy="1940130"/>
                      </a:xfrm>
                      <a:prstGeom prst="rect">
                        <a:avLst/>
                      </a:prstGeom>
                      <a:noFill/>
                      <a:ln>
                        <a:solidFill>
                          <a:schemeClr val="tx1"/>
                        </a:solidFill>
                      </a:ln>
                    </p:spPr>
                  </p:pic>
                </p:oleObj>
              </mc:Fallback>
            </mc:AlternateContent>
          </a:graphicData>
        </a:graphic>
      </p:graphicFrame>
      <p:pic>
        <p:nvPicPr>
          <p:cNvPr id="10" name="Picture 4"/>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0177" y="2852937"/>
            <a:ext cx="2307125"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0" name="Picture 6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34699" y="1916833"/>
            <a:ext cx="2598078" cy="86652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407368" y="820451"/>
            <a:ext cx="11305255" cy="969496"/>
          </a:xfrm>
          <a:prstGeom prst="rect">
            <a:avLst/>
          </a:prstGeom>
          <a:noFill/>
        </p:spPr>
        <p:txBody>
          <a:bodyPr wrap="square" rtlCol="0">
            <a:spAutoFit/>
          </a:bodyPr>
          <a:lstStyle/>
          <a:p>
            <a:pPr algn="just"/>
            <a:r>
              <a:rPr lang="en-US" sz="1900" b="1" dirty="0">
                <a:solidFill>
                  <a:srgbClr val="000000"/>
                </a:solidFill>
                <a:latin typeface="Arial"/>
              </a:rPr>
              <a:t>CARS is a third-order nonlinear process that involves a pump beam at a frequency </a:t>
            </a:r>
            <a:r>
              <a:rPr lang="en-US" sz="1900" b="1" dirty="0" err="1">
                <a:solidFill>
                  <a:srgbClr val="000000"/>
                </a:solidFill>
                <a:latin typeface="Arial"/>
              </a:rPr>
              <a:t>ω</a:t>
            </a:r>
            <a:r>
              <a:rPr lang="en-US" sz="1900" b="1" baseline="-25000" dirty="0" err="1">
                <a:solidFill>
                  <a:srgbClr val="000000"/>
                </a:solidFill>
                <a:latin typeface="Arial"/>
              </a:rPr>
              <a:t>p</a:t>
            </a:r>
            <a:r>
              <a:rPr lang="en-US" sz="1900" b="1" dirty="0">
                <a:solidFill>
                  <a:srgbClr val="000000"/>
                </a:solidFill>
                <a:latin typeface="Arial"/>
              </a:rPr>
              <a:t> and a Stokes beam at a frequency of </a:t>
            </a:r>
            <a:r>
              <a:rPr lang="en-US" sz="1900" b="1" dirty="0" err="1">
                <a:solidFill>
                  <a:srgbClr val="000000"/>
                </a:solidFill>
                <a:latin typeface="Arial"/>
              </a:rPr>
              <a:t>ω</a:t>
            </a:r>
            <a:r>
              <a:rPr lang="en-US" sz="1900" b="1" baseline="-25000" dirty="0" err="1">
                <a:solidFill>
                  <a:srgbClr val="000000"/>
                </a:solidFill>
                <a:latin typeface="Arial"/>
              </a:rPr>
              <a:t>s</a:t>
            </a:r>
            <a:r>
              <a:rPr lang="en-US" sz="1900" b="1" dirty="0">
                <a:solidFill>
                  <a:srgbClr val="000000"/>
                </a:solidFill>
                <a:latin typeface="Arial"/>
              </a:rPr>
              <a:t>. The signal at the anti-Stokes frequency is generated in the phase-matching direction. </a:t>
            </a:r>
            <a:endParaRPr lang="ru-RU" dirty="0">
              <a:solidFill>
                <a:srgbClr val="000000"/>
              </a:solidFill>
              <a:latin typeface="Arial"/>
            </a:endParaRPr>
          </a:p>
        </p:txBody>
      </p:sp>
      <p:sp>
        <p:nvSpPr>
          <p:cNvPr id="6" name="TextBox 5"/>
          <p:cNvSpPr txBox="1"/>
          <p:nvPr/>
        </p:nvSpPr>
        <p:spPr>
          <a:xfrm>
            <a:off x="1886737" y="4141027"/>
            <a:ext cx="8212505" cy="369332"/>
          </a:xfrm>
          <a:prstGeom prst="rect">
            <a:avLst/>
          </a:prstGeom>
          <a:noFill/>
        </p:spPr>
        <p:txBody>
          <a:bodyPr wrap="none" rtlCol="0">
            <a:spAutoFit/>
          </a:bodyPr>
          <a:lstStyle/>
          <a:p>
            <a:r>
              <a:rPr lang="en-US" b="1" dirty="0">
                <a:solidFill>
                  <a:srgbClr val="000000"/>
                </a:solidFill>
                <a:latin typeface="Arial"/>
              </a:rPr>
              <a:t>The sample is stimulated through a four-wave mixing parametric process.</a:t>
            </a:r>
            <a:endParaRPr lang="ru-RU" dirty="0">
              <a:solidFill>
                <a:srgbClr val="000000"/>
              </a:solidFill>
              <a:latin typeface="Arial"/>
            </a:endParaRPr>
          </a:p>
        </p:txBody>
      </p:sp>
      <p:sp>
        <p:nvSpPr>
          <p:cNvPr id="9" name="TextBox 8"/>
          <p:cNvSpPr txBox="1"/>
          <p:nvPr/>
        </p:nvSpPr>
        <p:spPr>
          <a:xfrm>
            <a:off x="460093" y="5476336"/>
            <a:ext cx="11449271" cy="923330"/>
          </a:xfrm>
          <a:prstGeom prst="rect">
            <a:avLst/>
          </a:prstGeom>
          <a:solidFill>
            <a:schemeClr val="bg1"/>
          </a:solidFill>
        </p:spPr>
        <p:txBody>
          <a:bodyPr wrap="square" rtlCol="0">
            <a:spAutoFit/>
          </a:bodyPr>
          <a:lstStyle/>
          <a:p>
            <a:pPr algn="just"/>
            <a:r>
              <a:rPr lang="en-US" b="1" dirty="0">
                <a:latin typeface="Arial"/>
              </a:rPr>
              <a:t>The vibrational contrast in CARS is created when the pump-Stokes frequency difference matches </a:t>
            </a:r>
            <a:r>
              <a:rPr lang="en-US" b="1" dirty="0">
                <a:latin typeface="Arial"/>
                <a:sym typeface="Symbol"/>
              </a:rPr>
              <a:t>molecular vibration of a particular chemical bond  = </a:t>
            </a:r>
            <a:r>
              <a:rPr lang="en-US" altLang="ru-RU" b="1" dirty="0" err="1">
                <a:latin typeface="Arial"/>
                <a:cs typeface="Arial" panose="020B0604020202020204" pitchFamily="34" charset="0"/>
              </a:rPr>
              <a:t>ω</a:t>
            </a:r>
            <a:r>
              <a:rPr lang="en-US" altLang="ru-RU" b="1" baseline="-25000" dirty="0" err="1">
                <a:latin typeface="Arial"/>
                <a:cs typeface="Arial" panose="020B0604020202020204" pitchFamily="34" charset="0"/>
              </a:rPr>
              <a:t>vib</a:t>
            </a:r>
            <a:r>
              <a:rPr lang="en-US" altLang="ru-RU" b="1" baseline="-25000" dirty="0">
                <a:latin typeface="Arial"/>
                <a:cs typeface="Arial" panose="020B0604020202020204" pitchFamily="34" charset="0"/>
              </a:rPr>
              <a:t> </a:t>
            </a:r>
            <a:r>
              <a:rPr lang="en-US" b="1" dirty="0">
                <a:latin typeface="Arial"/>
                <a:sym typeface="Symbol"/>
              </a:rPr>
              <a:t> and the oscillations of molecules with that bond are driven coherently. Thus, CARS provides a chemically specific signature of various molecules.</a:t>
            </a:r>
            <a:endParaRPr lang="ru-RU" b="1" dirty="0">
              <a:latin typeface="Arial"/>
            </a:endParaRPr>
          </a:p>
        </p:txBody>
      </p:sp>
      <p:sp>
        <p:nvSpPr>
          <p:cNvPr id="12" name="TextBox 11"/>
          <p:cNvSpPr txBox="1"/>
          <p:nvPr/>
        </p:nvSpPr>
        <p:spPr>
          <a:xfrm>
            <a:off x="2458436" y="45075"/>
            <a:ext cx="7561685" cy="584775"/>
          </a:xfrm>
          <a:prstGeom prst="rect">
            <a:avLst/>
          </a:prstGeom>
          <a:noFill/>
        </p:spPr>
        <p:txBody>
          <a:bodyPr wrap="none" rtlCol="0">
            <a:spAutoFit/>
          </a:bodyPr>
          <a:lstStyle/>
          <a:p>
            <a:r>
              <a:rPr lang="en-US" sz="3200" b="1" u="sng" dirty="0">
                <a:solidFill>
                  <a:srgbClr val="FFFFFF"/>
                </a:solidFill>
                <a:latin typeface="Arial"/>
              </a:rPr>
              <a:t>Physical background of CARS in brief</a:t>
            </a:r>
            <a:endParaRPr lang="ru-RU" dirty="0">
              <a:solidFill>
                <a:srgbClr val="000000"/>
              </a:solidFill>
              <a:latin typeface="Arial"/>
            </a:endParaRPr>
          </a:p>
        </p:txBody>
      </p:sp>
      <p:sp>
        <p:nvSpPr>
          <p:cNvPr id="19" name="Скругленный прямоугольник 18"/>
          <p:cNvSpPr/>
          <p:nvPr/>
        </p:nvSpPr>
        <p:spPr>
          <a:xfrm>
            <a:off x="1631504" y="4574973"/>
            <a:ext cx="4444847" cy="607422"/>
          </a:xfrm>
          <a:prstGeom prst="roundRect">
            <a:avLst/>
          </a:prstGeom>
          <a:solidFill>
            <a:schemeClr val="accent1">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prstClr val="white"/>
                </a:solidFill>
                <a:latin typeface="Arial"/>
                <a:cs typeface="Arial" pitchFamily="34" charset="0"/>
              </a:rPr>
              <a:t>I</a:t>
            </a:r>
            <a:r>
              <a:rPr lang="en-US" sz="2400" b="1" baseline="-25000" dirty="0">
                <a:solidFill>
                  <a:prstClr val="white"/>
                </a:solidFill>
                <a:latin typeface="Arial"/>
                <a:cs typeface="Arial" pitchFamily="34" charset="0"/>
              </a:rPr>
              <a:t>CARS</a:t>
            </a:r>
            <a:r>
              <a:rPr lang="en-US" sz="2400" b="1" dirty="0">
                <a:solidFill>
                  <a:prstClr val="white"/>
                </a:solidFill>
                <a:latin typeface="Arial"/>
                <a:cs typeface="Arial" pitchFamily="34" charset="0"/>
              </a:rPr>
              <a:t>(</a:t>
            </a:r>
            <a:r>
              <a:rPr lang="el-GR" sz="2400" b="1" dirty="0">
                <a:solidFill>
                  <a:prstClr val="white"/>
                </a:solidFill>
                <a:latin typeface="Arial"/>
                <a:cs typeface="Arial" pitchFamily="34" charset="0"/>
              </a:rPr>
              <a:t>ω</a:t>
            </a:r>
            <a:r>
              <a:rPr lang="en-US" sz="2400" b="1" dirty="0">
                <a:solidFill>
                  <a:prstClr val="white"/>
                </a:solidFill>
                <a:latin typeface="Arial"/>
                <a:cs typeface="Arial" pitchFamily="34" charset="0"/>
              </a:rPr>
              <a:t>)</a:t>
            </a:r>
            <a:r>
              <a:rPr lang="en-US" sz="2400" b="1" baseline="-25000" dirty="0">
                <a:solidFill>
                  <a:prstClr val="white"/>
                </a:solidFill>
                <a:latin typeface="Arial"/>
                <a:cs typeface="Arial" pitchFamily="34" charset="0"/>
              </a:rPr>
              <a:t> </a:t>
            </a:r>
            <a:r>
              <a:rPr lang="en-US" sz="2400" b="1" dirty="0">
                <a:solidFill>
                  <a:prstClr val="white"/>
                </a:solidFill>
                <a:latin typeface="Arial"/>
                <a:cs typeface="Arial" pitchFamily="34" charset="0"/>
              </a:rPr>
              <a:t>~ </a:t>
            </a:r>
            <a:r>
              <a:rPr lang="en-US" sz="2400" dirty="0">
                <a:solidFill>
                  <a:prstClr val="white"/>
                </a:solidFill>
                <a:latin typeface="Arial"/>
                <a:cs typeface="Arial" pitchFamily="34" charset="0"/>
              </a:rPr>
              <a:t>|</a:t>
            </a:r>
            <a:r>
              <a:rPr lang="en-US" sz="2400" b="1" dirty="0">
                <a:solidFill>
                  <a:prstClr val="white"/>
                </a:solidFill>
                <a:latin typeface="Arial"/>
                <a:cs typeface="Arial" pitchFamily="34" charset="0"/>
                <a:sym typeface="Symbol"/>
              </a:rPr>
              <a:t></a:t>
            </a:r>
            <a:r>
              <a:rPr lang="en-US" sz="2400" b="1" baseline="-25000" dirty="0">
                <a:solidFill>
                  <a:prstClr val="white"/>
                </a:solidFill>
                <a:latin typeface="Arial"/>
                <a:cs typeface="Arial" pitchFamily="34" charset="0"/>
                <a:sym typeface="Symbol"/>
              </a:rPr>
              <a:t>CARS</a:t>
            </a:r>
            <a:r>
              <a:rPr lang="en-US" sz="2400" b="1" baseline="30000" dirty="0">
                <a:solidFill>
                  <a:prstClr val="white"/>
                </a:solidFill>
                <a:latin typeface="Arial"/>
                <a:cs typeface="Arial" pitchFamily="34" charset="0"/>
                <a:sym typeface="Symbol"/>
              </a:rPr>
              <a:t>(3)</a:t>
            </a:r>
            <a:r>
              <a:rPr lang="en-US" sz="2400" dirty="0">
                <a:solidFill>
                  <a:prstClr val="white"/>
                </a:solidFill>
                <a:latin typeface="Arial"/>
                <a:cs typeface="Arial" pitchFamily="34" charset="0"/>
              </a:rPr>
              <a:t>|</a:t>
            </a:r>
            <a:r>
              <a:rPr lang="en-US" sz="2400" baseline="30000" dirty="0">
                <a:solidFill>
                  <a:prstClr val="white"/>
                </a:solidFill>
                <a:latin typeface="Arial"/>
                <a:cs typeface="Arial" pitchFamily="34" charset="0"/>
              </a:rPr>
              <a:t>2</a:t>
            </a:r>
            <a:r>
              <a:rPr lang="en-US" sz="2400" b="1" dirty="0">
                <a:solidFill>
                  <a:prstClr val="white"/>
                </a:solidFill>
                <a:latin typeface="Arial"/>
                <a:cs typeface="Arial" pitchFamily="34" charset="0"/>
                <a:sym typeface="Symbol"/>
              </a:rPr>
              <a:t> </a:t>
            </a:r>
            <a:r>
              <a:rPr lang="en-US" b="1" dirty="0">
                <a:solidFill>
                  <a:prstClr val="white"/>
                </a:solidFill>
                <a:latin typeface="Arial"/>
                <a:cs typeface="Arial" pitchFamily="34" charset="0"/>
                <a:sym typeface="Symbol"/>
              </a:rPr>
              <a:t>x</a:t>
            </a:r>
            <a:r>
              <a:rPr lang="en-US" sz="2400" b="1" dirty="0">
                <a:solidFill>
                  <a:prstClr val="white"/>
                </a:solidFill>
                <a:latin typeface="Arial"/>
                <a:cs typeface="Arial" pitchFamily="34" charset="0"/>
                <a:sym typeface="Symbol"/>
              </a:rPr>
              <a:t> </a:t>
            </a:r>
            <a:r>
              <a:rPr lang="en-US" sz="2400" dirty="0">
                <a:solidFill>
                  <a:prstClr val="white"/>
                </a:solidFill>
                <a:latin typeface="Arial"/>
                <a:cs typeface="Arial" pitchFamily="34" charset="0"/>
              </a:rPr>
              <a:t>I</a:t>
            </a:r>
            <a:r>
              <a:rPr lang="en-US" sz="2400" b="1" baseline="-25000" dirty="0">
                <a:solidFill>
                  <a:prstClr val="white"/>
                </a:solidFill>
                <a:latin typeface="Arial"/>
                <a:cs typeface="Arial" pitchFamily="34" charset="0"/>
              </a:rPr>
              <a:t>p</a:t>
            </a:r>
            <a:r>
              <a:rPr lang="en-US" sz="2400" baseline="30000" dirty="0">
                <a:solidFill>
                  <a:prstClr val="white"/>
                </a:solidFill>
                <a:latin typeface="Arial"/>
                <a:cs typeface="Arial" pitchFamily="34" charset="0"/>
              </a:rPr>
              <a:t>2</a:t>
            </a:r>
            <a:r>
              <a:rPr lang="en-US" sz="2400" b="1" baseline="30000" dirty="0">
                <a:solidFill>
                  <a:prstClr val="white"/>
                </a:solidFill>
                <a:latin typeface="Arial"/>
                <a:cs typeface="Arial" pitchFamily="34" charset="0"/>
              </a:rPr>
              <a:t> </a:t>
            </a:r>
            <a:r>
              <a:rPr lang="en-US" sz="2400" dirty="0">
                <a:solidFill>
                  <a:prstClr val="white"/>
                </a:solidFill>
                <a:latin typeface="Arial"/>
                <a:cs typeface="Arial" pitchFamily="34" charset="0"/>
              </a:rPr>
              <a:t>I</a:t>
            </a:r>
            <a:r>
              <a:rPr lang="en-US" sz="2400" b="1" baseline="-25000" dirty="0">
                <a:solidFill>
                  <a:prstClr val="white"/>
                </a:solidFill>
                <a:latin typeface="Arial"/>
                <a:cs typeface="Arial" pitchFamily="34" charset="0"/>
              </a:rPr>
              <a:t>S </a:t>
            </a:r>
            <a:r>
              <a:rPr lang="en-US" b="1" dirty="0">
                <a:solidFill>
                  <a:prstClr val="white"/>
                </a:solidFill>
                <a:latin typeface="Arial"/>
                <a:cs typeface="Arial" pitchFamily="34" charset="0"/>
              </a:rPr>
              <a:t>x </a:t>
            </a:r>
            <a:r>
              <a:rPr lang="en-US" sz="2400" dirty="0">
                <a:solidFill>
                  <a:prstClr val="white"/>
                </a:solidFill>
                <a:latin typeface="Arial"/>
                <a:cs typeface="Arial" pitchFamily="34" charset="0"/>
              </a:rPr>
              <a:t>N</a:t>
            </a:r>
            <a:r>
              <a:rPr lang="en-US" sz="2400" baseline="30000" dirty="0">
                <a:solidFill>
                  <a:prstClr val="white"/>
                </a:solidFill>
                <a:latin typeface="Arial"/>
                <a:cs typeface="Arial" pitchFamily="34" charset="0"/>
              </a:rPr>
              <a:t>2</a:t>
            </a:r>
            <a:r>
              <a:rPr lang="en-US" b="1" dirty="0">
                <a:solidFill>
                  <a:prstClr val="white"/>
                </a:solidFill>
                <a:latin typeface="Arial"/>
                <a:cs typeface="Arial" pitchFamily="34" charset="0"/>
              </a:rPr>
              <a:t> </a:t>
            </a:r>
            <a:r>
              <a:rPr lang="en-US" sz="2400" b="1" baseline="-25000" dirty="0">
                <a:solidFill>
                  <a:prstClr val="white"/>
                </a:solidFill>
                <a:latin typeface="Arial"/>
                <a:cs typeface="Arial" pitchFamily="34" charset="0"/>
              </a:rPr>
              <a:t> </a:t>
            </a:r>
            <a:endParaRPr lang="ru-RU" sz="2400" b="1" baseline="30000" dirty="0">
              <a:solidFill>
                <a:prstClr val="white"/>
              </a:solidFill>
              <a:latin typeface="Arial"/>
              <a:cs typeface="Arial" pitchFamily="34" charset="0"/>
            </a:endParaRPr>
          </a:p>
        </p:txBody>
      </p:sp>
      <p:sp>
        <p:nvSpPr>
          <p:cNvPr id="18" name="TextBox 17"/>
          <p:cNvSpPr txBox="1"/>
          <p:nvPr/>
        </p:nvSpPr>
        <p:spPr>
          <a:xfrm>
            <a:off x="6416745" y="4714767"/>
            <a:ext cx="4556055" cy="369332"/>
          </a:xfrm>
          <a:prstGeom prst="rect">
            <a:avLst/>
          </a:prstGeom>
          <a:noFill/>
        </p:spPr>
        <p:txBody>
          <a:bodyPr wrap="none" rtlCol="0">
            <a:spAutoFit/>
          </a:bodyPr>
          <a:lstStyle/>
          <a:p>
            <a:r>
              <a:rPr lang="en-US" b="1" dirty="0">
                <a:solidFill>
                  <a:srgbClr val="000000"/>
                </a:solidFill>
                <a:latin typeface="Arial"/>
                <a:cs typeface="Arial" pitchFamily="34" charset="0"/>
                <a:sym typeface="Symbol"/>
              </a:rPr>
              <a:t></a:t>
            </a:r>
            <a:r>
              <a:rPr lang="en-US" b="1" baseline="30000" dirty="0">
                <a:solidFill>
                  <a:srgbClr val="000000"/>
                </a:solidFill>
                <a:latin typeface="Arial"/>
                <a:cs typeface="Arial" pitchFamily="34" charset="0"/>
                <a:sym typeface="Symbol"/>
              </a:rPr>
              <a:t>(3) </a:t>
            </a:r>
            <a:r>
              <a:rPr lang="en-US" b="1" dirty="0">
                <a:solidFill>
                  <a:srgbClr val="000000"/>
                </a:solidFill>
                <a:latin typeface="Arial"/>
                <a:cs typeface="Arial" pitchFamily="34" charset="0"/>
                <a:sym typeface="Symbol"/>
              </a:rPr>
              <a:t>– third-order nonlinear susceptibility</a:t>
            </a:r>
            <a:endParaRPr lang="ru-RU" dirty="0">
              <a:solidFill>
                <a:srgbClr val="000000"/>
              </a:solidFill>
              <a:latin typeface="Arial"/>
            </a:endParaRPr>
          </a:p>
        </p:txBody>
      </p:sp>
      <p:sp>
        <p:nvSpPr>
          <p:cNvPr id="16" name="Rectangle 5"/>
          <p:cNvSpPr>
            <a:spLocks noChangeArrowheads="1"/>
          </p:cNvSpPr>
          <p:nvPr/>
        </p:nvSpPr>
        <p:spPr bwMode="auto">
          <a:xfrm>
            <a:off x="7375619" y="3720209"/>
            <a:ext cx="2916238"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2200" b="1" dirty="0">
                <a:solidFill>
                  <a:srgbClr val="33339A"/>
                </a:solidFill>
                <a:latin typeface="Symbol" pitchFamily="18" charset="2"/>
                <a:cs typeface="Arial" pitchFamily="34" charset="0"/>
                <a:sym typeface="Symbol" pitchFamily="18" charset="2"/>
              </a:rPr>
              <a:t></a:t>
            </a:r>
            <a:r>
              <a:rPr lang="en-US" sz="2200" b="1" baseline="-25000" dirty="0">
                <a:solidFill>
                  <a:srgbClr val="33339A"/>
                </a:solidFill>
                <a:latin typeface="Times-Bold" charset="0"/>
                <a:cs typeface="Arial" pitchFamily="34" charset="0"/>
              </a:rPr>
              <a:t>AS</a:t>
            </a:r>
            <a:r>
              <a:rPr lang="en-US" sz="2200" b="1" dirty="0">
                <a:solidFill>
                  <a:srgbClr val="33339A"/>
                </a:solidFill>
                <a:latin typeface="Times-Bold" charset="0"/>
                <a:cs typeface="Arial" pitchFamily="34" charset="0"/>
              </a:rPr>
              <a:t> </a:t>
            </a:r>
            <a:r>
              <a:rPr lang="en-US" sz="2200" b="1" dirty="0">
                <a:solidFill>
                  <a:srgbClr val="000000"/>
                </a:solidFill>
                <a:latin typeface="Times-Roman" charset="0"/>
                <a:cs typeface="Arial" pitchFamily="34" charset="0"/>
              </a:rPr>
              <a:t>= 2</a:t>
            </a:r>
            <a:r>
              <a:rPr lang="en-US" sz="2200" b="1" dirty="0">
                <a:solidFill>
                  <a:srgbClr val="FF0000"/>
                </a:solidFill>
                <a:latin typeface="Symbol" pitchFamily="18" charset="2"/>
                <a:cs typeface="Arial" pitchFamily="34" charset="0"/>
                <a:sym typeface="Symbol" pitchFamily="18" charset="2"/>
              </a:rPr>
              <a:t></a:t>
            </a:r>
            <a:r>
              <a:rPr lang="en-US" sz="2200" b="1" baseline="-25000" dirty="0">
                <a:solidFill>
                  <a:srgbClr val="FF0000"/>
                </a:solidFill>
                <a:latin typeface="Times-Bold" charset="0"/>
                <a:cs typeface="Arial" pitchFamily="34" charset="0"/>
              </a:rPr>
              <a:t>pump</a:t>
            </a:r>
            <a:r>
              <a:rPr lang="en-US" sz="2200" b="1" dirty="0">
                <a:solidFill>
                  <a:srgbClr val="FF0000"/>
                </a:solidFill>
                <a:latin typeface="Times-Bold" charset="0"/>
                <a:cs typeface="Arial" pitchFamily="34" charset="0"/>
              </a:rPr>
              <a:t> </a:t>
            </a:r>
            <a:r>
              <a:rPr lang="en-US" sz="2200" b="1" dirty="0">
                <a:solidFill>
                  <a:srgbClr val="000000"/>
                </a:solidFill>
                <a:latin typeface="Times-Roman" charset="0"/>
                <a:cs typeface="Arial" pitchFamily="34" charset="0"/>
              </a:rPr>
              <a:t>- </a:t>
            </a:r>
            <a:r>
              <a:rPr lang="en-US" sz="2200" b="1" dirty="0">
                <a:solidFill>
                  <a:srgbClr val="FF9A00"/>
                </a:solidFill>
                <a:latin typeface="Symbol" pitchFamily="18" charset="2"/>
                <a:cs typeface="Arial" pitchFamily="34" charset="0"/>
                <a:sym typeface="Symbol" pitchFamily="18" charset="2"/>
              </a:rPr>
              <a:t></a:t>
            </a:r>
            <a:r>
              <a:rPr lang="en-US" sz="2200" b="1" baseline="-25000" dirty="0">
                <a:solidFill>
                  <a:srgbClr val="FF9A00"/>
                </a:solidFill>
                <a:latin typeface="Times-Bold" charset="0"/>
                <a:cs typeface="Arial" pitchFamily="34" charset="0"/>
              </a:rPr>
              <a:t>Stokes</a:t>
            </a:r>
          </a:p>
        </p:txBody>
      </p:sp>
    </p:spTree>
    <p:extLst>
      <p:ext uri="{BB962C8B-B14F-4D97-AF65-F5344CB8AC3E}">
        <p14:creationId xmlns:p14="http://schemas.microsoft.com/office/powerpoint/2010/main" val="161115341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B86BC0C4-B464-435C-B533-1442E6B59ABA}"/>
              </a:ext>
            </a:extLst>
          </p:cNvPr>
          <p:cNvSpPr>
            <a:spLocks noGrp="1"/>
          </p:cNvSpPr>
          <p:nvPr>
            <p:ph type="sldNum" sz="quarter" idx="11"/>
          </p:nvPr>
        </p:nvSpPr>
        <p:spPr>
          <a:xfrm>
            <a:off x="10972800" y="6580584"/>
            <a:ext cx="1219200" cy="304800"/>
          </a:xfrm>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3745DAF7-607F-4402-89EF-335670FBF867}" type="slidenum">
              <a:rPr kumimoji="0" lang="ru-RU" sz="1200" b="0" i="0" u="none" strike="noStrike" kern="1200" cap="none" spc="0" normalizeH="0" baseline="0" noProof="0" smtClean="0">
                <a:ln>
                  <a:noFill/>
                </a:ln>
                <a:solidFill>
                  <a:schemeClr val="bg1"/>
                </a:solidFill>
                <a:effectLst/>
                <a:uLnTx/>
                <a:uFillTx/>
                <a:latin typeface="Arial" panose="020B0604020202020204" pitchFamily="34" charset="0"/>
                <a:cs typeface="Arial" panose="020B0604020202020204" pitchFamily="34" charset="0"/>
              </a:rPr>
              <a:pPr marL="0" marR="0" lvl="0" indent="0" algn="r" defTabSz="914400" rtl="0" eaLnBrk="0" fontAlgn="auto" latinLnBrk="0" hangingPunct="0">
                <a:lnSpc>
                  <a:spcPct val="100000"/>
                </a:lnSpc>
                <a:spcBef>
                  <a:spcPts val="0"/>
                </a:spcBef>
                <a:spcAft>
                  <a:spcPts val="0"/>
                </a:spcAft>
                <a:buClrTx/>
                <a:buSzTx/>
                <a:buFontTx/>
                <a:buNone/>
                <a:tabLst/>
                <a:defRPr/>
              </a:pPr>
              <a:t>16</a:t>
            </a:fld>
            <a:endParaRPr kumimoji="0" lang="ru-RU" sz="12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61F6243-CEFB-4A5F-A20D-208137E64772}"/>
              </a:ext>
            </a:extLst>
          </p:cNvPr>
          <p:cNvSpPr txBox="1"/>
          <p:nvPr/>
        </p:nvSpPr>
        <p:spPr>
          <a:xfrm>
            <a:off x="4476005" y="116632"/>
            <a:ext cx="3603872" cy="584775"/>
          </a:xfrm>
          <a:prstGeom prst="rect">
            <a:avLst/>
          </a:prstGeom>
          <a:noFill/>
        </p:spPr>
        <p:txBody>
          <a:bodyPr wrap="none" rtlCol="0">
            <a:spAutoFit/>
          </a:bodyPr>
          <a:lstStyle/>
          <a:p>
            <a:r>
              <a:rPr lang="en-US" sz="3200" b="1" dirty="0">
                <a:solidFill>
                  <a:schemeClr val="bg1"/>
                </a:solidFill>
                <a:latin typeface="Arial" panose="020B0604020202020204" pitchFamily="34" charset="0"/>
                <a:cs typeface="Arial" panose="020B0604020202020204" pitchFamily="34" charset="0"/>
              </a:rPr>
              <a:t>HOW it WORKS ?</a:t>
            </a:r>
            <a:endParaRPr lang="ru-RU" sz="3200" b="1" dirty="0">
              <a:solidFill>
                <a:schemeClr val="bg1"/>
              </a:solidFill>
              <a:latin typeface="Arial" panose="020B0604020202020204" pitchFamily="34" charset="0"/>
              <a:cs typeface="Arial" panose="020B0604020202020204" pitchFamily="34" charset="0"/>
            </a:endParaRPr>
          </a:p>
        </p:txBody>
      </p:sp>
      <p:pic>
        <p:nvPicPr>
          <p:cNvPr id="87042" name="Picture 2" descr="Detailed graph of Polystyrene raman response">
            <a:extLst>
              <a:ext uri="{FF2B5EF4-FFF2-40B4-BE49-F238E27FC236}">
                <a16:creationId xmlns:a16="http://schemas.microsoft.com/office/drawing/2014/main" id="{A89C3E07-3788-43E0-9D6F-69DA07F4FA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1744" y="1052736"/>
            <a:ext cx="5842048" cy="407385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55DF10-C3B2-4E67-925E-ACC618DF39A2}"/>
              </a:ext>
            </a:extLst>
          </p:cNvPr>
          <p:cNvSpPr txBox="1"/>
          <p:nvPr/>
        </p:nvSpPr>
        <p:spPr>
          <a:xfrm>
            <a:off x="7680176" y="2904997"/>
            <a:ext cx="1231427" cy="369332"/>
          </a:xfrm>
          <a:prstGeom prst="rect">
            <a:avLst/>
          </a:prstGeom>
          <a:noFill/>
        </p:spPr>
        <p:txBody>
          <a:bodyPr wrap="none" rtlCol="0">
            <a:spAutoFit/>
          </a:bodyPr>
          <a:lstStyle/>
          <a:p>
            <a:r>
              <a:rPr lang="en-US" b="1" dirty="0"/>
              <a:t>3078 cm</a:t>
            </a:r>
            <a:r>
              <a:rPr lang="en-US" b="1" baseline="30000" dirty="0"/>
              <a:t>-1</a:t>
            </a:r>
            <a:endParaRPr lang="ru-RU" b="1" baseline="30000" dirty="0"/>
          </a:p>
        </p:txBody>
      </p:sp>
      <p:sp>
        <p:nvSpPr>
          <p:cNvPr id="6" name="TextBox 5">
            <a:extLst>
              <a:ext uri="{FF2B5EF4-FFF2-40B4-BE49-F238E27FC236}">
                <a16:creationId xmlns:a16="http://schemas.microsoft.com/office/drawing/2014/main" id="{E1F42ABD-95CB-4E35-A610-5E322D523F3E}"/>
              </a:ext>
            </a:extLst>
          </p:cNvPr>
          <p:cNvSpPr txBox="1"/>
          <p:nvPr/>
        </p:nvSpPr>
        <p:spPr>
          <a:xfrm>
            <a:off x="2927648" y="5477920"/>
            <a:ext cx="7744428" cy="461665"/>
          </a:xfrm>
          <a:prstGeom prst="rect">
            <a:avLst/>
          </a:prstGeom>
          <a:noFill/>
        </p:spPr>
        <p:txBody>
          <a:bodyPr wrap="none" rtlCol="0">
            <a:spAutoFit/>
          </a:bodyPr>
          <a:lstStyle/>
          <a:p>
            <a:r>
              <a:rPr lang="en-US" sz="2400" b="1" dirty="0"/>
              <a:t>3078 cm</a:t>
            </a:r>
            <a:r>
              <a:rPr lang="en-US" sz="2400" b="1" baseline="30000" dirty="0"/>
              <a:t>-1 </a:t>
            </a:r>
            <a:r>
              <a:rPr lang="en-US" sz="2400" b="1" dirty="0"/>
              <a:t>corresponds to the pump beam at 803 nm</a:t>
            </a:r>
            <a:endParaRPr lang="ru-RU" sz="2400" b="1" dirty="0"/>
          </a:p>
        </p:txBody>
      </p:sp>
    </p:spTree>
    <p:extLst>
      <p:ext uri="{BB962C8B-B14F-4D97-AF65-F5344CB8AC3E}">
        <p14:creationId xmlns:p14="http://schemas.microsoft.com/office/powerpoint/2010/main" val="211604300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8D3D096E-A737-4573-BF6D-6210079A1644}"/>
              </a:ext>
            </a:extLst>
          </p:cNvPr>
          <p:cNvPicPr>
            <a:picLocks noChangeAspect="1"/>
          </p:cNvPicPr>
          <p:nvPr/>
        </p:nvPicPr>
        <p:blipFill>
          <a:blip r:embed="rId3"/>
          <a:stretch>
            <a:fillRect/>
          </a:stretch>
        </p:blipFill>
        <p:spPr>
          <a:xfrm>
            <a:off x="4889990" y="4920210"/>
            <a:ext cx="1343349" cy="943388"/>
          </a:xfrm>
          <a:prstGeom prst="rect">
            <a:avLst/>
          </a:prstGeom>
        </p:spPr>
      </p:pic>
      <p:pic>
        <p:nvPicPr>
          <p:cNvPr id="4" name="Picture 3" descr="8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4898" y="1323823"/>
            <a:ext cx="4104158" cy="3636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79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19536" y="1317966"/>
            <a:ext cx="4032448" cy="362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631504" y="301665"/>
            <a:ext cx="9257663" cy="523220"/>
          </a:xfrm>
          <a:prstGeom prst="rect">
            <a:avLst/>
          </a:prstGeom>
          <a:noFill/>
        </p:spPr>
        <p:txBody>
          <a:bodyPr wrap="none" rtlCol="0">
            <a:spAutoFit/>
          </a:bodyPr>
          <a:lstStyle/>
          <a:p>
            <a:pPr algn="ctr"/>
            <a:r>
              <a:rPr lang="en-US" sz="2800" b="1" dirty="0">
                <a:solidFill>
                  <a:srgbClr val="1F497D">
                    <a:lumMod val="75000"/>
                  </a:srgbClr>
                </a:solidFill>
                <a:latin typeface="Arial" pitchFamily="34" charset="0"/>
                <a:cs typeface="Arial" pitchFamily="34" charset="0"/>
              </a:rPr>
              <a:t>Raman resonance CARS-image of </a:t>
            </a:r>
            <a:r>
              <a:rPr lang="en-US" sz="2800" b="1" dirty="0" err="1">
                <a:solidFill>
                  <a:srgbClr val="1F497D">
                    <a:lumMod val="75000"/>
                  </a:srgbClr>
                </a:solidFill>
                <a:latin typeface="Arial" pitchFamily="34" charset="0"/>
                <a:cs typeface="Arial" pitchFamily="34" charset="0"/>
              </a:rPr>
              <a:t>polysterene</a:t>
            </a:r>
            <a:r>
              <a:rPr lang="en-US" sz="2800" b="1" dirty="0">
                <a:solidFill>
                  <a:srgbClr val="1F497D">
                    <a:lumMod val="75000"/>
                  </a:srgbClr>
                </a:solidFill>
                <a:latin typeface="Arial" pitchFamily="34" charset="0"/>
                <a:cs typeface="Arial" pitchFamily="34" charset="0"/>
              </a:rPr>
              <a:t> beads</a:t>
            </a:r>
            <a:endParaRPr lang="ru-RU" sz="2800" b="1" dirty="0">
              <a:solidFill>
                <a:prstClr val="black"/>
              </a:solidFill>
              <a:latin typeface="Arial" pitchFamily="34" charset="0"/>
              <a:cs typeface="Arial" pitchFamily="34" charset="0"/>
            </a:endParaRPr>
          </a:p>
        </p:txBody>
      </p:sp>
      <p:sp>
        <p:nvSpPr>
          <p:cNvPr id="26" name="Стрелка вправо 25"/>
          <p:cNvSpPr/>
          <p:nvPr/>
        </p:nvSpPr>
        <p:spPr>
          <a:xfrm>
            <a:off x="1631504" y="5923779"/>
            <a:ext cx="9677466" cy="467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latin typeface="Calibri"/>
            </a:endParaRPr>
          </a:p>
        </p:txBody>
      </p:sp>
      <p:grpSp>
        <p:nvGrpSpPr>
          <p:cNvPr id="28" name="Группа 27"/>
          <p:cNvGrpSpPr/>
          <p:nvPr/>
        </p:nvGrpSpPr>
        <p:grpSpPr>
          <a:xfrm>
            <a:off x="2214245" y="5919663"/>
            <a:ext cx="9094725" cy="461665"/>
            <a:chOff x="690245" y="5548589"/>
            <a:chExt cx="9094725" cy="461665"/>
          </a:xfrm>
        </p:grpSpPr>
        <p:sp>
          <p:nvSpPr>
            <p:cNvPr id="22" name="TextBox 21"/>
            <p:cNvSpPr txBox="1"/>
            <p:nvPr/>
          </p:nvSpPr>
          <p:spPr>
            <a:xfrm>
              <a:off x="8643311" y="5548589"/>
              <a:ext cx="1141659" cy="461665"/>
            </a:xfrm>
            <a:prstGeom prst="rect">
              <a:avLst/>
            </a:prstGeom>
            <a:noFill/>
          </p:spPr>
          <p:txBody>
            <a:bodyPr wrap="none" rtlCol="0">
              <a:spAutoFit/>
            </a:bodyPr>
            <a:lstStyle/>
            <a:p>
              <a:r>
                <a:rPr lang="el-GR" sz="2400" b="1" dirty="0">
                  <a:solidFill>
                    <a:srgbClr val="1F497D">
                      <a:lumMod val="75000"/>
                    </a:srgbClr>
                  </a:solidFill>
                  <a:latin typeface="Arial" pitchFamily="34" charset="0"/>
                  <a:cs typeface="Arial" pitchFamily="34" charset="0"/>
                </a:rPr>
                <a:t>λ</a:t>
              </a:r>
              <a:r>
                <a:rPr lang="ru-RU" sz="2400" b="1" dirty="0">
                  <a:solidFill>
                    <a:srgbClr val="1F497D">
                      <a:lumMod val="75000"/>
                    </a:srgbClr>
                  </a:solidFill>
                  <a:latin typeface="Arial" pitchFamily="34" charset="0"/>
                  <a:cs typeface="Arial" pitchFamily="34" charset="0"/>
                </a:rPr>
                <a:t> (</a:t>
              </a:r>
              <a:r>
                <a:rPr lang="en-US" sz="2400" b="1" dirty="0">
                  <a:solidFill>
                    <a:srgbClr val="1F497D">
                      <a:lumMod val="75000"/>
                    </a:srgbClr>
                  </a:solidFill>
                  <a:latin typeface="Arial" pitchFamily="34" charset="0"/>
                  <a:cs typeface="Arial" pitchFamily="34" charset="0"/>
                </a:rPr>
                <a:t>nm</a:t>
              </a:r>
              <a:r>
                <a:rPr lang="ru-RU" sz="2400" b="1" dirty="0">
                  <a:solidFill>
                    <a:srgbClr val="1F497D">
                      <a:lumMod val="75000"/>
                    </a:srgbClr>
                  </a:solidFill>
                  <a:latin typeface="Arial" pitchFamily="34" charset="0"/>
                  <a:cs typeface="Arial" pitchFamily="34" charset="0"/>
                </a:rPr>
                <a:t>)</a:t>
              </a:r>
            </a:p>
          </p:txBody>
        </p:sp>
        <p:sp>
          <p:nvSpPr>
            <p:cNvPr id="31" name="TextBox 30"/>
            <p:cNvSpPr txBox="1"/>
            <p:nvPr/>
          </p:nvSpPr>
          <p:spPr>
            <a:xfrm>
              <a:off x="6738917" y="5589240"/>
              <a:ext cx="569387" cy="369332"/>
            </a:xfrm>
            <a:prstGeom prst="rect">
              <a:avLst/>
            </a:prstGeom>
            <a:noFill/>
          </p:spPr>
          <p:txBody>
            <a:bodyPr wrap="none" rtlCol="0">
              <a:spAutoFit/>
            </a:bodyPr>
            <a:lstStyle/>
            <a:p>
              <a:r>
                <a:rPr lang="en-US" b="1" dirty="0">
                  <a:solidFill>
                    <a:prstClr val="black"/>
                  </a:solidFill>
                  <a:latin typeface="Arial" pitchFamily="34" charset="0"/>
                  <a:cs typeface="Arial" pitchFamily="34" charset="0"/>
                </a:rPr>
                <a:t>804</a:t>
              </a:r>
              <a:endParaRPr lang="ru-RU" b="1" dirty="0">
                <a:solidFill>
                  <a:prstClr val="black"/>
                </a:solidFill>
                <a:latin typeface="Arial" pitchFamily="34" charset="0"/>
                <a:cs typeface="Arial" pitchFamily="34" charset="0"/>
              </a:endParaRPr>
            </a:p>
          </p:txBody>
        </p:sp>
        <p:sp>
          <p:nvSpPr>
            <p:cNvPr id="33" name="TextBox 32"/>
            <p:cNvSpPr txBox="1"/>
            <p:nvPr/>
          </p:nvSpPr>
          <p:spPr>
            <a:xfrm>
              <a:off x="5874821" y="5589240"/>
              <a:ext cx="569387" cy="369332"/>
            </a:xfrm>
            <a:prstGeom prst="rect">
              <a:avLst/>
            </a:prstGeom>
            <a:noFill/>
          </p:spPr>
          <p:txBody>
            <a:bodyPr wrap="none" rtlCol="0">
              <a:spAutoFit/>
            </a:bodyPr>
            <a:lstStyle/>
            <a:p>
              <a:r>
                <a:rPr lang="en-US" b="1" dirty="0">
                  <a:solidFill>
                    <a:prstClr val="black"/>
                  </a:solidFill>
                  <a:latin typeface="Arial" pitchFamily="34" charset="0"/>
                  <a:cs typeface="Arial" pitchFamily="34" charset="0"/>
                </a:rPr>
                <a:t>803</a:t>
              </a:r>
              <a:endParaRPr lang="ru-RU" b="1" dirty="0">
                <a:solidFill>
                  <a:prstClr val="black"/>
                </a:solidFill>
                <a:latin typeface="Arial" pitchFamily="34" charset="0"/>
                <a:cs typeface="Arial" pitchFamily="34" charset="0"/>
              </a:endParaRPr>
            </a:p>
          </p:txBody>
        </p:sp>
        <p:sp>
          <p:nvSpPr>
            <p:cNvPr id="34" name="TextBox 33"/>
            <p:cNvSpPr txBox="1"/>
            <p:nvPr/>
          </p:nvSpPr>
          <p:spPr>
            <a:xfrm>
              <a:off x="5010725" y="5589240"/>
              <a:ext cx="569387" cy="369332"/>
            </a:xfrm>
            <a:prstGeom prst="rect">
              <a:avLst/>
            </a:prstGeom>
            <a:noFill/>
          </p:spPr>
          <p:txBody>
            <a:bodyPr wrap="none" rtlCol="0">
              <a:spAutoFit/>
            </a:bodyPr>
            <a:lstStyle/>
            <a:p>
              <a:r>
                <a:rPr lang="en-US" b="1" dirty="0">
                  <a:solidFill>
                    <a:prstClr val="black"/>
                  </a:solidFill>
                  <a:latin typeface="Arial" pitchFamily="34" charset="0"/>
                  <a:cs typeface="Arial" pitchFamily="34" charset="0"/>
                </a:rPr>
                <a:t>802</a:t>
              </a:r>
              <a:endParaRPr lang="ru-RU" b="1" dirty="0">
                <a:solidFill>
                  <a:prstClr val="black"/>
                </a:solidFill>
                <a:latin typeface="Arial" pitchFamily="34" charset="0"/>
                <a:cs typeface="Arial" pitchFamily="34" charset="0"/>
              </a:endParaRPr>
            </a:p>
          </p:txBody>
        </p:sp>
        <p:sp>
          <p:nvSpPr>
            <p:cNvPr id="35" name="TextBox 34"/>
            <p:cNvSpPr txBox="1"/>
            <p:nvPr/>
          </p:nvSpPr>
          <p:spPr>
            <a:xfrm>
              <a:off x="4139952" y="5579948"/>
              <a:ext cx="569387" cy="369332"/>
            </a:xfrm>
            <a:prstGeom prst="rect">
              <a:avLst/>
            </a:prstGeom>
            <a:noFill/>
          </p:spPr>
          <p:txBody>
            <a:bodyPr wrap="none" rtlCol="0">
              <a:spAutoFit/>
            </a:bodyPr>
            <a:lstStyle/>
            <a:p>
              <a:r>
                <a:rPr lang="en-US" b="1" dirty="0">
                  <a:solidFill>
                    <a:prstClr val="black"/>
                  </a:solidFill>
                  <a:latin typeface="Arial" pitchFamily="34" charset="0"/>
                  <a:cs typeface="Arial" pitchFamily="34" charset="0"/>
                </a:rPr>
                <a:t>801</a:t>
              </a:r>
              <a:endParaRPr lang="ru-RU" b="1" dirty="0">
                <a:solidFill>
                  <a:prstClr val="black"/>
                </a:solidFill>
                <a:latin typeface="Arial" pitchFamily="34" charset="0"/>
                <a:cs typeface="Arial" pitchFamily="34" charset="0"/>
              </a:endParaRPr>
            </a:p>
          </p:txBody>
        </p:sp>
        <p:sp>
          <p:nvSpPr>
            <p:cNvPr id="36" name="TextBox 35"/>
            <p:cNvSpPr txBox="1"/>
            <p:nvPr/>
          </p:nvSpPr>
          <p:spPr>
            <a:xfrm>
              <a:off x="1547664" y="5589240"/>
              <a:ext cx="569387" cy="369332"/>
            </a:xfrm>
            <a:prstGeom prst="rect">
              <a:avLst/>
            </a:prstGeom>
            <a:noFill/>
          </p:spPr>
          <p:txBody>
            <a:bodyPr wrap="none" rtlCol="0">
              <a:spAutoFit/>
            </a:bodyPr>
            <a:lstStyle/>
            <a:p>
              <a:r>
                <a:rPr lang="en-US" b="1" dirty="0">
                  <a:solidFill>
                    <a:prstClr val="black"/>
                  </a:solidFill>
                  <a:latin typeface="Arial" pitchFamily="34" charset="0"/>
                  <a:cs typeface="Arial" pitchFamily="34" charset="0"/>
                </a:rPr>
                <a:t>798</a:t>
              </a:r>
              <a:endParaRPr lang="ru-RU" b="1" dirty="0">
                <a:solidFill>
                  <a:prstClr val="black"/>
                </a:solidFill>
                <a:latin typeface="Arial" pitchFamily="34" charset="0"/>
                <a:cs typeface="Arial" pitchFamily="34" charset="0"/>
              </a:endParaRPr>
            </a:p>
          </p:txBody>
        </p:sp>
        <p:sp>
          <p:nvSpPr>
            <p:cNvPr id="37" name="TextBox 36"/>
            <p:cNvSpPr txBox="1"/>
            <p:nvPr/>
          </p:nvSpPr>
          <p:spPr>
            <a:xfrm>
              <a:off x="2411760" y="5589240"/>
              <a:ext cx="569387" cy="369332"/>
            </a:xfrm>
            <a:prstGeom prst="rect">
              <a:avLst/>
            </a:prstGeom>
            <a:noFill/>
          </p:spPr>
          <p:txBody>
            <a:bodyPr wrap="none" rtlCol="0">
              <a:spAutoFit/>
            </a:bodyPr>
            <a:lstStyle/>
            <a:p>
              <a:r>
                <a:rPr lang="en-US" b="1" dirty="0">
                  <a:solidFill>
                    <a:prstClr val="black"/>
                  </a:solidFill>
                  <a:latin typeface="Arial" pitchFamily="34" charset="0"/>
                  <a:cs typeface="Arial" pitchFamily="34" charset="0"/>
                </a:rPr>
                <a:t>799</a:t>
              </a:r>
              <a:endParaRPr lang="ru-RU" b="1" dirty="0">
                <a:solidFill>
                  <a:prstClr val="black"/>
                </a:solidFill>
                <a:latin typeface="Arial" pitchFamily="34" charset="0"/>
                <a:cs typeface="Arial" pitchFamily="34" charset="0"/>
              </a:endParaRPr>
            </a:p>
          </p:txBody>
        </p:sp>
        <p:sp>
          <p:nvSpPr>
            <p:cNvPr id="38" name="TextBox 37"/>
            <p:cNvSpPr txBox="1"/>
            <p:nvPr/>
          </p:nvSpPr>
          <p:spPr>
            <a:xfrm>
              <a:off x="3282533" y="5589240"/>
              <a:ext cx="569387" cy="369332"/>
            </a:xfrm>
            <a:prstGeom prst="rect">
              <a:avLst/>
            </a:prstGeom>
            <a:noFill/>
          </p:spPr>
          <p:txBody>
            <a:bodyPr wrap="none" rtlCol="0">
              <a:spAutoFit/>
            </a:bodyPr>
            <a:lstStyle/>
            <a:p>
              <a:r>
                <a:rPr lang="en-US" b="1" dirty="0">
                  <a:solidFill>
                    <a:prstClr val="black"/>
                  </a:solidFill>
                  <a:latin typeface="Arial" pitchFamily="34" charset="0"/>
                  <a:cs typeface="Arial" pitchFamily="34" charset="0"/>
                </a:rPr>
                <a:t>800</a:t>
              </a:r>
              <a:endParaRPr lang="ru-RU" b="1" dirty="0">
                <a:solidFill>
                  <a:prstClr val="black"/>
                </a:solidFill>
                <a:latin typeface="Arial" pitchFamily="34" charset="0"/>
                <a:cs typeface="Arial" pitchFamily="34" charset="0"/>
              </a:endParaRPr>
            </a:p>
          </p:txBody>
        </p:sp>
        <p:sp>
          <p:nvSpPr>
            <p:cNvPr id="39" name="TextBox 38"/>
            <p:cNvSpPr txBox="1"/>
            <p:nvPr/>
          </p:nvSpPr>
          <p:spPr>
            <a:xfrm>
              <a:off x="690245" y="5589240"/>
              <a:ext cx="569387" cy="369332"/>
            </a:xfrm>
            <a:prstGeom prst="rect">
              <a:avLst/>
            </a:prstGeom>
            <a:noFill/>
          </p:spPr>
          <p:txBody>
            <a:bodyPr wrap="none" rtlCol="0">
              <a:spAutoFit/>
            </a:bodyPr>
            <a:lstStyle/>
            <a:p>
              <a:r>
                <a:rPr lang="en-US" b="1" dirty="0">
                  <a:solidFill>
                    <a:prstClr val="black"/>
                  </a:solidFill>
                  <a:latin typeface="Arial" pitchFamily="34" charset="0"/>
                  <a:cs typeface="Arial" pitchFamily="34" charset="0"/>
                </a:rPr>
                <a:t>797</a:t>
              </a:r>
              <a:endParaRPr lang="ru-RU" b="1" dirty="0">
                <a:solidFill>
                  <a:prstClr val="black"/>
                </a:solidFill>
                <a:latin typeface="Arial" pitchFamily="34" charset="0"/>
                <a:cs typeface="Arial" pitchFamily="34" charset="0"/>
              </a:endParaRPr>
            </a:p>
          </p:txBody>
        </p:sp>
      </p:grpSp>
      <p:grpSp>
        <p:nvGrpSpPr>
          <p:cNvPr id="32" name="Группа 31"/>
          <p:cNvGrpSpPr/>
          <p:nvPr/>
        </p:nvGrpSpPr>
        <p:grpSpPr>
          <a:xfrm>
            <a:off x="7104112" y="3861048"/>
            <a:ext cx="1986900" cy="2035418"/>
            <a:chOff x="5580112" y="3861048"/>
            <a:chExt cx="1986900" cy="2035418"/>
          </a:xfrm>
        </p:grpSpPr>
        <p:grpSp>
          <p:nvGrpSpPr>
            <p:cNvPr id="25" name="Группа 24"/>
            <p:cNvGrpSpPr/>
            <p:nvPr/>
          </p:nvGrpSpPr>
          <p:grpSpPr>
            <a:xfrm>
              <a:off x="5580112" y="3861048"/>
              <a:ext cx="1986900" cy="2035418"/>
              <a:chOff x="1259632" y="3501008"/>
              <a:chExt cx="1986900" cy="2035418"/>
            </a:xfrm>
          </p:grpSpPr>
          <p:cxnSp>
            <p:nvCxnSpPr>
              <p:cNvPr id="13" name="Прямая со стрелкой 12"/>
              <p:cNvCxnSpPr/>
              <p:nvPr/>
            </p:nvCxnSpPr>
            <p:spPr>
              <a:xfrm flipV="1">
                <a:off x="1835696" y="3501008"/>
                <a:ext cx="720080" cy="2016224"/>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flipH="1" flipV="1">
                <a:off x="1259632" y="4594802"/>
                <a:ext cx="576064" cy="92243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907704" y="4890095"/>
                <a:ext cx="1338828" cy="646331"/>
              </a:xfrm>
              <a:prstGeom prst="rect">
                <a:avLst/>
              </a:prstGeom>
              <a:noFill/>
            </p:spPr>
            <p:txBody>
              <a:bodyPr wrap="none" rtlCol="0">
                <a:spAutoFit/>
              </a:bodyPr>
              <a:lstStyle/>
              <a:p>
                <a:pPr algn="ctr"/>
                <a:r>
                  <a:rPr lang="en-US" b="1" dirty="0">
                    <a:solidFill>
                      <a:srgbClr val="C00000"/>
                    </a:solidFill>
                    <a:latin typeface="Arial" pitchFamily="34" charset="0"/>
                    <a:cs typeface="Arial" pitchFamily="34" charset="0"/>
                  </a:rPr>
                  <a:t>CARS</a:t>
                </a:r>
              </a:p>
              <a:p>
                <a:pPr algn="ctr"/>
                <a:r>
                  <a:rPr lang="en-US" b="1" dirty="0">
                    <a:solidFill>
                      <a:srgbClr val="C00000"/>
                    </a:solidFill>
                    <a:latin typeface="Arial" pitchFamily="34" charset="0"/>
                    <a:cs typeface="Arial" pitchFamily="34" charset="0"/>
                  </a:rPr>
                  <a:t>resonance</a:t>
                </a:r>
                <a:endParaRPr lang="ru-RU" b="1" dirty="0">
                  <a:solidFill>
                    <a:srgbClr val="C00000"/>
                  </a:solidFill>
                  <a:latin typeface="Arial" pitchFamily="34" charset="0"/>
                  <a:cs typeface="Arial" pitchFamily="34" charset="0"/>
                </a:endParaRPr>
              </a:p>
            </p:txBody>
          </p:sp>
        </p:grpSp>
        <p:sp>
          <p:nvSpPr>
            <p:cNvPr id="29" name="Стрелка вниз 28"/>
            <p:cNvSpPr/>
            <p:nvPr/>
          </p:nvSpPr>
          <p:spPr>
            <a:xfrm rot="10800000" flipV="1">
              <a:off x="6084169" y="5373216"/>
              <a:ext cx="121158" cy="504056"/>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latin typeface="Calibri"/>
              </a:endParaRPr>
            </a:p>
          </p:txBody>
        </p:sp>
      </p:grpSp>
      <p:sp>
        <p:nvSpPr>
          <p:cNvPr id="5" name="Прямоугольник 4"/>
          <p:cNvSpPr/>
          <p:nvPr/>
        </p:nvSpPr>
        <p:spPr>
          <a:xfrm>
            <a:off x="3575720" y="1412776"/>
            <a:ext cx="2447974"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F497D">
                    <a:lumMod val="75000"/>
                  </a:srgbClr>
                </a:solidFill>
                <a:latin typeface="Arial" pitchFamily="34" charset="0"/>
                <a:cs typeface="Arial" pitchFamily="34" charset="0"/>
              </a:rPr>
              <a:t>Transmitted light</a:t>
            </a:r>
            <a:endParaRPr lang="ru-RU" b="1" dirty="0">
              <a:solidFill>
                <a:srgbClr val="1F497D">
                  <a:lumMod val="75000"/>
                </a:srgbClr>
              </a:solidFill>
              <a:latin typeface="Arial" pitchFamily="34" charset="0"/>
              <a:cs typeface="Arial" pitchFamily="34" charset="0"/>
            </a:endParaRPr>
          </a:p>
        </p:txBody>
      </p:sp>
      <p:sp>
        <p:nvSpPr>
          <p:cNvPr id="6" name="Прямоугольник 5"/>
          <p:cNvSpPr/>
          <p:nvPr/>
        </p:nvSpPr>
        <p:spPr>
          <a:xfrm>
            <a:off x="3575720" y="4411960"/>
            <a:ext cx="2447974"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F497D">
                    <a:lumMod val="75000"/>
                  </a:srgbClr>
                </a:solidFill>
                <a:latin typeface="Arial" pitchFamily="34" charset="0"/>
                <a:cs typeface="Arial" pitchFamily="34" charset="0"/>
              </a:rPr>
              <a:t>F-CARS channel</a:t>
            </a:r>
            <a:endParaRPr lang="ru-RU" b="1" dirty="0">
              <a:solidFill>
                <a:srgbClr val="1F497D">
                  <a:lumMod val="75000"/>
                </a:srgbClr>
              </a:solidFill>
              <a:latin typeface="Arial" pitchFamily="34" charset="0"/>
              <a:cs typeface="Arial" pitchFamily="34" charset="0"/>
            </a:endParaRPr>
          </a:p>
        </p:txBody>
      </p:sp>
      <p:grpSp>
        <p:nvGrpSpPr>
          <p:cNvPr id="24" name="Группа 23"/>
          <p:cNvGrpSpPr/>
          <p:nvPr/>
        </p:nvGrpSpPr>
        <p:grpSpPr>
          <a:xfrm>
            <a:off x="2783632" y="3861048"/>
            <a:ext cx="1296144" cy="2016224"/>
            <a:chOff x="5580112" y="3501008"/>
            <a:chExt cx="1296144" cy="2016224"/>
          </a:xfrm>
        </p:grpSpPr>
        <p:cxnSp>
          <p:nvCxnSpPr>
            <p:cNvPr id="27" name="Прямая со стрелкой 26"/>
            <p:cNvCxnSpPr/>
            <p:nvPr/>
          </p:nvCxnSpPr>
          <p:spPr>
            <a:xfrm flipV="1">
              <a:off x="6156176" y="3501008"/>
              <a:ext cx="720080" cy="2016224"/>
            </a:xfrm>
            <a:prstGeom prst="straightConnector1">
              <a:avLst/>
            </a:prstGeom>
            <a:ln w="2540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p:cNvCxnSpPr/>
            <p:nvPr/>
          </p:nvCxnSpPr>
          <p:spPr>
            <a:xfrm flipH="1" flipV="1">
              <a:off x="5580112" y="4581128"/>
              <a:ext cx="576064" cy="922430"/>
            </a:xfrm>
            <a:prstGeom prst="straightConnector1">
              <a:avLst/>
            </a:prstGeom>
            <a:ln w="2540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40" name="Стрелка вниз 39"/>
          <p:cNvSpPr/>
          <p:nvPr/>
        </p:nvSpPr>
        <p:spPr>
          <a:xfrm rot="10800000" flipV="1">
            <a:off x="1942394" y="5386361"/>
            <a:ext cx="121158"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latin typeface="Calibri"/>
            </a:endParaRPr>
          </a:p>
        </p:txBody>
      </p:sp>
      <p:sp>
        <p:nvSpPr>
          <p:cNvPr id="45" name="Номер слайда 5"/>
          <p:cNvSpPr txBox="1">
            <a:spLocks/>
          </p:cNvSpPr>
          <p:nvPr/>
        </p:nvSpPr>
        <p:spPr>
          <a:xfrm>
            <a:off x="11735646" y="6453336"/>
            <a:ext cx="457200" cy="476250"/>
          </a:xfrm>
          <a:prstGeom prst="rect">
            <a:avLst/>
          </a:prstGeom>
        </p:spPr>
        <p:txBody>
          <a:bodyPr vert="horz" lIns="91440" tIns="45720" rIns="91440" bIns="45720" rtlCol="0" anchor="ctr"/>
          <a:lstStyle>
            <a:defPPr>
              <a:defRPr lang="ru-RU"/>
            </a:defPPr>
            <a:lvl1pPr marL="0" algn="l" defTabSz="914400" rtl="0" eaLnBrk="1" latinLnBrk="0" hangingPunct="1">
              <a:defRPr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957CFB-AE6F-486D-956B-7BCE45572A5C}" type="slidenum">
              <a:rPr lang="ru-RU" sz="1200">
                <a:solidFill>
                  <a:prstClr val="black"/>
                </a:solidFill>
                <a:latin typeface="Arial" pitchFamily="34" charset="0"/>
                <a:cs typeface="Arial" pitchFamily="34" charset="0"/>
              </a:rPr>
              <a:pPr algn="r"/>
              <a:t>17</a:t>
            </a:fld>
            <a:endParaRPr lang="ru-RU" sz="1200" dirty="0">
              <a:solidFill>
                <a:prstClr val="black"/>
              </a:solidFill>
              <a:latin typeface="Arial" pitchFamily="34" charset="0"/>
              <a:cs typeface="Arial" pitchFamily="34" charset="0"/>
            </a:endParaRPr>
          </a:p>
        </p:txBody>
      </p:sp>
      <p:sp>
        <p:nvSpPr>
          <p:cNvPr id="42" name="TextBox 41">
            <a:extLst>
              <a:ext uri="{FF2B5EF4-FFF2-40B4-BE49-F238E27FC236}">
                <a16:creationId xmlns:a16="http://schemas.microsoft.com/office/drawing/2014/main" id="{368DDF7A-9527-4DE1-952D-F4C0ADB71153}"/>
              </a:ext>
            </a:extLst>
          </p:cNvPr>
          <p:cNvSpPr txBox="1"/>
          <p:nvPr/>
        </p:nvSpPr>
        <p:spPr>
          <a:xfrm>
            <a:off x="9120336" y="5949280"/>
            <a:ext cx="569387" cy="369332"/>
          </a:xfrm>
          <a:prstGeom prst="rect">
            <a:avLst/>
          </a:prstGeom>
          <a:noFill/>
        </p:spPr>
        <p:txBody>
          <a:bodyPr wrap="none" rtlCol="0">
            <a:spAutoFit/>
          </a:bodyPr>
          <a:lstStyle/>
          <a:p>
            <a:r>
              <a:rPr lang="en-US" b="1" dirty="0">
                <a:solidFill>
                  <a:prstClr val="black"/>
                </a:solidFill>
                <a:latin typeface="Arial" pitchFamily="34" charset="0"/>
                <a:cs typeface="Arial" pitchFamily="34" charset="0"/>
              </a:rPr>
              <a:t>805</a:t>
            </a:r>
            <a:endParaRPr lang="ru-RU" b="1" dirty="0">
              <a:solidFill>
                <a:prstClr val="black"/>
              </a:solidFill>
              <a:latin typeface="Arial" pitchFamily="34" charset="0"/>
              <a:cs typeface="Arial" pitchFamily="34" charset="0"/>
            </a:endParaRPr>
          </a:p>
        </p:txBody>
      </p:sp>
      <p:sp>
        <p:nvSpPr>
          <p:cNvPr id="2" name="TextBox 1">
            <a:extLst>
              <a:ext uri="{FF2B5EF4-FFF2-40B4-BE49-F238E27FC236}">
                <a16:creationId xmlns:a16="http://schemas.microsoft.com/office/drawing/2014/main" id="{35A72F1B-DD2D-4EE7-906F-1962852A2EC5}"/>
              </a:ext>
            </a:extLst>
          </p:cNvPr>
          <p:cNvSpPr txBox="1"/>
          <p:nvPr/>
        </p:nvSpPr>
        <p:spPr>
          <a:xfrm>
            <a:off x="332098" y="3828236"/>
            <a:ext cx="1492716" cy="646331"/>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weak and </a:t>
            </a:r>
          </a:p>
          <a:p>
            <a:pPr algn="ctr"/>
            <a:r>
              <a:rPr lang="en-US" b="1" dirty="0">
                <a:latin typeface="Arial" panose="020B0604020202020204" pitchFamily="34" charset="0"/>
                <a:cs typeface="Arial" panose="020B0604020202020204" pitchFamily="34" charset="0"/>
              </a:rPr>
              <a:t>fuzzy image</a:t>
            </a:r>
            <a:endParaRPr lang="ru-RU" b="1" dirty="0">
              <a:latin typeface="Arial" panose="020B0604020202020204" pitchFamily="34" charset="0"/>
              <a:cs typeface="Arial" panose="020B0604020202020204" pitchFamily="34" charset="0"/>
            </a:endParaRPr>
          </a:p>
        </p:txBody>
      </p:sp>
      <p:sp>
        <p:nvSpPr>
          <p:cNvPr id="3" name="Прямоугольник: скругленные углы 2">
            <a:extLst>
              <a:ext uri="{FF2B5EF4-FFF2-40B4-BE49-F238E27FC236}">
                <a16:creationId xmlns:a16="http://schemas.microsoft.com/office/drawing/2014/main" id="{3875430A-A12A-4026-BD7E-A174F8B4F39B}"/>
              </a:ext>
            </a:extLst>
          </p:cNvPr>
          <p:cNvSpPr/>
          <p:nvPr/>
        </p:nvSpPr>
        <p:spPr>
          <a:xfrm>
            <a:off x="839416" y="863001"/>
            <a:ext cx="10801200"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TextBox 42">
            <a:extLst>
              <a:ext uri="{FF2B5EF4-FFF2-40B4-BE49-F238E27FC236}">
                <a16:creationId xmlns:a16="http://schemas.microsoft.com/office/drawing/2014/main" id="{CBC4237D-69A5-4602-846E-F4DCE7B4E6F0}"/>
              </a:ext>
            </a:extLst>
          </p:cNvPr>
          <p:cNvSpPr txBox="1"/>
          <p:nvPr/>
        </p:nvSpPr>
        <p:spPr>
          <a:xfrm>
            <a:off x="7168829" y="6233646"/>
            <a:ext cx="1231427" cy="369332"/>
          </a:xfrm>
          <a:prstGeom prst="rect">
            <a:avLst/>
          </a:prstGeom>
          <a:noFill/>
        </p:spPr>
        <p:txBody>
          <a:bodyPr wrap="none" rtlCol="0">
            <a:spAutoFit/>
          </a:bodyPr>
          <a:lstStyle/>
          <a:p>
            <a:r>
              <a:rPr lang="en-US" b="1" dirty="0"/>
              <a:t>3078 cm</a:t>
            </a:r>
            <a:r>
              <a:rPr lang="en-US" b="1" baseline="30000" dirty="0"/>
              <a:t>-1</a:t>
            </a:r>
            <a:endParaRPr lang="ru-RU" b="1" baseline="30000" dirty="0"/>
          </a:p>
        </p:txBody>
      </p:sp>
      <p:sp>
        <p:nvSpPr>
          <p:cNvPr id="44" name="TextBox 43">
            <a:extLst>
              <a:ext uri="{FF2B5EF4-FFF2-40B4-BE49-F238E27FC236}">
                <a16:creationId xmlns:a16="http://schemas.microsoft.com/office/drawing/2014/main" id="{95FF143B-12A2-4FF0-9982-EB206EF4B363}"/>
              </a:ext>
            </a:extLst>
          </p:cNvPr>
          <p:cNvSpPr txBox="1"/>
          <p:nvPr/>
        </p:nvSpPr>
        <p:spPr>
          <a:xfrm>
            <a:off x="2848349" y="6237312"/>
            <a:ext cx="1114408" cy="369332"/>
          </a:xfrm>
          <a:prstGeom prst="rect">
            <a:avLst/>
          </a:prstGeom>
          <a:noFill/>
        </p:spPr>
        <p:txBody>
          <a:bodyPr wrap="none" rtlCol="0">
            <a:spAutoFit/>
          </a:bodyPr>
          <a:lstStyle/>
          <a:p>
            <a:r>
              <a:rPr lang="en-US" b="1" dirty="0"/>
              <a:t>3101 cm</a:t>
            </a:r>
            <a:r>
              <a:rPr lang="en-US" b="1" baseline="30000" dirty="0"/>
              <a:t>-1</a:t>
            </a:r>
            <a:endParaRPr lang="ru-RU" b="1" baseline="30000" dirty="0"/>
          </a:p>
        </p:txBody>
      </p:sp>
      <p:cxnSp>
        <p:nvCxnSpPr>
          <p:cNvPr id="46" name="Прямая со стрелкой 45">
            <a:extLst>
              <a:ext uri="{FF2B5EF4-FFF2-40B4-BE49-F238E27FC236}">
                <a16:creationId xmlns:a16="http://schemas.microsoft.com/office/drawing/2014/main" id="{F7FCBF8F-3B84-453C-BB1A-A40139BDBB73}"/>
              </a:ext>
            </a:extLst>
          </p:cNvPr>
          <p:cNvCxnSpPr>
            <a:cxnSpLocks/>
            <a:stCxn id="29" idx="3"/>
          </p:cNvCxnSpPr>
          <p:nvPr/>
        </p:nvCxnSpPr>
        <p:spPr>
          <a:xfrm flipH="1" flipV="1">
            <a:off x="5928855" y="5534179"/>
            <a:ext cx="1679314" cy="282514"/>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243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2.91667E-6 -7.40741E-7 L 0.11029 -7.40741E-7 " pathEditMode="relative" rAng="0" ptsTypes="AA">
                                      <p:cBhvr>
                                        <p:cTn id="6" dur="2000" fill="hold"/>
                                        <p:tgtEl>
                                          <p:spTgt spid="40"/>
                                        </p:tgtEl>
                                        <p:attrNameLst>
                                          <p:attrName>ppt_x</p:attrName>
                                          <p:attrName>ppt_y</p:attrName>
                                        </p:attrNameLst>
                                      </p:cBhvr>
                                      <p:rCtr x="5508" y="0"/>
                                    </p:animMotion>
                                  </p:childTnLst>
                                </p:cTn>
                              </p:par>
                            </p:childTnLst>
                          </p:cTn>
                        </p:par>
                        <p:par>
                          <p:cTn id="7" fill="hold">
                            <p:stCondLst>
                              <p:cond delay="2000"/>
                            </p:stCondLst>
                            <p:childTnLst>
                              <p:par>
                                <p:cTn id="8" presetID="22" presetClass="entr" presetSubtype="4" fill="hold" nodeType="after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10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grpId="1" nodeType="clickEffect">
                                  <p:stCondLst>
                                    <p:cond delay="0"/>
                                  </p:stCondLst>
                                  <p:childTnLst>
                                    <p:animMotion origin="layout" path="M 0.11029 -7.40741E-7 L 0.46563 -7.40741E-7 " pathEditMode="relative" rAng="0" ptsTypes="AA">
                                      <p:cBhvr>
                                        <p:cTn id="14" dur="2500" fill="hold"/>
                                        <p:tgtEl>
                                          <p:spTgt spid="40"/>
                                        </p:tgtEl>
                                        <p:attrNameLst>
                                          <p:attrName>ppt_x</p:attrName>
                                          <p:attrName>ppt_y</p:attrName>
                                        </p:attrNameLst>
                                      </p:cBhvr>
                                      <p:rCtr x="17760" y="0"/>
                                    </p:animMotion>
                                  </p:childTnLst>
                                  <p:subTnLst>
                                    <p:set>
                                      <p:cBhvr override="childStyle">
                                        <p:cTn dur="1" fill="hold" display="0" masterRel="sameClick" afterEffect="1">
                                          <p:stCondLst>
                                            <p:cond evt="end" delay="0">
                                              <p:tn val="13"/>
                                            </p:cond>
                                          </p:stCondLst>
                                        </p:cTn>
                                        <p:tgtEl>
                                          <p:spTgt spid="40"/>
                                        </p:tgtEl>
                                        <p:attrNameLst>
                                          <p:attrName>style.visibility</p:attrName>
                                        </p:attrNameLst>
                                      </p:cBhvr>
                                      <p:to>
                                        <p:strVal val="hidden"/>
                                      </p:to>
                                    </p:set>
                                  </p:subTnLst>
                                </p:cTn>
                              </p:par>
                              <p:par>
                                <p:cTn id="15" presetID="53" presetClass="entr" presetSubtype="0" fill="hold" nodeType="withEffect">
                                  <p:stCondLst>
                                    <p:cond delay="300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Effect transition="in" filter="fade">
                                      <p:cBhvr>
                                        <p:cTn id="19" dur="1000"/>
                                        <p:tgtEl>
                                          <p:spTgt spid="4"/>
                                        </p:tgtEl>
                                      </p:cBhvr>
                                    </p:animEffect>
                                  </p:childTnLst>
                                </p:cTn>
                              </p:par>
                              <p:par>
                                <p:cTn id="20" presetID="22" presetClass="entr" presetSubtype="4" fill="hold" nodeType="withEffect">
                                  <p:stCondLst>
                                    <p:cond delay="300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1000"/>
                                        <p:tgtEl>
                                          <p:spTgt spid="32"/>
                                        </p:tgtEl>
                                      </p:cBhvr>
                                    </p:animEffect>
                                  </p:childTnLst>
                                </p:cTn>
                              </p:par>
                              <p:par>
                                <p:cTn id="23" presetID="1" presetClass="entr" presetSubtype="0" fill="hold" nodeType="withEffect">
                                  <p:stCondLst>
                                    <p:cond delay="3000"/>
                                  </p:stCondLst>
                                  <p:childTnLst>
                                    <p:set>
                                      <p:cBhvr>
                                        <p:cTn id="2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85953" y="2400000"/>
            <a:ext cx="4542872" cy="302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Прямоугольник 5"/>
          <p:cNvSpPr/>
          <p:nvPr/>
        </p:nvSpPr>
        <p:spPr>
          <a:xfrm>
            <a:off x="502606" y="-27382"/>
            <a:ext cx="11260733" cy="666786"/>
          </a:xfrm>
          <a:prstGeom prst="rect">
            <a:avLst/>
          </a:prstGeom>
        </p:spPr>
        <p:txBody>
          <a:bodyPr wrap="square">
            <a:spAutoFit/>
          </a:bodyPr>
          <a:lstStyle/>
          <a:p>
            <a:pPr algn="ctr" defTabSz="1219170"/>
            <a:r>
              <a:rPr lang="en-US" sz="3733" b="1" u="sng" dirty="0">
                <a:solidFill>
                  <a:srgbClr val="C00000"/>
                </a:solidFill>
                <a:latin typeface="Arial" panose="020B0604020202020204" pitchFamily="34" charset="0"/>
                <a:cs typeface="Arial" panose="020B0604020202020204" pitchFamily="34" charset="0"/>
              </a:rPr>
              <a:t>S</a:t>
            </a:r>
            <a:r>
              <a:rPr lang="en-US" sz="3733" b="1" u="sng" dirty="0">
                <a:solidFill>
                  <a:prstClr val="black"/>
                </a:solidFill>
                <a:latin typeface="Arial" panose="020B0604020202020204" pitchFamily="34" charset="0"/>
                <a:cs typeface="Arial" panose="020B0604020202020204" pitchFamily="34" charset="0"/>
              </a:rPr>
              <a:t>urface </a:t>
            </a:r>
            <a:r>
              <a:rPr lang="en-US" sz="3733" b="1" u="sng" dirty="0">
                <a:solidFill>
                  <a:srgbClr val="C00000"/>
                </a:solidFill>
                <a:latin typeface="Arial" panose="020B0604020202020204" pitchFamily="34" charset="0"/>
                <a:cs typeface="Arial" panose="020B0604020202020204" pitchFamily="34" charset="0"/>
              </a:rPr>
              <a:t>E</a:t>
            </a:r>
            <a:r>
              <a:rPr lang="en-US" sz="3733" b="1" u="sng" dirty="0">
                <a:solidFill>
                  <a:prstClr val="black"/>
                </a:solidFill>
                <a:latin typeface="Arial" panose="020B0604020202020204" pitchFamily="34" charset="0"/>
                <a:cs typeface="Arial" panose="020B0604020202020204" pitchFamily="34" charset="0"/>
              </a:rPr>
              <a:t>nhanced </a:t>
            </a:r>
            <a:r>
              <a:rPr lang="en-US" sz="3733" b="1" u="sng" dirty="0">
                <a:solidFill>
                  <a:srgbClr val="C00000"/>
                </a:solidFill>
                <a:latin typeface="Arial" panose="020B0604020202020204" pitchFamily="34" charset="0"/>
                <a:cs typeface="Arial" panose="020B0604020202020204" pitchFamily="34" charset="0"/>
              </a:rPr>
              <a:t>R</a:t>
            </a:r>
            <a:r>
              <a:rPr lang="en-US" sz="3733" b="1" u="sng" dirty="0">
                <a:solidFill>
                  <a:prstClr val="black"/>
                </a:solidFill>
                <a:latin typeface="Arial" panose="020B0604020202020204" pitchFamily="34" charset="0"/>
                <a:cs typeface="Arial" panose="020B0604020202020204" pitchFamily="34" charset="0"/>
              </a:rPr>
              <a:t>aman </a:t>
            </a:r>
            <a:r>
              <a:rPr lang="en-US" sz="3733" b="1" u="sng" dirty="0">
                <a:solidFill>
                  <a:srgbClr val="C00000"/>
                </a:solidFill>
                <a:latin typeface="Arial" panose="020B0604020202020204" pitchFamily="34" charset="0"/>
                <a:cs typeface="Arial" panose="020B0604020202020204" pitchFamily="34" charset="0"/>
              </a:rPr>
              <a:t>S</a:t>
            </a:r>
            <a:r>
              <a:rPr lang="en-US" sz="3733" b="1" u="sng" dirty="0">
                <a:solidFill>
                  <a:prstClr val="black"/>
                </a:solidFill>
                <a:latin typeface="Arial" panose="020B0604020202020204" pitchFamily="34" charset="0"/>
                <a:cs typeface="Arial" panose="020B0604020202020204" pitchFamily="34" charset="0"/>
              </a:rPr>
              <a:t>cattering (</a:t>
            </a:r>
            <a:r>
              <a:rPr lang="en-US" sz="3733" b="1" u="sng" dirty="0">
                <a:solidFill>
                  <a:srgbClr val="C00000"/>
                </a:solidFill>
                <a:latin typeface="Arial" panose="020B0604020202020204" pitchFamily="34" charset="0"/>
                <a:cs typeface="Arial" panose="020B0604020202020204" pitchFamily="34" charset="0"/>
              </a:rPr>
              <a:t>SERS</a:t>
            </a:r>
            <a:r>
              <a:rPr lang="en-US" sz="3733" b="1" u="sng" dirty="0">
                <a:solidFill>
                  <a:prstClr val="black"/>
                </a:solidFill>
                <a:latin typeface="Arial" panose="020B0604020202020204" pitchFamily="34" charset="0"/>
                <a:cs typeface="Arial" panose="020B0604020202020204" pitchFamily="34" charset="0"/>
              </a:rPr>
              <a:t>)</a:t>
            </a:r>
            <a:r>
              <a:rPr lang="en-US" sz="3733" b="1" dirty="0">
                <a:solidFill>
                  <a:prstClr val="black"/>
                </a:solidFill>
                <a:latin typeface="Arial" panose="020B0604020202020204" pitchFamily="34" charset="0"/>
                <a:cs typeface="Arial" panose="020B0604020202020204" pitchFamily="34" charset="0"/>
              </a:rPr>
              <a:t> </a:t>
            </a:r>
            <a:r>
              <a:rPr lang="en-US" sz="3200" b="1" dirty="0">
                <a:solidFill>
                  <a:prstClr val="black"/>
                </a:solidFill>
                <a:latin typeface="Arial" panose="020B0604020202020204" pitchFamily="34" charset="0"/>
                <a:cs typeface="Arial" panose="020B0604020202020204" pitchFamily="34" charset="0"/>
              </a:rPr>
              <a:t>–                 </a:t>
            </a:r>
          </a:p>
        </p:txBody>
      </p:sp>
      <p:sp>
        <p:nvSpPr>
          <p:cNvPr id="7" name="TextBox 6"/>
          <p:cNvSpPr txBox="1"/>
          <p:nvPr/>
        </p:nvSpPr>
        <p:spPr>
          <a:xfrm>
            <a:off x="0" y="5496257"/>
            <a:ext cx="4758832" cy="830997"/>
          </a:xfrm>
          <a:prstGeom prst="rect">
            <a:avLst/>
          </a:prstGeom>
          <a:noFill/>
        </p:spPr>
        <p:txBody>
          <a:bodyPr wrap="square" rtlCol="0">
            <a:spAutoFit/>
          </a:bodyPr>
          <a:lstStyle/>
          <a:p>
            <a:pPr algn="ctr" defTabSz="1219170"/>
            <a:r>
              <a:rPr lang="en-US" sz="1600" b="1" dirty="0">
                <a:solidFill>
                  <a:prstClr val="black"/>
                </a:solidFill>
                <a:latin typeface="Arial" panose="020B0604020202020204" pitchFamily="34" charset="0"/>
                <a:cs typeface="Arial" panose="020B0604020202020204" pitchFamily="34" charset="0"/>
              </a:rPr>
              <a:t>SERS involves inelastic light scattering by molecules adsorbed onto Ag or Au NPs                 with nanoscale roughness.</a:t>
            </a:r>
            <a:endParaRPr lang="ru-RU" sz="1600" b="1"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124930" y="1638920"/>
            <a:ext cx="11942137" cy="707886"/>
          </a:xfrm>
          <a:prstGeom prst="rect">
            <a:avLst/>
          </a:prstGeom>
          <a:solidFill>
            <a:schemeClr val="bg1"/>
          </a:solidFill>
        </p:spPr>
        <p:txBody>
          <a:bodyPr wrap="square" rtlCol="0">
            <a:spAutoFit/>
          </a:bodyPr>
          <a:lstStyle/>
          <a:p>
            <a:pPr algn="ctr" defTabSz="1219170"/>
            <a:r>
              <a:rPr lang="en-US" sz="2000" b="1" dirty="0">
                <a:latin typeface="Arial" panose="020B0604020202020204" pitchFamily="34" charset="0"/>
                <a:cs typeface="Arial" panose="020B0604020202020204" pitchFamily="34" charset="0"/>
              </a:rPr>
              <a:t>Enhancement factors under suitable conditions can be as high as 10</a:t>
            </a:r>
            <a:r>
              <a:rPr lang="en-US" sz="2000" b="1" baseline="30000" dirty="0">
                <a:latin typeface="Arial" panose="020B0604020202020204" pitchFamily="34" charset="0"/>
                <a:cs typeface="Arial" panose="020B0604020202020204" pitchFamily="34" charset="0"/>
              </a:rPr>
              <a:t>8-12</a:t>
            </a:r>
            <a:r>
              <a:rPr lang="en-US" sz="2000" b="1" dirty="0">
                <a:latin typeface="Arial" panose="020B0604020202020204" pitchFamily="34" charset="0"/>
                <a:cs typeface="Arial" panose="020B0604020202020204" pitchFamily="34" charset="0"/>
              </a:rPr>
              <a:t>, in some specific cases even higher which allow a few molecule detection level.</a:t>
            </a:r>
            <a:r>
              <a:rPr lang="en-US" sz="2000" dirty="0">
                <a:latin typeface="Arial" panose="020B0604020202020204" pitchFamily="34" charset="0"/>
                <a:cs typeface="Arial" panose="020B0604020202020204" pitchFamily="34" charset="0"/>
              </a:rPr>
              <a:t>  </a:t>
            </a:r>
            <a:endParaRPr lang="ru-RU" sz="2000" dirty="0">
              <a:latin typeface="Arial" panose="020B0604020202020204" pitchFamily="34" charset="0"/>
              <a:cs typeface="Arial" panose="020B0604020202020204" pitchFamily="34" charset="0"/>
            </a:endParaRPr>
          </a:p>
        </p:txBody>
      </p:sp>
      <p:sp>
        <p:nvSpPr>
          <p:cNvPr id="10" name="Номер слайда 5"/>
          <p:cNvSpPr txBox="1">
            <a:spLocks/>
          </p:cNvSpPr>
          <p:nvPr/>
        </p:nvSpPr>
        <p:spPr bwMode="auto">
          <a:xfrm>
            <a:off x="11664619" y="6481141"/>
            <a:ext cx="609600"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r" defTabSz="1219170" eaLnBrk="1" fontAlgn="base" hangingPunct="1">
              <a:spcBef>
                <a:spcPct val="0"/>
              </a:spcBef>
              <a:spcAft>
                <a:spcPct val="0"/>
              </a:spcAft>
            </a:pPr>
            <a:fld id="{B4CCAB12-4A2A-419B-B3DD-E1966F61B908}" type="slidenum">
              <a:rPr lang="ru-RU" sz="1400" b="1">
                <a:solidFill>
                  <a:srgbClr val="1F497D">
                    <a:lumMod val="75000"/>
                  </a:srgbClr>
                </a:solidFill>
                <a:latin typeface="Arial" pitchFamily="34" charset="0"/>
                <a:cs typeface="Arial" pitchFamily="34" charset="0"/>
              </a:rPr>
              <a:pPr algn="r" defTabSz="1219170" eaLnBrk="1" fontAlgn="base" hangingPunct="1">
                <a:spcBef>
                  <a:spcPct val="0"/>
                </a:spcBef>
                <a:spcAft>
                  <a:spcPct val="0"/>
                </a:spcAft>
              </a:pPr>
              <a:t>18</a:t>
            </a:fld>
            <a:endParaRPr lang="ru-RU" sz="1400" b="1" dirty="0">
              <a:solidFill>
                <a:srgbClr val="1F497D">
                  <a:lumMod val="75000"/>
                </a:srgbClr>
              </a:solidFill>
              <a:latin typeface="Arial" pitchFamily="34" charset="0"/>
              <a:cs typeface="Arial" pitchFamily="34" charset="0"/>
            </a:endParaRPr>
          </a:p>
        </p:txBody>
      </p:sp>
      <p:sp>
        <p:nvSpPr>
          <p:cNvPr id="9" name="TextBox 8"/>
          <p:cNvSpPr txBox="1"/>
          <p:nvPr/>
        </p:nvSpPr>
        <p:spPr>
          <a:xfrm>
            <a:off x="4847976" y="2395176"/>
            <a:ext cx="7219091" cy="4171655"/>
          </a:xfrm>
          <a:prstGeom prst="rect">
            <a:avLst/>
          </a:prstGeom>
          <a:solidFill>
            <a:schemeClr val="accent3">
              <a:lumMod val="20000"/>
              <a:lumOff val="80000"/>
            </a:schemeClr>
          </a:solidFill>
          <a:ln w="3175">
            <a:solidFill>
              <a:schemeClr val="tx1"/>
            </a:solidFill>
          </a:ln>
        </p:spPr>
        <p:txBody>
          <a:bodyPr wrap="square" rtlCol="0">
            <a:spAutoFit/>
          </a:bodyPr>
          <a:lstStyle/>
          <a:p>
            <a:pPr algn="ctr" defTabSz="1219170"/>
            <a:r>
              <a:rPr lang="en-US" sz="2400" b="1" u="sng" dirty="0">
                <a:solidFill>
                  <a:srgbClr val="1F497D">
                    <a:lumMod val="50000"/>
                  </a:srgbClr>
                </a:solidFill>
                <a:latin typeface="Arial" panose="020B0604020202020204" pitchFamily="34" charset="0"/>
                <a:cs typeface="Arial" panose="020B0604020202020204" pitchFamily="34" charset="0"/>
              </a:rPr>
              <a:t>Two main mechanisms of SERS enhancement:</a:t>
            </a:r>
          </a:p>
          <a:p>
            <a:pPr algn="ctr" defTabSz="1219170">
              <a:lnSpc>
                <a:spcPct val="20000"/>
              </a:lnSpc>
            </a:pPr>
            <a:endParaRPr lang="en-US" sz="3200" b="1" u="sng" dirty="0">
              <a:solidFill>
                <a:srgbClr val="1F497D">
                  <a:lumMod val="50000"/>
                </a:srgbClr>
              </a:solidFill>
              <a:latin typeface="Arial" panose="020B0604020202020204" pitchFamily="34" charset="0"/>
              <a:cs typeface="Arial" panose="020B0604020202020204" pitchFamily="34" charset="0"/>
            </a:endParaRPr>
          </a:p>
          <a:p>
            <a:pPr defTabSz="1219170"/>
            <a:r>
              <a:rPr lang="en-US" sz="2667" b="1" dirty="0">
                <a:solidFill>
                  <a:srgbClr val="C0504D">
                    <a:lumMod val="75000"/>
                  </a:srgbClr>
                </a:solidFill>
                <a:latin typeface="Arial" panose="020B0604020202020204" pitchFamily="34" charset="0"/>
                <a:cs typeface="Arial" panose="020B0604020202020204" pitchFamily="34" charset="0"/>
              </a:rPr>
              <a:t>1. </a:t>
            </a:r>
            <a:r>
              <a:rPr lang="en-US" sz="2400" b="1" dirty="0">
                <a:solidFill>
                  <a:srgbClr val="C0504D">
                    <a:lumMod val="75000"/>
                  </a:srgbClr>
                </a:solidFill>
                <a:latin typeface="Arial" panose="020B0604020202020204" pitchFamily="34" charset="0"/>
                <a:cs typeface="Arial" panose="020B0604020202020204" pitchFamily="34" charset="0"/>
              </a:rPr>
              <a:t>Electromagnetic (dominant):</a:t>
            </a:r>
          </a:p>
          <a:p>
            <a:pPr algn="just" defTabSz="1219170"/>
            <a:r>
              <a:rPr lang="en-US" sz="2667" b="1" dirty="0">
                <a:solidFill>
                  <a:prstClr val="black"/>
                </a:solidFill>
                <a:latin typeface="Arial" panose="020B0604020202020204" pitchFamily="34" charset="0"/>
                <a:cs typeface="Arial" panose="020B0604020202020204" pitchFamily="34" charset="0"/>
              </a:rPr>
              <a:t>    </a:t>
            </a:r>
            <a:r>
              <a:rPr lang="en-US" sz="2400" b="1" dirty="0">
                <a:solidFill>
                  <a:prstClr val="black"/>
                </a:solidFill>
                <a:latin typeface="Arial" panose="020B0604020202020204" pitchFamily="34" charset="0"/>
                <a:cs typeface="Arial" panose="020B0604020202020204" pitchFamily="34" charset="0"/>
              </a:rPr>
              <a:t>- </a:t>
            </a:r>
            <a:r>
              <a:rPr lang="en-US" sz="2000" b="1" dirty="0">
                <a:solidFill>
                  <a:prstClr val="black"/>
                </a:solidFill>
                <a:latin typeface="Arial" panose="020B0604020202020204" pitchFamily="34" charset="0"/>
                <a:cs typeface="Arial" panose="020B0604020202020204" pitchFamily="34" charset="0"/>
              </a:rPr>
              <a:t>collective oscillations of free electrons (</a:t>
            </a:r>
            <a:r>
              <a:rPr lang="en-US" sz="2000" b="1" dirty="0" err="1">
                <a:solidFill>
                  <a:prstClr val="black"/>
                </a:solidFill>
                <a:latin typeface="Arial" panose="020B0604020202020204" pitchFamily="34" charset="0"/>
                <a:cs typeface="Arial" panose="020B0604020202020204" pitchFamily="34" charset="0"/>
              </a:rPr>
              <a:t>plasmons</a:t>
            </a:r>
            <a:r>
              <a:rPr lang="en-US" sz="2000" b="1" dirty="0">
                <a:solidFill>
                  <a:prstClr val="black"/>
                </a:solidFill>
                <a:latin typeface="Arial" panose="020B0604020202020204" pitchFamily="34" charset="0"/>
                <a:cs typeface="Arial" panose="020B0604020202020204" pitchFamily="34" charset="0"/>
              </a:rPr>
              <a:t>) in the metallic </a:t>
            </a:r>
            <a:r>
              <a:rPr lang="en-US" sz="2000" b="1" dirty="0" err="1">
                <a:solidFill>
                  <a:prstClr val="black"/>
                </a:solidFill>
                <a:latin typeface="Arial" panose="020B0604020202020204" pitchFamily="34" charset="0"/>
                <a:cs typeface="Arial" panose="020B0604020202020204" pitchFamily="34" charset="0"/>
              </a:rPr>
              <a:t>nanostuctures</a:t>
            </a:r>
            <a:r>
              <a:rPr lang="en-US" sz="2000" b="1" dirty="0">
                <a:solidFill>
                  <a:prstClr val="black"/>
                </a:solidFill>
                <a:latin typeface="Arial" panose="020B0604020202020204" pitchFamily="34" charset="0"/>
                <a:cs typeface="Arial" panose="020B0604020202020204" pitchFamily="34" charset="0"/>
              </a:rPr>
              <a:t> upon a laser excitation. Enhancement by local optical fields close to surface of metallic NPs at resonance conditions – surface </a:t>
            </a:r>
            <a:r>
              <a:rPr lang="en-US" sz="2000" b="1" dirty="0" err="1">
                <a:solidFill>
                  <a:prstClr val="black"/>
                </a:solidFill>
                <a:latin typeface="Arial" panose="020B0604020202020204" pitchFamily="34" charset="0"/>
                <a:cs typeface="Arial" panose="020B0604020202020204" pitchFamily="34" charset="0"/>
              </a:rPr>
              <a:t>plasmon</a:t>
            </a:r>
            <a:r>
              <a:rPr lang="en-US" sz="2000" b="1" dirty="0">
                <a:solidFill>
                  <a:prstClr val="black"/>
                </a:solidFill>
                <a:latin typeface="Arial" panose="020B0604020202020204" pitchFamily="34" charset="0"/>
                <a:cs typeface="Arial" panose="020B0604020202020204" pitchFamily="34" charset="0"/>
              </a:rPr>
              <a:t> resonance (SPR).</a:t>
            </a:r>
          </a:p>
          <a:p>
            <a:pPr algn="just" defTabSz="1219170">
              <a:lnSpc>
                <a:spcPct val="30000"/>
              </a:lnSpc>
            </a:pPr>
            <a:endParaRPr lang="en-US" sz="2667" b="1" dirty="0">
              <a:solidFill>
                <a:prstClr val="black"/>
              </a:solidFill>
              <a:latin typeface="Arial" panose="020B0604020202020204" pitchFamily="34" charset="0"/>
              <a:cs typeface="Arial" panose="020B0604020202020204" pitchFamily="34" charset="0"/>
            </a:endParaRPr>
          </a:p>
          <a:p>
            <a:pPr algn="just" defTabSz="1219170"/>
            <a:r>
              <a:rPr lang="en-US" sz="2667" b="1" dirty="0">
                <a:solidFill>
                  <a:srgbClr val="C0504D">
                    <a:lumMod val="75000"/>
                  </a:srgbClr>
                </a:solidFill>
                <a:latin typeface="Arial" panose="020B0604020202020204" pitchFamily="34" charset="0"/>
                <a:cs typeface="Arial" panose="020B0604020202020204" pitchFamily="34" charset="0"/>
              </a:rPr>
              <a:t>2.</a:t>
            </a:r>
            <a:r>
              <a:rPr lang="en-US" sz="2667" b="1" dirty="0">
                <a:solidFill>
                  <a:prstClr val="black"/>
                </a:solidFill>
                <a:latin typeface="Arial" panose="020B0604020202020204" pitchFamily="34" charset="0"/>
                <a:cs typeface="Arial" panose="020B0604020202020204" pitchFamily="34" charset="0"/>
              </a:rPr>
              <a:t> </a:t>
            </a:r>
            <a:r>
              <a:rPr lang="en-US" sz="2400" b="1" dirty="0">
                <a:solidFill>
                  <a:srgbClr val="C0504D">
                    <a:lumMod val="75000"/>
                  </a:srgbClr>
                </a:solidFill>
                <a:latin typeface="Arial" panose="020B0604020202020204" pitchFamily="34" charset="0"/>
                <a:cs typeface="Arial" panose="020B0604020202020204" pitchFamily="34" charset="0"/>
              </a:rPr>
              <a:t>Chemical (much weaker than 1):</a:t>
            </a:r>
            <a:r>
              <a:rPr lang="en-US" sz="2400" b="1" dirty="0">
                <a:solidFill>
                  <a:prstClr val="black"/>
                </a:solidFill>
                <a:latin typeface="Arial" panose="020B0604020202020204" pitchFamily="34" charset="0"/>
                <a:cs typeface="Arial" panose="020B0604020202020204" pitchFamily="34" charset="0"/>
              </a:rPr>
              <a:t> </a:t>
            </a:r>
            <a:endParaRPr lang="ru-RU" sz="2400" b="1" dirty="0">
              <a:solidFill>
                <a:prstClr val="black"/>
              </a:solidFill>
              <a:latin typeface="Arial" panose="020B0604020202020204" pitchFamily="34" charset="0"/>
              <a:cs typeface="Arial" panose="020B0604020202020204" pitchFamily="34" charset="0"/>
            </a:endParaRPr>
          </a:p>
          <a:p>
            <a:pPr algn="just" defTabSz="1219170"/>
            <a:r>
              <a:rPr lang="en-US" sz="2667" b="1" dirty="0">
                <a:solidFill>
                  <a:prstClr val="black"/>
                </a:solidFill>
                <a:latin typeface="Arial" panose="020B0604020202020204" pitchFamily="34" charset="0"/>
                <a:cs typeface="Arial" panose="020B0604020202020204" pitchFamily="34" charset="0"/>
              </a:rPr>
              <a:t>    </a:t>
            </a:r>
            <a:r>
              <a:rPr lang="en-US" sz="2400" b="1" dirty="0">
                <a:solidFill>
                  <a:prstClr val="black"/>
                </a:solidFill>
                <a:latin typeface="Arial" panose="020B0604020202020204" pitchFamily="34" charset="0"/>
                <a:cs typeface="Arial" panose="020B0604020202020204" pitchFamily="34" charset="0"/>
              </a:rPr>
              <a:t>- </a:t>
            </a:r>
            <a:r>
              <a:rPr lang="en-US" sz="2000" b="1" dirty="0">
                <a:solidFill>
                  <a:prstClr val="black"/>
                </a:solidFill>
                <a:latin typeface="Arial" panose="020B0604020202020204" pitchFamily="34" charset="0"/>
                <a:cs typeface="Arial" panose="020B0604020202020204" pitchFamily="34" charset="0"/>
              </a:rPr>
              <a:t>charge-transfer (electrons) process in the ground and excited states of the adsorbed molecule-metal system (metal-molecule bonds). </a:t>
            </a:r>
            <a:endParaRPr lang="ru-RU" sz="2000" b="1" dirty="0">
              <a:solidFill>
                <a:prstClr val="black"/>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35E0805-9AA1-4A04-A85C-0955E0E2BC07}"/>
              </a:ext>
            </a:extLst>
          </p:cNvPr>
          <p:cNvSpPr txBox="1"/>
          <p:nvPr/>
        </p:nvSpPr>
        <p:spPr>
          <a:xfrm>
            <a:off x="161903" y="754441"/>
            <a:ext cx="11942138" cy="769441"/>
          </a:xfrm>
          <a:prstGeom prst="rect">
            <a:avLst/>
          </a:prstGeom>
          <a:solidFill>
            <a:schemeClr val="tx2">
              <a:lumMod val="75000"/>
            </a:schemeClr>
          </a:solidFill>
        </p:spPr>
        <p:txBody>
          <a:bodyPr wrap="square" rtlCol="0">
            <a:spAutoFit/>
          </a:bodyPr>
          <a:lstStyle/>
          <a:p>
            <a:pPr algn="ctr"/>
            <a:r>
              <a:rPr lang="en-US" sz="2200" b="1" dirty="0">
                <a:solidFill>
                  <a:schemeClr val="bg1"/>
                </a:solidFill>
                <a:latin typeface="Arial" panose="020B0604020202020204" pitchFamily="34" charset="0"/>
                <a:cs typeface="Arial" panose="020B0604020202020204" pitchFamily="34" charset="0"/>
              </a:rPr>
              <a:t>SERS is a plasmonic-based technique developed to detect </a:t>
            </a:r>
            <a:r>
              <a:rPr lang="en-US" sz="2200" b="1" u="sng" dirty="0">
                <a:solidFill>
                  <a:schemeClr val="bg1"/>
                </a:solidFill>
                <a:latin typeface="Arial" panose="020B0604020202020204" pitchFamily="34" charset="0"/>
                <a:cs typeface="Arial" panose="020B0604020202020204" pitchFamily="34" charset="0"/>
              </a:rPr>
              <a:t>extremely small quantities of molecules</a:t>
            </a:r>
            <a:r>
              <a:rPr lang="en-US" sz="2200" b="1" dirty="0">
                <a:solidFill>
                  <a:schemeClr val="bg1"/>
                </a:solidFill>
                <a:latin typeface="Arial" panose="020B0604020202020204" pitchFamily="34" charset="0"/>
                <a:cs typeface="Arial" panose="020B0604020202020204" pitchFamily="34" charset="0"/>
              </a:rPr>
              <a:t> by determining their characteristic Raman signal. </a:t>
            </a:r>
            <a:endParaRPr lang="ru-RU" dirty="0">
              <a:solidFill>
                <a:schemeClr val="bg1"/>
              </a:solidFill>
            </a:endParaRPr>
          </a:p>
        </p:txBody>
      </p:sp>
    </p:spTree>
    <p:extLst>
      <p:ext uri="{BB962C8B-B14F-4D97-AF65-F5344CB8AC3E}">
        <p14:creationId xmlns:p14="http://schemas.microsoft.com/office/powerpoint/2010/main" val="1121787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5"/>
          <p:cNvSpPr txBox="1">
            <a:spLocks/>
          </p:cNvSpPr>
          <p:nvPr/>
        </p:nvSpPr>
        <p:spPr bwMode="auto">
          <a:xfrm>
            <a:off x="11734800" y="6525344"/>
            <a:ext cx="457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None/>
            </a:pPr>
            <a:fld id="{0E10591C-3394-4C82-B8A5-F90F9AFB1326}" type="slidenum">
              <a:rPr lang="ru-RU" altLang="ru-RU" sz="1400" b="1">
                <a:solidFill>
                  <a:srgbClr val="000000"/>
                </a:solidFill>
                <a:latin typeface="Arial" charset="0"/>
                <a:cs typeface="Arial" charset="0"/>
              </a:rPr>
              <a:pPr algn="r" eaLnBrk="1" fontAlgn="base" hangingPunct="1">
                <a:spcBef>
                  <a:spcPct val="0"/>
                </a:spcBef>
                <a:spcAft>
                  <a:spcPct val="0"/>
                </a:spcAft>
                <a:buNone/>
              </a:pPr>
              <a:t>19</a:t>
            </a:fld>
            <a:endParaRPr lang="ru-RU" altLang="ru-RU" sz="1400" b="1" dirty="0">
              <a:solidFill>
                <a:srgbClr val="000000"/>
              </a:solidFill>
              <a:latin typeface="Arial" charset="0"/>
              <a:cs typeface="Arial" charset="0"/>
            </a:endParaRPr>
          </a:p>
        </p:txBody>
      </p:sp>
      <p:pic>
        <p:nvPicPr>
          <p:cNvPr id="880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9617" y="548681"/>
            <a:ext cx="7587977" cy="527226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7464920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8" name="Номер слайда 5"/>
          <p:cNvSpPr txBox="1">
            <a:spLocks/>
          </p:cNvSpPr>
          <p:nvPr/>
        </p:nvSpPr>
        <p:spPr bwMode="auto">
          <a:xfrm>
            <a:off x="10199688" y="6481763"/>
            <a:ext cx="457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algn="r" eaLnBrk="1" fontAlgn="base" hangingPunct="1">
              <a:spcBef>
                <a:spcPct val="0"/>
              </a:spcBef>
              <a:spcAft>
                <a:spcPct val="0"/>
              </a:spcAft>
              <a:buClrTx/>
              <a:buSzTx/>
              <a:buNone/>
            </a:pPr>
            <a:fld id="{77C1EEAA-36E8-4285-AF30-FAAD9D7B2792}" type="slidenum">
              <a:rPr lang="ru-RU" altLang="ru-RU" sz="1200" b="1">
                <a:solidFill>
                  <a:prstClr val="white"/>
                </a:solidFill>
                <a:latin typeface="Arial" charset="0"/>
                <a:cs typeface="Arial" charset="0"/>
              </a:rPr>
              <a:pPr algn="r" eaLnBrk="1" fontAlgn="base" hangingPunct="1">
                <a:spcBef>
                  <a:spcPct val="0"/>
                </a:spcBef>
                <a:spcAft>
                  <a:spcPct val="0"/>
                </a:spcAft>
                <a:buClrTx/>
                <a:buSzTx/>
                <a:buNone/>
              </a:pPr>
              <a:t>2</a:t>
            </a:fld>
            <a:endParaRPr lang="ru-RU" altLang="ru-RU" sz="1200" b="1" dirty="0">
              <a:solidFill>
                <a:prstClr val="white"/>
              </a:solidFill>
              <a:latin typeface="Arial" charset="0"/>
              <a:cs typeface="Arial" charset="0"/>
            </a:endParaRPr>
          </a:p>
        </p:txBody>
      </p:sp>
      <p:sp>
        <p:nvSpPr>
          <p:cNvPr id="3" name="Прямоугольник 2"/>
          <p:cNvSpPr/>
          <p:nvPr/>
        </p:nvSpPr>
        <p:spPr>
          <a:xfrm>
            <a:off x="0" y="0"/>
            <a:ext cx="251520" cy="6858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latin typeface="Calibri"/>
            </a:endParaRPr>
          </a:p>
        </p:txBody>
      </p:sp>
      <p:sp>
        <p:nvSpPr>
          <p:cNvPr id="7" name="Номер слайда 2"/>
          <p:cNvSpPr txBox="1">
            <a:spLocks/>
          </p:cNvSpPr>
          <p:nvPr/>
        </p:nvSpPr>
        <p:spPr bwMode="auto">
          <a:xfrm>
            <a:off x="11660832" y="6481763"/>
            <a:ext cx="457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None/>
            </a:pPr>
            <a:r>
              <a:rPr lang="ru-RU" altLang="ru-RU" sz="1200" b="1" dirty="0">
                <a:solidFill>
                  <a:srgbClr val="000000"/>
                </a:solidFill>
                <a:latin typeface="Arial" charset="0"/>
                <a:cs typeface="Arial" charset="0"/>
              </a:rPr>
              <a:t>2</a:t>
            </a:r>
            <a:endParaRPr lang="ro-RO" altLang="ru-RU" sz="1200" b="1" dirty="0">
              <a:solidFill>
                <a:srgbClr val="000000"/>
              </a:solidFill>
              <a:latin typeface="Arial" charset="0"/>
              <a:cs typeface="Arial" charset="0"/>
            </a:endParaRPr>
          </a:p>
        </p:txBody>
      </p:sp>
      <p:sp>
        <p:nvSpPr>
          <p:cNvPr id="6" name="TextBox 5">
            <a:extLst>
              <a:ext uri="{FF2B5EF4-FFF2-40B4-BE49-F238E27FC236}">
                <a16:creationId xmlns:a16="http://schemas.microsoft.com/office/drawing/2014/main" id="{03F08C13-D17B-423D-B7DD-0A52F9A27833}"/>
              </a:ext>
            </a:extLst>
          </p:cNvPr>
          <p:cNvSpPr txBox="1"/>
          <p:nvPr/>
        </p:nvSpPr>
        <p:spPr>
          <a:xfrm>
            <a:off x="538880" y="548680"/>
            <a:ext cx="11317759" cy="5693866"/>
          </a:xfrm>
          <a:prstGeom prst="rect">
            <a:avLst/>
          </a:prstGeom>
          <a:noFill/>
        </p:spPr>
        <p:txBody>
          <a:bodyPr wrap="square" rtlCol="0">
            <a:spAutoFit/>
          </a:bodyPr>
          <a:lstStyle/>
          <a:p>
            <a:pPr>
              <a:defRPr/>
            </a:pPr>
            <a:r>
              <a:rPr lang="en-US" sz="2800" b="1" u="sng" dirty="0">
                <a:solidFill>
                  <a:prstClr val="black">
                    <a:lumMod val="50000"/>
                  </a:prstClr>
                </a:solidFill>
                <a:latin typeface="Arial" panose="020B0604020202020204" pitchFamily="34" charset="0"/>
                <a:cs typeface="Arial" panose="020B0604020202020204" pitchFamily="34" charset="0"/>
              </a:rPr>
              <a:t>OUTLINE</a:t>
            </a:r>
          </a:p>
          <a:p>
            <a:pPr>
              <a:lnSpc>
                <a:spcPct val="50000"/>
              </a:lnSpc>
              <a:defRPr/>
            </a:pPr>
            <a:endParaRPr lang="ru-RU" sz="2800" b="1" dirty="0">
              <a:solidFill>
                <a:prstClr val="black"/>
              </a:solidFill>
              <a:latin typeface="Arial" panose="020B0604020202020204" pitchFamily="34" charset="0"/>
              <a:cs typeface="Arial" panose="020B0604020202020204" pitchFamily="34" charset="0"/>
            </a:endParaRPr>
          </a:p>
          <a:p>
            <a:pPr>
              <a:buFontTx/>
              <a:buAutoNum type="arabicPeriod"/>
              <a:defRPr/>
            </a:pPr>
            <a:r>
              <a:rPr lang="en-US" sz="2800" b="1" dirty="0">
                <a:solidFill>
                  <a:prstClr val="black"/>
                </a:solidFill>
                <a:latin typeface="Arial" panose="020B0604020202020204" pitchFamily="34" charset="0"/>
                <a:cs typeface="Arial" panose="020B0604020202020204" pitchFamily="34" charset="0"/>
              </a:rPr>
              <a:t> Introduction in brief: Raman effect</a:t>
            </a:r>
          </a:p>
          <a:p>
            <a:pPr>
              <a:defRPr/>
            </a:pPr>
            <a:endParaRPr lang="en-US" sz="2800" b="1" dirty="0">
              <a:solidFill>
                <a:prstClr val="black"/>
              </a:solidFill>
              <a:latin typeface="Arial" panose="020B0604020202020204" pitchFamily="34" charset="0"/>
              <a:cs typeface="Arial" panose="020B0604020202020204" pitchFamily="34" charset="0"/>
            </a:endParaRPr>
          </a:p>
          <a:p>
            <a:pPr marL="0" lvl="1">
              <a:tabLst>
                <a:tab pos="447675" algn="l"/>
              </a:tabLst>
              <a:defRPr/>
            </a:pPr>
            <a:r>
              <a:rPr lang="en-US" sz="2800" b="1" dirty="0">
                <a:solidFill>
                  <a:prstClr val="black"/>
                </a:solidFill>
                <a:latin typeface="Arial" panose="020B0604020202020204" pitchFamily="34" charset="0"/>
                <a:cs typeface="Arial" panose="020B0604020202020204" pitchFamily="34" charset="0"/>
              </a:rPr>
              <a:t>2. Enhanced Raman microspectroscopy:				</a:t>
            </a:r>
          </a:p>
          <a:p>
            <a:pPr lvl="2" indent="-457200">
              <a:buFont typeface="Arial" panose="020B0604020202020204" pitchFamily="34" charset="0"/>
              <a:buChar char="•"/>
              <a:tabLst>
                <a:tab pos="447675" algn="l"/>
              </a:tabLst>
              <a:defRPr/>
            </a:pPr>
            <a:r>
              <a:rPr lang="en-US" sz="2100" b="1" i="1" dirty="0">
                <a:solidFill>
                  <a:prstClr val="black"/>
                </a:solidFill>
                <a:latin typeface="Arial" panose="020B0604020202020204" pitchFamily="34" charset="0"/>
                <a:cs typeface="Arial" panose="020B0604020202020204" pitchFamily="34" charset="0"/>
              </a:rPr>
              <a:t>CARS – Coherent antiStokes Raman Spectroscopy</a:t>
            </a:r>
          </a:p>
          <a:p>
            <a:pPr marL="685800" lvl="1" indent="-233363">
              <a:buFont typeface="Arial" panose="020B0604020202020204" pitchFamily="34" charset="0"/>
              <a:buChar char="•"/>
              <a:tabLst>
                <a:tab pos="447675" algn="l"/>
              </a:tabLst>
              <a:defRPr/>
            </a:pPr>
            <a:r>
              <a:rPr lang="en-US" sz="2100" b="1" i="1" dirty="0">
                <a:solidFill>
                  <a:prstClr val="black"/>
                </a:solidFill>
                <a:latin typeface="Arial" panose="020B0604020202020204" pitchFamily="34" charset="0"/>
                <a:cs typeface="Arial" panose="020B0604020202020204" pitchFamily="34" charset="0"/>
              </a:rPr>
              <a:t>   SERS – Surface-Enhanced Raman Spectroscopy</a:t>
            </a:r>
          </a:p>
          <a:p>
            <a:pPr marL="452438" lvl="1" indent="176213">
              <a:buFont typeface="Arial" panose="020B0604020202020204" pitchFamily="34" charset="0"/>
              <a:buChar char="•"/>
              <a:tabLst>
                <a:tab pos="447675" algn="l"/>
              </a:tabLst>
              <a:defRPr/>
            </a:pPr>
            <a:r>
              <a:rPr lang="en-US" sz="2100" b="1" i="1" dirty="0">
                <a:solidFill>
                  <a:prstClr val="black"/>
                </a:solidFill>
                <a:latin typeface="Arial" panose="020B0604020202020204" pitchFamily="34" charset="0"/>
                <a:cs typeface="Arial" panose="020B0604020202020204" pitchFamily="34" charset="0"/>
              </a:rPr>
              <a:t>    TERS – Tip-Enhanced Raman Spectroscopy</a:t>
            </a:r>
          </a:p>
          <a:p>
            <a:pPr marL="452438" lvl="1">
              <a:buFont typeface="Arial" panose="020B0604020202020204" pitchFamily="34" charset="0"/>
              <a:buChar char="•"/>
              <a:tabLst>
                <a:tab pos="447675" algn="l"/>
              </a:tabLst>
              <a:defRPr/>
            </a:pPr>
            <a:r>
              <a:rPr lang="en-US" sz="2100" i="1" dirty="0">
                <a:solidFill>
                  <a:prstClr val="black"/>
                </a:solidFill>
                <a:latin typeface="Arial" panose="020B0604020202020204" pitchFamily="34" charset="0"/>
                <a:cs typeface="Arial" panose="020B0604020202020204" pitchFamily="34" charset="0"/>
              </a:rPr>
              <a:t>      …</a:t>
            </a:r>
          </a:p>
          <a:p>
            <a:pPr marL="452438" lvl="1">
              <a:buFont typeface="Arial" panose="020B0604020202020204" pitchFamily="34" charset="0"/>
              <a:buChar char="•"/>
              <a:tabLst>
                <a:tab pos="447675" algn="l"/>
              </a:tabLst>
              <a:defRPr/>
            </a:pPr>
            <a:endParaRPr lang="en-US" sz="2100" i="1" dirty="0">
              <a:solidFill>
                <a:prstClr val="black"/>
              </a:solidFill>
              <a:latin typeface="Arial" panose="020B0604020202020204" pitchFamily="34" charset="0"/>
              <a:cs typeface="Arial" panose="020B0604020202020204" pitchFamily="34" charset="0"/>
            </a:endParaRPr>
          </a:p>
          <a:p>
            <a:pPr>
              <a:defRPr/>
            </a:pPr>
            <a:r>
              <a:rPr lang="en-US" sz="2800" b="1" dirty="0">
                <a:solidFill>
                  <a:prstClr val="black"/>
                </a:solidFill>
                <a:latin typeface="Arial" panose="020B0604020202020204" pitchFamily="34" charset="0"/>
                <a:cs typeface="Arial" panose="020B0604020202020204" pitchFamily="34" charset="0"/>
              </a:rPr>
              <a:t>3.</a:t>
            </a:r>
            <a:r>
              <a:rPr lang="en-US" sz="2100" i="1" dirty="0">
                <a:solidFill>
                  <a:prstClr val="black"/>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“CARS” microspectrometer at FLNP – description and</a:t>
            </a:r>
          </a:p>
          <a:p>
            <a:pPr>
              <a:defRPr/>
            </a:pPr>
            <a:r>
              <a:rPr lang="en-US" sz="2800" b="1" dirty="0">
                <a:latin typeface="Arial" panose="020B0604020202020204" pitchFamily="34" charset="0"/>
                <a:cs typeface="Arial" panose="020B0604020202020204" pitchFamily="34" charset="0"/>
              </a:rPr>
              <a:t>     operating modalities</a:t>
            </a:r>
          </a:p>
          <a:p>
            <a:pPr marL="452438" lvl="1">
              <a:tabLst>
                <a:tab pos="447675" algn="l"/>
              </a:tabLst>
              <a:defRPr/>
            </a:pPr>
            <a:endParaRPr lang="en-US" sz="2100" i="1" dirty="0">
              <a:solidFill>
                <a:prstClr val="black"/>
              </a:solidFill>
              <a:latin typeface="Arial" panose="020B0604020202020204" pitchFamily="34" charset="0"/>
              <a:cs typeface="Arial" panose="020B0604020202020204" pitchFamily="34" charset="0"/>
            </a:endParaRPr>
          </a:p>
          <a:p>
            <a:pPr marL="0" lvl="1">
              <a:tabLst>
                <a:tab pos="447675" algn="l"/>
              </a:tabLst>
              <a:defRPr/>
            </a:pPr>
            <a:r>
              <a:rPr lang="en-US" sz="2800" b="1" dirty="0">
                <a:solidFill>
                  <a:prstClr val="black"/>
                </a:solidFill>
                <a:latin typeface="Arial" panose="020B0604020202020204" pitchFamily="34" charset="0"/>
                <a:cs typeface="Arial" panose="020B0604020202020204" pitchFamily="34" charset="0"/>
              </a:rPr>
              <a:t>4. Examples of applications in Life Science</a:t>
            </a:r>
          </a:p>
          <a:p>
            <a:pPr marL="457200" lvl="2">
              <a:tabLst>
                <a:tab pos="447675" algn="l"/>
              </a:tabLst>
              <a:defRPr/>
            </a:pPr>
            <a:r>
              <a:rPr lang="en-US" sz="2800" b="1" dirty="0">
                <a:solidFill>
                  <a:prstClr val="black"/>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54492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4851" y="1700808"/>
            <a:ext cx="7642742" cy="3600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3359697" y="260648"/>
            <a:ext cx="5990743" cy="1077218"/>
          </a:xfrm>
          <a:prstGeom prst="rect">
            <a:avLst/>
          </a:prstGeom>
          <a:noFill/>
        </p:spPr>
        <p:txBody>
          <a:bodyPr wrap="none" rtlCol="0">
            <a:spAutoFit/>
          </a:bodyPr>
          <a:lstStyle/>
          <a:p>
            <a:pPr algn="r"/>
            <a:r>
              <a:rPr lang="en-US" sz="3200" b="1" dirty="0">
                <a:solidFill>
                  <a:srgbClr val="000000"/>
                </a:solidFill>
                <a:latin typeface="Arial" panose="020B0604020202020204" pitchFamily="34" charset="0"/>
                <a:cs typeface="Arial" panose="020B0604020202020204" pitchFamily="34" charset="0"/>
              </a:rPr>
              <a:t>SERS-active substrates:</a:t>
            </a:r>
            <a:endParaRPr lang="en-US" sz="3200" dirty="0">
              <a:solidFill>
                <a:srgbClr val="000000"/>
              </a:solidFill>
              <a:latin typeface="Arial" panose="020B0604020202020204" pitchFamily="34" charset="0"/>
              <a:cs typeface="Arial" panose="020B0604020202020204" pitchFamily="34" charset="0"/>
            </a:endParaRPr>
          </a:p>
          <a:p>
            <a:pPr algn="r"/>
            <a:r>
              <a:rPr lang="en-US" sz="3200" b="1" dirty="0">
                <a:solidFill>
                  <a:srgbClr val="000000"/>
                </a:solidFill>
                <a:latin typeface="Arial" panose="020B0604020202020204" pitchFamily="34" charset="0"/>
                <a:cs typeface="Arial" panose="020B0604020202020204" pitchFamily="34" charset="0"/>
              </a:rPr>
              <a:t>existing commercial products</a:t>
            </a:r>
            <a:endParaRPr lang="ru-RU" sz="3200" dirty="0">
              <a:solidFill>
                <a:srgbClr val="000000"/>
              </a:solidFill>
              <a:latin typeface="Arial" panose="020B0604020202020204" pitchFamily="34" charset="0"/>
              <a:cs typeface="Arial" panose="020B0604020202020204" pitchFamily="34" charset="0"/>
            </a:endParaRPr>
          </a:p>
        </p:txBody>
      </p:sp>
      <p:sp>
        <p:nvSpPr>
          <p:cNvPr id="5" name="Номер слайда 5"/>
          <p:cNvSpPr txBox="1">
            <a:spLocks/>
          </p:cNvSpPr>
          <p:nvPr/>
        </p:nvSpPr>
        <p:spPr bwMode="auto">
          <a:xfrm>
            <a:off x="11725619" y="6453336"/>
            <a:ext cx="457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None/>
            </a:pPr>
            <a:fld id="{0E10591C-3394-4C82-B8A5-F90F9AFB1326}" type="slidenum">
              <a:rPr lang="ru-RU" altLang="ru-RU" sz="1400" b="1">
                <a:solidFill>
                  <a:srgbClr val="000000"/>
                </a:solidFill>
                <a:latin typeface="Arial" charset="0"/>
                <a:cs typeface="Arial" charset="0"/>
              </a:rPr>
              <a:pPr algn="r" eaLnBrk="1" fontAlgn="base" hangingPunct="1">
                <a:spcBef>
                  <a:spcPct val="0"/>
                </a:spcBef>
                <a:spcAft>
                  <a:spcPct val="0"/>
                </a:spcAft>
                <a:buNone/>
              </a:pPr>
              <a:t>20</a:t>
            </a:fld>
            <a:endParaRPr lang="ru-RU" altLang="ru-RU" sz="1400" b="1" dirty="0">
              <a:solidFill>
                <a:srgbClr val="000000"/>
              </a:solidFill>
              <a:latin typeface="Arial" charset="0"/>
              <a:cs typeface="Arial" charset="0"/>
            </a:endParaRPr>
          </a:p>
        </p:txBody>
      </p:sp>
      <p:pic>
        <p:nvPicPr>
          <p:cNvPr id="90114" name="Picture 2" descr="http://www.atoid.com/admin/uploads/image/test_product/product_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09505" y="2924944"/>
            <a:ext cx="1287613" cy="874160"/>
          </a:xfrm>
          <a:prstGeom prst="rect">
            <a:avLst/>
          </a:prstGeom>
          <a:noFill/>
          <a:extLst>
            <a:ext uri="{909E8E84-426E-40DD-AFC4-6F175D3DCCD1}">
              <a14:hiddenFill xmlns:a14="http://schemas.microsoft.com/office/drawing/2010/main">
                <a:solidFill>
                  <a:srgbClr val="FFFFFF"/>
                </a:solidFill>
              </a14:hiddenFill>
            </a:ext>
          </a:extLst>
        </p:spPr>
      </p:pic>
      <p:pic>
        <p:nvPicPr>
          <p:cNvPr id="90116" name="Picture 4" descr="http://www.atoid.com/admin/uploads/image/test_product/porduct_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6280" y="1772817"/>
            <a:ext cx="1236594" cy="8395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47528" y="5445224"/>
            <a:ext cx="8496944" cy="923330"/>
          </a:xfrm>
          <a:prstGeom prst="rect">
            <a:avLst/>
          </a:prstGeom>
          <a:noFill/>
        </p:spPr>
        <p:txBody>
          <a:bodyPr wrap="square" rtlCol="0">
            <a:spAutoFit/>
          </a:bodyPr>
          <a:lstStyle/>
          <a:p>
            <a:pPr algn="ctr"/>
            <a:r>
              <a:rPr lang="en-US" b="1" dirty="0">
                <a:solidFill>
                  <a:srgbClr val="003366"/>
                </a:solidFill>
                <a:latin typeface="Arial"/>
              </a:rPr>
              <a:t>At present the main challenge in SERS is a fabrication of the novel effective and inexpensive </a:t>
            </a:r>
            <a:r>
              <a:rPr lang="en-US" b="1" dirty="0" err="1">
                <a:solidFill>
                  <a:srgbClr val="003366"/>
                </a:solidFill>
                <a:latin typeface="Arial"/>
              </a:rPr>
              <a:t>plasmon</a:t>
            </a:r>
            <a:r>
              <a:rPr lang="en-US" b="1" dirty="0">
                <a:solidFill>
                  <a:srgbClr val="003366"/>
                </a:solidFill>
                <a:latin typeface="Arial"/>
              </a:rPr>
              <a:t> nanostructures with well-defined </a:t>
            </a:r>
            <a:r>
              <a:rPr lang="en-US" b="1" dirty="0" err="1">
                <a:solidFill>
                  <a:srgbClr val="003366"/>
                </a:solidFill>
                <a:latin typeface="Arial"/>
              </a:rPr>
              <a:t>nanoscale</a:t>
            </a:r>
            <a:r>
              <a:rPr lang="en-US" b="1" dirty="0">
                <a:solidFill>
                  <a:srgbClr val="003366"/>
                </a:solidFill>
                <a:latin typeface="Arial"/>
              </a:rPr>
              <a:t> geometry demonstrating strong, reproducible and stable Raman signal. </a:t>
            </a:r>
            <a:endParaRPr lang="ru-RU" b="1" dirty="0">
              <a:solidFill>
                <a:srgbClr val="003366"/>
              </a:solidFill>
              <a:latin typeface="Arial"/>
            </a:endParaRPr>
          </a:p>
        </p:txBody>
      </p:sp>
    </p:spTree>
    <p:extLst>
      <p:ext uri="{BB962C8B-B14F-4D97-AF65-F5344CB8AC3E}">
        <p14:creationId xmlns:p14="http://schemas.microsoft.com/office/powerpoint/2010/main" val="259917621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73164" y="404664"/>
            <a:ext cx="8392641" cy="523220"/>
          </a:xfrm>
          <a:prstGeom prst="rect">
            <a:avLst/>
          </a:prstGeom>
          <a:noFill/>
        </p:spPr>
        <p:txBody>
          <a:bodyPr wrap="square" rtlCol="0">
            <a:spAutoFit/>
          </a:bodyPr>
          <a:lstStyle/>
          <a:p>
            <a:pPr algn="ctr"/>
            <a:r>
              <a:rPr lang="en-US" sz="2800" b="1" dirty="0">
                <a:solidFill>
                  <a:prstClr val="black"/>
                </a:solidFill>
                <a:latin typeface="Arial" panose="020B0604020202020204" pitchFamily="34" charset="0"/>
                <a:cs typeface="Arial" panose="020B0604020202020204" pitchFamily="34" charset="0"/>
              </a:rPr>
              <a:t>SERS-active substrates based on porous silicon</a:t>
            </a:r>
          </a:p>
        </p:txBody>
      </p:sp>
      <p:sp>
        <p:nvSpPr>
          <p:cNvPr id="5" name="TextBox 4"/>
          <p:cNvSpPr txBox="1"/>
          <p:nvPr/>
        </p:nvSpPr>
        <p:spPr>
          <a:xfrm>
            <a:off x="479377" y="1052736"/>
            <a:ext cx="11305256" cy="2154436"/>
          </a:xfrm>
          <a:prstGeom prst="rect">
            <a:avLst/>
          </a:prstGeom>
          <a:noFill/>
        </p:spPr>
        <p:txBody>
          <a:bodyPr wrap="square" rtlCol="0">
            <a:spAutoFit/>
          </a:bodyPr>
          <a:lstStyle/>
          <a:p>
            <a:pPr algn="ctr">
              <a:lnSpc>
                <a:spcPct val="150000"/>
              </a:lnSpc>
            </a:pPr>
            <a:r>
              <a:rPr lang="en-US" sz="2400" b="1" u="sng" dirty="0">
                <a:solidFill>
                  <a:srgbClr val="800000"/>
                </a:solidFill>
                <a:latin typeface="Arial" panose="020B0604020202020204" pitchFamily="34" charset="0"/>
                <a:cs typeface="Arial" panose="020B0604020202020204" pitchFamily="34" charset="0"/>
              </a:rPr>
              <a:t>Plasmonic nanostructure design (developed in BSUIR, Minsk, Belarus):</a:t>
            </a:r>
          </a:p>
          <a:p>
            <a:pPr marL="285750" indent="-285750" algn="just">
              <a:buFontTx/>
              <a:buChar char="-"/>
            </a:pPr>
            <a:r>
              <a:rPr lang="en-US" sz="2400" b="1" u="sng" dirty="0">
                <a:solidFill>
                  <a:prstClr val="black"/>
                </a:solidFill>
                <a:latin typeface="Arial" panose="020B0604020202020204" pitchFamily="34" charset="0"/>
                <a:cs typeface="Arial" panose="020B0604020202020204" pitchFamily="34" charset="0"/>
              </a:rPr>
              <a:t>Template:</a:t>
            </a:r>
            <a:r>
              <a:rPr lang="en-US" sz="2000" b="1" dirty="0">
                <a:solidFill>
                  <a:prstClr val="black"/>
                </a:solidFill>
                <a:latin typeface="Arial" panose="020B0604020202020204" pitchFamily="34" charset="0"/>
                <a:cs typeface="Arial" panose="020B0604020202020204" pitchFamily="34" charset="0"/>
              </a:rPr>
              <a:t> porous silicon (</a:t>
            </a:r>
            <a:r>
              <a:rPr lang="en-US" sz="2000" b="1" dirty="0" err="1">
                <a:solidFill>
                  <a:prstClr val="black"/>
                </a:solidFill>
                <a:latin typeface="Arial" panose="020B0604020202020204" pitchFamily="34" charset="0"/>
                <a:cs typeface="Arial" panose="020B0604020202020204" pitchFamily="34" charset="0"/>
              </a:rPr>
              <a:t>PSi</a:t>
            </a:r>
            <a:r>
              <a:rPr lang="en-US" sz="2000" b="1" dirty="0">
                <a:solidFill>
                  <a:prstClr val="black"/>
                </a:solidFill>
                <a:latin typeface="Arial" panose="020B0604020202020204" pitchFamily="34" charset="0"/>
                <a:cs typeface="Arial" panose="020B0604020202020204" pitchFamily="34" charset="0"/>
              </a:rPr>
              <a:t>) formed by an electrochemical </a:t>
            </a:r>
            <a:r>
              <a:rPr lang="en-US" sz="2000" b="1" dirty="0" err="1">
                <a:solidFill>
                  <a:prstClr val="black"/>
                </a:solidFill>
                <a:latin typeface="Arial" panose="020B0604020202020204" pitchFamily="34" charset="0"/>
                <a:cs typeface="Arial" panose="020B0604020202020204" pitchFamily="34" charset="0"/>
              </a:rPr>
              <a:t>anodization</a:t>
            </a:r>
            <a:r>
              <a:rPr lang="en-US" sz="2000" b="1" dirty="0">
                <a:solidFill>
                  <a:prstClr val="black"/>
                </a:solidFill>
                <a:latin typeface="Arial" panose="020B0604020202020204" pitchFamily="34" charset="0"/>
                <a:cs typeface="Arial" panose="020B0604020202020204" pitchFamily="34" charset="0"/>
              </a:rPr>
              <a:t> in a solution of HF (45%) </a:t>
            </a:r>
          </a:p>
          <a:p>
            <a:pPr algn="just">
              <a:lnSpc>
                <a:spcPct val="50000"/>
              </a:lnSpc>
            </a:pPr>
            <a:endParaRPr lang="en-US" sz="2000" b="1" dirty="0">
              <a:solidFill>
                <a:prstClr val="black"/>
              </a:solidFill>
              <a:latin typeface="Arial" panose="020B0604020202020204" pitchFamily="34" charset="0"/>
              <a:cs typeface="Arial" panose="020B0604020202020204" pitchFamily="34" charset="0"/>
            </a:endParaRPr>
          </a:p>
          <a:p>
            <a:pPr marL="285750" indent="-285750" algn="just">
              <a:buFontTx/>
              <a:buChar char="-"/>
            </a:pPr>
            <a:r>
              <a:rPr lang="en-US" sz="2400" b="1" u="sng" dirty="0">
                <a:solidFill>
                  <a:prstClr val="black"/>
                </a:solidFill>
                <a:latin typeface="Arial" panose="020B0604020202020204" pitchFamily="34" charset="0"/>
                <a:cs typeface="Arial" panose="020B0604020202020204" pitchFamily="34" charset="0"/>
              </a:rPr>
              <a:t>Ag nanoparticles</a:t>
            </a:r>
            <a:r>
              <a:rPr lang="en-US" sz="2000" b="1" dirty="0">
                <a:solidFill>
                  <a:prstClr val="black"/>
                </a:solidFill>
                <a:latin typeface="Arial" panose="020B0604020202020204" pitchFamily="34" charset="0"/>
                <a:cs typeface="Arial" panose="020B0604020202020204" pitchFamily="34" charset="0"/>
              </a:rPr>
              <a:t>: immersion plating in 1mM AgNO</a:t>
            </a:r>
            <a:r>
              <a:rPr lang="en-US" sz="2000" b="1" baseline="-25000" dirty="0">
                <a:solidFill>
                  <a:prstClr val="black"/>
                </a:solidFill>
                <a:latin typeface="Arial" panose="020B0604020202020204" pitchFamily="34" charset="0"/>
                <a:cs typeface="Arial" panose="020B0604020202020204" pitchFamily="34" charset="0"/>
              </a:rPr>
              <a:t>3</a:t>
            </a:r>
            <a:r>
              <a:rPr lang="en-US" sz="2000" b="1" dirty="0">
                <a:solidFill>
                  <a:prstClr val="black"/>
                </a:solidFill>
                <a:latin typeface="Arial" panose="020B0604020202020204" pitchFamily="34" charset="0"/>
                <a:cs typeface="Arial" panose="020B0604020202020204" pitchFamily="34" charset="0"/>
              </a:rPr>
              <a:t> aqueous solution with an ethanol additive during 5-25 min.</a:t>
            </a:r>
            <a:endParaRPr lang="ru-RU" dirty="0">
              <a:solidFill>
                <a:prstClr val="black"/>
              </a:solidFill>
              <a:latin typeface="Arial" panose="020B0604020202020204" pitchFamily="34" charset="0"/>
              <a:cs typeface="Arial" panose="020B0604020202020204" pitchFamily="34" charset="0"/>
            </a:endParaRPr>
          </a:p>
        </p:txBody>
      </p:sp>
      <p:sp>
        <p:nvSpPr>
          <p:cNvPr id="6" name="Прямоугольник 5"/>
          <p:cNvSpPr/>
          <p:nvPr/>
        </p:nvSpPr>
        <p:spPr>
          <a:xfrm flipV="1">
            <a:off x="263352" y="1063727"/>
            <a:ext cx="11665296"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latin typeface="Calibri"/>
            </a:endParaRPr>
          </a:p>
        </p:txBody>
      </p:sp>
      <p:sp>
        <p:nvSpPr>
          <p:cNvPr id="8" name="TextBox 7"/>
          <p:cNvSpPr txBox="1"/>
          <p:nvPr/>
        </p:nvSpPr>
        <p:spPr>
          <a:xfrm>
            <a:off x="7114863" y="6125816"/>
            <a:ext cx="3133294" cy="584775"/>
          </a:xfrm>
          <a:prstGeom prst="rect">
            <a:avLst/>
          </a:prstGeom>
          <a:noFill/>
        </p:spPr>
        <p:txBody>
          <a:bodyPr wrap="none" rtlCol="0">
            <a:spAutoFit/>
          </a:bodyPr>
          <a:lstStyle/>
          <a:p>
            <a:r>
              <a:rPr lang="en-GB" sz="1600" dirty="0">
                <a:solidFill>
                  <a:prstClr val="black"/>
                </a:solidFill>
                <a:latin typeface="Calibri"/>
              </a:rPr>
              <a:t>Reflectance spectra of the samples:</a:t>
            </a:r>
          </a:p>
          <a:p>
            <a:r>
              <a:rPr lang="en-GB" sz="1600" dirty="0">
                <a:solidFill>
                  <a:prstClr val="black"/>
                </a:solidFill>
                <a:latin typeface="Calibri"/>
              </a:rPr>
              <a:t> for (a) 5 and (b) 25 min immersion.</a:t>
            </a:r>
            <a:endParaRPr lang="ru-RU" sz="1600" dirty="0">
              <a:solidFill>
                <a:prstClr val="black"/>
              </a:solidFill>
              <a:latin typeface="Calibri"/>
            </a:endParaRPr>
          </a:p>
        </p:txBody>
      </p:sp>
      <p:sp>
        <p:nvSpPr>
          <p:cNvPr id="2" name="TextBox 1"/>
          <p:cNvSpPr txBox="1"/>
          <p:nvPr/>
        </p:nvSpPr>
        <p:spPr>
          <a:xfrm>
            <a:off x="2063553" y="3203309"/>
            <a:ext cx="8378087" cy="369332"/>
          </a:xfrm>
          <a:prstGeom prst="rect">
            <a:avLst/>
          </a:prstGeom>
          <a:noFill/>
        </p:spPr>
        <p:txBody>
          <a:bodyPr wrap="square" rtlCol="0">
            <a:spAutoFit/>
          </a:bodyPr>
          <a:lstStyle/>
          <a:p>
            <a:r>
              <a:rPr lang="en-GB" b="1" dirty="0">
                <a:solidFill>
                  <a:prstClr val="black"/>
                </a:solidFill>
                <a:latin typeface="Arial" panose="020B0604020202020204" pitchFamily="34" charset="0"/>
                <a:cs typeface="Arial" panose="020B0604020202020204" pitchFamily="34" charset="0"/>
              </a:rPr>
              <a:t>The formed PS layer has the thickness of 5 µm and the porosity of 75 %.</a:t>
            </a:r>
            <a:endParaRPr lang="ru-RU" b="1" dirty="0">
              <a:solidFill>
                <a:prstClr val="black"/>
              </a:solidFill>
              <a:latin typeface="Arial" panose="020B0604020202020204" pitchFamily="34" charset="0"/>
              <a:cs typeface="Arial" panose="020B0604020202020204" pitchFamily="34" charset="0"/>
            </a:endParaRPr>
          </a:p>
        </p:txBody>
      </p:sp>
      <p:pic>
        <p:nvPicPr>
          <p:cNvPr id="11" name="Рисунок 10" descr="E:\Backup WORK\WORK\SERS UV\figures\fig 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7569" y="3717032"/>
            <a:ext cx="4233917" cy="1543518"/>
          </a:xfrm>
          <a:prstGeom prst="rect">
            <a:avLst/>
          </a:prstGeom>
          <a:noFill/>
          <a:ln>
            <a:noFill/>
          </a:ln>
        </p:spPr>
      </p:pic>
      <p:sp>
        <p:nvSpPr>
          <p:cNvPr id="9" name="TextBox 8"/>
          <p:cNvSpPr txBox="1"/>
          <p:nvPr/>
        </p:nvSpPr>
        <p:spPr>
          <a:xfrm>
            <a:off x="1908212" y="5229200"/>
            <a:ext cx="4752528" cy="523220"/>
          </a:xfrm>
          <a:prstGeom prst="rect">
            <a:avLst/>
          </a:prstGeom>
          <a:noFill/>
        </p:spPr>
        <p:txBody>
          <a:bodyPr wrap="square" rtlCol="0">
            <a:spAutoFit/>
          </a:bodyPr>
          <a:lstStyle/>
          <a:p>
            <a:pPr algn="ctr"/>
            <a:r>
              <a:rPr lang="en-GB" sz="1400" b="1" dirty="0">
                <a:solidFill>
                  <a:prstClr val="black"/>
                </a:solidFill>
                <a:latin typeface="Arial" panose="020B0604020202020204" pitchFamily="34" charset="0"/>
                <a:cs typeface="Arial" panose="020B0604020202020204" pitchFamily="34" charset="0"/>
              </a:rPr>
              <a:t>SEM images of the samples formed by the immersion deposition of silver on PS for (a) 5 and (b) 25 min</a:t>
            </a:r>
            <a:endParaRPr lang="ru-RU" dirty="0">
              <a:solidFill>
                <a:prstClr val="black"/>
              </a:solidFill>
              <a:latin typeface="Calibri"/>
            </a:endParaRPr>
          </a:p>
        </p:txBody>
      </p:sp>
      <p:sp>
        <p:nvSpPr>
          <p:cNvPr id="10" name="TextBox 9"/>
          <p:cNvSpPr txBox="1"/>
          <p:nvPr/>
        </p:nvSpPr>
        <p:spPr>
          <a:xfrm>
            <a:off x="1991544" y="5795936"/>
            <a:ext cx="4464496" cy="861774"/>
          </a:xfrm>
          <a:prstGeom prst="rect">
            <a:avLst/>
          </a:prstGeom>
          <a:solidFill>
            <a:schemeClr val="bg2"/>
          </a:solidFill>
        </p:spPr>
        <p:txBody>
          <a:bodyPr wrap="square" rtlCol="0">
            <a:spAutoFit/>
          </a:bodyPr>
          <a:lstStyle/>
          <a:p>
            <a:pPr algn="just"/>
            <a:r>
              <a:rPr lang="en-GB" sz="1600" dirty="0">
                <a:solidFill>
                  <a:prstClr val="black"/>
                </a:solidFill>
                <a:latin typeface="Arial" panose="020B0604020202020204" pitchFamily="34" charset="0"/>
                <a:cs typeface="Arial" panose="020B0604020202020204" pitchFamily="34" charset="0"/>
              </a:rPr>
              <a:t>The packing density of the silver particles is estimated to be 60 % after 5 min immersion and 75 % after 25 min immersion</a:t>
            </a:r>
            <a:r>
              <a:rPr lang="en-GB" dirty="0">
                <a:solidFill>
                  <a:prstClr val="black"/>
                </a:solidFill>
                <a:latin typeface="Calibri"/>
              </a:rPr>
              <a:t>. </a:t>
            </a:r>
            <a:endParaRPr lang="ru-RU" dirty="0">
              <a:solidFill>
                <a:prstClr val="black"/>
              </a:solidFill>
              <a:latin typeface="Calibri"/>
            </a:endParaRPr>
          </a:p>
        </p:txBody>
      </p:sp>
      <p:pic>
        <p:nvPicPr>
          <p:cNvPr id="14" name="Рисунок 13" descr="E:\Backup WORK\WORK\SERS UV\figures\fig 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0618" y="3717032"/>
            <a:ext cx="3323692" cy="2448272"/>
          </a:xfrm>
          <a:prstGeom prst="rect">
            <a:avLst/>
          </a:prstGeom>
          <a:noFill/>
          <a:ln>
            <a:solidFill>
              <a:schemeClr val="tx1"/>
            </a:solidFill>
          </a:ln>
        </p:spPr>
      </p:pic>
      <p:sp>
        <p:nvSpPr>
          <p:cNvPr id="12" name="Номер слайда 2"/>
          <p:cNvSpPr txBox="1">
            <a:spLocks/>
          </p:cNvSpPr>
          <p:nvPr/>
        </p:nvSpPr>
        <p:spPr bwMode="auto">
          <a:xfrm>
            <a:off x="10058182" y="6437046"/>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None/>
            </a:pPr>
            <a:fld id="{00BC50F8-9B4C-4D46-8920-2FE3B9E2EA94}" type="slidenum">
              <a:rPr lang="ro-RO" altLang="ru-RU" sz="1400" b="1">
                <a:solidFill>
                  <a:srgbClr val="000000"/>
                </a:solidFill>
                <a:latin typeface="Arial" charset="0"/>
                <a:cs typeface="Arial" charset="0"/>
              </a:rPr>
              <a:pPr algn="r" eaLnBrk="1" fontAlgn="base" hangingPunct="1">
                <a:spcBef>
                  <a:spcPct val="0"/>
                </a:spcBef>
                <a:spcAft>
                  <a:spcPct val="0"/>
                </a:spcAft>
                <a:buNone/>
              </a:pPr>
              <a:t>21</a:t>
            </a:fld>
            <a:endParaRPr lang="ro-RO" altLang="ru-RU" sz="1400" b="1" dirty="0">
              <a:solidFill>
                <a:srgbClr val="000000"/>
              </a:solidFill>
              <a:latin typeface="Arial" charset="0"/>
              <a:cs typeface="Arial" charset="0"/>
            </a:endParaRPr>
          </a:p>
        </p:txBody>
      </p:sp>
    </p:spTree>
    <p:extLst>
      <p:ext uri="{BB962C8B-B14F-4D97-AF65-F5344CB8AC3E}">
        <p14:creationId xmlns:p14="http://schemas.microsoft.com/office/powerpoint/2010/main" val="34577722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52973" y="36473"/>
            <a:ext cx="9154689" cy="1107996"/>
          </a:xfrm>
          <a:prstGeom prst="rect">
            <a:avLst/>
          </a:prstGeom>
          <a:noFill/>
        </p:spPr>
        <p:txBody>
          <a:bodyPr wrap="square" rtlCol="0">
            <a:spAutoFit/>
          </a:bodyPr>
          <a:lstStyle/>
          <a:p>
            <a:pPr algn="ctr"/>
            <a:r>
              <a:rPr lang="en-US" sz="2400" b="1" dirty="0">
                <a:solidFill>
                  <a:srgbClr val="C00000"/>
                </a:solidFill>
                <a:latin typeface="Arial" panose="020B0604020202020204" pitchFamily="34" charset="0"/>
                <a:cs typeface="Arial" panose="020B0604020202020204" pitchFamily="34" charset="0"/>
              </a:rPr>
              <a:t>T</a:t>
            </a:r>
            <a:r>
              <a:rPr lang="en-US" sz="2400" b="1" dirty="0">
                <a:solidFill>
                  <a:prstClr val="black"/>
                </a:solidFill>
                <a:latin typeface="Arial" panose="020B0604020202020204" pitchFamily="34" charset="0"/>
                <a:cs typeface="Arial" panose="020B0604020202020204" pitchFamily="34" charset="0"/>
              </a:rPr>
              <a:t>ip </a:t>
            </a:r>
            <a:r>
              <a:rPr lang="en-US" sz="2400" b="1" dirty="0">
                <a:solidFill>
                  <a:srgbClr val="C00000"/>
                </a:solidFill>
                <a:latin typeface="Arial" panose="020B0604020202020204" pitchFamily="34" charset="0"/>
                <a:cs typeface="Arial" panose="020B0604020202020204" pitchFamily="34" charset="0"/>
              </a:rPr>
              <a:t>E</a:t>
            </a:r>
            <a:r>
              <a:rPr lang="en-US" sz="2400" b="1" dirty="0">
                <a:solidFill>
                  <a:prstClr val="black"/>
                </a:solidFill>
                <a:latin typeface="Arial" panose="020B0604020202020204" pitchFamily="34" charset="0"/>
                <a:cs typeface="Arial" panose="020B0604020202020204" pitchFamily="34" charset="0"/>
              </a:rPr>
              <a:t>nhanced </a:t>
            </a:r>
            <a:r>
              <a:rPr lang="en-US" sz="2400" b="1" dirty="0">
                <a:solidFill>
                  <a:srgbClr val="C00000"/>
                </a:solidFill>
                <a:latin typeface="Arial" panose="020B0604020202020204" pitchFamily="34" charset="0"/>
                <a:cs typeface="Arial" panose="020B0604020202020204" pitchFamily="34" charset="0"/>
              </a:rPr>
              <a:t>R</a:t>
            </a:r>
            <a:r>
              <a:rPr lang="en-US" sz="2400" b="1" dirty="0">
                <a:solidFill>
                  <a:prstClr val="black"/>
                </a:solidFill>
                <a:latin typeface="Arial" panose="020B0604020202020204" pitchFamily="34" charset="0"/>
                <a:cs typeface="Arial" panose="020B0604020202020204" pitchFamily="34" charset="0"/>
              </a:rPr>
              <a:t>aman </a:t>
            </a:r>
            <a:r>
              <a:rPr lang="en-US" sz="2400" b="1" dirty="0">
                <a:solidFill>
                  <a:srgbClr val="C00000"/>
                </a:solidFill>
                <a:latin typeface="Arial" panose="020B0604020202020204" pitchFamily="34" charset="0"/>
                <a:cs typeface="Arial" panose="020B0604020202020204" pitchFamily="34" charset="0"/>
              </a:rPr>
              <a:t>S</a:t>
            </a:r>
            <a:r>
              <a:rPr lang="en-US" sz="2400" b="1" dirty="0">
                <a:solidFill>
                  <a:prstClr val="black"/>
                </a:solidFill>
                <a:latin typeface="Arial" panose="020B0604020202020204" pitchFamily="34" charset="0"/>
                <a:cs typeface="Arial" panose="020B0604020202020204" pitchFamily="34" charset="0"/>
              </a:rPr>
              <a:t>cattering </a:t>
            </a:r>
            <a:r>
              <a:rPr lang="en-US" sz="2400" b="1" dirty="0">
                <a:solidFill>
                  <a:srgbClr val="C00000"/>
                </a:solidFill>
                <a:latin typeface="Arial" panose="020B0604020202020204" pitchFamily="34" charset="0"/>
                <a:cs typeface="Arial" panose="020B0604020202020204" pitchFamily="34" charset="0"/>
              </a:rPr>
              <a:t>(</a:t>
            </a:r>
            <a:r>
              <a:rPr lang="en-US" sz="2400" b="1" u="sng" dirty="0">
                <a:solidFill>
                  <a:srgbClr val="C00000"/>
                </a:solidFill>
                <a:latin typeface="Arial" panose="020B0604020202020204" pitchFamily="34" charset="0"/>
                <a:cs typeface="Arial" panose="020B0604020202020204" pitchFamily="34" charset="0"/>
              </a:rPr>
              <a:t>TERS</a:t>
            </a:r>
            <a:r>
              <a:rPr lang="en-US" sz="2400" b="1" dirty="0">
                <a:solidFill>
                  <a:srgbClr val="C00000"/>
                </a:solidFill>
                <a:latin typeface="Arial" panose="020B0604020202020204" pitchFamily="34" charset="0"/>
                <a:cs typeface="Arial" panose="020B0604020202020204" pitchFamily="34" charset="0"/>
              </a:rPr>
              <a:t>) </a:t>
            </a:r>
            <a:r>
              <a:rPr lang="en-US" sz="2400" b="1" dirty="0">
                <a:solidFill>
                  <a:prstClr val="black"/>
                </a:solidFill>
                <a:latin typeface="Arial" panose="020B0604020202020204" pitchFamily="34" charset="0"/>
                <a:cs typeface="Arial" panose="020B0604020202020204" pitchFamily="34" charset="0"/>
              </a:rPr>
              <a:t>or </a:t>
            </a:r>
            <a:r>
              <a:rPr lang="en-US" sz="2400" b="1" u="sng" dirty="0" err="1">
                <a:solidFill>
                  <a:srgbClr val="C00000"/>
                </a:solidFill>
                <a:latin typeface="Arial" panose="020B0604020202020204" pitchFamily="34" charset="0"/>
                <a:cs typeface="Arial" panose="020B0604020202020204" pitchFamily="34" charset="0"/>
              </a:rPr>
              <a:t>nano</a:t>
            </a:r>
            <a:r>
              <a:rPr lang="en-US" sz="2400" b="1" u="sng" dirty="0">
                <a:solidFill>
                  <a:srgbClr val="C00000"/>
                </a:solidFill>
                <a:latin typeface="Arial" panose="020B0604020202020204" pitchFamily="34" charset="0"/>
                <a:cs typeface="Arial" panose="020B0604020202020204" pitchFamily="34" charset="0"/>
              </a:rPr>
              <a:t>-Raman</a:t>
            </a:r>
            <a:r>
              <a:rPr lang="en-US" sz="2400" b="1" dirty="0">
                <a:solidFill>
                  <a:prstClr val="black"/>
                </a:solidFill>
                <a:latin typeface="Arial" panose="020B0604020202020204" pitchFamily="34" charset="0"/>
                <a:cs typeface="Arial" panose="020B0604020202020204" pitchFamily="34" charset="0"/>
              </a:rPr>
              <a:t> – </a:t>
            </a:r>
          </a:p>
          <a:p>
            <a:pPr algn="ctr"/>
            <a:r>
              <a:rPr lang="en-US" sz="2400" dirty="0">
                <a:solidFill>
                  <a:prstClr val="black"/>
                </a:solidFill>
                <a:latin typeface="Arial" panose="020B0604020202020204" pitchFamily="34" charset="0"/>
                <a:cs typeface="Arial" panose="020B0604020202020204" pitchFamily="34" charset="0"/>
              </a:rPr>
              <a:t>brings Raman spectroscopy into nanoscale resolution imaging</a:t>
            </a:r>
            <a:endParaRPr lang="en-US" sz="2400" b="1" dirty="0">
              <a:solidFill>
                <a:prstClr val="black"/>
              </a:solidFill>
              <a:latin typeface="Arial" panose="020B0604020202020204" pitchFamily="34" charset="0"/>
              <a:cs typeface="Arial" panose="020B0604020202020204" pitchFamily="34" charset="0"/>
            </a:endParaRPr>
          </a:p>
          <a:p>
            <a:endParaRPr lang="ru-RU" dirty="0">
              <a:solidFill>
                <a:prstClr val="black"/>
              </a:solidFill>
              <a:latin typeface="Calibri"/>
            </a:endParaRPr>
          </a:p>
        </p:txBody>
      </p:sp>
      <p:pic>
        <p:nvPicPr>
          <p:cNvPr id="65539" name="Picture 3" descr="Fig. 1 Schematic diagram of a TERS set-up. A schematic diagram illustrating the principle of AFM-TERS in transmission mode. The LSP resonance at the tip-apex between the tip-LSPs and laser-photons enhances and confines the EM field resulting in the enhancement of Raman signal from the analyte molecules in the immediate vicinity of the tip-apex &#10;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2938" y="3024775"/>
            <a:ext cx="2941173" cy="2349534"/>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063552" y="2073041"/>
            <a:ext cx="8424936" cy="707886"/>
          </a:xfrm>
          <a:prstGeom prst="rect">
            <a:avLst/>
          </a:prstGeom>
          <a:solidFill>
            <a:schemeClr val="tx2">
              <a:lumMod val="75000"/>
            </a:schemeClr>
          </a:solidFill>
        </p:spPr>
        <p:txBody>
          <a:bodyPr wrap="square" rtlCol="0">
            <a:spAutoFit/>
          </a:bodyPr>
          <a:lstStyle/>
          <a:p>
            <a:pPr algn="ctr"/>
            <a:r>
              <a:rPr lang="en-US" sz="2000" dirty="0">
                <a:solidFill>
                  <a:prstClr val="white"/>
                </a:solidFill>
                <a:latin typeface="Arial" panose="020B0604020202020204" pitchFamily="34" charset="0"/>
                <a:cs typeface="Arial" panose="020B0604020202020204" pitchFamily="34" charset="0"/>
              </a:rPr>
              <a:t>TERS imaging is performed with an AFM-Raman spectrometer,                          a SPM integrated with an optical micro-spectrometer. </a:t>
            </a:r>
            <a:endParaRPr lang="ru-RU" sz="2000" dirty="0">
              <a:solidFill>
                <a:prstClr val="white"/>
              </a:solidFill>
              <a:latin typeface="Arial" panose="020B0604020202020204" pitchFamily="34" charset="0"/>
              <a:cs typeface="Arial" panose="020B0604020202020204" pitchFamily="34" charset="0"/>
            </a:endParaRPr>
          </a:p>
        </p:txBody>
      </p:sp>
      <p:sp>
        <p:nvSpPr>
          <p:cNvPr id="7" name="TextBox 6"/>
          <p:cNvSpPr txBox="1"/>
          <p:nvPr/>
        </p:nvSpPr>
        <p:spPr>
          <a:xfrm>
            <a:off x="623392" y="942282"/>
            <a:ext cx="11305256" cy="1015663"/>
          </a:xfrm>
          <a:prstGeom prst="rect">
            <a:avLst/>
          </a:prstGeom>
          <a:noFill/>
        </p:spPr>
        <p:txBody>
          <a:bodyPr wrap="square" rtlCol="0">
            <a:spAutoFit/>
          </a:bodyPr>
          <a:lstStyle/>
          <a:p>
            <a:pPr algn="ctr"/>
            <a:r>
              <a:rPr lang="en-US" sz="2000" b="1" dirty="0">
                <a:solidFill>
                  <a:prstClr val="black"/>
                </a:solidFill>
                <a:latin typeface="Arial" panose="020B0604020202020204" pitchFamily="34" charset="0"/>
                <a:cs typeface="Arial" panose="020B0604020202020204" pitchFamily="34" charset="0"/>
              </a:rPr>
              <a:t>TERS combines the chemical sensitivity of surface-enhanced Raman spectroscopy (SERS) with high spatial resolution of scanning probe microscopy (SPM) and enables chemical                   imaging of surfaces at the nanometer length-scale. </a:t>
            </a:r>
            <a:endParaRPr lang="ru-RU" sz="2000" b="1" dirty="0">
              <a:solidFill>
                <a:prstClr val="black"/>
              </a:solidFill>
              <a:latin typeface="Arial" panose="020B0604020202020204" pitchFamily="34" charset="0"/>
              <a:cs typeface="Arial" panose="020B0604020202020204" pitchFamily="34" charset="0"/>
            </a:endParaRPr>
          </a:p>
        </p:txBody>
      </p:sp>
      <p:pic>
        <p:nvPicPr>
          <p:cNvPr id="65541" name="Picture 5" descr="TERS image of single wall carbon nanotubes with spatial resolution of ~30 n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985" y="3139875"/>
            <a:ext cx="3727077" cy="187220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807968" y="5099527"/>
            <a:ext cx="4273926" cy="584775"/>
          </a:xfrm>
          <a:prstGeom prst="rect">
            <a:avLst/>
          </a:prstGeom>
          <a:noFill/>
        </p:spPr>
        <p:txBody>
          <a:bodyPr wrap="none" rtlCol="0">
            <a:spAutoFit/>
          </a:bodyPr>
          <a:lstStyle/>
          <a:p>
            <a:pPr algn="ctr"/>
            <a:r>
              <a:rPr lang="en-US" sz="1600" i="1" dirty="0">
                <a:solidFill>
                  <a:prstClr val="black"/>
                </a:solidFill>
                <a:latin typeface="Arial" panose="020B0604020202020204" pitchFamily="34" charset="0"/>
                <a:cs typeface="Arial" panose="020B0604020202020204" pitchFamily="34" charset="0"/>
              </a:rPr>
              <a:t>TERS image of single wall carbon nanotubes</a:t>
            </a:r>
            <a:br>
              <a:rPr lang="en-US" sz="1600" i="1" dirty="0">
                <a:solidFill>
                  <a:prstClr val="black"/>
                </a:solidFill>
                <a:latin typeface="Arial" panose="020B0604020202020204" pitchFamily="34" charset="0"/>
                <a:cs typeface="Arial" panose="020B0604020202020204" pitchFamily="34" charset="0"/>
              </a:rPr>
            </a:br>
            <a:r>
              <a:rPr lang="en-US" sz="1600" i="1" dirty="0">
                <a:solidFill>
                  <a:prstClr val="black"/>
                </a:solidFill>
                <a:latin typeface="Arial" panose="020B0604020202020204" pitchFamily="34" charset="0"/>
                <a:cs typeface="Arial" panose="020B0604020202020204" pitchFamily="34" charset="0"/>
              </a:rPr>
              <a:t> with spatial resolution of ~ 30 nm </a:t>
            </a:r>
            <a:endParaRPr lang="ru-RU" sz="1600" dirty="0">
              <a:solidFill>
                <a:prstClr val="black"/>
              </a:solidFill>
              <a:latin typeface="Arial" panose="020B0604020202020204" pitchFamily="34" charset="0"/>
              <a:cs typeface="Arial" panose="020B0604020202020204" pitchFamily="34" charset="0"/>
            </a:endParaRPr>
          </a:p>
        </p:txBody>
      </p:sp>
      <p:sp>
        <p:nvSpPr>
          <p:cNvPr id="12" name="Номер слайда 2"/>
          <p:cNvSpPr txBox="1">
            <a:spLocks/>
          </p:cNvSpPr>
          <p:nvPr/>
        </p:nvSpPr>
        <p:spPr bwMode="auto">
          <a:xfrm>
            <a:off x="9925325" y="645994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None/>
            </a:pPr>
            <a:fld id="{00BC50F8-9B4C-4D46-8920-2FE3B9E2EA94}" type="slidenum">
              <a:rPr lang="ro-RO" altLang="ru-RU" sz="1400" b="1">
                <a:solidFill>
                  <a:srgbClr val="000000"/>
                </a:solidFill>
                <a:latin typeface="Arial" charset="0"/>
                <a:cs typeface="Arial" charset="0"/>
              </a:rPr>
              <a:pPr algn="r" eaLnBrk="1" fontAlgn="base" hangingPunct="1">
                <a:spcBef>
                  <a:spcPct val="0"/>
                </a:spcBef>
                <a:spcAft>
                  <a:spcPct val="0"/>
                </a:spcAft>
                <a:buNone/>
              </a:pPr>
              <a:t>22</a:t>
            </a:fld>
            <a:endParaRPr lang="ro-RO" altLang="ru-RU" sz="1400" b="1" dirty="0">
              <a:solidFill>
                <a:srgbClr val="000000"/>
              </a:solidFill>
              <a:latin typeface="Arial" charset="0"/>
              <a:cs typeface="Arial" charset="0"/>
            </a:endParaRPr>
          </a:p>
        </p:txBody>
      </p:sp>
      <p:sp>
        <p:nvSpPr>
          <p:cNvPr id="2" name="Прямоугольник 1"/>
          <p:cNvSpPr/>
          <p:nvPr/>
        </p:nvSpPr>
        <p:spPr>
          <a:xfrm>
            <a:off x="1847528" y="863002"/>
            <a:ext cx="8640960" cy="45719"/>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latin typeface="Calibri"/>
            </a:endParaRPr>
          </a:p>
        </p:txBody>
      </p:sp>
      <p:sp>
        <p:nvSpPr>
          <p:cNvPr id="3" name="Прямоугольник 2"/>
          <p:cNvSpPr/>
          <p:nvPr/>
        </p:nvSpPr>
        <p:spPr>
          <a:xfrm>
            <a:off x="22196" y="-45278"/>
            <a:ext cx="179512" cy="68580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latin typeface="Calibri"/>
            </a:endParaRPr>
          </a:p>
        </p:txBody>
      </p:sp>
      <p:sp>
        <p:nvSpPr>
          <p:cNvPr id="6" name="TextBox 5"/>
          <p:cNvSpPr txBox="1"/>
          <p:nvPr/>
        </p:nvSpPr>
        <p:spPr>
          <a:xfrm>
            <a:off x="2690593" y="5733257"/>
            <a:ext cx="6879447" cy="830997"/>
          </a:xfrm>
          <a:prstGeom prst="rect">
            <a:avLst/>
          </a:prstGeom>
          <a:noFill/>
        </p:spPr>
        <p:txBody>
          <a:bodyPr wrap="none" rtlCol="0">
            <a:spAutoFit/>
          </a:bodyPr>
          <a:lstStyle/>
          <a:p>
            <a:pPr algn="ctr"/>
            <a:r>
              <a:rPr lang="en-US" sz="2400" dirty="0">
                <a:solidFill>
                  <a:prstClr val="black"/>
                </a:solidFill>
                <a:latin typeface="Arial" panose="020B0604020202020204" pitchFamily="34" charset="0"/>
                <a:cs typeface="Arial" panose="020B0604020202020204" pitchFamily="34" charset="0"/>
              </a:rPr>
              <a:t>TERS signals are not strong enough because</a:t>
            </a:r>
          </a:p>
          <a:p>
            <a:pPr algn="ctr"/>
            <a:r>
              <a:rPr lang="en-US" sz="2400" dirty="0">
                <a:solidFill>
                  <a:prstClr val="black"/>
                </a:solidFill>
                <a:latin typeface="Arial" panose="020B0604020202020204" pitchFamily="34" charset="0"/>
                <a:cs typeface="Arial" panose="020B0604020202020204" pitchFamily="34" charset="0"/>
              </a:rPr>
              <a:t>there is only one tip working as a signal amplifier.</a:t>
            </a:r>
            <a:endParaRPr lang="ru-RU" sz="2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7455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5756FD8A-7A71-47B6-AA77-57000AD8901A}"/>
              </a:ext>
            </a:extLst>
          </p:cNvPr>
          <p:cNvSpPr/>
          <p:nvPr/>
        </p:nvSpPr>
        <p:spPr>
          <a:xfrm>
            <a:off x="1166782" y="1556792"/>
            <a:ext cx="39271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3863752" y="235727"/>
            <a:ext cx="4918333" cy="523220"/>
          </a:xfrm>
          <a:prstGeom prst="rect">
            <a:avLst/>
          </a:prstGeom>
          <a:noFill/>
        </p:spPr>
        <p:txBody>
          <a:bodyPr wrap="non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Arial" panose="020B0604020202020204" pitchFamily="34" charset="0"/>
                <a:cs typeface="Arial" panose="020B0604020202020204" pitchFamily="34" charset="0"/>
              </a:rPr>
              <a:t>“CARS” microspectrometer</a:t>
            </a:r>
            <a:endParaRPr kumimoji="0" lang="ru-RU"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p:cNvSpPr txBox="1"/>
          <p:nvPr/>
        </p:nvSpPr>
        <p:spPr>
          <a:xfrm>
            <a:off x="882239" y="4723184"/>
            <a:ext cx="10629174" cy="769441"/>
          </a:xfrm>
          <a:prstGeom prst="rect">
            <a:avLst/>
          </a:prstGeom>
          <a:solidFill>
            <a:schemeClr val="bg1"/>
          </a:solid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Laser scanning confocal luminescent microscope – </a:t>
            </a:r>
          </a:p>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developed and fabricated at “SOLAR” / “SOL Instruments”</a:t>
            </a:r>
            <a:r>
              <a:rPr kumimoji="0" lang="ru-RU"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2200" b="1" dirty="0">
                <a:solidFill>
                  <a:prstClr val="black"/>
                </a:solidFill>
                <a:latin typeface="Arial" panose="020B0604020202020204" pitchFamily="34" charset="0"/>
                <a:cs typeface="Arial" panose="020B0604020202020204" pitchFamily="34" charset="0"/>
              </a:rPr>
              <a:t>Minsk, Belarus</a:t>
            </a:r>
            <a:endParaRPr kumimoji="0" lang="ru-RU"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2" name="Рисунок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6826" y="1105889"/>
            <a:ext cx="4939734" cy="3406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476046" y="747288"/>
            <a:ext cx="75338" cy="51435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Tx/>
              <a:buNone/>
              <a:tabLst/>
              <a:defRPr/>
            </a:pPr>
            <a:endParaRPr kumimoji="0" lang="ru-RU" sz="1013" b="0" i="0" u="none" strike="noStrike" kern="1200" cap="none" spc="0" normalizeH="0" baseline="0" noProof="0">
              <a:ln>
                <a:noFill/>
              </a:ln>
              <a:solidFill>
                <a:prstClr val="white"/>
              </a:solidFill>
              <a:effectLst/>
              <a:uLnTx/>
              <a:uFillTx/>
              <a:latin typeface="Calibri"/>
              <a:ea typeface="+mn-ea"/>
              <a:cs typeface="+mn-cs"/>
            </a:endParaRPr>
          </a:p>
        </p:txBody>
      </p:sp>
      <p:sp>
        <p:nvSpPr>
          <p:cNvPr id="10" name="Номер слайда 2">
            <a:extLst>
              <a:ext uri="{FF2B5EF4-FFF2-40B4-BE49-F238E27FC236}">
                <a16:creationId xmlns:a16="http://schemas.microsoft.com/office/drawing/2014/main" id="{05A92EBA-2345-487A-BB8C-5CF630CE463A}"/>
              </a:ext>
            </a:extLst>
          </p:cNvPr>
          <p:cNvSpPr txBox="1">
            <a:spLocks/>
          </p:cNvSpPr>
          <p:nvPr/>
        </p:nvSpPr>
        <p:spPr bwMode="auto">
          <a:xfrm>
            <a:off x="11712624" y="6561502"/>
            <a:ext cx="479376" cy="27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685800" rtl="0" eaLnBrk="1" fontAlgn="base" latinLnBrk="0" hangingPunct="1">
              <a:lnSpc>
                <a:spcPct val="100000"/>
              </a:lnSpc>
              <a:spcBef>
                <a:spcPct val="0"/>
              </a:spcBef>
              <a:spcAft>
                <a:spcPct val="0"/>
              </a:spcAft>
              <a:buClrTx/>
              <a:buSzTx/>
              <a:buFont typeface="Arial" charset="0"/>
              <a:buNone/>
              <a:tabLst/>
              <a:defRPr/>
            </a:pPr>
            <a:fld id="{00BC50F8-9B4C-4D46-8920-2FE3B9E2EA94}" type="slidenum">
              <a:rPr kumimoji="0" lang="ro-RO" altLang="ru-RU" sz="1200" b="1"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685800" rtl="0" eaLnBrk="1" fontAlgn="base" latinLnBrk="0" hangingPunct="1">
                <a:lnSpc>
                  <a:spcPct val="100000"/>
                </a:lnSpc>
                <a:spcBef>
                  <a:spcPct val="0"/>
                </a:spcBef>
                <a:spcAft>
                  <a:spcPct val="0"/>
                </a:spcAft>
                <a:buClrTx/>
                <a:buSzTx/>
                <a:buFont typeface="Arial" charset="0"/>
                <a:buNone/>
                <a:tabLst/>
                <a:defRPr/>
              </a:pPr>
              <a:t>23</a:t>
            </a:fld>
            <a:endParaRPr kumimoji="0" lang="ro-RO" altLang="ru-RU" sz="1200" b="1" i="0" u="none" strike="noStrike" kern="1200" cap="none" spc="0" normalizeH="0" baseline="0" noProof="0" dirty="0">
              <a:ln>
                <a:noFill/>
              </a:ln>
              <a:solidFill>
                <a:prstClr val="white"/>
              </a:solidFill>
              <a:effectLst/>
              <a:uLnTx/>
              <a:uFillTx/>
              <a:latin typeface="Arial" charset="0"/>
              <a:ea typeface="+mn-ea"/>
              <a:cs typeface="Arial" charset="0"/>
            </a:endParaRPr>
          </a:p>
        </p:txBody>
      </p:sp>
      <p:sp>
        <p:nvSpPr>
          <p:cNvPr id="3" name="Прямоугольник 2">
            <a:extLst>
              <a:ext uri="{FF2B5EF4-FFF2-40B4-BE49-F238E27FC236}">
                <a16:creationId xmlns:a16="http://schemas.microsoft.com/office/drawing/2014/main" id="{C44023DB-6820-4B30-8DF2-3E1858AF18C2}"/>
              </a:ext>
            </a:extLst>
          </p:cNvPr>
          <p:cNvSpPr/>
          <p:nvPr/>
        </p:nvSpPr>
        <p:spPr>
          <a:xfrm>
            <a:off x="1631504" y="1556792"/>
            <a:ext cx="183731"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4" descr="D:\_MG_8197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86" y="1093973"/>
            <a:ext cx="4946839" cy="3405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51669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479375" y="273"/>
            <a:ext cx="11260201" cy="666908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solidFill>
                <a:prstClr val="white"/>
              </a:solidFill>
              <a:latin typeface="Calibri"/>
            </a:endParaRPr>
          </a:p>
        </p:txBody>
      </p:sp>
      <p:sp>
        <p:nvSpPr>
          <p:cNvPr id="3" name="Скругленный прямоугольник 2"/>
          <p:cNvSpPr/>
          <p:nvPr/>
        </p:nvSpPr>
        <p:spPr>
          <a:xfrm>
            <a:off x="1847851" y="1196976"/>
            <a:ext cx="2016125" cy="13679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latin typeface="Calibri"/>
            </a:endParaRPr>
          </a:p>
        </p:txBody>
      </p:sp>
      <p:sp>
        <p:nvSpPr>
          <p:cNvPr id="9" name="TextBox 8"/>
          <p:cNvSpPr txBox="1"/>
          <p:nvPr/>
        </p:nvSpPr>
        <p:spPr>
          <a:xfrm>
            <a:off x="2387600" y="764705"/>
            <a:ext cx="954088" cy="369887"/>
          </a:xfrm>
          <a:prstGeom prst="rect">
            <a:avLst/>
          </a:prstGeom>
          <a:solidFill>
            <a:schemeClr val="accent1">
              <a:lumMod val="20000"/>
              <a:lumOff val="80000"/>
            </a:schemeClr>
          </a:solidFill>
        </p:spPr>
        <p:txBody>
          <a:bodyPr wrap="none">
            <a:spAutoFit/>
          </a:bodyPr>
          <a:lstStyle/>
          <a:p>
            <a:pPr>
              <a:defRPr/>
            </a:pPr>
            <a:r>
              <a:rPr lang="en-US" b="1" dirty="0">
                <a:solidFill>
                  <a:prstClr val="black"/>
                </a:solidFill>
                <a:latin typeface="Arial" pitchFamily="34" charset="0"/>
                <a:cs typeface="Arial" pitchFamily="34" charset="0"/>
              </a:rPr>
              <a:t>Raman</a:t>
            </a:r>
            <a:endParaRPr lang="ru-RU" b="1" dirty="0">
              <a:solidFill>
                <a:prstClr val="black"/>
              </a:solidFill>
              <a:latin typeface="Arial" pitchFamily="34" charset="0"/>
              <a:cs typeface="Arial" pitchFamily="34" charset="0"/>
            </a:endParaRPr>
          </a:p>
        </p:txBody>
      </p:sp>
      <p:sp>
        <p:nvSpPr>
          <p:cNvPr id="11" name="Скругленный прямоугольник 10"/>
          <p:cNvSpPr/>
          <p:nvPr/>
        </p:nvSpPr>
        <p:spPr>
          <a:xfrm>
            <a:off x="1703514" y="44450"/>
            <a:ext cx="8742084" cy="6477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tIns="0" anchor="ctr" anchorCtr="1"/>
          <a:lstStyle/>
          <a:p>
            <a:pPr algn="ctr">
              <a:defRPr/>
            </a:pPr>
            <a:endParaRPr lang="en-US" sz="2400" b="1" dirty="0">
              <a:solidFill>
                <a:srgbClr val="1F497D">
                  <a:lumMod val="75000"/>
                </a:srgbClr>
              </a:solidFill>
              <a:latin typeface="Comic Sans MS" pitchFamily="66" charset="0"/>
              <a:cs typeface="Arial" pitchFamily="34" charset="0"/>
            </a:endParaRPr>
          </a:p>
          <a:p>
            <a:pPr algn="ctr">
              <a:defRPr/>
            </a:pPr>
            <a:r>
              <a:rPr lang="en-US" sz="3000" b="1" dirty="0">
                <a:solidFill>
                  <a:srgbClr val="1F497D">
                    <a:lumMod val="75000"/>
                  </a:srgbClr>
                </a:solidFill>
                <a:latin typeface="Arial" panose="020B0604020202020204" pitchFamily="34" charset="0"/>
                <a:cs typeface="Arial" panose="020B0604020202020204" pitchFamily="34" charset="0"/>
              </a:rPr>
              <a:t>Multimodal optical platform at FLNP </a:t>
            </a:r>
            <a:endParaRPr lang="ru-RU" sz="3000" dirty="0">
              <a:solidFill>
                <a:srgbClr val="1F497D">
                  <a:lumMod val="75000"/>
                </a:srgbClr>
              </a:solidFill>
              <a:latin typeface="Arial" panose="020B0604020202020204" pitchFamily="34" charset="0"/>
              <a:cs typeface="Arial" panose="020B0604020202020204" pitchFamily="34" charset="0"/>
            </a:endParaRPr>
          </a:p>
          <a:p>
            <a:pPr algn="ctr">
              <a:defRPr/>
            </a:pPr>
            <a:endParaRPr lang="ru-RU" dirty="0">
              <a:solidFill>
                <a:prstClr val="white"/>
              </a:solidFill>
              <a:latin typeface="Calibri"/>
            </a:endParaRPr>
          </a:p>
        </p:txBody>
      </p:sp>
      <p:sp>
        <p:nvSpPr>
          <p:cNvPr id="16" name="Стрелка вниз 15"/>
          <p:cNvSpPr/>
          <p:nvPr/>
        </p:nvSpPr>
        <p:spPr>
          <a:xfrm rot="14281048">
            <a:off x="7685929" y="2188035"/>
            <a:ext cx="230187" cy="1220526"/>
          </a:xfrm>
          <a:prstGeom prst="down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latin typeface="Calibri"/>
            </a:endParaRPr>
          </a:p>
        </p:txBody>
      </p:sp>
      <p:sp>
        <p:nvSpPr>
          <p:cNvPr id="21" name="Скругленный прямоугольник 20"/>
          <p:cNvSpPr/>
          <p:nvPr/>
        </p:nvSpPr>
        <p:spPr>
          <a:xfrm>
            <a:off x="1858962" y="3187902"/>
            <a:ext cx="2004790" cy="12881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latin typeface="Calibri"/>
            </a:endParaRPr>
          </a:p>
        </p:txBody>
      </p:sp>
      <p:sp>
        <p:nvSpPr>
          <p:cNvPr id="32" name="Стрелка вниз 31"/>
          <p:cNvSpPr/>
          <p:nvPr/>
        </p:nvSpPr>
        <p:spPr>
          <a:xfrm rot="10800000">
            <a:off x="5879976" y="2798763"/>
            <a:ext cx="230188" cy="633412"/>
          </a:xfrm>
          <a:prstGeom prst="down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latin typeface="Calibri"/>
            </a:endParaRPr>
          </a:p>
        </p:txBody>
      </p:sp>
      <p:sp>
        <p:nvSpPr>
          <p:cNvPr id="42" name="Скругленный прямоугольник 41"/>
          <p:cNvSpPr/>
          <p:nvPr/>
        </p:nvSpPr>
        <p:spPr>
          <a:xfrm>
            <a:off x="1832768" y="5172002"/>
            <a:ext cx="2046288" cy="12813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latin typeface="Calibri"/>
            </a:endParaRPr>
          </a:p>
        </p:txBody>
      </p:sp>
      <p:sp>
        <p:nvSpPr>
          <p:cNvPr id="225304" name="AutoShape 6" descr="data:image/jpeg;base64,/9j/4AAQSkZJRgABAQAAAQABAAD/2wCEAAkGBhMSEBAUDxQQFRAPFxUVFRIWERUVFRMVFBUWGBcaFRgYHiceFyEjGxQTJC8gIycpLy0tFSAxNTAqNSgsLikBCQoKDgwMGg8PGTQkHh0sLTU1NiwpKik1KTUpLDU1LDApMCwsKSwsNSw1LDU1NSwpLCkpLC4yLS0sLCkqKSksKf/AABEIAM4AtAMBIgACEQEDEQH/xAAbAAEBAAMBAQEAAAAAAAAAAAAABQMEBgECB//EAEYQAAIBAwEEAgsOBgICAwAAAAECAwAEERIFBhMhFjEUIjVBUVJTcpOh0QcVMjM0YXF0kZKywcPSF1RVgZWzI0JiwiQlov/EABcBAQEBAQAAAAAAAAAAAAAAAAAFBAb/xAAwEQEAAQEGBAMGBwAAAAAAAAAAAXICAwQRMcESFDRBEySBFSJRYqHhBSElYXORwv/aAAwDAQACEQMRAD8A/bLm5WNGeRgqICWYnAAHWSamdL7Py8fr9lN7/kNz5n5iq4FBI6X2fl4/X7KdL7Py8fr9lWMUxQR+l9n5eP1+ynS+z8vH6/ZVjFMUEfpfZ+Xj9fsp0vs/Lx+v2VYxTFBH6X2fl4/X7KdL7Py8fr9lWMUxQR+l9n5eP1+ynS+z8vH6/ZVjFeUEjpfZ+Xj9fsp0vs/Lx+v2VXpQSOl9n5eP1+ynS+z8vH6/ZVelBI6X2fl4/X7KdL7Py8fr9lWMV5QSOl9n5eP1+ynS+z8vH6/ZVjFeUEjpfZ+Xj9fsrLa7y20jqkc0Zd86VyQTgZ5Z6+QNU6j7d+NsPrH6M1BYpQUoI+9/yG58z8xVgVH3v+Q3PmfmK3No7Xht1DXM0MKscBpJUjBPM4BYgHkD9lBuUqfc7ftoxEZZ7dBPzjLzIvEBxjRk9t8JerxhXtxty3jlWGSeBJnxpiaVFkbUcDShOTk+AUG/StL36g43A40PZGM8DipxcYznRnV1c+qvm125bySvFFPA80edcSyozrpODqUHK4PLnQb9Kn2u37aUStFPbusAzIUmRhEME5cg9r8FuvHwTXkO8Nq8TypcWzQxcnlWaMxp1fCcHSvWOs98UFGlTm3hthCJzcW4t2OBMZoxGTnGA+dJOQe/3qXG8NskSSyXFusMvwJWmjVH7/aMThuQPVQebY2yLdoTIAIZGZHkJxwzoZlJGOYOgjvdYrnE3xmMiKsI4tx2KAjzkJGZ4riTniMkECIZ68k97HO3vBd2ToIL6W2CT6SsckyIZMMCpUEgntgOqsd6LEXacaS3W8do2RGnVZGZBIkZVC2TykkAwOeaCfu/vNOztHcLGSXvyrIxwqWssSKuCoz8aef/AIjw8sc2/wAwFuwiQpItq0gEkjNH2UYwPgxlFxxAe3ZSwHIeHbk2ds2SdodcBuS8kjQrc4lDSKOKNCvqAYAFlxg9ZHfr5i2VsyWQxRtA0kAQNClzkr2OVCF41f4SaEGojIwBQZod4TDYPcTapGSSZAAObHsp4owNIP8A4DkCfmNS5t9JAYnljeJInnMoCSBZo47OSYGPjRo3Ir4BzXrIq1a3VhNbzJFLay2yh2mCzI6KJGaRi5DHRk62ySMY5dVatquzOEZVltpIYWYtM10JUDyR8MiSRnI5o+MMepqDXg33lZcG2YSSNCkWeMkTNMzDDvLEpBQLk6VbIIxWDaG911DJIzxQ6IbdmaFZ85lFwIgVcJyUgjrwRnmM1vC02YtqXMsHYshQCZrvKAxk8MRSs+E0nOApGKzpu9YvCroqNDoft1kZlkR3EjFmUniZZdWo5Oc86DBNvXMhlLwxcO0eKO4ZZmyGl0H/AIVKduFWVCdRUnmAOXPUn3zl4Tu8Kqjx3pjZLjL6rMuDqBjwuoLkEasd8VbGx7W4aO5Ch+II5FYM4WQLhomdMhXI5EFgSOXgrI+7duYxGYxoUTKBqbquM8Xv/wDbUftoNa02/JJOwWJOx0ma3MhmAk4iLksIyMFdQ04Dau/jFZdu/G2H1j9GavJdlWiXMcjKBPM5Kc2w0ojbLBPgh+GrdvjOB117t342w+sfozUFilKUEfe/5Dc+Z+Yra2psWC5VVuYopVU5CyIGAOCMgH5q1d7/AJDc+Z+YqwKCZd7t2sohEsEDi3GIg0anhjteSZ6vgL1eKK+rrd62kmSaWCF548aZWjUuuk5XDdYwao0oOW3vtbeCKe7EUQu2XhrPoHEy40cm6+Sk/ZX1uXY2zwpdRQwrcSqVllVAHZ89vqYczkjNc97qm08tDADyXMjfScqvq1eqsvuU7U5TwH5pF/v2r/8Ar9pqdzHnODtl9UqMX5/w+2WXrq7C03atYllWK3gRbgYlCxqBIMMMOB8Lk7dfjGvIN2bVIZIY7eBYJTl4hGoRzy+EuMH4I+yqlKoqqW27NqYBbm3gNup1CHhrwwck5C4xnmftpcbsWskUcMlvA0MXwI2jUonIjtR1DrP21UpQTb/dy1naNp4IJGiACM8asUAOQFJ6ude3O71tJMs0kELzx40ytGpddJyuGxkYNUaUE5N37ZZzcLBCLk5zMEHEORg9t19XKuRaySPbaLGiqrguwVQAzOjFiQOsknnXf1w933ci80f62rfgdbyi0n4/S7rsuksd2LWFJUht4I0nGmRVjUCRcEYYAdsMMw5+Ma8i3VtFheFba3EEpDPEI10MwxgsuME9qPsqqKVgUEt92bUwCA28Bt1OoQ8NeGGyTkLjGeZ+2s7WCx27RQIqoqMqIoAUcjgAdQrdpQfmtnu5dh7XiCdeHHZCNkSJ+CIooxKhdpBw+3WTUAG1BuWeobl1u7dlblEDhLUFLUhwTLHNMssoGWHNYlWIaiP+3MZzXfUoOH2FsSZXtG0TCNLmR9LxxxCJDaSR5RFdtKlyOWesk4AroNu/G2H1j9GarFR9u/G2H1j9GagsUpSgj73/ACG58z8xVgVH3v8AkNz5n5irAoFKUoOW90ZB2BKe/qj/ABitjcRB2BbHAzhvxtWH3Ru58vnR/jFbG4nc+2+hvxtWKOsmndOjr5o3X6UpW1RKUpQKUpQK4e77uReaP9bV3FcPd93IvNH+tq34HW8otJ+P0u67LuBSgpWBQKUpQKUpQKj7d+NsPrH6M1WKj7d+NsPrH6M1BYpSlBH3v+Q3PmfmKr5qRvf8hufM/MVj3h2wYJLTU6xwPI4lkbAXtYnZEJPJdTAc+s4wOuguZpXMbt7xvcznGOGbaCR0HPse4ZpA8THAIOAMq3Mae9mumBoOZ90bufL50f4xWxuJ3Ptvob8bVr+6N3Pl86P8YrY3E7n230N+NqxR1k07p8dfNG6/SlK2qBSlKBSlKBXD3fdyLzR/rau4rh7vu5F5o/1tW/A63lFpPx+l3XZdvTNSN5toNDCjqwQcWFZJCMiOJpFDsc8gMZGTyGc96pey96muLqFEK6T2WJIwdWEjdRBMTjKhx1d5hJkZxmsCg6ylfOsfbXoNB7SlKBUfbvxth9Y/RmqxUfbvxth9Y/RmoLFKUoI+9/yG58z8xVYqD11J3v8AkNz5n5irAoJ217OV0UW7hH1qWPMAoe1fqHwtJJB8IFauxNnzxO3GcOhXllicNq5aRyAGPCCc9+rdKDmPdG7ny+dH+MVsbidz7b6G/G1a/ujdz5fOj/GK2NxO59t9DfjasUdZNO6fHXzRuv0pStqgUpSgUpSgVw933ci80f62ruK4e77uReaP9bVvwOt5RaT8fpd12XbFc9dae1LLiRSIBzcY+EU6urtgCR9h+zNbwpWBQcxb7sSYkLOgdouGhVEypLTHJIUYIEi8005weVVNi2LR8XUI1V2BVExhQFAPMAA8x4M+HNU8UoFKUoFR9u/G2H1j9GarFR9u/G2H1j9GagsUpSgj73/IbnzPzFWBUfe/5Dc+Z+Yqjc3scYBldEBOAWdVBPgGTQZ6Voe/9t5e39NH7ae/9t5e39NH7aCP7o3c+Xzo/wAYrY3E7n230N+Nqm7+bUhksZFjlhZiyYVZUJ5OM8s1n3M2vAljbrJNCrKDlWlQEZZjzBPKscRPNzPy7sERPPTPybuqpWh7/wBt5e39NH7ae/8AbeXt/TR+2tje36Voe/8AbeXt/TR+2nv/AG3l7f00ftoN+laHv/beXt/TR+2nv/beXt/TR+2g364e77uReaP9bV1Pv/beXt/TR+2uOur+I7ZjkEkfDCjt9a6PgMPhZxW/A63lFpPx+l3XZfoApWgNv23l7f00ftp7/wBt5e39NH7awKDfpWh7/wBt5e39NH7a99+4cxBZEbjOY0KkMpcIX0ll5A6VPXQb1KkLvTAQrKLhlfJVktLmRSAxXOpIyOtT3+rB79eS7eIvYrbhPpkSR+MSApMYQ6UHW3JxknAGMc6CxUfbvxth9Y/RmqxUfbvxth9Y/RmoLFKUoI+9/wAhufM/MVn2zu7bXaqt3DHMiHUquMgHGMj+xNYN7/kNz5n5irAoOX/hfsr+StvuU/hfsr+StvuV1FKD893w3J2Xa2U8q2dqHC6UOj/u3JSPozn+1fe6u42y7mzglNlalnUB+0/7r2resH7am+7Htf4i3U+GVx/+U/8Af1Vl9xvbGUnt2PNSJUHzN2revT96sfjeY4O2To5/DP0bmMve4s/TT7uk/hfsr+StvuU/hfsr+StvuV1FK2Occv8Awv2V/JW33Kfwv2V/JW33K6ilBy/8L9lfyVt9yn8L9lfyVt9yuopQct/C/ZX8lbfcrmrjdW0G00tRBELVlBMOntCdJbJH0gH+1fp1cPd93IvNH+tq34HW8otJ+P0u67Lf/hfsr+StvuV7/C/ZX8lbfcq1d7Zhj4okdVMEYlfOe1jJYBurnzRhyz1fOKkPv1AkxjlIVQsrcQFmUcKYxMGAXK462Y9qvh79YFB8fwv2V/JW33KzXG5EC2rwWSra6nEqSRIMxyrjDgE8zgY+ityXei2V5UMnbQ4DgI7YZgpVeSkMxDrhRknPIGtO631gXh6CWEq3DBtLqqG2XLrKdOYyOohhkY6qDa6J2xWMGM4iRY1/5JBhEGFGAwHVWe62VrubebVjsdZl04zq4wj7+eWOH66+BvHb8UQmReK2BpwxGpl1BNWNOojmFJ1Ec8Vhtt77SQMyTIVVBJnDAFCdOpCR241EL2ueZx18qC1Ufbvxth9Y/Rmr5i3oid4Fiy3GleFshkaJ0haXDo4DA4UciB8IGvrbvxth9Y/RmoLFKUoI+9/yG58z8xW7d7RSNoUbOqdiiADOSqs5J8AAU860t7/kNz5n5ism2dimcxMkhilgZijhFfk6lHBVuRyp/sQOvqIZ7ba0ckjRo2WWNJQRzVo5CwVkYcmGUPV83hFbtcg2zfe5RIGMxWMW8QfC8OGFJJFUlfhsSObHGcDl4bmxdptMJdYAMTlOoqThVPNG7Zfhd/rHMcjQQPdRgX3umbSuvVGNWkZxrHf662fc6t197rVtK6irZbSMnt27/XWL3Uu5k3nRf7BW17nXcy181vxtWWOp9N12Zn2LH8v+XRivaUrUhFKUoFKUoFcPd93IvNH+tq7g1wd1Ovv3G2pdOkc8jHxbd+qGB1vKLSdj5/K7rsug27u32RLbOGCiJsSrpzxotSyBPm/5Iojnwah36kncydXlaKaEcdbmNtUTMVW5uGlyuGHNQxGDyJ8FdipyOXUa9qeouUbc91hnjhlwJJYnVSXAaOKCKLhyMhDcxFklcfZkVqJuHIsRRZYsub3OI3ChbyPHajUTlWA6ycjPUa0Nkb43QiiVI3nMUUckhI1NJxXkwNZdRHgJyYhgSMcsVTv99JIjOrRo0lp2TJKoyP8AhjVTCRz5F+LFzPLtJPBQbR3Vk16eKnYxnS6YaDxeIhRtIbONJZAc4yBy+cYpNzpOFbpHMEa3tTbagGGomS3c81YFVYQFTg5w/I8q1G3juiYuKhjKTIdRHAWVWguGKMpdyoBjXticEEHHIgVd09vyXHEW4CLMixvwxG6ELJqweZZZFyjASIxDYPIUGtsbcx4ZUkZ4+VwbgoivgarTsfSCzEnmA2o9fPkKqbd+NsPrH6M1WKj7d+NsPrH6M1BYpSlBH3v+Q3PmfmKsCo+9/wAhufM/MU3k2ndQohsrU3Ts2GTjJFpXBOrL8jzwMfPQVnjB6wD9IzQRgEkAZPX8/wBPhriOlu1/6M3+QtvbTpbtf+jN/kLb20G37qXcybzov9gra9zruZa+a342rlt5L3at7bvA2ynjDlTrF7bPjSQfg6hnq8NZNgbU2ta28UC7JaQRAjWb22Utlifg6jjr8NZ4sz4/F2y3V5vrHsmLrP3vEzy/bh1fpNK4bpbtf+jN/kLb206W7X/ozf5C29taEh3NK4bpbtf+jN/kLb206W7X/ozf5C29tB3NK4bpbtf+jN/kLb206W7X/ozf5C29tB3Br8kvdgf/AGJtwO1eQY8xu29S5+yuj6W7X/ozf5C29taD7S2oblbj3mbiIhQDs+2xzPXnPWBkf3rdgsVy82p+MfXsn47CczFiPhMf13fosSAAAcgOQHgA6q+64bpbtf8Aozf5C29tOlu1/wCjN/kLb21hUHTvu3anh5ggPB5J/wAa9qM6sD5sknHhra9749cj6E1yqqO2kZdV1aVY98DU3I+Ma47pbtf+jN/kLb21uneO7W17Iu7fsTgTLxYzKk2bY4Dyak5Lp1FvojPhoLlru9bRgCOGFQG18kHwgCoP9gxH0GvvZ+yIYAwgijjDHJ0KFzjq6vBk4HezXN++l+8cMkaviZTJhbaF9Cu7GNSXuIzkR6MjB59/vDTuJf8A5DOXPZwvYI1UuQwgZItShAfgFDKx6xnJzyoO9qPt342w+sfozVYqPt342w+sfozUFilKUEfe/wCQ3PmfmKsCo+9/yG58z8xVgUClKUClKUClKUClKUClKUClKUClKUCvmRAwIYAg8iCMgg9YI79fVKDxRisZtk169K8QDSH0jVjwZ68fNWWlAqPt342w+sfozVYqPt342w+sfozUFilKUEfe/wCQ3PmfmKsCo+9/yG58z8xVgUCuL3v39ezu47dFsxrhM3EubvsZOUmjSpKkMe/jwZrtKh3e6sct8t1LpfTAYBE8asvOUSa8nv8ALGMd+g1RvtHGZxclFMBt00RCWV2luIwwRQE/5CTnGnOQMnFVdi7ehu0d7dmZY3aNsoyEOmNQw4B5ZxXM7y7oOGnuLfivPJPbTokYiDRNbxmPIErBZQVLZUlevkaz7lbEuoo2ad3jMt1PPJGyRM8qSjCCQoSsZyNWEJxyGTQb+3d7Db3VnAIZG7KkVGmxiKPWJCBq/wCznhntR3uZI5Zs311w4pHxnhozY8OlSceqtHbewhcPaMXK9iTrOBpzrKo66T4Ph9fzVl975GiuEllL8YyaW4arwkcYVQB8LTz5nmaCDZb7sBC90LYRTwvOTDK0jQrHEJW4ilc4wSMjv4GOdb7b5wg9txADwQqcCXikzGYJ2mnPbcFsevGRX2m6kS2T20YjQyQGBpViVWbMejUQOvw4zXlzusHuFm4hBU2x06Rz7GFwOvP/AG7IP0afnoPZN87YRo+ZDr4h0LBK0iLCwWUyIF1IEYgHI6z36+H3zgVirF3bVKFWKGWQlYeHrJCr3uMhyORzyzWF90GVtcFw0cp7IUvwg3aXMokIUEjDIwGluY68g1qdFp47pDbzMqsl2zTNGsmGma00qQWBLYhZg3VkHI71BQj3yjLyjBZFMIhMatI0/FhEw0KozyXJ+gZ5VRO3YRb9kFxwfG0tnOrTp041atXa6cZzyxmoE3ueR4UI4xGYeGssIlQCG34GHUka8rzyCpBqo27S9hrbBtOgq6ukaIFkSQSqwRRpxrA5d/vkk5oNW53xBa2SCORpJ5+C6vFIhgwnEJkXTkZXBHeIOc4Br72/vOYJ0iHY6a0LiS4lMUbkNjho2kgt3znqBHI55fVruuRMs8suubi8ViIwinTA8Koq6jpADk9ZJJP0VsbV2NJI5aOYKHQI8UkImiYAkhghYaW7ZhnJBGMjkKCdeb1yiZYwLSEmGGUrc3GltUrSAougENp4fMg47YYrPLvBOzT8COApasI5HkmMYeXQrMkfanAGpRqbHM9XLNZdlbpxQFcduqQQwKHVWIELSnVn5+L1AADSMVjvN2GLT8GRFjuWDyRSW6zrxAoXXGCRpJ0ryOoZXOOZoLlrNrRGIKl1B0kglcjOCVJBx8xIrLWnsjZq28EMMeSkCLGpOMkKABnH0VuUCo+3fjbD6x+jNVio+3fjbD6x+jNQWKUpQSN7UJsrkKCToPIAknBB5AczXyN7bbx39BP+yrNeYoJHS228d/QT/sp0ttvHf0E/7KsUoI/S228d/QT/ALKdLbbx39BP+yrFKCP0ttvHf0E/7KdLbbx39BP+yrFKCP0ttvHf0E/7KdLbbx39BP8AsqxSgj9Lbbx39BP+ynS228d/QT/sqxSgj9Lbbx39BP8Asp0ttvHf0E/7KsUoI/S228d/QT/sp0ttvHf0E/7KsUoI/S228d/QT/sp0ttvHf0E/wCyrFKCP0ttvHf0E/7KdLbbx39BP+yrFKCP0ttvHf0E/wCytK82xFPPZLCXYpMWb/hlUBRDKMksoA5kfbXS0xQKV5XtB//Z"/>
          <p:cNvSpPr>
            <a:spLocks noChangeAspect="1" noChangeArrowheads="1"/>
          </p:cNvSpPr>
          <p:nvPr/>
        </p:nvSpPr>
        <p:spPr bwMode="auto">
          <a:xfrm>
            <a:off x="1587500" y="-801688"/>
            <a:ext cx="1447800" cy="165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ru-RU">
              <a:solidFill>
                <a:srgbClr val="000000"/>
              </a:solidFill>
              <a:latin typeface="Calibri"/>
            </a:endParaRPr>
          </a:p>
        </p:txBody>
      </p:sp>
      <p:sp>
        <p:nvSpPr>
          <p:cNvPr id="225306" name="AutoShape 8" descr="data:image/jpeg;base64,/9j/4AAQSkZJRgABAQAAAQABAAD/2wCEAAkGBhMSEBAUDxQQFRAPFxUVFRIWERUVFRMVFBUWGBcaFRgYHiceFyEjGxQTJC8gIycpLy0tFSAxNTAqNSgsLikBCQoKDgwMGg8PGTQkHh0sLTU1NiwpKik1KTUpLDU1LDApMCwsKSwsNSw1LDU1NSwpLCkpLC4yLS0sLCkqKSksKf/AABEIAM4AtAMBIgACEQEDEQH/xAAbAAEBAAMBAQEAAAAAAAAAAAAABQMEBgECB//EAEYQAAIBAwEEAgsOBgICAwAAAAECAwAEERIFBhMhFjEUIjVBUVJTcpOh0QcVMjM0YXF0kZKywcPSF1RVgZWzI0JiwiQlov/EABcBAQEBAQAAAAAAAAAAAAAAAAAFBAb/xAAwEQEAAQEGBAMGBwAAAAAAAAAAAXICAwQRMcESFDRBEySBFSJRYqHhBSElYXORwv/aAAwDAQACEQMRAD8A/bLm5WNGeRgqICWYnAAHWSamdL7Py8fr9lN7/kNz5n5iq4FBI6X2fl4/X7KdL7Py8fr9lWMUxQR+l9n5eP1+ynS+z8vH6/ZVjFMUEfpfZ+Xj9fsp0vs/Lx+v2VYxTFBH6X2fl4/X7KdL7Py8fr9lWMUxQR+l9n5eP1+ynS+z8vH6/ZVjFeUEjpfZ+Xj9fsp0vs/Lx+v2VXpQSOl9n5eP1+ynS+z8vH6/ZVelBI6X2fl4/X7KdL7Py8fr9lWMV5QSOl9n5eP1+ynS+z8vH6/ZVjFeUEjpfZ+Xj9fsrLa7y20jqkc0Zd86VyQTgZ5Z6+QNU6j7d+NsPrH6M1BYpQUoI+9/yG58z8xVgVH3v+Q3PmfmK3No7Xht1DXM0MKscBpJUjBPM4BYgHkD9lBuUqfc7ftoxEZZ7dBPzjLzIvEBxjRk9t8JerxhXtxty3jlWGSeBJnxpiaVFkbUcDShOTk+AUG/StL36g43A40PZGM8DipxcYznRnV1c+qvm125bySvFFPA80edcSyozrpODqUHK4PLnQb9Kn2u37aUStFPbusAzIUmRhEME5cg9r8FuvHwTXkO8Nq8TypcWzQxcnlWaMxp1fCcHSvWOs98UFGlTm3hthCJzcW4t2OBMZoxGTnGA+dJOQe/3qXG8NskSSyXFusMvwJWmjVH7/aMThuQPVQebY2yLdoTIAIZGZHkJxwzoZlJGOYOgjvdYrnE3xmMiKsI4tx2KAjzkJGZ4riTniMkECIZ68k97HO3vBd2ToIL6W2CT6SsckyIZMMCpUEgntgOqsd6LEXacaS3W8do2RGnVZGZBIkZVC2TykkAwOeaCfu/vNOztHcLGSXvyrIxwqWssSKuCoz8aef/AIjw8sc2/wAwFuwiQpItq0gEkjNH2UYwPgxlFxxAe3ZSwHIeHbk2ds2SdodcBuS8kjQrc4lDSKOKNCvqAYAFlxg9ZHfr5i2VsyWQxRtA0kAQNClzkr2OVCF41f4SaEGojIwBQZod4TDYPcTapGSSZAAObHsp4owNIP8A4DkCfmNS5t9JAYnljeJInnMoCSBZo47OSYGPjRo3Ir4BzXrIq1a3VhNbzJFLay2yh2mCzI6KJGaRi5DHRk62ySMY5dVatquzOEZVltpIYWYtM10JUDyR8MiSRnI5o+MMepqDXg33lZcG2YSSNCkWeMkTNMzDDvLEpBQLk6VbIIxWDaG911DJIzxQ6IbdmaFZ85lFwIgVcJyUgjrwRnmM1vC02YtqXMsHYshQCZrvKAxk8MRSs+E0nOApGKzpu9YvCroqNDoft1kZlkR3EjFmUniZZdWo5Oc86DBNvXMhlLwxcO0eKO4ZZmyGl0H/AIVKduFWVCdRUnmAOXPUn3zl4Tu8Kqjx3pjZLjL6rMuDqBjwuoLkEasd8VbGx7W4aO5Ch+II5FYM4WQLhomdMhXI5EFgSOXgrI+7duYxGYxoUTKBqbquM8Xv/wDbUftoNa02/JJOwWJOx0ma3MhmAk4iLksIyMFdQ04Dau/jFZdu/G2H1j9GavJdlWiXMcjKBPM5Kc2w0ojbLBPgh+GrdvjOB117t342w+sfozUFilKUEfe/5Dc+Z+Yra2psWC5VVuYopVU5CyIGAOCMgH5q1d7/AJDc+Z+YqwKCZd7t2sohEsEDi3GIg0anhjteSZ6vgL1eKK+rrd62kmSaWCF548aZWjUuuk5XDdYwao0oOW3vtbeCKe7EUQu2XhrPoHEy40cm6+Sk/ZX1uXY2zwpdRQwrcSqVllVAHZ89vqYczkjNc97qm08tDADyXMjfScqvq1eqsvuU7U5TwH5pF/v2r/8Ar9pqdzHnODtl9UqMX5/w+2WXrq7C03atYllWK3gRbgYlCxqBIMMMOB8Lk7dfjGvIN2bVIZIY7eBYJTl4hGoRzy+EuMH4I+yqlKoqqW27NqYBbm3gNup1CHhrwwck5C4xnmftpcbsWskUcMlvA0MXwI2jUonIjtR1DrP21UpQTb/dy1naNp4IJGiACM8asUAOQFJ6ude3O71tJMs0kELzx40ytGpddJyuGxkYNUaUE5N37ZZzcLBCLk5zMEHEORg9t19XKuRaySPbaLGiqrguwVQAzOjFiQOsknnXf1w933ci80f62rfgdbyi0n4/S7rsuksd2LWFJUht4I0nGmRVjUCRcEYYAdsMMw5+Ma8i3VtFheFba3EEpDPEI10MwxgsuME9qPsqqKVgUEt92bUwCA28Bt1OoQ8NeGGyTkLjGeZ+2s7WCx27RQIqoqMqIoAUcjgAdQrdpQfmtnu5dh7XiCdeHHZCNkSJ+CIooxKhdpBw+3WTUAG1BuWeobl1u7dlblEDhLUFLUhwTLHNMssoGWHNYlWIaiP+3MZzXfUoOH2FsSZXtG0TCNLmR9LxxxCJDaSR5RFdtKlyOWesk4AroNu/G2H1j9GarFR9u/G2H1j9GagsUpSgj73/ACG58z8xVgVH3v8AkNz5n5irAoFKUoOW90ZB2BKe/qj/ABitjcRB2BbHAzhvxtWH3Ru58vnR/jFbG4nc+2+hvxtWKOsmndOjr5o3X6UpW1RKUpQKUpQK4e77uReaP9bV3FcPd93IvNH+tq34HW8otJ+P0u67LuBSgpWBQKUpQKUpQKj7d+NsPrH6M1WKj7d+NsPrH6M1BYpSlBH3v+Q3PmfmKr5qRvf8hufM/MVj3h2wYJLTU6xwPI4lkbAXtYnZEJPJdTAc+s4wOuguZpXMbt7xvcznGOGbaCR0HPse4ZpA8THAIOAMq3Mae9mumBoOZ90bufL50f4xWxuJ3Ptvob8bVr+6N3Pl86P8YrY3E7n230N+NqxR1k07p8dfNG6/SlK2qBSlKBSlKBXD3fdyLzR/rau4rh7vu5F5o/1tW/A63lFpPx+l3XZdvTNSN5toNDCjqwQcWFZJCMiOJpFDsc8gMZGTyGc96pey96muLqFEK6T2WJIwdWEjdRBMTjKhx1d5hJkZxmsCg6ylfOsfbXoNB7SlKBUfbvxth9Y/RmqxUfbvxth9Y/RmoLFKUoI+9/yG58z8xVYqD11J3v8AkNz5n5irAoJ217OV0UW7hH1qWPMAoe1fqHwtJJB8IFauxNnzxO3GcOhXllicNq5aRyAGPCCc9+rdKDmPdG7ny+dH+MVsbidz7b6G/G1a/ujdz5fOj/GK2NxO59t9DfjasUdZNO6fHXzRuv0pStqgUpSgUpSgVw933ci80f62ruK4e77uReaP9bVvwOt5RaT8fpd12XbFc9dae1LLiRSIBzcY+EU6urtgCR9h+zNbwpWBQcxb7sSYkLOgdouGhVEypLTHJIUYIEi8005weVVNi2LR8XUI1V2BVExhQFAPMAA8x4M+HNU8UoFKUoFR9u/G2H1j9GarFR9u/G2H1j9GagsUpSgj73/IbnzPzFWBUfe/5Dc+Z+Yqjc3scYBldEBOAWdVBPgGTQZ6Voe/9t5e39NH7ae/9t5e39NH7aCP7o3c+Xzo/wAYrY3E7n230N+Nqm7+bUhksZFjlhZiyYVZUJ5OM8s1n3M2vAljbrJNCrKDlWlQEZZjzBPKscRPNzPy7sERPPTPybuqpWh7/wBt5e39NH7ae/8AbeXt/TR+2tje36Voe/8AbeXt/TR+2nv/AG3l7f00ftoN+laHv/beXt/TR+2nv/beXt/TR+2g364e77uReaP9bV1Pv/beXt/TR+2uOur+I7ZjkEkfDCjt9a6PgMPhZxW/A63lFpPx+l3XZfoApWgNv23l7f00ftp7/wBt5e39NH7awKDfpWh7/wBt5e39NH7a99+4cxBZEbjOY0KkMpcIX0ll5A6VPXQb1KkLvTAQrKLhlfJVktLmRSAxXOpIyOtT3+rB79eS7eIvYrbhPpkSR+MSApMYQ6UHW3JxknAGMc6CxUfbvxth9Y/RmqxUfbvxth9Y/RmoLFKUoI+9/wAhufM/MVn2zu7bXaqt3DHMiHUquMgHGMj+xNYN7/kNz5n5irAoOX/hfsr+StvuU/hfsr+StvuV1FKD893w3J2Xa2U8q2dqHC6UOj/u3JSPozn+1fe6u42y7mzglNlalnUB+0/7r2resH7am+7Htf4i3U+GVx/+U/8Af1Vl9xvbGUnt2PNSJUHzN2revT96sfjeY4O2To5/DP0bmMve4s/TT7uk/hfsr+StvuU/hfsr+StvuV1FK2Occv8Awv2V/JW33Kfwv2V/JW33K6ilBy/8L9lfyVt9yn8L9lfyVt9yuopQct/C/ZX8lbfcrmrjdW0G00tRBELVlBMOntCdJbJH0gH+1fp1cPd93IvNH+tq34HW8otJ+P0u67Lf/hfsr+StvuV7/C/ZX8lbfcq1d7Zhj4okdVMEYlfOe1jJYBurnzRhyz1fOKkPv1AkxjlIVQsrcQFmUcKYxMGAXK462Y9qvh79YFB8fwv2V/JW33KzXG5EC2rwWSra6nEqSRIMxyrjDgE8zgY+ityXei2V5UMnbQ4DgI7YZgpVeSkMxDrhRknPIGtO631gXh6CWEq3DBtLqqG2XLrKdOYyOohhkY6qDa6J2xWMGM4iRY1/5JBhEGFGAwHVWe62VrubebVjsdZl04zq4wj7+eWOH66+BvHb8UQmReK2BpwxGpl1BNWNOojmFJ1Ec8Vhtt77SQMyTIVVBJnDAFCdOpCR241EL2ueZx18qC1Ufbvxth9Y/Rmr5i3oid4Fiy3GleFshkaJ0haXDo4DA4UciB8IGvrbvxth9Y/RmoLFKUoI+9/yG58z8xW7d7RSNoUbOqdiiADOSqs5J8AAU860t7/kNz5n5ism2dimcxMkhilgZijhFfk6lHBVuRyp/sQOvqIZ7ba0ckjRo2WWNJQRzVo5CwVkYcmGUPV83hFbtcg2zfe5RIGMxWMW8QfC8OGFJJFUlfhsSObHGcDl4bmxdptMJdYAMTlOoqThVPNG7Zfhd/rHMcjQQPdRgX3umbSuvVGNWkZxrHf662fc6t197rVtK6irZbSMnt27/XWL3Uu5k3nRf7BW17nXcy181vxtWWOp9N12Zn2LH8v+XRivaUrUhFKUoFKUoFcPd93IvNH+tq7g1wd1Ovv3G2pdOkc8jHxbd+qGB1vKLSdj5/K7rsug27u32RLbOGCiJsSrpzxotSyBPm/5Iojnwah36kncydXlaKaEcdbmNtUTMVW5uGlyuGHNQxGDyJ8FdipyOXUa9qeouUbc91hnjhlwJJYnVSXAaOKCKLhyMhDcxFklcfZkVqJuHIsRRZYsub3OI3ChbyPHajUTlWA6ycjPUa0Nkb43QiiVI3nMUUckhI1NJxXkwNZdRHgJyYhgSMcsVTv99JIjOrRo0lp2TJKoyP8AhjVTCRz5F+LFzPLtJPBQbR3Vk16eKnYxnS6YaDxeIhRtIbONJZAc4yBy+cYpNzpOFbpHMEa3tTbagGGomS3c81YFVYQFTg5w/I8q1G3juiYuKhjKTIdRHAWVWguGKMpdyoBjXticEEHHIgVd09vyXHEW4CLMixvwxG6ELJqweZZZFyjASIxDYPIUGtsbcx4ZUkZ4+VwbgoivgarTsfSCzEnmA2o9fPkKqbd+NsPrH6M1WKj7d+NsPrH6M1BYpSlBH3v+Q3PmfmKsCo+9/wAhufM/MU3k2ndQohsrU3Ts2GTjJFpXBOrL8jzwMfPQVnjB6wD9IzQRgEkAZPX8/wBPhriOlu1/6M3+QtvbTpbtf+jN/kLb20G37qXcybzov9gra9zruZa+a342rlt5L3at7bvA2ynjDlTrF7bPjSQfg6hnq8NZNgbU2ta28UC7JaQRAjWb22Utlifg6jjr8NZ4sz4/F2y3V5vrHsmLrP3vEzy/bh1fpNK4bpbtf+jN/kLb206W7X/ozf5C29taEh3NK4bpbtf+jN/kLb206W7X/ozf5C29tB3NK4bpbtf+jN/kLb206W7X/ozf5C29tB3Br8kvdgf/AGJtwO1eQY8xu29S5+yuj6W7X/ozf5C29taD7S2oblbj3mbiIhQDs+2xzPXnPWBkf3rdgsVy82p+MfXsn47CczFiPhMf13fosSAAAcgOQHgA6q+64bpbtf8Aozf5C29tOlu1/wCjN/kLb21hUHTvu3anh5ggPB5J/wAa9qM6sD5sknHhra9749cj6E1yqqO2kZdV1aVY98DU3I+Ma47pbtf+jN/kLb21uneO7W17Iu7fsTgTLxYzKk2bY4Dyak5Lp1FvojPhoLlru9bRgCOGFQG18kHwgCoP9gxH0GvvZ+yIYAwgijjDHJ0KFzjq6vBk4HezXN++l+8cMkaviZTJhbaF9Cu7GNSXuIzkR6MjB59/vDTuJf8A5DOXPZwvYI1UuQwgZItShAfgFDKx6xnJzyoO9qPt342w+sfozVYqPt342w+sfozUFilKUEfe/wCQ3PmfmKsCo+9/yG58z8xVgUClKUClKUClKUClKUClKUClKUClKUCvmRAwIYAg8iCMgg9YI79fVKDxRisZtk169K8QDSH0jVjwZ68fNWWlAqPt342w+sfozVYqPt342w+sfozUFilKUEfe/wCQ3PmfmKsCo+9/yG58z8xVgUCuL3v39ezu47dFsxrhM3EubvsZOUmjSpKkMe/jwZrtKh3e6sct8t1LpfTAYBE8asvOUSa8nv8ALGMd+g1RvtHGZxclFMBt00RCWV2luIwwRQE/5CTnGnOQMnFVdi7ehu0d7dmZY3aNsoyEOmNQw4B5ZxXM7y7oOGnuLfivPJPbTokYiDRNbxmPIErBZQVLZUlevkaz7lbEuoo2ad3jMt1PPJGyRM8qSjCCQoSsZyNWEJxyGTQb+3d7Db3VnAIZG7KkVGmxiKPWJCBq/wCznhntR3uZI5Zs311w4pHxnhozY8OlSceqtHbewhcPaMXK9iTrOBpzrKo66T4Ph9fzVl975GiuEllL8YyaW4arwkcYVQB8LTz5nmaCDZb7sBC90LYRTwvOTDK0jQrHEJW4ilc4wSMjv4GOdb7b5wg9txADwQqcCXikzGYJ2mnPbcFsevGRX2m6kS2T20YjQyQGBpViVWbMejUQOvw4zXlzusHuFm4hBU2x06Rz7GFwOvP/AG7IP0afnoPZN87YRo+ZDr4h0LBK0iLCwWUyIF1IEYgHI6z36+H3zgVirF3bVKFWKGWQlYeHrJCr3uMhyORzyzWF90GVtcFw0cp7IUvwg3aXMokIUEjDIwGluY68g1qdFp47pDbzMqsl2zTNGsmGma00qQWBLYhZg3VkHI71BQj3yjLyjBZFMIhMatI0/FhEw0KozyXJ+gZ5VRO3YRb9kFxwfG0tnOrTp041atXa6cZzyxmoE3ueR4UI4xGYeGssIlQCG34GHUka8rzyCpBqo27S9hrbBtOgq6ukaIFkSQSqwRRpxrA5d/vkk5oNW53xBa2SCORpJ5+C6vFIhgwnEJkXTkZXBHeIOc4Br72/vOYJ0iHY6a0LiS4lMUbkNjho2kgt3znqBHI55fVruuRMs8suubi8ViIwinTA8Koq6jpADk9ZJJP0VsbV2NJI5aOYKHQI8UkImiYAkhghYaW7ZhnJBGMjkKCdeb1yiZYwLSEmGGUrc3GltUrSAougENp4fMg47YYrPLvBOzT8COApasI5HkmMYeXQrMkfanAGpRqbHM9XLNZdlbpxQFcduqQQwKHVWIELSnVn5+L1AADSMVjvN2GLT8GRFjuWDyRSW6zrxAoXXGCRpJ0ryOoZXOOZoLlrNrRGIKl1B0kglcjOCVJBx8xIrLWnsjZq28EMMeSkCLGpOMkKABnH0VuUCo+3fjbD6x+jNVio+3fjbD6x+jNQWKUpQSN7UJsrkKCToPIAknBB5AczXyN7bbx39BP+yrNeYoJHS228d/QT/sp0ttvHf0E/7KsUoI/S228d/QT/ALKdLbbx39BP+yrFKCP0ttvHf0E/7KdLbbx39BP+yrFKCP0ttvHf0E/7KdLbbx39BP8AsqxSgj9Lbbx39BP+ynS228d/QT/sqxSgj9Lbbx39BP8Asp0ttvHf0E/7KsUoI/S228d/QT/sp0ttvHf0E/7KsUoI/S228d/QT/sp0ttvHf0E/wCyrFKCP0ttvHf0E/7KdLbbx39BP+yrFKCP0ttvHf0E/wCytK82xFPPZLCXYpMWb/hlUBRDKMksoA5kfbXS0xQKV5XtB//Z"/>
          <p:cNvSpPr>
            <a:spLocks noChangeAspect="1" noChangeArrowheads="1"/>
          </p:cNvSpPr>
          <p:nvPr/>
        </p:nvSpPr>
        <p:spPr bwMode="auto">
          <a:xfrm>
            <a:off x="1739900" y="-649288"/>
            <a:ext cx="1447800" cy="165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ru-RU">
              <a:solidFill>
                <a:srgbClr val="000000"/>
              </a:solidFill>
              <a:latin typeface="Calibri"/>
            </a:endParaRPr>
          </a:p>
        </p:txBody>
      </p:sp>
      <p:sp>
        <p:nvSpPr>
          <p:cNvPr id="225307" name="AutoShape 10" descr="data:image/jpeg;base64,/9j/4AAQSkZJRgABAQAAAQABAAD/2wCEAAkGBhMSEBAUDxQQFRAPFxUVFRIWERUVFRMVFBUWGBcaFRgYHiceFyEjGxQTJC8gIycpLy0tFSAxNTAqNSgsLikBCQoKDgwMGg8PGTQkHh0sLTU1NiwpKik1KTUpLDU1LDApMCwsKSwsNSw1LDU1NSwpLCkpLC4yLS0sLCkqKSksKf/AABEIAM4AtAMBIgACEQEDEQH/xAAbAAEBAAMBAQEAAAAAAAAAAAAABQMEBgECB//EAEYQAAIBAwEEAgsOBgICAwAAAAECAwAEERIFBhMhFjEUIjVBUVJTcpOh0QcVMjM0YXF0kZKywcPSF1RVgZWzI0JiwiQlov/EABcBAQEBAQAAAAAAAAAAAAAAAAAFBAb/xAAwEQEAAQEGBAMGBwAAAAAAAAAAAXICAwQRMcESFDRBEySBFSJRYqHhBSElYXORwv/aAAwDAQACEQMRAD8A/bLm5WNGeRgqICWYnAAHWSamdL7Py8fr9lN7/kNz5n5iq4FBI6X2fl4/X7KdL7Py8fr9lWMUxQR+l9n5eP1+ynS+z8vH6/ZVjFMUEfpfZ+Xj9fsp0vs/Lx+v2VYxTFBH6X2fl4/X7KdL7Py8fr9lWMUxQR+l9n5eP1+ynS+z8vH6/ZVjFeUEjpfZ+Xj9fsp0vs/Lx+v2VXpQSOl9n5eP1+ynS+z8vH6/ZVelBI6X2fl4/X7KdL7Py8fr9lWMV5QSOl9n5eP1+ynS+z8vH6/ZVjFeUEjpfZ+Xj9fsrLa7y20jqkc0Zd86VyQTgZ5Z6+QNU6j7d+NsPrH6M1BYpQUoI+9/yG58z8xVgVH3v+Q3PmfmK3No7Xht1DXM0MKscBpJUjBPM4BYgHkD9lBuUqfc7ftoxEZZ7dBPzjLzIvEBxjRk9t8JerxhXtxty3jlWGSeBJnxpiaVFkbUcDShOTk+AUG/StL36g43A40PZGM8DipxcYznRnV1c+qvm125bySvFFPA80edcSyozrpODqUHK4PLnQb9Kn2u37aUStFPbusAzIUmRhEME5cg9r8FuvHwTXkO8Nq8TypcWzQxcnlWaMxp1fCcHSvWOs98UFGlTm3hthCJzcW4t2OBMZoxGTnGA+dJOQe/3qXG8NskSSyXFusMvwJWmjVH7/aMThuQPVQebY2yLdoTIAIZGZHkJxwzoZlJGOYOgjvdYrnE3xmMiKsI4tx2KAjzkJGZ4riTniMkECIZ68k97HO3vBd2ToIL6W2CT6SsckyIZMMCpUEgntgOqsd6LEXacaS3W8do2RGnVZGZBIkZVC2TykkAwOeaCfu/vNOztHcLGSXvyrIxwqWssSKuCoz8aef/AIjw8sc2/wAwFuwiQpItq0gEkjNH2UYwPgxlFxxAe3ZSwHIeHbk2ds2SdodcBuS8kjQrc4lDSKOKNCvqAYAFlxg9ZHfr5i2VsyWQxRtA0kAQNClzkr2OVCF41f4SaEGojIwBQZod4TDYPcTapGSSZAAObHsp4owNIP8A4DkCfmNS5t9JAYnljeJInnMoCSBZo47OSYGPjRo3Ir4BzXrIq1a3VhNbzJFLay2yh2mCzI6KJGaRi5DHRk62ySMY5dVatquzOEZVltpIYWYtM10JUDyR8MiSRnI5o+MMepqDXg33lZcG2YSSNCkWeMkTNMzDDvLEpBQLk6VbIIxWDaG911DJIzxQ6IbdmaFZ85lFwIgVcJyUgjrwRnmM1vC02YtqXMsHYshQCZrvKAxk8MRSs+E0nOApGKzpu9YvCroqNDoft1kZlkR3EjFmUniZZdWo5Oc86DBNvXMhlLwxcO0eKO4ZZmyGl0H/AIVKduFWVCdRUnmAOXPUn3zl4Tu8Kqjx3pjZLjL6rMuDqBjwuoLkEasd8VbGx7W4aO5Ch+II5FYM4WQLhomdMhXI5EFgSOXgrI+7duYxGYxoUTKBqbquM8Xv/wDbUftoNa02/JJOwWJOx0ma3MhmAk4iLksIyMFdQ04Dau/jFZdu/G2H1j9GavJdlWiXMcjKBPM5Kc2w0ojbLBPgh+GrdvjOB117t342w+sfozUFilKUEfe/5Dc+Z+Yra2psWC5VVuYopVU5CyIGAOCMgH5q1d7/AJDc+Z+YqwKCZd7t2sohEsEDi3GIg0anhjteSZ6vgL1eKK+rrd62kmSaWCF548aZWjUuuk5XDdYwao0oOW3vtbeCKe7EUQu2XhrPoHEy40cm6+Sk/ZX1uXY2zwpdRQwrcSqVllVAHZ89vqYczkjNc97qm08tDADyXMjfScqvq1eqsvuU7U5TwH5pF/v2r/8Ar9pqdzHnODtl9UqMX5/w+2WXrq7C03atYllWK3gRbgYlCxqBIMMMOB8Lk7dfjGvIN2bVIZIY7eBYJTl4hGoRzy+EuMH4I+yqlKoqqW27NqYBbm3gNup1CHhrwwck5C4xnmftpcbsWskUcMlvA0MXwI2jUonIjtR1DrP21UpQTb/dy1naNp4IJGiACM8asUAOQFJ6ude3O71tJMs0kELzx40ytGpddJyuGxkYNUaUE5N37ZZzcLBCLk5zMEHEORg9t19XKuRaySPbaLGiqrguwVQAzOjFiQOsknnXf1w933ci80f62rfgdbyi0n4/S7rsuksd2LWFJUht4I0nGmRVjUCRcEYYAdsMMw5+Ma8i3VtFheFba3EEpDPEI10MwxgsuME9qPsqqKVgUEt92bUwCA28Bt1OoQ8NeGGyTkLjGeZ+2s7WCx27RQIqoqMqIoAUcjgAdQrdpQfmtnu5dh7XiCdeHHZCNkSJ+CIooxKhdpBw+3WTUAG1BuWeobl1u7dlblEDhLUFLUhwTLHNMssoGWHNYlWIaiP+3MZzXfUoOH2FsSZXtG0TCNLmR9LxxxCJDaSR5RFdtKlyOWesk4AroNu/G2H1j9GarFR9u/G2H1j9GagsUpSgj73/ACG58z8xVgVH3v8AkNz5n5irAoFKUoOW90ZB2BKe/qj/ABitjcRB2BbHAzhvxtWH3Ru58vnR/jFbG4nc+2+hvxtWKOsmndOjr5o3X6UpW1RKUpQKUpQK4e77uReaP9bV3FcPd93IvNH+tq34HW8otJ+P0u67LuBSgpWBQKUpQKUpQKj7d+NsPrH6M1WKj7d+NsPrH6M1BYpSlBH3v+Q3PmfmKr5qRvf8hufM/MVj3h2wYJLTU6xwPI4lkbAXtYnZEJPJdTAc+s4wOuguZpXMbt7xvcznGOGbaCR0HPse4ZpA8THAIOAMq3Mae9mumBoOZ90bufL50f4xWxuJ3Ptvob8bVr+6N3Pl86P8YrY3E7n230N+NqxR1k07p8dfNG6/SlK2qBSlKBSlKBXD3fdyLzR/rau4rh7vu5F5o/1tW/A63lFpPx+l3XZdvTNSN5toNDCjqwQcWFZJCMiOJpFDsc8gMZGTyGc96pey96muLqFEK6T2WJIwdWEjdRBMTjKhx1d5hJkZxmsCg6ylfOsfbXoNB7SlKBUfbvxth9Y/RmqxUfbvxth9Y/RmoLFKUoI+9/yG58z8xVYqD11J3v8AkNz5n5irAoJ217OV0UW7hH1qWPMAoe1fqHwtJJB8IFauxNnzxO3GcOhXllicNq5aRyAGPCCc9+rdKDmPdG7ny+dH+MVsbidz7b6G/G1a/ujdz5fOj/GK2NxO59t9DfjasUdZNO6fHXzRuv0pStqgUpSgUpSgVw933ci80f62ruK4e77uReaP9bVvwOt5RaT8fpd12XbFc9dae1LLiRSIBzcY+EU6urtgCR9h+zNbwpWBQcxb7sSYkLOgdouGhVEypLTHJIUYIEi8005weVVNi2LR8XUI1V2BVExhQFAPMAA8x4M+HNU8UoFKUoFR9u/G2H1j9GarFR9u/G2H1j9GagsUpSgj73/IbnzPzFWBUfe/5Dc+Z+Yqjc3scYBldEBOAWdVBPgGTQZ6Voe/9t5e39NH7ae/9t5e39NH7aCP7o3c+Xzo/wAYrY3E7n230N+Nqm7+bUhksZFjlhZiyYVZUJ5OM8s1n3M2vAljbrJNCrKDlWlQEZZjzBPKscRPNzPy7sERPPTPybuqpWh7/wBt5e39NH7ae/8AbeXt/TR+2tje36Voe/8AbeXt/TR+2nv/AG3l7f00ftoN+laHv/beXt/TR+2nv/beXt/TR+2g364e77uReaP9bV1Pv/beXt/TR+2uOur+I7ZjkEkfDCjt9a6PgMPhZxW/A63lFpPx+l3XZfoApWgNv23l7f00ftp7/wBt5e39NH7awKDfpWh7/wBt5e39NH7a99+4cxBZEbjOY0KkMpcIX0ll5A6VPXQb1KkLvTAQrKLhlfJVktLmRSAxXOpIyOtT3+rB79eS7eIvYrbhPpkSR+MSApMYQ6UHW3JxknAGMc6CxUfbvxth9Y/RmqxUfbvxth9Y/RmoLFKUoI+9/wAhufM/MVn2zu7bXaqt3DHMiHUquMgHGMj+xNYN7/kNz5n5irAoOX/hfsr+StvuU/hfsr+StvuV1FKD893w3J2Xa2U8q2dqHC6UOj/u3JSPozn+1fe6u42y7mzglNlalnUB+0/7r2resH7am+7Htf4i3U+GVx/+U/8Af1Vl9xvbGUnt2PNSJUHzN2revT96sfjeY4O2To5/DP0bmMve4s/TT7uk/hfsr+StvuU/hfsr+StvuV1FK2Occv8Awv2V/JW33Kfwv2V/JW33K6ilBy/8L9lfyVt9yn8L9lfyVt9yuopQct/C/ZX8lbfcrmrjdW0G00tRBELVlBMOntCdJbJH0gH+1fp1cPd93IvNH+tq34HW8otJ+P0u67Lf/hfsr+StvuV7/C/ZX8lbfcq1d7Zhj4okdVMEYlfOe1jJYBurnzRhyz1fOKkPv1AkxjlIVQsrcQFmUcKYxMGAXK462Y9qvh79YFB8fwv2V/JW33KzXG5EC2rwWSra6nEqSRIMxyrjDgE8zgY+ityXei2V5UMnbQ4DgI7YZgpVeSkMxDrhRknPIGtO631gXh6CWEq3DBtLqqG2XLrKdOYyOohhkY6qDa6J2xWMGM4iRY1/5JBhEGFGAwHVWe62VrubebVjsdZl04zq4wj7+eWOH66+BvHb8UQmReK2BpwxGpl1BNWNOojmFJ1Ec8Vhtt77SQMyTIVVBJnDAFCdOpCR241EL2ueZx18qC1Ufbvxth9Y/Rmr5i3oid4Fiy3GleFshkaJ0haXDo4DA4UciB8IGvrbvxth9Y/RmoLFKUoI+9/yG58z8xW7d7RSNoUbOqdiiADOSqs5J8AAU860t7/kNz5n5ism2dimcxMkhilgZijhFfk6lHBVuRyp/sQOvqIZ7ba0ckjRo2WWNJQRzVo5CwVkYcmGUPV83hFbtcg2zfe5RIGMxWMW8QfC8OGFJJFUlfhsSObHGcDl4bmxdptMJdYAMTlOoqThVPNG7Zfhd/rHMcjQQPdRgX3umbSuvVGNWkZxrHf662fc6t197rVtK6irZbSMnt27/XWL3Uu5k3nRf7BW17nXcy181vxtWWOp9N12Zn2LH8v+XRivaUrUhFKUoFKUoFcPd93IvNH+tq7g1wd1Ovv3G2pdOkc8jHxbd+qGB1vKLSdj5/K7rsug27u32RLbOGCiJsSrpzxotSyBPm/5Iojnwah36kncydXlaKaEcdbmNtUTMVW5uGlyuGHNQxGDyJ8FdipyOXUa9qeouUbc91hnjhlwJJYnVSXAaOKCKLhyMhDcxFklcfZkVqJuHIsRRZYsub3OI3ChbyPHajUTlWA6ycjPUa0Nkb43QiiVI3nMUUckhI1NJxXkwNZdRHgJyYhgSMcsVTv99JIjOrRo0lp2TJKoyP8AhjVTCRz5F+LFzPLtJPBQbR3Vk16eKnYxnS6YaDxeIhRtIbONJZAc4yBy+cYpNzpOFbpHMEa3tTbagGGomS3c81YFVYQFTg5w/I8q1G3juiYuKhjKTIdRHAWVWguGKMpdyoBjXticEEHHIgVd09vyXHEW4CLMixvwxG6ELJqweZZZFyjASIxDYPIUGtsbcx4ZUkZ4+VwbgoivgarTsfSCzEnmA2o9fPkKqbd+NsPrH6M1WKj7d+NsPrH6M1BYpSlBH3v+Q3PmfmKsCo+9/wAhufM/MU3k2ndQohsrU3Ts2GTjJFpXBOrL8jzwMfPQVnjB6wD9IzQRgEkAZPX8/wBPhriOlu1/6M3+QtvbTpbtf+jN/kLb20G37qXcybzov9gra9zruZa+a342rlt5L3at7bvA2ynjDlTrF7bPjSQfg6hnq8NZNgbU2ta28UC7JaQRAjWb22Utlifg6jjr8NZ4sz4/F2y3V5vrHsmLrP3vEzy/bh1fpNK4bpbtf+jN/kLb206W7X/ozf5C29taEh3NK4bpbtf+jN/kLb206W7X/ozf5C29tB3NK4bpbtf+jN/kLb206W7X/ozf5C29tB3Br8kvdgf/AGJtwO1eQY8xu29S5+yuj6W7X/ozf5C29taD7S2oblbj3mbiIhQDs+2xzPXnPWBkf3rdgsVy82p+MfXsn47CczFiPhMf13fosSAAAcgOQHgA6q+64bpbtf8Aozf5C29tOlu1/wCjN/kLb21hUHTvu3anh5ggPB5J/wAa9qM6sD5sknHhra9749cj6E1yqqO2kZdV1aVY98DU3I+Ma47pbtf+jN/kLb21uneO7W17Iu7fsTgTLxYzKk2bY4Dyak5Lp1FvojPhoLlru9bRgCOGFQG18kHwgCoP9gxH0GvvZ+yIYAwgijjDHJ0KFzjq6vBk4HezXN++l+8cMkaviZTJhbaF9Cu7GNSXuIzkR6MjB59/vDTuJf8A5DOXPZwvYI1UuQwgZItShAfgFDKx6xnJzyoO9qPt342w+sfozVYqPt342w+sfozUFilKUEfe/wCQ3PmfmKsCo+9/yG58z8xVgUClKUClKUClKUClKUClKUClKUClKUCvmRAwIYAg8iCMgg9YI79fVKDxRisZtk169K8QDSH0jVjwZ68fNWWlAqPt342w+sfozVYqPt342w+sfozUFilKUEfe/wCQ3PmfmKsCo+9/yG58z8xVgUCuL3v39ezu47dFsxrhM3EubvsZOUmjSpKkMe/jwZrtKh3e6sct8t1LpfTAYBE8asvOUSa8nv8ALGMd+g1RvtHGZxclFMBt00RCWV2luIwwRQE/5CTnGnOQMnFVdi7ehu0d7dmZY3aNsoyEOmNQw4B5ZxXM7y7oOGnuLfivPJPbTokYiDRNbxmPIErBZQVLZUlevkaz7lbEuoo2ad3jMt1PPJGyRM8qSjCCQoSsZyNWEJxyGTQb+3d7Db3VnAIZG7KkVGmxiKPWJCBq/wCznhntR3uZI5Zs311w4pHxnhozY8OlSceqtHbewhcPaMXK9iTrOBpzrKo66T4Ph9fzVl975GiuEllL8YyaW4arwkcYVQB8LTz5nmaCDZb7sBC90LYRTwvOTDK0jQrHEJW4ilc4wSMjv4GOdb7b5wg9txADwQqcCXikzGYJ2mnPbcFsevGRX2m6kS2T20YjQyQGBpViVWbMejUQOvw4zXlzusHuFm4hBU2x06Rz7GFwOvP/AG7IP0afnoPZN87YRo+ZDr4h0LBK0iLCwWUyIF1IEYgHI6z36+H3zgVirF3bVKFWKGWQlYeHrJCr3uMhyORzyzWF90GVtcFw0cp7IUvwg3aXMokIUEjDIwGluY68g1qdFp47pDbzMqsl2zTNGsmGma00qQWBLYhZg3VkHI71BQj3yjLyjBZFMIhMatI0/FhEw0KozyXJ+gZ5VRO3YRb9kFxwfG0tnOrTp041atXa6cZzyxmoE3ueR4UI4xGYeGssIlQCG34GHUka8rzyCpBqo27S9hrbBtOgq6ukaIFkSQSqwRRpxrA5d/vkk5oNW53xBa2SCORpJ5+C6vFIhgwnEJkXTkZXBHeIOc4Br72/vOYJ0iHY6a0LiS4lMUbkNjho2kgt3znqBHI55fVruuRMs8suubi8ViIwinTA8Koq6jpADk9ZJJP0VsbV2NJI5aOYKHQI8UkImiYAkhghYaW7ZhnJBGMjkKCdeb1yiZYwLSEmGGUrc3GltUrSAougENp4fMg47YYrPLvBOzT8COApasI5HkmMYeXQrMkfanAGpRqbHM9XLNZdlbpxQFcduqQQwKHVWIELSnVn5+L1AADSMVjvN2GLT8GRFjuWDyRSW6zrxAoXXGCRpJ0ryOoZXOOZoLlrNrRGIKl1B0kglcjOCVJBx8xIrLWnsjZq28EMMeSkCLGpOMkKABnH0VuUCo+3fjbD6x+jNVio+3fjbD6x+jNQWKUpQSN7UJsrkKCToPIAknBB5AczXyN7bbx39BP+yrNeYoJHS228d/QT/sp0ttvHf0E/7KsUoI/S228d/QT/ALKdLbbx39BP+yrFKCP0ttvHf0E/7KdLbbx39BP+yrFKCP0ttvHf0E/7KdLbbx39BP8AsqxSgj9Lbbx39BP+ynS228d/QT/sqxSgj9Lbbx39BP8Asp0ttvHf0E/7KsUoI/S228d/QT/sp0ttvHf0E/7KsUoI/S228d/QT/sp0ttvHf0E/wCyrFKCP0ttvHf0E/7KdLbbx39BP+yrFKCP0ttvHf0E/wCytK82xFPPZLCXYpMWb/hlUBRDKMksoA5kfbXS0xQKV5XtB//Z"/>
          <p:cNvSpPr>
            <a:spLocks noChangeAspect="1" noChangeArrowheads="1"/>
          </p:cNvSpPr>
          <p:nvPr/>
        </p:nvSpPr>
        <p:spPr bwMode="auto">
          <a:xfrm>
            <a:off x="1587500" y="-946150"/>
            <a:ext cx="17145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ru-RU">
              <a:solidFill>
                <a:srgbClr val="000000"/>
              </a:solidFill>
              <a:latin typeface="Calibri"/>
            </a:endParaRPr>
          </a:p>
        </p:txBody>
      </p:sp>
      <p:sp>
        <p:nvSpPr>
          <p:cNvPr id="41" name="Стрелка вниз 40"/>
          <p:cNvSpPr/>
          <p:nvPr/>
        </p:nvSpPr>
        <p:spPr>
          <a:xfrm rot="5400000">
            <a:off x="4113791" y="3364293"/>
            <a:ext cx="230400" cy="738945"/>
          </a:xfrm>
          <a:prstGeom prst="down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latin typeface="Calibri"/>
            </a:endParaRPr>
          </a:p>
        </p:txBody>
      </p:sp>
      <p:sp>
        <p:nvSpPr>
          <p:cNvPr id="34" name="Стрелка вниз 33"/>
          <p:cNvSpPr/>
          <p:nvPr/>
        </p:nvSpPr>
        <p:spPr>
          <a:xfrm rot="3023698">
            <a:off x="4243219" y="3938492"/>
            <a:ext cx="230400" cy="1547812"/>
          </a:xfrm>
          <a:prstGeom prst="down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latin typeface="Calibri"/>
            </a:endParaRPr>
          </a:p>
        </p:txBody>
      </p:sp>
      <p:sp>
        <p:nvSpPr>
          <p:cNvPr id="52" name="Стрелка вниз 51"/>
          <p:cNvSpPr/>
          <p:nvPr/>
        </p:nvSpPr>
        <p:spPr>
          <a:xfrm rot="7412110">
            <a:off x="4098226" y="2276663"/>
            <a:ext cx="230400" cy="1030333"/>
          </a:xfrm>
          <a:prstGeom prst="down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latin typeface="Calibri"/>
            </a:endParaRPr>
          </a:p>
        </p:txBody>
      </p:sp>
      <p:pic>
        <p:nvPicPr>
          <p:cNvPr id="47" name="Рисунок 46" descr="fig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83683" y="5371417"/>
            <a:ext cx="1546225" cy="958105"/>
          </a:xfrm>
          <a:prstGeom prst="rect">
            <a:avLst/>
          </a:prstGeom>
          <a:noFill/>
          <a:ln w="9525">
            <a:solidFill>
              <a:srgbClr val="003366"/>
            </a:solidFill>
            <a:miter lim="800000"/>
            <a:headEnd/>
            <a:tailEnd/>
          </a:ln>
          <a:extLst>
            <a:ext uri="{909E8E84-426E-40DD-AFC4-6F175D3DCCD1}">
              <a14:hiddenFill xmlns:a14="http://schemas.microsoft.com/office/drawing/2010/main">
                <a:solidFill>
                  <a:srgbClr val="FFFFFF"/>
                </a:solidFill>
              </a14:hiddenFill>
            </a:ext>
          </a:extLst>
        </p:spPr>
      </p:pic>
      <p:sp>
        <p:nvSpPr>
          <p:cNvPr id="13" name="Скругленный прямоугольник 12"/>
          <p:cNvSpPr/>
          <p:nvPr/>
        </p:nvSpPr>
        <p:spPr>
          <a:xfrm>
            <a:off x="4553963" y="3040064"/>
            <a:ext cx="2817235" cy="15410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latin typeface="Calibri"/>
            </a:endParaRPr>
          </a:p>
        </p:txBody>
      </p:sp>
      <p:sp>
        <p:nvSpPr>
          <p:cNvPr id="225317" name="Номер слайда 5"/>
          <p:cNvSpPr txBox="1">
            <a:spLocks/>
          </p:cNvSpPr>
          <p:nvPr/>
        </p:nvSpPr>
        <p:spPr bwMode="auto">
          <a:xfrm>
            <a:off x="11739577" y="6453336"/>
            <a:ext cx="457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r" eaLnBrk="1" fontAlgn="base" hangingPunct="1">
              <a:spcBef>
                <a:spcPct val="0"/>
              </a:spcBef>
              <a:spcAft>
                <a:spcPct val="0"/>
              </a:spcAft>
            </a:pPr>
            <a:fld id="{B4CCAB12-4A2A-419B-B3DD-E1966F61B908}" type="slidenum">
              <a:rPr lang="ru-RU" sz="1200" b="1">
                <a:solidFill>
                  <a:srgbClr val="1F497D">
                    <a:lumMod val="75000"/>
                  </a:srgbClr>
                </a:solidFill>
                <a:latin typeface="Arial" pitchFamily="34" charset="0"/>
                <a:cs typeface="Arial" pitchFamily="34" charset="0"/>
              </a:rPr>
              <a:pPr algn="r" eaLnBrk="1" fontAlgn="base" hangingPunct="1">
                <a:spcBef>
                  <a:spcPct val="0"/>
                </a:spcBef>
                <a:spcAft>
                  <a:spcPct val="0"/>
                </a:spcAft>
              </a:pPr>
              <a:t>24</a:t>
            </a:fld>
            <a:endParaRPr lang="ru-RU" sz="1200" b="1" dirty="0">
              <a:solidFill>
                <a:srgbClr val="1F497D">
                  <a:lumMod val="75000"/>
                </a:srgbClr>
              </a:solidFill>
              <a:latin typeface="Arial" pitchFamily="34" charset="0"/>
              <a:cs typeface="Arial" pitchFamily="34" charset="0"/>
            </a:endParaRPr>
          </a:p>
        </p:txBody>
      </p:sp>
      <p:sp>
        <p:nvSpPr>
          <p:cNvPr id="54" name="Скругленный прямоугольник 53"/>
          <p:cNvSpPr/>
          <p:nvPr/>
        </p:nvSpPr>
        <p:spPr>
          <a:xfrm>
            <a:off x="8328884" y="5084510"/>
            <a:ext cx="2016125" cy="144011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latin typeface="Calibri"/>
            </a:endParaRPr>
          </a:p>
        </p:txBody>
      </p:sp>
      <p:sp>
        <p:nvSpPr>
          <p:cNvPr id="57" name="Скругленный прямоугольник 56"/>
          <p:cNvSpPr/>
          <p:nvPr/>
        </p:nvSpPr>
        <p:spPr>
          <a:xfrm>
            <a:off x="5015880" y="5436000"/>
            <a:ext cx="1944216" cy="118673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solidFill>
                <a:prstClr val="white"/>
              </a:solidFill>
              <a:latin typeface="Calibri"/>
            </a:endParaRPr>
          </a:p>
        </p:txBody>
      </p:sp>
      <p:pic>
        <p:nvPicPr>
          <p:cNvPr id="58" name="Рисунок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4678" y="5564396"/>
            <a:ext cx="1611313" cy="888940"/>
          </a:xfrm>
          <a:prstGeom prst="rect">
            <a:avLst/>
          </a:prstGeom>
          <a:noFill/>
          <a:ln w="9525">
            <a:solidFill>
              <a:srgbClr val="003366"/>
            </a:solidFill>
            <a:miter lim="800000"/>
            <a:headEnd/>
            <a:tailEnd/>
          </a:ln>
          <a:extLst>
            <a:ext uri="{909E8E84-426E-40DD-AFC4-6F175D3DCCD1}">
              <a14:hiddenFill xmlns:a14="http://schemas.microsoft.com/office/drawing/2010/main">
                <a:solidFill>
                  <a:srgbClr val="FFFFFF"/>
                </a:solidFill>
              </a14:hiddenFill>
            </a:ext>
          </a:extLst>
        </p:spPr>
      </p:pic>
      <p:sp>
        <p:nvSpPr>
          <p:cNvPr id="59" name="TextBox 58"/>
          <p:cNvSpPr txBox="1"/>
          <p:nvPr/>
        </p:nvSpPr>
        <p:spPr>
          <a:xfrm>
            <a:off x="5087889" y="4869160"/>
            <a:ext cx="1800493" cy="572464"/>
          </a:xfrm>
          <a:prstGeom prst="rect">
            <a:avLst/>
          </a:prstGeom>
          <a:solidFill>
            <a:schemeClr val="bg1"/>
          </a:solidFill>
        </p:spPr>
        <p:txBody>
          <a:bodyPr wrap="none" rtlCol="0">
            <a:spAutoFit/>
          </a:bodyPr>
          <a:lstStyle/>
          <a:p>
            <a:pPr algn="ctr">
              <a:lnSpc>
                <a:spcPct val="80000"/>
              </a:lnSpc>
            </a:pPr>
            <a:r>
              <a:rPr lang="en-US" sz="1300" b="1" dirty="0">
                <a:solidFill>
                  <a:prstClr val="black"/>
                </a:solidFill>
                <a:latin typeface="Arial" pitchFamily="34" charset="0"/>
                <a:cs typeface="Arial" pitchFamily="34" charset="0"/>
              </a:rPr>
              <a:t>Second harmonic &amp; </a:t>
            </a:r>
          </a:p>
          <a:p>
            <a:pPr algn="ctr">
              <a:lnSpc>
                <a:spcPct val="80000"/>
              </a:lnSpc>
            </a:pPr>
            <a:r>
              <a:rPr lang="en-US" sz="1300" b="1" dirty="0">
                <a:solidFill>
                  <a:prstClr val="black"/>
                </a:solidFill>
                <a:latin typeface="Arial" pitchFamily="34" charset="0"/>
                <a:cs typeface="Arial" pitchFamily="34" charset="0"/>
              </a:rPr>
              <a:t>sum frequency</a:t>
            </a:r>
          </a:p>
          <a:p>
            <a:pPr algn="ctr">
              <a:lnSpc>
                <a:spcPct val="80000"/>
              </a:lnSpc>
            </a:pPr>
            <a:r>
              <a:rPr lang="en-US" sz="1300" b="1" dirty="0">
                <a:solidFill>
                  <a:prstClr val="black"/>
                </a:solidFill>
                <a:latin typeface="Arial" pitchFamily="34" charset="0"/>
                <a:cs typeface="Arial" pitchFamily="34" charset="0"/>
              </a:rPr>
              <a:t>generation</a:t>
            </a:r>
            <a:endParaRPr lang="ru-RU" sz="1300" b="1" dirty="0">
              <a:solidFill>
                <a:prstClr val="black"/>
              </a:solidFill>
              <a:latin typeface="Arial" pitchFamily="34" charset="0"/>
              <a:cs typeface="Arial" pitchFamily="34" charset="0"/>
            </a:endParaRPr>
          </a:p>
        </p:txBody>
      </p:sp>
      <p:sp>
        <p:nvSpPr>
          <p:cNvPr id="60" name="Стрелка вниз 59"/>
          <p:cNvSpPr/>
          <p:nvPr/>
        </p:nvSpPr>
        <p:spPr>
          <a:xfrm>
            <a:off x="5895652" y="4581128"/>
            <a:ext cx="200348" cy="288032"/>
          </a:xfrm>
          <a:prstGeom prst="down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latin typeface="Calibri"/>
            </a:endParaRPr>
          </a:p>
        </p:txBody>
      </p:sp>
      <p:sp>
        <p:nvSpPr>
          <p:cNvPr id="62" name="Скругленный прямоугольник 61"/>
          <p:cNvSpPr/>
          <p:nvPr/>
        </p:nvSpPr>
        <p:spPr>
          <a:xfrm>
            <a:off x="8256340" y="3101790"/>
            <a:ext cx="2016125" cy="138845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4000" b="1" dirty="0">
              <a:solidFill>
                <a:srgbClr val="000000"/>
              </a:solidFill>
              <a:latin typeface="Calibri"/>
              <a:cs typeface="Arial" panose="020B0604020202020204" pitchFamily="34" charset="0"/>
            </a:endParaRPr>
          </a:p>
        </p:txBody>
      </p:sp>
      <p:pic>
        <p:nvPicPr>
          <p:cNvPr id="44"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5582" y="5202239"/>
            <a:ext cx="1674875" cy="1210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Скругленный прямоугольник 44"/>
          <p:cNvSpPr/>
          <p:nvPr/>
        </p:nvSpPr>
        <p:spPr>
          <a:xfrm>
            <a:off x="4698777" y="1269962"/>
            <a:ext cx="2549352" cy="1528337"/>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latin typeface="Calibri"/>
            </a:endParaRPr>
          </a:p>
        </p:txBody>
      </p:sp>
      <p:pic>
        <p:nvPicPr>
          <p:cNvPr id="5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6424" y="1359126"/>
            <a:ext cx="2217688" cy="13387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3" name="TextBox 62"/>
          <p:cNvSpPr txBox="1"/>
          <p:nvPr/>
        </p:nvSpPr>
        <p:spPr>
          <a:xfrm>
            <a:off x="4270268" y="802044"/>
            <a:ext cx="3409908" cy="400110"/>
          </a:xfrm>
          <a:prstGeom prst="rect">
            <a:avLst/>
          </a:prstGeom>
          <a:solidFill>
            <a:schemeClr val="accent1">
              <a:lumMod val="20000"/>
              <a:lumOff val="80000"/>
            </a:schemeClr>
          </a:solidFill>
        </p:spPr>
        <p:txBody>
          <a:bodyPr wrap="none">
            <a:spAutoFit/>
          </a:bodyPr>
          <a:lstStyle/>
          <a:p>
            <a:pPr algn="ctr">
              <a:defRPr/>
            </a:pPr>
            <a:r>
              <a:rPr lang="en-US" sz="2000" b="1" dirty="0">
                <a:solidFill>
                  <a:prstClr val="black"/>
                </a:solidFill>
                <a:latin typeface="Arial" panose="020B0604020202020204" pitchFamily="34" charset="0"/>
                <a:cs typeface="Arial" panose="020B0604020202020204" pitchFamily="34" charset="0"/>
              </a:rPr>
              <a:t>F-CARS, E-CARS, P-CARS</a:t>
            </a:r>
            <a:endParaRPr lang="ru-RU" sz="2000" b="1" dirty="0">
              <a:solidFill>
                <a:prstClr val="black"/>
              </a:solidFill>
              <a:latin typeface="Arial" panose="020B0604020202020204" pitchFamily="34" charset="0"/>
              <a:cs typeface="Arial" panose="020B0604020202020204" pitchFamily="34" charset="0"/>
            </a:endParaRPr>
          </a:p>
        </p:txBody>
      </p:sp>
      <p:pic>
        <p:nvPicPr>
          <p:cNvPr id="65"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99616" y="1334692"/>
            <a:ext cx="1730057" cy="69016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6"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78069" y="2081343"/>
            <a:ext cx="1772543" cy="411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 name="Скругленный прямоугольник 66"/>
          <p:cNvSpPr/>
          <p:nvPr/>
        </p:nvSpPr>
        <p:spPr>
          <a:xfrm>
            <a:off x="8259656" y="1193304"/>
            <a:ext cx="2016125" cy="137160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latin typeface="Calibri"/>
            </a:endParaRPr>
          </a:p>
        </p:txBody>
      </p:sp>
      <p:sp>
        <p:nvSpPr>
          <p:cNvPr id="68" name="TextBox 67"/>
          <p:cNvSpPr txBox="1"/>
          <p:nvPr/>
        </p:nvSpPr>
        <p:spPr>
          <a:xfrm>
            <a:off x="8825128" y="764704"/>
            <a:ext cx="885179" cy="400110"/>
          </a:xfrm>
          <a:prstGeom prst="rect">
            <a:avLst/>
          </a:prstGeom>
          <a:solidFill>
            <a:schemeClr val="accent1">
              <a:lumMod val="20000"/>
              <a:lumOff val="80000"/>
            </a:schemeClr>
          </a:solidFill>
        </p:spPr>
        <p:txBody>
          <a:bodyPr wrap="none">
            <a:spAutoFit/>
          </a:bodyPr>
          <a:lstStyle/>
          <a:p>
            <a:pPr>
              <a:defRPr/>
            </a:pPr>
            <a:r>
              <a:rPr lang="en-US" sz="2000" b="1" dirty="0">
                <a:solidFill>
                  <a:prstClr val="black"/>
                </a:solidFill>
                <a:latin typeface="Arial" panose="020B0604020202020204" pitchFamily="34" charset="0"/>
                <a:cs typeface="Arial" panose="020B0604020202020204" pitchFamily="34" charset="0"/>
              </a:rPr>
              <a:t>SERS</a:t>
            </a:r>
            <a:endParaRPr lang="ru-RU" sz="2000" b="1" dirty="0">
              <a:solidFill>
                <a:prstClr val="black"/>
              </a:solidFill>
              <a:latin typeface="Arial" panose="020B0604020202020204" pitchFamily="34" charset="0"/>
              <a:cs typeface="Arial" panose="020B0604020202020204" pitchFamily="34" charset="0"/>
            </a:endParaRPr>
          </a:p>
        </p:txBody>
      </p:sp>
      <p:pic>
        <p:nvPicPr>
          <p:cNvPr id="69"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00256" y="1344340"/>
            <a:ext cx="1775162" cy="114855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0" name="TextBox 69"/>
          <p:cNvSpPr txBox="1"/>
          <p:nvPr/>
        </p:nvSpPr>
        <p:spPr>
          <a:xfrm>
            <a:off x="8610174" y="2697912"/>
            <a:ext cx="1257075" cy="400110"/>
          </a:xfrm>
          <a:prstGeom prst="rect">
            <a:avLst/>
          </a:prstGeom>
          <a:solidFill>
            <a:schemeClr val="accent1">
              <a:lumMod val="20000"/>
              <a:lumOff val="80000"/>
            </a:schemeClr>
          </a:solidFill>
        </p:spPr>
        <p:txBody>
          <a:bodyPr wrap="none">
            <a:spAutoFit/>
          </a:bodyPr>
          <a:lstStyle/>
          <a:p>
            <a:pPr>
              <a:defRPr/>
            </a:pPr>
            <a:r>
              <a:rPr lang="en-US" sz="2000" b="1" dirty="0">
                <a:solidFill>
                  <a:prstClr val="black"/>
                </a:solidFill>
                <a:latin typeface="Arial" panose="020B0604020202020204" pitchFamily="34" charset="0"/>
                <a:cs typeface="Arial" panose="020B0604020202020204" pitchFamily="34" charset="0"/>
              </a:rPr>
              <a:t>SECARS</a:t>
            </a:r>
            <a:endParaRPr lang="ru-RU" sz="2000" b="1" dirty="0">
              <a:solidFill>
                <a:prstClr val="black"/>
              </a:solidFill>
              <a:latin typeface="Arial" panose="020B0604020202020204" pitchFamily="34" charset="0"/>
              <a:cs typeface="Arial" panose="020B0604020202020204" pitchFamily="34" charset="0"/>
            </a:endParaRPr>
          </a:p>
        </p:txBody>
      </p:sp>
      <p:pic>
        <p:nvPicPr>
          <p:cNvPr id="72"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00257" y="3202088"/>
            <a:ext cx="1766665" cy="1171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 name="TextBox 72"/>
          <p:cNvSpPr txBox="1"/>
          <p:nvPr/>
        </p:nvSpPr>
        <p:spPr>
          <a:xfrm>
            <a:off x="8347669" y="4643852"/>
            <a:ext cx="1880643" cy="400110"/>
          </a:xfrm>
          <a:prstGeom prst="rect">
            <a:avLst/>
          </a:prstGeom>
          <a:solidFill>
            <a:schemeClr val="accent1">
              <a:lumMod val="20000"/>
              <a:lumOff val="80000"/>
            </a:schemeClr>
          </a:solidFill>
        </p:spPr>
        <p:txBody>
          <a:bodyPr wrap="none">
            <a:spAutoFit/>
          </a:bodyPr>
          <a:lstStyle/>
          <a:p>
            <a:pPr>
              <a:defRPr/>
            </a:pPr>
            <a:r>
              <a:rPr lang="en-US" sz="2000" b="1" dirty="0">
                <a:solidFill>
                  <a:prstClr val="black"/>
                </a:solidFill>
                <a:latin typeface="Arial" panose="020B0604020202020204" pitchFamily="34" charset="0"/>
                <a:cs typeface="Arial" panose="020B0604020202020204" pitchFamily="34" charset="0"/>
              </a:rPr>
              <a:t>SHG, SONICC</a:t>
            </a:r>
            <a:endParaRPr lang="ru-RU" sz="2000" b="1" dirty="0">
              <a:solidFill>
                <a:prstClr val="black"/>
              </a:solidFill>
              <a:latin typeface="Arial" panose="020B0604020202020204" pitchFamily="34" charset="0"/>
              <a:cs typeface="Arial" panose="020B0604020202020204" pitchFamily="34" charset="0"/>
            </a:endParaRPr>
          </a:p>
        </p:txBody>
      </p:sp>
      <p:pic>
        <p:nvPicPr>
          <p:cNvPr id="74" name="Picture 4" descr="D:\_MG_8197c.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98778" y="3155472"/>
            <a:ext cx="2549351" cy="135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7" descr="https://upload.wikimedia.org/wikipedia/commons/thumb/6/69/Rayleigh_sunlight_scattering.png/250px-Rayleigh_sunlight_scattering.png">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78069" y="3284585"/>
            <a:ext cx="1772543" cy="1104013"/>
          </a:xfrm>
          <a:prstGeom prst="rect">
            <a:avLst/>
          </a:prstGeom>
          <a:noFill/>
          <a:ln>
            <a:solidFill>
              <a:schemeClr val="tx2">
                <a:lumMod val="75000"/>
              </a:schemeClr>
            </a:solidFill>
          </a:ln>
          <a:extLst>
            <a:ext uri="{909E8E84-426E-40DD-AFC4-6F175D3DCCD1}">
              <a14:hiddenFill xmlns:a14="http://schemas.microsoft.com/office/drawing/2010/main">
                <a:solidFill>
                  <a:srgbClr val="FFFFFF"/>
                </a:solidFill>
              </a14:hiddenFill>
            </a:ext>
          </a:extLst>
        </p:spPr>
      </p:pic>
      <p:sp>
        <p:nvSpPr>
          <p:cNvPr id="76" name="TextBox 35"/>
          <p:cNvSpPr txBox="1">
            <a:spLocks noChangeArrowheads="1"/>
          </p:cNvSpPr>
          <p:nvPr/>
        </p:nvSpPr>
        <p:spPr bwMode="auto">
          <a:xfrm>
            <a:off x="1945275" y="2740764"/>
            <a:ext cx="1838739" cy="437043"/>
          </a:xfrm>
          <a:prstGeom prst="rect">
            <a:avLst/>
          </a:prstGeom>
          <a:solidFill>
            <a:schemeClr val="bg1"/>
          </a:solidFill>
          <a:ln w="9525">
            <a:noFill/>
            <a:miter lim="800000"/>
            <a:headEnd/>
            <a:tailEnd/>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base" hangingPunct="1">
              <a:lnSpc>
                <a:spcPct val="80000"/>
              </a:lnSpc>
              <a:spcBef>
                <a:spcPct val="0"/>
              </a:spcBef>
              <a:spcAft>
                <a:spcPct val="0"/>
              </a:spcAft>
              <a:buNone/>
            </a:pPr>
            <a:r>
              <a:rPr lang="en-US" sz="1400" b="1" dirty="0">
                <a:solidFill>
                  <a:srgbClr val="254061"/>
                </a:solidFill>
                <a:latin typeface="Arial" pitchFamily="34" charset="0"/>
                <a:cs typeface="Arial" pitchFamily="34" charset="0"/>
              </a:rPr>
              <a:t>Transmitted and reflected channels</a:t>
            </a:r>
            <a:endParaRPr lang="ru-RU" sz="1400" b="1" dirty="0">
              <a:solidFill>
                <a:srgbClr val="254061"/>
              </a:solidFill>
              <a:latin typeface="Arial" pitchFamily="34" charset="0"/>
              <a:cs typeface="Arial" pitchFamily="34" charset="0"/>
            </a:endParaRPr>
          </a:p>
        </p:txBody>
      </p:sp>
      <p:sp>
        <p:nvSpPr>
          <p:cNvPr id="77" name="Прямоугольник 76"/>
          <p:cNvSpPr/>
          <p:nvPr/>
        </p:nvSpPr>
        <p:spPr>
          <a:xfrm>
            <a:off x="2012224" y="4633972"/>
            <a:ext cx="1687377" cy="523220"/>
          </a:xfrm>
          <a:prstGeom prst="rect">
            <a:avLst/>
          </a:prstGeom>
          <a:solidFill>
            <a:schemeClr val="bg1"/>
          </a:solidFill>
        </p:spPr>
        <p:txBody>
          <a:bodyPr wrap="square">
            <a:spAutoFit/>
          </a:bodyPr>
          <a:lstStyle/>
          <a:p>
            <a:pPr algn="ctr">
              <a:defRPr/>
            </a:pPr>
            <a:r>
              <a:rPr lang="en-US" sz="1400" b="1" dirty="0">
                <a:solidFill>
                  <a:prstClr val="black"/>
                </a:solidFill>
                <a:latin typeface="Arial" pitchFamily="34" charset="0"/>
                <a:cs typeface="Arial" pitchFamily="34" charset="0"/>
              </a:rPr>
              <a:t>Up-conversion luminescence</a:t>
            </a:r>
            <a:endParaRPr lang="ru-RU" sz="1400" b="1" dirty="0">
              <a:solidFill>
                <a:prstClr val="black"/>
              </a:solidFill>
              <a:latin typeface="Arial" pitchFamily="34" charset="0"/>
              <a:cs typeface="Arial" pitchFamily="34" charset="0"/>
            </a:endParaRPr>
          </a:p>
        </p:txBody>
      </p:sp>
      <p:sp>
        <p:nvSpPr>
          <p:cNvPr id="78" name="Стрелка вниз 77"/>
          <p:cNvSpPr/>
          <p:nvPr/>
        </p:nvSpPr>
        <p:spPr>
          <a:xfrm rot="16200000">
            <a:off x="7703247" y="3394342"/>
            <a:ext cx="230400" cy="875783"/>
          </a:xfrm>
          <a:prstGeom prst="down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latin typeface="Calibri"/>
            </a:endParaRPr>
          </a:p>
        </p:txBody>
      </p:sp>
      <p:sp>
        <p:nvSpPr>
          <p:cNvPr id="79" name="Стрелка вниз 78"/>
          <p:cNvSpPr/>
          <p:nvPr/>
        </p:nvSpPr>
        <p:spPr>
          <a:xfrm rot="18311813">
            <a:off x="7736124" y="4208722"/>
            <a:ext cx="230400" cy="1313784"/>
          </a:xfrm>
          <a:prstGeom prst="down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latin typeface="Calibri"/>
            </a:endParaRPr>
          </a:p>
        </p:txBody>
      </p:sp>
      <p:sp>
        <p:nvSpPr>
          <p:cNvPr id="4" name="Скругленный прямоугольник 3"/>
          <p:cNvSpPr/>
          <p:nvPr/>
        </p:nvSpPr>
        <p:spPr>
          <a:xfrm>
            <a:off x="4774447" y="4223870"/>
            <a:ext cx="2376264" cy="35725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black"/>
                </a:solidFill>
                <a:latin typeface="Arial" panose="020B0604020202020204" pitchFamily="34" charset="0"/>
                <a:cs typeface="Arial" panose="020B0604020202020204" pitchFamily="34" charset="0"/>
              </a:rPr>
              <a:t>“</a:t>
            </a:r>
            <a:r>
              <a:rPr lang="en-US" sz="1600" b="1" dirty="0">
                <a:solidFill>
                  <a:prstClr val="black"/>
                </a:solidFill>
                <a:latin typeface="Arial" panose="020B0604020202020204" pitchFamily="34" charset="0"/>
                <a:cs typeface="Arial" panose="020B0604020202020204" pitchFamily="34" charset="0"/>
              </a:rPr>
              <a:t>CARS” microscope</a:t>
            </a:r>
            <a:endParaRPr lang="ru-RU" sz="16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4443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91344" y="-3919"/>
            <a:ext cx="11809311" cy="6610235"/>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solidFill>
                <a:prstClr val="white"/>
              </a:solidFill>
              <a:latin typeface="Calibri"/>
            </a:endParaRPr>
          </a:p>
        </p:txBody>
      </p:sp>
      <p:sp>
        <p:nvSpPr>
          <p:cNvPr id="5" name="Скругленный прямоугольник 4"/>
          <p:cNvSpPr/>
          <p:nvPr/>
        </p:nvSpPr>
        <p:spPr>
          <a:xfrm>
            <a:off x="1576432" y="68090"/>
            <a:ext cx="9000999" cy="8406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tIns="0" anchor="ctr" anchorCtr="1"/>
          <a:lstStyle/>
          <a:p>
            <a:pPr algn="ctr">
              <a:defRPr/>
            </a:pPr>
            <a:r>
              <a:rPr lang="en-US" sz="2800" b="1" dirty="0">
                <a:solidFill>
                  <a:srgbClr val="003366"/>
                </a:solidFill>
                <a:latin typeface="Arial" panose="020B0604020202020204" pitchFamily="34" charset="0"/>
                <a:cs typeface="Arial" panose="020B0604020202020204" pitchFamily="34" charset="0"/>
              </a:rPr>
              <a:t>Optical layout of the “CARS” microspectrometer</a:t>
            </a: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1400" y="980729"/>
            <a:ext cx="8391064" cy="5544617"/>
          </a:xfrm>
          <a:prstGeom prst="rect">
            <a:avLst/>
          </a:prstGeom>
        </p:spPr>
      </p:pic>
      <p:sp>
        <p:nvSpPr>
          <p:cNvPr id="6" name="Номер слайда 2"/>
          <p:cNvSpPr txBox="1">
            <a:spLocks/>
          </p:cNvSpPr>
          <p:nvPr/>
        </p:nvSpPr>
        <p:spPr bwMode="auto">
          <a:xfrm>
            <a:off x="11424592" y="6520259"/>
            <a:ext cx="7787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None/>
            </a:pPr>
            <a:fld id="{00BC50F8-9B4C-4D46-8920-2FE3B9E2EA94}" type="slidenum">
              <a:rPr lang="ro-RO" altLang="ru-RU" sz="1200" b="1">
                <a:solidFill>
                  <a:srgbClr val="000000"/>
                </a:solidFill>
                <a:latin typeface="Arial" charset="0"/>
                <a:cs typeface="Arial" charset="0"/>
              </a:rPr>
              <a:pPr algn="r" eaLnBrk="1" fontAlgn="base" hangingPunct="1">
                <a:spcBef>
                  <a:spcPct val="0"/>
                </a:spcBef>
                <a:spcAft>
                  <a:spcPct val="0"/>
                </a:spcAft>
                <a:buNone/>
              </a:pPr>
              <a:t>25</a:t>
            </a:fld>
            <a:endParaRPr lang="ro-RO" altLang="ru-RU" sz="1200" b="1" dirty="0">
              <a:solidFill>
                <a:srgbClr val="000000"/>
              </a:solidFill>
              <a:latin typeface="Arial" charset="0"/>
              <a:cs typeface="Arial" charset="0"/>
            </a:endParaRPr>
          </a:p>
        </p:txBody>
      </p:sp>
    </p:spTree>
    <p:extLst>
      <p:ext uri="{BB962C8B-B14F-4D97-AF65-F5344CB8AC3E}">
        <p14:creationId xmlns:p14="http://schemas.microsoft.com/office/powerpoint/2010/main" val="188717938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p:cNvSpPr>
          <p:nvPr>
            <p:ph type="title"/>
          </p:nvPr>
        </p:nvSpPr>
        <p:spPr>
          <a:xfrm>
            <a:off x="1703512" y="1"/>
            <a:ext cx="8724776" cy="836613"/>
          </a:xfrm>
        </p:spPr>
        <p:txBody>
          <a:bodyPr/>
          <a:lstStyle/>
          <a:p>
            <a:pPr eaLnBrk="1" hangingPunct="1"/>
            <a:r>
              <a:rPr lang="en-US" altLang="ru-RU" sz="2800" b="1" dirty="0">
                <a:solidFill>
                  <a:srgbClr val="003366"/>
                </a:solidFill>
                <a:latin typeface="Arial" pitchFamily="34" charset="0"/>
                <a:cs typeface="Arial" pitchFamily="34" charset="0"/>
              </a:rPr>
              <a:t>Picosecond CARS laser, “EKSPLA” (Lithuania) </a:t>
            </a:r>
            <a:endParaRPr lang="ru-RU" altLang="ru-RU" sz="2800" b="1" dirty="0">
              <a:solidFill>
                <a:srgbClr val="003366"/>
              </a:solidFill>
              <a:latin typeface="Arial" pitchFamily="34" charset="0"/>
              <a:cs typeface="Arial" pitchFamily="34" charset="0"/>
            </a:endParaRPr>
          </a:p>
        </p:txBody>
      </p:sp>
      <p:pic>
        <p:nvPicPr>
          <p:cNvPr id="199683"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0" y="908050"/>
            <a:ext cx="9144000" cy="5067300"/>
          </a:xfrm>
        </p:spPr>
      </p:pic>
      <p:sp>
        <p:nvSpPr>
          <p:cNvPr id="199684" name="Заголовок 1"/>
          <p:cNvSpPr>
            <a:spLocks/>
          </p:cNvSpPr>
          <p:nvPr/>
        </p:nvSpPr>
        <p:spPr bwMode="auto">
          <a:xfrm>
            <a:off x="1524000" y="5949950"/>
            <a:ext cx="9144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None/>
            </a:pPr>
            <a:r>
              <a:rPr lang="ru-RU" altLang="ru-RU" sz="2000" dirty="0">
                <a:solidFill>
                  <a:srgbClr val="000000"/>
                </a:solidFill>
                <a:latin typeface="Times New Roman" pitchFamily="18" charset="0"/>
              </a:rPr>
              <a:t>1 – </a:t>
            </a:r>
            <a:r>
              <a:rPr lang="en-US" altLang="ru-RU" sz="2000" dirty="0">
                <a:solidFill>
                  <a:srgbClr val="000000"/>
                </a:solidFill>
                <a:latin typeface="Times New Roman" pitchFamily="18" charset="0"/>
              </a:rPr>
              <a:t>picosecond Nd:YVO</a:t>
            </a:r>
            <a:r>
              <a:rPr lang="en-US" altLang="ru-RU" sz="2000" baseline="-25000" dirty="0">
                <a:solidFill>
                  <a:srgbClr val="000000"/>
                </a:solidFill>
                <a:latin typeface="Times New Roman" pitchFamily="18" charset="0"/>
              </a:rPr>
              <a:t>4</a:t>
            </a:r>
            <a:r>
              <a:rPr lang="en-US" altLang="ru-RU" sz="2000" dirty="0">
                <a:solidFill>
                  <a:srgbClr val="000000"/>
                </a:solidFill>
                <a:latin typeface="Times New Roman" pitchFamily="18" charset="0"/>
              </a:rPr>
              <a:t> laser</a:t>
            </a:r>
            <a:r>
              <a:rPr lang="ru-RU" altLang="ru-RU" sz="2000" dirty="0">
                <a:solidFill>
                  <a:srgbClr val="000000"/>
                </a:solidFill>
                <a:latin typeface="Times New Roman" pitchFamily="18" charset="0"/>
              </a:rPr>
              <a:t>; 2 – </a:t>
            </a:r>
            <a:r>
              <a:rPr lang="en-US" altLang="ru-RU" sz="2000" dirty="0">
                <a:solidFill>
                  <a:srgbClr val="000000"/>
                </a:solidFill>
                <a:latin typeface="Times New Roman" pitchFamily="18" charset="0"/>
              </a:rPr>
              <a:t>picosecond SOPO (LBO)</a:t>
            </a:r>
            <a:r>
              <a:rPr lang="ru-RU" altLang="ru-RU" sz="2000" dirty="0">
                <a:solidFill>
                  <a:srgbClr val="000000"/>
                </a:solidFill>
                <a:latin typeface="Times New Roman" pitchFamily="18" charset="0"/>
              </a:rPr>
              <a:t>; 3 – </a:t>
            </a:r>
            <a:r>
              <a:rPr lang="en-US" altLang="ru-RU" sz="2000" dirty="0">
                <a:solidFill>
                  <a:srgbClr val="000000"/>
                </a:solidFill>
                <a:latin typeface="Times New Roman" pitchFamily="18" charset="0"/>
                <a:cs typeface="Times New Roman" pitchFamily="18" charset="0"/>
              </a:rPr>
              <a:t>module for formation and combination of the</a:t>
            </a:r>
            <a:r>
              <a:rPr lang="ru-RU" altLang="ru-RU" sz="2000" dirty="0">
                <a:solidFill>
                  <a:srgbClr val="000000"/>
                </a:solidFill>
                <a:latin typeface="Times New Roman" pitchFamily="18" charset="0"/>
              </a:rPr>
              <a:t> </a:t>
            </a:r>
            <a:r>
              <a:rPr lang="en-US" altLang="ru-RU" sz="2000" dirty="0">
                <a:solidFill>
                  <a:srgbClr val="000000"/>
                </a:solidFill>
                <a:latin typeface="Times New Roman" pitchFamily="18" charset="0"/>
              </a:rPr>
              <a:t>pump (S</a:t>
            </a:r>
            <a:r>
              <a:rPr lang="ru-RU" altLang="ru-RU" sz="2000" dirty="0">
                <a:solidFill>
                  <a:srgbClr val="000000"/>
                </a:solidFill>
                <a:latin typeface="Times New Roman" pitchFamily="18" charset="0"/>
              </a:rPr>
              <a:t>OPO</a:t>
            </a:r>
            <a:r>
              <a:rPr lang="en-US" altLang="ru-RU" sz="2000" dirty="0">
                <a:solidFill>
                  <a:srgbClr val="000000"/>
                </a:solidFill>
                <a:latin typeface="Times New Roman" pitchFamily="18" charset="0"/>
              </a:rPr>
              <a:t>)</a:t>
            </a:r>
            <a:r>
              <a:rPr lang="ru-RU" altLang="ru-RU" sz="2000" dirty="0">
                <a:solidFill>
                  <a:srgbClr val="000000"/>
                </a:solidFill>
                <a:latin typeface="Times New Roman" pitchFamily="18" charset="0"/>
              </a:rPr>
              <a:t> </a:t>
            </a:r>
            <a:r>
              <a:rPr lang="en-US" altLang="ru-RU" sz="2000" dirty="0">
                <a:solidFill>
                  <a:srgbClr val="000000"/>
                </a:solidFill>
                <a:latin typeface="Times New Roman" pitchFamily="18" charset="0"/>
              </a:rPr>
              <a:t>and</a:t>
            </a:r>
            <a:r>
              <a:rPr lang="ru-RU" altLang="ru-RU" sz="2000" dirty="0">
                <a:solidFill>
                  <a:srgbClr val="000000"/>
                </a:solidFill>
                <a:latin typeface="Times New Roman" pitchFamily="18" charset="0"/>
              </a:rPr>
              <a:t> </a:t>
            </a:r>
            <a:r>
              <a:rPr lang="en-US" altLang="ru-RU" sz="2000" dirty="0">
                <a:solidFill>
                  <a:srgbClr val="000000"/>
                </a:solidFill>
                <a:latin typeface="Times New Roman" pitchFamily="18" charset="0"/>
              </a:rPr>
              <a:t>Stokes (</a:t>
            </a:r>
            <a:r>
              <a:rPr lang="ru-RU" altLang="ru-RU" sz="2000" dirty="0" err="1">
                <a:solidFill>
                  <a:srgbClr val="000000"/>
                </a:solidFill>
                <a:latin typeface="Times New Roman" pitchFamily="18" charset="0"/>
              </a:rPr>
              <a:t>Nd</a:t>
            </a:r>
            <a:r>
              <a:rPr lang="ru-RU" altLang="ru-RU" sz="2000" dirty="0">
                <a:solidFill>
                  <a:srgbClr val="000000"/>
                </a:solidFill>
                <a:latin typeface="Times New Roman" pitchFamily="18" charset="0"/>
              </a:rPr>
              <a:t>:</a:t>
            </a:r>
            <a:r>
              <a:rPr lang="en-US" altLang="ru-RU" sz="2000" dirty="0">
                <a:solidFill>
                  <a:srgbClr val="000000"/>
                </a:solidFill>
                <a:latin typeface="Times New Roman" pitchFamily="18" charset="0"/>
              </a:rPr>
              <a:t>YVO</a:t>
            </a:r>
            <a:r>
              <a:rPr lang="ru-RU" altLang="ru-RU" sz="1600" baseline="-25000" dirty="0">
                <a:solidFill>
                  <a:srgbClr val="000000"/>
                </a:solidFill>
                <a:latin typeface="Times New Roman" pitchFamily="18" charset="0"/>
              </a:rPr>
              <a:t>4</a:t>
            </a:r>
            <a:r>
              <a:rPr lang="en-US" altLang="ru-RU" sz="1600" dirty="0">
                <a:solidFill>
                  <a:srgbClr val="000000"/>
                </a:solidFill>
                <a:latin typeface="Times New Roman" pitchFamily="18" charset="0"/>
              </a:rPr>
              <a:t>)</a:t>
            </a:r>
            <a:r>
              <a:rPr lang="ru-RU" altLang="ru-RU" sz="2000" dirty="0">
                <a:solidFill>
                  <a:srgbClr val="000000"/>
                </a:solidFill>
                <a:latin typeface="Times New Roman" pitchFamily="18" charset="0"/>
              </a:rPr>
              <a:t> </a:t>
            </a:r>
            <a:r>
              <a:rPr lang="en-US" altLang="ru-RU" sz="2000" dirty="0">
                <a:solidFill>
                  <a:srgbClr val="000000"/>
                </a:solidFill>
                <a:latin typeface="Times New Roman" pitchFamily="18" charset="0"/>
                <a:cs typeface="Times New Roman" pitchFamily="18" charset="0"/>
              </a:rPr>
              <a:t>beams</a:t>
            </a:r>
            <a:r>
              <a:rPr lang="ru-RU" altLang="ru-RU" sz="2000" dirty="0">
                <a:solidFill>
                  <a:srgbClr val="000000"/>
                </a:solidFill>
                <a:latin typeface="Times New Roman" pitchFamily="18" charset="0"/>
              </a:rPr>
              <a:t>; 4 – </a:t>
            </a:r>
            <a:r>
              <a:rPr lang="en-US" altLang="ru-RU" sz="2000" dirty="0" err="1">
                <a:solidFill>
                  <a:srgbClr val="000000"/>
                </a:solidFill>
                <a:latin typeface="Times New Roman" pitchFamily="18" charset="0"/>
              </a:rPr>
              <a:t>HeNe</a:t>
            </a:r>
            <a:r>
              <a:rPr lang="ru-RU" altLang="ru-RU" sz="2000" dirty="0">
                <a:solidFill>
                  <a:srgbClr val="000000"/>
                </a:solidFill>
                <a:latin typeface="Times New Roman" pitchFamily="18" charset="0"/>
              </a:rPr>
              <a:t> </a:t>
            </a:r>
            <a:r>
              <a:rPr lang="en-US" altLang="ru-RU" sz="2000" dirty="0">
                <a:solidFill>
                  <a:srgbClr val="000000"/>
                </a:solidFill>
                <a:latin typeface="Times New Roman" pitchFamily="18" charset="0"/>
              </a:rPr>
              <a:t>laser</a:t>
            </a:r>
            <a:endParaRPr lang="ru-RU" altLang="ru-RU" sz="2000" dirty="0">
              <a:solidFill>
                <a:srgbClr val="000000"/>
              </a:solidFill>
              <a:latin typeface="Times New Roman" pitchFamily="18" charset="0"/>
            </a:endParaRPr>
          </a:p>
        </p:txBody>
      </p:sp>
      <p:sp>
        <p:nvSpPr>
          <p:cNvPr id="199685" name="Заголовок 1"/>
          <p:cNvSpPr>
            <a:spLocks/>
          </p:cNvSpPr>
          <p:nvPr/>
        </p:nvSpPr>
        <p:spPr bwMode="auto">
          <a:xfrm>
            <a:off x="4440239" y="1341439"/>
            <a:ext cx="288925" cy="287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None/>
            </a:pPr>
            <a:r>
              <a:rPr lang="ru-RU" altLang="ru-RU" sz="2000" b="1">
                <a:solidFill>
                  <a:srgbClr val="000000"/>
                </a:solidFill>
                <a:latin typeface="Times New Roman" pitchFamily="18" charset="0"/>
              </a:rPr>
              <a:t>1</a:t>
            </a:r>
          </a:p>
        </p:txBody>
      </p:sp>
      <p:sp>
        <p:nvSpPr>
          <p:cNvPr id="199686" name="Заголовок 1"/>
          <p:cNvSpPr>
            <a:spLocks/>
          </p:cNvSpPr>
          <p:nvPr/>
        </p:nvSpPr>
        <p:spPr bwMode="auto">
          <a:xfrm>
            <a:off x="2782889" y="1412875"/>
            <a:ext cx="288925" cy="287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None/>
            </a:pPr>
            <a:r>
              <a:rPr lang="ru-RU" altLang="ru-RU" sz="2000" b="1">
                <a:solidFill>
                  <a:srgbClr val="000000"/>
                </a:solidFill>
                <a:latin typeface="Times New Roman" pitchFamily="18" charset="0"/>
              </a:rPr>
              <a:t>2</a:t>
            </a:r>
          </a:p>
        </p:txBody>
      </p:sp>
      <p:sp>
        <p:nvSpPr>
          <p:cNvPr id="199687" name="Заголовок 1"/>
          <p:cNvSpPr>
            <a:spLocks/>
          </p:cNvSpPr>
          <p:nvPr/>
        </p:nvSpPr>
        <p:spPr bwMode="auto">
          <a:xfrm>
            <a:off x="7751764" y="2708275"/>
            <a:ext cx="288925" cy="287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None/>
            </a:pPr>
            <a:r>
              <a:rPr lang="ru-RU" altLang="ru-RU" sz="2000" b="1">
                <a:solidFill>
                  <a:srgbClr val="000000"/>
                </a:solidFill>
                <a:latin typeface="Times New Roman" pitchFamily="18" charset="0"/>
              </a:rPr>
              <a:t>4</a:t>
            </a:r>
          </a:p>
        </p:txBody>
      </p:sp>
      <p:sp>
        <p:nvSpPr>
          <p:cNvPr id="199688" name="Заголовок 1"/>
          <p:cNvSpPr>
            <a:spLocks/>
          </p:cNvSpPr>
          <p:nvPr/>
        </p:nvSpPr>
        <p:spPr bwMode="auto">
          <a:xfrm>
            <a:off x="7319964" y="4365625"/>
            <a:ext cx="288925" cy="2873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None/>
            </a:pPr>
            <a:r>
              <a:rPr lang="ru-RU" altLang="ru-RU" sz="2000" b="1">
                <a:solidFill>
                  <a:srgbClr val="000000"/>
                </a:solidFill>
                <a:latin typeface="Times New Roman" pitchFamily="18" charset="0"/>
              </a:rPr>
              <a:t>3</a:t>
            </a:r>
          </a:p>
        </p:txBody>
      </p:sp>
      <p:sp>
        <p:nvSpPr>
          <p:cNvPr id="9" name="Скругленный прямоугольник 8"/>
          <p:cNvSpPr/>
          <p:nvPr/>
        </p:nvSpPr>
        <p:spPr>
          <a:xfrm>
            <a:off x="1524000" y="908050"/>
            <a:ext cx="9144000" cy="5041900"/>
          </a:xfrm>
          <a:prstGeom prst="round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3200" b="1" dirty="0">
              <a:solidFill>
                <a:prstClr val="white"/>
              </a:solidFill>
              <a:latin typeface="Arial" pitchFamily="34" charset="0"/>
            </a:endParaRPr>
          </a:p>
          <a:p>
            <a:pPr algn="ctr" fontAlgn="base">
              <a:spcBef>
                <a:spcPct val="0"/>
              </a:spcBef>
              <a:spcAft>
                <a:spcPct val="0"/>
              </a:spcAft>
              <a:defRPr/>
            </a:pPr>
            <a:r>
              <a:rPr lang="ru-RU" sz="3200" b="1" dirty="0" err="1">
                <a:solidFill>
                  <a:prstClr val="white"/>
                </a:solidFill>
                <a:latin typeface="Arial" pitchFamily="34" charset="0"/>
              </a:rPr>
              <a:t>Nd</a:t>
            </a:r>
            <a:r>
              <a:rPr lang="ru-RU" sz="3200" b="1" dirty="0">
                <a:solidFill>
                  <a:prstClr val="white"/>
                </a:solidFill>
                <a:latin typeface="Arial" pitchFamily="34" charset="0"/>
              </a:rPr>
              <a:t>:</a:t>
            </a:r>
            <a:r>
              <a:rPr lang="en-US" sz="3200" b="1" dirty="0">
                <a:solidFill>
                  <a:prstClr val="white"/>
                </a:solidFill>
                <a:latin typeface="Arial" pitchFamily="34" charset="0"/>
              </a:rPr>
              <a:t>YVO</a:t>
            </a:r>
            <a:r>
              <a:rPr lang="ru-RU" sz="3200" b="1" baseline="-25000" dirty="0">
                <a:solidFill>
                  <a:prstClr val="white"/>
                </a:solidFill>
                <a:latin typeface="Arial" pitchFamily="34" charset="0"/>
              </a:rPr>
              <a:t>4</a:t>
            </a:r>
            <a:r>
              <a:rPr lang="ru-RU" sz="3200" b="1" dirty="0">
                <a:solidFill>
                  <a:prstClr val="white"/>
                </a:solidFill>
                <a:latin typeface="Arial" pitchFamily="34" charset="0"/>
              </a:rPr>
              <a:t> </a:t>
            </a:r>
            <a:r>
              <a:rPr lang="en-US" sz="3200" b="1" dirty="0">
                <a:solidFill>
                  <a:prstClr val="white"/>
                </a:solidFill>
                <a:latin typeface="Arial" pitchFamily="34" charset="0"/>
              </a:rPr>
              <a:t>laser parameters</a:t>
            </a:r>
            <a:r>
              <a:rPr lang="ru-RU" sz="3200" b="1" dirty="0">
                <a:solidFill>
                  <a:prstClr val="white"/>
                </a:solidFill>
                <a:latin typeface="Arial" pitchFamily="34" charset="0"/>
              </a:rPr>
              <a:t>:</a:t>
            </a:r>
            <a:endParaRPr lang="en-US" sz="3200" b="1" dirty="0">
              <a:solidFill>
                <a:prstClr val="white"/>
              </a:solidFill>
              <a:latin typeface="Arial" pitchFamily="34" charset="0"/>
            </a:endParaRPr>
          </a:p>
          <a:p>
            <a:pPr algn="ctr" fontAlgn="base">
              <a:spcBef>
                <a:spcPct val="0"/>
              </a:spcBef>
              <a:spcAft>
                <a:spcPct val="0"/>
              </a:spcAft>
              <a:defRPr/>
            </a:pPr>
            <a:endParaRPr lang="en-US" sz="2400" b="1" dirty="0">
              <a:solidFill>
                <a:prstClr val="white"/>
              </a:solidFill>
              <a:latin typeface="Arial" pitchFamily="34" charset="0"/>
            </a:endParaRPr>
          </a:p>
          <a:p>
            <a:pPr fontAlgn="base">
              <a:lnSpc>
                <a:spcPct val="90000"/>
              </a:lnSpc>
              <a:spcBef>
                <a:spcPct val="0"/>
              </a:spcBef>
              <a:spcAft>
                <a:spcPct val="0"/>
              </a:spcAft>
              <a:defRPr/>
            </a:pPr>
            <a:r>
              <a:rPr lang="en-US" sz="2000" b="1" dirty="0">
                <a:solidFill>
                  <a:prstClr val="white"/>
                </a:solidFill>
                <a:latin typeface="Arial" pitchFamily="34" charset="0"/>
                <a:cs typeface="Arial" pitchFamily="34" charset="0"/>
              </a:rPr>
              <a:t>Master oscillator – diode pumped mode-locked ND:YVO</a:t>
            </a:r>
            <a:r>
              <a:rPr lang="en-US" sz="2000" b="1" baseline="-25000" dirty="0">
                <a:solidFill>
                  <a:prstClr val="white"/>
                </a:solidFill>
                <a:latin typeface="Arial" pitchFamily="34" charset="0"/>
                <a:cs typeface="Arial" pitchFamily="34" charset="0"/>
              </a:rPr>
              <a:t>4 </a:t>
            </a:r>
            <a:r>
              <a:rPr lang="en-US" sz="2000" b="1" dirty="0">
                <a:solidFill>
                  <a:prstClr val="white"/>
                </a:solidFill>
                <a:latin typeface="Arial" pitchFamily="34" charset="0"/>
                <a:cs typeface="Arial" pitchFamily="34" charset="0"/>
              </a:rPr>
              <a:t>laser:</a:t>
            </a:r>
          </a:p>
          <a:p>
            <a:pPr fontAlgn="base">
              <a:lnSpc>
                <a:spcPct val="90000"/>
              </a:lnSpc>
              <a:spcBef>
                <a:spcPct val="0"/>
              </a:spcBef>
              <a:spcAft>
                <a:spcPct val="0"/>
              </a:spcAft>
              <a:defRPr/>
            </a:pPr>
            <a:r>
              <a:rPr lang="en-US" sz="2000" b="1" dirty="0">
                <a:solidFill>
                  <a:prstClr val="white"/>
                </a:solidFill>
                <a:latin typeface="Arial" pitchFamily="34" charset="0"/>
                <a:cs typeface="Arial" pitchFamily="34" charset="0"/>
              </a:rPr>
              <a:t>       - wavelength – 1064 nm</a:t>
            </a:r>
          </a:p>
          <a:p>
            <a:pPr fontAlgn="base">
              <a:lnSpc>
                <a:spcPct val="90000"/>
              </a:lnSpc>
              <a:spcBef>
                <a:spcPct val="0"/>
              </a:spcBef>
              <a:spcAft>
                <a:spcPct val="0"/>
              </a:spcAft>
              <a:defRPr/>
            </a:pPr>
            <a:r>
              <a:rPr lang="en-US" sz="2000" b="1" dirty="0">
                <a:solidFill>
                  <a:prstClr val="white"/>
                </a:solidFill>
                <a:latin typeface="Arial" pitchFamily="34" charset="0"/>
                <a:cs typeface="Arial" pitchFamily="34" charset="0"/>
              </a:rPr>
              <a:t>       - pulse duration – 7 </a:t>
            </a:r>
            <a:r>
              <a:rPr lang="en-US" sz="2000" b="1" dirty="0" err="1">
                <a:solidFill>
                  <a:prstClr val="white"/>
                </a:solidFill>
                <a:latin typeface="Arial" pitchFamily="34" charset="0"/>
                <a:cs typeface="Arial" pitchFamily="34" charset="0"/>
              </a:rPr>
              <a:t>ps</a:t>
            </a:r>
            <a:endParaRPr lang="en-US" sz="2000" b="1" dirty="0">
              <a:solidFill>
                <a:prstClr val="white"/>
              </a:solidFill>
              <a:latin typeface="Arial" pitchFamily="34" charset="0"/>
              <a:cs typeface="Arial" pitchFamily="34" charset="0"/>
            </a:endParaRPr>
          </a:p>
          <a:p>
            <a:pPr fontAlgn="base">
              <a:lnSpc>
                <a:spcPct val="90000"/>
              </a:lnSpc>
              <a:spcBef>
                <a:spcPct val="0"/>
              </a:spcBef>
              <a:spcAft>
                <a:spcPct val="0"/>
              </a:spcAft>
              <a:defRPr/>
            </a:pPr>
            <a:r>
              <a:rPr lang="en-US" sz="2000" b="1" dirty="0">
                <a:solidFill>
                  <a:prstClr val="white"/>
                </a:solidFill>
                <a:latin typeface="Arial" pitchFamily="34" charset="0"/>
                <a:cs typeface="Arial" pitchFamily="34" charset="0"/>
              </a:rPr>
              <a:t>       - output power – 6 W @ 1064 nm and 2.5 W @ 532 nm</a:t>
            </a:r>
            <a:r>
              <a:rPr lang="ru-RU" sz="2000" b="1" dirty="0">
                <a:solidFill>
                  <a:prstClr val="white"/>
                </a:solidFill>
                <a:latin typeface="Arial" pitchFamily="34" charset="0"/>
                <a:cs typeface="Arial" pitchFamily="34" charset="0"/>
              </a:rPr>
              <a:t> </a:t>
            </a:r>
            <a:endParaRPr lang="en-US" sz="2000" b="1" dirty="0">
              <a:solidFill>
                <a:prstClr val="white"/>
              </a:solidFill>
              <a:latin typeface="Arial" pitchFamily="34" charset="0"/>
              <a:cs typeface="Arial" pitchFamily="34" charset="0"/>
            </a:endParaRPr>
          </a:p>
          <a:p>
            <a:pPr fontAlgn="base">
              <a:lnSpc>
                <a:spcPct val="90000"/>
              </a:lnSpc>
              <a:spcBef>
                <a:spcPct val="0"/>
              </a:spcBef>
              <a:spcAft>
                <a:spcPct val="0"/>
              </a:spcAft>
              <a:defRPr/>
            </a:pPr>
            <a:r>
              <a:rPr lang="en-US" sz="2000" b="1" dirty="0">
                <a:solidFill>
                  <a:prstClr val="white"/>
                </a:solidFill>
                <a:latin typeface="Arial" pitchFamily="34" charset="0"/>
                <a:cs typeface="Arial" pitchFamily="34" charset="0"/>
              </a:rPr>
              <a:t>       - repetition rate – 85 MHz</a:t>
            </a:r>
          </a:p>
          <a:p>
            <a:pPr fontAlgn="base">
              <a:lnSpc>
                <a:spcPct val="90000"/>
              </a:lnSpc>
              <a:spcBef>
                <a:spcPct val="0"/>
              </a:spcBef>
              <a:spcAft>
                <a:spcPct val="0"/>
              </a:spcAft>
              <a:defRPr/>
            </a:pPr>
            <a:endParaRPr lang="en-US" sz="2000" b="1" dirty="0">
              <a:solidFill>
                <a:prstClr val="white"/>
              </a:solidFill>
              <a:latin typeface="Arial" pitchFamily="34" charset="0"/>
              <a:cs typeface="Arial" pitchFamily="34" charset="0"/>
            </a:endParaRPr>
          </a:p>
          <a:p>
            <a:pPr fontAlgn="base">
              <a:lnSpc>
                <a:spcPct val="90000"/>
              </a:lnSpc>
              <a:spcBef>
                <a:spcPct val="0"/>
              </a:spcBef>
              <a:spcAft>
                <a:spcPct val="0"/>
              </a:spcAft>
              <a:defRPr/>
            </a:pPr>
            <a:r>
              <a:rPr lang="en-US" sz="2000" b="1" dirty="0">
                <a:solidFill>
                  <a:prstClr val="white"/>
                </a:solidFill>
                <a:latin typeface="Arial" pitchFamily="34" charset="0"/>
                <a:cs typeface="Arial" pitchFamily="34" charset="0"/>
              </a:rPr>
              <a:t>Synchronously pumped optical parametric oscillator (SOPO)</a:t>
            </a:r>
          </a:p>
          <a:p>
            <a:pPr fontAlgn="base">
              <a:lnSpc>
                <a:spcPct val="90000"/>
              </a:lnSpc>
              <a:spcBef>
                <a:spcPct val="0"/>
              </a:spcBef>
              <a:spcAft>
                <a:spcPct val="0"/>
              </a:spcAft>
              <a:defRPr/>
            </a:pPr>
            <a:r>
              <a:rPr lang="en-US" sz="2000" b="1" dirty="0">
                <a:solidFill>
                  <a:prstClr val="white"/>
                </a:solidFill>
                <a:latin typeface="Arial" pitchFamily="34" charset="0"/>
                <a:cs typeface="Arial" pitchFamily="34" charset="0"/>
              </a:rPr>
              <a:t>      - pump wavelength:  532 nm </a:t>
            </a:r>
          </a:p>
          <a:p>
            <a:pPr fontAlgn="base">
              <a:lnSpc>
                <a:spcPct val="90000"/>
              </a:lnSpc>
              <a:spcBef>
                <a:spcPct val="0"/>
              </a:spcBef>
              <a:spcAft>
                <a:spcPct val="0"/>
              </a:spcAft>
              <a:defRPr/>
            </a:pPr>
            <a:r>
              <a:rPr lang="en-US" sz="2000" b="1" dirty="0">
                <a:solidFill>
                  <a:prstClr val="white"/>
                </a:solidFill>
                <a:latin typeface="Arial" pitchFamily="34" charset="0"/>
                <a:cs typeface="Arial" pitchFamily="34" charset="0"/>
              </a:rPr>
              <a:t>      - tuning range: </a:t>
            </a:r>
            <a:r>
              <a:rPr lang="lv-LV" sz="2000" b="1" dirty="0">
                <a:solidFill>
                  <a:prstClr val="white"/>
                </a:solidFill>
                <a:latin typeface="Arial" pitchFamily="34" charset="0"/>
                <a:cs typeface="Arial" pitchFamily="34" charset="0"/>
              </a:rPr>
              <a:t>(</a:t>
            </a:r>
            <a:r>
              <a:rPr lang="en-US" sz="2000" b="1" dirty="0">
                <a:solidFill>
                  <a:prstClr val="white"/>
                </a:solidFill>
                <a:latin typeface="Arial" pitchFamily="34" charset="0"/>
                <a:cs typeface="Arial" pitchFamily="34" charset="0"/>
              </a:rPr>
              <a:t>690 – 990</a:t>
            </a:r>
            <a:r>
              <a:rPr lang="lv-LV" sz="2000" b="1" dirty="0">
                <a:solidFill>
                  <a:prstClr val="white"/>
                </a:solidFill>
                <a:latin typeface="Arial" pitchFamily="34" charset="0"/>
                <a:cs typeface="Arial" pitchFamily="34" charset="0"/>
              </a:rPr>
              <a:t>)</a:t>
            </a:r>
            <a:r>
              <a:rPr lang="en-US" sz="2000" b="1" dirty="0">
                <a:solidFill>
                  <a:prstClr val="white"/>
                </a:solidFill>
                <a:latin typeface="Arial" pitchFamily="34" charset="0"/>
                <a:cs typeface="Arial" pitchFamily="34" charset="0"/>
              </a:rPr>
              <a:t> nm</a:t>
            </a:r>
          </a:p>
          <a:p>
            <a:pPr fontAlgn="base">
              <a:lnSpc>
                <a:spcPct val="90000"/>
              </a:lnSpc>
              <a:spcBef>
                <a:spcPct val="0"/>
              </a:spcBef>
              <a:spcAft>
                <a:spcPct val="0"/>
              </a:spcAft>
              <a:defRPr/>
            </a:pPr>
            <a:r>
              <a:rPr lang="en-US" sz="2000" b="1" dirty="0">
                <a:solidFill>
                  <a:prstClr val="white"/>
                </a:solidFill>
                <a:latin typeface="Arial" pitchFamily="34" charset="0"/>
                <a:cs typeface="Arial" pitchFamily="34" charset="0"/>
              </a:rPr>
              <a:t>      - pulse duration:  6 </a:t>
            </a:r>
            <a:r>
              <a:rPr lang="en-US" sz="2000" b="1" dirty="0" err="1">
                <a:solidFill>
                  <a:prstClr val="white"/>
                </a:solidFill>
                <a:latin typeface="Arial" pitchFamily="34" charset="0"/>
                <a:cs typeface="Arial" pitchFamily="34" charset="0"/>
              </a:rPr>
              <a:t>ps</a:t>
            </a:r>
            <a:r>
              <a:rPr lang="en-US" sz="2000" b="1" dirty="0">
                <a:solidFill>
                  <a:prstClr val="white"/>
                </a:solidFill>
                <a:latin typeface="Arial" pitchFamily="34" charset="0"/>
                <a:cs typeface="Arial" pitchFamily="34" charset="0"/>
              </a:rPr>
              <a:t> </a:t>
            </a:r>
          </a:p>
          <a:p>
            <a:pPr fontAlgn="base">
              <a:lnSpc>
                <a:spcPct val="90000"/>
              </a:lnSpc>
              <a:spcBef>
                <a:spcPct val="0"/>
              </a:spcBef>
              <a:spcAft>
                <a:spcPct val="0"/>
              </a:spcAft>
              <a:defRPr/>
            </a:pPr>
            <a:r>
              <a:rPr lang="en-US" sz="2000" dirty="0">
                <a:solidFill>
                  <a:prstClr val="white"/>
                </a:solidFill>
                <a:latin typeface="Arial" pitchFamily="34" charset="0"/>
                <a:cs typeface="Arial" pitchFamily="34" charset="0"/>
              </a:rPr>
              <a:t>      </a:t>
            </a:r>
            <a:r>
              <a:rPr lang="en-US" sz="2000" b="1" dirty="0">
                <a:solidFill>
                  <a:prstClr val="white"/>
                </a:solidFill>
                <a:latin typeface="Arial" pitchFamily="34" charset="0"/>
                <a:cs typeface="Arial" pitchFamily="34" charset="0"/>
              </a:rPr>
              <a:t>-</a:t>
            </a:r>
            <a:r>
              <a:rPr lang="en-US" sz="2000" dirty="0">
                <a:solidFill>
                  <a:prstClr val="white"/>
                </a:solidFill>
                <a:latin typeface="Arial" pitchFamily="34" charset="0"/>
                <a:cs typeface="Arial" pitchFamily="34" charset="0"/>
              </a:rPr>
              <a:t> </a:t>
            </a:r>
            <a:r>
              <a:rPr lang="en-US" sz="2000" b="1" dirty="0">
                <a:solidFill>
                  <a:prstClr val="white"/>
                </a:solidFill>
                <a:latin typeface="Arial" pitchFamily="34" charset="0"/>
                <a:cs typeface="Arial" pitchFamily="34" charset="0"/>
              </a:rPr>
              <a:t>output power   ̴  (150-350) </a:t>
            </a:r>
            <a:r>
              <a:rPr lang="en-US" sz="2000" b="1" dirty="0" err="1">
                <a:solidFill>
                  <a:prstClr val="white"/>
                </a:solidFill>
                <a:latin typeface="Arial" pitchFamily="34" charset="0"/>
                <a:cs typeface="Arial" pitchFamily="34" charset="0"/>
              </a:rPr>
              <a:t>mW</a:t>
            </a:r>
            <a:endParaRPr lang="en-US" sz="2000" b="1" dirty="0">
              <a:solidFill>
                <a:prstClr val="white"/>
              </a:solidFill>
              <a:latin typeface="Arial" pitchFamily="34" charset="0"/>
              <a:cs typeface="Arial" pitchFamily="34" charset="0"/>
            </a:endParaRPr>
          </a:p>
          <a:p>
            <a:pPr fontAlgn="base">
              <a:lnSpc>
                <a:spcPct val="90000"/>
              </a:lnSpc>
              <a:spcBef>
                <a:spcPct val="0"/>
              </a:spcBef>
              <a:spcAft>
                <a:spcPct val="0"/>
              </a:spcAft>
              <a:defRPr/>
            </a:pPr>
            <a:r>
              <a:rPr lang="en-US" sz="2000" b="1" dirty="0">
                <a:solidFill>
                  <a:prstClr val="white"/>
                </a:solidFill>
                <a:latin typeface="Arial" pitchFamily="34" charset="0"/>
                <a:cs typeface="Arial" pitchFamily="34" charset="0"/>
              </a:rPr>
              <a:t>      - spatial mode – TEM</a:t>
            </a:r>
            <a:r>
              <a:rPr lang="en-US" sz="2000" b="1" baseline="-25000" dirty="0">
                <a:solidFill>
                  <a:prstClr val="white"/>
                </a:solidFill>
                <a:latin typeface="Arial" pitchFamily="34" charset="0"/>
                <a:cs typeface="Arial" pitchFamily="34" charset="0"/>
              </a:rPr>
              <a:t>00</a:t>
            </a:r>
          </a:p>
          <a:p>
            <a:pPr fontAlgn="base">
              <a:lnSpc>
                <a:spcPct val="90000"/>
              </a:lnSpc>
              <a:spcBef>
                <a:spcPct val="0"/>
              </a:spcBef>
              <a:spcAft>
                <a:spcPct val="0"/>
              </a:spcAft>
              <a:defRPr/>
            </a:pPr>
            <a:r>
              <a:rPr lang="en-US" sz="2000" b="1" baseline="-25000" dirty="0">
                <a:solidFill>
                  <a:prstClr val="white"/>
                </a:solidFill>
                <a:latin typeface="Arial" pitchFamily="34" charset="0"/>
                <a:cs typeface="Arial" pitchFamily="34" charset="0"/>
              </a:rPr>
              <a:t>         </a:t>
            </a:r>
            <a:r>
              <a:rPr lang="en-US" sz="2000" b="1" dirty="0">
                <a:solidFill>
                  <a:prstClr val="white"/>
                </a:solidFill>
                <a:latin typeface="Arial" pitchFamily="34" charset="0"/>
                <a:cs typeface="Arial" pitchFamily="34" charset="0"/>
              </a:rPr>
              <a:t>- linewidth:  &lt; 7 cm</a:t>
            </a:r>
            <a:r>
              <a:rPr lang="en-US" sz="2000" b="1" baseline="30000" dirty="0">
                <a:solidFill>
                  <a:prstClr val="white"/>
                </a:solidFill>
                <a:latin typeface="Arial" pitchFamily="34" charset="0"/>
                <a:cs typeface="Arial" pitchFamily="34" charset="0"/>
              </a:rPr>
              <a:t>-1</a:t>
            </a:r>
          </a:p>
          <a:p>
            <a:pPr fontAlgn="base">
              <a:lnSpc>
                <a:spcPct val="90000"/>
              </a:lnSpc>
              <a:spcBef>
                <a:spcPct val="0"/>
              </a:spcBef>
              <a:spcAft>
                <a:spcPct val="0"/>
              </a:spcAft>
              <a:defRPr/>
            </a:pPr>
            <a:r>
              <a:rPr lang="en-US" sz="2000" b="1" dirty="0">
                <a:solidFill>
                  <a:prstClr val="white"/>
                </a:solidFill>
                <a:latin typeface="Arial" pitchFamily="34" charset="0"/>
                <a:cs typeface="Arial" pitchFamily="34" charset="0"/>
              </a:rPr>
              <a:t>      - scanning step: 0.1 nm </a:t>
            </a:r>
          </a:p>
          <a:p>
            <a:pPr fontAlgn="base">
              <a:lnSpc>
                <a:spcPct val="90000"/>
              </a:lnSpc>
              <a:spcBef>
                <a:spcPct val="0"/>
              </a:spcBef>
              <a:spcAft>
                <a:spcPct val="0"/>
              </a:spcAft>
              <a:defRPr/>
            </a:pPr>
            <a:endParaRPr lang="en-US" sz="2000" b="1" dirty="0">
              <a:solidFill>
                <a:prstClr val="white"/>
              </a:solidFill>
              <a:latin typeface="Arial" pitchFamily="34" charset="0"/>
              <a:cs typeface="Arial" pitchFamily="34" charset="0"/>
            </a:endParaRPr>
          </a:p>
          <a:p>
            <a:pPr fontAlgn="base">
              <a:lnSpc>
                <a:spcPct val="90000"/>
              </a:lnSpc>
              <a:spcBef>
                <a:spcPct val="0"/>
              </a:spcBef>
              <a:spcAft>
                <a:spcPct val="0"/>
              </a:spcAft>
              <a:defRPr/>
            </a:pPr>
            <a:r>
              <a:rPr lang="en-US" sz="2000" b="1" baseline="-25000" dirty="0">
                <a:solidFill>
                  <a:prstClr val="white"/>
                </a:solidFill>
                <a:latin typeface="Arial" pitchFamily="34" charset="0"/>
                <a:cs typeface="Arial" pitchFamily="34" charset="0"/>
              </a:rPr>
              <a:t>	</a:t>
            </a:r>
            <a:endParaRPr lang="ru-RU" sz="2000" b="1" baseline="-25000" dirty="0">
              <a:solidFill>
                <a:prstClr val="white"/>
              </a:solidFill>
              <a:latin typeface="Arial" pitchFamily="34" charset="0"/>
              <a:cs typeface="Arial" pitchFamily="34" charset="0"/>
            </a:endParaRPr>
          </a:p>
          <a:p>
            <a:pPr>
              <a:spcBef>
                <a:spcPct val="0"/>
              </a:spcBef>
              <a:defRPr/>
            </a:pPr>
            <a:endParaRPr lang="ru-RU" sz="2400" b="1" dirty="0">
              <a:solidFill>
                <a:prstClr val="white"/>
              </a:solidFill>
              <a:effectLst>
                <a:outerShdw blurRad="38100" dist="38100" dir="2700000" algn="tl">
                  <a:srgbClr val="000000">
                    <a:alpha val="43137"/>
                  </a:srgbClr>
                </a:outerShdw>
              </a:effectLst>
              <a:latin typeface="Arial" pitchFamily="34" charset="0"/>
              <a:cs typeface="Arial" pitchFamily="34" charset="0"/>
            </a:endParaRPr>
          </a:p>
        </p:txBody>
      </p:sp>
      <p:sp>
        <p:nvSpPr>
          <p:cNvPr id="199690" name="Номер слайда 5"/>
          <p:cNvSpPr txBox="1">
            <a:spLocks/>
          </p:cNvSpPr>
          <p:nvPr/>
        </p:nvSpPr>
        <p:spPr bwMode="auto">
          <a:xfrm>
            <a:off x="11734800" y="6453336"/>
            <a:ext cx="457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fontAlgn="base" hangingPunct="1">
              <a:spcBef>
                <a:spcPct val="0"/>
              </a:spcBef>
              <a:spcAft>
                <a:spcPct val="0"/>
              </a:spcAft>
              <a:buNone/>
            </a:pPr>
            <a:fld id="{378111FC-070B-42B4-9398-FB2AB8B27060}" type="slidenum">
              <a:rPr lang="ru-RU" altLang="ru-RU" sz="1200" b="1">
                <a:solidFill>
                  <a:srgbClr val="000000"/>
                </a:solidFill>
                <a:latin typeface="Arial" pitchFamily="34" charset="0"/>
                <a:cs typeface="Arial" pitchFamily="34" charset="0"/>
              </a:rPr>
              <a:pPr algn="r" eaLnBrk="1" fontAlgn="base" hangingPunct="1">
                <a:spcBef>
                  <a:spcPct val="0"/>
                </a:spcBef>
                <a:spcAft>
                  <a:spcPct val="0"/>
                </a:spcAft>
                <a:buNone/>
              </a:pPr>
              <a:t>26</a:t>
            </a:fld>
            <a:endParaRPr lang="ru-RU" altLang="ru-RU" sz="12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6677683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8" name="Номер слайда 5"/>
          <p:cNvSpPr txBox="1">
            <a:spLocks/>
          </p:cNvSpPr>
          <p:nvPr/>
        </p:nvSpPr>
        <p:spPr bwMode="auto">
          <a:xfrm>
            <a:off x="10199688" y="6481763"/>
            <a:ext cx="457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algn="r" eaLnBrk="1" fontAlgn="base" hangingPunct="1">
              <a:spcBef>
                <a:spcPct val="0"/>
              </a:spcBef>
              <a:spcAft>
                <a:spcPct val="0"/>
              </a:spcAft>
              <a:buClrTx/>
              <a:buSzTx/>
              <a:buNone/>
            </a:pPr>
            <a:fld id="{77C1EEAA-36E8-4285-AF30-FAAD9D7B2792}" type="slidenum">
              <a:rPr lang="ru-RU" altLang="ru-RU" sz="1200" b="1">
                <a:solidFill>
                  <a:prstClr val="white"/>
                </a:solidFill>
                <a:latin typeface="Arial" charset="0"/>
                <a:cs typeface="Arial" charset="0"/>
              </a:rPr>
              <a:pPr algn="r" eaLnBrk="1" fontAlgn="base" hangingPunct="1">
                <a:spcBef>
                  <a:spcPct val="0"/>
                </a:spcBef>
                <a:spcAft>
                  <a:spcPct val="0"/>
                </a:spcAft>
                <a:buClrTx/>
                <a:buSzTx/>
                <a:buNone/>
              </a:pPr>
              <a:t>27</a:t>
            </a:fld>
            <a:endParaRPr lang="ru-RU" altLang="ru-RU" sz="1200" b="1" dirty="0">
              <a:solidFill>
                <a:prstClr val="white"/>
              </a:solidFill>
              <a:latin typeface="Arial" charset="0"/>
              <a:cs typeface="Arial" charset="0"/>
            </a:endParaRPr>
          </a:p>
        </p:txBody>
      </p:sp>
      <p:sp>
        <p:nvSpPr>
          <p:cNvPr id="3" name="Прямоугольник 2"/>
          <p:cNvSpPr/>
          <p:nvPr/>
        </p:nvSpPr>
        <p:spPr>
          <a:xfrm>
            <a:off x="0" y="0"/>
            <a:ext cx="251520" cy="6858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latin typeface="Calibri"/>
            </a:endParaRPr>
          </a:p>
        </p:txBody>
      </p:sp>
      <p:sp>
        <p:nvSpPr>
          <p:cNvPr id="6" name="TextBox 5">
            <a:extLst>
              <a:ext uri="{FF2B5EF4-FFF2-40B4-BE49-F238E27FC236}">
                <a16:creationId xmlns:a16="http://schemas.microsoft.com/office/drawing/2014/main" id="{03F08C13-D17B-423D-B7DD-0A52F9A27833}"/>
              </a:ext>
            </a:extLst>
          </p:cNvPr>
          <p:cNvSpPr txBox="1"/>
          <p:nvPr/>
        </p:nvSpPr>
        <p:spPr>
          <a:xfrm>
            <a:off x="538880" y="548680"/>
            <a:ext cx="11317759" cy="5693866"/>
          </a:xfrm>
          <a:prstGeom prst="rect">
            <a:avLst/>
          </a:prstGeom>
          <a:noFill/>
        </p:spPr>
        <p:txBody>
          <a:bodyPr wrap="square" rtlCol="0">
            <a:spAutoFit/>
          </a:bodyPr>
          <a:lstStyle/>
          <a:p>
            <a:pPr>
              <a:defRPr/>
            </a:pPr>
            <a:r>
              <a:rPr lang="en-US" sz="2800" b="1" u="sng" dirty="0">
                <a:solidFill>
                  <a:prstClr val="black">
                    <a:lumMod val="50000"/>
                  </a:prstClr>
                </a:solidFill>
                <a:latin typeface="Arial" panose="020B0604020202020204" pitchFamily="34" charset="0"/>
                <a:cs typeface="Arial" panose="020B0604020202020204" pitchFamily="34" charset="0"/>
              </a:rPr>
              <a:t>OUTLINE</a:t>
            </a:r>
          </a:p>
          <a:p>
            <a:pPr>
              <a:lnSpc>
                <a:spcPct val="50000"/>
              </a:lnSpc>
              <a:defRPr/>
            </a:pPr>
            <a:endParaRPr lang="ru-RU" sz="2800" b="1" dirty="0">
              <a:solidFill>
                <a:prstClr val="black"/>
              </a:solidFill>
              <a:latin typeface="Arial" panose="020B0604020202020204" pitchFamily="34" charset="0"/>
              <a:cs typeface="Arial" panose="020B0604020202020204" pitchFamily="34" charset="0"/>
            </a:endParaRPr>
          </a:p>
          <a:p>
            <a:pPr>
              <a:buFontTx/>
              <a:buAutoNum type="arabicPeriod"/>
              <a:defRPr/>
            </a:pPr>
            <a:r>
              <a:rPr lang="en-US" sz="2800" b="1" dirty="0">
                <a:solidFill>
                  <a:prstClr val="black"/>
                </a:solidFill>
                <a:latin typeface="Arial" panose="020B0604020202020204" pitchFamily="34" charset="0"/>
                <a:cs typeface="Arial" panose="020B0604020202020204" pitchFamily="34" charset="0"/>
              </a:rPr>
              <a:t> Introduction in brief: Raman effect</a:t>
            </a:r>
          </a:p>
          <a:p>
            <a:pPr>
              <a:defRPr/>
            </a:pPr>
            <a:endParaRPr lang="en-US" sz="2800" b="1" dirty="0">
              <a:solidFill>
                <a:prstClr val="black"/>
              </a:solidFill>
              <a:latin typeface="Arial" panose="020B0604020202020204" pitchFamily="34" charset="0"/>
              <a:cs typeface="Arial" panose="020B0604020202020204" pitchFamily="34" charset="0"/>
            </a:endParaRPr>
          </a:p>
          <a:p>
            <a:pPr marL="0" lvl="1">
              <a:tabLst>
                <a:tab pos="447675" algn="l"/>
              </a:tabLst>
              <a:defRPr/>
            </a:pPr>
            <a:r>
              <a:rPr lang="en-US" sz="2800" b="1" dirty="0">
                <a:solidFill>
                  <a:prstClr val="black"/>
                </a:solidFill>
                <a:latin typeface="Arial" panose="020B0604020202020204" pitchFamily="34" charset="0"/>
                <a:cs typeface="Arial" panose="020B0604020202020204" pitchFamily="34" charset="0"/>
              </a:rPr>
              <a:t>2. Enhanced Raman microspectroscopy:				</a:t>
            </a:r>
          </a:p>
          <a:p>
            <a:pPr lvl="2" indent="-457200">
              <a:buFont typeface="Arial" panose="020B0604020202020204" pitchFamily="34" charset="0"/>
              <a:buChar char="•"/>
              <a:tabLst>
                <a:tab pos="447675" algn="l"/>
              </a:tabLst>
              <a:defRPr/>
            </a:pPr>
            <a:r>
              <a:rPr lang="en-US" sz="2100" b="1" i="1" dirty="0">
                <a:solidFill>
                  <a:prstClr val="black"/>
                </a:solidFill>
                <a:latin typeface="Arial" panose="020B0604020202020204" pitchFamily="34" charset="0"/>
                <a:cs typeface="Arial" panose="020B0604020202020204" pitchFamily="34" charset="0"/>
              </a:rPr>
              <a:t>CARS – Coherent antiStokes Raman Spectroscopy</a:t>
            </a:r>
          </a:p>
          <a:p>
            <a:pPr marL="685800" lvl="1" indent="-233363">
              <a:buFont typeface="Arial" panose="020B0604020202020204" pitchFamily="34" charset="0"/>
              <a:buChar char="•"/>
              <a:tabLst>
                <a:tab pos="447675" algn="l"/>
              </a:tabLst>
              <a:defRPr/>
            </a:pPr>
            <a:r>
              <a:rPr lang="en-US" sz="2100" b="1" i="1" dirty="0">
                <a:solidFill>
                  <a:prstClr val="black"/>
                </a:solidFill>
                <a:latin typeface="Arial" panose="020B0604020202020204" pitchFamily="34" charset="0"/>
                <a:cs typeface="Arial" panose="020B0604020202020204" pitchFamily="34" charset="0"/>
              </a:rPr>
              <a:t>   SERS – Surface-Enhanced Raman Spectroscopy</a:t>
            </a:r>
          </a:p>
          <a:p>
            <a:pPr marL="452438" lvl="1" indent="176213">
              <a:buFont typeface="Arial" panose="020B0604020202020204" pitchFamily="34" charset="0"/>
              <a:buChar char="•"/>
              <a:tabLst>
                <a:tab pos="447675" algn="l"/>
              </a:tabLst>
              <a:defRPr/>
            </a:pPr>
            <a:r>
              <a:rPr lang="en-US" sz="2100" b="1" i="1" dirty="0">
                <a:solidFill>
                  <a:prstClr val="black"/>
                </a:solidFill>
                <a:latin typeface="Arial" panose="020B0604020202020204" pitchFamily="34" charset="0"/>
                <a:cs typeface="Arial" panose="020B0604020202020204" pitchFamily="34" charset="0"/>
              </a:rPr>
              <a:t>    TERS – Tip-Enhanced Raman Spectroscopy</a:t>
            </a:r>
          </a:p>
          <a:p>
            <a:pPr marL="452438" lvl="1">
              <a:buFont typeface="Arial" panose="020B0604020202020204" pitchFamily="34" charset="0"/>
              <a:buChar char="•"/>
              <a:tabLst>
                <a:tab pos="447675" algn="l"/>
              </a:tabLst>
              <a:defRPr/>
            </a:pPr>
            <a:r>
              <a:rPr lang="en-US" sz="2100" i="1" dirty="0">
                <a:solidFill>
                  <a:prstClr val="black"/>
                </a:solidFill>
                <a:latin typeface="Arial" panose="020B0604020202020204" pitchFamily="34" charset="0"/>
                <a:cs typeface="Arial" panose="020B0604020202020204" pitchFamily="34" charset="0"/>
              </a:rPr>
              <a:t>      …</a:t>
            </a:r>
          </a:p>
          <a:p>
            <a:pPr marL="452438" lvl="1">
              <a:buFont typeface="Arial" panose="020B0604020202020204" pitchFamily="34" charset="0"/>
              <a:buChar char="•"/>
              <a:tabLst>
                <a:tab pos="447675" algn="l"/>
              </a:tabLst>
              <a:defRPr/>
            </a:pPr>
            <a:endParaRPr lang="en-US" sz="2100" i="1" dirty="0">
              <a:solidFill>
                <a:prstClr val="black"/>
              </a:solidFill>
              <a:latin typeface="Arial" panose="020B0604020202020204" pitchFamily="34" charset="0"/>
              <a:cs typeface="Arial" panose="020B0604020202020204" pitchFamily="34" charset="0"/>
            </a:endParaRPr>
          </a:p>
          <a:p>
            <a:pPr>
              <a:defRPr/>
            </a:pPr>
            <a:r>
              <a:rPr lang="en-US" sz="2800" b="1" dirty="0">
                <a:solidFill>
                  <a:prstClr val="black"/>
                </a:solidFill>
                <a:latin typeface="Arial" panose="020B0604020202020204" pitchFamily="34" charset="0"/>
                <a:cs typeface="Arial" panose="020B0604020202020204" pitchFamily="34" charset="0"/>
              </a:rPr>
              <a:t>3.</a:t>
            </a:r>
            <a:r>
              <a:rPr lang="en-US" sz="2100" i="1" dirty="0">
                <a:solidFill>
                  <a:prstClr val="black"/>
                </a:solidFill>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“CARS” microspectrometer at FLNP – description and</a:t>
            </a:r>
          </a:p>
          <a:p>
            <a:pPr>
              <a:defRPr/>
            </a:pPr>
            <a:r>
              <a:rPr lang="en-US" sz="2800" b="1" dirty="0">
                <a:latin typeface="Arial" panose="020B0604020202020204" pitchFamily="34" charset="0"/>
                <a:cs typeface="Arial" panose="020B0604020202020204" pitchFamily="34" charset="0"/>
              </a:rPr>
              <a:t>    operating modalities</a:t>
            </a:r>
          </a:p>
          <a:p>
            <a:pPr marL="452438" lvl="1">
              <a:tabLst>
                <a:tab pos="447675" algn="l"/>
              </a:tabLst>
              <a:defRPr/>
            </a:pPr>
            <a:endParaRPr lang="en-US" sz="2100" i="1" dirty="0">
              <a:solidFill>
                <a:prstClr val="black"/>
              </a:solidFill>
              <a:latin typeface="Arial" panose="020B0604020202020204" pitchFamily="34" charset="0"/>
              <a:cs typeface="Arial" panose="020B0604020202020204" pitchFamily="34" charset="0"/>
            </a:endParaRPr>
          </a:p>
          <a:p>
            <a:pPr marL="0" lvl="1">
              <a:tabLst>
                <a:tab pos="447675" algn="l"/>
              </a:tabLst>
              <a:defRPr/>
            </a:pPr>
            <a:r>
              <a:rPr lang="en-US" sz="2800" b="1" dirty="0">
                <a:solidFill>
                  <a:schemeClr val="accent2">
                    <a:lumMod val="75000"/>
                  </a:schemeClr>
                </a:solidFill>
                <a:latin typeface="Arial" panose="020B0604020202020204" pitchFamily="34" charset="0"/>
                <a:cs typeface="Arial" panose="020B0604020202020204" pitchFamily="34" charset="0"/>
              </a:rPr>
              <a:t>4. Examples of applications in Life Science</a:t>
            </a:r>
          </a:p>
          <a:p>
            <a:pPr marL="457200" lvl="2">
              <a:tabLst>
                <a:tab pos="447675" algn="l"/>
              </a:tabLst>
              <a:defRPr/>
            </a:pPr>
            <a:r>
              <a:rPr lang="en-US" sz="2800" b="1" dirty="0">
                <a:solidFill>
                  <a:prstClr val="black"/>
                </a:solidFill>
                <a:latin typeface="Arial" panose="020B0604020202020204" pitchFamily="34" charset="0"/>
                <a:cs typeface="Arial" panose="020B0604020202020204" pitchFamily="34" charset="0"/>
              </a:rPr>
              <a:t>	</a:t>
            </a:r>
          </a:p>
        </p:txBody>
      </p:sp>
      <p:sp>
        <p:nvSpPr>
          <p:cNvPr id="8" name="Номер слайда 5">
            <a:extLst>
              <a:ext uri="{FF2B5EF4-FFF2-40B4-BE49-F238E27FC236}">
                <a16:creationId xmlns:a16="http://schemas.microsoft.com/office/drawing/2014/main" id="{226E2B70-FEF7-43CC-AB2C-B66C8C67BBAD}"/>
              </a:ext>
            </a:extLst>
          </p:cNvPr>
          <p:cNvSpPr txBox="1">
            <a:spLocks/>
          </p:cNvSpPr>
          <p:nvPr/>
        </p:nvSpPr>
        <p:spPr bwMode="auto">
          <a:xfrm>
            <a:off x="11734800" y="6453336"/>
            <a:ext cx="457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fontAlgn="base" hangingPunct="1">
              <a:spcBef>
                <a:spcPct val="0"/>
              </a:spcBef>
              <a:spcAft>
                <a:spcPct val="0"/>
              </a:spcAft>
              <a:buNone/>
            </a:pPr>
            <a:fld id="{378111FC-070B-42B4-9398-FB2AB8B27060}" type="slidenum">
              <a:rPr lang="ru-RU" altLang="ru-RU" sz="1200" b="1">
                <a:solidFill>
                  <a:srgbClr val="000000"/>
                </a:solidFill>
                <a:latin typeface="Arial" pitchFamily="34" charset="0"/>
                <a:cs typeface="Arial" pitchFamily="34" charset="0"/>
              </a:rPr>
              <a:pPr algn="r" eaLnBrk="1" fontAlgn="base" hangingPunct="1">
                <a:spcBef>
                  <a:spcPct val="0"/>
                </a:spcBef>
                <a:spcAft>
                  <a:spcPct val="0"/>
                </a:spcAft>
                <a:buNone/>
              </a:pPr>
              <a:t>27</a:t>
            </a:fld>
            <a:endParaRPr lang="ru-RU" altLang="ru-RU" sz="12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7031009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1424" y="22404"/>
            <a:ext cx="11121350" cy="1143000"/>
          </a:xfrm>
          <a:solidFill>
            <a:schemeClr val="tx2">
              <a:lumMod val="50000"/>
            </a:schemeClr>
          </a:solidFill>
        </p:spPr>
        <p:txBody>
          <a:bodyPr>
            <a:noAutofit/>
          </a:bodyPr>
          <a:lstStyle/>
          <a:p>
            <a:pPr algn="ctr"/>
            <a:r>
              <a:rPr lang="en-US" sz="2400" b="1" dirty="0">
                <a:solidFill>
                  <a:schemeClr val="bg1"/>
                </a:solidFill>
                <a:latin typeface="Arial" panose="020B0604020202020204" pitchFamily="34" charset="0"/>
                <a:cs typeface="Arial" panose="020B0604020202020204" pitchFamily="34" charset="0"/>
              </a:rPr>
              <a:t>Raman, CARS and SHG (SONICC) imaging of bacteriorhodopsin (BR) crystals as a model of membrane proteins (MP)</a:t>
            </a:r>
            <a:endParaRPr lang="ru-RU" sz="2400" b="1"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223462" y="1231995"/>
            <a:ext cx="11737304" cy="144655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MOTIVATION</a:t>
            </a:r>
          </a:p>
          <a:p>
            <a:pPr marL="0" marR="0" lvl="0" indent="0" algn="ctr" defTabSz="914400" rtl="0" eaLnBrk="1" fontAlgn="auto" latinLnBrk="0" hangingPunct="1">
              <a:lnSpc>
                <a:spcPct val="50000"/>
              </a:lnSpc>
              <a:spcBef>
                <a:spcPts val="0"/>
              </a:spcBef>
              <a:spcAft>
                <a:spcPts val="0"/>
              </a:spcAft>
              <a:buClrTx/>
              <a:buSzTx/>
              <a:buFontTx/>
              <a:buNone/>
              <a:tabLst/>
              <a:defRPr/>
            </a:pPr>
            <a:endParaRPr kumimoji="0" lang="en-US" sz="3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Membrane proteins (MPs) are responsible for vital functions of the cells and their studies are of great importance for both science and practical medicine. </a:t>
            </a:r>
          </a:p>
        </p:txBody>
      </p:sp>
      <p:sp>
        <p:nvSpPr>
          <p:cNvPr id="27" name="TextBox 26"/>
          <p:cNvSpPr txBox="1"/>
          <p:nvPr/>
        </p:nvSpPr>
        <p:spPr>
          <a:xfrm>
            <a:off x="405023" y="5793720"/>
            <a:ext cx="11305257" cy="646331"/>
          </a:xfrm>
          <a:prstGeom prst="rect">
            <a:avLst/>
          </a:prstGeom>
          <a:solidFill>
            <a:schemeClr val="tx2">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Structural study of MPs is a major challenge due to dramatic difficulties with growing, detection and imaging of the crystals suitable for X-ray crystallography.</a:t>
            </a:r>
            <a:endParaRPr kumimoji="0" lang="ru-RU"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Номер слайда 2"/>
          <p:cNvSpPr txBox="1">
            <a:spLocks/>
          </p:cNvSpPr>
          <p:nvPr/>
        </p:nvSpPr>
        <p:spPr bwMode="auto">
          <a:xfrm>
            <a:off x="11640615" y="6506643"/>
            <a:ext cx="56215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Arial" charset="0"/>
              <a:buNone/>
              <a:tabLst/>
              <a:defRPr/>
            </a:pPr>
            <a:fld id="{00BC50F8-9B4C-4D46-8920-2FE3B9E2EA94}" type="slidenum">
              <a:rPr kumimoji="0" lang="ro-RO" altLang="ru-RU" sz="1200" b="1"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 typeface="Arial" charset="0"/>
                <a:buNone/>
                <a:tabLst/>
                <a:defRPr/>
              </a:pPr>
              <a:t>28</a:t>
            </a:fld>
            <a:endParaRPr kumimoji="0" lang="ro-RO" altLang="ru-RU" sz="1200" b="1"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4" name="Овал 3">
            <a:extLst>
              <a:ext uri="{FF2B5EF4-FFF2-40B4-BE49-F238E27FC236}">
                <a16:creationId xmlns:a16="http://schemas.microsoft.com/office/drawing/2014/main" id="{40386C17-7FEE-4F31-BB92-E53494FBF4DB}"/>
              </a:ext>
            </a:extLst>
          </p:cNvPr>
          <p:cNvSpPr/>
          <p:nvPr/>
        </p:nvSpPr>
        <p:spPr>
          <a:xfrm>
            <a:off x="-19252" y="184412"/>
            <a:ext cx="914400" cy="914400"/>
          </a:xfrm>
          <a:prstGeom prst="ellipse">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1</a:t>
            </a:r>
            <a:endParaRPr lang="ru-RU" sz="3600" dirty="0">
              <a:latin typeface="Arial" panose="020B0604020202020204" pitchFamily="34" charset="0"/>
              <a:cs typeface="Arial" panose="020B0604020202020204" pitchFamily="34" charset="0"/>
            </a:endParaRPr>
          </a:p>
        </p:txBody>
      </p:sp>
      <p:pic>
        <p:nvPicPr>
          <p:cNvPr id="10" name="Рисунок 9">
            <a:extLst>
              <a:ext uri="{FF2B5EF4-FFF2-40B4-BE49-F238E27FC236}">
                <a16:creationId xmlns:a16="http://schemas.microsoft.com/office/drawing/2014/main" id="{372601E8-A5CC-43EC-A3AA-15636FD024A9}"/>
              </a:ext>
            </a:extLst>
          </p:cNvPr>
          <p:cNvPicPr>
            <a:picLocks noChangeAspect="1"/>
          </p:cNvPicPr>
          <p:nvPr/>
        </p:nvPicPr>
        <p:blipFill>
          <a:blip r:embed="rId3"/>
          <a:stretch>
            <a:fillRect/>
          </a:stretch>
        </p:blipFill>
        <p:spPr>
          <a:xfrm>
            <a:off x="623392" y="2785180"/>
            <a:ext cx="4536504" cy="2443836"/>
          </a:xfrm>
          <a:prstGeom prst="rect">
            <a:avLst/>
          </a:prstGeom>
        </p:spPr>
      </p:pic>
      <p:sp>
        <p:nvSpPr>
          <p:cNvPr id="11" name="TextBox 10">
            <a:extLst>
              <a:ext uri="{FF2B5EF4-FFF2-40B4-BE49-F238E27FC236}">
                <a16:creationId xmlns:a16="http://schemas.microsoft.com/office/drawing/2014/main" id="{D295AE9E-B4A1-4022-8BDB-B6A281917A05}"/>
              </a:ext>
            </a:extLst>
          </p:cNvPr>
          <p:cNvSpPr txBox="1"/>
          <p:nvPr/>
        </p:nvSpPr>
        <p:spPr>
          <a:xfrm>
            <a:off x="5231905" y="2852936"/>
            <a:ext cx="6336703" cy="2677656"/>
          </a:xfrm>
          <a:prstGeom prst="rect">
            <a:avLst/>
          </a:prstGeom>
          <a:noFill/>
        </p:spPr>
        <p:txBody>
          <a:bodyPr wrap="square" rtlCol="0">
            <a:spAutoFit/>
          </a:bodyPr>
          <a:lstStyle/>
          <a:p>
            <a:pPr marL="342900" indent="-342900" algn="just">
              <a:buFont typeface="Wingdings" panose="05000000000000000000" pitchFamily="2" charset="2"/>
              <a:buChar char="§"/>
            </a:pPr>
            <a:r>
              <a:rPr lang="en-US" sz="2400" b="1" dirty="0">
                <a:latin typeface="Arial" panose="020B0604020202020204" pitchFamily="34" charset="0"/>
                <a:cs typeface="Arial" panose="020B0604020202020204" pitchFamily="34" charset="0"/>
              </a:rPr>
              <a:t>MPs represent roughly one-third of the proteins</a:t>
            </a:r>
            <a:r>
              <a:rPr lang="ru-RU" sz="2400" b="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encoded in the human genome.</a:t>
            </a:r>
          </a:p>
          <a:p>
            <a:pPr algn="just"/>
            <a:r>
              <a:rPr lang="en-US" sz="2400" b="1" dirty="0">
                <a:latin typeface="Arial" panose="020B0604020202020204" pitchFamily="34" charset="0"/>
                <a:cs typeface="Arial" panose="020B0604020202020204" pitchFamily="34" charset="0"/>
              </a:rPr>
              <a:t> </a:t>
            </a:r>
            <a:endParaRPr lang="ru-RU" sz="2400" b="1" dirty="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
            </a:pPr>
            <a:r>
              <a:rPr lang="en-US" sz="2400" b="1" dirty="0">
                <a:latin typeface="Arial" panose="020B0604020202020204" pitchFamily="34" charset="0"/>
                <a:cs typeface="Arial" panose="020B0604020202020204" pitchFamily="34" charset="0"/>
              </a:rPr>
              <a:t>They are</a:t>
            </a:r>
            <a:r>
              <a:rPr lang="ru-RU" sz="2400" b="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also extremely important drug targets (up to 60% of all existing drugs target MPs). </a:t>
            </a:r>
            <a:endParaRPr lang="ru-RU"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06787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srgbClr val="000000"/>
              </a:solidFill>
              <a:latin typeface="Verdana"/>
            </a:endParaRPr>
          </a:p>
        </p:txBody>
      </p:sp>
      <p:graphicFrame>
        <p:nvGraphicFramePr>
          <p:cNvPr id="5" name="Объект 4"/>
          <p:cNvGraphicFramePr>
            <a:graphicFrameLocks noChangeAspect="1"/>
          </p:cNvGraphicFramePr>
          <p:nvPr>
            <p:extLst>
              <p:ext uri="{D42A27DB-BD31-4B8C-83A1-F6EECF244321}">
                <p14:modId xmlns:p14="http://schemas.microsoft.com/office/powerpoint/2010/main" val="300720122"/>
              </p:ext>
            </p:extLst>
          </p:nvPr>
        </p:nvGraphicFramePr>
        <p:xfrm>
          <a:off x="5054514" y="3957048"/>
          <a:ext cx="2553654" cy="1815882"/>
        </p:xfrm>
        <a:graphic>
          <a:graphicData uri="http://schemas.openxmlformats.org/presentationml/2006/ole">
            <mc:AlternateContent xmlns:mc="http://schemas.openxmlformats.org/markup-compatibility/2006">
              <mc:Choice xmlns:v="urn:schemas-microsoft-com:vml" Requires="v">
                <p:oleObj spid="_x0000_s78113" name="Graph" r:id="rId4" imgW="2353614" imgH="1801995" progId="">
                  <p:embed/>
                </p:oleObj>
              </mc:Choice>
              <mc:Fallback>
                <p:oleObj name="Graph" r:id="rId4" imgW="2353614" imgH="1801995" progId="">
                  <p:embed/>
                  <p:pic>
                    <p:nvPicPr>
                      <p:cNvPr id="5" name="Объект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4514" y="3957048"/>
                        <a:ext cx="2553654" cy="1815882"/>
                      </a:xfrm>
                      <a:prstGeom prst="rect">
                        <a:avLst/>
                      </a:prstGeom>
                      <a:noFill/>
                      <a:ln w="9525">
                        <a:solidFill>
                          <a:schemeClr val="tx1"/>
                        </a:solidFill>
                        <a:miter lim="800000"/>
                        <a:headEnd/>
                        <a:tailEnd/>
                      </a:ln>
                      <a:extLst/>
                    </p:spPr>
                  </p:pic>
                </p:oleObj>
              </mc:Fallback>
            </mc:AlternateContent>
          </a:graphicData>
        </a:graphic>
      </p:graphicFrame>
      <p:sp>
        <p:nvSpPr>
          <p:cNvPr id="7" name="TextBox 6"/>
          <p:cNvSpPr txBox="1"/>
          <p:nvPr/>
        </p:nvSpPr>
        <p:spPr>
          <a:xfrm>
            <a:off x="6490033" y="4138049"/>
            <a:ext cx="837089" cy="276999"/>
          </a:xfrm>
          <a:prstGeom prst="rect">
            <a:avLst/>
          </a:prstGeom>
          <a:noFill/>
        </p:spPr>
        <p:txBody>
          <a:bodyPr wrap="none" rtlCol="0">
            <a:spAutoFit/>
          </a:bodyPr>
          <a:lstStyle/>
          <a:p>
            <a:r>
              <a:rPr lang="en-US" sz="1200" b="1" dirty="0">
                <a:solidFill>
                  <a:srgbClr val="000000"/>
                </a:solidFill>
                <a:latin typeface="Arial" panose="020B0604020202020204" pitchFamily="34" charset="0"/>
                <a:cs typeface="Arial" panose="020B0604020202020204" pitchFamily="34" charset="0"/>
              </a:rPr>
              <a:t>1529cm</a:t>
            </a:r>
            <a:r>
              <a:rPr lang="en-US" sz="1200" b="1" baseline="30000" dirty="0">
                <a:solidFill>
                  <a:srgbClr val="000000"/>
                </a:solidFill>
                <a:latin typeface="Arial" panose="020B0604020202020204" pitchFamily="34" charset="0"/>
                <a:cs typeface="Arial" panose="020B0604020202020204" pitchFamily="34" charset="0"/>
              </a:rPr>
              <a:t>-1</a:t>
            </a:r>
            <a:endParaRPr lang="ru-RU" sz="1200" b="1" baseline="30000" dirty="0">
              <a:solidFill>
                <a:srgbClr val="000000"/>
              </a:solidFill>
              <a:latin typeface="Arial" panose="020B0604020202020204" pitchFamily="34" charset="0"/>
              <a:cs typeface="Arial" panose="020B0604020202020204" pitchFamily="34" charset="0"/>
            </a:endParaRPr>
          </a:p>
        </p:txBody>
      </p:sp>
      <p:sp>
        <p:nvSpPr>
          <p:cNvPr id="8" name="TextBox 7"/>
          <p:cNvSpPr txBox="1"/>
          <p:nvPr/>
        </p:nvSpPr>
        <p:spPr>
          <a:xfrm>
            <a:off x="6575915" y="2204865"/>
            <a:ext cx="837089" cy="276999"/>
          </a:xfrm>
          <a:prstGeom prst="rect">
            <a:avLst/>
          </a:prstGeom>
          <a:noFill/>
        </p:spPr>
        <p:txBody>
          <a:bodyPr wrap="none" rtlCol="0">
            <a:spAutoFit/>
          </a:bodyPr>
          <a:lstStyle/>
          <a:p>
            <a:r>
              <a:rPr lang="en-US" sz="1200" b="1" dirty="0">
                <a:solidFill>
                  <a:srgbClr val="FFFFFF"/>
                </a:solidFill>
                <a:latin typeface="Arial" panose="020B0604020202020204" pitchFamily="34" charset="0"/>
                <a:cs typeface="Arial" panose="020B0604020202020204" pitchFamily="34" charset="0"/>
              </a:rPr>
              <a:t>1529cm</a:t>
            </a:r>
            <a:r>
              <a:rPr lang="en-US" sz="1200" b="1" baseline="30000" dirty="0">
                <a:solidFill>
                  <a:srgbClr val="FFFFFF"/>
                </a:solidFill>
                <a:latin typeface="Arial" panose="020B0604020202020204" pitchFamily="34" charset="0"/>
                <a:cs typeface="Arial" panose="020B0604020202020204" pitchFamily="34" charset="0"/>
              </a:rPr>
              <a:t>-1</a:t>
            </a:r>
            <a:endParaRPr lang="ru-RU" sz="1200" b="1" baseline="30000" dirty="0">
              <a:solidFill>
                <a:srgbClr val="FFFFFF"/>
              </a:solidFill>
              <a:latin typeface="Arial" panose="020B0604020202020204" pitchFamily="34" charset="0"/>
              <a:cs typeface="Arial" panose="020B0604020202020204" pitchFamily="34" charset="0"/>
            </a:endParaRPr>
          </a:p>
        </p:txBody>
      </p:sp>
      <p:sp>
        <p:nvSpPr>
          <p:cNvPr id="9" name="TextBox 8"/>
          <p:cNvSpPr txBox="1"/>
          <p:nvPr/>
        </p:nvSpPr>
        <p:spPr>
          <a:xfrm>
            <a:off x="8832305" y="2218765"/>
            <a:ext cx="837089" cy="276999"/>
          </a:xfrm>
          <a:prstGeom prst="rect">
            <a:avLst/>
          </a:prstGeom>
          <a:noFill/>
        </p:spPr>
        <p:txBody>
          <a:bodyPr wrap="none" rtlCol="0">
            <a:spAutoFit/>
          </a:bodyPr>
          <a:lstStyle/>
          <a:p>
            <a:r>
              <a:rPr lang="en-US" sz="1200" b="1" dirty="0">
                <a:solidFill>
                  <a:srgbClr val="FFFFFF"/>
                </a:solidFill>
                <a:latin typeface="Arial" panose="020B0604020202020204" pitchFamily="34" charset="0"/>
                <a:cs typeface="Arial" panose="020B0604020202020204" pitchFamily="34" charset="0"/>
              </a:rPr>
              <a:t>1529cm</a:t>
            </a:r>
            <a:r>
              <a:rPr lang="en-US" sz="1200" b="1" baseline="30000" dirty="0">
                <a:solidFill>
                  <a:srgbClr val="FFFFFF"/>
                </a:solidFill>
                <a:latin typeface="Arial" panose="020B0604020202020204" pitchFamily="34" charset="0"/>
                <a:cs typeface="Arial" panose="020B0604020202020204" pitchFamily="34" charset="0"/>
              </a:rPr>
              <a:t>-1</a:t>
            </a:r>
            <a:endParaRPr lang="ru-RU" sz="1200" b="1" baseline="30000" dirty="0">
              <a:solidFill>
                <a:srgbClr val="FFFFFF"/>
              </a:solidFill>
              <a:latin typeface="Arial" panose="020B0604020202020204" pitchFamily="34" charset="0"/>
              <a:cs typeface="Arial" panose="020B0604020202020204" pitchFamily="34" charset="0"/>
            </a:endParaRPr>
          </a:p>
        </p:txBody>
      </p:sp>
      <p:sp>
        <p:nvSpPr>
          <p:cNvPr id="11" name="TextBox 10"/>
          <p:cNvSpPr txBox="1"/>
          <p:nvPr/>
        </p:nvSpPr>
        <p:spPr>
          <a:xfrm>
            <a:off x="7846693" y="3965193"/>
            <a:ext cx="2808311" cy="1815882"/>
          </a:xfrm>
          <a:prstGeom prst="rect">
            <a:avLst/>
          </a:prstGeom>
          <a:noFill/>
          <a:ln>
            <a:solidFill>
              <a:schemeClr val="tx1"/>
            </a:solidFill>
          </a:ln>
        </p:spPr>
        <p:txBody>
          <a:bodyPr wrap="square" rtlCol="0">
            <a:spAutoFit/>
          </a:bodyPr>
          <a:lstStyle/>
          <a:p>
            <a:pPr algn="just"/>
            <a:r>
              <a:rPr lang="en-US" sz="1400" dirty="0">
                <a:solidFill>
                  <a:srgbClr val="000000"/>
                </a:solidFill>
                <a:latin typeface="Arial"/>
              </a:rPr>
              <a:t>P-CARS resolves tiny features of BR morphology and displays several defects visible as dark parts of the crystal, the edges of the crystal are not smooth. </a:t>
            </a:r>
          </a:p>
          <a:p>
            <a:pPr algn="just"/>
            <a:r>
              <a:rPr lang="en-US" sz="1400" dirty="0">
                <a:solidFill>
                  <a:srgbClr val="000000"/>
                </a:solidFill>
                <a:latin typeface="Arial"/>
              </a:rPr>
              <a:t>Stair-like morphology of the surface of the crystal is well defined</a:t>
            </a:r>
            <a:r>
              <a:rPr lang="ru-RU" sz="1400" dirty="0">
                <a:solidFill>
                  <a:srgbClr val="000000"/>
                </a:solidFill>
                <a:latin typeface="Arial"/>
              </a:rPr>
              <a:t> (</a:t>
            </a:r>
            <a:r>
              <a:rPr lang="en-US" sz="1400" dirty="0">
                <a:solidFill>
                  <a:srgbClr val="000000"/>
                </a:solidFill>
                <a:latin typeface="Arial"/>
              </a:rPr>
              <a:t>useful in crystal growth).</a:t>
            </a:r>
            <a:endParaRPr lang="ru-RU" sz="1400" dirty="0">
              <a:solidFill>
                <a:srgbClr val="000000"/>
              </a:solidFill>
              <a:latin typeface="Arial"/>
            </a:endParaRPr>
          </a:p>
        </p:txBody>
      </p:sp>
      <p:sp>
        <p:nvSpPr>
          <p:cNvPr id="12" name="TextBox 11"/>
          <p:cNvSpPr txBox="1"/>
          <p:nvPr/>
        </p:nvSpPr>
        <p:spPr>
          <a:xfrm>
            <a:off x="1991544" y="3961220"/>
            <a:ext cx="2808312" cy="1815882"/>
          </a:xfrm>
          <a:prstGeom prst="rect">
            <a:avLst/>
          </a:prstGeom>
          <a:noFill/>
          <a:ln>
            <a:solidFill>
              <a:schemeClr val="tx1"/>
            </a:solidFill>
          </a:ln>
        </p:spPr>
        <p:txBody>
          <a:bodyPr wrap="square" rtlCol="0">
            <a:spAutoFit/>
          </a:bodyPr>
          <a:lstStyle/>
          <a:p>
            <a:pPr algn="just"/>
            <a:r>
              <a:rPr lang="en-US" sz="1600" dirty="0">
                <a:solidFill>
                  <a:srgbClr val="000000"/>
                </a:solidFill>
                <a:latin typeface="Arial"/>
              </a:rPr>
              <a:t>Optical microscope image gives an impression that the crystal is perfect with the only visible edge defect. </a:t>
            </a:r>
          </a:p>
          <a:p>
            <a:pPr algn="just"/>
            <a:r>
              <a:rPr lang="en-US" sz="1600" dirty="0">
                <a:solidFill>
                  <a:srgbClr val="000000"/>
                </a:solidFill>
                <a:latin typeface="Arial"/>
              </a:rPr>
              <a:t>The same conclusion can be made with the Raman image. </a:t>
            </a:r>
            <a:endParaRPr lang="ru-RU" sz="1600" dirty="0">
              <a:solidFill>
                <a:srgbClr val="000000"/>
              </a:solidFill>
              <a:latin typeface="Arial"/>
            </a:endParaRPr>
          </a:p>
        </p:txBody>
      </p:sp>
      <p:sp>
        <p:nvSpPr>
          <p:cNvPr id="14" name="Номер слайда 2"/>
          <p:cNvSpPr txBox="1">
            <a:spLocks/>
          </p:cNvSpPr>
          <p:nvPr/>
        </p:nvSpPr>
        <p:spPr bwMode="auto">
          <a:xfrm>
            <a:off x="10053909"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None/>
            </a:pPr>
            <a:fld id="{00BC50F8-9B4C-4D46-8920-2FE3B9E2EA94}" type="slidenum">
              <a:rPr lang="ro-RO" altLang="ru-RU" sz="1200" b="1">
                <a:solidFill>
                  <a:srgbClr val="000000"/>
                </a:solidFill>
                <a:latin typeface="Arial" charset="0"/>
                <a:cs typeface="Arial" charset="0"/>
              </a:rPr>
              <a:pPr algn="r" eaLnBrk="1" fontAlgn="base" hangingPunct="1">
                <a:spcBef>
                  <a:spcPct val="0"/>
                </a:spcBef>
                <a:spcAft>
                  <a:spcPct val="0"/>
                </a:spcAft>
                <a:buNone/>
              </a:pPr>
              <a:t>29</a:t>
            </a:fld>
            <a:endParaRPr lang="ro-RO" altLang="ru-RU" sz="1200" b="1" dirty="0">
              <a:solidFill>
                <a:srgbClr val="000000"/>
              </a:solidFill>
              <a:latin typeface="Arial" charset="0"/>
              <a:cs typeface="Arial" charset="0"/>
            </a:endParaRPr>
          </a:p>
        </p:txBody>
      </p:sp>
      <p:sp>
        <p:nvSpPr>
          <p:cNvPr id="2" name="Прямоугольник 1">
            <a:extLst>
              <a:ext uri="{FF2B5EF4-FFF2-40B4-BE49-F238E27FC236}">
                <a16:creationId xmlns:a16="http://schemas.microsoft.com/office/drawing/2014/main" id="{C56A10A6-B1F5-46B5-92C1-6EF0434B248A}"/>
              </a:ext>
            </a:extLst>
          </p:cNvPr>
          <p:cNvSpPr/>
          <p:nvPr/>
        </p:nvSpPr>
        <p:spPr>
          <a:xfrm>
            <a:off x="1708732" y="1412776"/>
            <a:ext cx="10147908" cy="299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70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4960" y="456242"/>
            <a:ext cx="8433779" cy="318878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9316231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51384" y="219344"/>
            <a:ext cx="11233248" cy="1200329"/>
          </a:xfrm>
          <a:prstGeom prst="rect">
            <a:avLst/>
          </a:prstGeom>
        </p:spPr>
        <p:txBody>
          <a:bodyPr wrap="square">
            <a:spAutoFit/>
          </a:bodyPr>
          <a:lstStyle/>
          <a:p>
            <a:pPr algn="ctr"/>
            <a:r>
              <a:rPr lang="en-US" sz="2400" b="1" dirty="0">
                <a:solidFill>
                  <a:prstClr val="black"/>
                </a:solidFill>
                <a:latin typeface="Arial" panose="020B0604020202020204" pitchFamily="34" charset="0"/>
                <a:cs typeface="Arial" panose="020B0604020202020204" pitchFamily="34" charset="0"/>
              </a:rPr>
              <a:t>Raman effect </a:t>
            </a:r>
            <a:r>
              <a:rPr lang="en-US" sz="2400" b="1" dirty="0">
                <a:latin typeface="Arial" panose="020B0604020202020204" pitchFamily="34" charset="0"/>
                <a:cs typeface="Arial" panose="020B0604020202020204" pitchFamily="34" charset="0"/>
              </a:rPr>
              <a:t>is a vibrational molecular spectroscopy which derives from   an inelastic light scattering process – a laser photon is scattered by a sample molecule and loses (or gains) energy during the process. </a:t>
            </a:r>
            <a:endParaRPr lang="en-US" sz="2400" b="1" dirty="0">
              <a:solidFill>
                <a:prstClr val="black"/>
              </a:solidFill>
              <a:latin typeface="Arial" panose="020B0604020202020204" pitchFamily="34" charset="0"/>
              <a:cs typeface="Arial" panose="020B0604020202020204" pitchFamily="34" charset="0"/>
            </a:endParaRPr>
          </a:p>
        </p:txBody>
      </p:sp>
      <p:sp>
        <p:nvSpPr>
          <p:cNvPr id="7" name="Номер слайда 2"/>
          <p:cNvSpPr txBox="1">
            <a:spLocks/>
          </p:cNvSpPr>
          <p:nvPr/>
        </p:nvSpPr>
        <p:spPr bwMode="auto">
          <a:xfrm>
            <a:off x="11208568" y="6456921"/>
            <a:ext cx="909464"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None/>
            </a:pPr>
            <a:fld id="{00BC50F8-9B4C-4D46-8920-2FE3B9E2EA94}" type="slidenum">
              <a:rPr lang="ro-RO" altLang="ru-RU" sz="1400" b="1">
                <a:solidFill>
                  <a:srgbClr val="000000"/>
                </a:solidFill>
                <a:latin typeface="Arial" charset="0"/>
                <a:cs typeface="Arial" charset="0"/>
              </a:rPr>
              <a:pPr algn="r" eaLnBrk="1" fontAlgn="base" hangingPunct="1">
                <a:spcBef>
                  <a:spcPct val="0"/>
                </a:spcBef>
                <a:spcAft>
                  <a:spcPct val="0"/>
                </a:spcAft>
                <a:buNone/>
              </a:pPr>
              <a:t>3</a:t>
            </a:fld>
            <a:endParaRPr lang="ro-RO" altLang="ru-RU" sz="1400" b="1" dirty="0">
              <a:solidFill>
                <a:srgbClr val="000000"/>
              </a:solidFill>
              <a:latin typeface="Arial" charset="0"/>
              <a:cs typeface="Arial" charset="0"/>
            </a:endParaRPr>
          </a:p>
        </p:txBody>
      </p:sp>
      <p:pic>
        <p:nvPicPr>
          <p:cNvPr id="8" name="Picture 3">
            <a:extLst>
              <a:ext uri="{FF2B5EF4-FFF2-40B4-BE49-F238E27FC236}">
                <a16:creationId xmlns:a16="http://schemas.microsoft.com/office/drawing/2014/main" id="{3FC53224-69E3-47DC-89F3-246C41FC5C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921816" y="1554699"/>
            <a:ext cx="6254046" cy="42410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Box 8">
            <a:extLst>
              <a:ext uri="{FF2B5EF4-FFF2-40B4-BE49-F238E27FC236}">
                <a16:creationId xmlns:a16="http://schemas.microsoft.com/office/drawing/2014/main" id="{BCD5454E-A2BE-4AF6-982C-6BBA1E4C9B33}"/>
              </a:ext>
            </a:extLst>
          </p:cNvPr>
          <p:cNvSpPr txBox="1"/>
          <p:nvPr/>
        </p:nvSpPr>
        <p:spPr>
          <a:xfrm>
            <a:off x="2999656" y="3429000"/>
            <a:ext cx="5840060"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Diagram of the Rayleigh and Raman Scattering Processes</a:t>
            </a:r>
            <a:endParaRPr lang="ru-RU" sz="1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EC329E5-8497-4752-999E-2347FD7AD278}"/>
              </a:ext>
            </a:extLst>
          </p:cNvPr>
          <p:cNvSpPr txBox="1"/>
          <p:nvPr/>
        </p:nvSpPr>
        <p:spPr>
          <a:xfrm>
            <a:off x="272958" y="5930769"/>
            <a:ext cx="11646084" cy="677108"/>
          </a:xfrm>
          <a:prstGeom prst="rect">
            <a:avLst/>
          </a:prstGeom>
          <a:noFill/>
        </p:spPr>
        <p:txBody>
          <a:bodyPr wrap="square" rtlCol="0">
            <a:spAutoFit/>
          </a:bodyPr>
          <a:lstStyle/>
          <a:p>
            <a:pPr algn="ctr"/>
            <a:r>
              <a:rPr lang="en-US" sz="1900" b="1" dirty="0">
                <a:latin typeface="Arial" panose="020B0604020202020204" pitchFamily="34" charset="0"/>
                <a:cs typeface="Arial" panose="020B0604020202020204" pitchFamily="34" charset="0"/>
              </a:rPr>
              <a:t>The amount of energy lost is seen as a change in energy (wavelength) of the irradiating photon. This energy loss is characteristic for a particular bond in the molecule. </a:t>
            </a:r>
            <a:endParaRPr lang="ru-RU" sz="19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98322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Рисунок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4792" y="3743661"/>
            <a:ext cx="5453377" cy="232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Рисунок 12" descr="D:\CARS works\2015\Biology_For_Paper\C-9_s obodkom_from 3 of june 2015\results\Панорама_4_in_1_.png"/>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2154791" y="956178"/>
            <a:ext cx="7920880" cy="2095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rot="16200000">
            <a:off x="814521" y="4738712"/>
            <a:ext cx="221887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3D-sectioning</a:t>
            </a:r>
            <a:endParaRPr kumimoji="0" lang="ru-RU"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1830673" y="67272"/>
            <a:ext cx="8675965"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Imaging of twinned BR crystals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one of the most common crystal-growth defects in protein crystallography. </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ru-RU"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p:cNvSpPr txBox="1"/>
          <p:nvPr/>
        </p:nvSpPr>
        <p:spPr>
          <a:xfrm>
            <a:off x="2783632" y="3051325"/>
            <a:ext cx="51125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Scan area 48x48um, resolution: 2pl/1µm,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data accumulation time ~ 2s</a:t>
            </a:r>
          </a:p>
        </p:txBody>
      </p:sp>
      <p:graphicFrame>
        <p:nvGraphicFramePr>
          <p:cNvPr id="2" name="Объект 1"/>
          <p:cNvGraphicFramePr>
            <a:graphicFrameLocks noChangeAspect="1"/>
          </p:cNvGraphicFramePr>
          <p:nvPr>
            <p:extLst/>
          </p:nvPr>
        </p:nvGraphicFramePr>
        <p:xfrm>
          <a:off x="7680176" y="3976353"/>
          <a:ext cx="2862660" cy="2088300"/>
        </p:xfrm>
        <a:graphic>
          <a:graphicData uri="http://schemas.openxmlformats.org/presentationml/2006/ole">
            <mc:AlternateContent xmlns:mc="http://schemas.openxmlformats.org/markup-compatibility/2006">
              <mc:Choice xmlns:v="urn:schemas-microsoft-com:vml" Requires="v">
                <p:oleObj spid="_x0000_s86088" name="Graph" r:id="rId6" imgW="4160520" imgH="2887980" progId="">
                  <p:embed/>
                </p:oleObj>
              </mc:Choice>
              <mc:Fallback>
                <p:oleObj name="Graph" r:id="rId6" imgW="4160520" imgH="2887980" progId="">
                  <p:embed/>
                  <p:pic>
                    <p:nvPicPr>
                      <p:cNvPr id="2" name="Объект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0176" y="3976353"/>
                        <a:ext cx="2862660" cy="2088300"/>
                      </a:xfrm>
                      <a:prstGeom prst="rect">
                        <a:avLst/>
                      </a:prstGeom>
                      <a:noFill/>
                      <a:ln w="15875">
                        <a:solidFill>
                          <a:srgbClr val="C0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8244472" y="764704"/>
            <a:ext cx="195598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P-CARS,</a:t>
            </a:r>
            <a:r>
              <a:rPr kumimoji="0" lang="ru-RU"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1529с</a:t>
            </a: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t>
            </a:r>
            <a:r>
              <a:rPr kumimoji="0" lang="ru-RU" sz="16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-1</a:t>
            </a:r>
            <a:endParaRPr kumimoji="0" lang="en-US" sz="1600" b="1" i="0"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1" name="Прямая со стрелкой 10"/>
          <p:cNvCxnSpPr/>
          <p:nvPr/>
        </p:nvCxnSpPr>
        <p:spPr>
          <a:xfrm>
            <a:off x="8832304" y="2132856"/>
            <a:ext cx="792088" cy="27713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a:off x="9264352" y="2708920"/>
            <a:ext cx="364232" cy="187220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555358" y="6049770"/>
            <a:ext cx="334598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Raman spectra in the central part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the BR crystal is similar to that                     of in the boundary rim.</a:t>
            </a:r>
            <a:endParaRPr kumimoji="0" lang="ru-RU"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2306896" y="6102450"/>
            <a:ext cx="514916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boundary rim is not well ordered part of the crystal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SONICC fails to display any signs of the rim.</a:t>
            </a:r>
            <a:endParaRPr kumimoji="0" lang="ru-RU"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Номер слайда 2"/>
          <p:cNvSpPr txBox="1">
            <a:spLocks/>
          </p:cNvSpPr>
          <p:nvPr/>
        </p:nvSpPr>
        <p:spPr bwMode="auto">
          <a:xfrm>
            <a:off x="11784632" y="6476585"/>
            <a:ext cx="4073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Arial" charset="0"/>
              <a:buNone/>
              <a:tabLst/>
              <a:defRPr/>
            </a:pPr>
            <a:fld id="{00BC50F8-9B4C-4D46-8920-2FE3B9E2EA94}" type="slidenum">
              <a:rPr kumimoji="0" lang="ro-RO" altLang="ru-RU" sz="1200" b="1"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 typeface="Arial" charset="0"/>
                <a:buNone/>
                <a:tabLst/>
                <a:defRPr/>
              </a:pPr>
              <a:t>30</a:t>
            </a:fld>
            <a:endParaRPr kumimoji="0" lang="ro-RO" altLang="ru-RU" sz="1200" b="1"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95305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443" y="260649"/>
            <a:ext cx="12093375" cy="954107"/>
          </a:xfrm>
          <a:prstGeom prst="rect">
            <a:avLst/>
          </a:prstGeom>
          <a:noFill/>
        </p:spPr>
        <p:txBody>
          <a:bodyPr wrap="none" rtlCol="0">
            <a:spAutoFit/>
          </a:bodyPr>
          <a:lstStyle/>
          <a:p>
            <a:pPr algn="ctr"/>
            <a:r>
              <a:rPr lang="en-US" sz="2800" b="1" dirty="0">
                <a:solidFill>
                  <a:prstClr val="black"/>
                </a:solidFill>
                <a:latin typeface="Arial" panose="020B0604020202020204" pitchFamily="34" charset="0"/>
                <a:cs typeface="Arial" panose="020B0604020202020204" pitchFamily="34" charset="0"/>
              </a:rPr>
              <a:t>Identifying the smallest sized BR </a:t>
            </a:r>
            <a:r>
              <a:rPr lang="en-US" sz="2800" b="1" dirty="0">
                <a:latin typeface="Arial" panose="020B0604020202020204" pitchFamily="34" charset="0"/>
                <a:cs typeface="Arial" panose="020B0604020202020204" pitchFamily="34" charset="0"/>
              </a:rPr>
              <a:t>crystals (~4 </a:t>
            </a:r>
            <a:r>
              <a:rPr lang="en-GB" sz="2800" b="1" dirty="0">
                <a:solidFill>
                  <a:prstClr val="black"/>
                </a:solidFill>
                <a:latin typeface="Arial" panose="020B0604020202020204" pitchFamily="34" charset="0"/>
                <a:cs typeface="Arial" panose="020B0604020202020204" pitchFamily="34" charset="0"/>
              </a:rPr>
              <a:t>µ</a:t>
            </a:r>
            <a:r>
              <a:rPr lang="en-US" sz="2800" b="1" dirty="0">
                <a:latin typeface="Arial" panose="020B0604020202020204" pitchFamily="34" charset="0"/>
                <a:cs typeface="Arial" panose="020B0604020202020204" pitchFamily="34" charset="0"/>
                <a:sym typeface="Symbol"/>
              </a:rPr>
              <a:t>m</a:t>
            </a:r>
            <a:r>
              <a:rPr lang="en-US" sz="2800" b="1" dirty="0">
                <a:latin typeface="Arial" panose="020B0604020202020204" pitchFamily="34" charset="0"/>
                <a:cs typeface="Arial" panose="020B0604020202020204" pitchFamily="34" charset="0"/>
              </a:rPr>
              <a:t> down to submicron)</a:t>
            </a:r>
          </a:p>
          <a:p>
            <a:pPr algn="ctr"/>
            <a:r>
              <a:rPr lang="en-US" sz="2800" b="1" dirty="0">
                <a:solidFill>
                  <a:prstClr val="black"/>
                </a:solidFill>
                <a:latin typeface="Arial" panose="020B0604020202020204" pitchFamily="34" charset="0"/>
                <a:cs typeface="Arial" panose="020B0604020202020204" pitchFamily="34" charset="0"/>
              </a:rPr>
              <a:t>by P-CARS vs SONICC (SHG)</a:t>
            </a:r>
            <a:endParaRPr lang="ru-RU" sz="2800" b="1" dirty="0">
              <a:solidFill>
                <a:prstClr val="black"/>
              </a:solidFill>
              <a:latin typeface="Arial" panose="020B0604020202020204" pitchFamily="34" charset="0"/>
              <a:cs typeface="Arial" panose="020B0604020202020204" pitchFamily="34" charset="0"/>
            </a:endParaRPr>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75520" y="1599209"/>
            <a:ext cx="2736304"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676601" y="4293096"/>
            <a:ext cx="1928733" cy="369332"/>
          </a:xfrm>
          <a:prstGeom prst="rect">
            <a:avLst/>
          </a:prstGeom>
          <a:noFill/>
        </p:spPr>
        <p:txBody>
          <a:bodyPr wrap="none" rtlCol="0">
            <a:spAutoFit/>
          </a:bodyPr>
          <a:lstStyle/>
          <a:p>
            <a:r>
              <a:rPr lang="en-US" b="1" dirty="0">
                <a:solidFill>
                  <a:prstClr val="white"/>
                </a:solidFill>
                <a:latin typeface="Arial" panose="020B0604020202020204" pitchFamily="34" charset="0"/>
                <a:cs typeface="Arial" panose="020B0604020202020204" pitchFamily="34" charset="0"/>
              </a:rPr>
              <a:t>P-CARS, 8x8um</a:t>
            </a:r>
            <a:endParaRPr lang="ru-RU" b="1" dirty="0">
              <a:solidFill>
                <a:prstClr val="white"/>
              </a:solidFill>
              <a:latin typeface="Arial" panose="020B0604020202020204" pitchFamily="34" charset="0"/>
              <a:cs typeface="Arial" panose="020B0604020202020204" pitchFamily="34" charset="0"/>
            </a:endParaRPr>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32974" y="1599209"/>
            <a:ext cx="2736304"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589462" y="1580504"/>
            <a:ext cx="2755010" cy="2755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Скругленный прямоугольник 8"/>
          <p:cNvSpPr/>
          <p:nvPr/>
        </p:nvSpPr>
        <p:spPr>
          <a:xfrm>
            <a:off x="1869030" y="1300265"/>
            <a:ext cx="8475443" cy="855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latin typeface="Lucida Sans Unicode"/>
            </a:endParaRPr>
          </a:p>
        </p:txBody>
      </p:sp>
      <p:sp>
        <p:nvSpPr>
          <p:cNvPr id="11" name="TextBox 10"/>
          <p:cNvSpPr txBox="1"/>
          <p:nvPr/>
        </p:nvSpPr>
        <p:spPr>
          <a:xfrm>
            <a:off x="2179306" y="3820398"/>
            <a:ext cx="1920719" cy="369332"/>
          </a:xfrm>
          <a:prstGeom prst="rect">
            <a:avLst/>
          </a:prstGeom>
          <a:noFill/>
        </p:spPr>
        <p:txBody>
          <a:bodyPr wrap="none" rtlCol="0">
            <a:spAutoFit/>
          </a:bodyPr>
          <a:lstStyle/>
          <a:p>
            <a:r>
              <a:rPr lang="en-US" b="1" dirty="0">
                <a:solidFill>
                  <a:prstClr val="white"/>
                </a:solidFill>
                <a:latin typeface="Arial" panose="020B0604020202020204" pitchFamily="34" charset="0"/>
                <a:cs typeface="Arial" panose="020B0604020202020204" pitchFamily="34" charset="0"/>
              </a:rPr>
              <a:t>P-CARS, 8x8</a:t>
            </a:r>
            <a:r>
              <a:rPr lang="en-GB" b="1" dirty="0">
                <a:solidFill>
                  <a:schemeClr val="bg1"/>
                </a:solidFill>
                <a:latin typeface="Arial" panose="020B0604020202020204" pitchFamily="34" charset="0"/>
                <a:cs typeface="Arial" panose="020B0604020202020204" pitchFamily="34" charset="0"/>
              </a:rPr>
              <a:t>µ</a:t>
            </a:r>
            <a:r>
              <a:rPr lang="en-US" b="1" dirty="0">
                <a:solidFill>
                  <a:prstClr val="white"/>
                </a:solidFill>
                <a:latin typeface="Arial" panose="020B0604020202020204" pitchFamily="34" charset="0"/>
                <a:cs typeface="Arial" panose="020B0604020202020204" pitchFamily="34" charset="0"/>
              </a:rPr>
              <a:t>m</a:t>
            </a:r>
            <a:endParaRPr lang="ru-RU" b="1" dirty="0">
              <a:solidFill>
                <a:prstClr val="white"/>
              </a:solidFill>
              <a:latin typeface="Arial" panose="020B0604020202020204" pitchFamily="34" charset="0"/>
              <a:cs typeface="Arial" panose="020B0604020202020204" pitchFamily="34" charset="0"/>
            </a:endParaRPr>
          </a:p>
        </p:txBody>
      </p:sp>
      <p:sp>
        <p:nvSpPr>
          <p:cNvPr id="12" name="TextBox 11"/>
          <p:cNvSpPr txBox="1"/>
          <p:nvPr/>
        </p:nvSpPr>
        <p:spPr>
          <a:xfrm>
            <a:off x="7946774" y="3828800"/>
            <a:ext cx="1933543" cy="369332"/>
          </a:xfrm>
          <a:prstGeom prst="rect">
            <a:avLst/>
          </a:prstGeom>
          <a:noFill/>
        </p:spPr>
        <p:txBody>
          <a:bodyPr wrap="none" rtlCol="0">
            <a:spAutoFit/>
          </a:bodyPr>
          <a:lstStyle/>
          <a:p>
            <a:r>
              <a:rPr lang="en-US" b="1" dirty="0">
                <a:solidFill>
                  <a:prstClr val="white"/>
                </a:solidFill>
                <a:latin typeface="Arial" panose="020B0604020202020204" pitchFamily="34" charset="0"/>
                <a:cs typeface="Arial" panose="020B0604020202020204" pitchFamily="34" charset="0"/>
              </a:rPr>
              <a:t>SONICC, 8x8</a:t>
            </a:r>
            <a:r>
              <a:rPr lang="en-GB" b="1" dirty="0">
                <a:solidFill>
                  <a:schemeClr val="bg1"/>
                </a:solidFill>
                <a:latin typeface="Arial" panose="020B0604020202020204" pitchFamily="34" charset="0"/>
                <a:cs typeface="Arial" panose="020B0604020202020204" pitchFamily="34" charset="0"/>
              </a:rPr>
              <a:t>µ</a:t>
            </a:r>
            <a:r>
              <a:rPr lang="en-US" b="1" dirty="0">
                <a:solidFill>
                  <a:prstClr val="white"/>
                </a:solidFill>
                <a:latin typeface="Arial" panose="020B0604020202020204" pitchFamily="34" charset="0"/>
                <a:cs typeface="Arial" panose="020B0604020202020204" pitchFamily="34" charset="0"/>
              </a:rPr>
              <a:t>m</a:t>
            </a:r>
            <a:endParaRPr lang="ru-RU" b="1" dirty="0">
              <a:solidFill>
                <a:prstClr val="white"/>
              </a:solidFill>
              <a:latin typeface="Arial" panose="020B0604020202020204" pitchFamily="34" charset="0"/>
              <a:cs typeface="Arial" panose="020B0604020202020204" pitchFamily="34" charset="0"/>
            </a:endParaRPr>
          </a:p>
        </p:txBody>
      </p:sp>
      <p:sp>
        <p:nvSpPr>
          <p:cNvPr id="13" name="TextBox 12"/>
          <p:cNvSpPr txBox="1"/>
          <p:nvPr/>
        </p:nvSpPr>
        <p:spPr>
          <a:xfrm>
            <a:off x="4388972" y="4581128"/>
            <a:ext cx="3595856" cy="1477328"/>
          </a:xfrm>
          <a:prstGeom prst="rect">
            <a:avLst/>
          </a:prstGeom>
          <a:noFill/>
        </p:spPr>
        <p:txBody>
          <a:bodyPr wrap="none" rtlCol="0">
            <a:spAutoFit/>
          </a:bodyPr>
          <a:lstStyle/>
          <a:p>
            <a:r>
              <a:rPr lang="en-US" b="1" dirty="0">
                <a:solidFill>
                  <a:prstClr val="black"/>
                </a:solidFill>
                <a:latin typeface="Arial" panose="020B0604020202020204" pitchFamily="34" charset="0"/>
                <a:cs typeface="Arial" panose="020B0604020202020204" pitchFamily="34" charset="0"/>
              </a:rPr>
              <a:t>Scan area 8x8um</a:t>
            </a:r>
          </a:p>
          <a:p>
            <a:r>
              <a:rPr lang="en-US" b="1" dirty="0">
                <a:solidFill>
                  <a:prstClr val="black"/>
                </a:solidFill>
                <a:latin typeface="Arial" panose="020B0604020202020204" pitchFamily="34" charset="0"/>
                <a:cs typeface="Arial" panose="020B0604020202020204" pitchFamily="34" charset="0"/>
              </a:rPr>
              <a:t>Resolution: 2pl/1</a:t>
            </a:r>
            <a:r>
              <a:rPr lang="en-GB" b="1" dirty="0">
                <a:solidFill>
                  <a:prstClr val="black"/>
                </a:solidFill>
                <a:latin typeface="Arial" panose="020B0604020202020204" pitchFamily="34" charset="0"/>
                <a:cs typeface="Arial" panose="020B0604020202020204" pitchFamily="34" charset="0"/>
              </a:rPr>
              <a:t>µ</a:t>
            </a:r>
            <a:r>
              <a:rPr lang="en-US" b="1" dirty="0">
                <a:solidFill>
                  <a:prstClr val="black"/>
                </a:solidFill>
                <a:latin typeface="Arial" panose="020B0604020202020204" pitchFamily="34" charset="0"/>
                <a:cs typeface="Arial" panose="020B0604020202020204" pitchFamily="34" charset="0"/>
              </a:rPr>
              <a:t>m</a:t>
            </a:r>
          </a:p>
          <a:p>
            <a:r>
              <a:rPr lang="en-US" b="1" dirty="0">
                <a:solidFill>
                  <a:prstClr val="black"/>
                </a:solidFill>
                <a:latin typeface="Arial" panose="020B0604020202020204" pitchFamily="34" charset="0"/>
                <a:cs typeface="Arial" panose="020B0604020202020204" pitchFamily="34" charset="0"/>
              </a:rPr>
              <a:t>Data acquisition time ~2s</a:t>
            </a:r>
          </a:p>
          <a:p>
            <a:r>
              <a:rPr lang="en-US" b="1" dirty="0">
                <a:solidFill>
                  <a:prstClr val="black"/>
                </a:solidFill>
                <a:latin typeface="Arial" panose="020B0604020202020204" pitchFamily="34" charset="0"/>
                <a:cs typeface="Arial" panose="020B0604020202020204" pitchFamily="34" charset="0"/>
              </a:rPr>
              <a:t>P-CARS image at ~ 1529cm</a:t>
            </a:r>
            <a:r>
              <a:rPr lang="en-US" b="1" baseline="30000" dirty="0">
                <a:solidFill>
                  <a:prstClr val="black"/>
                </a:solidFill>
                <a:latin typeface="Arial" panose="020B0604020202020204" pitchFamily="34" charset="0"/>
                <a:cs typeface="Arial" panose="020B0604020202020204" pitchFamily="34" charset="0"/>
              </a:rPr>
              <a:t>-1 </a:t>
            </a:r>
            <a:endParaRPr lang="ru-RU" b="1" dirty="0">
              <a:solidFill>
                <a:prstClr val="black"/>
              </a:solidFill>
              <a:latin typeface="Arial" panose="020B0604020202020204" pitchFamily="34" charset="0"/>
              <a:cs typeface="Arial" panose="020B0604020202020204" pitchFamily="34" charset="0"/>
            </a:endParaRPr>
          </a:p>
          <a:p>
            <a:r>
              <a:rPr lang="en-US" b="1" dirty="0">
                <a:solidFill>
                  <a:prstClr val="black"/>
                </a:solidFill>
                <a:latin typeface="Arial" panose="020B0604020202020204" pitchFamily="34" charset="0"/>
                <a:cs typeface="Arial" panose="020B0604020202020204" pitchFamily="34" charset="0"/>
              </a:rPr>
              <a:t>SONICC image at SHG (532nm)</a:t>
            </a:r>
            <a:endParaRPr lang="ru-RU" b="1" dirty="0">
              <a:solidFill>
                <a:prstClr val="black"/>
              </a:solidFill>
              <a:latin typeface="Arial" panose="020B0604020202020204" pitchFamily="34" charset="0"/>
              <a:cs typeface="Arial" panose="020B0604020202020204" pitchFamily="34" charset="0"/>
            </a:endParaRPr>
          </a:p>
        </p:txBody>
      </p:sp>
      <p:sp>
        <p:nvSpPr>
          <p:cNvPr id="15" name="TextBox 14"/>
          <p:cNvSpPr txBox="1"/>
          <p:nvPr/>
        </p:nvSpPr>
        <p:spPr>
          <a:xfrm>
            <a:off x="5136760" y="3820398"/>
            <a:ext cx="1920719" cy="369332"/>
          </a:xfrm>
          <a:prstGeom prst="rect">
            <a:avLst/>
          </a:prstGeom>
          <a:noFill/>
        </p:spPr>
        <p:txBody>
          <a:bodyPr wrap="none" rtlCol="0">
            <a:spAutoFit/>
          </a:bodyPr>
          <a:lstStyle/>
          <a:p>
            <a:r>
              <a:rPr lang="en-US" b="1" dirty="0">
                <a:solidFill>
                  <a:prstClr val="white"/>
                </a:solidFill>
                <a:latin typeface="Arial" panose="020B0604020202020204" pitchFamily="34" charset="0"/>
                <a:cs typeface="Arial" panose="020B0604020202020204" pitchFamily="34" charset="0"/>
              </a:rPr>
              <a:t>P-CARS, 8x8</a:t>
            </a:r>
            <a:r>
              <a:rPr lang="en-GB" b="1" dirty="0">
                <a:solidFill>
                  <a:schemeClr val="bg1"/>
                </a:solidFill>
                <a:latin typeface="Arial" panose="020B0604020202020204" pitchFamily="34" charset="0"/>
                <a:cs typeface="Arial" panose="020B0604020202020204" pitchFamily="34" charset="0"/>
              </a:rPr>
              <a:t>µ</a:t>
            </a:r>
            <a:r>
              <a:rPr lang="en-US" b="1" dirty="0">
                <a:solidFill>
                  <a:prstClr val="white"/>
                </a:solidFill>
                <a:latin typeface="Arial" panose="020B0604020202020204" pitchFamily="34" charset="0"/>
                <a:cs typeface="Arial" panose="020B0604020202020204" pitchFamily="34" charset="0"/>
              </a:rPr>
              <a:t>m</a:t>
            </a:r>
            <a:endParaRPr lang="ru-RU" b="1" dirty="0">
              <a:solidFill>
                <a:prstClr val="white"/>
              </a:solidFill>
              <a:latin typeface="Arial" panose="020B0604020202020204" pitchFamily="34" charset="0"/>
              <a:cs typeface="Arial" panose="020B0604020202020204" pitchFamily="34" charset="0"/>
            </a:endParaRPr>
          </a:p>
        </p:txBody>
      </p:sp>
      <p:sp>
        <p:nvSpPr>
          <p:cNvPr id="14" name="Номер слайда 2"/>
          <p:cNvSpPr txBox="1">
            <a:spLocks/>
          </p:cNvSpPr>
          <p:nvPr/>
        </p:nvSpPr>
        <p:spPr bwMode="auto">
          <a:xfrm>
            <a:off x="10039672" y="6414788"/>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None/>
            </a:pPr>
            <a:fld id="{00BC50F8-9B4C-4D46-8920-2FE3B9E2EA94}" type="slidenum">
              <a:rPr lang="ro-RO" altLang="ru-RU" sz="1200" b="1">
                <a:solidFill>
                  <a:srgbClr val="000000"/>
                </a:solidFill>
                <a:latin typeface="Arial" charset="0"/>
                <a:cs typeface="Arial" charset="0"/>
              </a:rPr>
              <a:pPr algn="r" eaLnBrk="1" fontAlgn="base" hangingPunct="1">
                <a:spcBef>
                  <a:spcPct val="0"/>
                </a:spcBef>
                <a:spcAft>
                  <a:spcPct val="0"/>
                </a:spcAft>
                <a:buNone/>
              </a:pPr>
              <a:t>31</a:t>
            </a:fld>
            <a:endParaRPr lang="ro-RO" altLang="ru-RU" sz="1200" b="1" dirty="0">
              <a:solidFill>
                <a:srgbClr val="000000"/>
              </a:solidFill>
              <a:latin typeface="Arial" charset="0"/>
              <a:cs typeface="Arial" charset="0"/>
            </a:endParaRPr>
          </a:p>
        </p:txBody>
      </p:sp>
      <p:sp>
        <p:nvSpPr>
          <p:cNvPr id="16" name="Прямоугольник 15">
            <a:extLst>
              <a:ext uri="{FF2B5EF4-FFF2-40B4-BE49-F238E27FC236}">
                <a16:creationId xmlns:a16="http://schemas.microsoft.com/office/drawing/2014/main" id="{34029642-B604-442E-A4FC-553B15EC6A63}"/>
              </a:ext>
            </a:extLst>
          </p:cNvPr>
          <p:cNvSpPr/>
          <p:nvPr/>
        </p:nvSpPr>
        <p:spPr>
          <a:xfrm>
            <a:off x="8870121" y="6305956"/>
            <a:ext cx="2441694" cy="369332"/>
          </a:xfrm>
          <a:prstGeom prst="rect">
            <a:avLst/>
          </a:prstGeom>
          <a:solidFill>
            <a:schemeClr val="tx2">
              <a:lumMod val="50000"/>
            </a:schemeClr>
          </a:solidFill>
        </p:spPr>
        <p:txBody>
          <a:bodyPr wrap="none">
            <a:spAutoFit/>
          </a:bodyPr>
          <a:lstStyle/>
          <a:p>
            <a:r>
              <a:rPr lang="en-US" b="1" i="1" dirty="0">
                <a:solidFill>
                  <a:schemeClr val="bg1"/>
                </a:solidFill>
                <a:latin typeface="Arial" panose="020B0604020202020204" pitchFamily="34" charset="0"/>
                <a:ea typeface="Calibri" panose="020F0502020204030204" pitchFamily="34" charset="0"/>
              </a:rPr>
              <a:t>JACS, 2016, 138(41)</a:t>
            </a:r>
            <a:r>
              <a:rPr lang="en-US" b="1" i="1" dirty="0">
                <a:latin typeface="Arial" panose="020B0604020202020204" pitchFamily="34" charset="0"/>
                <a:ea typeface="Calibri" panose="020F0502020204030204" pitchFamily="34" charset="0"/>
              </a:rPr>
              <a:t>)</a:t>
            </a:r>
            <a:endParaRPr lang="ru-RU" b="1" i="1" dirty="0"/>
          </a:p>
        </p:txBody>
      </p:sp>
    </p:spTree>
    <p:extLst>
      <p:ext uri="{BB962C8B-B14F-4D97-AF65-F5344CB8AC3E}">
        <p14:creationId xmlns:p14="http://schemas.microsoft.com/office/powerpoint/2010/main" val="114698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Номер слайда 2">
            <a:extLst>
              <a:ext uri="{FF2B5EF4-FFF2-40B4-BE49-F238E27FC236}">
                <a16:creationId xmlns:a16="http://schemas.microsoft.com/office/drawing/2014/main" id="{A16FF1FE-72D0-44CB-A44E-1BE05B9D15B5}"/>
              </a:ext>
            </a:extLst>
          </p:cNvPr>
          <p:cNvSpPr txBox="1">
            <a:spLocks/>
          </p:cNvSpPr>
          <p:nvPr/>
        </p:nvSpPr>
        <p:spPr bwMode="auto">
          <a:xfrm>
            <a:off x="11197288" y="6501342"/>
            <a:ext cx="10074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1219170" eaLnBrk="1" fontAlgn="base" hangingPunct="1">
              <a:spcBef>
                <a:spcPct val="0"/>
              </a:spcBef>
              <a:spcAft>
                <a:spcPct val="0"/>
              </a:spcAft>
              <a:buNone/>
            </a:pPr>
            <a:fld id="{00BC50F8-9B4C-4D46-8920-2FE3B9E2EA94}" type="slidenum">
              <a:rPr lang="ro-RO" altLang="ru-RU" sz="1200" b="1">
                <a:solidFill>
                  <a:srgbClr val="000000"/>
                </a:solidFill>
                <a:latin typeface="Arial" charset="0"/>
                <a:cs typeface="Arial" charset="0"/>
              </a:rPr>
              <a:pPr algn="r" defTabSz="1219170" eaLnBrk="1" fontAlgn="base" hangingPunct="1">
                <a:spcBef>
                  <a:spcPct val="0"/>
                </a:spcBef>
                <a:spcAft>
                  <a:spcPct val="0"/>
                </a:spcAft>
                <a:buNone/>
              </a:pPr>
              <a:t>32</a:t>
            </a:fld>
            <a:endParaRPr lang="ro-RO" altLang="ru-RU" sz="1200" b="1" dirty="0">
              <a:solidFill>
                <a:srgbClr val="000000"/>
              </a:solidFill>
              <a:latin typeface="Arial" charset="0"/>
              <a:cs typeface="Arial" charset="0"/>
            </a:endParaRPr>
          </a:p>
        </p:txBody>
      </p:sp>
      <p:sp>
        <p:nvSpPr>
          <p:cNvPr id="12" name="TextBox 11">
            <a:extLst>
              <a:ext uri="{FF2B5EF4-FFF2-40B4-BE49-F238E27FC236}">
                <a16:creationId xmlns:a16="http://schemas.microsoft.com/office/drawing/2014/main" id="{64D6EED4-4B6E-4512-8CD9-76DCBEDC1452}"/>
              </a:ext>
            </a:extLst>
          </p:cNvPr>
          <p:cNvSpPr txBox="1"/>
          <p:nvPr/>
        </p:nvSpPr>
        <p:spPr>
          <a:xfrm>
            <a:off x="2855640" y="1196752"/>
            <a:ext cx="9038051" cy="1077218"/>
          </a:xfrm>
          <a:prstGeom prst="rect">
            <a:avLst/>
          </a:prstGeom>
          <a:noFill/>
        </p:spPr>
        <p:txBody>
          <a:bodyPr wrap="none" rtlCol="0">
            <a:spAutoFit/>
          </a:bodyPr>
          <a:lstStyle/>
          <a:p>
            <a:pPr algn="ctr"/>
            <a:r>
              <a:rPr lang="en-US" sz="3200" b="1" dirty="0">
                <a:latin typeface="Arial" panose="020B0604020202020204" pitchFamily="34" charset="0"/>
                <a:cs typeface="Arial" panose="020B0604020202020204" pitchFamily="34" charset="0"/>
              </a:rPr>
              <a:t>Raman detection of a few/single molecule(s)  </a:t>
            </a:r>
          </a:p>
          <a:p>
            <a:pPr algn="ctr"/>
            <a:r>
              <a:rPr lang="en-US" sz="3200" b="1" dirty="0">
                <a:latin typeface="Arial" panose="020B0604020202020204" pitchFamily="34" charset="0"/>
                <a:cs typeface="Arial" panose="020B0604020202020204" pitchFamily="34" charset="0"/>
              </a:rPr>
              <a:t>for ultrasensitive biosensing </a:t>
            </a:r>
            <a:endParaRPr lang="ru-RU" sz="3200" b="1" dirty="0">
              <a:latin typeface="Arial" panose="020B0604020202020204" pitchFamily="34" charset="0"/>
              <a:cs typeface="Arial" panose="020B0604020202020204" pitchFamily="34" charset="0"/>
            </a:endParaRPr>
          </a:p>
        </p:txBody>
      </p:sp>
      <p:pic>
        <p:nvPicPr>
          <p:cNvPr id="83970" name="Picture 2" descr="New method can image single molecules and identify its atoms">
            <a:extLst>
              <a:ext uri="{FF2B5EF4-FFF2-40B4-BE49-F238E27FC236}">
                <a16:creationId xmlns:a16="http://schemas.microsoft.com/office/drawing/2014/main" id="{39E4ABB7-9BB1-4889-8B6E-C590C8BECF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7888" y="2891854"/>
            <a:ext cx="4050035" cy="2991603"/>
          </a:xfrm>
          <a:prstGeom prst="rect">
            <a:avLst/>
          </a:prstGeom>
          <a:noFill/>
          <a:extLst>
            <a:ext uri="{909E8E84-426E-40DD-AFC4-6F175D3DCCD1}">
              <a14:hiddenFill xmlns:a14="http://schemas.microsoft.com/office/drawing/2010/main">
                <a:solidFill>
                  <a:srgbClr val="FFFFFF"/>
                </a:solidFill>
              </a14:hiddenFill>
            </a:ext>
          </a:extLst>
        </p:spPr>
      </p:pic>
      <p:sp>
        <p:nvSpPr>
          <p:cNvPr id="14" name="Овал 13">
            <a:extLst>
              <a:ext uri="{FF2B5EF4-FFF2-40B4-BE49-F238E27FC236}">
                <a16:creationId xmlns:a16="http://schemas.microsoft.com/office/drawing/2014/main" id="{85FD4043-DBB8-4706-8D88-A798C2A24D7A}"/>
              </a:ext>
            </a:extLst>
          </p:cNvPr>
          <p:cNvSpPr/>
          <p:nvPr/>
        </p:nvSpPr>
        <p:spPr>
          <a:xfrm>
            <a:off x="1631504" y="1052736"/>
            <a:ext cx="914400" cy="914400"/>
          </a:xfrm>
          <a:prstGeom prst="ellipse">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2</a:t>
            </a:r>
            <a:endParaRPr lang="ru-RU"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51938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30463"/>
            <a:ext cx="12173272" cy="830997"/>
          </a:xfrm>
          <a:prstGeom prst="rect">
            <a:avLst/>
          </a:prstGeom>
          <a:solidFill>
            <a:schemeClr val="tx2">
              <a:lumMod val="50000"/>
            </a:schemeClr>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Ultrasensitive detection of lactoferrin molecules covered by graphene                              at attomolar concentration by Raman spectroscopy</a:t>
            </a:r>
            <a:endParaRPr kumimoji="0" lang="ru-RU"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882" y="2537718"/>
            <a:ext cx="4455571" cy="314418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186882" y="5780782"/>
            <a:ext cx="4576150" cy="830997"/>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SERS spectra of </a:t>
            </a:r>
            <a:r>
              <a:rPr kumimoji="0" lang="en-US"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lactoferrin</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a:t>
            </a:r>
            <a:r>
              <a:rPr kumimoji="0" lang="ru-R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a:t>
            </a:r>
            <a:r>
              <a:rPr kumimoji="0" lang="ru-RU" sz="16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6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6</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to 10</a:t>
            </a:r>
            <a:r>
              <a:rPr kumimoji="0" lang="ru-RU" sz="16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6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18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 concentrations obtained by the collection of the SERS</a:t>
            </a:r>
            <a:r>
              <a:rPr kumimoji="0" lang="ru-R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spectra maps (10 </a:t>
            </a:r>
            <a:r>
              <a:rPr kumimoji="0" lang="ru-R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х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a:t>
            </a:r>
            <a:r>
              <a:rPr kumimoji="0" lang="ru-R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µ</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 </a:t>
            </a:r>
            <a:endParaRPr kumimoji="0" lang="ru-R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Рисунок 12"/>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8231416" y="2498729"/>
            <a:ext cx="3828414" cy="2299075"/>
          </a:xfrm>
          <a:prstGeom prst="rect">
            <a:avLst/>
          </a:prstGeom>
          <a:ln>
            <a:solidFill>
              <a:schemeClr val="tx1"/>
            </a:solidFill>
          </a:ln>
        </p:spPr>
      </p:pic>
      <p:pic>
        <p:nvPicPr>
          <p:cNvPr id="14" name="Рисунок 13"/>
          <p:cNvPicPr>
            <a:picLocks noChangeAspect="1"/>
          </p:cNvPicPr>
          <p:nvPr/>
        </p:nvPicPr>
        <p:blipFill>
          <a:blip r:embed="rId6"/>
          <a:stretch>
            <a:fillRect/>
          </a:stretch>
        </p:blipFill>
        <p:spPr>
          <a:xfrm>
            <a:off x="4719237" y="3313168"/>
            <a:ext cx="3435395" cy="1485900"/>
          </a:xfrm>
          <a:prstGeom prst="rect">
            <a:avLst/>
          </a:prstGeom>
          <a:ln>
            <a:solidFill>
              <a:schemeClr val="tx1"/>
            </a:solidFill>
          </a:ln>
        </p:spPr>
      </p:pic>
      <p:sp>
        <p:nvSpPr>
          <p:cNvPr id="15" name="TextBox 14"/>
          <p:cNvSpPr txBox="1"/>
          <p:nvPr/>
        </p:nvSpPr>
        <p:spPr>
          <a:xfrm>
            <a:off x="5154804" y="4799068"/>
            <a:ext cx="6571622" cy="1241622"/>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Most of the lactoferrin Raman bands are presented in the spectrum at the 10</a:t>
            </a:r>
            <a:r>
              <a:rPr kumimoji="0" lang="en-US" sz="1867"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-18</a:t>
            </a:r>
            <a:r>
              <a:rPr kumimoji="0" lang="en-US" sz="18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 concentration: </a:t>
            </a:r>
          </a:p>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1002 cm</a:t>
            </a:r>
            <a:r>
              <a:rPr kumimoji="0" lang="en-US" sz="1867"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ru-RU" sz="1867"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ru-RU" sz="18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Phe</a:t>
            </a:r>
            <a:r>
              <a:rPr kumimoji="0" lang="en-US" sz="18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1290 cm</a:t>
            </a:r>
            <a:r>
              <a:rPr kumimoji="0" lang="en-US" sz="1867"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ru-RU" sz="1867"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ru-RU" sz="18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Amide III), 1340 cm</a:t>
            </a:r>
            <a:r>
              <a:rPr kumimoji="0" lang="en-US" sz="1867"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ru-RU" sz="1867"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ru-RU" sz="18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67"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Trp</a:t>
            </a:r>
            <a:r>
              <a:rPr kumimoji="0" lang="en-US" sz="18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1440 cm</a:t>
            </a:r>
            <a:r>
              <a:rPr kumimoji="0" lang="en-US" sz="1867"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ru-RU" sz="1867"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ru-RU" sz="18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t>
            </a:r>
            <a:r>
              <a:rPr kumimoji="0" lang="en-US" sz="1867"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18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1605 cm</a:t>
            </a:r>
            <a:r>
              <a:rPr kumimoji="0" lang="en-US" sz="1867"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ru-RU" sz="1867"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ru-RU" sz="18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Tyr) and 1642 cm</a:t>
            </a:r>
            <a:r>
              <a:rPr kumimoji="0" lang="en-US" sz="1867"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en-US" sz="18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(Amide I).</a:t>
            </a:r>
          </a:p>
        </p:txBody>
      </p:sp>
      <p:sp>
        <p:nvSpPr>
          <p:cNvPr id="16" name="TextBox 15"/>
          <p:cNvSpPr txBox="1"/>
          <p:nvPr/>
        </p:nvSpPr>
        <p:spPr>
          <a:xfrm>
            <a:off x="7641910" y="6232123"/>
            <a:ext cx="2877711" cy="379656"/>
          </a:xfrm>
          <a:prstGeom prst="rect">
            <a:avLst/>
          </a:prstGeom>
          <a:solidFill>
            <a:schemeClr val="tx2">
              <a:lumMod val="75000"/>
            </a:schemeClr>
          </a:solidFill>
        </p:spPr>
        <p:txBody>
          <a:bodyPr wrap="none" rtlCol="0">
            <a:spAutoFit/>
          </a:bodyPr>
          <a:lstStyle/>
          <a:p>
            <a:pPr marL="0" marR="0" lvl="0" indent="0" algn="l" defTabSz="1219170" rtl="0" eaLnBrk="0" fontAlgn="auto" latinLnBrk="0" hangingPunct="0">
              <a:lnSpc>
                <a:spcPct val="100000"/>
              </a:lnSpc>
              <a:spcBef>
                <a:spcPts val="0"/>
              </a:spcBef>
              <a:spcAft>
                <a:spcPts val="0"/>
              </a:spcAft>
              <a:buClrTx/>
              <a:buSzTx/>
              <a:buFontTx/>
              <a:buNone/>
              <a:tabLst/>
              <a:defRPr/>
            </a:pPr>
            <a:r>
              <a:rPr kumimoji="0" lang="en-US" sz="1867"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Biosensors, 2019, 9, 34</a:t>
            </a:r>
            <a:endParaRPr kumimoji="0" lang="ru-RU" sz="1867"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Прямоугольник 16"/>
          <p:cNvSpPr/>
          <p:nvPr/>
        </p:nvSpPr>
        <p:spPr>
          <a:xfrm>
            <a:off x="4917286" y="2615904"/>
            <a:ext cx="305724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1F497D">
                    <a:lumMod val="75000"/>
                  </a:srgbClr>
                </a:solidFill>
                <a:latin typeface="Arial" panose="020B0604020202020204" pitchFamily="34" charset="0"/>
                <a:cs typeface="Arial" panose="020B0604020202020204" pitchFamily="34" charset="0"/>
              </a:rPr>
              <a:t>Graphene h</a:t>
            </a:r>
            <a:r>
              <a:rPr kumimoji="0" lang="en-US" sz="1800" b="1" i="0" u="none" strike="noStrike" kern="1200" cap="none" spc="0" normalizeH="0" baseline="0" noProof="0" dirty="0">
                <a:ln>
                  <a:noFill/>
                </a:ln>
                <a:solidFill>
                  <a:srgbClr val="1F497D">
                    <a:lumMod val="75000"/>
                  </a:srgbClr>
                </a:solidFill>
                <a:effectLst/>
                <a:uLnTx/>
                <a:uFillTx/>
                <a:latin typeface="Arial" panose="020B0604020202020204" pitchFamily="34" charset="0"/>
                <a:ea typeface="+mn-ea"/>
                <a:cs typeface="Arial" panose="020B0604020202020204" pitchFamily="34" charset="0"/>
              </a:rPr>
              <a:t>eat sink –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1F497D">
                    <a:lumMod val="75000"/>
                  </a:srgbClr>
                </a:solidFill>
                <a:latin typeface="Arial" panose="020B0604020202020204" pitchFamily="34" charset="0"/>
                <a:cs typeface="Arial" panose="020B0604020202020204" pitchFamily="34" charset="0"/>
              </a:rPr>
              <a:t>o</a:t>
            </a:r>
            <a:r>
              <a:rPr kumimoji="0" lang="en-US" sz="1800" b="1" i="0" u="none" strike="noStrike" kern="1200" cap="none" spc="0" normalizeH="0" baseline="0" noProof="0" dirty="0" err="1">
                <a:ln>
                  <a:noFill/>
                </a:ln>
                <a:solidFill>
                  <a:srgbClr val="1F497D">
                    <a:lumMod val="75000"/>
                  </a:srgbClr>
                </a:solidFill>
                <a:effectLst/>
                <a:uLnTx/>
                <a:uFillTx/>
                <a:latin typeface="Arial" panose="020B0604020202020204" pitchFamily="34" charset="0"/>
                <a:ea typeface="+mn-ea"/>
                <a:cs typeface="Arial" panose="020B0604020202020204" pitchFamily="34" charset="0"/>
              </a:rPr>
              <a:t>vercoming</a:t>
            </a:r>
            <a:r>
              <a:rPr kumimoji="0" lang="en-US" sz="1800" b="1" i="0" u="none" strike="noStrike" kern="1200" cap="none" spc="0" normalizeH="0" baseline="0" noProof="0" dirty="0">
                <a:ln>
                  <a:noFill/>
                </a:ln>
                <a:solidFill>
                  <a:srgbClr val="1F497D">
                    <a:lumMod val="75000"/>
                  </a:srgbClr>
                </a:solidFill>
                <a:effectLst/>
                <a:uLnTx/>
                <a:uFillTx/>
                <a:latin typeface="Arial" panose="020B0604020202020204" pitchFamily="34" charset="0"/>
                <a:ea typeface="+mn-ea"/>
                <a:cs typeface="Arial" panose="020B0604020202020204" pitchFamily="34" charset="0"/>
              </a:rPr>
              <a:t> the limitation </a:t>
            </a: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07585090-A234-4F82-9DD1-9C2B8F1AD5AE}"/>
              </a:ext>
            </a:extLst>
          </p:cNvPr>
          <p:cNvSpPr txBox="1"/>
          <p:nvPr/>
        </p:nvSpPr>
        <p:spPr>
          <a:xfrm>
            <a:off x="9048328" y="2780928"/>
            <a:ext cx="854721" cy="369332"/>
          </a:xfrm>
          <a:prstGeom prst="rect">
            <a:avLst/>
          </a:prstGeom>
          <a:noFill/>
        </p:spPr>
        <p:txBody>
          <a:bodyPr wrap="none" rtlCol="0">
            <a:spAutoFit/>
          </a:bodyPr>
          <a:lstStyle/>
          <a:p>
            <a:r>
              <a:rPr lang="en-US" b="1" dirty="0">
                <a:solidFill>
                  <a:srgbClr val="C00000"/>
                </a:solidFill>
                <a:latin typeface="Arial" panose="020B0604020202020204" pitchFamily="34" charset="0"/>
                <a:cs typeface="Arial" panose="020B0604020202020204" pitchFamily="34" charset="0"/>
              </a:rPr>
              <a:t>10</a:t>
            </a:r>
            <a:r>
              <a:rPr lang="en-US" b="1" baseline="30000" dirty="0">
                <a:solidFill>
                  <a:srgbClr val="C00000"/>
                </a:solidFill>
                <a:latin typeface="Arial" panose="020B0604020202020204" pitchFamily="34" charset="0"/>
                <a:cs typeface="Arial" panose="020B0604020202020204" pitchFamily="34" charset="0"/>
              </a:rPr>
              <a:t>-18</a:t>
            </a:r>
            <a:r>
              <a:rPr lang="en-US" b="1" dirty="0">
                <a:solidFill>
                  <a:srgbClr val="C00000"/>
                </a:solidFill>
                <a:latin typeface="Arial" panose="020B0604020202020204" pitchFamily="34" charset="0"/>
                <a:cs typeface="Arial" panose="020B0604020202020204" pitchFamily="34" charset="0"/>
              </a:rPr>
              <a:t>M</a:t>
            </a:r>
            <a:endParaRPr lang="ru-RU" b="1" dirty="0">
              <a:solidFill>
                <a:srgbClr val="C00000"/>
              </a:solidFill>
              <a:latin typeface="Arial" panose="020B0604020202020204" pitchFamily="34" charset="0"/>
              <a:cs typeface="Arial" panose="020B0604020202020204" pitchFamily="34" charset="0"/>
            </a:endParaRPr>
          </a:p>
        </p:txBody>
      </p:sp>
      <p:sp>
        <p:nvSpPr>
          <p:cNvPr id="19" name="Номер слайда 2">
            <a:extLst>
              <a:ext uri="{FF2B5EF4-FFF2-40B4-BE49-F238E27FC236}">
                <a16:creationId xmlns:a16="http://schemas.microsoft.com/office/drawing/2014/main" id="{EF1F185F-54C5-49FA-99F6-CC9E65C7C0C2}"/>
              </a:ext>
            </a:extLst>
          </p:cNvPr>
          <p:cNvSpPr txBox="1">
            <a:spLocks/>
          </p:cNvSpPr>
          <p:nvPr/>
        </p:nvSpPr>
        <p:spPr bwMode="auto">
          <a:xfrm>
            <a:off x="10039672" y="6414788"/>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None/>
            </a:pPr>
            <a:fld id="{00BC50F8-9B4C-4D46-8920-2FE3B9E2EA94}" type="slidenum">
              <a:rPr lang="ro-RO" altLang="ru-RU" sz="1200" b="1">
                <a:solidFill>
                  <a:srgbClr val="000000"/>
                </a:solidFill>
                <a:latin typeface="Arial" charset="0"/>
                <a:cs typeface="Arial" charset="0"/>
              </a:rPr>
              <a:pPr algn="r" eaLnBrk="1" fontAlgn="base" hangingPunct="1">
                <a:spcBef>
                  <a:spcPct val="0"/>
                </a:spcBef>
                <a:spcAft>
                  <a:spcPct val="0"/>
                </a:spcAft>
                <a:buNone/>
              </a:pPr>
              <a:t>33</a:t>
            </a:fld>
            <a:endParaRPr lang="ro-RO" altLang="ru-RU" sz="1200" b="1" dirty="0">
              <a:solidFill>
                <a:srgbClr val="000000"/>
              </a:solidFill>
              <a:latin typeface="Arial" charset="0"/>
              <a:cs typeface="Arial" charset="0"/>
            </a:endParaRPr>
          </a:p>
        </p:txBody>
      </p:sp>
      <p:sp>
        <p:nvSpPr>
          <p:cNvPr id="18" name="TextBox 17">
            <a:extLst>
              <a:ext uri="{FF2B5EF4-FFF2-40B4-BE49-F238E27FC236}">
                <a16:creationId xmlns:a16="http://schemas.microsoft.com/office/drawing/2014/main" id="{C0B4ED79-6F0E-425E-9F39-FEE072CA90A3}"/>
              </a:ext>
            </a:extLst>
          </p:cNvPr>
          <p:cNvSpPr txBox="1"/>
          <p:nvPr/>
        </p:nvSpPr>
        <p:spPr>
          <a:xfrm>
            <a:off x="325996" y="918573"/>
            <a:ext cx="11521280" cy="1548116"/>
          </a:xfrm>
          <a:prstGeom prst="rect">
            <a:avLst/>
          </a:prstGeom>
          <a:solidFill>
            <a:schemeClr val="bg1"/>
          </a:solidFill>
          <a:ln>
            <a:solidFill>
              <a:schemeClr val="accent1"/>
            </a:solidFill>
          </a:ln>
        </p:spPr>
        <p:txBody>
          <a:bodyPr wrap="square" rtlCol="0">
            <a:spAutoFit/>
          </a:bodyPr>
          <a:lstStyle/>
          <a:p>
            <a:pPr marL="342900" indent="-342900" algn="just">
              <a:buFont typeface="Arial" panose="020B0604020202020204" pitchFamily="34" charset="0"/>
              <a:buChar char="•"/>
            </a:pPr>
            <a:r>
              <a:rPr lang="en-US" sz="2200" b="1" dirty="0">
                <a:latin typeface="Arial" panose="020B0604020202020204" pitchFamily="34" charset="0"/>
                <a:cs typeface="Arial" panose="020B0604020202020204" pitchFamily="34" charset="0"/>
              </a:rPr>
              <a:t>Lactoferrin is a multifunctional glycoprotein that is widely represented in various secretory fluids, such as milk, salvia, tears, etc.</a:t>
            </a:r>
          </a:p>
          <a:p>
            <a:pPr marL="342900" indent="-342900" algn="just">
              <a:lnSpc>
                <a:spcPct val="30000"/>
              </a:lnSpc>
              <a:buFont typeface="Arial" panose="020B0604020202020204" pitchFamily="34" charset="0"/>
              <a:buChar char="•"/>
            </a:pPr>
            <a:endParaRPr lang="en-US" sz="2200" b="1" dirty="0">
              <a:latin typeface="Arial" panose="020B0604020202020204" pitchFamily="34" charset="0"/>
              <a:cs typeface="Arial" panose="020B0604020202020204" pitchFamily="34" charset="0"/>
            </a:endParaRPr>
          </a:p>
          <a:p>
            <a:pPr marL="342900" indent="-342900" algn="just" defTabSz="1219170">
              <a:buFont typeface="Arial" panose="020B0604020202020204" pitchFamily="34" charset="0"/>
              <a:buChar char="•"/>
            </a:pPr>
            <a:r>
              <a:rPr lang="en-US" sz="2200" b="1" dirty="0">
                <a:latin typeface="Arial" panose="020B0604020202020204" pitchFamily="34" charset="0"/>
                <a:cs typeface="Arial" panose="020B0604020202020204" pitchFamily="34" charset="0"/>
              </a:rPr>
              <a:t>Lactoferrin</a:t>
            </a:r>
            <a:r>
              <a:rPr lang="en-US" sz="2200" b="1" dirty="0">
                <a:solidFill>
                  <a:prstClr val="black"/>
                </a:solidFill>
                <a:latin typeface="Arial" panose="020B0604020202020204" pitchFamily="34" charset="0"/>
                <a:cs typeface="Arial" panose="020B0604020202020204" pitchFamily="34" charset="0"/>
              </a:rPr>
              <a:t> is one of the components of the immune system of the body and is part of the innate defense.</a:t>
            </a:r>
            <a:endParaRPr lang="ru-RU" sz="2200" dirty="0"/>
          </a:p>
        </p:txBody>
      </p:sp>
      <p:cxnSp>
        <p:nvCxnSpPr>
          <p:cNvPr id="5" name="Прямая соединительная линия 4">
            <a:extLst>
              <a:ext uri="{FF2B5EF4-FFF2-40B4-BE49-F238E27FC236}">
                <a16:creationId xmlns:a16="http://schemas.microsoft.com/office/drawing/2014/main" id="{5DF5E6FA-C6D3-4975-84AD-AB1A61079E0B}"/>
              </a:ext>
            </a:extLst>
          </p:cNvPr>
          <p:cNvCxnSpPr>
            <a:cxnSpLocks/>
          </p:cNvCxnSpPr>
          <p:nvPr/>
        </p:nvCxnSpPr>
        <p:spPr>
          <a:xfrm flipV="1">
            <a:off x="0" y="836712"/>
            <a:ext cx="12173272" cy="2474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678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2"/>
          <p:cNvSpPr txBox="1">
            <a:spLocks/>
          </p:cNvSpPr>
          <p:nvPr/>
        </p:nvSpPr>
        <p:spPr bwMode="auto">
          <a:xfrm>
            <a:off x="11233248" y="6492876"/>
            <a:ext cx="10074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1219170" rtl="0" eaLnBrk="1" fontAlgn="base" latinLnBrk="0" hangingPunct="1">
              <a:lnSpc>
                <a:spcPct val="100000"/>
              </a:lnSpc>
              <a:spcBef>
                <a:spcPct val="0"/>
              </a:spcBef>
              <a:spcAft>
                <a:spcPct val="0"/>
              </a:spcAft>
              <a:buClrTx/>
              <a:buSzTx/>
              <a:buFont typeface="Arial" charset="0"/>
              <a:buNone/>
              <a:tabLst/>
              <a:defRPr/>
            </a:pPr>
            <a:fld id="{00BC50F8-9B4C-4D46-8920-2FE3B9E2EA94}" type="slidenum">
              <a:rPr kumimoji="0" lang="ro-RO" altLang="ru-RU" sz="1400" b="1"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1219170" rtl="0" eaLnBrk="1" fontAlgn="base" latinLnBrk="0" hangingPunct="1">
                <a:lnSpc>
                  <a:spcPct val="100000"/>
                </a:lnSpc>
                <a:spcBef>
                  <a:spcPct val="0"/>
                </a:spcBef>
                <a:spcAft>
                  <a:spcPct val="0"/>
                </a:spcAft>
                <a:buClrTx/>
                <a:buSzTx/>
                <a:buFont typeface="Arial" charset="0"/>
                <a:buNone/>
                <a:tabLst/>
                <a:defRPr/>
              </a:pPr>
              <a:t>34</a:t>
            </a:fld>
            <a:endParaRPr kumimoji="0" lang="ro-RO" altLang="ru-RU" sz="1400" b="1"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0291" y="891142"/>
            <a:ext cx="3762710" cy="2844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1" y="260648"/>
            <a:ext cx="5721438" cy="584775"/>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4BACC6">
                    <a:lumMod val="50000"/>
                  </a:srgbClr>
                </a:solidFill>
                <a:effectLst/>
                <a:uLnTx/>
                <a:uFillTx/>
                <a:latin typeface="Arial" panose="020B0604020202020204" pitchFamily="34" charset="0"/>
                <a:ea typeface="+mn-ea"/>
                <a:cs typeface="Arial" panose="020B0604020202020204" pitchFamily="34" charset="0"/>
              </a:rPr>
              <a:t>Silver 3D dendrites in SERS </a:t>
            </a:r>
            <a:endParaRPr kumimoji="0" lang="ru-RU"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E1A91440-AEF0-4044-8071-2177787E1658}"/>
              </a:ext>
            </a:extLst>
          </p:cNvPr>
          <p:cNvSpPr txBox="1"/>
          <p:nvPr/>
        </p:nvSpPr>
        <p:spPr>
          <a:xfrm>
            <a:off x="425733" y="3765140"/>
            <a:ext cx="10945892" cy="27668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dirty="0">
                <a:ln>
                  <a:noFill/>
                </a:ln>
                <a:solidFill>
                  <a:srgbClr val="1F497D">
                    <a:lumMod val="75000"/>
                  </a:srgbClr>
                </a:solidFill>
                <a:effectLst/>
                <a:uLnTx/>
                <a:uFillTx/>
                <a:latin typeface="Arial" panose="020B0604020202020204" pitchFamily="34" charset="0"/>
                <a:ea typeface="+mn-ea"/>
                <a:cs typeface="Arial" panose="020B0604020202020204" pitchFamily="34" charset="0"/>
              </a:rPr>
              <a:t>A</a:t>
            </a:r>
            <a:r>
              <a:rPr kumimoji="0" lang="ru-RU" sz="2933" b="1" i="0" u="none" strike="noStrike" kern="1200" cap="none" spc="0" normalizeH="0" baseline="0" noProof="0" dirty="0">
                <a:ln>
                  <a:noFill/>
                </a:ln>
                <a:solidFill>
                  <a:srgbClr val="1F497D">
                    <a:lumMod val="75000"/>
                  </a:srgbClr>
                </a:solidFill>
                <a:effectLst/>
                <a:uLnTx/>
                <a:uFillTx/>
                <a:latin typeface="Arial" panose="020B0604020202020204" pitchFamily="34" charset="0"/>
                <a:ea typeface="+mn-ea"/>
                <a:cs typeface="Arial" panose="020B0604020202020204" pitchFamily="34" charset="0"/>
              </a:rPr>
              <a:t>dvantages </a:t>
            </a:r>
            <a:r>
              <a:rPr kumimoji="0" lang="en-US" sz="2933" b="1" i="0" u="none" strike="noStrike" kern="1200" cap="none" spc="0" normalizeH="0" baseline="0" noProof="0" dirty="0">
                <a:ln>
                  <a:noFill/>
                </a:ln>
                <a:solidFill>
                  <a:srgbClr val="1F497D">
                    <a:lumMod val="75000"/>
                  </a:srgbClr>
                </a:solidFill>
                <a:effectLst/>
                <a:uLnTx/>
                <a:uFillTx/>
                <a:latin typeface="Arial" panose="020B0604020202020204" pitchFamily="34" charset="0"/>
                <a:ea typeface="+mn-ea"/>
                <a:cs typeface="Arial" panose="020B0604020202020204" pitchFamily="34" charset="0"/>
              </a:rPr>
              <a:t>for</a:t>
            </a:r>
            <a:r>
              <a:rPr kumimoji="0" lang="ru-RU" sz="2933" b="1" i="0" u="none" strike="noStrike" kern="1200" cap="none" spc="0" normalizeH="0" baseline="0" noProof="0" dirty="0">
                <a:ln>
                  <a:noFill/>
                </a:ln>
                <a:solidFill>
                  <a:srgbClr val="1F497D">
                    <a:lumMod val="75000"/>
                  </a:srgbClr>
                </a:solidFill>
                <a:effectLst/>
                <a:uLnTx/>
                <a:uFillTx/>
                <a:latin typeface="Arial" panose="020B0604020202020204" pitchFamily="34" charset="0"/>
                <a:ea typeface="+mn-ea"/>
                <a:cs typeface="Arial" panose="020B0604020202020204" pitchFamily="34" charset="0"/>
              </a:rPr>
              <a:t> SERS spectroscopy</a:t>
            </a:r>
            <a:endParaRPr kumimoji="0" lang="en-US" sz="2933" b="1" i="0" u="none" strike="noStrike" kern="1200" cap="none" spc="0" normalizeH="0" baseline="0" noProof="0" dirty="0">
              <a:ln>
                <a:noFill/>
              </a:ln>
              <a:solidFill>
                <a:srgbClr val="1F497D">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1219170" rtl="0" eaLnBrk="1" fontAlgn="auto" latinLnBrk="0" hangingPunct="1">
              <a:lnSpc>
                <a:spcPct val="20000"/>
              </a:lnSpc>
              <a:spcBef>
                <a:spcPts val="0"/>
              </a:spcBef>
              <a:spcAft>
                <a:spcPts val="0"/>
              </a:spcAft>
              <a:buClrTx/>
              <a:buSzTx/>
              <a:buFontTx/>
              <a:buNone/>
              <a:tabLst/>
              <a:defRPr/>
            </a:pPr>
            <a:endParaRPr kumimoji="0" lang="en-US" sz="29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609585" lvl="0" indent="-609585" algn="just" defTabSz="1219170">
              <a:buFont typeface="Wingdings" panose="05000000000000000000" pitchFamily="2" charset="2"/>
              <a:buChar char="ü"/>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Excitation </a:t>
            </a:r>
            <a:r>
              <a:rPr kumimoji="0" lang="ru-RU" sz="2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upon</a:t>
            </a:r>
            <a:r>
              <a:rPr kumimoji="0" lang="ru-RU"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 </a:t>
            </a:r>
            <a:r>
              <a:rPr kumimoji="0" lang="ru-RU" sz="2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wide</a:t>
            </a:r>
            <a:r>
              <a:rPr kumimoji="0" lang="ru-RU"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2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range</a:t>
            </a:r>
            <a:r>
              <a:rPr kumimoji="0" lang="ru-RU"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2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of</a:t>
            </a:r>
            <a:r>
              <a:rPr kumimoji="0" lang="ru-RU"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2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laser</a:t>
            </a:r>
            <a:r>
              <a:rPr kumimoji="0" lang="ru-RU"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2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wavelengths</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IR) due to the wider spectral </a:t>
            </a:r>
            <a:r>
              <a:rPr lang="en-US" sz="2200" b="1" dirty="0">
                <a:solidFill>
                  <a:prstClr val="black"/>
                </a:solidFill>
                <a:latin typeface="Arial" panose="020B0604020202020204" pitchFamily="34" charset="0"/>
                <a:cs typeface="Arial" panose="020B0604020202020204" pitchFamily="34" charset="0"/>
              </a:rPr>
              <a:t>SPR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surface plasmon resonance) band due </a:t>
            </a:r>
            <a:r>
              <a:rPr lang="en-US" sz="2200" b="1" dirty="0">
                <a:solidFill>
                  <a:prstClr val="black"/>
                </a:solidFill>
                <a:latin typeface="Arial" panose="020B0604020202020204" pitchFamily="34" charset="0"/>
                <a:cs typeface="Arial" panose="020B0604020202020204" pitchFamily="34" charset="0"/>
              </a:rPr>
              <a:t>to the longitudinal and transverse modes.</a:t>
            </a:r>
            <a:endPar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609585" marR="0" lvl="0" indent="-609585" algn="just" defTabSz="1219170" rtl="0" eaLnBrk="1" fontAlgn="auto" latinLnBrk="0" hangingPunct="1">
              <a:lnSpc>
                <a:spcPct val="30000"/>
              </a:lnSpc>
              <a:spcBef>
                <a:spcPts val="0"/>
              </a:spcBef>
              <a:spcAft>
                <a:spcPts val="0"/>
              </a:spcAft>
              <a:buClrTx/>
              <a:buSzTx/>
              <a:buFont typeface="Wingdings" panose="05000000000000000000" pitchFamily="2" charset="2"/>
              <a:buChar char="ü"/>
              <a:tabLst/>
              <a:defRPr/>
            </a:pPr>
            <a:endPar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609585" marR="0" lvl="0" indent="-609585" algn="just" defTabSz="121917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 of low</a:t>
            </a:r>
            <a:r>
              <a:rPr kumimoji="0" lang="ru-RU"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2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lase</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 p</a:t>
            </a:r>
            <a:r>
              <a:rPr kumimoji="0" lang="ru-RU" sz="2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owers</a:t>
            </a:r>
            <a:r>
              <a:rPr kumimoji="0" lang="ru-RU"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a:t>
            </a:r>
            <a:r>
              <a:rPr kumimoji="0" lang="en-US" sz="2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nd</a:t>
            </a:r>
            <a:r>
              <a:rPr kumimoji="0" lang="ru-RU"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2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portable</a:t>
            </a:r>
            <a:r>
              <a:rPr kumimoji="0" lang="ru-RU"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2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instrumentation</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for </a:t>
            </a:r>
            <a:r>
              <a:rPr kumimoji="0" lang="en-US" sz="2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biosensing</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due to richly-</a:t>
            </a:r>
            <a:r>
              <a:rPr kumimoji="0" lang="ru-RU" sz="2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developed</a:t>
            </a:r>
            <a:r>
              <a:rPr kumimoji="0" lang="ru-RU"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dendrites’ </a:t>
            </a:r>
            <a:r>
              <a:rPr kumimoji="0" lang="ru-RU" sz="2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morphology</a:t>
            </a:r>
            <a:r>
              <a:rPr kumimoji="0" lang="ru-RU"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2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tha</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 </a:t>
            </a:r>
            <a:r>
              <a:rPr kumimoji="0" lang="ru-RU" sz="2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possesses</a:t>
            </a:r>
            <a:r>
              <a:rPr kumimoji="0" lang="ru-RU"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2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much</a:t>
            </a:r>
            <a:r>
              <a:rPr kumimoji="0" lang="ru-RU"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2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more</a:t>
            </a:r>
            <a:r>
              <a:rPr kumimoji="0" lang="ru-RU"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2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hot</a:t>
            </a:r>
            <a:r>
              <a:rPr kumimoji="0" lang="ru-RU"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2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spots</a:t>
            </a:r>
            <a:r>
              <a:rPr kumimoji="0" lang="ru-RU"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2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compared</a:t>
            </a:r>
            <a:r>
              <a:rPr kumimoji="0" lang="ru-RU"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2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to</a:t>
            </a:r>
            <a:r>
              <a:rPr kumimoji="0" lang="ru-RU"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2</a:t>
            </a:r>
            <a:r>
              <a:rPr kumimoji="0" lang="ru-RU"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a:t>
            </a:r>
            <a:r>
              <a:rPr kumimoji="0" lang="en-US" sz="2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nano</a:t>
            </a:r>
            <a:r>
              <a:rPr kumimoji="0" lang="ru-RU" sz="2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structures</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2200" b="1" i="1" u="none" strike="noStrike" kern="1200" cap="none" spc="0" normalizeH="0" baseline="0" noProof="0" dirty="0">
              <a:ln>
                <a:noFill/>
              </a:ln>
              <a:solidFill>
                <a:srgbClr val="800000"/>
              </a:solidFill>
              <a:effectLst/>
              <a:uLnTx/>
              <a:uFillTx/>
              <a:latin typeface="Arial" panose="020B0604020202020204" pitchFamily="34" charset="0"/>
              <a:ea typeface="+mn-ea"/>
              <a:cs typeface="Arial" panose="020B0604020202020204" pitchFamily="34" charset="0"/>
            </a:endParaRPr>
          </a:p>
        </p:txBody>
      </p:sp>
      <p:sp>
        <p:nvSpPr>
          <p:cNvPr id="4" name="Прямоугольник: скругленные углы 3">
            <a:extLst>
              <a:ext uri="{FF2B5EF4-FFF2-40B4-BE49-F238E27FC236}">
                <a16:creationId xmlns:a16="http://schemas.microsoft.com/office/drawing/2014/main" id="{DD075086-23C0-4455-A187-3082033237EF}"/>
              </a:ext>
            </a:extLst>
          </p:cNvPr>
          <p:cNvSpPr/>
          <p:nvPr/>
        </p:nvSpPr>
        <p:spPr>
          <a:xfrm>
            <a:off x="478700" y="845423"/>
            <a:ext cx="11521956" cy="45719"/>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6859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2"/>
          <p:cNvSpPr txBox="1">
            <a:spLocks/>
          </p:cNvSpPr>
          <p:nvPr/>
        </p:nvSpPr>
        <p:spPr bwMode="auto">
          <a:xfrm>
            <a:off x="11233248" y="6492876"/>
            <a:ext cx="10074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1219170" eaLnBrk="1" fontAlgn="base" hangingPunct="1">
              <a:spcBef>
                <a:spcPct val="0"/>
              </a:spcBef>
              <a:spcAft>
                <a:spcPct val="0"/>
              </a:spcAft>
              <a:buNone/>
            </a:pPr>
            <a:fld id="{00BC50F8-9B4C-4D46-8920-2FE3B9E2EA94}" type="slidenum">
              <a:rPr lang="ro-RO" altLang="ru-RU" sz="1600" b="1">
                <a:solidFill>
                  <a:srgbClr val="000000"/>
                </a:solidFill>
                <a:latin typeface="Arial" charset="0"/>
                <a:cs typeface="Arial" charset="0"/>
              </a:rPr>
              <a:pPr algn="r" defTabSz="1219170" eaLnBrk="1" fontAlgn="base" hangingPunct="1">
                <a:spcBef>
                  <a:spcPct val="0"/>
                </a:spcBef>
                <a:spcAft>
                  <a:spcPct val="0"/>
                </a:spcAft>
                <a:buNone/>
              </a:pPr>
              <a:t>35</a:t>
            </a:fld>
            <a:endParaRPr lang="ro-RO" altLang="ru-RU" sz="1600" b="1" dirty="0">
              <a:solidFill>
                <a:srgbClr val="000000"/>
              </a:solidFill>
              <a:latin typeface="Arial" charset="0"/>
              <a:cs typeface="Arial" charset="0"/>
            </a:endParaRPr>
          </a:p>
        </p:txBody>
      </p:sp>
      <p:pic>
        <p:nvPicPr>
          <p:cNvPr id="6" name="Рисунок 5"/>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39350" y="2636911"/>
            <a:ext cx="5088565" cy="2784309"/>
          </a:xfrm>
          <a:prstGeom prst="rect">
            <a:avLst/>
          </a:prstGeom>
          <a:ln>
            <a:solidFill>
              <a:schemeClr val="tx1"/>
            </a:solidFill>
          </a:ln>
        </p:spPr>
      </p:pic>
      <p:sp>
        <p:nvSpPr>
          <p:cNvPr id="8" name="Прямоугольник 7"/>
          <p:cNvSpPr/>
          <p:nvPr/>
        </p:nvSpPr>
        <p:spPr>
          <a:xfrm>
            <a:off x="239350" y="1195166"/>
            <a:ext cx="11713301" cy="60959"/>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ru-RU" sz="2400">
              <a:solidFill>
                <a:prstClr val="white"/>
              </a:solidFill>
              <a:latin typeface="Calibri"/>
            </a:endParaRPr>
          </a:p>
        </p:txBody>
      </p:sp>
      <p:sp>
        <p:nvSpPr>
          <p:cNvPr id="9" name="Прямоугольник 8"/>
          <p:cNvSpPr/>
          <p:nvPr/>
        </p:nvSpPr>
        <p:spPr>
          <a:xfrm>
            <a:off x="129972" y="5421221"/>
            <a:ext cx="5335815" cy="1241622"/>
          </a:xfrm>
          <a:prstGeom prst="rect">
            <a:avLst/>
          </a:prstGeom>
        </p:spPr>
        <p:txBody>
          <a:bodyPr wrap="square">
            <a:spAutoFit/>
          </a:bodyPr>
          <a:lstStyle/>
          <a:p>
            <a:pPr algn="just" defTabSz="1219170"/>
            <a:r>
              <a:rPr lang="ru-RU" sz="1867" b="1" dirty="0" err="1">
                <a:solidFill>
                  <a:prstClr val="black"/>
                </a:solidFill>
                <a:latin typeface="Arial" panose="020B0604020202020204" pitchFamily="34" charset="0"/>
                <a:cs typeface="Arial" panose="020B0604020202020204" pitchFamily="34" charset="0"/>
              </a:rPr>
              <a:t>Average</a:t>
            </a:r>
            <a:r>
              <a:rPr lang="ru-RU" sz="1867" b="1" dirty="0">
                <a:solidFill>
                  <a:prstClr val="black"/>
                </a:solidFill>
                <a:latin typeface="Arial" panose="020B0604020202020204" pitchFamily="34" charset="0"/>
                <a:cs typeface="Arial" panose="020B0604020202020204" pitchFamily="34" charset="0"/>
              </a:rPr>
              <a:t> SERS </a:t>
            </a:r>
            <a:r>
              <a:rPr lang="ru-RU" sz="1867" b="1" dirty="0" err="1">
                <a:solidFill>
                  <a:prstClr val="black"/>
                </a:solidFill>
                <a:latin typeface="Arial" panose="020B0604020202020204" pitchFamily="34" charset="0"/>
                <a:cs typeface="Arial" panose="020B0604020202020204" pitchFamily="34" charset="0"/>
              </a:rPr>
              <a:t>spectra</a:t>
            </a:r>
            <a:r>
              <a:rPr lang="ru-RU" sz="1867" b="1" dirty="0">
                <a:solidFill>
                  <a:prstClr val="black"/>
                </a:solidFill>
                <a:latin typeface="Arial" panose="020B0604020202020204" pitchFamily="34" charset="0"/>
                <a:cs typeface="Arial" panose="020B0604020202020204" pitchFamily="34" charset="0"/>
              </a:rPr>
              <a:t> for </a:t>
            </a:r>
            <a:r>
              <a:rPr lang="ru-RU" sz="1867" b="1" dirty="0" err="1">
                <a:solidFill>
                  <a:prstClr val="black"/>
                </a:solidFill>
                <a:latin typeface="Arial" panose="020B0604020202020204" pitchFamily="34" charset="0"/>
                <a:cs typeface="Arial" panose="020B0604020202020204" pitchFamily="34" charset="0"/>
              </a:rPr>
              <a:t>three</a:t>
            </a:r>
            <a:r>
              <a:rPr lang="ru-RU" sz="1867" b="1" dirty="0">
                <a:solidFill>
                  <a:prstClr val="black"/>
                </a:solidFill>
                <a:latin typeface="Arial" panose="020B0604020202020204" pitchFamily="34" charset="0"/>
                <a:cs typeface="Arial" panose="020B0604020202020204" pitchFamily="34" charset="0"/>
              </a:rPr>
              <a:t> maps </a:t>
            </a:r>
            <a:r>
              <a:rPr lang="ru-RU" sz="1867" b="1" dirty="0" err="1">
                <a:solidFill>
                  <a:prstClr val="black"/>
                </a:solidFill>
                <a:latin typeface="Arial" panose="020B0604020202020204" pitchFamily="34" charset="0"/>
                <a:cs typeface="Arial" panose="020B0604020202020204" pitchFamily="34" charset="0"/>
              </a:rPr>
              <a:t>of</a:t>
            </a:r>
            <a:r>
              <a:rPr lang="ru-RU" sz="1867" b="1" dirty="0">
                <a:solidFill>
                  <a:prstClr val="black"/>
                </a:solidFill>
                <a:latin typeface="Arial" panose="020B0604020202020204" pitchFamily="34" charset="0"/>
                <a:cs typeface="Arial" panose="020B0604020202020204" pitchFamily="34" charset="0"/>
              </a:rPr>
              <a:t> </a:t>
            </a:r>
            <a:r>
              <a:rPr lang="ru-RU" sz="1867" b="1" dirty="0" err="1">
                <a:solidFill>
                  <a:prstClr val="black"/>
                </a:solidFill>
                <a:latin typeface="Arial" panose="020B0604020202020204" pitchFamily="34" charset="0"/>
                <a:cs typeface="Arial" panose="020B0604020202020204" pitchFamily="34" charset="0"/>
              </a:rPr>
              <a:t>the</a:t>
            </a:r>
            <a:r>
              <a:rPr lang="en-US" sz="1867" b="1" dirty="0">
                <a:solidFill>
                  <a:prstClr val="black"/>
                </a:solidFill>
                <a:latin typeface="Arial" panose="020B0604020202020204" pitchFamily="34" charset="0"/>
                <a:cs typeface="Arial" panose="020B0604020202020204" pitchFamily="34" charset="0"/>
              </a:rPr>
              <a:t> </a:t>
            </a:r>
            <a:r>
              <a:rPr lang="ru-RU" sz="1867" b="1" dirty="0" err="1">
                <a:solidFill>
                  <a:prstClr val="black"/>
                </a:solidFill>
                <a:latin typeface="Arial" panose="020B0604020202020204" pitchFamily="34" charset="0"/>
                <a:cs typeface="Arial" panose="020B0604020202020204" pitchFamily="34" charset="0"/>
              </a:rPr>
              <a:t>Ag</a:t>
            </a:r>
            <a:r>
              <a:rPr lang="ru-RU" sz="1867" b="1" dirty="0">
                <a:solidFill>
                  <a:prstClr val="black"/>
                </a:solidFill>
                <a:latin typeface="Arial" panose="020B0604020202020204" pitchFamily="34" charset="0"/>
                <a:cs typeface="Arial" panose="020B0604020202020204" pitchFamily="34" charset="0"/>
              </a:rPr>
              <a:t> dendrites/</a:t>
            </a:r>
            <a:r>
              <a:rPr lang="ru-RU" sz="1867" b="1" dirty="0" err="1">
                <a:solidFill>
                  <a:prstClr val="black"/>
                </a:solidFill>
                <a:latin typeface="Arial" panose="020B0604020202020204" pitchFamily="34" charset="0"/>
                <a:cs typeface="Arial" panose="020B0604020202020204" pitchFamily="34" charset="0"/>
              </a:rPr>
              <a:t>macro</a:t>
            </a:r>
            <a:r>
              <a:rPr lang="ru-RU" sz="1867" b="1" dirty="0">
                <a:solidFill>
                  <a:prstClr val="black"/>
                </a:solidFill>
                <a:latin typeface="Arial" panose="020B0604020202020204" pitchFamily="34" charset="0"/>
                <a:cs typeface="Arial" panose="020B0604020202020204" pitchFamily="34" charset="0"/>
              </a:rPr>
              <a:t>-PS </a:t>
            </a:r>
            <a:r>
              <a:rPr lang="ru-RU" sz="1867" b="1" dirty="0" err="1">
                <a:solidFill>
                  <a:prstClr val="black"/>
                </a:solidFill>
                <a:latin typeface="Arial" panose="020B0604020202020204" pitchFamily="34" charset="0"/>
                <a:cs typeface="Arial" panose="020B0604020202020204" pitchFamily="34" charset="0"/>
              </a:rPr>
              <a:t>kept</a:t>
            </a:r>
            <a:r>
              <a:rPr lang="ru-RU" sz="1867" b="1" dirty="0">
                <a:solidFill>
                  <a:prstClr val="black"/>
                </a:solidFill>
                <a:latin typeface="Arial" panose="020B0604020202020204" pitchFamily="34" charset="0"/>
                <a:cs typeface="Arial" panose="020B0604020202020204" pitchFamily="34" charset="0"/>
              </a:rPr>
              <a:t> </a:t>
            </a:r>
            <a:r>
              <a:rPr lang="ru-RU" sz="1867" b="1" dirty="0" err="1">
                <a:solidFill>
                  <a:prstClr val="black"/>
                </a:solidFill>
                <a:latin typeface="Arial" panose="020B0604020202020204" pitchFamily="34" charset="0"/>
                <a:cs typeface="Arial" panose="020B0604020202020204" pitchFamily="34" charset="0"/>
              </a:rPr>
              <a:t>in</a:t>
            </a:r>
            <a:r>
              <a:rPr lang="ru-RU" sz="1867" b="1" dirty="0">
                <a:solidFill>
                  <a:prstClr val="black"/>
                </a:solidFill>
                <a:latin typeface="Arial" panose="020B0604020202020204" pitchFamily="34" charset="0"/>
                <a:cs typeface="Arial" panose="020B0604020202020204" pitchFamily="34" charset="0"/>
              </a:rPr>
              <a:t> </a:t>
            </a:r>
            <a:r>
              <a:rPr lang="ru-RU" sz="1867" b="1" dirty="0" err="1">
                <a:solidFill>
                  <a:prstClr val="black"/>
                </a:solidFill>
                <a:latin typeface="Arial" panose="020B0604020202020204" pitchFamily="34" charset="0"/>
                <a:cs typeface="Arial" panose="020B0604020202020204" pitchFamily="34" charset="0"/>
              </a:rPr>
              <a:t>the</a:t>
            </a:r>
            <a:r>
              <a:rPr lang="ru-RU" sz="1867" b="1" dirty="0">
                <a:solidFill>
                  <a:prstClr val="black"/>
                </a:solidFill>
                <a:latin typeface="Arial" panose="020B0604020202020204" pitchFamily="34" charset="0"/>
                <a:cs typeface="Arial" panose="020B0604020202020204" pitchFamily="34" charset="0"/>
              </a:rPr>
              <a:t> DTNB</a:t>
            </a:r>
            <a:r>
              <a:rPr lang="en-US" sz="1867" b="1" dirty="0">
                <a:solidFill>
                  <a:prstClr val="black"/>
                </a:solidFill>
                <a:latin typeface="Arial" panose="020B0604020202020204" pitchFamily="34" charset="0"/>
                <a:cs typeface="Arial" panose="020B0604020202020204" pitchFamily="34" charset="0"/>
              </a:rPr>
              <a:t> </a:t>
            </a:r>
            <a:r>
              <a:rPr lang="ru-RU" sz="1867" b="1" dirty="0" err="1">
                <a:solidFill>
                  <a:prstClr val="black"/>
                </a:solidFill>
                <a:latin typeface="Arial" panose="020B0604020202020204" pitchFamily="34" charset="0"/>
                <a:cs typeface="Arial" panose="020B0604020202020204" pitchFamily="34" charset="0"/>
              </a:rPr>
              <a:t>solutions</a:t>
            </a:r>
            <a:r>
              <a:rPr lang="ru-RU" sz="1867" b="1" dirty="0">
                <a:solidFill>
                  <a:prstClr val="black"/>
                </a:solidFill>
                <a:latin typeface="Arial" panose="020B0604020202020204" pitchFamily="34" charset="0"/>
                <a:cs typeface="Arial" panose="020B0604020202020204" pitchFamily="34" charset="0"/>
              </a:rPr>
              <a:t> </a:t>
            </a:r>
            <a:r>
              <a:rPr lang="ru-RU" sz="1867" b="1" dirty="0" err="1">
                <a:solidFill>
                  <a:prstClr val="black"/>
                </a:solidFill>
                <a:latin typeface="Arial" panose="020B0604020202020204" pitchFamily="34" charset="0"/>
                <a:cs typeface="Arial" panose="020B0604020202020204" pitchFamily="34" charset="0"/>
              </a:rPr>
              <a:t>with</a:t>
            </a:r>
            <a:r>
              <a:rPr lang="ru-RU" sz="1867" b="1" dirty="0">
                <a:solidFill>
                  <a:prstClr val="black"/>
                </a:solidFill>
                <a:latin typeface="Arial" panose="020B0604020202020204" pitchFamily="34" charset="0"/>
                <a:cs typeface="Arial" panose="020B0604020202020204" pitchFamily="34" charset="0"/>
              </a:rPr>
              <a:t> </a:t>
            </a:r>
            <a:r>
              <a:rPr lang="ru-RU" sz="1867" b="1" dirty="0" err="1">
                <a:solidFill>
                  <a:prstClr val="black"/>
                </a:solidFill>
                <a:latin typeface="Arial" panose="020B0604020202020204" pitchFamily="34" charset="0"/>
                <a:cs typeface="Arial" panose="020B0604020202020204" pitchFamily="34" charset="0"/>
              </a:rPr>
              <a:t>different</a:t>
            </a:r>
            <a:r>
              <a:rPr lang="ru-RU" sz="1867" b="1" dirty="0">
                <a:solidFill>
                  <a:prstClr val="black"/>
                </a:solidFill>
                <a:latin typeface="Arial" panose="020B0604020202020204" pitchFamily="34" charset="0"/>
                <a:cs typeface="Arial" panose="020B0604020202020204" pitchFamily="34" charset="0"/>
              </a:rPr>
              <a:t> concentrations. </a:t>
            </a:r>
            <a:r>
              <a:rPr lang="en-US" sz="1867" b="1" dirty="0">
                <a:solidFill>
                  <a:prstClr val="black"/>
                </a:solidFill>
                <a:latin typeface="Arial" panose="020B0604020202020204" pitchFamily="34" charset="0"/>
                <a:cs typeface="Arial" panose="020B0604020202020204" pitchFamily="34" charset="0"/>
              </a:rPr>
              <a:t>                                          </a:t>
            </a:r>
            <a:r>
              <a:rPr lang="ru-RU" sz="1867" b="1" dirty="0" err="1">
                <a:solidFill>
                  <a:prstClr val="black"/>
                </a:solidFill>
                <a:latin typeface="Arial" panose="020B0604020202020204" pitchFamily="34" charset="0"/>
                <a:cs typeface="Arial" panose="020B0604020202020204" pitchFamily="34" charset="0"/>
              </a:rPr>
              <a:t>The</a:t>
            </a:r>
            <a:r>
              <a:rPr lang="ru-RU" sz="1867" b="1" dirty="0">
                <a:solidFill>
                  <a:prstClr val="black"/>
                </a:solidFill>
                <a:latin typeface="Arial" panose="020B0604020202020204" pitchFamily="34" charset="0"/>
                <a:cs typeface="Arial" panose="020B0604020202020204" pitchFamily="34" charset="0"/>
              </a:rPr>
              <a:t> </a:t>
            </a:r>
            <a:r>
              <a:rPr lang="ru-RU" sz="1867" b="1" dirty="0" err="1">
                <a:solidFill>
                  <a:prstClr val="black"/>
                </a:solidFill>
                <a:latin typeface="Arial" panose="020B0604020202020204" pitchFamily="34" charset="0"/>
                <a:cs typeface="Arial" panose="020B0604020202020204" pitchFamily="34" charset="0"/>
              </a:rPr>
              <a:t>excitation</a:t>
            </a:r>
            <a:r>
              <a:rPr lang="ru-RU" sz="1867" b="1" dirty="0">
                <a:solidFill>
                  <a:prstClr val="black"/>
                </a:solidFill>
                <a:latin typeface="Arial" panose="020B0604020202020204" pitchFamily="34" charset="0"/>
                <a:cs typeface="Arial" panose="020B0604020202020204" pitchFamily="34" charset="0"/>
              </a:rPr>
              <a:t> </a:t>
            </a:r>
            <a:r>
              <a:rPr lang="ru-RU" sz="1867" b="1" dirty="0" err="1">
                <a:solidFill>
                  <a:prstClr val="black"/>
                </a:solidFill>
                <a:latin typeface="Arial" panose="020B0604020202020204" pitchFamily="34" charset="0"/>
                <a:cs typeface="Arial" panose="020B0604020202020204" pitchFamily="34" charset="0"/>
              </a:rPr>
              <a:t>wavelength</a:t>
            </a:r>
            <a:r>
              <a:rPr lang="ru-RU" sz="1867" b="1" dirty="0">
                <a:solidFill>
                  <a:prstClr val="black"/>
                </a:solidFill>
                <a:latin typeface="Arial" panose="020B0604020202020204" pitchFamily="34" charset="0"/>
                <a:cs typeface="Arial" panose="020B0604020202020204" pitchFamily="34" charset="0"/>
              </a:rPr>
              <a:t> </a:t>
            </a:r>
            <a:r>
              <a:rPr lang="en-US" sz="1867" b="1" dirty="0">
                <a:solidFill>
                  <a:prstClr val="black"/>
                </a:solidFill>
                <a:latin typeface="Arial" panose="020B0604020202020204" pitchFamily="34" charset="0"/>
                <a:cs typeface="Arial" panose="020B0604020202020204" pitchFamily="34" charset="0"/>
              </a:rPr>
              <a:t>785</a:t>
            </a:r>
            <a:r>
              <a:rPr lang="ru-RU" sz="1867" b="1" dirty="0">
                <a:solidFill>
                  <a:prstClr val="black"/>
                </a:solidFill>
                <a:latin typeface="Arial" panose="020B0604020202020204" pitchFamily="34" charset="0"/>
                <a:cs typeface="Arial" panose="020B0604020202020204" pitchFamily="34" charset="0"/>
              </a:rPr>
              <a:t> </a:t>
            </a:r>
            <a:r>
              <a:rPr lang="ru-RU" sz="1867" b="1" dirty="0" err="1">
                <a:solidFill>
                  <a:prstClr val="black"/>
                </a:solidFill>
                <a:latin typeface="Arial" panose="020B0604020202020204" pitchFamily="34" charset="0"/>
                <a:cs typeface="Arial" panose="020B0604020202020204" pitchFamily="34" charset="0"/>
              </a:rPr>
              <a:t>nm</a:t>
            </a:r>
            <a:r>
              <a:rPr lang="ru-RU" sz="1867" b="1" dirty="0">
                <a:solidFill>
                  <a:prstClr val="black"/>
                </a:solidFill>
                <a:latin typeface="Arial" panose="020B0604020202020204" pitchFamily="34" charset="0"/>
                <a:cs typeface="Arial" panose="020B0604020202020204" pitchFamily="34" charset="0"/>
              </a:rPr>
              <a:t>.</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5666" y="1565494"/>
            <a:ext cx="5588721" cy="259228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a:off x="5992089" y="4216310"/>
            <a:ext cx="6015595" cy="1774973"/>
          </a:xfrm>
          <a:prstGeom prst="rect">
            <a:avLst/>
          </a:prstGeom>
          <a:noFill/>
        </p:spPr>
        <p:txBody>
          <a:bodyPr wrap="square" rtlCol="0">
            <a:spAutoFit/>
          </a:bodyPr>
          <a:lstStyle/>
          <a:p>
            <a:pPr algn="just" defTabSz="1219170"/>
            <a:r>
              <a:rPr lang="ru-RU" sz="1867" b="1" dirty="0" err="1">
                <a:solidFill>
                  <a:prstClr val="black"/>
                </a:solidFill>
                <a:latin typeface="Arial" panose="020B0604020202020204" pitchFamily="34" charset="0"/>
                <a:cs typeface="Arial" panose="020B0604020202020204" pitchFamily="34" charset="0"/>
              </a:rPr>
              <a:t>Distribution</a:t>
            </a:r>
            <a:r>
              <a:rPr lang="ru-RU" sz="1867" b="1" dirty="0">
                <a:solidFill>
                  <a:prstClr val="black"/>
                </a:solidFill>
                <a:latin typeface="Arial" panose="020B0604020202020204" pitchFamily="34" charset="0"/>
                <a:cs typeface="Arial" panose="020B0604020202020204" pitchFamily="34" charset="0"/>
              </a:rPr>
              <a:t> </a:t>
            </a:r>
            <a:r>
              <a:rPr lang="ru-RU" sz="1867" b="1" dirty="0" err="1">
                <a:solidFill>
                  <a:prstClr val="black"/>
                </a:solidFill>
                <a:latin typeface="Arial" panose="020B0604020202020204" pitchFamily="34" charset="0"/>
                <a:cs typeface="Arial" panose="020B0604020202020204" pitchFamily="34" charset="0"/>
              </a:rPr>
              <a:t>maps</a:t>
            </a:r>
            <a:r>
              <a:rPr lang="ru-RU" sz="1867" b="1" dirty="0">
                <a:solidFill>
                  <a:prstClr val="black"/>
                </a:solidFill>
                <a:latin typeface="Arial" panose="020B0604020202020204" pitchFamily="34" charset="0"/>
                <a:cs typeface="Arial" panose="020B0604020202020204" pitchFamily="34" charset="0"/>
              </a:rPr>
              <a:t> </a:t>
            </a:r>
            <a:r>
              <a:rPr lang="ru-RU" sz="1867" b="1" dirty="0" err="1">
                <a:solidFill>
                  <a:prstClr val="black"/>
                </a:solidFill>
                <a:latin typeface="Arial" panose="020B0604020202020204" pitchFamily="34" charset="0"/>
                <a:cs typeface="Arial" panose="020B0604020202020204" pitchFamily="34" charset="0"/>
              </a:rPr>
              <a:t>of</a:t>
            </a:r>
            <a:r>
              <a:rPr lang="ru-RU" sz="1867" b="1" dirty="0">
                <a:solidFill>
                  <a:prstClr val="black"/>
                </a:solidFill>
                <a:latin typeface="Arial" panose="020B0604020202020204" pitchFamily="34" charset="0"/>
                <a:cs typeface="Arial" panose="020B0604020202020204" pitchFamily="34" charset="0"/>
              </a:rPr>
              <a:t> 1338 cm</a:t>
            </a:r>
            <a:r>
              <a:rPr lang="ru-RU" sz="1867" b="1" baseline="30000" dirty="0">
                <a:solidFill>
                  <a:prstClr val="black"/>
                </a:solidFill>
                <a:latin typeface="Arial" panose="020B0604020202020204" pitchFamily="34" charset="0"/>
                <a:cs typeface="Arial" panose="020B0604020202020204" pitchFamily="34" charset="0"/>
              </a:rPr>
              <a:t>-1</a:t>
            </a:r>
            <a:r>
              <a:rPr lang="ru-RU" sz="1867" b="1" dirty="0">
                <a:solidFill>
                  <a:prstClr val="black"/>
                </a:solidFill>
                <a:latin typeface="Arial" panose="020B0604020202020204" pitchFamily="34" charset="0"/>
                <a:cs typeface="Arial" panose="020B0604020202020204" pitchFamily="34" charset="0"/>
              </a:rPr>
              <a:t> </a:t>
            </a:r>
            <a:r>
              <a:rPr lang="ru-RU" sz="1867" b="1" dirty="0" err="1">
                <a:solidFill>
                  <a:prstClr val="black"/>
                </a:solidFill>
                <a:latin typeface="Arial" panose="020B0604020202020204" pitchFamily="34" charset="0"/>
                <a:cs typeface="Arial" panose="020B0604020202020204" pitchFamily="34" charset="0"/>
              </a:rPr>
              <a:t>band</a:t>
            </a:r>
            <a:r>
              <a:rPr lang="ru-RU" sz="1867" b="1" dirty="0">
                <a:solidFill>
                  <a:prstClr val="black"/>
                </a:solidFill>
                <a:latin typeface="Arial" panose="020B0604020202020204" pitchFamily="34" charset="0"/>
                <a:cs typeface="Arial" panose="020B0604020202020204" pitchFamily="34" charset="0"/>
              </a:rPr>
              <a:t> </a:t>
            </a:r>
            <a:r>
              <a:rPr lang="en-US" sz="1867" b="1" dirty="0">
                <a:solidFill>
                  <a:prstClr val="black"/>
                </a:solidFill>
                <a:latin typeface="Arial" panose="020B0604020202020204" pitchFamily="34" charset="0"/>
                <a:cs typeface="Arial" panose="020B0604020202020204" pitchFamily="34" charset="0"/>
              </a:rPr>
              <a:t>(</a:t>
            </a:r>
            <a:r>
              <a:rPr lang="ru-RU" sz="1867" b="1" dirty="0" err="1">
                <a:solidFill>
                  <a:prstClr val="black"/>
                </a:solidFill>
                <a:latin typeface="Arial" panose="020B0604020202020204" pitchFamily="34" charset="0"/>
                <a:cs typeface="Arial" panose="020B0604020202020204" pitchFamily="34" charset="0"/>
              </a:rPr>
              <a:t>intensity</a:t>
            </a:r>
            <a:r>
              <a:rPr lang="ru-RU" sz="1867" b="1" dirty="0">
                <a:solidFill>
                  <a:prstClr val="black"/>
                </a:solidFill>
                <a:latin typeface="Arial" panose="020B0604020202020204" pitchFamily="34" charset="0"/>
                <a:cs typeface="Arial" panose="020B0604020202020204" pitchFamily="34" charset="0"/>
              </a:rPr>
              <a:t> </a:t>
            </a:r>
            <a:r>
              <a:rPr lang="ru-RU" sz="1867" b="1" dirty="0" err="1">
                <a:solidFill>
                  <a:prstClr val="black"/>
                </a:solidFill>
                <a:latin typeface="Arial" panose="020B0604020202020204" pitchFamily="34" charset="0"/>
                <a:cs typeface="Arial" panose="020B0604020202020204" pitchFamily="34" charset="0"/>
              </a:rPr>
              <a:t>in</a:t>
            </a:r>
            <a:r>
              <a:rPr lang="ru-RU" sz="1867" b="1" dirty="0">
                <a:solidFill>
                  <a:prstClr val="black"/>
                </a:solidFill>
                <a:latin typeface="Arial" panose="020B0604020202020204" pitchFamily="34" charset="0"/>
                <a:cs typeface="Arial" panose="020B0604020202020204" pitchFamily="34" charset="0"/>
              </a:rPr>
              <a:t> </a:t>
            </a:r>
            <a:r>
              <a:rPr lang="ru-RU" sz="1867" b="1" dirty="0" err="1">
                <a:solidFill>
                  <a:prstClr val="black"/>
                </a:solidFill>
                <a:latin typeface="Arial" panose="020B0604020202020204" pitchFamily="34" charset="0"/>
                <a:cs typeface="Arial" panose="020B0604020202020204" pitchFamily="34" charset="0"/>
              </a:rPr>
              <a:t>the</a:t>
            </a:r>
            <a:r>
              <a:rPr lang="ru-RU" sz="1867" b="1" dirty="0">
                <a:solidFill>
                  <a:prstClr val="black"/>
                </a:solidFill>
                <a:latin typeface="Arial" panose="020B0604020202020204" pitchFamily="34" charset="0"/>
                <a:cs typeface="Arial" panose="020B0604020202020204" pitchFamily="34" charset="0"/>
              </a:rPr>
              <a:t> SERS </a:t>
            </a:r>
            <a:r>
              <a:rPr lang="ru-RU" sz="1867" b="1" dirty="0" err="1">
                <a:solidFill>
                  <a:prstClr val="black"/>
                </a:solidFill>
                <a:latin typeface="Arial" panose="020B0604020202020204" pitchFamily="34" charset="0"/>
                <a:cs typeface="Arial" panose="020B0604020202020204" pitchFamily="34" charset="0"/>
              </a:rPr>
              <a:t>spectra</a:t>
            </a:r>
            <a:r>
              <a:rPr lang="ru-RU" sz="1867" b="1" dirty="0">
                <a:solidFill>
                  <a:prstClr val="black"/>
                </a:solidFill>
                <a:latin typeface="Arial" panose="020B0604020202020204" pitchFamily="34" charset="0"/>
                <a:cs typeface="Arial" panose="020B0604020202020204" pitchFamily="34" charset="0"/>
              </a:rPr>
              <a:t> </a:t>
            </a:r>
            <a:r>
              <a:rPr lang="ru-RU" sz="1867" b="1" dirty="0" err="1">
                <a:solidFill>
                  <a:prstClr val="black"/>
                </a:solidFill>
                <a:latin typeface="Arial" panose="020B0604020202020204" pitchFamily="34" charset="0"/>
                <a:cs typeface="Arial" panose="020B0604020202020204" pitchFamily="34" charset="0"/>
              </a:rPr>
              <a:t>of</a:t>
            </a:r>
            <a:r>
              <a:rPr lang="ru-RU" sz="1867" b="1" dirty="0">
                <a:solidFill>
                  <a:prstClr val="black"/>
                </a:solidFill>
                <a:latin typeface="Arial" panose="020B0604020202020204" pitchFamily="34" charset="0"/>
                <a:cs typeface="Arial" panose="020B0604020202020204" pitchFamily="34" charset="0"/>
              </a:rPr>
              <a:t> DTNB </a:t>
            </a:r>
            <a:r>
              <a:rPr lang="ru-RU" sz="1867" b="1" dirty="0" err="1">
                <a:solidFill>
                  <a:prstClr val="black"/>
                </a:solidFill>
                <a:latin typeface="Arial" panose="020B0604020202020204" pitchFamily="34" charset="0"/>
                <a:cs typeface="Arial" panose="020B0604020202020204" pitchFamily="34" charset="0"/>
              </a:rPr>
              <a:t>molecules</a:t>
            </a:r>
            <a:r>
              <a:rPr lang="ru-RU" sz="1867" b="1" dirty="0">
                <a:solidFill>
                  <a:prstClr val="black"/>
                </a:solidFill>
                <a:latin typeface="Arial" panose="020B0604020202020204" pitchFamily="34" charset="0"/>
                <a:cs typeface="Arial" panose="020B0604020202020204" pitchFamily="34" charset="0"/>
              </a:rPr>
              <a:t> </a:t>
            </a:r>
            <a:r>
              <a:rPr lang="ru-RU" sz="1867" b="1" dirty="0" err="1">
                <a:solidFill>
                  <a:prstClr val="black"/>
                </a:solidFill>
                <a:latin typeface="Arial" panose="020B0604020202020204" pitchFamily="34" charset="0"/>
                <a:cs typeface="Arial" panose="020B0604020202020204" pitchFamily="34" charset="0"/>
              </a:rPr>
              <a:t>from</a:t>
            </a:r>
            <a:r>
              <a:rPr lang="ru-RU" sz="1867" b="1" dirty="0">
                <a:solidFill>
                  <a:prstClr val="black"/>
                </a:solidFill>
                <a:latin typeface="Arial" panose="020B0604020202020204" pitchFamily="34" charset="0"/>
                <a:cs typeface="Arial" panose="020B0604020202020204" pitchFamily="34" charset="0"/>
              </a:rPr>
              <a:t> </a:t>
            </a:r>
            <a:r>
              <a:rPr lang="ru-RU" sz="1867" b="1" dirty="0" err="1">
                <a:solidFill>
                  <a:prstClr val="black"/>
                </a:solidFill>
                <a:latin typeface="Arial" panose="020B0604020202020204" pitchFamily="34" charset="0"/>
                <a:cs typeface="Arial" panose="020B0604020202020204" pitchFamily="34" charset="0"/>
              </a:rPr>
              <a:t>solutions</a:t>
            </a:r>
            <a:r>
              <a:rPr lang="ru-RU" sz="1867" b="1" dirty="0">
                <a:solidFill>
                  <a:prstClr val="black"/>
                </a:solidFill>
                <a:latin typeface="Arial" panose="020B0604020202020204" pitchFamily="34" charset="0"/>
                <a:cs typeface="Arial" panose="020B0604020202020204" pitchFamily="34" charset="0"/>
              </a:rPr>
              <a:t> </a:t>
            </a:r>
            <a:r>
              <a:rPr lang="ru-RU" sz="1867" b="1" dirty="0" err="1">
                <a:solidFill>
                  <a:prstClr val="black"/>
                </a:solidFill>
                <a:latin typeface="Arial" panose="020B0604020202020204" pitchFamily="34" charset="0"/>
                <a:cs typeface="Arial" panose="020B0604020202020204" pitchFamily="34" charset="0"/>
              </a:rPr>
              <a:t>at</a:t>
            </a:r>
            <a:r>
              <a:rPr lang="en-US" sz="1867" b="1" dirty="0">
                <a:solidFill>
                  <a:prstClr val="black"/>
                </a:solidFill>
                <a:latin typeface="Arial" panose="020B0604020202020204" pitchFamily="34" charset="0"/>
                <a:cs typeface="Arial" panose="020B0604020202020204" pitchFamily="34" charset="0"/>
              </a:rPr>
              <a:t> concentrations: </a:t>
            </a:r>
            <a:r>
              <a:rPr lang="ru-RU" sz="1867" b="1" dirty="0">
                <a:solidFill>
                  <a:prstClr val="black"/>
                </a:solidFill>
                <a:latin typeface="Arial" panose="020B0604020202020204" pitchFamily="34" charset="0"/>
                <a:cs typeface="Arial" panose="020B0604020202020204" pitchFamily="34" charset="0"/>
              </a:rPr>
              <a:t> (a) 10</a:t>
            </a:r>
            <a:r>
              <a:rPr lang="ru-RU" sz="1867" b="1" baseline="30000" dirty="0">
                <a:solidFill>
                  <a:prstClr val="black"/>
                </a:solidFill>
                <a:latin typeface="Arial" panose="020B0604020202020204" pitchFamily="34" charset="0"/>
                <a:cs typeface="Arial" panose="020B0604020202020204" pitchFamily="34" charset="0"/>
              </a:rPr>
              <a:t>-6</a:t>
            </a:r>
            <a:r>
              <a:rPr lang="ru-RU" sz="1867" b="1" dirty="0">
                <a:solidFill>
                  <a:prstClr val="black"/>
                </a:solidFill>
                <a:latin typeface="Arial" panose="020B0604020202020204" pitchFamily="34" charset="0"/>
                <a:cs typeface="Arial" panose="020B0604020202020204" pitchFamily="34" charset="0"/>
              </a:rPr>
              <a:t> M </a:t>
            </a:r>
            <a:r>
              <a:rPr lang="en-US" sz="1867" b="1" dirty="0">
                <a:solidFill>
                  <a:prstClr val="black"/>
                </a:solidFill>
                <a:latin typeface="Arial" panose="020B0604020202020204" pitchFamily="34" charset="0"/>
                <a:cs typeface="Arial" panose="020B0604020202020204" pitchFamily="34" charset="0"/>
              </a:rPr>
              <a:t>;  </a:t>
            </a:r>
            <a:r>
              <a:rPr lang="ru-RU" sz="1867" b="1" dirty="0">
                <a:solidFill>
                  <a:srgbClr val="C00000"/>
                </a:solidFill>
                <a:latin typeface="Arial" panose="020B0604020202020204" pitchFamily="34" charset="0"/>
                <a:cs typeface="Arial" panose="020B0604020202020204" pitchFamily="34" charset="0"/>
              </a:rPr>
              <a:t>(b) 10</a:t>
            </a:r>
            <a:r>
              <a:rPr lang="ru-RU" sz="1867" b="1" baseline="30000" dirty="0">
                <a:solidFill>
                  <a:srgbClr val="C00000"/>
                </a:solidFill>
                <a:latin typeface="Arial" panose="020B0604020202020204" pitchFamily="34" charset="0"/>
                <a:cs typeface="Arial" panose="020B0604020202020204" pitchFamily="34" charset="0"/>
              </a:rPr>
              <a:t>-18</a:t>
            </a:r>
            <a:r>
              <a:rPr lang="ru-RU" sz="1867" b="1" dirty="0">
                <a:solidFill>
                  <a:srgbClr val="C00000"/>
                </a:solidFill>
                <a:latin typeface="Arial" panose="020B0604020202020204" pitchFamily="34" charset="0"/>
                <a:cs typeface="Arial" panose="020B0604020202020204" pitchFamily="34" charset="0"/>
              </a:rPr>
              <a:t> M</a:t>
            </a:r>
            <a:endParaRPr lang="en-US" sz="1867" b="1" dirty="0">
              <a:solidFill>
                <a:srgbClr val="C00000"/>
              </a:solidFill>
              <a:latin typeface="Arial" panose="020B0604020202020204" pitchFamily="34" charset="0"/>
              <a:cs typeface="Arial" panose="020B0604020202020204" pitchFamily="34" charset="0"/>
            </a:endParaRPr>
          </a:p>
          <a:p>
            <a:pPr algn="just" defTabSz="1219170"/>
            <a:r>
              <a:rPr lang="en-US" sz="1867" b="1" dirty="0">
                <a:solidFill>
                  <a:prstClr val="black"/>
                </a:solidFill>
                <a:latin typeface="Arial" panose="020B0604020202020204" pitchFamily="34" charset="0"/>
                <a:cs typeface="Arial" panose="020B0604020202020204" pitchFamily="34" charset="0"/>
              </a:rPr>
              <a:t>-------------------------------------------------------------------------</a:t>
            </a:r>
          </a:p>
          <a:p>
            <a:pPr algn="just" defTabSz="1219170"/>
            <a:r>
              <a:rPr lang="en-US" sz="1733" b="1" dirty="0">
                <a:solidFill>
                  <a:prstClr val="black"/>
                </a:solidFill>
                <a:latin typeface="Arial" panose="020B0604020202020204" pitchFamily="34" charset="0"/>
                <a:cs typeface="Arial" panose="020B0604020202020204" pitchFamily="34" charset="0"/>
              </a:rPr>
              <a:t>1338 cm</a:t>
            </a:r>
            <a:r>
              <a:rPr lang="en-US" sz="1733" b="1" baseline="30000" dirty="0">
                <a:solidFill>
                  <a:prstClr val="black"/>
                </a:solidFill>
                <a:latin typeface="Arial" panose="020B0604020202020204" pitchFamily="34" charset="0"/>
                <a:cs typeface="Arial" panose="020B0604020202020204" pitchFamily="34" charset="0"/>
              </a:rPr>
              <a:t>-1</a:t>
            </a:r>
            <a:r>
              <a:rPr lang="en-US" sz="1733" b="1" dirty="0">
                <a:solidFill>
                  <a:prstClr val="black"/>
                </a:solidFill>
                <a:latin typeface="Arial" panose="020B0604020202020204" pitchFamily="34" charset="0"/>
                <a:cs typeface="Arial" panose="020B0604020202020204" pitchFamily="34" charset="0"/>
              </a:rPr>
              <a:t> – symmetric nitro stretching mode </a:t>
            </a:r>
            <a:r>
              <a:rPr lang="en-US" sz="1733" b="1" dirty="0">
                <a:solidFill>
                  <a:prstClr val="black"/>
                </a:solidFill>
                <a:latin typeface="Arial" panose="020B0604020202020204" pitchFamily="34" charset="0"/>
                <a:cs typeface="Arial" panose="020B0604020202020204" pitchFamily="34" charset="0"/>
                <a:sym typeface="Symbol"/>
              </a:rPr>
              <a:t></a:t>
            </a:r>
            <a:r>
              <a:rPr lang="en-US" sz="1733" b="1" baseline="-25000" dirty="0">
                <a:solidFill>
                  <a:prstClr val="black"/>
                </a:solidFill>
                <a:latin typeface="Arial" panose="020B0604020202020204" pitchFamily="34" charset="0"/>
                <a:cs typeface="Arial" panose="020B0604020202020204" pitchFamily="34" charset="0"/>
              </a:rPr>
              <a:t>s</a:t>
            </a:r>
            <a:r>
              <a:rPr lang="en-US" sz="1733" b="1" dirty="0">
                <a:solidFill>
                  <a:prstClr val="black"/>
                </a:solidFill>
                <a:latin typeface="Arial" panose="020B0604020202020204" pitchFamily="34" charset="0"/>
                <a:cs typeface="Arial" panose="020B0604020202020204" pitchFamily="34" charset="0"/>
              </a:rPr>
              <a:t>(NO</a:t>
            </a:r>
            <a:r>
              <a:rPr lang="en-US" sz="1733" b="1" baseline="-25000" dirty="0">
                <a:solidFill>
                  <a:prstClr val="black"/>
                </a:solidFill>
                <a:latin typeface="Arial" panose="020B0604020202020204" pitchFamily="34" charset="0"/>
                <a:cs typeface="Arial" panose="020B0604020202020204" pitchFamily="34" charset="0"/>
              </a:rPr>
              <a:t>2</a:t>
            </a:r>
            <a:r>
              <a:rPr lang="en-US" sz="1733" b="1" dirty="0">
                <a:solidFill>
                  <a:prstClr val="black"/>
                </a:solidFill>
                <a:latin typeface="Arial" panose="020B0604020202020204" pitchFamily="34" charset="0"/>
                <a:cs typeface="Arial" panose="020B0604020202020204" pitchFamily="34" charset="0"/>
              </a:rPr>
              <a:t>) </a:t>
            </a:r>
          </a:p>
          <a:p>
            <a:pPr algn="just" defTabSz="1219170"/>
            <a:r>
              <a:rPr lang="en-US" sz="1733" b="1" dirty="0">
                <a:solidFill>
                  <a:prstClr val="black"/>
                </a:solidFill>
                <a:latin typeface="Arial" panose="020B0604020202020204" pitchFamily="34" charset="0"/>
                <a:cs typeface="Arial" panose="020B0604020202020204" pitchFamily="34" charset="0"/>
              </a:rPr>
              <a:t>1558 cm</a:t>
            </a:r>
            <a:r>
              <a:rPr lang="en-US" sz="1733" b="1" baseline="30000" dirty="0">
                <a:solidFill>
                  <a:prstClr val="black"/>
                </a:solidFill>
                <a:latin typeface="Arial" panose="020B0604020202020204" pitchFamily="34" charset="0"/>
                <a:cs typeface="Arial" panose="020B0604020202020204" pitchFamily="34" charset="0"/>
              </a:rPr>
              <a:t>-1 </a:t>
            </a:r>
            <a:r>
              <a:rPr lang="en-US" sz="1733" b="1" dirty="0">
                <a:solidFill>
                  <a:prstClr val="black"/>
                </a:solidFill>
                <a:latin typeface="Arial" panose="020B0604020202020204" pitchFamily="34" charset="0"/>
                <a:cs typeface="Arial" panose="020B0604020202020204" pitchFamily="34" charset="0"/>
              </a:rPr>
              <a:t>– </a:t>
            </a:r>
            <a:r>
              <a:rPr lang="en-US" sz="1733" b="1" baseline="30000" dirty="0">
                <a:solidFill>
                  <a:prstClr val="black"/>
                </a:solidFill>
                <a:latin typeface="Arial" panose="020B0604020202020204" pitchFamily="34" charset="0"/>
                <a:cs typeface="Arial" panose="020B0604020202020204" pitchFamily="34" charset="0"/>
              </a:rPr>
              <a:t> </a:t>
            </a:r>
            <a:r>
              <a:rPr lang="en-US" sz="1733" b="1" dirty="0">
                <a:solidFill>
                  <a:prstClr val="black"/>
                </a:solidFill>
                <a:latin typeface="Arial" panose="020B0604020202020204" pitchFamily="34" charset="0"/>
                <a:cs typeface="Arial" panose="020B0604020202020204" pitchFamily="34" charset="0"/>
              </a:rPr>
              <a:t>aromatic ring stretching mode</a:t>
            </a:r>
            <a:endParaRPr lang="ru-RU" sz="1733" b="1" dirty="0">
              <a:solidFill>
                <a:prstClr val="black"/>
              </a:solidFill>
              <a:latin typeface="Arial" panose="020B0604020202020204" pitchFamily="34" charset="0"/>
              <a:cs typeface="Arial" panose="020B0604020202020204" pitchFamily="34" charset="0"/>
            </a:endParaRPr>
          </a:p>
        </p:txBody>
      </p:sp>
      <p:sp>
        <p:nvSpPr>
          <p:cNvPr id="3" name="Скругленный прямоугольник 2"/>
          <p:cNvSpPr/>
          <p:nvPr/>
        </p:nvSpPr>
        <p:spPr>
          <a:xfrm>
            <a:off x="5937056" y="6026811"/>
            <a:ext cx="6015595" cy="60959"/>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ru-RU" sz="2400">
              <a:solidFill>
                <a:prstClr val="white"/>
              </a:solidFill>
              <a:latin typeface="Calibri"/>
            </a:endParaRPr>
          </a:p>
        </p:txBody>
      </p:sp>
      <p:pic>
        <p:nvPicPr>
          <p:cNvPr id="12" name="Рисунок 11" descr="DTNB1.jpg"/>
          <p:cNvPicPr>
            <a:picLocks noChangeAspect="1"/>
          </p:cNvPicPr>
          <p:nvPr/>
        </p:nvPicPr>
        <p:blipFill>
          <a:blip r:embed="rId6" cstate="print"/>
          <a:stretch>
            <a:fillRect/>
          </a:stretch>
        </p:blipFill>
        <p:spPr>
          <a:xfrm>
            <a:off x="3629550" y="1371831"/>
            <a:ext cx="1836237" cy="1148960"/>
          </a:xfrm>
          <a:prstGeom prst="rect">
            <a:avLst/>
          </a:prstGeom>
          <a:ln>
            <a:solidFill>
              <a:schemeClr val="tx1"/>
            </a:solidFill>
          </a:ln>
        </p:spPr>
      </p:pic>
      <p:sp>
        <p:nvSpPr>
          <p:cNvPr id="13" name="TextBox 12"/>
          <p:cNvSpPr txBox="1"/>
          <p:nvPr/>
        </p:nvSpPr>
        <p:spPr>
          <a:xfrm>
            <a:off x="127438" y="1480208"/>
            <a:ext cx="3647852" cy="748795"/>
          </a:xfrm>
          <a:prstGeom prst="rect">
            <a:avLst/>
          </a:prstGeom>
          <a:noFill/>
        </p:spPr>
        <p:txBody>
          <a:bodyPr wrap="square" rtlCol="0">
            <a:spAutoFit/>
          </a:bodyPr>
          <a:lstStyle/>
          <a:p>
            <a:pPr algn="ctr" defTabSz="1219170"/>
            <a:r>
              <a:rPr lang="en-US" sz="2133" dirty="0">
                <a:solidFill>
                  <a:prstClr val="black"/>
                </a:solidFill>
                <a:latin typeface="Arial" panose="020B0604020202020204" pitchFamily="34" charset="0"/>
                <a:cs typeface="Arial" panose="020B0604020202020204" pitchFamily="34" charset="0"/>
              </a:rPr>
              <a:t>Raman reporter: </a:t>
            </a:r>
            <a:r>
              <a:rPr lang="en-US" sz="2133" b="1" dirty="0">
                <a:solidFill>
                  <a:prstClr val="black"/>
                </a:solidFill>
                <a:latin typeface="Arial" panose="020B0604020202020204" pitchFamily="34" charset="0"/>
                <a:cs typeface="Arial" panose="020B0604020202020204" pitchFamily="34" charset="0"/>
              </a:rPr>
              <a:t>DTNB</a:t>
            </a:r>
          </a:p>
          <a:p>
            <a:pPr algn="ctr" defTabSz="1219170"/>
            <a:r>
              <a:rPr lang="en-US" sz="2133" dirty="0" err="1">
                <a:solidFill>
                  <a:prstClr val="black"/>
                </a:solidFill>
                <a:latin typeface="Arial" panose="020B0604020202020204" pitchFamily="34" charset="0"/>
                <a:cs typeface="Arial" panose="020B0604020202020204" pitchFamily="34" charset="0"/>
              </a:rPr>
              <a:t>Dithionitrobenzoic</a:t>
            </a:r>
            <a:r>
              <a:rPr lang="en-US" sz="2133" dirty="0">
                <a:solidFill>
                  <a:prstClr val="black"/>
                </a:solidFill>
                <a:latin typeface="Arial" panose="020B0604020202020204" pitchFamily="34" charset="0"/>
                <a:cs typeface="Arial" panose="020B0604020202020204" pitchFamily="34" charset="0"/>
              </a:rPr>
              <a:t> acid</a:t>
            </a:r>
            <a:endParaRPr lang="ru-RU" sz="2133" b="1" dirty="0">
              <a:solidFill>
                <a:prstClr val="black"/>
              </a:solidFill>
              <a:latin typeface="Arial" panose="020B0604020202020204" pitchFamily="34" charset="0"/>
              <a:cs typeface="Arial" panose="020B0604020202020204" pitchFamily="34" charset="0"/>
            </a:endParaRPr>
          </a:p>
        </p:txBody>
      </p:sp>
      <p:sp>
        <p:nvSpPr>
          <p:cNvPr id="4" name="TextBox 3"/>
          <p:cNvSpPr txBox="1"/>
          <p:nvPr/>
        </p:nvSpPr>
        <p:spPr>
          <a:xfrm>
            <a:off x="3215680" y="2660915"/>
            <a:ext cx="1114408" cy="338554"/>
          </a:xfrm>
          <a:prstGeom prst="rect">
            <a:avLst/>
          </a:prstGeom>
          <a:noFill/>
        </p:spPr>
        <p:txBody>
          <a:bodyPr wrap="none" rtlCol="0">
            <a:spAutoFit/>
          </a:bodyPr>
          <a:lstStyle/>
          <a:p>
            <a:pPr defTabSz="1219170"/>
            <a:r>
              <a:rPr lang="ru-RU" sz="1600" b="1" dirty="0">
                <a:solidFill>
                  <a:prstClr val="black"/>
                </a:solidFill>
                <a:latin typeface="Arial" panose="020B0604020202020204" pitchFamily="34" charset="0"/>
                <a:cs typeface="Arial" panose="020B0604020202020204" pitchFamily="34" charset="0"/>
              </a:rPr>
              <a:t>1338 с</a:t>
            </a:r>
            <a:r>
              <a:rPr lang="en-US" sz="1600" b="1" dirty="0">
                <a:solidFill>
                  <a:prstClr val="black"/>
                </a:solidFill>
                <a:latin typeface="Arial" panose="020B0604020202020204" pitchFamily="34" charset="0"/>
                <a:cs typeface="Arial" panose="020B0604020202020204" pitchFamily="34" charset="0"/>
              </a:rPr>
              <a:t>m</a:t>
            </a:r>
            <a:r>
              <a:rPr lang="ru-RU" sz="1600" b="1" baseline="30000" dirty="0">
                <a:solidFill>
                  <a:prstClr val="black"/>
                </a:solidFill>
                <a:latin typeface="Arial" panose="020B0604020202020204" pitchFamily="34" charset="0"/>
                <a:cs typeface="Arial" panose="020B0604020202020204" pitchFamily="34" charset="0"/>
              </a:rPr>
              <a:t>-1</a:t>
            </a:r>
          </a:p>
        </p:txBody>
      </p:sp>
      <p:sp>
        <p:nvSpPr>
          <p:cNvPr id="10" name="Блок-схема: перфолента 9"/>
          <p:cNvSpPr/>
          <p:nvPr/>
        </p:nvSpPr>
        <p:spPr>
          <a:xfrm>
            <a:off x="5649909" y="1371831"/>
            <a:ext cx="158060" cy="5303608"/>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ru-RU" sz="2400">
              <a:solidFill>
                <a:prstClr val="white"/>
              </a:solidFill>
              <a:latin typeface="Calibri"/>
            </a:endParaRPr>
          </a:p>
        </p:txBody>
      </p:sp>
      <p:sp>
        <p:nvSpPr>
          <p:cNvPr id="15" name="TextBox 14"/>
          <p:cNvSpPr txBox="1"/>
          <p:nvPr/>
        </p:nvSpPr>
        <p:spPr>
          <a:xfrm>
            <a:off x="3791744" y="3059668"/>
            <a:ext cx="1229824" cy="338554"/>
          </a:xfrm>
          <a:prstGeom prst="rect">
            <a:avLst/>
          </a:prstGeom>
          <a:noFill/>
        </p:spPr>
        <p:txBody>
          <a:bodyPr wrap="none" rtlCol="0">
            <a:spAutoFit/>
          </a:bodyPr>
          <a:lstStyle/>
          <a:p>
            <a:pPr defTabSz="1219170"/>
            <a:r>
              <a:rPr lang="en-US" sz="1600" b="1" dirty="0">
                <a:solidFill>
                  <a:prstClr val="black"/>
                </a:solidFill>
                <a:latin typeface="Arial" panose="020B0604020202020204" pitchFamily="34" charset="0"/>
                <a:cs typeface="Arial" panose="020B0604020202020204" pitchFamily="34" charset="0"/>
              </a:rPr>
              <a:t>  </a:t>
            </a:r>
            <a:r>
              <a:rPr lang="ru-RU" sz="1600" b="1" dirty="0">
                <a:solidFill>
                  <a:prstClr val="black"/>
                </a:solidFill>
                <a:latin typeface="Arial" panose="020B0604020202020204" pitchFamily="34" charset="0"/>
                <a:cs typeface="Arial" panose="020B0604020202020204" pitchFamily="34" charset="0"/>
              </a:rPr>
              <a:t>1</a:t>
            </a:r>
            <a:r>
              <a:rPr lang="en-US" sz="1600" b="1" dirty="0">
                <a:solidFill>
                  <a:prstClr val="black"/>
                </a:solidFill>
                <a:latin typeface="Arial" panose="020B0604020202020204" pitchFamily="34" charset="0"/>
                <a:cs typeface="Arial" panose="020B0604020202020204" pitchFamily="34" charset="0"/>
              </a:rPr>
              <a:t>55</a:t>
            </a:r>
            <a:r>
              <a:rPr lang="ru-RU" sz="1600" b="1" dirty="0">
                <a:solidFill>
                  <a:prstClr val="black"/>
                </a:solidFill>
                <a:latin typeface="Arial" panose="020B0604020202020204" pitchFamily="34" charset="0"/>
                <a:cs typeface="Arial" panose="020B0604020202020204" pitchFamily="34" charset="0"/>
              </a:rPr>
              <a:t>8 с</a:t>
            </a:r>
            <a:r>
              <a:rPr lang="en-US" sz="1600" b="1" dirty="0">
                <a:solidFill>
                  <a:prstClr val="black"/>
                </a:solidFill>
                <a:latin typeface="Arial" panose="020B0604020202020204" pitchFamily="34" charset="0"/>
                <a:cs typeface="Arial" panose="020B0604020202020204" pitchFamily="34" charset="0"/>
              </a:rPr>
              <a:t>m</a:t>
            </a:r>
            <a:r>
              <a:rPr lang="ru-RU" sz="1600" b="1" baseline="30000" dirty="0">
                <a:solidFill>
                  <a:prstClr val="black"/>
                </a:solidFill>
                <a:latin typeface="Arial" panose="020B0604020202020204" pitchFamily="34" charset="0"/>
                <a:cs typeface="Arial" panose="020B0604020202020204" pitchFamily="34" charset="0"/>
              </a:rPr>
              <a:t>-1</a:t>
            </a:r>
          </a:p>
        </p:txBody>
      </p:sp>
      <p:sp>
        <p:nvSpPr>
          <p:cNvPr id="16" name="TextBox 15"/>
          <p:cNvSpPr txBox="1"/>
          <p:nvPr/>
        </p:nvSpPr>
        <p:spPr>
          <a:xfrm>
            <a:off x="8848588" y="6338987"/>
            <a:ext cx="2196179" cy="307777"/>
          </a:xfrm>
          <a:prstGeom prst="rect">
            <a:avLst/>
          </a:prstGeom>
          <a:solidFill>
            <a:schemeClr val="accent1">
              <a:lumMod val="20000"/>
              <a:lumOff val="80000"/>
            </a:schemeClr>
          </a:solidFill>
        </p:spPr>
        <p:txBody>
          <a:bodyPr wrap="none" rtlCol="0">
            <a:spAutoFit/>
          </a:bodyPr>
          <a:lstStyle/>
          <a:p>
            <a:pPr defTabSz="1219170"/>
            <a:r>
              <a:rPr lang="en-US" sz="1400" b="1" i="1" dirty="0">
                <a:solidFill>
                  <a:prstClr val="black"/>
                </a:solidFill>
                <a:latin typeface="Arial" panose="020B0604020202020204" pitchFamily="34" charset="0"/>
                <a:cs typeface="Arial" panose="020B0604020202020204" pitchFamily="34" charset="0"/>
              </a:rPr>
              <a:t>J. Appl. Phys, 2019, 126</a:t>
            </a:r>
          </a:p>
        </p:txBody>
      </p:sp>
      <p:sp>
        <p:nvSpPr>
          <p:cNvPr id="18" name="TextBox 17">
            <a:extLst>
              <a:ext uri="{FF2B5EF4-FFF2-40B4-BE49-F238E27FC236}">
                <a16:creationId xmlns:a16="http://schemas.microsoft.com/office/drawing/2014/main" id="{48FF2824-AF51-44D0-9FCA-60D6B5296036}"/>
              </a:ext>
            </a:extLst>
          </p:cNvPr>
          <p:cNvSpPr txBox="1"/>
          <p:nvPr/>
        </p:nvSpPr>
        <p:spPr>
          <a:xfrm>
            <a:off x="1176777" y="80328"/>
            <a:ext cx="9520555" cy="1077218"/>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srgbClr val="4BACC6">
                    <a:lumMod val="50000"/>
                  </a:srgbClr>
                </a:solidFill>
                <a:effectLst/>
                <a:uLnTx/>
                <a:uFillTx/>
                <a:latin typeface="Arial" panose="020B0604020202020204" pitchFamily="34" charset="0"/>
                <a:ea typeface="+mn-ea"/>
                <a:cs typeface="Arial" panose="020B0604020202020204" pitchFamily="34" charset="0"/>
              </a:rPr>
              <a:t>Silver 3D dendrites for </a:t>
            </a:r>
            <a:r>
              <a:rPr kumimoji="0" lang="en-US" sz="3200" b="1" u="none" strike="noStrike" kern="1200" cap="none" spc="0" normalizeH="0" baseline="0" noProof="0" dirty="0" err="1">
                <a:ln>
                  <a:noFill/>
                </a:ln>
                <a:solidFill>
                  <a:srgbClr val="4BACC6">
                    <a:lumMod val="50000"/>
                  </a:srgbClr>
                </a:solidFill>
                <a:effectLst/>
                <a:uLnTx/>
                <a:uFillTx/>
                <a:latin typeface="Arial" panose="020B0604020202020204" pitchFamily="34" charset="0"/>
                <a:ea typeface="+mn-ea"/>
                <a:cs typeface="Arial" panose="020B0604020202020204" pitchFamily="34" charset="0"/>
              </a:rPr>
              <a:t>attomolar</a:t>
            </a:r>
            <a:r>
              <a:rPr kumimoji="0" lang="en-US" sz="3200" b="1" u="none" strike="noStrike" kern="1200" cap="none" spc="0" normalizeH="0" baseline="0" noProof="0" dirty="0">
                <a:ln>
                  <a:noFill/>
                </a:ln>
                <a:solidFill>
                  <a:srgbClr val="4BACC6">
                    <a:lumMod val="50000"/>
                  </a:srgbClr>
                </a:solidFill>
                <a:effectLst/>
                <a:uLnTx/>
                <a:uFillTx/>
                <a:latin typeface="Arial" panose="020B0604020202020204" pitchFamily="34" charset="0"/>
                <a:ea typeface="+mn-ea"/>
                <a:cs typeface="Arial" panose="020B0604020202020204" pitchFamily="34" charset="0"/>
              </a:rPr>
              <a:t> limit of analyte</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srgbClr val="4BACC6">
                    <a:lumMod val="50000"/>
                  </a:srgbClr>
                </a:solidFill>
                <a:effectLst/>
                <a:uLnTx/>
                <a:uFillTx/>
                <a:latin typeface="Arial" panose="020B0604020202020204" pitchFamily="34" charset="0"/>
                <a:ea typeface="+mn-ea"/>
                <a:cs typeface="Arial" panose="020B0604020202020204" pitchFamily="34" charset="0"/>
              </a:rPr>
              <a:t>      molecules detection by SERS </a:t>
            </a:r>
            <a:endParaRPr kumimoji="0" lang="ru-RU" sz="2400" b="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14796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2 Cells : 네이버 블로그">
            <a:extLst>
              <a:ext uri="{FF2B5EF4-FFF2-40B4-BE49-F238E27FC236}">
                <a16:creationId xmlns:a16="http://schemas.microsoft.com/office/drawing/2014/main" id="{2B5057D6-5E0F-46E2-8FD7-BF48738CCA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534817" y="1220755"/>
            <a:ext cx="4391076" cy="31517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ell Membrane Structure and Function - Biology Wise">
            <a:extLst>
              <a:ext uri="{FF2B5EF4-FFF2-40B4-BE49-F238E27FC236}">
                <a16:creationId xmlns:a16="http://schemas.microsoft.com/office/drawing/2014/main" id="{53269962-38B0-4117-B283-CF00F706978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97487" y="1236464"/>
            <a:ext cx="4780176" cy="31360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988685E-F360-4658-9EB5-F2E11B316B78}"/>
              </a:ext>
            </a:extLst>
          </p:cNvPr>
          <p:cNvSpPr txBox="1"/>
          <p:nvPr/>
        </p:nvSpPr>
        <p:spPr>
          <a:xfrm>
            <a:off x="1543792" y="5621536"/>
            <a:ext cx="9745759" cy="748795"/>
          </a:xfrm>
          <a:prstGeom prst="rect">
            <a:avLst/>
          </a:prstGeom>
          <a:solidFill>
            <a:schemeClr val="bg1"/>
          </a:solidFill>
          <a:ln w="34925">
            <a:solidFill>
              <a:schemeClr val="accent5">
                <a:lumMod val="75000"/>
              </a:schemeClr>
            </a:solidFill>
          </a:ln>
        </p:spPr>
        <p:txBody>
          <a:bodyPr wrap="square" rtlCol="0">
            <a:spAutoFit/>
          </a:bodyPr>
          <a:lstStyle/>
          <a:p>
            <a:pPr algn="just" defTabSz="1219170"/>
            <a:r>
              <a:rPr lang="en-US" sz="2133" b="1" dirty="0">
                <a:solidFill>
                  <a:prstClr val="black"/>
                </a:solidFill>
                <a:latin typeface="Arial" panose="020B0604020202020204" pitchFamily="34" charset="0"/>
                <a:cs typeface="Arial" panose="020B0604020202020204" pitchFamily="34" charset="0"/>
              </a:rPr>
              <a:t>Addition of various molecules to the membrane can change its physical properties and alter its structure, which in turn may affect its functionality. </a:t>
            </a:r>
            <a:endParaRPr lang="ru-RU" sz="2133" b="1" dirty="0">
              <a:solidFill>
                <a:prstClr val="black"/>
              </a:solidFill>
              <a:latin typeface="Century Gothic" panose="020B0502020202020204"/>
            </a:endParaRPr>
          </a:p>
        </p:txBody>
      </p:sp>
      <p:sp>
        <p:nvSpPr>
          <p:cNvPr id="9" name="Номер слайда 2">
            <a:extLst>
              <a:ext uri="{FF2B5EF4-FFF2-40B4-BE49-F238E27FC236}">
                <a16:creationId xmlns:a16="http://schemas.microsoft.com/office/drawing/2014/main" id="{A16FF1FE-72D0-44CB-A44E-1BE05B9D15B5}"/>
              </a:ext>
            </a:extLst>
          </p:cNvPr>
          <p:cNvSpPr txBox="1">
            <a:spLocks/>
          </p:cNvSpPr>
          <p:nvPr/>
        </p:nvSpPr>
        <p:spPr bwMode="auto">
          <a:xfrm>
            <a:off x="11197288" y="6501342"/>
            <a:ext cx="10074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1219170" eaLnBrk="1" fontAlgn="base" hangingPunct="1">
              <a:spcBef>
                <a:spcPct val="0"/>
              </a:spcBef>
              <a:spcAft>
                <a:spcPct val="0"/>
              </a:spcAft>
              <a:buNone/>
            </a:pPr>
            <a:fld id="{00BC50F8-9B4C-4D46-8920-2FE3B9E2EA94}" type="slidenum">
              <a:rPr lang="ro-RO" altLang="ru-RU" sz="1600" b="1">
                <a:solidFill>
                  <a:srgbClr val="000000"/>
                </a:solidFill>
                <a:latin typeface="Arial" charset="0"/>
                <a:cs typeface="Arial" charset="0"/>
              </a:rPr>
              <a:pPr algn="r" defTabSz="1219170" eaLnBrk="1" fontAlgn="base" hangingPunct="1">
                <a:spcBef>
                  <a:spcPct val="0"/>
                </a:spcBef>
                <a:spcAft>
                  <a:spcPct val="0"/>
                </a:spcAft>
                <a:buNone/>
              </a:pPr>
              <a:t>36</a:t>
            </a:fld>
            <a:endParaRPr lang="ro-RO" altLang="ru-RU" sz="1600" b="1" dirty="0">
              <a:solidFill>
                <a:srgbClr val="000000"/>
              </a:solidFill>
              <a:latin typeface="Arial" charset="0"/>
              <a:cs typeface="Arial" charset="0"/>
            </a:endParaRPr>
          </a:p>
        </p:txBody>
      </p:sp>
      <p:sp>
        <p:nvSpPr>
          <p:cNvPr id="10" name="Заголовок 1">
            <a:extLst>
              <a:ext uri="{FF2B5EF4-FFF2-40B4-BE49-F238E27FC236}">
                <a16:creationId xmlns:a16="http://schemas.microsoft.com/office/drawing/2014/main" id="{AC27D3D7-A83F-4167-93F8-CC1528DFBF61}"/>
              </a:ext>
            </a:extLst>
          </p:cNvPr>
          <p:cNvSpPr txBox="1">
            <a:spLocks/>
          </p:cNvSpPr>
          <p:nvPr/>
        </p:nvSpPr>
        <p:spPr>
          <a:xfrm>
            <a:off x="1055440" y="75456"/>
            <a:ext cx="10363200" cy="936104"/>
          </a:xfrm>
          <a:prstGeom prst="rect">
            <a:avLst/>
          </a:prstGeom>
        </p:spPr>
        <p:txBody>
          <a:bodyPr vert="horz" lIns="91440" tIns="45720" rIns="91440" bIns="45720" rtlCol="0" anchor="t">
            <a:normAutofit fontScale="97500"/>
          </a:bodyPr>
          <a:lstStyle>
            <a:lvl1pPr algn="l" defTabSz="457189"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a:latin typeface="Arial" panose="020B0604020202020204" pitchFamily="34" charset="0"/>
                <a:cs typeface="Arial" panose="020B0604020202020204" pitchFamily="34" charset="0"/>
              </a:rPr>
              <a:t>Raman sturdy of conformational changes in model lipid membranes with additives: cholesterol and melatonin</a:t>
            </a:r>
            <a:endParaRPr lang="ru-RU" sz="2800" b="1" dirty="0"/>
          </a:p>
        </p:txBody>
      </p:sp>
      <p:sp>
        <p:nvSpPr>
          <p:cNvPr id="11" name="Прямоугольник 10">
            <a:extLst>
              <a:ext uri="{FF2B5EF4-FFF2-40B4-BE49-F238E27FC236}">
                <a16:creationId xmlns:a16="http://schemas.microsoft.com/office/drawing/2014/main" id="{959DBCDE-C78C-4D3D-AAA5-AAEFB1488600}"/>
              </a:ext>
            </a:extLst>
          </p:cNvPr>
          <p:cNvSpPr/>
          <p:nvPr/>
        </p:nvSpPr>
        <p:spPr>
          <a:xfrm>
            <a:off x="816867" y="4612249"/>
            <a:ext cx="11161240" cy="707886"/>
          </a:xfrm>
          <a:prstGeom prst="rect">
            <a:avLst/>
          </a:prstGeom>
          <a:noFill/>
          <a:ln w="38100">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wrap="square">
            <a:spAutoFit/>
          </a:bodyPr>
          <a:lstStyle/>
          <a:p>
            <a:pPr algn="ctr">
              <a:buClr>
                <a:schemeClr val="accent6">
                  <a:lumMod val="75000"/>
                </a:schemeClr>
              </a:buClr>
            </a:pPr>
            <a:r>
              <a:rPr lang="en-US" sz="2000" b="1" dirty="0">
                <a:solidFill>
                  <a:schemeClr val="tx1"/>
                </a:solidFill>
                <a:latin typeface="Arial" panose="020B0604020202020204" pitchFamily="34" charset="0"/>
                <a:ea typeface="Cambria" panose="02040503050406030204" pitchFamily="18" charset="0"/>
                <a:cs typeface="Arial" panose="020B0604020202020204" pitchFamily="34" charset="0"/>
              </a:rPr>
              <a:t>Lipids are one of the most important classes of biomolecules involved in cell vitality –  cellular signaling, energy storage and building of cellular membranes. </a:t>
            </a:r>
          </a:p>
        </p:txBody>
      </p:sp>
      <p:sp>
        <p:nvSpPr>
          <p:cNvPr id="12" name="Овал 11">
            <a:extLst>
              <a:ext uri="{FF2B5EF4-FFF2-40B4-BE49-F238E27FC236}">
                <a16:creationId xmlns:a16="http://schemas.microsoft.com/office/drawing/2014/main" id="{EF995D07-1FBA-40F1-B346-F9AC65F947E6}"/>
              </a:ext>
            </a:extLst>
          </p:cNvPr>
          <p:cNvSpPr/>
          <p:nvPr/>
        </p:nvSpPr>
        <p:spPr>
          <a:xfrm>
            <a:off x="479376" y="0"/>
            <a:ext cx="914400" cy="914400"/>
          </a:xfrm>
          <a:prstGeom prst="ellipse">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3</a:t>
            </a:r>
            <a:endParaRPr lang="ru-RU"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8576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55FB729-09F7-413A-BEDE-1244AB96B9F9}"/>
              </a:ext>
            </a:extLst>
          </p:cNvPr>
          <p:cNvSpPr txBox="1"/>
          <p:nvPr/>
        </p:nvSpPr>
        <p:spPr>
          <a:xfrm>
            <a:off x="335360" y="68627"/>
            <a:ext cx="11617291" cy="625877"/>
          </a:xfrm>
          <a:prstGeom prst="rect">
            <a:avLst/>
          </a:prstGeom>
          <a:noFill/>
        </p:spPr>
        <p:txBody>
          <a:bodyPr wrap="square" rtlCol="0">
            <a:spAutoFit/>
          </a:bodyPr>
          <a:lstStyle/>
          <a:p>
            <a:pPr algn="ctr" defTabSz="1219170"/>
            <a:r>
              <a:rPr lang="en-US" sz="3467" b="1" dirty="0">
                <a:solidFill>
                  <a:prstClr val="black"/>
                </a:solidFill>
                <a:latin typeface="Arial" panose="020B0604020202020204" pitchFamily="34" charset="0"/>
                <a:cs typeface="Arial" panose="020B0604020202020204" pitchFamily="34" charset="0"/>
              </a:rPr>
              <a:t>Ternary system – Lipid / Cholesterol / Melatonin</a:t>
            </a:r>
            <a:endParaRPr lang="ru-RU" sz="3467" b="1" dirty="0">
              <a:solidFill>
                <a:prstClr val="black"/>
              </a:solidFill>
              <a:latin typeface="Arial" panose="020B0604020202020204" pitchFamily="34" charset="0"/>
              <a:cs typeface="Arial" panose="020B0604020202020204" pitchFamily="34" charset="0"/>
            </a:endParaRPr>
          </a:p>
        </p:txBody>
      </p:sp>
      <p:pic>
        <p:nvPicPr>
          <p:cNvPr id="12" name="Рисунок 11">
            <a:extLst>
              <a:ext uri="{FF2B5EF4-FFF2-40B4-BE49-F238E27FC236}">
                <a16:creationId xmlns:a16="http://schemas.microsoft.com/office/drawing/2014/main" id="{4CE8C428-F1D8-4E8E-AE77-8EE4814B0D81}"/>
              </a:ext>
            </a:extLst>
          </p:cNvPr>
          <p:cNvPicPr>
            <a:picLocks noChangeAspect="1"/>
          </p:cNvPicPr>
          <p:nvPr/>
        </p:nvPicPr>
        <p:blipFill>
          <a:blip r:embed="rId3"/>
          <a:stretch>
            <a:fillRect/>
          </a:stretch>
        </p:blipFill>
        <p:spPr>
          <a:xfrm>
            <a:off x="3109438" y="4188520"/>
            <a:ext cx="5756160" cy="1522220"/>
          </a:xfrm>
          <a:prstGeom prst="rect">
            <a:avLst/>
          </a:prstGeom>
        </p:spPr>
      </p:pic>
      <p:sp>
        <p:nvSpPr>
          <p:cNvPr id="13" name="Прямоугольник 12">
            <a:extLst>
              <a:ext uri="{FF2B5EF4-FFF2-40B4-BE49-F238E27FC236}">
                <a16:creationId xmlns:a16="http://schemas.microsoft.com/office/drawing/2014/main" id="{60D36AB7-BD24-4084-836F-F3B530FEE757}"/>
              </a:ext>
            </a:extLst>
          </p:cNvPr>
          <p:cNvSpPr/>
          <p:nvPr/>
        </p:nvSpPr>
        <p:spPr>
          <a:xfrm>
            <a:off x="239350" y="740702"/>
            <a:ext cx="11713301" cy="60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ru-RU" sz="2400">
              <a:solidFill>
                <a:prstClr val="white"/>
              </a:solidFill>
              <a:latin typeface="Calibri"/>
            </a:endParaRPr>
          </a:p>
        </p:txBody>
      </p:sp>
      <p:sp>
        <p:nvSpPr>
          <p:cNvPr id="14" name="TextBox 13">
            <a:extLst>
              <a:ext uri="{FF2B5EF4-FFF2-40B4-BE49-F238E27FC236}">
                <a16:creationId xmlns:a16="http://schemas.microsoft.com/office/drawing/2014/main" id="{57B2EFB4-941B-45B3-8538-548A022B5B55}"/>
              </a:ext>
            </a:extLst>
          </p:cNvPr>
          <p:cNvSpPr txBox="1"/>
          <p:nvPr/>
        </p:nvSpPr>
        <p:spPr>
          <a:xfrm>
            <a:off x="130867" y="3221760"/>
            <a:ext cx="11930265" cy="830997"/>
          </a:xfrm>
          <a:prstGeom prst="rect">
            <a:avLst/>
          </a:prstGeom>
          <a:noFill/>
        </p:spPr>
        <p:txBody>
          <a:bodyPr wrap="square" rtlCol="0">
            <a:spAutoFit/>
          </a:bodyPr>
          <a:lstStyle/>
          <a:p>
            <a:pPr algn="ctr" defTabSz="1219170"/>
            <a:r>
              <a:rPr lang="en-US" sz="2400" b="1" dirty="0">
                <a:solidFill>
                  <a:prstClr val="black"/>
                </a:solidFill>
                <a:latin typeface="Arial" panose="020B0604020202020204" pitchFamily="34" charset="0"/>
                <a:cs typeface="Arial" panose="020B0604020202020204" pitchFamily="34" charset="0"/>
              </a:rPr>
              <a:t>Cholesterol and melatonin incorporate into </a:t>
            </a:r>
          </a:p>
          <a:p>
            <a:pPr algn="ctr" defTabSz="1219170"/>
            <a:r>
              <a:rPr lang="en-US" sz="2400" b="1" dirty="0">
                <a:solidFill>
                  <a:prstClr val="black"/>
                </a:solidFill>
                <a:latin typeface="Arial" panose="020B0604020202020204" pitchFamily="34" charset="0"/>
                <a:cs typeface="Arial" panose="020B0604020202020204" pitchFamily="34" charset="0"/>
              </a:rPr>
              <a:t>the lipid bilayer at different positions </a:t>
            </a:r>
            <a:endParaRPr lang="ru-RU" sz="2400" b="1" dirty="0">
              <a:solidFill>
                <a:prstClr val="black"/>
              </a:solidFill>
              <a:latin typeface="Arial" panose="020B0604020202020204" pitchFamily="34" charset="0"/>
              <a:cs typeface="Arial" panose="020B0604020202020204" pitchFamily="34" charset="0"/>
            </a:endParaRPr>
          </a:p>
        </p:txBody>
      </p:sp>
      <p:sp>
        <p:nvSpPr>
          <p:cNvPr id="16" name="Номер слайда 2">
            <a:extLst>
              <a:ext uri="{FF2B5EF4-FFF2-40B4-BE49-F238E27FC236}">
                <a16:creationId xmlns:a16="http://schemas.microsoft.com/office/drawing/2014/main" id="{3BE4B9A4-EA0F-4345-9DC1-C52C75B89B0F}"/>
              </a:ext>
            </a:extLst>
          </p:cNvPr>
          <p:cNvSpPr txBox="1">
            <a:spLocks/>
          </p:cNvSpPr>
          <p:nvPr/>
        </p:nvSpPr>
        <p:spPr bwMode="auto">
          <a:xfrm>
            <a:off x="11184565" y="6472856"/>
            <a:ext cx="10074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1219170" eaLnBrk="1" fontAlgn="base" hangingPunct="1">
              <a:spcBef>
                <a:spcPct val="0"/>
              </a:spcBef>
              <a:spcAft>
                <a:spcPct val="0"/>
              </a:spcAft>
              <a:buNone/>
            </a:pPr>
            <a:fld id="{00BC50F8-9B4C-4D46-8920-2FE3B9E2EA94}" type="slidenum">
              <a:rPr lang="ro-RO" altLang="ru-RU" sz="1200" b="1">
                <a:solidFill>
                  <a:srgbClr val="000000"/>
                </a:solidFill>
                <a:latin typeface="Arial" charset="0"/>
                <a:cs typeface="Arial" charset="0"/>
              </a:rPr>
              <a:pPr algn="r" defTabSz="1219170" eaLnBrk="1" fontAlgn="base" hangingPunct="1">
                <a:spcBef>
                  <a:spcPct val="0"/>
                </a:spcBef>
                <a:spcAft>
                  <a:spcPct val="0"/>
                </a:spcAft>
                <a:buNone/>
              </a:pPr>
              <a:t>37</a:t>
            </a:fld>
            <a:endParaRPr lang="ro-RO" altLang="ru-RU" sz="1200" b="1" dirty="0">
              <a:solidFill>
                <a:srgbClr val="000000"/>
              </a:solidFill>
              <a:latin typeface="Arial" charset="0"/>
              <a:cs typeface="Arial" charset="0"/>
            </a:endParaRPr>
          </a:p>
        </p:txBody>
      </p:sp>
      <p:pic>
        <p:nvPicPr>
          <p:cNvPr id="4" name="Рисунок 3">
            <a:extLst>
              <a:ext uri="{FF2B5EF4-FFF2-40B4-BE49-F238E27FC236}">
                <a16:creationId xmlns:a16="http://schemas.microsoft.com/office/drawing/2014/main" id="{717600DB-7E9A-4A2C-9E15-87B46C930243}"/>
              </a:ext>
            </a:extLst>
          </p:cNvPr>
          <p:cNvPicPr>
            <a:picLocks noChangeAspect="1"/>
          </p:cNvPicPr>
          <p:nvPr/>
        </p:nvPicPr>
        <p:blipFill>
          <a:blip r:embed="rId4"/>
          <a:stretch>
            <a:fillRect/>
          </a:stretch>
        </p:blipFill>
        <p:spPr>
          <a:xfrm>
            <a:off x="1093269" y="1175653"/>
            <a:ext cx="9899275" cy="1730570"/>
          </a:xfrm>
          <a:prstGeom prst="rect">
            <a:avLst/>
          </a:prstGeom>
        </p:spPr>
      </p:pic>
      <p:sp>
        <p:nvSpPr>
          <p:cNvPr id="15" name="TextBox 14">
            <a:extLst>
              <a:ext uri="{FF2B5EF4-FFF2-40B4-BE49-F238E27FC236}">
                <a16:creationId xmlns:a16="http://schemas.microsoft.com/office/drawing/2014/main" id="{3ADFF93F-9C35-4F4F-8D40-DCB8F7FCB75C}"/>
              </a:ext>
            </a:extLst>
          </p:cNvPr>
          <p:cNvSpPr txBox="1"/>
          <p:nvPr/>
        </p:nvSpPr>
        <p:spPr>
          <a:xfrm>
            <a:off x="2567609" y="5763355"/>
            <a:ext cx="3528392" cy="707886"/>
          </a:xfrm>
          <a:prstGeom prst="rect">
            <a:avLst/>
          </a:prstGeom>
          <a:solidFill>
            <a:srgbClr val="FFFFF7"/>
          </a:solidFill>
          <a:ln>
            <a:solidFill>
              <a:schemeClr val="tx1"/>
            </a:solidFill>
          </a:ln>
        </p:spPr>
        <p:txBody>
          <a:bodyPr wrap="square" rtlCol="0">
            <a:spAutoFit/>
          </a:bodyPr>
          <a:lstStyle/>
          <a:p>
            <a:pPr algn="ctr" defTabSz="1219170"/>
            <a:r>
              <a:rPr lang="en-US" sz="2000" b="1" dirty="0">
                <a:solidFill>
                  <a:prstClr val="black"/>
                </a:solidFill>
                <a:latin typeface="Arial" panose="020B0604020202020204" pitchFamily="34" charset="0"/>
                <a:cs typeface="Arial" panose="020B0604020202020204" pitchFamily="34" charset="0"/>
              </a:rPr>
              <a:t>Cholesterol is located mainly in lipid tails region</a:t>
            </a:r>
          </a:p>
        </p:txBody>
      </p:sp>
      <p:sp>
        <p:nvSpPr>
          <p:cNvPr id="19" name="TextBox 18">
            <a:extLst>
              <a:ext uri="{FF2B5EF4-FFF2-40B4-BE49-F238E27FC236}">
                <a16:creationId xmlns:a16="http://schemas.microsoft.com/office/drawing/2014/main" id="{3480494F-79E1-4184-80C0-3AE4206E301A}"/>
              </a:ext>
            </a:extLst>
          </p:cNvPr>
          <p:cNvSpPr txBox="1"/>
          <p:nvPr/>
        </p:nvSpPr>
        <p:spPr>
          <a:xfrm>
            <a:off x="6165463" y="5760000"/>
            <a:ext cx="3458928" cy="720000"/>
          </a:xfrm>
          <a:prstGeom prst="rect">
            <a:avLst/>
          </a:prstGeom>
          <a:solidFill>
            <a:srgbClr val="ECF8FE"/>
          </a:solidFill>
          <a:ln>
            <a:solidFill>
              <a:schemeClr val="tx1"/>
            </a:solidFill>
          </a:ln>
        </p:spPr>
        <p:txBody>
          <a:bodyPr wrap="square" rtlCol="0">
            <a:spAutoFit/>
          </a:bodyPr>
          <a:lstStyle/>
          <a:p>
            <a:pPr algn="ctr" defTabSz="1219170"/>
            <a:r>
              <a:rPr lang="en-US" sz="2000" b="1" dirty="0">
                <a:solidFill>
                  <a:prstClr val="black"/>
                </a:solidFill>
                <a:latin typeface="Arial" panose="020B0604020202020204" pitchFamily="34" charset="0"/>
                <a:cs typeface="Arial" panose="020B0604020202020204" pitchFamily="34" charset="0"/>
              </a:rPr>
              <a:t>Melatonin resides in the head-group region</a:t>
            </a:r>
            <a:r>
              <a:rPr lang="ru-RU" sz="2000" b="1" dirty="0">
                <a:solidFill>
                  <a:prstClr val="black"/>
                </a:solidFill>
                <a:latin typeface="Arial" panose="020B0604020202020204" pitchFamily="34" charset="0"/>
                <a:cs typeface="Arial" panose="020B0604020202020204" pitchFamily="34" charset="0"/>
              </a:rPr>
              <a:t> </a:t>
            </a:r>
            <a:endParaRPr lang="en-US" sz="20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90047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446" y="713517"/>
            <a:ext cx="8640381" cy="6144483"/>
          </a:xfrm>
          <a:prstGeom prst="rect">
            <a:avLst/>
          </a:prstGeom>
        </p:spPr>
      </p:pic>
      <p:sp>
        <p:nvSpPr>
          <p:cNvPr id="18" name="Прямоугольник 17">
            <a:extLst>
              <a:ext uri="{FF2B5EF4-FFF2-40B4-BE49-F238E27FC236}">
                <a16:creationId xmlns:a16="http://schemas.microsoft.com/office/drawing/2014/main" id="{E184E041-560D-4A38-9D0C-29204E274D36}"/>
              </a:ext>
            </a:extLst>
          </p:cNvPr>
          <p:cNvSpPr/>
          <p:nvPr/>
        </p:nvSpPr>
        <p:spPr>
          <a:xfrm>
            <a:off x="189332" y="763201"/>
            <a:ext cx="8549861" cy="1800493"/>
          </a:xfrm>
          <a:prstGeom prst="rect">
            <a:avLst/>
          </a:prstGeom>
          <a:solidFill>
            <a:srgbClr val="003366"/>
          </a:solidFill>
          <a:ln w="19050">
            <a:solidFill>
              <a:schemeClr val="tx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1" i="0" u="sng"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The spectral range of 1030 cm</a:t>
            </a:r>
            <a:r>
              <a:rPr kumimoji="0" lang="en-US" sz="3100" b="1" i="0" u="sng" strike="noStrike" kern="1200" cap="none" spc="0" normalizeH="0" baseline="3000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-1</a:t>
            </a:r>
            <a:r>
              <a:rPr kumimoji="0" lang="en-US" sz="3100" b="1" i="0" u="sng"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 – 1150 cm</a:t>
            </a:r>
            <a:r>
              <a:rPr kumimoji="0" lang="en-US" sz="3100" b="1" i="0" u="sng" strike="noStrike" kern="1200" cap="none" spc="0" normalizeH="0" baseline="3000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−1</a:t>
            </a:r>
            <a:r>
              <a:rPr kumimoji="0" lang="en-US" sz="3100" b="1" i="0" u="sng"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is sensitive to trans/gauche conformations, has the three dominant Raman bands (1062 cm</a:t>
            </a:r>
            <a:r>
              <a:rPr kumimoji="0" lang="en-US" sz="2000" b="1" i="0" u="none" strike="noStrike" kern="1200" cap="none" spc="0" normalizeH="0" baseline="3000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 −1</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 1096 cm</a:t>
            </a:r>
            <a:r>
              <a:rPr kumimoji="0" lang="en-US" sz="2000" b="1" i="0" u="none" strike="noStrike" kern="1200" cap="none" spc="0" normalizeH="0" baseline="3000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 −1</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 1127 cm</a:t>
            </a:r>
            <a:r>
              <a:rPr kumimoji="0" lang="en-US" sz="2000" b="1" i="0" u="none" strike="noStrike" kern="1200" cap="none" spc="0" normalizeH="0" baseline="3000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 −1</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ru-RU" sz="2000" b="1"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and</a:t>
            </a:r>
            <a:r>
              <a:rPr kumimoji="0" lang="en-US" sz="2000" b="1" i="0" u="none" strike="noStrike" kern="1200" cap="none" spc="0" normalizeH="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 can serve as an spectroscopic markers indicating phospholipids’                   hydrocarbon chains ordering and </a:t>
            </a:r>
            <a:r>
              <a:rPr kumimoji="0" lang="en-US" sz="2000" b="1" i="0" u="none" strike="noStrike" kern="1200" cap="none" spc="0" normalizeH="0" noProof="0" dirty="0" err="1">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disoredering</a:t>
            </a:r>
            <a:r>
              <a:rPr kumimoji="0" lang="en-US" sz="2000" b="1" i="0" u="none" strike="noStrike" kern="1200" cap="none" spc="0" normalizeH="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a:t>
            </a:r>
            <a:endParaRPr kumimoji="0" lang="ru-RU" sz="2000" b="1"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endParaRPr>
          </a:p>
        </p:txBody>
      </p:sp>
      <p:pic>
        <p:nvPicPr>
          <p:cNvPr id="10" name="Рисунок 9">
            <a:extLst>
              <a:ext uri="{FF2B5EF4-FFF2-40B4-BE49-F238E27FC236}">
                <a16:creationId xmlns:a16="http://schemas.microsoft.com/office/drawing/2014/main" id="{B4085447-B6AF-4853-97B3-794A7C5A82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0444" y="3701201"/>
            <a:ext cx="1260238" cy="2479822"/>
          </a:xfrm>
          <a:prstGeom prst="rect">
            <a:avLst/>
          </a:prstGeom>
        </p:spPr>
      </p:pic>
      <p:sp>
        <p:nvSpPr>
          <p:cNvPr id="72" name="TextBox 71"/>
          <p:cNvSpPr txBox="1"/>
          <p:nvPr/>
        </p:nvSpPr>
        <p:spPr>
          <a:xfrm>
            <a:off x="1" y="0"/>
            <a:ext cx="12192000" cy="610424"/>
          </a:xfrm>
          <a:prstGeom prst="rect">
            <a:avLst/>
          </a:prstGeom>
          <a:solidFill>
            <a:schemeClr val="accent5">
              <a:lumMod val="50000"/>
            </a:schemeClr>
          </a:solidFill>
          <a:scene3d>
            <a:camera prst="orthographicFront"/>
            <a:lightRig rig="threePt" dir="t"/>
          </a:scene3d>
          <a:sp3d>
            <a:bevelT/>
          </a:sp3d>
        </p:spPr>
        <p:style>
          <a:lnRef idx="0">
            <a:schemeClr val="accent5"/>
          </a:lnRef>
          <a:fillRef idx="3">
            <a:schemeClr val="accent5"/>
          </a:fillRef>
          <a:effectRef idx="3">
            <a:schemeClr val="accent5"/>
          </a:effectRef>
          <a:fontRef idx="minor">
            <a:schemeClr val="lt1"/>
          </a:fontRef>
        </p:style>
        <p:txBody>
          <a:bodyPr wrap="square" rtlCol="0">
            <a:spAutoFit/>
          </a:bodyPr>
          <a:lstStyle/>
          <a:p>
            <a:pPr marL="457200" marR="0" lvl="0" indent="0" algn="ctr" defTabSz="457200" rtl="0" eaLnBrk="1" fontAlgn="auto" latinLnBrk="0" hangingPunct="1">
              <a:lnSpc>
                <a:spcPct val="115000"/>
              </a:lnSpc>
              <a:spcBef>
                <a:spcPts val="0"/>
              </a:spcBef>
              <a:spcAft>
                <a:spcPts val="10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Raman spectrum </a:t>
            </a:r>
            <a:r>
              <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of pure DPPC</a:t>
            </a:r>
            <a:endParaRPr kumimoji="0" lang="ru-RU"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Рисунок 2">
            <a:extLst>
              <a:ext uri="{FF2B5EF4-FFF2-40B4-BE49-F238E27FC236}">
                <a16:creationId xmlns:a16="http://schemas.microsoft.com/office/drawing/2014/main" id="{62437A0C-1AB7-4E82-B701-5727C600DA5A}"/>
              </a:ext>
            </a:extLst>
          </p:cNvPr>
          <p:cNvPicPr>
            <a:picLocks noChangeAspect="1"/>
          </p:cNvPicPr>
          <p:nvPr/>
        </p:nvPicPr>
        <p:blipFill>
          <a:blip r:embed="rId5"/>
          <a:stretch>
            <a:fillRect/>
          </a:stretch>
        </p:blipFill>
        <p:spPr>
          <a:xfrm>
            <a:off x="9712776" y="911152"/>
            <a:ext cx="2258641" cy="1889648"/>
          </a:xfrm>
          <a:prstGeom prst="rect">
            <a:avLst/>
          </a:prstGeom>
          <a:ln>
            <a:solidFill>
              <a:schemeClr val="tx1"/>
            </a:solidFill>
          </a:ln>
        </p:spPr>
      </p:pic>
      <p:sp>
        <p:nvSpPr>
          <p:cNvPr id="4" name="TextBox 3">
            <a:extLst>
              <a:ext uri="{FF2B5EF4-FFF2-40B4-BE49-F238E27FC236}">
                <a16:creationId xmlns:a16="http://schemas.microsoft.com/office/drawing/2014/main" id="{8C545D8B-1D86-473E-ACCB-7CA233D0175B}"/>
              </a:ext>
            </a:extLst>
          </p:cNvPr>
          <p:cNvSpPr txBox="1"/>
          <p:nvPr/>
        </p:nvSpPr>
        <p:spPr>
          <a:xfrm>
            <a:off x="9690243" y="2872487"/>
            <a:ext cx="2428870" cy="4308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 conformer </a:t>
            </a:r>
            <a:endParaRPr kumimoji="0" lang="ru-RU"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Рисунок 4">
            <a:extLst>
              <a:ext uri="{FF2B5EF4-FFF2-40B4-BE49-F238E27FC236}">
                <a16:creationId xmlns:a16="http://schemas.microsoft.com/office/drawing/2014/main" id="{B625899F-734B-4C5E-861A-D915615D2AD9}"/>
              </a:ext>
            </a:extLst>
          </p:cNvPr>
          <p:cNvPicPr>
            <a:picLocks noChangeAspect="1"/>
          </p:cNvPicPr>
          <p:nvPr/>
        </p:nvPicPr>
        <p:blipFill>
          <a:blip r:embed="rId6"/>
          <a:stretch>
            <a:fillRect/>
          </a:stretch>
        </p:blipFill>
        <p:spPr>
          <a:xfrm>
            <a:off x="9712776" y="3844576"/>
            <a:ext cx="2219577" cy="1722158"/>
          </a:xfrm>
          <a:prstGeom prst="rect">
            <a:avLst/>
          </a:prstGeom>
          <a:ln>
            <a:solidFill>
              <a:schemeClr val="tx1"/>
            </a:solidFill>
          </a:ln>
        </p:spPr>
      </p:pic>
      <p:sp>
        <p:nvSpPr>
          <p:cNvPr id="16" name="TextBox 15">
            <a:extLst>
              <a:ext uri="{FF2B5EF4-FFF2-40B4-BE49-F238E27FC236}">
                <a16:creationId xmlns:a16="http://schemas.microsoft.com/office/drawing/2014/main" id="{65AD2196-7DD6-42EF-BEC2-55E6594CB809}"/>
              </a:ext>
            </a:extLst>
          </p:cNvPr>
          <p:cNvSpPr txBox="1"/>
          <p:nvPr/>
        </p:nvSpPr>
        <p:spPr>
          <a:xfrm>
            <a:off x="9447900" y="6092501"/>
            <a:ext cx="2678330"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gauche conformer </a:t>
            </a:r>
            <a:endParaRPr kumimoji="0" lang="ru-RU"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Рисунок 6">
            <a:extLst>
              <a:ext uri="{FF2B5EF4-FFF2-40B4-BE49-F238E27FC236}">
                <a16:creationId xmlns:a16="http://schemas.microsoft.com/office/drawing/2014/main" id="{A06481E0-BC78-4F0D-B2EF-D8896BAD32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94465" y="831073"/>
            <a:ext cx="528407" cy="2471582"/>
          </a:xfrm>
          <a:prstGeom prst="rect">
            <a:avLst/>
          </a:prstGeom>
        </p:spPr>
      </p:pic>
      <p:sp>
        <p:nvSpPr>
          <p:cNvPr id="13" name="TextBox 12">
            <a:extLst>
              <a:ext uri="{FF2B5EF4-FFF2-40B4-BE49-F238E27FC236}">
                <a16:creationId xmlns:a16="http://schemas.microsoft.com/office/drawing/2014/main" id="{841B6F77-27C5-4579-85FC-BB48B5A1FA8C}"/>
              </a:ext>
            </a:extLst>
          </p:cNvPr>
          <p:cNvSpPr txBox="1"/>
          <p:nvPr/>
        </p:nvSpPr>
        <p:spPr>
          <a:xfrm rot="2211625">
            <a:off x="3620726" y="4310807"/>
            <a:ext cx="69762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1062</a:t>
            </a:r>
            <a:endParaRPr kumimoji="0" lang="ru-RU"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59BF97E4-A1C2-451E-AA62-604DA4A09797}"/>
              </a:ext>
            </a:extLst>
          </p:cNvPr>
          <p:cNvSpPr txBox="1"/>
          <p:nvPr/>
        </p:nvSpPr>
        <p:spPr>
          <a:xfrm rot="5013189">
            <a:off x="4180076" y="3882435"/>
            <a:ext cx="69762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1096</a:t>
            </a:r>
            <a:endParaRPr kumimoji="0" lang="ru-RU"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FAC031E4-AFEC-442E-B534-D2761166F6C6}"/>
              </a:ext>
            </a:extLst>
          </p:cNvPr>
          <p:cNvSpPr txBox="1"/>
          <p:nvPr/>
        </p:nvSpPr>
        <p:spPr>
          <a:xfrm rot="17683157">
            <a:off x="4679109" y="4353237"/>
            <a:ext cx="69459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1127</a:t>
            </a:r>
            <a:endParaRPr kumimoji="0" lang="ru-RU"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Номер слайда 2">
            <a:extLst>
              <a:ext uri="{FF2B5EF4-FFF2-40B4-BE49-F238E27FC236}">
                <a16:creationId xmlns:a16="http://schemas.microsoft.com/office/drawing/2014/main" id="{82C99AB8-4238-4367-BDEB-259E927F56BB}"/>
              </a:ext>
            </a:extLst>
          </p:cNvPr>
          <p:cNvSpPr txBox="1">
            <a:spLocks/>
          </p:cNvSpPr>
          <p:nvPr/>
        </p:nvSpPr>
        <p:spPr bwMode="auto">
          <a:xfrm>
            <a:off x="10039672" y="6520259"/>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None/>
            </a:pPr>
            <a:fld id="{00BC50F8-9B4C-4D46-8920-2FE3B9E2EA94}" type="slidenum">
              <a:rPr lang="ro-RO" altLang="ru-RU" sz="1200" b="1">
                <a:solidFill>
                  <a:srgbClr val="000000"/>
                </a:solidFill>
                <a:latin typeface="Arial" charset="0"/>
                <a:cs typeface="Arial" charset="0"/>
              </a:rPr>
              <a:pPr algn="r" eaLnBrk="1" fontAlgn="base" hangingPunct="1">
                <a:spcBef>
                  <a:spcPct val="0"/>
                </a:spcBef>
                <a:spcAft>
                  <a:spcPct val="0"/>
                </a:spcAft>
                <a:buNone/>
              </a:pPr>
              <a:t>38</a:t>
            </a:fld>
            <a:endParaRPr lang="ro-RO" altLang="ru-RU" sz="1200" b="1" dirty="0">
              <a:solidFill>
                <a:srgbClr val="000000"/>
              </a:solidFill>
              <a:latin typeface="Arial" charset="0"/>
              <a:cs typeface="Arial" charset="0"/>
            </a:endParaRPr>
          </a:p>
        </p:txBody>
      </p:sp>
    </p:spTree>
    <p:extLst>
      <p:ext uri="{BB962C8B-B14F-4D97-AF65-F5344CB8AC3E}">
        <p14:creationId xmlns:p14="http://schemas.microsoft.com/office/powerpoint/2010/main" val="424412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8" name="Объект 27"/>
          <p:cNvGraphicFramePr>
            <a:graphicFrameLocks noChangeAspect="1"/>
          </p:cNvGraphicFramePr>
          <p:nvPr>
            <p:extLst/>
          </p:nvPr>
        </p:nvGraphicFramePr>
        <p:xfrm>
          <a:off x="4476492" y="3465200"/>
          <a:ext cx="3373000" cy="2425409"/>
        </p:xfrm>
        <a:graphic>
          <a:graphicData uri="http://schemas.openxmlformats.org/presentationml/2006/ole">
            <mc:AlternateContent xmlns:mc="http://schemas.openxmlformats.org/markup-compatibility/2006">
              <mc:Choice xmlns:v="urn:schemas-microsoft-com:vml" Requires="v">
                <p:oleObj spid="_x0000_s83354" name="Graph" r:id="rId5" imgW="3000960" imgH="3920760" progId="Origin50.Graph">
                  <p:embed/>
                </p:oleObj>
              </mc:Choice>
              <mc:Fallback>
                <p:oleObj name="Graph" r:id="rId5" imgW="3000960" imgH="3920760" progId="Origin50.Graph">
                  <p:embed/>
                  <p:pic>
                    <p:nvPicPr>
                      <p:cNvPr id="28" name="Объект 27"/>
                      <p:cNvPicPr>
                        <a:picLocks noChangeAspect="1" noChangeArrowheads="1"/>
                      </p:cNvPicPr>
                      <p:nvPr/>
                    </p:nvPicPr>
                    <p:blipFill>
                      <a:blip r:embed="rId6"/>
                      <a:srcRect l="17123" t="16252" r="10959" b="44168"/>
                      <a:stretch>
                        <a:fillRect/>
                      </a:stretch>
                    </p:blipFill>
                    <p:spPr bwMode="auto">
                      <a:xfrm>
                        <a:off x="4476492" y="3465200"/>
                        <a:ext cx="3373000" cy="2425409"/>
                      </a:xfrm>
                      <a:prstGeom prst="rect">
                        <a:avLst/>
                      </a:prstGeom>
                      <a:noFill/>
                    </p:spPr>
                  </p:pic>
                </p:oleObj>
              </mc:Fallback>
            </mc:AlternateContent>
          </a:graphicData>
        </a:graphic>
      </p:graphicFrame>
      <p:graphicFrame>
        <p:nvGraphicFramePr>
          <p:cNvPr id="11" name="Объект 10"/>
          <p:cNvGraphicFramePr>
            <a:graphicFrameLocks noChangeAspect="1"/>
          </p:cNvGraphicFramePr>
          <p:nvPr>
            <p:extLst/>
          </p:nvPr>
        </p:nvGraphicFramePr>
        <p:xfrm>
          <a:off x="197028" y="1208410"/>
          <a:ext cx="11864381" cy="2278527"/>
        </p:xfrm>
        <a:graphic>
          <a:graphicData uri="http://schemas.openxmlformats.org/presentationml/2006/ole">
            <mc:AlternateContent xmlns:mc="http://schemas.openxmlformats.org/markup-compatibility/2006">
              <mc:Choice xmlns:v="urn:schemas-microsoft-com:vml" Requires="v">
                <p:oleObj spid="_x0000_s83355" name="ChemSketch" r:id="rId7" imgW="6065520" imgH="1152144" progId="ACD.ChemSketch.20">
                  <p:embed/>
                </p:oleObj>
              </mc:Choice>
              <mc:Fallback>
                <p:oleObj name="ChemSketch" r:id="rId7" imgW="6065520" imgH="1152144" progId="ACD.ChemSketch.20">
                  <p:embed/>
                  <p:pic>
                    <p:nvPicPr>
                      <p:cNvPr id="11" name="Объект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7028" y="1208410"/>
                        <a:ext cx="11864381" cy="2278527"/>
                      </a:xfrm>
                      <a:prstGeom prst="rect">
                        <a:avLst/>
                      </a:prstGeom>
                      <a:noFill/>
                    </p:spPr>
                  </p:pic>
                </p:oleObj>
              </mc:Fallback>
            </mc:AlternateContent>
          </a:graphicData>
        </a:graphic>
      </p:graphicFrame>
      <p:sp>
        <p:nvSpPr>
          <p:cNvPr id="21" name="TextBox 20"/>
          <p:cNvSpPr txBox="1"/>
          <p:nvPr/>
        </p:nvSpPr>
        <p:spPr>
          <a:xfrm>
            <a:off x="3886137" y="831189"/>
            <a:ext cx="3450009" cy="400110"/>
          </a:xfrm>
          <a:prstGeom prst="rect">
            <a:avLst/>
          </a:prstGeom>
          <a:solidFill>
            <a:srgbClr val="660033"/>
          </a:solidFill>
        </p:spPr>
        <p:txBody>
          <a:bodyPr wrap="square" rtlCol="0">
            <a:spAutoFit/>
          </a:bodyPr>
          <a:lstStyle/>
          <a:p>
            <a:pPr algn="ctr" defTabSz="914377">
              <a:defRPr/>
            </a:pPr>
            <a:r>
              <a:rPr lang="en-US" sz="2000" b="1" dirty="0">
                <a:solidFill>
                  <a:prstClr val="white"/>
                </a:solidFill>
                <a:latin typeface="Calibri" panose="020F0502020204030204"/>
              </a:rPr>
              <a:t>Area of impact of melatonin</a:t>
            </a:r>
            <a:endParaRPr lang="ru-RU" sz="2000" b="1" dirty="0">
              <a:solidFill>
                <a:prstClr val="white"/>
              </a:solidFill>
              <a:latin typeface="Calibri" panose="020F0502020204030204"/>
            </a:endParaRPr>
          </a:p>
        </p:txBody>
      </p:sp>
      <p:sp>
        <p:nvSpPr>
          <p:cNvPr id="22" name="Заголовок 1"/>
          <p:cNvSpPr txBox="1">
            <a:spLocks/>
          </p:cNvSpPr>
          <p:nvPr/>
        </p:nvSpPr>
        <p:spPr>
          <a:xfrm>
            <a:off x="816430" y="33768"/>
            <a:ext cx="10559143" cy="686721"/>
          </a:xfrm>
          <a:prstGeom prst="rect">
            <a:avLst/>
          </a:prstGeom>
          <a:solidFill>
            <a:schemeClr val="tx2">
              <a:lumMod val="75000"/>
            </a:schemeClr>
          </a:solidFill>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914377"/>
            <a:r>
              <a:rPr lang="en-US" sz="2400" b="1" dirty="0">
                <a:solidFill>
                  <a:prstClr val="white"/>
                </a:solidFill>
                <a:latin typeface="Arial" panose="020B0604020202020204" pitchFamily="34" charset="0"/>
                <a:cs typeface="Arial" panose="020B0604020202020204" pitchFamily="34" charset="0"/>
              </a:rPr>
              <a:t>Schematic illustration of the preferential areas of influence of melatonin and cholesterol</a:t>
            </a:r>
            <a:endParaRPr lang="ru-RU" sz="2400" b="1" dirty="0">
              <a:solidFill>
                <a:prstClr val="white"/>
              </a:solidFill>
              <a:latin typeface="Arial" panose="020B0604020202020204" pitchFamily="34" charset="0"/>
              <a:cs typeface="Arial" panose="020B0604020202020204" pitchFamily="34" charset="0"/>
            </a:endParaRPr>
          </a:p>
        </p:txBody>
      </p:sp>
      <p:sp>
        <p:nvSpPr>
          <p:cNvPr id="26" name="Прямоугольник 25"/>
          <p:cNvSpPr/>
          <p:nvPr/>
        </p:nvSpPr>
        <p:spPr>
          <a:xfrm>
            <a:off x="6579060" y="1489335"/>
            <a:ext cx="5504120" cy="1666579"/>
          </a:xfrm>
          <a:prstGeom prst="rect">
            <a:avLst/>
          </a:prstGeom>
          <a:solidFill>
            <a:srgbClr val="94ECAF">
              <a:alpha val="27000"/>
            </a:srgb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ru-RU">
              <a:solidFill>
                <a:prstClr val="white"/>
              </a:solidFill>
              <a:latin typeface="Calibri" panose="020F0502020204030204"/>
            </a:endParaRPr>
          </a:p>
        </p:txBody>
      </p:sp>
      <p:sp>
        <p:nvSpPr>
          <p:cNvPr id="27" name="Овал 26"/>
          <p:cNvSpPr/>
          <p:nvPr/>
        </p:nvSpPr>
        <p:spPr>
          <a:xfrm>
            <a:off x="5222221" y="1555346"/>
            <a:ext cx="5597427" cy="1485559"/>
          </a:xfrm>
          <a:prstGeom prst="ellipse">
            <a:avLst/>
          </a:prstGeom>
          <a:solidFill>
            <a:srgbClr val="E5C1E1">
              <a:alpha val="20000"/>
            </a:srgbClr>
          </a:solidFill>
          <a:ln w="28575">
            <a:solidFill>
              <a:srgbClr val="6E2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ru-RU">
              <a:solidFill>
                <a:prstClr val="white"/>
              </a:solidFill>
              <a:latin typeface="Calibri" panose="020F0502020204030204"/>
            </a:endParaRPr>
          </a:p>
        </p:txBody>
      </p:sp>
      <p:sp>
        <p:nvSpPr>
          <p:cNvPr id="2" name="Rectangle 4"/>
          <p:cNvSpPr>
            <a:spLocks noChangeArrowheads="1"/>
          </p:cNvSpPr>
          <p:nvPr/>
        </p:nvSpPr>
        <p:spPr bwMode="auto">
          <a:xfrm flipV="1">
            <a:off x="287677" y="2986800"/>
            <a:ext cx="2400491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377">
              <a:defRPr/>
            </a:pPr>
            <a:endParaRPr lang="ru-RU">
              <a:solidFill>
                <a:prstClr val="black"/>
              </a:solidFill>
              <a:latin typeface="Calibri" panose="020F0502020204030204"/>
            </a:endParaRPr>
          </a:p>
        </p:txBody>
      </p:sp>
      <p:sp>
        <p:nvSpPr>
          <p:cNvPr id="5" name="Rectangle 6"/>
          <p:cNvSpPr>
            <a:spLocks noChangeArrowheads="1"/>
          </p:cNvSpPr>
          <p:nvPr/>
        </p:nvSpPr>
        <p:spPr bwMode="auto">
          <a:xfrm flipV="1">
            <a:off x="287675" y="3010760"/>
            <a:ext cx="206710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377">
              <a:defRPr/>
            </a:pPr>
            <a:endParaRPr lang="ru-RU">
              <a:solidFill>
                <a:prstClr val="black"/>
              </a:solidFill>
              <a:latin typeface="Calibri" panose="020F0502020204030204"/>
            </a:endParaRPr>
          </a:p>
        </p:txBody>
      </p:sp>
      <p:sp>
        <p:nvSpPr>
          <p:cNvPr id="7" name="Номер слайда 6"/>
          <p:cNvSpPr>
            <a:spLocks noGrp="1"/>
          </p:cNvSpPr>
          <p:nvPr>
            <p:ph type="sldNum" sz="quarter" idx="12"/>
          </p:nvPr>
        </p:nvSpPr>
        <p:spPr>
          <a:xfrm>
            <a:off x="9448800" y="6552748"/>
            <a:ext cx="2743200" cy="365125"/>
          </a:xfrm>
        </p:spPr>
        <p:txBody>
          <a:bodyPr/>
          <a:lstStyle/>
          <a:p>
            <a:pPr defTabSz="914377">
              <a:defRPr/>
            </a:pPr>
            <a:fld id="{B3E7E4F1-6FBE-4306-9E1C-F09A0032F7A1}" type="slidenum">
              <a:rPr lang="ru-RU" sz="1400" b="1">
                <a:solidFill>
                  <a:prstClr val="black"/>
                </a:solidFill>
                <a:latin typeface="Arial" panose="020B0604020202020204" pitchFamily="34" charset="0"/>
                <a:cs typeface="Arial" panose="020B0604020202020204" pitchFamily="34" charset="0"/>
              </a:rPr>
              <a:pPr defTabSz="914377">
                <a:defRPr/>
              </a:pPr>
              <a:t>39</a:t>
            </a:fld>
            <a:endParaRPr lang="ru-RU" sz="1400" b="1" dirty="0">
              <a:solidFill>
                <a:prstClr val="black"/>
              </a:solidFill>
              <a:latin typeface="Arial" panose="020B0604020202020204" pitchFamily="34" charset="0"/>
              <a:cs typeface="Arial" panose="020B0604020202020204" pitchFamily="34" charset="0"/>
            </a:endParaRPr>
          </a:p>
        </p:txBody>
      </p:sp>
      <p:grpSp>
        <p:nvGrpSpPr>
          <p:cNvPr id="18" name="Группа 17"/>
          <p:cNvGrpSpPr/>
          <p:nvPr/>
        </p:nvGrpSpPr>
        <p:grpSpPr>
          <a:xfrm>
            <a:off x="8038295" y="4680231"/>
            <a:ext cx="3802773" cy="1218111"/>
            <a:chOff x="218618" y="3514093"/>
            <a:chExt cx="4720856" cy="1166725"/>
          </a:xfrm>
        </p:grpSpPr>
        <p:sp>
          <p:nvSpPr>
            <p:cNvPr id="13" name="TextBox 12"/>
            <p:cNvSpPr txBox="1"/>
            <p:nvPr/>
          </p:nvSpPr>
          <p:spPr>
            <a:xfrm>
              <a:off x="375744" y="3583547"/>
              <a:ext cx="4510800" cy="884380"/>
            </a:xfrm>
            <a:prstGeom prst="rect">
              <a:avLst/>
            </a:prstGeom>
            <a:noFill/>
            <a:ln>
              <a:solidFill>
                <a:schemeClr val="accent6">
                  <a:lumMod val="75000"/>
                </a:schemeClr>
              </a:solidFill>
            </a:ln>
          </p:spPr>
          <p:txBody>
            <a:bodyPr wrap="square" rtlCol="0">
              <a:spAutoFit/>
            </a:bodyPr>
            <a:lstStyle/>
            <a:p>
              <a:pPr algn="just" defTabSz="914377">
                <a:defRPr/>
              </a:pPr>
              <a:r>
                <a:rPr lang="en-US" dirty="0">
                  <a:solidFill>
                    <a:prstClr val="black"/>
                  </a:solidFill>
                  <a:latin typeface="Arial" panose="020B0604020202020204" pitchFamily="34" charset="0"/>
                  <a:cs typeface="Arial" panose="020B0604020202020204" pitchFamily="34" charset="0"/>
                </a:rPr>
                <a:t>Raman band </a:t>
              </a:r>
              <a:r>
                <a:rPr lang="ru-RU" b="1" dirty="0">
                  <a:solidFill>
                    <a:srgbClr val="FF0000"/>
                  </a:solidFill>
                  <a:latin typeface="Arial" panose="020B0604020202020204" pitchFamily="34" charset="0"/>
                  <a:cs typeface="Arial" panose="020B0604020202020204" pitchFamily="34" charset="0"/>
                </a:rPr>
                <a:t>1127</a:t>
              </a:r>
              <a:r>
                <a:rPr lang="en-US" b="1" dirty="0">
                  <a:solidFill>
                    <a:srgbClr val="FF0000"/>
                  </a:solidFill>
                  <a:latin typeface="Arial" panose="020B0604020202020204" pitchFamily="34" charset="0"/>
                  <a:cs typeface="Arial" panose="020B0604020202020204" pitchFamily="34" charset="0"/>
                </a:rPr>
                <a:t> cm</a:t>
              </a:r>
              <a:r>
                <a:rPr lang="en-US" b="1" baseline="30000" dirty="0">
                  <a:solidFill>
                    <a:srgbClr val="FF0000"/>
                  </a:solidFill>
                  <a:latin typeface="Arial" panose="020B0604020202020204" pitchFamily="34" charset="0"/>
                  <a:cs typeface="Arial" panose="020B0604020202020204" pitchFamily="34" charset="0"/>
                </a:rPr>
                <a:t>-1</a:t>
              </a:r>
              <a:r>
                <a:rPr lang="ru-RU"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is most sensitive to changes resulting from the addition of </a:t>
              </a:r>
              <a:r>
                <a:rPr lang="en-US" b="1" dirty="0">
                  <a:solidFill>
                    <a:prstClr val="black"/>
                  </a:solidFill>
                  <a:latin typeface="Arial" panose="020B0604020202020204" pitchFamily="34" charset="0"/>
                  <a:cs typeface="Arial" panose="020B0604020202020204" pitchFamily="34" charset="0"/>
                </a:rPr>
                <a:t>Cholesterol</a:t>
              </a:r>
              <a:endParaRPr lang="ru-RU" b="1" dirty="0">
                <a:solidFill>
                  <a:prstClr val="black"/>
                </a:solidFill>
                <a:latin typeface="Arial" panose="020B0604020202020204" pitchFamily="34" charset="0"/>
                <a:cs typeface="Arial" panose="020B0604020202020204" pitchFamily="34" charset="0"/>
              </a:endParaRPr>
            </a:p>
          </p:txBody>
        </p:sp>
        <p:sp>
          <p:nvSpPr>
            <p:cNvPr id="4" name="Скругленный прямоугольник 3"/>
            <p:cNvSpPr/>
            <p:nvPr/>
          </p:nvSpPr>
          <p:spPr>
            <a:xfrm>
              <a:off x="218618" y="3514093"/>
              <a:ext cx="4720856" cy="1166725"/>
            </a:xfrm>
            <a:prstGeom prst="roundRect">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ru-RU">
                <a:solidFill>
                  <a:prstClr val="white"/>
                </a:solidFill>
                <a:latin typeface="Calibri" panose="020F0502020204030204"/>
              </a:endParaRPr>
            </a:p>
          </p:txBody>
        </p:sp>
      </p:grpSp>
      <p:grpSp>
        <p:nvGrpSpPr>
          <p:cNvPr id="10" name="Группа 9"/>
          <p:cNvGrpSpPr/>
          <p:nvPr/>
        </p:nvGrpSpPr>
        <p:grpSpPr>
          <a:xfrm>
            <a:off x="475262" y="4564741"/>
            <a:ext cx="3790308" cy="1209048"/>
            <a:chOff x="5111070" y="6148806"/>
            <a:chExt cx="4789395" cy="1527540"/>
          </a:xfrm>
        </p:grpSpPr>
        <p:sp>
          <p:nvSpPr>
            <p:cNvPr id="14" name="TextBox 13"/>
            <p:cNvSpPr txBox="1"/>
            <p:nvPr/>
          </p:nvSpPr>
          <p:spPr>
            <a:xfrm>
              <a:off x="5389668" y="6148806"/>
              <a:ext cx="4510797" cy="1516524"/>
            </a:xfrm>
            <a:prstGeom prst="rect">
              <a:avLst/>
            </a:prstGeom>
            <a:noFill/>
          </p:spPr>
          <p:txBody>
            <a:bodyPr wrap="square" rtlCol="0">
              <a:spAutoFit/>
            </a:bodyPr>
            <a:lstStyle/>
            <a:p>
              <a:pPr algn="just" defTabSz="914377">
                <a:defRPr/>
              </a:pPr>
              <a:r>
                <a:rPr lang="en-US" dirty="0">
                  <a:solidFill>
                    <a:prstClr val="black"/>
                  </a:solidFill>
                  <a:latin typeface="Arial" panose="020B0604020202020204" pitchFamily="34" charset="0"/>
                  <a:cs typeface="Arial" panose="020B0604020202020204" pitchFamily="34" charset="0"/>
                </a:rPr>
                <a:t>Raman bands </a:t>
              </a:r>
              <a:r>
                <a:rPr lang="ru-RU" b="1" dirty="0">
                  <a:solidFill>
                    <a:srgbClr val="FF0000"/>
                  </a:solidFill>
                  <a:latin typeface="Arial" panose="020B0604020202020204" pitchFamily="34" charset="0"/>
                  <a:cs typeface="Arial" panose="020B0604020202020204" pitchFamily="34" charset="0"/>
                </a:rPr>
                <a:t>1</a:t>
              </a:r>
              <a:r>
                <a:rPr lang="en-US" b="1" dirty="0">
                  <a:solidFill>
                    <a:srgbClr val="FF0000"/>
                  </a:solidFill>
                  <a:latin typeface="Arial" panose="020B0604020202020204" pitchFamily="34" charset="0"/>
                  <a:cs typeface="Arial" panose="020B0604020202020204" pitchFamily="34" charset="0"/>
                </a:rPr>
                <a:t>062 cm</a:t>
              </a:r>
              <a:r>
                <a:rPr lang="en-US" b="1" baseline="30000" dirty="0">
                  <a:solidFill>
                    <a:srgbClr val="FF0000"/>
                  </a:solidFill>
                  <a:latin typeface="Arial" panose="020B0604020202020204" pitchFamily="34" charset="0"/>
                  <a:cs typeface="Arial" panose="020B0604020202020204" pitchFamily="34" charset="0"/>
                </a:rPr>
                <a:t>-1</a:t>
              </a:r>
              <a:r>
                <a:rPr lang="ru-RU"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and </a:t>
              </a:r>
              <a:r>
                <a:rPr lang="ru-RU" b="1" dirty="0">
                  <a:solidFill>
                    <a:srgbClr val="FF0000"/>
                  </a:solidFill>
                  <a:latin typeface="Arial" panose="020B0604020202020204" pitchFamily="34" charset="0"/>
                  <a:cs typeface="Arial" panose="020B0604020202020204" pitchFamily="34" charset="0"/>
                </a:rPr>
                <a:t>1</a:t>
              </a:r>
              <a:r>
                <a:rPr lang="en-US" b="1" dirty="0">
                  <a:solidFill>
                    <a:srgbClr val="FF0000"/>
                  </a:solidFill>
                  <a:latin typeface="Arial" panose="020B0604020202020204" pitchFamily="34" charset="0"/>
                  <a:cs typeface="Arial" panose="020B0604020202020204" pitchFamily="34" charset="0"/>
                </a:rPr>
                <a:t>096 cm</a:t>
              </a:r>
              <a:r>
                <a:rPr lang="en-US" b="1" baseline="30000" dirty="0">
                  <a:solidFill>
                    <a:srgbClr val="FF0000"/>
                  </a:solidFill>
                  <a:latin typeface="Arial" panose="020B0604020202020204" pitchFamily="34" charset="0"/>
                  <a:cs typeface="Arial" panose="020B0604020202020204" pitchFamily="34" charset="0"/>
                </a:rPr>
                <a:t>-1</a:t>
              </a:r>
              <a:r>
                <a:rPr lang="ru-RU"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are most sensitive to changes resulting from the addition of </a:t>
              </a:r>
              <a:r>
                <a:rPr lang="en-US" b="1" dirty="0">
                  <a:solidFill>
                    <a:prstClr val="black"/>
                  </a:solidFill>
                  <a:latin typeface="Arial" panose="020B0604020202020204" pitchFamily="34" charset="0"/>
                  <a:cs typeface="Arial" panose="020B0604020202020204" pitchFamily="34" charset="0"/>
                </a:rPr>
                <a:t>Melatonin</a:t>
              </a:r>
              <a:endParaRPr lang="ru-RU" b="1" dirty="0">
                <a:solidFill>
                  <a:prstClr val="black"/>
                </a:solidFill>
                <a:latin typeface="Arial" panose="020B0604020202020204" pitchFamily="34" charset="0"/>
                <a:cs typeface="Arial" panose="020B0604020202020204" pitchFamily="34" charset="0"/>
              </a:endParaRPr>
            </a:p>
          </p:txBody>
        </p:sp>
        <p:sp>
          <p:nvSpPr>
            <p:cNvPr id="16" name="Скругленный прямоугольник 15"/>
            <p:cNvSpPr/>
            <p:nvPr/>
          </p:nvSpPr>
          <p:spPr>
            <a:xfrm>
              <a:off x="5111070" y="6150752"/>
              <a:ext cx="4720856" cy="1525594"/>
            </a:xfrm>
            <a:prstGeom prst="round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ru-RU" sz="1400" dirty="0">
                <a:solidFill>
                  <a:prstClr val="white"/>
                </a:solidFill>
                <a:latin typeface="Calibri" panose="020F0502020204030204"/>
              </a:endParaRPr>
            </a:p>
          </p:txBody>
        </p:sp>
      </p:grpSp>
      <p:sp>
        <p:nvSpPr>
          <p:cNvPr id="9" name="Rectangle 9"/>
          <p:cNvSpPr>
            <a:spLocks noChangeArrowheads="1"/>
          </p:cNvSpPr>
          <p:nvPr/>
        </p:nvSpPr>
        <p:spPr bwMode="auto">
          <a:xfrm>
            <a:off x="1127373" y="1637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377">
              <a:defRPr/>
            </a:pPr>
            <a:endParaRPr lang="ru-RU">
              <a:solidFill>
                <a:prstClr val="black"/>
              </a:solidFill>
              <a:latin typeface="Calibri" panose="020F0502020204030204"/>
            </a:endParaRPr>
          </a:p>
        </p:txBody>
      </p:sp>
      <p:sp>
        <p:nvSpPr>
          <p:cNvPr id="23" name="TextBox 22"/>
          <p:cNvSpPr txBox="1"/>
          <p:nvPr/>
        </p:nvSpPr>
        <p:spPr>
          <a:xfrm>
            <a:off x="4470732" y="3600010"/>
            <a:ext cx="855277" cy="369332"/>
          </a:xfrm>
          <a:prstGeom prst="rect">
            <a:avLst/>
          </a:prstGeom>
          <a:noFill/>
        </p:spPr>
        <p:txBody>
          <a:bodyPr wrap="square" rtlCol="0">
            <a:spAutoFit/>
          </a:bodyPr>
          <a:lstStyle/>
          <a:p>
            <a:pPr defTabSz="914377">
              <a:defRPr/>
            </a:pPr>
            <a:r>
              <a:rPr lang="en-US" b="1" dirty="0">
                <a:solidFill>
                  <a:srgbClr val="C00000"/>
                </a:solidFill>
                <a:latin typeface="Arial" panose="020B0604020202020204" pitchFamily="34" charset="0"/>
                <a:cs typeface="Arial" panose="020B0604020202020204" pitchFamily="34" charset="0"/>
              </a:rPr>
              <a:t>1062</a:t>
            </a:r>
            <a:endParaRPr lang="ru-RU" b="1" dirty="0">
              <a:solidFill>
                <a:srgbClr val="C00000"/>
              </a:solidFill>
              <a:latin typeface="Arial" panose="020B0604020202020204" pitchFamily="34" charset="0"/>
              <a:cs typeface="Arial" panose="020B0604020202020204" pitchFamily="34" charset="0"/>
            </a:endParaRPr>
          </a:p>
        </p:txBody>
      </p:sp>
      <p:sp>
        <p:nvSpPr>
          <p:cNvPr id="24" name="TextBox 23"/>
          <p:cNvSpPr txBox="1"/>
          <p:nvPr/>
        </p:nvSpPr>
        <p:spPr>
          <a:xfrm>
            <a:off x="5938405" y="3839419"/>
            <a:ext cx="805295" cy="369332"/>
          </a:xfrm>
          <a:prstGeom prst="rect">
            <a:avLst/>
          </a:prstGeom>
          <a:noFill/>
        </p:spPr>
        <p:txBody>
          <a:bodyPr wrap="square" rtlCol="0">
            <a:spAutoFit/>
          </a:bodyPr>
          <a:lstStyle/>
          <a:p>
            <a:pPr defTabSz="914377">
              <a:defRPr/>
            </a:pPr>
            <a:r>
              <a:rPr lang="en-US" b="1" dirty="0">
                <a:solidFill>
                  <a:srgbClr val="C00000"/>
                </a:solidFill>
                <a:latin typeface="Arial" panose="020B0604020202020204" pitchFamily="34" charset="0"/>
                <a:cs typeface="Arial" panose="020B0604020202020204" pitchFamily="34" charset="0"/>
              </a:rPr>
              <a:t>1096</a:t>
            </a:r>
            <a:endParaRPr lang="ru-RU" b="1" dirty="0">
              <a:solidFill>
                <a:srgbClr val="C00000"/>
              </a:solidFill>
              <a:latin typeface="Arial" panose="020B0604020202020204" pitchFamily="34" charset="0"/>
              <a:cs typeface="Arial" panose="020B0604020202020204" pitchFamily="34" charset="0"/>
            </a:endParaRPr>
          </a:p>
        </p:txBody>
      </p:sp>
      <p:sp>
        <p:nvSpPr>
          <p:cNvPr id="25" name="TextBox 24"/>
          <p:cNvSpPr txBox="1"/>
          <p:nvPr/>
        </p:nvSpPr>
        <p:spPr>
          <a:xfrm>
            <a:off x="7099399" y="3494823"/>
            <a:ext cx="747179" cy="369332"/>
          </a:xfrm>
          <a:prstGeom prst="rect">
            <a:avLst/>
          </a:prstGeom>
          <a:noFill/>
        </p:spPr>
        <p:txBody>
          <a:bodyPr wrap="square" rtlCol="0">
            <a:spAutoFit/>
          </a:bodyPr>
          <a:lstStyle/>
          <a:p>
            <a:pPr defTabSz="914377">
              <a:defRPr/>
            </a:pPr>
            <a:r>
              <a:rPr lang="en-US" b="1" dirty="0">
                <a:solidFill>
                  <a:srgbClr val="C00000"/>
                </a:solidFill>
                <a:latin typeface="Arial" panose="020B0604020202020204" pitchFamily="34" charset="0"/>
                <a:cs typeface="Arial" panose="020B0604020202020204" pitchFamily="34" charset="0"/>
              </a:rPr>
              <a:t>1127</a:t>
            </a:r>
            <a:endParaRPr lang="ru-RU" b="1" dirty="0">
              <a:solidFill>
                <a:srgbClr val="C00000"/>
              </a:solidFill>
              <a:latin typeface="Arial" panose="020B0604020202020204" pitchFamily="34" charset="0"/>
              <a:cs typeface="Arial" panose="020B0604020202020204" pitchFamily="34" charset="0"/>
            </a:endParaRPr>
          </a:p>
        </p:txBody>
      </p:sp>
      <p:cxnSp>
        <p:nvCxnSpPr>
          <p:cNvPr id="29" name="Прямая со стрелкой 28"/>
          <p:cNvCxnSpPr>
            <a:cxnSpLocks/>
          </p:cNvCxnSpPr>
          <p:nvPr/>
        </p:nvCxnSpPr>
        <p:spPr>
          <a:xfrm flipH="1">
            <a:off x="5200452" y="2715492"/>
            <a:ext cx="506033" cy="1239379"/>
          </a:xfrm>
          <a:prstGeom prst="straightConnector1">
            <a:avLst/>
          </a:prstGeom>
          <a:ln w="28575">
            <a:solidFill>
              <a:srgbClr val="7030A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p:cNvCxnSpPr>
            <a:cxnSpLocks/>
          </p:cNvCxnSpPr>
          <p:nvPr/>
        </p:nvCxnSpPr>
        <p:spPr>
          <a:xfrm>
            <a:off x="6984751" y="3177972"/>
            <a:ext cx="215183" cy="554501"/>
          </a:xfrm>
          <a:prstGeom prst="straightConnector1">
            <a:avLst/>
          </a:prstGeom>
          <a:ln w="28575">
            <a:solidFill>
              <a:schemeClr val="accent6"/>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07A2BAA-5AD2-4FD6-81FD-A343E00BBB6C}"/>
              </a:ext>
            </a:extLst>
          </p:cNvPr>
          <p:cNvSpPr txBox="1"/>
          <p:nvPr/>
        </p:nvSpPr>
        <p:spPr>
          <a:xfrm>
            <a:off x="8175172" y="812479"/>
            <a:ext cx="3886237" cy="400110"/>
          </a:xfrm>
          <a:prstGeom prst="rect">
            <a:avLst/>
          </a:prstGeom>
          <a:solidFill>
            <a:schemeClr val="accent6">
              <a:lumMod val="75000"/>
            </a:schemeClr>
          </a:solidFill>
        </p:spPr>
        <p:txBody>
          <a:bodyPr wrap="square" rtlCol="0">
            <a:spAutoFit/>
          </a:bodyPr>
          <a:lstStyle/>
          <a:p>
            <a:pPr algn="ctr" defTabSz="914377">
              <a:defRPr/>
            </a:pPr>
            <a:r>
              <a:rPr lang="en-US" sz="2000" b="1" dirty="0">
                <a:solidFill>
                  <a:prstClr val="white"/>
                </a:solidFill>
                <a:latin typeface="Calibri" panose="020F0502020204030204"/>
              </a:rPr>
              <a:t>Area of impact of cholesterol</a:t>
            </a:r>
            <a:endParaRPr lang="ru-RU" sz="2000" b="1" dirty="0">
              <a:solidFill>
                <a:prstClr val="white"/>
              </a:solidFill>
              <a:latin typeface="Calibri" panose="020F0502020204030204"/>
            </a:endParaRPr>
          </a:p>
        </p:txBody>
      </p:sp>
      <p:cxnSp>
        <p:nvCxnSpPr>
          <p:cNvPr id="17" name="Прямая со стрелкой 16">
            <a:extLst>
              <a:ext uri="{FF2B5EF4-FFF2-40B4-BE49-F238E27FC236}">
                <a16:creationId xmlns:a16="http://schemas.microsoft.com/office/drawing/2014/main" id="{1EA1D84D-72D5-467F-B488-962F84CD37B5}"/>
              </a:ext>
            </a:extLst>
          </p:cNvPr>
          <p:cNvCxnSpPr/>
          <p:nvPr/>
        </p:nvCxnSpPr>
        <p:spPr>
          <a:xfrm>
            <a:off x="6743700" y="1246576"/>
            <a:ext cx="241051" cy="363720"/>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a:extLst>
              <a:ext uri="{FF2B5EF4-FFF2-40B4-BE49-F238E27FC236}">
                <a16:creationId xmlns:a16="http://schemas.microsoft.com/office/drawing/2014/main" id="{50492CE8-F388-4AF2-88A1-02091734C85C}"/>
              </a:ext>
            </a:extLst>
          </p:cNvPr>
          <p:cNvCxnSpPr/>
          <p:nvPr/>
        </p:nvCxnSpPr>
        <p:spPr>
          <a:xfrm flipH="1">
            <a:off x="9657997" y="1222061"/>
            <a:ext cx="432955" cy="264255"/>
          </a:xfrm>
          <a:prstGeom prst="straightConnector1">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Прямоугольник 35">
            <a:extLst>
              <a:ext uri="{FF2B5EF4-FFF2-40B4-BE49-F238E27FC236}">
                <a16:creationId xmlns:a16="http://schemas.microsoft.com/office/drawing/2014/main" id="{34D585E4-44B9-4289-8F05-5F03D0FE720C}"/>
              </a:ext>
            </a:extLst>
          </p:cNvPr>
          <p:cNvSpPr/>
          <p:nvPr/>
        </p:nvSpPr>
        <p:spPr>
          <a:xfrm>
            <a:off x="816429" y="5912667"/>
            <a:ext cx="10964641" cy="923330"/>
          </a:xfrm>
          <a:prstGeom prst="rect">
            <a:avLst/>
          </a:prstGeom>
          <a:solidFill>
            <a:schemeClr val="accent1">
              <a:lumMod val="20000"/>
              <a:lumOff val="80000"/>
            </a:schemeClr>
          </a:solidFill>
          <a:ln w="28575">
            <a:solidFill>
              <a:schemeClr val="accent6">
                <a:lumMod val="50000"/>
              </a:schemeClr>
            </a:solidFill>
          </a:ln>
        </p:spPr>
        <p:txBody>
          <a:bodyPr wrap="square">
            <a:spAutoFit/>
          </a:bodyPr>
          <a:lstStyle/>
          <a:p>
            <a:pPr algn="ctr" defTabSz="457189"/>
            <a:r>
              <a:rPr lang="en-US" b="1" dirty="0">
                <a:solidFill>
                  <a:prstClr val="black"/>
                </a:solidFill>
                <a:latin typeface="Arial" panose="020B0604020202020204" pitchFamily="34" charset="0"/>
                <a:ea typeface="Cambria" panose="02040503050406030204" pitchFamily="18" charset="0"/>
                <a:cs typeface="Arial" panose="020B0604020202020204" pitchFamily="34" charset="0"/>
              </a:rPr>
              <a:t>The dynamics of hydrocarbon chains represented by the ratio of trans/gauche conformers</a:t>
            </a:r>
            <a:r>
              <a:rPr lang="en-US" b="1"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b="1" dirty="0">
                <a:solidFill>
                  <a:srgbClr val="C00000"/>
                </a:solidFill>
                <a:latin typeface="Arial" panose="020B0604020202020204" pitchFamily="34" charset="0"/>
                <a:ea typeface="Cambria" panose="02040503050406030204" pitchFamily="18" charset="0"/>
                <a:cs typeface="Arial" panose="020B0604020202020204" pitchFamily="34" charset="0"/>
              </a:rPr>
              <a:t>(S</a:t>
            </a:r>
            <a:r>
              <a:rPr lang="en-US" b="1" baseline="-25000" dirty="0">
                <a:solidFill>
                  <a:srgbClr val="C00000"/>
                </a:solidFill>
                <a:latin typeface="Arial" panose="020B0604020202020204" pitchFamily="34" charset="0"/>
                <a:ea typeface="Cambria" panose="02040503050406030204" pitchFamily="18" charset="0"/>
                <a:cs typeface="Arial" panose="020B0604020202020204" pitchFamily="34" charset="0"/>
              </a:rPr>
              <a:t>1062</a:t>
            </a:r>
            <a:r>
              <a:rPr lang="en-US" b="1" dirty="0">
                <a:solidFill>
                  <a:srgbClr val="C00000"/>
                </a:solidFill>
                <a:latin typeface="Arial" panose="020B0604020202020204" pitchFamily="34" charset="0"/>
                <a:ea typeface="Cambria" panose="02040503050406030204" pitchFamily="18" charset="0"/>
                <a:cs typeface="Arial" panose="020B0604020202020204" pitchFamily="34" charset="0"/>
              </a:rPr>
              <a:t>/S</a:t>
            </a:r>
            <a:r>
              <a:rPr lang="en-US" b="1" baseline="-25000" dirty="0">
                <a:solidFill>
                  <a:srgbClr val="C00000"/>
                </a:solidFill>
                <a:latin typeface="Arial" panose="020B0604020202020204" pitchFamily="34" charset="0"/>
                <a:ea typeface="Cambria" panose="02040503050406030204" pitchFamily="18" charset="0"/>
                <a:cs typeface="Arial" panose="020B0604020202020204" pitchFamily="34" charset="0"/>
              </a:rPr>
              <a:t>1096</a:t>
            </a:r>
            <a:r>
              <a:rPr lang="en-US" b="1" dirty="0">
                <a:solidFill>
                  <a:srgbClr val="C00000"/>
                </a:solidFill>
                <a:latin typeface="Arial" panose="020B0604020202020204" pitchFamily="34" charset="0"/>
                <a:ea typeface="Cambria" panose="02040503050406030204" pitchFamily="18" charset="0"/>
                <a:cs typeface="Arial" panose="020B0604020202020204" pitchFamily="34" charset="0"/>
              </a:rPr>
              <a:t> , S</a:t>
            </a:r>
            <a:r>
              <a:rPr lang="en-US" b="1" baseline="-25000" dirty="0">
                <a:solidFill>
                  <a:srgbClr val="C00000"/>
                </a:solidFill>
                <a:latin typeface="Arial" panose="020B0604020202020204" pitchFamily="34" charset="0"/>
                <a:ea typeface="Cambria" panose="02040503050406030204" pitchFamily="18" charset="0"/>
                <a:cs typeface="Arial" panose="020B0604020202020204" pitchFamily="34" charset="0"/>
              </a:rPr>
              <a:t>1127</a:t>
            </a:r>
            <a:r>
              <a:rPr lang="en-US" b="1" dirty="0">
                <a:solidFill>
                  <a:srgbClr val="C00000"/>
                </a:solidFill>
                <a:latin typeface="Arial" panose="020B0604020202020204" pitchFamily="34" charset="0"/>
                <a:ea typeface="Cambria" panose="02040503050406030204" pitchFamily="18" charset="0"/>
                <a:cs typeface="Arial" panose="020B0604020202020204" pitchFamily="34" charset="0"/>
              </a:rPr>
              <a:t>/S</a:t>
            </a:r>
            <a:r>
              <a:rPr lang="en-US" b="1" baseline="-25000" dirty="0">
                <a:solidFill>
                  <a:srgbClr val="C00000"/>
                </a:solidFill>
                <a:latin typeface="Arial" panose="020B0604020202020204" pitchFamily="34" charset="0"/>
                <a:ea typeface="Cambria" panose="02040503050406030204" pitchFamily="18" charset="0"/>
                <a:cs typeface="Arial" panose="020B0604020202020204" pitchFamily="34" charset="0"/>
              </a:rPr>
              <a:t>1096</a:t>
            </a:r>
            <a:r>
              <a:rPr lang="en-US" b="1" dirty="0">
                <a:solidFill>
                  <a:srgbClr val="C00000"/>
                </a:solidFill>
                <a:latin typeface="Arial" panose="020B0604020202020204" pitchFamily="34" charset="0"/>
                <a:ea typeface="Cambria" panose="02040503050406030204" pitchFamily="18" charset="0"/>
                <a:cs typeface="Arial" panose="020B0604020202020204" pitchFamily="34" charset="0"/>
              </a:rPr>
              <a:t>) </a:t>
            </a:r>
            <a:br>
              <a:rPr lang="en-US" b="1" dirty="0">
                <a:solidFill>
                  <a:srgbClr val="FF0000"/>
                </a:solidFill>
                <a:latin typeface="Arial" panose="020B0604020202020204" pitchFamily="34" charset="0"/>
                <a:ea typeface="Cambria" panose="02040503050406030204" pitchFamily="18" charset="0"/>
                <a:cs typeface="Arial" panose="020B0604020202020204" pitchFamily="34" charset="0"/>
              </a:rPr>
            </a:br>
            <a:r>
              <a:rPr lang="en-US" b="1" dirty="0">
                <a:solidFill>
                  <a:prstClr val="black"/>
                </a:solidFill>
                <a:latin typeface="Arial" panose="020B0604020202020204" pitchFamily="34" charset="0"/>
                <a:ea typeface="Cambria" panose="02040503050406030204" pitchFamily="18" charset="0"/>
                <a:cs typeface="Arial" panose="020B0604020202020204" pitchFamily="34" charset="0"/>
              </a:rPr>
              <a:t>serves as an index of the strength of the </a:t>
            </a:r>
            <a:r>
              <a:rPr lang="en-US" b="1" u="sng" dirty="0">
                <a:solidFill>
                  <a:prstClr val="black"/>
                </a:solidFill>
                <a:latin typeface="Arial" panose="020B0604020202020204" pitchFamily="34" charset="0"/>
                <a:ea typeface="Cambria" panose="02040503050406030204" pitchFamily="18" charset="0"/>
                <a:cs typeface="Arial" panose="020B0604020202020204" pitchFamily="34" charset="0"/>
              </a:rPr>
              <a:t>lattice order/disorder effects</a:t>
            </a:r>
            <a:r>
              <a:rPr lang="ru-RU" b="1" u="sng"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b="1" dirty="0">
                <a:solidFill>
                  <a:prstClr val="black"/>
                </a:solidFill>
                <a:latin typeface="Arial" panose="020B0604020202020204" pitchFamily="34" charset="0"/>
                <a:ea typeface="Cambria" panose="02040503050406030204" pitchFamily="18" charset="0"/>
                <a:cs typeface="Arial" panose="020B0604020202020204" pitchFamily="34" charset="0"/>
              </a:rPr>
              <a:t>in lipid bilayer</a:t>
            </a:r>
            <a:endParaRPr lang="ru-RU" dirty="0">
              <a:solidFill>
                <a:prstClr val="black"/>
              </a:solidFill>
              <a:latin typeface="Arial" panose="020B0604020202020204" pitchFamily="34" charset="0"/>
              <a:ea typeface="Cambria" panose="02040503050406030204" pitchFamily="18" charset="0"/>
              <a:cs typeface="Arial" panose="020B0604020202020204" pitchFamily="34" charset="0"/>
            </a:endParaRPr>
          </a:p>
        </p:txBody>
      </p:sp>
      <p:cxnSp>
        <p:nvCxnSpPr>
          <p:cNvPr id="32" name="Прямая со стрелкой 31">
            <a:extLst>
              <a:ext uri="{FF2B5EF4-FFF2-40B4-BE49-F238E27FC236}">
                <a16:creationId xmlns:a16="http://schemas.microsoft.com/office/drawing/2014/main" id="{1FE3C37F-AE0A-46C6-9E22-FA80EE01D3AF}"/>
              </a:ext>
            </a:extLst>
          </p:cNvPr>
          <p:cNvCxnSpPr>
            <a:cxnSpLocks/>
          </p:cNvCxnSpPr>
          <p:nvPr/>
        </p:nvCxnSpPr>
        <p:spPr>
          <a:xfrm>
            <a:off x="6244122" y="2850905"/>
            <a:ext cx="23764" cy="966457"/>
          </a:xfrm>
          <a:prstGeom prst="straightConnector1">
            <a:avLst/>
          </a:prstGeom>
          <a:ln w="28575">
            <a:solidFill>
              <a:srgbClr val="7030A0"/>
            </a:solidFill>
            <a:prstDash val="dashDot"/>
            <a:tailEnd type="triangle"/>
          </a:ln>
        </p:spPr>
        <p:style>
          <a:lnRef idx="1">
            <a:schemeClr val="accent1"/>
          </a:lnRef>
          <a:fillRef idx="0">
            <a:schemeClr val="accent1"/>
          </a:fillRef>
          <a:effectRef idx="0">
            <a:schemeClr val="accent1"/>
          </a:effectRef>
          <a:fontRef idx="minor">
            <a:schemeClr val="tx1"/>
          </a:fontRef>
        </p:style>
      </p:cxnSp>
      <p:pic>
        <p:nvPicPr>
          <p:cNvPr id="3" name="Рисунок 2">
            <a:extLst>
              <a:ext uri="{FF2B5EF4-FFF2-40B4-BE49-F238E27FC236}">
                <a16:creationId xmlns:a16="http://schemas.microsoft.com/office/drawing/2014/main" id="{C2E2E481-E488-4B66-A11C-DCD0BE28D005}"/>
              </a:ext>
            </a:extLst>
          </p:cNvPr>
          <p:cNvPicPr>
            <a:picLocks noChangeAspect="1"/>
          </p:cNvPicPr>
          <p:nvPr/>
        </p:nvPicPr>
        <p:blipFill>
          <a:blip r:embed="rId9"/>
          <a:stretch>
            <a:fillRect/>
          </a:stretch>
        </p:blipFill>
        <p:spPr>
          <a:xfrm>
            <a:off x="9311404" y="3254506"/>
            <a:ext cx="1224131" cy="1192057"/>
          </a:xfrm>
          <a:prstGeom prst="rect">
            <a:avLst/>
          </a:prstGeom>
        </p:spPr>
      </p:pic>
      <p:pic>
        <p:nvPicPr>
          <p:cNvPr id="6" name="Рисунок 5">
            <a:extLst>
              <a:ext uri="{FF2B5EF4-FFF2-40B4-BE49-F238E27FC236}">
                <a16:creationId xmlns:a16="http://schemas.microsoft.com/office/drawing/2014/main" id="{F6D6E707-B5EE-49F0-B284-879289C40E51}"/>
              </a:ext>
            </a:extLst>
          </p:cNvPr>
          <p:cNvPicPr>
            <a:picLocks noChangeAspect="1"/>
          </p:cNvPicPr>
          <p:nvPr/>
        </p:nvPicPr>
        <p:blipFill>
          <a:blip r:embed="rId10"/>
          <a:stretch>
            <a:fillRect/>
          </a:stretch>
        </p:blipFill>
        <p:spPr>
          <a:xfrm>
            <a:off x="1888369" y="2765159"/>
            <a:ext cx="1600635" cy="1539333"/>
          </a:xfrm>
          <a:prstGeom prst="rect">
            <a:avLst/>
          </a:prstGeom>
        </p:spPr>
      </p:pic>
    </p:spTree>
    <p:custDataLst>
      <p:tags r:id="rId2"/>
    </p:custDataLst>
    <p:extLst>
      <p:ext uri="{BB962C8B-B14F-4D97-AF65-F5344CB8AC3E}">
        <p14:creationId xmlns:p14="http://schemas.microsoft.com/office/powerpoint/2010/main" val="1682974866"/>
      </p:ext>
    </p:extLst>
  </p:cSld>
  <p:clrMapOvr>
    <a:masterClrMapping/>
  </p:clrMapOvr>
  <mc:AlternateContent xmlns:mc="http://schemas.openxmlformats.org/markup-compatibility/2006">
    <mc:Choice xmlns:p14="http://schemas.microsoft.com/office/powerpoint/2010/main" Requires="p14">
      <p:transition spd="slow" p14:dur="2000" advTm="37811"/>
    </mc:Choice>
    <mc:Fallback>
      <p:transition spd="slow" advTm="37811"/>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2"/>
          <p:cNvSpPr txBox="1">
            <a:spLocks/>
          </p:cNvSpPr>
          <p:nvPr/>
        </p:nvSpPr>
        <p:spPr bwMode="auto">
          <a:xfrm>
            <a:off x="10058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None/>
            </a:pPr>
            <a:fld id="{00BC50F8-9B4C-4D46-8920-2FE3B9E2EA94}" type="slidenum">
              <a:rPr lang="ro-RO" altLang="ru-RU" sz="1200" b="1">
                <a:solidFill>
                  <a:srgbClr val="000000"/>
                </a:solidFill>
                <a:latin typeface="Arial" charset="0"/>
                <a:cs typeface="Arial" charset="0"/>
              </a:rPr>
              <a:pPr algn="r" eaLnBrk="1" fontAlgn="base" hangingPunct="1">
                <a:spcBef>
                  <a:spcPct val="0"/>
                </a:spcBef>
                <a:spcAft>
                  <a:spcPct val="0"/>
                </a:spcAft>
                <a:buNone/>
              </a:pPr>
              <a:t>4</a:t>
            </a:fld>
            <a:endParaRPr lang="ro-RO" altLang="ru-RU" sz="1200" b="1" dirty="0">
              <a:solidFill>
                <a:srgbClr val="000000"/>
              </a:solidFill>
              <a:latin typeface="Arial" charset="0"/>
              <a:cs typeface="Arial" charset="0"/>
            </a:endParaRPr>
          </a:p>
        </p:txBody>
      </p:sp>
      <p:sp>
        <p:nvSpPr>
          <p:cNvPr id="7" name="TextBox 6"/>
          <p:cNvSpPr txBox="1"/>
          <p:nvPr/>
        </p:nvSpPr>
        <p:spPr>
          <a:xfrm>
            <a:off x="3719736" y="32810"/>
            <a:ext cx="4788490" cy="584775"/>
          </a:xfrm>
          <a:prstGeom prst="rect">
            <a:avLst/>
          </a:prstGeom>
          <a:noFill/>
        </p:spPr>
        <p:txBody>
          <a:bodyPr wrap="none" rtlCol="0">
            <a:spAutoFit/>
          </a:bodyPr>
          <a:lstStyle/>
          <a:p>
            <a:r>
              <a:rPr lang="en-US" sz="3200" dirty="0">
                <a:solidFill>
                  <a:prstClr val="black"/>
                </a:solidFill>
                <a:latin typeface="Arial" panose="020B0604020202020204" pitchFamily="34" charset="0"/>
                <a:cs typeface="Arial" panose="020B0604020202020204" pitchFamily="34" charset="0"/>
              </a:rPr>
              <a:t>Classical Raman Physics</a:t>
            </a:r>
            <a:endParaRPr lang="ru-RU" sz="3200" dirty="0">
              <a:solidFill>
                <a:prstClr val="black"/>
              </a:solidFill>
              <a:latin typeface="Arial" panose="020B0604020202020204" pitchFamily="34" charset="0"/>
              <a:cs typeface="Arial" panose="020B0604020202020204" pitchFamily="34" charset="0"/>
            </a:endParaRPr>
          </a:p>
        </p:txBody>
      </p:sp>
      <p:sp>
        <p:nvSpPr>
          <p:cNvPr id="9" name="Скругленный прямоугольник 8"/>
          <p:cNvSpPr/>
          <p:nvPr/>
        </p:nvSpPr>
        <p:spPr>
          <a:xfrm>
            <a:off x="119336" y="617585"/>
            <a:ext cx="12025336" cy="45719"/>
          </a:xfrm>
          <a:prstGeom prst="roundRect">
            <a:avLst/>
          </a:prstGeom>
          <a:solidFill>
            <a:schemeClr val="accent6">
              <a:lumMod val="75000"/>
            </a:scheme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latin typeface="Calibri"/>
            </a:endParaRPr>
          </a:p>
        </p:txBody>
      </p:sp>
      <p:pic>
        <p:nvPicPr>
          <p:cNvPr id="94213" name="Picture 5"/>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263352" y="1700808"/>
            <a:ext cx="8136904" cy="4328542"/>
          </a:xfrm>
          <a:prstGeom prst="rect">
            <a:avLst/>
          </a:prstGeom>
          <a:noFill/>
          <a:ln w="9525">
            <a:solidFill>
              <a:schemeClr val="accent2">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1371906" y="1073275"/>
            <a:ext cx="6107762" cy="523220"/>
          </a:xfrm>
          <a:prstGeom prst="rect">
            <a:avLst/>
          </a:prstGeom>
          <a:noFill/>
        </p:spPr>
        <p:txBody>
          <a:bodyPr wrap="none" rtlCol="0">
            <a:spAutoFit/>
          </a:bodyPr>
          <a:lstStyle/>
          <a:p>
            <a:r>
              <a:rPr lang="en-US" sz="2800" dirty="0">
                <a:solidFill>
                  <a:prstClr val="black"/>
                </a:solidFill>
                <a:latin typeface="Arial" panose="020B0604020202020204" pitchFamily="34" charset="0"/>
                <a:cs typeface="Arial" panose="020B0604020202020204" pitchFamily="34" charset="0"/>
              </a:rPr>
              <a:t>Polarizability induced dipole equation</a:t>
            </a:r>
            <a:endParaRPr lang="ru-RU" sz="2800" dirty="0">
              <a:solidFill>
                <a:prstClr val="black"/>
              </a:solidFill>
              <a:latin typeface="Arial" panose="020B0604020202020204" pitchFamily="34" charset="0"/>
              <a:cs typeface="Arial" panose="020B0604020202020204" pitchFamily="34" charset="0"/>
            </a:endParaRPr>
          </a:p>
        </p:txBody>
      </p:sp>
      <p:pic>
        <p:nvPicPr>
          <p:cNvPr id="2" name="Рисунок 1">
            <a:extLst>
              <a:ext uri="{FF2B5EF4-FFF2-40B4-BE49-F238E27FC236}">
                <a16:creationId xmlns:a16="http://schemas.microsoft.com/office/drawing/2014/main" id="{7C3F9D9C-A11D-475F-A853-C38C55BD5D6B}"/>
              </a:ext>
            </a:extLst>
          </p:cNvPr>
          <p:cNvPicPr>
            <a:picLocks noChangeAspect="1"/>
          </p:cNvPicPr>
          <p:nvPr/>
        </p:nvPicPr>
        <p:blipFill>
          <a:blip r:embed="rId5"/>
          <a:stretch>
            <a:fillRect/>
          </a:stretch>
        </p:blipFill>
        <p:spPr>
          <a:xfrm>
            <a:off x="8904312" y="1596495"/>
            <a:ext cx="2664296" cy="2695097"/>
          </a:xfrm>
          <a:prstGeom prst="rect">
            <a:avLst/>
          </a:prstGeom>
        </p:spPr>
      </p:pic>
      <p:sp>
        <p:nvSpPr>
          <p:cNvPr id="4" name="TextBox 3">
            <a:extLst>
              <a:ext uri="{FF2B5EF4-FFF2-40B4-BE49-F238E27FC236}">
                <a16:creationId xmlns:a16="http://schemas.microsoft.com/office/drawing/2014/main" id="{5F3FAD40-BAA9-430A-A580-AFD18670B25C}"/>
              </a:ext>
            </a:extLst>
          </p:cNvPr>
          <p:cNvSpPr txBox="1"/>
          <p:nvPr/>
        </p:nvSpPr>
        <p:spPr>
          <a:xfrm>
            <a:off x="8588222" y="4552022"/>
            <a:ext cx="3456384" cy="1477328"/>
          </a:xfrm>
          <a:prstGeom prst="rect">
            <a:avLst/>
          </a:prstGeom>
          <a:noFill/>
        </p:spPr>
        <p:txBody>
          <a:bodyPr wrap="square" rtlCol="0">
            <a:spAutoFit/>
          </a:bodyPr>
          <a:lstStyle/>
          <a:p>
            <a:pPr algn="just"/>
            <a:r>
              <a:rPr lang="en-US" b="1" dirty="0">
                <a:latin typeface="Arial" panose="020B0604020202020204" pitchFamily="34" charset="0"/>
                <a:cs typeface="Arial" panose="020B0604020202020204" pitchFamily="34" charset="0"/>
              </a:rPr>
              <a:t>The shift in frequency corresponds to the energy of the vibrational motion of the molecules – they are unique for each molecular spices. </a:t>
            </a:r>
            <a:endParaRPr lang="ru-RU"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00228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2"/>
          <p:cNvGraphicFramePr>
            <a:graphicFrameLocks noChangeAspect="1"/>
          </p:cNvGraphicFramePr>
          <p:nvPr>
            <p:extLst>
              <p:ext uri="{D42A27DB-BD31-4B8C-83A1-F6EECF244321}">
                <p14:modId xmlns:p14="http://schemas.microsoft.com/office/powerpoint/2010/main" val="2773390378"/>
              </p:ext>
            </p:extLst>
          </p:nvPr>
        </p:nvGraphicFramePr>
        <p:xfrm>
          <a:off x="1027423" y="1822872"/>
          <a:ext cx="4918007" cy="3751023"/>
        </p:xfrm>
        <a:graphic>
          <a:graphicData uri="http://schemas.openxmlformats.org/presentationml/2006/ole">
            <mc:AlternateContent xmlns:mc="http://schemas.openxmlformats.org/markup-compatibility/2006">
              <mc:Choice xmlns:v="urn:schemas-microsoft-com:vml" Requires="v">
                <p:oleObj spid="_x0000_s82416" name="Graph" r:id="rId4" imgW="3920760" imgH="3000960" progId="Origin50.Graph">
                  <p:embed/>
                </p:oleObj>
              </mc:Choice>
              <mc:Fallback>
                <p:oleObj name="Graph" r:id="rId4" imgW="3920760" imgH="3000960" progId="Origin50.Graph">
                  <p:embed/>
                  <p:pic>
                    <p:nvPicPr>
                      <p:cNvPr id="3" name="Объект 2"/>
                      <p:cNvPicPr>
                        <a:picLocks noChangeAspect="1" noChangeArrowheads="1"/>
                      </p:cNvPicPr>
                      <p:nvPr/>
                    </p:nvPicPr>
                    <p:blipFill>
                      <a:blip r:embed="rId5"/>
                      <a:srcRect/>
                      <a:stretch>
                        <a:fillRect/>
                      </a:stretch>
                    </p:blipFill>
                    <p:spPr bwMode="auto">
                      <a:xfrm>
                        <a:off x="1027423" y="1822872"/>
                        <a:ext cx="4918007" cy="3751023"/>
                      </a:xfrm>
                      <a:prstGeom prst="rect">
                        <a:avLst/>
                      </a:prstGeom>
                      <a:noFill/>
                      <a:ln w="28575">
                        <a:solidFill>
                          <a:schemeClr val="accent6">
                            <a:lumMod val="50000"/>
                          </a:schemeClr>
                        </a:solidFill>
                      </a:ln>
                    </p:spPr>
                  </p:pic>
                </p:oleObj>
              </mc:Fallback>
            </mc:AlternateContent>
          </a:graphicData>
        </a:graphic>
      </p:graphicFrame>
      <p:graphicFrame>
        <p:nvGraphicFramePr>
          <p:cNvPr id="12" name="Объект 11"/>
          <p:cNvGraphicFramePr>
            <a:graphicFrameLocks noChangeAspect="1"/>
          </p:cNvGraphicFramePr>
          <p:nvPr>
            <p:extLst>
              <p:ext uri="{D42A27DB-BD31-4B8C-83A1-F6EECF244321}">
                <p14:modId xmlns:p14="http://schemas.microsoft.com/office/powerpoint/2010/main" val="408725883"/>
              </p:ext>
            </p:extLst>
          </p:nvPr>
        </p:nvGraphicFramePr>
        <p:xfrm>
          <a:off x="6476975" y="1822872"/>
          <a:ext cx="4902145" cy="3751022"/>
        </p:xfrm>
        <a:graphic>
          <a:graphicData uri="http://schemas.openxmlformats.org/presentationml/2006/ole">
            <mc:AlternateContent xmlns:mc="http://schemas.openxmlformats.org/markup-compatibility/2006">
              <mc:Choice xmlns:v="urn:schemas-microsoft-com:vml" Requires="v">
                <p:oleObj spid="_x0000_s82417" name="Graph" r:id="rId6" imgW="3920760" imgH="3000960" progId="Origin50.Graph">
                  <p:embed/>
                </p:oleObj>
              </mc:Choice>
              <mc:Fallback>
                <p:oleObj name="Graph" r:id="rId6" imgW="3920760" imgH="3000960" progId="Origin50.Graph">
                  <p:embed/>
                  <p:pic>
                    <p:nvPicPr>
                      <p:cNvPr id="12" name="Объект 11"/>
                      <p:cNvPicPr>
                        <a:picLocks noChangeAspect="1" noChangeArrowheads="1"/>
                      </p:cNvPicPr>
                      <p:nvPr/>
                    </p:nvPicPr>
                    <p:blipFill>
                      <a:blip r:embed="rId7"/>
                      <a:srcRect/>
                      <a:stretch>
                        <a:fillRect/>
                      </a:stretch>
                    </p:blipFill>
                    <p:spPr bwMode="auto">
                      <a:xfrm>
                        <a:off x="6476975" y="1822872"/>
                        <a:ext cx="4902145" cy="3751022"/>
                      </a:xfrm>
                      <a:prstGeom prst="rect">
                        <a:avLst/>
                      </a:prstGeom>
                      <a:noFill/>
                      <a:ln w="28575">
                        <a:solidFill>
                          <a:schemeClr val="accent6">
                            <a:lumMod val="50000"/>
                          </a:schemeClr>
                        </a:solidFill>
                      </a:ln>
                    </p:spPr>
                  </p:pic>
                </p:oleObj>
              </mc:Fallback>
            </mc:AlternateContent>
          </a:graphicData>
        </a:graphic>
      </p:graphicFrame>
      <p:sp>
        <p:nvSpPr>
          <p:cNvPr id="13" name="Rectangle 1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14"/>
          <p:cNvSpPr>
            <a:spLocks noChangeArrowheads="1"/>
          </p:cNvSpPr>
          <p:nvPr/>
        </p:nvSpPr>
        <p:spPr bwMode="auto">
          <a:xfrm>
            <a:off x="457200" y="21812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ru-RU"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altLang="ru-R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Rectangle 15"/>
          <p:cNvSpPr>
            <a:spLocks noChangeArrowheads="1"/>
          </p:cNvSpPr>
          <p:nvPr/>
        </p:nvSpPr>
        <p:spPr bwMode="auto">
          <a:xfrm>
            <a:off x="457200" y="39147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Rectangle 20"/>
          <p:cNvSpPr>
            <a:spLocks noChangeArrowheads="1"/>
          </p:cNvSpPr>
          <p:nvPr/>
        </p:nvSpPr>
        <p:spPr bwMode="auto">
          <a:xfrm>
            <a:off x="1549667" y="222657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p:cNvSpPr txBox="1"/>
          <p:nvPr/>
        </p:nvSpPr>
        <p:spPr>
          <a:xfrm>
            <a:off x="1549667" y="1264624"/>
            <a:ext cx="2890810" cy="461665"/>
          </a:xfrm>
          <a:prstGeom prst="rect">
            <a:avLst/>
          </a:prstGeom>
          <a:solidFill>
            <a:schemeClr val="accent5">
              <a:lumMod val="40000"/>
              <a:lumOff val="60000"/>
            </a:schemeClr>
          </a:solidFill>
          <a:ln w="28575">
            <a:solidFill>
              <a:schemeClr val="accent6">
                <a:lumMod val="7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DPPC+Cholesterol</a:t>
            </a:r>
            <a:endParaRPr kumimoji="0" lang="ru-RU"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1" name="TextBox 20"/>
          <p:cNvSpPr txBox="1"/>
          <p:nvPr/>
        </p:nvSpPr>
        <p:spPr>
          <a:xfrm>
            <a:off x="7536160" y="1226539"/>
            <a:ext cx="2703994" cy="461665"/>
          </a:xfrm>
          <a:prstGeom prst="rect">
            <a:avLst/>
          </a:prstGeom>
          <a:solidFill>
            <a:schemeClr val="accent5">
              <a:lumMod val="40000"/>
              <a:lumOff val="60000"/>
            </a:schemeClr>
          </a:solidFill>
          <a:ln w="28575">
            <a:solidFill>
              <a:schemeClr val="accent6">
                <a:lumMod val="7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DPPC+Melatonin</a:t>
            </a:r>
            <a:endParaRPr kumimoji="0" lang="ru-RU"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Номер слайда 6">
            <a:extLst>
              <a:ext uri="{FF2B5EF4-FFF2-40B4-BE49-F238E27FC236}">
                <a16:creationId xmlns:a16="http://schemas.microsoft.com/office/drawing/2014/main" id="{EB04A846-69B0-43FA-B8DD-7AA3242B5BB5}"/>
              </a:ext>
            </a:extLst>
          </p:cNvPr>
          <p:cNvSpPr>
            <a:spLocks noGrp="1"/>
          </p:cNvSpPr>
          <p:nvPr>
            <p:ph type="sldNum" sz="quarter" idx="12"/>
          </p:nvPr>
        </p:nvSpPr>
        <p:spPr>
          <a:xfrm>
            <a:off x="9448800" y="655274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7E4F1-6FBE-4306-9E1C-F09A0032F7A1}" type="slidenum">
              <a:rPr kumimoji="0" lang="ru-RU" b="1"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ru-RU"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 name="Прямоугольник 1">
            <a:extLst>
              <a:ext uri="{FF2B5EF4-FFF2-40B4-BE49-F238E27FC236}">
                <a16:creationId xmlns:a16="http://schemas.microsoft.com/office/drawing/2014/main" id="{B94C33A1-FBDB-4349-879B-6E0196083CB4}"/>
              </a:ext>
            </a:extLst>
          </p:cNvPr>
          <p:cNvSpPr/>
          <p:nvPr/>
        </p:nvSpPr>
        <p:spPr>
          <a:xfrm>
            <a:off x="1414382" y="106305"/>
            <a:ext cx="9586893" cy="954107"/>
          </a:xfrm>
          <a:prstGeom prst="rect">
            <a:avLst/>
          </a:prstGeom>
        </p:spPr>
        <p:txBody>
          <a:bodyPr wrap="square">
            <a:spAutoFit/>
          </a:bodyPr>
          <a:lstStyle/>
          <a:p>
            <a:pPr algn="ctr"/>
            <a:r>
              <a:rPr lang="ru-RU" sz="2800" b="1" dirty="0">
                <a:latin typeface="Arial" panose="020B0604020202020204" pitchFamily="34" charset="0"/>
                <a:cs typeface="Arial" panose="020B0604020202020204" pitchFamily="34" charset="0"/>
              </a:rPr>
              <a:t>С</a:t>
            </a:r>
            <a:r>
              <a:rPr lang="en-US" sz="2800" b="1" dirty="0" err="1">
                <a:latin typeface="Arial" panose="020B0604020202020204" pitchFamily="34" charset="0"/>
                <a:cs typeface="Arial" panose="020B0604020202020204" pitchFamily="34" charset="0"/>
              </a:rPr>
              <a:t>ondensing</a:t>
            </a:r>
            <a:r>
              <a:rPr lang="en-US" sz="2800" b="1" dirty="0">
                <a:latin typeface="Arial" panose="020B0604020202020204" pitchFamily="34" charset="0"/>
                <a:cs typeface="Arial" panose="020B0604020202020204" pitchFamily="34" charset="0"/>
              </a:rPr>
              <a:t> effect of cholesterol and the fluidizing effect of melatonin</a:t>
            </a:r>
            <a:endParaRPr lang="ru-RU" sz="2800" dirty="0"/>
          </a:p>
        </p:txBody>
      </p:sp>
      <p:sp>
        <p:nvSpPr>
          <p:cNvPr id="4" name="Прямоугольник: скругленные углы 3">
            <a:extLst>
              <a:ext uri="{FF2B5EF4-FFF2-40B4-BE49-F238E27FC236}">
                <a16:creationId xmlns:a16="http://schemas.microsoft.com/office/drawing/2014/main" id="{495847B7-18C7-4BC7-ADF1-2E8F2D3A666B}"/>
              </a:ext>
            </a:extLst>
          </p:cNvPr>
          <p:cNvSpPr/>
          <p:nvPr/>
        </p:nvSpPr>
        <p:spPr>
          <a:xfrm>
            <a:off x="217685" y="1060412"/>
            <a:ext cx="11756630"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a:extLst>
              <a:ext uri="{FF2B5EF4-FFF2-40B4-BE49-F238E27FC236}">
                <a16:creationId xmlns:a16="http://schemas.microsoft.com/office/drawing/2014/main" id="{207587CB-3BD5-44B0-8A28-E84CB046BC3F}"/>
              </a:ext>
            </a:extLst>
          </p:cNvPr>
          <p:cNvSpPr/>
          <p:nvPr/>
        </p:nvSpPr>
        <p:spPr>
          <a:xfrm>
            <a:off x="725507" y="5736321"/>
            <a:ext cx="10964641" cy="923330"/>
          </a:xfrm>
          <a:prstGeom prst="rect">
            <a:avLst/>
          </a:prstGeom>
          <a:solidFill>
            <a:schemeClr val="accent1">
              <a:lumMod val="20000"/>
              <a:lumOff val="80000"/>
            </a:schemeClr>
          </a:solidFill>
          <a:ln w="28575">
            <a:solidFill>
              <a:schemeClr val="accent6">
                <a:lumMod val="50000"/>
              </a:schemeClr>
            </a:solidFill>
          </a:ln>
        </p:spPr>
        <p:txBody>
          <a:bodyPr wrap="square">
            <a:spAutoFit/>
          </a:bodyPr>
          <a:lstStyle/>
          <a:p>
            <a:pPr algn="ctr" defTabSz="457189"/>
            <a:r>
              <a:rPr lang="en-US" b="1" dirty="0">
                <a:solidFill>
                  <a:prstClr val="black"/>
                </a:solidFill>
                <a:latin typeface="Arial" panose="020B0604020202020204" pitchFamily="34" charset="0"/>
                <a:ea typeface="Cambria" panose="02040503050406030204" pitchFamily="18" charset="0"/>
                <a:cs typeface="Arial" panose="020B0604020202020204" pitchFamily="34" charset="0"/>
              </a:rPr>
              <a:t>The dynamics of hydrocarbon chains represented by the ratio of trans/gauche conformers</a:t>
            </a:r>
            <a:r>
              <a:rPr lang="en-US" b="1"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b="1" dirty="0">
                <a:solidFill>
                  <a:srgbClr val="C00000"/>
                </a:solidFill>
                <a:latin typeface="Arial" panose="020B0604020202020204" pitchFamily="34" charset="0"/>
                <a:ea typeface="Cambria" panose="02040503050406030204" pitchFamily="18" charset="0"/>
                <a:cs typeface="Arial" panose="020B0604020202020204" pitchFamily="34" charset="0"/>
              </a:rPr>
              <a:t>(S</a:t>
            </a:r>
            <a:r>
              <a:rPr lang="en-US" b="1" baseline="-25000" dirty="0">
                <a:solidFill>
                  <a:srgbClr val="C00000"/>
                </a:solidFill>
                <a:latin typeface="Arial" panose="020B0604020202020204" pitchFamily="34" charset="0"/>
                <a:ea typeface="Cambria" panose="02040503050406030204" pitchFamily="18" charset="0"/>
                <a:cs typeface="Arial" panose="020B0604020202020204" pitchFamily="34" charset="0"/>
              </a:rPr>
              <a:t>1062</a:t>
            </a:r>
            <a:r>
              <a:rPr lang="en-US" b="1" dirty="0">
                <a:solidFill>
                  <a:srgbClr val="C00000"/>
                </a:solidFill>
                <a:latin typeface="Arial" panose="020B0604020202020204" pitchFamily="34" charset="0"/>
                <a:ea typeface="Cambria" panose="02040503050406030204" pitchFamily="18" charset="0"/>
                <a:cs typeface="Arial" panose="020B0604020202020204" pitchFamily="34" charset="0"/>
              </a:rPr>
              <a:t>/S</a:t>
            </a:r>
            <a:r>
              <a:rPr lang="en-US" b="1" baseline="-25000" dirty="0">
                <a:solidFill>
                  <a:srgbClr val="C00000"/>
                </a:solidFill>
                <a:latin typeface="Arial" panose="020B0604020202020204" pitchFamily="34" charset="0"/>
                <a:ea typeface="Cambria" panose="02040503050406030204" pitchFamily="18" charset="0"/>
                <a:cs typeface="Arial" panose="020B0604020202020204" pitchFamily="34" charset="0"/>
              </a:rPr>
              <a:t>1096</a:t>
            </a:r>
            <a:r>
              <a:rPr lang="en-US" b="1" dirty="0">
                <a:solidFill>
                  <a:srgbClr val="C00000"/>
                </a:solidFill>
                <a:latin typeface="Arial" panose="020B0604020202020204" pitchFamily="34" charset="0"/>
                <a:ea typeface="Cambria" panose="02040503050406030204" pitchFamily="18" charset="0"/>
                <a:cs typeface="Arial" panose="020B0604020202020204" pitchFamily="34" charset="0"/>
              </a:rPr>
              <a:t> , S</a:t>
            </a:r>
            <a:r>
              <a:rPr lang="en-US" b="1" baseline="-25000" dirty="0">
                <a:solidFill>
                  <a:srgbClr val="C00000"/>
                </a:solidFill>
                <a:latin typeface="Arial" panose="020B0604020202020204" pitchFamily="34" charset="0"/>
                <a:ea typeface="Cambria" panose="02040503050406030204" pitchFamily="18" charset="0"/>
                <a:cs typeface="Arial" panose="020B0604020202020204" pitchFamily="34" charset="0"/>
              </a:rPr>
              <a:t>1127</a:t>
            </a:r>
            <a:r>
              <a:rPr lang="en-US" b="1" dirty="0">
                <a:solidFill>
                  <a:srgbClr val="C00000"/>
                </a:solidFill>
                <a:latin typeface="Arial" panose="020B0604020202020204" pitchFamily="34" charset="0"/>
                <a:ea typeface="Cambria" panose="02040503050406030204" pitchFamily="18" charset="0"/>
                <a:cs typeface="Arial" panose="020B0604020202020204" pitchFamily="34" charset="0"/>
              </a:rPr>
              <a:t>/S</a:t>
            </a:r>
            <a:r>
              <a:rPr lang="en-US" b="1" baseline="-25000" dirty="0">
                <a:solidFill>
                  <a:srgbClr val="C00000"/>
                </a:solidFill>
                <a:latin typeface="Arial" panose="020B0604020202020204" pitchFamily="34" charset="0"/>
                <a:ea typeface="Cambria" panose="02040503050406030204" pitchFamily="18" charset="0"/>
                <a:cs typeface="Arial" panose="020B0604020202020204" pitchFamily="34" charset="0"/>
              </a:rPr>
              <a:t>1096</a:t>
            </a:r>
            <a:r>
              <a:rPr lang="en-US" b="1" dirty="0">
                <a:solidFill>
                  <a:srgbClr val="C00000"/>
                </a:solidFill>
                <a:latin typeface="Arial" panose="020B0604020202020204" pitchFamily="34" charset="0"/>
                <a:ea typeface="Cambria" panose="02040503050406030204" pitchFamily="18" charset="0"/>
                <a:cs typeface="Arial" panose="020B0604020202020204" pitchFamily="34" charset="0"/>
              </a:rPr>
              <a:t>) </a:t>
            </a:r>
            <a:br>
              <a:rPr lang="en-US" b="1" dirty="0">
                <a:solidFill>
                  <a:srgbClr val="FF0000"/>
                </a:solidFill>
                <a:latin typeface="Arial" panose="020B0604020202020204" pitchFamily="34" charset="0"/>
                <a:ea typeface="Cambria" panose="02040503050406030204" pitchFamily="18" charset="0"/>
                <a:cs typeface="Arial" panose="020B0604020202020204" pitchFamily="34" charset="0"/>
              </a:rPr>
            </a:br>
            <a:r>
              <a:rPr lang="en-US" b="1" dirty="0">
                <a:solidFill>
                  <a:prstClr val="black"/>
                </a:solidFill>
                <a:latin typeface="Arial" panose="020B0604020202020204" pitchFamily="34" charset="0"/>
                <a:ea typeface="Cambria" panose="02040503050406030204" pitchFamily="18" charset="0"/>
                <a:cs typeface="Arial" panose="020B0604020202020204" pitchFamily="34" charset="0"/>
              </a:rPr>
              <a:t>serves as an index of the strength of the </a:t>
            </a:r>
            <a:r>
              <a:rPr lang="en-US" b="1" u="sng" dirty="0">
                <a:solidFill>
                  <a:prstClr val="black"/>
                </a:solidFill>
                <a:latin typeface="Arial" panose="020B0604020202020204" pitchFamily="34" charset="0"/>
                <a:ea typeface="Cambria" panose="02040503050406030204" pitchFamily="18" charset="0"/>
                <a:cs typeface="Arial" panose="020B0604020202020204" pitchFamily="34" charset="0"/>
              </a:rPr>
              <a:t>lattice order/disorder effects</a:t>
            </a:r>
            <a:r>
              <a:rPr lang="ru-RU" b="1" u="sng" dirty="0">
                <a:solidFill>
                  <a:prstClr val="black"/>
                </a:solidFill>
                <a:latin typeface="Arial" panose="020B0604020202020204" pitchFamily="34" charset="0"/>
                <a:ea typeface="Cambria" panose="02040503050406030204" pitchFamily="18" charset="0"/>
                <a:cs typeface="Arial" panose="020B0604020202020204" pitchFamily="34" charset="0"/>
              </a:rPr>
              <a:t> </a:t>
            </a:r>
            <a:r>
              <a:rPr lang="en-US" b="1" dirty="0">
                <a:solidFill>
                  <a:prstClr val="black"/>
                </a:solidFill>
                <a:latin typeface="Arial" panose="020B0604020202020204" pitchFamily="34" charset="0"/>
                <a:ea typeface="Cambria" panose="02040503050406030204" pitchFamily="18" charset="0"/>
                <a:cs typeface="Arial" panose="020B0604020202020204" pitchFamily="34" charset="0"/>
              </a:rPr>
              <a:t>in lipid bilayer</a:t>
            </a:r>
            <a:endParaRPr lang="ru-RU" dirty="0">
              <a:solidFill>
                <a:prstClr val="black"/>
              </a:solidFill>
              <a:latin typeface="Arial" panose="020B0604020202020204" pitchFamily="34"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8623733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Номер слайда 2">
            <a:extLst>
              <a:ext uri="{FF2B5EF4-FFF2-40B4-BE49-F238E27FC236}">
                <a16:creationId xmlns:a16="http://schemas.microsoft.com/office/drawing/2014/main" id="{3BE4B9A4-EA0F-4345-9DC1-C52C75B89B0F}"/>
              </a:ext>
            </a:extLst>
          </p:cNvPr>
          <p:cNvSpPr txBox="1">
            <a:spLocks/>
          </p:cNvSpPr>
          <p:nvPr/>
        </p:nvSpPr>
        <p:spPr bwMode="auto">
          <a:xfrm>
            <a:off x="11184565" y="6492875"/>
            <a:ext cx="10074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1219170" eaLnBrk="1" fontAlgn="base" hangingPunct="1">
              <a:spcBef>
                <a:spcPct val="0"/>
              </a:spcBef>
              <a:spcAft>
                <a:spcPct val="0"/>
              </a:spcAft>
              <a:buNone/>
            </a:pPr>
            <a:fld id="{00BC50F8-9B4C-4D46-8920-2FE3B9E2EA94}" type="slidenum">
              <a:rPr lang="ro-RO" altLang="ru-RU" sz="1200" b="1">
                <a:solidFill>
                  <a:srgbClr val="000000"/>
                </a:solidFill>
                <a:latin typeface="Arial" charset="0"/>
                <a:cs typeface="Arial" charset="0"/>
              </a:rPr>
              <a:pPr algn="r" defTabSz="1219170" eaLnBrk="1" fontAlgn="base" hangingPunct="1">
                <a:spcBef>
                  <a:spcPct val="0"/>
                </a:spcBef>
                <a:spcAft>
                  <a:spcPct val="0"/>
                </a:spcAft>
                <a:buNone/>
              </a:pPr>
              <a:t>41</a:t>
            </a:fld>
            <a:endParaRPr lang="ro-RO" altLang="ru-RU" sz="1200" b="1" dirty="0">
              <a:solidFill>
                <a:srgbClr val="000000"/>
              </a:solidFill>
              <a:latin typeface="Arial" charset="0"/>
              <a:cs typeface="Arial" charset="0"/>
            </a:endParaRPr>
          </a:p>
        </p:txBody>
      </p:sp>
      <p:sp>
        <p:nvSpPr>
          <p:cNvPr id="4" name="TextBox 3">
            <a:extLst>
              <a:ext uri="{FF2B5EF4-FFF2-40B4-BE49-F238E27FC236}">
                <a16:creationId xmlns:a16="http://schemas.microsoft.com/office/drawing/2014/main" id="{51D1E008-F149-48F8-A2DB-2BD83C39EEA1}"/>
              </a:ext>
            </a:extLst>
          </p:cNvPr>
          <p:cNvSpPr txBox="1"/>
          <p:nvPr/>
        </p:nvSpPr>
        <p:spPr>
          <a:xfrm>
            <a:off x="4440994" y="356756"/>
            <a:ext cx="2851037"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MAIN RESULTS</a:t>
            </a:r>
            <a:endParaRPr lang="ru-RU" sz="28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A821471-A85C-4C65-9A01-704889A5CD53}"/>
              </a:ext>
            </a:extLst>
          </p:cNvPr>
          <p:cNvSpPr txBox="1"/>
          <p:nvPr/>
        </p:nvSpPr>
        <p:spPr>
          <a:xfrm>
            <a:off x="623392" y="1268760"/>
            <a:ext cx="45719" cy="369332"/>
          </a:xfrm>
          <a:prstGeom prst="rect">
            <a:avLst/>
          </a:prstGeom>
          <a:noFill/>
        </p:spPr>
        <p:txBody>
          <a:bodyPr wrap="square" rtlCol="0">
            <a:spAutoFit/>
          </a:bodyPr>
          <a:lstStyle/>
          <a:p>
            <a:endParaRPr lang="ru-RU" dirty="0"/>
          </a:p>
        </p:txBody>
      </p:sp>
      <p:sp>
        <p:nvSpPr>
          <p:cNvPr id="8" name="TextBox 7">
            <a:extLst>
              <a:ext uri="{FF2B5EF4-FFF2-40B4-BE49-F238E27FC236}">
                <a16:creationId xmlns:a16="http://schemas.microsoft.com/office/drawing/2014/main" id="{A4510EB7-9D4F-4616-9E9E-EACA30E27913}"/>
              </a:ext>
            </a:extLst>
          </p:cNvPr>
          <p:cNvSpPr txBox="1"/>
          <p:nvPr/>
        </p:nvSpPr>
        <p:spPr>
          <a:xfrm>
            <a:off x="1245175" y="1268760"/>
            <a:ext cx="9939390" cy="861774"/>
          </a:xfrm>
          <a:prstGeom prst="rect">
            <a:avLst/>
          </a:prstGeom>
          <a:solidFill>
            <a:schemeClr val="tx2">
              <a:lumMod val="50000"/>
            </a:schemeClr>
          </a:solidFill>
        </p:spPr>
        <p:txBody>
          <a:bodyPr wrap="square" rtlCol="0">
            <a:spAutoFit/>
          </a:bodyPr>
          <a:lstStyle/>
          <a:p>
            <a:pPr algn="ctr"/>
            <a:r>
              <a:rPr lang="en-US" sz="2500" b="1" dirty="0">
                <a:solidFill>
                  <a:schemeClr val="bg1"/>
                </a:solidFill>
                <a:latin typeface="Arial" panose="020B0604020202020204" pitchFamily="34" charset="0"/>
                <a:ea typeface="Cambria" panose="02040503050406030204" pitchFamily="18" charset="0"/>
                <a:cs typeface="Arial" panose="020B0604020202020204" pitchFamily="34" charset="0"/>
              </a:rPr>
              <a:t>Raman spectroscopy demonstrates high sensitivity to the </a:t>
            </a:r>
            <a:endParaRPr lang="ru-RU" sz="2500" b="1" dirty="0">
              <a:solidFill>
                <a:schemeClr val="bg1"/>
              </a:solidFill>
              <a:latin typeface="Arial" panose="020B0604020202020204" pitchFamily="34" charset="0"/>
              <a:ea typeface="Cambria" panose="02040503050406030204" pitchFamily="18" charset="0"/>
              <a:cs typeface="Arial" panose="020B0604020202020204" pitchFamily="34" charset="0"/>
            </a:endParaRPr>
          </a:p>
          <a:p>
            <a:pPr algn="ctr"/>
            <a:r>
              <a:rPr lang="en-US" sz="2500" b="1" dirty="0">
                <a:solidFill>
                  <a:schemeClr val="bg1"/>
                </a:solidFill>
                <a:latin typeface="Arial" panose="020B0604020202020204" pitchFamily="34" charset="0"/>
                <a:ea typeface="Cambria" panose="02040503050406030204" pitchFamily="18" charset="0"/>
                <a:cs typeface="Arial" panose="020B0604020202020204" pitchFamily="34" charset="0"/>
              </a:rPr>
              <a:t>trans/gauche conformers alterations</a:t>
            </a:r>
            <a:r>
              <a:rPr lang="ru-RU" sz="2500" b="1" dirty="0">
                <a:solidFill>
                  <a:schemeClr val="bg1"/>
                </a:solidFill>
                <a:latin typeface="Arial" panose="020B0604020202020204" pitchFamily="34" charset="0"/>
                <a:ea typeface="Cambria" panose="02040503050406030204" pitchFamily="18" charset="0"/>
                <a:cs typeface="Arial" panose="020B0604020202020204" pitchFamily="34" charset="0"/>
              </a:rPr>
              <a:t> </a:t>
            </a:r>
            <a:r>
              <a:rPr lang="en-US" sz="2500" b="1" dirty="0">
                <a:solidFill>
                  <a:schemeClr val="bg1"/>
                </a:solidFill>
                <a:latin typeface="Arial" panose="020B0604020202020204" pitchFamily="34" charset="0"/>
                <a:ea typeface="Cambria" panose="02040503050406030204" pitchFamily="18" charset="0"/>
                <a:cs typeface="Arial" panose="020B0604020202020204" pitchFamily="34" charset="0"/>
              </a:rPr>
              <a:t>with additives.</a:t>
            </a:r>
            <a:endParaRPr lang="ru-RU" sz="2500" dirty="0"/>
          </a:p>
        </p:txBody>
      </p:sp>
      <p:sp>
        <p:nvSpPr>
          <p:cNvPr id="9" name="TextBox 8">
            <a:extLst>
              <a:ext uri="{FF2B5EF4-FFF2-40B4-BE49-F238E27FC236}">
                <a16:creationId xmlns:a16="http://schemas.microsoft.com/office/drawing/2014/main" id="{DC34C354-7A80-46A7-950A-DA55C620C0F5}"/>
              </a:ext>
            </a:extLst>
          </p:cNvPr>
          <p:cNvSpPr txBox="1"/>
          <p:nvPr/>
        </p:nvSpPr>
        <p:spPr>
          <a:xfrm>
            <a:off x="422336" y="2636912"/>
            <a:ext cx="11146272" cy="2646878"/>
          </a:xfrm>
          <a:prstGeom prst="rect">
            <a:avLst/>
          </a:prstGeom>
          <a:noFill/>
        </p:spPr>
        <p:txBody>
          <a:bodyPr wrap="square" rtlCol="0">
            <a:spAutoFit/>
          </a:bodyPr>
          <a:lstStyle/>
          <a:p>
            <a:pPr marL="380990" indent="-380990" algn="just" defTabSz="1219170">
              <a:buFont typeface="Arial" panose="020B0604020202020204" pitchFamily="34" charset="0"/>
              <a:buChar char="•"/>
            </a:pPr>
            <a:r>
              <a:rPr lang="en-US" sz="2600" b="1" dirty="0">
                <a:solidFill>
                  <a:prstClr val="black"/>
                </a:solidFill>
                <a:latin typeface="Arial" panose="020B0604020202020204" pitchFamily="34" charset="0"/>
                <a:cs typeface="Arial" panose="020B0604020202020204" pitchFamily="34" charset="0"/>
              </a:rPr>
              <a:t>With cholesterol lipid molecules become more ordered and membrane became stiffer and thicker (condensing effect).</a:t>
            </a:r>
          </a:p>
          <a:p>
            <a:pPr marL="380990" indent="-380990" algn="just" defTabSz="1219170">
              <a:buFont typeface="Arial" panose="020B0604020202020204" pitchFamily="34" charset="0"/>
              <a:buChar char="•"/>
            </a:pPr>
            <a:endParaRPr lang="en-US" sz="2600" b="1" dirty="0">
              <a:solidFill>
                <a:prstClr val="black"/>
              </a:solidFill>
              <a:latin typeface="Arial" panose="020B0604020202020204" pitchFamily="34" charset="0"/>
              <a:cs typeface="Arial" panose="020B0604020202020204" pitchFamily="34" charset="0"/>
            </a:endParaRPr>
          </a:p>
          <a:p>
            <a:pPr marL="380990" indent="-380990" algn="just" defTabSz="1219170">
              <a:buFont typeface="Arial" panose="020B0604020202020204" pitchFamily="34" charset="0"/>
              <a:buChar char="•"/>
            </a:pPr>
            <a:r>
              <a:rPr lang="en-US" sz="2600" b="1" dirty="0">
                <a:solidFill>
                  <a:prstClr val="black"/>
                </a:solidFill>
                <a:latin typeface="Arial" panose="020B0604020202020204" pitchFamily="34" charset="0"/>
                <a:cs typeface="Arial" panose="020B0604020202020204" pitchFamily="34" charset="0"/>
              </a:rPr>
              <a:t>Melatonin decrease order of lipid molecules and membrane became more fluidic and thinner (fluidizing effect).</a:t>
            </a:r>
          </a:p>
          <a:p>
            <a:pPr marL="380990" indent="-380990" algn="just" defTabSz="1219170">
              <a:buFont typeface="Arial" panose="020B0604020202020204" pitchFamily="34" charset="0"/>
              <a:buChar char="•"/>
            </a:pPr>
            <a:endParaRPr lang="en-US" b="1" dirty="0">
              <a:solidFill>
                <a:prstClr val="black"/>
              </a:solidFill>
              <a:latin typeface="Arial" panose="020B0604020202020204" pitchFamily="34" charset="0"/>
              <a:cs typeface="Arial" panose="020B0604020202020204" pitchFamily="34" charset="0"/>
            </a:endParaRPr>
          </a:p>
          <a:p>
            <a:endParaRPr lang="ru-RU" dirty="0"/>
          </a:p>
        </p:txBody>
      </p:sp>
    </p:spTree>
    <p:extLst>
      <p:ext uri="{BB962C8B-B14F-4D97-AF65-F5344CB8AC3E}">
        <p14:creationId xmlns:p14="http://schemas.microsoft.com/office/powerpoint/2010/main" val="3901338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Номер слайда 2">
            <a:extLst>
              <a:ext uri="{FF2B5EF4-FFF2-40B4-BE49-F238E27FC236}">
                <a16:creationId xmlns:a16="http://schemas.microsoft.com/office/drawing/2014/main" id="{A16FF1FE-72D0-44CB-A44E-1BE05B9D15B5}"/>
              </a:ext>
            </a:extLst>
          </p:cNvPr>
          <p:cNvSpPr txBox="1">
            <a:spLocks/>
          </p:cNvSpPr>
          <p:nvPr/>
        </p:nvSpPr>
        <p:spPr bwMode="auto">
          <a:xfrm>
            <a:off x="11197288" y="6501342"/>
            <a:ext cx="10074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1219170" eaLnBrk="1" fontAlgn="base" hangingPunct="1">
              <a:spcBef>
                <a:spcPct val="0"/>
              </a:spcBef>
              <a:spcAft>
                <a:spcPct val="0"/>
              </a:spcAft>
              <a:buNone/>
            </a:pPr>
            <a:fld id="{00BC50F8-9B4C-4D46-8920-2FE3B9E2EA94}" type="slidenum">
              <a:rPr lang="ro-RO" altLang="ru-RU" sz="1200" b="1">
                <a:solidFill>
                  <a:srgbClr val="000000"/>
                </a:solidFill>
                <a:latin typeface="Arial" charset="0"/>
                <a:cs typeface="Arial" charset="0"/>
              </a:rPr>
              <a:pPr algn="r" defTabSz="1219170" eaLnBrk="1" fontAlgn="base" hangingPunct="1">
                <a:spcBef>
                  <a:spcPct val="0"/>
                </a:spcBef>
                <a:spcAft>
                  <a:spcPct val="0"/>
                </a:spcAft>
                <a:buNone/>
              </a:pPr>
              <a:t>42</a:t>
            </a:fld>
            <a:endParaRPr lang="ro-RO" altLang="ru-RU" sz="1200" b="1" dirty="0">
              <a:solidFill>
                <a:srgbClr val="000000"/>
              </a:solidFill>
              <a:latin typeface="Arial" charset="0"/>
              <a:cs typeface="Arial" charset="0"/>
            </a:endParaRPr>
          </a:p>
        </p:txBody>
      </p:sp>
      <p:sp>
        <p:nvSpPr>
          <p:cNvPr id="12" name="TextBox 11">
            <a:extLst>
              <a:ext uri="{FF2B5EF4-FFF2-40B4-BE49-F238E27FC236}">
                <a16:creationId xmlns:a16="http://schemas.microsoft.com/office/drawing/2014/main" id="{64D6EED4-4B6E-4512-8CD9-76DCBEDC1452}"/>
              </a:ext>
            </a:extLst>
          </p:cNvPr>
          <p:cNvSpPr txBox="1"/>
          <p:nvPr/>
        </p:nvSpPr>
        <p:spPr>
          <a:xfrm>
            <a:off x="3411880" y="1196752"/>
            <a:ext cx="7925568" cy="1077218"/>
          </a:xfrm>
          <a:prstGeom prst="rect">
            <a:avLst/>
          </a:prstGeom>
          <a:noFill/>
        </p:spPr>
        <p:txBody>
          <a:bodyPr wrap="none" rtlCol="0">
            <a:spAutoFit/>
          </a:bodyPr>
          <a:lstStyle/>
          <a:p>
            <a:pPr lvl="0" algn="ctr" fontAlgn="base">
              <a:spcBef>
                <a:spcPct val="0"/>
              </a:spcBef>
              <a:spcAft>
                <a:spcPct val="0"/>
              </a:spcAft>
              <a:defRPr/>
            </a:pPr>
            <a:r>
              <a:rPr lang="en-US" sz="3200" b="1" dirty="0">
                <a:solidFill>
                  <a:srgbClr val="000000"/>
                </a:solidFill>
                <a:latin typeface="Arial" panose="020B0604020202020204" pitchFamily="34" charset="0"/>
                <a:cs typeface="Arial" panose="020B0604020202020204" pitchFamily="34" charset="0"/>
              </a:rPr>
              <a:t>Raman</a:t>
            </a:r>
            <a:r>
              <a:rPr lang="ru-RU" sz="3200" b="1" dirty="0">
                <a:solidFill>
                  <a:srgbClr val="000000"/>
                </a:solidFill>
                <a:latin typeface="Arial" panose="020B0604020202020204" pitchFamily="34" charset="0"/>
                <a:cs typeface="Arial" panose="020B0604020202020204" pitchFamily="34" charset="0"/>
              </a:rPr>
              <a:t> </a:t>
            </a:r>
            <a:r>
              <a:rPr lang="en-US" sz="3200" b="1" dirty="0">
                <a:solidFill>
                  <a:srgbClr val="000000"/>
                </a:solidFill>
                <a:latin typeface="Arial" panose="020B0604020202020204" pitchFamily="34" charset="0"/>
                <a:cs typeface="Arial" panose="020B0604020202020204" pitchFamily="34" charset="0"/>
              </a:rPr>
              <a:t>biomarkers as a diagnostic tool </a:t>
            </a:r>
          </a:p>
          <a:p>
            <a:pPr lvl="0" algn="ctr" fontAlgn="base">
              <a:spcBef>
                <a:spcPct val="0"/>
              </a:spcBef>
              <a:spcAft>
                <a:spcPct val="0"/>
              </a:spcAft>
              <a:defRPr/>
            </a:pPr>
            <a:r>
              <a:rPr lang="en-US" sz="3200" b="1" dirty="0">
                <a:solidFill>
                  <a:srgbClr val="000000"/>
                </a:solidFill>
                <a:latin typeface="Arial" panose="020B0604020202020204" pitchFamily="34" charset="0"/>
                <a:cs typeface="Arial" panose="020B0604020202020204" pitchFamily="34" charset="0"/>
              </a:rPr>
              <a:t>of various diseases</a:t>
            </a:r>
            <a:endParaRPr lang="ru-RU" sz="3200" b="1" dirty="0">
              <a:solidFill>
                <a:srgbClr val="000000"/>
              </a:solidFill>
              <a:latin typeface="Arial" panose="020B0604020202020204" pitchFamily="34" charset="0"/>
              <a:cs typeface="Arial" panose="020B0604020202020204" pitchFamily="34" charset="0"/>
            </a:endParaRPr>
          </a:p>
        </p:txBody>
      </p:sp>
      <p:sp>
        <p:nvSpPr>
          <p:cNvPr id="14" name="Овал 13">
            <a:extLst>
              <a:ext uri="{FF2B5EF4-FFF2-40B4-BE49-F238E27FC236}">
                <a16:creationId xmlns:a16="http://schemas.microsoft.com/office/drawing/2014/main" id="{85FD4043-DBB8-4706-8D88-A798C2A24D7A}"/>
              </a:ext>
            </a:extLst>
          </p:cNvPr>
          <p:cNvSpPr/>
          <p:nvPr/>
        </p:nvSpPr>
        <p:spPr>
          <a:xfrm>
            <a:off x="2135560" y="1196752"/>
            <a:ext cx="914400" cy="914400"/>
          </a:xfrm>
          <a:prstGeom prst="ellipse">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4.</a:t>
            </a:r>
            <a:endParaRPr lang="ru-RU"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59717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3"/>
          <p:cNvSpPr>
            <a:spLocks noGrp="1"/>
          </p:cNvSpPr>
          <p:nvPr>
            <p:ph type="sldNum" sz="quarter" idx="4294967295"/>
          </p:nvPr>
        </p:nvSpPr>
        <p:spPr>
          <a:xfrm>
            <a:off x="10134600" y="6486417"/>
            <a:ext cx="2057400" cy="36512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655658-7B3E-4E77-9668-0AFB9657A9E6}" type="slidenum">
              <a:rPr kumimoji="0" lang="ru-RU" altLang="ru-RU" sz="1400" b="1"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ru-RU" altLang="ru-RU" sz="1400" b="1" i="0" u="none" strike="noStrike" kern="1200" cap="none" spc="0" normalizeH="0" baseline="0" noProof="0" dirty="0">
              <a:ln>
                <a:noFill/>
              </a:ln>
              <a:solidFill>
                <a:srgbClr val="000000"/>
              </a:solidFill>
              <a:effectLst/>
              <a:uLnTx/>
              <a:uFillTx/>
              <a:latin typeface="Arial"/>
              <a:ea typeface="+mn-ea"/>
              <a:cs typeface="+mn-cs"/>
            </a:endParaRPr>
          </a:p>
        </p:txBody>
      </p:sp>
      <p:sp>
        <p:nvSpPr>
          <p:cNvPr id="5" name="TextBox 4"/>
          <p:cNvSpPr txBox="1"/>
          <p:nvPr/>
        </p:nvSpPr>
        <p:spPr>
          <a:xfrm>
            <a:off x="1415480" y="1376073"/>
            <a:ext cx="10225136" cy="830997"/>
          </a:xfrm>
          <a:prstGeom prst="rect">
            <a:avLst/>
          </a:prstGeom>
          <a:solidFill>
            <a:schemeClr val="accent6">
              <a:lumMod val="50000"/>
            </a:schemeClr>
          </a:solidFill>
        </p:spPr>
        <p:txBody>
          <a:bodyPr wrap="square" rtlCol="0">
            <a:spAutoFit/>
          </a:bodyPr>
          <a:lstStyle/>
          <a:p>
            <a:pPr lvl="0" algn="ctr" fontAlgn="base">
              <a:spcBef>
                <a:spcPct val="0"/>
              </a:spcBef>
              <a:spcAft>
                <a:spcPct val="0"/>
              </a:spcAft>
            </a:pPr>
            <a:r>
              <a:rPr lang="en-US" sz="2400" b="1" dirty="0">
                <a:solidFill>
                  <a:srgbClr val="FFFFFF"/>
                </a:solidFill>
                <a:latin typeface="Times New Roman" pitchFamily="18" charset="0"/>
              </a:rPr>
              <a:t>Comparison of Raman "fingerprint" bands of C6 glioma tumor cells and mesenchymal stem cells (MSC)</a:t>
            </a:r>
            <a:endParaRPr kumimoji="0" lang="ru-RU" sz="20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505" y="2720544"/>
            <a:ext cx="5556299" cy="249015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Рисунок 6" descr="опухоль с6.jpg"/>
          <p:cNvPicPr>
            <a:picLocks noChangeAspect="1"/>
          </p:cNvPicPr>
          <p:nvPr/>
        </p:nvPicPr>
        <p:blipFill>
          <a:blip r:embed="rId4" cstate="print"/>
          <a:stretch>
            <a:fillRect/>
          </a:stretch>
        </p:blipFill>
        <p:spPr>
          <a:xfrm>
            <a:off x="7357152" y="2720544"/>
            <a:ext cx="3174504" cy="24901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1226196" y="5459469"/>
            <a:ext cx="9937104" cy="707886"/>
          </a:xfrm>
          <a:prstGeom prst="rect">
            <a:avLst/>
          </a:prstGeom>
          <a:noFill/>
        </p:spPr>
        <p:txBody>
          <a:bodyPr wrap="square" rtlCol="0">
            <a:spAutoFit/>
          </a:bodyPr>
          <a:lstStyle/>
          <a:p>
            <a:pPr lvl="0" algn="ctr" fontAlgn="base">
              <a:spcBef>
                <a:spcPct val="0"/>
              </a:spcBef>
              <a:spcAft>
                <a:spcPct val="0"/>
              </a:spcAft>
            </a:pPr>
            <a:r>
              <a:rPr lang="en-US" sz="2000" b="1" dirty="0">
                <a:solidFill>
                  <a:srgbClr val="000000"/>
                </a:solidFill>
                <a:latin typeface="Arial"/>
                <a:cs typeface="Arial" pitchFamily="34" charset="0"/>
              </a:rPr>
              <a:t>The revealed spectral differences in the Amide-I (1600 – 1700 cm</a:t>
            </a:r>
            <a:r>
              <a:rPr lang="en-US" sz="2000" b="1" baseline="30000" dirty="0">
                <a:solidFill>
                  <a:srgbClr val="000000"/>
                </a:solidFill>
                <a:latin typeface="Arial"/>
                <a:cs typeface="Arial" pitchFamily="34" charset="0"/>
              </a:rPr>
              <a:t>-1</a:t>
            </a:r>
            <a:r>
              <a:rPr lang="en-US" sz="2000" b="1" dirty="0">
                <a:solidFill>
                  <a:srgbClr val="000000"/>
                </a:solidFill>
                <a:latin typeface="Arial"/>
                <a:cs typeface="Arial" pitchFamily="34" charset="0"/>
              </a:rPr>
              <a:t>) line of tumor and healthy cells are related to tumor C6 glial cells.</a:t>
            </a:r>
            <a:endParaRPr kumimoji="0" lang="ru-RU" sz="2000" b="1" i="0" u="none" strike="noStrike" kern="1200" cap="none" spc="0" normalizeH="0" baseline="0" noProof="0" dirty="0">
              <a:ln>
                <a:noFill/>
              </a:ln>
              <a:solidFill>
                <a:srgbClr val="000000"/>
              </a:solidFill>
              <a:effectLst/>
              <a:uLnTx/>
              <a:uFillTx/>
              <a:latin typeface="Arial"/>
              <a:ea typeface="+mn-ea"/>
              <a:cs typeface="+mn-cs"/>
            </a:endParaRPr>
          </a:p>
        </p:txBody>
      </p:sp>
      <p:sp>
        <p:nvSpPr>
          <p:cNvPr id="8" name="Овал 7"/>
          <p:cNvSpPr/>
          <p:nvPr/>
        </p:nvSpPr>
        <p:spPr>
          <a:xfrm>
            <a:off x="9733974" y="3965620"/>
            <a:ext cx="610498" cy="1245077"/>
          </a:xfrm>
          <a:prstGeom prst="ellipse">
            <a:avLst/>
          </a:prstGeom>
          <a:solidFill>
            <a:schemeClr val="accent1">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Verdana"/>
              <a:ea typeface="+mn-ea"/>
              <a:cs typeface="+mn-cs"/>
            </a:endParaRPr>
          </a:p>
        </p:txBody>
      </p:sp>
      <p:sp>
        <p:nvSpPr>
          <p:cNvPr id="10" name="Овал 9"/>
          <p:cNvSpPr/>
          <p:nvPr/>
        </p:nvSpPr>
        <p:spPr>
          <a:xfrm>
            <a:off x="8112224" y="3573017"/>
            <a:ext cx="610498" cy="1245077"/>
          </a:xfrm>
          <a:prstGeom prst="ellipse">
            <a:avLst/>
          </a:prstGeom>
          <a:solidFill>
            <a:schemeClr val="accent1">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Verdana"/>
              <a:ea typeface="+mn-ea"/>
              <a:cs typeface="+mn-cs"/>
            </a:endParaRPr>
          </a:p>
        </p:txBody>
      </p:sp>
      <p:sp>
        <p:nvSpPr>
          <p:cNvPr id="4" name="TextBox 3">
            <a:extLst>
              <a:ext uri="{FF2B5EF4-FFF2-40B4-BE49-F238E27FC236}">
                <a16:creationId xmlns:a16="http://schemas.microsoft.com/office/drawing/2014/main" id="{A3296EFA-AA54-4110-8FCD-430C2C3C1312}"/>
              </a:ext>
            </a:extLst>
          </p:cNvPr>
          <p:cNvSpPr txBox="1"/>
          <p:nvPr/>
        </p:nvSpPr>
        <p:spPr>
          <a:xfrm>
            <a:off x="1660344" y="2840508"/>
            <a:ext cx="1555336" cy="732508"/>
          </a:xfrm>
          <a:prstGeom prst="rect">
            <a:avLst/>
          </a:prstGeom>
          <a:solidFill>
            <a:schemeClr val="bg1"/>
          </a:solidFill>
        </p:spPr>
        <p:txBody>
          <a:bodyPr wrap="square" rtlCol="0">
            <a:spAutoFit/>
          </a:bodyPr>
          <a:lstStyle/>
          <a:p>
            <a:pPr algn="ctr">
              <a:lnSpc>
                <a:spcPct val="80000"/>
              </a:lnSpc>
            </a:pPr>
            <a:r>
              <a:rPr lang="en-US" sz="1300" b="1" dirty="0">
                <a:latin typeface="Arial" panose="020B0604020202020204" pitchFamily="34" charset="0"/>
                <a:cs typeface="Arial" panose="020B0604020202020204" pitchFamily="34" charset="0"/>
              </a:rPr>
              <a:t>An area where there are no glioma tumor cells</a:t>
            </a:r>
            <a:endParaRPr lang="ru-RU" sz="13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34EC052-9EC0-4050-B382-B93ACD041677}"/>
              </a:ext>
            </a:extLst>
          </p:cNvPr>
          <p:cNvSpPr txBox="1"/>
          <p:nvPr/>
        </p:nvSpPr>
        <p:spPr>
          <a:xfrm>
            <a:off x="5412065" y="3059668"/>
            <a:ext cx="1518364" cy="369332"/>
          </a:xfrm>
          <a:prstGeom prst="rect">
            <a:avLst/>
          </a:prstGeom>
          <a:solidFill>
            <a:schemeClr val="bg1"/>
          </a:solidFill>
        </p:spPr>
        <p:txBody>
          <a:bodyPr wrap="none" rtlCol="0">
            <a:spAutoFit/>
          </a:bodyPr>
          <a:lstStyle/>
          <a:p>
            <a:r>
              <a:rPr lang="en-US" b="1" dirty="0">
                <a:latin typeface="+mj-lt"/>
              </a:rPr>
              <a:t>tumor focus</a:t>
            </a:r>
            <a:endParaRPr lang="ru-RU" b="1" dirty="0">
              <a:latin typeface="+mj-lt"/>
            </a:endParaRPr>
          </a:p>
        </p:txBody>
      </p:sp>
      <p:sp>
        <p:nvSpPr>
          <p:cNvPr id="11" name="Прямоугольник 10">
            <a:extLst>
              <a:ext uri="{FF2B5EF4-FFF2-40B4-BE49-F238E27FC236}">
                <a16:creationId xmlns:a16="http://schemas.microsoft.com/office/drawing/2014/main" id="{3A37C903-6C44-404E-B37B-BA90839F3172}"/>
              </a:ext>
            </a:extLst>
          </p:cNvPr>
          <p:cNvSpPr/>
          <p:nvPr/>
        </p:nvSpPr>
        <p:spPr>
          <a:xfrm>
            <a:off x="2452893" y="4809708"/>
            <a:ext cx="3843745" cy="369332"/>
          </a:xfrm>
          <a:prstGeom prst="rect">
            <a:avLst/>
          </a:prstGeom>
          <a:solidFill>
            <a:schemeClr val="bg1"/>
          </a:solidFill>
        </p:spPr>
        <p:txBody>
          <a:bodyPr wrap="none">
            <a:spAutoFit/>
          </a:bodyPr>
          <a:lstStyle/>
          <a:p>
            <a:r>
              <a:rPr lang="ru-RU" b="1" dirty="0">
                <a:latin typeface="Arial" panose="020B0604020202020204" pitchFamily="34" charset="0"/>
                <a:cs typeface="Arial" panose="020B0604020202020204" pitchFamily="34" charset="0"/>
              </a:rPr>
              <a:t>A </a:t>
            </a:r>
            <a:r>
              <a:rPr lang="ru-RU" b="1" dirty="0" err="1">
                <a:latin typeface="Arial" panose="020B0604020202020204" pitchFamily="34" charset="0"/>
                <a:cs typeface="Arial" panose="020B0604020202020204" pitchFamily="34" charset="0"/>
              </a:rPr>
              <a:t>horizontal</a:t>
            </a:r>
            <a:r>
              <a:rPr lang="ru-RU" b="1" dirty="0">
                <a:latin typeface="Arial" panose="020B0604020202020204" pitchFamily="34" charset="0"/>
                <a:cs typeface="Arial" panose="020B0604020202020204" pitchFamily="34" charset="0"/>
              </a:rPr>
              <a:t> </a:t>
            </a:r>
            <a:r>
              <a:rPr lang="ru-RU" b="1" dirty="0" err="1">
                <a:latin typeface="Arial" panose="020B0604020202020204" pitchFamily="34" charset="0"/>
                <a:cs typeface="Arial" panose="020B0604020202020204" pitchFamily="34" charset="0"/>
              </a:rPr>
              <a:t>section</a:t>
            </a:r>
            <a:r>
              <a:rPr lang="ru-RU" b="1" dirty="0">
                <a:latin typeface="Arial" panose="020B0604020202020204" pitchFamily="34" charset="0"/>
                <a:cs typeface="Arial" panose="020B0604020202020204" pitchFamily="34" charset="0"/>
              </a:rPr>
              <a:t> </a:t>
            </a:r>
            <a:r>
              <a:rPr lang="ru-RU" b="1" dirty="0" err="1">
                <a:latin typeface="Arial" panose="020B0604020202020204" pitchFamily="34" charset="0"/>
                <a:cs typeface="Arial" panose="020B0604020202020204" pitchFamily="34" charset="0"/>
              </a:rPr>
              <a:t>of</a:t>
            </a:r>
            <a:r>
              <a:rPr lang="ru-RU" b="1" dirty="0">
                <a:latin typeface="Arial" panose="020B0604020202020204" pitchFamily="34" charset="0"/>
                <a:cs typeface="Arial" panose="020B0604020202020204" pitchFamily="34" charset="0"/>
              </a:rPr>
              <a:t> a </a:t>
            </a:r>
            <a:r>
              <a:rPr lang="ru-RU" b="1" dirty="0" err="1">
                <a:latin typeface="Arial" panose="020B0604020202020204" pitchFamily="34" charset="0"/>
                <a:cs typeface="Arial" panose="020B0604020202020204" pitchFamily="34" charset="0"/>
              </a:rPr>
              <a:t>rat</a:t>
            </a:r>
            <a:r>
              <a:rPr lang="ru-RU" b="1" dirty="0">
                <a:latin typeface="Arial" panose="020B0604020202020204" pitchFamily="34" charset="0"/>
                <a:cs typeface="Arial" panose="020B0604020202020204" pitchFamily="34" charset="0"/>
              </a:rPr>
              <a:t> </a:t>
            </a:r>
            <a:r>
              <a:rPr lang="ru-RU" b="1" dirty="0" err="1">
                <a:latin typeface="Arial" panose="020B0604020202020204" pitchFamily="34" charset="0"/>
                <a:cs typeface="Arial" panose="020B0604020202020204" pitchFamily="34" charset="0"/>
              </a:rPr>
              <a:t>brain</a:t>
            </a:r>
            <a:endParaRPr lang="ru-RU" b="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C6F2F46-E5E7-4A30-8BBA-CB9951FD7A7F}"/>
              </a:ext>
            </a:extLst>
          </p:cNvPr>
          <p:cNvSpPr txBox="1"/>
          <p:nvPr/>
        </p:nvSpPr>
        <p:spPr>
          <a:xfrm>
            <a:off x="6248419" y="2471772"/>
            <a:ext cx="184731" cy="369332"/>
          </a:xfrm>
          <a:prstGeom prst="rect">
            <a:avLst/>
          </a:prstGeom>
          <a:noFill/>
        </p:spPr>
        <p:txBody>
          <a:bodyPr wrap="none" rtlCol="0">
            <a:spAutoFit/>
          </a:bodyPr>
          <a:lstStyle/>
          <a:p>
            <a:endParaRPr lang="ru-RU" dirty="0"/>
          </a:p>
        </p:txBody>
      </p:sp>
      <p:sp>
        <p:nvSpPr>
          <p:cNvPr id="13" name="TextBox 12">
            <a:extLst>
              <a:ext uri="{FF2B5EF4-FFF2-40B4-BE49-F238E27FC236}">
                <a16:creationId xmlns:a16="http://schemas.microsoft.com/office/drawing/2014/main" id="{D6F62181-7998-4805-9F88-C58763886CA3}"/>
              </a:ext>
            </a:extLst>
          </p:cNvPr>
          <p:cNvSpPr txBox="1"/>
          <p:nvPr/>
        </p:nvSpPr>
        <p:spPr>
          <a:xfrm>
            <a:off x="5807968" y="3501008"/>
            <a:ext cx="1293004" cy="646331"/>
          </a:xfrm>
          <a:prstGeom prst="rect">
            <a:avLst/>
          </a:prstGeom>
          <a:solidFill>
            <a:schemeClr val="bg1"/>
          </a:solidFill>
        </p:spPr>
        <p:txBody>
          <a:bodyPr wrap="square" rtlCol="0">
            <a:spAutoFit/>
          </a:bodyPr>
          <a:lstStyle/>
          <a:p>
            <a:pPr algn="ctr"/>
            <a:r>
              <a:rPr lang="en-US" b="1" dirty="0">
                <a:latin typeface="Arial" panose="020B0604020202020204" pitchFamily="34" charset="0"/>
                <a:cs typeface="Arial" panose="020B0604020202020204" pitchFamily="34" charset="0"/>
              </a:rPr>
              <a:t>artificial holes</a:t>
            </a:r>
            <a:endParaRPr lang="ru-RU"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14FF10E4-2513-4370-8189-E51F27FAE721}"/>
              </a:ext>
            </a:extLst>
          </p:cNvPr>
          <p:cNvSpPr txBox="1"/>
          <p:nvPr/>
        </p:nvSpPr>
        <p:spPr>
          <a:xfrm>
            <a:off x="9408368" y="2718000"/>
            <a:ext cx="1123288" cy="369332"/>
          </a:xfrm>
          <a:prstGeom prst="rect">
            <a:avLst/>
          </a:prstGeom>
          <a:solidFill>
            <a:schemeClr val="bg1"/>
          </a:solidFill>
        </p:spPr>
        <p:txBody>
          <a:bodyPr wrap="square" rtlCol="0">
            <a:spAutoFit/>
          </a:bodyPr>
          <a:lstStyle/>
          <a:p>
            <a:endParaRPr lang="en-US" sz="600" b="1" dirty="0">
              <a:latin typeface="+mj-lt"/>
            </a:endParaRPr>
          </a:p>
          <a:p>
            <a:r>
              <a:rPr lang="en-US" sz="600" b="1" dirty="0">
                <a:latin typeface="+mj-lt"/>
              </a:rPr>
              <a:t>Right hemisphere, C6</a:t>
            </a:r>
          </a:p>
          <a:p>
            <a:r>
              <a:rPr lang="en-US" sz="600" b="1" dirty="0">
                <a:latin typeface="+mj-lt"/>
              </a:rPr>
              <a:t>Left hemisphere, no C6</a:t>
            </a:r>
            <a:endParaRPr lang="ru-RU" sz="600" b="1" dirty="0">
              <a:latin typeface="+mj-lt"/>
            </a:endParaRPr>
          </a:p>
        </p:txBody>
      </p:sp>
      <p:sp>
        <p:nvSpPr>
          <p:cNvPr id="15" name="Прямоугольник 14">
            <a:extLst>
              <a:ext uri="{FF2B5EF4-FFF2-40B4-BE49-F238E27FC236}">
                <a16:creationId xmlns:a16="http://schemas.microsoft.com/office/drawing/2014/main" id="{DBB2F40D-1CB8-4C1A-B450-FDF0E1A293E5}"/>
              </a:ext>
            </a:extLst>
          </p:cNvPr>
          <p:cNvSpPr/>
          <p:nvPr/>
        </p:nvSpPr>
        <p:spPr>
          <a:xfrm>
            <a:off x="9264352" y="2736000"/>
            <a:ext cx="288032" cy="1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a:extLst>
              <a:ext uri="{FF2B5EF4-FFF2-40B4-BE49-F238E27FC236}">
                <a16:creationId xmlns:a16="http://schemas.microsoft.com/office/drawing/2014/main" id="{9AD8DFD1-A574-42C6-8765-3EEB7F9CB9B3}"/>
              </a:ext>
            </a:extLst>
          </p:cNvPr>
          <p:cNvSpPr/>
          <p:nvPr/>
        </p:nvSpPr>
        <p:spPr>
          <a:xfrm>
            <a:off x="9264352" y="3059668"/>
            <a:ext cx="203648"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a:extLst>
              <a:ext uri="{FF2B5EF4-FFF2-40B4-BE49-F238E27FC236}">
                <a16:creationId xmlns:a16="http://schemas.microsoft.com/office/drawing/2014/main" id="{98B13E68-5EAA-4CE5-B732-99220621B3BC}"/>
              </a:ext>
            </a:extLst>
          </p:cNvPr>
          <p:cNvSpPr txBox="1"/>
          <p:nvPr/>
        </p:nvSpPr>
        <p:spPr>
          <a:xfrm>
            <a:off x="8871743" y="6331950"/>
            <a:ext cx="1653914"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JSCRT, 1(1), 2016</a:t>
            </a:r>
            <a:endParaRPr lang="ru-RU" sz="1400"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36658F6-D5DA-44AF-AF78-1B542C1F323E}"/>
              </a:ext>
            </a:extLst>
          </p:cNvPr>
          <p:cNvSpPr txBox="1"/>
          <p:nvPr/>
        </p:nvSpPr>
        <p:spPr>
          <a:xfrm>
            <a:off x="2009824" y="497336"/>
            <a:ext cx="9036448" cy="584775"/>
          </a:xfrm>
          <a:prstGeom prst="rect">
            <a:avLst/>
          </a:prstGeom>
          <a:noFill/>
        </p:spPr>
        <p:txBody>
          <a:bodyPr wrap="none" rtlCol="0">
            <a:spAutoFit/>
          </a:bodyPr>
          <a:lstStyle/>
          <a:p>
            <a:r>
              <a:rPr lang="en-US" sz="2800" b="1" dirty="0">
                <a:latin typeface="+mj-lt"/>
              </a:rPr>
              <a:t>Stem cells </a:t>
            </a:r>
            <a:r>
              <a:rPr lang="en-US" sz="3200" b="1" dirty="0">
                <a:latin typeface="+mj-lt"/>
              </a:rPr>
              <a:t>– </a:t>
            </a:r>
            <a:r>
              <a:rPr lang="en-US" sz="2800" b="1" dirty="0">
                <a:latin typeface="Arial" panose="020B0604020202020204" pitchFamily="34" charset="0"/>
                <a:cs typeface="Arial" panose="020B0604020202020204" pitchFamily="34" charset="0"/>
              </a:rPr>
              <a:t>the earliest type of cell in a cell lineage</a:t>
            </a:r>
            <a:endParaRPr lang="ru-RU"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5135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Прямоугольник 16"/>
          <p:cNvSpPr/>
          <p:nvPr/>
        </p:nvSpPr>
        <p:spPr>
          <a:xfrm>
            <a:off x="6707803" y="2742928"/>
            <a:ext cx="2268517" cy="2279717"/>
          </a:xfrm>
          <a:prstGeom prst="rect">
            <a:avLst/>
          </a:prstGeom>
          <a:solidFill>
            <a:srgbClr val="FF99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a:ln>
                <a:noFill/>
              </a:ln>
              <a:solidFill>
                <a:srgbClr val="FFFFFF"/>
              </a:solidFill>
              <a:effectLst/>
              <a:uLnTx/>
              <a:uFillTx/>
              <a:latin typeface="Verdana"/>
              <a:ea typeface="+mn-ea"/>
              <a:cs typeface="+mn-cs"/>
            </a:endParaRPr>
          </a:p>
        </p:txBody>
      </p:sp>
      <p:sp>
        <p:nvSpPr>
          <p:cNvPr id="15" name="Прямоугольник 14"/>
          <p:cNvSpPr/>
          <p:nvPr/>
        </p:nvSpPr>
        <p:spPr>
          <a:xfrm>
            <a:off x="2590345" y="2710714"/>
            <a:ext cx="2414323" cy="2263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a:ln>
                <a:noFill/>
              </a:ln>
              <a:solidFill>
                <a:srgbClr val="FFFFFF"/>
              </a:solidFill>
              <a:effectLst/>
              <a:uLnTx/>
              <a:uFillTx/>
              <a:latin typeface="Verdana"/>
              <a:ea typeface="+mn-ea"/>
              <a:cs typeface="+mn-cs"/>
            </a:endParaRP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3042" y="2852935"/>
            <a:ext cx="2121269" cy="2121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9616" y="2743868"/>
            <a:ext cx="2294325" cy="2150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487488" y="576510"/>
            <a:ext cx="10153128" cy="584775"/>
          </a:xfrm>
          <a:prstGeom prst="rect">
            <a:avLst/>
          </a:prstGeom>
          <a:solidFill>
            <a:schemeClr val="tx2">
              <a:lumMod val="75000"/>
            </a:schemeClr>
          </a:solidFill>
        </p:spPr>
        <p:txBody>
          <a:bodyPr wrap="square" rtlCol="0">
            <a:spAutoFit/>
          </a:bodyPr>
          <a:lstStyle/>
          <a:p>
            <a:pPr lvl="0" algn="ctr" defTabSz="685800"/>
            <a:r>
              <a:rPr lang="en-US" sz="3200" b="1" dirty="0">
                <a:solidFill>
                  <a:srgbClr val="FFFFFF"/>
                </a:solidFill>
                <a:latin typeface="Arial"/>
              </a:rPr>
              <a:t>CARS microscopy for tissue imaging</a:t>
            </a:r>
            <a:endParaRPr kumimoji="0" lang="en-US" sz="32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Прямоугольник 10"/>
          <p:cNvSpPr/>
          <p:nvPr/>
        </p:nvSpPr>
        <p:spPr>
          <a:xfrm>
            <a:off x="6334685" y="5048858"/>
            <a:ext cx="2942744" cy="1038746"/>
          </a:xfrm>
          <a:prstGeom prst="rect">
            <a:avLst/>
          </a:prstGeom>
        </p:spPr>
        <p:txBody>
          <a:bodyPr wrap="square">
            <a:spAutoFit/>
          </a:bodyPr>
          <a:lstStyle/>
          <a:p>
            <a:pPr lvl="0" algn="ctr" defTabSz="685800"/>
            <a:r>
              <a:rPr lang="en-US" sz="1600" b="1" dirty="0">
                <a:solidFill>
                  <a:srgbClr val="000000"/>
                </a:solidFill>
                <a:latin typeface="Arial" panose="020B0604020202020204" pitchFamily="34" charset="0"/>
                <a:cs typeface="Arial" panose="020B0604020202020204" pitchFamily="34" charset="0"/>
              </a:rPr>
              <a:t>Cancer tissue,</a:t>
            </a:r>
          </a:p>
          <a:p>
            <a:pPr algn="ctr" defTabSz="685800"/>
            <a:r>
              <a:rPr lang="en-US" sz="1600" b="1" dirty="0">
                <a:solidFill>
                  <a:srgbClr val="000000"/>
                </a:solidFill>
                <a:latin typeface="Arial" panose="020B0604020202020204" pitchFamily="34" charset="0"/>
                <a:cs typeface="Arial" panose="020B0604020202020204" pitchFamily="34" charset="0"/>
              </a:rPr>
              <a:t>CARS imaging at 2850 cm</a:t>
            </a:r>
            <a:r>
              <a:rPr lang="en-US" sz="1600" b="1" baseline="30000" dirty="0">
                <a:solidFill>
                  <a:srgbClr val="000000"/>
                </a:solidFill>
                <a:latin typeface="Arial" panose="020B0604020202020204" pitchFamily="34" charset="0"/>
                <a:cs typeface="Arial" panose="020B0604020202020204" pitchFamily="34" charset="0"/>
              </a:rPr>
              <a:t>-1</a:t>
            </a:r>
            <a:endParaRPr lang="ru-RU" sz="1600" baseline="30000" dirty="0">
              <a:solidFill>
                <a:srgbClr val="000000"/>
              </a:solidFill>
              <a:latin typeface="Arial" panose="020B0604020202020204" pitchFamily="34" charset="0"/>
              <a:cs typeface="Arial" panose="020B0604020202020204" pitchFamily="34" charset="0"/>
            </a:endParaRPr>
          </a:p>
          <a:p>
            <a:pPr lvl="0" algn="ctr" defTabSz="685800"/>
            <a:endParaRPr lang="en-US" sz="1600" b="1" dirty="0">
              <a:solidFill>
                <a:srgbClr val="000000"/>
              </a:solidFill>
              <a:latin typeface="Arial" panose="020B0604020202020204" pitchFamily="34" charset="0"/>
              <a:cs typeface="Arial" panose="020B0604020202020204" pitchFamily="34" charset="0"/>
            </a:endParaRPr>
          </a:p>
          <a:p>
            <a:pPr lvl="0" algn="ctr" defTabSz="685800"/>
            <a:endParaRPr lang="en-US" sz="1350" b="1" dirty="0">
              <a:solidFill>
                <a:srgbClr val="000000"/>
              </a:solidFill>
              <a:latin typeface="Arial"/>
            </a:endParaRPr>
          </a:p>
        </p:txBody>
      </p:sp>
      <p:sp>
        <p:nvSpPr>
          <p:cNvPr id="12" name="TextBox 11"/>
          <p:cNvSpPr txBox="1"/>
          <p:nvPr/>
        </p:nvSpPr>
        <p:spPr>
          <a:xfrm>
            <a:off x="2261576" y="5022645"/>
            <a:ext cx="3482457" cy="584775"/>
          </a:xfrm>
          <a:prstGeom prst="rect">
            <a:avLst/>
          </a:prstGeom>
          <a:noFill/>
        </p:spPr>
        <p:txBody>
          <a:bodyPr wrap="square" rtlCol="0">
            <a:spAutoFit/>
          </a:bodyPr>
          <a:lstStyle/>
          <a:p>
            <a:pPr lvl="0" algn="ctr" defTabSz="685800"/>
            <a:r>
              <a:rPr lang="en-US" sz="1600" b="1" dirty="0">
                <a:solidFill>
                  <a:srgbClr val="000000"/>
                </a:solidFill>
                <a:latin typeface="Arial"/>
              </a:rPr>
              <a:t>Healthy tissue,</a:t>
            </a:r>
          </a:p>
          <a:p>
            <a:pPr lvl="0" algn="ctr" defTabSz="685800"/>
            <a:r>
              <a:rPr lang="en-US" sz="1600" b="1" dirty="0">
                <a:solidFill>
                  <a:srgbClr val="000000"/>
                </a:solidFill>
                <a:latin typeface="Arial"/>
              </a:rPr>
              <a:t>CARS imaging at 2850 cm</a:t>
            </a:r>
            <a:r>
              <a:rPr lang="en-US" sz="1600" b="1" baseline="30000" dirty="0">
                <a:solidFill>
                  <a:srgbClr val="000000"/>
                </a:solidFill>
                <a:latin typeface="Arial"/>
              </a:rPr>
              <a:t>-1</a:t>
            </a:r>
            <a:endParaRPr kumimoji="0" lang="ru-RU" sz="1600" b="0" i="0" u="none" strike="noStrike" kern="1200" cap="none" spc="0" normalizeH="0" baseline="30000" noProof="0" dirty="0">
              <a:ln>
                <a:noFill/>
              </a:ln>
              <a:solidFill>
                <a:srgbClr val="000000"/>
              </a:solidFill>
              <a:effectLst/>
              <a:uLnTx/>
              <a:uFillTx/>
              <a:latin typeface="Verdana"/>
              <a:ea typeface="+mn-ea"/>
              <a:cs typeface="+mn-cs"/>
            </a:endParaRPr>
          </a:p>
        </p:txBody>
      </p:sp>
      <p:sp>
        <p:nvSpPr>
          <p:cNvPr id="13" name="TextBox 12"/>
          <p:cNvSpPr txBox="1"/>
          <p:nvPr/>
        </p:nvSpPr>
        <p:spPr>
          <a:xfrm>
            <a:off x="4169653" y="5958324"/>
            <a:ext cx="7272808" cy="6463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srgbClr val="000000"/>
              </a:solidFill>
              <a:effectLst/>
              <a:uLnTx/>
              <a:uFillTx/>
              <a:latin typeface="Verdana"/>
              <a:ea typeface="+mn-ea"/>
              <a:cs typeface="+mn-cs"/>
            </a:endParaRPr>
          </a:p>
          <a:p>
            <a:pPr algn="r" defTabSz="685800"/>
            <a:r>
              <a:rPr kumimoji="0" lang="en-US" sz="1200" b="1" i="0" u="none" strike="noStrike" kern="1200" cap="none" spc="0" normalizeH="0" baseline="0" noProof="0" dirty="0">
                <a:ln>
                  <a:noFill/>
                </a:ln>
                <a:solidFill>
                  <a:srgbClr val="000000"/>
                </a:solidFill>
                <a:effectLst/>
                <a:uLnTx/>
                <a:uFillTx/>
                <a:latin typeface="+mj-lt"/>
                <a:ea typeface="+mn-ea"/>
                <a:cs typeface="+mn-cs"/>
              </a:rPr>
              <a:t>N. Vogler, </a:t>
            </a:r>
            <a:r>
              <a:rPr lang="en-US" sz="1200" b="1" dirty="0">
                <a:solidFill>
                  <a:srgbClr val="000000"/>
                </a:solidFill>
                <a:latin typeface="+mj-lt"/>
              </a:rPr>
              <a:t>Y. </a:t>
            </a:r>
            <a:r>
              <a:rPr kumimoji="0" lang="en-US" sz="1200" b="1" i="0" strike="noStrike" kern="1200" cap="none" spc="0" normalizeH="0" baseline="0" noProof="0" dirty="0">
                <a:ln>
                  <a:noFill/>
                </a:ln>
                <a:solidFill>
                  <a:srgbClr val="000000"/>
                </a:solidFill>
                <a:effectLst/>
                <a:uLnTx/>
                <a:uFillTx/>
                <a:latin typeface="+mj-lt"/>
                <a:ea typeface="+mn-ea"/>
                <a:cs typeface="+mn-cs"/>
              </a:rPr>
              <a:t>Popp, et al. @ </a:t>
            </a:r>
            <a:r>
              <a:rPr lang="en-US" sz="1200" b="1" dirty="0">
                <a:latin typeface="+mj-lt"/>
              </a:rPr>
              <a:t>4th Int. Graduate Summer School: </a:t>
            </a:r>
            <a:r>
              <a:rPr lang="en-US" sz="1200" b="1" dirty="0" err="1">
                <a:latin typeface="+mj-lt"/>
              </a:rPr>
              <a:t>Biophotonics</a:t>
            </a:r>
            <a:r>
              <a:rPr lang="en-US" sz="1200" b="1" dirty="0">
                <a:latin typeface="+mj-lt"/>
              </a:rPr>
              <a:t> '09</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1" i="0" strike="noStrike" kern="1200" cap="none" spc="0" normalizeH="0" baseline="0" noProof="0" dirty="0">
                <a:ln>
                  <a:noFill/>
                </a:ln>
                <a:solidFill>
                  <a:srgbClr val="000000"/>
                </a:solidFill>
                <a:effectLst/>
                <a:uLnTx/>
                <a:uFillTx/>
                <a:latin typeface="Arial"/>
                <a:ea typeface="+mn-ea"/>
                <a:cs typeface="+mn-cs"/>
              </a:rPr>
              <a:t> </a:t>
            </a:r>
            <a:endParaRPr kumimoji="0" lang="ru-RU" sz="1050" b="1" i="0" strike="noStrike" kern="1200" cap="none" spc="0" normalizeH="0" baseline="0" noProof="0" dirty="0">
              <a:ln>
                <a:noFill/>
              </a:ln>
              <a:solidFill>
                <a:srgbClr val="000000"/>
              </a:solidFill>
              <a:effectLst/>
              <a:uLnTx/>
              <a:uFillTx/>
              <a:latin typeface="Arial"/>
              <a:ea typeface="+mn-ea"/>
              <a:cs typeface="+mn-cs"/>
            </a:endParaRPr>
          </a:p>
        </p:txBody>
      </p:sp>
      <p:sp>
        <p:nvSpPr>
          <p:cNvPr id="14" name="TextBox 13"/>
          <p:cNvSpPr txBox="1"/>
          <p:nvPr/>
        </p:nvSpPr>
        <p:spPr>
          <a:xfrm>
            <a:off x="2590345" y="1812805"/>
            <a:ext cx="7011309" cy="769441"/>
          </a:xfrm>
          <a:prstGeom prst="rect">
            <a:avLst/>
          </a:prstGeom>
          <a:noFill/>
        </p:spPr>
        <p:txBody>
          <a:bodyPr wrap="square" rtlCol="0">
            <a:spAutoFit/>
          </a:bodyPr>
          <a:lstStyle/>
          <a:p>
            <a:pPr lvl="0" algn="ctr" defTabSz="685800"/>
            <a:r>
              <a:rPr lang="en-US" sz="2200" b="1" dirty="0">
                <a:solidFill>
                  <a:srgbClr val="000000"/>
                </a:solidFill>
                <a:latin typeface="Arial"/>
              </a:rPr>
              <a:t>CARS images of physiological and pathological tissue of the colon</a:t>
            </a:r>
            <a:endParaRPr kumimoji="0" lang="ru-RU" sz="2200" b="0" i="0" u="none" strike="noStrike" kern="1200" cap="none" spc="0" normalizeH="0" baseline="0" noProof="0" dirty="0">
              <a:ln>
                <a:noFill/>
              </a:ln>
              <a:solidFill>
                <a:srgbClr val="000000"/>
              </a:solidFill>
              <a:effectLst/>
              <a:uLnTx/>
              <a:uFillTx/>
              <a:latin typeface="Arial"/>
              <a:ea typeface="+mn-ea"/>
              <a:cs typeface="+mn-cs"/>
            </a:endParaRPr>
          </a:p>
        </p:txBody>
      </p:sp>
      <p:sp>
        <p:nvSpPr>
          <p:cNvPr id="18" name="Номер слайда 5">
            <a:extLst>
              <a:ext uri="{FF2B5EF4-FFF2-40B4-BE49-F238E27FC236}">
                <a16:creationId xmlns:a16="http://schemas.microsoft.com/office/drawing/2014/main" id="{2E2ACE31-DA1C-48EB-AA4E-5DA0FD0AC4CC}"/>
              </a:ext>
            </a:extLst>
          </p:cNvPr>
          <p:cNvSpPr txBox="1">
            <a:spLocks/>
          </p:cNvSpPr>
          <p:nvPr/>
        </p:nvSpPr>
        <p:spPr>
          <a:xfrm>
            <a:off x="11734800" y="6453336"/>
            <a:ext cx="457200" cy="476250"/>
          </a:xfrm>
          <a:prstGeom prst="rect">
            <a:avLst/>
          </a:prstGeom>
        </p:spPr>
        <p:txBody>
          <a:bodyPr vert="horz" lIns="91440" tIns="45720" rIns="91440" bIns="45720" rtlCol="0" anchor="ctr"/>
          <a:lstStyle>
            <a:defPPr>
              <a:defRPr lang="ru-RU"/>
            </a:defPPr>
            <a:lvl1pPr marL="0" algn="l" defTabSz="914400" rtl="0" eaLnBrk="1" latinLnBrk="0" hangingPunct="1">
              <a:defRPr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957CFB-AE6F-486D-956B-7BCE45572A5C}" type="slidenum">
              <a:rPr kumimoji="0" lang="ru-RU" sz="1200" b="1"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ru-RU"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693300548"/>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8EE93E7E-5500-4965-85A1-35DEB9F484DA}"/>
              </a:ext>
            </a:extLst>
          </p:cNvPr>
          <p:cNvSpPr/>
          <p:nvPr/>
        </p:nvSpPr>
        <p:spPr>
          <a:xfrm>
            <a:off x="1380313" y="674062"/>
            <a:ext cx="10897211" cy="847604"/>
          </a:xfrm>
          <a:prstGeom prst="rect">
            <a:avLst/>
          </a:prstGeom>
        </p:spPr>
        <p:txBody>
          <a:bodyPr wrap="square">
            <a:spAutoFit/>
          </a:bodyPr>
          <a:lstStyle/>
          <a:p>
            <a:pPr algn="ctr" defTabSz="1219170"/>
            <a:r>
              <a:rPr lang="en-US" sz="3733" b="1" dirty="0">
                <a:solidFill>
                  <a:prstClr val="black"/>
                </a:solidFill>
                <a:latin typeface="Arial" panose="020B0604020202020204" pitchFamily="34" charset="0"/>
                <a:cs typeface="Arial" panose="020B0604020202020204" pitchFamily="34" charset="0"/>
              </a:rPr>
              <a:t>     </a:t>
            </a:r>
            <a:r>
              <a:rPr lang="en-US" sz="2800" b="1" dirty="0" err="1">
                <a:solidFill>
                  <a:prstClr val="black"/>
                </a:solidFill>
                <a:latin typeface="Arial" panose="020B0604020202020204" pitchFamily="34" charset="0"/>
                <a:cs typeface="Arial" panose="020B0604020202020204" pitchFamily="34" charset="0"/>
              </a:rPr>
              <a:t>NETosis</a:t>
            </a:r>
            <a:r>
              <a:rPr lang="en-US" sz="2800" b="1" dirty="0">
                <a:solidFill>
                  <a:prstClr val="black"/>
                </a:solidFill>
                <a:latin typeface="Arial" panose="020B0604020202020204" pitchFamily="34" charset="0"/>
                <a:cs typeface="Arial" panose="020B0604020202020204" pitchFamily="34" charset="0"/>
              </a:rPr>
              <a:t> – a special form of programmed cell death</a:t>
            </a:r>
          </a:p>
          <a:p>
            <a:pPr defTabSz="1219170">
              <a:lnSpc>
                <a:spcPct val="40000"/>
              </a:lnSpc>
            </a:pPr>
            <a:endParaRPr lang="en-US" sz="2400" b="1" dirty="0">
              <a:solidFill>
                <a:prstClr val="black"/>
              </a:solidFill>
              <a:latin typeface="Arial" panose="020B0604020202020204" pitchFamily="34" charset="0"/>
              <a:cs typeface="Arial" panose="020B0604020202020204" pitchFamily="34" charset="0"/>
            </a:endParaRPr>
          </a:p>
        </p:txBody>
      </p:sp>
      <p:pic>
        <p:nvPicPr>
          <p:cNvPr id="6" name="Picture 4" descr="Figure 1">
            <a:extLst>
              <a:ext uri="{FF2B5EF4-FFF2-40B4-BE49-F238E27FC236}">
                <a16:creationId xmlns:a16="http://schemas.microsoft.com/office/drawing/2014/main" id="{FE20466B-1BAC-46C3-8309-0332CAD434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3752" y="1519863"/>
            <a:ext cx="5472789" cy="3249373"/>
          </a:xfrm>
          <a:prstGeom prst="rect">
            <a:avLst/>
          </a:prstGeom>
          <a:noFill/>
          <a:ln w="3175">
            <a:solidFill>
              <a:schemeClr val="tx1">
                <a:alpha val="46000"/>
              </a:schemeClr>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83722AD-515A-4D50-9276-5836F2CBABB1}"/>
              </a:ext>
            </a:extLst>
          </p:cNvPr>
          <p:cNvSpPr txBox="1"/>
          <p:nvPr/>
        </p:nvSpPr>
        <p:spPr>
          <a:xfrm>
            <a:off x="3647728" y="4799342"/>
            <a:ext cx="3181191" cy="369332"/>
          </a:xfrm>
          <a:prstGeom prst="rect">
            <a:avLst/>
          </a:prstGeom>
          <a:noFill/>
        </p:spPr>
        <p:txBody>
          <a:bodyPr wrap="none" rtlCol="0">
            <a:spAutoFit/>
          </a:bodyPr>
          <a:lstStyle/>
          <a:p>
            <a:pPr algn="ctr" defTabSz="914377"/>
            <a:r>
              <a:rPr lang="en-US" b="1" dirty="0">
                <a:solidFill>
                  <a:prstClr val="black"/>
                </a:solidFill>
                <a:latin typeface="Arial" panose="020B0604020202020204" pitchFamily="34" charset="0"/>
                <a:cs typeface="Arial" panose="020B0604020202020204" pitchFamily="34" charset="0"/>
              </a:rPr>
              <a:t>Classic or suicidal </a:t>
            </a:r>
            <a:r>
              <a:rPr lang="en-US" b="1" dirty="0" err="1">
                <a:solidFill>
                  <a:prstClr val="black"/>
                </a:solidFill>
                <a:latin typeface="Arial" panose="020B0604020202020204" pitchFamily="34" charset="0"/>
                <a:cs typeface="Arial" panose="020B0604020202020204" pitchFamily="34" charset="0"/>
              </a:rPr>
              <a:t>NETosis</a:t>
            </a:r>
            <a:endParaRPr lang="ru-RU" b="1"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11D9062-156E-4DCE-9DCD-42609D5A1047}"/>
              </a:ext>
            </a:extLst>
          </p:cNvPr>
          <p:cNvSpPr txBox="1"/>
          <p:nvPr/>
        </p:nvSpPr>
        <p:spPr>
          <a:xfrm>
            <a:off x="7464152" y="4799342"/>
            <a:ext cx="1638141" cy="369332"/>
          </a:xfrm>
          <a:prstGeom prst="rect">
            <a:avLst/>
          </a:prstGeom>
          <a:noFill/>
        </p:spPr>
        <p:txBody>
          <a:bodyPr wrap="none" rtlCol="0">
            <a:spAutoFit/>
          </a:bodyPr>
          <a:lstStyle/>
          <a:p>
            <a:pPr algn="ctr" defTabSz="914377"/>
            <a:r>
              <a:rPr lang="en-US" b="1" dirty="0">
                <a:solidFill>
                  <a:prstClr val="black"/>
                </a:solidFill>
                <a:latin typeface="Arial" panose="020B0604020202020204" pitchFamily="34" charset="0"/>
                <a:cs typeface="Arial" panose="020B0604020202020204" pitchFamily="34" charset="0"/>
              </a:rPr>
              <a:t>Vital </a:t>
            </a:r>
            <a:r>
              <a:rPr lang="en-US" b="1" dirty="0" err="1">
                <a:solidFill>
                  <a:prstClr val="black"/>
                </a:solidFill>
                <a:latin typeface="Arial" panose="020B0604020202020204" pitchFamily="34" charset="0"/>
                <a:cs typeface="Arial" panose="020B0604020202020204" pitchFamily="34" charset="0"/>
              </a:rPr>
              <a:t>NETosis</a:t>
            </a:r>
            <a:endParaRPr lang="ru-RU" b="1" dirty="0">
              <a:solidFill>
                <a:prstClr val="black"/>
              </a:solidFill>
              <a:latin typeface="Arial" panose="020B0604020202020204" pitchFamily="34" charset="0"/>
              <a:cs typeface="Arial" panose="020B0604020202020204" pitchFamily="34" charset="0"/>
            </a:endParaRPr>
          </a:p>
        </p:txBody>
      </p:sp>
      <p:sp>
        <p:nvSpPr>
          <p:cNvPr id="9" name="Номер слайда 6">
            <a:extLst>
              <a:ext uri="{FF2B5EF4-FFF2-40B4-BE49-F238E27FC236}">
                <a16:creationId xmlns:a16="http://schemas.microsoft.com/office/drawing/2014/main" id="{E6AD4CC6-98B2-4F8B-8F49-1B5B64F6A735}"/>
              </a:ext>
            </a:extLst>
          </p:cNvPr>
          <p:cNvSpPr>
            <a:spLocks noGrp="1"/>
          </p:cNvSpPr>
          <p:nvPr>
            <p:ph type="sldNum" sz="quarter" idx="12"/>
          </p:nvPr>
        </p:nvSpPr>
        <p:spPr>
          <a:xfrm>
            <a:off x="11376587" y="6552748"/>
            <a:ext cx="815413" cy="365125"/>
          </a:xfrm>
        </p:spPr>
        <p:txBody>
          <a:bodyPr/>
          <a:lstStyle/>
          <a:p>
            <a:pPr defTabSz="914377">
              <a:defRPr/>
            </a:pPr>
            <a:fld id="{B3E7E4F1-6FBE-4306-9E1C-F09A0032F7A1}" type="slidenum">
              <a:rPr lang="ru-RU" sz="1200" b="1">
                <a:solidFill>
                  <a:prstClr val="black"/>
                </a:solidFill>
                <a:latin typeface="Arial" panose="020B0604020202020204" pitchFamily="34" charset="0"/>
                <a:cs typeface="Arial" panose="020B0604020202020204" pitchFamily="34" charset="0"/>
              </a:rPr>
              <a:pPr defTabSz="914377">
                <a:defRPr/>
              </a:pPr>
              <a:t>45</a:t>
            </a:fld>
            <a:endParaRPr lang="ru-RU" sz="1200" b="1" dirty="0">
              <a:solidFill>
                <a:prstClr val="black"/>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36504B8B-DD13-4DBF-8D6D-8FC19C81B2BA}"/>
              </a:ext>
            </a:extLst>
          </p:cNvPr>
          <p:cNvSpPr txBox="1"/>
          <p:nvPr/>
        </p:nvSpPr>
        <p:spPr>
          <a:xfrm>
            <a:off x="1511491" y="5721751"/>
            <a:ext cx="9865096" cy="830997"/>
          </a:xfrm>
          <a:prstGeom prst="rect">
            <a:avLst/>
          </a:prstGeom>
          <a:noFill/>
        </p:spPr>
        <p:txBody>
          <a:bodyPr wrap="square" rtlCol="0">
            <a:spAutoFit/>
          </a:bodyPr>
          <a:lstStyle/>
          <a:p>
            <a:pPr algn="ctr"/>
            <a:r>
              <a:rPr lang="en-US" sz="2400" b="1" dirty="0">
                <a:solidFill>
                  <a:prstClr val="black"/>
                </a:solidFill>
                <a:latin typeface="Arial" panose="020B0604020202020204" pitchFamily="34" charset="0"/>
                <a:cs typeface="Arial" panose="020B0604020202020204" pitchFamily="34" charset="0"/>
              </a:rPr>
              <a:t>Neutrophils are the largest population of myeloid leukocytes, which normally comprise 50-70% of all white blood cells</a:t>
            </a:r>
            <a:endParaRPr lang="ru-RU" sz="2400" dirty="0"/>
          </a:p>
        </p:txBody>
      </p:sp>
      <p:sp>
        <p:nvSpPr>
          <p:cNvPr id="10" name="Овал 9">
            <a:extLst>
              <a:ext uri="{FF2B5EF4-FFF2-40B4-BE49-F238E27FC236}">
                <a16:creationId xmlns:a16="http://schemas.microsoft.com/office/drawing/2014/main" id="{A2EEA750-730F-4E04-86D9-47C7D9785122}"/>
              </a:ext>
            </a:extLst>
          </p:cNvPr>
          <p:cNvSpPr/>
          <p:nvPr/>
        </p:nvSpPr>
        <p:spPr>
          <a:xfrm>
            <a:off x="1703512" y="571431"/>
            <a:ext cx="914400" cy="914400"/>
          </a:xfrm>
          <a:prstGeom prst="ellipse">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5.</a:t>
            </a:r>
            <a:endParaRPr lang="ru-RU"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5156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2082862" y="611480"/>
            <a:ext cx="7715381" cy="107721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Arial" panose="020B0604020202020204" pitchFamily="34" charset="0"/>
                <a:ea typeface="+mn-ea"/>
                <a:cs typeface="Arial" panose="020B0604020202020204" pitchFamily="34" charset="0"/>
              </a:rPr>
              <a:t>Neutrophils and </a:t>
            </a:r>
            <a:r>
              <a:rPr lang="en-US" sz="3200" b="1" dirty="0" err="1">
                <a:solidFill>
                  <a:prstClr val="black"/>
                </a:solidFill>
                <a:latin typeface="Arial" panose="020B0604020202020204" pitchFamily="34" charset="0"/>
                <a:ea typeface="+mn-ea"/>
                <a:cs typeface="Arial" panose="020B0604020202020204" pitchFamily="34" charset="0"/>
              </a:rPr>
              <a:t>NETosis</a:t>
            </a:r>
            <a:endParaRPr kumimoji="0" lang="ru-RU"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NET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 – </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eutrophil </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E</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xtracellular </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raps</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ru-RU"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7" name="TextBox 6">
            <a:extLst>
              <a:ext uri="{FF2B5EF4-FFF2-40B4-BE49-F238E27FC236}">
                <a16:creationId xmlns:a16="http://schemas.microsoft.com/office/drawing/2014/main" id="{921C26A3-0C44-4605-A682-0A80D6978B47}"/>
              </a:ext>
            </a:extLst>
          </p:cNvPr>
          <p:cNvSpPr txBox="1"/>
          <p:nvPr/>
        </p:nvSpPr>
        <p:spPr>
          <a:xfrm>
            <a:off x="429119" y="1656445"/>
            <a:ext cx="11343429" cy="946055"/>
          </a:xfrm>
          <a:prstGeom prst="rect">
            <a:avLst/>
          </a:prstGeom>
          <a:solidFill>
            <a:schemeClr val="tx2">
              <a:lumMod val="75000"/>
            </a:schemeClr>
          </a:solidFill>
        </p:spPr>
        <p:txBody>
          <a:bodyPr wrap="square" lIns="83466" tIns="41733" rIns="83466" bIns="41733"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Neutrophil cells are the immune system's </a:t>
            </a:r>
            <a:r>
              <a:rPr kumimoji="0" lang="en-US" sz="2800" b="1" i="1" u="sng"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first line of defense </a:t>
            </a:r>
            <a:r>
              <a:rPr kumimoji="0" lang="en-US" sz="2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against</a:t>
            </a:r>
            <a:r>
              <a:rPr kumimoji="0" lang="en-US" sz="24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bacterial, fungal and in viral infections</a:t>
            </a:r>
            <a:endParaRPr kumimoji="0" lang="en-US" sz="2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endParaRPr>
          </a:p>
        </p:txBody>
      </p:sp>
      <p:pic>
        <p:nvPicPr>
          <p:cNvPr id="8" name="Picture 7" descr="ÐÐ°ÑÑÐ¸Ð½ÐºÐ¸ Ð¿Ð¾ Ð·Ð°Ð¿ÑÐ¾ÑÑ neutrophil 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119" y="2741291"/>
            <a:ext cx="2622918" cy="2353224"/>
          </a:xfrm>
          <a:prstGeom prst="rect">
            <a:avLst/>
          </a:prstGeom>
          <a:noFill/>
          <a:extLst>
            <a:ext uri="{909E8E84-426E-40DD-AFC4-6F175D3DCCD1}">
              <a14:hiddenFill xmlns:a14="http://schemas.microsoft.com/office/drawing/2010/main">
                <a:solidFill>
                  <a:srgbClr val="FFFFFF"/>
                </a:solidFill>
              </a14:hiddenFill>
            </a:ext>
          </a:extLst>
        </p:spPr>
      </p:pic>
      <p:sp>
        <p:nvSpPr>
          <p:cNvPr id="9" name="Скругленный прямоугольник 8"/>
          <p:cNvSpPr/>
          <p:nvPr/>
        </p:nvSpPr>
        <p:spPr>
          <a:xfrm>
            <a:off x="507344" y="631596"/>
            <a:ext cx="11238453"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68160" y="5233306"/>
            <a:ext cx="288387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the cytoplasm of neutrophil cells </a:t>
            </a:r>
            <a:b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granules with antimicrobial agents</a:t>
            </a:r>
            <a:endParaRPr kumimoji="0" lang="ru-RU"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9011688" y="5352803"/>
            <a:ext cx="31171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NET has an electrostatic charge which holds pathogens</a:t>
            </a:r>
            <a:endPar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2" descr="внеклеточная ловушка">
            <a:extLst>
              <a:ext uri="{FF2B5EF4-FFF2-40B4-BE49-F238E27FC236}">
                <a16:creationId xmlns:a16="http://schemas.microsoft.com/office/drawing/2014/main" id="{4E07CA01-7F9E-4B4F-BCDC-496F0EE259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98039" y="2819383"/>
            <a:ext cx="2374509" cy="25334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31709" y="65103"/>
            <a:ext cx="843852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Raman spectroscopy as an early diagnostic tool</a:t>
            </a:r>
            <a:endParaRPr kumimoji="0" lang="ru-RU" sz="2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15" name="Схема 14"/>
          <p:cNvGraphicFramePr/>
          <p:nvPr>
            <p:extLst/>
          </p:nvPr>
        </p:nvGraphicFramePr>
        <p:xfrm>
          <a:off x="3122543" y="2668846"/>
          <a:ext cx="6008053" cy="17297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6" name="Picture 2" descr="ÐÐ¾ÑÐ¾Ð¶ÐµÐµ Ð¸Ð·Ð¾Ð±ÑÐ°Ð¶ÐµÐ½Ð¸Ðµ"/>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15382" y="4489798"/>
            <a:ext cx="1569754" cy="161373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ÐÐ°ÑÑÐ¸Ð½ÐºÐ¸ Ð¿Ð¾ Ð·Ð°Ð¿ÑÐ¾ÑÑ neutrophil gif"/>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162472" y="4489798"/>
            <a:ext cx="1710746" cy="161373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ÐÐ°ÑÑÐ¸Ð½ÐºÐ¸ Ð¿Ð¾ Ð·Ð°Ð¿ÑÐ¾ÑÑ Degranulation gif">
            <a:extLst>
              <a:ext uri="{FF2B5EF4-FFF2-40B4-BE49-F238E27FC236}">
                <a16:creationId xmlns:a16="http://schemas.microsoft.com/office/drawing/2014/main" id="{5D801145-F08E-4846-9945-649710A07C3B}"/>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311849" y="4489798"/>
            <a:ext cx="1660885" cy="1664122"/>
          </a:xfrm>
          <a:prstGeom prst="rect">
            <a:avLst/>
          </a:prstGeom>
          <a:noFill/>
          <a:extLst>
            <a:ext uri="{909E8E84-426E-40DD-AFC4-6F175D3DCCD1}">
              <a14:hiddenFill xmlns:a14="http://schemas.microsoft.com/office/drawing/2010/main">
                <a:solidFill>
                  <a:srgbClr val="FFFFFF"/>
                </a:solidFill>
              </a14:hiddenFill>
            </a:ext>
          </a:extLst>
        </p:spPr>
      </p:pic>
      <p:sp>
        <p:nvSpPr>
          <p:cNvPr id="19" name="Номер слайда 2">
            <a:extLst>
              <a:ext uri="{FF2B5EF4-FFF2-40B4-BE49-F238E27FC236}">
                <a16:creationId xmlns:a16="http://schemas.microsoft.com/office/drawing/2014/main" id="{805F1D58-6E6D-4D82-9740-69FC30D57F25}"/>
              </a:ext>
            </a:extLst>
          </p:cNvPr>
          <p:cNvSpPr txBox="1">
            <a:spLocks/>
          </p:cNvSpPr>
          <p:nvPr/>
        </p:nvSpPr>
        <p:spPr bwMode="auto">
          <a:xfrm>
            <a:off x="10058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None/>
            </a:pPr>
            <a:fld id="{00BC50F8-9B4C-4D46-8920-2FE3B9E2EA94}" type="slidenum">
              <a:rPr lang="ro-RO" altLang="ru-RU" sz="1200" b="1">
                <a:solidFill>
                  <a:srgbClr val="000000"/>
                </a:solidFill>
                <a:latin typeface="Arial" charset="0"/>
                <a:cs typeface="Arial" charset="0"/>
              </a:rPr>
              <a:pPr algn="r" eaLnBrk="1" fontAlgn="base" hangingPunct="1">
                <a:spcBef>
                  <a:spcPct val="0"/>
                </a:spcBef>
                <a:spcAft>
                  <a:spcPct val="0"/>
                </a:spcAft>
                <a:buNone/>
              </a:pPr>
              <a:t>46</a:t>
            </a:fld>
            <a:endParaRPr lang="ro-RO" altLang="ru-RU" sz="1200" b="1" dirty="0">
              <a:solidFill>
                <a:srgbClr val="000000"/>
              </a:solidFill>
              <a:latin typeface="Arial" charset="0"/>
              <a:cs typeface="Arial" charset="0"/>
            </a:endParaRPr>
          </a:p>
        </p:txBody>
      </p:sp>
    </p:spTree>
    <p:extLst>
      <p:ext uri="{BB962C8B-B14F-4D97-AF65-F5344CB8AC3E}">
        <p14:creationId xmlns:p14="http://schemas.microsoft.com/office/powerpoint/2010/main" val="6032274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stretch>
            <a:fillRect/>
          </a:stretch>
        </p:blipFill>
        <p:spPr>
          <a:xfrm>
            <a:off x="3987920" y="1211133"/>
            <a:ext cx="3996277" cy="2985953"/>
          </a:xfrm>
          <a:prstGeom prst="rect">
            <a:avLst/>
          </a:prstGeom>
          <a:effectLst>
            <a:glow rad="25400">
              <a:schemeClr val="tx1"/>
            </a:glow>
          </a:effectLst>
        </p:spPr>
      </p:pic>
      <p:sp>
        <p:nvSpPr>
          <p:cNvPr id="7" name="TextBox 6"/>
          <p:cNvSpPr txBox="1"/>
          <p:nvPr/>
        </p:nvSpPr>
        <p:spPr>
          <a:xfrm>
            <a:off x="2567116" y="4237504"/>
            <a:ext cx="6782637" cy="646331"/>
          </a:xfrm>
          <a:prstGeom prst="rect">
            <a:avLst/>
          </a:prstGeom>
          <a:noFill/>
        </p:spPr>
        <p:txBody>
          <a:bodyPr wrap="square" rtlCol="0">
            <a:spAutoFit/>
          </a:bodyPr>
          <a:lstStyle/>
          <a:p>
            <a:pPr algn="ctr" defTabSz="914377"/>
            <a:r>
              <a:rPr lang="en-US" b="1" dirty="0">
                <a:solidFill>
                  <a:prstClr val="black"/>
                </a:solidFill>
                <a:latin typeface="Arial" panose="020B0604020202020204" pitchFamily="34" charset="0"/>
                <a:cs typeface="Arial" panose="020B0604020202020204" pitchFamily="34" charset="0"/>
              </a:rPr>
              <a:t>Raman spectrum: low-frequency range of citrulline line evolution indicating the pre-activation of </a:t>
            </a:r>
            <a:r>
              <a:rPr lang="en-US" b="1" dirty="0" err="1">
                <a:solidFill>
                  <a:prstClr val="black"/>
                </a:solidFill>
                <a:latin typeface="Arial" panose="020B0604020202020204" pitchFamily="34" charset="0"/>
                <a:cs typeface="Arial" panose="020B0604020202020204" pitchFamily="34" charset="0"/>
              </a:rPr>
              <a:t>NETosis</a:t>
            </a:r>
            <a:r>
              <a:rPr lang="en-US" b="1" dirty="0">
                <a:solidFill>
                  <a:prstClr val="black"/>
                </a:solidFill>
                <a:latin typeface="Arial" panose="020B0604020202020204" pitchFamily="34" charset="0"/>
                <a:cs typeface="Arial" panose="020B0604020202020204" pitchFamily="34" charset="0"/>
              </a:rPr>
              <a:t>                </a:t>
            </a:r>
            <a:endParaRPr lang="ru-RU" b="1"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2992708" y="2323"/>
            <a:ext cx="5869940" cy="646331"/>
          </a:xfrm>
          <a:prstGeom prst="rect">
            <a:avLst/>
          </a:prstGeom>
          <a:noFill/>
        </p:spPr>
        <p:txBody>
          <a:bodyPr wrap="none" rtlCol="0">
            <a:spAutoFit/>
          </a:bodyPr>
          <a:lstStyle/>
          <a:p>
            <a:pPr defTabSz="914377">
              <a:defRPr/>
            </a:pPr>
            <a:r>
              <a:rPr lang="en-US" sz="3600" b="1" dirty="0">
                <a:solidFill>
                  <a:prstClr val="black"/>
                </a:solidFill>
                <a:latin typeface="Arial" panose="020B0604020202020204" pitchFamily="34" charset="0"/>
                <a:cs typeface="Arial" panose="020B0604020202020204" pitchFamily="34" charset="0"/>
              </a:rPr>
              <a:t>Raman Marker of </a:t>
            </a:r>
            <a:r>
              <a:rPr lang="en-US" sz="3600" b="1" dirty="0" err="1">
                <a:solidFill>
                  <a:prstClr val="black"/>
                </a:solidFill>
                <a:latin typeface="Arial" panose="020B0604020202020204" pitchFamily="34" charset="0"/>
                <a:cs typeface="Arial" panose="020B0604020202020204" pitchFamily="34" charset="0"/>
              </a:rPr>
              <a:t>NETosis</a:t>
            </a:r>
            <a:endParaRPr lang="ru-RU" sz="3600" b="1" dirty="0">
              <a:solidFill>
                <a:prstClr val="black"/>
              </a:solidFill>
              <a:latin typeface="Arial" panose="020B0604020202020204" pitchFamily="34" charset="0"/>
              <a:cs typeface="Arial" panose="020B0604020202020204" pitchFamily="34" charset="0"/>
            </a:endParaRPr>
          </a:p>
        </p:txBody>
      </p:sp>
      <p:sp>
        <p:nvSpPr>
          <p:cNvPr id="2" name="Прямоугольник 1"/>
          <p:cNvSpPr/>
          <p:nvPr/>
        </p:nvSpPr>
        <p:spPr>
          <a:xfrm>
            <a:off x="409762" y="5530954"/>
            <a:ext cx="11408228" cy="707886"/>
          </a:xfrm>
          <a:prstGeom prst="rect">
            <a:avLst/>
          </a:prstGeom>
          <a:solidFill>
            <a:schemeClr val="tx2">
              <a:lumMod val="75000"/>
            </a:schemeClr>
          </a:solidFill>
        </p:spPr>
        <p:txBody>
          <a:bodyPr wrap="square">
            <a:spAutoFit/>
          </a:bodyPr>
          <a:lstStyle/>
          <a:p>
            <a:pPr algn="ctr" defTabSz="914377">
              <a:defRPr/>
            </a:pPr>
            <a:r>
              <a:rPr lang="en-US" sz="2000" b="1" dirty="0">
                <a:solidFill>
                  <a:prstClr val="white"/>
                </a:solidFill>
                <a:latin typeface="Arial" panose="020B0604020202020204" pitchFamily="34" charset="0"/>
                <a:cs typeface="Arial" panose="020B0604020202020204" pitchFamily="34" charset="0"/>
              </a:rPr>
              <a:t>Since </a:t>
            </a:r>
            <a:r>
              <a:rPr lang="en-US" sz="2000" b="1" dirty="0" err="1">
                <a:solidFill>
                  <a:prstClr val="white"/>
                </a:solidFill>
                <a:latin typeface="Arial" panose="020B0604020202020204" pitchFamily="34" charset="0"/>
                <a:cs typeface="Arial" panose="020B0604020202020204" pitchFamily="34" charset="0"/>
              </a:rPr>
              <a:t>NETosis</a:t>
            </a:r>
            <a:r>
              <a:rPr lang="en-US" sz="2000" b="1" dirty="0">
                <a:solidFill>
                  <a:prstClr val="white"/>
                </a:solidFill>
                <a:latin typeface="Arial" panose="020B0604020202020204" pitchFamily="34" charset="0"/>
                <a:cs typeface="Arial" panose="020B0604020202020204" pitchFamily="34" charset="0"/>
              </a:rPr>
              <a:t> is a process of programmed neutrophil cell death, the growth of the “citrulline” peak in Raman spectrum indicates that cell death will occur soon</a:t>
            </a:r>
            <a:r>
              <a:rPr lang="ru-RU" sz="2000" b="1" dirty="0">
                <a:solidFill>
                  <a:prstClr val="white"/>
                </a:solidFill>
                <a:latin typeface="Arial" panose="020B0604020202020204" pitchFamily="34" charset="0"/>
                <a:cs typeface="Arial" panose="020B0604020202020204" pitchFamily="34" charset="0"/>
              </a:rPr>
              <a:t>.</a:t>
            </a:r>
          </a:p>
        </p:txBody>
      </p:sp>
      <p:sp>
        <p:nvSpPr>
          <p:cNvPr id="6" name="TextBox 5"/>
          <p:cNvSpPr txBox="1"/>
          <p:nvPr/>
        </p:nvSpPr>
        <p:spPr>
          <a:xfrm>
            <a:off x="5806563" y="6419972"/>
            <a:ext cx="5993395" cy="307777"/>
          </a:xfrm>
          <a:prstGeom prst="rect">
            <a:avLst/>
          </a:prstGeom>
          <a:noFill/>
        </p:spPr>
        <p:txBody>
          <a:bodyPr wrap="square" rtlCol="0">
            <a:spAutoFit/>
          </a:bodyPr>
          <a:lstStyle/>
          <a:p>
            <a:pPr defTabSz="914377"/>
            <a:r>
              <a:rPr lang="en-US" sz="1400" b="1" i="1" dirty="0">
                <a:solidFill>
                  <a:prstClr val="black"/>
                </a:solidFill>
                <a:latin typeface="Arial" panose="020B0604020202020204" pitchFamily="34" charset="0"/>
                <a:cs typeface="Arial" panose="020B0604020202020204" pitchFamily="34" charset="0"/>
              </a:rPr>
              <a:t>J. of Raman spectroscopy, 2020, https://doi.org/10.1002/jrs.5844</a:t>
            </a:r>
            <a:endParaRPr lang="ru-RU" sz="1400" b="1" i="1" dirty="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672832" y="516141"/>
            <a:ext cx="11023146" cy="523220"/>
          </a:xfrm>
          <a:prstGeom prst="rect">
            <a:avLst/>
          </a:prstGeom>
          <a:noFill/>
        </p:spPr>
        <p:txBody>
          <a:bodyPr wrap="none" rtlCol="0">
            <a:spAutoFit/>
          </a:bodyPr>
          <a:lstStyle/>
          <a:p>
            <a:pPr algn="ctr" defTabSz="914377"/>
            <a:r>
              <a:rPr lang="en-US" sz="2800" b="1" dirty="0">
                <a:solidFill>
                  <a:prstClr val="black"/>
                </a:solidFill>
                <a:latin typeface="Arial" panose="020B0604020202020204" pitchFamily="34" charset="0"/>
                <a:cs typeface="Arial" panose="020B0604020202020204" pitchFamily="34" charset="0"/>
              </a:rPr>
              <a:t>NETs preformation: </a:t>
            </a:r>
            <a:r>
              <a:rPr lang="en-US" sz="2800" b="1" dirty="0" err="1">
                <a:solidFill>
                  <a:prstClr val="black"/>
                </a:solidFill>
                <a:latin typeface="Arial" panose="020B0604020202020204" pitchFamily="34" charset="0"/>
                <a:cs typeface="Arial" panose="020B0604020202020204" pitchFamily="34" charset="0"/>
              </a:rPr>
              <a:t>citrullination</a:t>
            </a:r>
            <a:r>
              <a:rPr lang="en-US" sz="2800" b="1" dirty="0">
                <a:solidFill>
                  <a:prstClr val="black"/>
                </a:solidFill>
                <a:latin typeface="Arial" panose="020B0604020202020204" pitchFamily="34" charset="0"/>
                <a:cs typeface="Arial" panose="020B0604020202020204" pitchFamily="34" charset="0"/>
              </a:rPr>
              <a:t> of histones (nuclear proteins) </a:t>
            </a:r>
          </a:p>
        </p:txBody>
      </p:sp>
      <p:pic>
        <p:nvPicPr>
          <p:cNvPr id="3" name="Рисунок 2"/>
          <p:cNvPicPr>
            <a:picLocks noChangeAspect="1"/>
          </p:cNvPicPr>
          <p:nvPr/>
        </p:nvPicPr>
        <p:blipFill>
          <a:blip r:embed="rId4"/>
          <a:stretch>
            <a:fillRect/>
          </a:stretch>
        </p:blipFill>
        <p:spPr>
          <a:xfrm>
            <a:off x="306579" y="1156784"/>
            <a:ext cx="3368048" cy="2582171"/>
          </a:xfrm>
          <a:prstGeom prst="rect">
            <a:avLst/>
          </a:prstGeom>
        </p:spPr>
      </p:pic>
      <p:sp>
        <p:nvSpPr>
          <p:cNvPr id="11" name="Прямоугольник 10"/>
          <p:cNvSpPr/>
          <p:nvPr/>
        </p:nvSpPr>
        <p:spPr>
          <a:xfrm>
            <a:off x="70337" y="3653503"/>
            <a:ext cx="3674627" cy="830997"/>
          </a:xfrm>
          <a:prstGeom prst="rect">
            <a:avLst/>
          </a:prstGeom>
        </p:spPr>
        <p:txBody>
          <a:bodyPr wrap="square">
            <a:spAutoFit/>
          </a:bodyPr>
          <a:lstStyle/>
          <a:p>
            <a:pPr algn="ctr" defTabSz="914377">
              <a:defRPr/>
            </a:pPr>
            <a:r>
              <a:rPr lang="en-US" sz="1600" b="1" dirty="0">
                <a:solidFill>
                  <a:prstClr val="black"/>
                </a:solidFill>
                <a:latin typeface="Arial" panose="020B0604020202020204" pitchFamily="34" charset="0"/>
                <a:cs typeface="Arial" panose="020B0604020202020204" pitchFamily="34" charset="0"/>
              </a:rPr>
              <a:t>The averaged Raman spectrum of neutrophils chemically activated (30 min)</a:t>
            </a:r>
          </a:p>
        </p:txBody>
      </p:sp>
      <p:pic>
        <p:nvPicPr>
          <p:cNvPr id="4" name="Рисунок 3"/>
          <p:cNvPicPr>
            <a:picLocks noChangeAspect="1"/>
          </p:cNvPicPr>
          <p:nvPr/>
        </p:nvPicPr>
        <p:blipFill>
          <a:blip r:embed="rId5"/>
          <a:stretch>
            <a:fillRect/>
          </a:stretch>
        </p:blipFill>
        <p:spPr>
          <a:xfrm>
            <a:off x="8516923" y="1156784"/>
            <a:ext cx="3334316" cy="2582171"/>
          </a:xfrm>
          <a:prstGeom prst="rect">
            <a:avLst/>
          </a:prstGeom>
        </p:spPr>
      </p:pic>
      <p:sp>
        <p:nvSpPr>
          <p:cNvPr id="12" name="Прямоугольник 11"/>
          <p:cNvSpPr/>
          <p:nvPr/>
        </p:nvSpPr>
        <p:spPr>
          <a:xfrm>
            <a:off x="8332985" y="3687447"/>
            <a:ext cx="3828873" cy="830997"/>
          </a:xfrm>
          <a:prstGeom prst="rect">
            <a:avLst/>
          </a:prstGeom>
        </p:spPr>
        <p:txBody>
          <a:bodyPr wrap="square">
            <a:spAutoFit/>
          </a:bodyPr>
          <a:lstStyle/>
          <a:p>
            <a:pPr algn="ctr" defTabSz="914377">
              <a:defRPr/>
            </a:pPr>
            <a:r>
              <a:rPr lang="en-US" sz="1600" b="1" dirty="0">
                <a:solidFill>
                  <a:prstClr val="black"/>
                </a:solidFill>
                <a:latin typeface="Arial" panose="020B0604020202020204" pitchFamily="34" charset="0"/>
                <a:cs typeface="Arial" panose="020B0604020202020204" pitchFamily="34" charset="0"/>
              </a:rPr>
              <a:t>The averaged Raman spectrum of neutrophils activated with bacteria (40 min)</a:t>
            </a:r>
          </a:p>
        </p:txBody>
      </p:sp>
      <p:sp>
        <p:nvSpPr>
          <p:cNvPr id="14" name="TextBox 13">
            <a:extLst>
              <a:ext uri="{FF2B5EF4-FFF2-40B4-BE49-F238E27FC236}">
                <a16:creationId xmlns:a16="http://schemas.microsoft.com/office/drawing/2014/main" id="{A9B36EC9-63A1-4599-B299-657E5BFEB044}"/>
              </a:ext>
            </a:extLst>
          </p:cNvPr>
          <p:cNvSpPr txBox="1"/>
          <p:nvPr/>
        </p:nvSpPr>
        <p:spPr>
          <a:xfrm>
            <a:off x="1487489" y="4901819"/>
            <a:ext cx="9679253" cy="523220"/>
          </a:xfrm>
          <a:prstGeom prst="rect">
            <a:avLst/>
          </a:prstGeom>
          <a:noFill/>
        </p:spPr>
        <p:txBody>
          <a:bodyPr wrap="none" rtlCol="0">
            <a:spAutoFit/>
          </a:bodyPr>
          <a:lstStyle/>
          <a:p>
            <a:pPr defTabSz="914377"/>
            <a:r>
              <a:rPr lang="en-US" sz="2800" b="1" dirty="0">
                <a:solidFill>
                  <a:srgbClr val="660066"/>
                </a:solidFill>
                <a:latin typeface="Arial" panose="020B0604020202020204" pitchFamily="34" charset="0"/>
                <a:cs typeface="Arial" panose="020B0604020202020204" pitchFamily="34" charset="0"/>
              </a:rPr>
              <a:t>Raman spectroscopy serves as an early diagnostic tool</a:t>
            </a:r>
            <a:endParaRPr lang="ru-RU" sz="2800" dirty="0">
              <a:solidFill>
                <a:srgbClr val="660066"/>
              </a:solidFill>
              <a:latin typeface="Calibri"/>
            </a:endParaRPr>
          </a:p>
        </p:txBody>
      </p:sp>
      <p:sp>
        <p:nvSpPr>
          <p:cNvPr id="15" name="Номер слайда 6">
            <a:extLst>
              <a:ext uri="{FF2B5EF4-FFF2-40B4-BE49-F238E27FC236}">
                <a16:creationId xmlns:a16="http://schemas.microsoft.com/office/drawing/2014/main" id="{82FA71C8-BFE4-4799-B723-DCDE5F042116}"/>
              </a:ext>
            </a:extLst>
          </p:cNvPr>
          <p:cNvSpPr>
            <a:spLocks noGrp="1"/>
          </p:cNvSpPr>
          <p:nvPr>
            <p:ph type="sldNum" sz="quarter" idx="12"/>
          </p:nvPr>
        </p:nvSpPr>
        <p:spPr>
          <a:xfrm>
            <a:off x="11376587" y="6552748"/>
            <a:ext cx="815413" cy="365125"/>
          </a:xfrm>
        </p:spPr>
        <p:txBody>
          <a:bodyPr/>
          <a:lstStyle/>
          <a:p>
            <a:pPr defTabSz="914377">
              <a:defRPr/>
            </a:pPr>
            <a:fld id="{B3E7E4F1-6FBE-4306-9E1C-F09A0032F7A1}" type="slidenum">
              <a:rPr lang="ru-RU" b="1">
                <a:solidFill>
                  <a:prstClr val="black"/>
                </a:solidFill>
                <a:latin typeface="Arial" panose="020B0604020202020204" pitchFamily="34" charset="0"/>
                <a:cs typeface="Arial" panose="020B0604020202020204" pitchFamily="34" charset="0"/>
              </a:rPr>
              <a:pPr defTabSz="914377">
                <a:defRPr/>
              </a:pPr>
              <a:t>47</a:t>
            </a:fld>
            <a:endParaRPr lang="ru-RU"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98908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87224FC-10DC-417D-B590-26B5E3445378}"/>
              </a:ext>
            </a:extLst>
          </p:cNvPr>
          <p:cNvSpPr txBox="1"/>
          <p:nvPr/>
        </p:nvSpPr>
        <p:spPr>
          <a:xfrm>
            <a:off x="2279576" y="143966"/>
            <a:ext cx="7778091" cy="584775"/>
          </a:xfrm>
          <a:prstGeom prst="rect">
            <a:avLst/>
          </a:prstGeom>
          <a:noFill/>
        </p:spPr>
        <p:txBody>
          <a:bodyPr wrap="none" rtlCol="0">
            <a:spAutoFit/>
          </a:bodyPr>
          <a:lstStyle/>
          <a:p>
            <a:r>
              <a:rPr lang="en-US" sz="3200" b="1" dirty="0">
                <a:latin typeface="Arial" panose="020B0604020202020204" pitchFamily="34" charset="0"/>
                <a:cs typeface="Arial" panose="020B0604020202020204" pitchFamily="34" charset="0"/>
              </a:rPr>
              <a:t>Light (UV and </a:t>
            </a:r>
            <a:r>
              <a:rPr lang="en-US" sz="3200" b="1" u="sng" dirty="0">
                <a:latin typeface="Arial" panose="020B0604020202020204" pitchFamily="34" charset="0"/>
                <a:cs typeface="Arial" panose="020B0604020202020204" pitchFamily="34" charset="0"/>
              </a:rPr>
              <a:t>visible</a:t>
            </a:r>
            <a:r>
              <a:rPr lang="en-US" sz="3200" b="1" dirty="0">
                <a:latin typeface="Arial" panose="020B0604020202020204" pitchFamily="34" charset="0"/>
                <a:cs typeface="Arial" panose="020B0604020202020204" pitchFamily="34" charset="0"/>
              </a:rPr>
              <a:t>) induced </a:t>
            </a:r>
            <a:r>
              <a:rPr lang="en-US" sz="3200" b="1" dirty="0" err="1">
                <a:latin typeface="Arial" panose="020B0604020202020204" pitchFamily="34" charset="0"/>
                <a:cs typeface="Arial" panose="020B0604020202020204" pitchFamily="34" charset="0"/>
              </a:rPr>
              <a:t>NETosis</a:t>
            </a:r>
            <a:endParaRPr lang="ru-RU" sz="3200" b="1" dirty="0">
              <a:latin typeface="Arial" panose="020B0604020202020204" pitchFamily="34" charset="0"/>
              <a:cs typeface="Arial" panose="020B0604020202020204" pitchFamily="34" charset="0"/>
            </a:endParaRPr>
          </a:p>
        </p:txBody>
      </p:sp>
      <p:sp>
        <p:nvSpPr>
          <p:cNvPr id="7" name="Номер слайда 6">
            <a:extLst>
              <a:ext uri="{FF2B5EF4-FFF2-40B4-BE49-F238E27FC236}">
                <a16:creationId xmlns:a16="http://schemas.microsoft.com/office/drawing/2014/main" id="{6DA6D9AF-A215-4C2A-89D4-55D2E0C6B07E}"/>
              </a:ext>
            </a:extLst>
          </p:cNvPr>
          <p:cNvSpPr>
            <a:spLocks noGrp="1"/>
          </p:cNvSpPr>
          <p:nvPr>
            <p:ph type="sldNum" sz="quarter" idx="12"/>
          </p:nvPr>
        </p:nvSpPr>
        <p:spPr>
          <a:xfrm>
            <a:off x="11376587" y="6552748"/>
            <a:ext cx="815413" cy="365125"/>
          </a:xfrm>
        </p:spPr>
        <p:txBody>
          <a:bodyPr/>
          <a:lstStyle/>
          <a:p>
            <a:pPr defTabSz="914377">
              <a:defRPr/>
            </a:pPr>
            <a:fld id="{B3E7E4F1-6FBE-4306-9E1C-F09A0032F7A1}" type="slidenum">
              <a:rPr lang="ru-RU" b="1">
                <a:solidFill>
                  <a:prstClr val="black"/>
                </a:solidFill>
                <a:latin typeface="Arial" panose="020B0604020202020204" pitchFamily="34" charset="0"/>
                <a:cs typeface="Arial" panose="020B0604020202020204" pitchFamily="34" charset="0"/>
              </a:rPr>
              <a:pPr defTabSz="914377">
                <a:defRPr/>
              </a:pPr>
              <a:t>48</a:t>
            </a:fld>
            <a:endParaRPr lang="ru-RU" b="1" dirty="0">
              <a:solidFill>
                <a:prstClr val="black"/>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CD52F99-8FDF-40CC-9E54-77F02B78A024}"/>
              </a:ext>
            </a:extLst>
          </p:cNvPr>
          <p:cNvSpPr txBox="1"/>
          <p:nvPr/>
        </p:nvSpPr>
        <p:spPr>
          <a:xfrm>
            <a:off x="2733541" y="729895"/>
            <a:ext cx="6724918"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(the article is currently under publication) </a:t>
            </a:r>
            <a:endParaRPr lang="ru-RU" sz="2800" dirty="0">
              <a:latin typeface="Arial" panose="020B0604020202020204" pitchFamily="34" charset="0"/>
              <a:cs typeface="Arial" panose="020B0604020202020204" pitchFamily="34" charset="0"/>
            </a:endParaRPr>
          </a:p>
        </p:txBody>
      </p:sp>
      <p:pic>
        <p:nvPicPr>
          <p:cNvPr id="8" name="Рисунок 7">
            <a:extLst>
              <a:ext uri="{FF2B5EF4-FFF2-40B4-BE49-F238E27FC236}">
                <a16:creationId xmlns:a16="http://schemas.microsoft.com/office/drawing/2014/main" id="{6F6E0EBF-BAC9-4E93-B05B-384EBEAA81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0520" y="1456779"/>
            <a:ext cx="5052486" cy="2644134"/>
          </a:xfrm>
          <a:prstGeom prst="rect">
            <a:avLst/>
          </a:prstGeom>
          <a:ln>
            <a:solidFill>
              <a:schemeClr val="tx2">
                <a:lumMod val="75000"/>
              </a:schemeClr>
            </a:solidFill>
          </a:ln>
        </p:spPr>
      </p:pic>
      <p:sp>
        <p:nvSpPr>
          <p:cNvPr id="9" name="TextBox 8">
            <a:extLst>
              <a:ext uri="{FF2B5EF4-FFF2-40B4-BE49-F238E27FC236}">
                <a16:creationId xmlns:a16="http://schemas.microsoft.com/office/drawing/2014/main" id="{EB0BE184-A1C3-481B-A188-D1A561267CE8}"/>
              </a:ext>
            </a:extLst>
          </p:cNvPr>
          <p:cNvSpPr txBox="1"/>
          <p:nvPr/>
        </p:nvSpPr>
        <p:spPr>
          <a:xfrm>
            <a:off x="191344" y="4354780"/>
            <a:ext cx="11430000" cy="2092881"/>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Every day, the human skin is exposed to the wide spectrum of electromagnetic radiation of sunlight, including ultraviolet radiation (UV). The whole spectrum of UV covers the wavelengths between 200 and 400 nm and is divided into three ranges: UVA (400–315 nm), UVB (315–280 nm) and UVC (280–200 nm). </a:t>
            </a:r>
          </a:p>
          <a:p>
            <a:pPr marL="342900" marR="0" lvl="0" indent="-342900" algn="just" defTabSz="914400" rtl="0" eaLnBrk="1" fontAlgn="auto" latinLnBrk="0" hangingPunct="1">
              <a:lnSpc>
                <a:spcPct val="50000"/>
              </a:lnSpc>
              <a:spcBef>
                <a:spcPts val="0"/>
              </a:spcBef>
              <a:spcAft>
                <a:spcPts val="0"/>
              </a:spcAft>
              <a:buClrTx/>
              <a:buSzTx/>
              <a:buFont typeface="Wingdings" panose="05000000000000000000" pitchFamily="2" charset="2"/>
              <a:buChar char="Ø"/>
              <a:tabLst/>
              <a:defRPr/>
            </a:pP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UVC is completely absorbed by gases in the Earth atmosphere</a:t>
            </a:r>
            <a:r>
              <a:rPr kumimoji="0" lang="en-US"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US" sz="2000" b="1" i="0" u="sng"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but 10% of UVB and almost 100% of UVA reach the Earth surface.</a:t>
            </a:r>
            <a:endParaRPr kumimoji="0" lang="ru-RU" sz="2000" b="1" i="0" u="sng"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091767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2"/>
          <p:cNvSpPr txBox="1">
            <a:spLocks/>
          </p:cNvSpPr>
          <p:nvPr/>
        </p:nvSpPr>
        <p:spPr bwMode="auto">
          <a:xfrm>
            <a:off x="11233248" y="6492876"/>
            <a:ext cx="100743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defTabSz="1219170" eaLnBrk="1" fontAlgn="base" hangingPunct="1">
              <a:spcBef>
                <a:spcPct val="0"/>
              </a:spcBef>
              <a:spcAft>
                <a:spcPct val="0"/>
              </a:spcAft>
              <a:buNone/>
            </a:pPr>
            <a:fld id="{00BC50F8-9B4C-4D46-8920-2FE3B9E2EA94}" type="slidenum">
              <a:rPr lang="ro-RO" altLang="ru-RU" sz="1200" b="1">
                <a:solidFill>
                  <a:srgbClr val="000000"/>
                </a:solidFill>
                <a:latin typeface="Arial" charset="0"/>
                <a:cs typeface="Arial" charset="0"/>
              </a:rPr>
              <a:pPr algn="r" defTabSz="1219170" eaLnBrk="1" fontAlgn="base" hangingPunct="1">
                <a:spcBef>
                  <a:spcPct val="0"/>
                </a:spcBef>
                <a:spcAft>
                  <a:spcPct val="0"/>
                </a:spcAft>
                <a:buNone/>
              </a:pPr>
              <a:t>49</a:t>
            </a:fld>
            <a:endParaRPr lang="ro-RO" altLang="ru-RU" sz="1200" b="1" dirty="0">
              <a:solidFill>
                <a:srgbClr val="000000"/>
              </a:solidFill>
              <a:latin typeface="Arial" charset="0"/>
              <a:cs typeface="Arial" charset="0"/>
            </a:endParaRPr>
          </a:p>
        </p:txBody>
      </p:sp>
      <p:sp>
        <p:nvSpPr>
          <p:cNvPr id="7" name="AutoShape 2"/>
          <p:cNvSpPr>
            <a:spLocks noChangeArrowheads="1"/>
          </p:cNvSpPr>
          <p:nvPr/>
        </p:nvSpPr>
        <p:spPr bwMode="auto">
          <a:xfrm>
            <a:off x="987221" y="68627"/>
            <a:ext cx="10033000" cy="768085"/>
          </a:xfrm>
          <a:prstGeom prst="roundRect">
            <a:avLst>
              <a:gd name="adj" fmla="val 21667"/>
            </a:avLst>
          </a:prstGeom>
          <a:noFill/>
          <a:ln w="63500">
            <a:solidFill>
              <a:schemeClr val="tx2">
                <a:lumMod val="75000"/>
              </a:schemeClr>
            </a:solidFill>
            <a:round/>
            <a:headEnd/>
            <a:tailEnd/>
          </a:ln>
          <a:extLst>
            <a:ext uri="{909E8E84-426E-40DD-AFC4-6F175D3DCCD1}">
              <a14:hiddenFill xmlns:a14="http://schemas.microsoft.com/office/drawing/2010/main">
                <a:solidFill>
                  <a:srgbClr val="FFFFFF"/>
                </a:solidFill>
              </a14:hiddenFill>
            </a:ext>
          </a:extLst>
        </p:spPr>
        <p:txBody>
          <a:bodyPr anchor="b"/>
          <a:lstStyle/>
          <a:p>
            <a:pPr algn="ctr" defTabSz="1219170" fontAlgn="base">
              <a:spcBef>
                <a:spcPct val="0"/>
              </a:spcBef>
              <a:spcAft>
                <a:spcPct val="0"/>
              </a:spcAft>
              <a:defRPr/>
            </a:pPr>
            <a:endParaRPr lang="en-US" sz="3733" dirty="0">
              <a:solidFill>
                <a:srgbClr val="006666">
                  <a:lumMod val="75000"/>
                </a:srgbClr>
              </a:solidFill>
              <a:latin typeface="Arial" pitchFamily="34" charset="0"/>
            </a:endParaRPr>
          </a:p>
        </p:txBody>
      </p:sp>
      <p:sp>
        <p:nvSpPr>
          <p:cNvPr id="9" name="Прямоугольник 8"/>
          <p:cNvSpPr/>
          <p:nvPr/>
        </p:nvSpPr>
        <p:spPr>
          <a:xfrm>
            <a:off x="4343353" y="144892"/>
            <a:ext cx="2641942" cy="666786"/>
          </a:xfrm>
          <a:prstGeom prst="rect">
            <a:avLst/>
          </a:prstGeom>
        </p:spPr>
        <p:txBody>
          <a:bodyPr wrap="none">
            <a:spAutoFit/>
          </a:bodyPr>
          <a:lstStyle/>
          <a:p>
            <a:pPr algn="ctr" defTabSz="1219170" fontAlgn="base">
              <a:spcBef>
                <a:spcPct val="0"/>
              </a:spcBef>
              <a:spcAft>
                <a:spcPct val="0"/>
              </a:spcAft>
              <a:defRPr/>
            </a:pPr>
            <a:r>
              <a:rPr lang="en-US" sz="3733" b="1" dirty="0">
                <a:solidFill>
                  <a:srgbClr val="006666">
                    <a:lumMod val="75000"/>
                  </a:srgbClr>
                </a:solidFill>
                <a:latin typeface="Arial" pitchFamily="34" charset="0"/>
              </a:rPr>
              <a:t>SUMMARY</a:t>
            </a:r>
          </a:p>
        </p:txBody>
      </p:sp>
      <p:sp>
        <p:nvSpPr>
          <p:cNvPr id="10" name="TextBox 9"/>
          <p:cNvSpPr txBox="1"/>
          <p:nvPr/>
        </p:nvSpPr>
        <p:spPr>
          <a:xfrm>
            <a:off x="503718" y="1124744"/>
            <a:ext cx="11233247" cy="5139869"/>
          </a:xfrm>
          <a:prstGeom prst="rect">
            <a:avLst/>
          </a:prstGeom>
          <a:noFill/>
        </p:spPr>
        <p:txBody>
          <a:bodyPr wrap="square" rtlCol="0">
            <a:spAutoFit/>
          </a:bodyPr>
          <a:lstStyle/>
          <a:p>
            <a:pPr marL="342900" indent="-342900" algn="just" fontAlgn="base">
              <a:spcBef>
                <a:spcPct val="0"/>
              </a:spcBef>
              <a:spcAft>
                <a:spcPct val="0"/>
              </a:spcAft>
              <a:buFont typeface="Wingdings" panose="05000000000000000000" pitchFamily="2" charset="2"/>
              <a:buChar char="§"/>
            </a:pPr>
            <a:endParaRPr lang="en-US" altLang="ru-RU" sz="2400" b="1" dirty="0"/>
          </a:p>
          <a:p>
            <a:pPr marL="342900" indent="-342900" algn="just" fontAlgn="base">
              <a:spcBef>
                <a:spcPct val="0"/>
              </a:spcBef>
              <a:spcAft>
                <a:spcPct val="0"/>
              </a:spcAft>
              <a:buFont typeface="Wingdings" panose="05000000000000000000" pitchFamily="2" charset="2"/>
              <a:buChar char="§"/>
            </a:pPr>
            <a:r>
              <a:rPr lang="en-US" altLang="ru-RU" sz="2800" b="1" dirty="0">
                <a:latin typeface="Arial" panose="020B0604020202020204" pitchFamily="34" charset="0"/>
                <a:cs typeface="Arial" panose="020B0604020202020204" pitchFamily="34" charset="0"/>
              </a:rPr>
              <a:t>Raman microspectroscopy is a powerful and sensitive tool for Life Science.</a:t>
            </a:r>
          </a:p>
          <a:p>
            <a:pPr algn="just" fontAlgn="base">
              <a:spcBef>
                <a:spcPct val="0"/>
              </a:spcBef>
              <a:spcAft>
                <a:spcPct val="0"/>
              </a:spcAft>
            </a:pPr>
            <a:endParaRPr lang="en-US" altLang="ru-RU" sz="2800" b="1" dirty="0">
              <a:latin typeface="Arial" panose="020B0604020202020204" pitchFamily="34" charset="0"/>
              <a:cs typeface="Arial" panose="020B0604020202020204" pitchFamily="34" charset="0"/>
            </a:endParaRPr>
          </a:p>
          <a:p>
            <a:pPr marL="342900" indent="-342900" algn="just" fontAlgn="base">
              <a:spcBef>
                <a:spcPct val="0"/>
              </a:spcBef>
              <a:spcAft>
                <a:spcPct val="0"/>
              </a:spcAft>
              <a:buFont typeface="Wingdings" panose="05000000000000000000" pitchFamily="2" charset="2"/>
              <a:buChar char="§"/>
            </a:pPr>
            <a:r>
              <a:rPr lang="en-US" altLang="ru-RU" sz="2800" b="1" dirty="0">
                <a:latin typeface="Arial" panose="020B0604020202020204" pitchFamily="34" charset="0"/>
                <a:cs typeface="Arial" panose="020B0604020202020204" pitchFamily="34" charset="0"/>
              </a:rPr>
              <a:t>Nonlinear </a:t>
            </a:r>
            <a:r>
              <a:rPr lang="en-US" altLang="ru-RU" sz="2800" b="1" dirty="0">
                <a:solidFill>
                  <a:srgbClr val="C00000"/>
                </a:solidFill>
                <a:latin typeface="Arial" panose="020B0604020202020204" pitchFamily="34" charset="0"/>
                <a:cs typeface="Arial" panose="020B0604020202020204" pitchFamily="34" charset="0"/>
              </a:rPr>
              <a:t>CARS</a:t>
            </a:r>
            <a:r>
              <a:rPr lang="en-US" altLang="ru-RU" sz="2800" b="1" dirty="0">
                <a:latin typeface="Arial" panose="020B0604020202020204" pitchFamily="34" charset="0"/>
                <a:cs typeface="Arial" panose="020B0604020202020204" pitchFamily="34" charset="0"/>
              </a:rPr>
              <a:t> microscopy is an efficient and fast technique for imaging with much stronger signal and chemical contrast without using tags.</a:t>
            </a:r>
          </a:p>
          <a:p>
            <a:pPr algn="just" fontAlgn="base">
              <a:lnSpc>
                <a:spcPct val="50000"/>
              </a:lnSpc>
              <a:spcBef>
                <a:spcPct val="0"/>
              </a:spcBef>
              <a:spcAft>
                <a:spcPct val="0"/>
              </a:spcAft>
            </a:pPr>
            <a:endParaRPr lang="en-US" altLang="ru-RU" sz="2800" b="1" dirty="0">
              <a:latin typeface="Arial" panose="020B0604020202020204" pitchFamily="34" charset="0"/>
              <a:cs typeface="Arial" panose="020B0604020202020204" pitchFamily="34" charset="0"/>
            </a:endParaRPr>
          </a:p>
          <a:p>
            <a:pPr marL="342900" indent="-342900" algn="just" fontAlgn="base">
              <a:spcBef>
                <a:spcPct val="0"/>
              </a:spcBef>
              <a:spcAft>
                <a:spcPct val="0"/>
              </a:spcAft>
              <a:buFont typeface="Wingdings" panose="05000000000000000000" pitchFamily="2" charset="2"/>
              <a:buChar char="§"/>
            </a:pPr>
            <a:r>
              <a:rPr lang="en-US" sz="2800" b="1" dirty="0">
                <a:solidFill>
                  <a:srgbClr val="C00000"/>
                </a:solidFill>
                <a:latin typeface="Arial" panose="020B0604020202020204" pitchFamily="34" charset="0"/>
                <a:cs typeface="Arial" panose="020B0604020202020204" pitchFamily="34" charset="0"/>
              </a:rPr>
              <a:t>SERS</a:t>
            </a:r>
            <a:r>
              <a:rPr lang="en-US" sz="2800" b="1" dirty="0">
                <a:latin typeface="Arial" panose="020B0604020202020204" pitchFamily="34" charset="0"/>
                <a:cs typeface="Arial" panose="020B0604020202020204" pitchFamily="34" charset="0"/>
              </a:rPr>
              <a:t> is a technique to detect extremely small quantities of molecules (single molecule level) by determining their characteristic Raman signal.</a:t>
            </a:r>
          </a:p>
          <a:p>
            <a:pPr algn="just" defTabSz="1219170">
              <a:lnSpc>
                <a:spcPct val="50000"/>
              </a:lnSpc>
            </a:pPr>
            <a:endParaRPr lang="en-US" sz="2800" b="1" dirty="0">
              <a:solidFill>
                <a:prstClr val="black"/>
              </a:solidFill>
              <a:latin typeface="Arial" panose="020B0604020202020204" pitchFamily="34" charset="0"/>
              <a:cs typeface="Arial" panose="020B0604020202020204" pitchFamily="34" charset="0"/>
            </a:endParaRPr>
          </a:p>
          <a:p>
            <a:pPr marL="380990" indent="-380990" algn="just" defTabSz="1219170">
              <a:buFont typeface="Wingdings" panose="05000000000000000000" pitchFamily="2" charset="2"/>
              <a:buChar char="§"/>
            </a:pPr>
            <a:endParaRPr lang="en-US" sz="24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9318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87500" y="5162200"/>
            <a:ext cx="9268691" cy="461665"/>
          </a:xfrm>
          <a:prstGeom prst="rect">
            <a:avLst/>
          </a:prstGeom>
          <a:noFill/>
        </p:spPr>
        <p:txBody>
          <a:bodyPr wrap="none" rtlCol="0">
            <a:spAutoFit/>
          </a:bodyPr>
          <a:lstStyle/>
          <a:p>
            <a:r>
              <a:rPr lang="en-US" sz="2400" b="1" dirty="0">
                <a:solidFill>
                  <a:prstClr val="black"/>
                </a:solidFill>
                <a:latin typeface="Arial" panose="020B0604020202020204" pitchFamily="34" charset="0"/>
                <a:cs typeface="Arial" panose="020B0604020202020204" pitchFamily="34" charset="0"/>
              </a:rPr>
              <a:t>The effect was predicted theoretically by Adolf </a:t>
            </a:r>
            <a:r>
              <a:rPr lang="en-US" sz="2400" b="1" dirty="0" err="1">
                <a:solidFill>
                  <a:prstClr val="black"/>
                </a:solidFill>
                <a:latin typeface="Arial" panose="020B0604020202020204" pitchFamily="34" charset="0"/>
                <a:cs typeface="Arial" panose="020B0604020202020204" pitchFamily="34" charset="0"/>
              </a:rPr>
              <a:t>Smekal</a:t>
            </a:r>
            <a:r>
              <a:rPr lang="en-US" sz="2400" b="1" dirty="0">
                <a:solidFill>
                  <a:prstClr val="black"/>
                </a:solidFill>
                <a:latin typeface="Arial" panose="020B0604020202020204" pitchFamily="34" charset="0"/>
                <a:cs typeface="Arial" panose="020B0604020202020204" pitchFamily="34" charset="0"/>
              </a:rPr>
              <a:t> in 1923</a:t>
            </a:r>
          </a:p>
        </p:txBody>
      </p:sp>
      <p:sp>
        <p:nvSpPr>
          <p:cNvPr id="9" name="TextBox 8"/>
          <p:cNvSpPr txBox="1"/>
          <p:nvPr/>
        </p:nvSpPr>
        <p:spPr>
          <a:xfrm>
            <a:off x="407368" y="2996952"/>
            <a:ext cx="11261622" cy="1938992"/>
          </a:xfrm>
          <a:prstGeom prst="rect">
            <a:avLst/>
          </a:prstGeom>
          <a:solidFill>
            <a:schemeClr val="accent2">
              <a:lumMod val="20000"/>
              <a:lumOff val="80000"/>
            </a:schemeClr>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b="1" dirty="0">
                <a:solidFill>
                  <a:prstClr val="black"/>
                </a:solidFill>
                <a:latin typeface="Arial" panose="020B0604020202020204" pitchFamily="34" charset="0"/>
                <a:cs typeface="Arial" panose="020B0604020202020204" pitchFamily="34" charset="0"/>
              </a:rPr>
              <a:t>Discovered by Prof. C.V. Raman and K.S. Krishnan (student of  C.V. Raman) in liquids (Calcutta, 28 Feb., 1928),</a:t>
            </a:r>
          </a:p>
          <a:p>
            <a:pPr algn="ctr"/>
            <a:r>
              <a:rPr lang="en-US" sz="2400" b="1" dirty="0">
                <a:solidFill>
                  <a:prstClr val="black"/>
                </a:solidFill>
                <a:latin typeface="Arial" panose="020B0604020202020204" pitchFamily="34" charset="0"/>
                <a:cs typeface="Arial" panose="020B0604020202020204" pitchFamily="34" charset="0"/>
              </a:rPr>
              <a:t>and independently by </a:t>
            </a:r>
          </a:p>
          <a:p>
            <a:pPr algn="ctr"/>
            <a:r>
              <a:rPr lang="en-US" sz="2400" b="1" dirty="0">
                <a:solidFill>
                  <a:prstClr val="black"/>
                </a:solidFill>
                <a:latin typeface="Arial" panose="020B0604020202020204" pitchFamily="34" charset="0"/>
                <a:cs typeface="Arial" panose="020B0604020202020204" pitchFamily="34" charset="0"/>
              </a:rPr>
              <a:t>Academicians G.S. </a:t>
            </a:r>
            <a:r>
              <a:rPr lang="en-US" sz="2400" b="1" dirty="0" err="1">
                <a:solidFill>
                  <a:prstClr val="black"/>
                </a:solidFill>
                <a:latin typeface="Arial" panose="020B0604020202020204" pitchFamily="34" charset="0"/>
                <a:cs typeface="Arial" panose="020B0604020202020204" pitchFamily="34" charset="0"/>
              </a:rPr>
              <a:t>Landsberg</a:t>
            </a:r>
            <a:r>
              <a:rPr lang="en-US" sz="2400" b="1" dirty="0">
                <a:solidFill>
                  <a:prstClr val="black"/>
                </a:solidFill>
                <a:latin typeface="Arial" panose="020B0604020202020204" pitchFamily="34" charset="0"/>
                <a:cs typeface="Arial" panose="020B0604020202020204" pitchFamily="34" charset="0"/>
              </a:rPr>
              <a:t> and L.I. Mandelstam in crystals                          (Moscow, MSU, 21 Feb., 1928)</a:t>
            </a:r>
            <a:endParaRPr lang="ru-RU" sz="2400" b="1" dirty="0">
              <a:solidFill>
                <a:prstClr val="black"/>
              </a:solidFill>
              <a:latin typeface="Arial" panose="020B0604020202020204" pitchFamily="34" charset="0"/>
              <a:cs typeface="Arial" panose="020B0604020202020204" pitchFamily="34" charset="0"/>
            </a:endParaRPr>
          </a:p>
        </p:txBody>
      </p:sp>
      <p:pic>
        <p:nvPicPr>
          <p:cNvPr id="10" name="Рисунок 9" descr="http://www.avantes.ru/articles/up1/up2/image174.jpg"/>
          <p:cNvPicPr/>
          <p:nvPr/>
        </p:nvPicPr>
        <p:blipFill>
          <a:blip r:embed="rId3">
            <a:extLst>
              <a:ext uri="{28A0092B-C50C-407E-A947-70E740481C1C}">
                <a14:useLocalDpi xmlns:a14="http://schemas.microsoft.com/office/drawing/2010/main" val="0"/>
              </a:ext>
            </a:extLst>
          </a:blip>
          <a:srcRect/>
          <a:stretch>
            <a:fillRect/>
          </a:stretch>
        </p:blipFill>
        <p:spPr bwMode="auto">
          <a:xfrm>
            <a:off x="485796" y="740175"/>
            <a:ext cx="1440160" cy="1872208"/>
          </a:xfrm>
          <a:prstGeom prst="rect">
            <a:avLst/>
          </a:prstGeom>
          <a:noFill/>
          <a:ln>
            <a:noFill/>
          </a:ln>
        </p:spPr>
      </p:pic>
      <p:pic>
        <p:nvPicPr>
          <p:cNvPr id="13" name="Рисунок 12" descr="http://www.avantes.ru/articles/up1/up2/image176.jpg"/>
          <p:cNvPicPr/>
          <p:nvPr/>
        </p:nvPicPr>
        <p:blipFill>
          <a:blip r:embed="rId4">
            <a:extLst>
              <a:ext uri="{28A0092B-C50C-407E-A947-70E740481C1C}">
                <a14:useLocalDpi xmlns:a14="http://schemas.microsoft.com/office/drawing/2010/main" val="0"/>
              </a:ext>
            </a:extLst>
          </a:blip>
          <a:srcRect/>
          <a:stretch>
            <a:fillRect/>
          </a:stretch>
        </p:blipFill>
        <p:spPr bwMode="auto">
          <a:xfrm>
            <a:off x="7745208" y="725344"/>
            <a:ext cx="1368152" cy="1872208"/>
          </a:xfrm>
          <a:prstGeom prst="rect">
            <a:avLst/>
          </a:prstGeom>
          <a:noFill/>
          <a:ln>
            <a:noFill/>
          </a:ln>
        </p:spPr>
      </p:pic>
      <p:sp>
        <p:nvSpPr>
          <p:cNvPr id="12" name="TextBox 11"/>
          <p:cNvSpPr txBox="1"/>
          <p:nvPr/>
        </p:nvSpPr>
        <p:spPr>
          <a:xfrm>
            <a:off x="485795" y="2585720"/>
            <a:ext cx="1305550" cy="338554"/>
          </a:xfrm>
          <a:prstGeom prst="rect">
            <a:avLst/>
          </a:prstGeom>
          <a:noFill/>
        </p:spPr>
        <p:txBody>
          <a:bodyPr wrap="none" rtlCol="0">
            <a:spAutoFit/>
          </a:bodyPr>
          <a:lstStyle/>
          <a:p>
            <a:r>
              <a:rPr lang="en-US" sz="1600" b="1" dirty="0">
                <a:solidFill>
                  <a:prstClr val="black"/>
                </a:solidFill>
                <a:latin typeface="Arial" panose="020B0604020202020204" pitchFamily="34" charset="0"/>
                <a:cs typeface="Arial" panose="020B0604020202020204" pitchFamily="34" charset="0"/>
              </a:rPr>
              <a:t>C.V. Raman</a:t>
            </a:r>
            <a:endParaRPr lang="ru-RU" sz="1600" dirty="0">
              <a:solidFill>
                <a:prstClr val="black"/>
              </a:solidFill>
              <a:latin typeface="Calibri"/>
            </a:endParaRPr>
          </a:p>
        </p:txBody>
      </p:sp>
      <p:sp>
        <p:nvSpPr>
          <p:cNvPr id="14" name="TextBox 13"/>
          <p:cNvSpPr txBox="1"/>
          <p:nvPr/>
        </p:nvSpPr>
        <p:spPr>
          <a:xfrm>
            <a:off x="7705621" y="2626467"/>
            <a:ext cx="1701107" cy="338554"/>
          </a:xfrm>
          <a:prstGeom prst="rect">
            <a:avLst/>
          </a:prstGeom>
          <a:noFill/>
        </p:spPr>
        <p:txBody>
          <a:bodyPr wrap="none" rtlCol="0">
            <a:spAutoFit/>
          </a:bodyPr>
          <a:lstStyle/>
          <a:p>
            <a:r>
              <a:rPr lang="en-US" sz="1600" b="1" dirty="0">
                <a:solidFill>
                  <a:prstClr val="black"/>
                </a:solidFill>
                <a:latin typeface="Arial" panose="020B0604020202020204" pitchFamily="34" charset="0"/>
                <a:cs typeface="Arial" panose="020B0604020202020204" pitchFamily="34" charset="0"/>
              </a:rPr>
              <a:t>G.S. </a:t>
            </a:r>
            <a:r>
              <a:rPr lang="en-US" sz="1600" b="1" dirty="0" err="1">
                <a:solidFill>
                  <a:prstClr val="black"/>
                </a:solidFill>
                <a:latin typeface="Arial" panose="020B0604020202020204" pitchFamily="34" charset="0"/>
                <a:cs typeface="Arial" panose="020B0604020202020204" pitchFamily="34" charset="0"/>
              </a:rPr>
              <a:t>Landsberg</a:t>
            </a:r>
            <a:endParaRPr lang="ru-RU" sz="1600" dirty="0">
              <a:solidFill>
                <a:prstClr val="black"/>
              </a:solidFill>
              <a:latin typeface="Calibri"/>
            </a:endParaRPr>
          </a:p>
        </p:txBody>
      </p:sp>
      <p:sp>
        <p:nvSpPr>
          <p:cNvPr id="15" name="TextBox 14"/>
          <p:cNvSpPr txBox="1"/>
          <p:nvPr/>
        </p:nvSpPr>
        <p:spPr>
          <a:xfrm>
            <a:off x="4990354" y="2597552"/>
            <a:ext cx="1726755" cy="338554"/>
          </a:xfrm>
          <a:prstGeom prst="rect">
            <a:avLst/>
          </a:prstGeom>
          <a:noFill/>
        </p:spPr>
        <p:txBody>
          <a:bodyPr wrap="none" rtlCol="0">
            <a:spAutoFit/>
          </a:bodyPr>
          <a:lstStyle/>
          <a:p>
            <a:r>
              <a:rPr lang="en-US" sz="1600" b="1" dirty="0">
                <a:solidFill>
                  <a:prstClr val="black"/>
                </a:solidFill>
                <a:latin typeface="Arial" panose="020B0604020202020204" pitchFamily="34" charset="0"/>
                <a:cs typeface="Arial" panose="020B0604020202020204" pitchFamily="34" charset="0"/>
              </a:rPr>
              <a:t>L.I. Mandelstam</a:t>
            </a:r>
            <a:endParaRPr lang="ru-RU" sz="1600" dirty="0">
              <a:solidFill>
                <a:prstClr val="black"/>
              </a:solidFill>
              <a:latin typeface="Calibri"/>
            </a:endParaRPr>
          </a:p>
        </p:txBody>
      </p:sp>
      <p:sp>
        <p:nvSpPr>
          <p:cNvPr id="2" name="TextBox 1"/>
          <p:cNvSpPr txBox="1"/>
          <p:nvPr/>
        </p:nvSpPr>
        <p:spPr>
          <a:xfrm>
            <a:off x="10277120" y="2586390"/>
            <a:ext cx="1383712" cy="338554"/>
          </a:xfrm>
          <a:prstGeom prst="rect">
            <a:avLst/>
          </a:prstGeom>
          <a:noFill/>
        </p:spPr>
        <p:txBody>
          <a:bodyPr wrap="none" rtlCol="0">
            <a:spAutoFit/>
          </a:bodyPr>
          <a:lstStyle/>
          <a:p>
            <a:r>
              <a:rPr lang="en-US" sz="1600" b="1" dirty="0">
                <a:solidFill>
                  <a:prstClr val="black"/>
                </a:solidFill>
                <a:latin typeface="Arial" panose="020B0604020202020204" pitchFamily="34" charset="0"/>
                <a:cs typeface="Arial" panose="020B0604020202020204" pitchFamily="34" charset="0"/>
              </a:rPr>
              <a:t>A.G. </a:t>
            </a:r>
            <a:r>
              <a:rPr lang="en-US" sz="1600" b="1" dirty="0" err="1">
                <a:solidFill>
                  <a:prstClr val="black"/>
                </a:solidFill>
                <a:latin typeface="Arial" panose="020B0604020202020204" pitchFamily="34" charset="0"/>
                <a:cs typeface="Arial" panose="020B0604020202020204" pitchFamily="34" charset="0"/>
              </a:rPr>
              <a:t>Smekal</a:t>
            </a:r>
            <a:endParaRPr lang="ru-RU" sz="1600" dirty="0">
              <a:solidFill>
                <a:prstClr val="black"/>
              </a:solidFill>
              <a:latin typeface="Calibri"/>
            </a:endParaRPr>
          </a:p>
        </p:txBody>
      </p:sp>
      <p:sp>
        <p:nvSpPr>
          <p:cNvPr id="3" name="Скругленный прямоугольник 2"/>
          <p:cNvSpPr/>
          <p:nvPr/>
        </p:nvSpPr>
        <p:spPr>
          <a:xfrm>
            <a:off x="191345" y="523221"/>
            <a:ext cx="11665296" cy="45719"/>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latin typeface="Calibri"/>
            </a:endParaRPr>
          </a:p>
        </p:txBody>
      </p:sp>
      <p:pic>
        <p:nvPicPr>
          <p:cNvPr id="88068" name="Picture 4" descr="Картинки по запросу леонід мандельштам">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2264" y="732926"/>
            <a:ext cx="1398861" cy="188670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45591" y="5692841"/>
            <a:ext cx="10585175" cy="769441"/>
          </a:xfrm>
          <a:prstGeom prst="rect">
            <a:avLst/>
          </a:prstGeom>
          <a:solidFill>
            <a:schemeClr val="accent2">
              <a:lumMod val="50000"/>
            </a:schemeClr>
          </a:solidFill>
        </p:spPr>
        <p:txBody>
          <a:bodyPr wrap="square" rtlCol="0">
            <a:spAutoFit/>
          </a:bodyPr>
          <a:lstStyle/>
          <a:p>
            <a:pPr algn="ctr"/>
            <a:r>
              <a:rPr lang="en-US" sz="2200" dirty="0">
                <a:solidFill>
                  <a:schemeClr val="bg1"/>
                </a:solidFill>
                <a:latin typeface="Arial" panose="020B0604020202020204" pitchFamily="34" charset="0"/>
                <a:cs typeface="Arial" panose="020B0604020202020204" pitchFamily="34" charset="0"/>
              </a:rPr>
              <a:t>The Nobel Prize in Physics in 1930 was awarded to Sir C. V. Raman "for his work on the scattering of light and for the discovery of the effect named after him."</a:t>
            </a:r>
            <a:endParaRPr lang="ru-RU" sz="2200" dirty="0">
              <a:solidFill>
                <a:schemeClr val="bg1"/>
              </a:solidFill>
              <a:latin typeface="Arial" panose="020B0604020202020204" pitchFamily="34" charset="0"/>
              <a:cs typeface="Arial" panose="020B0604020202020204" pitchFamily="34" charset="0"/>
            </a:endParaRPr>
          </a:p>
        </p:txBody>
      </p:sp>
      <p:sp>
        <p:nvSpPr>
          <p:cNvPr id="4" name="AutoShape 2" descr="Картинки по запросу adolf smekal"/>
          <p:cNvSpPr>
            <a:spLocks noChangeAspect="1" noChangeArrowheads="1"/>
          </p:cNvSpPr>
          <p:nvPr/>
        </p:nvSpPr>
        <p:spPr bwMode="auto">
          <a:xfrm>
            <a:off x="15240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latin typeface="Calibri"/>
            </a:endParaRPr>
          </a:p>
        </p:txBody>
      </p:sp>
      <p:pic>
        <p:nvPicPr>
          <p:cNvPr id="94212" name="Picture 4" descr="Картинки по запросу adolf smekal">
            <a:hlinkClick r:id="rId7"/>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4626" t="7790" r="26483" b="16601"/>
          <a:stretch/>
        </p:blipFill>
        <p:spPr bwMode="auto">
          <a:xfrm>
            <a:off x="10237442" y="740175"/>
            <a:ext cx="1431548" cy="182738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524000" y="0"/>
            <a:ext cx="9144000" cy="523220"/>
          </a:xfrm>
          <a:prstGeom prst="rect">
            <a:avLst/>
          </a:prstGeom>
          <a:noFill/>
        </p:spPr>
        <p:txBody>
          <a:bodyPr wrap="square" rtlCol="0">
            <a:spAutoFit/>
          </a:bodyPr>
          <a:lstStyle/>
          <a:p>
            <a:pPr algn="ctr"/>
            <a:r>
              <a:rPr lang="en-US" sz="2800" b="1" dirty="0">
                <a:solidFill>
                  <a:srgbClr val="C0504D">
                    <a:lumMod val="50000"/>
                  </a:srgbClr>
                </a:solidFill>
                <a:latin typeface="Arial" panose="020B0604020202020204" pitchFamily="34" charset="0"/>
                <a:cs typeface="Arial" panose="020B0604020202020204" pitchFamily="34" charset="0"/>
              </a:rPr>
              <a:t>20</a:t>
            </a:r>
            <a:r>
              <a:rPr lang="ru-RU" sz="2800" b="1" dirty="0">
                <a:solidFill>
                  <a:srgbClr val="C0504D">
                    <a:lumMod val="50000"/>
                  </a:srgbClr>
                </a:solidFill>
                <a:latin typeface="Arial" panose="020B0604020202020204" pitchFamily="34" charset="0"/>
                <a:cs typeface="Arial" panose="020B0604020202020204" pitchFamily="34" charset="0"/>
              </a:rPr>
              <a:t>23</a:t>
            </a:r>
            <a:r>
              <a:rPr lang="en-US" sz="2800" b="1" dirty="0">
                <a:solidFill>
                  <a:srgbClr val="C0504D">
                    <a:lumMod val="50000"/>
                  </a:srgbClr>
                </a:solidFill>
                <a:latin typeface="Arial" panose="020B0604020202020204" pitchFamily="34" charset="0"/>
                <a:cs typeface="Arial" panose="020B0604020202020204" pitchFamily="34" charset="0"/>
              </a:rPr>
              <a:t> – 9</a:t>
            </a:r>
            <a:r>
              <a:rPr lang="ru-RU" sz="2800" b="1" dirty="0">
                <a:solidFill>
                  <a:srgbClr val="C0504D">
                    <a:lumMod val="50000"/>
                  </a:srgbClr>
                </a:solidFill>
                <a:latin typeface="Arial" panose="020B0604020202020204" pitchFamily="34" charset="0"/>
                <a:cs typeface="Arial" panose="020B0604020202020204" pitchFamily="34" charset="0"/>
              </a:rPr>
              <a:t>5</a:t>
            </a:r>
            <a:r>
              <a:rPr lang="en-US" sz="2800" b="1" baseline="30000" dirty="0" err="1">
                <a:solidFill>
                  <a:srgbClr val="C0504D">
                    <a:lumMod val="50000"/>
                  </a:srgbClr>
                </a:solidFill>
                <a:latin typeface="Arial" panose="020B0604020202020204" pitchFamily="34" charset="0"/>
                <a:cs typeface="Arial" panose="020B0604020202020204" pitchFamily="34" charset="0"/>
              </a:rPr>
              <a:t>th</a:t>
            </a:r>
            <a:r>
              <a:rPr lang="en-US" sz="2800" b="1">
                <a:solidFill>
                  <a:srgbClr val="C0504D">
                    <a:lumMod val="50000"/>
                  </a:srgbClr>
                </a:solidFill>
                <a:latin typeface="Arial" panose="020B0604020202020204" pitchFamily="34" charset="0"/>
                <a:cs typeface="Arial" panose="020B0604020202020204" pitchFamily="34" charset="0"/>
              </a:rPr>
              <a:t> anniversary </a:t>
            </a:r>
            <a:r>
              <a:rPr lang="en-US" sz="2800" b="1" dirty="0">
                <a:solidFill>
                  <a:srgbClr val="C0504D">
                    <a:lumMod val="50000"/>
                  </a:srgbClr>
                </a:solidFill>
                <a:latin typeface="Arial" panose="020B0604020202020204" pitchFamily="34" charset="0"/>
                <a:cs typeface="Arial" panose="020B0604020202020204" pitchFamily="34" charset="0"/>
              </a:rPr>
              <a:t>of the Raman effect</a:t>
            </a:r>
            <a:endParaRPr lang="ru-RU" sz="2800" b="1" dirty="0">
              <a:solidFill>
                <a:srgbClr val="C0504D">
                  <a:lumMod val="50000"/>
                </a:srgbClr>
              </a:solidFill>
              <a:latin typeface="Arial" panose="020B0604020202020204" pitchFamily="34" charset="0"/>
              <a:cs typeface="Arial" panose="020B0604020202020204" pitchFamily="34" charset="0"/>
            </a:endParaRPr>
          </a:p>
        </p:txBody>
      </p:sp>
      <p:sp>
        <p:nvSpPr>
          <p:cNvPr id="6" name="AutoShape 2" descr="Картинки по запросу krishnan raman effect"/>
          <p:cNvSpPr>
            <a:spLocks noChangeAspect="1" noChangeArrowheads="1"/>
          </p:cNvSpPr>
          <p:nvPr/>
        </p:nvSpPr>
        <p:spPr bwMode="auto">
          <a:xfrm>
            <a:off x="1587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solidFill>
                <a:prstClr val="black"/>
              </a:solidFill>
              <a:latin typeface="Calibri"/>
            </a:endParaRPr>
          </a:p>
        </p:txBody>
      </p:sp>
      <p:pic>
        <p:nvPicPr>
          <p:cNvPr id="73732" name="Picture 4" descr="Картинки по запросу krishnan raman effect">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06962" y="744147"/>
            <a:ext cx="1417977" cy="186823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766214" y="2564904"/>
            <a:ext cx="1529586" cy="338554"/>
          </a:xfrm>
          <a:prstGeom prst="rect">
            <a:avLst/>
          </a:prstGeom>
          <a:noFill/>
        </p:spPr>
        <p:txBody>
          <a:bodyPr wrap="none" rtlCol="0">
            <a:spAutoFit/>
          </a:bodyPr>
          <a:lstStyle/>
          <a:p>
            <a:r>
              <a:rPr lang="en-US" sz="1600" b="1" dirty="0">
                <a:solidFill>
                  <a:prstClr val="black"/>
                </a:solidFill>
                <a:latin typeface="Arial" panose="020B0604020202020204" pitchFamily="34" charset="0"/>
                <a:cs typeface="Arial" panose="020B0604020202020204" pitchFamily="34" charset="0"/>
              </a:rPr>
              <a:t>K.S. Krishnan</a:t>
            </a:r>
            <a:endParaRPr lang="ru-RU" sz="1600" dirty="0">
              <a:solidFill>
                <a:prstClr val="black"/>
              </a:solidFill>
              <a:latin typeface="Calibri"/>
            </a:endParaRPr>
          </a:p>
        </p:txBody>
      </p:sp>
      <p:sp>
        <p:nvSpPr>
          <p:cNvPr id="22" name="Номер слайда 2">
            <a:extLst>
              <a:ext uri="{FF2B5EF4-FFF2-40B4-BE49-F238E27FC236}">
                <a16:creationId xmlns:a16="http://schemas.microsoft.com/office/drawing/2014/main" id="{12932B99-1682-484A-B05C-761BE0690072}"/>
              </a:ext>
            </a:extLst>
          </p:cNvPr>
          <p:cNvSpPr txBox="1">
            <a:spLocks/>
          </p:cNvSpPr>
          <p:nvPr/>
        </p:nvSpPr>
        <p:spPr bwMode="auto">
          <a:xfrm>
            <a:off x="11208568" y="6456921"/>
            <a:ext cx="909464"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None/>
            </a:pPr>
            <a:fld id="{00BC50F8-9B4C-4D46-8920-2FE3B9E2EA94}" type="slidenum">
              <a:rPr lang="ro-RO" altLang="ru-RU" sz="1400" b="1">
                <a:solidFill>
                  <a:srgbClr val="000000"/>
                </a:solidFill>
                <a:latin typeface="Arial" charset="0"/>
                <a:cs typeface="Arial" charset="0"/>
              </a:rPr>
              <a:pPr algn="r" eaLnBrk="1" fontAlgn="base" hangingPunct="1">
                <a:spcBef>
                  <a:spcPct val="0"/>
                </a:spcBef>
                <a:spcAft>
                  <a:spcPct val="0"/>
                </a:spcAft>
                <a:buNone/>
              </a:pPr>
              <a:t>5</a:t>
            </a:fld>
            <a:endParaRPr lang="ro-RO" altLang="ru-RU" sz="1400" b="1" dirty="0">
              <a:solidFill>
                <a:srgbClr val="000000"/>
              </a:solidFill>
              <a:latin typeface="Arial" charset="0"/>
              <a:cs typeface="Arial" charset="0"/>
            </a:endParaRPr>
          </a:p>
        </p:txBody>
      </p:sp>
    </p:spTree>
    <p:extLst>
      <p:ext uri="{BB962C8B-B14F-4D97-AF65-F5344CB8AC3E}">
        <p14:creationId xmlns:p14="http://schemas.microsoft.com/office/powerpoint/2010/main" val="10918391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6277102" y="1894980"/>
            <a:ext cx="3131265" cy="769441"/>
          </a:xfrm>
          <a:prstGeom prst="rect">
            <a:avLst/>
          </a:prstGeom>
          <a:noFill/>
        </p:spPr>
        <p:txBody>
          <a:bodyPr wrap="square">
            <a:spAutoFit/>
          </a:bodyPr>
          <a:lstStyle/>
          <a:p>
            <a:pPr algn="ctr" fontAlgn="base">
              <a:spcBef>
                <a:spcPct val="0"/>
              </a:spcBef>
              <a:spcAft>
                <a:spcPct val="0"/>
              </a:spcAft>
              <a:defRPr/>
            </a:pPr>
            <a:r>
              <a:rPr lang="en-US" sz="4400" dirty="0">
                <a:solidFill>
                  <a:srgbClr val="FFFFFF"/>
                </a:solidFill>
                <a:latin typeface="Arial"/>
              </a:rPr>
              <a:t>Thank you</a:t>
            </a:r>
            <a:r>
              <a:rPr lang="ru-RU" sz="4400" dirty="0">
                <a:solidFill>
                  <a:srgbClr val="FFFFFF"/>
                </a:solidFill>
                <a:latin typeface="Arial"/>
              </a:rPr>
              <a:t>!</a:t>
            </a:r>
          </a:p>
        </p:txBody>
      </p:sp>
      <p:sp>
        <p:nvSpPr>
          <p:cNvPr id="3" name="Номер слайда 5"/>
          <p:cNvSpPr txBox="1">
            <a:spLocks/>
          </p:cNvSpPr>
          <p:nvPr/>
        </p:nvSpPr>
        <p:spPr>
          <a:xfrm>
            <a:off x="11568608" y="6381750"/>
            <a:ext cx="457200" cy="476250"/>
          </a:xfrm>
          <a:prstGeom prst="rect">
            <a:avLst/>
          </a:prstGeom>
        </p:spPr>
        <p:txBody>
          <a:bodyPr vert="horz" lIns="91440" tIns="45720" rIns="91440" bIns="45720" rtlCol="0" anchor="ctr"/>
          <a:lstStyle>
            <a:defPPr>
              <a:defRPr lang="ru-RU"/>
            </a:defPPr>
            <a:lvl1pPr marL="0" algn="l" defTabSz="914400" rtl="0" eaLnBrk="1" latinLnBrk="0" hangingPunct="1">
              <a:defRPr sz="1400" b="1"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957CFB-AE6F-486D-956B-7BCE45572A5C}" type="slidenum">
              <a:rPr lang="ru-RU" sz="1200">
                <a:latin typeface="Arial"/>
                <a:cs typeface="Arial" pitchFamily="34" charset="0"/>
              </a:rPr>
              <a:pPr algn="r"/>
              <a:t>50</a:t>
            </a:fld>
            <a:endParaRPr lang="ru-RU" sz="1200" dirty="0">
              <a:latin typeface="Arial"/>
              <a:cs typeface="Arial" pitchFamily="34" charset="0"/>
            </a:endParaRPr>
          </a:p>
        </p:txBody>
      </p:sp>
    </p:spTree>
    <p:extLst>
      <p:ext uri="{BB962C8B-B14F-4D97-AF65-F5344CB8AC3E}">
        <p14:creationId xmlns:p14="http://schemas.microsoft.com/office/powerpoint/2010/main" val="57753365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3"/>
          <p:cNvSpPr>
            <a:spLocks noGrp="1"/>
          </p:cNvSpPr>
          <p:nvPr>
            <p:ph type="sldNum" sz="quarter" idx="12"/>
          </p:nvPr>
        </p:nvSpPr>
        <p:spPr>
          <a:xfrm>
            <a:off x="10074105" y="6515914"/>
            <a:ext cx="2133600" cy="365125"/>
          </a:xfrm>
        </p:spPr>
        <p:txBody>
          <a:bodyPr>
            <a:normAutofit/>
          </a:bodyPr>
          <a:lstStyle/>
          <a:p>
            <a:fld id="{34655658-7B3E-4E77-9668-0AFB9657A9E6}" type="slidenum">
              <a:rPr lang="ru-RU" altLang="ru-RU" b="1">
                <a:solidFill>
                  <a:prstClr val="black"/>
                </a:solidFill>
                <a:latin typeface="Arial" panose="020B0604020202020204" pitchFamily="34" charset="0"/>
                <a:cs typeface="Arial" panose="020B0604020202020204" pitchFamily="34" charset="0"/>
              </a:rPr>
              <a:pPr/>
              <a:t>6</a:t>
            </a:fld>
            <a:endParaRPr lang="ru-RU" altLang="ru-RU" b="1" dirty="0">
              <a:solidFill>
                <a:prstClr val="black"/>
              </a:solidFill>
              <a:latin typeface="Arial" panose="020B0604020202020204" pitchFamily="34" charset="0"/>
              <a:cs typeface="Arial" panose="020B0604020202020204" pitchFamily="34" charset="0"/>
            </a:endParaRPr>
          </a:p>
        </p:txBody>
      </p:sp>
      <p:pic>
        <p:nvPicPr>
          <p:cNvPr id="8196" name="Picture 4" descr="http://galileo.ucsd.edu/Images/ram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361346" y="3737607"/>
            <a:ext cx="1879624" cy="25437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218" name="Picture 2" descr="http://www.iacs.res.in/raman.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1204" y="1414734"/>
            <a:ext cx="3439908" cy="25479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4" name="Прямая со стрелкой 3"/>
          <p:cNvCxnSpPr>
            <a:cxnSpLocks/>
            <a:stCxn id="5" idx="3"/>
          </p:cNvCxnSpPr>
          <p:nvPr/>
        </p:nvCxnSpPr>
        <p:spPr>
          <a:xfrm flipV="1">
            <a:off x="6820618" y="4711140"/>
            <a:ext cx="571526" cy="1400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646979" y="67486"/>
            <a:ext cx="6898042" cy="584775"/>
          </a:xfrm>
          <a:prstGeom prst="rect">
            <a:avLst/>
          </a:prstGeom>
          <a:noFill/>
        </p:spPr>
        <p:txBody>
          <a:bodyPr wrap="none" rtlCol="0">
            <a:spAutoFit/>
          </a:bodyPr>
          <a:lstStyle/>
          <a:p>
            <a:r>
              <a:rPr lang="en-US" sz="3200" b="1" dirty="0">
                <a:solidFill>
                  <a:prstClr val="black"/>
                </a:solidFill>
                <a:latin typeface="Arial" pitchFamily="34" charset="0"/>
                <a:cs typeface="Arial" panose="020B0604020202020204" pitchFamily="34" charset="0"/>
              </a:rPr>
              <a:t>Historical photos of the discovery </a:t>
            </a:r>
            <a:endParaRPr lang="ru-RU" sz="3200" b="1" dirty="0">
              <a:solidFill>
                <a:prstClr val="black"/>
              </a:solidFill>
              <a:latin typeface="Arial" pitchFamily="34" charset="0"/>
              <a:cs typeface="Arial" panose="020B0604020202020204" pitchFamily="34" charset="0"/>
            </a:endParaRPr>
          </a:p>
        </p:txBody>
      </p:sp>
      <p:sp>
        <p:nvSpPr>
          <p:cNvPr id="14" name="TextBox 13"/>
          <p:cNvSpPr txBox="1"/>
          <p:nvPr/>
        </p:nvSpPr>
        <p:spPr>
          <a:xfrm>
            <a:off x="2026932" y="926229"/>
            <a:ext cx="2818400" cy="461665"/>
          </a:xfrm>
          <a:prstGeom prst="rect">
            <a:avLst/>
          </a:prstGeom>
          <a:noFill/>
        </p:spPr>
        <p:txBody>
          <a:bodyPr wrap="none" rtlCol="0">
            <a:spAutoFit/>
          </a:bodyPr>
          <a:lstStyle/>
          <a:p>
            <a:r>
              <a:rPr lang="en-US" sz="2400" b="1" dirty="0">
                <a:solidFill>
                  <a:prstClr val="black"/>
                </a:solidFill>
                <a:latin typeface="Arial" pitchFamily="34" charset="0"/>
                <a:cs typeface="Arial" panose="020B0604020202020204" pitchFamily="34" charset="0"/>
              </a:rPr>
              <a:t>Raman - Krishnan</a:t>
            </a:r>
            <a:endParaRPr lang="ru-RU" sz="2400" b="1" dirty="0">
              <a:solidFill>
                <a:prstClr val="black"/>
              </a:solidFill>
              <a:latin typeface="Arial" pitchFamily="34" charset="0"/>
              <a:cs typeface="Arial" panose="020B0604020202020204" pitchFamily="34" charset="0"/>
            </a:endParaRPr>
          </a:p>
        </p:txBody>
      </p:sp>
      <p:sp>
        <p:nvSpPr>
          <p:cNvPr id="15" name="TextBox 14"/>
          <p:cNvSpPr txBox="1"/>
          <p:nvPr/>
        </p:nvSpPr>
        <p:spPr>
          <a:xfrm>
            <a:off x="1725005" y="5972406"/>
            <a:ext cx="3152307" cy="646331"/>
          </a:xfrm>
          <a:prstGeom prst="rect">
            <a:avLst/>
          </a:prstGeom>
          <a:noFill/>
        </p:spPr>
        <p:txBody>
          <a:bodyPr wrap="square" rtlCol="0">
            <a:spAutoFit/>
          </a:bodyPr>
          <a:lstStyle/>
          <a:p>
            <a:pPr algn="ctr"/>
            <a:r>
              <a:rPr lang="en-US" b="1" dirty="0">
                <a:solidFill>
                  <a:prstClr val="black"/>
                </a:solidFill>
                <a:latin typeface="Arial" pitchFamily="34" charset="0"/>
                <a:cs typeface="Arial" panose="020B0604020202020204" pitchFamily="34" charset="0"/>
              </a:rPr>
              <a:t>scattering spectrum,</a:t>
            </a:r>
          </a:p>
          <a:p>
            <a:pPr algn="ctr"/>
            <a:r>
              <a:rPr lang="en-US" b="1" dirty="0">
                <a:solidFill>
                  <a:prstClr val="black"/>
                </a:solidFill>
                <a:latin typeface="Arial" pitchFamily="34" charset="0"/>
                <a:cs typeface="Arial" panose="020B0604020202020204" pitchFamily="34" charset="0"/>
              </a:rPr>
              <a:t>benzene</a:t>
            </a:r>
            <a:endParaRPr lang="ru-RU" b="1" dirty="0">
              <a:solidFill>
                <a:prstClr val="black"/>
              </a:solidFill>
              <a:latin typeface="Arial" pitchFamily="34" charset="0"/>
              <a:cs typeface="Arial" panose="020B0604020202020204" pitchFamily="34" charset="0"/>
            </a:endParaRPr>
          </a:p>
        </p:txBody>
      </p:sp>
      <p:pic>
        <p:nvPicPr>
          <p:cNvPr id="16" name="Picture 2"/>
          <p:cNvPicPr>
            <a:picLocks noChangeAspect="1" noChangeArrowheads="1"/>
          </p:cNvPicPr>
          <p:nvPr/>
        </p:nvPicPr>
        <p:blipFill>
          <a:blip r:embed="rId6">
            <a:duotone>
              <a:prstClr val="black"/>
              <a:schemeClr val="accent2">
                <a:lumMod val="20000"/>
                <a:lumOff val="80000"/>
                <a:tint val="45000"/>
                <a:satMod val="400000"/>
              </a:schemeClr>
            </a:duotone>
            <a:extLst>
              <a:ext uri="{28A0092B-C50C-407E-A947-70E740481C1C}">
                <a14:useLocalDpi xmlns:a14="http://schemas.microsoft.com/office/drawing/2010/main" val="0"/>
              </a:ext>
            </a:extLst>
          </a:blip>
          <a:srcRect/>
          <a:stretch>
            <a:fillRect/>
          </a:stretch>
        </p:blipFill>
        <p:spPr bwMode="auto">
          <a:xfrm>
            <a:off x="6966050" y="1398079"/>
            <a:ext cx="3568365" cy="25479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7" name="Скругленный прямоугольник 16"/>
          <p:cNvSpPr/>
          <p:nvPr/>
        </p:nvSpPr>
        <p:spPr>
          <a:xfrm>
            <a:off x="119336" y="791209"/>
            <a:ext cx="11881320" cy="45719"/>
          </a:xfrm>
          <a:prstGeom prst="roundRect">
            <a:avLst/>
          </a:prstGeom>
          <a:solidFill>
            <a:schemeClr val="accent6">
              <a:lumMod val="75000"/>
            </a:scheme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latin typeface="Calibri"/>
            </a:endParaRPr>
          </a:p>
        </p:txBody>
      </p:sp>
      <p:pic>
        <p:nvPicPr>
          <p:cNvPr id="8909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19540" y="4050624"/>
            <a:ext cx="2664297" cy="19106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Прямоугольник 4"/>
          <p:cNvSpPr/>
          <p:nvPr/>
        </p:nvSpPr>
        <p:spPr>
          <a:xfrm>
            <a:off x="5199661" y="4540478"/>
            <a:ext cx="1620957" cy="369332"/>
          </a:xfrm>
          <a:prstGeom prst="rect">
            <a:avLst/>
          </a:prstGeom>
        </p:spPr>
        <p:txBody>
          <a:bodyPr wrap="none">
            <a:spAutoFit/>
          </a:bodyPr>
          <a:lstStyle/>
          <a:p>
            <a:r>
              <a:rPr lang="en-US" b="1" dirty="0">
                <a:solidFill>
                  <a:prstClr val="black"/>
                </a:solidFill>
                <a:latin typeface="Arial" pitchFamily="34" charset="0"/>
                <a:cs typeface="Arial" panose="020B0604020202020204" pitchFamily="34" charset="0"/>
              </a:rPr>
              <a:t>incident light</a:t>
            </a:r>
            <a:endParaRPr lang="ru-RU" b="1" dirty="0">
              <a:solidFill>
                <a:prstClr val="black"/>
              </a:solidFill>
              <a:latin typeface="Arial" pitchFamily="34" charset="0"/>
              <a:cs typeface="Arial" panose="020B0604020202020204" pitchFamily="34" charset="0"/>
            </a:endParaRPr>
          </a:p>
        </p:txBody>
      </p:sp>
      <p:sp>
        <p:nvSpPr>
          <p:cNvPr id="20" name="Прямоугольник 19"/>
          <p:cNvSpPr/>
          <p:nvPr/>
        </p:nvSpPr>
        <p:spPr>
          <a:xfrm>
            <a:off x="7601398" y="5950664"/>
            <a:ext cx="2800767" cy="646331"/>
          </a:xfrm>
          <a:prstGeom prst="rect">
            <a:avLst/>
          </a:prstGeom>
        </p:spPr>
        <p:txBody>
          <a:bodyPr wrap="none">
            <a:spAutoFit/>
          </a:bodyPr>
          <a:lstStyle/>
          <a:p>
            <a:pPr algn="ctr"/>
            <a:r>
              <a:rPr lang="en-US" b="1" dirty="0">
                <a:solidFill>
                  <a:prstClr val="black"/>
                </a:solidFill>
                <a:latin typeface="Arial" pitchFamily="34" charset="0"/>
                <a:cs typeface="Arial" panose="020B0604020202020204" pitchFamily="34" charset="0"/>
              </a:rPr>
              <a:t>scattering spectrum,</a:t>
            </a:r>
          </a:p>
          <a:p>
            <a:pPr algn="ctr"/>
            <a:r>
              <a:rPr lang="en-US" b="1" dirty="0">
                <a:solidFill>
                  <a:prstClr val="black"/>
                </a:solidFill>
                <a:latin typeface="Arial" pitchFamily="34" charset="0"/>
                <a:cs typeface="Arial" panose="020B0604020202020204" pitchFamily="34" charset="0"/>
              </a:rPr>
              <a:t>quarts seal (rhinestone)</a:t>
            </a:r>
            <a:endParaRPr lang="ru-RU" b="1" dirty="0">
              <a:solidFill>
                <a:prstClr val="black"/>
              </a:solidFill>
              <a:latin typeface="Arial" pitchFamily="34" charset="0"/>
              <a:cs typeface="Arial" panose="020B0604020202020204" pitchFamily="34" charset="0"/>
            </a:endParaRPr>
          </a:p>
        </p:txBody>
      </p:sp>
      <p:pic>
        <p:nvPicPr>
          <p:cNvPr id="14339" name="Picture 3"/>
          <p:cNvPicPr>
            <a:picLocks noChangeAspect="1" noChangeArrowheads="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10582" y="2740081"/>
            <a:ext cx="1141106" cy="1058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5" name="Прямая со стрелкой 24"/>
          <p:cNvCxnSpPr>
            <a:cxnSpLocks/>
            <a:stCxn id="5" idx="1"/>
          </p:cNvCxnSpPr>
          <p:nvPr/>
        </p:nvCxnSpPr>
        <p:spPr>
          <a:xfrm flipH="1">
            <a:off x="4648999" y="4725144"/>
            <a:ext cx="550662"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845704" y="926229"/>
            <a:ext cx="3809056" cy="461665"/>
          </a:xfrm>
          <a:prstGeom prst="rect">
            <a:avLst/>
          </a:prstGeom>
          <a:noFill/>
        </p:spPr>
        <p:txBody>
          <a:bodyPr wrap="none" rtlCol="0">
            <a:spAutoFit/>
          </a:bodyPr>
          <a:lstStyle/>
          <a:p>
            <a:r>
              <a:rPr lang="en-US" sz="2400" b="1" dirty="0" err="1">
                <a:solidFill>
                  <a:prstClr val="black"/>
                </a:solidFill>
                <a:latin typeface="Arial" pitchFamily="34" charset="0"/>
                <a:cs typeface="Arial" panose="020B0604020202020204" pitchFamily="34" charset="0"/>
              </a:rPr>
              <a:t>Landsberg</a:t>
            </a:r>
            <a:r>
              <a:rPr lang="en-US" sz="2400" b="1" dirty="0">
                <a:solidFill>
                  <a:prstClr val="black"/>
                </a:solidFill>
                <a:latin typeface="Arial" pitchFamily="34" charset="0"/>
                <a:cs typeface="Arial" panose="020B0604020202020204" pitchFamily="34" charset="0"/>
              </a:rPr>
              <a:t> - Mandelstam</a:t>
            </a:r>
            <a:endParaRPr lang="ru-RU" sz="2400" b="1" dirty="0">
              <a:solidFill>
                <a:prstClr val="black"/>
              </a:solidFill>
              <a:latin typeface="Arial" pitchFamily="34" charset="0"/>
              <a:cs typeface="Arial" panose="020B0604020202020204" pitchFamily="34" charset="0"/>
            </a:endParaRPr>
          </a:p>
        </p:txBody>
      </p:sp>
    </p:spTree>
    <p:extLst>
      <p:ext uri="{BB962C8B-B14F-4D97-AF65-F5344CB8AC3E}">
        <p14:creationId xmlns:p14="http://schemas.microsoft.com/office/powerpoint/2010/main" val="2503080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08938" y="-25877"/>
            <a:ext cx="6604693" cy="584775"/>
          </a:xfrm>
          <a:prstGeom prst="rect">
            <a:avLst/>
          </a:prstGeom>
          <a:noFill/>
        </p:spPr>
        <p:txBody>
          <a:bodyPr wrap="none" rtlCol="0">
            <a:spAutoFit/>
          </a:bodyPr>
          <a:lstStyle/>
          <a:p>
            <a:r>
              <a:rPr lang="en-US" sz="3200" b="1" dirty="0">
                <a:solidFill>
                  <a:srgbClr val="003366"/>
                </a:solidFill>
                <a:latin typeface="Arial" panose="020B0604020202020204" pitchFamily="34" charset="0"/>
                <a:cs typeface="Arial" panose="020B0604020202020204" pitchFamily="34" charset="0"/>
              </a:rPr>
              <a:t>What can Raman spectra tell us?</a:t>
            </a:r>
            <a:endParaRPr lang="ru-RU" sz="3200" b="1" dirty="0">
              <a:solidFill>
                <a:srgbClr val="003366"/>
              </a:solidFill>
              <a:latin typeface="Arial" panose="020B0604020202020204" pitchFamily="34" charset="0"/>
              <a:cs typeface="Arial" panose="020B0604020202020204" pitchFamily="34" charset="0"/>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0296" y="4622187"/>
            <a:ext cx="3033214" cy="211918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Рисунок 6" descr="image file: c3ra47374k-f3.tif">
            <a:hlinkClick r:id="rId4" tooltip="&quot;Select to open image in new window&quot;"/>
          </p:cNvPr>
          <p:cNvPicPr/>
          <p:nvPr/>
        </p:nvPicPr>
        <p:blipFill>
          <a:blip r:embed="rId5">
            <a:extLst>
              <a:ext uri="{28A0092B-C50C-407E-A947-70E740481C1C}">
                <a14:useLocalDpi xmlns:a14="http://schemas.microsoft.com/office/drawing/2010/main" val="0"/>
              </a:ext>
            </a:extLst>
          </a:blip>
          <a:srcRect/>
          <a:stretch>
            <a:fillRect/>
          </a:stretch>
        </p:blipFill>
        <p:spPr bwMode="auto">
          <a:xfrm>
            <a:off x="8760296" y="2836719"/>
            <a:ext cx="3033214" cy="1744409"/>
          </a:xfrm>
          <a:prstGeom prst="rect">
            <a:avLst/>
          </a:prstGeom>
          <a:noFill/>
          <a:ln>
            <a:solidFill>
              <a:schemeClr val="tx1"/>
            </a:solidFill>
          </a:ln>
        </p:spPr>
      </p:pic>
      <p:sp>
        <p:nvSpPr>
          <p:cNvPr id="3" name="TextBox 2"/>
          <p:cNvSpPr txBox="1"/>
          <p:nvPr/>
        </p:nvSpPr>
        <p:spPr>
          <a:xfrm>
            <a:off x="779240" y="2996952"/>
            <a:ext cx="7309320" cy="3554819"/>
          </a:xfrm>
          <a:prstGeom prst="rect">
            <a:avLst/>
          </a:prstGeom>
          <a:solidFill>
            <a:schemeClr val="accent1">
              <a:lumMod val="20000"/>
              <a:lumOff val="80000"/>
              <a:alpha val="36000"/>
            </a:schemeClr>
          </a:solidFill>
        </p:spPr>
        <p:txBody>
          <a:bodyPr wrap="square" rtlCol="0">
            <a:spAutoFit/>
          </a:bodyPr>
          <a:lstStyle/>
          <a:p>
            <a:pPr marL="342900" indent="-342900" algn="just">
              <a:buFont typeface="Wingdings" panose="05000000000000000000" pitchFamily="2" charset="2"/>
              <a:buChar char="§"/>
            </a:pPr>
            <a:r>
              <a:rPr lang="en-US" b="1" dirty="0">
                <a:solidFill>
                  <a:prstClr val="black"/>
                </a:solidFill>
                <a:latin typeface="Arial" panose="020B0604020202020204" pitchFamily="34" charset="0"/>
                <a:cs typeface="Arial" panose="020B0604020202020204" pitchFamily="34" charset="0"/>
              </a:rPr>
              <a:t>Vibrational frequencies are characteristic of chemical bonds in a specific molecule.</a:t>
            </a:r>
            <a:endParaRPr lang="ru-RU" b="1" dirty="0">
              <a:solidFill>
                <a:prstClr val="black"/>
              </a:solidFill>
              <a:latin typeface="Arial" panose="020B0604020202020204" pitchFamily="34" charset="0"/>
              <a:cs typeface="Arial" panose="020B0604020202020204" pitchFamily="34" charset="0"/>
            </a:endParaRPr>
          </a:p>
          <a:p>
            <a:pPr algn="just">
              <a:lnSpc>
                <a:spcPct val="50000"/>
              </a:lnSpc>
            </a:pPr>
            <a:endParaRPr lang="ru-RU" b="1" dirty="0">
              <a:solidFill>
                <a:prstClr val="black"/>
              </a:solidFill>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
            </a:pPr>
            <a:r>
              <a:rPr lang="en-US" b="1" dirty="0">
                <a:solidFill>
                  <a:prstClr val="black"/>
                </a:solidFill>
                <a:latin typeface="Arial" panose="020B0604020202020204" pitchFamily="34" charset="0"/>
                <a:cs typeface="Arial" panose="020B0604020202020204" pitchFamily="34" charset="0"/>
              </a:rPr>
              <a:t>Peak intensity is proportional to the  concentration  of a substance.</a:t>
            </a:r>
          </a:p>
          <a:p>
            <a:pPr algn="just">
              <a:lnSpc>
                <a:spcPct val="50000"/>
              </a:lnSpc>
            </a:pPr>
            <a:endParaRPr lang="en-US" b="1" dirty="0">
              <a:solidFill>
                <a:prstClr val="black"/>
              </a:solidFill>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
            </a:pPr>
            <a:r>
              <a:rPr lang="en-US" b="1" dirty="0">
                <a:solidFill>
                  <a:prstClr val="black"/>
                </a:solidFill>
                <a:latin typeface="Arial" panose="020B0604020202020204" pitchFamily="34" charset="0"/>
                <a:cs typeface="Arial" panose="020B0604020202020204" pitchFamily="34" charset="0"/>
              </a:rPr>
              <a:t>Shifts of vibrational frequencies are sensitive to local environment of a molecule, such as crystal phase, local strain, and degree of crystallinity.</a:t>
            </a:r>
          </a:p>
          <a:p>
            <a:pPr algn="just">
              <a:lnSpc>
                <a:spcPct val="50000"/>
              </a:lnSpc>
            </a:pPr>
            <a:endParaRPr lang="en-US" b="1" dirty="0">
              <a:solidFill>
                <a:prstClr val="black"/>
              </a:solidFill>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
            </a:pPr>
            <a:r>
              <a:rPr lang="en-US" b="1" dirty="0">
                <a:latin typeface="Arial" panose="020B0604020202020204" pitchFamily="34" charset="0"/>
                <a:cs typeface="Arial" panose="020B0604020202020204" pitchFamily="34" charset="0"/>
              </a:rPr>
              <a:t>The frequencies of vibration depend on the masses of the atoms involved and the strength of the bonds between them. Heavy atoms and weak bonds have low Raman shifts. </a:t>
            </a:r>
            <a:r>
              <a:rPr lang="ru-RU" b="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Light atoms and strong bonds have high Raman shifts.</a:t>
            </a:r>
            <a:endParaRPr lang="en-US" b="1" dirty="0">
              <a:solidFill>
                <a:prstClr val="black"/>
              </a:solidFill>
              <a:latin typeface="Arial" panose="020B0604020202020204" pitchFamily="34" charset="0"/>
              <a:cs typeface="Arial" panose="020B0604020202020204" pitchFamily="34" charset="0"/>
            </a:endParaRPr>
          </a:p>
        </p:txBody>
      </p:sp>
      <p:sp>
        <p:nvSpPr>
          <p:cNvPr id="4" name="Прямоугольник 3"/>
          <p:cNvSpPr/>
          <p:nvPr/>
        </p:nvSpPr>
        <p:spPr>
          <a:xfrm>
            <a:off x="0" y="21246"/>
            <a:ext cx="107504" cy="6858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latin typeface="Calibri"/>
            </a:endParaRPr>
          </a:p>
        </p:txBody>
      </p:sp>
      <p:sp>
        <p:nvSpPr>
          <p:cNvPr id="8" name="Номер слайда 2"/>
          <p:cNvSpPr txBox="1">
            <a:spLocks/>
          </p:cNvSpPr>
          <p:nvPr/>
        </p:nvSpPr>
        <p:spPr bwMode="auto">
          <a:xfrm>
            <a:off x="11793510" y="6492875"/>
            <a:ext cx="39849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None/>
            </a:pPr>
            <a:fld id="{00BC50F8-9B4C-4D46-8920-2FE3B9E2EA94}" type="slidenum">
              <a:rPr lang="ro-RO" altLang="ru-RU" sz="1200" b="1">
                <a:solidFill>
                  <a:srgbClr val="000000"/>
                </a:solidFill>
                <a:latin typeface="Arial" charset="0"/>
                <a:cs typeface="Arial" charset="0"/>
              </a:rPr>
              <a:pPr algn="r" eaLnBrk="1" fontAlgn="base" hangingPunct="1">
                <a:spcBef>
                  <a:spcPct val="0"/>
                </a:spcBef>
                <a:spcAft>
                  <a:spcPct val="0"/>
                </a:spcAft>
                <a:buNone/>
              </a:pPr>
              <a:t>7</a:t>
            </a:fld>
            <a:endParaRPr lang="ro-RO" altLang="ru-RU" sz="1200" b="1" dirty="0">
              <a:solidFill>
                <a:srgbClr val="000000"/>
              </a:solidFill>
              <a:latin typeface="Arial" charset="0"/>
              <a:cs typeface="Arial" charset="0"/>
            </a:endParaRPr>
          </a:p>
        </p:txBody>
      </p:sp>
      <p:sp>
        <p:nvSpPr>
          <p:cNvPr id="6" name="Прямоугольник: скругленные углы 5">
            <a:extLst>
              <a:ext uri="{FF2B5EF4-FFF2-40B4-BE49-F238E27FC236}">
                <a16:creationId xmlns:a16="http://schemas.microsoft.com/office/drawing/2014/main" id="{62009547-6427-453D-9503-A3B20E9724B1}"/>
              </a:ext>
            </a:extLst>
          </p:cNvPr>
          <p:cNvSpPr/>
          <p:nvPr/>
        </p:nvSpPr>
        <p:spPr>
          <a:xfrm flipV="1">
            <a:off x="410687" y="476672"/>
            <a:ext cx="11364450" cy="687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a:extLst>
              <a:ext uri="{FF2B5EF4-FFF2-40B4-BE49-F238E27FC236}">
                <a16:creationId xmlns:a16="http://schemas.microsoft.com/office/drawing/2014/main" id="{6E4CDEAF-F600-4B0B-8339-5D9C4EFC4F74}"/>
              </a:ext>
            </a:extLst>
          </p:cNvPr>
          <p:cNvSpPr txBox="1"/>
          <p:nvPr/>
        </p:nvSpPr>
        <p:spPr>
          <a:xfrm>
            <a:off x="331294" y="547695"/>
            <a:ext cx="11582602" cy="1800493"/>
          </a:xfrm>
          <a:prstGeom prst="rect">
            <a:avLst/>
          </a:prstGeom>
          <a:solidFill>
            <a:schemeClr val="accent2">
              <a:lumMod val="20000"/>
              <a:lumOff val="80000"/>
              <a:alpha val="44000"/>
            </a:schemeClr>
          </a:solidFill>
        </p:spPr>
        <p:txBody>
          <a:bodyPr wrap="square" rtlCol="0">
            <a:spAutoFit/>
          </a:bodyPr>
          <a:lstStyle/>
          <a:p>
            <a:pPr marL="342900" indent="-342900" algn="just">
              <a:buFont typeface="Wingdings" panose="05000000000000000000" pitchFamily="2" charset="2"/>
              <a:buChar char="ü"/>
            </a:pPr>
            <a:r>
              <a:rPr lang="en-US" sz="2200" b="1" dirty="0">
                <a:latin typeface="Arial" panose="020B0604020202020204" pitchFamily="34" charset="0"/>
                <a:cs typeface="Arial" panose="020B0604020202020204" pitchFamily="34" charset="0"/>
              </a:rPr>
              <a:t>Raman spectroscopy produces </a:t>
            </a:r>
            <a:r>
              <a:rPr lang="en-US" sz="2200" b="1" u="sng" dirty="0">
                <a:latin typeface="Arial" panose="020B0604020202020204" pitchFamily="34" charset="0"/>
                <a:cs typeface="Arial" panose="020B0604020202020204" pitchFamily="34" charset="0"/>
              </a:rPr>
              <a:t>chemical and structural information.</a:t>
            </a:r>
            <a:endParaRPr lang="ru-RU" sz="2200" b="1" dirty="0">
              <a:latin typeface="Arial" panose="020B0604020202020204" pitchFamily="34" charset="0"/>
              <a:cs typeface="Arial" panose="020B0604020202020204" pitchFamily="34" charset="0"/>
            </a:endParaRPr>
          </a:p>
          <a:p>
            <a:pPr marL="342900" indent="-342900" algn="just">
              <a:lnSpc>
                <a:spcPct val="50000"/>
              </a:lnSpc>
              <a:buFont typeface="Wingdings" panose="05000000000000000000" pitchFamily="2" charset="2"/>
              <a:buChar char="ü"/>
            </a:pPr>
            <a:endParaRPr lang="ru-RU" sz="2200" b="1" dirty="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ü"/>
            </a:pPr>
            <a:r>
              <a:rPr lang="en-US" sz="2200" b="1" dirty="0">
                <a:latin typeface="Arial" panose="020B0604020202020204" pitchFamily="34" charset="0"/>
                <a:cs typeface="Arial" panose="020B0604020202020204" pitchFamily="34" charset="0"/>
              </a:rPr>
              <a:t>Raman effect is also known as a “fingerprint spectroscopy”</a:t>
            </a:r>
            <a:r>
              <a:rPr lang="ru-RU" sz="2200" b="1" dirty="0">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as each molecular species has its own unique fingerprint.</a:t>
            </a:r>
          </a:p>
          <a:p>
            <a:pPr algn="just">
              <a:lnSpc>
                <a:spcPct val="50000"/>
              </a:lnSpc>
            </a:pPr>
            <a:endParaRPr lang="ru-RU" sz="2400" b="1" dirty="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ü"/>
            </a:pPr>
            <a:r>
              <a:rPr lang="en-US" sz="2200" b="1" dirty="0">
                <a:latin typeface="Arial" panose="020B0604020202020204" pitchFamily="34" charset="0"/>
                <a:cs typeface="Arial" panose="020B0604020202020204" pitchFamily="34" charset="0"/>
              </a:rPr>
              <a:t>Raman spectroscopy can be used to study solid, liquid and gaseous samples. </a:t>
            </a:r>
            <a:endParaRPr lang="ru-RU" sz="2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7608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9736" y="523220"/>
            <a:ext cx="4968552" cy="214634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263353" y="4257163"/>
            <a:ext cx="11809312" cy="2215991"/>
          </a:xfrm>
          <a:prstGeom prst="rect">
            <a:avLst/>
          </a:prstGeom>
          <a:noFill/>
        </p:spPr>
        <p:txBody>
          <a:bodyPr wrap="square" rtlCol="0">
            <a:spAutoFit/>
          </a:bodyPr>
          <a:lstStyle/>
          <a:p>
            <a:pPr fontAlgn="base">
              <a:spcBef>
                <a:spcPct val="0"/>
              </a:spcBef>
              <a:spcAft>
                <a:spcPct val="0"/>
              </a:spcAft>
            </a:pPr>
            <a:r>
              <a:rPr lang="en-US" sz="2000" b="1" u="sng" dirty="0">
                <a:solidFill>
                  <a:srgbClr val="C00000"/>
                </a:solidFill>
                <a:latin typeface="Arial" panose="020B0604020202020204" pitchFamily="34" charset="0"/>
                <a:cs typeface="Arial" panose="020B0604020202020204" pitchFamily="34" charset="0"/>
              </a:rPr>
              <a:t>Region - I</a:t>
            </a:r>
            <a:r>
              <a:rPr lang="ru-RU" sz="2000" b="1" u="sng" dirty="0">
                <a:solidFill>
                  <a:srgbClr val="C00000"/>
                </a:solidFill>
                <a:latin typeface="Arial" panose="020B0604020202020204" pitchFamily="34" charset="0"/>
                <a:cs typeface="Arial" panose="020B0604020202020204" pitchFamily="34" charset="0"/>
              </a:rPr>
              <a:t> </a:t>
            </a:r>
            <a:r>
              <a:rPr lang="ru-RU" sz="1900" b="1" dirty="0">
                <a:solidFill>
                  <a:prstClr val="black"/>
                </a:solidFill>
                <a:latin typeface="Arial" panose="020B0604020202020204" pitchFamily="34" charset="0"/>
                <a:cs typeface="Arial" panose="020B0604020202020204" pitchFamily="34" charset="0"/>
              </a:rPr>
              <a:t>:</a:t>
            </a:r>
            <a:r>
              <a:rPr lang="en-US" sz="1900" b="1" dirty="0">
                <a:solidFill>
                  <a:prstClr val="black"/>
                </a:solidFill>
                <a:latin typeface="Arial" panose="020B0604020202020204" pitchFamily="34" charset="0"/>
                <a:cs typeface="Arial" panose="020B0604020202020204" pitchFamily="34" charset="0"/>
              </a:rPr>
              <a:t> (below 1500 cm</a:t>
            </a:r>
            <a:r>
              <a:rPr lang="en-US" sz="1900" b="1" baseline="30000" dirty="0">
                <a:solidFill>
                  <a:prstClr val="black"/>
                </a:solidFill>
                <a:latin typeface="Arial" panose="020B0604020202020204" pitchFamily="34" charset="0"/>
                <a:cs typeface="Arial" panose="020B0604020202020204" pitchFamily="34" charset="0"/>
              </a:rPr>
              <a:t>-1</a:t>
            </a:r>
            <a:r>
              <a:rPr lang="ru-RU" sz="1900" b="1" dirty="0">
                <a:solidFill>
                  <a:prstClr val="black"/>
                </a:solidFill>
                <a:latin typeface="Arial" panose="020B0604020202020204" pitchFamily="34" charset="0"/>
                <a:cs typeface="Arial" panose="020B0604020202020204" pitchFamily="34" charset="0"/>
              </a:rPr>
              <a:t>) – </a:t>
            </a:r>
            <a:r>
              <a:rPr lang="en-US" sz="2000" b="1" dirty="0">
                <a:solidFill>
                  <a:srgbClr val="C00000"/>
                </a:solidFill>
                <a:latin typeface="Arial" panose="020B0604020202020204" pitchFamily="34" charset="0"/>
                <a:cs typeface="Arial" panose="020B0604020202020204" pitchFamily="34" charset="0"/>
              </a:rPr>
              <a:t>“fingerprint region”</a:t>
            </a:r>
            <a:r>
              <a:rPr lang="ru-RU" sz="2000" b="1" dirty="0">
                <a:solidFill>
                  <a:srgbClr val="C00000"/>
                </a:solidFill>
                <a:latin typeface="Arial" panose="020B0604020202020204" pitchFamily="34" charset="0"/>
                <a:cs typeface="Arial" panose="020B0604020202020204" pitchFamily="34" charset="0"/>
              </a:rPr>
              <a:t> </a:t>
            </a:r>
            <a:r>
              <a:rPr lang="ru-RU" sz="1900" b="1" dirty="0">
                <a:solidFill>
                  <a:prstClr val="black"/>
                </a:solidFill>
                <a:latin typeface="Arial" panose="020B0604020202020204" pitchFamily="34" charset="0"/>
                <a:cs typeface="Arial" panose="020B0604020202020204" pitchFamily="34" charset="0"/>
              </a:rPr>
              <a:t>– </a:t>
            </a:r>
            <a:r>
              <a:rPr lang="en-US" sz="1900" b="1" dirty="0">
                <a:solidFill>
                  <a:prstClr val="black"/>
                </a:solidFill>
                <a:latin typeface="Arial" panose="020B0604020202020204" pitchFamily="34" charset="0"/>
                <a:cs typeface="Arial" panose="020B0604020202020204" pitchFamily="34" charset="0"/>
              </a:rPr>
              <a:t>individual characteristic of each substance.</a:t>
            </a:r>
          </a:p>
          <a:p>
            <a:pPr fontAlgn="base">
              <a:spcBef>
                <a:spcPct val="0"/>
              </a:spcBef>
              <a:spcAft>
                <a:spcPct val="0"/>
              </a:spcAft>
            </a:pPr>
            <a:endParaRPr lang="en-US" sz="2000" b="1" dirty="0">
              <a:solidFill>
                <a:prstClr val="black"/>
              </a:solidFill>
              <a:latin typeface="Arial" panose="020B0604020202020204" pitchFamily="34" charset="0"/>
              <a:cs typeface="Arial" panose="020B0604020202020204" pitchFamily="34" charset="0"/>
            </a:endParaRPr>
          </a:p>
          <a:p>
            <a:pPr fontAlgn="base">
              <a:spcBef>
                <a:spcPct val="0"/>
              </a:spcBef>
              <a:spcAft>
                <a:spcPct val="0"/>
              </a:spcAft>
            </a:pPr>
            <a:r>
              <a:rPr lang="en-US" sz="2000" b="1" u="sng" dirty="0">
                <a:solidFill>
                  <a:prstClr val="black"/>
                </a:solidFill>
                <a:latin typeface="Arial" panose="020B0604020202020204" pitchFamily="34" charset="0"/>
                <a:cs typeface="Arial" panose="020B0604020202020204" pitchFamily="34" charset="0"/>
              </a:rPr>
              <a:t>Region - II</a:t>
            </a:r>
            <a:r>
              <a:rPr lang="ru-RU" sz="2000" b="1" u="sng" dirty="0">
                <a:solidFill>
                  <a:prstClr val="black"/>
                </a:solidFill>
                <a:latin typeface="Arial" panose="020B0604020202020204" pitchFamily="34" charset="0"/>
                <a:cs typeface="Arial" panose="020B0604020202020204" pitchFamily="34" charset="0"/>
              </a:rPr>
              <a:t> </a:t>
            </a:r>
            <a:r>
              <a:rPr lang="ru-RU" sz="2000" b="1" dirty="0">
                <a:solidFill>
                  <a:prstClr val="black"/>
                </a:solidFill>
                <a:latin typeface="Arial" panose="020B0604020202020204" pitchFamily="34" charset="0"/>
                <a:cs typeface="Arial" panose="020B0604020202020204" pitchFamily="34" charset="0"/>
              </a:rPr>
              <a:t>:</a:t>
            </a:r>
            <a:r>
              <a:rPr lang="en-US" sz="2000" b="1" dirty="0">
                <a:solidFill>
                  <a:prstClr val="black"/>
                </a:solidFill>
                <a:latin typeface="Arial" panose="020B0604020202020204" pitchFamily="34" charset="0"/>
                <a:cs typeface="Arial" panose="020B0604020202020204" pitchFamily="34" charset="0"/>
              </a:rPr>
              <a:t> (1900 – 1500 cm</a:t>
            </a:r>
            <a:r>
              <a:rPr lang="en-US" sz="2000" b="1" baseline="30000" dirty="0">
                <a:solidFill>
                  <a:prstClr val="black"/>
                </a:solidFill>
                <a:latin typeface="Arial" panose="020B0604020202020204" pitchFamily="34" charset="0"/>
                <a:cs typeface="Arial" panose="020B0604020202020204" pitchFamily="34" charset="0"/>
              </a:rPr>
              <a:t>-1</a:t>
            </a:r>
            <a:r>
              <a:rPr lang="ru-RU" sz="2000" b="1" dirty="0">
                <a:solidFill>
                  <a:prstClr val="black"/>
                </a:solidFill>
                <a:latin typeface="Arial" panose="020B0604020202020204" pitchFamily="34" charset="0"/>
                <a:cs typeface="Arial" panose="020B0604020202020204" pitchFamily="34" charset="0"/>
              </a:rPr>
              <a:t>) – </a:t>
            </a:r>
            <a:r>
              <a:rPr lang="en-US" sz="2000" b="1" dirty="0">
                <a:solidFill>
                  <a:prstClr val="black"/>
                </a:solidFill>
                <a:latin typeface="Arial" panose="020B0604020202020204" pitchFamily="34" charset="0"/>
                <a:cs typeface="Arial" panose="020B0604020202020204" pitchFamily="34" charset="0"/>
              </a:rPr>
              <a:t>“double bonds” –</a:t>
            </a:r>
            <a:r>
              <a:rPr lang="ru-RU" sz="2000" b="1" dirty="0">
                <a:solidFill>
                  <a:prstClr val="black"/>
                </a:solidFill>
                <a:latin typeface="Arial" panose="020B0604020202020204" pitchFamily="34" charset="0"/>
                <a:cs typeface="Arial" panose="020B0604020202020204" pitchFamily="34" charset="0"/>
              </a:rPr>
              <a:t> </a:t>
            </a:r>
            <a:r>
              <a:rPr lang="en-US" sz="2000" b="1" dirty="0">
                <a:solidFill>
                  <a:prstClr val="black"/>
                </a:solidFill>
                <a:latin typeface="Arial" panose="020B0604020202020204" pitchFamily="34" charset="0"/>
                <a:cs typeface="Arial" panose="020B0604020202020204" pitchFamily="34" charset="0"/>
              </a:rPr>
              <a:t>valent stretching modes</a:t>
            </a:r>
            <a:r>
              <a:rPr lang="ru-RU" sz="2000" b="1" dirty="0">
                <a:solidFill>
                  <a:prstClr val="black"/>
                </a:solidFill>
                <a:latin typeface="Arial" panose="020B0604020202020204" pitchFamily="34" charset="0"/>
                <a:cs typeface="Arial" panose="020B0604020202020204" pitchFamily="34" charset="0"/>
              </a:rPr>
              <a:t>:</a:t>
            </a:r>
            <a:r>
              <a:rPr lang="en-US" sz="2000" b="1" dirty="0">
                <a:solidFill>
                  <a:prstClr val="black"/>
                </a:solidFill>
                <a:latin typeface="Arial" panose="020B0604020202020204" pitchFamily="34" charset="0"/>
                <a:cs typeface="Arial" panose="020B0604020202020204" pitchFamily="34" charset="0"/>
              </a:rPr>
              <a:t> </a:t>
            </a:r>
            <a:r>
              <a:rPr lang="ru-RU" sz="2000" b="1" dirty="0">
                <a:solidFill>
                  <a:prstClr val="black"/>
                </a:solidFill>
                <a:latin typeface="Arial" panose="020B0604020202020204" pitchFamily="34" charset="0"/>
                <a:cs typeface="Arial" panose="020B0604020202020204" pitchFamily="34" charset="0"/>
                <a:sym typeface="Symbol"/>
              </a:rPr>
              <a:t>СС, С</a:t>
            </a:r>
            <a:r>
              <a:rPr lang="en-US" sz="2000" b="1" dirty="0">
                <a:solidFill>
                  <a:prstClr val="black"/>
                </a:solidFill>
                <a:latin typeface="Arial" panose="020B0604020202020204" pitchFamily="34" charset="0"/>
                <a:cs typeface="Arial" panose="020B0604020202020204" pitchFamily="34" charset="0"/>
                <a:sym typeface="Symbol"/>
              </a:rPr>
              <a:t>O, C</a:t>
            </a:r>
            <a:r>
              <a:rPr lang="ru-RU" sz="2000" b="1" dirty="0">
                <a:solidFill>
                  <a:prstClr val="black"/>
                </a:solidFill>
                <a:latin typeface="Arial" panose="020B0604020202020204" pitchFamily="34" charset="0"/>
                <a:cs typeface="Arial" panose="020B0604020202020204" pitchFamily="34" charset="0"/>
                <a:sym typeface="Symbol"/>
              </a:rPr>
              <a:t></a:t>
            </a:r>
            <a:r>
              <a:rPr lang="en-US" sz="2000" b="1" dirty="0">
                <a:solidFill>
                  <a:prstClr val="black"/>
                </a:solidFill>
                <a:latin typeface="Arial" panose="020B0604020202020204" pitchFamily="34" charset="0"/>
                <a:cs typeface="Arial" panose="020B0604020202020204" pitchFamily="34" charset="0"/>
                <a:sym typeface="Symbol"/>
              </a:rPr>
              <a:t>N, ...</a:t>
            </a:r>
            <a:endParaRPr lang="ru-RU" sz="2000" b="1" dirty="0">
              <a:solidFill>
                <a:prstClr val="black"/>
              </a:solidFill>
              <a:latin typeface="Arial" panose="020B0604020202020204" pitchFamily="34" charset="0"/>
              <a:cs typeface="Arial" panose="020B0604020202020204" pitchFamily="34" charset="0"/>
            </a:endParaRPr>
          </a:p>
          <a:p>
            <a:pPr fontAlgn="base">
              <a:spcBef>
                <a:spcPct val="0"/>
              </a:spcBef>
              <a:spcAft>
                <a:spcPct val="0"/>
              </a:spcAft>
            </a:pPr>
            <a:endParaRPr lang="en-US" sz="2000" b="1" dirty="0">
              <a:solidFill>
                <a:prstClr val="black"/>
              </a:solidFill>
              <a:latin typeface="Arial" panose="020B0604020202020204" pitchFamily="34" charset="0"/>
              <a:cs typeface="Arial" panose="020B0604020202020204" pitchFamily="34" charset="0"/>
            </a:endParaRPr>
          </a:p>
          <a:p>
            <a:pPr fontAlgn="base">
              <a:spcBef>
                <a:spcPct val="0"/>
              </a:spcBef>
              <a:spcAft>
                <a:spcPct val="0"/>
              </a:spcAft>
            </a:pPr>
            <a:r>
              <a:rPr lang="en-US" sz="2000" b="1" u="sng" dirty="0">
                <a:solidFill>
                  <a:prstClr val="black"/>
                </a:solidFill>
                <a:latin typeface="Arial" panose="020B0604020202020204" pitchFamily="34" charset="0"/>
                <a:cs typeface="Arial" panose="020B0604020202020204" pitchFamily="34" charset="0"/>
              </a:rPr>
              <a:t>Region </a:t>
            </a:r>
            <a:r>
              <a:rPr lang="ru-RU" sz="2000" b="1" u="sng" dirty="0">
                <a:solidFill>
                  <a:prstClr val="black"/>
                </a:solidFill>
                <a:latin typeface="Arial" panose="020B0604020202020204" pitchFamily="34" charset="0"/>
                <a:cs typeface="Arial" panose="020B0604020202020204" pitchFamily="34" charset="0"/>
              </a:rPr>
              <a:t>-</a:t>
            </a:r>
            <a:r>
              <a:rPr lang="en-US" sz="2000" b="1" u="sng" dirty="0">
                <a:solidFill>
                  <a:prstClr val="black"/>
                </a:solidFill>
                <a:latin typeface="Arial" panose="020B0604020202020204" pitchFamily="34" charset="0"/>
                <a:cs typeface="Arial" panose="020B0604020202020204" pitchFamily="34" charset="0"/>
              </a:rPr>
              <a:t> III</a:t>
            </a:r>
            <a:r>
              <a:rPr lang="ru-RU" sz="2000" b="1" u="sng" dirty="0">
                <a:solidFill>
                  <a:prstClr val="black"/>
                </a:solidFill>
                <a:latin typeface="Arial" panose="020B0604020202020204" pitchFamily="34" charset="0"/>
                <a:cs typeface="Arial" panose="020B0604020202020204" pitchFamily="34" charset="0"/>
              </a:rPr>
              <a:t> </a:t>
            </a:r>
            <a:r>
              <a:rPr lang="ru-RU" sz="2000" b="1" dirty="0">
                <a:solidFill>
                  <a:prstClr val="black"/>
                </a:solidFill>
                <a:latin typeface="Arial" panose="020B0604020202020204" pitchFamily="34" charset="0"/>
                <a:cs typeface="Arial" panose="020B0604020202020204" pitchFamily="34" charset="0"/>
              </a:rPr>
              <a:t>:</a:t>
            </a:r>
            <a:r>
              <a:rPr lang="en-US" sz="2000" b="1" dirty="0">
                <a:solidFill>
                  <a:prstClr val="black"/>
                </a:solidFill>
                <a:latin typeface="Arial" panose="020B0604020202020204" pitchFamily="34" charset="0"/>
                <a:cs typeface="Arial" panose="020B0604020202020204" pitchFamily="34" charset="0"/>
              </a:rPr>
              <a:t> (2500 – 1900 cm</a:t>
            </a:r>
            <a:r>
              <a:rPr lang="en-US" sz="2000" b="1" baseline="30000" dirty="0">
                <a:solidFill>
                  <a:prstClr val="black"/>
                </a:solidFill>
                <a:latin typeface="Arial" panose="020B0604020202020204" pitchFamily="34" charset="0"/>
                <a:cs typeface="Arial" panose="020B0604020202020204" pitchFamily="34" charset="0"/>
              </a:rPr>
              <a:t>-1</a:t>
            </a:r>
            <a:r>
              <a:rPr lang="ru-RU" sz="2000" b="1" dirty="0">
                <a:solidFill>
                  <a:prstClr val="black"/>
                </a:solidFill>
                <a:latin typeface="Arial" panose="020B0604020202020204" pitchFamily="34" charset="0"/>
                <a:cs typeface="Arial" panose="020B0604020202020204" pitchFamily="34" charset="0"/>
              </a:rPr>
              <a:t>) – «</a:t>
            </a:r>
            <a:r>
              <a:rPr lang="en-US" sz="2000" b="1" dirty="0">
                <a:solidFill>
                  <a:prstClr val="black"/>
                </a:solidFill>
                <a:latin typeface="Arial" panose="020B0604020202020204" pitchFamily="34" charset="0"/>
                <a:cs typeface="Arial" panose="020B0604020202020204" pitchFamily="34" charset="0"/>
              </a:rPr>
              <a:t>triple bonds</a:t>
            </a:r>
            <a:r>
              <a:rPr lang="ru-RU" sz="2000" b="1" dirty="0">
                <a:solidFill>
                  <a:prstClr val="black"/>
                </a:solidFill>
                <a:latin typeface="Arial" panose="020B0604020202020204" pitchFamily="34" charset="0"/>
                <a:cs typeface="Arial" panose="020B0604020202020204" pitchFamily="34" charset="0"/>
              </a:rPr>
              <a:t>» С</a:t>
            </a:r>
            <a:r>
              <a:rPr lang="ru-RU" sz="2000" b="1" dirty="0">
                <a:solidFill>
                  <a:prstClr val="black"/>
                </a:solidFill>
                <a:latin typeface="Arial" panose="020B0604020202020204" pitchFamily="34" charset="0"/>
                <a:cs typeface="Arial" panose="020B0604020202020204" pitchFamily="34" charset="0"/>
                <a:sym typeface="Symbol"/>
              </a:rPr>
              <a:t>С</a:t>
            </a:r>
            <a:r>
              <a:rPr lang="en-US" sz="2000" b="1" dirty="0">
                <a:solidFill>
                  <a:prstClr val="black"/>
                </a:solidFill>
                <a:latin typeface="Arial" panose="020B0604020202020204" pitchFamily="34" charset="0"/>
                <a:cs typeface="Arial" panose="020B0604020202020204" pitchFamily="34" charset="0"/>
                <a:sym typeface="Symbol"/>
              </a:rPr>
              <a:t>, CN, …</a:t>
            </a:r>
            <a:r>
              <a:rPr lang="ru-RU" sz="2000" b="1" dirty="0">
                <a:solidFill>
                  <a:prstClr val="black"/>
                </a:solidFill>
                <a:latin typeface="Arial" panose="020B0604020202020204" pitchFamily="34" charset="0"/>
                <a:cs typeface="Arial" panose="020B0604020202020204" pitchFamily="34" charset="0"/>
              </a:rPr>
              <a:t> </a:t>
            </a:r>
          </a:p>
          <a:p>
            <a:pPr fontAlgn="base">
              <a:spcBef>
                <a:spcPct val="0"/>
              </a:spcBef>
              <a:spcAft>
                <a:spcPct val="0"/>
              </a:spcAft>
            </a:pPr>
            <a:endParaRPr lang="en-US" sz="2000" b="1" dirty="0">
              <a:solidFill>
                <a:prstClr val="black"/>
              </a:solidFill>
              <a:latin typeface="Arial" panose="020B0604020202020204" pitchFamily="34" charset="0"/>
              <a:cs typeface="Arial" panose="020B0604020202020204" pitchFamily="34" charset="0"/>
            </a:endParaRPr>
          </a:p>
          <a:p>
            <a:pPr fontAlgn="base">
              <a:spcBef>
                <a:spcPct val="0"/>
              </a:spcBef>
              <a:spcAft>
                <a:spcPct val="0"/>
              </a:spcAft>
            </a:pPr>
            <a:r>
              <a:rPr lang="en-US" sz="1900" b="1" u="sng" dirty="0">
                <a:solidFill>
                  <a:prstClr val="black"/>
                </a:solidFill>
                <a:latin typeface="Arial" panose="020B0604020202020204" pitchFamily="34" charset="0"/>
                <a:cs typeface="Arial" panose="020B0604020202020204" pitchFamily="34" charset="0"/>
              </a:rPr>
              <a:t>Region - IV</a:t>
            </a:r>
            <a:r>
              <a:rPr lang="ru-RU" sz="1900" b="1" dirty="0">
                <a:solidFill>
                  <a:prstClr val="black"/>
                </a:solidFill>
                <a:latin typeface="Arial" panose="020B0604020202020204" pitchFamily="34" charset="0"/>
                <a:cs typeface="Arial" panose="020B0604020202020204" pitchFamily="34" charset="0"/>
              </a:rPr>
              <a:t>:</a:t>
            </a:r>
            <a:r>
              <a:rPr lang="en-US" sz="1900" b="1" dirty="0">
                <a:solidFill>
                  <a:prstClr val="black"/>
                </a:solidFill>
                <a:latin typeface="Arial" panose="020B0604020202020204" pitchFamily="34" charset="0"/>
                <a:cs typeface="Arial" panose="020B0604020202020204" pitchFamily="34" charset="0"/>
              </a:rPr>
              <a:t> (3700 – 2500 cm</a:t>
            </a:r>
            <a:r>
              <a:rPr lang="en-US" sz="1900" b="1" baseline="30000" dirty="0">
                <a:solidFill>
                  <a:prstClr val="black"/>
                </a:solidFill>
                <a:latin typeface="Arial" panose="020B0604020202020204" pitchFamily="34" charset="0"/>
                <a:cs typeface="Arial" panose="020B0604020202020204" pitchFamily="34" charset="0"/>
              </a:rPr>
              <a:t>-1</a:t>
            </a:r>
            <a:r>
              <a:rPr lang="ru-RU" sz="1900" b="1" dirty="0">
                <a:solidFill>
                  <a:prstClr val="black"/>
                </a:solidFill>
                <a:latin typeface="Arial" panose="020B0604020202020204" pitchFamily="34" charset="0"/>
                <a:cs typeface="Arial" panose="020B0604020202020204" pitchFamily="34" charset="0"/>
              </a:rPr>
              <a:t>) – </a:t>
            </a:r>
            <a:r>
              <a:rPr lang="en-US" sz="1900" b="1" dirty="0">
                <a:solidFill>
                  <a:prstClr val="black"/>
                </a:solidFill>
                <a:latin typeface="Arial" panose="020B0604020202020204" pitchFamily="34" charset="0"/>
                <a:cs typeface="Arial" panose="020B0604020202020204" pitchFamily="34" charset="0"/>
              </a:rPr>
              <a:t>“hydrogen region”: H</a:t>
            </a:r>
            <a:r>
              <a:rPr lang="ru-RU" sz="1900" b="1" dirty="0">
                <a:solidFill>
                  <a:prstClr val="black"/>
                </a:solidFill>
                <a:latin typeface="Arial" panose="020B0604020202020204" pitchFamily="34" charset="0"/>
                <a:cs typeface="Arial" panose="020B0604020202020204" pitchFamily="34" charset="0"/>
              </a:rPr>
              <a:t>-</a:t>
            </a:r>
            <a:r>
              <a:rPr lang="en-US" sz="1900" b="1" dirty="0">
                <a:solidFill>
                  <a:prstClr val="black"/>
                </a:solidFill>
                <a:latin typeface="Arial" panose="020B0604020202020204" pitchFamily="34" charset="0"/>
                <a:cs typeface="Arial" panose="020B0604020202020204" pitchFamily="34" charset="0"/>
              </a:rPr>
              <a:t>X, where</a:t>
            </a:r>
            <a:r>
              <a:rPr lang="ru-RU" sz="1900" b="1" dirty="0">
                <a:solidFill>
                  <a:prstClr val="black"/>
                </a:solidFill>
                <a:latin typeface="Arial" panose="020B0604020202020204" pitchFamily="34" charset="0"/>
                <a:cs typeface="Arial" panose="020B0604020202020204" pitchFamily="34" charset="0"/>
              </a:rPr>
              <a:t> Х: С, </a:t>
            </a:r>
            <a:r>
              <a:rPr lang="en-US" sz="1900" b="1" dirty="0">
                <a:solidFill>
                  <a:prstClr val="black"/>
                </a:solidFill>
                <a:latin typeface="Arial" panose="020B0604020202020204" pitchFamily="34" charset="0"/>
                <a:cs typeface="Arial" panose="020B0604020202020204" pitchFamily="34" charset="0"/>
              </a:rPr>
              <a:t>O</a:t>
            </a:r>
            <a:r>
              <a:rPr lang="ru-RU" sz="1900" b="1" dirty="0">
                <a:solidFill>
                  <a:prstClr val="black"/>
                </a:solidFill>
                <a:latin typeface="Arial" panose="020B0604020202020204" pitchFamily="34" charset="0"/>
                <a:cs typeface="Arial" panose="020B0604020202020204" pitchFamily="34" charset="0"/>
              </a:rPr>
              <a:t>, </a:t>
            </a:r>
            <a:r>
              <a:rPr lang="en-US" sz="1900" b="1" dirty="0">
                <a:solidFill>
                  <a:prstClr val="black"/>
                </a:solidFill>
                <a:latin typeface="Arial" panose="020B0604020202020204" pitchFamily="34" charset="0"/>
                <a:cs typeface="Arial" panose="020B0604020202020204" pitchFamily="34" charset="0"/>
              </a:rPr>
              <a:t>N</a:t>
            </a:r>
            <a:r>
              <a:rPr lang="ru-RU" sz="1900" b="1" dirty="0">
                <a:solidFill>
                  <a:prstClr val="black"/>
                </a:solidFill>
                <a:latin typeface="Arial" panose="020B0604020202020204" pitchFamily="34" charset="0"/>
                <a:cs typeface="Arial" panose="020B0604020202020204" pitchFamily="34" charset="0"/>
              </a:rPr>
              <a:t>, </a:t>
            </a:r>
            <a:r>
              <a:rPr lang="en-US" sz="1900" b="1" dirty="0">
                <a:solidFill>
                  <a:prstClr val="black"/>
                </a:solidFill>
                <a:latin typeface="Arial" panose="020B0604020202020204" pitchFamily="34" charset="0"/>
                <a:cs typeface="Arial" panose="020B0604020202020204" pitchFamily="34" charset="0"/>
              </a:rPr>
              <a:t>S </a:t>
            </a:r>
            <a:endParaRPr lang="ru-RU" sz="1900" b="1" dirty="0">
              <a:solidFill>
                <a:prstClr val="black"/>
              </a:solidFill>
              <a:latin typeface="Arial" panose="020B0604020202020204" pitchFamily="34" charset="0"/>
              <a:cs typeface="Arial" panose="020B0604020202020204" pitchFamily="34" charset="0"/>
            </a:endParaRPr>
          </a:p>
        </p:txBody>
      </p:sp>
      <p:sp>
        <p:nvSpPr>
          <p:cNvPr id="4" name="TextBox 3"/>
          <p:cNvSpPr txBox="1"/>
          <p:nvPr/>
        </p:nvSpPr>
        <p:spPr>
          <a:xfrm>
            <a:off x="3213610" y="0"/>
            <a:ext cx="5958682" cy="523220"/>
          </a:xfrm>
          <a:prstGeom prst="rect">
            <a:avLst/>
          </a:prstGeom>
          <a:noFill/>
        </p:spPr>
        <p:txBody>
          <a:bodyPr wrap="none" rtlCol="0">
            <a:spAutoFit/>
          </a:bodyPr>
          <a:lstStyle/>
          <a:p>
            <a:pPr fontAlgn="base">
              <a:spcBef>
                <a:spcPct val="0"/>
              </a:spcBef>
              <a:spcAft>
                <a:spcPct val="0"/>
              </a:spcAft>
            </a:pPr>
            <a:r>
              <a:rPr lang="en-US" sz="2800" b="1" dirty="0">
                <a:solidFill>
                  <a:prstClr val="black"/>
                </a:solidFill>
                <a:latin typeface="Arial" panose="020B0604020202020204" pitchFamily="34" charset="0"/>
                <a:cs typeface="Arial" panose="020B0604020202020204" pitchFamily="34" charset="0"/>
              </a:rPr>
              <a:t>Interpretation of Raman spectrum</a:t>
            </a:r>
            <a:endParaRPr lang="ru-RU" sz="2800" b="1" dirty="0">
              <a:solidFill>
                <a:prstClr val="black"/>
              </a:solidFill>
              <a:latin typeface="Arial" panose="020B0604020202020204" pitchFamily="34" charset="0"/>
              <a:cs typeface="Arial" panose="020B0604020202020204" pitchFamily="34" charset="0"/>
            </a:endParaRPr>
          </a:p>
        </p:txBody>
      </p:sp>
      <p:sp>
        <p:nvSpPr>
          <p:cNvPr id="5" name="Номер слайда 2"/>
          <p:cNvSpPr txBox="1">
            <a:spLocks/>
          </p:cNvSpPr>
          <p:nvPr/>
        </p:nvSpPr>
        <p:spPr bwMode="auto">
          <a:xfrm>
            <a:off x="11352584" y="6502187"/>
            <a:ext cx="81057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None/>
            </a:pPr>
            <a:fld id="{00BC50F8-9B4C-4D46-8920-2FE3B9E2EA94}" type="slidenum">
              <a:rPr lang="ro-RO" altLang="ru-RU" sz="1200" b="1">
                <a:solidFill>
                  <a:srgbClr val="000000"/>
                </a:solidFill>
                <a:latin typeface="Arial" charset="0"/>
                <a:cs typeface="Arial" charset="0"/>
              </a:rPr>
              <a:pPr algn="r" eaLnBrk="1" fontAlgn="base" hangingPunct="1">
                <a:spcBef>
                  <a:spcPct val="0"/>
                </a:spcBef>
                <a:spcAft>
                  <a:spcPct val="0"/>
                </a:spcAft>
                <a:buNone/>
              </a:pPr>
              <a:t>8</a:t>
            </a:fld>
            <a:endParaRPr lang="ro-RO" altLang="ru-RU" sz="1200" b="1" dirty="0">
              <a:solidFill>
                <a:srgbClr val="000000"/>
              </a:solidFill>
              <a:latin typeface="Arial" charset="0"/>
              <a:cs typeface="Arial" charset="0"/>
            </a:endParaRPr>
          </a:p>
        </p:txBody>
      </p:sp>
      <p:sp>
        <p:nvSpPr>
          <p:cNvPr id="7" name="Прямоугольник 6">
            <a:extLst>
              <a:ext uri="{FF2B5EF4-FFF2-40B4-BE49-F238E27FC236}">
                <a16:creationId xmlns:a16="http://schemas.microsoft.com/office/drawing/2014/main" id="{D29F16A6-7488-4ACC-ABFB-658396651187}"/>
              </a:ext>
            </a:extLst>
          </p:cNvPr>
          <p:cNvSpPr/>
          <p:nvPr/>
        </p:nvSpPr>
        <p:spPr>
          <a:xfrm>
            <a:off x="0" y="3423671"/>
            <a:ext cx="12192000" cy="73984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bg1"/>
                </a:solidFill>
                <a:latin typeface="Arial" panose="020B0604020202020204" pitchFamily="34" charset="0"/>
                <a:cs typeface="Arial" panose="020B0604020202020204" pitchFamily="34" charset="0"/>
              </a:rPr>
              <a:t>Raman effect is also known as a “fingerprint spectroscopy”</a:t>
            </a:r>
            <a:r>
              <a:rPr lang="ru-RU" sz="2600" b="1" dirty="0">
                <a:solidFill>
                  <a:schemeClr val="bg1"/>
                </a:solidFill>
                <a:latin typeface="Arial" panose="020B0604020202020204" pitchFamily="34" charset="0"/>
                <a:cs typeface="Arial" panose="020B0604020202020204" pitchFamily="34" charset="0"/>
              </a:rPr>
              <a:t> </a:t>
            </a:r>
            <a:r>
              <a:rPr lang="en-US" sz="2600" b="1" dirty="0">
                <a:solidFill>
                  <a:schemeClr val="bg1"/>
                </a:solidFill>
                <a:latin typeface="Arial" panose="020B0604020202020204" pitchFamily="34" charset="0"/>
                <a:cs typeface="Arial" panose="020B0604020202020204" pitchFamily="34" charset="0"/>
              </a:rPr>
              <a:t>as each molecular species has its own unique fingerprint.</a:t>
            </a:r>
            <a:endParaRPr lang="ru-RU" sz="2600" dirty="0">
              <a:solidFill>
                <a:schemeClr val="bg1"/>
              </a:solidFill>
              <a:latin typeface="Calibri"/>
            </a:endParaRPr>
          </a:p>
        </p:txBody>
      </p:sp>
      <p:pic>
        <p:nvPicPr>
          <p:cNvPr id="8" name="Picture 2">
            <a:extLst>
              <a:ext uri="{FF2B5EF4-FFF2-40B4-BE49-F238E27FC236}">
                <a16:creationId xmlns:a16="http://schemas.microsoft.com/office/drawing/2014/main" id="{059923B7-2CE8-4218-9BA5-9443BB6E1A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5800" y="2689155"/>
            <a:ext cx="4104456" cy="739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4115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587387" y="222574"/>
            <a:ext cx="11017224" cy="17147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black"/>
                </a:solidFill>
                <a:latin typeface="Arial" panose="020B0604020202020204" pitchFamily="34" charset="0"/>
                <a:cs typeface="Arial" panose="020B0604020202020204" pitchFamily="34" charset="0"/>
              </a:rPr>
              <a:t>Raman and IR spectroscopy are complementary techniques.</a:t>
            </a:r>
            <a:endParaRPr lang="ru-RU" sz="2800" b="1" dirty="0">
              <a:solidFill>
                <a:prstClr val="black"/>
              </a:solidFill>
              <a:latin typeface="Arial" panose="020B0604020202020204" pitchFamily="34" charset="0"/>
              <a:cs typeface="Arial" panose="020B0604020202020204" pitchFamily="34" charset="0"/>
            </a:endParaRPr>
          </a:p>
          <a:p>
            <a:pPr algn="ctr"/>
            <a:r>
              <a:rPr lang="en-US" sz="2800" b="1" dirty="0">
                <a:solidFill>
                  <a:prstClr val="black"/>
                </a:solidFill>
                <a:latin typeface="Arial" panose="020B0604020202020204" pitchFamily="34" charset="0"/>
                <a:cs typeface="Arial" panose="020B0604020202020204" pitchFamily="34" charset="0"/>
              </a:rPr>
              <a:t>The main specificity distinguishing Raman/IR spectroscopy from other spectroscopic methods –                                                       </a:t>
            </a:r>
            <a:r>
              <a:rPr lang="en-US" sz="2400" b="1" u="sng" dirty="0">
                <a:solidFill>
                  <a:srgbClr val="800000"/>
                </a:solidFill>
                <a:latin typeface="Arial" panose="020B0604020202020204" pitchFamily="34" charset="0"/>
                <a:cs typeface="Arial" panose="020B0604020202020204" pitchFamily="34" charset="0"/>
              </a:rPr>
              <a:t>both of them are molecular vibrational spectroscopy</a:t>
            </a:r>
            <a:endParaRPr lang="en-US" sz="2400" b="1" dirty="0">
              <a:solidFill>
                <a:srgbClr val="800000"/>
              </a:solidFill>
              <a:latin typeface="Arial" panose="020B0604020202020204" pitchFamily="34" charset="0"/>
              <a:cs typeface="Arial" panose="020B0604020202020204" pitchFamily="34" charset="0"/>
            </a:endParaRPr>
          </a:p>
        </p:txBody>
      </p:sp>
      <p:sp>
        <p:nvSpPr>
          <p:cNvPr id="31" name="Номер слайда 2"/>
          <p:cNvSpPr txBox="1">
            <a:spLocks/>
          </p:cNvSpPr>
          <p:nvPr/>
        </p:nvSpPr>
        <p:spPr bwMode="auto">
          <a:xfrm>
            <a:off x="11856639" y="6522372"/>
            <a:ext cx="33978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fontAlgn="base" hangingPunct="1">
              <a:spcBef>
                <a:spcPct val="0"/>
              </a:spcBef>
              <a:spcAft>
                <a:spcPct val="0"/>
              </a:spcAft>
              <a:buNone/>
            </a:pPr>
            <a:fld id="{00BC50F8-9B4C-4D46-8920-2FE3B9E2EA94}" type="slidenum">
              <a:rPr lang="ro-RO" altLang="ru-RU" sz="1200" b="1">
                <a:solidFill>
                  <a:srgbClr val="000000"/>
                </a:solidFill>
                <a:latin typeface="Arial" charset="0"/>
                <a:cs typeface="Arial" charset="0"/>
              </a:rPr>
              <a:pPr algn="r" eaLnBrk="1" fontAlgn="base" hangingPunct="1">
                <a:spcBef>
                  <a:spcPct val="0"/>
                </a:spcBef>
                <a:spcAft>
                  <a:spcPct val="0"/>
                </a:spcAft>
                <a:buNone/>
              </a:pPr>
              <a:t>9</a:t>
            </a:fld>
            <a:endParaRPr lang="ro-RO" altLang="ru-RU" sz="1200" b="1" dirty="0">
              <a:solidFill>
                <a:srgbClr val="000000"/>
              </a:solidFill>
              <a:latin typeface="Arial" charset="0"/>
              <a:cs typeface="Arial" charset="0"/>
            </a:endParaRPr>
          </a:p>
        </p:txBody>
      </p:sp>
      <p:pic>
        <p:nvPicPr>
          <p:cNvPr id="32" name="Рисунок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6597" y="2079176"/>
            <a:ext cx="5590974" cy="1576817"/>
          </a:xfrm>
          <a:prstGeom prst="rect">
            <a:avLst/>
          </a:prstGeom>
          <a:ln>
            <a:solidFill>
              <a:schemeClr val="tx1"/>
            </a:solidFill>
          </a:ln>
        </p:spPr>
      </p:pic>
      <p:pic>
        <p:nvPicPr>
          <p:cNvPr id="8" name="Picture 2" descr="http://eng.thesaurus.rusnano.com/upload/iblock/737/vibrational-spectroscopy_1.jpg">
            <a:hlinkClick r:id="rId4"/>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62379" y="2079176"/>
            <a:ext cx="3821992" cy="263324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556595" y="3797316"/>
            <a:ext cx="5590975" cy="923330"/>
          </a:xfrm>
          <a:prstGeom prst="rect">
            <a:avLst/>
          </a:prstGeom>
          <a:solidFill>
            <a:srgbClr val="003366"/>
          </a:solidFill>
        </p:spPr>
        <p:txBody>
          <a:bodyPr wrap="square">
            <a:spAutoFit/>
          </a:bodyPr>
          <a:lstStyle/>
          <a:p>
            <a:pPr algn="just"/>
            <a:r>
              <a:rPr lang="en-US" b="1" dirty="0">
                <a:solidFill>
                  <a:prstClr val="white"/>
                </a:solidFill>
                <a:latin typeface="Arial" panose="020B0604020202020204" pitchFamily="34" charset="0"/>
                <a:cs typeface="Arial" panose="020B0604020202020204" pitchFamily="34" charset="0"/>
              </a:rPr>
              <a:t>Although the spectral features of Raman and infrared spectra can be interpreted in a similar way the selection rules are different.</a:t>
            </a:r>
            <a:endParaRPr lang="ru-RU" b="1" dirty="0">
              <a:solidFill>
                <a:prstClr val="white"/>
              </a:solidFill>
              <a:latin typeface="Arial" panose="020B0604020202020204" pitchFamily="34" charset="0"/>
              <a:cs typeface="Arial" panose="020B0604020202020204" pitchFamily="34" charset="0"/>
            </a:endParaRPr>
          </a:p>
        </p:txBody>
      </p:sp>
      <p:sp>
        <p:nvSpPr>
          <p:cNvPr id="10" name="TextBox 9"/>
          <p:cNvSpPr txBox="1"/>
          <p:nvPr/>
        </p:nvSpPr>
        <p:spPr>
          <a:xfrm>
            <a:off x="2135559" y="4920658"/>
            <a:ext cx="7920880" cy="1600438"/>
          </a:xfrm>
          <a:prstGeom prst="rect">
            <a:avLst/>
          </a:prstGeom>
          <a:solidFill>
            <a:schemeClr val="bg1">
              <a:lumMod val="95000"/>
            </a:schemeClr>
          </a:solidFill>
        </p:spPr>
        <p:txBody>
          <a:bodyPr wrap="square" rtlCol="0">
            <a:spAutoFit/>
          </a:bodyPr>
          <a:lstStyle/>
          <a:p>
            <a:pPr marL="342900" indent="-342900" algn="just">
              <a:buFont typeface="Wingdings" panose="05000000000000000000" pitchFamily="2" charset="2"/>
              <a:buChar char="v"/>
            </a:pPr>
            <a:r>
              <a:rPr lang="en-US" sz="2000" b="1" dirty="0">
                <a:solidFill>
                  <a:prstClr val="black"/>
                </a:solidFill>
                <a:latin typeface="Arial" panose="020B0604020202020204" pitchFamily="34" charset="0"/>
                <a:cs typeface="Arial" panose="020B0604020202020204" pitchFamily="34" charset="0"/>
              </a:rPr>
              <a:t>Infrared absorption is sensitive to the change of the dipole moment </a:t>
            </a:r>
            <a:r>
              <a:rPr lang="en-US" sz="2000" b="1" i="1" dirty="0">
                <a:solidFill>
                  <a:prstClr val="black"/>
                </a:solidFill>
                <a:latin typeface="Arial" panose="020B0604020202020204" pitchFamily="34" charset="0"/>
                <a:cs typeface="Arial" panose="020B0604020202020204" pitchFamily="34" charset="0"/>
              </a:rPr>
              <a:t>µ</a:t>
            </a:r>
            <a:r>
              <a:rPr lang="en-US" sz="2000" b="1" dirty="0">
                <a:solidFill>
                  <a:prstClr val="black"/>
                </a:solidFill>
                <a:latin typeface="Arial" panose="020B0604020202020204" pitchFamily="34" charset="0"/>
                <a:cs typeface="Arial" panose="020B0604020202020204" pitchFamily="34" charset="0"/>
              </a:rPr>
              <a:t> during the vibration.</a:t>
            </a:r>
            <a:endParaRPr lang="en-US" dirty="0">
              <a:solidFill>
                <a:prstClr val="black"/>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v"/>
            </a:pPr>
            <a:endParaRPr lang="en-US" dirty="0">
              <a:solidFill>
                <a:prstClr val="black"/>
              </a:solidFill>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v"/>
            </a:pPr>
            <a:r>
              <a:rPr lang="en-US" sz="2000" b="1" dirty="0">
                <a:solidFill>
                  <a:prstClr val="black"/>
                </a:solidFill>
                <a:latin typeface="Arial" panose="020B0604020202020204" pitchFamily="34" charset="0"/>
                <a:cs typeface="Arial" panose="020B0604020202020204" pitchFamily="34" charset="0"/>
              </a:rPr>
              <a:t>A Raman active vibration is sensitive to the change of polarizability </a:t>
            </a:r>
            <a:r>
              <a:rPr lang="en-US" sz="2000" b="1" i="1" dirty="0">
                <a:solidFill>
                  <a:prstClr val="black"/>
                </a:solidFill>
                <a:latin typeface="Arial" panose="020B0604020202020204" pitchFamily="34" charset="0"/>
                <a:cs typeface="Arial" panose="020B0604020202020204" pitchFamily="34" charset="0"/>
              </a:rPr>
              <a:t>ɑ</a:t>
            </a:r>
            <a:r>
              <a:rPr lang="en-US" sz="2000" b="1" dirty="0">
                <a:solidFill>
                  <a:prstClr val="black"/>
                </a:solidFill>
                <a:latin typeface="Arial" panose="020B0604020202020204" pitchFamily="34" charset="0"/>
                <a:cs typeface="Arial" panose="020B0604020202020204" pitchFamily="34" charset="0"/>
              </a:rPr>
              <a:t> during the vibration. </a:t>
            </a:r>
            <a:endParaRPr lang="ru-RU" sz="20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993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7|9"/>
</p:tagLst>
</file>

<file path=ppt/theme/_rels/theme12.xml.rels><?xml version="1.0" encoding="UTF-8" standalone="yes"?>
<Relationships xmlns="http://schemas.openxmlformats.org/package/2006/relationships"><Relationship Id="rId1" Type="http://schemas.openxmlformats.org/officeDocument/2006/relationships/image" Target="../media/image2.jpeg"/></Relationships>
</file>

<file path=ppt/theme/_rels/theme2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Затмение">
  <a:themeElements>
    <a:clrScheme name="Затмение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fontScheme name="Затмение">
      <a:majorFont>
        <a:latin typeface="Arial"/>
        <a:ea typeface=""/>
        <a:cs typeface=""/>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Затмение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Затмение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Затмение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Затмение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Затмение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Затмение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Затмение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Затмение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Затмение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Затмение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Открытая">
  <a:themeElements>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Открытая">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3.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996633"/>
      </a:dk2>
      <a:lt2>
        <a:srgbClr val="FF9900"/>
      </a:lt2>
      <a:accent1>
        <a:srgbClr val="D60093"/>
      </a:accent1>
      <a:accent2>
        <a:srgbClr val="FFFF66"/>
      </a:accent2>
      <a:accent3>
        <a:srgbClr val="CAB8AD"/>
      </a:accent3>
      <a:accent4>
        <a:srgbClr val="DADADA"/>
      </a:accent4>
      <a:accent5>
        <a:srgbClr val="E8AAC8"/>
      </a:accent5>
      <a:accent6>
        <a:srgbClr val="E7E75C"/>
      </a:accent6>
      <a:hlink>
        <a:srgbClr val="FF9933"/>
      </a:hlink>
      <a:folHlink>
        <a:srgbClr val="FFCCFF"/>
      </a:folHlink>
    </a:clrScheme>
    <a:fontScheme name="Оформление по умолчанию">
      <a:majorFont>
        <a:latin typeface="Verdana"/>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996633"/>
        </a:dk2>
        <a:lt2>
          <a:srgbClr val="FF9900"/>
        </a:lt2>
        <a:accent1>
          <a:srgbClr val="D60093"/>
        </a:accent1>
        <a:accent2>
          <a:srgbClr val="FFFF66"/>
        </a:accent2>
        <a:accent3>
          <a:srgbClr val="CAB8AD"/>
        </a:accent3>
        <a:accent4>
          <a:srgbClr val="DADADA"/>
        </a:accent4>
        <a:accent5>
          <a:srgbClr val="E8AAC8"/>
        </a:accent5>
        <a:accent6>
          <a:srgbClr val="E7E75C"/>
        </a:accent6>
        <a:hlink>
          <a:srgbClr val="FF9933"/>
        </a:hlink>
        <a:folHlink>
          <a:srgbClr val="FFCCFF"/>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FFFFCC"/>
        </a:dk1>
        <a:lt1>
          <a:srgbClr val="FFFFFF"/>
        </a:lt1>
        <a:dk2>
          <a:srgbClr val="FFFFCC"/>
        </a:dk2>
        <a:lt2>
          <a:srgbClr val="996600"/>
        </a:lt2>
        <a:accent1>
          <a:srgbClr val="FFCC00"/>
        </a:accent1>
        <a:accent2>
          <a:srgbClr val="6666FF"/>
        </a:accent2>
        <a:accent3>
          <a:srgbClr val="FFFFE2"/>
        </a:accent3>
        <a:accent4>
          <a:srgbClr val="DADADA"/>
        </a:accent4>
        <a:accent5>
          <a:srgbClr val="FFE2AA"/>
        </a:accent5>
        <a:accent6>
          <a:srgbClr val="5C5CE7"/>
        </a:accent6>
        <a:hlink>
          <a:srgbClr val="999933"/>
        </a:hlink>
        <a:folHlink>
          <a:srgbClr val="99006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FFFFFF"/>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990066"/>
        </a:dk2>
        <a:lt2>
          <a:srgbClr val="008080"/>
        </a:lt2>
        <a:accent1>
          <a:srgbClr val="D60093"/>
        </a:accent1>
        <a:accent2>
          <a:srgbClr val="FFFF66"/>
        </a:accent2>
        <a:accent3>
          <a:srgbClr val="CAAAB8"/>
        </a:accent3>
        <a:accent4>
          <a:srgbClr val="DADADA"/>
        </a:accent4>
        <a:accent5>
          <a:srgbClr val="E8AAC8"/>
        </a:accent5>
        <a:accent6>
          <a:srgbClr val="E7E75C"/>
        </a:accent6>
        <a:hlink>
          <a:srgbClr val="FF9933"/>
        </a:hlink>
        <a:folHlink>
          <a:srgbClr val="FFCCFF"/>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8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2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4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5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9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_Легкий дым">
  <a:themeElements>
    <a:clrScheme name="Легкий дым">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22.xml><?xml version="1.0" encoding="utf-8"?>
<a:theme xmlns:a="http://schemas.openxmlformats.org/drawingml/2006/main" name="49_Оформление по умолчанию">
  <a:themeElements>
    <a:clrScheme name="5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5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Открытая">
  <a:themeElements>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Открытая">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4.xml><?xml version="1.0" encoding="utf-8"?>
<a:theme xmlns:a="http://schemas.openxmlformats.org/drawingml/2006/main" name="7_Затмение">
  <a:themeElements>
    <a:clrScheme name="Затмение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fontScheme name="Затмение">
      <a:majorFont>
        <a:latin typeface="Arial"/>
        <a:ea typeface=""/>
        <a:cs typeface=""/>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Затмение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Затмение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Затмение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Затмение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Затмение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Затмение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Затмение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Затмение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Затмение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Затмение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Презентация по мезителену и ксилолу1">
  <a:themeElements>
    <a:clrScheme name="Тема Offi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Тема Office">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Тема Offi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Тема Offic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Тема Offic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Тема Offic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Тема Offic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Тема Offic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Тема Offic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Тема Offic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Тема Offic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Затмение">
  <a:themeElements>
    <a:clrScheme name="Затмение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fontScheme name="Затмение">
      <a:majorFont>
        <a:latin typeface="Arial"/>
        <a:ea typeface=""/>
        <a:cs typeface=""/>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Затмение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Затмение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Затмение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Затмение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Затмение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Затмение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Затмение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Затмение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Затмение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Затмение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Ретро">
  <a:themeElements>
    <a:clrScheme name="Ретр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Ретр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Ретр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8.xml><?xml version="1.0" encoding="utf-8"?>
<a:theme xmlns:a="http://schemas.openxmlformats.org/drawingml/2006/main" name="48_Оформление по умолчанию">
  <a:themeElements>
    <a:clrScheme name="5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5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7401</TotalTime>
  <Words>3453</Words>
  <Application>Microsoft Office PowerPoint</Application>
  <PresentationFormat>Широкоэкранный</PresentationFormat>
  <Paragraphs>524</Paragraphs>
  <Slides>50</Slides>
  <Notes>50</Notes>
  <HiddenSlides>1</HiddenSlides>
  <MMClips>0</MMClips>
  <ScaleCrop>false</ScaleCrop>
  <HeadingPairs>
    <vt:vector size="8" baseType="variant">
      <vt:variant>
        <vt:lpstr>Использованные шрифты</vt:lpstr>
      </vt:variant>
      <vt:variant>
        <vt:i4>17</vt:i4>
      </vt:variant>
      <vt:variant>
        <vt:lpstr>Тема</vt:lpstr>
      </vt:variant>
      <vt:variant>
        <vt:i4>24</vt:i4>
      </vt:variant>
      <vt:variant>
        <vt:lpstr>Внедренные серверы OLE</vt:lpstr>
      </vt:variant>
      <vt:variant>
        <vt:i4>3</vt:i4>
      </vt:variant>
      <vt:variant>
        <vt:lpstr>Заголовки слайдов</vt:lpstr>
      </vt:variant>
      <vt:variant>
        <vt:i4>50</vt:i4>
      </vt:variant>
    </vt:vector>
  </HeadingPairs>
  <TitlesOfParts>
    <vt:vector size="94" baseType="lpstr">
      <vt:lpstr>Arial</vt:lpstr>
      <vt:lpstr>Calibri</vt:lpstr>
      <vt:lpstr>Calibri Light</vt:lpstr>
      <vt:lpstr>Cambria</vt:lpstr>
      <vt:lpstr>Century Gothic</vt:lpstr>
      <vt:lpstr>Comic Sans MS</vt:lpstr>
      <vt:lpstr>Copperplate Gothic Bold</vt:lpstr>
      <vt:lpstr>Lucida Sans Unicode</vt:lpstr>
      <vt:lpstr>Monotype Sorts</vt:lpstr>
      <vt:lpstr>Symbol</vt:lpstr>
      <vt:lpstr>Times New Roman</vt:lpstr>
      <vt:lpstr>Times-Bold</vt:lpstr>
      <vt:lpstr>Times-Roman</vt:lpstr>
      <vt:lpstr>Verdana</vt:lpstr>
      <vt:lpstr>Wingdings</vt:lpstr>
      <vt:lpstr>Wingdings 2</vt:lpstr>
      <vt:lpstr>Wingdings 3</vt:lpstr>
      <vt:lpstr>2_Тема Office</vt:lpstr>
      <vt:lpstr>6_Тема Office</vt:lpstr>
      <vt:lpstr>Презентация по мезителену и ксилолу1</vt:lpstr>
      <vt:lpstr>1_Office Theme</vt:lpstr>
      <vt:lpstr>6_Затмение</vt:lpstr>
      <vt:lpstr>34_Тема Office</vt:lpstr>
      <vt:lpstr>Ретро</vt:lpstr>
      <vt:lpstr>48_Оформление по умолчанию</vt:lpstr>
      <vt:lpstr>1_Тема Office</vt:lpstr>
      <vt:lpstr>7_Тема Office</vt:lpstr>
      <vt:lpstr>5_Затмение</vt:lpstr>
      <vt:lpstr>1_Открытая</vt:lpstr>
      <vt:lpstr>Оформление по умолчанию</vt:lpstr>
      <vt:lpstr>Office Theme</vt:lpstr>
      <vt:lpstr>3_Тема Office</vt:lpstr>
      <vt:lpstr>8_Тема Office</vt:lpstr>
      <vt:lpstr>21_Тема Office</vt:lpstr>
      <vt:lpstr>4_Тема Office</vt:lpstr>
      <vt:lpstr>5_Тема Office</vt:lpstr>
      <vt:lpstr>9_Тема Office</vt:lpstr>
      <vt:lpstr>1_Легкий дым</vt:lpstr>
      <vt:lpstr>49_Оформление по умолчанию</vt:lpstr>
      <vt:lpstr>2_Открытая</vt:lpstr>
      <vt:lpstr>7_Затмение</vt:lpstr>
      <vt:lpstr>PHOTO-PAINT</vt:lpstr>
      <vt:lpstr>Graph</vt:lpstr>
      <vt:lpstr>ChemSketch</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Picosecond CARS laser, “EKSPLA” (Lithuania) </vt:lpstr>
      <vt:lpstr>Презентация PowerPoint</vt:lpstr>
      <vt:lpstr>Raman, CARS and SHG (SONICC) imaging of bacteriorhodopsin (BR) crystals as a model of membrane proteins (MP)</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Neutrophils and NETosis NETs – Neutrophil Extracellular Traps  </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Arzumanyan Grigory</cp:lastModifiedBy>
  <cp:revision>1025</cp:revision>
  <cp:lastPrinted>2022-10-25T07:02:59Z</cp:lastPrinted>
  <dcterms:created xsi:type="dcterms:W3CDTF">2013-10-28T12:00:21Z</dcterms:created>
  <dcterms:modified xsi:type="dcterms:W3CDTF">2022-10-25T07:50:50Z</dcterms:modified>
</cp:coreProperties>
</file>