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9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0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1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2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3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4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19.xml" ContentType="application/vnd.openxmlformats-officedocument.presentationml.notesSlide+xml"/>
  <Override PartName="/ppt/tags/tag3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4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5.xml" ContentType="application/vnd.openxmlformats-officedocument.presentationml.tags+xml"/>
  <Override PartName="/ppt/notesSlides/notesSlide31.xml" ContentType="application/vnd.openxmlformats-officedocument.presentationml.notesSlide+xml"/>
  <Override PartName="/ppt/tags/tag6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7.xml" ContentType="application/vnd.openxmlformats-officedocument.presentationml.tags+xml"/>
  <Override PartName="/ppt/notesSlides/notesSlide34.xml" ContentType="application/vnd.openxmlformats-officedocument.presentationml.notesSlide+xml"/>
  <Override PartName="/ppt/tags/tag8.xml" ContentType="application/vnd.openxmlformats-officedocument.presentationml.tags+xml"/>
  <Override PartName="/ppt/notesSlides/notesSlide35.xml" ContentType="application/vnd.openxmlformats-officedocument.presentationml.notesSlide+xml"/>
  <Override PartName="/ppt/tags/tag9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35" r:id="rId6"/>
    <p:sldMasterId id="2147483748" r:id="rId7"/>
    <p:sldMasterId id="2147483761" r:id="rId8"/>
    <p:sldMasterId id="2147483792" r:id="rId9"/>
    <p:sldMasterId id="2147483806" r:id="rId10"/>
    <p:sldMasterId id="2147483819" r:id="rId11"/>
    <p:sldMasterId id="2147483831" r:id="rId12"/>
    <p:sldMasterId id="2147483849" r:id="rId13"/>
    <p:sldMasterId id="2147483864" r:id="rId14"/>
    <p:sldMasterId id="2147483879" r:id="rId15"/>
  </p:sldMasterIdLst>
  <p:notesMasterIdLst>
    <p:notesMasterId r:id="rId67"/>
  </p:notesMasterIdLst>
  <p:handoutMasterIdLst>
    <p:handoutMasterId r:id="rId68"/>
  </p:handoutMasterIdLst>
  <p:sldIdLst>
    <p:sldId id="614" r:id="rId16"/>
    <p:sldId id="758" r:id="rId17"/>
    <p:sldId id="621" r:id="rId18"/>
    <p:sldId id="1710" r:id="rId19"/>
    <p:sldId id="672" r:id="rId20"/>
    <p:sldId id="681" r:id="rId21"/>
    <p:sldId id="852" r:id="rId22"/>
    <p:sldId id="871" r:id="rId23"/>
    <p:sldId id="880" r:id="rId24"/>
    <p:sldId id="505" r:id="rId25"/>
    <p:sldId id="788" r:id="rId26"/>
    <p:sldId id="801" r:id="rId27"/>
    <p:sldId id="548" r:id="rId28"/>
    <p:sldId id="868" r:id="rId29"/>
    <p:sldId id="550" r:id="rId30"/>
    <p:sldId id="551" r:id="rId31"/>
    <p:sldId id="825" r:id="rId32"/>
    <p:sldId id="827" r:id="rId33"/>
    <p:sldId id="684" r:id="rId34"/>
    <p:sldId id="790" r:id="rId35"/>
    <p:sldId id="867" r:id="rId36"/>
    <p:sldId id="1637" r:id="rId37"/>
    <p:sldId id="849" r:id="rId38"/>
    <p:sldId id="1638" r:id="rId39"/>
    <p:sldId id="1708" r:id="rId40"/>
    <p:sldId id="1705" r:id="rId41"/>
    <p:sldId id="1704" r:id="rId42"/>
    <p:sldId id="682" r:id="rId43"/>
    <p:sldId id="1702" r:id="rId44"/>
    <p:sldId id="841" r:id="rId45"/>
    <p:sldId id="1640" r:id="rId46"/>
    <p:sldId id="1287" r:id="rId47"/>
    <p:sldId id="796" r:id="rId48"/>
    <p:sldId id="756" r:id="rId49"/>
    <p:sldId id="1645" r:id="rId50"/>
    <p:sldId id="1646" r:id="rId51"/>
    <p:sldId id="1647" r:id="rId52"/>
    <p:sldId id="1703" r:id="rId53"/>
    <p:sldId id="633" r:id="rId54"/>
    <p:sldId id="1288" r:id="rId55"/>
    <p:sldId id="804" r:id="rId56"/>
    <p:sldId id="1289" r:id="rId57"/>
    <p:sldId id="1290" r:id="rId58"/>
    <p:sldId id="771" r:id="rId59"/>
    <p:sldId id="773" r:id="rId60"/>
    <p:sldId id="1709" r:id="rId61"/>
    <p:sldId id="789" r:id="rId62"/>
    <p:sldId id="636" r:id="rId63"/>
    <p:sldId id="666" r:id="rId64"/>
    <p:sldId id="628" r:id="rId65"/>
    <p:sldId id="673" r:id="rId66"/>
  </p:sldIdLst>
  <p:sldSz cx="9144000" cy="6858000" type="screen4x3"/>
  <p:notesSz cx="7104063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kadiy Taranenko" initials="AT" lastIdx="10" clrIdx="0">
    <p:extLst>
      <p:ext uri="{19B8F6BF-5375-455C-9EA6-DF929625EA0E}">
        <p15:presenceInfo xmlns:p15="http://schemas.microsoft.com/office/powerpoint/2012/main" userId="6af8197be277c4db" providerId="Windows Live"/>
      </p:ext>
    </p:extLst>
  </p:cmAuthor>
  <p:cmAuthor id="2" name="Петр Парфенов" initials="ПП" lastIdx="6" clrIdx="1">
    <p:extLst>
      <p:ext uri="{19B8F6BF-5375-455C-9EA6-DF929625EA0E}">
        <p15:presenceInfo xmlns:p15="http://schemas.microsoft.com/office/powerpoint/2012/main" userId="aabe5716e90e97c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0"/>
    <a:srgbClr val="FFFFFF"/>
    <a:srgbClr val="33CC33"/>
    <a:srgbClr val="66FF33"/>
    <a:srgbClr val="009900"/>
    <a:srgbClr val="990099"/>
    <a:srgbClr val="0000FF"/>
    <a:srgbClr val="FFFF00"/>
    <a:srgbClr val="FF33CC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75" autoAdjust="0"/>
    <p:restoredTop sz="94646" autoAdjust="0"/>
  </p:normalViewPr>
  <p:slideViewPr>
    <p:cSldViewPr>
      <p:cViewPr varScale="1">
        <p:scale>
          <a:sx n="82" d="100"/>
          <a:sy n="82" d="100"/>
        </p:scale>
        <p:origin x="1339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286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3312" y="-102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openxmlformats.org/officeDocument/2006/relationships/slide" Target="slides/slide48.xml"/><Relationship Id="rId68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61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0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20T21:45:24.899" idx="10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20T21:45:24.899" idx="6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20T21:45:24.899" idx="5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 altLang="ru-RU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992" y="1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en-US" altLang="ru-RU"/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107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r>
              <a:rPr lang="en-US" altLang="ru-RU"/>
              <a:t>Yuri Riabov         QM2006 Shanghai                  Nov. 19, 2006</a:t>
            </a:r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992" y="9721107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AAB6E9F1-63B8-4395-862C-41442373140F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endParaRPr lang="en-US" altLang="ru-RU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992" y="1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endParaRPr lang="en-US" altLang="ru-RU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6513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407" y="4861441"/>
            <a:ext cx="5683250" cy="460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7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r>
              <a:rPr lang="en-US" altLang="ru-RU"/>
              <a:t>Yuri Riabov         QM2006 Shanghai                  Nov. 19, 2006</a:t>
            </a:r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992" y="9721107"/>
            <a:ext cx="3078427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10481795-BEC2-4D02-AF40-DF7C3D85021A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43013"/>
            <a:ext cx="4476750" cy="33575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D3B1A-181B-4672-AAAC-B1290729355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263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7D93871-1558-415B-897A-9CA0BC6CD277}" type="slidenum">
              <a:rPr lang="en-US" sz="1200">
                <a:solidFill>
                  <a:prstClr val="black"/>
                </a:solidFill>
              </a:rPr>
              <a:pPr/>
              <a:t>13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>
            <a:extLst>
              <a:ext uri="{FF2B5EF4-FFF2-40B4-BE49-F238E27FC236}">
                <a16:creationId xmlns:a16="http://schemas.microsoft.com/office/drawing/2014/main" id="{5F1EA891-D3DC-5420-B1A8-CE9183B07B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71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499826-B89A-465D-8F3D-32915D9B6F34}" type="slidenum">
              <a:rPr kumimoji="0" lang="en-GB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271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28355" name="Rectangle 2">
            <a:extLst>
              <a:ext uri="{FF2B5EF4-FFF2-40B4-BE49-F238E27FC236}">
                <a16:creationId xmlns:a16="http://schemas.microsoft.com/office/drawing/2014/main" id="{579046F1-4696-3EB8-42B5-F26183D2C3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6" name="Rectangle 3">
            <a:extLst>
              <a:ext uri="{FF2B5EF4-FFF2-40B4-BE49-F238E27FC236}">
                <a16:creationId xmlns:a16="http://schemas.microsoft.com/office/drawing/2014/main" id="{FBDB9452-991A-5764-374D-FD486F8602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ru-RU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4571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14F4C-ECD6-49BF-9090-3E132116EF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4571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4571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564C64-2D39-4A92-A8D8-58A592AC11A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4571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7">
            <a:extLst>
              <a:ext uri="{FF2B5EF4-FFF2-40B4-BE49-F238E27FC236}">
                <a16:creationId xmlns:a16="http://schemas.microsoft.com/office/drawing/2014/main" id="{201A8824-E5F0-F5D6-89BF-486C60FE11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71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7997B1-8341-450F-9D9A-929107CB96D2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79555" name="Rectangle 2">
            <a:extLst>
              <a:ext uri="{FF2B5EF4-FFF2-40B4-BE49-F238E27FC236}">
                <a16:creationId xmlns:a16="http://schemas.microsoft.com/office/drawing/2014/main" id="{6E00C173-3982-AA0B-4B80-FDF1086AAF3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6" name="Rectangle 3">
            <a:extLst>
              <a:ext uri="{FF2B5EF4-FFF2-40B4-BE49-F238E27FC236}">
                <a16:creationId xmlns:a16="http://schemas.microsoft.com/office/drawing/2014/main" id="{B020AAD6-849D-729D-6333-190CA65159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7">
            <a:extLst>
              <a:ext uri="{FF2B5EF4-FFF2-40B4-BE49-F238E27FC236}">
                <a16:creationId xmlns:a16="http://schemas.microsoft.com/office/drawing/2014/main" id="{6F364929-8283-42D2-4409-8F76AC85CC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71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A002A4-969D-4D77-AD04-17CEC27BB1DE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271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283651" name="Rectangle 2">
            <a:extLst>
              <a:ext uri="{FF2B5EF4-FFF2-40B4-BE49-F238E27FC236}">
                <a16:creationId xmlns:a16="http://schemas.microsoft.com/office/drawing/2014/main" id="{CBB9D734-A64D-A844-C4E9-910A77B2DB1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83652" name="Rectangle 3">
            <a:extLst>
              <a:ext uri="{FF2B5EF4-FFF2-40B4-BE49-F238E27FC236}">
                <a16:creationId xmlns:a16="http://schemas.microsoft.com/office/drawing/2014/main" id="{19509532-E4F3-578E-098B-EB92117C1B3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6700" y="1606550"/>
            <a:ext cx="4483100" cy="3362325"/>
          </a:xfrm>
          <a:ln/>
        </p:spPr>
      </p:sp>
      <p:sp>
        <p:nvSpPr>
          <p:cNvPr id="911" name="CustomShape 2"/>
          <p:cNvSpPr/>
          <p:nvPr/>
        </p:nvSpPr>
        <p:spPr>
          <a:xfrm>
            <a:off x="1042988" y="5095875"/>
            <a:ext cx="5470525" cy="44862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2" name="PlaceHolder 3"/>
          <p:cNvSpPr>
            <a:spLocks noGrp="1"/>
          </p:cNvSpPr>
          <p:nvPr>
            <p:ph type="body"/>
          </p:nvPr>
        </p:nvSpPr>
        <p:spPr>
          <a:xfrm>
            <a:off x="1044575" y="5095875"/>
            <a:ext cx="5468938" cy="4486275"/>
          </a:xfrm>
        </p:spPr>
        <p:txBody>
          <a:bodyPr tIns="45000" bIns="45000">
            <a:noAutofit/>
          </a:bodyPr>
          <a:lstStyle/>
          <a:p>
            <a:pPr>
              <a:defRPr/>
            </a:pPr>
            <a:endParaRPr lang="en-US" sz="20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01418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04DF436C-610F-A517-1011-9D5C6DE625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71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5C0575-DB14-4550-8A57-C12F426FBCB0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71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90B2CE92-BBF0-DC69-EA35-5CC99FD853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8CEEDEF8-B946-3807-D678-BBC9B8D516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7">
            <a:extLst>
              <a:ext uri="{FF2B5EF4-FFF2-40B4-BE49-F238E27FC236}">
                <a16:creationId xmlns:a16="http://schemas.microsoft.com/office/drawing/2014/main" id="{9A25E582-63F0-CA20-D804-A2E10E9099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D20A9F-E4FF-4CD2-BEA0-13964A426834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4915" name="Rectangle 2">
            <a:extLst>
              <a:ext uri="{FF2B5EF4-FFF2-40B4-BE49-F238E27FC236}">
                <a16:creationId xmlns:a16="http://schemas.microsoft.com/office/drawing/2014/main" id="{021F6828-8975-C41E-1251-5536D854D8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6" name="Rectangle 3">
            <a:extLst>
              <a:ext uri="{FF2B5EF4-FFF2-40B4-BE49-F238E27FC236}">
                <a16:creationId xmlns:a16="http://schemas.microsoft.com/office/drawing/2014/main" id="{0C64B5FD-52C4-55BE-3E85-B7C1AC3DE3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981B945D-D17A-F63E-E386-6CBC3ADD20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71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D0599B-0E58-4C30-A9C3-56203C30183D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2A0FD8A4-5CAA-F264-1BAB-48E64D4BAB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CE2770EC-2C28-AFE8-9941-D802B98213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6700" y="1606550"/>
            <a:ext cx="4483100" cy="3362325"/>
          </a:xfrm>
          <a:ln/>
        </p:spPr>
      </p:sp>
      <p:sp>
        <p:nvSpPr>
          <p:cNvPr id="911" name="CustomShape 2"/>
          <p:cNvSpPr/>
          <p:nvPr/>
        </p:nvSpPr>
        <p:spPr>
          <a:xfrm>
            <a:off x="1042988" y="5095875"/>
            <a:ext cx="5470525" cy="44862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2" name="PlaceHolder 3"/>
          <p:cNvSpPr>
            <a:spLocks noGrp="1"/>
          </p:cNvSpPr>
          <p:nvPr>
            <p:ph type="body"/>
          </p:nvPr>
        </p:nvSpPr>
        <p:spPr>
          <a:xfrm>
            <a:off x="1044575" y="5095875"/>
            <a:ext cx="5468938" cy="4486275"/>
          </a:xfrm>
        </p:spPr>
        <p:txBody>
          <a:bodyPr tIns="45000" bIns="45000">
            <a:noAutofit/>
          </a:bodyPr>
          <a:lstStyle/>
          <a:p>
            <a:pPr>
              <a:defRPr/>
            </a:pPr>
            <a:endParaRPr lang="en-US" sz="20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15426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>
            <a:extLst>
              <a:ext uri="{FF2B5EF4-FFF2-40B4-BE49-F238E27FC236}">
                <a16:creationId xmlns:a16="http://schemas.microsoft.com/office/drawing/2014/main" id="{EBD4D821-C52D-FD77-FAD1-AAA2BC3C56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71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139D6-0727-4D50-9F77-66D23D66D116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6307" name="Rectangle 2">
            <a:extLst>
              <a:ext uri="{FF2B5EF4-FFF2-40B4-BE49-F238E27FC236}">
                <a16:creationId xmlns:a16="http://schemas.microsoft.com/office/drawing/2014/main" id="{89FDB8EB-58CD-5EA1-E31F-827AC72C82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>
            <a:extLst>
              <a:ext uri="{FF2B5EF4-FFF2-40B4-BE49-F238E27FC236}">
                <a16:creationId xmlns:a16="http://schemas.microsoft.com/office/drawing/2014/main" id="{6ED6676C-1669-88E7-CE6F-A9EA4F62BB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6700" y="1606550"/>
            <a:ext cx="4483100" cy="3362325"/>
          </a:xfrm>
          <a:ln/>
        </p:spPr>
      </p:sp>
      <p:sp>
        <p:nvSpPr>
          <p:cNvPr id="911" name="CustomShape 2"/>
          <p:cNvSpPr/>
          <p:nvPr/>
        </p:nvSpPr>
        <p:spPr>
          <a:xfrm>
            <a:off x="1042988" y="5095875"/>
            <a:ext cx="5470525" cy="44862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2" name="PlaceHolder 3"/>
          <p:cNvSpPr>
            <a:spLocks noGrp="1"/>
          </p:cNvSpPr>
          <p:nvPr>
            <p:ph type="body"/>
          </p:nvPr>
        </p:nvSpPr>
        <p:spPr>
          <a:xfrm>
            <a:off x="1044575" y="5095875"/>
            <a:ext cx="5468938" cy="4486275"/>
          </a:xfrm>
        </p:spPr>
        <p:txBody>
          <a:bodyPr tIns="45000" bIns="45000">
            <a:noAutofit/>
          </a:bodyPr>
          <a:lstStyle/>
          <a:p>
            <a:pPr>
              <a:defRPr/>
            </a:pPr>
            <a:endParaRPr lang="en-US" sz="20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05140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6700" y="1606550"/>
            <a:ext cx="4483100" cy="3362325"/>
          </a:xfrm>
          <a:ln/>
        </p:spPr>
      </p:sp>
      <p:sp>
        <p:nvSpPr>
          <p:cNvPr id="911" name="CustomShape 2"/>
          <p:cNvSpPr/>
          <p:nvPr/>
        </p:nvSpPr>
        <p:spPr>
          <a:xfrm>
            <a:off x="1042988" y="5095875"/>
            <a:ext cx="5470525" cy="44862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2" name="PlaceHolder 3"/>
          <p:cNvSpPr>
            <a:spLocks noGrp="1"/>
          </p:cNvSpPr>
          <p:nvPr>
            <p:ph type="body"/>
          </p:nvPr>
        </p:nvSpPr>
        <p:spPr>
          <a:xfrm>
            <a:off x="1044575" y="5095875"/>
            <a:ext cx="5468938" cy="4486275"/>
          </a:xfrm>
        </p:spPr>
        <p:txBody>
          <a:bodyPr tIns="45000" bIns="45000">
            <a:noAutofit/>
          </a:bodyPr>
          <a:lstStyle/>
          <a:p>
            <a:pPr>
              <a:defRPr/>
            </a:pPr>
            <a:endParaRPr lang="en-US" sz="20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16554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736996CA-107E-54A3-3951-CEA877191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3437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927100"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1pPr>
            <a:lvl2pPr defTabSz="927100"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2pPr>
            <a:lvl3pPr defTabSz="927100"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3pPr>
            <a:lvl4pPr defTabSz="927100"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4pPr>
            <a:lvl5pPr defTabSz="927100"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anose="020F0502020204030204" pitchFamily="34" charset="0"/>
                <a:cs typeface="Noto Sans CJK SC" charset="0"/>
              </a:defRPr>
            </a:lvl9pPr>
          </a:lstStyle>
          <a:p>
            <a:pPr marL="0" marR="0" lvl="0" indent="0" algn="r" defTabSz="927100" rtl="0" eaLnBrk="0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04E2A3-8B16-40BA-9CB1-B99A691A190F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0" marR="0" lvl="0" indent="0" algn="r" defTabSz="927100" rtl="0" eaLnBrk="0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9C4F1111-97B0-49E7-7A37-88C755E13F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0013" y="763588"/>
            <a:ext cx="5030787" cy="3771900"/>
          </a:xfrm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8F7DB17E-65D7-6900-C62E-3815A04D6882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>
          <a:xfrm>
            <a:off x="701675" y="4387850"/>
            <a:ext cx="5607050" cy="4156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6700" y="1606550"/>
            <a:ext cx="4483100" cy="3362325"/>
          </a:xfrm>
          <a:ln/>
        </p:spPr>
      </p:sp>
      <p:sp>
        <p:nvSpPr>
          <p:cNvPr id="911" name="CustomShape 2"/>
          <p:cNvSpPr/>
          <p:nvPr/>
        </p:nvSpPr>
        <p:spPr>
          <a:xfrm>
            <a:off x="1042988" y="5095875"/>
            <a:ext cx="5470525" cy="44862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2" name="PlaceHolder 3"/>
          <p:cNvSpPr>
            <a:spLocks noGrp="1"/>
          </p:cNvSpPr>
          <p:nvPr>
            <p:ph type="body"/>
          </p:nvPr>
        </p:nvSpPr>
        <p:spPr>
          <a:xfrm>
            <a:off x="1044575" y="5095875"/>
            <a:ext cx="5468938" cy="4486275"/>
          </a:xfrm>
        </p:spPr>
        <p:txBody>
          <a:bodyPr tIns="45000" bIns="45000">
            <a:noAutofit/>
          </a:bodyPr>
          <a:lstStyle/>
          <a:p>
            <a:pPr>
              <a:defRPr/>
            </a:pPr>
            <a:endParaRPr lang="en-US" sz="20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14368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1A98CE-777C-40D1-B98D-C22C243103BC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6700" y="1606550"/>
            <a:ext cx="4483100" cy="3362325"/>
          </a:xfrm>
          <a:ln/>
        </p:spPr>
      </p:sp>
      <p:sp>
        <p:nvSpPr>
          <p:cNvPr id="911" name="CustomShape 2"/>
          <p:cNvSpPr/>
          <p:nvPr/>
        </p:nvSpPr>
        <p:spPr>
          <a:xfrm>
            <a:off x="1042988" y="5095875"/>
            <a:ext cx="5470525" cy="44862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2" name="PlaceHolder 3"/>
          <p:cNvSpPr>
            <a:spLocks noGrp="1"/>
          </p:cNvSpPr>
          <p:nvPr>
            <p:ph type="body"/>
          </p:nvPr>
        </p:nvSpPr>
        <p:spPr>
          <a:xfrm>
            <a:off x="1044575" y="5095875"/>
            <a:ext cx="5468938" cy="4486275"/>
          </a:xfrm>
        </p:spPr>
        <p:txBody>
          <a:bodyPr tIns="45000" bIns="45000">
            <a:noAutofit/>
          </a:bodyPr>
          <a:lstStyle/>
          <a:p>
            <a:pPr>
              <a:defRPr/>
            </a:pPr>
            <a:endParaRPr lang="en-US" sz="20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28339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6700" y="1606550"/>
            <a:ext cx="4483100" cy="3362325"/>
          </a:xfrm>
          <a:ln/>
        </p:spPr>
      </p:sp>
      <p:sp>
        <p:nvSpPr>
          <p:cNvPr id="911" name="CustomShape 2"/>
          <p:cNvSpPr/>
          <p:nvPr/>
        </p:nvSpPr>
        <p:spPr>
          <a:xfrm>
            <a:off x="1042988" y="5095875"/>
            <a:ext cx="5470525" cy="44862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2" name="PlaceHolder 3"/>
          <p:cNvSpPr>
            <a:spLocks noGrp="1"/>
          </p:cNvSpPr>
          <p:nvPr>
            <p:ph type="body"/>
          </p:nvPr>
        </p:nvSpPr>
        <p:spPr>
          <a:xfrm>
            <a:off x="1044575" y="5095875"/>
            <a:ext cx="5468938" cy="4486275"/>
          </a:xfrm>
        </p:spPr>
        <p:txBody>
          <a:bodyPr tIns="45000" bIns="45000">
            <a:noAutofit/>
          </a:bodyPr>
          <a:lstStyle/>
          <a:p>
            <a:pPr>
              <a:defRPr/>
            </a:pPr>
            <a:endParaRPr lang="en-US" sz="20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02992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6700" y="1606550"/>
            <a:ext cx="4483100" cy="3362325"/>
          </a:xfrm>
          <a:ln/>
        </p:spPr>
      </p:sp>
      <p:sp>
        <p:nvSpPr>
          <p:cNvPr id="911" name="CustomShape 2"/>
          <p:cNvSpPr/>
          <p:nvPr/>
        </p:nvSpPr>
        <p:spPr>
          <a:xfrm>
            <a:off x="1042988" y="5095875"/>
            <a:ext cx="5470525" cy="44862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2" name="PlaceHolder 3"/>
          <p:cNvSpPr>
            <a:spLocks noGrp="1"/>
          </p:cNvSpPr>
          <p:nvPr>
            <p:ph type="body"/>
          </p:nvPr>
        </p:nvSpPr>
        <p:spPr>
          <a:xfrm>
            <a:off x="1044575" y="5095875"/>
            <a:ext cx="5468938" cy="4486275"/>
          </a:xfrm>
        </p:spPr>
        <p:txBody>
          <a:bodyPr tIns="45000" bIns="45000">
            <a:noAutofit/>
          </a:bodyPr>
          <a:lstStyle/>
          <a:p>
            <a:pPr>
              <a:defRPr/>
            </a:pPr>
            <a:endParaRPr lang="en-US" sz="20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12813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6700" y="1606550"/>
            <a:ext cx="4483100" cy="3362325"/>
          </a:xfrm>
          <a:ln/>
        </p:spPr>
      </p:sp>
      <p:sp>
        <p:nvSpPr>
          <p:cNvPr id="911" name="CustomShape 2"/>
          <p:cNvSpPr/>
          <p:nvPr/>
        </p:nvSpPr>
        <p:spPr>
          <a:xfrm>
            <a:off x="1042988" y="5095875"/>
            <a:ext cx="5470525" cy="44862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2" name="PlaceHolder 3"/>
          <p:cNvSpPr>
            <a:spLocks noGrp="1"/>
          </p:cNvSpPr>
          <p:nvPr>
            <p:ph type="body"/>
          </p:nvPr>
        </p:nvSpPr>
        <p:spPr>
          <a:xfrm>
            <a:off x="1044575" y="5095875"/>
            <a:ext cx="5468938" cy="4486275"/>
          </a:xfrm>
        </p:spPr>
        <p:txBody>
          <a:bodyPr tIns="45000" bIns="45000">
            <a:noAutofit/>
          </a:bodyPr>
          <a:lstStyle/>
          <a:p>
            <a:pPr>
              <a:defRPr/>
            </a:pPr>
            <a:endParaRPr lang="en-US" sz="20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6369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36700" y="1606550"/>
            <a:ext cx="4483100" cy="3362325"/>
          </a:xfrm>
          <a:ln/>
        </p:spPr>
      </p:sp>
      <p:sp>
        <p:nvSpPr>
          <p:cNvPr id="911" name="CustomShape 2"/>
          <p:cNvSpPr/>
          <p:nvPr/>
        </p:nvSpPr>
        <p:spPr>
          <a:xfrm>
            <a:off x="1042988" y="5095875"/>
            <a:ext cx="5470525" cy="44862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2" name="PlaceHolder 3"/>
          <p:cNvSpPr>
            <a:spLocks noGrp="1"/>
          </p:cNvSpPr>
          <p:nvPr>
            <p:ph type="body"/>
          </p:nvPr>
        </p:nvSpPr>
        <p:spPr>
          <a:xfrm>
            <a:off x="1044575" y="5095875"/>
            <a:ext cx="5468938" cy="4486275"/>
          </a:xfrm>
        </p:spPr>
        <p:txBody>
          <a:bodyPr tIns="45000" bIns="45000">
            <a:noAutofit/>
          </a:bodyPr>
          <a:lstStyle/>
          <a:p>
            <a:pPr>
              <a:defRPr/>
            </a:pPr>
            <a:endParaRPr lang="en-US" sz="20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22864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2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1920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215900" marR="0" lvl="0" indent="-192088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F542573E-6CFA-4BEB-B1D2-C68139C46E29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215900" marR="0" lvl="0" indent="-192088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39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6867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51162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215900" marR="0" lvl="0" indent="-192088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24A68155-E987-48E4-A548-4EF210EAA1FE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215900" marR="0" lvl="0" indent="-192088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39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6868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54337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215900" marR="0" lvl="0" indent="-192088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F482AF0A-29EE-4620-A113-632337778F42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215900" marR="0" lvl="0" indent="-192088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39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686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57512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215900" marR="0" lvl="0" indent="-192088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36498002-3673-400C-B4D2-8C1FDFE79CC9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215900" marR="0" lvl="0" indent="-192088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39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6870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5910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215900" marR="0" lvl="0" indent="-192088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4AADBE46-0587-4002-B12D-4024F9FD23FB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215900" marR="0" lvl="0" indent="-192088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39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6871" name="Rectangle 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1143000"/>
            <a:ext cx="4102100" cy="30765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72" name="Text Box 6"/>
          <p:cNvSpPr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76875" cy="3590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</a:pPr>
            <a:endParaRPr lang="en-US" altLang="ru-RU" dirty="0">
              <a:cs typeface="AR PL SungtiL G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705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1A98CE-777C-40D1-B98D-C22C243103B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806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>
            <a:extLst>
              <a:ext uri="{FF2B5EF4-FFF2-40B4-BE49-F238E27FC236}">
                <a16:creationId xmlns:a16="http://schemas.microsoft.com/office/drawing/2014/main" id="{B75C3E36-0CF1-D692-61BA-B98CC2F7A0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71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16A2D1-DADB-4623-96AD-A766E8762460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1555" name="Rectangle 2">
            <a:extLst>
              <a:ext uri="{FF2B5EF4-FFF2-40B4-BE49-F238E27FC236}">
                <a16:creationId xmlns:a16="http://schemas.microsoft.com/office/drawing/2014/main" id="{9AD832DB-A432-73E6-4662-D99370DA9A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>
            <a:extLst>
              <a:ext uri="{FF2B5EF4-FFF2-40B4-BE49-F238E27FC236}">
                <a16:creationId xmlns:a16="http://schemas.microsoft.com/office/drawing/2014/main" id="{CE9AA861-FEB9-F62B-5784-A38A96ADC5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DDE006-8976-442C-8A17-D9F432601B1F}" type="slidenum">
              <a:rPr lang="en-US"/>
              <a:pPr/>
              <a:t>42</a:t>
            </a:fld>
            <a:endParaRPr lang="en-US"/>
          </a:p>
        </p:txBody>
      </p:sp>
      <p:sp>
        <p:nvSpPr>
          <p:cNvPr id="68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1A98CE-777C-40D1-B98D-C22C243103BC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>
            <a:extLst>
              <a:ext uri="{FF2B5EF4-FFF2-40B4-BE49-F238E27FC236}">
                <a16:creationId xmlns:a16="http://schemas.microsoft.com/office/drawing/2014/main" id="{99F0E8D8-4BC1-7B6A-5245-44036326DC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C25D742-5AA6-4A2E-A934-F32E7671A914}" type="slidenum">
              <a:rPr lang="en-US" altLang="ru-RU" b="0" smtClean="0">
                <a:latin typeface="Times New Roman" panose="02020603050405020304" pitchFamily="18" charset="0"/>
              </a:rPr>
              <a:pPr/>
              <a:t>44</a:t>
            </a:fld>
            <a:endParaRPr lang="en-US" altLang="ru-RU" b="0">
              <a:latin typeface="Times New Roman" panose="02020603050405020304" pitchFamily="18" charset="0"/>
            </a:endParaRPr>
          </a:p>
        </p:txBody>
      </p:sp>
      <p:sp>
        <p:nvSpPr>
          <p:cNvPr id="145411" name="Rectangle 2">
            <a:extLst>
              <a:ext uri="{FF2B5EF4-FFF2-40B4-BE49-F238E27FC236}">
                <a16:creationId xmlns:a16="http://schemas.microsoft.com/office/drawing/2014/main" id="{36CC7CE5-DD3E-F061-B5E9-B9718329F5D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>
            <a:extLst>
              <a:ext uri="{FF2B5EF4-FFF2-40B4-BE49-F238E27FC236}">
                <a16:creationId xmlns:a16="http://schemas.microsoft.com/office/drawing/2014/main" id="{99FE7F05-C3F8-ABB8-C444-D868434A8B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>
            <a:extLst>
              <a:ext uri="{FF2B5EF4-FFF2-40B4-BE49-F238E27FC236}">
                <a16:creationId xmlns:a16="http://schemas.microsoft.com/office/drawing/2014/main" id="{84889FB6-D00A-C379-04FD-6B93B19439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71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A3EABD-B922-4B2E-B37D-E99DC180602E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7459" name="Rectangle 2">
            <a:extLst>
              <a:ext uri="{FF2B5EF4-FFF2-40B4-BE49-F238E27FC236}">
                <a16:creationId xmlns:a16="http://schemas.microsoft.com/office/drawing/2014/main" id="{15315F4B-42DB-73C4-B8AB-402ECD13B8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>
            <a:extLst>
              <a:ext uri="{FF2B5EF4-FFF2-40B4-BE49-F238E27FC236}">
                <a16:creationId xmlns:a16="http://schemas.microsoft.com/office/drawing/2014/main" id="{056C5423-77A8-E155-5C38-34D9971266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2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1920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215900" marR="0" lvl="0" indent="-192088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E311FB90-FF04-474F-B815-517D2469926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215900" marR="0" lvl="0" indent="-192088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46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1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51162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215900" marR="0" lvl="0" indent="-192088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D600C941-745C-45D1-B03D-A213BF2F1A53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215900" marR="0" lvl="0" indent="-192088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46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16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54337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215900" marR="0" lvl="0" indent="-192088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E0E90E0F-F2D8-439E-B314-E08AA684BDAF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215900" marR="0" lvl="0" indent="-192088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46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1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57512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215900" marR="0" lvl="0" indent="-192088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B9F8830B-C8A1-48A2-AC4C-51916A48D38F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215900" marR="0" lvl="0" indent="-192088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46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18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5910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215900" marR="0" lvl="0" indent="-192088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4F30564F-AABE-445B-B2AB-E05BC56EE0B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215900" marR="0" lvl="0" indent="-192088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46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19" name="Rectangle 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1143000"/>
            <a:ext cx="4102100" cy="30765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20" name="Text Box 6"/>
          <p:cNvSpPr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76875" cy="3590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</a:pPr>
            <a:endParaRPr lang="en-US" altLang="ru-RU" dirty="0">
              <a:cs typeface="AR PL SungtiL G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6244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2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215900" indent="-1920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215900" marR="0" lvl="0" indent="-192088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E311FB90-FF04-474F-B815-517D2469926C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215900" marR="0" lvl="0" indent="-192088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47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1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51162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215900" marR="0" lvl="0" indent="-192088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D600C941-745C-45D1-B03D-A213BF2F1A53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215900" marR="0" lvl="0" indent="-192088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47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16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54337" cy="44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215900" marR="0" lvl="0" indent="-192088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E0E90E0F-F2D8-439E-B314-E08AA684BDAF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215900" marR="0" lvl="0" indent="-192088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47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17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57512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215900" marR="0" lvl="0" indent="-192088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B9F8830B-C8A1-48A2-AC4C-51916A48D38F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215900" marR="0" lvl="0" indent="-192088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47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18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5910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marL="215900" indent="-1920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215900" marR="0" lvl="0" indent="-192088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211138" algn="l"/>
                <a:tab pos="658813" algn="l"/>
                <a:tab pos="1108075" algn="l"/>
                <a:tab pos="1557338" algn="l"/>
                <a:tab pos="2006600" algn="l"/>
                <a:tab pos="2455863" algn="l"/>
                <a:tab pos="2905125" algn="l"/>
                <a:tab pos="3354388" algn="l"/>
                <a:tab pos="3803650" algn="l"/>
                <a:tab pos="4252913" algn="l"/>
                <a:tab pos="4702175" algn="l"/>
                <a:tab pos="5151438" algn="l"/>
                <a:tab pos="5600700" algn="l"/>
                <a:tab pos="6049963" algn="l"/>
                <a:tab pos="6499225" algn="l"/>
                <a:tab pos="6948488" algn="l"/>
                <a:tab pos="7397750" algn="l"/>
                <a:tab pos="7847013" algn="l"/>
                <a:tab pos="8296275" algn="l"/>
                <a:tab pos="8745538" algn="l"/>
                <a:tab pos="9194800" algn="l"/>
                <a:tab pos="9429750" algn="l"/>
                <a:tab pos="9879013" algn="l"/>
                <a:tab pos="10328275" algn="l"/>
                <a:tab pos="10777538" algn="l"/>
              </a:tabLst>
              <a:defRPr/>
            </a:pPr>
            <a:fld id="{4F30564F-AABE-445B-B2AB-E05BC56EE0B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215900" marR="0" lvl="0" indent="-192088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211138" algn="l"/>
                  <a:tab pos="658813" algn="l"/>
                  <a:tab pos="1108075" algn="l"/>
                  <a:tab pos="1557338" algn="l"/>
                  <a:tab pos="2006600" algn="l"/>
                  <a:tab pos="2455863" algn="l"/>
                  <a:tab pos="2905125" algn="l"/>
                  <a:tab pos="3354388" algn="l"/>
                  <a:tab pos="3803650" algn="l"/>
                  <a:tab pos="4252913" algn="l"/>
                  <a:tab pos="4702175" algn="l"/>
                  <a:tab pos="5151438" algn="l"/>
                  <a:tab pos="5600700" algn="l"/>
                  <a:tab pos="6049963" algn="l"/>
                  <a:tab pos="6499225" algn="l"/>
                  <a:tab pos="6948488" algn="l"/>
                  <a:tab pos="7397750" algn="l"/>
                  <a:tab pos="7847013" algn="l"/>
                  <a:tab pos="8296275" algn="l"/>
                  <a:tab pos="8745538" algn="l"/>
                  <a:tab pos="9194800" algn="l"/>
                  <a:tab pos="9429750" algn="l"/>
                  <a:tab pos="9879013" algn="l"/>
                  <a:tab pos="10328275" algn="l"/>
                  <a:tab pos="10777538" algn="l"/>
                </a:tabLst>
                <a:defRPr/>
              </a:pPr>
              <a:t>47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8919" name="Rectangle 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1143000"/>
            <a:ext cx="4102100" cy="307657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20" name="Text Box 6"/>
          <p:cNvSpPr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76875" cy="3590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spcBef>
                <a:spcPts val="450"/>
              </a:spcBef>
              <a:buClrTx/>
              <a:buFontTx/>
              <a:buNone/>
              <a:tabLst>
                <a:tab pos="0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  <a:tab pos="8980488" algn="l"/>
                <a:tab pos="9429750" algn="l"/>
                <a:tab pos="9879013" algn="l"/>
                <a:tab pos="10328275" algn="l"/>
                <a:tab pos="10777538" algn="l"/>
              </a:tabLst>
            </a:pPr>
            <a:endParaRPr lang="en-US" altLang="ru-RU" dirty="0">
              <a:cs typeface="AR PL SungtiL G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061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>
            <a:extLst>
              <a:ext uri="{FF2B5EF4-FFF2-40B4-BE49-F238E27FC236}">
                <a16:creationId xmlns:a16="http://schemas.microsoft.com/office/drawing/2014/main" id="{CBDA0147-1681-7CFD-E18B-8B7395106F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77D5C1C-5BAA-4DA8-A3B1-20512393AFC5}" type="slidenum">
              <a:rPr lang="en-US" altLang="ru-RU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7</a:t>
            </a:fld>
            <a:endParaRPr lang="en-US" altLang="ru-RU" b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5043" name="Rectangle 2">
            <a:extLst>
              <a:ext uri="{FF2B5EF4-FFF2-40B4-BE49-F238E27FC236}">
                <a16:creationId xmlns:a16="http://schemas.microsoft.com/office/drawing/2014/main" id="{945C9076-23CF-FA9A-9E16-3A43F23390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>
            <a:extLst>
              <a:ext uri="{FF2B5EF4-FFF2-40B4-BE49-F238E27FC236}">
                <a16:creationId xmlns:a16="http://schemas.microsoft.com/office/drawing/2014/main" id="{3A8FC5AF-16CD-F427-FBB9-6EA736B3B1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>
            <a:extLst>
              <a:ext uri="{FF2B5EF4-FFF2-40B4-BE49-F238E27FC236}">
                <a16:creationId xmlns:a16="http://schemas.microsoft.com/office/drawing/2014/main" id="{7FDC7ADB-F6EA-3D42-B9B3-5A0874A8FC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55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530C0B-DFDE-49E1-BFD6-F0680AEDB3F0}" type="slidenum">
              <a:rPr kumimoji="0" lang="en-GB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255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7091" name="Rectangle 2">
            <a:extLst>
              <a:ext uri="{FF2B5EF4-FFF2-40B4-BE49-F238E27FC236}">
                <a16:creationId xmlns:a16="http://schemas.microsoft.com/office/drawing/2014/main" id="{BE5DF876-E1D3-8724-F347-41870C5E2D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2" name="Rectangle 3">
            <a:extLst>
              <a:ext uri="{FF2B5EF4-FFF2-40B4-BE49-F238E27FC236}">
                <a16:creationId xmlns:a16="http://schemas.microsoft.com/office/drawing/2014/main" id="{B51ED575-1E5E-41F3-1144-01840A7BC6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ru-RU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>
            <a:extLst>
              <a:ext uri="{FF2B5EF4-FFF2-40B4-BE49-F238E27FC236}">
                <a16:creationId xmlns:a16="http://schemas.microsoft.com/office/drawing/2014/main" id="{1D8051FC-3425-7994-FD67-E583A9BBD5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71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D7B07A-71D0-41EE-A833-C17B3E0BBDED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271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9139" name="Rectangle 2">
            <a:extLst>
              <a:ext uri="{FF2B5EF4-FFF2-40B4-BE49-F238E27FC236}">
                <a16:creationId xmlns:a16="http://schemas.microsoft.com/office/drawing/2014/main" id="{6C62A3A4-E220-E5F5-2E7F-044BD967C2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9140" name="Rectangle 3">
            <a:extLst>
              <a:ext uri="{FF2B5EF4-FFF2-40B4-BE49-F238E27FC236}">
                <a16:creationId xmlns:a16="http://schemas.microsoft.com/office/drawing/2014/main" id="{6075AFE4-C69D-8910-888F-988DD17ECF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01675" y="4387850"/>
            <a:ext cx="5607050" cy="415607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2954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7449854B-5B9B-E0B5-FE2C-EBE3EDABA7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692EFD-DFFE-4C25-98F5-E9A7E9DFF39B}" type="slidenum">
              <a:rPr kumimoji="0" lang="en-GB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8DFA7D8D-EBA4-EF06-F835-FDB898163A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6DE34EE5-2C71-869A-2455-DE097D672B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ru-RU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86995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>
            <a:extLst>
              <a:ext uri="{FF2B5EF4-FFF2-40B4-BE49-F238E27FC236}">
                <a16:creationId xmlns:a16="http://schemas.microsoft.com/office/drawing/2014/main" id="{BB216885-0D93-FF1D-17DE-880BA0A184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9CC330-4455-4447-83A9-5CEB52ABFDE4}" type="slidenum">
              <a:rPr lang="en-GB" altLang="ru-RU" b="0">
                <a:solidFill>
                  <a:srgbClr val="000000"/>
                </a:solidFill>
                <a:ea typeface="MS PGothic" panose="020B0600070205080204" pitchFamily="34" charset="-128"/>
              </a:rPr>
              <a:pPr/>
              <a:t>11</a:t>
            </a:fld>
            <a:endParaRPr lang="en-GB" altLang="ru-RU" b="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226307" name="Rectangle 2">
            <a:extLst>
              <a:ext uri="{FF2B5EF4-FFF2-40B4-BE49-F238E27FC236}">
                <a16:creationId xmlns:a16="http://schemas.microsoft.com/office/drawing/2014/main" id="{E5E4250A-078B-FA6A-9352-0E6AA058A6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>
            <a:extLst>
              <a:ext uri="{FF2B5EF4-FFF2-40B4-BE49-F238E27FC236}">
                <a16:creationId xmlns:a16="http://schemas.microsoft.com/office/drawing/2014/main" id="{21A16B2B-208D-0867-D6FB-2FBBBF8636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ru-RU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31">
            <a:extLst>
              <a:ext uri="{FF2B5EF4-FFF2-40B4-BE49-F238E27FC236}">
                <a16:creationId xmlns:a16="http://schemas.microsoft.com/office/drawing/2014/main" id="{A484A57B-FB66-97C2-DDB3-5312CA7AD2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71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71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271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24D086-2E3B-4793-93A7-52D0B5713772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271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1443" name="Rectangle 1026">
            <a:extLst>
              <a:ext uri="{FF2B5EF4-FFF2-40B4-BE49-F238E27FC236}">
                <a16:creationId xmlns:a16="http://schemas.microsoft.com/office/drawing/2014/main" id="{32B502B9-46F4-46E8-7B69-7B11BD4997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1027">
            <a:extLst>
              <a:ext uri="{FF2B5EF4-FFF2-40B4-BE49-F238E27FC236}">
                <a16:creationId xmlns:a16="http://schemas.microsoft.com/office/drawing/2014/main" id="{C08F3B07-4B9A-B3F9-2437-871047E1EB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0.bin"/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1.bin"/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2.bin"/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3.bin"/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4.bin"/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5.bin"/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6.bin"/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7.bin"/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8.bin"/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9.bin"/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30.bin"/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31.bin"/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32.bin"/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33.bin"/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34.bin"/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35.bin"/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36.bin"/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2.bin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3.bin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4.bin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5.bin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6.bin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7.bin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8.bin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9.bin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0.bin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1.bin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2.bin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3.bin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4.bin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5.bin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6.bin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7.bin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oleObject" Target="../embeddings/oleObject18.bin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Nucleus-2022, 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D7E1B4A-1D44-4CA4-A46B-1527CCB03E5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08689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Nucleus-2022, 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D345951-D715-4F6C-845B-FDB952CD732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521556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1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1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9A7BD7A-E5C7-DC1D-60D8-DC2F69458C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14D213-2AC1-B903-45AE-CECEBE9F36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B0ECD82-8CAE-34A0-D80C-9C8483D7E6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6540E-77B2-4374-A475-68942D02F3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56040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D2C5FE-483F-75A5-34F2-0248630C2A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5A1169-905C-B172-29E4-2A73106D9D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9C5F0E-D871-B814-623B-A0D77B9B9B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B9304-E492-4E46-B560-6B3D61A319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06668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37183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081" y="273352"/>
            <a:ext cx="8229377" cy="114468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081" y="1604514"/>
            <a:ext cx="8229377" cy="397715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41046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081" y="273352"/>
            <a:ext cx="8229377" cy="114468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081" y="1604514"/>
            <a:ext cx="8229377" cy="397715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55821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081" y="273352"/>
            <a:ext cx="8229377" cy="114468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081" y="1604514"/>
            <a:ext cx="4015782" cy="397715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3968" y="1604514"/>
            <a:ext cx="4015782" cy="397715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4993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081" y="273352"/>
            <a:ext cx="8229377" cy="114468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507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081" y="273352"/>
            <a:ext cx="8229377" cy="530734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70851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081" y="273352"/>
            <a:ext cx="8229377" cy="114468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081" y="1604515"/>
            <a:ext cx="4015782" cy="1896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3968" y="1604514"/>
            <a:ext cx="4015782" cy="397715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081" y="3681925"/>
            <a:ext cx="4015782" cy="1896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797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081" y="273352"/>
            <a:ext cx="8229377" cy="114468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081" y="1604514"/>
            <a:ext cx="4015782" cy="397715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3968" y="1604515"/>
            <a:ext cx="4015782" cy="1896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3968" y="3681925"/>
            <a:ext cx="4015782" cy="1896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85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Nucleus-2022, 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15C3E19-8AD1-4204-BAE4-FCE2135C0FB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9257978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081" y="273352"/>
            <a:ext cx="8229377" cy="114468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081" y="1604515"/>
            <a:ext cx="4015782" cy="1896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3968" y="1604515"/>
            <a:ext cx="4015782" cy="1896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081" y="3681925"/>
            <a:ext cx="8229377" cy="1896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0591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081" y="273352"/>
            <a:ext cx="8229377" cy="114468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081" y="1604515"/>
            <a:ext cx="8229377" cy="1896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081" y="3681925"/>
            <a:ext cx="8229377" cy="1896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61367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081" y="273352"/>
            <a:ext cx="8229377" cy="114468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081" y="1604515"/>
            <a:ext cx="4015782" cy="1896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3968" y="1604515"/>
            <a:ext cx="4015782" cy="1896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081" y="3681925"/>
            <a:ext cx="4015782" cy="1896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3968" y="3681925"/>
            <a:ext cx="4015782" cy="1896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8698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081" y="273352"/>
            <a:ext cx="8229377" cy="114468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082" y="1604515"/>
            <a:ext cx="2649752" cy="1896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23" y="1604515"/>
            <a:ext cx="2649752" cy="1896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165" y="1604515"/>
            <a:ext cx="2649752" cy="1896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082" y="3681925"/>
            <a:ext cx="2649752" cy="1896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23" y="3681925"/>
            <a:ext cx="2649752" cy="1896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165" y="3681925"/>
            <a:ext cx="2649752" cy="189680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78888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57204" y="1600198"/>
            <a:ext cx="4038601" cy="4525962"/>
          </a:xfrm>
        </p:spPr>
        <p:txBody>
          <a:bodyPr/>
          <a:lstStyle>
            <a:lvl1pPr>
              <a:defRPr lang="en-US" sz="2100"/>
            </a:lvl1pPr>
            <a:lvl2pPr>
              <a:spcBef>
                <a:spcPts val="454"/>
              </a:spcBef>
              <a:defRPr lang="en-US" sz="1801"/>
            </a:lvl2pPr>
            <a:lvl3pPr>
              <a:spcBef>
                <a:spcPts val="363"/>
              </a:spcBef>
              <a:defRPr lang="en-US" sz="1500"/>
            </a:lvl3pPr>
            <a:lvl4pPr>
              <a:defRPr lang="en-US" sz="1350"/>
            </a:lvl4pPr>
            <a:lvl5pPr>
              <a:defRPr lang="en-US"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48198" y="1600198"/>
            <a:ext cx="4038601" cy="4525962"/>
          </a:xfrm>
        </p:spPr>
        <p:txBody>
          <a:bodyPr/>
          <a:lstStyle>
            <a:lvl1pPr>
              <a:defRPr lang="en-US" sz="2100"/>
            </a:lvl1pPr>
            <a:lvl2pPr>
              <a:spcBef>
                <a:spcPts val="454"/>
              </a:spcBef>
              <a:defRPr lang="en-US" sz="1801"/>
            </a:lvl2pPr>
            <a:lvl3pPr>
              <a:spcBef>
                <a:spcPts val="363"/>
              </a:spcBef>
              <a:defRPr lang="en-US" sz="1500"/>
            </a:lvl3pPr>
            <a:lvl4pPr>
              <a:defRPr lang="en-US" sz="1350"/>
            </a:lvl4pPr>
            <a:lvl5pPr>
              <a:defRPr lang="en-US"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361E64-86FD-680C-68B6-EFED65077521}"/>
              </a:ext>
            </a:extLst>
          </p:cNvPr>
          <p:cNvSpPr txBox="1"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April 11, 2018</a:t>
            </a: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57DED1-FCC5-47B9-CE20-53FAB29848EA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V. Kekelidze, The Collaboration Meeting</a:t>
            </a: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C73249-96EA-15A1-14E5-18B8C77D08FE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5622DA-C497-48CC-8B8E-E9B0B9B523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938376"/>
      </p:ext>
    </p:extLst>
  </p:cSld>
  <p:clrMapOvr>
    <a:masterClrMapping/>
  </p:clrMapOvr>
  <p:transition spd="slow"/>
  <p:hf sldNum="0"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9BD63BE-F647-6218-1CF7-0BDFD0E6C0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8F5BC8C-3DCF-AFE0-13FE-1E01EC4E08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FB73ED7-0473-3D3A-1C40-CFA659F0D1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05FE3-FD56-4409-8FD2-E6B89D39A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680038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B1ED98-410D-445F-A06F-0E5EC542B2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BCB0F4-BA7C-D979-E403-F6AD0F8B53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1BC19F-A6F7-30AC-8C1B-003C97F3C3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808F7-8CE8-4EF6-8C85-EA2ABC5669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539436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4AE418-EDBC-4E6B-5753-C6B6A03FDC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2479C56-4727-2D40-FC35-84B1597DD6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F7D4F35-E396-C851-2C0D-3CC919D0C4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06D70-8F9E-47ED-953C-B21EB3E744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099868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AB7FED-B6B0-EBE4-EFBB-C2F15752E0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391C73-044E-4C40-AB2B-36FF182C4A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6D4F52-1E62-B721-CABF-2EEF1DD22D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F2EE15-BD6F-4F90-9CAC-951AED3ABF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34241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EEDAC0C-9DEB-0B0E-CE40-99D98810A4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61D9D77-3777-7190-58A8-12C0EDFD08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E9E48CF-1410-BE51-2AA1-31A695B21A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7C2E9-FA34-4990-BD64-D256C87B53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371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107950" y="6597650"/>
            <a:ext cx="8567738" cy="207963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/>
              <a:t>Nucleus-2022, 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666163" y="6524625"/>
            <a:ext cx="442912" cy="207963"/>
          </a:xfrm>
        </p:spPr>
        <p:txBody>
          <a:bodyPr/>
          <a:lstStyle>
            <a:lvl1pPr>
              <a:defRPr/>
            </a:lvl1pPr>
          </a:lstStyle>
          <a:p>
            <a:fld id="{82639E04-2AD2-4BD6-88A9-8FAE3709739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1548751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AB1E69A-14CE-3C5C-6D7F-0C3C512105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37E39B7-49BD-94DA-1D57-29515E64EF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ED47890-0196-AC93-2EDC-7F186B1EF4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A0A85-3D20-4C3D-B2AA-9064779B9D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39677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246EF94-1159-BB2C-A56D-0B37807790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7FAA28F-D39B-7207-441D-A6707075EA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6151D86-B56A-5B32-DFD2-84F65AB75C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3E3A6-5C16-497D-98F4-F98A532F10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197689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66BC58-B577-3E7E-AC89-EF858BE45C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E60860-4437-D52E-1CC6-6D20F820C2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3A4CA4-7384-DDB7-AABE-7436FE8DC8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CDA2D6-51A3-4771-84B3-7B4AF31248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82897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8CC7C9-766C-59A7-9BC5-4B2142AF7C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B77695-A2A6-617D-1375-38DD5CBDD3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3FCBD2-7785-FC9A-DB3D-5809EAA07B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52D47-AA14-4138-B0EC-3A655651D7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013589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D2C2BC-390D-EB50-2D8A-A762420EB5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49A77C-DE1A-9955-59BA-45B4F4B4A4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F0D6C0-6AD4-6C91-2E5E-414DE6A29B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40B32D-7BF1-46BA-BBC8-27AEA4B536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247404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382FC1-3B48-AB10-C3B7-9B6D28F0B1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E1CE73-8E67-0632-9264-25C0A927FB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E7B844-FC9A-9A2E-956A-29091B145A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2E509-134C-4F8F-90AB-E6DBA2DB1A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798907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99B92E-79CF-9A5D-8697-6F0E9722A3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5518D6-B05D-F3F6-A525-80F5BF43BF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16C3C5-95D2-083A-18D8-AC1B4A8274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9863A-0215-4DE5-8B7F-B6CA81AB16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78817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568CF8DF-426B-7175-F8BF-5FCD9891E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800FCE9E-DE2B-49C5-A5D6-93EA7D82407C}" type="datetime1">
              <a:rPr lang="en-US"/>
              <a:pPr>
                <a:defRPr/>
              </a:pPr>
              <a:t>10/25/2022</a:t>
            </a:fld>
            <a:endParaRPr lang="en-US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03ED9978-9377-73D2-A342-C5B82A14A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Shengli Huang AGS-RHIC User Meeting</a:t>
            </a:r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AE97FEC4-BE16-9645-FDEB-C4D5092A2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43800" y="6356350"/>
            <a:ext cx="971550" cy="365125"/>
          </a:xfrm>
        </p:spPr>
        <p:txBody>
          <a:bodyPr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FCDE0D7-5D52-464C-9379-95954EA301F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5810500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A3127-328F-E30A-A9E7-A2288BE75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7C23B44B-9170-46BA-80F8-24E64E480F02}" type="datetime1">
              <a:rPr lang="en-US"/>
              <a:pPr>
                <a:defRPr/>
              </a:pPr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B7875-4E1A-5CCC-3D0C-BB42C6566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Shengli Huang AGS-RHIC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F12F1-79A9-CFE0-11E9-F8AC23509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537EFBF-AC9F-47F6-80BD-6CB67DCCE32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9830653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8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163F2-6AA3-E3E9-1926-A847C6FFE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178B1E2E-F928-48C7-9541-3FB5B3305431}" type="datetime1">
              <a:rPr lang="en-US"/>
              <a:pPr>
                <a:defRPr/>
              </a:pPr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2AF4F-3168-F849-836E-EFBA0EA1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Shengli Huang AGS-RHIC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638BA-A8DF-7F5C-B767-AF70CDE21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C808DCF-C3F6-4B3A-B415-EEB650042D2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739389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D7E1B4A-1D44-4CA4-A46B-1527CCB03E59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1565084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8EF376-2E7D-12C4-7CF1-471D0D925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3B2AEEFF-85AD-4FFF-9017-47EE40156D31}" type="datetime1">
              <a:rPr lang="en-US"/>
              <a:pPr>
                <a:defRPr/>
              </a:pPr>
              <a:t>10/25/2022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13C765-8FD4-5762-97EE-DB938FE55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Shengli Huang AGS-RHIC User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3C2B13-9F64-0190-34AA-593900387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D4F1371-88E5-4497-8C0C-2209CBFEFDF6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6020075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174E26-9FAA-4153-DF64-A27C9DBBC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8595AA5E-A160-4951-855F-0A53DDD2D6FA}" type="datetime1">
              <a:rPr lang="en-US"/>
              <a:pPr>
                <a:defRPr/>
              </a:pPr>
              <a:t>10/25/2022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D7ADA0-5176-C08F-A52A-8545FB3FD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Shengli Huang AGS-RHIC User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5A539E-53EF-287A-9EB8-3B7055A32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DEE5C9-2248-4608-843B-29C7A67A95A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3811828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339F32-0A51-A384-7EC2-6BA70B34D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F54E494A-217E-42E8-B190-C3ADDB9027EF}" type="datetime1">
              <a:rPr lang="en-US"/>
              <a:pPr>
                <a:defRPr/>
              </a:pPr>
              <a:t>10/25/2022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D1D0A8-CBDD-6229-124B-69E9718FB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Shengli Huang AGS-RHIC User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D6BE72-11A6-5FEE-C929-3B10593C6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8049C49-35B3-44DF-975E-AE7B6E3EF86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5369183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25529C-FB09-F2DF-FE85-D0CE578DC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5286E01D-56E4-4CB4-B901-BF35D19C294E}" type="datetime1">
              <a:rPr lang="en-US"/>
              <a:pPr>
                <a:defRPr/>
              </a:pPr>
              <a:t>10/25/2022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1FAD98-7526-B100-BC8D-396DBCCBD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Shengli Huang AGS-RHIC User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6DA87-ACA3-1E96-2DAE-FDD2341BD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61B1B15-FB67-4150-8A57-BAC903F89B9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9333672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5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374CD-2D47-CCAB-91A1-758186C55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14DEA0C2-F94B-4148-942F-B7A098E62885}" type="datetime1">
              <a:rPr lang="en-US"/>
              <a:pPr>
                <a:defRPr/>
              </a:pPr>
              <a:t>10/25/2022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FC659E-F18C-2CA2-9F52-657D6EE82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Shengli Huang AGS-RHIC User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71FE91-2198-2959-81FD-DF9DABFFE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A386429-6F74-4261-B522-D8F7FB6478A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4180279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528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9AEC17-6E7C-3A9F-D586-3EA5E9C0A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342AFCB7-95C6-4230-BCE8-6CE38E928B7D}" type="datetime1">
              <a:rPr lang="en-US"/>
              <a:pPr>
                <a:defRPr/>
              </a:pPr>
              <a:t>10/25/2022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25416A-C54A-130D-7A52-E4436559A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Shengli Huang AGS-RHIC User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2238A7-FCA1-1DFE-90E4-E23BDD933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A514D64-1C2D-4DCB-ABF9-1CD2133204C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6110794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C6A73-84A9-33D2-890C-F12DDD2D0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C8A38D55-4F6D-4418-8B39-0FEB876918B6}" type="datetime1">
              <a:rPr lang="en-US"/>
              <a:pPr>
                <a:defRPr/>
              </a:pPr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516E1-FD2B-15AE-1EBA-3AFB57532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Shengli Huang AGS-RHIC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5F94D-D66C-05D7-2B85-DB57F5FCD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2AFB78-8E22-4AF0-97BA-AD99F9E04C3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18366493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70A7A-AB6F-FED7-19EA-0CED12FCA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fld id="{AABC8608-791E-475C-96CF-D5A480B694C1}" type="datetime1">
              <a:rPr lang="en-US"/>
              <a:pPr>
                <a:defRPr/>
              </a:pPr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D8728D-59C0-1A94-756C-B9E2297E4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Shengli Huang AGS-RHIC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9777F-999A-D919-D0F1-49CF7C363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8010B2A-A5CD-4F72-861F-0500E001959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2033456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9">
            <a:extLst>
              <a:ext uri="{FF2B5EF4-FFF2-40B4-BE49-F238E27FC236}">
                <a16:creationId xmlns:a16="http://schemas.microsoft.com/office/drawing/2014/main" id="{17827662-89F4-CDA8-52F2-8823B5D2392B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6892" y="152401"/>
          <a:ext cx="1336431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4" name="Object 9">
                        <a:extLst>
                          <a:ext uri="{FF2B5EF4-FFF2-40B4-BE49-F238E27FC236}">
                            <a16:creationId xmlns:a16="http://schemas.microsoft.com/office/drawing/2014/main" id="{17827662-89F4-CDA8-52F2-8823B5D2392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6892" y="152401"/>
                        <a:ext cx="1336431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2041" indent="0" algn="ctr">
              <a:buNone/>
              <a:defRPr/>
            </a:lvl2pPr>
            <a:lvl3pPr marL="844083" indent="0" algn="ctr">
              <a:buNone/>
              <a:defRPr/>
            </a:lvl3pPr>
            <a:lvl4pPr marL="1266124" indent="0" algn="ctr">
              <a:buNone/>
              <a:defRPr/>
            </a:lvl4pPr>
            <a:lvl5pPr marL="1688165" indent="0" algn="ctr">
              <a:buNone/>
              <a:defRPr/>
            </a:lvl5pPr>
            <a:lvl6pPr marL="2110207" indent="0" algn="ctr">
              <a:buNone/>
              <a:defRPr/>
            </a:lvl6pPr>
            <a:lvl7pPr marL="2532248" indent="0" algn="ctr">
              <a:buNone/>
              <a:defRPr/>
            </a:lvl7pPr>
            <a:lvl8pPr marL="2954289" indent="0" algn="ctr">
              <a:buNone/>
              <a:defRPr/>
            </a:lvl8pPr>
            <a:lvl9pPr marL="3376331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9B1AC279-B943-CDC1-4118-33864F03C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184E4D1B-E2C4-FE05-3F0F-F521C1C5D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17F3428-F796-1D5E-DC3F-05D146929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0C1D93-63DA-41D4-8CB3-98618032025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011391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9">
            <a:extLst>
              <a:ext uri="{FF2B5EF4-FFF2-40B4-BE49-F238E27FC236}">
                <a16:creationId xmlns:a16="http://schemas.microsoft.com/office/drawing/2014/main" id="{0C319BB2-BE13-655B-2CAA-2D1A0FDC4E1F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6892" y="152401"/>
          <a:ext cx="1336431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4" name="Object 9">
                        <a:extLst>
                          <a:ext uri="{FF2B5EF4-FFF2-40B4-BE49-F238E27FC236}">
                            <a16:creationId xmlns:a16="http://schemas.microsoft.com/office/drawing/2014/main" id="{0C319BB2-BE13-655B-2CAA-2D1A0FDC4E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6892" y="152401"/>
                        <a:ext cx="1336431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E4BA333C-CDF7-1F5E-DD5F-4F2E76433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7711C071-A92E-284F-334E-4A35E62B7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A7E0F119-6980-8AF6-14C1-B3FD97CEE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41280A-9618-411D-8F75-53FFE5CB3B9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3938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D651503-CDFC-49D8-9D7A-966927550EB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6746393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9">
            <a:extLst>
              <a:ext uri="{FF2B5EF4-FFF2-40B4-BE49-F238E27FC236}">
                <a16:creationId xmlns:a16="http://schemas.microsoft.com/office/drawing/2014/main" id="{4226A123-C1EB-9D7F-433E-56D922E589F1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6892" y="152401"/>
          <a:ext cx="1336431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4" name="Object 9">
                        <a:extLst>
                          <a:ext uri="{FF2B5EF4-FFF2-40B4-BE49-F238E27FC236}">
                            <a16:creationId xmlns:a16="http://schemas.microsoft.com/office/drawing/2014/main" id="{4226A123-C1EB-9D7F-433E-56D922E589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6892" y="152401"/>
                        <a:ext cx="1336431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1846"/>
            </a:lvl1pPr>
            <a:lvl2pPr marL="422041" indent="0">
              <a:buNone/>
              <a:defRPr sz="1662"/>
            </a:lvl2pPr>
            <a:lvl3pPr marL="844083" indent="0">
              <a:buNone/>
              <a:defRPr sz="1477"/>
            </a:lvl3pPr>
            <a:lvl4pPr marL="1266124" indent="0">
              <a:buNone/>
              <a:defRPr sz="1292"/>
            </a:lvl4pPr>
            <a:lvl5pPr marL="1688165" indent="0">
              <a:buNone/>
              <a:defRPr sz="1292"/>
            </a:lvl5pPr>
            <a:lvl6pPr marL="2110207" indent="0">
              <a:buNone/>
              <a:defRPr sz="1292"/>
            </a:lvl6pPr>
            <a:lvl7pPr marL="2532248" indent="0">
              <a:buNone/>
              <a:defRPr sz="1292"/>
            </a:lvl7pPr>
            <a:lvl8pPr marL="2954289" indent="0">
              <a:buNone/>
              <a:defRPr sz="1292"/>
            </a:lvl8pPr>
            <a:lvl9pPr marL="3376331" indent="0">
              <a:buNone/>
              <a:defRPr sz="12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15C792CD-02B7-9836-DBB5-9756EB38E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6A11D8E0-13E2-1650-1FBB-16F91F5C0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87177EE6-8630-C0C6-9779-3AD6A4569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6F5C2C-DFCD-45C3-84C2-C5C4875D425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814716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9">
            <a:extLst>
              <a:ext uri="{FF2B5EF4-FFF2-40B4-BE49-F238E27FC236}">
                <a16:creationId xmlns:a16="http://schemas.microsoft.com/office/drawing/2014/main" id="{741E4406-EE05-F426-39DD-CA6329512551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6892" y="152401"/>
          <a:ext cx="1336431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5" name="Object 9">
                        <a:extLst>
                          <a:ext uri="{FF2B5EF4-FFF2-40B4-BE49-F238E27FC236}">
                            <a16:creationId xmlns:a16="http://schemas.microsoft.com/office/drawing/2014/main" id="{741E4406-EE05-F426-39DD-CA63295125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6892" y="152401"/>
                        <a:ext cx="1336431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5862" cy="4114800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4">
            <a:extLst>
              <a:ext uri="{FF2B5EF4-FFF2-40B4-BE49-F238E27FC236}">
                <a16:creationId xmlns:a16="http://schemas.microsoft.com/office/drawing/2014/main" id="{D70D09D9-9430-6ED9-598E-446EC73DC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5">
            <a:extLst>
              <a:ext uri="{FF2B5EF4-FFF2-40B4-BE49-F238E27FC236}">
                <a16:creationId xmlns:a16="http://schemas.microsoft.com/office/drawing/2014/main" id="{D247A78B-45CE-2E15-E124-DB1866B3B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238FEB7E-A3F6-341F-4A25-D36A4CF18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F97887-FB5D-41B6-89FD-A631BB5A081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4388519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9">
            <a:extLst>
              <a:ext uri="{FF2B5EF4-FFF2-40B4-BE49-F238E27FC236}">
                <a16:creationId xmlns:a16="http://schemas.microsoft.com/office/drawing/2014/main" id="{FD6F3900-08C1-DBB7-2FF8-C12D38BB71CF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6892" y="152401"/>
          <a:ext cx="1336431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7" name="Object 9">
                        <a:extLst>
                          <a:ext uri="{FF2B5EF4-FFF2-40B4-BE49-F238E27FC236}">
                            <a16:creationId xmlns:a16="http://schemas.microsoft.com/office/drawing/2014/main" id="{FD6F3900-08C1-DBB7-2FF8-C12D38BB71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6892" y="152401"/>
                        <a:ext cx="1336431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270" y="1535113"/>
            <a:ext cx="4041531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270" y="2174875"/>
            <a:ext cx="4041531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Дата 6">
            <a:extLst>
              <a:ext uri="{FF2B5EF4-FFF2-40B4-BE49-F238E27FC236}">
                <a16:creationId xmlns:a16="http://schemas.microsoft.com/office/drawing/2014/main" id="{3B0278D9-90C8-3108-BA45-ED6445B0D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7">
            <a:extLst>
              <a:ext uri="{FF2B5EF4-FFF2-40B4-BE49-F238E27FC236}">
                <a16:creationId xmlns:a16="http://schemas.microsoft.com/office/drawing/2014/main" id="{C7A22D91-B150-CFAD-38D3-859B900EB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10" name="Номер слайда 8">
            <a:extLst>
              <a:ext uri="{FF2B5EF4-FFF2-40B4-BE49-F238E27FC236}">
                <a16:creationId xmlns:a16="http://schemas.microsoft.com/office/drawing/2014/main" id="{4816648E-1A21-1F1D-A980-203EBE109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382AC1-17AD-4CB6-936C-8A26F1A880D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250746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9">
            <a:extLst>
              <a:ext uri="{FF2B5EF4-FFF2-40B4-BE49-F238E27FC236}">
                <a16:creationId xmlns:a16="http://schemas.microsoft.com/office/drawing/2014/main" id="{C0D88BE8-3F31-5DED-9B19-5D1F7DB0AE03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6892" y="152401"/>
          <a:ext cx="1336431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3" name="Object 9">
                        <a:extLst>
                          <a:ext uri="{FF2B5EF4-FFF2-40B4-BE49-F238E27FC236}">
                            <a16:creationId xmlns:a16="http://schemas.microsoft.com/office/drawing/2014/main" id="{C0D88BE8-3F31-5DED-9B19-5D1F7DB0AE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6892" y="152401"/>
                        <a:ext cx="1336431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Дата 2">
            <a:extLst>
              <a:ext uri="{FF2B5EF4-FFF2-40B4-BE49-F238E27FC236}">
                <a16:creationId xmlns:a16="http://schemas.microsoft.com/office/drawing/2014/main" id="{B763D98B-1DC0-CCC6-5428-A4CCBF4F8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3">
            <a:extLst>
              <a:ext uri="{FF2B5EF4-FFF2-40B4-BE49-F238E27FC236}">
                <a16:creationId xmlns:a16="http://schemas.microsoft.com/office/drawing/2014/main" id="{9A686FAF-5E06-B989-A078-4C46D3FB8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73FC5DB8-79BF-3BB3-D95B-907AB809B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7C466C-88C6-47A0-917F-E317400569D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0291359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9">
            <a:extLst>
              <a:ext uri="{FF2B5EF4-FFF2-40B4-BE49-F238E27FC236}">
                <a16:creationId xmlns:a16="http://schemas.microsoft.com/office/drawing/2014/main" id="{5A2B217F-8D70-F77B-C540-7A0DB2B7E7C3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6892" y="152401"/>
          <a:ext cx="1336431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2" name="Object 9">
                        <a:extLst>
                          <a:ext uri="{FF2B5EF4-FFF2-40B4-BE49-F238E27FC236}">
                            <a16:creationId xmlns:a16="http://schemas.microsoft.com/office/drawing/2014/main" id="{5A2B217F-8D70-F77B-C540-7A0DB2B7E7C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6892" y="152401"/>
                        <a:ext cx="1336431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Дата 1">
            <a:extLst>
              <a:ext uri="{FF2B5EF4-FFF2-40B4-BE49-F238E27FC236}">
                <a16:creationId xmlns:a16="http://schemas.microsoft.com/office/drawing/2014/main" id="{A0B37C7E-C521-66E9-10A6-87DB52718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>
            <a:extLst>
              <a:ext uri="{FF2B5EF4-FFF2-40B4-BE49-F238E27FC236}">
                <a16:creationId xmlns:a16="http://schemas.microsoft.com/office/drawing/2014/main" id="{AB78D833-BE24-D4CA-788B-6756CF985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QGP, 11</a:t>
            </a:r>
            <a:r>
              <a:rPr lang="ru-RU"/>
              <a:t> октября</a:t>
            </a:r>
            <a:r>
              <a:rPr lang="en-US"/>
              <a:t> 20</a:t>
            </a:r>
            <a:r>
              <a:rPr lang="ru-RU"/>
              <a:t>13 г.</a:t>
            </a:r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AB8C8F64-A70E-6975-9825-212F3738E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6FCF5C-BFC8-4A25-A4E8-43C6877F9A3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555480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9">
            <a:extLst>
              <a:ext uri="{FF2B5EF4-FFF2-40B4-BE49-F238E27FC236}">
                <a16:creationId xmlns:a16="http://schemas.microsoft.com/office/drawing/2014/main" id="{C6981863-9FC4-1DD3-2187-0985074BC633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6892" y="152401"/>
          <a:ext cx="1336431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5" name="Object 9">
                        <a:extLst>
                          <a:ext uri="{FF2B5EF4-FFF2-40B4-BE49-F238E27FC236}">
                            <a16:creationId xmlns:a16="http://schemas.microsoft.com/office/drawing/2014/main" id="{C6981863-9FC4-1DD3-2187-0985074BC6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6892" y="152401"/>
                        <a:ext cx="1336431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538" y="273051"/>
            <a:ext cx="5111262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35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Дата 4">
            <a:extLst>
              <a:ext uri="{FF2B5EF4-FFF2-40B4-BE49-F238E27FC236}">
                <a16:creationId xmlns:a16="http://schemas.microsoft.com/office/drawing/2014/main" id="{A027D1FC-5521-DCAE-0A67-37A303ED8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5">
            <a:extLst>
              <a:ext uri="{FF2B5EF4-FFF2-40B4-BE49-F238E27FC236}">
                <a16:creationId xmlns:a16="http://schemas.microsoft.com/office/drawing/2014/main" id="{5583BB17-F92C-6686-71CB-27F84A54B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CE7DD54A-2551-3294-3EF7-F44B22E55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4A108E-3812-4ABE-B9CF-F9B8B9576FF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073483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9">
            <a:extLst>
              <a:ext uri="{FF2B5EF4-FFF2-40B4-BE49-F238E27FC236}">
                <a16:creationId xmlns:a16="http://schemas.microsoft.com/office/drawing/2014/main" id="{0D68AB6F-46D6-1447-8455-B2603A6F9938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6892" y="152401"/>
          <a:ext cx="1336431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5" name="Object 9">
                        <a:extLst>
                          <a:ext uri="{FF2B5EF4-FFF2-40B4-BE49-F238E27FC236}">
                            <a16:creationId xmlns:a16="http://schemas.microsoft.com/office/drawing/2014/main" id="{0D68AB6F-46D6-1447-8455-B2603A6F99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6892" y="152401"/>
                        <a:ext cx="1336431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Дата 4">
            <a:extLst>
              <a:ext uri="{FF2B5EF4-FFF2-40B4-BE49-F238E27FC236}">
                <a16:creationId xmlns:a16="http://schemas.microsoft.com/office/drawing/2014/main" id="{7DB23EF2-B4BC-A725-8756-EF26A4389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5">
            <a:extLst>
              <a:ext uri="{FF2B5EF4-FFF2-40B4-BE49-F238E27FC236}">
                <a16:creationId xmlns:a16="http://schemas.microsoft.com/office/drawing/2014/main" id="{6DF912FA-3388-20BD-D637-4B0B49425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8547B610-C908-2D04-8B32-D632E91A7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A03A73-7C43-48E3-984A-E904520A63C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765873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9">
            <a:extLst>
              <a:ext uri="{FF2B5EF4-FFF2-40B4-BE49-F238E27FC236}">
                <a16:creationId xmlns:a16="http://schemas.microsoft.com/office/drawing/2014/main" id="{D3AB2670-AEA7-F141-5B5B-918891F6AACF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6892" y="152401"/>
          <a:ext cx="1336431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4" name="Object 9">
                        <a:extLst>
                          <a:ext uri="{FF2B5EF4-FFF2-40B4-BE49-F238E27FC236}">
                            <a16:creationId xmlns:a16="http://schemas.microsoft.com/office/drawing/2014/main" id="{D3AB2670-AEA7-F141-5B5B-918891F6AAC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6892" y="152401"/>
                        <a:ext cx="1336431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6E390C5E-5770-BC0A-50D7-09CD3AF33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807C5F08-3954-4C29-BB7B-51E6DD866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3F7401BE-232C-7337-0612-02BBC58A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12C020-F5BD-45F1-8FF2-53D988F1262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459225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9">
            <a:extLst>
              <a:ext uri="{FF2B5EF4-FFF2-40B4-BE49-F238E27FC236}">
                <a16:creationId xmlns:a16="http://schemas.microsoft.com/office/drawing/2014/main" id="{FD5717AE-EA07-CD9C-6CA8-078F11927CE2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6892" y="152401"/>
          <a:ext cx="1336431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4" name="Object 9">
                        <a:extLst>
                          <a:ext uri="{FF2B5EF4-FFF2-40B4-BE49-F238E27FC236}">
                            <a16:creationId xmlns:a16="http://schemas.microsoft.com/office/drawing/2014/main" id="{FD5717AE-EA07-CD9C-6CA8-078F11927C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6892" y="152401"/>
                        <a:ext cx="1336431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5688623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1A1CACEF-CB11-3602-761B-542230C09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9EC12280-0C78-7D54-27CD-48B9E2CF8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1FE19C99-2431-7361-F6BB-DAA37B037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27A10E-ABC4-46A6-BA64-F7E35BA154D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789951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9">
            <a:extLst>
              <a:ext uri="{FF2B5EF4-FFF2-40B4-BE49-F238E27FC236}">
                <a16:creationId xmlns:a16="http://schemas.microsoft.com/office/drawing/2014/main" id="{83EA86F7-BB07-445A-F784-151D1296C63B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6892" y="152401"/>
          <a:ext cx="1336431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5" name="Object 9">
                        <a:extLst>
                          <a:ext uri="{FF2B5EF4-FFF2-40B4-BE49-F238E27FC236}">
                            <a16:creationId xmlns:a16="http://schemas.microsoft.com/office/drawing/2014/main" id="{83EA86F7-BB07-445A-F784-151D1296C63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6892" y="152401"/>
                        <a:ext cx="1336431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4">
            <a:extLst>
              <a:ext uri="{FF2B5EF4-FFF2-40B4-BE49-F238E27FC236}">
                <a16:creationId xmlns:a16="http://schemas.microsoft.com/office/drawing/2014/main" id="{322457D9-BF17-C800-4C90-954D6B741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5">
            <a:extLst>
              <a:ext uri="{FF2B5EF4-FFF2-40B4-BE49-F238E27FC236}">
                <a16:creationId xmlns:a16="http://schemas.microsoft.com/office/drawing/2014/main" id="{6BBE5EA5-CF1E-65C6-0A7A-92C46E9E3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CDD26CC0-A974-5250-547A-F1B27A289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F28A85-A198-4695-82B8-0811D249B62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3979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84F8AFE-7A31-4E48-B187-23373253B11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8048064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9">
            <a:extLst>
              <a:ext uri="{FF2B5EF4-FFF2-40B4-BE49-F238E27FC236}">
                <a16:creationId xmlns:a16="http://schemas.microsoft.com/office/drawing/2014/main" id="{53510E63-CEBE-FD90-F8D0-8E8E07E4504B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6892" y="152401"/>
          <a:ext cx="1336431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7" name="Object 9">
                        <a:extLst>
                          <a:ext uri="{FF2B5EF4-FFF2-40B4-BE49-F238E27FC236}">
                            <a16:creationId xmlns:a16="http://schemas.microsoft.com/office/drawing/2014/main" id="{53510E63-CEBE-FD90-F8D0-8E8E07E4504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6892" y="152401"/>
                        <a:ext cx="1336431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5862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2338" y="1981200"/>
            <a:ext cx="3815862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5862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2338" y="4114800"/>
            <a:ext cx="3815862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Дата 6">
            <a:extLst>
              <a:ext uri="{FF2B5EF4-FFF2-40B4-BE49-F238E27FC236}">
                <a16:creationId xmlns:a16="http://schemas.microsoft.com/office/drawing/2014/main" id="{56CA4B30-7F98-4C9A-4E84-921FEDE2B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7">
            <a:extLst>
              <a:ext uri="{FF2B5EF4-FFF2-40B4-BE49-F238E27FC236}">
                <a16:creationId xmlns:a16="http://schemas.microsoft.com/office/drawing/2014/main" id="{7863EEC7-C2C6-DCAA-F3FE-572F44B1B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10" name="Номер слайда 8">
            <a:extLst>
              <a:ext uri="{FF2B5EF4-FFF2-40B4-BE49-F238E27FC236}">
                <a16:creationId xmlns:a16="http://schemas.microsoft.com/office/drawing/2014/main" id="{C860627E-818E-00DB-72D4-40B50B563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5BC018-ACA6-477F-99CB-6CC5537B00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936536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9">
            <a:extLst>
              <a:ext uri="{FF2B5EF4-FFF2-40B4-BE49-F238E27FC236}">
                <a16:creationId xmlns:a16="http://schemas.microsoft.com/office/drawing/2014/main" id="{58DEFA45-8B07-9C74-1179-FF1FAD8D56A2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6892" y="152401"/>
          <a:ext cx="1336431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6" name="Object 9">
                        <a:extLst>
                          <a:ext uri="{FF2B5EF4-FFF2-40B4-BE49-F238E27FC236}">
                            <a16:creationId xmlns:a16="http://schemas.microsoft.com/office/drawing/2014/main" id="{58DEFA45-8B07-9C74-1179-FF1FAD8D56A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6892" y="152401"/>
                        <a:ext cx="1336431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5862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5862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2338" y="1981200"/>
            <a:ext cx="3815862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5">
            <a:extLst>
              <a:ext uri="{FF2B5EF4-FFF2-40B4-BE49-F238E27FC236}">
                <a16:creationId xmlns:a16="http://schemas.microsoft.com/office/drawing/2014/main" id="{5BD5A767-1E88-EB0F-7E57-2732ED8C0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6">
            <a:extLst>
              <a:ext uri="{FF2B5EF4-FFF2-40B4-BE49-F238E27FC236}">
                <a16:creationId xmlns:a16="http://schemas.microsoft.com/office/drawing/2014/main" id="{CC8DD9B7-8B0E-8AA3-3DF5-E3F68CE52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9" name="Номер слайда 7">
            <a:extLst>
              <a:ext uri="{FF2B5EF4-FFF2-40B4-BE49-F238E27FC236}">
                <a16:creationId xmlns:a16="http://schemas.microsoft.com/office/drawing/2014/main" id="{30393F65-EE26-454D-5223-8F91A3F48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A14673-6DA7-4EDF-881B-AC51A6CB4FB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725328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9">
            <a:extLst>
              <a:ext uri="{FF2B5EF4-FFF2-40B4-BE49-F238E27FC236}">
                <a16:creationId xmlns:a16="http://schemas.microsoft.com/office/drawing/2014/main" id="{ED31C5C1-7EB9-6924-39D5-AC9516D0AFDD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6892" y="152401"/>
          <a:ext cx="1336431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6" name="Object 9">
                        <a:extLst>
                          <a:ext uri="{FF2B5EF4-FFF2-40B4-BE49-F238E27FC236}">
                            <a16:creationId xmlns:a16="http://schemas.microsoft.com/office/drawing/2014/main" id="{ED31C5C1-7EB9-6924-39D5-AC9516D0AF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6892" y="152401"/>
                        <a:ext cx="1336431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5862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2338" y="1981200"/>
            <a:ext cx="3815862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2338" y="4114800"/>
            <a:ext cx="3815862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5">
            <a:extLst>
              <a:ext uri="{FF2B5EF4-FFF2-40B4-BE49-F238E27FC236}">
                <a16:creationId xmlns:a16="http://schemas.microsoft.com/office/drawing/2014/main" id="{78DA5F6B-8A08-C172-8AAA-52BAD1972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6">
            <a:extLst>
              <a:ext uri="{FF2B5EF4-FFF2-40B4-BE49-F238E27FC236}">
                <a16:creationId xmlns:a16="http://schemas.microsoft.com/office/drawing/2014/main" id="{408DCF40-33AE-A9CF-F722-AAB1C4F4D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9" name="Номер слайда 7">
            <a:extLst>
              <a:ext uri="{FF2B5EF4-FFF2-40B4-BE49-F238E27FC236}">
                <a16:creationId xmlns:a16="http://schemas.microsoft.com/office/drawing/2014/main" id="{9C5E1095-A579-88FF-0C16-8ECB9A45A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7CF283-2CEF-4E5D-9215-6D7636E6AD0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134628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9">
            <a:extLst>
              <a:ext uri="{FF2B5EF4-FFF2-40B4-BE49-F238E27FC236}">
                <a16:creationId xmlns:a16="http://schemas.microsoft.com/office/drawing/2014/main" id="{030B62F5-CAB8-5B5D-AA3D-D8044EFF7800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6892" y="152401"/>
          <a:ext cx="1336431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5" name="Object 9">
                        <a:extLst>
                          <a:ext uri="{FF2B5EF4-FFF2-40B4-BE49-F238E27FC236}">
                            <a16:creationId xmlns:a16="http://schemas.microsoft.com/office/drawing/2014/main" id="{030B62F5-CAB8-5B5D-AA3D-D8044EFF780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6892" y="152401"/>
                        <a:ext cx="1336431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5862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4">
            <a:extLst>
              <a:ext uri="{FF2B5EF4-FFF2-40B4-BE49-F238E27FC236}">
                <a16:creationId xmlns:a16="http://schemas.microsoft.com/office/drawing/2014/main" id="{3BCDE842-A483-FB43-3143-E457AB929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5">
            <a:extLst>
              <a:ext uri="{FF2B5EF4-FFF2-40B4-BE49-F238E27FC236}">
                <a16:creationId xmlns:a16="http://schemas.microsoft.com/office/drawing/2014/main" id="{5BA49CD0-E358-5560-591C-9D88E7460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46DA68FB-19AE-54E5-C696-11EF4437F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4ABE15-7DC0-4FE7-AD2E-EB31B0D213B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985759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9">
            <a:extLst>
              <a:ext uri="{FF2B5EF4-FFF2-40B4-BE49-F238E27FC236}">
                <a16:creationId xmlns:a16="http://schemas.microsoft.com/office/drawing/2014/main" id="{7849C24F-0CF4-BFD9-0AA5-12886EB01F5A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6892" y="152401"/>
          <a:ext cx="1336431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3" name="Object 9">
                        <a:extLst>
                          <a:ext uri="{FF2B5EF4-FFF2-40B4-BE49-F238E27FC236}">
                            <a16:creationId xmlns:a16="http://schemas.microsoft.com/office/drawing/2014/main" id="{7849C24F-0CF4-BFD9-0AA5-12886EB01F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6892" y="152401"/>
                        <a:ext cx="1336431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DBA122-F789-E3C3-F32E-C33562F32A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795C8A-7FF1-6800-36F8-2279EFA331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6E49A9-9383-1203-66AF-29537393CC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FE0BF3-1C3C-4E6E-9782-10BEA33A65C8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0710046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160EE2-8B26-82B9-F809-CE8820E8D1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EDCC46-6EB4-29F5-AE67-A6F0EE60C4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5E7C13A-BED5-578E-2E11-1231522A3A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EAE2D-66C1-4D67-86F0-C6A35E224C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813782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CF6FE4-0B9E-6C88-376B-96DF91D24F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D8C12AE-461D-0657-9429-2B20BA0F83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ACF53E5-7971-D3E6-5E62-95C9888494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517C0-2231-4CCD-ACE3-242016F92E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330952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DAAEBB-2F4B-7F34-6A7A-6498B85D8C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79E0CF-FCDF-0C1F-8259-B07172B70D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B75D62-8696-094D-FB1E-657C686EEC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F5C3C-A901-4E03-AF58-4FF1377F88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908368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527BD8-7C3E-80EA-B946-69F787C08A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140DFF-B00E-EC30-736E-2F68F3394F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FD1967-5047-EEC6-6DF5-DE559DD23A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83DE6-00B8-4E25-A9BF-328666F8E0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380530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CDF00AC-C0E8-E05A-7452-15309D233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E542022-3A84-2BEB-1E6B-E04A097E1C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EDC4EFC-D5CC-4C34-44CC-1EE833CD52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4A019-0478-4E9C-90F5-CE8B98B7E4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06442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0074889-6CD6-419A-AD1C-C730CFB4F1B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80743508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7ECCDC2-2CA9-8DFF-8F0E-F1437F8105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075C118-A538-4754-3B82-DA4573FBD6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4025954-8AAE-5668-5FDB-46F3C6AC90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2B8D32-CD4A-4C0B-9AED-F959C311B7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926134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F0D8471-0CAA-BB43-3CA8-04734B1A46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24C8FE4-5E0C-531C-F794-7D167A4F0F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EF150EB-071B-0991-97FB-7F8A1EBDFC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76C73-6130-4CB2-8EC4-B2B9406E55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075559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D0761F-10D4-ED2A-C704-CDAAAE77BA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23EAFF-079A-7534-158D-57B7047061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924C35-9C16-56A9-6093-EDC36B178F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09C45-194C-4F6A-A58B-5997FBA703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781588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7E55FA-34BA-E9BA-8A54-328C08201B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5207F7-CC48-6365-FE38-91A6D9A608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76A06F-BFD7-28CA-EC20-16E7698E2E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2A3B0-FD14-4C08-B1C6-942F1FBCEA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80321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1FAB05D-4488-19CB-A04E-6F4610DE49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C72B92E-41A6-D372-BACC-847C226E74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BA9D10-5D75-0683-F2F6-035D46C564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C3DD6-1FBD-436B-AA0A-AF1BAEFA7C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96959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02DF7C-3E59-BB3E-A743-0151BB2F8A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4C22E8-303F-844B-4B76-1747449B0C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913C0D-29E5-F60E-BA11-67B1554FE7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909D1-0AC1-43C8-8F76-4B62A26112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613444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8D0551-8CBA-1AFC-B737-9C5C56538C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67CDB7-5D81-4F60-47C5-5AC2ADB77A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43EF37-D1FA-3123-063D-ACA0EDD682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67859-7D65-4339-87B5-4C572D5D48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75117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5F83563-ED69-527B-85CE-48938DC47F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C99CEDC-C4E0-C8DD-5058-D876904442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B8E45B1-D16F-181B-6F1D-D9F1681F5E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B2F5F-62C3-47B6-932E-5ED287693A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504602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8DA64F2-595C-9939-792F-B3A484100D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771FE29-A324-3303-73A6-270FB5CC09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027AED0-63E7-5864-BACB-EB9CA2C0AE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A08DB-CCC2-4FD5-8DB2-125B0C6F3F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7481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64996B-BD72-3A21-E743-39EDF2B561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D52F9A-BCC8-1DDA-76C3-6FAFA63AC3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7A4830-60C4-2A05-80C3-C8C89F91D3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7D348-49AB-4990-8BCA-7AC6E8D174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3548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92F4B2F-61D0-4DA8-BDC8-4CB59B6E5ED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5647285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BB6460-940A-D9FF-D00F-4A37FA1547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613E5B8-62B2-F4C5-24BD-1E382291BF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AF22F3F-C44C-A7AD-02F2-DE628E7AF6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3DF03-CBD5-452C-9FB3-EF925E0591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08198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7851377-CBB7-CBA2-A58E-ADF4500B6E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1B0DD1-4680-0DA3-E1BC-E895E5CD92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4DF6512-F852-62E0-33BE-245543270F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C90AC-2691-4C4F-BCCF-897342F325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345591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D73B1F-0315-62A0-D93B-F9A92A3AB1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ADC08B-EF25-5C47-D64A-688907A10A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55B758-84C5-2CD2-9359-6F5589FD89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0FBF9-7E9F-4A20-B8CF-B60892888F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057627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ACEC736-4F81-BAA6-2AA4-26A75912BA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309A076-40CC-CF11-A312-8F01ADF528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CFDC500-485E-0E2A-4E49-4ACA2A4352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EE21E-ECFC-4454-BF74-D7178B6483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233486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153814B-3548-9BCE-7199-6C2352B2F0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25C587F-C530-B786-7D61-4926C25851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E88F50C-C735-7071-9DD7-9E790B32F5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1CC13-B76C-49F3-AD9A-942EED42B8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51915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201B512-9EDD-5C97-40C2-6383433991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7D00C27-4068-FD9F-00BC-8BDEE2CC38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5F58417-585F-3088-1F9F-40C8EF08DD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6071E-DDA2-4CB1-8025-1C84D7855A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315975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4469B5-D0B0-D8F6-46A4-1BB546134E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16C45D-8866-306F-87F4-74855CDA26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2CA58B-E983-B083-1FD0-47E0F64715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FFC31-44D7-4F71-867B-9DB432420E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52633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06D1BE-E3EC-1F5A-0B89-C854E9F98B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56DD0B-34CE-8864-50F5-09AE833EA3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5A81FD-0781-3C6C-A17C-7458EDC967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31681-FFE1-4EE2-8BB2-6DDF434CC3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429288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7AECA17-B66A-48A1-E6F8-3F1DDA85B9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628500-215C-32F1-C76C-788184CE83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56B769-3BC6-9538-DDCC-4DBD00230C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126D3D-AC15-4602-ADBC-A3F9075AB5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360649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A6A8FF-BB34-967B-6857-FFFFD2474C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23BE32-D704-27D9-E0C2-1E8F2FDDD1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BD2CE1-E25F-5FD5-6E61-8324EFB683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8877E-D43B-4496-BD15-2EFE3E9B0B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1799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EA49C41-EAD9-4881-B2DE-9C3C012EB15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4805783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87F1F6-4F44-B907-62A1-64DF1538F9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7BC788-9F30-4495-C4F5-BC2587346E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A1568A-D5B3-2631-07C7-36DA841667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F528A-253D-4238-A111-EF5A676E3E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0673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64E1577-043F-497B-E33F-02FB9E10F5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83C695A-4968-73DC-E953-E30B83D49A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9A3329E-5C87-D95A-2AF2-4247B93380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8521E-55DD-459E-8B35-D3C88E38FB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357921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64FF938-6744-0FCE-3DEB-C94F9878B7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82989D2-2442-19A1-F815-E7DDB88D26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B0A5FCB-C4A0-89D7-D861-038D802DDC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E66A2C-51CF-4A89-91FB-D452F103D2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596042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BB10CF-BCC7-A344-83EE-0397B12C19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928715-E59F-9E97-BE1D-06E2293094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B38558-5803-0B42-8B75-7A17468234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AC4B1-D151-496D-AACF-B6B2D63C3D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153125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30402A-80B6-12EF-7A85-C6E83A8E3A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29CFFB-678A-9C64-AF4C-649C1DD063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7A228D-D892-141A-8ECE-7314A71012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DDC94-CC2C-427C-8078-7ED6B11977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483647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BDE034-BD36-5FBF-E507-CBC2612D20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64B7E6-B5B9-A2AC-A607-7C2929D0A1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8DFE988-CC7D-8B4C-A201-25C42E2EDD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A5811-2E88-4F73-ACC1-38A54BA315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866941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BA2138-AD77-E340-3671-DCE9D41DB6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C72F00-7E3A-F4CF-A3FA-181C3FBCAF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17CF56-D0B4-45FE-03BD-6ECE080059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942E7-AF43-4C25-9930-84795BEA20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283036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5D12DF5-57C7-BB06-68C3-857D2EB58D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B173F47-CD82-B8C3-5C77-05BC38A572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4146C55-6DBB-3A1E-1FBC-62AFE1DF5F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DCFEF-666E-446B-ACD3-86222924E5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92251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B853A8E-D518-37E1-91CE-2731758B7B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E66233E-46AE-6489-094A-F2BFD9C57C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D3AD867-F80C-DA4C-E74E-FD36D57DD6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8A7CF-2CDE-48D3-B522-75C0F0CE8A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762491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D73B439-F5A1-BB86-63A9-DE30AC8873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6B4F13D-7E27-C91C-1426-E6338CE894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CC7A0C6-2385-253C-725E-CBF41A25DF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EB4CD-4BE3-4FCB-9B34-2180A67B0B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439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0F4F5ED-7DA9-45DB-9F76-BD4CE138C7B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8469308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B6B2E4-396D-528D-35FF-CCB2D5F55B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D4E626D-F813-42D9-A865-68635B075B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446D2C-2431-379E-8D84-0923B89932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494460-232D-4FD7-B43A-DB7EEA4BCC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599917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C20C46-7539-B54B-C56E-437CE09375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D0C0EA-AA75-ED08-40DE-BAE41D72D9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A61D88-5C49-A79A-9080-7B64AE474E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930E5-F6CD-44C7-9292-7A4896E1BC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986761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A7921E-ACA8-66D8-5500-4765057AB0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51BAC9B-2825-CF03-CFF7-BED42C2168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933102-A342-4092-57D0-0437303E8D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06DD9-355D-46A6-90D7-28267A0339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21628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108C76-209F-65F4-B5B3-BBCCD2F0CE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0C73C2-7EAE-EDBF-75B0-B07F1F587B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D4D355-3BC6-F475-7C65-BFDD2E0358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F622F-9B47-4E1E-AE39-AA11B30CB9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960695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3BCDBF-0BB4-D938-587C-F2F8BECA6B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26B85E-C294-A1FB-7652-944055E358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7FEB72-DF4F-53D5-AF94-978C2CE0ED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78709-E3AD-4CBA-92EE-16FDCF71A4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1126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Nucleus-2022, 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D651503-CDFC-49D8-9D7A-966927550EB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259109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746AEF9-0300-445C-A001-2A8D54CA500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962614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3D3A38E-4130-4757-BF1F-0A4657A547C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51435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D345951-D715-4F6C-845B-FDB952CD7327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016755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15C3E19-8AD1-4204-BAE4-FCE2135C0FBB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511230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107950" y="6597650"/>
            <a:ext cx="8567738" cy="207963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/>
              <a:t>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666163" y="6524625"/>
            <a:ext cx="442912" cy="207963"/>
          </a:xfrm>
        </p:spPr>
        <p:txBody>
          <a:bodyPr/>
          <a:lstStyle>
            <a:lvl1pPr>
              <a:defRPr/>
            </a:lvl1pPr>
          </a:lstStyle>
          <a:p>
            <a:fld id="{82639E04-2AD2-4BD6-88A9-8FAE3709739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842253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7FDE29-E0C6-64CE-959E-B7D5BD7696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05A7CD-9866-8A2B-E7C1-F590711802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0B0D4E7-6B50-2BAE-0527-5B2BC75416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6ABC7-2CE2-4799-89E7-5154A946B9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7079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2B3C19-E603-2B9B-9C97-B47D2F9589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C6C1BB1-21E0-B317-AFCC-669FF40A68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CA4117-4ECF-5009-77CA-7C366BB266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5A0C8-BCD2-49BE-8894-82F9851259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4677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70CEA6-AA74-A36B-90F2-555D3339BD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AD7EEC-62B1-BC6A-3F4B-5F1B01F3DE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D73004-6CA2-4293-EB74-395A1A98A6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93762-EE53-40E2-A7D0-FE13E69505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5275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CE5934-343E-4120-462E-66A111579D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AC1AB8-DDFF-F947-81EF-47F2035F04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32DEF-774E-A1DE-78E8-40D6D175CF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A8D34-EAA5-4A0B-944D-EBE048DE2B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1648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6187BDD-D723-E869-6120-BB5EB8C903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E173D97-2B7A-6BF4-46D0-BC756DA184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796C288-07FC-A9D0-FE86-A3401A04B7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5BD8F-3F99-45B0-A576-A2B265D04F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939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Nucleus-2022, 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84F8AFE-7A31-4E48-B187-23373253B11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045397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BD5BCD0-D803-ABB8-9851-8DCE72C821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82FF050-607C-A42D-99F3-52A6D2969D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2DAEAB9-80D6-FCBA-816D-9F2DBFE931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02814-80DC-44A9-8D3A-E07540E42E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38169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E9C6D4C-E990-2D2B-1287-3E2EF27A49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C4BF106-EEA1-8EC9-F57D-4A45C0C7DB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9080B28-47B6-7AF7-A6BE-CB4215D3EC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FA59F3-F60E-407A-A2F0-F4238FD962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37840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495B97-FCE6-4EEF-57EF-BDFAA449F9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C15249-218F-D2EF-0619-27A25776F5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3BD5F5-AF88-7B41-B2BB-270049055F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DCDBA-D9EB-47EE-A631-AC9C40604E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93460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EFC56D-9B2A-FCCC-64D0-D8DE2D1983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B6803D-571B-0DDE-53BA-3CA8AAE7D7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589989-A207-415C-4EA3-B54BAA59BC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41AAE-F317-4BB9-8F32-BB6B03054F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0515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DC0314-0F46-35D6-E58B-5DA4329253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72C7B6-B5E1-3391-69A7-8A1E24FA99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396386-BF9F-0D6C-D4B6-DCF0264268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4BFD90-1934-4F90-AC4F-CBB22D191C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60227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01DF18-5C4F-68F8-C4CB-3F4D6B7D50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74ABE9-4138-E7C4-6853-4BECEE97BE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3FB35E-E84C-CDDE-5688-A0DF8E70D5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575C0-A834-4DD3-8A7A-5440CF46A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24785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BC0D92-9A54-71F7-73CD-353494FC61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FF933A-ED73-0A8B-DD2C-CBEFCA0FC8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D6E1FA-801A-E21D-26CC-41AD8DE422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DBC7F-92A2-4369-9622-8EBB1FF202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97776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14E3862-B5CD-A3BF-F64B-1A92503FEB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6FD4F5-2F97-B4B9-69CF-F3BC7113E8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F42A68-E510-157E-6D8E-3BB8BFEFF0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02654C-7D38-4712-AC13-8417B39416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96246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E23D31-73D1-E2BC-2E33-7C5E4149C4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CB1A41-E42F-B623-1B26-4C66B6D6DC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82F4F45-A7B9-0D99-F652-9C8CD613BC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32334-6F25-434C-B1C9-850CEE3DFE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136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AA3AFE-C734-C6E0-4611-3A030212E3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531722C-ECF5-1397-99BC-ABB523AECB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575C425-1282-7ACD-5B51-8C576966FA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2B03E-3052-4A59-AB63-7E33996F6D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163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Nucleus-2022, 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0074889-6CD6-419A-AD1C-C730CFB4F1B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446040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F53704-FC45-E89E-8F8E-13DE44DF11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63E544-B364-B12B-ED62-F0446B49A8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375582-F337-A75E-669E-DE6B441D26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D828A-8E3E-40A0-B968-3FE5F960C5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66137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21501FD-E9E0-0EB1-689D-D72F875896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4BB4E3B-CBCD-D197-1C96-D97E468799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11C8FF3-113E-CC79-CBB5-851324CF0A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65210-FCB8-4C2C-9E5B-53AD1ED4CD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34709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2B8C3CC-3F8B-4277-119B-7164A921B0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9CD9F7E-CFA8-6799-18EE-E4C7889826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F38BF2D-3050-8BB7-5496-70BB3A408A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5A67A-6758-4CAA-8472-DB8ED1C4D3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86619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7793F5F-32D6-F504-FBF9-A7F776B679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12FCE2B-F813-4234-4C21-87CC9E8CA2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E1CF96E-B461-E5B3-40BF-6BD3F90261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BE5B9-510B-472A-B0AC-C0A066CEB7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10219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73D75F-DBF0-A9BF-E129-163F81C360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3A4CCF-8748-CD08-2E75-E5AFDF315A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04FA36-37E7-930B-E3F2-C08C79CFC5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9FF31-CF8A-4006-A60D-7C06051636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31698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E28521-9648-2C6F-D9CE-97C9AA8169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4CC0C0-61E9-436C-70C9-E674B41C80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B3D88C-A37B-BD7F-F86E-8C24D99A24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FACAC-CDA1-43F8-8510-F7BD0AEA27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99360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483B8F-2EC1-BC00-A0E9-2B54B16BBA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979FBE-0EBE-0580-D979-573C52060E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F72746-290B-8666-A842-CCB2F0A612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9FC18-0D3F-439A-B539-927F74DB83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46678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721D9D-97B8-D275-32A9-AB5D3D05C1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38E6B4F-8D64-C98F-BD73-585A3935D2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9D0197-75EC-9B5D-AB9C-FB8C58124E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BFED4-BDBB-48BC-A814-E01915F9C7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30578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965D98-A4B8-9ACF-AFD9-C52247349B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D41005-DA98-44E5-6679-4BC19E7191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A30DED-A1F4-210D-039C-C1357C9B20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15416-8EB2-45C0-9C80-575493377F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1294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9">
            <a:extLst>
              <a:ext uri="{FF2B5EF4-FFF2-40B4-BE49-F238E27FC236}">
                <a16:creationId xmlns:a16="http://schemas.microsoft.com/office/drawing/2014/main" id="{17173078-E03B-E912-4B69-1F02609DA98E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4" name="Object 9">
                        <a:extLst>
                          <a:ext uri="{FF2B5EF4-FFF2-40B4-BE49-F238E27FC236}">
                            <a16:creationId xmlns:a16="http://schemas.microsoft.com/office/drawing/2014/main" id="{17173078-E03B-E912-4B69-1F02609DA9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50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6DB60799-ABFC-1F22-9EE3-396D5A856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0088DA3D-5585-7608-39BD-820770EFB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274E418C-D95E-ABFD-3794-94C2984E9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D815B87-21F0-48FF-BD1A-E42E43BD6D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2257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Nucleus-2022, 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92F4B2F-61D0-4DA8-BDC8-4CB59B6E5ED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137028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9">
            <a:extLst>
              <a:ext uri="{FF2B5EF4-FFF2-40B4-BE49-F238E27FC236}">
                <a16:creationId xmlns:a16="http://schemas.microsoft.com/office/drawing/2014/main" id="{8302AD79-1D4F-519C-A266-61ACB9983B7C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4" name="Object 9">
                        <a:extLst>
                          <a:ext uri="{FF2B5EF4-FFF2-40B4-BE49-F238E27FC236}">
                            <a16:creationId xmlns:a16="http://schemas.microsoft.com/office/drawing/2014/main" id="{8302AD79-1D4F-519C-A266-61ACB9983B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C206B351-9BB8-729F-7DAC-B903DEABE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C0FCC89F-493E-846C-0C92-010D0134D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8B02089A-85E4-1646-E2C8-BE6F6F37F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737C8A2-901C-4DB1-98E9-AFFCFA40A35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205664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9">
            <a:extLst>
              <a:ext uri="{FF2B5EF4-FFF2-40B4-BE49-F238E27FC236}">
                <a16:creationId xmlns:a16="http://schemas.microsoft.com/office/drawing/2014/main" id="{465EC3CE-D280-F76E-16ED-59EC72FF1E3C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4" name="Object 9">
                        <a:extLst>
                          <a:ext uri="{FF2B5EF4-FFF2-40B4-BE49-F238E27FC236}">
                            <a16:creationId xmlns:a16="http://schemas.microsoft.com/office/drawing/2014/main" id="{465EC3CE-D280-F76E-16ED-59EC72FF1E3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435" y="440692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C6715BD8-2B9B-105A-FBE0-E58F0D3D8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37B6368C-1A43-D600-217F-40514815A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B1F69734-EB2B-2C58-E2DA-59896CC2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BB5A364-DA0F-414B-BFB7-70FE7FAF455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284785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9">
            <a:extLst>
              <a:ext uri="{FF2B5EF4-FFF2-40B4-BE49-F238E27FC236}">
                <a16:creationId xmlns:a16="http://schemas.microsoft.com/office/drawing/2014/main" id="{B2EF29CB-8493-7B9D-C32C-448939B30CE1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5" name="Object 9">
                        <a:extLst>
                          <a:ext uri="{FF2B5EF4-FFF2-40B4-BE49-F238E27FC236}">
                            <a16:creationId xmlns:a16="http://schemas.microsoft.com/office/drawing/2014/main" id="{B2EF29CB-8493-7B9D-C32C-448939B30C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3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4">
            <a:extLst>
              <a:ext uri="{FF2B5EF4-FFF2-40B4-BE49-F238E27FC236}">
                <a16:creationId xmlns:a16="http://schemas.microsoft.com/office/drawing/2014/main" id="{7D9CFD93-07EF-1E4D-FC45-463EE7F1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5">
            <a:extLst>
              <a:ext uri="{FF2B5EF4-FFF2-40B4-BE49-F238E27FC236}">
                <a16:creationId xmlns:a16="http://schemas.microsoft.com/office/drawing/2014/main" id="{1C8C0468-052D-C30E-FE9A-73E950B78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88E184BA-7F02-F7B2-684A-FD8B82762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DB0352-B6C7-4964-B1B1-820E8FB830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50458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9">
            <a:extLst>
              <a:ext uri="{FF2B5EF4-FFF2-40B4-BE49-F238E27FC236}">
                <a16:creationId xmlns:a16="http://schemas.microsoft.com/office/drawing/2014/main" id="{AE566EEC-8C05-EC66-D6CB-DD2031FAF7FD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7" name="Object 9">
                        <a:extLst>
                          <a:ext uri="{FF2B5EF4-FFF2-40B4-BE49-F238E27FC236}">
                            <a16:creationId xmlns:a16="http://schemas.microsoft.com/office/drawing/2014/main" id="{AE566EEC-8C05-EC66-D6CB-DD2031FAF7F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282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282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Дата 6">
            <a:extLst>
              <a:ext uri="{FF2B5EF4-FFF2-40B4-BE49-F238E27FC236}">
                <a16:creationId xmlns:a16="http://schemas.microsoft.com/office/drawing/2014/main" id="{E0CCF162-AE74-A9B9-9C15-E5262A399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7">
            <a:extLst>
              <a:ext uri="{FF2B5EF4-FFF2-40B4-BE49-F238E27FC236}">
                <a16:creationId xmlns:a16="http://schemas.microsoft.com/office/drawing/2014/main" id="{C58B0B96-095F-B277-F857-E63FD5767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10" name="Номер слайда 8">
            <a:extLst>
              <a:ext uri="{FF2B5EF4-FFF2-40B4-BE49-F238E27FC236}">
                <a16:creationId xmlns:a16="http://schemas.microsoft.com/office/drawing/2014/main" id="{D261E551-A7E6-9190-76E2-5618EC624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01DE6EC-9A28-4223-952E-97FD7C6EACB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83950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9">
            <a:extLst>
              <a:ext uri="{FF2B5EF4-FFF2-40B4-BE49-F238E27FC236}">
                <a16:creationId xmlns:a16="http://schemas.microsoft.com/office/drawing/2014/main" id="{82DD8A64-8119-654F-8A24-D7319F40234C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3" name="Object 9">
                        <a:extLst>
                          <a:ext uri="{FF2B5EF4-FFF2-40B4-BE49-F238E27FC236}">
                            <a16:creationId xmlns:a16="http://schemas.microsoft.com/office/drawing/2014/main" id="{82DD8A64-8119-654F-8A24-D7319F4023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Дата 2">
            <a:extLst>
              <a:ext uri="{FF2B5EF4-FFF2-40B4-BE49-F238E27FC236}">
                <a16:creationId xmlns:a16="http://schemas.microsoft.com/office/drawing/2014/main" id="{5BEE042C-3B6B-4306-ABD7-9E17DCC14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3">
            <a:extLst>
              <a:ext uri="{FF2B5EF4-FFF2-40B4-BE49-F238E27FC236}">
                <a16:creationId xmlns:a16="http://schemas.microsoft.com/office/drawing/2014/main" id="{8CE69069-F9D4-ECA5-EAA2-BA5C13366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7AB1B2D0-6C41-8A0D-2CE2-878DA577A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3B4F806-DC78-4FFC-95F6-D8E8D8FDBD6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89339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9">
            <a:extLst>
              <a:ext uri="{FF2B5EF4-FFF2-40B4-BE49-F238E27FC236}">
                <a16:creationId xmlns:a16="http://schemas.microsoft.com/office/drawing/2014/main" id="{ECFC0A33-3FB2-CF5C-E3EC-EC4D270ECBD6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2" name="Object 9">
                        <a:extLst>
                          <a:ext uri="{FF2B5EF4-FFF2-40B4-BE49-F238E27FC236}">
                            <a16:creationId xmlns:a16="http://schemas.microsoft.com/office/drawing/2014/main" id="{ECFC0A33-3FB2-CF5C-E3EC-EC4D270ECBD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Дата 1">
            <a:extLst>
              <a:ext uri="{FF2B5EF4-FFF2-40B4-BE49-F238E27FC236}">
                <a16:creationId xmlns:a16="http://schemas.microsoft.com/office/drawing/2014/main" id="{B8D0DE5B-EC5E-C106-27E2-FAB449433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>
            <a:extLst>
              <a:ext uri="{FF2B5EF4-FFF2-40B4-BE49-F238E27FC236}">
                <a16:creationId xmlns:a16="http://schemas.microsoft.com/office/drawing/2014/main" id="{B4619A80-01AF-45FF-52B3-1BEFE9480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11</a:t>
            </a:r>
            <a:r>
              <a:rPr lang="ru-RU"/>
              <a:t> октября</a:t>
            </a:r>
            <a:r>
              <a:rPr lang="en-US"/>
              <a:t> 20</a:t>
            </a:r>
            <a:r>
              <a:rPr lang="ru-RU"/>
              <a:t>13 г.</a:t>
            </a:r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374EA3CB-3BBA-7BCA-CAEB-FC3FA7753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57999CE-6CD6-4980-BF69-5B7B0F8DE1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681080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9">
            <a:extLst>
              <a:ext uri="{FF2B5EF4-FFF2-40B4-BE49-F238E27FC236}">
                <a16:creationId xmlns:a16="http://schemas.microsoft.com/office/drawing/2014/main" id="{69E14541-2689-FB7A-FFFA-C89C9F5B7D37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5" name="Object 9">
                        <a:extLst>
                          <a:ext uri="{FF2B5EF4-FFF2-40B4-BE49-F238E27FC236}">
                            <a16:creationId xmlns:a16="http://schemas.microsoft.com/office/drawing/2014/main" id="{69E14541-2689-FB7A-FFFA-C89C9F5B7D3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538" y="273075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Дата 4">
            <a:extLst>
              <a:ext uri="{FF2B5EF4-FFF2-40B4-BE49-F238E27FC236}">
                <a16:creationId xmlns:a16="http://schemas.microsoft.com/office/drawing/2014/main" id="{AD0761DC-59E7-2676-D61C-5201A0F45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5">
            <a:extLst>
              <a:ext uri="{FF2B5EF4-FFF2-40B4-BE49-F238E27FC236}">
                <a16:creationId xmlns:a16="http://schemas.microsoft.com/office/drawing/2014/main" id="{71407DBE-B698-A0AC-445E-64B878574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66470663-E911-A260-4DC5-091287441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90443E4-F922-4545-9AF5-2BBCED031D2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25561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9">
            <a:extLst>
              <a:ext uri="{FF2B5EF4-FFF2-40B4-BE49-F238E27FC236}">
                <a16:creationId xmlns:a16="http://schemas.microsoft.com/office/drawing/2014/main" id="{CBF7167D-015E-1604-C56B-78DE6BA7BDFF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5" name="Object 9">
                        <a:extLst>
                          <a:ext uri="{FF2B5EF4-FFF2-40B4-BE49-F238E27FC236}">
                            <a16:creationId xmlns:a16="http://schemas.microsoft.com/office/drawing/2014/main" id="{CBF7167D-015E-1604-C56B-78DE6BA7BD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Дата 4">
            <a:extLst>
              <a:ext uri="{FF2B5EF4-FFF2-40B4-BE49-F238E27FC236}">
                <a16:creationId xmlns:a16="http://schemas.microsoft.com/office/drawing/2014/main" id="{B6084CC8-EF54-1D51-7041-2BA4045EC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5">
            <a:extLst>
              <a:ext uri="{FF2B5EF4-FFF2-40B4-BE49-F238E27FC236}">
                <a16:creationId xmlns:a16="http://schemas.microsoft.com/office/drawing/2014/main" id="{9CDC4AEE-D208-1AF3-8F4E-7749CFD2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B1CA2061-7785-F4C3-63E6-7C5178E55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C3FCF2-9632-408B-9017-57047D3476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097695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9">
            <a:extLst>
              <a:ext uri="{FF2B5EF4-FFF2-40B4-BE49-F238E27FC236}">
                <a16:creationId xmlns:a16="http://schemas.microsoft.com/office/drawing/2014/main" id="{96D1E771-782B-3F81-14B4-8F633F83BBB8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4" name="Object 9">
                        <a:extLst>
                          <a:ext uri="{FF2B5EF4-FFF2-40B4-BE49-F238E27FC236}">
                            <a16:creationId xmlns:a16="http://schemas.microsoft.com/office/drawing/2014/main" id="{96D1E771-782B-3F81-14B4-8F633F83BB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23C8CFAE-2390-3A91-7171-E180619BE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5940170C-607E-F891-C428-7494A1EF0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703FE955-B39A-EA34-DD68-4A59E5DF2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9D19A36-F3EB-439C-9199-CEE350F0E77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626135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9">
            <a:extLst>
              <a:ext uri="{FF2B5EF4-FFF2-40B4-BE49-F238E27FC236}">
                <a16:creationId xmlns:a16="http://schemas.microsoft.com/office/drawing/2014/main" id="{79D2DAC0-4B50-ED98-F0B0-AAE98FF5C6C2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4" name="Object 9">
                        <a:extLst>
                          <a:ext uri="{FF2B5EF4-FFF2-40B4-BE49-F238E27FC236}">
                            <a16:creationId xmlns:a16="http://schemas.microsoft.com/office/drawing/2014/main" id="{79D2DAC0-4B50-ED98-F0B0-AAE98FF5C6C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13" y="609600"/>
            <a:ext cx="5688623" cy="54864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16F2FD38-8E7E-E0EE-E475-94B2025B7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01668BA5-DE33-6E94-5B5D-214B89D51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D5FDB8D2-4FF1-9A1F-0D92-0AB9DF21C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C1BAB15-8B91-479D-B69C-5ACD85A940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674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Nucleus-2022, 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EA49C41-EAD9-4881-B2DE-9C3C012EB15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390414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9">
            <a:extLst>
              <a:ext uri="{FF2B5EF4-FFF2-40B4-BE49-F238E27FC236}">
                <a16:creationId xmlns:a16="http://schemas.microsoft.com/office/drawing/2014/main" id="{1EAB557E-917D-6BE5-4D8E-C5257EB16978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5" name="Object 9">
                        <a:extLst>
                          <a:ext uri="{FF2B5EF4-FFF2-40B4-BE49-F238E27FC236}">
                            <a16:creationId xmlns:a16="http://schemas.microsoft.com/office/drawing/2014/main" id="{1EAB557E-917D-6BE5-4D8E-C5257EB169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4">
            <a:extLst>
              <a:ext uri="{FF2B5EF4-FFF2-40B4-BE49-F238E27FC236}">
                <a16:creationId xmlns:a16="http://schemas.microsoft.com/office/drawing/2014/main" id="{A720A1F6-A49D-F66B-9EAC-9F216C474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5">
            <a:extLst>
              <a:ext uri="{FF2B5EF4-FFF2-40B4-BE49-F238E27FC236}">
                <a16:creationId xmlns:a16="http://schemas.microsoft.com/office/drawing/2014/main" id="{81957D66-002E-A0C9-FC55-9ACA138D1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53911991-ACD3-3A60-F14A-7314AF5FE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E4AAA69-F46A-422E-8B6C-FB75C75368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92988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9">
            <a:extLst>
              <a:ext uri="{FF2B5EF4-FFF2-40B4-BE49-F238E27FC236}">
                <a16:creationId xmlns:a16="http://schemas.microsoft.com/office/drawing/2014/main" id="{95963460-B86C-5776-9802-200F067C8A2D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7" name="Object 9">
                        <a:extLst>
                          <a:ext uri="{FF2B5EF4-FFF2-40B4-BE49-F238E27FC236}">
                            <a16:creationId xmlns:a16="http://schemas.microsoft.com/office/drawing/2014/main" id="{95963460-B86C-5776-9802-200F067C8A2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5803" y="1981200"/>
            <a:ext cx="3815862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2338" y="1981200"/>
            <a:ext cx="3815862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85803" y="4114800"/>
            <a:ext cx="3815862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2338" y="4114800"/>
            <a:ext cx="3815862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Дата 6">
            <a:extLst>
              <a:ext uri="{FF2B5EF4-FFF2-40B4-BE49-F238E27FC236}">
                <a16:creationId xmlns:a16="http://schemas.microsoft.com/office/drawing/2014/main" id="{E8EF6AC5-D745-316E-DDB6-7B6518A03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7">
            <a:extLst>
              <a:ext uri="{FF2B5EF4-FFF2-40B4-BE49-F238E27FC236}">
                <a16:creationId xmlns:a16="http://schemas.microsoft.com/office/drawing/2014/main" id="{DD164CDF-AECB-A2C6-B9D1-9FB4BDC9D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10" name="Номер слайда 8">
            <a:extLst>
              <a:ext uri="{FF2B5EF4-FFF2-40B4-BE49-F238E27FC236}">
                <a16:creationId xmlns:a16="http://schemas.microsoft.com/office/drawing/2014/main" id="{323B232A-A730-07DF-7BF9-2AAA52762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28290B1-5D21-4361-BE35-A7FE131A99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91791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9">
            <a:extLst>
              <a:ext uri="{FF2B5EF4-FFF2-40B4-BE49-F238E27FC236}">
                <a16:creationId xmlns:a16="http://schemas.microsoft.com/office/drawing/2014/main" id="{1FC42773-CD0A-7DA8-0210-F1D69A7F2D3F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6" name="Object 9">
                        <a:extLst>
                          <a:ext uri="{FF2B5EF4-FFF2-40B4-BE49-F238E27FC236}">
                            <a16:creationId xmlns:a16="http://schemas.microsoft.com/office/drawing/2014/main" id="{1FC42773-CD0A-7DA8-0210-F1D69A7F2D3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85803" y="1981200"/>
            <a:ext cx="3815862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85803" y="4114800"/>
            <a:ext cx="3815862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2338" y="1981200"/>
            <a:ext cx="3815862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5">
            <a:extLst>
              <a:ext uri="{FF2B5EF4-FFF2-40B4-BE49-F238E27FC236}">
                <a16:creationId xmlns:a16="http://schemas.microsoft.com/office/drawing/2014/main" id="{5D95552E-8DFB-2C3D-E131-98C1D025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6">
            <a:extLst>
              <a:ext uri="{FF2B5EF4-FFF2-40B4-BE49-F238E27FC236}">
                <a16:creationId xmlns:a16="http://schemas.microsoft.com/office/drawing/2014/main" id="{EFC81038-5ECE-8CF8-ECD9-4E8748ED5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9" name="Номер слайда 7">
            <a:extLst>
              <a:ext uri="{FF2B5EF4-FFF2-40B4-BE49-F238E27FC236}">
                <a16:creationId xmlns:a16="http://schemas.microsoft.com/office/drawing/2014/main" id="{F73076B5-D1F8-EF76-8D16-5C649C382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D15F02C-9B86-4D61-B2FD-2AB15734DD6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34120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9">
            <a:extLst>
              <a:ext uri="{FF2B5EF4-FFF2-40B4-BE49-F238E27FC236}">
                <a16:creationId xmlns:a16="http://schemas.microsoft.com/office/drawing/2014/main" id="{9CF6E04A-EC39-E9C2-C2D9-4DEC70952244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6" name="Object 9">
                        <a:extLst>
                          <a:ext uri="{FF2B5EF4-FFF2-40B4-BE49-F238E27FC236}">
                            <a16:creationId xmlns:a16="http://schemas.microsoft.com/office/drawing/2014/main" id="{9CF6E04A-EC39-E9C2-C2D9-4DEC7095224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3" y="1981200"/>
            <a:ext cx="3815862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2338" y="1981200"/>
            <a:ext cx="3815862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2338" y="4114800"/>
            <a:ext cx="3815862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5">
            <a:extLst>
              <a:ext uri="{FF2B5EF4-FFF2-40B4-BE49-F238E27FC236}">
                <a16:creationId xmlns:a16="http://schemas.microsoft.com/office/drawing/2014/main" id="{05388604-D8F6-ACC3-0A7A-A5EA4881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6">
            <a:extLst>
              <a:ext uri="{FF2B5EF4-FFF2-40B4-BE49-F238E27FC236}">
                <a16:creationId xmlns:a16="http://schemas.microsoft.com/office/drawing/2014/main" id="{934165FF-F8C9-C10D-7E89-25162C410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9" name="Номер слайда 7">
            <a:extLst>
              <a:ext uri="{FF2B5EF4-FFF2-40B4-BE49-F238E27FC236}">
                <a16:creationId xmlns:a16="http://schemas.microsoft.com/office/drawing/2014/main" id="{45A4D27C-B878-9A0C-6B27-0D0EF7A57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5E72EC4-87B4-4994-B81D-6C5CDA727DE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47124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9">
            <a:extLst>
              <a:ext uri="{FF2B5EF4-FFF2-40B4-BE49-F238E27FC236}">
                <a16:creationId xmlns:a16="http://schemas.microsoft.com/office/drawing/2014/main" id="{AE7DCAF8-8550-0C41-87FC-77F090D7CA55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5" name="Object 9">
                        <a:extLst>
                          <a:ext uri="{FF2B5EF4-FFF2-40B4-BE49-F238E27FC236}">
                            <a16:creationId xmlns:a16="http://schemas.microsoft.com/office/drawing/2014/main" id="{AE7DCAF8-8550-0C41-87FC-77F090D7CA5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3" y="1981200"/>
            <a:ext cx="3815862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2338" y="1981200"/>
            <a:ext cx="3815862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4">
            <a:extLst>
              <a:ext uri="{FF2B5EF4-FFF2-40B4-BE49-F238E27FC236}">
                <a16:creationId xmlns:a16="http://schemas.microsoft.com/office/drawing/2014/main" id="{E5F4CF97-F4DF-6206-BDEA-28416EE94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5">
            <a:extLst>
              <a:ext uri="{FF2B5EF4-FFF2-40B4-BE49-F238E27FC236}">
                <a16:creationId xmlns:a16="http://schemas.microsoft.com/office/drawing/2014/main" id="{6B7ECFCA-87A9-1975-A399-E59C77B69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QGP, 10</a:t>
            </a:r>
            <a:r>
              <a:rPr lang="ru-RU"/>
              <a:t> января</a:t>
            </a:r>
            <a:r>
              <a:rPr lang="en-US"/>
              <a:t> 200</a:t>
            </a:r>
            <a:r>
              <a:rPr lang="ru-RU"/>
              <a:t>6 г.</a:t>
            </a:r>
          </a:p>
        </p:txBody>
      </p:sp>
      <p:sp>
        <p:nvSpPr>
          <p:cNvPr id="8" name="Номер слайда 6">
            <a:extLst>
              <a:ext uri="{FF2B5EF4-FFF2-40B4-BE49-F238E27FC236}">
                <a16:creationId xmlns:a16="http://schemas.microsoft.com/office/drawing/2014/main" id="{6F9E15D2-6391-2FBC-48AC-B39E44858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6FF13CA-462F-4F0C-B71E-E3BFBCC5331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833762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9">
            <a:extLst>
              <a:ext uri="{FF2B5EF4-FFF2-40B4-BE49-F238E27FC236}">
                <a16:creationId xmlns:a16="http://schemas.microsoft.com/office/drawing/2014/main" id="{B881511B-77F6-0492-384F-48FC9DAFFBEA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076475" imgH="876190" progId="MSPhotoEd.3">
                  <p:embed/>
                </p:oleObj>
              </mc:Choice>
              <mc:Fallback>
                <p:oleObj name="Photo Editor Photo" r:id="rId2" imgW="1076475" imgH="876190" progId="MSPhotoEd.3">
                  <p:embed/>
                  <p:pic>
                    <p:nvPicPr>
                      <p:cNvPr id="3" name="Object 9">
                        <a:extLst>
                          <a:ext uri="{FF2B5EF4-FFF2-40B4-BE49-F238E27FC236}">
                            <a16:creationId xmlns:a16="http://schemas.microsoft.com/office/drawing/2014/main" id="{B881511B-77F6-0492-384F-48FC9DAFFB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64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B81D2A-9B67-BDCC-DD17-9B042E9EDE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9A8F35-B21E-319C-2091-09D3FD7F07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B01CD3-DE87-C2F1-613A-B658702B5A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2CC80CD-5742-44BA-8CF4-A47FEC9A561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931391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9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C7F9D34-18EE-2E71-0139-3D6CE8A29E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6E32EC-F22D-5DA2-5C66-9A32042D54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9A9A839-8956-AD18-746F-FB981F648D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92AB0-1079-4537-969B-C5DAB582C7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77518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8B3E8E-2284-2AB7-03A5-485EFB4487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853D9E5-EF72-6D0D-2201-693AE2DFB0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0987D9-8B36-B30C-0B62-693F62DA74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FD16D-88D4-4756-BBEF-37D9AB73A5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68158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7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D745E7-7BFE-ACEE-52CA-BE046E6165E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445C436-4D1E-6ECF-C6B6-FCD22CA77E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6CFD3D-58EE-A381-054C-A579DC09E5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6057E-A06F-4D4B-B2D9-E0FA62933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69245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75D626-D528-68CC-EF9C-5B6746056C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0E3BD2-6A5E-6D7E-E5B9-E265039972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536443-813D-7FB3-47D0-295E7B7291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3B0E8-05CE-4A71-AE4E-846C43F382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9039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Nucleus-2022, 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0F4F5ED-7DA9-45DB-9F76-BD4CE138C7B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219154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3A76871-D1A0-83FD-5FF0-F7BE1D1E6A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FC2F8DA-46F1-6A6D-A7F9-9372EE5A1C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ADB7B8B-DF96-640E-5EFF-C122E34281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AB0FB-7D71-46AC-B234-D904C4E9E8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47326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4682C76-7663-57C8-1ADC-B82DBFF8D2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85A587B-F7D6-E1BB-D868-E7F3947944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F36FBB9-4456-E351-ED86-B668CA3F6E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A1CF7-AE0E-4112-8362-E04BADCB6A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47989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8A03335-8139-6C9D-2ABC-D0002FA5AA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38907DA-90A2-83C9-59AB-87EBD11B4A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D9C35CF-E15F-8FAA-BB85-C4A3456A50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6A6EE-2D2E-4329-9BEA-DF676490B9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4293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12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4710DE-8465-DCFC-2E51-799FE250A2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DB0CAD-571C-1BC2-2169-E25C4AB8C2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679092-AC80-83DE-A8E2-C2B75CD46D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B3044D-8537-40C2-9EAA-70D07DF553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81676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A810F8-7EAA-14DC-792E-3484B76CC2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E119FC-82A3-DC24-2BD3-C762052912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42E614-FA92-84E0-F7AC-E8F86346DA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EDD7A-AEF8-42C4-8614-BBAE8E736E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1924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0F3C55-7388-147F-F80F-62F41E787B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CA278F-E89E-052C-0FDB-2C30906174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4108898-F23C-8758-FBF8-344201D668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A23F6-B4BC-43CB-AC63-7E63AED7C2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43345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71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71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03A7EAE-4C52-7246-C305-164BF2A01B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2F37EB-0A63-F811-E9F4-AECE5C3F28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261354-3F00-A39F-5076-2973668031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7A29C-2D31-4DD1-A63D-0F2E3B700E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65016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666DB7-F2BD-B0E4-2C2B-1338C319E8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833F0F-6B6D-3B23-D1A8-29E2671282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10E6FF-116C-FF86-A99E-4A177149EE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05F24-7479-4A7D-B8DC-662390C4A7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95424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DA6757-4164-7AF9-AF28-C92BB6C402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AC8307-DAD6-DE90-E316-00EAA08388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E1B4DA-1B48-5C09-E3F7-CE20953535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F9583-07B5-47FF-ACE3-F90BD7BBAF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14118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77C8911-D682-04AD-F705-B67C4222E5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835E28-899C-BC65-ADEA-C48446281E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B36FD7B-F7F6-9FB9-743B-BB4BE98918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17450-211A-43E3-AAE2-C09D2F69E0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2187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Nucleus-2022, 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746AEF9-0300-445C-A001-2A8D54CA5003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707294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67BFCD-56A4-D36D-5111-05E63C826D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068076-DDBA-5D16-E363-F525125B3D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F110A5B-DCE0-4AEB-1463-68FF2D6272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68376-54F4-4B69-906B-36934C8D65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13791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137AA1-DDD3-01AA-B1D0-91684B6CE3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2528ED-61DA-8342-42AB-DBB7B1FB86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53F89D-10DD-CE10-1388-F12F0B8F96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F478AD-1026-4249-BF8E-4A568C9DE7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28734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23D656D-AA13-1B4F-532D-B644BEC649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0211B1F-4EDC-EED3-CB8D-F07E4F5B32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BF897CB-9778-AE47-2E46-5C4716C486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AB482-FFA7-474B-925E-5D0AF59D2C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67424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D61E02F-1145-00F2-B0E3-488C65D442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4EFFAA8-D545-CD46-0197-C2AB00676C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A346837-B772-AD01-3AED-050266FB06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3389F-665F-439D-96CA-D350E41AA6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408618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4B0ACEF-3386-8A3D-2927-02B4D7E89F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D603AB7-EC8E-7794-0D56-C32A5D9667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923FBF3-5471-D2E1-E6CD-0D71FD3020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E4B5B-8126-40E2-89F1-E74AF3DD51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71197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7A613D-E323-0FD0-B72B-E807843B12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1C1E47-FBD8-9C60-FC63-2B0B699862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5E47CB-3C01-B898-C34D-216013F2151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491816-B318-424E-B67F-06979D55BC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92093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C6813B-2ACC-2B87-0CC5-28C603615A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873924-A3A0-BE94-1648-950925111E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EF9ED5-E12D-CD08-5BC8-A9B26E3B71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FBFC1-404B-4348-95EA-4D92B8F761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78426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2BB347-3A6E-0A53-CAE0-100431EF81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1D5D1B-6881-9200-E625-D1F4817F2C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347F46-329D-26EE-C62C-2625127282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5A663-CD4F-4587-8A7B-5C40DE792A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53954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932B30A-203E-B06C-2A1C-B9884430DF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5FB7C7-821A-0D5F-2184-0869155585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6CEC2A-0AF3-9C72-395E-FC612F72A6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EC2A5-5F3D-49E1-8990-8DFD4E0D92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33562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A2A58E-FC91-8CA5-CAEE-48666553DA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9409C1-5548-54A9-5A19-D4617E8D47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F4B215-3DDC-1400-5DEE-4DA1F30FB2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E583A-A14C-4B2A-8839-5AFE0BE94C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550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/>
              <a:t>Nucleus-2022, 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3D3A38E-4130-4757-BF1F-0A4657A547C0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2139841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7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F1A98A-08ED-5E8E-A23C-ED0888439C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F3879C-D126-9831-D785-2016A2A276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056035-8AEB-98AE-3C18-2DB2C40191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A707F-67E7-428C-9F97-DA28D16161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47388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7F1F45-E410-012A-71B4-5CBD2D5BAB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737138-C019-D292-AC53-2C997F54B3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D2C0696-4013-998E-5A3D-83161AABFD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97B3A-0373-4DF9-B69C-8F280D7C5C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27057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5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71C853-134F-220B-9B79-5372006C60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934F5B-2524-23F5-788A-E9CC531FAF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813F7D3-237D-99FF-2EEC-688E3ECE02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D35AA-9322-479E-BBAD-8DE9885BF6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295713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78BCB9-5A7C-8DB5-320D-CC880A2476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EBE1EE-B6FE-1884-ACE8-C4BA164CBB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DEA4DB-113B-B79F-B2F6-A800D26522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C9FCB-6E73-4245-87FF-DFCBC12E71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474447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5A5221C-0395-1159-8D2E-AE259ABFC2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90335F9-6240-7597-9200-F1EC0AFEE9F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C622453-9A72-4C7E-FAFB-9D32A8FB60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F1E78-18AA-40EF-B94C-664242C5B7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526685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42A8624-5395-557A-81DD-EB2A94BBBC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F635385-F4AA-88A1-FE38-8C27AE78B7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4FC0F8D-B8D6-45B3-A9C1-95246D8A88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6977D6-691E-4762-8A04-8BF27CFFF5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51830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2EC5121-2D30-5444-6056-F0EA3488CE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18A1D9B-60C0-6F15-DF95-B64BEB1042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45F0DB7-A4A0-022E-42C8-09E1F2BDA1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D802A-DACB-4132-B394-EFAE2CB1CA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947032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12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2D1371-7823-396B-5AFB-D5672ADDDC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AB2807-4D6B-2DF6-3FC5-87CD4F0BEF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15FE2D-2876-5947-1389-D4C01012BC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2E61F5-4F51-4ECD-9B56-2256905228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139652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6AC765-F37D-0EC1-957D-1C80F11D9C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D57368-75EE-6AA0-AADA-D4980B7824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F3E0B1-5C0A-5EB0-C58F-60D1BF13B5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3F1B6-6590-4BAA-9B00-6FF7C6D435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362632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427435-712D-8FEF-5534-360F7A1B87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A92496-90FD-69A3-689B-5557615D93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FF5C00-A276-D701-CF0B-71CF51E578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530E0-3812-46A2-8300-EE5404DBE2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4339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17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39.xml"/><Relationship Id="rId16" Type="http://schemas.openxmlformats.org/officeDocument/2006/relationships/slideLayout" Target="../slideLayouts/slideLayout153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47.xml"/><Relationship Id="rId19" Type="http://schemas.openxmlformats.org/officeDocument/2006/relationships/oleObject" Target="../embeddings/oleObject19.bin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slideLayout" Target="../slideLayouts/slideLayout16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slideLayout" Target="../slideLayouts/slideLayout18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7950" y="6597650"/>
            <a:ext cx="8567738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r>
              <a:rPr lang="en-US" altLang="ru-RU"/>
              <a:t>Nucleus-2022, 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66163" y="6524625"/>
            <a:ext cx="442912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77EEED0-4870-4F46-8D9C-BB14B409F9EE}" type="slidenum">
              <a:rPr lang="en-US" altLang="ru-RU"/>
              <a:pPr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7D73335-F01D-EA7A-C042-C8C2AC2C14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CD147081-9E84-2CE0-DC82-0CB63F5983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22916" name="Rectangle 4">
            <a:extLst>
              <a:ext uri="{FF2B5EF4-FFF2-40B4-BE49-F238E27FC236}">
                <a16:creationId xmlns:a16="http://schemas.microsoft.com/office/drawing/2014/main" id="{98B9618A-BF09-0C97-5C0E-39682A8C49A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7" name="Rectangle 5">
            <a:extLst>
              <a:ext uri="{FF2B5EF4-FFF2-40B4-BE49-F238E27FC236}">
                <a16:creationId xmlns:a16="http://schemas.microsoft.com/office/drawing/2014/main" id="{F2A8170E-6392-54E1-CDE0-C6928EA3129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8" name="Rectangle 6">
            <a:extLst>
              <a:ext uri="{FF2B5EF4-FFF2-40B4-BE49-F238E27FC236}">
                <a16:creationId xmlns:a16="http://schemas.microsoft.com/office/drawing/2014/main" id="{88D24EC5-0160-C60A-79AB-8C82D654137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93E747D9-6C96-4410-B11A-2BE81FEF0E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E919480E-6FE8-7B9D-06E0-9722AEA5E48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62600" y="6523038"/>
            <a:ext cx="3581400" cy="373062"/>
          </a:xfrm>
          <a:prstGeom prst="rect">
            <a:avLst/>
          </a:prstGeom>
          <a:noFill/>
          <a:ln>
            <a:noFill/>
          </a:ln>
        </p:spPr>
        <p:txBody>
          <a:bodyPr lIns="99966" tIns="49983" rIns="99966" bIns="49983">
            <a:spAutoFit/>
          </a:bodyPr>
          <a:lstStyle>
            <a:lvl1pPr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i="1">
                <a:solidFill>
                  <a:schemeClr val="bg1"/>
                </a:solidFill>
                <a:latin typeface="Book Antiqua" panose="02040602050305030304" pitchFamily="18" charset="0"/>
              </a:rPr>
              <a:t>R. Lacey, SUNY  Stony Brook</a:t>
            </a:r>
          </a:p>
        </p:txBody>
      </p:sp>
    </p:spTree>
    <p:extLst>
      <p:ext uri="{BB962C8B-B14F-4D97-AF65-F5344CB8AC3E}">
        <p14:creationId xmlns:p14="http://schemas.microsoft.com/office/powerpoint/2010/main" val="1978839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6C1F2FC2-458B-9ACA-E59A-10ACB261168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C3C63185-164A-FE4E-D3E3-AD0422808E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Master text styles</a:t>
            </a:r>
          </a:p>
          <a:p>
            <a:pPr lvl="1"/>
            <a:r>
              <a:rPr lang="en-US" altLang="ru-RU"/>
              <a:t>Second level</a:t>
            </a:r>
          </a:p>
          <a:p>
            <a:pPr lvl="2"/>
            <a:r>
              <a:rPr lang="en-US" altLang="ru-RU"/>
              <a:t>Third level</a:t>
            </a:r>
          </a:p>
          <a:p>
            <a:pPr lvl="3"/>
            <a:r>
              <a:rPr lang="en-US" altLang="ru-RU"/>
              <a:t>Fourth level</a:t>
            </a:r>
          </a:p>
          <a:p>
            <a:pPr lvl="4"/>
            <a:r>
              <a:rPr lang="en-US" altLang="ru-RU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2F544-85A5-C87E-6F68-53F3DF0166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0100A96F-DCAB-4442-921B-BB7AAC0FCF79}" type="datetime1">
              <a:rPr lang="en-US"/>
              <a:pPr>
                <a:defRPr/>
              </a:pPr>
              <a:t>10/25/2022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19988-25DC-9F26-D069-214C47901C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r>
              <a:rPr lang="en-US"/>
              <a:t>Shengli Huang AGS-RHIC User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A2E3C-8F06-1572-F772-67A89FA120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0B8D834-836F-472B-BC77-45E162CDD19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1913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5E567A7-9008-A7A2-4E65-60865B748E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Щелчок правит 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E9F1FBF-BDC7-D840-4A0D-5839FB67D6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Щелчок правит 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F5D1C440-6EA6-4363-9434-D463E03A3B7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92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5AE9A1C-5733-4CB9-8C65-EBC20A17CE9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3604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77" b="1">
                <a:solidFill>
                  <a:srgbClr val="660033"/>
                </a:solidFill>
              </a:defRPr>
            </a:lvl1pPr>
          </a:lstStyle>
          <a:p>
            <a:pPr>
              <a:defRPr/>
            </a:pPr>
            <a:r>
              <a:rPr lang="en-US"/>
              <a:t>QGP, 1</a:t>
            </a:r>
            <a:r>
              <a:rPr lang="ru-RU"/>
              <a:t>1 октября</a:t>
            </a:r>
            <a:r>
              <a:rPr lang="en-US"/>
              <a:t> 20</a:t>
            </a:r>
            <a:r>
              <a:rPr lang="ru-RU"/>
              <a:t>13 г.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7DB4A91-2BD1-40A5-BCBD-32F822F48AE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92"/>
            </a:lvl1pPr>
          </a:lstStyle>
          <a:p>
            <a:fld id="{218B46A2-CCB6-4A66-A553-5C6F9E619AE1}" type="slidenum">
              <a:rPr lang="ru-RU" altLang="ru-RU"/>
              <a:pPr/>
              <a:t>‹#›</a:t>
            </a:fld>
            <a:endParaRPr lang="ru-RU" altLang="ru-RU"/>
          </a:p>
        </p:txBody>
      </p:sp>
      <p:graphicFrame>
        <p:nvGraphicFramePr>
          <p:cNvPr id="1031" name="Object 9">
            <a:extLst>
              <a:ext uri="{FF2B5EF4-FFF2-40B4-BE49-F238E27FC236}">
                <a16:creationId xmlns:a16="http://schemas.microsoft.com/office/drawing/2014/main" id="{8641311D-23B2-A5BB-538C-3654EE0A5DB1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6892" y="152401"/>
          <a:ext cx="1336431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9" imgW="1076475" imgH="876190" progId="MSPhotoEd.3">
                  <p:embed/>
                </p:oleObj>
              </mc:Choice>
              <mc:Fallback>
                <p:oleObj name="Photo Editor Photo" r:id="rId19" imgW="1076475" imgH="876190" progId="MSPhotoEd.3">
                  <p:embed/>
                  <p:pic>
                    <p:nvPicPr>
                      <p:cNvPr id="1031" name="Object 9">
                        <a:extLst>
                          <a:ext uri="{FF2B5EF4-FFF2-40B4-BE49-F238E27FC236}">
                            <a16:creationId xmlns:a16="http://schemas.microsoft.com/office/drawing/2014/main" id="{8641311D-23B2-A5BB-538C-3654EE0A5DB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6892" y="152401"/>
                        <a:ext cx="1336431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086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Times New Roman" pitchFamily="18" charset="0"/>
        </a:defRPr>
      </a:lvl5pPr>
      <a:lvl6pPr marL="422041"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Times New Roman" pitchFamily="18" charset="0"/>
        </a:defRPr>
      </a:lvl6pPr>
      <a:lvl7pPr marL="844083"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Times New Roman" pitchFamily="18" charset="0"/>
        </a:defRPr>
      </a:lvl7pPr>
      <a:lvl8pPr marL="1266124"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Times New Roman" pitchFamily="18" charset="0"/>
        </a:defRPr>
      </a:lvl8pPr>
      <a:lvl9pPr marL="1688165"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Times New Roman" pitchFamily="18" charset="0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Char char="•"/>
        <a:defRPr sz="2954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Char char="–"/>
        <a:defRPr sz="2585">
          <a:solidFill>
            <a:schemeClr val="tx1"/>
          </a:solidFill>
          <a:latin typeface="+mn-lt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Char char="•"/>
        <a:defRPr sz="2215">
          <a:solidFill>
            <a:schemeClr val="tx1"/>
          </a:solidFill>
          <a:latin typeface="+mn-lt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Char char="–"/>
        <a:defRPr sz="1846">
          <a:solidFill>
            <a:schemeClr val="tx1"/>
          </a:solidFill>
          <a:latin typeface="+mn-lt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5pPr>
      <a:lvl6pPr marL="2321227" indent="-211021" algn="l" rtl="0" eaLnBrk="0" fontAlgn="base" hangingPunct="0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6pPr>
      <a:lvl7pPr marL="2743269" indent="-211021" algn="l" rtl="0" eaLnBrk="0" fontAlgn="base" hangingPunct="0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7pPr>
      <a:lvl8pPr marL="3165310" indent="-211021" algn="l" rtl="0" eaLnBrk="0" fontAlgn="base" hangingPunct="0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8pPr>
      <a:lvl9pPr marL="3587351" indent="-211021" algn="l" rtl="0" eaLnBrk="0" fontAlgn="base" hangingPunct="0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CEFF472E-F91A-414B-088D-0E84047447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93172ED7-E78E-7A80-5B37-E35FDEC2D0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22916" name="Rectangle 4">
            <a:extLst>
              <a:ext uri="{FF2B5EF4-FFF2-40B4-BE49-F238E27FC236}">
                <a16:creationId xmlns:a16="http://schemas.microsoft.com/office/drawing/2014/main" id="{ED15DBD5-CCA2-BA1D-892A-FA126300647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7" name="Rectangle 5">
            <a:extLst>
              <a:ext uri="{FF2B5EF4-FFF2-40B4-BE49-F238E27FC236}">
                <a16:creationId xmlns:a16="http://schemas.microsoft.com/office/drawing/2014/main" id="{2795011D-91A4-11E5-C352-A1D5BD15949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8" name="Rectangle 6">
            <a:extLst>
              <a:ext uri="{FF2B5EF4-FFF2-40B4-BE49-F238E27FC236}">
                <a16:creationId xmlns:a16="http://schemas.microsoft.com/office/drawing/2014/main" id="{B08B1D19-F6E8-90AF-D170-5D2126CAA3F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453A6CEA-4733-40B9-A9B0-B1D06A7475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0ADF1A59-E80A-47C6-B5D2-5E8CC7DB69E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62600" y="6523038"/>
            <a:ext cx="3581400" cy="377825"/>
          </a:xfrm>
          <a:prstGeom prst="rect">
            <a:avLst/>
          </a:prstGeom>
          <a:noFill/>
          <a:ln>
            <a:noFill/>
          </a:ln>
        </p:spPr>
        <p:txBody>
          <a:bodyPr lIns="99966" tIns="49983" rIns="99966" bIns="49983">
            <a:spAutoFit/>
          </a:bodyPr>
          <a:lstStyle>
            <a:lvl1pPr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i="1">
                <a:solidFill>
                  <a:srgbClr val="FFFFFF"/>
                </a:solidFill>
                <a:latin typeface="Book Antiqua" panose="02040602050305030304" pitchFamily="18" charset="0"/>
              </a:rPr>
              <a:t>R. Lacey, SUNY  Stony Brook</a:t>
            </a:r>
          </a:p>
        </p:txBody>
      </p:sp>
    </p:spTree>
    <p:extLst>
      <p:ext uri="{BB962C8B-B14F-4D97-AF65-F5344CB8AC3E}">
        <p14:creationId xmlns:p14="http://schemas.microsoft.com/office/powerpoint/2010/main" val="2952715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9BB7432-BB59-70C4-01E6-CBB678783C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E67593BF-E16C-F03C-0204-1C43DDC0B8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22916" name="Rectangle 4">
            <a:extLst>
              <a:ext uri="{FF2B5EF4-FFF2-40B4-BE49-F238E27FC236}">
                <a16:creationId xmlns:a16="http://schemas.microsoft.com/office/drawing/2014/main" id="{01FE0449-EE80-9BDD-3D5C-91164D7C151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7" name="Rectangle 5">
            <a:extLst>
              <a:ext uri="{FF2B5EF4-FFF2-40B4-BE49-F238E27FC236}">
                <a16:creationId xmlns:a16="http://schemas.microsoft.com/office/drawing/2014/main" id="{06DC6024-16E4-5154-8D0C-E81DE37D626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8" name="Rectangle 6">
            <a:extLst>
              <a:ext uri="{FF2B5EF4-FFF2-40B4-BE49-F238E27FC236}">
                <a16:creationId xmlns:a16="http://schemas.microsoft.com/office/drawing/2014/main" id="{3E14CDE2-177E-62AC-BF92-048117C92DD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717B7530-9549-4CA6-BE9C-D33D29D530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F7ADABE3-930A-722E-7FB1-058B2DB91B7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62600" y="6523038"/>
            <a:ext cx="3581400" cy="377825"/>
          </a:xfrm>
          <a:prstGeom prst="rect">
            <a:avLst/>
          </a:prstGeom>
          <a:noFill/>
          <a:ln>
            <a:noFill/>
          </a:ln>
        </p:spPr>
        <p:txBody>
          <a:bodyPr lIns="99966" tIns="49983" rIns="99966" bIns="49983">
            <a:spAutoFit/>
          </a:bodyPr>
          <a:lstStyle>
            <a:lvl1pPr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i="1">
                <a:solidFill>
                  <a:srgbClr val="FFFFFF"/>
                </a:solidFill>
                <a:latin typeface="Book Antiqua" panose="02040602050305030304" pitchFamily="18" charset="0"/>
              </a:rPr>
              <a:t>R. Lacey, SUNY  Stony Brook</a:t>
            </a:r>
          </a:p>
        </p:txBody>
      </p:sp>
    </p:spTree>
    <p:extLst>
      <p:ext uri="{BB962C8B-B14F-4D97-AF65-F5344CB8AC3E}">
        <p14:creationId xmlns:p14="http://schemas.microsoft.com/office/powerpoint/2010/main" val="1071787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BDCF1FB-C67E-BC2B-3080-0D2277C9CD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0CEECBEB-6452-DDD9-D43E-9F005F953F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22916" name="Rectangle 4">
            <a:extLst>
              <a:ext uri="{FF2B5EF4-FFF2-40B4-BE49-F238E27FC236}">
                <a16:creationId xmlns:a16="http://schemas.microsoft.com/office/drawing/2014/main" id="{715AC353-4E14-67F1-E5D3-81B0A26F876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7" name="Rectangle 5">
            <a:extLst>
              <a:ext uri="{FF2B5EF4-FFF2-40B4-BE49-F238E27FC236}">
                <a16:creationId xmlns:a16="http://schemas.microsoft.com/office/drawing/2014/main" id="{6C998366-A859-9C01-A65A-C256A28BC6A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8" name="Rectangle 6">
            <a:extLst>
              <a:ext uri="{FF2B5EF4-FFF2-40B4-BE49-F238E27FC236}">
                <a16:creationId xmlns:a16="http://schemas.microsoft.com/office/drawing/2014/main" id="{7007F351-3C1C-7EFE-0DBD-48D9BF18C06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CDA59F9A-4FEC-4FC0-B47A-55E05C27BA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A07E0E74-DDA5-A2FB-046C-B410E0433AB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62600" y="6523038"/>
            <a:ext cx="3581400" cy="373062"/>
          </a:xfrm>
          <a:prstGeom prst="rect">
            <a:avLst/>
          </a:prstGeom>
          <a:noFill/>
          <a:ln>
            <a:noFill/>
          </a:ln>
        </p:spPr>
        <p:txBody>
          <a:bodyPr lIns="99966" tIns="49983" rIns="99966" bIns="49983">
            <a:spAutoFit/>
          </a:bodyPr>
          <a:lstStyle>
            <a:lvl1pPr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i="1">
                <a:solidFill>
                  <a:schemeClr val="bg1"/>
                </a:solidFill>
                <a:latin typeface="Book Antiqua" panose="02040602050305030304" pitchFamily="18" charset="0"/>
              </a:rPr>
              <a:t>R. Lacey, SUNY  Stony Brook</a:t>
            </a:r>
          </a:p>
        </p:txBody>
      </p:sp>
    </p:spTree>
    <p:extLst>
      <p:ext uri="{BB962C8B-B14F-4D97-AF65-F5344CB8AC3E}">
        <p14:creationId xmlns:p14="http://schemas.microsoft.com/office/powerpoint/2010/main" val="4202325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7950" y="6597650"/>
            <a:ext cx="8567738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r>
              <a:rPr lang="en-US" altLang="ru-RU"/>
              <a:t>V. Riabov for MPD@NICA</a:t>
            </a:r>
            <a:endParaRPr lang="ru-RU" altLang="ru-RU">
              <a:sym typeface="Symbol" panose="05050102010706020507" pitchFamily="18" charset="2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66163" y="6524625"/>
            <a:ext cx="442912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77EEED0-4870-4F46-8D9C-BB14B409F9EE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44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5974E572-D53D-DD91-C8AD-FB73F52C45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FBAC8CA7-B864-DA39-9888-7376DB91EC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22916" name="Rectangle 4">
            <a:extLst>
              <a:ext uri="{FF2B5EF4-FFF2-40B4-BE49-F238E27FC236}">
                <a16:creationId xmlns:a16="http://schemas.microsoft.com/office/drawing/2014/main" id="{5F48DC4D-20FF-99CF-21AD-46B2E7F5924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7" name="Rectangle 5">
            <a:extLst>
              <a:ext uri="{FF2B5EF4-FFF2-40B4-BE49-F238E27FC236}">
                <a16:creationId xmlns:a16="http://schemas.microsoft.com/office/drawing/2014/main" id="{A6692102-6D30-D130-0A2F-017EAEC7FEB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8" name="Rectangle 6">
            <a:extLst>
              <a:ext uri="{FF2B5EF4-FFF2-40B4-BE49-F238E27FC236}">
                <a16:creationId xmlns:a16="http://schemas.microsoft.com/office/drawing/2014/main" id="{A390DEA4-58E4-F72A-E0C0-5277C43B702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4F3C114-9017-442B-A206-5DA44DDF0A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D37E6A16-7A04-084A-9422-64D9BF9389D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62600" y="6523038"/>
            <a:ext cx="3581400" cy="373062"/>
          </a:xfrm>
          <a:prstGeom prst="rect">
            <a:avLst/>
          </a:prstGeom>
          <a:noFill/>
          <a:ln>
            <a:noFill/>
          </a:ln>
        </p:spPr>
        <p:txBody>
          <a:bodyPr lIns="99966" tIns="49983" rIns="99966" bIns="49983">
            <a:spAutoFit/>
          </a:bodyPr>
          <a:lstStyle>
            <a:lvl1pPr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i="1">
                <a:solidFill>
                  <a:srgbClr val="FFFFFF"/>
                </a:solidFill>
                <a:latin typeface="Book Antiqua" panose="02040602050305030304" pitchFamily="18" charset="0"/>
              </a:rPr>
              <a:t>R. Lacey, SUNY  Stony Brook</a:t>
            </a:r>
          </a:p>
        </p:txBody>
      </p:sp>
    </p:spTree>
    <p:extLst>
      <p:ext uri="{BB962C8B-B14F-4D97-AF65-F5344CB8AC3E}">
        <p14:creationId xmlns:p14="http://schemas.microsoft.com/office/powerpoint/2010/main" val="4192666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3EB448C-529E-38CD-6FB4-632BFA2AF0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65EC5760-1FC2-6FAA-7968-994B59F459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22916" name="Rectangle 4">
            <a:extLst>
              <a:ext uri="{FF2B5EF4-FFF2-40B4-BE49-F238E27FC236}">
                <a16:creationId xmlns:a16="http://schemas.microsoft.com/office/drawing/2014/main" id="{E4874C3E-52D6-FCEC-FDEA-9AC38046B30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7" name="Rectangle 5">
            <a:extLst>
              <a:ext uri="{FF2B5EF4-FFF2-40B4-BE49-F238E27FC236}">
                <a16:creationId xmlns:a16="http://schemas.microsoft.com/office/drawing/2014/main" id="{8C2908BC-70E8-1747-8327-FFAD70B9F58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8" name="Rectangle 6">
            <a:extLst>
              <a:ext uri="{FF2B5EF4-FFF2-40B4-BE49-F238E27FC236}">
                <a16:creationId xmlns:a16="http://schemas.microsoft.com/office/drawing/2014/main" id="{F2A9B99E-2260-1ADC-2090-533E3F22FC4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0E448CF0-6DB5-4E09-A7EC-EDFE24AFD1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5C178456-5E65-DF36-18A6-5928E81889E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62600" y="6523038"/>
            <a:ext cx="3581400" cy="377825"/>
          </a:xfrm>
          <a:prstGeom prst="rect">
            <a:avLst/>
          </a:prstGeom>
          <a:noFill/>
          <a:ln>
            <a:noFill/>
          </a:ln>
        </p:spPr>
        <p:txBody>
          <a:bodyPr lIns="99966" tIns="49983" rIns="99966" bIns="49983">
            <a:spAutoFit/>
          </a:bodyPr>
          <a:lstStyle>
            <a:lvl1pPr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i="1">
                <a:solidFill>
                  <a:schemeClr val="bg1"/>
                </a:solidFill>
                <a:latin typeface="Book Antiqua" panose="02040602050305030304" pitchFamily="18" charset="0"/>
              </a:rPr>
              <a:t>R. Lacey, SUNY  Stony Brook</a:t>
            </a:r>
          </a:p>
        </p:txBody>
      </p:sp>
    </p:spTree>
    <p:extLst>
      <p:ext uri="{BB962C8B-B14F-4D97-AF65-F5344CB8AC3E}">
        <p14:creationId xmlns:p14="http://schemas.microsoft.com/office/powerpoint/2010/main" val="2756306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D51A1A10-A1E9-4874-94A0-939B1A3E9E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Щелчок правит образец заголовка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A88D1A48-351D-553A-579E-8AA36BBD41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Щелчок правит образец текста</a:t>
            </a:r>
          </a:p>
          <a:p>
            <a:pPr lvl="1"/>
            <a:r>
              <a:rPr lang="ru-RU" altLang="en-US"/>
              <a:t>Второй уровень</a:t>
            </a:r>
          </a:p>
          <a:p>
            <a:pPr lvl="2"/>
            <a:r>
              <a:rPr lang="ru-RU" altLang="en-US"/>
              <a:t>Третий уровень</a:t>
            </a:r>
          </a:p>
          <a:p>
            <a:pPr lvl="3"/>
            <a:r>
              <a:rPr lang="ru-RU" altLang="en-US"/>
              <a:t>Четвертый уровень</a:t>
            </a:r>
          </a:p>
          <a:p>
            <a:pPr lvl="4"/>
            <a:r>
              <a:rPr lang="ru-RU" altLang="en-US"/>
              <a:t>Пятый уровень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82E1DF7E-BD91-105A-4D77-4BE8E753166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39DE0D8-682D-2633-5830-7F110C98D6A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3238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b="1">
                <a:solidFill>
                  <a:srgbClr val="660033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QGP, 1</a:t>
            </a:r>
            <a:r>
              <a:rPr lang="ru-RU"/>
              <a:t>1 октября</a:t>
            </a:r>
            <a:r>
              <a:rPr lang="en-US"/>
              <a:t> 20</a:t>
            </a:r>
            <a:r>
              <a:rPr lang="ru-RU"/>
              <a:t>13 г.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B2115DC-1DE2-356B-3F3E-BAFC6C2D2A1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A6FAEB8-023D-4B80-B073-98B9D5EE02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graphicFrame>
        <p:nvGraphicFramePr>
          <p:cNvPr id="3079" name="Object 9">
            <a:extLst>
              <a:ext uri="{FF2B5EF4-FFF2-40B4-BE49-F238E27FC236}">
                <a16:creationId xmlns:a16="http://schemas.microsoft.com/office/drawing/2014/main" id="{9770CF85-B516-3EC5-EBD3-C5D012B52737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7667625" y="152400"/>
          <a:ext cx="1335088" cy="117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19" imgW="1076475" imgH="876190" progId="MSPhotoEd.3">
                  <p:embed/>
                </p:oleObj>
              </mc:Choice>
              <mc:Fallback>
                <p:oleObj name="Photo Editor Photo" r:id="rId19" imgW="1076475" imgH="876190" progId="MSPhotoEd.3">
                  <p:embed/>
                  <p:pic>
                    <p:nvPicPr>
                      <p:cNvPr id="3079" name="Object 9">
                        <a:extLst>
                          <a:ext uri="{FF2B5EF4-FFF2-40B4-BE49-F238E27FC236}">
                            <a16:creationId xmlns:a16="http://schemas.microsoft.com/office/drawing/2014/main" id="{9770CF85-B516-3EC5-EBD3-C5D012B5273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67625" y="152400"/>
                        <a:ext cx="1335088" cy="1179513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chemeClr val="accent1"/>
                          </a:gs>
                          <a:gs pos="100000">
                            <a:srgbClr val="005E47"/>
                          </a:gs>
                        </a:gsLst>
                        <a:lin ang="5400000" scaled="1"/>
                      </a:gradFill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596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9427F93F-4A66-CC9D-93FF-FF49C9EB01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9A481D5A-F948-FF5B-DB66-09F6FF876A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22916" name="Rectangle 4">
            <a:extLst>
              <a:ext uri="{FF2B5EF4-FFF2-40B4-BE49-F238E27FC236}">
                <a16:creationId xmlns:a16="http://schemas.microsoft.com/office/drawing/2014/main" id="{70D0D0CD-3B03-E340-47A5-DE49199AC3D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7" name="Rectangle 5">
            <a:extLst>
              <a:ext uri="{FF2B5EF4-FFF2-40B4-BE49-F238E27FC236}">
                <a16:creationId xmlns:a16="http://schemas.microsoft.com/office/drawing/2014/main" id="{1E6CBBCF-B597-6543-68BA-568628E757B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8" name="Rectangle 6">
            <a:extLst>
              <a:ext uri="{FF2B5EF4-FFF2-40B4-BE49-F238E27FC236}">
                <a16:creationId xmlns:a16="http://schemas.microsoft.com/office/drawing/2014/main" id="{0E8B3C32-0E73-E37E-0BE0-1C3F0D9E8F1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D01A86E-1F0F-4692-AD7E-209F63E624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6E58A216-9952-8BE8-5A76-9D4E7B81A07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62600" y="6523038"/>
            <a:ext cx="3581400" cy="377825"/>
          </a:xfrm>
          <a:prstGeom prst="rect">
            <a:avLst/>
          </a:prstGeom>
          <a:noFill/>
          <a:ln>
            <a:noFill/>
          </a:ln>
        </p:spPr>
        <p:txBody>
          <a:bodyPr lIns="99966" tIns="49983" rIns="99966" bIns="49983">
            <a:spAutoFit/>
          </a:bodyPr>
          <a:lstStyle>
            <a:lvl1pPr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i="1">
                <a:solidFill>
                  <a:srgbClr val="FFFFFF"/>
                </a:solidFill>
                <a:latin typeface="Book Antiqua" panose="02040602050305030304" pitchFamily="18" charset="0"/>
              </a:rPr>
              <a:t>R. Lacey, SUNY  Stony Brook</a:t>
            </a:r>
          </a:p>
        </p:txBody>
      </p:sp>
    </p:spTree>
    <p:extLst>
      <p:ext uri="{BB962C8B-B14F-4D97-AF65-F5344CB8AC3E}">
        <p14:creationId xmlns:p14="http://schemas.microsoft.com/office/powerpoint/2010/main" val="3981625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2BE8110-0FF9-4847-316E-6976F206F3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E617B3CE-1F00-F09F-5408-0AAB13274F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22916" name="Rectangle 4">
            <a:extLst>
              <a:ext uri="{FF2B5EF4-FFF2-40B4-BE49-F238E27FC236}">
                <a16:creationId xmlns:a16="http://schemas.microsoft.com/office/drawing/2014/main" id="{A44A7F2F-21C3-8F18-1B4B-EF096306FBD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7" name="Rectangle 5">
            <a:extLst>
              <a:ext uri="{FF2B5EF4-FFF2-40B4-BE49-F238E27FC236}">
                <a16:creationId xmlns:a16="http://schemas.microsoft.com/office/drawing/2014/main" id="{04D641C2-9CB4-C657-B914-994095EE2A2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8" name="Rectangle 6">
            <a:extLst>
              <a:ext uri="{FF2B5EF4-FFF2-40B4-BE49-F238E27FC236}">
                <a16:creationId xmlns:a16="http://schemas.microsoft.com/office/drawing/2014/main" id="{337D2E54-E349-DC48-E859-B38F2BC1496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/>
            </a:lvl1pPr>
          </a:lstStyle>
          <a:p>
            <a:pPr>
              <a:defRPr/>
            </a:pPr>
            <a:fld id="{E2E230E4-0847-4CD4-87CC-3A0DD86DE2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416CA05D-7355-A6FC-001A-61ACCF70EEC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62600" y="6523038"/>
            <a:ext cx="3581400" cy="373062"/>
          </a:xfrm>
          <a:prstGeom prst="rect">
            <a:avLst/>
          </a:prstGeom>
          <a:noFill/>
          <a:ln>
            <a:noFill/>
          </a:ln>
        </p:spPr>
        <p:txBody>
          <a:bodyPr lIns="99966" tIns="49983" rIns="99966" bIns="49983">
            <a:spAutoFit/>
          </a:bodyPr>
          <a:lstStyle>
            <a:lvl1pPr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i="1">
                <a:solidFill>
                  <a:schemeClr val="bg1"/>
                </a:solidFill>
                <a:latin typeface="Book Antiqua" panose="02040602050305030304" pitchFamily="18" charset="0"/>
              </a:rPr>
              <a:t>R. Lacey, SUNY  Stony Brook</a:t>
            </a:r>
          </a:p>
        </p:txBody>
      </p:sp>
    </p:spTree>
    <p:extLst>
      <p:ext uri="{BB962C8B-B14F-4D97-AF65-F5344CB8AC3E}">
        <p14:creationId xmlns:p14="http://schemas.microsoft.com/office/powerpoint/2010/main" val="3217346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41EEEDB-42B7-EFDF-A4EB-7235E194EB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23E75399-D8DA-A28B-BE7C-9465B40374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22916" name="Rectangle 4">
            <a:extLst>
              <a:ext uri="{FF2B5EF4-FFF2-40B4-BE49-F238E27FC236}">
                <a16:creationId xmlns:a16="http://schemas.microsoft.com/office/drawing/2014/main" id="{8E3A3DD0-9EE5-8E54-C1DE-134FCEAA7D1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7" name="Rectangle 5">
            <a:extLst>
              <a:ext uri="{FF2B5EF4-FFF2-40B4-BE49-F238E27FC236}">
                <a16:creationId xmlns:a16="http://schemas.microsoft.com/office/drawing/2014/main" id="{E5202E45-BCE0-8829-55FC-853D008CFA6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2918" name="Rectangle 6">
            <a:extLst>
              <a:ext uri="{FF2B5EF4-FFF2-40B4-BE49-F238E27FC236}">
                <a16:creationId xmlns:a16="http://schemas.microsoft.com/office/drawing/2014/main" id="{0E91276E-03F1-4CAD-3DC1-BAFDD4857B2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49D959A-2E05-4F48-9906-01D375D1B3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138A8825-75E6-D725-436D-D764B0E012D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562600" y="6523038"/>
            <a:ext cx="3581400" cy="377825"/>
          </a:xfrm>
          <a:prstGeom prst="rect">
            <a:avLst/>
          </a:prstGeom>
          <a:noFill/>
          <a:ln>
            <a:noFill/>
          </a:ln>
        </p:spPr>
        <p:txBody>
          <a:bodyPr lIns="99966" tIns="49983" rIns="99966" bIns="49983">
            <a:spAutoFit/>
          </a:bodyPr>
          <a:lstStyle>
            <a:lvl1pPr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2188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2188" eaLnBrk="0" fontAlgn="base" hangingPunct="0">
              <a:spcBef>
                <a:spcPct val="5000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i="1">
                <a:solidFill>
                  <a:srgbClr val="FFFFFF"/>
                </a:solidFill>
                <a:latin typeface="Book Antiqua" panose="02040602050305030304" pitchFamily="18" charset="0"/>
              </a:rPr>
              <a:t>R. Lacey, SUNY  Stony Brook</a:t>
            </a:r>
          </a:p>
        </p:txBody>
      </p:sp>
    </p:spTree>
    <p:extLst>
      <p:ext uri="{BB962C8B-B14F-4D97-AF65-F5344CB8AC3E}">
        <p14:creationId xmlns:p14="http://schemas.microsoft.com/office/powerpoint/2010/main" val="1805830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PlaceHolder 1">
            <a:extLst>
              <a:ext uri="{FF2B5EF4-FFF2-40B4-BE49-F238E27FC236}">
                <a16:creationId xmlns:a16="http://schemas.microsoft.com/office/drawing/2014/main" id="{F8D46B41-EEA1-812A-A3B9-680954DD85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141" y="273050"/>
            <a:ext cx="8229719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/>
              <a:t>Click to edit the title text format</a:t>
            </a: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A467D65B-2A72-55A9-0992-3E05CB097140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457141" y="1604964"/>
            <a:ext cx="8229719" cy="397668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r>
              <a:rPr lang="en-US"/>
              <a:t>Click to edit the outline text format</a:t>
            </a:r>
          </a:p>
          <a:p>
            <a:pPr lvl="1"/>
            <a:r>
              <a:rPr lang="en-US"/>
              <a:t>Second Outline Level</a:t>
            </a:r>
          </a:p>
          <a:p>
            <a:pPr lvl="2"/>
            <a:r>
              <a:rPr lang="en-US"/>
              <a:t>Third Outline Level</a:t>
            </a:r>
          </a:p>
          <a:p>
            <a:pPr lvl="3"/>
            <a:r>
              <a:rPr lang="en-US"/>
              <a:t>Fourth Outline Level</a:t>
            </a:r>
          </a:p>
          <a:p>
            <a:pPr lvl="4"/>
            <a:r>
              <a:rPr lang="en-US"/>
              <a:t>Fifth Outline Level</a:t>
            </a:r>
          </a:p>
          <a:p>
            <a:pPr lvl="5"/>
            <a:r>
              <a:rPr lang="en-US"/>
              <a:t>Sixth Outline Level</a:t>
            </a:r>
          </a:p>
          <a:p>
            <a:pPr lvl="6"/>
            <a:r>
              <a:rPr lang="en-US"/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808395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</p:sldLayoutIdLst>
  <p:txStyles>
    <p:titleStyle>
      <a:lvl1pPr algn="l" defTabSz="62142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25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2142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25">
          <a:solidFill>
            <a:schemeClr val="tx1"/>
          </a:solidFill>
          <a:latin typeface="Arial" panose="020B0604020202020204" pitchFamily="34" charset="0"/>
          <a:ea typeface="DejaVu Sans" panose="020B0603030804020204"/>
          <a:cs typeface="DejaVu Sans" pitchFamily="34" charset="0"/>
        </a:defRPr>
      </a:lvl2pPr>
      <a:lvl3pPr algn="l" defTabSz="62142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25">
          <a:solidFill>
            <a:schemeClr val="tx1"/>
          </a:solidFill>
          <a:latin typeface="Arial" panose="020B0604020202020204" pitchFamily="34" charset="0"/>
          <a:ea typeface="DejaVu Sans" panose="020B0603030804020204"/>
          <a:cs typeface="DejaVu Sans" pitchFamily="34" charset="0"/>
        </a:defRPr>
      </a:lvl3pPr>
      <a:lvl4pPr algn="l" defTabSz="62142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25">
          <a:solidFill>
            <a:schemeClr val="tx1"/>
          </a:solidFill>
          <a:latin typeface="Arial" panose="020B0604020202020204" pitchFamily="34" charset="0"/>
          <a:ea typeface="DejaVu Sans" panose="020B0603030804020204"/>
          <a:cs typeface="DejaVu Sans" pitchFamily="34" charset="0"/>
        </a:defRPr>
      </a:lvl4pPr>
      <a:lvl5pPr algn="l" defTabSz="62142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925">
          <a:solidFill>
            <a:schemeClr val="tx1"/>
          </a:solidFill>
          <a:latin typeface="Arial" panose="020B0604020202020204" pitchFamily="34" charset="0"/>
          <a:ea typeface="DejaVu Sans" panose="020B0603030804020204"/>
          <a:cs typeface="DejaVu Sans" pitchFamily="34" charset="0"/>
        </a:defRPr>
      </a:lvl5pPr>
      <a:lvl6pPr marL="342854" algn="l" defTabSz="621423" rtl="0" fontAlgn="base">
        <a:lnSpc>
          <a:spcPct val="90000"/>
        </a:lnSpc>
        <a:spcBef>
          <a:spcPct val="0"/>
        </a:spcBef>
        <a:spcAft>
          <a:spcPct val="0"/>
        </a:spcAft>
        <a:defRPr sz="2925">
          <a:solidFill>
            <a:schemeClr val="tx1"/>
          </a:solidFill>
          <a:latin typeface="Arial" panose="020B0604020202020204" pitchFamily="34" charset="0"/>
          <a:cs typeface="DejaVu Sans" pitchFamily="34" charset="0"/>
        </a:defRPr>
      </a:lvl6pPr>
      <a:lvl7pPr marL="685709" algn="l" defTabSz="621423" rtl="0" fontAlgn="base">
        <a:lnSpc>
          <a:spcPct val="90000"/>
        </a:lnSpc>
        <a:spcBef>
          <a:spcPct val="0"/>
        </a:spcBef>
        <a:spcAft>
          <a:spcPct val="0"/>
        </a:spcAft>
        <a:defRPr sz="2925">
          <a:solidFill>
            <a:schemeClr val="tx1"/>
          </a:solidFill>
          <a:latin typeface="Arial" panose="020B0604020202020204" pitchFamily="34" charset="0"/>
          <a:cs typeface="DejaVu Sans" pitchFamily="34" charset="0"/>
        </a:defRPr>
      </a:lvl7pPr>
      <a:lvl8pPr marL="1028563" algn="l" defTabSz="621423" rtl="0" fontAlgn="base">
        <a:lnSpc>
          <a:spcPct val="90000"/>
        </a:lnSpc>
        <a:spcBef>
          <a:spcPct val="0"/>
        </a:spcBef>
        <a:spcAft>
          <a:spcPct val="0"/>
        </a:spcAft>
        <a:defRPr sz="2925">
          <a:solidFill>
            <a:schemeClr val="tx1"/>
          </a:solidFill>
          <a:latin typeface="Arial" panose="020B0604020202020204" pitchFamily="34" charset="0"/>
          <a:cs typeface="DejaVu Sans" pitchFamily="34" charset="0"/>
        </a:defRPr>
      </a:lvl8pPr>
      <a:lvl9pPr marL="1371417" algn="l" defTabSz="621423" rtl="0" fontAlgn="base">
        <a:lnSpc>
          <a:spcPct val="90000"/>
        </a:lnSpc>
        <a:spcBef>
          <a:spcPct val="0"/>
        </a:spcBef>
        <a:spcAft>
          <a:spcPct val="0"/>
        </a:spcAft>
        <a:defRPr sz="2925">
          <a:solidFill>
            <a:schemeClr val="tx1"/>
          </a:solidFill>
          <a:latin typeface="Arial" panose="020B0604020202020204" pitchFamily="34" charset="0"/>
          <a:cs typeface="DejaVu Sans" pitchFamily="34" charset="0"/>
        </a:defRPr>
      </a:lvl9pPr>
    </p:titleStyle>
    <p:bodyStyle>
      <a:lvl1pPr marL="292855" indent="-220237" algn="l" defTabSz="621423" rtl="0" eaLnBrk="0" fontAlgn="base" hangingPunct="0">
        <a:lnSpc>
          <a:spcPct val="90000"/>
        </a:lnSpc>
        <a:spcBef>
          <a:spcPts val="966"/>
        </a:spcBef>
        <a:spcAft>
          <a:spcPct val="0"/>
        </a:spcAft>
        <a:buClr>
          <a:srgbClr val="000000"/>
        </a:buClr>
        <a:buSzPct val="45000"/>
        <a:buFont typeface="Wingdings" panose="05000000000000000000" pitchFamily="2" charset="2"/>
        <a:buChar char=""/>
        <a:defRPr sz="1875" kern="1200">
          <a:solidFill>
            <a:schemeClr val="tx1"/>
          </a:solidFill>
          <a:latin typeface="+mn-lt"/>
          <a:ea typeface="+mn-ea"/>
          <a:cs typeface="+mn-cs"/>
        </a:defRPr>
      </a:lvl1pPr>
      <a:lvl2pPr marL="465473" indent="-154761" algn="l" defTabSz="621423" rtl="0" eaLnBrk="0" fontAlgn="base" hangingPunct="0">
        <a:lnSpc>
          <a:spcPct val="90000"/>
        </a:lnSpc>
        <a:spcBef>
          <a:spcPts val="337"/>
        </a:spcBef>
        <a:spcAft>
          <a:spcPct val="0"/>
        </a:spcAft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777375" indent="-154761" algn="l" defTabSz="621423" rtl="0" eaLnBrk="0" fontAlgn="base" hangingPunct="0">
        <a:lnSpc>
          <a:spcPct val="90000"/>
        </a:lnSpc>
        <a:spcBef>
          <a:spcPts val="337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088086" indent="-154761" algn="l" defTabSz="621423" rtl="0" eaLnBrk="0" fontAlgn="base" hangingPunct="0">
        <a:lnSpc>
          <a:spcPct val="90000"/>
        </a:lnSpc>
        <a:spcBef>
          <a:spcPts val="337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98798" indent="-154761" algn="l" defTabSz="621423" rtl="0" eaLnBrk="0" fontAlgn="base" hangingPunct="0">
        <a:lnSpc>
          <a:spcPct val="90000"/>
        </a:lnSpc>
        <a:spcBef>
          <a:spcPts val="337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710706" indent="-155519" algn="l" defTabSz="622075" rtl="0" eaLnBrk="1" latinLnBrk="0" hangingPunct="1">
        <a:lnSpc>
          <a:spcPct val="90000"/>
        </a:lnSpc>
        <a:spcBef>
          <a:spcPts val="340"/>
        </a:spcBef>
        <a:buFont typeface="Arial" panose="020B0604020202020204" pitchFamily="34" charset="0"/>
        <a:buChar char="•"/>
        <a:defRPr sz="1225" kern="1200">
          <a:solidFill>
            <a:schemeClr val="tx1"/>
          </a:solidFill>
          <a:latin typeface="+mn-lt"/>
          <a:ea typeface="+mn-ea"/>
          <a:cs typeface="+mn-cs"/>
        </a:defRPr>
      </a:lvl6pPr>
      <a:lvl7pPr marL="2021743" indent="-155519" algn="l" defTabSz="622075" rtl="0" eaLnBrk="1" latinLnBrk="0" hangingPunct="1">
        <a:lnSpc>
          <a:spcPct val="90000"/>
        </a:lnSpc>
        <a:spcBef>
          <a:spcPts val="340"/>
        </a:spcBef>
        <a:buFont typeface="Arial" panose="020B0604020202020204" pitchFamily="34" charset="0"/>
        <a:buChar char="•"/>
        <a:defRPr sz="1225" kern="1200">
          <a:solidFill>
            <a:schemeClr val="tx1"/>
          </a:solidFill>
          <a:latin typeface="+mn-lt"/>
          <a:ea typeface="+mn-ea"/>
          <a:cs typeface="+mn-cs"/>
        </a:defRPr>
      </a:lvl7pPr>
      <a:lvl8pPr marL="2332781" indent="-155519" algn="l" defTabSz="622075" rtl="0" eaLnBrk="1" latinLnBrk="0" hangingPunct="1">
        <a:lnSpc>
          <a:spcPct val="90000"/>
        </a:lnSpc>
        <a:spcBef>
          <a:spcPts val="340"/>
        </a:spcBef>
        <a:buFont typeface="Arial" panose="020B0604020202020204" pitchFamily="34" charset="0"/>
        <a:buChar char="•"/>
        <a:defRPr sz="1225" kern="1200">
          <a:solidFill>
            <a:schemeClr val="tx1"/>
          </a:solidFill>
          <a:latin typeface="+mn-lt"/>
          <a:ea typeface="+mn-ea"/>
          <a:cs typeface="+mn-cs"/>
        </a:defRPr>
      </a:lvl8pPr>
      <a:lvl9pPr marL="2643818" indent="-155519" algn="l" defTabSz="622075" rtl="0" eaLnBrk="1" latinLnBrk="0" hangingPunct="1">
        <a:lnSpc>
          <a:spcPct val="90000"/>
        </a:lnSpc>
        <a:spcBef>
          <a:spcPts val="340"/>
        </a:spcBef>
        <a:buFont typeface="Arial" panose="020B0604020202020204" pitchFamily="34" charset="0"/>
        <a:buChar char="•"/>
        <a:defRPr sz="12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22075" rtl="0" eaLnBrk="1" latinLnBrk="0" hangingPunct="1">
        <a:defRPr sz="1225" kern="1200">
          <a:solidFill>
            <a:schemeClr val="tx1"/>
          </a:solidFill>
          <a:latin typeface="+mn-lt"/>
          <a:ea typeface="+mn-ea"/>
          <a:cs typeface="+mn-cs"/>
        </a:defRPr>
      </a:lvl1pPr>
      <a:lvl2pPr marL="311038" algn="l" defTabSz="622075" rtl="0" eaLnBrk="1" latinLnBrk="0" hangingPunct="1">
        <a:defRPr sz="1225" kern="1200">
          <a:solidFill>
            <a:schemeClr val="tx1"/>
          </a:solidFill>
          <a:latin typeface="+mn-lt"/>
          <a:ea typeface="+mn-ea"/>
          <a:cs typeface="+mn-cs"/>
        </a:defRPr>
      </a:lvl2pPr>
      <a:lvl3pPr marL="622075" algn="l" defTabSz="622075" rtl="0" eaLnBrk="1" latinLnBrk="0" hangingPunct="1">
        <a:defRPr sz="1225" kern="1200">
          <a:solidFill>
            <a:schemeClr val="tx1"/>
          </a:solidFill>
          <a:latin typeface="+mn-lt"/>
          <a:ea typeface="+mn-ea"/>
          <a:cs typeface="+mn-cs"/>
        </a:defRPr>
      </a:lvl3pPr>
      <a:lvl4pPr marL="933113" algn="l" defTabSz="622075" rtl="0" eaLnBrk="1" latinLnBrk="0" hangingPunct="1">
        <a:defRPr sz="1225" kern="1200">
          <a:solidFill>
            <a:schemeClr val="tx1"/>
          </a:solidFill>
          <a:latin typeface="+mn-lt"/>
          <a:ea typeface="+mn-ea"/>
          <a:cs typeface="+mn-cs"/>
        </a:defRPr>
      </a:lvl4pPr>
      <a:lvl5pPr marL="1244149" algn="l" defTabSz="622075" rtl="0" eaLnBrk="1" latinLnBrk="0" hangingPunct="1">
        <a:defRPr sz="1225" kern="1200">
          <a:solidFill>
            <a:schemeClr val="tx1"/>
          </a:solidFill>
          <a:latin typeface="+mn-lt"/>
          <a:ea typeface="+mn-ea"/>
          <a:cs typeface="+mn-cs"/>
        </a:defRPr>
      </a:lvl5pPr>
      <a:lvl6pPr marL="1555187" algn="l" defTabSz="622075" rtl="0" eaLnBrk="1" latinLnBrk="0" hangingPunct="1">
        <a:defRPr sz="1225" kern="1200">
          <a:solidFill>
            <a:schemeClr val="tx1"/>
          </a:solidFill>
          <a:latin typeface="+mn-lt"/>
          <a:ea typeface="+mn-ea"/>
          <a:cs typeface="+mn-cs"/>
        </a:defRPr>
      </a:lvl6pPr>
      <a:lvl7pPr marL="1866224" algn="l" defTabSz="622075" rtl="0" eaLnBrk="1" latinLnBrk="0" hangingPunct="1">
        <a:defRPr sz="1225" kern="1200">
          <a:solidFill>
            <a:schemeClr val="tx1"/>
          </a:solidFill>
          <a:latin typeface="+mn-lt"/>
          <a:ea typeface="+mn-ea"/>
          <a:cs typeface="+mn-cs"/>
        </a:defRPr>
      </a:lvl7pPr>
      <a:lvl8pPr marL="2177262" algn="l" defTabSz="622075" rtl="0" eaLnBrk="1" latinLnBrk="0" hangingPunct="1">
        <a:defRPr sz="1225" kern="1200">
          <a:solidFill>
            <a:schemeClr val="tx1"/>
          </a:solidFill>
          <a:latin typeface="+mn-lt"/>
          <a:ea typeface="+mn-ea"/>
          <a:cs typeface="+mn-cs"/>
        </a:defRPr>
      </a:lvl8pPr>
      <a:lvl9pPr marL="2488299" algn="l" defTabSz="622075" rtl="0" eaLnBrk="1" latinLnBrk="0" hangingPunct="1">
        <a:defRPr sz="12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image" Target="../media/image35.jpeg"/><Relationship Id="rId7" Type="http://schemas.openxmlformats.org/officeDocument/2006/relationships/oleObject" Target="../embeddings/oleObject38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0.bin"/><Relationship Id="rId5" Type="http://schemas.openxmlformats.org/officeDocument/2006/relationships/image" Target="../media/image40.png"/><Relationship Id="rId4" Type="http://schemas.openxmlformats.org/officeDocument/2006/relationships/oleObject" Target="../embeddings/oleObject39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41.bin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w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png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6.xml"/><Relationship Id="rId6" Type="http://schemas.openxmlformats.org/officeDocument/2006/relationships/oleObject" Target="../embeddings/oleObject43.bin"/><Relationship Id="rId5" Type="http://schemas.openxmlformats.org/officeDocument/2006/relationships/image" Target="../media/image51.emf"/><Relationship Id="rId4" Type="http://schemas.openxmlformats.org/officeDocument/2006/relationships/oleObject" Target="../embeddings/oleObject4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4.xml"/><Relationship Id="rId6" Type="http://schemas.openxmlformats.org/officeDocument/2006/relationships/image" Target="../media/image56.png"/><Relationship Id="rId5" Type="http://schemas.openxmlformats.org/officeDocument/2006/relationships/image" Target="../media/image55.emf"/><Relationship Id="rId4" Type="http://schemas.openxmlformats.org/officeDocument/2006/relationships/oleObject" Target="../embeddings/oleObject4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45.bin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oleObject" Target="../embeddings/oleObject46.bin"/><Relationship Id="rId7" Type="http://schemas.openxmlformats.org/officeDocument/2006/relationships/oleObject" Target="../embeddings/oleObject48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47.bin"/><Relationship Id="rId4" Type="http://schemas.openxmlformats.org/officeDocument/2006/relationships/image" Target="../media/image61.wmf"/><Relationship Id="rId9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oleObject" Target="../embeddings/oleObject49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0.wmf"/><Relationship Id="rId4" Type="http://schemas.openxmlformats.org/officeDocument/2006/relationships/image" Target="../media/image66.png"/><Relationship Id="rId9" Type="http://schemas.openxmlformats.org/officeDocument/2006/relationships/oleObject" Target="../embeddings/oleObject50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2.xml"/><Relationship Id="rId6" Type="http://schemas.openxmlformats.org/officeDocument/2006/relationships/image" Target="../media/image48.wmf"/><Relationship Id="rId11" Type="http://schemas.openxmlformats.org/officeDocument/2006/relationships/image" Target="../media/image76.png"/><Relationship Id="rId5" Type="http://schemas.openxmlformats.org/officeDocument/2006/relationships/oleObject" Target="../embeddings/oleObject51.bin"/><Relationship Id="rId10" Type="http://schemas.openxmlformats.org/officeDocument/2006/relationships/image" Target="../media/image75.png"/><Relationship Id="rId4" Type="http://schemas.openxmlformats.org/officeDocument/2006/relationships/image" Target="../media/image71.png"/><Relationship Id="rId9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91.xml"/><Relationship Id="rId1" Type="http://schemas.openxmlformats.org/officeDocument/2006/relationships/tags" Target="../tags/tag3.xml"/><Relationship Id="rId6" Type="http://schemas.openxmlformats.org/officeDocument/2006/relationships/image" Target="../media/image80.png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9.pn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90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8.png"/><Relationship Id="rId9" Type="http://schemas.openxmlformats.org/officeDocument/2006/relationships/image" Target="../media/image86.png"/><Relationship Id="rId1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2.xml"/><Relationship Id="rId4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omments" Target="../comments/comment3.xm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1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7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10" Type="http://schemas.openxmlformats.org/officeDocument/2006/relationships/image" Target="../media/image12.png"/><Relationship Id="rId4" Type="http://schemas.openxmlformats.org/officeDocument/2006/relationships/image" Target="../media/image8.jpeg"/><Relationship Id="rId9" Type="http://schemas.openxmlformats.org/officeDocument/2006/relationships/image" Target="../media/image12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hyperlink" Target="http://arxiv.org/abs/arXiv:0708.3512" TargetMode="External"/><Relationship Id="rId2" Type="http://schemas.openxmlformats.org/officeDocument/2006/relationships/slideLayout" Target="../slideLayouts/slideLayout116.xml"/><Relationship Id="rId1" Type="http://schemas.openxmlformats.org/officeDocument/2006/relationships/tags" Target="../tags/tag4.xml"/><Relationship Id="rId6" Type="http://schemas.openxmlformats.org/officeDocument/2006/relationships/image" Target="../media/image106.png"/><Relationship Id="rId5" Type="http://schemas.microsoft.com/office/2007/relationships/hdphoto" Target="../media/hdphoto1.wdp"/><Relationship Id="rId4" Type="http://schemas.openxmlformats.org/officeDocument/2006/relationships/image" Target="../media/image10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184.xml"/><Relationship Id="rId4" Type="http://schemas.openxmlformats.org/officeDocument/2006/relationships/image" Target="../media/image110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16.xml"/><Relationship Id="rId1" Type="http://schemas.openxmlformats.org/officeDocument/2006/relationships/tags" Target="../tags/tag5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9.xml"/><Relationship Id="rId1" Type="http://schemas.openxmlformats.org/officeDocument/2006/relationships/tags" Target="../tags/tag6.xml"/><Relationship Id="rId6" Type="http://schemas.openxmlformats.org/officeDocument/2006/relationships/image" Target="../media/image127.wmf"/><Relationship Id="rId5" Type="http://schemas.openxmlformats.org/officeDocument/2006/relationships/oleObject" Target="../embeddings/oleObject52.bin"/><Relationship Id="rId4" Type="http://schemas.openxmlformats.org/officeDocument/2006/relationships/image" Target="../media/image126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8.png"/><Relationship Id="rId7" Type="http://schemas.openxmlformats.org/officeDocument/2006/relationships/image" Target="../media/image131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1.xml"/><Relationship Id="rId6" Type="http://schemas.openxmlformats.org/officeDocument/2006/relationships/oleObject" Target="../embeddings/oleObject53.bin"/><Relationship Id="rId5" Type="http://schemas.openxmlformats.org/officeDocument/2006/relationships/image" Target="../media/image130.jpeg"/><Relationship Id="rId4" Type="http://schemas.openxmlformats.org/officeDocument/2006/relationships/image" Target="../media/image129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16.xml"/><Relationship Id="rId1" Type="http://schemas.openxmlformats.org/officeDocument/2006/relationships/tags" Target="../tags/tag7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link.springer.com/10.1007/BF01560393" TargetMode="External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136.png"/><Relationship Id="rId2" Type="http://schemas.openxmlformats.org/officeDocument/2006/relationships/slideLayout" Target="../slideLayouts/slideLayout116.xml"/><Relationship Id="rId1" Type="http://schemas.openxmlformats.org/officeDocument/2006/relationships/tags" Target="../tags/tag8.xml"/><Relationship Id="rId6" Type="http://schemas.openxmlformats.org/officeDocument/2006/relationships/hyperlink" Target="http://link.aps.org/doi/10.1103/PhysRevLett.74.4400" TargetMode="External"/><Relationship Id="rId5" Type="http://schemas.openxmlformats.org/officeDocument/2006/relationships/image" Target="../media/image135.wmf"/><Relationship Id="rId10" Type="http://schemas.openxmlformats.org/officeDocument/2006/relationships/hyperlink" Target="http://arxiv.org/abs/arXiv:1410.2559" TargetMode="External"/><Relationship Id="rId4" Type="http://schemas.openxmlformats.org/officeDocument/2006/relationships/oleObject" Target="../embeddings/oleObject54.bin"/><Relationship Id="rId9" Type="http://schemas.openxmlformats.org/officeDocument/2006/relationships/image" Target="../media/image137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16.xml"/><Relationship Id="rId1" Type="http://schemas.openxmlformats.org/officeDocument/2006/relationships/tags" Target="../tags/tag9.xml"/><Relationship Id="rId6" Type="http://schemas.openxmlformats.org/officeDocument/2006/relationships/image" Target="../media/image140.emf"/><Relationship Id="rId5" Type="http://schemas.openxmlformats.org/officeDocument/2006/relationships/image" Target="../media/image139.png"/><Relationship Id="rId4" Type="http://schemas.openxmlformats.org/officeDocument/2006/relationships/image" Target="../media/image138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1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 flipV="1">
            <a:off x="1813393" y="169879"/>
            <a:ext cx="1092200" cy="609600"/>
          </a:xfrm>
          <a:prstGeom prst="straightConnector1">
            <a:avLst/>
          </a:prstGeom>
          <a:ln>
            <a:noFil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0" y="0"/>
            <a:ext cx="9143999" cy="9696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3400" b="1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16746" y="169879"/>
            <a:ext cx="55258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uclotron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olider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cility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2778" y="957389"/>
            <a:ext cx="91440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Heavy-Ion Collisions at </a:t>
            </a:r>
            <a:r>
              <a:rPr lang="en-US" sz="3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Nuclotron</a:t>
            </a:r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-NICA Energies</a:t>
            </a:r>
            <a:endParaRPr lang="en-US" altLang="ru-RU" sz="3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481090" y="2144653"/>
            <a:ext cx="8207375" cy="0"/>
          </a:xfrm>
          <a:prstGeom prst="line">
            <a:avLst/>
          </a:prstGeom>
          <a:noFill/>
          <a:ln w="9525">
            <a:solidFill>
              <a:schemeClr val="accent5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228919" y="2144653"/>
            <a:ext cx="8540607" cy="458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ts val="1200"/>
              </a:spcBef>
            </a:pP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Arkadiy Taranenko (NRNU </a:t>
            </a:r>
            <a:r>
              <a:rPr lang="en-US" alt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MEPhI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393" y="2595825"/>
            <a:ext cx="5278888" cy="3281448"/>
          </a:xfrm>
          <a:prstGeom prst="rect">
            <a:avLst/>
          </a:prstGeom>
        </p:spPr>
      </p:pic>
      <p:sp>
        <p:nvSpPr>
          <p:cNvPr id="13" name="CustomShape 23"/>
          <p:cNvSpPr/>
          <p:nvPr/>
        </p:nvSpPr>
        <p:spPr bwMode="auto">
          <a:xfrm>
            <a:off x="2987824" y="3717032"/>
            <a:ext cx="863600" cy="333375"/>
          </a:xfrm>
          <a:prstGeom prst="rect">
            <a:avLst/>
          </a:prstGeom>
          <a:solidFill>
            <a:srgbClr val="FFFFFF">
              <a:alpha val="50196"/>
            </a:srgbClr>
          </a:solidFill>
          <a:ln w="0">
            <a:solidFill>
              <a:srgbClr val="0000CD"/>
            </a:solidFill>
          </a:ln>
          <a:effectLst/>
        </p:spPr>
        <p:txBody>
          <a:bodyPr lIns="81646" tIns="40823" rIns="81646" bIns="40823">
            <a:spAutoFit/>
          </a:bodyPr>
          <a:lstStyle/>
          <a:p>
            <a:pPr algn="ctr" defTabSz="914400" eaLnBrk="1" fontAlgn="auto" hangingPunct="1">
              <a:spcBef>
                <a:spcPts val="219"/>
              </a:spcBef>
              <a:spcAft>
                <a:spcPts val="0"/>
              </a:spcAft>
              <a:defRPr/>
            </a:pPr>
            <a:r>
              <a:rPr lang="pl-PL" sz="1633" b="1" kern="0" spc="-1" dirty="0">
                <a:solidFill>
                  <a:srgbClr val="000090"/>
                </a:solidFill>
                <a:latin typeface="Calibri" panose="020F0502020204030204"/>
                <a:ea typeface="ＭＳ Ｐゴシック"/>
                <a:cs typeface="+mn-cs"/>
              </a:rPr>
              <a:t>MPD  </a:t>
            </a:r>
            <a:endParaRPr lang="en-US" sz="1633" kern="0" spc="-1" dirty="0">
              <a:solidFill>
                <a:prstClr val="white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5" name="CustomShape 23"/>
          <p:cNvSpPr/>
          <p:nvPr/>
        </p:nvSpPr>
        <p:spPr bwMode="auto">
          <a:xfrm>
            <a:off x="5508104" y="3501008"/>
            <a:ext cx="863600" cy="333375"/>
          </a:xfrm>
          <a:prstGeom prst="rect">
            <a:avLst/>
          </a:prstGeom>
          <a:solidFill>
            <a:srgbClr val="FFFFFF">
              <a:alpha val="50196"/>
            </a:srgbClr>
          </a:solidFill>
          <a:ln w="0">
            <a:solidFill>
              <a:srgbClr val="0000CD"/>
            </a:solidFill>
          </a:ln>
          <a:effectLst/>
        </p:spPr>
        <p:txBody>
          <a:bodyPr lIns="81646" tIns="40823" rIns="81646" bIns="40823">
            <a:spAutoFit/>
          </a:bodyPr>
          <a:lstStyle/>
          <a:p>
            <a:pPr algn="ctr" defTabSz="914400" eaLnBrk="1" fontAlgn="auto" hangingPunct="1">
              <a:spcBef>
                <a:spcPts val="219"/>
              </a:spcBef>
              <a:spcAft>
                <a:spcPts val="0"/>
              </a:spcAft>
              <a:defRPr/>
            </a:pPr>
            <a:r>
              <a:rPr lang="en-US" sz="1633" b="1" kern="0" spc="-1" dirty="0">
                <a:solidFill>
                  <a:schemeClr val="accent2"/>
                </a:solidFill>
                <a:latin typeface="Calibri" panose="020F0502020204030204"/>
                <a:ea typeface="ＭＳ Ｐゴシック"/>
                <a:cs typeface="+mn-cs"/>
              </a:rPr>
              <a:t>SPD</a:t>
            </a:r>
            <a:r>
              <a:rPr lang="pl-PL" sz="1633" b="1" kern="0" spc="-1" dirty="0">
                <a:solidFill>
                  <a:schemeClr val="accent2"/>
                </a:solidFill>
                <a:latin typeface="Calibri" panose="020F0502020204030204"/>
                <a:ea typeface="ＭＳ Ｐゴシック"/>
                <a:cs typeface="+mn-cs"/>
              </a:rPr>
              <a:t>  </a:t>
            </a:r>
            <a:endParaRPr lang="en-US" sz="1633" kern="0" spc="-1" dirty="0">
              <a:solidFill>
                <a:schemeClr val="accent2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16" name="Picture 6_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6" y="168148"/>
            <a:ext cx="1360885" cy="66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7CE77B-AFC0-8E20-235D-0BBA446C8069}"/>
              </a:ext>
            </a:extLst>
          </p:cNvPr>
          <p:cNvSpPr txBox="1"/>
          <p:nvPr/>
        </p:nvSpPr>
        <p:spPr>
          <a:xfrm>
            <a:off x="611560" y="6021507"/>
            <a:ext cx="8781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XXVI International Scientific Conference of Young Scientists and Specialists (AYSS-2022), JINR, Dubna,  24-28 October, 2022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5402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1">
            <a:extLst>
              <a:ext uri="{FF2B5EF4-FFF2-40B4-BE49-F238E27FC236}">
                <a16:creationId xmlns:a16="http://schemas.microsoft.com/office/drawing/2014/main" id="{4D2C9BE6-930B-8A6C-9CC4-D649B5121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" y="6031523"/>
            <a:ext cx="1905000" cy="42203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954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85817" indent="-263776">
              <a:spcBef>
                <a:spcPct val="20000"/>
              </a:spcBef>
              <a:buChar char="–"/>
              <a:defRPr sz="2585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055103" indent="-211021">
              <a:spcBef>
                <a:spcPct val="20000"/>
              </a:spcBef>
              <a:buChar char="•"/>
              <a:defRPr sz="2215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477145" indent="-211021">
              <a:spcBef>
                <a:spcPct val="20000"/>
              </a:spcBef>
              <a:buChar char="–"/>
              <a:defRPr sz="1846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99186" indent="-211021">
              <a:spcBef>
                <a:spcPct val="20000"/>
              </a:spcBef>
              <a:buChar char="»"/>
              <a:defRPr sz="1846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46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077AB9-A438-4126-A3CB-0C49E83C5A22}" type="slidenum">
              <a:rPr kumimoji="0" lang="en-US" altLang="ru-RU" sz="1292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8440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ru-RU" sz="1292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1987" name="Text Box 14">
            <a:extLst>
              <a:ext uri="{FF2B5EF4-FFF2-40B4-BE49-F238E27FC236}">
                <a16:creationId xmlns:a16="http://schemas.microsoft.com/office/drawing/2014/main" id="{A109E513-1186-7033-CB2B-25B06B707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254" y="370743"/>
            <a:ext cx="6921012" cy="433196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21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Challenge: find the good probes of QCD matter</a:t>
            </a:r>
          </a:p>
        </p:txBody>
      </p:sp>
      <p:sp>
        <p:nvSpPr>
          <p:cNvPr id="838671" name="Rectangle 15">
            <a:extLst>
              <a:ext uri="{FF2B5EF4-FFF2-40B4-BE49-F238E27FC236}">
                <a16:creationId xmlns:a16="http://schemas.microsoft.com/office/drawing/2014/main" id="{1D9B3DD7-7335-E53A-2C68-94349C90E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054" y="4895851"/>
            <a:ext cx="1302727" cy="1143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ru-RU" sz="221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38672" name="Rectangle 16">
            <a:extLst>
              <a:ext uri="{FF2B5EF4-FFF2-40B4-BE49-F238E27FC236}">
                <a16:creationId xmlns:a16="http://schemas.microsoft.com/office/drawing/2014/main" id="{C9F3FD91-113A-43AE-C8C0-6358C0794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054" y="1825870"/>
            <a:ext cx="1302727" cy="1143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ru-RU" sz="221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38673" name="Rectangle 17">
            <a:extLst>
              <a:ext uri="{FF2B5EF4-FFF2-40B4-BE49-F238E27FC236}">
                <a16:creationId xmlns:a16="http://schemas.microsoft.com/office/drawing/2014/main" id="{A343ED1B-15DD-F83D-8F2F-21F4FB26E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054" y="3380643"/>
            <a:ext cx="1302727" cy="114300"/>
          </a:xfrm>
          <a:prstGeom prst="rect">
            <a:avLst/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ru-RU" sz="221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38674" name="AutoShape 18">
            <a:extLst>
              <a:ext uri="{FF2B5EF4-FFF2-40B4-BE49-F238E27FC236}">
                <a16:creationId xmlns:a16="http://schemas.microsoft.com/office/drawing/2014/main" id="{33746E9D-BC34-DA86-591C-F9DC4E914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4405" y="1078523"/>
            <a:ext cx="1415562" cy="1302727"/>
          </a:xfrm>
          <a:prstGeom prst="cube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4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vacuum</a:t>
            </a:r>
            <a:endParaRPr kumimoji="0" lang="en-US" altLang="ru-RU" sz="2585" b="1" i="0" u="none" strike="noStrike" kern="1200" cap="none" spc="0" normalizeH="0" baseline="0" noProof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38675" name="AutoShape 19">
            <a:extLst>
              <a:ext uri="{FF2B5EF4-FFF2-40B4-BE49-F238E27FC236}">
                <a16:creationId xmlns:a16="http://schemas.microsoft.com/office/drawing/2014/main" id="{C826B955-DE3F-011B-708F-A6543AEB7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4405" y="4186605"/>
            <a:ext cx="1415562" cy="1302726"/>
          </a:xfrm>
          <a:prstGeom prst="cube">
            <a:avLst>
              <a:gd name="adj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4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QGP</a:t>
            </a:r>
            <a:endParaRPr kumimoji="0" lang="en-US" altLang="ru-RU" sz="2215" b="1" i="0" u="none" strike="noStrike" kern="1200" cap="none" spc="0" normalizeH="0" baseline="0" noProof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38676" name="AutoShape 20">
            <a:extLst>
              <a:ext uri="{FF2B5EF4-FFF2-40B4-BE49-F238E27FC236}">
                <a16:creationId xmlns:a16="http://schemas.microsoft.com/office/drawing/2014/main" id="{6F6C4F6D-5B2F-D226-A7F4-7733E71BD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4405" y="2631831"/>
            <a:ext cx="1415562" cy="1302727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4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hadronic</a:t>
            </a:r>
            <a:br>
              <a:rPr kumimoji="0" lang="en-US" altLang="ru-RU" sz="184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en-US" altLang="ru-RU" sz="1846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matter</a:t>
            </a:r>
            <a:endParaRPr kumimoji="0" lang="en-US" altLang="ru-RU" sz="2585" b="1" i="0" u="none" strike="noStrike" kern="1200" cap="none" spc="0" normalizeH="0" baseline="0" noProof="0">
              <a:ln>
                <a:noFill/>
              </a:ln>
              <a:solidFill>
                <a:srgbClr val="B2B2B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38677" name="AutoShape 21">
            <a:extLst>
              <a:ext uri="{FF2B5EF4-FFF2-40B4-BE49-F238E27FC236}">
                <a16:creationId xmlns:a16="http://schemas.microsoft.com/office/drawing/2014/main" id="{5429DAAB-670D-6A14-AA37-C739C53F7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704" y="1752601"/>
            <a:ext cx="1377462" cy="249115"/>
          </a:xfrm>
          <a:prstGeom prst="rightArrow">
            <a:avLst>
              <a:gd name="adj1" fmla="val 50000"/>
              <a:gd name="adj2" fmla="val 127612"/>
            </a:avLst>
          </a:prstGeom>
          <a:solidFill>
            <a:schemeClr val="accent2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ru-RU" sz="221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38678" name="AutoShape 22">
            <a:extLst>
              <a:ext uri="{FF2B5EF4-FFF2-40B4-BE49-F238E27FC236}">
                <a16:creationId xmlns:a16="http://schemas.microsoft.com/office/drawing/2014/main" id="{C85CDBF3-B27A-EDB1-D9A1-EF52AA914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704" y="3358662"/>
            <a:ext cx="1377462" cy="164123"/>
          </a:xfrm>
          <a:prstGeom prst="rightArrow">
            <a:avLst>
              <a:gd name="adj1" fmla="val 50000"/>
              <a:gd name="adj2" fmla="val 193696"/>
            </a:avLst>
          </a:prstGeom>
          <a:solidFill>
            <a:srgbClr val="66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ru-RU" sz="221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38679" name="AutoShape 23">
            <a:extLst>
              <a:ext uri="{FF2B5EF4-FFF2-40B4-BE49-F238E27FC236}">
                <a16:creationId xmlns:a16="http://schemas.microsoft.com/office/drawing/2014/main" id="{3616BFD0-31DF-EEFA-3ACB-8CB671660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1704" y="4909039"/>
            <a:ext cx="1377462" cy="90854"/>
          </a:xfrm>
          <a:prstGeom prst="rightArrow">
            <a:avLst>
              <a:gd name="adj1" fmla="val 50000"/>
              <a:gd name="adj2" fmla="val 349903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84408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ru-RU" sz="221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1997" name="Text Box 24">
            <a:extLst>
              <a:ext uri="{FF2B5EF4-FFF2-40B4-BE49-F238E27FC236}">
                <a16:creationId xmlns:a16="http://schemas.microsoft.com/office/drawing/2014/main" id="{F45B1533-80A5-8E86-B80F-C13D59B36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2515" y="1254488"/>
            <a:ext cx="4397620" cy="774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21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The good QCD matter probes should be:</a:t>
            </a:r>
          </a:p>
        </p:txBody>
      </p:sp>
      <p:sp>
        <p:nvSpPr>
          <p:cNvPr id="838681" name="Text Box 25">
            <a:extLst>
              <a:ext uri="{FF2B5EF4-FFF2-40B4-BE49-F238E27FC236}">
                <a16:creationId xmlns:a16="http://schemas.microsoft.com/office/drawing/2014/main" id="{4501D99A-8E57-6627-CE4E-CF8FCD6B0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2515" y="2205404"/>
            <a:ext cx="4397620" cy="43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21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Well understood in “pp collisions”</a:t>
            </a:r>
          </a:p>
        </p:txBody>
      </p:sp>
      <p:sp>
        <p:nvSpPr>
          <p:cNvPr id="838682" name="Text Box 26">
            <a:extLst>
              <a:ext uri="{FF2B5EF4-FFF2-40B4-BE49-F238E27FC236}">
                <a16:creationId xmlns:a16="http://schemas.microsoft.com/office/drawing/2014/main" id="{4E025F68-A021-9BA8-2ADB-8AEA0B747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2515" y="2992316"/>
            <a:ext cx="4397620" cy="111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21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Affected by hadronic matter,</a:t>
            </a:r>
            <a:br>
              <a:rPr kumimoji="0" lang="en-US" altLang="ru-RU" sz="221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altLang="ru-RU" sz="2215" b="0" i="1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in a well understood way,</a:t>
            </a:r>
            <a:br>
              <a:rPr kumimoji="0" lang="en-US" altLang="ru-RU" sz="2215" b="0" i="1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altLang="ru-RU" sz="2215" b="0" i="1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which can be accounted for</a:t>
            </a:r>
            <a:endParaRPr kumimoji="0" lang="en-US" altLang="ru-RU" sz="2215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838683" name="Text Box 27">
            <a:extLst>
              <a:ext uri="{FF2B5EF4-FFF2-40B4-BE49-F238E27FC236}">
                <a16:creationId xmlns:a16="http://schemas.microsoft.com/office/drawing/2014/main" id="{77382B97-A366-2184-290B-D9AF4CA36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2515" y="4651131"/>
            <a:ext cx="4397620" cy="1114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8440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21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Strongly affected by the dense and </a:t>
            </a:r>
            <a:br>
              <a:rPr kumimoji="0" lang="en-US" altLang="ru-RU" sz="221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</a:br>
            <a:r>
              <a:rPr kumimoji="0" lang="en-US" altLang="ru-RU" sz="2215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deconfined</a:t>
            </a:r>
            <a:r>
              <a:rPr kumimoji="0" lang="en-US" altLang="ru-RU" sz="2215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QCD medium...</a:t>
            </a:r>
          </a:p>
        </p:txBody>
      </p:sp>
    </p:spTree>
    <p:extLst>
      <p:ext uri="{BB962C8B-B14F-4D97-AF65-F5344CB8AC3E}">
        <p14:creationId xmlns:p14="http://schemas.microsoft.com/office/powerpoint/2010/main" val="418353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3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38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1000" fill="hold"/>
                                        <p:tgtEl>
                                          <p:spTgt spid="83867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3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3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3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83867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3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3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38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000" fill="hold"/>
                                        <p:tgtEl>
                                          <p:spTgt spid="83867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3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8671" grpId="0" animBg="1"/>
      <p:bldP spid="838672" grpId="0" animBg="1"/>
      <p:bldP spid="838673" grpId="0" animBg="1"/>
      <p:bldP spid="838674" grpId="0"/>
      <p:bldP spid="838675" grpId="0"/>
      <p:bldP spid="838676" grpId="0"/>
      <p:bldP spid="838677" grpId="0" animBg="1"/>
      <p:bldP spid="838678" grpId="0" animBg="1"/>
      <p:bldP spid="838679" grpId="0" animBg="1"/>
      <p:bldP spid="838681" grpId="0"/>
      <p:bldP spid="838682" grpId="0"/>
      <p:bldP spid="83868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lide Number Placeholder 1">
            <a:extLst>
              <a:ext uri="{FF2B5EF4-FFF2-40B4-BE49-F238E27FC236}">
                <a16:creationId xmlns:a16="http://schemas.microsoft.com/office/drawing/2014/main" id="{F7E53DF9-DE8B-B100-ED86-AB4EBEF2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0" kern="120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  <a:buFontTx/>
              <a:buNone/>
              <a:defRPr/>
            </a:pPr>
            <a:fld id="{37C3B5CD-4DF2-4420-AD99-DC2A6D1EEC84}" type="slidenum">
              <a:rPr lang="en-US" altLang="en-US" smtClean="0"/>
              <a:pPr algn="l">
                <a:spcBef>
                  <a:spcPct val="0"/>
                </a:spcBef>
                <a:buFontTx/>
                <a:buNone/>
                <a:defRPr/>
              </a:pPr>
              <a:t>11</a:t>
            </a:fld>
            <a:endParaRPr lang="en-US" altLang="ru-RU" sz="2000" b="1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pic>
        <p:nvPicPr>
          <p:cNvPr id="225283" name="Picture 3">
            <a:extLst>
              <a:ext uri="{FF2B5EF4-FFF2-40B4-BE49-F238E27FC236}">
                <a16:creationId xmlns:a16="http://schemas.microsoft.com/office/drawing/2014/main" id="{355A6994-CC95-F86F-6D70-1C75A62A2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990600"/>
            <a:ext cx="8882062" cy="528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4" name="Rectangle 4">
            <a:extLst>
              <a:ext uri="{FF2B5EF4-FFF2-40B4-BE49-F238E27FC236}">
                <a16:creationId xmlns:a16="http://schemas.microsoft.com/office/drawing/2014/main" id="{D289161E-26A7-28FA-F3ED-081BA1878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848" y="6275388"/>
            <a:ext cx="586395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M. </a:t>
            </a:r>
            <a:r>
              <a:rPr lang="en-US" altLang="ru-RU" sz="1400" dirty="0" err="1">
                <a:solidFill>
                  <a:srgbClr val="000000"/>
                </a:solidFill>
                <a:cs typeface="Arial" panose="020B0604020202020204" pitchFamily="34" charset="0"/>
              </a:rPr>
              <a:t>Roirdan</a:t>
            </a:r>
            <a:r>
              <a:rPr lang="en-US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 and W. </a:t>
            </a:r>
            <a:r>
              <a:rPr lang="en-US" altLang="ru-RU" sz="1400" dirty="0" err="1">
                <a:solidFill>
                  <a:srgbClr val="000000"/>
                </a:solidFill>
                <a:cs typeface="Arial" panose="020B0604020202020204" pitchFamily="34" charset="0"/>
              </a:rPr>
              <a:t>Zajc</a:t>
            </a:r>
            <a:r>
              <a:rPr lang="en-US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,</a:t>
            </a:r>
            <a:br>
              <a:rPr lang="en-US" altLang="ru-RU" sz="1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Scientific American, May 2006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EB91E7-433B-BDD3-60F4-782CB3795CC9}"/>
              </a:ext>
            </a:extLst>
          </p:cNvPr>
          <p:cNvSpPr/>
          <p:nvPr/>
        </p:nvSpPr>
        <p:spPr>
          <a:xfrm>
            <a:off x="206375" y="850900"/>
            <a:ext cx="8496300" cy="49212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7FF94F28-F688-2585-11F8-C671E95D01D4}"/>
              </a:ext>
            </a:extLst>
          </p:cNvPr>
          <p:cNvSpPr txBox="1">
            <a:spLocks noChangeArrowheads="1"/>
          </p:cNvSpPr>
          <p:nvPr/>
        </p:nvSpPr>
        <p:spPr>
          <a:xfrm>
            <a:off x="88900" y="152400"/>
            <a:ext cx="8928100" cy="698500"/>
          </a:xfrm>
          <a:prstGeom prst="rect">
            <a:avLst/>
          </a:prstGeom>
          <a:solidFill>
            <a:schemeClr val="accent1"/>
          </a:solidFill>
          <a:ln>
            <a:solidFill>
              <a:srgbClr val="99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3200" i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The </a:t>
            </a:r>
            <a:r>
              <a:rPr lang="en-US" sz="3200" i="1" kern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sQGP</a:t>
            </a:r>
            <a:r>
              <a:rPr lang="en-US" sz="3200" i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Discovered  at RHIC:  2005</a:t>
            </a:r>
          </a:p>
          <a:p>
            <a:pPr>
              <a:defRPr/>
            </a:pPr>
            <a:endParaRPr lang="en-US" sz="2400" kern="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Number Placeholder 6">
            <a:extLst>
              <a:ext uri="{FF2B5EF4-FFF2-40B4-BE49-F238E27FC236}">
                <a16:creationId xmlns:a16="http://schemas.microsoft.com/office/drawing/2014/main" id="{AF89502E-4260-ABF9-19FE-470E7E44C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F862D1-7381-4552-B80A-72A1AA2649AE}" type="slidenum">
              <a:rPr kumimoji="0" lang="en-US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anose="020B0502020104020203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anose="020B0502020104020203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EBD2D082-2B4C-3FDC-8B93-D787F2F752E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838200"/>
            <a:ext cx="7772400" cy="59531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Momentum , azimuthal angle </a:t>
            </a:r>
            <a:r>
              <a:rPr lang="el-GR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 </a:t>
            </a:r>
            <a:r>
              <a:rPr lang="en-US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pseudo-rapidity (</a:t>
            </a:r>
            <a:r>
              <a:rPr lang="el-GR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of the emitted particles are used to study the collision </a:t>
            </a:r>
          </a:p>
        </p:txBody>
      </p:sp>
      <p:sp>
        <p:nvSpPr>
          <p:cNvPr id="12294" name="Rectangle 4">
            <a:extLst>
              <a:ext uri="{FF2B5EF4-FFF2-40B4-BE49-F238E27FC236}">
                <a16:creationId xmlns:a16="http://schemas.microsoft.com/office/drawing/2014/main" id="{FB7E8193-6B19-38E2-BD2F-53ED81329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8" y="-31750"/>
            <a:ext cx="8229600" cy="71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Definition of kinematical variables</a:t>
            </a:r>
          </a:p>
        </p:txBody>
      </p:sp>
      <p:sp>
        <p:nvSpPr>
          <p:cNvPr id="60421" name="Text Box 26">
            <a:extLst>
              <a:ext uri="{FF2B5EF4-FFF2-40B4-BE49-F238E27FC236}">
                <a16:creationId xmlns:a16="http://schemas.microsoft.com/office/drawing/2014/main" id="{4120F6B6-9B2B-B11C-E85C-ED72092CF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9275" y="3486150"/>
            <a:ext cx="376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φ</a:t>
            </a:r>
          </a:p>
        </p:txBody>
      </p:sp>
      <p:sp>
        <p:nvSpPr>
          <p:cNvPr id="60422" name="Text Box 27">
            <a:extLst>
              <a:ext uri="{FF2B5EF4-FFF2-40B4-BE49-F238E27FC236}">
                <a16:creationId xmlns:a16="http://schemas.microsoft.com/office/drawing/2014/main" id="{9E7E5334-E9D6-9BE6-276D-4B910F97A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013" y="3429000"/>
            <a:ext cx="358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η</a:t>
            </a:r>
          </a:p>
        </p:txBody>
      </p:sp>
      <p:grpSp>
        <p:nvGrpSpPr>
          <p:cNvPr id="60423" name="Group 40">
            <a:extLst>
              <a:ext uri="{FF2B5EF4-FFF2-40B4-BE49-F238E27FC236}">
                <a16:creationId xmlns:a16="http://schemas.microsoft.com/office/drawing/2014/main" id="{A5D1074C-905A-ADB4-A781-81E3BB3E0632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1298575"/>
            <a:ext cx="8069263" cy="3502025"/>
            <a:chOff x="576" y="864"/>
            <a:chExt cx="4661" cy="1941"/>
          </a:xfrm>
        </p:grpSpPr>
        <p:grpSp>
          <p:nvGrpSpPr>
            <p:cNvPr id="60426" name="Group 35">
              <a:extLst>
                <a:ext uri="{FF2B5EF4-FFF2-40B4-BE49-F238E27FC236}">
                  <a16:creationId xmlns:a16="http://schemas.microsoft.com/office/drawing/2014/main" id="{93B00E7F-26F4-0DBD-823A-783285D87A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864"/>
              <a:ext cx="4661" cy="1941"/>
              <a:chOff x="576" y="1488"/>
              <a:chExt cx="4661" cy="1941"/>
            </a:xfrm>
          </p:grpSpPr>
          <p:grpSp>
            <p:nvGrpSpPr>
              <p:cNvPr id="60429" name="Group 31">
                <a:extLst>
                  <a:ext uri="{FF2B5EF4-FFF2-40B4-BE49-F238E27FC236}">
                    <a16:creationId xmlns:a16="http://schemas.microsoft.com/office/drawing/2014/main" id="{53A7F8D3-449A-926D-7380-E88217B097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76" y="1488"/>
                <a:ext cx="4661" cy="1941"/>
                <a:chOff x="576" y="1371"/>
                <a:chExt cx="4661" cy="1941"/>
              </a:xfrm>
            </p:grpSpPr>
            <p:grpSp>
              <p:nvGrpSpPr>
                <p:cNvPr id="60431" name="Group 15">
                  <a:extLst>
                    <a:ext uri="{FF2B5EF4-FFF2-40B4-BE49-F238E27FC236}">
                      <a16:creationId xmlns:a16="http://schemas.microsoft.com/office/drawing/2014/main" id="{9C139486-5558-B0F7-75BD-818F7DA886B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76" y="1583"/>
                  <a:ext cx="4512" cy="1729"/>
                  <a:chOff x="576" y="1871"/>
                  <a:chExt cx="4512" cy="1729"/>
                </a:xfrm>
              </p:grpSpPr>
              <p:grpSp>
                <p:nvGrpSpPr>
                  <p:cNvPr id="60435" name="Group 13">
                    <a:extLst>
                      <a:ext uri="{FF2B5EF4-FFF2-40B4-BE49-F238E27FC236}">
                        <a16:creationId xmlns:a16="http://schemas.microsoft.com/office/drawing/2014/main" id="{99194A0A-2A99-261A-7D81-6737C4ED8AD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576" y="1871"/>
                    <a:ext cx="1710" cy="1729"/>
                    <a:chOff x="576" y="1871"/>
                    <a:chExt cx="1710" cy="1729"/>
                  </a:xfrm>
                </p:grpSpPr>
                <p:pic>
                  <p:nvPicPr>
                    <p:cNvPr id="60440" name="Picture 5">
                      <a:extLst>
                        <a:ext uri="{FF2B5EF4-FFF2-40B4-BE49-F238E27FC236}">
                          <a16:creationId xmlns:a16="http://schemas.microsoft.com/office/drawing/2014/main" id="{E49E5F4D-ABC0-027D-29B4-9C56B0AFBB76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76" y="1871"/>
                      <a:ext cx="1710" cy="172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60441" name="Line 7">
                      <a:extLst>
                        <a:ext uri="{FF2B5EF4-FFF2-40B4-BE49-F238E27FC236}">
                          <a16:creationId xmlns:a16="http://schemas.microsoft.com/office/drawing/2014/main" id="{86FA76B9-024F-36D0-DA76-AB1CCBB9AFB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0" y="2688"/>
                      <a:ext cx="789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442" name="Line 8">
                      <a:extLst>
                        <a:ext uri="{FF2B5EF4-FFF2-40B4-BE49-F238E27FC236}">
                          <a16:creationId xmlns:a16="http://schemas.microsoft.com/office/drawing/2014/main" id="{F5515200-207E-DF21-1E06-D51E2EE62EC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rot="-5400000">
                      <a:off x="1045" y="2293"/>
                      <a:ext cx="789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60436" name="Group 14">
                    <a:extLst>
                      <a:ext uri="{FF2B5EF4-FFF2-40B4-BE49-F238E27FC236}">
                        <a16:creationId xmlns:a16="http://schemas.microsoft.com/office/drawing/2014/main" id="{F3F91AB4-16C9-086A-CC7A-EB3B54010C0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848" y="1872"/>
                    <a:ext cx="2240" cy="1728"/>
                    <a:chOff x="2848" y="1872"/>
                    <a:chExt cx="2240" cy="1728"/>
                  </a:xfrm>
                </p:grpSpPr>
                <p:pic>
                  <p:nvPicPr>
                    <p:cNvPr id="60437" name="Picture 6">
                      <a:extLst>
                        <a:ext uri="{FF2B5EF4-FFF2-40B4-BE49-F238E27FC236}">
                          <a16:creationId xmlns:a16="http://schemas.microsoft.com/office/drawing/2014/main" id="{979338E3-3B37-BD4D-6DE2-DF8DC1887B7F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848" y="1872"/>
                      <a:ext cx="2240" cy="172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60438" name="Line 11">
                      <a:extLst>
                        <a:ext uri="{FF2B5EF4-FFF2-40B4-BE49-F238E27FC236}">
                          <a16:creationId xmlns:a16="http://schemas.microsoft.com/office/drawing/2014/main" id="{059ECEBF-639A-CDD5-F223-6AE98CA731E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73" y="2658"/>
                      <a:ext cx="2189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 type="triangle" w="med" len="med"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0439" name="Line 12">
                      <a:extLst>
                        <a:ext uri="{FF2B5EF4-FFF2-40B4-BE49-F238E27FC236}">
                          <a16:creationId xmlns:a16="http://schemas.microsoft.com/office/drawing/2014/main" id="{DA190EC8-53D8-0603-6C7E-5069EC2CA80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984" y="2046"/>
                      <a:ext cx="1104" cy="603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bg2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60432" name="Text Box 28">
                  <a:extLst>
                    <a:ext uri="{FF2B5EF4-FFF2-40B4-BE49-F238E27FC236}">
                      <a16:creationId xmlns:a16="http://schemas.microsoft.com/office/drawing/2014/main" id="{BA980BAF-83D5-AC94-C539-54D1F95E9BC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82" y="2344"/>
                  <a:ext cx="196" cy="2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ru-RU" sz="2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E30B0B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rPr>
                    <a:t>x</a:t>
                  </a:r>
                </a:p>
              </p:txBody>
            </p:sp>
            <p:sp>
              <p:nvSpPr>
                <p:cNvPr id="60433" name="Text Box 29">
                  <a:extLst>
                    <a:ext uri="{FF2B5EF4-FFF2-40B4-BE49-F238E27FC236}">
                      <a16:creationId xmlns:a16="http://schemas.microsoft.com/office/drawing/2014/main" id="{7E5ADD53-D440-0638-C43D-CB968EA9121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97" y="1371"/>
                  <a:ext cx="196" cy="2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ru-RU" sz="2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E30B0B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rPr>
                    <a:t>y</a:t>
                  </a:r>
                </a:p>
              </p:txBody>
            </p:sp>
            <p:sp>
              <p:nvSpPr>
                <p:cNvPr id="60434" name="Text Box 30">
                  <a:extLst>
                    <a:ext uri="{FF2B5EF4-FFF2-40B4-BE49-F238E27FC236}">
                      <a16:creationId xmlns:a16="http://schemas.microsoft.com/office/drawing/2014/main" id="{9099A920-08DB-BB77-3641-9C5438C55A5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052" y="2311"/>
                  <a:ext cx="185" cy="2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ru-RU" sz="2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E30B0B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MS PGothic" panose="020B0600070205080204" pitchFamily="34" charset="-128"/>
                      <a:cs typeface="+mn-cs"/>
                    </a:rPr>
                    <a:t>z</a:t>
                  </a:r>
                </a:p>
              </p:txBody>
            </p:sp>
          </p:grpSp>
          <p:sp>
            <p:nvSpPr>
              <p:cNvPr id="60430" name="Line 32">
                <a:extLst>
                  <a:ext uri="{FF2B5EF4-FFF2-40B4-BE49-F238E27FC236}">
                    <a16:creationId xmlns:a16="http://schemas.microsoft.com/office/drawing/2014/main" id="{6F803023-F6EF-1367-7916-DC7AE5F1BF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40" y="1875"/>
                <a:ext cx="730" cy="639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0427" name="Text Box 33">
              <a:extLst>
                <a:ext uri="{FF2B5EF4-FFF2-40B4-BE49-F238E27FC236}">
                  <a16:creationId xmlns:a16="http://schemas.microsoft.com/office/drawing/2014/main" id="{AAF7F230-6296-77C2-58DB-FEAAC98C2E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7" y="1680"/>
              <a:ext cx="218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altLang="ru-RU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Arial" panose="020B0604020202020204" pitchFamily="34" charset="0"/>
                </a:rPr>
                <a:t>φ</a:t>
              </a:r>
            </a:p>
          </p:txBody>
        </p:sp>
        <p:sp>
          <p:nvSpPr>
            <p:cNvPr id="60428" name="Text Box 34">
              <a:extLst>
                <a:ext uri="{FF2B5EF4-FFF2-40B4-BE49-F238E27FC236}">
                  <a16:creationId xmlns:a16="http://schemas.microsoft.com/office/drawing/2014/main" id="{7487A7C5-E401-F423-FE66-BF261536DD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1" y="1668"/>
              <a:ext cx="199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altLang="ru-RU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PGothic" panose="020B0600070205080204" pitchFamily="34" charset="-128"/>
                  <a:cs typeface="Arial" panose="020B0604020202020204" pitchFamily="34" charset="0"/>
                </a:rPr>
                <a:t>θ</a:t>
              </a:r>
            </a:p>
          </p:txBody>
        </p:sp>
      </p:grpSp>
      <p:graphicFrame>
        <p:nvGraphicFramePr>
          <p:cNvPr id="2" name="Object 8">
            <a:extLst>
              <a:ext uri="{FF2B5EF4-FFF2-40B4-BE49-F238E27FC236}">
                <a16:creationId xmlns:a16="http://schemas.microsoft.com/office/drawing/2014/main" id="{FB18AECE-45C9-57BB-DD9B-C725061942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1461" y="5305263"/>
          <a:ext cx="4090987" cy="86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247900" imgH="508000" progId="Equation.3">
                  <p:embed/>
                </p:oleObj>
              </mc:Choice>
              <mc:Fallback>
                <p:oleObj name="Equation" r:id="rId5" imgW="2247900" imgH="508000" progId="Equation.3">
                  <p:embed/>
                  <p:pic>
                    <p:nvPicPr>
                      <p:cNvPr id="2" name="Object 8">
                        <a:extLst>
                          <a:ext uri="{FF2B5EF4-FFF2-40B4-BE49-F238E27FC236}">
                            <a16:creationId xmlns:a16="http://schemas.microsoft.com/office/drawing/2014/main" id="{FB18AECE-45C9-57BB-DD9B-C7250619425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461" y="5305263"/>
                        <a:ext cx="4090987" cy="8683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D8719D8-C560-6FDB-191C-1DD2DD2F58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99984" y="5381314"/>
          <a:ext cx="1817687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52087" imgH="304668" progId="Equation.3">
                  <p:embed/>
                </p:oleObj>
              </mc:Choice>
              <mc:Fallback>
                <p:oleObj name="Equation" r:id="rId7" imgW="952087" imgH="304668" progId="Equation.3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6D8719D8-C560-6FDB-191C-1DD2DD2F58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9984" y="5381314"/>
                        <a:ext cx="1817687" cy="5381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9056" y="360"/>
            <a:ext cx="8685888" cy="495248"/>
          </a:xfrm>
        </p:spPr>
        <p:txBody>
          <a:bodyPr/>
          <a:lstStyle/>
          <a:p>
            <a:r>
              <a:rPr lang="en-US" sz="2540" dirty="0"/>
              <a:t>RHIC  Experiment: “Jet quenching”  </a:t>
            </a:r>
          </a:p>
        </p:txBody>
      </p:sp>
      <p:pic>
        <p:nvPicPr>
          <p:cNvPr id="55299" name="Picture 3" descr="ppHt_pi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" y="1009906"/>
            <a:ext cx="3541463" cy="3025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5332" name="Group 4"/>
          <p:cNvGrpSpPr>
            <a:grpSpLocks/>
          </p:cNvGrpSpPr>
          <p:nvPr/>
        </p:nvGrpSpPr>
        <p:grpSpPr bwMode="auto">
          <a:xfrm>
            <a:off x="3808907" y="1479759"/>
            <a:ext cx="5258590" cy="3215936"/>
            <a:chOff x="2399" y="2592"/>
            <a:chExt cx="3313" cy="2297"/>
          </a:xfrm>
        </p:grpSpPr>
        <p:graphicFrame>
          <p:nvGraphicFramePr>
            <p:cNvPr id="55340" name="Object 5"/>
            <p:cNvGraphicFramePr>
              <a:graphicFrameLocks noChangeAspect="1"/>
            </p:cNvGraphicFramePr>
            <p:nvPr/>
          </p:nvGraphicFramePr>
          <p:xfrm>
            <a:off x="2640" y="2592"/>
            <a:ext cx="3072" cy="19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4" imgW="4930567" imgH="2857748" progId="Paint.Picture">
                    <p:embed/>
                  </p:oleObj>
                </mc:Choice>
                <mc:Fallback>
                  <p:oleObj name="Bitmap Image" r:id="rId4" imgW="4930567" imgH="2857748" progId="Paint.Picture">
                    <p:embed/>
                    <p:pic>
                      <p:nvPicPr>
                        <p:cNvPr id="5534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092" r="8275"/>
                        <a:stretch>
                          <a:fillRect/>
                        </a:stretch>
                      </p:blipFill>
                      <p:spPr bwMode="auto">
                        <a:xfrm>
                          <a:off x="2640" y="2592"/>
                          <a:ext cx="3072" cy="19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5341" name="Text Box 6"/>
            <p:cNvSpPr txBox="1">
              <a:spLocks noChangeArrowheads="1"/>
            </p:cNvSpPr>
            <p:nvPr/>
          </p:nvSpPr>
          <p:spPr bwMode="auto">
            <a:xfrm rot="16200000">
              <a:off x="1733" y="3402"/>
              <a:ext cx="1621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036" tIns="53017" rIns="106036" bIns="53017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defTabSz="914305" eaLnBrk="0" hangingPunct="0">
                <a:spcBef>
                  <a:spcPct val="50000"/>
                </a:spcBef>
              </a:pPr>
              <a:r>
                <a:rPr lang="en-US" sz="2299" b="1">
                  <a:solidFill>
                    <a:srgbClr val="000000"/>
                  </a:solidFill>
                </a:rPr>
                <a:t>Number of pairs</a:t>
              </a:r>
            </a:p>
          </p:txBody>
        </p:sp>
        <p:sp>
          <p:nvSpPr>
            <p:cNvPr id="55342" name="Text Box 7"/>
            <p:cNvSpPr txBox="1">
              <a:spLocks noChangeArrowheads="1"/>
            </p:cNvSpPr>
            <p:nvPr/>
          </p:nvSpPr>
          <p:spPr bwMode="auto">
            <a:xfrm>
              <a:off x="2550" y="4560"/>
              <a:ext cx="3156" cy="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036" tIns="53017" rIns="106036" bIns="53017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defTabSz="914305" eaLnBrk="0" hangingPunct="0">
                <a:spcBef>
                  <a:spcPct val="50000"/>
                </a:spcBef>
              </a:pPr>
              <a:r>
                <a:rPr lang="en-US" sz="2299" b="1">
                  <a:solidFill>
                    <a:srgbClr val="000000"/>
                  </a:solidFill>
                </a:rPr>
                <a:t>Angle between high energy particles</a:t>
              </a:r>
            </a:p>
          </p:txBody>
        </p:sp>
        <p:sp>
          <p:nvSpPr>
            <p:cNvPr id="55343" name="Text Box 8"/>
            <p:cNvSpPr txBox="1">
              <a:spLocks noChangeArrowheads="1"/>
            </p:cNvSpPr>
            <p:nvPr/>
          </p:nvSpPr>
          <p:spPr bwMode="auto">
            <a:xfrm>
              <a:off x="3312" y="4368"/>
              <a:ext cx="384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036" tIns="53017" rIns="106036" bIns="53017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defTabSz="914305" eaLnBrk="0" hangingPunct="0">
                <a:spcBef>
                  <a:spcPct val="50000"/>
                </a:spcBef>
              </a:pPr>
              <a:r>
                <a:rPr lang="en-US" sz="2100" b="1">
                  <a:solidFill>
                    <a:srgbClr val="000000"/>
                  </a:solidFill>
                </a:rPr>
                <a:t>0</a:t>
              </a:r>
              <a:r>
                <a:rPr lang="en-US" sz="2100" b="1">
                  <a:solidFill>
                    <a:srgbClr val="000000"/>
                  </a:solidFill>
                  <a:cs typeface="Times New Roman" pitchFamily="18" charset="0"/>
                </a:rPr>
                <a:t>º</a:t>
              </a:r>
              <a:endParaRPr lang="en-US" sz="2100" b="1">
                <a:solidFill>
                  <a:srgbClr val="000000"/>
                </a:solidFill>
              </a:endParaRPr>
            </a:p>
          </p:txBody>
        </p:sp>
        <p:sp>
          <p:nvSpPr>
            <p:cNvPr id="55344" name="Text Box 9"/>
            <p:cNvSpPr txBox="1">
              <a:spLocks noChangeArrowheads="1"/>
            </p:cNvSpPr>
            <p:nvPr/>
          </p:nvSpPr>
          <p:spPr bwMode="auto">
            <a:xfrm>
              <a:off x="4608" y="4368"/>
              <a:ext cx="576" cy="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036" tIns="53017" rIns="106036" bIns="53017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defTabSz="914305" eaLnBrk="0" hangingPunct="0">
                <a:spcBef>
                  <a:spcPct val="50000"/>
                </a:spcBef>
              </a:pPr>
              <a:r>
                <a:rPr lang="en-US" sz="2100" b="1">
                  <a:solidFill>
                    <a:srgbClr val="000000"/>
                  </a:solidFill>
                </a:rPr>
                <a:t>180</a:t>
              </a:r>
              <a:r>
                <a:rPr lang="en-US" sz="2100" b="1">
                  <a:solidFill>
                    <a:srgbClr val="000000"/>
                  </a:solidFill>
                  <a:cs typeface="Times New Roman" pitchFamily="18" charset="0"/>
                </a:rPr>
                <a:t>º</a:t>
              </a:r>
              <a:endParaRPr lang="en-US" sz="2100" b="1">
                <a:solidFill>
                  <a:srgbClr val="000000"/>
                </a:solidFill>
              </a:endParaRPr>
            </a:p>
          </p:txBody>
        </p:sp>
      </p:grpSp>
      <p:sp>
        <p:nvSpPr>
          <p:cNvPr id="55301" name="Text Box 10"/>
          <p:cNvSpPr txBox="1">
            <a:spLocks noChangeArrowheads="1"/>
          </p:cNvSpPr>
          <p:nvPr/>
        </p:nvSpPr>
        <p:spPr bwMode="auto">
          <a:xfrm>
            <a:off x="-609055" y="606976"/>
            <a:ext cx="4571520" cy="460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6036" tIns="53017" rIns="106036" bIns="53017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914305" eaLnBrk="0" hangingPunct="0">
              <a:spcBef>
                <a:spcPct val="50000"/>
              </a:spcBef>
            </a:pPr>
            <a:r>
              <a:rPr lang="en-US" sz="2299" b="1">
                <a:solidFill>
                  <a:srgbClr val="000000"/>
                </a:solidFill>
              </a:rPr>
              <a:t> proton-proton jet event </a:t>
            </a:r>
          </a:p>
        </p:txBody>
      </p:sp>
      <p:grpSp>
        <p:nvGrpSpPr>
          <p:cNvPr id="355339" name="Group 11"/>
          <p:cNvGrpSpPr>
            <a:grpSpLocks/>
          </p:cNvGrpSpPr>
          <p:nvPr/>
        </p:nvGrpSpPr>
        <p:grpSpPr bwMode="auto">
          <a:xfrm>
            <a:off x="1817373" y="1679762"/>
            <a:ext cx="3668938" cy="2422270"/>
            <a:chOff x="1145" y="1200"/>
            <a:chExt cx="2311" cy="1728"/>
          </a:xfrm>
        </p:grpSpPr>
        <p:grpSp>
          <p:nvGrpSpPr>
            <p:cNvPr id="55336" name="Group 12"/>
            <p:cNvGrpSpPr>
              <a:grpSpLocks/>
            </p:cNvGrpSpPr>
            <p:nvPr/>
          </p:nvGrpSpPr>
          <p:grpSpPr bwMode="auto">
            <a:xfrm>
              <a:off x="1145" y="1820"/>
              <a:ext cx="1063" cy="1108"/>
              <a:chOff x="1145" y="1820"/>
              <a:chExt cx="1063" cy="1108"/>
            </a:xfrm>
          </p:grpSpPr>
          <p:sp>
            <p:nvSpPr>
              <p:cNvPr id="55338" name="Line 13"/>
              <p:cNvSpPr>
                <a:spLocks noChangeShapeType="1"/>
              </p:cNvSpPr>
              <p:nvPr/>
            </p:nvSpPr>
            <p:spPr bwMode="auto">
              <a:xfrm>
                <a:off x="1145" y="1820"/>
                <a:ext cx="871" cy="110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06036" tIns="53017" rIns="106036" bIns="53017"/>
              <a:lstStyle/>
              <a:p>
                <a:pPr defTabSz="914305"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5339" name="Line 14"/>
              <p:cNvSpPr>
                <a:spLocks noChangeShapeType="1"/>
              </p:cNvSpPr>
              <p:nvPr/>
            </p:nvSpPr>
            <p:spPr bwMode="auto">
              <a:xfrm>
                <a:off x="1152" y="1824"/>
                <a:ext cx="1056" cy="960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06036" tIns="53017" rIns="106036" bIns="53017"/>
              <a:lstStyle/>
              <a:p>
                <a:pPr defTabSz="914305"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5337" name="Line 15"/>
            <p:cNvSpPr>
              <a:spLocks noChangeShapeType="1"/>
            </p:cNvSpPr>
            <p:nvPr/>
          </p:nvSpPr>
          <p:spPr bwMode="auto">
            <a:xfrm>
              <a:off x="3456" y="1200"/>
              <a:ext cx="0" cy="168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036" tIns="53017" rIns="106036" bIns="53017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355344" name="Group 16"/>
          <p:cNvGrpSpPr>
            <a:grpSpLocks/>
          </p:cNvGrpSpPr>
          <p:nvPr/>
        </p:nvGrpSpPr>
        <p:grpSpPr bwMode="auto">
          <a:xfrm>
            <a:off x="750684" y="1070225"/>
            <a:ext cx="6945194" cy="3031806"/>
            <a:chOff x="473" y="764"/>
            <a:chExt cx="4375" cy="2164"/>
          </a:xfrm>
        </p:grpSpPr>
        <p:sp>
          <p:nvSpPr>
            <p:cNvPr id="55332" name="Line 17"/>
            <p:cNvSpPr>
              <a:spLocks noChangeShapeType="1"/>
            </p:cNvSpPr>
            <p:nvPr/>
          </p:nvSpPr>
          <p:spPr bwMode="auto">
            <a:xfrm>
              <a:off x="4848" y="1200"/>
              <a:ext cx="0" cy="168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106036" tIns="53017" rIns="106036" bIns="53017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grpSp>
          <p:nvGrpSpPr>
            <p:cNvPr id="55333" name="Group 18"/>
            <p:cNvGrpSpPr>
              <a:grpSpLocks/>
            </p:cNvGrpSpPr>
            <p:nvPr/>
          </p:nvGrpSpPr>
          <p:grpSpPr bwMode="auto">
            <a:xfrm>
              <a:off x="473" y="764"/>
              <a:ext cx="1543" cy="2164"/>
              <a:chOff x="480" y="2160"/>
              <a:chExt cx="1543" cy="2164"/>
            </a:xfrm>
          </p:grpSpPr>
          <p:sp>
            <p:nvSpPr>
              <p:cNvPr id="55334" name="Line 19"/>
              <p:cNvSpPr>
                <a:spLocks noChangeShapeType="1"/>
              </p:cNvSpPr>
              <p:nvPr/>
            </p:nvSpPr>
            <p:spPr bwMode="auto">
              <a:xfrm>
                <a:off x="1152" y="3216"/>
                <a:ext cx="871" cy="1108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06036" tIns="53017" rIns="106036" bIns="53017"/>
              <a:lstStyle/>
              <a:p>
                <a:pPr defTabSz="914305"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5335" name="Line 20"/>
              <p:cNvSpPr>
                <a:spLocks noChangeShapeType="1"/>
              </p:cNvSpPr>
              <p:nvPr/>
            </p:nvSpPr>
            <p:spPr bwMode="auto">
              <a:xfrm flipH="1" flipV="1">
                <a:off x="480" y="2160"/>
                <a:ext cx="672" cy="1052"/>
              </a:xfrm>
              <a:prstGeom prst="lin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06036" tIns="53017" rIns="106036" bIns="53017"/>
              <a:lstStyle/>
              <a:p>
                <a:pPr defTabSz="914305"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</p:grpSp>
      <p:graphicFrame>
        <p:nvGraphicFramePr>
          <p:cNvPr id="355349" name="Object 21"/>
          <p:cNvGraphicFramePr>
            <a:graphicFrameLocks noChangeAspect="1"/>
          </p:cNvGraphicFramePr>
          <p:nvPr/>
        </p:nvGraphicFramePr>
        <p:xfrm>
          <a:off x="4495809" y="1613092"/>
          <a:ext cx="4606686" cy="2422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4229467" imgH="2766300" progId="Paint.Picture">
                  <p:embed/>
                </p:oleObj>
              </mc:Choice>
              <mc:Fallback>
                <p:oleObj name="Bitmap Image" r:id="rId6" imgW="4229467" imgH="2766300" progId="Paint.Picture">
                  <p:embed/>
                  <p:pic>
                    <p:nvPicPr>
                      <p:cNvPr id="355349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397" b="5000"/>
                      <a:stretch>
                        <a:fillRect/>
                      </a:stretch>
                    </p:blipFill>
                    <p:spPr bwMode="auto">
                      <a:xfrm>
                        <a:off x="4495809" y="1613092"/>
                        <a:ext cx="4606686" cy="24222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5350" name="Text Box 22"/>
          <p:cNvSpPr txBox="1">
            <a:spLocks noChangeArrowheads="1"/>
          </p:cNvSpPr>
          <p:nvPr/>
        </p:nvSpPr>
        <p:spPr bwMode="auto">
          <a:xfrm>
            <a:off x="76672" y="4724519"/>
            <a:ext cx="4876288" cy="200246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6036" tIns="53017" rIns="106036" bIns="53017">
            <a:spAutoFit/>
          </a:bodyPr>
          <a:lstStyle>
            <a:lvl1pPr marL="346075" indent="-34607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305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799" b="1">
                <a:solidFill>
                  <a:srgbClr val="000000"/>
                </a:solidFill>
              </a:rPr>
              <a:t>In Au-Au collisions we see </a:t>
            </a:r>
            <a:r>
              <a:rPr lang="en-US" sz="2799" b="1">
                <a:solidFill>
                  <a:srgbClr val="0033CC"/>
                </a:solidFill>
              </a:rPr>
              <a:t>only one “jet” at a time</a:t>
            </a:r>
            <a:r>
              <a:rPr lang="en-US" sz="2799" b="1">
                <a:solidFill>
                  <a:srgbClr val="000000"/>
                </a:solidFill>
              </a:rPr>
              <a:t> !</a:t>
            </a:r>
          </a:p>
          <a:p>
            <a:pPr defTabSz="914305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799" b="1">
                <a:solidFill>
                  <a:srgbClr val="000000"/>
                </a:solidFill>
              </a:rPr>
              <a:t>How can this happen ?</a:t>
            </a:r>
          </a:p>
          <a:p>
            <a:pPr defTabSz="914305" eaLnBrk="0" hangingPunct="0">
              <a:spcBef>
                <a:spcPct val="20000"/>
              </a:spcBef>
              <a:buFont typeface="Wingdings" pitchFamily="2" charset="2"/>
              <a:buChar char="Ø"/>
            </a:pPr>
            <a:r>
              <a:rPr lang="en-US" sz="2799" b="1">
                <a:solidFill>
                  <a:srgbClr val="000000"/>
                </a:solidFill>
              </a:rPr>
              <a:t>Jet quenching!</a:t>
            </a:r>
          </a:p>
        </p:txBody>
      </p:sp>
      <p:grpSp>
        <p:nvGrpSpPr>
          <p:cNvPr id="355353" name="Group 25"/>
          <p:cNvGrpSpPr>
            <a:grpSpLocks/>
          </p:cNvGrpSpPr>
          <p:nvPr/>
        </p:nvGrpSpPr>
        <p:grpSpPr bwMode="auto">
          <a:xfrm>
            <a:off x="6095840" y="4797537"/>
            <a:ext cx="2361952" cy="2015913"/>
            <a:chOff x="3360" y="3312"/>
            <a:chExt cx="1488" cy="1584"/>
          </a:xfrm>
        </p:grpSpPr>
        <p:grpSp>
          <p:nvGrpSpPr>
            <p:cNvPr id="55309" name="Group 26"/>
            <p:cNvGrpSpPr>
              <a:grpSpLocks/>
            </p:cNvGrpSpPr>
            <p:nvPr/>
          </p:nvGrpSpPr>
          <p:grpSpPr bwMode="auto">
            <a:xfrm>
              <a:off x="3360" y="3312"/>
              <a:ext cx="1488" cy="726"/>
              <a:chOff x="3088" y="1680"/>
              <a:chExt cx="2576" cy="1080"/>
            </a:xfrm>
          </p:grpSpPr>
          <p:sp>
            <p:nvSpPr>
              <p:cNvPr id="55326" name="Line 27"/>
              <p:cNvSpPr>
                <a:spLocks noChangeShapeType="1"/>
              </p:cNvSpPr>
              <p:nvPr/>
            </p:nvSpPr>
            <p:spPr bwMode="auto">
              <a:xfrm flipH="1">
                <a:off x="3088" y="2204"/>
                <a:ext cx="320" cy="0"/>
              </a:xfrm>
              <a:prstGeom prst="line">
                <a:avLst/>
              </a:prstGeom>
              <a:noFill/>
              <a:ln w="28575">
                <a:solidFill>
                  <a:srgbClr val="6699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05"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5327" name="Line 28"/>
              <p:cNvSpPr>
                <a:spLocks noChangeShapeType="1"/>
              </p:cNvSpPr>
              <p:nvPr/>
            </p:nvSpPr>
            <p:spPr bwMode="auto">
              <a:xfrm flipH="1">
                <a:off x="5344" y="2188"/>
                <a:ext cx="320" cy="0"/>
              </a:xfrm>
              <a:prstGeom prst="line">
                <a:avLst/>
              </a:prstGeom>
              <a:noFill/>
              <a:ln w="28575">
                <a:solidFill>
                  <a:srgbClr val="6699FF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914305" eaLnBrk="0" hangingPunct="0"/>
                <a:endParaRPr lang="en-US" sz="24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55328" name="Group 29"/>
              <p:cNvGrpSpPr>
                <a:grpSpLocks/>
              </p:cNvGrpSpPr>
              <p:nvPr/>
            </p:nvGrpSpPr>
            <p:grpSpPr bwMode="auto">
              <a:xfrm>
                <a:off x="3368" y="1680"/>
                <a:ext cx="1968" cy="1080"/>
                <a:chOff x="3368" y="1680"/>
                <a:chExt cx="1968" cy="1080"/>
              </a:xfrm>
            </p:grpSpPr>
            <p:sp>
              <p:nvSpPr>
                <p:cNvPr id="55329" name="Rectangle 30"/>
                <p:cNvSpPr>
                  <a:spLocks noChangeArrowheads="1"/>
                </p:cNvSpPr>
                <p:nvPr/>
              </p:nvSpPr>
              <p:spPr bwMode="auto">
                <a:xfrm>
                  <a:off x="3440" y="1691"/>
                  <a:ext cx="1824" cy="1048"/>
                </a:xfrm>
                <a:prstGeom prst="rect">
                  <a:avLst/>
                </a:prstGeom>
                <a:solidFill>
                  <a:srgbClr val="FFFF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defTabSz="914305" eaLnBrk="0" hangingPunct="0"/>
                  <a:endParaRPr lang="en-US" b="1">
                    <a:solidFill>
                      <a:srgbClr val="FF66CC"/>
                    </a:solidFill>
                  </a:endParaRPr>
                </a:p>
              </p:txBody>
            </p:sp>
            <p:sp>
              <p:nvSpPr>
                <p:cNvPr id="55330" name="Oval 31"/>
                <p:cNvSpPr>
                  <a:spLocks noChangeArrowheads="1"/>
                </p:cNvSpPr>
                <p:nvPr/>
              </p:nvSpPr>
              <p:spPr bwMode="auto">
                <a:xfrm>
                  <a:off x="5184" y="1680"/>
                  <a:ext cx="152" cy="1069"/>
                </a:xfrm>
                <a:prstGeom prst="ellipse">
                  <a:avLst/>
                </a:prstGeom>
                <a:solidFill>
                  <a:srgbClr val="6699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305" eaLnBrk="0" hangingPunct="0"/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5331" name="Oval 32"/>
                <p:cNvSpPr>
                  <a:spLocks noChangeArrowheads="1"/>
                </p:cNvSpPr>
                <p:nvPr/>
              </p:nvSpPr>
              <p:spPr bwMode="auto">
                <a:xfrm>
                  <a:off x="3368" y="1680"/>
                  <a:ext cx="152" cy="1080"/>
                </a:xfrm>
                <a:prstGeom prst="ellipse">
                  <a:avLst/>
                </a:prstGeom>
                <a:solidFill>
                  <a:srgbClr val="6699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defTabSz="914305" eaLnBrk="0" hangingPunct="0"/>
                  <a:endParaRPr lang="en-US" sz="240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55310" name="Freeform 33"/>
            <p:cNvSpPr>
              <a:spLocks/>
            </p:cNvSpPr>
            <p:nvPr/>
          </p:nvSpPr>
          <p:spPr bwMode="auto">
            <a:xfrm>
              <a:off x="3823" y="3408"/>
              <a:ext cx="257" cy="441"/>
            </a:xfrm>
            <a:custGeom>
              <a:avLst/>
              <a:gdLst>
                <a:gd name="T0" fmla="*/ 0 w 856"/>
                <a:gd name="T1" fmla="*/ 2604 h 328"/>
                <a:gd name="T2" fmla="*/ 0 w 856"/>
                <a:gd name="T3" fmla="*/ 2604 h 328"/>
                <a:gd name="T4" fmla="*/ 0 w 856"/>
                <a:gd name="T5" fmla="*/ 0 h 3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56" h="328">
                  <a:moveTo>
                    <a:pt x="0" y="328"/>
                  </a:moveTo>
                  <a:lnTo>
                    <a:pt x="680" y="328"/>
                  </a:lnTo>
                  <a:lnTo>
                    <a:pt x="856" y="0"/>
                  </a:ln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311" name="Freeform 34"/>
            <p:cNvSpPr>
              <a:spLocks/>
            </p:cNvSpPr>
            <p:nvPr/>
          </p:nvSpPr>
          <p:spPr bwMode="auto">
            <a:xfrm flipH="1" flipV="1">
              <a:off x="4064" y="3958"/>
              <a:ext cx="302" cy="519"/>
            </a:xfrm>
            <a:custGeom>
              <a:avLst/>
              <a:gdLst>
                <a:gd name="T0" fmla="*/ 0 w 856"/>
                <a:gd name="T1" fmla="*/ 8143 h 328"/>
                <a:gd name="T2" fmla="*/ 0 w 856"/>
                <a:gd name="T3" fmla="*/ 8143 h 328"/>
                <a:gd name="T4" fmla="*/ 1 w 856"/>
                <a:gd name="T5" fmla="*/ 0 h 32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56" h="328">
                  <a:moveTo>
                    <a:pt x="0" y="328"/>
                  </a:moveTo>
                  <a:lnTo>
                    <a:pt x="680" y="328"/>
                  </a:lnTo>
                  <a:lnTo>
                    <a:pt x="856" y="0"/>
                  </a:ln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312" name="Line 35"/>
            <p:cNvSpPr>
              <a:spLocks noChangeShapeType="1"/>
            </p:cNvSpPr>
            <p:nvPr/>
          </p:nvSpPr>
          <p:spPr bwMode="auto">
            <a:xfrm flipH="1">
              <a:off x="4017" y="4541"/>
              <a:ext cx="34" cy="35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313" name="Line 36"/>
            <p:cNvSpPr>
              <a:spLocks noChangeShapeType="1"/>
            </p:cNvSpPr>
            <p:nvPr/>
          </p:nvSpPr>
          <p:spPr bwMode="auto">
            <a:xfrm flipH="1">
              <a:off x="4005" y="4520"/>
              <a:ext cx="37" cy="2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314" name="Line 37"/>
            <p:cNvSpPr>
              <a:spLocks noChangeShapeType="1"/>
            </p:cNvSpPr>
            <p:nvPr/>
          </p:nvSpPr>
          <p:spPr bwMode="auto">
            <a:xfrm flipH="1">
              <a:off x="3983" y="4477"/>
              <a:ext cx="61" cy="1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315" name="Line 38"/>
            <p:cNvSpPr>
              <a:spLocks noChangeShapeType="1"/>
            </p:cNvSpPr>
            <p:nvPr/>
          </p:nvSpPr>
          <p:spPr bwMode="auto">
            <a:xfrm flipH="1">
              <a:off x="3983" y="4466"/>
              <a:ext cx="74" cy="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316" name="Line 39"/>
            <p:cNvSpPr>
              <a:spLocks noChangeShapeType="1"/>
            </p:cNvSpPr>
            <p:nvPr/>
          </p:nvSpPr>
          <p:spPr bwMode="auto">
            <a:xfrm flipH="1">
              <a:off x="4052" y="4506"/>
              <a:ext cx="17" cy="2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317" name="Line 40"/>
            <p:cNvSpPr>
              <a:spLocks noChangeShapeType="1"/>
            </p:cNvSpPr>
            <p:nvPr/>
          </p:nvSpPr>
          <p:spPr bwMode="auto">
            <a:xfrm>
              <a:off x="4077" y="4495"/>
              <a:ext cx="44" cy="2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318" name="Freeform 41"/>
            <p:cNvSpPr>
              <a:spLocks/>
            </p:cNvSpPr>
            <p:nvPr/>
          </p:nvSpPr>
          <p:spPr bwMode="auto">
            <a:xfrm>
              <a:off x="4074" y="3849"/>
              <a:ext cx="44" cy="109"/>
            </a:xfrm>
            <a:custGeom>
              <a:avLst/>
              <a:gdLst>
                <a:gd name="T0" fmla="*/ 0 w 109"/>
                <a:gd name="T1" fmla="*/ 2 h 140"/>
                <a:gd name="T2" fmla="*/ 0 w 109"/>
                <a:gd name="T3" fmla="*/ 2 h 140"/>
                <a:gd name="T4" fmla="*/ 0 w 109"/>
                <a:gd name="T5" fmla="*/ 12 h 140"/>
                <a:gd name="T6" fmla="*/ 0 w 109"/>
                <a:gd name="T7" fmla="*/ 12 h 140"/>
                <a:gd name="T8" fmla="*/ 0 w 109"/>
                <a:gd name="T9" fmla="*/ 23 h 140"/>
                <a:gd name="T10" fmla="*/ 0 w 109"/>
                <a:gd name="T11" fmla="*/ 23 h 1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9" h="140">
                  <a:moveTo>
                    <a:pt x="0" y="11"/>
                  </a:moveTo>
                  <a:cubicBezTo>
                    <a:pt x="38" y="5"/>
                    <a:pt x="77" y="0"/>
                    <a:pt x="80" y="11"/>
                  </a:cubicBezTo>
                  <a:cubicBezTo>
                    <a:pt x="83" y="22"/>
                    <a:pt x="12" y="64"/>
                    <a:pt x="16" y="75"/>
                  </a:cubicBezTo>
                  <a:cubicBezTo>
                    <a:pt x="20" y="86"/>
                    <a:pt x="99" y="66"/>
                    <a:pt x="104" y="75"/>
                  </a:cubicBezTo>
                  <a:cubicBezTo>
                    <a:pt x="109" y="84"/>
                    <a:pt x="49" y="122"/>
                    <a:pt x="48" y="131"/>
                  </a:cubicBezTo>
                  <a:cubicBezTo>
                    <a:pt x="47" y="140"/>
                    <a:pt x="88" y="132"/>
                    <a:pt x="96" y="13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319" name="Text Box 42"/>
            <p:cNvSpPr txBox="1">
              <a:spLocks noChangeArrowheads="1"/>
            </p:cNvSpPr>
            <p:nvPr/>
          </p:nvSpPr>
          <p:spPr bwMode="auto">
            <a:xfrm>
              <a:off x="3775" y="3716"/>
              <a:ext cx="176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305" eaLnBrk="0" hangingPunct="0"/>
              <a:r>
                <a:rPr lang="en-US" sz="1200" b="1">
                  <a:solidFill>
                    <a:srgbClr val="000000"/>
                  </a:solidFill>
                  <a:latin typeface="Arial" pitchFamily="34" charset="0"/>
                </a:rPr>
                <a:t>q</a:t>
              </a:r>
            </a:p>
          </p:txBody>
        </p:sp>
        <p:sp>
          <p:nvSpPr>
            <p:cNvPr id="55320" name="Text Box 43"/>
            <p:cNvSpPr txBox="1">
              <a:spLocks noChangeArrowheads="1"/>
            </p:cNvSpPr>
            <p:nvPr/>
          </p:nvSpPr>
          <p:spPr bwMode="auto">
            <a:xfrm>
              <a:off x="4294" y="3972"/>
              <a:ext cx="176" cy="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4305" eaLnBrk="0" hangingPunct="0"/>
              <a:r>
                <a:rPr lang="en-US" sz="1200" b="1">
                  <a:solidFill>
                    <a:srgbClr val="000000"/>
                  </a:solidFill>
                  <a:latin typeface="Arial" pitchFamily="34" charset="0"/>
                </a:rPr>
                <a:t>q</a:t>
              </a:r>
            </a:p>
          </p:txBody>
        </p:sp>
        <p:sp>
          <p:nvSpPr>
            <p:cNvPr id="55321" name="Freeform 44"/>
            <p:cNvSpPr>
              <a:spLocks/>
            </p:cNvSpPr>
            <p:nvPr/>
          </p:nvSpPr>
          <p:spPr bwMode="auto">
            <a:xfrm>
              <a:off x="3948" y="3670"/>
              <a:ext cx="136" cy="129"/>
            </a:xfrm>
            <a:custGeom>
              <a:avLst/>
              <a:gdLst>
                <a:gd name="T0" fmla="*/ 0 w 109"/>
                <a:gd name="T1" fmla="*/ 6 h 140"/>
                <a:gd name="T2" fmla="*/ 378 w 109"/>
                <a:gd name="T3" fmla="*/ 6 h 140"/>
                <a:gd name="T4" fmla="*/ 76 w 109"/>
                <a:gd name="T5" fmla="*/ 42 h 140"/>
                <a:gd name="T6" fmla="*/ 489 w 109"/>
                <a:gd name="T7" fmla="*/ 42 h 140"/>
                <a:gd name="T8" fmla="*/ 227 w 109"/>
                <a:gd name="T9" fmla="*/ 74 h 140"/>
                <a:gd name="T10" fmla="*/ 453 w 109"/>
                <a:gd name="T11" fmla="*/ 74 h 1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9" h="140">
                  <a:moveTo>
                    <a:pt x="0" y="11"/>
                  </a:moveTo>
                  <a:cubicBezTo>
                    <a:pt x="38" y="5"/>
                    <a:pt x="77" y="0"/>
                    <a:pt x="80" y="11"/>
                  </a:cubicBezTo>
                  <a:cubicBezTo>
                    <a:pt x="83" y="22"/>
                    <a:pt x="12" y="64"/>
                    <a:pt x="16" y="75"/>
                  </a:cubicBezTo>
                  <a:cubicBezTo>
                    <a:pt x="20" y="86"/>
                    <a:pt x="99" y="66"/>
                    <a:pt x="104" y="75"/>
                  </a:cubicBezTo>
                  <a:cubicBezTo>
                    <a:pt x="109" y="84"/>
                    <a:pt x="49" y="122"/>
                    <a:pt x="48" y="131"/>
                  </a:cubicBezTo>
                  <a:cubicBezTo>
                    <a:pt x="47" y="140"/>
                    <a:pt x="88" y="132"/>
                    <a:pt x="96" y="13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322" name="Freeform 45"/>
            <p:cNvSpPr>
              <a:spLocks/>
            </p:cNvSpPr>
            <p:nvPr/>
          </p:nvSpPr>
          <p:spPr bwMode="auto">
            <a:xfrm flipH="1">
              <a:off x="4084" y="3606"/>
              <a:ext cx="141" cy="129"/>
            </a:xfrm>
            <a:custGeom>
              <a:avLst/>
              <a:gdLst>
                <a:gd name="T0" fmla="*/ 0 w 109"/>
                <a:gd name="T1" fmla="*/ 6 h 140"/>
                <a:gd name="T2" fmla="*/ 480 w 109"/>
                <a:gd name="T3" fmla="*/ 6 h 140"/>
                <a:gd name="T4" fmla="*/ 97 w 109"/>
                <a:gd name="T5" fmla="*/ 42 h 140"/>
                <a:gd name="T6" fmla="*/ 633 w 109"/>
                <a:gd name="T7" fmla="*/ 42 h 140"/>
                <a:gd name="T8" fmla="*/ 287 w 109"/>
                <a:gd name="T9" fmla="*/ 74 h 140"/>
                <a:gd name="T10" fmla="*/ 581 w 109"/>
                <a:gd name="T11" fmla="*/ 74 h 1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9" h="140">
                  <a:moveTo>
                    <a:pt x="0" y="11"/>
                  </a:moveTo>
                  <a:cubicBezTo>
                    <a:pt x="38" y="5"/>
                    <a:pt x="77" y="0"/>
                    <a:pt x="80" y="11"/>
                  </a:cubicBezTo>
                  <a:cubicBezTo>
                    <a:pt x="83" y="22"/>
                    <a:pt x="12" y="64"/>
                    <a:pt x="16" y="75"/>
                  </a:cubicBezTo>
                  <a:cubicBezTo>
                    <a:pt x="20" y="86"/>
                    <a:pt x="99" y="66"/>
                    <a:pt x="104" y="75"/>
                  </a:cubicBezTo>
                  <a:cubicBezTo>
                    <a:pt x="109" y="84"/>
                    <a:pt x="49" y="122"/>
                    <a:pt x="48" y="131"/>
                  </a:cubicBezTo>
                  <a:cubicBezTo>
                    <a:pt x="47" y="140"/>
                    <a:pt x="88" y="132"/>
                    <a:pt x="96" y="13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323" name="Freeform 46"/>
            <p:cNvSpPr>
              <a:spLocks/>
            </p:cNvSpPr>
            <p:nvPr/>
          </p:nvSpPr>
          <p:spPr bwMode="auto">
            <a:xfrm flipH="1" flipV="1">
              <a:off x="4121" y="4089"/>
              <a:ext cx="70" cy="65"/>
            </a:xfrm>
            <a:custGeom>
              <a:avLst/>
              <a:gdLst>
                <a:gd name="T0" fmla="*/ 0 w 109"/>
                <a:gd name="T1" fmla="*/ 0 h 140"/>
                <a:gd name="T2" fmla="*/ 3 w 109"/>
                <a:gd name="T3" fmla="*/ 0 h 140"/>
                <a:gd name="T4" fmla="*/ 1 w 109"/>
                <a:gd name="T5" fmla="*/ 0 h 140"/>
                <a:gd name="T6" fmla="*/ 5 w 109"/>
                <a:gd name="T7" fmla="*/ 0 h 140"/>
                <a:gd name="T8" fmla="*/ 2 w 109"/>
                <a:gd name="T9" fmla="*/ 0 h 140"/>
                <a:gd name="T10" fmla="*/ 4 w 109"/>
                <a:gd name="T11" fmla="*/ 0 h 1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9" h="140">
                  <a:moveTo>
                    <a:pt x="0" y="11"/>
                  </a:moveTo>
                  <a:cubicBezTo>
                    <a:pt x="38" y="5"/>
                    <a:pt x="77" y="0"/>
                    <a:pt x="80" y="11"/>
                  </a:cubicBezTo>
                  <a:cubicBezTo>
                    <a:pt x="83" y="22"/>
                    <a:pt x="12" y="64"/>
                    <a:pt x="16" y="75"/>
                  </a:cubicBezTo>
                  <a:cubicBezTo>
                    <a:pt x="20" y="86"/>
                    <a:pt x="99" y="66"/>
                    <a:pt x="104" y="75"/>
                  </a:cubicBezTo>
                  <a:cubicBezTo>
                    <a:pt x="109" y="84"/>
                    <a:pt x="49" y="122"/>
                    <a:pt x="48" y="131"/>
                  </a:cubicBezTo>
                  <a:cubicBezTo>
                    <a:pt x="47" y="140"/>
                    <a:pt x="88" y="132"/>
                    <a:pt x="96" y="13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324" name="Freeform 47"/>
            <p:cNvSpPr>
              <a:spLocks/>
            </p:cNvSpPr>
            <p:nvPr/>
          </p:nvSpPr>
          <p:spPr bwMode="auto">
            <a:xfrm flipH="1">
              <a:off x="3914" y="4122"/>
              <a:ext cx="210" cy="161"/>
            </a:xfrm>
            <a:custGeom>
              <a:avLst/>
              <a:gdLst>
                <a:gd name="T0" fmla="*/ 0 w 109"/>
                <a:gd name="T1" fmla="*/ 30 h 140"/>
                <a:gd name="T2" fmla="*/ 7880 w 109"/>
                <a:gd name="T3" fmla="*/ 30 h 140"/>
                <a:gd name="T4" fmla="*/ 1595 w 109"/>
                <a:gd name="T5" fmla="*/ 200 h 140"/>
                <a:gd name="T6" fmla="*/ 10226 w 109"/>
                <a:gd name="T7" fmla="*/ 200 h 140"/>
                <a:gd name="T8" fmla="*/ 4699 w 109"/>
                <a:gd name="T9" fmla="*/ 351 h 140"/>
                <a:gd name="T10" fmla="*/ 9454 w 109"/>
                <a:gd name="T11" fmla="*/ 351 h 1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9" h="140">
                  <a:moveTo>
                    <a:pt x="0" y="11"/>
                  </a:moveTo>
                  <a:cubicBezTo>
                    <a:pt x="38" y="5"/>
                    <a:pt x="77" y="0"/>
                    <a:pt x="80" y="11"/>
                  </a:cubicBezTo>
                  <a:cubicBezTo>
                    <a:pt x="83" y="22"/>
                    <a:pt x="12" y="64"/>
                    <a:pt x="16" y="75"/>
                  </a:cubicBezTo>
                  <a:cubicBezTo>
                    <a:pt x="20" y="86"/>
                    <a:pt x="99" y="66"/>
                    <a:pt x="104" y="75"/>
                  </a:cubicBezTo>
                  <a:cubicBezTo>
                    <a:pt x="109" y="84"/>
                    <a:pt x="49" y="122"/>
                    <a:pt x="48" y="131"/>
                  </a:cubicBezTo>
                  <a:cubicBezTo>
                    <a:pt x="47" y="140"/>
                    <a:pt x="88" y="132"/>
                    <a:pt x="96" y="13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5325" name="Freeform 48"/>
            <p:cNvSpPr>
              <a:spLocks/>
            </p:cNvSpPr>
            <p:nvPr/>
          </p:nvSpPr>
          <p:spPr bwMode="auto">
            <a:xfrm>
              <a:off x="3951" y="3476"/>
              <a:ext cx="136" cy="130"/>
            </a:xfrm>
            <a:custGeom>
              <a:avLst/>
              <a:gdLst>
                <a:gd name="T0" fmla="*/ 0 w 109"/>
                <a:gd name="T1" fmla="*/ 7 h 140"/>
                <a:gd name="T2" fmla="*/ 378 w 109"/>
                <a:gd name="T3" fmla="*/ 7 h 140"/>
                <a:gd name="T4" fmla="*/ 76 w 109"/>
                <a:gd name="T5" fmla="*/ 45 h 140"/>
                <a:gd name="T6" fmla="*/ 489 w 109"/>
                <a:gd name="T7" fmla="*/ 45 h 140"/>
                <a:gd name="T8" fmla="*/ 227 w 109"/>
                <a:gd name="T9" fmla="*/ 79 h 140"/>
                <a:gd name="T10" fmla="*/ 453 w 109"/>
                <a:gd name="T11" fmla="*/ 79 h 1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9" h="140">
                  <a:moveTo>
                    <a:pt x="0" y="11"/>
                  </a:moveTo>
                  <a:cubicBezTo>
                    <a:pt x="38" y="5"/>
                    <a:pt x="77" y="0"/>
                    <a:pt x="80" y="11"/>
                  </a:cubicBezTo>
                  <a:cubicBezTo>
                    <a:pt x="83" y="22"/>
                    <a:pt x="12" y="64"/>
                    <a:pt x="16" y="75"/>
                  </a:cubicBezTo>
                  <a:cubicBezTo>
                    <a:pt x="20" y="86"/>
                    <a:pt x="99" y="66"/>
                    <a:pt x="104" y="75"/>
                  </a:cubicBezTo>
                  <a:cubicBezTo>
                    <a:pt x="109" y="84"/>
                    <a:pt x="49" y="122"/>
                    <a:pt x="48" y="131"/>
                  </a:cubicBezTo>
                  <a:cubicBezTo>
                    <a:pt x="47" y="140"/>
                    <a:pt x="88" y="132"/>
                    <a:pt x="96" y="13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355377" name="Line 49"/>
          <p:cNvSpPr>
            <a:spLocks noChangeShapeType="1"/>
          </p:cNvSpPr>
          <p:nvPr/>
        </p:nvSpPr>
        <p:spPr bwMode="auto">
          <a:xfrm flipV="1">
            <a:off x="3048160" y="5673490"/>
            <a:ext cx="3038889" cy="827001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6036" tIns="53017" rIns="106036" bIns="53017"/>
          <a:lstStyle/>
          <a:p>
            <a:pPr defTabSz="914305" eaLnBrk="0" hangingPunct="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5308" name="Text Box 50"/>
          <p:cNvSpPr txBox="1">
            <a:spLocks noChangeArrowheads="1"/>
          </p:cNvSpPr>
          <p:nvPr/>
        </p:nvSpPr>
        <p:spPr bwMode="auto">
          <a:xfrm>
            <a:off x="4191040" y="657517"/>
            <a:ext cx="4723904" cy="830997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305" eaLnBrk="0" hangingPunct="0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Analyze by measuring (azimuthal) angle between pairs of particles </a:t>
            </a:r>
          </a:p>
        </p:txBody>
      </p:sp>
    </p:spTree>
    <p:extLst>
      <p:ext uri="{BB962C8B-B14F-4D97-AF65-F5344CB8AC3E}">
        <p14:creationId xmlns:p14="http://schemas.microsoft.com/office/powerpoint/2010/main" val="2296378162"/>
      </p:ext>
    </p:extLst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5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5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5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5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5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5350" grpId="0" animBg="1" autoUpdateAnimBg="0"/>
      <p:bldP spid="35537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Slide Number Placeholder 1">
            <a:extLst>
              <a:ext uri="{FF2B5EF4-FFF2-40B4-BE49-F238E27FC236}">
                <a16:creationId xmlns:a16="http://schemas.microsoft.com/office/drawing/2014/main" id="{303214DE-3B1B-DA4B-4421-56A3EAD69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8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18BAC8-6EFB-4317-A81F-630DF759D42C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227332" name="Picture 31" descr="RAA_gamma_pi0_eta_AuAu_200GeV_phenix">
            <a:extLst>
              <a:ext uri="{FF2B5EF4-FFF2-40B4-BE49-F238E27FC236}">
                <a16:creationId xmlns:a16="http://schemas.microsoft.com/office/drawing/2014/main" id="{CCC0B3FD-2324-4A7A-0E5F-C43407180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31" y="768514"/>
            <a:ext cx="4564062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6" name="Text Box 35">
            <a:extLst>
              <a:ext uri="{FF2B5EF4-FFF2-40B4-BE49-F238E27FC236}">
                <a16:creationId xmlns:a16="http://schemas.microsoft.com/office/drawing/2014/main" id="{F7B061D4-37A8-CAA3-2C9F-4ECC49155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651005"/>
            <a:ext cx="4267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The meson yield in central Au-Au is</a:t>
            </a:r>
            <a:br>
              <a:rPr kumimoji="0" lang="en-US" alt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5 times lower than expected from</a:t>
            </a:r>
            <a:br>
              <a:rPr kumimoji="0" lang="en-US" alt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pp collisions but the direct </a:t>
            </a:r>
            <a:r>
              <a:rPr kumimoji="0" lang="en-US" alt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photons</a:t>
            </a:r>
            <a:r>
              <a:rPr kumimoji="0" lang="en-US" alt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are</a:t>
            </a:r>
            <a:br>
              <a:rPr kumimoji="0" lang="en-US" alt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</a:br>
            <a:r>
              <a:rPr kumimoji="0" lang="en-US" altLang="ru-RU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not affected by the dense medium</a:t>
            </a:r>
          </a:p>
        </p:txBody>
      </p:sp>
      <p:sp>
        <p:nvSpPr>
          <p:cNvPr id="227337" name="Text Box 36">
            <a:extLst>
              <a:ext uri="{FF2B5EF4-FFF2-40B4-BE49-F238E27FC236}">
                <a16:creationId xmlns:a16="http://schemas.microsoft.com/office/drawing/2014/main" id="{03C06DA2-46CE-4D3E-B6A4-2EF6F9B42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1714874"/>
            <a:ext cx="889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photons</a:t>
            </a:r>
          </a:p>
        </p:txBody>
      </p:sp>
      <p:sp>
        <p:nvSpPr>
          <p:cNvPr id="227338" name="Text Box 37">
            <a:extLst>
              <a:ext uri="{FF2B5EF4-FFF2-40B4-BE49-F238E27FC236}">
                <a16:creationId xmlns:a16="http://schemas.microsoft.com/office/drawing/2014/main" id="{054EDDB9-99A6-6BAB-0C1D-9B39BC0EB12F}"/>
              </a:ext>
            </a:extLst>
          </p:cNvPr>
          <p:cNvSpPr txBox="1">
            <a:spLocks noChangeArrowheads="1"/>
          </p:cNvSpPr>
          <p:nvPr/>
        </p:nvSpPr>
        <p:spPr bwMode="auto">
          <a:xfrm rot="20979079">
            <a:off x="662781" y="1698998"/>
            <a:ext cx="1951038" cy="339725"/>
          </a:xfrm>
          <a:prstGeom prst="rect">
            <a:avLst/>
          </a:prstGeom>
          <a:noFill/>
          <a:ln w="9525">
            <a:solidFill>
              <a:srgbClr val="FF99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reference process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8EF45ABA-A444-9A7E-F823-75C15CF85E37}"/>
              </a:ext>
            </a:extLst>
          </p:cNvPr>
          <p:cNvSpPr txBox="1">
            <a:spLocks noChangeArrowheads="1"/>
          </p:cNvSpPr>
          <p:nvPr/>
        </p:nvSpPr>
        <p:spPr>
          <a:xfrm>
            <a:off x="76200" y="144463"/>
            <a:ext cx="8991600" cy="465137"/>
          </a:xfrm>
          <a:prstGeom prst="rect">
            <a:avLst/>
          </a:prstGeom>
          <a:solidFill>
            <a:schemeClr val="accent1"/>
          </a:solidFill>
          <a:ln>
            <a:solidFill>
              <a:srgbClr val="99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Jet </a:t>
            </a:r>
            <a:r>
              <a:rPr lang="en-US" sz="2800" b="1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r>
              <a:rPr kumimoji="0" lang="en-US" sz="28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uenching</a:t>
            </a: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and direct photons in A+A collisions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+mj-ea"/>
              <a:cs typeface="+mj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227340" name="Picture 21">
            <a:extLst>
              <a:ext uri="{FF2B5EF4-FFF2-40B4-BE49-F238E27FC236}">
                <a16:creationId xmlns:a16="http://schemas.microsoft.com/office/drawing/2014/main" id="{37588F3A-B2EB-8F63-E2DE-617B65CAC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2" y="3772438"/>
            <a:ext cx="2762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76CC99-06B0-B151-B11A-AAAC3C4133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052" y="719820"/>
            <a:ext cx="3304586" cy="3181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5AD506-8668-D4EA-E3BC-E033B9262E7D}"/>
              </a:ext>
            </a:extLst>
          </p:cNvPr>
          <p:cNvSpPr txBox="1"/>
          <p:nvPr/>
        </p:nvSpPr>
        <p:spPr>
          <a:xfrm>
            <a:off x="4564062" y="3960235"/>
            <a:ext cx="439190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 the spectrum of thermal photons (non-interacting) emitted from the source.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spectrum will display the average temperature over the full lifetime of the partonic source.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Determining the initial temperature requires modeling.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8B5C48-756C-2500-76F4-CA9688E46F25}"/>
              </a:ext>
            </a:extLst>
          </p:cNvPr>
          <p:cNvSpPr txBox="1"/>
          <p:nvPr/>
        </p:nvSpPr>
        <p:spPr>
          <a:xfrm>
            <a:off x="4538531" y="6211669"/>
            <a:ext cx="46186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PHENIX: T = 221±19±19 MeV)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Modeled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Tinitial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~ 350 MeV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632" y="76552"/>
            <a:ext cx="8228736" cy="549216"/>
          </a:xfrm>
        </p:spPr>
        <p:txBody>
          <a:bodyPr/>
          <a:lstStyle/>
          <a:p>
            <a:pPr eaLnBrk="1" hangingPunct="1"/>
            <a:r>
              <a:rPr lang="en-US" sz="2800" dirty="0">
                <a:ea typeface="ＭＳ Ｐゴシック" pitchFamily="34" charset="-128"/>
              </a:rPr>
              <a:t>Azimuthal distributions at RHIC</a:t>
            </a:r>
          </a:p>
        </p:txBody>
      </p:sp>
      <p:sp>
        <p:nvSpPr>
          <p:cNvPr id="59395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224448" y="6887704"/>
            <a:ext cx="2100130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2694" rtl="0" eaLnBrk="1" latinLnBrk="0" hangingPunct="1"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47" algn="l" defTabSz="9126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694" algn="l" defTabSz="9126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042" algn="l" defTabSz="9126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390" algn="l" defTabSz="9126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739" algn="l" defTabSz="9126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086" algn="l" defTabSz="9126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432" algn="l" defTabSz="9126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0783" algn="l" defTabSz="9126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95">
              <a:defRPr/>
            </a:pPr>
            <a:fld id="{1B4D9F00-DD90-4746-99F2-27C32831B151}" type="slidenum">
              <a:rPr lang="ru-RU" smtClean="0">
                <a:solidFill>
                  <a:srgbClr val="000000"/>
                </a:solidFill>
              </a:rPr>
              <a:pPr defTabSz="457095">
                <a:defRPr/>
              </a:pPr>
              <a:t>15</a:t>
            </a:fld>
            <a:endParaRPr lang="en-US" sz="1400">
              <a:solidFill>
                <a:srgbClr val="000000"/>
              </a:solidFill>
            </a:endParaRPr>
          </a:p>
        </p:txBody>
      </p:sp>
      <p:grpSp>
        <p:nvGrpSpPr>
          <p:cNvPr id="59396" name="Group 28"/>
          <p:cNvGrpSpPr>
            <a:grpSpLocks/>
          </p:cNvGrpSpPr>
          <p:nvPr/>
        </p:nvGrpSpPr>
        <p:grpSpPr bwMode="auto">
          <a:xfrm>
            <a:off x="3200544" y="1371816"/>
            <a:ext cx="5714400" cy="3676264"/>
            <a:chOff x="2016" y="864"/>
            <a:chExt cx="3600" cy="2316"/>
          </a:xfrm>
        </p:grpSpPr>
        <p:pic>
          <p:nvPicPr>
            <p:cNvPr id="59423" name="Picture 7" descr="STARhighPTv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864"/>
              <a:ext cx="3600" cy="2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24" name="Rectangle 27"/>
            <p:cNvSpPr>
              <a:spLocks noChangeArrowheads="1"/>
            </p:cNvSpPr>
            <p:nvPr/>
          </p:nvSpPr>
          <p:spPr bwMode="auto">
            <a:xfrm>
              <a:off x="3600" y="960"/>
              <a:ext cx="720" cy="5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  <a:latin typeface="Times New Roman"/>
              </a:endParaRPr>
            </a:p>
          </p:txBody>
        </p:sp>
      </p:grpSp>
      <p:sp>
        <p:nvSpPr>
          <p:cNvPr id="59397" name="Text Box 8"/>
          <p:cNvSpPr txBox="1">
            <a:spLocks noChangeArrowheads="1"/>
          </p:cNvSpPr>
          <p:nvPr/>
        </p:nvSpPr>
        <p:spPr bwMode="auto">
          <a:xfrm>
            <a:off x="6241191" y="4052370"/>
            <a:ext cx="26400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305" eaLnBrk="0" hangingPunct="0"/>
            <a:r>
              <a:rPr lang="en-US" sz="1600" dirty="0">
                <a:solidFill>
                  <a:srgbClr val="D60093"/>
                </a:solidFill>
              </a:rPr>
              <a:t>STAR, PRL</a:t>
            </a:r>
            <a:r>
              <a:rPr lang="en-US" sz="1600" b="1" dirty="0">
                <a:solidFill>
                  <a:srgbClr val="D60093"/>
                </a:solidFill>
              </a:rPr>
              <a:t>90</a:t>
            </a:r>
            <a:r>
              <a:rPr lang="en-US" sz="1600" dirty="0">
                <a:solidFill>
                  <a:srgbClr val="D60093"/>
                </a:solidFill>
              </a:rPr>
              <a:t> 032301 (2003)</a:t>
            </a:r>
          </a:p>
        </p:txBody>
      </p:sp>
      <p:pic>
        <p:nvPicPr>
          <p:cNvPr id="93194" name="Picture 10" descr="screenshot_06252k_front_r1177002_t25_ev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2" t="3044" r="13312" b="3044"/>
          <a:stretch>
            <a:fillRect/>
          </a:stretch>
        </p:blipFill>
        <p:spPr bwMode="auto">
          <a:xfrm>
            <a:off x="152864" y="1067048"/>
            <a:ext cx="2666720" cy="26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6" name="AutoShape 12"/>
          <p:cNvSpPr>
            <a:spLocks noChangeArrowheads="1"/>
          </p:cNvSpPr>
          <p:nvPr/>
        </p:nvSpPr>
        <p:spPr bwMode="auto">
          <a:xfrm>
            <a:off x="76672" y="4876648"/>
            <a:ext cx="4342944" cy="1752416"/>
          </a:xfrm>
          <a:prstGeom prst="roundRect">
            <a:avLst>
              <a:gd name="adj" fmla="val 16667"/>
            </a:avLst>
          </a:prstGeom>
          <a:solidFill>
            <a:srgbClr val="A4C973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202" name="Line 18"/>
          <p:cNvSpPr>
            <a:spLocks noChangeShapeType="1"/>
          </p:cNvSpPr>
          <p:nvPr/>
        </p:nvSpPr>
        <p:spPr bwMode="auto">
          <a:xfrm>
            <a:off x="381441" y="6140166"/>
            <a:ext cx="38096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204" name="Line 20"/>
          <p:cNvSpPr>
            <a:spLocks noChangeShapeType="1"/>
          </p:cNvSpPr>
          <p:nvPr/>
        </p:nvSpPr>
        <p:spPr bwMode="auto">
          <a:xfrm flipV="1">
            <a:off x="2133856" y="6129054"/>
            <a:ext cx="0" cy="271434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198" name="Line 14"/>
          <p:cNvSpPr>
            <a:spLocks noChangeShapeType="1"/>
          </p:cNvSpPr>
          <p:nvPr/>
        </p:nvSpPr>
        <p:spPr bwMode="auto">
          <a:xfrm>
            <a:off x="381440" y="6019528"/>
            <a:ext cx="2742912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209" name="Line 25"/>
          <p:cNvSpPr>
            <a:spLocks noChangeShapeType="1"/>
          </p:cNvSpPr>
          <p:nvPr/>
        </p:nvSpPr>
        <p:spPr bwMode="auto">
          <a:xfrm>
            <a:off x="2133856" y="5714953"/>
            <a:ext cx="0" cy="27143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210" name="Text Box 26"/>
          <p:cNvSpPr txBox="1">
            <a:spLocks noChangeArrowheads="1"/>
          </p:cNvSpPr>
          <p:nvPr/>
        </p:nvSpPr>
        <p:spPr bwMode="auto">
          <a:xfrm>
            <a:off x="5621203" y="2133737"/>
            <a:ext cx="9717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305" eaLnBrk="0" hangingPunct="0"/>
            <a:r>
              <a:rPr lang="en-US" sz="1800">
                <a:solidFill>
                  <a:srgbClr val="3333CC"/>
                </a:solidFill>
              </a:rPr>
              <a:t>b </a:t>
            </a:r>
            <a:r>
              <a:rPr lang="en-US" sz="1800">
                <a:solidFill>
                  <a:srgbClr val="3333CC"/>
                </a:solidFill>
                <a:cs typeface="Arial" pitchFamily="34" charset="0"/>
              </a:rPr>
              <a:t>≈ 4 fm</a:t>
            </a:r>
          </a:p>
        </p:txBody>
      </p:sp>
      <p:sp>
        <p:nvSpPr>
          <p:cNvPr id="93214" name="Oval 30"/>
          <p:cNvSpPr>
            <a:spLocks noChangeAspect="1" noChangeArrowheads="1"/>
          </p:cNvSpPr>
          <p:nvPr/>
        </p:nvSpPr>
        <p:spPr bwMode="auto">
          <a:xfrm>
            <a:off x="5486305" y="5332407"/>
            <a:ext cx="1371456" cy="1296851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215" name="Oval 31"/>
          <p:cNvSpPr>
            <a:spLocks noChangeAspect="1" noChangeArrowheads="1"/>
          </p:cNvSpPr>
          <p:nvPr/>
        </p:nvSpPr>
        <p:spPr bwMode="auto">
          <a:xfrm>
            <a:off x="5181536" y="5332407"/>
            <a:ext cx="1371456" cy="1296851"/>
          </a:xfrm>
          <a:prstGeom prst="ellipse">
            <a:avLst/>
          </a:prstGeom>
          <a:solidFill>
            <a:srgbClr val="0000FF">
              <a:alpha val="5215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2585148" y="5660791"/>
            <a:ext cx="1308452" cy="685728"/>
            <a:chOff x="1628" y="3312"/>
            <a:chExt cx="825" cy="432"/>
          </a:xfrm>
        </p:grpSpPr>
        <p:sp>
          <p:nvSpPr>
            <p:cNvPr id="59421" name="Oval 13"/>
            <p:cNvSpPr>
              <a:spLocks noChangeArrowheads="1"/>
            </p:cNvSpPr>
            <p:nvPr/>
          </p:nvSpPr>
          <p:spPr bwMode="auto">
            <a:xfrm>
              <a:off x="2003" y="3312"/>
              <a:ext cx="450" cy="43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9422" name="AutoShape 15"/>
            <p:cNvSpPr>
              <a:spLocks noChangeArrowheads="1"/>
            </p:cNvSpPr>
            <p:nvPr/>
          </p:nvSpPr>
          <p:spPr bwMode="auto">
            <a:xfrm flipH="1">
              <a:off x="1628" y="3492"/>
              <a:ext cx="375" cy="86"/>
            </a:xfrm>
            <a:prstGeom prst="rightArrow">
              <a:avLst>
                <a:gd name="adj1" fmla="val 50000"/>
                <a:gd name="adj2" fmla="val 109012"/>
              </a:avLst>
            </a:prstGeom>
            <a:solidFill>
              <a:srgbClr val="FD3F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  <a:latin typeface="Times New Roman"/>
              </a:endParaRP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582182" y="5790952"/>
            <a:ext cx="1287938" cy="685728"/>
            <a:chOff x="366" y="3600"/>
            <a:chExt cx="812" cy="432"/>
          </a:xfrm>
        </p:grpSpPr>
        <p:sp>
          <p:nvSpPr>
            <p:cNvPr id="59419" name="Oval 17"/>
            <p:cNvSpPr>
              <a:spLocks noChangeArrowheads="1"/>
            </p:cNvSpPr>
            <p:nvPr/>
          </p:nvSpPr>
          <p:spPr bwMode="auto">
            <a:xfrm>
              <a:off x="366" y="3600"/>
              <a:ext cx="450" cy="43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59420" name="AutoShape 19"/>
            <p:cNvSpPr>
              <a:spLocks noChangeArrowheads="1"/>
            </p:cNvSpPr>
            <p:nvPr/>
          </p:nvSpPr>
          <p:spPr bwMode="auto">
            <a:xfrm>
              <a:off x="803" y="3776"/>
              <a:ext cx="375" cy="85"/>
            </a:xfrm>
            <a:prstGeom prst="rightArrow">
              <a:avLst>
                <a:gd name="adj1" fmla="val 50000"/>
                <a:gd name="adj2" fmla="val 110294"/>
              </a:avLst>
            </a:prstGeom>
            <a:solidFill>
              <a:srgbClr val="FD3F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  <a:latin typeface="Times New Roman"/>
              </a:endParaRPr>
            </a:p>
          </p:txBody>
        </p:sp>
      </p:grpSp>
      <p:sp>
        <p:nvSpPr>
          <p:cNvPr id="93219" name="Freeform 35"/>
          <p:cNvSpPr>
            <a:spLocks/>
          </p:cNvSpPr>
          <p:nvPr/>
        </p:nvSpPr>
        <p:spPr bwMode="auto">
          <a:xfrm>
            <a:off x="3962464" y="2057545"/>
            <a:ext cx="4952480" cy="1676224"/>
          </a:xfrm>
          <a:custGeom>
            <a:avLst/>
            <a:gdLst>
              <a:gd name="T0" fmla="*/ 0 w 3120"/>
              <a:gd name="T1" fmla="*/ 2147483647 h 1408"/>
              <a:gd name="T2" fmla="*/ 2147483647 w 3120"/>
              <a:gd name="T3" fmla="*/ 2147483647 h 1408"/>
              <a:gd name="T4" fmla="*/ 2147483647 w 3120"/>
              <a:gd name="T5" fmla="*/ 2147483647 h 1408"/>
              <a:gd name="T6" fmla="*/ 2147483647 w 3120"/>
              <a:gd name="T7" fmla="*/ 2147483647 h 1408"/>
              <a:gd name="T8" fmla="*/ 2147483647 w 3120"/>
              <a:gd name="T9" fmla="*/ 2147483647 h 1408"/>
              <a:gd name="T10" fmla="*/ 2147483647 w 3120"/>
              <a:gd name="T11" fmla="*/ 2147483647 h 1408"/>
              <a:gd name="T12" fmla="*/ 2147483647 w 3120"/>
              <a:gd name="T13" fmla="*/ 2147483647 h 1408"/>
              <a:gd name="T14" fmla="*/ 2147483647 w 3120"/>
              <a:gd name="T15" fmla="*/ 2147483647 h 1408"/>
              <a:gd name="T16" fmla="*/ 2147483647 w 3120"/>
              <a:gd name="T17" fmla="*/ 2147483647 h 1408"/>
              <a:gd name="T18" fmla="*/ 2147483647 w 3120"/>
              <a:gd name="T19" fmla="*/ 2147483647 h 1408"/>
              <a:gd name="T20" fmla="*/ 2147483647 w 3120"/>
              <a:gd name="T21" fmla="*/ 2147483647 h 1408"/>
              <a:gd name="T22" fmla="*/ 2147483647 w 3120"/>
              <a:gd name="T23" fmla="*/ 2147483647 h 1408"/>
              <a:gd name="T24" fmla="*/ 2147483647 w 3120"/>
              <a:gd name="T25" fmla="*/ 2147483647 h 1408"/>
              <a:gd name="T26" fmla="*/ 2147483647 w 3120"/>
              <a:gd name="T27" fmla="*/ 2147483647 h 1408"/>
              <a:gd name="T28" fmla="*/ 2147483647 w 3120"/>
              <a:gd name="T29" fmla="*/ 2147483647 h 1408"/>
              <a:gd name="T30" fmla="*/ 2147483647 w 3120"/>
              <a:gd name="T31" fmla="*/ 2147483647 h 1408"/>
              <a:gd name="T32" fmla="*/ 2147483647 w 3120"/>
              <a:gd name="T33" fmla="*/ 2147483647 h 1408"/>
              <a:gd name="T34" fmla="*/ 2147483647 w 3120"/>
              <a:gd name="T35" fmla="*/ 2147483647 h 1408"/>
              <a:gd name="T36" fmla="*/ 2147483647 w 3120"/>
              <a:gd name="T37" fmla="*/ 2147483647 h 1408"/>
              <a:gd name="T38" fmla="*/ 2147483647 w 3120"/>
              <a:gd name="T39" fmla="*/ 2147483647 h 1408"/>
              <a:gd name="T40" fmla="*/ 2147483647 w 3120"/>
              <a:gd name="T41" fmla="*/ 2147483647 h 1408"/>
              <a:gd name="T42" fmla="*/ 2147483647 w 3120"/>
              <a:gd name="T43" fmla="*/ 2147483647 h 1408"/>
              <a:gd name="T44" fmla="*/ 2147483647 w 3120"/>
              <a:gd name="T45" fmla="*/ 2147483647 h 1408"/>
              <a:gd name="T46" fmla="*/ 2147483647 w 3120"/>
              <a:gd name="T47" fmla="*/ 2147483647 h 1408"/>
              <a:gd name="T48" fmla="*/ 2147483647 w 3120"/>
              <a:gd name="T49" fmla="*/ 2147483647 h 1408"/>
              <a:gd name="T50" fmla="*/ 2147483647 w 3120"/>
              <a:gd name="T51" fmla="*/ 2147483647 h 1408"/>
              <a:gd name="T52" fmla="*/ 2147483647 w 3120"/>
              <a:gd name="T53" fmla="*/ 2147483647 h 1408"/>
              <a:gd name="T54" fmla="*/ 2147483647 w 3120"/>
              <a:gd name="T55" fmla="*/ 2147483647 h 1408"/>
              <a:gd name="T56" fmla="*/ 2147483647 w 3120"/>
              <a:gd name="T57" fmla="*/ 2147483647 h 1408"/>
              <a:gd name="T58" fmla="*/ 2147483647 w 3120"/>
              <a:gd name="T59" fmla="*/ 2147483647 h 140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120"/>
              <a:gd name="T91" fmla="*/ 0 h 1408"/>
              <a:gd name="T92" fmla="*/ 3120 w 3120"/>
              <a:gd name="T93" fmla="*/ 1408 h 140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3120" h="1408">
                <a:moveTo>
                  <a:pt x="0" y="16"/>
                </a:moveTo>
                <a:cubicBezTo>
                  <a:pt x="68" y="24"/>
                  <a:pt x="136" y="32"/>
                  <a:pt x="192" y="64"/>
                </a:cubicBezTo>
                <a:cubicBezTo>
                  <a:pt x="248" y="96"/>
                  <a:pt x="296" y="168"/>
                  <a:pt x="336" y="208"/>
                </a:cubicBezTo>
                <a:cubicBezTo>
                  <a:pt x="376" y="248"/>
                  <a:pt x="408" y="280"/>
                  <a:pt x="432" y="304"/>
                </a:cubicBezTo>
                <a:cubicBezTo>
                  <a:pt x="456" y="328"/>
                  <a:pt x="456" y="320"/>
                  <a:pt x="480" y="352"/>
                </a:cubicBezTo>
                <a:cubicBezTo>
                  <a:pt x="504" y="384"/>
                  <a:pt x="552" y="456"/>
                  <a:pt x="576" y="496"/>
                </a:cubicBezTo>
                <a:cubicBezTo>
                  <a:pt x="600" y="536"/>
                  <a:pt x="600" y="568"/>
                  <a:pt x="624" y="592"/>
                </a:cubicBezTo>
                <a:cubicBezTo>
                  <a:pt x="648" y="616"/>
                  <a:pt x="696" y="616"/>
                  <a:pt x="720" y="640"/>
                </a:cubicBezTo>
                <a:cubicBezTo>
                  <a:pt x="744" y="664"/>
                  <a:pt x="752" y="712"/>
                  <a:pt x="768" y="736"/>
                </a:cubicBezTo>
                <a:cubicBezTo>
                  <a:pt x="784" y="760"/>
                  <a:pt x="792" y="752"/>
                  <a:pt x="816" y="784"/>
                </a:cubicBezTo>
                <a:cubicBezTo>
                  <a:pt x="840" y="816"/>
                  <a:pt x="888" y="888"/>
                  <a:pt x="912" y="928"/>
                </a:cubicBezTo>
                <a:cubicBezTo>
                  <a:pt x="936" y="968"/>
                  <a:pt x="928" y="984"/>
                  <a:pt x="960" y="1024"/>
                </a:cubicBezTo>
                <a:cubicBezTo>
                  <a:pt x="992" y="1064"/>
                  <a:pt x="1072" y="1136"/>
                  <a:pt x="1104" y="1168"/>
                </a:cubicBezTo>
                <a:cubicBezTo>
                  <a:pt x="1136" y="1200"/>
                  <a:pt x="1104" y="1184"/>
                  <a:pt x="1152" y="1216"/>
                </a:cubicBezTo>
                <a:cubicBezTo>
                  <a:pt x="1200" y="1248"/>
                  <a:pt x="1328" y="1328"/>
                  <a:pt x="1392" y="1360"/>
                </a:cubicBezTo>
                <a:cubicBezTo>
                  <a:pt x="1456" y="1392"/>
                  <a:pt x="1488" y="1408"/>
                  <a:pt x="1536" y="1408"/>
                </a:cubicBezTo>
                <a:cubicBezTo>
                  <a:pt x="1584" y="1408"/>
                  <a:pt x="1640" y="1376"/>
                  <a:pt x="1680" y="1360"/>
                </a:cubicBezTo>
                <a:cubicBezTo>
                  <a:pt x="1720" y="1344"/>
                  <a:pt x="1736" y="1336"/>
                  <a:pt x="1776" y="1312"/>
                </a:cubicBezTo>
                <a:cubicBezTo>
                  <a:pt x="1816" y="1288"/>
                  <a:pt x="1872" y="1264"/>
                  <a:pt x="1920" y="1216"/>
                </a:cubicBezTo>
                <a:cubicBezTo>
                  <a:pt x="1968" y="1168"/>
                  <a:pt x="2024" y="1072"/>
                  <a:pt x="2064" y="1024"/>
                </a:cubicBezTo>
                <a:cubicBezTo>
                  <a:pt x="2104" y="976"/>
                  <a:pt x="2128" y="968"/>
                  <a:pt x="2160" y="928"/>
                </a:cubicBezTo>
                <a:cubicBezTo>
                  <a:pt x="2192" y="888"/>
                  <a:pt x="2224" y="824"/>
                  <a:pt x="2256" y="784"/>
                </a:cubicBezTo>
                <a:cubicBezTo>
                  <a:pt x="2288" y="744"/>
                  <a:pt x="2320" y="728"/>
                  <a:pt x="2352" y="688"/>
                </a:cubicBezTo>
                <a:cubicBezTo>
                  <a:pt x="2384" y="648"/>
                  <a:pt x="2408" y="600"/>
                  <a:pt x="2448" y="544"/>
                </a:cubicBezTo>
                <a:cubicBezTo>
                  <a:pt x="2488" y="488"/>
                  <a:pt x="2552" y="400"/>
                  <a:pt x="2592" y="352"/>
                </a:cubicBezTo>
                <a:cubicBezTo>
                  <a:pt x="2632" y="304"/>
                  <a:pt x="2656" y="288"/>
                  <a:pt x="2688" y="256"/>
                </a:cubicBezTo>
                <a:cubicBezTo>
                  <a:pt x="2720" y="224"/>
                  <a:pt x="2760" y="184"/>
                  <a:pt x="2784" y="160"/>
                </a:cubicBezTo>
                <a:cubicBezTo>
                  <a:pt x="2808" y="136"/>
                  <a:pt x="2800" y="136"/>
                  <a:pt x="2832" y="112"/>
                </a:cubicBezTo>
                <a:cubicBezTo>
                  <a:pt x="2864" y="88"/>
                  <a:pt x="2928" y="32"/>
                  <a:pt x="2976" y="16"/>
                </a:cubicBezTo>
                <a:cubicBezTo>
                  <a:pt x="3024" y="0"/>
                  <a:pt x="3072" y="8"/>
                  <a:pt x="3120" y="16"/>
                </a:cubicBezTo>
              </a:path>
            </a:pathLst>
          </a:custGeom>
          <a:noFill/>
          <a:ln w="57150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220" name="Freeform 36"/>
          <p:cNvSpPr>
            <a:spLocks/>
          </p:cNvSpPr>
          <p:nvPr/>
        </p:nvSpPr>
        <p:spPr bwMode="auto">
          <a:xfrm>
            <a:off x="3962464" y="2438505"/>
            <a:ext cx="4952480" cy="914304"/>
          </a:xfrm>
          <a:custGeom>
            <a:avLst/>
            <a:gdLst>
              <a:gd name="T0" fmla="*/ 0 w 3120"/>
              <a:gd name="T1" fmla="*/ 2147483647 h 1408"/>
              <a:gd name="T2" fmla="*/ 2147483647 w 3120"/>
              <a:gd name="T3" fmla="*/ 2147483647 h 1408"/>
              <a:gd name="T4" fmla="*/ 2147483647 w 3120"/>
              <a:gd name="T5" fmla="*/ 2147483647 h 1408"/>
              <a:gd name="T6" fmla="*/ 2147483647 w 3120"/>
              <a:gd name="T7" fmla="*/ 2147483647 h 1408"/>
              <a:gd name="T8" fmla="*/ 2147483647 w 3120"/>
              <a:gd name="T9" fmla="*/ 2147483647 h 1408"/>
              <a:gd name="T10" fmla="*/ 2147483647 w 3120"/>
              <a:gd name="T11" fmla="*/ 2147483647 h 1408"/>
              <a:gd name="T12" fmla="*/ 2147483647 w 3120"/>
              <a:gd name="T13" fmla="*/ 2147483647 h 1408"/>
              <a:gd name="T14" fmla="*/ 2147483647 w 3120"/>
              <a:gd name="T15" fmla="*/ 2147483647 h 1408"/>
              <a:gd name="T16" fmla="*/ 2147483647 w 3120"/>
              <a:gd name="T17" fmla="*/ 2147483647 h 1408"/>
              <a:gd name="T18" fmla="*/ 2147483647 w 3120"/>
              <a:gd name="T19" fmla="*/ 2147483647 h 1408"/>
              <a:gd name="T20" fmla="*/ 2147483647 w 3120"/>
              <a:gd name="T21" fmla="*/ 2147483647 h 1408"/>
              <a:gd name="T22" fmla="*/ 2147483647 w 3120"/>
              <a:gd name="T23" fmla="*/ 2147483647 h 1408"/>
              <a:gd name="T24" fmla="*/ 2147483647 w 3120"/>
              <a:gd name="T25" fmla="*/ 2147483647 h 1408"/>
              <a:gd name="T26" fmla="*/ 2147483647 w 3120"/>
              <a:gd name="T27" fmla="*/ 2147483647 h 1408"/>
              <a:gd name="T28" fmla="*/ 2147483647 w 3120"/>
              <a:gd name="T29" fmla="*/ 2147483647 h 1408"/>
              <a:gd name="T30" fmla="*/ 2147483647 w 3120"/>
              <a:gd name="T31" fmla="*/ 2147483647 h 1408"/>
              <a:gd name="T32" fmla="*/ 2147483647 w 3120"/>
              <a:gd name="T33" fmla="*/ 2147483647 h 1408"/>
              <a:gd name="T34" fmla="*/ 2147483647 w 3120"/>
              <a:gd name="T35" fmla="*/ 2147483647 h 1408"/>
              <a:gd name="T36" fmla="*/ 2147483647 w 3120"/>
              <a:gd name="T37" fmla="*/ 2147483647 h 1408"/>
              <a:gd name="T38" fmla="*/ 2147483647 w 3120"/>
              <a:gd name="T39" fmla="*/ 2147483647 h 1408"/>
              <a:gd name="T40" fmla="*/ 2147483647 w 3120"/>
              <a:gd name="T41" fmla="*/ 2147483647 h 1408"/>
              <a:gd name="T42" fmla="*/ 2147483647 w 3120"/>
              <a:gd name="T43" fmla="*/ 2147483647 h 1408"/>
              <a:gd name="T44" fmla="*/ 2147483647 w 3120"/>
              <a:gd name="T45" fmla="*/ 2147483647 h 1408"/>
              <a:gd name="T46" fmla="*/ 2147483647 w 3120"/>
              <a:gd name="T47" fmla="*/ 2147483647 h 1408"/>
              <a:gd name="T48" fmla="*/ 2147483647 w 3120"/>
              <a:gd name="T49" fmla="*/ 2147483647 h 1408"/>
              <a:gd name="T50" fmla="*/ 2147483647 w 3120"/>
              <a:gd name="T51" fmla="*/ 2147483647 h 1408"/>
              <a:gd name="T52" fmla="*/ 2147483647 w 3120"/>
              <a:gd name="T53" fmla="*/ 2147483647 h 1408"/>
              <a:gd name="T54" fmla="*/ 2147483647 w 3120"/>
              <a:gd name="T55" fmla="*/ 2147483647 h 1408"/>
              <a:gd name="T56" fmla="*/ 2147483647 w 3120"/>
              <a:gd name="T57" fmla="*/ 2147483647 h 1408"/>
              <a:gd name="T58" fmla="*/ 2147483647 w 3120"/>
              <a:gd name="T59" fmla="*/ 2147483647 h 140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120"/>
              <a:gd name="T91" fmla="*/ 0 h 1408"/>
              <a:gd name="T92" fmla="*/ 3120 w 3120"/>
              <a:gd name="T93" fmla="*/ 1408 h 140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3120" h="1408">
                <a:moveTo>
                  <a:pt x="0" y="16"/>
                </a:moveTo>
                <a:cubicBezTo>
                  <a:pt x="68" y="24"/>
                  <a:pt x="136" y="32"/>
                  <a:pt x="192" y="64"/>
                </a:cubicBezTo>
                <a:cubicBezTo>
                  <a:pt x="248" y="96"/>
                  <a:pt x="296" y="168"/>
                  <a:pt x="336" y="208"/>
                </a:cubicBezTo>
                <a:cubicBezTo>
                  <a:pt x="376" y="248"/>
                  <a:pt x="408" y="280"/>
                  <a:pt x="432" y="304"/>
                </a:cubicBezTo>
                <a:cubicBezTo>
                  <a:pt x="456" y="328"/>
                  <a:pt x="456" y="320"/>
                  <a:pt x="480" y="352"/>
                </a:cubicBezTo>
                <a:cubicBezTo>
                  <a:pt x="504" y="384"/>
                  <a:pt x="552" y="456"/>
                  <a:pt x="576" y="496"/>
                </a:cubicBezTo>
                <a:cubicBezTo>
                  <a:pt x="600" y="536"/>
                  <a:pt x="600" y="568"/>
                  <a:pt x="624" y="592"/>
                </a:cubicBezTo>
                <a:cubicBezTo>
                  <a:pt x="648" y="616"/>
                  <a:pt x="696" y="616"/>
                  <a:pt x="720" y="640"/>
                </a:cubicBezTo>
                <a:cubicBezTo>
                  <a:pt x="744" y="664"/>
                  <a:pt x="752" y="712"/>
                  <a:pt x="768" y="736"/>
                </a:cubicBezTo>
                <a:cubicBezTo>
                  <a:pt x="784" y="760"/>
                  <a:pt x="792" y="752"/>
                  <a:pt x="816" y="784"/>
                </a:cubicBezTo>
                <a:cubicBezTo>
                  <a:pt x="840" y="816"/>
                  <a:pt x="888" y="888"/>
                  <a:pt x="912" y="928"/>
                </a:cubicBezTo>
                <a:cubicBezTo>
                  <a:pt x="936" y="968"/>
                  <a:pt x="928" y="984"/>
                  <a:pt x="960" y="1024"/>
                </a:cubicBezTo>
                <a:cubicBezTo>
                  <a:pt x="992" y="1064"/>
                  <a:pt x="1072" y="1136"/>
                  <a:pt x="1104" y="1168"/>
                </a:cubicBezTo>
                <a:cubicBezTo>
                  <a:pt x="1136" y="1200"/>
                  <a:pt x="1104" y="1184"/>
                  <a:pt x="1152" y="1216"/>
                </a:cubicBezTo>
                <a:cubicBezTo>
                  <a:pt x="1200" y="1248"/>
                  <a:pt x="1328" y="1328"/>
                  <a:pt x="1392" y="1360"/>
                </a:cubicBezTo>
                <a:cubicBezTo>
                  <a:pt x="1456" y="1392"/>
                  <a:pt x="1488" y="1408"/>
                  <a:pt x="1536" y="1408"/>
                </a:cubicBezTo>
                <a:cubicBezTo>
                  <a:pt x="1584" y="1408"/>
                  <a:pt x="1640" y="1376"/>
                  <a:pt x="1680" y="1360"/>
                </a:cubicBezTo>
                <a:cubicBezTo>
                  <a:pt x="1720" y="1344"/>
                  <a:pt x="1736" y="1336"/>
                  <a:pt x="1776" y="1312"/>
                </a:cubicBezTo>
                <a:cubicBezTo>
                  <a:pt x="1816" y="1288"/>
                  <a:pt x="1872" y="1264"/>
                  <a:pt x="1920" y="1216"/>
                </a:cubicBezTo>
                <a:cubicBezTo>
                  <a:pt x="1968" y="1168"/>
                  <a:pt x="2024" y="1072"/>
                  <a:pt x="2064" y="1024"/>
                </a:cubicBezTo>
                <a:cubicBezTo>
                  <a:pt x="2104" y="976"/>
                  <a:pt x="2128" y="968"/>
                  <a:pt x="2160" y="928"/>
                </a:cubicBezTo>
                <a:cubicBezTo>
                  <a:pt x="2192" y="888"/>
                  <a:pt x="2224" y="824"/>
                  <a:pt x="2256" y="784"/>
                </a:cubicBezTo>
                <a:cubicBezTo>
                  <a:pt x="2288" y="744"/>
                  <a:pt x="2320" y="728"/>
                  <a:pt x="2352" y="688"/>
                </a:cubicBezTo>
                <a:cubicBezTo>
                  <a:pt x="2384" y="648"/>
                  <a:pt x="2408" y="600"/>
                  <a:pt x="2448" y="544"/>
                </a:cubicBezTo>
                <a:cubicBezTo>
                  <a:pt x="2488" y="488"/>
                  <a:pt x="2552" y="400"/>
                  <a:pt x="2592" y="352"/>
                </a:cubicBezTo>
                <a:cubicBezTo>
                  <a:pt x="2632" y="304"/>
                  <a:pt x="2656" y="288"/>
                  <a:pt x="2688" y="256"/>
                </a:cubicBezTo>
                <a:cubicBezTo>
                  <a:pt x="2720" y="224"/>
                  <a:pt x="2760" y="184"/>
                  <a:pt x="2784" y="160"/>
                </a:cubicBezTo>
                <a:cubicBezTo>
                  <a:pt x="2808" y="136"/>
                  <a:pt x="2800" y="136"/>
                  <a:pt x="2832" y="112"/>
                </a:cubicBezTo>
                <a:cubicBezTo>
                  <a:pt x="2864" y="88"/>
                  <a:pt x="2928" y="32"/>
                  <a:pt x="2976" y="16"/>
                </a:cubicBezTo>
                <a:cubicBezTo>
                  <a:pt x="3024" y="0"/>
                  <a:pt x="3072" y="8"/>
                  <a:pt x="3120" y="16"/>
                </a:cubicBezTo>
              </a:path>
            </a:pathLst>
          </a:custGeom>
          <a:noFill/>
          <a:ln w="57150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221" name="Line 37"/>
          <p:cNvSpPr>
            <a:spLocks noChangeShapeType="1"/>
          </p:cNvSpPr>
          <p:nvPr/>
        </p:nvSpPr>
        <p:spPr bwMode="auto">
          <a:xfrm>
            <a:off x="5791072" y="5105224"/>
            <a:ext cx="38096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222" name="Text Box 38"/>
          <p:cNvSpPr txBox="1">
            <a:spLocks noChangeArrowheads="1"/>
          </p:cNvSpPr>
          <p:nvPr/>
        </p:nvSpPr>
        <p:spPr bwMode="auto">
          <a:xfrm>
            <a:off x="678979" y="4098856"/>
            <a:ext cx="215155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305" eaLnBrk="0" hangingPunct="0"/>
            <a:r>
              <a:rPr lang="en-US" sz="2000">
                <a:solidFill>
                  <a:srgbClr val="D60093"/>
                </a:solidFill>
              </a:rPr>
              <a:t>“central” collisions</a:t>
            </a:r>
          </a:p>
        </p:txBody>
      </p:sp>
      <p:sp>
        <p:nvSpPr>
          <p:cNvPr id="93223" name="Text Box 39"/>
          <p:cNvSpPr txBox="1">
            <a:spLocks noChangeArrowheads="1"/>
          </p:cNvSpPr>
          <p:nvPr/>
        </p:nvSpPr>
        <p:spPr bwMode="auto">
          <a:xfrm>
            <a:off x="5621233" y="1873414"/>
            <a:ext cx="11448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305" eaLnBrk="0" hangingPunct="0"/>
            <a:r>
              <a:rPr lang="en-US" sz="1800">
                <a:solidFill>
                  <a:srgbClr val="3333CC"/>
                </a:solidFill>
              </a:rPr>
              <a:t>b </a:t>
            </a:r>
            <a:r>
              <a:rPr lang="en-US" sz="1800">
                <a:solidFill>
                  <a:srgbClr val="3333CC"/>
                </a:solidFill>
                <a:cs typeface="Arial" pitchFamily="34" charset="0"/>
              </a:rPr>
              <a:t>≈ 6.5 fm</a:t>
            </a:r>
          </a:p>
        </p:txBody>
      </p:sp>
      <p:pic>
        <p:nvPicPr>
          <p:cNvPr id="93225" name="Picture 41" descr="Mid_mult_frnt_6_2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5" t="3044" r="14095" b="3044"/>
          <a:stretch>
            <a:fillRect/>
          </a:stretch>
        </p:blipFill>
        <p:spPr bwMode="auto">
          <a:xfrm>
            <a:off x="152864" y="1067048"/>
            <a:ext cx="2643277" cy="266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226" name="Line 42"/>
          <p:cNvSpPr>
            <a:spLocks noChangeShapeType="1"/>
          </p:cNvSpPr>
          <p:nvPr/>
        </p:nvSpPr>
        <p:spPr bwMode="auto">
          <a:xfrm>
            <a:off x="533824" y="5790952"/>
            <a:ext cx="2742912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227" name="Text Box 43"/>
          <p:cNvSpPr txBox="1">
            <a:spLocks noChangeArrowheads="1"/>
          </p:cNvSpPr>
          <p:nvPr/>
        </p:nvSpPr>
        <p:spPr bwMode="auto">
          <a:xfrm>
            <a:off x="437221" y="4114729"/>
            <a:ext cx="23214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305" eaLnBrk="0" hangingPunct="0"/>
            <a:r>
              <a:rPr lang="en-US" sz="2000">
                <a:solidFill>
                  <a:srgbClr val="D60093"/>
                </a:solidFill>
              </a:rPr>
              <a:t>midcentral collisions</a:t>
            </a:r>
          </a:p>
        </p:txBody>
      </p:sp>
      <p:sp>
        <p:nvSpPr>
          <p:cNvPr id="93228" name="Line 44"/>
          <p:cNvSpPr>
            <a:spLocks noChangeShapeType="1"/>
          </p:cNvSpPr>
          <p:nvPr/>
        </p:nvSpPr>
        <p:spPr bwMode="auto">
          <a:xfrm>
            <a:off x="5791072" y="5105224"/>
            <a:ext cx="609536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229" name="Line 45"/>
          <p:cNvSpPr>
            <a:spLocks noChangeShapeType="1"/>
          </p:cNvSpPr>
          <p:nvPr/>
        </p:nvSpPr>
        <p:spPr bwMode="auto">
          <a:xfrm flipV="1">
            <a:off x="2133856" y="5791145"/>
            <a:ext cx="0" cy="34762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" name="Object 22">
            <a:extLst>
              <a:ext uri="{FF2B5EF4-FFF2-40B4-BE49-F238E27FC236}">
                <a16:creationId xmlns:a16="http://schemas.microsoft.com/office/drawing/2014/main" id="{92C5006D-3BFA-A39D-7413-3B487E16E7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5732802"/>
              </p:ext>
            </p:extLst>
          </p:nvPr>
        </p:nvGraphicFramePr>
        <p:xfrm>
          <a:off x="4513726" y="524706"/>
          <a:ext cx="3760787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159000" imgH="457200" progId="Equation.DSMT4">
                  <p:embed/>
                </p:oleObj>
              </mc:Choice>
              <mc:Fallback>
                <p:oleObj name="Equation" r:id="rId6" imgW="2159000" imgH="457200" progId="Equation.DSMT4">
                  <p:embed/>
                  <p:pic>
                    <p:nvPicPr>
                      <p:cNvPr id="4" name="Object 22">
                        <a:extLst>
                          <a:ext uri="{FF2B5EF4-FFF2-40B4-BE49-F238E27FC236}">
                            <a16:creationId xmlns:a16="http://schemas.microsoft.com/office/drawing/2014/main" id="{00F55317-F93F-5D5E-537A-BF7A5750CC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3726" y="524706"/>
                        <a:ext cx="3760787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89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3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3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3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3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3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3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3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3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3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93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93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93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93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93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6" dur="1000"/>
                                        <p:tgtEl>
                                          <p:spTgt spid="93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93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4364E-6 L -3.33333E-6 -0.03332 " pathEditMode="relative" ptsTypes="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61037E-6 L 0.03333 1.61037E-6 " pathEditMode="relative" ptsTypes="AA">
                                      <p:cBhvr>
                                        <p:cTn id="64" dur="2000" fill="hold"/>
                                        <p:tgtEl>
                                          <p:spTgt spid="93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93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93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93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93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93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93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93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500"/>
                                        <p:tgtEl>
                                          <p:spTgt spid="93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93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6" grpId="0" animBg="1"/>
      <p:bldP spid="93202" grpId="0" animBg="1"/>
      <p:bldP spid="93204" grpId="0" animBg="1"/>
      <p:bldP spid="93204" grpId="1" animBg="1"/>
      <p:bldP spid="93198" grpId="0" animBg="1"/>
      <p:bldP spid="93198" grpId="1" animBg="1"/>
      <p:bldP spid="93209" grpId="0" animBg="1"/>
      <p:bldP spid="93209" grpId="1" animBg="1"/>
      <p:bldP spid="93210" grpId="0"/>
      <p:bldP spid="93214" grpId="0" animBg="1"/>
      <p:bldP spid="93214" grpId="1" animBg="1"/>
      <p:bldP spid="93215" grpId="0" animBg="1"/>
      <p:bldP spid="93219" grpId="0" animBg="1"/>
      <p:bldP spid="93220" grpId="0" animBg="1"/>
      <p:bldP spid="93220" grpId="1" animBg="1"/>
      <p:bldP spid="93221" grpId="0" animBg="1"/>
      <p:bldP spid="93221" grpId="1" animBg="1"/>
      <p:bldP spid="93222" grpId="0"/>
      <p:bldP spid="93222" grpId="1"/>
      <p:bldP spid="93223" grpId="0"/>
      <p:bldP spid="93226" grpId="0" animBg="1"/>
      <p:bldP spid="93227" grpId="0"/>
      <p:bldP spid="93228" grpId="0" animBg="1"/>
      <p:bldP spid="932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5"/>
          <p:cNvSpPr>
            <a:spLocks noGrp="1" noChangeArrowheads="1"/>
          </p:cNvSpPr>
          <p:nvPr>
            <p:ph type="title"/>
          </p:nvPr>
        </p:nvSpPr>
        <p:spPr>
          <a:xfrm>
            <a:off x="457632" y="76552"/>
            <a:ext cx="8228736" cy="685728"/>
          </a:xfrm>
        </p:spPr>
        <p:txBody>
          <a:bodyPr/>
          <a:lstStyle/>
          <a:p>
            <a:pPr eaLnBrk="1" hangingPunct="1"/>
            <a:r>
              <a:rPr lang="en-US" sz="3200" dirty="0">
                <a:ea typeface="ＭＳ Ｐゴシック" pitchFamily="34" charset="-128"/>
              </a:rPr>
              <a:t>Azimuthal distributions at RHIC</a:t>
            </a:r>
          </a:p>
        </p:txBody>
      </p:sp>
      <p:sp>
        <p:nvSpPr>
          <p:cNvPr id="60419" name="Slide Number Placeholder 4"/>
          <p:cNvSpPr>
            <a:spLocks noGrp="1"/>
          </p:cNvSpPr>
          <p:nvPr>
            <p:ph type="sldNum" sz="quarter" idx="12"/>
          </p:nvPr>
        </p:nvSpPr>
        <p:spPr bwMode="auto">
          <a:xfrm>
            <a:off x="7224448" y="6887704"/>
            <a:ext cx="2100130" cy="50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2694" rtl="0" eaLnBrk="1" latinLnBrk="0" hangingPunct="1">
              <a:defRPr sz="15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347" algn="l" defTabSz="9126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694" algn="l" defTabSz="9126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042" algn="l" defTabSz="9126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390" algn="l" defTabSz="9126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739" algn="l" defTabSz="9126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086" algn="l" defTabSz="9126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432" algn="l" defTabSz="9126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0783" algn="l" defTabSz="912694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095">
              <a:defRPr/>
            </a:pPr>
            <a:fld id="{1B4D9F00-DD90-4746-99F2-27C32831B151}" type="slidenum">
              <a:rPr lang="ru-RU" smtClean="0">
                <a:solidFill>
                  <a:srgbClr val="000000"/>
                </a:solidFill>
              </a:rPr>
              <a:pPr defTabSz="457095">
                <a:defRPr/>
              </a:pPr>
              <a:t>16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60420" name="Line 32"/>
          <p:cNvSpPr>
            <a:spLocks noChangeShapeType="1"/>
          </p:cNvSpPr>
          <p:nvPr/>
        </p:nvSpPr>
        <p:spPr bwMode="auto">
          <a:xfrm>
            <a:off x="5791072" y="5105224"/>
            <a:ext cx="8381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421" name="Picture 34" descr="screenshot_06232k_front_r1175046_ev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9" t="2029" r="12529" b="2029"/>
          <a:stretch>
            <a:fillRect/>
          </a:stretch>
        </p:blipFill>
        <p:spPr bwMode="auto">
          <a:xfrm>
            <a:off x="152864" y="1070226"/>
            <a:ext cx="2666720" cy="26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422" name="Group 2"/>
          <p:cNvGrpSpPr>
            <a:grpSpLocks/>
          </p:cNvGrpSpPr>
          <p:nvPr/>
        </p:nvGrpSpPr>
        <p:grpSpPr bwMode="auto">
          <a:xfrm>
            <a:off x="3200544" y="1371816"/>
            <a:ext cx="5714400" cy="3676264"/>
            <a:chOff x="2016" y="864"/>
            <a:chExt cx="3600" cy="2316"/>
          </a:xfrm>
        </p:grpSpPr>
        <p:pic>
          <p:nvPicPr>
            <p:cNvPr id="60442" name="Picture 3" descr="STARhighPTv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864"/>
              <a:ext cx="3600" cy="23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43" name="Rectangle 4"/>
            <p:cNvSpPr>
              <a:spLocks noChangeArrowheads="1"/>
            </p:cNvSpPr>
            <p:nvPr/>
          </p:nvSpPr>
          <p:spPr bwMode="auto">
            <a:xfrm>
              <a:off x="3600" y="960"/>
              <a:ext cx="720" cy="57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  <a:latin typeface="Times New Roman"/>
              </a:endParaRPr>
            </a:p>
          </p:txBody>
        </p:sp>
      </p:grpSp>
      <p:sp>
        <p:nvSpPr>
          <p:cNvPr id="60424" name="AutoShape 8"/>
          <p:cNvSpPr>
            <a:spLocks noChangeArrowheads="1"/>
          </p:cNvSpPr>
          <p:nvPr/>
        </p:nvSpPr>
        <p:spPr bwMode="auto">
          <a:xfrm>
            <a:off x="76672" y="4876648"/>
            <a:ext cx="4342944" cy="1752416"/>
          </a:xfrm>
          <a:prstGeom prst="roundRect">
            <a:avLst>
              <a:gd name="adj" fmla="val 16667"/>
            </a:avLst>
          </a:prstGeom>
          <a:solidFill>
            <a:srgbClr val="A4C973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425" name="Line 9"/>
          <p:cNvSpPr>
            <a:spLocks noChangeShapeType="1"/>
          </p:cNvSpPr>
          <p:nvPr/>
        </p:nvSpPr>
        <p:spPr bwMode="auto">
          <a:xfrm>
            <a:off x="381441" y="6140166"/>
            <a:ext cx="3809600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426" name="Text Box 13"/>
          <p:cNvSpPr txBox="1">
            <a:spLocks noChangeArrowheads="1"/>
          </p:cNvSpPr>
          <p:nvPr/>
        </p:nvSpPr>
        <p:spPr bwMode="auto">
          <a:xfrm>
            <a:off x="5621186" y="2133737"/>
            <a:ext cx="9717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305" eaLnBrk="0" hangingPunct="0"/>
            <a:r>
              <a:rPr lang="en-US" sz="1800">
                <a:solidFill>
                  <a:srgbClr val="3333CC"/>
                </a:solidFill>
              </a:rPr>
              <a:t>b </a:t>
            </a:r>
            <a:r>
              <a:rPr lang="en-US" sz="1800">
                <a:solidFill>
                  <a:srgbClr val="3333CC"/>
                </a:solidFill>
                <a:cs typeface="Arial" pitchFamily="34" charset="0"/>
              </a:rPr>
              <a:t>≈ 4 fm</a:t>
            </a:r>
          </a:p>
        </p:txBody>
      </p:sp>
      <p:sp>
        <p:nvSpPr>
          <p:cNvPr id="95246" name="Oval 14"/>
          <p:cNvSpPr>
            <a:spLocks noChangeAspect="1" noChangeArrowheads="1"/>
          </p:cNvSpPr>
          <p:nvPr/>
        </p:nvSpPr>
        <p:spPr bwMode="auto">
          <a:xfrm>
            <a:off x="5791072" y="5332372"/>
            <a:ext cx="1371456" cy="1296851"/>
          </a:xfrm>
          <a:prstGeom prst="ellipse">
            <a:avLst/>
          </a:prstGeom>
          <a:solidFill>
            <a:srgbClr val="FF33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428" name="Oval 15"/>
          <p:cNvSpPr>
            <a:spLocks noChangeAspect="1" noChangeArrowheads="1"/>
          </p:cNvSpPr>
          <p:nvPr/>
        </p:nvSpPr>
        <p:spPr bwMode="auto">
          <a:xfrm>
            <a:off x="5181536" y="5332372"/>
            <a:ext cx="1371456" cy="1296851"/>
          </a:xfrm>
          <a:prstGeom prst="ellipse">
            <a:avLst/>
          </a:prstGeom>
          <a:solidFill>
            <a:srgbClr val="0000FF">
              <a:alpha val="5215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585148" y="5432215"/>
            <a:ext cx="1308452" cy="685728"/>
            <a:chOff x="1628" y="3312"/>
            <a:chExt cx="825" cy="432"/>
          </a:xfrm>
        </p:grpSpPr>
        <p:sp>
          <p:nvSpPr>
            <p:cNvPr id="60440" name="Oval 17"/>
            <p:cNvSpPr>
              <a:spLocks noChangeArrowheads="1"/>
            </p:cNvSpPr>
            <p:nvPr/>
          </p:nvSpPr>
          <p:spPr bwMode="auto">
            <a:xfrm>
              <a:off x="2003" y="3312"/>
              <a:ext cx="450" cy="43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0441" name="AutoShape 18"/>
            <p:cNvSpPr>
              <a:spLocks noChangeArrowheads="1"/>
            </p:cNvSpPr>
            <p:nvPr/>
          </p:nvSpPr>
          <p:spPr bwMode="auto">
            <a:xfrm flipH="1">
              <a:off x="1628" y="3492"/>
              <a:ext cx="375" cy="86"/>
            </a:xfrm>
            <a:prstGeom prst="rightArrow">
              <a:avLst>
                <a:gd name="adj1" fmla="val 50000"/>
                <a:gd name="adj2" fmla="val 109012"/>
              </a:avLst>
            </a:prstGeom>
            <a:solidFill>
              <a:srgbClr val="FD3F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  <a:latin typeface="Times New Roman"/>
              </a:endParaRPr>
            </a:p>
          </p:txBody>
        </p:sp>
      </p:grpSp>
      <p:grpSp>
        <p:nvGrpSpPr>
          <p:cNvPr id="60430" name="Group 19"/>
          <p:cNvGrpSpPr>
            <a:grpSpLocks/>
          </p:cNvGrpSpPr>
          <p:nvPr/>
        </p:nvGrpSpPr>
        <p:grpSpPr bwMode="auto">
          <a:xfrm>
            <a:off x="582182" y="5790952"/>
            <a:ext cx="1287938" cy="685728"/>
            <a:chOff x="366" y="3600"/>
            <a:chExt cx="812" cy="432"/>
          </a:xfrm>
        </p:grpSpPr>
        <p:sp>
          <p:nvSpPr>
            <p:cNvPr id="60438" name="Oval 20"/>
            <p:cNvSpPr>
              <a:spLocks noChangeArrowheads="1"/>
            </p:cNvSpPr>
            <p:nvPr/>
          </p:nvSpPr>
          <p:spPr bwMode="auto">
            <a:xfrm>
              <a:off x="366" y="3600"/>
              <a:ext cx="450" cy="43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60439" name="AutoShape 21"/>
            <p:cNvSpPr>
              <a:spLocks noChangeArrowheads="1"/>
            </p:cNvSpPr>
            <p:nvPr/>
          </p:nvSpPr>
          <p:spPr bwMode="auto">
            <a:xfrm>
              <a:off x="803" y="3776"/>
              <a:ext cx="375" cy="85"/>
            </a:xfrm>
            <a:prstGeom prst="rightArrow">
              <a:avLst>
                <a:gd name="adj1" fmla="val 50000"/>
                <a:gd name="adj2" fmla="val 110294"/>
              </a:avLst>
            </a:prstGeom>
            <a:solidFill>
              <a:srgbClr val="FD3F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914305" eaLnBrk="0" hangingPunct="0"/>
              <a:endParaRPr lang="en-US" sz="2400">
                <a:solidFill>
                  <a:srgbClr val="000000"/>
                </a:solidFill>
                <a:latin typeface="Times New Roman"/>
              </a:endParaRPr>
            </a:p>
          </p:txBody>
        </p:sp>
      </p:grpSp>
      <p:sp>
        <p:nvSpPr>
          <p:cNvPr id="95254" name="Freeform 22"/>
          <p:cNvSpPr>
            <a:spLocks/>
          </p:cNvSpPr>
          <p:nvPr/>
        </p:nvSpPr>
        <p:spPr bwMode="auto">
          <a:xfrm>
            <a:off x="3962464" y="1803571"/>
            <a:ext cx="4952480" cy="2234965"/>
          </a:xfrm>
          <a:custGeom>
            <a:avLst/>
            <a:gdLst>
              <a:gd name="T0" fmla="*/ 0 w 3120"/>
              <a:gd name="T1" fmla="*/ 2147483647 h 1408"/>
              <a:gd name="T2" fmla="*/ 2147483647 w 3120"/>
              <a:gd name="T3" fmla="*/ 2147483647 h 1408"/>
              <a:gd name="T4" fmla="*/ 2147483647 w 3120"/>
              <a:gd name="T5" fmla="*/ 2147483647 h 1408"/>
              <a:gd name="T6" fmla="*/ 2147483647 w 3120"/>
              <a:gd name="T7" fmla="*/ 2147483647 h 1408"/>
              <a:gd name="T8" fmla="*/ 2147483647 w 3120"/>
              <a:gd name="T9" fmla="*/ 2147483647 h 1408"/>
              <a:gd name="T10" fmla="*/ 2147483647 w 3120"/>
              <a:gd name="T11" fmla="*/ 2147483647 h 1408"/>
              <a:gd name="T12" fmla="*/ 2147483647 w 3120"/>
              <a:gd name="T13" fmla="*/ 2147483647 h 1408"/>
              <a:gd name="T14" fmla="*/ 2147483647 w 3120"/>
              <a:gd name="T15" fmla="*/ 2147483647 h 1408"/>
              <a:gd name="T16" fmla="*/ 2147483647 w 3120"/>
              <a:gd name="T17" fmla="*/ 2147483647 h 1408"/>
              <a:gd name="T18" fmla="*/ 2147483647 w 3120"/>
              <a:gd name="T19" fmla="*/ 2147483647 h 1408"/>
              <a:gd name="T20" fmla="*/ 2147483647 w 3120"/>
              <a:gd name="T21" fmla="*/ 2147483647 h 1408"/>
              <a:gd name="T22" fmla="*/ 2147483647 w 3120"/>
              <a:gd name="T23" fmla="*/ 2147483647 h 1408"/>
              <a:gd name="T24" fmla="*/ 2147483647 w 3120"/>
              <a:gd name="T25" fmla="*/ 2147483647 h 1408"/>
              <a:gd name="T26" fmla="*/ 2147483647 w 3120"/>
              <a:gd name="T27" fmla="*/ 2147483647 h 1408"/>
              <a:gd name="T28" fmla="*/ 2147483647 w 3120"/>
              <a:gd name="T29" fmla="*/ 2147483647 h 1408"/>
              <a:gd name="T30" fmla="*/ 2147483647 w 3120"/>
              <a:gd name="T31" fmla="*/ 2147483647 h 1408"/>
              <a:gd name="T32" fmla="*/ 2147483647 w 3120"/>
              <a:gd name="T33" fmla="*/ 2147483647 h 1408"/>
              <a:gd name="T34" fmla="*/ 2147483647 w 3120"/>
              <a:gd name="T35" fmla="*/ 2147483647 h 1408"/>
              <a:gd name="T36" fmla="*/ 2147483647 w 3120"/>
              <a:gd name="T37" fmla="*/ 2147483647 h 1408"/>
              <a:gd name="T38" fmla="*/ 2147483647 w 3120"/>
              <a:gd name="T39" fmla="*/ 2147483647 h 1408"/>
              <a:gd name="T40" fmla="*/ 2147483647 w 3120"/>
              <a:gd name="T41" fmla="*/ 2147483647 h 1408"/>
              <a:gd name="T42" fmla="*/ 2147483647 w 3120"/>
              <a:gd name="T43" fmla="*/ 2147483647 h 1408"/>
              <a:gd name="T44" fmla="*/ 2147483647 w 3120"/>
              <a:gd name="T45" fmla="*/ 2147483647 h 1408"/>
              <a:gd name="T46" fmla="*/ 2147483647 w 3120"/>
              <a:gd name="T47" fmla="*/ 2147483647 h 1408"/>
              <a:gd name="T48" fmla="*/ 2147483647 w 3120"/>
              <a:gd name="T49" fmla="*/ 2147483647 h 1408"/>
              <a:gd name="T50" fmla="*/ 2147483647 w 3120"/>
              <a:gd name="T51" fmla="*/ 2147483647 h 1408"/>
              <a:gd name="T52" fmla="*/ 2147483647 w 3120"/>
              <a:gd name="T53" fmla="*/ 2147483647 h 1408"/>
              <a:gd name="T54" fmla="*/ 2147483647 w 3120"/>
              <a:gd name="T55" fmla="*/ 2147483647 h 1408"/>
              <a:gd name="T56" fmla="*/ 2147483647 w 3120"/>
              <a:gd name="T57" fmla="*/ 2147483647 h 1408"/>
              <a:gd name="T58" fmla="*/ 2147483647 w 3120"/>
              <a:gd name="T59" fmla="*/ 2147483647 h 1408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120"/>
              <a:gd name="T91" fmla="*/ 0 h 1408"/>
              <a:gd name="T92" fmla="*/ 3120 w 3120"/>
              <a:gd name="T93" fmla="*/ 1408 h 1408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3120" h="1408">
                <a:moveTo>
                  <a:pt x="0" y="16"/>
                </a:moveTo>
                <a:cubicBezTo>
                  <a:pt x="68" y="24"/>
                  <a:pt x="136" y="32"/>
                  <a:pt x="192" y="64"/>
                </a:cubicBezTo>
                <a:cubicBezTo>
                  <a:pt x="248" y="96"/>
                  <a:pt x="296" y="168"/>
                  <a:pt x="336" y="208"/>
                </a:cubicBezTo>
                <a:cubicBezTo>
                  <a:pt x="376" y="248"/>
                  <a:pt x="408" y="280"/>
                  <a:pt x="432" y="304"/>
                </a:cubicBezTo>
                <a:cubicBezTo>
                  <a:pt x="456" y="328"/>
                  <a:pt x="456" y="320"/>
                  <a:pt x="480" y="352"/>
                </a:cubicBezTo>
                <a:cubicBezTo>
                  <a:pt x="504" y="384"/>
                  <a:pt x="552" y="456"/>
                  <a:pt x="576" y="496"/>
                </a:cubicBezTo>
                <a:cubicBezTo>
                  <a:pt x="600" y="536"/>
                  <a:pt x="600" y="568"/>
                  <a:pt x="624" y="592"/>
                </a:cubicBezTo>
                <a:cubicBezTo>
                  <a:pt x="648" y="616"/>
                  <a:pt x="696" y="616"/>
                  <a:pt x="720" y="640"/>
                </a:cubicBezTo>
                <a:cubicBezTo>
                  <a:pt x="744" y="664"/>
                  <a:pt x="752" y="712"/>
                  <a:pt x="768" y="736"/>
                </a:cubicBezTo>
                <a:cubicBezTo>
                  <a:pt x="784" y="760"/>
                  <a:pt x="792" y="752"/>
                  <a:pt x="816" y="784"/>
                </a:cubicBezTo>
                <a:cubicBezTo>
                  <a:pt x="840" y="816"/>
                  <a:pt x="888" y="888"/>
                  <a:pt x="912" y="928"/>
                </a:cubicBezTo>
                <a:cubicBezTo>
                  <a:pt x="936" y="968"/>
                  <a:pt x="928" y="984"/>
                  <a:pt x="960" y="1024"/>
                </a:cubicBezTo>
                <a:cubicBezTo>
                  <a:pt x="992" y="1064"/>
                  <a:pt x="1072" y="1136"/>
                  <a:pt x="1104" y="1168"/>
                </a:cubicBezTo>
                <a:cubicBezTo>
                  <a:pt x="1136" y="1200"/>
                  <a:pt x="1104" y="1184"/>
                  <a:pt x="1152" y="1216"/>
                </a:cubicBezTo>
                <a:cubicBezTo>
                  <a:pt x="1200" y="1248"/>
                  <a:pt x="1328" y="1328"/>
                  <a:pt x="1392" y="1360"/>
                </a:cubicBezTo>
                <a:cubicBezTo>
                  <a:pt x="1456" y="1392"/>
                  <a:pt x="1488" y="1408"/>
                  <a:pt x="1536" y="1408"/>
                </a:cubicBezTo>
                <a:cubicBezTo>
                  <a:pt x="1584" y="1408"/>
                  <a:pt x="1640" y="1376"/>
                  <a:pt x="1680" y="1360"/>
                </a:cubicBezTo>
                <a:cubicBezTo>
                  <a:pt x="1720" y="1344"/>
                  <a:pt x="1736" y="1336"/>
                  <a:pt x="1776" y="1312"/>
                </a:cubicBezTo>
                <a:cubicBezTo>
                  <a:pt x="1816" y="1288"/>
                  <a:pt x="1872" y="1264"/>
                  <a:pt x="1920" y="1216"/>
                </a:cubicBezTo>
                <a:cubicBezTo>
                  <a:pt x="1968" y="1168"/>
                  <a:pt x="2024" y="1072"/>
                  <a:pt x="2064" y="1024"/>
                </a:cubicBezTo>
                <a:cubicBezTo>
                  <a:pt x="2104" y="976"/>
                  <a:pt x="2128" y="968"/>
                  <a:pt x="2160" y="928"/>
                </a:cubicBezTo>
                <a:cubicBezTo>
                  <a:pt x="2192" y="888"/>
                  <a:pt x="2224" y="824"/>
                  <a:pt x="2256" y="784"/>
                </a:cubicBezTo>
                <a:cubicBezTo>
                  <a:pt x="2288" y="744"/>
                  <a:pt x="2320" y="728"/>
                  <a:pt x="2352" y="688"/>
                </a:cubicBezTo>
                <a:cubicBezTo>
                  <a:pt x="2384" y="648"/>
                  <a:pt x="2408" y="600"/>
                  <a:pt x="2448" y="544"/>
                </a:cubicBezTo>
                <a:cubicBezTo>
                  <a:pt x="2488" y="488"/>
                  <a:pt x="2552" y="400"/>
                  <a:pt x="2592" y="352"/>
                </a:cubicBezTo>
                <a:cubicBezTo>
                  <a:pt x="2632" y="304"/>
                  <a:pt x="2656" y="288"/>
                  <a:pt x="2688" y="256"/>
                </a:cubicBezTo>
                <a:cubicBezTo>
                  <a:pt x="2720" y="224"/>
                  <a:pt x="2760" y="184"/>
                  <a:pt x="2784" y="160"/>
                </a:cubicBezTo>
                <a:cubicBezTo>
                  <a:pt x="2808" y="136"/>
                  <a:pt x="2800" y="136"/>
                  <a:pt x="2832" y="112"/>
                </a:cubicBezTo>
                <a:cubicBezTo>
                  <a:pt x="2864" y="88"/>
                  <a:pt x="2928" y="32"/>
                  <a:pt x="2976" y="16"/>
                </a:cubicBezTo>
                <a:cubicBezTo>
                  <a:pt x="3024" y="0"/>
                  <a:pt x="3072" y="8"/>
                  <a:pt x="3120" y="16"/>
                </a:cubicBezTo>
              </a:path>
            </a:pathLst>
          </a:custGeom>
          <a:noFill/>
          <a:ln w="57150">
            <a:solidFill>
              <a:srgbClr val="D6009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432" name="Text Box 27"/>
          <p:cNvSpPr txBox="1">
            <a:spLocks noChangeArrowheads="1"/>
          </p:cNvSpPr>
          <p:nvPr/>
        </p:nvSpPr>
        <p:spPr bwMode="auto">
          <a:xfrm>
            <a:off x="5621210" y="1873414"/>
            <a:ext cx="11448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305" eaLnBrk="0" hangingPunct="0"/>
            <a:r>
              <a:rPr lang="en-US" sz="1800">
                <a:solidFill>
                  <a:srgbClr val="3333CC"/>
                </a:solidFill>
              </a:rPr>
              <a:t>b </a:t>
            </a:r>
            <a:r>
              <a:rPr lang="en-US" sz="1800">
                <a:solidFill>
                  <a:srgbClr val="3333CC"/>
                </a:solidFill>
                <a:cs typeface="Arial" pitchFamily="34" charset="0"/>
              </a:rPr>
              <a:t>≈ 6.5 fm</a:t>
            </a:r>
          </a:p>
        </p:txBody>
      </p:sp>
      <p:sp>
        <p:nvSpPr>
          <p:cNvPr id="60433" name="Text Box 28"/>
          <p:cNvSpPr txBox="1">
            <a:spLocks noChangeArrowheads="1"/>
          </p:cNvSpPr>
          <p:nvPr/>
        </p:nvSpPr>
        <p:spPr bwMode="auto">
          <a:xfrm>
            <a:off x="5621184" y="1600392"/>
            <a:ext cx="10871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305" eaLnBrk="0" hangingPunct="0"/>
            <a:r>
              <a:rPr lang="en-US" sz="1800">
                <a:solidFill>
                  <a:srgbClr val="3333CC"/>
                </a:solidFill>
              </a:rPr>
              <a:t>b </a:t>
            </a:r>
            <a:r>
              <a:rPr lang="en-US" sz="1800">
                <a:solidFill>
                  <a:srgbClr val="3333CC"/>
                </a:solidFill>
                <a:cs typeface="Arial" pitchFamily="34" charset="0"/>
              </a:rPr>
              <a:t>≈ 10 fm</a:t>
            </a:r>
          </a:p>
        </p:txBody>
      </p:sp>
      <p:sp>
        <p:nvSpPr>
          <p:cNvPr id="95262" name="Line 30"/>
          <p:cNvSpPr>
            <a:spLocks noChangeShapeType="1"/>
          </p:cNvSpPr>
          <p:nvPr/>
        </p:nvSpPr>
        <p:spPr bwMode="auto">
          <a:xfrm>
            <a:off x="533824" y="5638568"/>
            <a:ext cx="2742912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0435" name="Text Box 33"/>
          <p:cNvSpPr txBox="1">
            <a:spLocks noChangeArrowheads="1"/>
          </p:cNvSpPr>
          <p:nvPr/>
        </p:nvSpPr>
        <p:spPr bwMode="auto">
          <a:xfrm>
            <a:off x="437122" y="4114729"/>
            <a:ext cx="22653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4305" eaLnBrk="0" hangingPunct="0"/>
            <a:r>
              <a:rPr lang="en-US" sz="2000">
                <a:solidFill>
                  <a:srgbClr val="D60093"/>
                </a:solidFill>
              </a:rPr>
              <a:t>peripheral collisions</a:t>
            </a:r>
          </a:p>
        </p:txBody>
      </p:sp>
      <p:sp>
        <p:nvSpPr>
          <p:cNvPr id="95267" name="Line 35"/>
          <p:cNvSpPr>
            <a:spLocks noChangeShapeType="1"/>
          </p:cNvSpPr>
          <p:nvPr/>
        </p:nvSpPr>
        <p:spPr bwMode="auto">
          <a:xfrm flipV="1">
            <a:off x="2133856" y="5791112"/>
            <a:ext cx="0" cy="347626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5268" name="Line 36"/>
          <p:cNvSpPr>
            <a:spLocks noChangeShapeType="1"/>
          </p:cNvSpPr>
          <p:nvPr/>
        </p:nvSpPr>
        <p:spPr bwMode="auto">
          <a:xfrm flipV="1">
            <a:off x="2133856" y="5638728"/>
            <a:ext cx="0" cy="50001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305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" name="Object 22">
            <a:extLst>
              <a:ext uri="{FF2B5EF4-FFF2-40B4-BE49-F238E27FC236}">
                <a16:creationId xmlns:a16="http://schemas.microsoft.com/office/drawing/2014/main" id="{EEDA96D2-D6E1-5EDF-EE12-A5E385129D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0508483"/>
              </p:ext>
            </p:extLst>
          </p:nvPr>
        </p:nvGraphicFramePr>
        <p:xfrm>
          <a:off x="4558310" y="616841"/>
          <a:ext cx="3760787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159000" imgH="457200" progId="Equation.DSMT4">
                  <p:embed/>
                </p:oleObj>
              </mc:Choice>
              <mc:Fallback>
                <p:oleObj name="Equation" r:id="rId5" imgW="2159000" imgH="457200" progId="Equation.DSMT4">
                  <p:embed/>
                  <p:pic>
                    <p:nvPicPr>
                      <p:cNvPr id="2" name="Object 22">
                        <a:extLst>
                          <a:ext uri="{FF2B5EF4-FFF2-40B4-BE49-F238E27FC236}">
                            <a16:creationId xmlns:a16="http://schemas.microsoft.com/office/drawing/2014/main" id="{92C5006D-3BFA-A39D-7413-3B487E16E71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8310" y="616841"/>
                        <a:ext cx="3760787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731812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-3.33333E-6 -0.02222 " pathEditMode="relative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0.03334 4.07407E-6 " pathEditMode="relative" ptsTypes="AA">
                                      <p:cBhvr>
                                        <p:cTn id="8" dur="2000" fill="hold"/>
                                        <p:tgtEl>
                                          <p:spTgt spid="95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5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5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95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5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46" grpId="0" animBg="1"/>
      <p:bldP spid="95254" grpId="0" animBg="1"/>
      <p:bldP spid="95262" grpId="0" animBg="1"/>
      <p:bldP spid="95267" grpId="0" animBg="1"/>
      <p:bldP spid="9526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Slide Number Placeholder 5">
            <a:extLst>
              <a:ext uri="{FF2B5EF4-FFF2-40B4-BE49-F238E27FC236}">
                <a16:creationId xmlns:a16="http://schemas.microsoft.com/office/drawing/2014/main" id="{5030F9E0-9C36-0CCD-F553-63892E4DC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1C7C59-023C-4531-A456-EE194D7C3FD7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8531" name="Rectangle 2">
            <a:extLst>
              <a:ext uri="{FF2B5EF4-FFF2-40B4-BE49-F238E27FC236}">
                <a16:creationId xmlns:a16="http://schemas.microsoft.com/office/drawing/2014/main" id="{8FB9C9D8-1273-DF72-1D11-CFA8EF0F26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5888" y="0"/>
            <a:ext cx="8915400" cy="609600"/>
          </a:xfrm>
          <a:noFill/>
          <a:ln>
            <a:solidFill>
              <a:srgbClr val="000066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ru-RU" sz="3200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“Squeeze-Out” - First Elliptic Flow Signal  in HIC</a:t>
            </a:r>
            <a:r>
              <a:rPr lang="en-US" altLang="ru-RU" sz="320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78532" name="Picture 5" descr="Reaction Plane 3">
            <a:extLst>
              <a:ext uri="{FF2B5EF4-FFF2-40B4-BE49-F238E27FC236}">
                <a16:creationId xmlns:a16="http://schemas.microsoft.com/office/drawing/2014/main" id="{9A3D28FC-6574-9906-204F-10C8E59E0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09800"/>
            <a:ext cx="4038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8533" name="Text Box 6">
            <a:extLst>
              <a:ext uri="{FF2B5EF4-FFF2-40B4-BE49-F238E27FC236}">
                <a16:creationId xmlns:a16="http://schemas.microsoft.com/office/drawing/2014/main" id="{F8737E7F-0471-A09E-31C5-7EFB26493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3475" y="3819525"/>
            <a:ext cx="2497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Comic Sans MS" panose="030F0702030302020204" pitchFamily="66" charset="0"/>
                <a:ea typeface="ＭＳ Ｐゴシック" panose="020B0600070205080204" pitchFamily="34" charset="-128"/>
                <a:cs typeface="+mn-cs"/>
              </a:rPr>
              <a:t>Reaction Plane</a:t>
            </a:r>
          </a:p>
        </p:txBody>
      </p:sp>
      <p:grpSp>
        <p:nvGrpSpPr>
          <p:cNvPr id="278534" name="Group 37">
            <a:extLst>
              <a:ext uri="{FF2B5EF4-FFF2-40B4-BE49-F238E27FC236}">
                <a16:creationId xmlns:a16="http://schemas.microsoft.com/office/drawing/2014/main" id="{541F50BD-2B04-02D8-D606-0C51302C5049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4346575"/>
            <a:ext cx="3200400" cy="2511425"/>
            <a:chOff x="768" y="1632"/>
            <a:chExt cx="1776" cy="1870"/>
          </a:xfrm>
        </p:grpSpPr>
        <p:graphicFrame>
          <p:nvGraphicFramePr>
            <p:cNvPr id="278555" name="Object 38">
              <a:extLst>
                <a:ext uri="{FF2B5EF4-FFF2-40B4-BE49-F238E27FC236}">
                  <a16:creationId xmlns:a16="http://schemas.microsoft.com/office/drawing/2014/main" id="{35A8AC07-A3E0-7ED4-4EED-4193536CCB8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68" y="1728"/>
            <a:ext cx="1776" cy="17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4" imgW="2281320" imgH="2274840" progId="CorelDRAW.Graphic.11">
                    <p:embed/>
                  </p:oleObj>
                </mc:Choice>
                <mc:Fallback>
                  <p:oleObj name="CorelDRAW" r:id="rId4" imgW="2281320" imgH="2274840" progId="CorelDRAW.Graphic.11">
                    <p:embed/>
                    <p:pic>
                      <p:nvPicPr>
                        <p:cNvPr id="278555" name="Object 38">
                          <a:extLst>
                            <a:ext uri="{FF2B5EF4-FFF2-40B4-BE49-F238E27FC236}">
                              <a16:creationId xmlns:a16="http://schemas.microsoft.com/office/drawing/2014/main" id="{35A8AC07-A3E0-7ED4-4EED-4193536CCB8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8" y="1728"/>
                          <a:ext cx="1776" cy="17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8556" name="Object 39">
              <a:extLst>
                <a:ext uri="{FF2B5EF4-FFF2-40B4-BE49-F238E27FC236}">
                  <a16:creationId xmlns:a16="http://schemas.microsoft.com/office/drawing/2014/main" id="{8EF578D5-3010-21F9-F59A-F92F2C9CC9B2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768" y="1728"/>
            <a:ext cx="1776" cy="17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" r:id="rId6" imgW="2281320" imgH="2274840" progId="CorelDRAW.Graphic.11">
                    <p:embed/>
                  </p:oleObj>
                </mc:Choice>
                <mc:Fallback>
                  <p:oleObj name="CorelDRAW" r:id="rId6" imgW="2281320" imgH="2274840" progId="CorelDRAW.Graphic.11">
                    <p:embed/>
                    <p:pic>
                      <p:nvPicPr>
                        <p:cNvPr id="278556" name="Object 39">
                          <a:extLst>
                            <a:ext uri="{FF2B5EF4-FFF2-40B4-BE49-F238E27FC236}">
                              <a16:creationId xmlns:a16="http://schemas.microsoft.com/office/drawing/2014/main" id="{8EF578D5-3010-21F9-F59A-F92F2C9CC9B2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68" y="1728"/>
                          <a:ext cx="1776" cy="177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 algn="ctr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8557" name="Line 40">
              <a:extLst>
                <a:ext uri="{FF2B5EF4-FFF2-40B4-BE49-F238E27FC236}">
                  <a16:creationId xmlns:a16="http://schemas.microsoft.com/office/drawing/2014/main" id="{E43C6CF4-424D-F100-2012-597A5BA0D1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304"/>
              <a:ext cx="6" cy="588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miter lim="800000"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8558" name="Line 41">
              <a:extLst>
                <a:ext uri="{FF2B5EF4-FFF2-40B4-BE49-F238E27FC236}">
                  <a16:creationId xmlns:a16="http://schemas.microsoft.com/office/drawing/2014/main" id="{0B63ABED-F17C-DCF0-5835-784888DB7D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304"/>
              <a:ext cx="6" cy="588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miter lim="800000"/>
              <a:headEnd type="stealth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8559" name="Text Box 42">
              <a:extLst>
                <a:ext uri="{FF2B5EF4-FFF2-40B4-BE49-F238E27FC236}">
                  <a16:creationId xmlns:a16="http://schemas.microsoft.com/office/drawing/2014/main" id="{C0689E85-0B0F-1EDB-9E4A-DE2AAB827E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0" y="2771"/>
              <a:ext cx="1248" cy="355"/>
            </a:xfrm>
            <a:prstGeom prst="rect">
              <a:avLst/>
            </a:prstGeom>
            <a:solidFill>
              <a:srgbClr val="FFCC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ＭＳ Ｐゴシック" panose="020B0600070205080204" pitchFamily="34" charset="-128"/>
                  <a:cs typeface="+mn-cs"/>
                </a:rPr>
                <a:t>+/- 90deg</a:t>
              </a:r>
            </a:p>
          </p:txBody>
        </p:sp>
        <p:sp>
          <p:nvSpPr>
            <p:cNvPr id="278560" name="Text Box 43">
              <a:extLst>
                <a:ext uri="{FF2B5EF4-FFF2-40B4-BE49-F238E27FC236}">
                  <a16:creationId xmlns:a16="http://schemas.microsoft.com/office/drawing/2014/main" id="{2B31910A-2514-6C5F-105B-931CA0759F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8" y="1632"/>
              <a:ext cx="768" cy="348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ea typeface="ＭＳ Ｐゴシック" panose="020B0600070205080204" pitchFamily="34" charset="-128"/>
                  <a:cs typeface="+mn-cs"/>
                </a:rPr>
                <a:t>v2 &lt; 0</a:t>
              </a:r>
            </a:p>
          </p:txBody>
        </p:sp>
        <p:sp>
          <p:nvSpPr>
            <p:cNvPr id="943148" name="Text Box 44">
              <a:extLst>
                <a:ext uri="{FF2B5EF4-FFF2-40B4-BE49-F238E27FC236}">
                  <a16:creationId xmlns:a16="http://schemas.microsoft.com/office/drawing/2014/main" id="{03727E84-A51C-67D8-8657-4A8D9EA992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1" y="1900"/>
              <a:ext cx="1012" cy="25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>
              <a:lvl1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742950" marR="0" lvl="0" indent="-28575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pitchFamily="34" charset="0"/>
                  <a:ea typeface="MS PGothic" pitchFamily="34" charset="-128"/>
                  <a:cs typeface="+mn-cs"/>
                </a:rPr>
                <a:t>mid-rapidity</a:t>
              </a:r>
              <a:endPara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itchFamily="34" charset="0"/>
                <a:ea typeface="MS PGothic" pitchFamily="34" charset="-128"/>
                <a:cs typeface="+mn-cs"/>
              </a:endParaRPr>
            </a:p>
          </p:txBody>
        </p:sp>
      </p:grpSp>
      <p:pic>
        <p:nvPicPr>
          <p:cNvPr id="278535" name="Picture 45" descr="squeeze">
            <a:extLst>
              <a:ext uri="{FF2B5EF4-FFF2-40B4-BE49-F238E27FC236}">
                <a16:creationId xmlns:a16="http://schemas.microsoft.com/office/drawing/2014/main" id="{DC40316A-DE82-22B8-E7C5-501F221F4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50975"/>
            <a:ext cx="4800600" cy="32035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8536" name="Group 46">
            <a:extLst>
              <a:ext uri="{FF2B5EF4-FFF2-40B4-BE49-F238E27FC236}">
                <a16:creationId xmlns:a16="http://schemas.microsoft.com/office/drawing/2014/main" id="{EF6B7FF2-B1D6-FE95-2BBD-9EA2DB714242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4133850"/>
            <a:ext cx="3124200" cy="1905000"/>
            <a:chOff x="576" y="576"/>
            <a:chExt cx="1968" cy="1200"/>
          </a:xfrm>
        </p:grpSpPr>
        <p:sp>
          <p:nvSpPr>
            <p:cNvPr id="278542" name="Oval 47">
              <a:extLst>
                <a:ext uri="{FF2B5EF4-FFF2-40B4-BE49-F238E27FC236}">
                  <a16:creationId xmlns:a16="http://schemas.microsoft.com/office/drawing/2014/main" id="{DDC87669-2F31-C203-71AE-FBF4B1DE8D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152"/>
              <a:ext cx="624" cy="624"/>
            </a:xfrm>
            <a:prstGeom prst="ellipse">
              <a:avLst/>
            </a:prstGeom>
            <a:solidFill>
              <a:schemeClr val="accent1">
                <a:alpha val="43137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8543" name="Oval 48">
              <a:extLst>
                <a:ext uri="{FF2B5EF4-FFF2-40B4-BE49-F238E27FC236}">
                  <a16:creationId xmlns:a16="http://schemas.microsoft.com/office/drawing/2014/main" id="{E7B3EE83-48AD-EC31-5F1B-9CC12867E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912"/>
              <a:ext cx="624" cy="624"/>
            </a:xfrm>
            <a:prstGeom prst="ellipse">
              <a:avLst/>
            </a:prstGeom>
            <a:solidFill>
              <a:schemeClr val="accent1">
                <a:alpha val="43137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8544" name="Line 49">
              <a:extLst>
                <a:ext uri="{FF2B5EF4-FFF2-40B4-BE49-F238E27FC236}">
                  <a16:creationId xmlns:a16="http://schemas.microsoft.com/office/drawing/2014/main" id="{66C797F5-4016-DA5B-F020-6C25D325B6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4" y="1200"/>
              <a:ext cx="336" cy="288"/>
            </a:xfrm>
            <a:prstGeom prst="line">
              <a:avLst/>
            </a:prstGeom>
            <a:noFill/>
            <a:ln w="19050">
              <a:solidFill>
                <a:srgbClr val="336600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8545" name="Line 50">
              <a:extLst>
                <a:ext uri="{FF2B5EF4-FFF2-40B4-BE49-F238E27FC236}">
                  <a16:creationId xmlns:a16="http://schemas.microsoft.com/office/drawing/2014/main" id="{D462EEB2-E7A9-1B7D-9CE3-3FCC48CFD6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1358"/>
              <a:ext cx="9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8546" name="Line 51">
              <a:extLst>
                <a:ext uri="{FF2B5EF4-FFF2-40B4-BE49-F238E27FC236}">
                  <a16:creationId xmlns:a16="http://schemas.microsoft.com/office/drawing/2014/main" id="{7515336B-EF15-C180-81AB-C698BAC981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8" y="686"/>
              <a:ext cx="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8547" name="Text Box 52">
              <a:extLst>
                <a:ext uri="{FF2B5EF4-FFF2-40B4-BE49-F238E27FC236}">
                  <a16:creationId xmlns:a16="http://schemas.microsoft.com/office/drawing/2014/main" id="{45378972-FE81-3F8D-08E5-55BE7A6533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1440"/>
              <a:ext cx="19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278548" name="Text Box 53">
              <a:extLst>
                <a:ext uri="{FF2B5EF4-FFF2-40B4-BE49-F238E27FC236}">
                  <a16:creationId xmlns:a16="http://schemas.microsoft.com/office/drawing/2014/main" id="{A2FA446C-9CF8-EBBB-C0CB-FAE3539A2C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590"/>
              <a:ext cx="19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y</a:t>
              </a:r>
            </a:p>
          </p:txBody>
        </p:sp>
        <p:sp>
          <p:nvSpPr>
            <p:cNvPr id="278549" name="Line 54">
              <a:extLst>
                <a:ext uri="{FF2B5EF4-FFF2-40B4-BE49-F238E27FC236}">
                  <a16:creationId xmlns:a16="http://schemas.microsoft.com/office/drawing/2014/main" id="{C1FB3CD6-EF51-8BFF-A7DE-D31E17FEEF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00" y="816"/>
              <a:ext cx="48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8550" name="Arc 55">
              <a:extLst>
                <a:ext uri="{FF2B5EF4-FFF2-40B4-BE49-F238E27FC236}">
                  <a16:creationId xmlns:a16="http://schemas.microsoft.com/office/drawing/2014/main" id="{C7B5279E-821F-0C38-03CD-67E7883FDE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" y="926"/>
              <a:ext cx="192" cy="43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8551" name="Text Box 56">
              <a:extLst>
                <a:ext uri="{FF2B5EF4-FFF2-40B4-BE49-F238E27FC236}">
                  <a16:creationId xmlns:a16="http://schemas.microsoft.com/office/drawing/2014/main" id="{04763FDE-EEF5-B1B6-64FD-79D9D3491B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8" y="926"/>
              <a:ext cx="33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altLang="ru-RU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ψ</a:t>
              </a:r>
              <a:r>
                <a:rPr kumimoji="0" lang="en-US" altLang="ru-RU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</a:t>
              </a:r>
              <a:endParaRPr kumimoji="0" lang="el-GR" altLang="ru-RU" sz="1600" b="1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8552" name="Line 57">
              <a:extLst>
                <a:ext uri="{FF2B5EF4-FFF2-40B4-BE49-F238E27FC236}">
                  <a16:creationId xmlns:a16="http://schemas.microsoft.com/office/drawing/2014/main" id="{6ECC5400-9728-A14B-ECB7-CBC3086BA8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8" y="720"/>
              <a:ext cx="240" cy="624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8553" name="Arc 58">
              <a:extLst>
                <a:ext uri="{FF2B5EF4-FFF2-40B4-BE49-F238E27FC236}">
                  <a16:creationId xmlns:a16="http://schemas.microsoft.com/office/drawing/2014/main" id="{222202E3-E35C-6A1D-196B-C89E1B729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0" y="816"/>
              <a:ext cx="240" cy="1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27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8554" name="Text Box 59">
              <a:extLst>
                <a:ext uri="{FF2B5EF4-FFF2-40B4-BE49-F238E27FC236}">
                  <a16:creationId xmlns:a16="http://schemas.microsoft.com/office/drawing/2014/main" id="{4E8EE4A5-FA69-5B62-1B36-F9A401EB0F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576"/>
              <a:ext cx="129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2400" b="1" i="0" u="none" strike="noStrike" kern="1200" cap="none" spc="0" normalizeH="0" baseline="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ɸ=</a:t>
              </a:r>
              <a:r>
                <a:rPr kumimoji="0" lang="el-GR" altLang="ru-RU" sz="2400" b="1" i="0" u="none" strike="noStrike" kern="1200" cap="none" spc="0" normalizeH="0" baseline="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φ</a:t>
              </a:r>
              <a:r>
                <a:rPr kumimoji="0" lang="en-US" altLang="ru-RU" sz="2400" b="1" i="0" u="none" strike="noStrike" kern="1200" cap="none" spc="0" normalizeH="0" baseline="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  <a:r>
                <a:rPr kumimoji="0" lang="el-GR" altLang="ru-RU" sz="2400" b="1" i="0" u="none" strike="noStrike" kern="1200" cap="none" spc="0" normalizeH="0" baseline="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Ψ</a:t>
              </a:r>
              <a:r>
                <a:rPr kumimoji="0" lang="en-US" altLang="ru-RU" sz="2400" b="1" i="0" u="none" strike="noStrike" kern="1200" cap="none" spc="0" normalizeH="0" baseline="-2500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</a:t>
              </a:r>
              <a:endParaRPr kumimoji="0" lang="el-GR" altLang="ru-RU" sz="2400" b="1" i="0" u="none" strike="noStrike" kern="1200" cap="none" spc="0" normalizeH="0" baseline="-2500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78537" name="Text Box 60">
            <a:extLst>
              <a:ext uri="{FF2B5EF4-FFF2-40B4-BE49-F238E27FC236}">
                <a16:creationId xmlns:a16="http://schemas.microsoft.com/office/drawing/2014/main" id="{FBD9964D-D16B-016E-A1A3-25EE8A8F1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724400"/>
            <a:ext cx="304800" cy="4619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8538" name="Rectangle 61">
            <a:extLst>
              <a:ext uri="{FF2B5EF4-FFF2-40B4-BE49-F238E27FC236}">
                <a16:creationId xmlns:a16="http://schemas.microsoft.com/office/drawing/2014/main" id="{EA5D5EAF-EE97-91F0-45BE-2AB3F04F3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6800" y="673100"/>
            <a:ext cx="6318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Diogene, M. Demoulins et al., Phys. Lett. B241, 476 (1990)</a:t>
            </a:r>
          </a:p>
        </p:txBody>
      </p:sp>
      <p:sp>
        <p:nvSpPr>
          <p:cNvPr id="278539" name="Rectangle 62">
            <a:extLst>
              <a:ext uri="{FF2B5EF4-FFF2-40B4-BE49-F238E27FC236}">
                <a16:creationId xmlns:a16="http://schemas.microsoft.com/office/drawing/2014/main" id="{6314BA02-E544-AB70-ACE2-CD46873B0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0775" y="1009650"/>
            <a:ext cx="601027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Plastic Ball, H.H. Gutbrod et al., Phys. Lett. B216, 267 (1989)</a:t>
            </a:r>
          </a:p>
        </p:txBody>
      </p:sp>
      <p:sp>
        <p:nvSpPr>
          <p:cNvPr id="278540" name="Text Box 63">
            <a:extLst>
              <a:ext uri="{FF2B5EF4-FFF2-40B4-BE49-F238E27FC236}">
                <a16:creationId xmlns:a16="http://schemas.microsoft.com/office/drawing/2014/main" id="{CE0D8483-3912-6CBB-62BA-9DB4B0ACA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673225"/>
            <a:ext cx="24384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Reaction plane</a:t>
            </a:r>
          </a:p>
        </p:txBody>
      </p:sp>
      <p:sp>
        <p:nvSpPr>
          <p:cNvPr id="278541" name="TextBox 1">
            <a:extLst>
              <a:ext uri="{FF2B5EF4-FFF2-40B4-BE49-F238E27FC236}">
                <a16:creationId xmlns:a16="http://schemas.microsoft.com/office/drawing/2014/main" id="{89A325E0-E646-7234-CE6B-3FAA198BD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158875"/>
            <a:ext cx="1143000" cy="584200"/>
          </a:xfrm>
          <a:prstGeom prst="rect">
            <a:avLst/>
          </a:prstGeom>
          <a:noFill/>
          <a:ln w="15875">
            <a:solidFill>
              <a:schemeClr val="tx2">
                <a:alpha val="85097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1989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4" descr="FIG1NN">
            <a:extLst>
              <a:ext uri="{FF2B5EF4-FFF2-40B4-BE49-F238E27FC236}">
                <a16:creationId xmlns:a16="http://schemas.microsoft.com/office/drawing/2014/main" id="{9BAA0F5F-5498-9D76-AE4B-E8A78B6C5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25513"/>
            <a:ext cx="769620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27" name="Rectangle 11">
            <a:extLst>
              <a:ext uri="{FF2B5EF4-FFF2-40B4-BE49-F238E27FC236}">
                <a16:creationId xmlns:a16="http://schemas.microsoft.com/office/drawing/2014/main" id="{6252F4F5-58BA-231C-3872-EED964869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429000"/>
            <a:ext cx="2933700" cy="9572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82628" name="Object 2">
            <a:extLst>
              <a:ext uri="{FF2B5EF4-FFF2-40B4-BE49-F238E27FC236}">
                <a16:creationId xmlns:a16="http://schemas.microsoft.com/office/drawing/2014/main" id="{E82A551F-C0C6-E7EA-84C3-EB65FFAAA51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59500" y="3475038"/>
          <a:ext cx="2792413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80240" imgH="383760" progId="Equation.3">
                  <p:embed/>
                </p:oleObj>
              </mc:Choice>
              <mc:Fallback>
                <p:oleObj name="Equation" r:id="rId4" imgW="1380240" imgH="383760" progId="Equation.3">
                  <p:embed/>
                  <p:pic>
                    <p:nvPicPr>
                      <p:cNvPr id="282628" name="Object 2">
                        <a:extLst>
                          <a:ext uri="{FF2B5EF4-FFF2-40B4-BE49-F238E27FC236}">
                            <a16:creationId xmlns:a16="http://schemas.microsoft.com/office/drawing/2014/main" id="{E82A551F-C0C6-E7EA-84C3-EB65FFAAA51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9500" y="3475038"/>
                        <a:ext cx="2792413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2629" name="Oval 12">
            <a:extLst>
              <a:ext uri="{FF2B5EF4-FFF2-40B4-BE49-F238E27FC236}">
                <a16:creationId xmlns:a16="http://schemas.microsoft.com/office/drawing/2014/main" id="{EB85A390-2AD3-37C0-416C-9925776DB5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0" y="3475038"/>
            <a:ext cx="381000" cy="685800"/>
          </a:xfrm>
          <a:prstGeom prst="ellipse">
            <a:avLst/>
          </a:prstGeom>
          <a:solidFill>
            <a:srgbClr val="FF0000">
              <a:alpha val="10980"/>
            </a:srgb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82630" name="Group 21">
            <a:extLst>
              <a:ext uri="{FF2B5EF4-FFF2-40B4-BE49-F238E27FC236}">
                <a16:creationId xmlns:a16="http://schemas.microsoft.com/office/drawing/2014/main" id="{FD161F64-9A28-22E0-85F1-5080634CAFC3}"/>
              </a:ext>
            </a:extLst>
          </p:cNvPr>
          <p:cNvGrpSpPr>
            <a:grpSpLocks/>
          </p:cNvGrpSpPr>
          <p:nvPr/>
        </p:nvGrpSpPr>
        <p:grpSpPr bwMode="auto">
          <a:xfrm>
            <a:off x="7010400" y="914400"/>
            <a:ext cx="1676400" cy="1524000"/>
            <a:chOff x="4512" y="1200"/>
            <a:chExt cx="1056" cy="960"/>
          </a:xfrm>
        </p:grpSpPr>
        <p:sp>
          <p:nvSpPr>
            <p:cNvPr id="282653" name="Line 15">
              <a:extLst>
                <a:ext uri="{FF2B5EF4-FFF2-40B4-BE49-F238E27FC236}">
                  <a16:creationId xmlns:a16="http://schemas.microsoft.com/office/drawing/2014/main" id="{E4886D64-09EB-1BD0-03FF-0F411EF1DE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" y="1584"/>
              <a:ext cx="1056" cy="4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82654" name="Picture 19" descr="image-14">
              <a:extLst>
                <a:ext uri="{FF2B5EF4-FFF2-40B4-BE49-F238E27FC236}">
                  <a16:creationId xmlns:a16="http://schemas.microsoft.com/office/drawing/2014/main" id="{00A4176A-51D4-BD5D-91CB-5DAD1A32D7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1632"/>
              <a:ext cx="207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2655" name="Line 14">
              <a:extLst>
                <a:ext uri="{FF2B5EF4-FFF2-40B4-BE49-F238E27FC236}">
                  <a16:creationId xmlns:a16="http://schemas.microsoft.com/office/drawing/2014/main" id="{F152B335-BCEE-C2C0-3C64-DCF4485D81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" y="1584"/>
              <a:ext cx="912" cy="57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2656" name="Arc 20">
              <a:extLst>
                <a:ext uri="{FF2B5EF4-FFF2-40B4-BE49-F238E27FC236}">
                  <a16:creationId xmlns:a16="http://schemas.microsoft.com/office/drawing/2014/main" id="{42577588-E372-D5D0-04CF-B310D2BDD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8" y="1200"/>
              <a:ext cx="96" cy="762"/>
            </a:xfrm>
            <a:custGeom>
              <a:avLst/>
              <a:gdLst>
                <a:gd name="T0" fmla="*/ 0 w 18156"/>
                <a:gd name="T1" fmla="*/ 0 h 21312"/>
                <a:gd name="T2" fmla="*/ 0 w 18156"/>
                <a:gd name="T3" fmla="*/ 0 h 21312"/>
                <a:gd name="T4" fmla="*/ 0 w 18156"/>
                <a:gd name="T5" fmla="*/ 0 h 21312"/>
                <a:gd name="T6" fmla="*/ 0 60000 65536"/>
                <a:gd name="T7" fmla="*/ 0 60000 65536"/>
                <a:gd name="T8" fmla="*/ 0 60000 65536"/>
                <a:gd name="T9" fmla="*/ 0 w 18156"/>
                <a:gd name="T10" fmla="*/ 0 h 21312"/>
                <a:gd name="T11" fmla="*/ 18156 w 18156"/>
                <a:gd name="T12" fmla="*/ 21312 h 213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156" h="21312" fill="none" extrusionOk="0">
                  <a:moveTo>
                    <a:pt x="18156" y="11700"/>
                  </a:moveTo>
                  <a:cubicBezTo>
                    <a:pt x="14851" y="16829"/>
                    <a:pt x="9530" y="20321"/>
                    <a:pt x="3509" y="21313"/>
                  </a:cubicBezTo>
                </a:path>
                <a:path w="18156" h="21312" stroke="0" extrusionOk="0">
                  <a:moveTo>
                    <a:pt x="18156" y="11700"/>
                  </a:moveTo>
                  <a:cubicBezTo>
                    <a:pt x="14851" y="16829"/>
                    <a:pt x="9530" y="20321"/>
                    <a:pt x="3509" y="21313"/>
                  </a:cubicBezTo>
                  <a:lnTo>
                    <a:pt x="0" y="0"/>
                  </a:lnTo>
                  <a:lnTo>
                    <a:pt x="18156" y="1170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82631" name="Rectangle 18">
            <a:extLst>
              <a:ext uri="{FF2B5EF4-FFF2-40B4-BE49-F238E27FC236}">
                <a16:creationId xmlns:a16="http://schemas.microsoft.com/office/drawing/2014/main" id="{843A573D-C628-1F7F-DFF2-D6CFE8A8D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28956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82632" name="Picture 5">
            <a:extLst>
              <a:ext uri="{FF2B5EF4-FFF2-40B4-BE49-F238E27FC236}">
                <a16:creationId xmlns:a16="http://schemas.microsoft.com/office/drawing/2014/main" id="{BC7A25DC-F671-8FF9-862B-CD0F6EDFA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2438400"/>
            <a:ext cx="6059487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1F644AC5-3C6E-1D8A-0E88-3E7EED3BAD0C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396875" y="76200"/>
            <a:ext cx="8229600" cy="741363"/>
          </a:xfrm>
          <a:solidFill>
            <a:schemeClr val="accent1"/>
          </a:solidFill>
          <a:ln>
            <a:solidFill>
              <a:srgbClr val="99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Elliptic Flow Measurements 1989-2002</a:t>
            </a:r>
            <a:endParaRPr lang="en-US" sz="3200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82634" name="TextBox 2">
            <a:extLst>
              <a:ext uri="{FF2B5EF4-FFF2-40B4-BE49-F238E27FC236}">
                <a16:creationId xmlns:a16="http://schemas.microsoft.com/office/drawing/2014/main" id="{BEB1407A-33F9-37E6-9919-0D7C3F5CB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124200"/>
            <a:ext cx="99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GANIL / MSU</a:t>
            </a:r>
          </a:p>
        </p:txBody>
      </p:sp>
      <p:grpSp>
        <p:nvGrpSpPr>
          <p:cNvPr id="282635" name="Group 46">
            <a:extLst>
              <a:ext uri="{FF2B5EF4-FFF2-40B4-BE49-F238E27FC236}">
                <a16:creationId xmlns:a16="http://schemas.microsoft.com/office/drawing/2014/main" id="{DC4B68D8-6D8E-28D4-24CC-86BE02059509}"/>
              </a:ext>
            </a:extLst>
          </p:cNvPr>
          <p:cNvGrpSpPr>
            <a:grpSpLocks/>
          </p:cNvGrpSpPr>
          <p:nvPr/>
        </p:nvGrpSpPr>
        <p:grpSpPr bwMode="auto">
          <a:xfrm>
            <a:off x="5715000" y="4632325"/>
            <a:ext cx="2960688" cy="1905000"/>
            <a:chOff x="576" y="576"/>
            <a:chExt cx="1488" cy="1200"/>
          </a:xfrm>
        </p:grpSpPr>
        <p:sp>
          <p:nvSpPr>
            <p:cNvPr id="282640" name="Oval 47">
              <a:extLst>
                <a:ext uri="{FF2B5EF4-FFF2-40B4-BE49-F238E27FC236}">
                  <a16:creationId xmlns:a16="http://schemas.microsoft.com/office/drawing/2014/main" id="{E8A05E71-8442-4902-0A8E-8C0A20236C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1152"/>
              <a:ext cx="624" cy="624"/>
            </a:xfrm>
            <a:prstGeom prst="ellipse">
              <a:avLst/>
            </a:prstGeom>
            <a:solidFill>
              <a:schemeClr val="accent1">
                <a:alpha val="43137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2641" name="Oval 48">
              <a:extLst>
                <a:ext uri="{FF2B5EF4-FFF2-40B4-BE49-F238E27FC236}">
                  <a16:creationId xmlns:a16="http://schemas.microsoft.com/office/drawing/2014/main" id="{F7C97812-19BE-47DE-CF13-663E57DD47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912"/>
              <a:ext cx="624" cy="624"/>
            </a:xfrm>
            <a:prstGeom prst="ellipse">
              <a:avLst/>
            </a:prstGeom>
            <a:solidFill>
              <a:schemeClr val="accent1">
                <a:alpha val="43137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2642" name="Line 49">
              <a:extLst>
                <a:ext uri="{FF2B5EF4-FFF2-40B4-BE49-F238E27FC236}">
                  <a16:creationId xmlns:a16="http://schemas.microsoft.com/office/drawing/2014/main" id="{81FBA2C9-0585-4A00-9A01-AA4A8ECD47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4" y="1200"/>
              <a:ext cx="336" cy="288"/>
            </a:xfrm>
            <a:prstGeom prst="line">
              <a:avLst/>
            </a:prstGeom>
            <a:noFill/>
            <a:ln w="19050">
              <a:solidFill>
                <a:srgbClr val="336600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2643" name="Line 50">
              <a:extLst>
                <a:ext uri="{FF2B5EF4-FFF2-40B4-BE49-F238E27FC236}">
                  <a16:creationId xmlns:a16="http://schemas.microsoft.com/office/drawing/2014/main" id="{82F4026E-6CB7-E542-54C4-54A1621D0D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1358"/>
              <a:ext cx="9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2644" name="Line 51">
              <a:extLst>
                <a:ext uri="{FF2B5EF4-FFF2-40B4-BE49-F238E27FC236}">
                  <a16:creationId xmlns:a16="http://schemas.microsoft.com/office/drawing/2014/main" id="{FE1DE77D-790C-832B-D96B-62A35EFF16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8" y="686"/>
              <a:ext cx="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2645" name="Text Box 52">
              <a:extLst>
                <a:ext uri="{FF2B5EF4-FFF2-40B4-BE49-F238E27FC236}">
                  <a16:creationId xmlns:a16="http://schemas.microsoft.com/office/drawing/2014/main" id="{83F52368-8626-7A80-952C-5BEF9FFE1F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1440"/>
              <a:ext cx="19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x</a:t>
              </a:r>
            </a:p>
          </p:txBody>
        </p:sp>
        <p:sp>
          <p:nvSpPr>
            <p:cNvPr id="282646" name="Text Box 53">
              <a:extLst>
                <a:ext uri="{FF2B5EF4-FFF2-40B4-BE49-F238E27FC236}">
                  <a16:creationId xmlns:a16="http://schemas.microsoft.com/office/drawing/2014/main" id="{2DF2F7CC-2A28-02DD-6CC0-D7E5674CA0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" y="590"/>
              <a:ext cx="19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ru-RU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y</a:t>
              </a:r>
            </a:p>
          </p:txBody>
        </p:sp>
        <p:sp>
          <p:nvSpPr>
            <p:cNvPr id="282647" name="Line 54">
              <a:extLst>
                <a:ext uri="{FF2B5EF4-FFF2-40B4-BE49-F238E27FC236}">
                  <a16:creationId xmlns:a16="http://schemas.microsoft.com/office/drawing/2014/main" id="{5E60B49C-D2FE-1031-52BD-174F643271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00" y="816"/>
              <a:ext cx="48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2648" name="Arc 55">
              <a:extLst>
                <a:ext uri="{FF2B5EF4-FFF2-40B4-BE49-F238E27FC236}">
                  <a16:creationId xmlns:a16="http://schemas.microsoft.com/office/drawing/2014/main" id="{6218A4CF-A447-C768-528E-9C096D71DF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6" y="926"/>
              <a:ext cx="192" cy="43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2649" name="Text Box 56">
              <a:extLst>
                <a:ext uri="{FF2B5EF4-FFF2-40B4-BE49-F238E27FC236}">
                  <a16:creationId xmlns:a16="http://schemas.microsoft.com/office/drawing/2014/main" id="{CAA0ED63-47BC-1302-EC77-88F262FEA8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8" y="926"/>
              <a:ext cx="33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altLang="ru-RU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ψ</a:t>
              </a:r>
              <a:r>
                <a:rPr kumimoji="0" lang="en-US" altLang="ru-RU" sz="1600" b="1" i="0" u="none" strike="noStrike" kern="1200" cap="none" spc="0" normalizeH="0" baseline="-25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</a:t>
              </a:r>
              <a:endParaRPr kumimoji="0" lang="el-GR" altLang="ru-RU" sz="1600" b="1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2650" name="Line 57">
              <a:extLst>
                <a:ext uri="{FF2B5EF4-FFF2-40B4-BE49-F238E27FC236}">
                  <a16:creationId xmlns:a16="http://schemas.microsoft.com/office/drawing/2014/main" id="{62E05B07-4EAC-1043-ABAC-091A47C901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8" y="720"/>
              <a:ext cx="240" cy="624"/>
            </a:xfrm>
            <a:prstGeom prst="line">
              <a:avLst/>
            </a:prstGeom>
            <a:noFill/>
            <a:ln w="19050" cap="rnd">
              <a:solidFill>
                <a:srgbClr val="0000FF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2651" name="Arc 58">
              <a:extLst>
                <a:ext uri="{FF2B5EF4-FFF2-40B4-BE49-F238E27FC236}">
                  <a16:creationId xmlns:a16="http://schemas.microsoft.com/office/drawing/2014/main" id="{6A06A87F-3A12-5807-9BA5-CA0C225BD5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0" y="816"/>
              <a:ext cx="240" cy="1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127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2652" name="Text Box 59">
              <a:extLst>
                <a:ext uri="{FF2B5EF4-FFF2-40B4-BE49-F238E27FC236}">
                  <a16:creationId xmlns:a16="http://schemas.microsoft.com/office/drawing/2014/main" id="{14ABCBAA-2FB1-1AB0-598E-E5A8133A92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576"/>
              <a:ext cx="67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altLang="ru-RU" sz="2400" b="1" i="1" u="none" strike="noStrike" kern="1200" cap="none" spc="0" normalizeH="0" baseline="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ɸ</a:t>
              </a:r>
              <a:r>
                <a:rPr kumimoji="0" lang="en-US" altLang="ru-RU" sz="2400" b="1" i="1" u="none" strike="noStrike" kern="1200" cap="none" spc="0" normalizeH="0" baseline="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=</a:t>
              </a:r>
              <a:r>
                <a:rPr kumimoji="0" lang="el-GR" altLang="ru-RU" sz="2400" b="1" i="1" u="none" strike="noStrike" kern="1200" cap="none" spc="0" normalizeH="0" baseline="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φ</a:t>
              </a:r>
              <a:r>
                <a:rPr kumimoji="0" lang="en-US" altLang="ru-RU" sz="2400" b="1" i="1" u="none" strike="noStrike" kern="1200" cap="none" spc="0" normalizeH="0" baseline="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  <a:r>
                <a:rPr kumimoji="0" lang="el-GR" altLang="ru-RU" sz="2400" b="1" i="1" u="none" strike="noStrike" kern="1200" cap="none" spc="0" normalizeH="0" baseline="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Ψ</a:t>
              </a:r>
              <a:r>
                <a:rPr kumimoji="0" lang="en-US" altLang="ru-RU" sz="2400" b="1" i="1" u="none" strike="noStrike" kern="1200" cap="none" spc="0" normalizeH="0" baseline="-25000" noProof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</a:t>
              </a:r>
              <a:endParaRPr kumimoji="0" lang="el-GR" altLang="ru-RU" sz="2400" b="1" i="1" u="none" strike="noStrike" kern="1200" cap="none" spc="0" normalizeH="0" baseline="-2500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82636" name="TextBox 3">
            <a:extLst>
              <a:ext uri="{FF2B5EF4-FFF2-40B4-BE49-F238E27FC236}">
                <a16:creationId xmlns:a16="http://schemas.microsoft.com/office/drawing/2014/main" id="{B5F95450-AF96-EB54-370E-0E26A168A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4610100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AGS</a:t>
            </a:r>
          </a:p>
        </p:txBody>
      </p:sp>
      <p:sp>
        <p:nvSpPr>
          <p:cNvPr id="282637" name="TextBox 4">
            <a:extLst>
              <a:ext uri="{FF2B5EF4-FFF2-40B4-BE49-F238E27FC236}">
                <a16:creationId xmlns:a16="http://schemas.microsoft.com/office/drawing/2014/main" id="{DCDB4EF3-DBA5-0DC5-1751-37AFE6E36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418138"/>
            <a:ext cx="990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SIS18</a:t>
            </a:r>
          </a:p>
        </p:txBody>
      </p:sp>
      <p:sp>
        <p:nvSpPr>
          <p:cNvPr id="282638" name="TextBox 5">
            <a:extLst>
              <a:ext uri="{FF2B5EF4-FFF2-40B4-BE49-F238E27FC236}">
                <a16:creationId xmlns:a16="http://schemas.microsoft.com/office/drawing/2014/main" id="{D151FF8A-C26B-334E-FBA4-5335E573AC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2895600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RHIC</a:t>
            </a:r>
          </a:p>
        </p:txBody>
      </p:sp>
      <p:sp>
        <p:nvSpPr>
          <p:cNvPr id="282639" name="TextBox 6">
            <a:extLst>
              <a:ext uri="{FF2B5EF4-FFF2-40B4-BE49-F238E27FC236}">
                <a16:creationId xmlns:a16="http://schemas.microsoft.com/office/drawing/2014/main" id="{6018B88E-5DE7-EDE6-5301-61BCFB1B6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3700" y="3416300"/>
            <a:ext cx="723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SPS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1" y="0"/>
            <a:ext cx="914399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Flow at AGS: Constraints for the Hadronic EOS</a:t>
            </a: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CustomShape 1"/>
          <p:cNvSpPr/>
          <p:nvPr/>
        </p:nvSpPr>
        <p:spPr>
          <a:xfrm>
            <a:off x="1" y="116632"/>
            <a:ext cx="9143998" cy="3809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737600" y="6605413"/>
            <a:ext cx="442912" cy="207963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F4F5ED-7DA9-45DB-9F76-BD4CE138C7B3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E7ABC5-18EA-D083-3278-36B25F62E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4" y="911919"/>
            <a:ext cx="4427105" cy="437730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6C6D6D-0533-442E-5B80-63E50B337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1020" y="1031559"/>
            <a:ext cx="4645555" cy="42431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4E7741-CD70-AB78-1262-EBB042B1EC30}"/>
              </a:ext>
            </a:extLst>
          </p:cNvPr>
          <p:cNvSpPr txBox="1"/>
          <p:nvPr/>
        </p:nvSpPr>
        <p:spPr>
          <a:xfrm>
            <a:off x="2903240" y="729774"/>
            <a:ext cx="62281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Danielewicz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Lacey, Lynch, Science 298 (2002) 1592-1596</a:t>
            </a:r>
          </a:p>
        </p:txBody>
      </p:sp>
      <p:graphicFrame>
        <p:nvGraphicFramePr>
          <p:cNvPr id="13" name="Object 9">
            <a:extLst>
              <a:ext uri="{FF2B5EF4-FFF2-40B4-BE49-F238E27FC236}">
                <a16:creationId xmlns:a16="http://schemas.microsoft.com/office/drawing/2014/main" id="{DB6218D2-2EE9-D31E-E7AC-0F67989835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99482" y="5599133"/>
          <a:ext cx="2535996" cy="563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14500" imgH="381000" progId="Equation.DSMT4">
                  <p:embed/>
                </p:oleObj>
              </mc:Choice>
              <mc:Fallback>
                <p:oleObj name="Equation" r:id="rId5" imgW="1714500" imgH="381000" progId="Equation.DSMT4">
                  <p:embed/>
                  <p:pic>
                    <p:nvPicPr>
                      <p:cNvPr id="13" name="Object 9">
                        <a:extLst>
                          <a:ext uri="{FF2B5EF4-FFF2-40B4-BE49-F238E27FC236}">
                            <a16:creationId xmlns:a16="http://schemas.microsoft.com/office/drawing/2014/main" id="{DB6218D2-2EE9-D31E-E7AC-0F679898354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9482" y="5599133"/>
                        <a:ext cx="2535996" cy="56311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DEA17DE6-77A5-EA23-7882-DCBE0A3F927D}"/>
              </a:ext>
            </a:extLst>
          </p:cNvPr>
          <p:cNvSpPr txBox="1"/>
          <p:nvPr/>
        </p:nvSpPr>
        <p:spPr>
          <a:xfrm>
            <a:off x="466962" y="6340062"/>
            <a:ext cx="82839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Flow at  AGS/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Nuclotron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=  Interplay of passage/expansion times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B04506-F3E6-F9DE-535A-246B0CB0B44C}"/>
              </a:ext>
            </a:extLst>
          </p:cNvPr>
          <p:cNvSpPr txBox="1"/>
          <p:nvPr/>
        </p:nvSpPr>
        <p:spPr>
          <a:xfrm>
            <a:off x="433493" y="5266595"/>
            <a:ext cx="45992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Passage time: 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2R/(</a:t>
            </a:r>
            <a:r>
              <a:rPr kumimoji="0" lang="el-GR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β</a:t>
            </a:r>
            <a:r>
              <a:rPr kumimoji="0" lang="en-US" altLang="ru-RU" sz="20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cm</a:t>
            </a:r>
            <a:r>
              <a:rPr kumimoji="0" lang="el-GR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γ</a:t>
            </a:r>
            <a:r>
              <a:rPr kumimoji="0" lang="en-US" altLang="ru-RU" sz="20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cm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Expansion time: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R/c</a:t>
            </a:r>
            <a:r>
              <a:rPr kumimoji="0" lang="en-US" altLang="ru-RU" sz="20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altLang="ru-RU" sz="20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r>
              <a:rPr kumimoji="0" lang="en-US" alt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c√dp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/d</a:t>
            </a:r>
            <a:r>
              <a:rPr kumimoji="0" lang="el-GR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ε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speed of sound</a:t>
            </a:r>
            <a:endParaRPr kumimoji="0" lang="el-GR" alt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085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0" y="1"/>
            <a:ext cx="9144000" cy="7319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34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2" name="Straight Arrow Connector 5"/>
          <p:cNvCxnSpPr/>
          <p:nvPr/>
        </p:nvCxnSpPr>
        <p:spPr>
          <a:xfrm flipV="1">
            <a:off x="1813393" y="169879"/>
            <a:ext cx="1092200" cy="609600"/>
          </a:xfrm>
          <a:prstGeom prst="straightConnector1">
            <a:avLst/>
          </a:prstGeom>
          <a:ln>
            <a:noFil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1" name="CustomShape 1"/>
          <p:cNvSpPr/>
          <p:nvPr/>
        </p:nvSpPr>
        <p:spPr>
          <a:xfrm>
            <a:off x="1007773" y="154568"/>
            <a:ext cx="7346390" cy="3809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NICA Project</a:t>
            </a:r>
            <a:endParaRPr kumimoji="0" lang="en-US" sz="3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07504" y="1021861"/>
            <a:ext cx="4536162" cy="2799323"/>
            <a:chOff x="489283" y="1320124"/>
            <a:chExt cx="7899142" cy="4440354"/>
          </a:xfrm>
        </p:grpSpPr>
        <p:pic>
          <p:nvPicPr>
            <p:cNvPr id="18436" name="Picture 1_1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283" y="1320124"/>
              <a:ext cx="7899141" cy="4440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4" name="CustomShape 2"/>
            <p:cNvSpPr/>
            <p:nvPr/>
          </p:nvSpPr>
          <p:spPr>
            <a:xfrm flipV="1">
              <a:off x="1655944" y="3876617"/>
              <a:ext cx="742853" cy="413093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noFill/>
            </a:ln>
            <a:effectLst>
              <a:outerShdw dist="20160" dir="5400000">
                <a:srgbClr val="000000">
                  <a:alpha val="38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18462" name="Picture 22_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6291" y="4739866"/>
              <a:ext cx="1782134" cy="1008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5" name="CustomShape 11"/>
            <p:cNvSpPr/>
            <p:nvPr/>
          </p:nvSpPr>
          <p:spPr bwMode="auto">
            <a:xfrm>
              <a:off x="651186" y="1426630"/>
              <a:ext cx="769044" cy="25119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9635"/>
            <a:ext cx="953566" cy="46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737600" y="6605413"/>
            <a:ext cx="442912" cy="207963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dirty="0">
                <a:solidFill>
                  <a:srgbClr val="000000"/>
                </a:solidFill>
              </a:rPr>
              <a:t>2</a:t>
            </a:r>
            <a:endParaRPr kumimoji="0" lang="en-US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6"/>
          <p:cNvSpPr txBox="1">
            <a:spLocks noChangeArrowheads="1"/>
          </p:cNvSpPr>
          <p:nvPr/>
        </p:nvSpPr>
        <p:spPr bwMode="auto">
          <a:xfrm>
            <a:off x="120283" y="4024630"/>
            <a:ext cx="8784976" cy="2785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3238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first </a:t>
            </a:r>
            <a:r>
              <a:rPr kumimoji="0" lang="en-US" alt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megascience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project in Russia in 30+ years, which is approaching its full commissioning:</a:t>
            </a:r>
          </a:p>
          <a:p>
            <a:pPr marL="742950" marR="0" lvl="1" indent="-3238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already running in the fixed-target mode – BM@N since 2018</a:t>
            </a:r>
          </a:p>
          <a:p>
            <a:pPr marL="742950" marR="0" lvl="1" indent="-3238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start of operation in collider mode in 2023-2024 – MPD and later SPD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Lots of infrastructure built from scratch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ion source, booster, collider and transfer lines, cryogenics, electricity, etc.)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project is approaching the most interesting times with first data taking with beams in the collider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6" r="38188" b="20601"/>
          <a:stretch/>
        </p:blipFill>
        <p:spPr>
          <a:xfrm>
            <a:off x="4643814" y="913471"/>
            <a:ext cx="4590317" cy="301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7717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Number Placeholder 7">
            <a:extLst>
              <a:ext uri="{FF2B5EF4-FFF2-40B4-BE49-F238E27FC236}">
                <a16:creationId xmlns:a16="http://schemas.microsoft.com/office/drawing/2014/main" id="{F750B6DC-7885-8638-14A3-AC6FA682D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3F34D5-CE10-43E9-9B25-65CD099B4340}" type="slidenum">
              <a:rPr kumimoji="0" lang="en-US" altLang="ru-RU" sz="1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ru-RU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1139" name="Line 2">
            <a:extLst>
              <a:ext uri="{FF2B5EF4-FFF2-40B4-BE49-F238E27FC236}">
                <a16:creationId xmlns:a16="http://schemas.microsoft.com/office/drawing/2014/main" id="{5507677E-9BA6-058C-B6C4-22CCC874CC3F}"/>
              </a:ext>
            </a:extLst>
          </p:cNvPr>
          <p:cNvSpPr>
            <a:spLocks noChangeShapeType="1"/>
          </p:cNvSpPr>
          <p:nvPr/>
        </p:nvSpPr>
        <p:spPr bwMode="auto">
          <a:xfrm rot="2580000">
            <a:off x="2260600" y="3354388"/>
            <a:ext cx="0" cy="3098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1140" name="Line 3">
            <a:extLst>
              <a:ext uri="{FF2B5EF4-FFF2-40B4-BE49-F238E27FC236}">
                <a16:creationId xmlns:a16="http://schemas.microsoft.com/office/drawing/2014/main" id="{C9066D77-9B9D-49DD-E53E-01E7A1CBA810}"/>
              </a:ext>
            </a:extLst>
          </p:cNvPr>
          <p:cNvSpPr>
            <a:spLocks noChangeShapeType="1"/>
          </p:cNvSpPr>
          <p:nvPr/>
        </p:nvSpPr>
        <p:spPr bwMode="auto">
          <a:xfrm rot="2580000">
            <a:off x="1835150" y="549275"/>
            <a:ext cx="0" cy="3098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1141" name="Group 4">
            <a:extLst>
              <a:ext uri="{FF2B5EF4-FFF2-40B4-BE49-F238E27FC236}">
                <a16:creationId xmlns:a16="http://schemas.microsoft.com/office/drawing/2014/main" id="{3FDF506A-506A-C7FA-66AD-625696C9AF2E}"/>
              </a:ext>
            </a:extLst>
          </p:cNvPr>
          <p:cNvGrpSpPr>
            <a:grpSpLocks/>
          </p:cNvGrpSpPr>
          <p:nvPr/>
        </p:nvGrpSpPr>
        <p:grpSpPr bwMode="auto">
          <a:xfrm rot="543536">
            <a:off x="581025" y="623888"/>
            <a:ext cx="3630613" cy="2481262"/>
            <a:chOff x="185" y="981"/>
            <a:chExt cx="2287" cy="1563"/>
          </a:xfrm>
        </p:grpSpPr>
        <p:sp>
          <p:nvSpPr>
            <p:cNvPr id="91244" name="Freeform 5">
              <a:extLst>
                <a:ext uri="{FF2B5EF4-FFF2-40B4-BE49-F238E27FC236}">
                  <a16:creationId xmlns:a16="http://schemas.microsoft.com/office/drawing/2014/main" id="{D6054DEC-912F-29F2-2724-62C7D9390FB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1893" y="981"/>
              <a:ext cx="253" cy="219"/>
            </a:xfrm>
            <a:custGeom>
              <a:avLst/>
              <a:gdLst>
                <a:gd name="T0" fmla="*/ 0 w 720"/>
                <a:gd name="T1" fmla="*/ 0 h 622"/>
                <a:gd name="T2" fmla="*/ 0 w 720"/>
                <a:gd name="T3" fmla="*/ 0 h 622"/>
                <a:gd name="T4" fmla="*/ 0 w 720"/>
                <a:gd name="T5" fmla="*/ 0 h 622"/>
                <a:gd name="T6" fmla="*/ 0 w 720"/>
                <a:gd name="T7" fmla="*/ 0 h 622"/>
                <a:gd name="T8" fmla="*/ 0 w 720"/>
                <a:gd name="T9" fmla="*/ 0 h 622"/>
                <a:gd name="T10" fmla="*/ 0 w 720"/>
                <a:gd name="T11" fmla="*/ 0 h 622"/>
                <a:gd name="T12" fmla="*/ 0 w 720"/>
                <a:gd name="T13" fmla="*/ 0 h 622"/>
                <a:gd name="T14" fmla="*/ 0 w 720"/>
                <a:gd name="T15" fmla="*/ 0 h 6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0" h="622">
                  <a:moveTo>
                    <a:pt x="430" y="0"/>
                  </a:moveTo>
                  <a:lnTo>
                    <a:pt x="177" y="379"/>
                  </a:lnTo>
                  <a:lnTo>
                    <a:pt x="0" y="379"/>
                  </a:lnTo>
                  <a:lnTo>
                    <a:pt x="168" y="622"/>
                  </a:lnTo>
                  <a:lnTo>
                    <a:pt x="631" y="379"/>
                  </a:lnTo>
                  <a:lnTo>
                    <a:pt x="465" y="382"/>
                  </a:lnTo>
                  <a:lnTo>
                    <a:pt x="720" y="0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round/>
              <a:headEnd/>
              <a:tailEnd/>
            </a:ln>
            <a:effectLst/>
            <a:scene3d>
              <a:camera prst="legacyPerspectiveTopRight">
                <a:rot lat="20099971" lon="21299971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  <a:contourClr>
                <a:schemeClr val="accent1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45" name="Line 6">
              <a:extLst>
                <a:ext uri="{FF2B5EF4-FFF2-40B4-BE49-F238E27FC236}">
                  <a16:creationId xmlns:a16="http://schemas.microsoft.com/office/drawing/2014/main" id="{5B5B090C-DBF2-88E9-3145-789D419D20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5" y="1211"/>
              <a:ext cx="438" cy="649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46" name="Line 7">
              <a:extLst>
                <a:ext uri="{FF2B5EF4-FFF2-40B4-BE49-F238E27FC236}">
                  <a16:creationId xmlns:a16="http://schemas.microsoft.com/office/drawing/2014/main" id="{AEE3416E-9B4C-5654-7EB7-9E489F99CD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7" y="1211"/>
              <a:ext cx="429" cy="639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47" name="Line 8">
              <a:extLst>
                <a:ext uri="{FF2B5EF4-FFF2-40B4-BE49-F238E27FC236}">
                  <a16:creationId xmlns:a16="http://schemas.microsoft.com/office/drawing/2014/main" id="{13C6768F-0031-EEE8-638F-08C60FAFCB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2" y="1347"/>
              <a:ext cx="1440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48" name="Line 9">
              <a:extLst>
                <a:ext uri="{FF2B5EF4-FFF2-40B4-BE49-F238E27FC236}">
                  <a16:creationId xmlns:a16="http://schemas.microsoft.com/office/drawing/2014/main" id="{4D5A5D3C-F139-A28F-05C2-8EA77B2054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8" y="2027"/>
              <a:ext cx="1012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49" name="AutoShape 10">
              <a:extLst>
                <a:ext uri="{FF2B5EF4-FFF2-40B4-BE49-F238E27FC236}">
                  <a16:creationId xmlns:a16="http://schemas.microsoft.com/office/drawing/2014/main" id="{D031444F-214F-73F5-42D5-0A9079BED8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" y="1208"/>
              <a:ext cx="2287" cy="1261"/>
            </a:xfrm>
            <a:prstGeom prst="parallelogram">
              <a:avLst>
                <a:gd name="adj" fmla="val 67289"/>
              </a:avLst>
            </a:prstGeom>
            <a:noFill/>
            <a:ln w="2857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1250" name="Line 11">
              <a:extLst>
                <a:ext uri="{FF2B5EF4-FFF2-40B4-BE49-F238E27FC236}">
                  <a16:creationId xmlns:a16="http://schemas.microsoft.com/office/drawing/2014/main" id="{35C9D95D-8704-2C37-CE2C-22D22CEE2E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5" y="2197"/>
              <a:ext cx="183" cy="27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51" name="Line 12">
              <a:extLst>
                <a:ext uri="{FF2B5EF4-FFF2-40B4-BE49-F238E27FC236}">
                  <a16:creationId xmlns:a16="http://schemas.microsoft.com/office/drawing/2014/main" id="{89AE2490-C382-8799-BA27-290CC58535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08" y="1211"/>
              <a:ext cx="532" cy="79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52" name="Freeform 13">
              <a:extLst>
                <a:ext uri="{FF2B5EF4-FFF2-40B4-BE49-F238E27FC236}">
                  <a16:creationId xmlns:a16="http://schemas.microsoft.com/office/drawing/2014/main" id="{6EE8AA03-7771-07A9-BA39-EBC99AAE075E}"/>
                </a:ext>
              </a:extLst>
            </p:cNvPr>
            <p:cNvSpPr>
              <a:spLocks/>
            </p:cNvSpPr>
            <p:nvPr/>
          </p:nvSpPr>
          <p:spPr bwMode="auto">
            <a:xfrm rot="10800000" flipV="1">
              <a:off x="887" y="1924"/>
              <a:ext cx="178" cy="506"/>
            </a:xfrm>
            <a:custGeom>
              <a:avLst/>
              <a:gdLst>
                <a:gd name="T0" fmla="*/ 1 w 252"/>
                <a:gd name="T1" fmla="*/ 2 h 715"/>
                <a:gd name="T2" fmla="*/ 1 w 252"/>
                <a:gd name="T3" fmla="*/ 1 h 715"/>
                <a:gd name="T4" fmla="*/ 1 w 252"/>
                <a:gd name="T5" fmla="*/ 1 h 715"/>
                <a:gd name="T6" fmla="*/ 1 w 252"/>
                <a:gd name="T7" fmla="*/ 1 h 715"/>
                <a:gd name="T8" fmla="*/ 1 w 252"/>
                <a:gd name="T9" fmla="*/ 1 h 715"/>
                <a:gd name="T10" fmla="*/ 1 w 252"/>
                <a:gd name="T11" fmla="*/ 1 h 715"/>
                <a:gd name="T12" fmla="*/ 1 w 252"/>
                <a:gd name="T13" fmla="*/ 1 h 715"/>
                <a:gd name="T14" fmla="*/ 1 w 252"/>
                <a:gd name="T15" fmla="*/ 1 h 715"/>
                <a:gd name="T16" fmla="*/ 1 w 252"/>
                <a:gd name="T17" fmla="*/ 1 h 715"/>
                <a:gd name="T18" fmla="*/ 1 w 252"/>
                <a:gd name="T19" fmla="*/ 2 h 715"/>
                <a:gd name="T20" fmla="*/ 1 w 252"/>
                <a:gd name="T21" fmla="*/ 2 h 715"/>
                <a:gd name="T22" fmla="*/ 1 w 252"/>
                <a:gd name="T23" fmla="*/ 2 h 7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52" h="715">
                  <a:moveTo>
                    <a:pt x="84" y="643"/>
                  </a:moveTo>
                  <a:cubicBezTo>
                    <a:pt x="64" y="611"/>
                    <a:pt x="38" y="568"/>
                    <a:pt x="24" y="519"/>
                  </a:cubicBezTo>
                  <a:cubicBezTo>
                    <a:pt x="10" y="470"/>
                    <a:pt x="0" y="403"/>
                    <a:pt x="1" y="351"/>
                  </a:cubicBezTo>
                  <a:cubicBezTo>
                    <a:pt x="2" y="299"/>
                    <a:pt x="14" y="251"/>
                    <a:pt x="30" y="205"/>
                  </a:cubicBezTo>
                  <a:cubicBezTo>
                    <a:pt x="46" y="159"/>
                    <a:pt x="77" y="106"/>
                    <a:pt x="100" y="73"/>
                  </a:cubicBezTo>
                  <a:cubicBezTo>
                    <a:pt x="123" y="40"/>
                    <a:pt x="163" y="0"/>
                    <a:pt x="166" y="4"/>
                  </a:cubicBezTo>
                  <a:cubicBezTo>
                    <a:pt x="198" y="57"/>
                    <a:pt x="212" y="120"/>
                    <a:pt x="225" y="171"/>
                  </a:cubicBezTo>
                  <a:cubicBezTo>
                    <a:pt x="239" y="226"/>
                    <a:pt x="246" y="280"/>
                    <a:pt x="249" y="337"/>
                  </a:cubicBezTo>
                  <a:cubicBezTo>
                    <a:pt x="252" y="394"/>
                    <a:pt x="249" y="464"/>
                    <a:pt x="241" y="514"/>
                  </a:cubicBezTo>
                  <a:cubicBezTo>
                    <a:pt x="233" y="564"/>
                    <a:pt x="216" y="603"/>
                    <a:pt x="199" y="636"/>
                  </a:cubicBezTo>
                  <a:cubicBezTo>
                    <a:pt x="182" y="669"/>
                    <a:pt x="142" y="715"/>
                    <a:pt x="142" y="712"/>
                  </a:cubicBezTo>
                  <a:cubicBezTo>
                    <a:pt x="142" y="711"/>
                    <a:pt x="104" y="675"/>
                    <a:pt x="84" y="643"/>
                  </a:cubicBezTo>
                  <a:close/>
                </a:path>
              </a:pathLst>
            </a:custGeom>
            <a:solidFill>
              <a:schemeClr val="bg1"/>
            </a:solidFill>
            <a:ln w="38100" cap="flat" cmpd="sng">
              <a:solidFill>
                <a:schemeClr val="bg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53" name="Line 14">
              <a:extLst>
                <a:ext uri="{FF2B5EF4-FFF2-40B4-BE49-F238E27FC236}">
                  <a16:creationId xmlns:a16="http://schemas.microsoft.com/office/drawing/2014/main" id="{FE2C8326-6CF4-9100-7399-556140B28E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92" y="1885"/>
              <a:ext cx="392" cy="58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91254" name="Group 15">
              <a:extLst>
                <a:ext uri="{FF2B5EF4-FFF2-40B4-BE49-F238E27FC236}">
                  <a16:creationId xmlns:a16="http://schemas.microsoft.com/office/drawing/2014/main" id="{630404F3-42A1-61E3-7B3F-1CD84FD35D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93" y="1091"/>
              <a:ext cx="726" cy="707"/>
              <a:chOff x="4551" y="901"/>
              <a:chExt cx="784" cy="763"/>
            </a:xfrm>
          </p:grpSpPr>
          <p:grpSp>
            <p:nvGrpSpPr>
              <p:cNvPr id="91320" name="Group 16">
                <a:extLst>
                  <a:ext uri="{FF2B5EF4-FFF2-40B4-BE49-F238E27FC236}">
                    <a16:creationId xmlns:a16="http://schemas.microsoft.com/office/drawing/2014/main" id="{F2B28039-005A-192B-D6BD-7EA4CE6468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51" y="901"/>
                <a:ext cx="784" cy="763"/>
                <a:chOff x="4551" y="901"/>
                <a:chExt cx="784" cy="763"/>
              </a:xfrm>
            </p:grpSpPr>
            <p:sp>
              <p:nvSpPr>
                <p:cNvPr id="91322" name="Oval 17">
                  <a:extLst>
                    <a:ext uri="{FF2B5EF4-FFF2-40B4-BE49-F238E27FC236}">
                      <a16:creationId xmlns:a16="http://schemas.microsoft.com/office/drawing/2014/main" id="{73D54CD0-A596-11C7-7E1B-31A607EED1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9" y="902"/>
                  <a:ext cx="749" cy="74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1323" name="Oval 18">
                  <a:extLst>
                    <a:ext uri="{FF2B5EF4-FFF2-40B4-BE49-F238E27FC236}">
                      <a16:creationId xmlns:a16="http://schemas.microsoft.com/office/drawing/2014/main" id="{F8206781-DB43-881F-A52E-EA637FBBDA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9" y="901"/>
                  <a:ext cx="749" cy="749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chemeClr val="bg1"/>
                          </a:gs>
                          <a:gs pos="100000">
                            <a:schemeClr val="accent2"/>
                          </a:gs>
                        </a:gsLst>
                        <a:path path="shape">
                          <a:fillToRect l="50000" t="50000" r="50000" b="50000"/>
                        </a:path>
                      </a:gra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1324" name="Freeform 19">
                  <a:extLst>
                    <a:ext uri="{FF2B5EF4-FFF2-40B4-BE49-F238E27FC236}">
                      <a16:creationId xmlns:a16="http://schemas.microsoft.com/office/drawing/2014/main" id="{2082C8A4-DA81-8CD0-8950-ABAB52A989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51" y="1206"/>
                  <a:ext cx="784" cy="458"/>
                </a:xfrm>
                <a:custGeom>
                  <a:avLst/>
                  <a:gdLst>
                    <a:gd name="T0" fmla="*/ 2 w 1026"/>
                    <a:gd name="T1" fmla="*/ 2 h 600"/>
                    <a:gd name="T2" fmla="*/ 2 w 1026"/>
                    <a:gd name="T3" fmla="*/ 2 h 600"/>
                    <a:gd name="T4" fmla="*/ 3 w 1026"/>
                    <a:gd name="T5" fmla="*/ 3 h 600"/>
                    <a:gd name="T6" fmla="*/ 5 w 1026"/>
                    <a:gd name="T7" fmla="*/ 3 h 600"/>
                    <a:gd name="T8" fmla="*/ 6 w 1026"/>
                    <a:gd name="T9" fmla="*/ 3 h 600"/>
                    <a:gd name="T10" fmla="*/ 8 w 1026"/>
                    <a:gd name="T11" fmla="*/ 2 h 600"/>
                    <a:gd name="T12" fmla="*/ 9 w 1026"/>
                    <a:gd name="T13" fmla="*/ 2 h 600"/>
                    <a:gd name="T14" fmla="*/ 11 w 1026"/>
                    <a:gd name="T15" fmla="*/ 2 h 600"/>
                    <a:gd name="T16" fmla="*/ 11 w 1026"/>
                    <a:gd name="T17" fmla="*/ 2 h 600"/>
                    <a:gd name="T18" fmla="*/ 11 w 1026"/>
                    <a:gd name="T19" fmla="*/ 3 h 600"/>
                    <a:gd name="T20" fmla="*/ 9 w 1026"/>
                    <a:gd name="T21" fmla="*/ 4 h 600"/>
                    <a:gd name="T22" fmla="*/ 8 w 1026"/>
                    <a:gd name="T23" fmla="*/ 5 h 600"/>
                    <a:gd name="T24" fmla="*/ 8 w 1026"/>
                    <a:gd name="T25" fmla="*/ 5 h 600"/>
                    <a:gd name="T26" fmla="*/ 6 w 1026"/>
                    <a:gd name="T27" fmla="*/ 6 h 600"/>
                    <a:gd name="T28" fmla="*/ 5 w 1026"/>
                    <a:gd name="T29" fmla="*/ 6 h 600"/>
                    <a:gd name="T30" fmla="*/ 3 w 1026"/>
                    <a:gd name="T31" fmla="*/ 5 h 600"/>
                    <a:gd name="T32" fmla="*/ 2 w 1026"/>
                    <a:gd name="T33" fmla="*/ 5 h 600"/>
                    <a:gd name="T34" fmla="*/ 2 w 1026"/>
                    <a:gd name="T35" fmla="*/ 4 h 600"/>
                    <a:gd name="T36" fmla="*/ 2 w 1026"/>
                    <a:gd name="T37" fmla="*/ 2 h 600"/>
                    <a:gd name="T38" fmla="*/ 1 w 1026"/>
                    <a:gd name="T39" fmla="*/ 2 h 600"/>
                    <a:gd name="T40" fmla="*/ 2 w 1026"/>
                    <a:gd name="T41" fmla="*/ 2 h 6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026" h="600">
                      <a:moveTo>
                        <a:pt x="43" y="123"/>
                      </a:moveTo>
                      <a:cubicBezTo>
                        <a:pt x="61" y="136"/>
                        <a:pt x="84" y="160"/>
                        <a:pt x="120" y="181"/>
                      </a:cubicBezTo>
                      <a:cubicBezTo>
                        <a:pt x="156" y="202"/>
                        <a:pt x="210" y="233"/>
                        <a:pt x="262" y="250"/>
                      </a:cubicBezTo>
                      <a:cubicBezTo>
                        <a:pt x="314" y="267"/>
                        <a:pt x="370" y="279"/>
                        <a:pt x="432" y="280"/>
                      </a:cubicBezTo>
                      <a:cubicBezTo>
                        <a:pt x="494" y="281"/>
                        <a:pt x="573" y="272"/>
                        <a:pt x="634" y="259"/>
                      </a:cubicBezTo>
                      <a:cubicBezTo>
                        <a:pt x="695" y="246"/>
                        <a:pt x="749" y="229"/>
                        <a:pt x="799" y="201"/>
                      </a:cubicBezTo>
                      <a:cubicBezTo>
                        <a:pt x="849" y="173"/>
                        <a:pt x="899" y="122"/>
                        <a:pt x="937" y="90"/>
                      </a:cubicBezTo>
                      <a:cubicBezTo>
                        <a:pt x="975" y="58"/>
                        <a:pt x="1012" y="0"/>
                        <a:pt x="1026" y="9"/>
                      </a:cubicBezTo>
                      <a:cubicBezTo>
                        <a:pt x="1021" y="13"/>
                        <a:pt x="1025" y="101"/>
                        <a:pt x="1019" y="144"/>
                      </a:cubicBezTo>
                      <a:cubicBezTo>
                        <a:pt x="1013" y="187"/>
                        <a:pt x="1007" y="227"/>
                        <a:pt x="992" y="267"/>
                      </a:cubicBezTo>
                      <a:cubicBezTo>
                        <a:pt x="978" y="307"/>
                        <a:pt x="952" y="351"/>
                        <a:pt x="929" y="384"/>
                      </a:cubicBezTo>
                      <a:cubicBezTo>
                        <a:pt x="907" y="417"/>
                        <a:pt x="886" y="440"/>
                        <a:pt x="857" y="467"/>
                      </a:cubicBezTo>
                      <a:cubicBezTo>
                        <a:pt x="827" y="493"/>
                        <a:pt x="790" y="521"/>
                        <a:pt x="749" y="542"/>
                      </a:cubicBezTo>
                      <a:cubicBezTo>
                        <a:pt x="708" y="562"/>
                        <a:pt x="659" y="580"/>
                        <a:pt x="610" y="588"/>
                      </a:cubicBezTo>
                      <a:cubicBezTo>
                        <a:pt x="561" y="596"/>
                        <a:pt x="505" y="600"/>
                        <a:pt x="455" y="594"/>
                      </a:cubicBezTo>
                      <a:cubicBezTo>
                        <a:pt x="404" y="588"/>
                        <a:pt x="353" y="572"/>
                        <a:pt x="310" y="553"/>
                      </a:cubicBezTo>
                      <a:cubicBezTo>
                        <a:pt x="267" y="533"/>
                        <a:pt x="229" y="510"/>
                        <a:pt x="193" y="479"/>
                      </a:cubicBezTo>
                      <a:cubicBezTo>
                        <a:pt x="157" y="448"/>
                        <a:pt x="121" y="408"/>
                        <a:pt x="95" y="368"/>
                      </a:cubicBezTo>
                      <a:cubicBezTo>
                        <a:pt x="69" y="328"/>
                        <a:pt x="52" y="286"/>
                        <a:pt x="36" y="237"/>
                      </a:cubicBezTo>
                      <a:cubicBezTo>
                        <a:pt x="20" y="188"/>
                        <a:pt x="0" y="92"/>
                        <a:pt x="1" y="73"/>
                      </a:cubicBezTo>
                      <a:lnTo>
                        <a:pt x="43" y="123"/>
                      </a:lnTo>
                      <a:close/>
                    </a:path>
                  </a:pathLst>
                </a:cu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1325" name="Freeform 20">
                  <a:extLst>
                    <a:ext uri="{FF2B5EF4-FFF2-40B4-BE49-F238E27FC236}">
                      <a16:creationId xmlns:a16="http://schemas.microsoft.com/office/drawing/2014/main" id="{D7D3934E-AFCD-6773-1698-628B41AA01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9" y="1225"/>
                  <a:ext cx="748" cy="196"/>
                </a:xfrm>
                <a:custGeom>
                  <a:avLst/>
                  <a:gdLst>
                    <a:gd name="T0" fmla="*/ 0 w 979"/>
                    <a:gd name="T1" fmla="*/ 2 h 257"/>
                    <a:gd name="T2" fmla="*/ 2 w 979"/>
                    <a:gd name="T3" fmla="*/ 2 h 257"/>
                    <a:gd name="T4" fmla="*/ 3 w 979"/>
                    <a:gd name="T5" fmla="*/ 2 h 257"/>
                    <a:gd name="T6" fmla="*/ 4 w 979"/>
                    <a:gd name="T7" fmla="*/ 3 h 257"/>
                    <a:gd name="T8" fmla="*/ 6 w 979"/>
                    <a:gd name="T9" fmla="*/ 2 h 257"/>
                    <a:gd name="T10" fmla="*/ 8 w 979"/>
                    <a:gd name="T11" fmla="*/ 2 h 257"/>
                    <a:gd name="T12" fmla="*/ 10 w 979"/>
                    <a:gd name="T13" fmla="*/ 0 h 25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979" h="257">
                      <a:moveTo>
                        <a:pt x="0" y="78"/>
                      </a:moveTo>
                      <a:cubicBezTo>
                        <a:pt x="17" y="92"/>
                        <a:pt x="57" y="134"/>
                        <a:pt x="101" y="160"/>
                      </a:cubicBezTo>
                      <a:cubicBezTo>
                        <a:pt x="145" y="186"/>
                        <a:pt x="213" y="216"/>
                        <a:pt x="263" y="232"/>
                      </a:cubicBezTo>
                      <a:cubicBezTo>
                        <a:pt x="313" y="248"/>
                        <a:pt x="347" y="255"/>
                        <a:pt x="404" y="256"/>
                      </a:cubicBezTo>
                      <a:cubicBezTo>
                        <a:pt x="461" y="257"/>
                        <a:pt x="542" y="254"/>
                        <a:pt x="608" y="238"/>
                      </a:cubicBezTo>
                      <a:cubicBezTo>
                        <a:pt x="674" y="222"/>
                        <a:pt x="738" y="200"/>
                        <a:pt x="800" y="160"/>
                      </a:cubicBezTo>
                      <a:cubicBezTo>
                        <a:pt x="862" y="120"/>
                        <a:pt x="942" y="33"/>
                        <a:pt x="979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1321" name="Freeform 21">
                <a:extLst>
                  <a:ext uri="{FF2B5EF4-FFF2-40B4-BE49-F238E27FC236}">
                    <a16:creationId xmlns:a16="http://schemas.microsoft.com/office/drawing/2014/main" id="{4FE432B4-F422-E63A-E756-85842BA4C2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5" y="1006"/>
                <a:ext cx="192" cy="546"/>
              </a:xfrm>
              <a:custGeom>
                <a:avLst/>
                <a:gdLst>
                  <a:gd name="T0" fmla="*/ 2 w 252"/>
                  <a:gd name="T1" fmla="*/ 6 h 715"/>
                  <a:gd name="T2" fmla="*/ 2 w 252"/>
                  <a:gd name="T3" fmla="*/ 5 h 715"/>
                  <a:gd name="T4" fmla="*/ 1 w 252"/>
                  <a:gd name="T5" fmla="*/ 4 h 715"/>
                  <a:gd name="T6" fmla="*/ 2 w 252"/>
                  <a:gd name="T7" fmla="*/ 2 h 715"/>
                  <a:gd name="T8" fmla="*/ 2 w 252"/>
                  <a:gd name="T9" fmla="*/ 2 h 715"/>
                  <a:gd name="T10" fmla="*/ 2 w 252"/>
                  <a:gd name="T11" fmla="*/ 2 h 715"/>
                  <a:gd name="T12" fmla="*/ 2 w 252"/>
                  <a:gd name="T13" fmla="*/ 2 h 715"/>
                  <a:gd name="T14" fmla="*/ 2 w 252"/>
                  <a:gd name="T15" fmla="*/ 4 h 715"/>
                  <a:gd name="T16" fmla="*/ 2 w 252"/>
                  <a:gd name="T17" fmla="*/ 5 h 715"/>
                  <a:gd name="T18" fmla="*/ 2 w 252"/>
                  <a:gd name="T19" fmla="*/ 6 h 715"/>
                  <a:gd name="T20" fmla="*/ 2 w 252"/>
                  <a:gd name="T21" fmla="*/ 7 h 715"/>
                  <a:gd name="T22" fmla="*/ 2 w 252"/>
                  <a:gd name="T23" fmla="*/ 6 h 71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1255" name="Line 22">
              <a:extLst>
                <a:ext uri="{FF2B5EF4-FFF2-40B4-BE49-F238E27FC236}">
                  <a16:creationId xmlns:a16="http://schemas.microsoft.com/office/drawing/2014/main" id="{704F9350-3C43-F5C3-6B57-1E2FB62115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3" y="1208"/>
              <a:ext cx="593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56" name="Line 23">
              <a:extLst>
                <a:ext uri="{FF2B5EF4-FFF2-40B4-BE49-F238E27FC236}">
                  <a16:creationId xmlns:a16="http://schemas.microsoft.com/office/drawing/2014/main" id="{068BC4CD-2B42-C435-2AFE-2944B3199C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59" y="1347"/>
              <a:ext cx="426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57" name="Line 24">
              <a:extLst>
                <a:ext uri="{FF2B5EF4-FFF2-40B4-BE49-F238E27FC236}">
                  <a16:creationId xmlns:a16="http://schemas.microsoft.com/office/drawing/2014/main" id="{18F63028-550F-A6C5-55AC-7F007FA4F0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8" y="1482"/>
              <a:ext cx="844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58" name="Line 25">
              <a:extLst>
                <a:ext uri="{FF2B5EF4-FFF2-40B4-BE49-F238E27FC236}">
                  <a16:creationId xmlns:a16="http://schemas.microsoft.com/office/drawing/2014/main" id="{A7C428C3-B83D-074B-4081-5A0ED1A51D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61" y="1430"/>
              <a:ext cx="230" cy="34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59" name="Line 26">
              <a:extLst>
                <a:ext uri="{FF2B5EF4-FFF2-40B4-BE49-F238E27FC236}">
                  <a16:creationId xmlns:a16="http://schemas.microsoft.com/office/drawing/2014/main" id="{540EA037-2AA7-E7EC-3515-3654513472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7" y="1619"/>
              <a:ext cx="1442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60" name="Line 27">
              <a:extLst>
                <a:ext uri="{FF2B5EF4-FFF2-40B4-BE49-F238E27FC236}">
                  <a16:creationId xmlns:a16="http://schemas.microsoft.com/office/drawing/2014/main" id="{16C529A9-067B-18BB-D543-29295EC6F2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94" y="1208"/>
              <a:ext cx="843" cy="125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61" name="Line 28">
              <a:extLst>
                <a:ext uri="{FF2B5EF4-FFF2-40B4-BE49-F238E27FC236}">
                  <a16:creationId xmlns:a16="http://schemas.microsoft.com/office/drawing/2014/main" id="{4E92B3C9-A74A-3769-540F-04A7365C4B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5" y="1755"/>
              <a:ext cx="1442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91262" name="Group 29">
              <a:extLst>
                <a:ext uri="{FF2B5EF4-FFF2-40B4-BE49-F238E27FC236}">
                  <a16:creationId xmlns:a16="http://schemas.microsoft.com/office/drawing/2014/main" id="{409B19AF-EF39-65C3-CC06-876EF06AC1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8" y="1486"/>
              <a:ext cx="346" cy="698"/>
              <a:chOff x="4146" y="1327"/>
              <a:chExt cx="374" cy="753"/>
            </a:xfrm>
          </p:grpSpPr>
          <p:sp>
            <p:nvSpPr>
              <p:cNvPr id="91316" name="Oval 30">
                <a:extLst>
                  <a:ext uri="{FF2B5EF4-FFF2-40B4-BE49-F238E27FC236}">
                    <a16:creationId xmlns:a16="http://schemas.microsoft.com/office/drawing/2014/main" id="{7BD2E2AC-5D1E-C25F-A98B-812CC6CAD3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6" y="1328"/>
                <a:ext cx="373" cy="750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33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1317" name="Freeform 31">
                <a:extLst>
                  <a:ext uri="{FF2B5EF4-FFF2-40B4-BE49-F238E27FC236}">
                    <a16:creationId xmlns:a16="http://schemas.microsoft.com/office/drawing/2014/main" id="{38AC9C5F-0AF6-BD21-8EBC-2CCA578BFA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6" y="1686"/>
                <a:ext cx="374" cy="394"/>
              </a:xfrm>
              <a:custGeom>
                <a:avLst/>
                <a:gdLst>
                  <a:gd name="T0" fmla="*/ 2 w 489"/>
                  <a:gd name="T1" fmla="*/ 2 h 515"/>
                  <a:gd name="T2" fmla="*/ 2 w 489"/>
                  <a:gd name="T3" fmla="*/ 2 h 515"/>
                  <a:gd name="T4" fmla="*/ 2 w 489"/>
                  <a:gd name="T5" fmla="*/ 2 h 515"/>
                  <a:gd name="T6" fmla="*/ 2 w 489"/>
                  <a:gd name="T7" fmla="*/ 2 h 515"/>
                  <a:gd name="T8" fmla="*/ 2 w 489"/>
                  <a:gd name="T9" fmla="*/ 2 h 515"/>
                  <a:gd name="T10" fmla="*/ 3 w 489"/>
                  <a:gd name="T11" fmla="*/ 2 h 515"/>
                  <a:gd name="T12" fmla="*/ 4 w 489"/>
                  <a:gd name="T13" fmla="*/ 2 h 515"/>
                  <a:gd name="T14" fmla="*/ 5 w 489"/>
                  <a:gd name="T15" fmla="*/ 2 h 515"/>
                  <a:gd name="T16" fmla="*/ 5 w 489"/>
                  <a:gd name="T17" fmla="*/ 2 h 515"/>
                  <a:gd name="T18" fmla="*/ 5 w 489"/>
                  <a:gd name="T19" fmla="*/ 2 h 515"/>
                  <a:gd name="T20" fmla="*/ 5 w 489"/>
                  <a:gd name="T21" fmla="*/ 2 h 515"/>
                  <a:gd name="T22" fmla="*/ 5 w 489"/>
                  <a:gd name="T23" fmla="*/ 3 h 515"/>
                  <a:gd name="T24" fmla="*/ 4 w 489"/>
                  <a:gd name="T25" fmla="*/ 4 h 515"/>
                  <a:gd name="T26" fmla="*/ 4 w 489"/>
                  <a:gd name="T27" fmla="*/ 5 h 515"/>
                  <a:gd name="T28" fmla="*/ 3 w 489"/>
                  <a:gd name="T29" fmla="*/ 5 h 515"/>
                  <a:gd name="T30" fmla="*/ 2 w 489"/>
                  <a:gd name="T31" fmla="*/ 5 h 515"/>
                  <a:gd name="T32" fmla="*/ 2 w 489"/>
                  <a:gd name="T33" fmla="*/ 5 h 515"/>
                  <a:gd name="T34" fmla="*/ 2 w 489"/>
                  <a:gd name="T35" fmla="*/ 4 h 515"/>
                  <a:gd name="T36" fmla="*/ 2 w 489"/>
                  <a:gd name="T37" fmla="*/ 3 h 515"/>
                  <a:gd name="T38" fmla="*/ 2 w 489"/>
                  <a:gd name="T39" fmla="*/ 2 h 515"/>
                  <a:gd name="T40" fmla="*/ 0 w 489"/>
                  <a:gd name="T41" fmla="*/ 2 h 515"/>
                  <a:gd name="T42" fmla="*/ 2 w 489"/>
                  <a:gd name="T43" fmla="*/ 2 h 51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489" h="515">
                    <a:moveTo>
                      <a:pt x="13" y="46"/>
                    </a:moveTo>
                    <a:cubicBezTo>
                      <a:pt x="24" y="55"/>
                      <a:pt x="47" y="72"/>
                      <a:pt x="65" y="81"/>
                    </a:cubicBezTo>
                    <a:cubicBezTo>
                      <a:pt x="83" y="90"/>
                      <a:pt x="103" y="92"/>
                      <a:pt x="121" y="97"/>
                    </a:cubicBezTo>
                    <a:cubicBezTo>
                      <a:pt x="139" y="102"/>
                      <a:pt x="156" y="109"/>
                      <a:pt x="176" y="112"/>
                    </a:cubicBezTo>
                    <a:cubicBezTo>
                      <a:pt x="196" y="115"/>
                      <a:pt x="218" y="115"/>
                      <a:pt x="241" y="114"/>
                    </a:cubicBezTo>
                    <a:cubicBezTo>
                      <a:pt x="264" y="113"/>
                      <a:pt x="289" y="109"/>
                      <a:pt x="313" y="103"/>
                    </a:cubicBezTo>
                    <a:cubicBezTo>
                      <a:pt x="337" y="97"/>
                      <a:pt x="362" y="90"/>
                      <a:pt x="385" y="78"/>
                    </a:cubicBezTo>
                    <a:cubicBezTo>
                      <a:pt x="408" y="66"/>
                      <a:pt x="435" y="41"/>
                      <a:pt x="452" y="29"/>
                    </a:cubicBezTo>
                    <a:cubicBezTo>
                      <a:pt x="469" y="17"/>
                      <a:pt x="479" y="0"/>
                      <a:pt x="485" y="7"/>
                    </a:cubicBezTo>
                    <a:cubicBezTo>
                      <a:pt x="483" y="11"/>
                      <a:pt x="489" y="40"/>
                      <a:pt x="487" y="70"/>
                    </a:cubicBezTo>
                    <a:cubicBezTo>
                      <a:pt x="485" y="100"/>
                      <a:pt x="481" y="151"/>
                      <a:pt x="474" y="190"/>
                    </a:cubicBezTo>
                    <a:cubicBezTo>
                      <a:pt x="467" y="229"/>
                      <a:pt x="455" y="272"/>
                      <a:pt x="444" y="304"/>
                    </a:cubicBezTo>
                    <a:cubicBezTo>
                      <a:pt x="433" y="336"/>
                      <a:pt x="423" y="359"/>
                      <a:pt x="408" y="385"/>
                    </a:cubicBezTo>
                    <a:cubicBezTo>
                      <a:pt x="394" y="411"/>
                      <a:pt x="376" y="438"/>
                      <a:pt x="356" y="458"/>
                    </a:cubicBezTo>
                    <a:cubicBezTo>
                      <a:pt x="336" y="478"/>
                      <a:pt x="313" y="495"/>
                      <a:pt x="289" y="503"/>
                    </a:cubicBezTo>
                    <a:cubicBezTo>
                      <a:pt x="265" y="511"/>
                      <a:pt x="238" y="515"/>
                      <a:pt x="214" y="509"/>
                    </a:cubicBezTo>
                    <a:cubicBezTo>
                      <a:pt x="189" y="503"/>
                      <a:pt x="164" y="488"/>
                      <a:pt x="143" y="469"/>
                    </a:cubicBezTo>
                    <a:cubicBezTo>
                      <a:pt x="122" y="450"/>
                      <a:pt x="104" y="427"/>
                      <a:pt x="87" y="397"/>
                    </a:cubicBezTo>
                    <a:cubicBezTo>
                      <a:pt x="69" y="367"/>
                      <a:pt x="52" y="328"/>
                      <a:pt x="39" y="289"/>
                    </a:cubicBezTo>
                    <a:cubicBezTo>
                      <a:pt x="27" y="250"/>
                      <a:pt x="17" y="204"/>
                      <a:pt x="10" y="161"/>
                    </a:cubicBezTo>
                    <a:cubicBezTo>
                      <a:pt x="4" y="118"/>
                      <a:pt x="0" y="47"/>
                      <a:pt x="0" y="28"/>
                    </a:cubicBezTo>
                    <a:lnTo>
                      <a:pt x="13" y="46"/>
                    </a:lnTo>
                    <a:close/>
                  </a:path>
                </a:pathLst>
              </a:cu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318" name="Freeform 32">
                <a:extLst>
                  <a:ext uri="{FF2B5EF4-FFF2-40B4-BE49-F238E27FC236}">
                    <a16:creationId xmlns:a16="http://schemas.microsoft.com/office/drawing/2014/main" id="{01270535-C99F-C715-83A8-98EA2CA90D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6" y="1688"/>
                <a:ext cx="372" cy="84"/>
              </a:xfrm>
              <a:custGeom>
                <a:avLst/>
                <a:gdLst>
                  <a:gd name="T0" fmla="*/ 0 w 979"/>
                  <a:gd name="T1" fmla="*/ 0 h 257"/>
                  <a:gd name="T2" fmla="*/ 0 w 979"/>
                  <a:gd name="T3" fmla="*/ 0 h 257"/>
                  <a:gd name="T4" fmla="*/ 0 w 979"/>
                  <a:gd name="T5" fmla="*/ 0 h 257"/>
                  <a:gd name="T6" fmla="*/ 0 w 979"/>
                  <a:gd name="T7" fmla="*/ 0 h 257"/>
                  <a:gd name="T8" fmla="*/ 0 w 979"/>
                  <a:gd name="T9" fmla="*/ 0 h 257"/>
                  <a:gd name="T10" fmla="*/ 0 w 979"/>
                  <a:gd name="T11" fmla="*/ 0 h 257"/>
                  <a:gd name="T12" fmla="*/ 0 w 979"/>
                  <a:gd name="T13" fmla="*/ 0 h 25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979" h="257">
                    <a:moveTo>
                      <a:pt x="0" y="78"/>
                    </a:moveTo>
                    <a:cubicBezTo>
                      <a:pt x="17" y="92"/>
                      <a:pt x="57" y="134"/>
                      <a:pt x="101" y="160"/>
                    </a:cubicBezTo>
                    <a:cubicBezTo>
                      <a:pt x="145" y="186"/>
                      <a:pt x="213" y="216"/>
                      <a:pt x="263" y="232"/>
                    </a:cubicBezTo>
                    <a:cubicBezTo>
                      <a:pt x="313" y="248"/>
                      <a:pt x="347" y="255"/>
                      <a:pt x="404" y="256"/>
                    </a:cubicBezTo>
                    <a:cubicBezTo>
                      <a:pt x="461" y="257"/>
                      <a:pt x="542" y="254"/>
                      <a:pt x="608" y="238"/>
                    </a:cubicBezTo>
                    <a:cubicBezTo>
                      <a:pt x="674" y="222"/>
                      <a:pt x="738" y="200"/>
                      <a:pt x="800" y="160"/>
                    </a:cubicBezTo>
                    <a:cubicBezTo>
                      <a:pt x="862" y="120"/>
                      <a:pt x="942" y="33"/>
                      <a:pt x="979" y="0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319" name="Oval 33">
                <a:extLst>
                  <a:ext uri="{FF2B5EF4-FFF2-40B4-BE49-F238E27FC236}">
                    <a16:creationId xmlns:a16="http://schemas.microsoft.com/office/drawing/2014/main" id="{6E907802-D6F5-2B38-6116-3B6F8F9DDE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6" y="1327"/>
                <a:ext cx="373" cy="75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accent2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1263" name="Line 34">
              <a:extLst>
                <a:ext uri="{FF2B5EF4-FFF2-40B4-BE49-F238E27FC236}">
                  <a16:creationId xmlns:a16="http://schemas.microsoft.com/office/drawing/2014/main" id="{8C72E326-E468-A131-9344-F3A44C6DEF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13" y="1523"/>
              <a:ext cx="633" cy="943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64" name="Line 35">
              <a:extLst>
                <a:ext uri="{FF2B5EF4-FFF2-40B4-BE49-F238E27FC236}">
                  <a16:creationId xmlns:a16="http://schemas.microsoft.com/office/drawing/2014/main" id="{19293C78-09F9-2C32-AA0D-6A6AE66F1A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10" y="1576"/>
              <a:ext cx="597" cy="88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65" name="Line 36">
              <a:extLst>
                <a:ext uri="{FF2B5EF4-FFF2-40B4-BE49-F238E27FC236}">
                  <a16:creationId xmlns:a16="http://schemas.microsoft.com/office/drawing/2014/main" id="{A32C9824-F41F-77E8-41EF-A9D6D0C9BE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1" y="1890"/>
              <a:ext cx="663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66" name="Line 37">
              <a:extLst>
                <a:ext uri="{FF2B5EF4-FFF2-40B4-BE49-F238E27FC236}">
                  <a16:creationId xmlns:a16="http://schemas.microsoft.com/office/drawing/2014/main" id="{DF794579-F9DD-E8BA-FEBD-6412C42F04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95" y="1873"/>
              <a:ext cx="400" cy="59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67" name="Line 38">
              <a:extLst>
                <a:ext uri="{FF2B5EF4-FFF2-40B4-BE49-F238E27FC236}">
                  <a16:creationId xmlns:a16="http://schemas.microsoft.com/office/drawing/2014/main" id="{8B91C59D-9F77-4D60-B3CC-79A26904B0F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86" y="1884"/>
              <a:ext cx="98" cy="14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68" name="Line 39">
              <a:extLst>
                <a:ext uri="{FF2B5EF4-FFF2-40B4-BE49-F238E27FC236}">
                  <a16:creationId xmlns:a16="http://schemas.microsoft.com/office/drawing/2014/main" id="{DE61AFAF-C18B-E5A5-54B8-1BA0A6AD54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1891"/>
              <a:ext cx="337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91269" name="Group 40">
              <a:extLst>
                <a:ext uri="{FF2B5EF4-FFF2-40B4-BE49-F238E27FC236}">
                  <a16:creationId xmlns:a16="http://schemas.microsoft.com/office/drawing/2014/main" id="{DB87B58E-D5F2-4AAB-B563-2C2926018C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" y="1834"/>
              <a:ext cx="719" cy="708"/>
              <a:chOff x="3329" y="1703"/>
              <a:chExt cx="776" cy="764"/>
            </a:xfrm>
          </p:grpSpPr>
          <p:sp>
            <p:nvSpPr>
              <p:cNvPr id="91310" name="Oval 41">
                <a:extLst>
                  <a:ext uri="{FF2B5EF4-FFF2-40B4-BE49-F238E27FC236}">
                    <a16:creationId xmlns:a16="http://schemas.microsoft.com/office/drawing/2014/main" id="{D3727D09-D32A-4AC9-AEA6-586D56BF38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0" y="1704"/>
                <a:ext cx="749" cy="749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1311" name="Oval 42">
                <a:extLst>
                  <a:ext uri="{FF2B5EF4-FFF2-40B4-BE49-F238E27FC236}">
                    <a16:creationId xmlns:a16="http://schemas.microsoft.com/office/drawing/2014/main" id="{431D8C1F-EE70-5E95-A49F-5C3B4F36E9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8" y="1703"/>
                <a:ext cx="749" cy="749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/>
                        </a:gs>
                        <a:gs pos="100000">
                          <a:schemeClr val="accent2"/>
                        </a:gs>
                      </a:gsLst>
                      <a:path path="shape">
                        <a:fillToRect l="50000" t="50000" r="50000" b="50000"/>
                      </a:path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ru-RU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1312" name="Freeform 43">
                <a:extLst>
                  <a:ext uri="{FF2B5EF4-FFF2-40B4-BE49-F238E27FC236}">
                    <a16:creationId xmlns:a16="http://schemas.microsoft.com/office/drawing/2014/main" id="{8FFDA677-67C6-E8D2-AD0D-BE28DEAF49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9" y="2014"/>
                <a:ext cx="776" cy="453"/>
              </a:xfrm>
              <a:custGeom>
                <a:avLst/>
                <a:gdLst>
                  <a:gd name="T0" fmla="*/ 2 w 982"/>
                  <a:gd name="T1" fmla="*/ 2 h 568"/>
                  <a:gd name="T2" fmla="*/ 2 w 982"/>
                  <a:gd name="T3" fmla="*/ 4 h 568"/>
                  <a:gd name="T4" fmla="*/ 5 w 982"/>
                  <a:gd name="T5" fmla="*/ 5 h 568"/>
                  <a:gd name="T6" fmla="*/ 7 w 982"/>
                  <a:gd name="T7" fmla="*/ 6 h 568"/>
                  <a:gd name="T8" fmla="*/ 10 w 982"/>
                  <a:gd name="T9" fmla="*/ 6 h 568"/>
                  <a:gd name="T10" fmla="*/ 13 w 982"/>
                  <a:gd name="T11" fmla="*/ 4 h 568"/>
                  <a:gd name="T12" fmla="*/ 17 w 982"/>
                  <a:gd name="T13" fmla="*/ 2 h 568"/>
                  <a:gd name="T14" fmla="*/ 17 w 982"/>
                  <a:gd name="T15" fmla="*/ 2 h 568"/>
                  <a:gd name="T16" fmla="*/ 17 w 982"/>
                  <a:gd name="T17" fmla="*/ 2 h 568"/>
                  <a:gd name="T18" fmla="*/ 17 w 982"/>
                  <a:gd name="T19" fmla="*/ 6 h 568"/>
                  <a:gd name="T20" fmla="*/ 17 w 982"/>
                  <a:gd name="T21" fmla="*/ 8 h 568"/>
                  <a:gd name="T22" fmla="*/ 15 w 982"/>
                  <a:gd name="T23" fmla="*/ 9 h 568"/>
                  <a:gd name="T24" fmla="*/ 13 w 982"/>
                  <a:gd name="T25" fmla="*/ 11 h 568"/>
                  <a:gd name="T26" fmla="*/ 10 w 982"/>
                  <a:gd name="T27" fmla="*/ 12 h 568"/>
                  <a:gd name="T28" fmla="*/ 8 w 982"/>
                  <a:gd name="T29" fmla="*/ 12 h 568"/>
                  <a:gd name="T30" fmla="*/ 5 w 982"/>
                  <a:gd name="T31" fmla="*/ 11 h 568"/>
                  <a:gd name="T32" fmla="*/ 3 w 982"/>
                  <a:gd name="T33" fmla="*/ 10 h 568"/>
                  <a:gd name="T34" fmla="*/ 2 w 982"/>
                  <a:gd name="T35" fmla="*/ 7 h 568"/>
                  <a:gd name="T36" fmla="*/ 2 w 982"/>
                  <a:gd name="T37" fmla="*/ 5 h 568"/>
                  <a:gd name="T38" fmla="*/ 0 w 982"/>
                  <a:gd name="T39" fmla="*/ 2 h 568"/>
                  <a:gd name="T40" fmla="*/ 2 w 982"/>
                  <a:gd name="T41" fmla="*/ 2 h 56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82" h="568">
                    <a:moveTo>
                      <a:pt x="22" y="106"/>
                    </a:moveTo>
                    <a:cubicBezTo>
                      <a:pt x="39" y="120"/>
                      <a:pt x="60" y="144"/>
                      <a:pt x="100" y="166"/>
                    </a:cubicBezTo>
                    <a:cubicBezTo>
                      <a:pt x="140" y="188"/>
                      <a:pt x="212" y="222"/>
                      <a:pt x="262" y="238"/>
                    </a:cubicBezTo>
                    <a:cubicBezTo>
                      <a:pt x="312" y="254"/>
                      <a:pt x="346" y="261"/>
                      <a:pt x="403" y="262"/>
                    </a:cubicBezTo>
                    <a:cubicBezTo>
                      <a:pt x="460" y="263"/>
                      <a:pt x="546" y="257"/>
                      <a:pt x="607" y="244"/>
                    </a:cubicBezTo>
                    <a:cubicBezTo>
                      <a:pt x="668" y="231"/>
                      <a:pt x="719" y="210"/>
                      <a:pt x="769" y="183"/>
                    </a:cubicBezTo>
                    <a:cubicBezTo>
                      <a:pt x="819" y="156"/>
                      <a:pt x="872" y="111"/>
                      <a:pt x="907" y="82"/>
                    </a:cubicBezTo>
                    <a:cubicBezTo>
                      <a:pt x="942" y="53"/>
                      <a:pt x="966" y="0"/>
                      <a:pt x="978" y="7"/>
                    </a:cubicBezTo>
                    <a:cubicBezTo>
                      <a:pt x="973" y="11"/>
                      <a:pt x="982" y="84"/>
                      <a:pt x="978" y="123"/>
                    </a:cubicBezTo>
                    <a:cubicBezTo>
                      <a:pt x="974" y="162"/>
                      <a:pt x="966" y="204"/>
                      <a:pt x="952" y="243"/>
                    </a:cubicBezTo>
                    <a:cubicBezTo>
                      <a:pt x="938" y="282"/>
                      <a:pt x="913" y="325"/>
                      <a:pt x="891" y="357"/>
                    </a:cubicBezTo>
                    <a:cubicBezTo>
                      <a:pt x="869" y="389"/>
                      <a:pt x="849" y="412"/>
                      <a:pt x="820" y="438"/>
                    </a:cubicBezTo>
                    <a:cubicBezTo>
                      <a:pt x="791" y="464"/>
                      <a:pt x="755" y="491"/>
                      <a:pt x="715" y="511"/>
                    </a:cubicBezTo>
                    <a:cubicBezTo>
                      <a:pt x="675" y="531"/>
                      <a:pt x="628" y="548"/>
                      <a:pt x="580" y="556"/>
                    </a:cubicBezTo>
                    <a:cubicBezTo>
                      <a:pt x="532" y="564"/>
                      <a:pt x="478" y="568"/>
                      <a:pt x="429" y="562"/>
                    </a:cubicBezTo>
                    <a:cubicBezTo>
                      <a:pt x="380" y="556"/>
                      <a:pt x="330" y="541"/>
                      <a:pt x="288" y="522"/>
                    </a:cubicBezTo>
                    <a:cubicBezTo>
                      <a:pt x="246" y="503"/>
                      <a:pt x="209" y="480"/>
                      <a:pt x="174" y="450"/>
                    </a:cubicBezTo>
                    <a:cubicBezTo>
                      <a:pt x="139" y="420"/>
                      <a:pt x="104" y="381"/>
                      <a:pt x="79" y="342"/>
                    </a:cubicBezTo>
                    <a:cubicBezTo>
                      <a:pt x="54" y="303"/>
                      <a:pt x="34" y="257"/>
                      <a:pt x="21" y="214"/>
                    </a:cubicBezTo>
                    <a:cubicBezTo>
                      <a:pt x="8" y="171"/>
                      <a:pt x="0" y="99"/>
                      <a:pt x="0" y="81"/>
                    </a:cubicBezTo>
                    <a:lnTo>
                      <a:pt x="22" y="106"/>
                    </a:lnTo>
                    <a:close/>
                  </a:path>
                </a:pathLst>
              </a:custGeom>
              <a:solidFill>
                <a:schemeClr val="bg1">
                  <a:alpha val="50195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313" name="Freeform 44">
                <a:extLst>
                  <a:ext uri="{FF2B5EF4-FFF2-40B4-BE49-F238E27FC236}">
                    <a16:creationId xmlns:a16="http://schemas.microsoft.com/office/drawing/2014/main" id="{E535549C-F592-15E6-EEFC-E387A2527542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V="1">
                <a:off x="3897" y="1795"/>
                <a:ext cx="193" cy="546"/>
              </a:xfrm>
              <a:custGeom>
                <a:avLst/>
                <a:gdLst>
                  <a:gd name="T0" fmla="*/ 2 w 252"/>
                  <a:gd name="T1" fmla="*/ 6 h 715"/>
                  <a:gd name="T2" fmla="*/ 2 w 252"/>
                  <a:gd name="T3" fmla="*/ 5 h 715"/>
                  <a:gd name="T4" fmla="*/ 1 w 252"/>
                  <a:gd name="T5" fmla="*/ 4 h 715"/>
                  <a:gd name="T6" fmla="*/ 2 w 252"/>
                  <a:gd name="T7" fmla="*/ 2 h 715"/>
                  <a:gd name="T8" fmla="*/ 2 w 252"/>
                  <a:gd name="T9" fmla="*/ 2 h 715"/>
                  <a:gd name="T10" fmla="*/ 2 w 252"/>
                  <a:gd name="T11" fmla="*/ 2 h 715"/>
                  <a:gd name="T12" fmla="*/ 2 w 252"/>
                  <a:gd name="T13" fmla="*/ 2 h 715"/>
                  <a:gd name="T14" fmla="*/ 3 w 252"/>
                  <a:gd name="T15" fmla="*/ 4 h 715"/>
                  <a:gd name="T16" fmla="*/ 3 w 252"/>
                  <a:gd name="T17" fmla="*/ 5 h 715"/>
                  <a:gd name="T18" fmla="*/ 2 w 252"/>
                  <a:gd name="T19" fmla="*/ 6 h 715"/>
                  <a:gd name="T20" fmla="*/ 2 w 252"/>
                  <a:gd name="T21" fmla="*/ 7 h 715"/>
                  <a:gd name="T22" fmla="*/ 2 w 252"/>
                  <a:gd name="T23" fmla="*/ 6 h 71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314" name="Freeform 45">
                <a:extLst>
                  <a:ext uri="{FF2B5EF4-FFF2-40B4-BE49-F238E27FC236}">
                    <a16:creationId xmlns:a16="http://schemas.microsoft.com/office/drawing/2014/main" id="{3BBA8E3A-8716-5211-14E3-611A9E6D88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9" y="1791"/>
                <a:ext cx="87" cy="556"/>
              </a:xfrm>
              <a:custGeom>
                <a:avLst/>
                <a:gdLst>
                  <a:gd name="T0" fmla="*/ 2 w 114"/>
                  <a:gd name="T1" fmla="*/ 6 h 728"/>
                  <a:gd name="T2" fmla="*/ 2 w 114"/>
                  <a:gd name="T3" fmla="*/ 5 h 728"/>
                  <a:gd name="T4" fmla="*/ 2 w 114"/>
                  <a:gd name="T5" fmla="*/ 4 h 728"/>
                  <a:gd name="T6" fmla="*/ 2 w 114"/>
                  <a:gd name="T7" fmla="*/ 3 h 728"/>
                  <a:gd name="T8" fmla="*/ 2 w 114"/>
                  <a:gd name="T9" fmla="*/ 2 h 728"/>
                  <a:gd name="T10" fmla="*/ 2 w 114"/>
                  <a:gd name="T11" fmla="*/ 2 h 728"/>
                  <a:gd name="T12" fmla="*/ 2 w 114"/>
                  <a:gd name="T13" fmla="*/ 2 h 728"/>
                  <a:gd name="T14" fmla="*/ 2 w 114"/>
                  <a:gd name="T15" fmla="*/ 4 h 728"/>
                  <a:gd name="T16" fmla="*/ 2 w 114"/>
                  <a:gd name="T17" fmla="*/ 5 h 728"/>
                  <a:gd name="T18" fmla="*/ 2 w 114"/>
                  <a:gd name="T19" fmla="*/ 6 h 728"/>
                  <a:gd name="T20" fmla="*/ 2 w 114"/>
                  <a:gd name="T21" fmla="*/ 7 h 728"/>
                  <a:gd name="T22" fmla="*/ 2 w 114"/>
                  <a:gd name="T23" fmla="*/ 6 h 72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14" h="728">
                    <a:moveTo>
                      <a:pt x="90" y="621"/>
                    </a:moveTo>
                    <a:cubicBezTo>
                      <a:pt x="86" y="592"/>
                      <a:pt x="86" y="572"/>
                      <a:pt x="84" y="540"/>
                    </a:cubicBezTo>
                    <a:cubicBezTo>
                      <a:pt x="82" y="508"/>
                      <a:pt x="78" y="467"/>
                      <a:pt x="78" y="426"/>
                    </a:cubicBezTo>
                    <a:cubicBezTo>
                      <a:pt x="78" y="385"/>
                      <a:pt x="80" y="339"/>
                      <a:pt x="81" y="291"/>
                    </a:cubicBezTo>
                    <a:cubicBezTo>
                      <a:pt x="82" y="243"/>
                      <a:pt x="83" y="185"/>
                      <a:pt x="84" y="138"/>
                    </a:cubicBezTo>
                    <a:cubicBezTo>
                      <a:pt x="85" y="91"/>
                      <a:pt x="95" y="0"/>
                      <a:pt x="86" y="6"/>
                    </a:cubicBezTo>
                    <a:cubicBezTo>
                      <a:pt x="54" y="59"/>
                      <a:pt x="40" y="122"/>
                      <a:pt x="27" y="173"/>
                    </a:cubicBezTo>
                    <a:cubicBezTo>
                      <a:pt x="13" y="228"/>
                      <a:pt x="6" y="282"/>
                      <a:pt x="3" y="339"/>
                    </a:cubicBezTo>
                    <a:cubicBezTo>
                      <a:pt x="0" y="396"/>
                      <a:pt x="3" y="465"/>
                      <a:pt x="11" y="516"/>
                    </a:cubicBezTo>
                    <a:cubicBezTo>
                      <a:pt x="19" y="567"/>
                      <a:pt x="35" y="608"/>
                      <a:pt x="52" y="643"/>
                    </a:cubicBezTo>
                    <a:cubicBezTo>
                      <a:pt x="69" y="678"/>
                      <a:pt x="108" y="728"/>
                      <a:pt x="114" y="724"/>
                    </a:cubicBezTo>
                    <a:cubicBezTo>
                      <a:pt x="114" y="723"/>
                      <a:pt x="95" y="642"/>
                      <a:pt x="90" y="621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cap="flat" cmpd="sng">
                    <a:solidFill>
                      <a:schemeClr val="bg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315" name="Freeform 46">
                <a:extLst>
                  <a:ext uri="{FF2B5EF4-FFF2-40B4-BE49-F238E27FC236}">
                    <a16:creationId xmlns:a16="http://schemas.microsoft.com/office/drawing/2014/main" id="{CC8B9902-0FB2-7184-3CC1-33B913CE2D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40" y="2087"/>
                <a:ext cx="603" cy="136"/>
              </a:xfrm>
              <a:custGeom>
                <a:avLst/>
                <a:gdLst>
                  <a:gd name="T0" fmla="*/ 0 w 790"/>
                  <a:gd name="T1" fmla="*/ 0 h 179"/>
                  <a:gd name="T2" fmla="*/ 2 w 790"/>
                  <a:gd name="T3" fmla="*/ 2 h 179"/>
                  <a:gd name="T4" fmla="*/ 3 w 790"/>
                  <a:gd name="T5" fmla="*/ 2 h 179"/>
                  <a:gd name="T6" fmla="*/ 4 w 790"/>
                  <a:gd name="T7" fmla="*/ 2 h 179"/>
                  <a:gd name="T8" fmla="*/ 6 w 790"/>
                  <a:gd name="T9" fmla="*/ 2 h 179"/>
                  <a:gd name="T10" fmla="*/ 7 w 790"/>
                  <a:gd name="T11" fmla="*/ 2 h 179"/>
                  <a:gd name="T12" fmla="*/ 8 w 790"/>
                  <a:gd name="T13" fmla="*/ 2 h 179"/>
                  <a:gd name="T14" fmla="*/ 8 w 790"/>
                  <a:gd name="T15" fmla="*/ 2 h 17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90" h="179">
                    <a:moveTo>
                      <a:pt x="0" y="0"/>
                    </a:moveTo>
                    <a:cubicBezTo>
                      <a:pt x="17" y="14"/>
                      <a:pt x="57" y="56"/>
                      <a:pt x="101" y="82"/>
                    </a:cubicBezTo>
                    <a:cubicBezTo>
                      <a:pt x="145" y="108"/>
                      <a:pt x="213" y="138"/>
                      <a:pt x="263" y="154"/>
                    </a:cubicBezTo>
                    <a:cubicBezTo>
                      <a:pt x="313" y="170"/>
                      <a:pt x="347" y="177"/>
                      <a:pt x="404" y="178"/>
                    </a:cubicBezTo>
                    <a:cubicBezTo>
                      <a:pt x="461" y="179"/>
                      <a:pt x="556" y="169"/>
                      <a:pt x="608" y="160"/>
                    </a:cubicBezTo>
                    <a:cubicBezTo>
                      <a:pt x="660" y="151"/>
                      <a:pt x="687" y="140"/>
                      <a:pt x="714" y="123"/>
                    </a:cubicBezTo>
                    <a:cubicBezTo>
                      <a:pt x="741" y="106"/>
                      <a:pt x="755" y="73"/>
                      <a:pt x="768" y="60"/>
                    </a:cubicBezTo>
                    <a:cubicBezTo>
                      <a:pt x="781" y="47"/>
                      <a:pt x="785" y="46"/>
                      <a:pt x="790" y="42"/>
                    </a:cubicBezTo>
                  </a:path>
                </a:pathLst>
              </a:custGeom>
              <a:noFill/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1270" name="Line 47">
              <a:extLst>
                <a:ext uri="{FF2B5EF4-FFF2-40B4-BE49-F238E27FC236}">
                  <a16:creationId xmlns:a16="http://schemas.microsoft.com/office/drawing/2014/main" id="{85ABA7F9-B48E-E3D8-64D0-7264EC878F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14" y="1757"/>
              <a:ext cx="159" cy="237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71" name="Line 48">
              <a:extLst>
                <a:ext uri="{FF2B5EF4-FFF2-40B4-BE49-F238E27FC236}">
                  <a16:creationId xmlns:a16="http://schemas.microsoft.com/office/drawing/2014/main" id="{301111EE-A957-05DA-D492-6E839DD7D5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7" y="2028"/>
              <a:ext cx="893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72" name="Freeform 49">
              <a:extLst>
                <a:ext uri="{FF2B5EF4-FFF2-40B4-BE49-F238E27FC236}">
                  <a16:creationId xmlns:a16="http://schemas.microsoft.com/office/drawing/2014/main" id="{B6837D2F-4EBC-ACD8-766D-B93760AED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" y="2297"/>
              <a:ext cx="896" cy="2"/>
            </a:xfrm>
            <a:custGeom>
              <a:avLst/>
              <a:gdLst>
                <a:gd name="T0" fmla="*/ 0 w 1266"/>
                <a:gd name="T1" fmla="*/ 1 h 3"/>
                <a:gd name="T2" fmla="*/ 4 w 1266"/>
                <a:gd name="T3" fmla="*/ 0 h 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266" h="3">
                  <a:moveTo>
                    <a:pt x="0" y="3"/>
                  </a:moveTo>
                  <a:lnTo>
                    <a:pt x="1266" y="0"/>
                  </a:lnTo>
                </a:path>
              </a:pathLst>
            </a:custGeom>
            <a:noFill/>
            <a:ln w="9525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73" name="Line 50">
              <a:extLst>
                <a:ext uri="{FF2B5EF4-FFF2-40B4-BE49-F238E27FC236}">
                  <a16:creationId xmlns:a16="http://schemas.microsoft.com/office/drawing/2014/main" id="{A40BD0FD-907F-62C2-E427-FA0EF1713F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6" y="2163"/>
              <a:ext cx="945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74" name="Line 51">
              <a:extLst>
                <a:ext uri="{FF2B5EF4-FFF2-40B4-BE49-F238E27FC236}">
                  <a16:creationId xmlns:a16="http://schemas.microsoft.com/office/drawing/2014/main" id="{0052C940-D9C3-D23C-5722-250EC5A26C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91" y="2020"/>
              <a:ext cx="301" cy="449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75" name="Line 52">
              <a:extLst>
                <a:ext uri="{FF2B5EF4-FFF2-40B4-BE49-F238E27FC236}">
                  <a16:creationId xmlns:a16="http://schemas.microsoft.com/office/drawing/2014/main" id="{5A9ABAB2-280F-3659-6DDB-17D74110F0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95" y="2322"/>
              <a:ext cx="99" cy="147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76" name="Line 53">
              <a:extLst>
                <a:ext uri="{FF2B5EF4-FFF2-40B4-BE49-F238E27FC236}">
                  <a16:creationId xmlns:a16="http://schemas.microsoft.com/office/drawing/2014/main" id="{7B86CF08-AFDC-AB2A-2DAC-D799E7EAC0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4" y="2289"/>
              <a:ext cx="117" cy="177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77" name="Line 54">
              <a:extLst>
                <a:ext uri="{FF2B5EF4-FFF2-40B4-BE49-F238E27FC236}">
                  <a16:creationId xmlns:a16="http://schemas.microsoft.com/office/drawing/2014/main" id="{F982B6E2-060D-4EF5-D68B-8ED85113D9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" y="2469"/>
              <a:ext cx="1410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78" name="Freeform 55">
              <a:extLst>
                <a:ext uri="{FF2B5EF4-FFF2-40B4-BE49-F238E27FC236}">
                  <a16:creationId xmlns:a16="http://schemas.microsoft.com/office/drawing/2014/main" id="{E7AA1D25-2F42-B68B-5831-B52894CEC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" y="2326"/>
              <a:ext cx="253" cy="218"/>
            </a:xfrm>
            <a:custGeom>
              <a:avLst/>
              <a:gdLst>
                <a:gd name="T0" fmla="*/ 0 w 720"/>
                <a:gd name="T1" fmla="*/ 0 h 622"/>
                <a:gd name="T2" fmla="*/ 0 w 720"/>
                <a:gd name="T3" fmla="*/ 0 h 622"/>
                <a:gd name="T4" fmla="*/ 0 w 720"/>
                <a:gd name="T5" fmla="*/ 0 h 622"/>
                <a:gd name="T6" fmla="*/ 0 w 720"/>
                <a:gd name="T7" fmla="*/ 0 h 622"/>
                <a:gd name="T8" fmla="*/ 0 w 720"/>
                <a:gd name="T9" fmla="*/ 0 h 622"/>
                <a:gd name="T10" fmla="*/ 0 w 720"/>
                <a:gd name="T11" fmla="*/ 0 h 622"/>
                <a:gd name="T12" fmla="*/ 0 w 720"/>
                <a:gd name="T13" fmla="*/ 0 h 622"/>
                <a:gd name="T14" fmla="*/ 0 w 720"/>
                <a:gd name="T15" fmla="*/ 0 h 6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20" h="622">
                  <a:moveTo>
                    <a:pt x="430" y="0"/>
                  </a:moveTo>
                  <a:lnTo>
                    <a:pt x="177" y="379"/>
                  </a:lnTo>
                  <a:lnTo>
                    <a:pt x="0" y="379"/>
                  </a:lnTo>
                  <a:lnTo>
                    <a:pt x="168" y="622"/>
                  </a:lnTo>
                  <a:lnTo>
                    <a:pt x="631" y="379"/>
                  </a:lnTo>
                  <a:lnTo>
                    <a:pt x="465" y="382"/>
                  </a:lnTo>
                  <a:lnTo>
                    <a:pt x="720" y="0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round/>
              <a:headEnd/>
              <a:tailEnd/>
            </a:ln>
            <a:effectLst/>
            <a:scene3d>
              <a:camera prst="legacyPerspectiveTopRight">
                <a:rot lat="20099971" lon="21299971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  <a:contourClr>
                <a:schemeClr val="accent1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91279" name="Group 56">
              <a:extLst>
                <a:ext uri="{FF2B5EF4-FFF2-40B4-BE49-F238E27FC236}">
                  <a16:creationId xmlns:a16="http://schemas.microsoft.com/office/drawing/2014/main" id="{A1D7CD72-3ACC-0BD3-C8E8-8B3FB94C65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4" y="1608"/>
              <a:ext cx="829" cy="241"/>
              <a:chOff x="3894" y="1459"/>
              <a:chExt cx="895" cy="260"/>
            </a:xfrm>
          </p:grpSpPr>
          <p:sp>
            <p:nvSpPr>
              <p:cNvPr id="91297" name="Line 57">
                <a:extLst>
                  <a:ext uri="{FF2B5EF4-FFF2-40B4-BE49-F238E27FC236}">
                    <a16:creationId xmlns:a16="http://schemas.microsoft.com/office/drawing/2014/main" id="{8EB9C013-9161-F0B6-98FC-DF9948B8A4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375" y="1509"/>
                <a:ext cx="54" cy="7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98" name="Line 58">
                <a:extLst>
                  <a:ext uri="{FF2B5EF4-FFF2-40B4-BE49-F238E27FC236}">
                    <a16:creationId xmlns:a16="http://schemas.microsoft.com/office/drawing/2014/main" id="{3DB6E824-49AC-9B55-A5D7-AB04BC931C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73" y="1459"/>
                <a:ext cx="140" cy="11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99" name="Line 59">
                <a:extLst>
                  <a:ext uri="{FF2B5EF4-FFF2-40B4-BE49-F238E27FC236}">
                    <a16:creationId xmlns:a16="http://schemas.microsoft.com/office/drawing/2014/main" id="{1A9F3896-A665-8E8D-DE33-22CF86E4C0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35" y="1587"/>
                <a:ext cx="220" cy="5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300" name="Line 60">
                <a:extLst>
                  <a:ext uri="{FF2B5EF4-FFF2-40B4-BE49-F238E27FC236}">
                    <a16:creationId xmlns:a16="http://schemas.microsoft.com/office/drawing/2014/main" id="{587012F8-1D3D-773F-08D8-8F44DD06BD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35" y="1679"/>
                <a:ext cx="254" cy="1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301" name="Line 61">
                <a:extLst>
                  <a:ext uri="{FF2B5EF4-FFF2-40B4-BE49-F238E27FC236}">
                    <a16:creationId xmlns:a16="http://schemas.microsoft.com/office/drawing/2014/main" id="{FBA91D4F-EC79-F74B-C162-0A53F7911C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982" y="1480"/>
                <a:ext cx="228" cy="9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302" name="Line 62">
                <a:extLst>
                  <a:ext uri="{FF2B5EF4-FFF2-40B4-BE49-F238E27FC236}">
                    <a16:creationId xmlns:a16="http://schemas.microsoft.com/office/drawing/2014/main" id="{E4C279A1-C282-A812-AC83-CF29EA75D7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911" y="1597"/>
                <a:ext cx="247" cy="5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303" name="Line 63">
                <a:extLst>
                  <a:ext uri="{FF2B5EF4-FFF2-40B4-BE49-F238E27FC236}">
                    <a16:creationId xmlns:a16="http://schemas.microsoft.com/office/drawing/2014/main" id="{D483ED78-2F7E-8053-BB63-725FDB70BF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894" y="1715"/>
                <a:ext cx="220" cy="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304" name="Line 64">
                <a:extLst>
                  <a:ext uri="{FF2B5EF4-FFF2-40B4-BE49-F238E27FC236}">
                    <a16:creationId xmlns:a16="http://schemas.microsoft.com/office/drawing/2014/main" id="{04A82EF4-E3C9-2E39-8A50-2CC66B3FD7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096" y="1676"/>
                <a:ext cx="158" cy="1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305" name="Line 65">
                <a:extLst>
                  <a:ext uri="{FF2B5EF4-FFF2-40B4-BE49-F238E27FC236}">
                    <a16:creationId xmlns:a16="http://schemas.microsoft.com/office/drawing/2014/main" id="{0DD09E6D-CF50-C695-0DFB-24CF31F672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114" y="1580"/>
                <a:ext cx="140" cy="41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306" name="Line 66">
                <a:extLst>
                  <a:ext uri="{FF2B5EF4-FFF2-40B4-BE49-F238E27FC236}">
                    <a16:creationId xmlns:a16="http://schemas.microsoft.com/office/drawing/2014/main" id="{5F3D76DD-E5EC-44C2-0EBA-051778EEAE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54" y="1527"/>
                <a:ext cx="52" cy="6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307" name="Line 67">
                <a:extLst>
                  <a:ext uri="{FF2B5EF4-FFF2-40B4-BE49-F238E27FC236}">
                    <a16:creationId xmlns:a16="http://schemas.microsoft.com/office/drawing/2014/main" id="{F28AFE15-CEBE-D985-312A-FE951FAD1F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29" y="1574"/>
                <a:ext cx="96" cy="3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308" name="Line 68">
                <a:extLst>
                  <a:ext uri="{FF2B5EF4-FFF2-40B4-BE49-F238E27FC236}">
                    <a16:creationId xmlns:a16="http://schemas.microsoft.com/office/drawing/2014/main" id="{4D30E086-089D-576F-8FE8-2A0EAC8EB8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21" y="1655"/>
                <a:ext cx="158" cy="10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309" name="Line 69">
                <a:extLst>
                  <a:ext uri="{FF2B5EF4-FFF2-40B4-BE49-F238E27FC236}">
                    <a16:creationId xmlns:a16="http://schemas.microsoft.com/office/drawing/2014/main" id="{A84608AE-2A11-23E9-1E8A-9355668DD2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9" y="1638"/>
                <a:ext cx="88" cy="27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1280" name="Group 70">
              <a:extLst>
                <a:ext uri="{FF2B5EF4-FFF2-40B4-BE49-F238E27FC236}">
                  <a16:creationId xmlns:a16="http://schemas.microsoft.com/office/drawing/2014/main" id="{CD61910C-34FD-FEAB-96E3-2B25A101C0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8" y="1918"/>
              <a:ext cx="797" cy="242"/>
              <a:chOff x="3909" y="1793"/>
              <a:chExt cx="860" cy="261"/>
            </a:xfrm>
          </p:grpSpPr>
          <p:sp>
            <p:nvSpPr>
              <p:cNvPr id="91284" name="Line 71">
                <a:extLst>
                  <a:ext uri="{FF2B5EF4-FFF2-40B4-BE49-F238E27FC236}">
                    <a16:creationId xmlns:a16="http://schemas.microsoft.com/office/drawing/2014/main" id="{F8F73FA8-DA73-8BDE-6752-125678982F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V="1">
                <a:off x="4227" y="1896"/>
                <a:ext cx="58" cy="10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85" name="Line 72">
                <a:extLst>
                  <a:ext uri="{FF2B5EF4-FFF2-40B4-BE49-F238E27FC236}">
                    <a16:creationId xmlns:a16="http://schemas.microsoft.com/office/drawing/2014/main" id="{DE964C00-F7E2-B4E0-1B2D-22653DFF15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V="1">
                <a:off x="4050" y="1935"/>
                <a:ext cx="140" cy="119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86" name="Line 73">
                <a:extLst>
                  <a:ext uri="{FF2B5EF4-FFF2-40B4-BE49-F238E27FC236}">
                    <a16:creationId xmlns:a16="http://schemas.microsoft.com/office/drawing/2014/main" id="{8C69D4E5-1C39-54E1-87B7-DA5307846F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V="1">
                <a:off x="3909" y="1868"/>
                <a:ext cx="219" cy="5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87" name="Line 74">
                <a:extLst>
                  <a:ext uri="{FF2B5EF4-FFF2-40B4-BE49-F238E27FC236}">
                    <a16:creationId xmlns:a16="http://schemas.microsoft.com/office/drawing/2014/main" id="{BB7C7BC2-42D5-A48E-4265-4D2B75B0ED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V="1">
                <a:off x="3962" y="1817"/>
                <a:ext cx="167" cy="12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88" name="Line 75">
                <a:extLst>
                  <a:ext uri="{FF2B5EF4-FFF2-40B4-BE49-F238E27FC236}">
                    <a16:creationId xmlns:a16="http://schemas.microsoft.com/office/drawing/2014/main" id="{23F517DF-7BF6-372D-5700-D2979AE662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4454" y="1939"/>
                <a:ext cx="228" cy="9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89" name="Line 76">
                <a:extLst>
                  <a:ext uri="{FF2B5EF4-FFF2-40B4-BE49-F238E27FC236}">
                    <a16:creationId xmlns:a16="http://schemas.microsoft.com/office/drawing/2014/main" id="{594DAE56-7B44-E264-ADE7-CB942F3F65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4505" y="1858"/>
                <a:ext cx="247" cy="5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90" name="Line 77">
                <a:extLst>
                  <a:ext uri="{FF2B5EF4-FFF2-40B4-BE49-F238E27FC236}">
                    <a16:creationId xmlns:a16="http://schemas.microsoft.com/office/drawing/2014/main" id="{2C8AD705-328F-250B-E1C9-83D829B2A4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4550" y="1793"/>
                <a:ext cx="219" cy="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91" name="Line 78">
                <a:extLst>
                  <a:ext uri="{FF2B5EF4-FFF2-40B4-BE49-F238E27FC236}">
                    <a16:creationId xmlns:a16="http://schemas.microsoft.com/office/drawing/2014/main" id="{80ADEC98-5382-C3E1-6AD4-474DC3B0FE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4410" y="1821"/>
                <a:ext cx="158" cy="1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92" name="Line 79">
                <a:extLst>
                  <a:ext uri="{FF2B5EF4-FFF2-40B4-BE49-F238E27FC236}">
                    <a16:creationId xmlns:a16="http://schemas.microsoft.com/office/drawing/2014/main" id="{1D3276D5-DE62-096D-69CA-6807221C6B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4410" y="1892"/>
                <a:ext cx="140" cy="41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93" name="Line 80">
                <a:extLst>
                  <a:ext uri="{FF2B5EF4-FFF2-40B4-BE49-F238E27FC236}">
                    <a16:creationId xmlns:a16="http://schemas.microsoft.com/office/drawing/2014/main" id="{CA1F7421-60DC-56CE-0EF5-86C7DF4E6A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4358" y="1925"/>
                <a:ext cx="52" cy="61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94" name="Line 81">
                <a:extLst>
                  <a:ext uri="{FF2B5EF4-FFF2-40B4-BE49-F238E27FC236}">
                    <a16:creationId xmlns:a16="http://schemas.microsoft.com/office/drawing/2014/main" id="{DD4F2FE9-6D6B-60EA-1982-D0223D89C6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V="1">
                <a:off x="4138" y="1906"/>
                <a:ext cx="96" cy="3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95" name="Line 82">
                <a:extLst>
                  <a:ext uri="{FF2B5EF4-FFF2-40B4-BE49-F238E27FC236}">
                    <a16:creationId xmlns:a16="http://schemas.microsoft.com/office/drawing/2014/main" id="{FBFC3EC5-2135-AFBC-51BD-227817D544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V="1">
                <a:off x="4086" y="1847"/>
                <a:ext cx="157" cy="10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96" name="Line 83">
                <a:extLst>
                  <a:ext uri="{FF2B5EF4-FFF2-40B4-BE49-F238E27FC236}">
                    <a16:creationId xmlns:a16="http://schemas.microsoft.com/office/drawing/2014/main" id="{B7534501-B5C1-78E6-DD0F-97CF758905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 flipV="1">
                <a:off x="4346" y="1847"/>
                <a:ext cx="88" cy="27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1281" name="Line 84">
              <a:extLst>
                <a:ext uri="{FF2B5EF4-FFF2-40B4-BE49-F238E27FC236}">
                  <a16:creationId xmlns:a16="http://schemas.microsoft.com/office/drawing/2014/main" id="{8A4A3760-A91D-6DFC-D026-EA721259CA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" y="2299"/>
              <a:ext cx="234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82" name="Line 85">
              <a:extLst>
                <a:ext uri="{FF2B5EF4-FFF2-40B4-BE49-F238E27FC236}">
                  <a16:creationId xmlns:a16="http://schemas.microsoft.com/office/drawing/2014/main" id="{9848A585-9924-FC08-1469-0DE040F696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1" y="1482"/>
              <a:ext cx="176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83" name="Line 86">
              <a:extLst>
                <a:ext uri="{FF2B5EF4-FFF2-40B4-BE49-F238E27FC236}">
                  <a16:creationId xmlns:a16="http://schemas.microsoft.com/office/drawing/2014/main" id="{C1DDAEC9-C740-0A8D-2DB4-227CF25631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86" y="1207"/>
              <a:ext cx="72" cy="109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5606" name="Rectangle 87">
            <a:extLst>
              <a:ext uri="{FF2B5EF4-FFF2-40B4-BE49-F238E27FC236}">
                <a16:creationId xmlns:a16="http://schemas.microsoft.com/office/drawing/2014/main" id="{3BB5513F-BA5B-7704-1383-905CF08CDD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60825" y="95250"/>
            <a:ext cx="4946650" cy="685800"/>
          </a:xfrm>
          <a:solidFill>
            <a:schemeClr val="accent5"/>
          </a:solidFill>
          <a:ln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3200" b="1" i="1" dirty="0"/>
              <a:t>Elliptic Flow at RHIC</a:t>
            </a:r>
          </a:p>
        </p:txBody>
      </p:sp>
      <p:sp>
        <p:nvSpPr>
          <p:cNvPr id="91143" name="Text Box 90">
            <a:extLst>
              <a:ext uri="{FF2B5EF4-FFF2-40B4-BE49-F238E27FC236}">
                <a16:creationId xmlns:a16="http://schemas.microsoft.com/office/drawing/2014/main" id="{E62091BC-C2B5-C139-A4B9-4C90F285AF57}"/>
              </a:ext>
            </a:extLst>
          </p:cNvPr>
          <p:cNvSpPr txBox="1">
            <a:spLocks noChangeArrowheads="1"/>
          </p:cNvSpPr>
          <p:nvPr/>
        </p:nvSpPr>
        <p:spPr bwMode="auto">
          <a:xfrm rot="-2960607">
            <a:off x="2626519" y="1894682"/>
            <a:ext cx="22415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Reaction plane</a:t>
            </a:r>
          </a:p>
        </p:txBody>
      </p:sp>
      <p:sp>
        <p:nvSpPr>
          <p:cNvPr id="91144" name="Line 91">
            <a:extLst>
              <a:ext uri="{FF2B5EF4-FFF2-40B4-BE49-F238E27FC236}">
                <a16:creationId xmlns:a16="http://schemas.microsoft.com/office/drawing/2014/main" id="{A41458B9-C8ED-20C5-8532-5FD64F322B5A}"/>
              </a:ext>
            </a:extLst>
          </p:cNvPr>
          <p:cNvSpPr>
            <a:spLocks noChangeShapeType="1"/>
          </p:cNvSpPr>
          <p:nvPr/>
        </p:nvSpPr>
        <p:spPr bwMode="auto">
          <a:xfrm rot="-8220000">
            <a:off x="2814638" y="687388"/>
            <a:ext cx="0" cy="7191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1145" name="Line 92">
            <a:extLst>
              <a:ext uri="{FF2B5EF4-FFF2-40B4-BE49-F238E27FC236}">
                <a16:creationId xmlns:a16="http://schemas.microsoft.com/office/drawing/2014/main" id="{D69394EC-796B-3C29-13C0-10C04E65D367}"/>
              </a:ext>
            </a:extLst>
          </p:cNvPr>
          <p:cNvSpPr>
            <a:spLocks noChangeShapeType="1"/>
          </p:cNvSpPr>
          <p:nvPr/>
        </p:nvSpPr>
        <p:spPr bwMode="auto">
          <a:xfrm rot="-4922225">
            <a:off x="2977357" y="2753519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1146" name="Text Box 93">
            <a:extLst>
              <a:ext uri="{FF2B5EF4-FFF2-40B4-BE49-F238E27FC236}">
                <a16:creationId xmlns:a16="http://schemas.microsoft.com/office/drawing/2014/main" id="{7F65DD39-2B13-52C2-A3F3-315523BC3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7025" y="3065463"/>
            <a:ext cx="3905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X</a:t>
            </a:r>
          </a:p>
        </p:txBody>
      </p:sp>
      <p:sp>
        <p:nvSpPr>
          <p:cNvPr id="91147" name="Text Box 94">
            <a:extLst>
              <a:ext uri="{FF2B5EF4-FFF2-40B4-BE49-F238E27FC236}">
                <a16:creationId xmlns:a16="http://schemas.microsoft.com/office/drawing/2014/main" id="{70C4A74D-0605-D6C8-9449-B5E55CB69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2388" y="685800"/>
            <a:ext cx="3714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Z</a:t>
            </a:r>
          </a:p>
        </p:txBody>
      </p:sp>
      <p:sp>
        <p:nvSpPr>
          <p:cNvPr id="91148" name="Line 95">
            <a:extLst>
              <a:ext uri="{FF2B5EF4-FFF2-40B4-BE49-F238E27FC236}">
                <a16:creationId xmlns:a16="http://schemas.microsoft.com/office/drawing/2014/main" id="{5FEBF6B7-C0C7-33BE-C7E8-D61A43A97EB3}"/>
              </a:ext>
            </a:extLst>
          </p:cNvPr>
          <p:cNvSpPr>
            <a:spLocks noChangeShapeType="1"/>
          </p:cNvSpPr>
          <p:nvPr/>
        </p:nvSpPr>
        <p:spPr bwMode="auto">
          <a:xfrm rot="4922225" flipH="1" flipV="1">
            <a:off x="2424113" y="2736850"/>
            <a:ext cx="504825" cy="73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1149" name="Text Box 96">
            <a:extLst>
              <a:ext uri="{FF2B5EF4-FFF2-40B4-BE49-F238E27FC236}">
                <a16:creationId xmlns:a16="http://schemas.microsoft.com/office/drawing/2014/main" id="{C649CBA9-1082-C099-830C-51767AE13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2495550"/>
            <a:ext cx="3905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Y</a:t>
            </a:r>
          </a:p>
        </p:txBody>
      </p:sp>
      <p:sp>
        <p:nvSpPr>
          <p:cNvPr id="91150" name="AutoShape 97">
            <a:extLst>
              <a:ext uri="{FF2B5EF4-FFF2-40B4-BE49-F238E27FC236}">
                <a16:creationId xmlns:a16="http://schemas.microsoft.com/office/drawing/2014/main" id="{03989C03-ACE0-1965-4B50-769FDE1CA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352800"/>
            <a:ext cx="485775" cy="647700"/>
          </a:xfrm>
          <a:prstGeom prst="downArrow">
            <a:avLst>
              <a:gd name="adj1" fmla="val 39213"/>
              <a:gd name="adj2" fmla="val 4085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1151" name="Text Box 98">
            <a:extLst>
              <a:ext uri="{FF2B5EF4-FFF2-40B4-BE49-F238E27FC236}">
                <a16:creationId xmlns:a16="http://schemas.microsoft.com/office/drawing/2014/main" id="{43059A23-3A66-39C7-2F55-6120B11A5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8888" y="4718050"/>
            <a:ext cx="4921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</a:t>
            </a:r>
            <a:r>
              <a:rPr kumimoji="1" lang="en-US" altLang="ja-JP" sz="24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x</a:t>
            </a:r>
          </a:p>
        </p:txBody>
      </p:sp>
      <p:sp>
        <p:nvSpPr>
          <p:cNvPr id="91152" name="Text Box 99">
            <a:extLst>
              <a:ext uri="{FF2B5EF4-FFF2-40B4-BE49-F238E27FC236}">
                <a16:creationId xmlns:a16="http://schemas.microsoft.com/office/drawing/2014/main" id="{52BC5C8B-20C1-6109-82B4-FE4663D623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5063" y="3570288"/>
            <a:ext cx="4921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</a:t>
            </a:r>
            <a:r>
              <a:rPr kumimoji="1" lang="en-US" altLang="ja-JP" sz="24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y</a:t>
            </a:r>
          </a:p>
        </p:txBody>
      </p:sp>
      <p:sp>
        <p:nvSpPr>
          <p:cNvPr id="91153" name="Text Box 100">
            <a:extLst>
              <a:ext uri="{FF2B5EF4-FFF2-40B4-BE49-F238E27FC236}">
                <a16:creationId xmlns:a16="http://schemas.microsoft.com/office/drawing/2014/main" id="{994EDB5F-3712-1A9B-3CCF-B9D4B6A3F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25" y="3567113"/>
            <a:ext cx="4921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P</a:t>
            </a:r>
            <a:r>
              <a:rPr kumimoji="1" lang="en-US" altLang="ja-JP" sz="2400" b="0" i="1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z</a:t>
            </a:r>
          </a:p>
        </p:txBody>
      </p:sp>
      <p:grpSp>
        <p:nvGrpSpPr>
          <p:cNvPr id="91154" name="Group 101">
            <a:extLst>
              <a:ext uri="{FF2B5EF4-FFF2-40B4-BE49-F238E27FC236}">
                <a16:creationId xmlns:a16="http://schemas.microsoft.com/office/drawing/2014/main" id="{E8A1362B-4509-4F93-9D50-D3B084FC9603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3657600"/>
            <a:ext cx="3581400" cy="1981200"/>
            <a:chOff x="435" y="2308"/>
            <a:chExt cx="2354" cy="1394"/>
          </a:xfrm>
        </p:grpSpPr>
        <p:sp>
          <p:nvSpPr>
            <p:cNvPr id="91165" name="Line 102">
              <a:extLst>
                <a:ext uri="{FF2B5EF4-FFF2-40B4-BE49-F238E27FC236}">
                  <a16:creationId xmlns:a16="http://schemas.microsoft.com/office/drawing/2014/main" id="{EBB4901E-790D-DE50-2829-0390C4F0032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994" y="2940"/>
              <a:ext cx="1442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66" name="Line 103">
              <a:extLst>
                <a:ext uri="{FF2B5EF4-FFF2-40B4-BE49-F238E27FC236}">
                  <a16:creationId xmlns:a16="http://schemas.microsoft.com/office/drawing/2014/main" id="{D2579749-FD3E-6924-CC41-C611C3EA657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935" y="2505"/>
              <a:ext cx="633" cy="943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67" name="Line 104">
              <a:extLst>
                <a:ext uri="{FF2B5EF4-FFF2-40B4-BE49-F238E27FC236}">
                  <a16:creationId xmlns:a16="http://schemas.microsoft.com/office/drawing/2014/main" id="{D7CDFEE7-27DF-972F-BBD1-3E989DD76C8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757" y="2450"/>
              <a:ext cx="633" cy="943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68" name="Line 105">
              <a:extLst>
                <a:ext uri="{FF2B5EF4-FFF2-40B4-BE49-F238E27FC236}">
                  <a16:creationId xmlns:a16="http://schemas.microsoft.com/office/drawing/2014/main" id="{8305112B-D703-97CA-6DD6-97271731FC2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545" y="2417"/>
              <a:ext cx="633" cy="943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69" name="Line 106">
              <a:extLst>
                <a:ext uri="{FF2B5EF4-FFF2-40B4-BE49-F238E27FC236}">
                  <a16:creationId xmlns:a16="http://schemas.microsoft.com/office/drawing/2014/main" id="{0750AB9E-AEE4-8B8E-E1D1-F5416A0C053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1803" y="2744"/>
              <a:ext cx="844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70" name="Line 107">
              <a:extLst>
                <a:ext uri="{FF2B5EF4-FFF2-40B4-BE49-F238E27FC236}">
                  <a16:creationId xmlns:a16="http://schemas.microsoft.com/office/drawing/2014/main" id="{AD585D64-4BA1-15DC-A406-0DE2E70DC54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772" y="3137"/>
              <a:ext cx="893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71" name="Line 108">
              <a:extLst>
                <a:ext uri="{FF2B5EF4-FFF2-40B4-BE49-F238E27FC236}">
                  <a16:creationId xmlns:a16="http://schemas.microsoft.com/office/drawing/2014/main" id="{DDDF182B-F8CB-8904-C271-C7D276438C1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496" y="2777"/>
              <a:ext cx="597" cy="88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72" name="Line 109">
              <a:extLst>
                <a:ext uri="{FF2B5EF4-FFF2-40B4-BE49-F238E27FC236}">
                  <a16:creationId xmlns:a16="http://schemas.microsoft.com/office/drawing/2014/main" id="{66BA2E57-4860-E0A5-4042-38DAF16D32D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966" y="2308"/>
              <a:ext cx="438" cy="649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73" name="Line 110">
              <a:extLst>
                <a:ext uri="{FF2B5EF4-FFF2-40B4-BE49-F238E27FC236}">
                  <a16:creationId xmlns:a16="http://schemas.microsoft.com/office/drawing/2014/main" id="{D137EF1A-6F8F-A4CC-99E5-0AA32DE6FB9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176" y="2341"/>
              <a:ext cx="429" cy="639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74" name="Line 111">
              <a:extLst>
                <a:ext uri="{FF2B5EF4-FFF2-40B4-BE49-F238E27FC236}">
                  <a16:creationId xmlns:a16="http://schemas.microsoft.com/office/drawing/2014/main" id="{BDD60449-99D7-517B-40F9-C31D8972283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1332" y="2580"/>
              <a:ext cx="1440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75" name="AutoShape 112">
              <a:extLst>
                <a:ext uri="{FF2B5EF4-FFF2-40B4-BE49-F238E27FC236}">
                  <a16:creationId xmlns:a16="http://schemas.microsoft.com/office/drawing/2014/main" id="{B52E73D5-2321-6775-AE97-9759FF0843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3536">
              <a:off x="502" y="2383"/>
              <a:ext cx="2287" cy="1261"/>
            </a:xfrm>
            <a:prstGeom prst="parallelogram">
              <a:avLst>
                <a:gd name="adj" fmla="val 67289"/>
              </a:avLst>
            </a:prstGeom>
            <a:noFill/>
            <a:ln w="2857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1176" name="Line 113">
              <a:extLst>
                <a:ext uri="{FF2B5EF4-FFF2-40B4-BE49-F238E27FC236}">
                  <a16:creationId xmlns:a16="http://schemas.microsoft.com/office/drawing/2014/main" id="{CD778D75-4A0B-BA07-F1BC-2BE063818CD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437" y="3200"/>
              <a:ext cx="183" cy="27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77" name="Line 114">
              <a:extLst>
                <a:ext uri="{FF2B5EF4-FFF2-40B4-BE49-F238E27FC236}">
                  <a16:creationId xmlns:a16="http://schemas.microsoft.com/office/drawing/2014/main" id="{27BCC084-B1B5-04B8-94E8-3ACDEAD2380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263" y="2364"/>
              <a:ext cx="532" cy="79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78" name="Line 115">
              <a:extLst>
                <a:ext uri="{FF2B5EF4-FFF2-40B4-BE49-F238E27FC236}">
                  <a16:creationId xmlns:a16="http://schemas.microsoft.com/office/drawing/2014/main" id="{F3E64677-6F7C-9DB4-AF29-F3B9E70C27E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060" y="3002"/>
              <a:ext cx="392" cy="58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79" name="Line 116">
              <a:extLst>
                <a:ext uri="{FF2B5EF4-FFF2-40B4-BE49-F238E27FC236}">
                  <a16:creationId xmlns:a16="http://schemas.microsoft.com/office/drawing/2014/main" id="{0B515145-9B29-F9FC-06CA-01EA7B7695D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1459" y="2392"/>
              <a:ext cx="593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80" name="Line 117">
              <a:extLst>
                <a:ext uri="{FF2B5EF4-FFF2-40B4-BE49-F238E27FC236}">
                  <a16:creationId xmlns:a16="http://schemas.microsoft.com/office/drawing/2014/main" id="{88647153-C542-CED6-BE28-43003FC2CF3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1651" y="2550"/>
              <a:ext cx="426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81" name="Line 118">
              <a:extLst>
                <a:ext uri="{FF2B5EF4-FFF2-40B4-BE49-F238E27FC236}">
                  <a16:creationId xmlns:a16="http://schemas.microsoft.com/office/drawing/2014/main" id="{A33CBEB0-652B-439E-94A7-DE634E709EE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1221" y="2652"/>
              <a:ext cx="844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82" name="Line 119">
              <a:extLst>
                <a:ext uri="{FF2B5EF4-FFF2-40B4-BE49-F238E27FC236}">
                  <a16:creationId xmlns:a16="http://schemas.microsoft.com/office/drawing/2014/main" id="{EBBB2455-DDB5-F29C-393B-7935F8D541E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812" y="2646"/>
              <a:ext cx="230" cy="34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83" name="Line 120">
              <a:extLst>
                <a:ext uri="{FF2B5EF4-FFF2-40B4-BE49-F238E27FC236}">
                  <a16:creationId xmlns:a16="http://schemas.microsoft.com/office/drawing/2014/main" id="{8932324D-03EE-4348-BCD7-C7456EBF237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1106" y="2820"/>
              <a:ext cx="1442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84" name="Line 121">
              <a:extLst>
                <a:ext uri="{FF2B5EF4-FFF2-40B4-BE49-F238E27FC236}">
                  <a16:creationId xmlns:a16="http://schemas.microsoft.com/office/drawing/2014/main" id="{1F766747-2F30-8875-F91F-CAC46EC44EC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112" y="2365"/>
              <a:ext cx="843" cy="125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85" name="Line 122">
              <a:extLst>
                <a:ext uri="{FF2B5EF4-FFF2-40B4-BE49-F238E27FC236}">
                  <a16:creationId xmlns:a16="http://schemas.microsoft.com/office/drawing/2014/main" id="{93CD0589-E521-393C-6CCF-7E79E1EE117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700" y="2759"/>
              <a:ext cx="633" cy="943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86" name="Line 123">
              <a:extLst>
                <a:ext uri="{FF2B5EF4-FFF2-40B4-BE49-F238E27FC236}">
                  <a16:creationId xmlns:a16="http://schemas.microsoft.com/office/drawing/2014/main" id="{B6E9B806-27C5-9F22-3A91-669F6BFA8B3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386" y="3027"/>
              <a:ext cx="98" cy="14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87" name="Line 124">
              <a:extLst>
                <a:ext uri="{FF2B5EF4-FFF2-40B4-BE49-F238E27FC236}">
                  <a16:creationId xmlns:a16="http://schemas.microsoft.com/office/drawing/2014/main" id="{563AE95D-B0F0-C360-6618-7A40202F04F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1176" y="3018"/>
              <a:ext cx="337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88" name="Line 125">
              <a:extLst>
                <a:ext uri="{FF2B5EF4-FFF2-40B4-BE49-F238E27FC236}">
                  <a16:creationId xmlns:a16="http://schemas.microsoft.com/office/drawing/2014/main" id="{D09480F2-034C-4253-21A3-0936C2B7CA4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229" y="2878"/>
              <a:ext cx="159" cy="237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89" name="Line 126">
              <a:extLst>
                <a:ext uri="{FF2B5EF4-FFF2-40B4-BE49-F238E27FC236}">
                  <a16:creationId xmlns:a16="http://schemas.microsoft.com/office/drawing/2014/main" id="{351BB089-F1A6-D85B-2F58-B7B21E123F9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1193" y="3204"/>
              <a:ext cx="893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90" name="Freeform 127">
              <a:extLst>
                <a:ext uri="{FF2B5EF4-FFF2-40B4-BE49-F238E27FC236}">
                  <a16:creationId xmlns:a16="http://schemas.microsoft.com/office/drawing/2014/main" id="{F6182F38-C2C9-2CF3-1FE3-AE5FDB8E008F}"/>
                </a:ext>
              </a:extLst>
            </p:cNvPr>
            <p:cNvSpPr>
              <a:spLocks/>
            </p:cNvSpPr>
            <p:nvPr/>
          </p:nvSpPr>
          <p:spPr bwMode="auto">
            <a:xfrm rot="543536">
              <a:off x="776" y="3433"/>
              <a:ext cx="1211" cy="2"/>
            </a:xfrm>
            <a:custGeom>
              <a:avLst/>
              <a:gdLst>
                <a:gd name="T0" fmla="*/ 0 w 1266"/>
                <a:gd name="T1" fmla="*/ 1 h 3"/>
                <a:gd name="T2" fmla="*/ 595 w 1266"/>
                <a:gd name="T3" fmla="*/ 0 h 3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266" h="3">
                  <a:moveTo>
                    <a:pt x="0" y="3"/>
                  </a:moveTo>
                  <a:lnTo>
                    <a:pt x="1266" y="0"/>
                  </a:lnTo>
                </a:path>
              </a:pathLst>
            </a:custGeom>
            <a:noFill/>
            <a:ln w="9525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91" name="Line 128">
              <a:extLst>
                <a:ext uri="{FF2B5EF4-FFF2-40B4-BE49-F238E27FC236}">
                  <a16:creationId xmlns:a16="http://schemas.microsoft.com/office/drawing/2014/main" id="{D22D6F49-0B39-1BD8-19DD-2E46678A55C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1161" y="3340"/>
              <a:ext cx="945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92" name="Line 129">
              <a:extLst>
                <a:ext uri="{FF2B5EF4-FFF2-40B4-BE49-F238E27FC236}">
                  <a16:creationId xmlns:a16="http://schemas.microsoft.com/office/drawing/2014/main" id="{0D24B2D3-BC6C-8E6A-C071-9F5BC21AC18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832" y="3382"/>
              <a:ext cx="99" cy="147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93" name="Line 130">
              <a:extLst>
                <a:ext uri="{FF2B5EF4-FFF2-40B4-BE49-F238E27FC236}">
                  <a16:creationId xmlns:a16="http://schemas.microsoft.com/office/drawing/2014/main" id="{184DBF88-2370-725C-7FED-33E70912D94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635" y="3317"/>
              <a:ext cx="118" cy="177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94" name="Line 131">
              <a:extLst>
                <a:ext uri="{FF2B5EF4-FFF2-40B4-BE49-F238E27FC236}">
                  <a16:creationId xmlns:a16="http://schemas.microsoft.com/office/drawing/2014/main" id="{2EBE22BC-C866-6D36-A8DD-66E13E0E07D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435" y="3571"/>
              <a:ext cx="1410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95" name="Line 132">
              <a:extLst>
                <a:ext uri="{FF2B5EF4-FFF2-40B4-BE49-F238E27FC236}">
                  <a16:creationId xmlns:a16="http://schemas.microsoft.com/office/drawing/2014/main" id="{8E975D9E-6FE6-9C3D-FC6F-644B3A86129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556" y="3324"/>
              <a:ext cx="234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96" name="Line 133">
              <a:extLst>
                <a:ext uri="{FF2B5EF4-FFF2-40B4-BE49-F238E27FC236}">
                  <a16:creationId xmlns:a16="http://schemas.microsoft.com/office/drawing/2014/main" id="{B35F319C-4F64-310D-521E-7234F48500D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2473" y="2798"/>
              <a:ext cx="176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97" name="Line 134">
              <a:extLst>
                <a:ext uri="{FF2B5EF4-FFF2-40B4-BE49-F238E27FC236}">
                  <a16:creationId xmlns:a16="http://schemas.microsoft.com/office/drawing/2014/main" id="{1C54BD01-CE83-6EC2-EB64-2C2DAAF7082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2582" y="2529"/>
              <a:ext cx="72" cy="109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198" name="Oval 135">
              <a:extLst>
                <a:ext uri="{FF2B5EF4-FFF2-40B4-BE49-F238E27FC236}">
                  <a16:creationId xmlns:a16="http://schemas.microsoft.com/office/drawing/2014/main" id="{4871CB92-95BF-4765-93F3-21886B5D6F3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571988">
              <a:off x="1065" y="2614"/>
              <a:ext cx="1225" cy="606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91199" name="Line 136">
              <a:extLst>
                <a:ext uri="{FF2B5EF4-FFF2-40B4-BE49-F238E27FC236}">
                  <a16:creationId xmlns:a16="http://schemas.microsoft.com/office/drawing/2014/main" id="{A1E30879-9544-C879-0048-EDF1794EAF7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261" y="3022"/>
              <a:ext cx="400" cy="59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00" name="Line 137">
              <a:extLst>
                <a:ext uri="{FF2B5EF4-FFF2-40B4-BE49-F238E27FC236}">
                  <a16:creationId xmlns:a16="http://schemas.microsoft.com/office/drawing/2014/main" id="{AE9A0573-64B2-DB9D-1AAD-CF5AB18889F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668" y="3261"/>
              <a:ext cx="945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01" name="Arc 138">
              <a:extLst>
                <a:ext uri="{FF2B5EF4-FFF2-40B4-BE49-F238E27FC236}">
                  <a16:creationId xmlns:a16="http://schemas.microsoft.com/office/drawing/2014/main" id="{A97985D4-1FFF-4BE1-CC77-5CAACAB2F06E}"/>
                </a:ext>
              </a:extLst>
            </p:cNvPr>
            <p:cNvSpPr>
              <a:spLocks/>
            </p:cNvSpPr>
            <p:nvPr/>
          </p:nvSpPr>
          <p:spPr bwMode="auto">
            <a:xfrm rot="-10228012">
              <a:off x="1085" y="2615"/>
              <a:ext cx="1218" cy="392"/>
            </a:xfrm>
            <a:custGeom>
              <a:avLst/>
              <a:gdLst>
                <a:gd name="T0" fmla="*/ 0 w 29645"/>
                <a:gd name="T1" fmla="*/ 0 h 21600"/>
                <a:gd name="T2" fmla="*/ 0 w 29645"/>
                <a:gd name="T3" fmla="*/ 0 h 21600"/>
                <a:gd name="T4" fmla="*/ 0 w 29645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9645" h="21600" fill="none" extrusionOk="0">
                  <a:moveTo>
                    <a:pt x="-1" y="5760"/>
                  </a:moveTo>
                  <a:cubicBezTo>
                    <a:pt x="3993" y="2057"/>
                    <a:pt x="9239" y="-1"/>
                    <a:pt x="14686" y="0"/>
                  </a:cubicBezTo>
                  <a:cubicBezTo>
                    <a:pt x="20262" y="0"/>
                    <a:pt x="25622" y="2156"/>
                    <a:pt x="29644" y="6018"/>
                  </a:cubicBezTo>
                </a:path>
                <a:path w="29645" h="21600" stroke="0" extrusionOk="0">
                  <a:moveTo>
                    <a:pt x="-1" y="5760"/>
                  </a:moveTo>
                  <a:cubicBezTo>
                    <a:pt x="3993" y="2057"/>
                    <a:pt x="9239" y="-1"/>
                    <a:pt x="14686" y="0"/>
                  </a:cubicBezTo>
                  <a:cubicBezTo>
                    <a:pt x="20262" y="0"/>
                    <a:pt x="25622" y="2156"/>
                    <a:pt x="29644" y="6018"/>
                  </a:cubicBezTo>
                  <a:lnTo>
                    <a:pt x="14686" y="21600"/>
                  </a:lnTo>
                  <a:lnTo>
                    <a:pt x="-1" y="576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02" name="Freeform 139">
              <a:extLst>
                <a:ext uri="{FF2B5EF4-FFF2-40B4-BE49-F238E27FC236}">
                  <a16:creationId xmlns:a16="http://schemas.microsoft.com/office/drawing/2014/main" id="{31DF16AF-F16B-F869-D0F6-E92201F64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2" y="2795"/>
              <a:ext cx="1212" cy="438"/>
            </a:xfrm>
            <a:custGeom>
              <a:avLst/>
              <a:gdLst>
                <a:gd name="T0" fmla="*/ 58 w 1212"/>
                <a:gd name="T1" fmla="*/ 184 h 438"/>
                <a:gd name="T2" fmla="*/ 108 w 1212"/>
                <a:gd name="T3" fmla="*/ 234 h 438"/>
                <a:gd name="T4" fmla="*/ 163 w 1212"/>
                <a:gd name="T5" fmla="*/ 276 h 438"/>
                <a:gd name="T6" fmla="*/ 244 w 1212"/>
                <a:gd name="T7" fmla="*/ 322 h 438"/>
                <a:gd name="T8" fmla="*/ 334 w 1212"/>
                <a:gd name="T9" fmla="*/ 361 h 438"/>
                <a:gd name="T10" fmla="*/ 394 w 1212"/>
                <a:gd name="T11" fmla="*/ 382 h 438"/>
                <a:gd name="T12" fmla="*/ 471 w 1212"/>
                <a:gd name="T13" fmla="*/ 405 h 438"/>
                <a:gd name="T14" fmla="*/ 526 w 1212"/>
                <a:gd name="T15" fmla="*/ 414 h 438"/>
                <a:gd name="T16" fmla="*/ 579 w 1212"/>
                <a:gd name="T17" fmla="*/ 424 h 438"/>
                <a:gd name="T18" fmla="*/ 658 w 1212"/>
                <a:gd name="T19" fmla="*/ 433 h 438"/>
                <a:gd name="T20" fmla="*/ 730 w 1212"/>
                <a:gd name="T21" fmla="*/ 436 h 438"/>
                <a:gd name="T22" fmla="*/ 792 w 1212"/>
                <a:gd name="T23" fmla="*/ 436 h 438"/>
                <a:gd name="T24" fmla="*/ 871 w 1212"/>
                <a:gd name="T25" fmla="*/ 430 h 438"/>
                <a:gd name="T26" fmla="*/ 940 w 1212"/>
                <a:gd name="T27" fmla="*/ 418 h 438"/>
                <a:gd name="T28" fmla="*/ 1008 w 1212"/>
                <a:gd name="T29" fmla="*/ 400 h 438"/>
                <a:gd name="T30" fmla="*/ 1090 w 1212"/>
                <a:gd name="T31" fmla="*/ 367 h 438"/>
                <a:gd name="T32" fmla="*/ 1167 w 1212"/>
                <a:gd name="T33" fmla="*/ 312 h 438"/>
                <a:gd name="T34" fmla="*/ 1195 w 1212"/>
                <a:gd name="T35" fmla="*/ 271 h 438"/>
                <a:gd name="T36" fmla="*/ 1205 w 1212"/>
                <a:gd name="T37" fmla="*/ 251 h 438"/>
                <a:gd name="T38" fmla="*/ 1212 w 1212"/>
                <a:gd name="T39" fmla="*/ 207 h 438"/>
                <a:gd name="T40" fmla="*/ 1143 w 1212"/>
                <a:gd name="T41" fmla="*/ 219 h 438"/>
                <a:gd name="T42" fmla="*/ 1107 w 1212"/>
                <a:gd name="T43" fmla="*/ 225 h 438"/>
                <a:gd name="T44" fmla="*/ 1027 w 1212"/>
                <a:gd name="T45" fmla="*/ 232 h 438"/>
                <a:gd name="T46" fmla="*/ 940 w 1212"/>
                <a:gd name="T47" fmla="*/ 238 h 438"/>
                <a:gd name="T48" fmla="*/ 861 w 1212"/>
                <a:gd name="T49" fmla="*/ 237 h 438"/>
                <a:gd name="T50" fmla="*/ 777 w 1212"/>
                <a:gd name="T51" fmla="*/ 234 h 438"/>
                <a:gd name="T52" fmla="*/ 675 w 1212"/>
                <a:gd name="T53" fmla="*/ 222 h 438"/>
                <a:gd name="T54" fmla="*/ 615 w 1212"/>
                <a:gd name="T55" fmla="*/ 214 h 438"/>
                <a:gd name="T56" fmla="*/ 541 w 1212"/>
                <a:gd name="T57" fmla="*/ 199 h 438"/>
                <a:gd name="T58" fmla="*/ 460 w 1212"/>
                <a:gd name="T59" fmla="*/ 183 h 438"/>
                <a:gd name="T60" fmla="*/ 387 w 1212"/>
                <a:gd name="T61" fmla="*/ 165 h 438"/>
                <a:gd name="T62" fmla="*/ 316 w 1212"/>
                <a:gd name="T63" fmla="*/ 142 h 438"/>
                <a:gd name="T64" fmla="*/ 252 w 1212"/>
                <a:gd name="T65" fmla="*/ 121 h 438"/>
                <a:gd name="T66" fmla="*/ 203 w 1212"/>
                <a:gd name="T67" fmla="*/ 101 h 438"/>
                <a:gd name="T68" fmla="*/ 169 w 1212"/>
                <a:gd name="T69" fmla="*/ 87 h 438"/>
                <a:gd name="T70" fmla="*/ 123 w 1212"/>
                <a:gd name="T71" fmla="*/ 64 h 438"/>
                <a:gd name="T72" fmla="*/ 70 w 1212"/>
                <a:gd name="T73" fmla="*/ 36 h 438"/>
                <a:gd name="T74" fmla="*/ 29 w 1212"/>
                <a:gd name="T75" fmla="*/ 15 h 438"/>
                <a:gd name="T76" fmla="*/ 7 w 1212"/>
                <a:gd name="T77" fmla="*/ 1 h 438"/>
                <a:gd name="T78" fmla="*/ 0 w 1212"/>
                <a:gd name="T79" fmla="*/ 45 h 438"/>
                <a:gd name="T80" fmla="*/ 10 w 1212"/>
                <a:gd name="T81" fmla="*/ 106 h 438"/>
                <a:gd name="T82" fmla="*/ 57 w 1212"/>
                <a:gd name="T83" fmla="*/ 183 h 43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212" h="438">
                  <a:moveTo>
                    <a:pt x="58" y="184"/>
                  </a:moveTo>
                  <a:cubicBezTo>
                    <a:pt x="69" y="195"/>
                    <a:pt x="60" y="192"/>
                    <a:pt x="108" y="234"/>
                  </a:cubicBezTo>
                  <a:cubicBezTo>
                    <a:pt x="157" y="271"/>
                    <a:pt x="130" y="252"/>
                    <a:pt x="163" y="276"/>
                  </a:cubicBezTo>
                  <a:cubicBezTo>
                    <a:pt x="200" y="299"/>
                    <a:pt x="211" y="307"/>
                    <a:pt x="244" y="322"/>
                  </a:cubicBezTo>
                  <a:cubicBezTo>
                    <a:pt x="276" y="337"/>
                    <a:pt x="318" y="355"/>
                    <a:pt x="334" y="361"/>
                  </a:cubicBezTo>
                  <a:cubicBezTo>
                    <a:pt x="354" y="369"/>
                    <a:pt x="374" y="375"/>
                    <a:pt x="394" y="382"/>
                  </a:cubicBezTo>
                  <a:cubicBezTo>
                    <a:pt x="415" y="390"/>
                    <a:pt x="445" y="396"/>
                    <a:pt x="471" y="405"/>
                  </a:cubicBezTo>
                  <a:cubicBezTo>
                    <a:pt x="516" y="411"/>
                    <a:pt x="505" y="411"/>
                    <a:pt x="526" y="414"/>
                  </a:cubicBezTo>
                  <a:cubicBezTo>
                    <a:pt x="555" y="420"/>
                    <a:pt x="559" y="421"/>
                    <a:pt x="579" y="424"/>
                  </a:cubicBezTo>
                  <a:cubicBezTo>
                    <a:pt x="615" y="429"/>
                    <a:pt x="637" y="433"/>
                    <a:pt x="658" y="433"/>
                  </a:cubicBezTo>
                  <a:cubicBezTo>
                    <a:pt x="697" y="438"/>
                    <a:pt x="717" y="435"/>
                    <a:pt x="730" y="436"/>
                  </a:cubicBezTo>
                  <a:cubicBezTo>
                    <a:pt x="774" y="436"/>
                    <a:pt x="763" y="438"/>
                    <a:pt x="792" y="436"/>
                  </a:cubicBezTo>
                  <a:cubicBezTo>
                    <a:pt x="828" y="435"/>
                    <a:pt x="849" y="433"/>
                    <a:pt x="871" y="430"/>
                  </a:cubicBezTo>
                  <a:cubicBezTo>
                    <a:pt x="934" y="420"/>
                    <a:pt x="915" y="424"/>
                    <a:pt x="940" y="418"/>
                  </a:cubicBezTo>
                  <a:cubicBezTo>
                    <a:pt x="987" y="406"/>
                    <a:pt x="985" y="408"/>
                    <a:pt x="1008" y="400"/>
                  </a:cubicBezTo>
                  <a:cubicBezTo>
                    <a:pt x="1054" y="385"/>
                    <a:pt x="1068" y="381"/>
                    <a:pt x="1090" y="367"/>
                  </a:cubicBezTo>
                  <a:cubicBezTo>
                    <a:pt x="1137" y="334"/>
                    <a:pt x="1142" y="336"/>
                    <a:pt x="1167" y="312"/>
                  </a:cubicBezTo>
                  <a:cubicBezTo>
                    <a:pt x="1191" y="281"/>
                    <a:pt x="1183" y="292"/>
                    <a:pt x="1195" y="271"/>
                  </a:cubicBezTo>
                  <a:cubicBezTo>
                    <a:pt x="1210" y="237"/>
                    <a:pt x="1201" y="259"/>
                    <a:pt x="1205" y="251"/>
                  </a:cubicBezTo>
                  <a:cubicBezTo>
                    <a:pt x="1206" y="236"/>
                    <a:pt x="1209" y="237"/>
                    <a:pt x="1212" y="207"/>
                  </a:cubicBezTo>
                  <a:cubicBezTo>
                    <a:pt x="1176" y="213"/>
                    <a:pt x="1163" y="217"/>
                    <a:pt x="1143" y="219"/>
                  </a:cubicBezTo>
                  <a:cubicBezTo>
                    <a:pt x="1134" y="222"/>
                    <a:pt x="1107" y="225"/>
                    <a:pt x="1107" y="225"/>
                  </a:cubicBezTo>
                  <a:cubicBezTo>
                    <a:pt x="1068" y="232"/>
                    <a:pt x="1054" y="231"/>
                    <a:pt x="1027" y="232"/>
                  </a:cubicBezTo>
                  <a:cubicBezTo>
                    <a:pt x="994" y="235"/>
                    <a:pt x="962" y="238"/>
                    <a:pt x="940" y="238"/>
                  </a:cubicBezTo>
                  <a:cubicBezTo>
                    <a:pt x="907" y="237"/>
                    <a:pt x="891" y="235"/>
                    <a:pt x="861" y="237"/>
                  </a:cubicBezTo>
                  <a:cubicBezTo>
                    <a:pt x="818" y="236"/>
                    <a:pt x="814" y="234"/>
                    <a:pt x="777" y="234"/>
                  </a:cubicBezTo>
                  <a:cubicBezTo>
                    <a:pt x="738" y="229"/>
                    <a:pt x="723" y="230"/>
                    <a:pt x="675" y="222"/>
                  </a:cubicBezTo>
                  <a:cubicBezTo>
                    <a:pt x="654" y="219"/>
                    <a:pt x="634" y="217"/>
                    <a:pt x="615" y="214"/>
                  </a:cubicBezTo>
                  <a:cubicBezTo>
                    <a:pt x="593" y="210"/>
                    <a:pt x="567" y="204"/>
                    <a:pt x="541" y="199"/>
                  </a:cubicBezTo>
                  <a:cubicBezTo>
                    <a:pt x="511" y="194"/>
                    <a:pt x="494" y="191"/>
                    <a:pt x="460" y="183"/>
                  </a:cubicBezTo>
                  <a:cubicBezTo>
                    <a:pt x="424" y="176"/>
                    <a:pt x="424" y="172"/>
                    <a:pt x="387" y="165"/>
                  </a:cubicBezTo>
                  <a:cubicBezTo>
                    <a:pt x="358" y="157"/>
                    <a:pt x="338" y="149"/>
                    <a:pt x="316" y="142"/>
                  </a:cubicBezTo>
                  <a:cubicBezTo>
                    <a:pt x="306" y="138"/>
                    <a:pt x="262" y="122"/>
                    <a:pt x="252" y="121"/>
                  </a:cubicBezTo>
                  <a:cubicBezTo>
                    <a:pt x="233" y="114"/>
                    <a:pt x="219" y="107"/>
                    <a:pt x="203" y="101"/>
                  </a:cubicBezTo>
                  <a:cubicBezTo>
                    <a:pt x="187" y="95"/>
                    <a:pt x="185" y="92"/>
                    <a:pt x="169" y="87"/>
                  </a:cubicBezTo>
                  <a:cubicBezTo>
                    <a:pt x="154" y="81"/>
                    <a:pt x="138" y="73"/>
                    <a:pt x="123" y="64"/>
                  </a:cubicBezTo>
                  <a:cubicBezTo>
                    <a:pt x="106" y="55"/>
                    <a:pt x="86" y="46"/>
                    <a:pt x="70" y="36"/>
                  </a:cubicBezTo>
                  <a:cubicBezTo>
                    <a:pt x="59" y="29"/>
                    <a:pt x="40" y="21"/>
                    <a:pt x="29" y="15"/>
                  </a:cubicBezTo>
                  <a:cubicBezTo>
                    <a:pt x="27" y="14"/>
                    <a:pt x="6" y="0"/>
                    <a:pt x="7" y="1"/>
                  </a:cubicBezTo>
                  <a:cubicBezTo>
                    <a:pt x="5" y="12"/>
                    <a:pt x="1" y="15"/>
                    <a:pt x="0" y="45"/>
                  </a:cubicBezTo>
                  <a:cubicBezTo>
                    <a:pt x="0" y="73"/>
                    <a:pt x="1" y="77"/>
                    <a:pt x="10" y="106"/>
                  </a:cubicBezTo>
                  <a:cubicBezTo>
                    <a:pt x="27" y="139"/>
                    <a:pt x="40" y="163"/>
                    <a:pt x="57" y="183"/>
                  </a:cubicBezTo>
                </a:path>
              </a:pathLst>
            </a:custGeom>
            <a:solidFill>
              <a:schemeClr val="bg1">
                <a:alpha val="50195"/>
              </a:schemeClr>
            </a:solidFill>
            <a:ln w="31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03" name="Line 140">
              <a:extLst>
                <a:ext uri="{FF2B5EF4-FFF2-40B4-BE49-F238E27FC236}">
                  <a16:creationId xmlns:a16="http://schemas.microsoft.com/office/drawing/2014/main" id="{975E5E0C-168B-3C22-D37D-FEE02296794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3536" flipH="1">
              <a:off x="1173" y="2954"/>
              <a:ext cx="331" cy="49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04" name="Line 141">
              <a:extLst>
                <a:ext uri="{FF2B5EF4-FFF2-40B4-BE49-F238E27FC236}">
                  <a16:creationId xmlns:a16="http://schemas.microsoft.com/office/drawing/2014/main" id="{6F4E85A2-B223-4191-9D19-6AD0438F570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3536" flipH="1">
              <a:off x="892" y="2895"/>
              <a:ext cx="428" cy="639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05" name="Line 142">
              <a:extLst>
                <a:ext uri="{FF2B5EF4-FFF2-40B4-BE49-F238E27FC236}">
                  <a16:creationId xmlns:a16="http://schemas.microsoft.com/office/drawing/2014/main" id="{A6ED4C93-1820-B8C8-D375-B825A51B98D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3536" flipH="1">
              <a:off x="701" y="2823"/>
              <a:ext cx="449" cy="669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06" name="Line 143">
              <a:extLst>
                <a:ext uri="{FF2B5EF4-FFF2-40B4-BE49-F238E27FC236}">
                  <a16:creationId xmlns:a16="http://schemas.microsoft.com/office/drawing/2014/main" id="{9912B338-F2E7-DD5A-5A54-09934839008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298" y="2982"/>
              <a:ext cx="400" cy="59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07" name="Line 144">
              <a:extLst>
                <a:ext uri="{FF2B5EF4-FFF2-40B4-BE49-F238E27FC236}">
                  <a16:creationId xmlns:a16="http://schemas.microsoft.com/office/drawing/2014/main" id="{3FA3A8B0-C290-3870-4AFC-88CFD484FC6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 flipH="1">
              <a:off x="1525" y="2998"/>
              <a:ext cx="400" cy="59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08" name="Line 145">
              <a:extLst>
                <a:ext uri="{FF2B5EF4-FFF2-40B4-BE49-F238E27FC236}">
                  <a16:creationId xmlns:a16="http://schemas.microsoft.com/office/drawing/2014/main" id="{C9B0667D-EAC2-B168-1E44-85FB5B47A36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1655" y="3120"/>
              <a:ext cx="663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09" name="Line 146">
              <a:extLst>
                <a:ext uri="{FF2B5EF4-FFF2-40B4-BE49-F238E27FC236}">
                  <a16:creationId xmlns:a16="http://schemas.microsoft.com/office/drawing/2014/main" id="{05427F4A-3789-262C-4585-CD8BA115648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884" y="3025"/>
              <a:ext cx="1012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10" name="Line 147">
              <a:extLst>
                <a:ext uri="{FF2B5EF4-FFF2-40B4-BE49-F238E27FC236}">
                  <a16:creationId xmlns:a16="http://schemas.microsoft.com/office/drawing/2014/main" id="{1BBA8A2A-14C9-C456-91FC-00D14ACD1EA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3536">
              <a:off x="992" y="2842"/>
              <a:ext cx="204" cy="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11" name="Line 148">
              <a:extLst>
                <a:ext uri="{FF2B5EF4-FFF2-40B4-BE49-F238E27FC236}">
                  <a16:creationId xmlns:a16="http://schemas.microsoft.com/office/drawing/2014/main" id="{87591B55-443D-693A-5149-9D9A478F6F9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3536">
              <a:off x="2205" y="3036"/>
              <a:ext cx="227" cy="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12" name="Line 149">
              <a:extLst>
                <a:ext uri="{FF2B5EF4-FFF2-40B4-BE49-F238E27FC236}">
                  <a16:creationId xmlns:a16="http://schemas.microsoft.com/office/drawing/2014/main" id="{6DA7C551-A48E-FE1D-0BF9-CDD4395FEFB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3536" flipH="1">
              <a:off x="1701" y="2976"/>
              <a:ext cx="462" cy="68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213" name="Line 150">
              <a:extLst>
                <a:ext uri="{FF2B5EF4-FFF2-40B4-BE49-F238E27FC236}">
                  <a16:creationId xmlns:a16="http://schemas.microsoft.com/office/drawing/2014/main" id="{376488E6-4560-B6FC-1D18-DB82841D980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3536">
              <a:off x="1194" y="3213"/>
              <a:ext cx="1012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91214" name="Group 151">
              <a:extLst>
                <a:ext uri="{FF2B5EF4-FFF2-40B4-BE49-F238E27FC236}">
                  <a16:creationId xmlns:a16="http://schemas.microsoft.com/office/drawing/2014/main" id="{F0F0E766-5493-039E-419C-7C9758A1E7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73" y="2659"/>
              <a:ext cx="512" cy="317"/>
              <a:chOff x="2059" y="1117"/>
              <a:chExt cx="512" cy="317"/>
            </a:xfrm>
          </p:grpSpPr>
          <p:sp>
            <p:nvSpPr>
              <p:cNvPr id="91238" name="Line 152">
                <a:extLst>
                  <a:ext uri="{FF2B5EF4-FFF2-40B4-BE49-F238E27FC236}">
                    <a16:creationId xmlns:a16="http://schemas.microsoft.com/office/drawing/2014/main" id="{F95BB865-492D-699B-E86F-DE0B0748D5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3536" flipV="1">
                <a:off x="2059" y="1180"/>
                <a:ext cx="50" cy="73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39" name="Line 153">
                <a:extLst>
                  <a:ext uri="{FF2B5EF4-FFF2-40B4-BE49-F238E27FC236}">
                    <a16:creationId xmlns:a16="http://schemas.microsoft.com/office/drawing/2014/main" id="{120C7C4C-E836-7EF7-D429-37F5BC8A8B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3536" flipV="1">
                <a:off x="2200" y="1117"/>
                <a:ext cx="130" cy="109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40" name="Line 154">
                <a:extLst>
                  <a:ext uri="{FF2B5EF4-FFF2-40B4-BE49-F238E27FC236}">
                    <a16:creationId xmlns:a16="http://schemas.microsoft.com/office/drawing/2014/main" id="{80314771-D8C8-9063-357D-3F7EFE1E66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3536" flipV="1">
                <a:off x="2268" y="1265"/>
                <a:ext cx="204" cy="53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41" name="Line 155">
                <a:extLst>
                  <a:ext uri="{FF2B5EF4-FFF2-40B4-BE49-F238E27FC236}">
                    <a16:creationId xmlns:a16="http://schemas.microsoft.com/office/drawing/2014/main" id="{2FC41D60-310D-762C-C35D-F439279BCF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3536" flipV="1">
                <a:off x="2336" y="1419"/>
                <a:ext cx="235" cy="1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42" name="Line 156">
                <a:extLst>
                  <a:ext uri="{FF2B5EF4-FFF2-40B4-BE49-F238E27FC236}">
                    <a16:creationId xmlns:a16="http://schemas.microsoft.com/office/drawing/2014/main" id="{F4AD6261-7EA3-E4BD-C43C-EBF30ED87A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3536" flipV="1">
                <a:off x="2112" y="1267"/>
                <a:ext cx="88" cy="31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43" name="Line 157">
                <a:extLst>
                  <a:ext uri="{FF2B5EF4-FFF2-40B4-BE49-F238E27FC236}">
                    <a16:creationId xmlns:a16="http://schemas.microsoft.com/office/drawing/2014/main" id="{6F4F4700-3103-1AA2-B4AC-9269A756E3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3536" flipV="1">
                <a:off x="2099" y="1380"/>
                <a:ext cx="146" cy="9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1215" name="Group 158">
              <a:extLst>
                <a:ext uri="{FF2B5EF4-FFF2-40B4-BE49-F238E27FC236}">
                  <a16:creationId xmlns:a16="http://schemas.microsoft.com/office/drawing/2014/main" id="{61825E88-31F1-E2C1-C471-EB67950427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25" y="2557"/>
              <a:ext cx="594" cy="238"/>
              <a:chOff x="1020" y="1015"/>
              <a:chExt cx="594" cy="238"/>
            </a:xfrm>
          </p:grpSpPr>
          <p:sp>
            <p:nvSpPr>
              <p:cNvPr id="91231" name="Line 159">
                <a:extLst>
                  <a:ext uri="{FF2B5EF4-FFF2-40B4-BE49-F238E27FC236}">
                    <a16:creationId xmlns:a16="http://schemas.microsoft.com/office/drawing/2014/main" id="{6C383347-B089-C07B-2532-A7A31879E9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3536" flipH="1" flipV="1">
                <a:off x="1202" y="1026"/>
                <a:ext cx="211" cy="8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32" name="Line 160">
                <a:extLst>
                  <a:ext uri="{FF2B5EF4-FFF2-40B4-BE49-F238E27FC236}">
                    <a16:creationId xmlns:a16="http://schemas.microsoft.com/office/drawing/2014/main" id="{EDE7F09A-B5BA-09F1-D6F0-14D14614FF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3536" flipH="1" flipV="1">
                <a:off x="1066" y="1108"/>
                <a:ext cx="229" cy="5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33" name="Line 161">
                <a:extLst>
                  <a:ext uri="{FF2B5EF4-FFF2-40B4-BE49-F238E27FC236}">
                    <a16:creationId xmlns:a16="http://schemas.microsoft.com/office/drawing/2014/main" id="{4371B132-891B-10F6-E693-D64615F8EC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3536" flipH="1" flipV="1">
                <a:off x="1020" y="1207"/>
                <a:ext cx="204" cy="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34" name="Line 162">
                <a:extLst>
                  <a:ext uri="{FF2B5EF4-FFF2-40B4-BE49-F238E27FC236}">
                    <a16:creationId xmlns:a16="http://schemas.microsoft.com/office/drawing/2014/main" id="{01EB15EE-CF38-2881-95F3-2174CE0085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3536" flipH="1" flipV="1">
                <a:off x="1282" y="1238"/>
                <a:ext cx="146" cy="1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35" name="Line 163">
                <a:extLst>
                  <a:ext uri="{FF2B5EF4-FFF2-40B4-BE49-F238E27FC236}">
                    <a16:creationId xmlns:a16="http://schemas.microsoft.com/office/drawing/2014/main" id="{D6AB5365-8107-96B9-DBCE-38047BDA5D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3536" flipH="1" flipV="1">
                <a:off x="1428" y="1071"/>
                <a:ext cx="129" cy="38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36" name="Line 164">
                <a:extLst>
                  <a:ext uri="{FF2B5EF4-FFF2-40B4-BE49-F238E27FC236}">
                    <a16:creationId xmlns:a16="http://schemas.microsoft.com/office/drawing/2014/main" id="{6426A446-1C48-7B08-D526-CA4D439BBE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3536" flipH="1" flipV="1">
                <a:off x="1565" y="1015"/>
                <a:ext cx="49" cy="5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37" name="Line 165">
                <a:extLst>
                  <a:ext uri="{FF2B5EF4-FFF2-40B4-BE49-F238E27FC236}">
                    <a16:creationId xmlns:a16="http://schemas.microsoft.com/office/drawing/2014/main" id="{C96EDE81-CD9C-BC0F-E18A-11CA605AF7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3536" flipH="1" flipV="1">
                <a:off x="1428" y="1182"/>
                <a:ext cx="82" cy="2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1216" name="Group 166">
              <a:extLst>
                <a:ext uri="{FF2B5EF4-FFF2-40B4-BE49-F238E27FC236}">
                  <a16:creationId xmlns:a16="http://schemas.microsoft.com/office/drawing/2014/main" id="{38CE4F07-E6CA-CF6C-A67A-13C60410BA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5" y="2882"/>
              <a:ext cx="298" cy="276"/>
              <a:chOff x="1047" y="1344"/>
              <a:chExt cx="298" cy="276"/>
            </a:xfrm>
          </p:grpSpPr>
          <p:sp>
            <p:nvSpPr>
              <p:cNvPr id="91225" name="Line 167">
                <a:extLst>
                  <a:ext uri="{FF2B5EF4-FFF2-40B4-BE49-F238E27FC236}">
                    <a16:creationId xmlns:a16="http://schemas.microsoft.com/office/drawing/2014/main" id="{4A5151B2-0F9E-1CE5-3AA7-E5DDA5C9C9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343536" flipV="1">
                <a:off x="1292" y="1525"/>
                <a:ext cx="53" cy="9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26" name="Line 168">
                <a:extLst>
                  <a:ext uri="{FF2B5EF4-FFF2-40B4-BE49-F238E27FC236}">
                    <a16:creationId xmlns:a16="http://schemas.microsoft.com/office/drawing/2014/main" id="{574C9CA7-1E46-FD7A-C5BD-87B196BB62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343536" flipV="1">
                <a:off x="1163" y="1480"/>
                <a:ext cx="129" cy="110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27" name="Line 169">
                <a:extLst>
                  <a:ext uri="{FF2B5EF4-FFF2-40B4-BE49-F238E27FC236}">
                    <a16:creationId xmlns:a16="http://schemas.microsoft.com/office/drawing/2014/main" id="{61667E36-10A2-B7CF-C302-99F21EEC50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343536" flipV="1">
                <a:off x="1066" y="1427"/>
                <a:ext cx="203" cy="5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28" name="Line 170">
                <a:extLst>
                  <a:ext uri="{FF2B5EF4-FFF2-40B4-BE49-F238E27FC236}">
                    <a16:creationId xmlns:a16="http://schemas.microsoft.com/office/drawing/2014/main" id="{5160D6F5-A354-F337-808A-776794A6A2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343536" flipV="1">
                <a:off x="1047" y="1344"/>
                <a:ext cx="155" cy="11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29" name="Line 171">
                <a:extLst>
                  <a:ext uri="{FF2B5EF4-FFF2-40B4-BE49-F238E27FC236}">
                    <a16:creationId xmlns:a16="http://schemas.microsoft.com/office/drawing/2014/main" id="{E16A12C0-E9FE-BB93-AA8E-DEAC3C964A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343536" flipV="1">
                <a:off x="1249" y="1450"/>
                <a:ext cx="89" cy="30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30" name="Line 172">
                <a:extLst>
                  <a:ext uri="{FF2B5EF4-FFF2-40B4-BE49-F238E27FC236}">
                    <a16:creationId xmlns:a16="http://schemas.microsoft.com/office/drawing/2014/main" id="{F34C71D7-4388-7522-F2D1-AC3F9CDFE1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1343536" flipV="1">
                <a:off x="1156" y="1389"/>
                <a:ext cx="146" cy="9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91217" name="Group 173">
              <a:extLst>
                <a:ext uri="{FF2B5EF4-FFF2-40B4-BE49-F238E27FC236}">
                  <a16:creationId xmlns:a16="http://schemas.microsoft.com/office/drawing/2014/main" id="{5780968B-528F-D88C-E46C-3EFA42668B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80" y="3100"/>
              <a:ext cx="501" cy="194"/>
              <a:chOff x="2016" y="1510"/>
              <a:chExt cx="501" cy="194"/>
            </a:xfrm>
          </p:grpSpPr>
          <p:sp>
            <p:nvSpPr>
              <p:cNvPr id="91218" name="Line 174">
                <a:extLst>
                  <a:ext uri="{FF2B5EF4-FFF2-40B4-BE49-F238E27FC236}">
                    <a16:creationId xmlns:a16="http://schemas.microsoft.com/office/drawing/2014/main" id="{A1E2BE89-4EC5-D0DC-6615-BA9035DF5E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10256464" flipH="1" flipV="1">
                <a:off x="2079" y="1616"/>
                <a:ext cx="211" cy="8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19" name="Line 175">
                <a:extLst>
                  <a:ext uri="{FF2B5EF4-FFF2-40B4-BE49-F238E27FC236}">
                    <a16:creationId xmlns:a16="http://schemas.microsoft.com/office/drawing/2014/main" id="{7A1E45E7-65B4-FDDA-E9B1-F1D462BF7F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10256464" flipH="1" flipV="1">
                <a:off x="2197" y="1570"/>
                <a:ext cx="229" cy="5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20" name="Line 176">
                <a:extLst>
                  <a:ext uri="{FF2B5EF4-FFF2-40B4-BE49-F238E27FC236}">
                    <a16:creationId xmlns:a16="http://schemas.microsoft.com/office/drawing/2014/main" id="{4A4AD649-FFE8-6B93-E579-1C3056D084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10256464" flipH="1" flipV="1">
                <a:off x="2314" y="1525"/>
                <a:ext cx="203" cy="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21" name="Line 177">
                <a:extLst>
                  <a:ext uri="{FF2B5EF4-FFF2-40B4-BE49-F238E27FC236}">
                    <a16:creationId xmlns:a16="http://schemas.microsoft.com/office/drawing/2014/main" id="{F494908C-657A-71E3-6F9D-844DF03194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10256464" flipH="1" flipV="1">
                <a:off x="2143" y="1510"/>
                <a:ext cx="147" cy="1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22" name="Line 178">
                <a:extLst>
                  <a:ext uri="{FF2B5EF4-FFF2-40B4-BE49-F238E27FC236}">
                    <a16:creationId xmlns:a16="http://schemas.microsoft.com/office/drawing/2014/main" id="{2456C667-CB14-991A-0D79-4D7426A906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10256464" flipH="1" flipV="1">
                <a:off x="2070" y="1570"/>
                <a:ext cx="130" cy="38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23" name="Line 179">
                <a:extLst>
                  <a:ext uri="{FF2B5EF4-FFF2-40B4-BE49-F238E27FC236}">
                    <a16:creationId xmlns:a16="http://schemas.microsoft.com/office/drawing/2014/main" id="{97E00589-28AB-9BB3-A162-8B7BE6B74D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10256464" flipH="1" flipV="1">
                <a:off x="2016" y="1616"/>
                <a:ext cx="48" cy="57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1224" name="Line 180">
                <a:extLst>
                  <a:ext uri="{FF2B5EF4-FFF2-40B4-BE49-F238E27FC236}">
                    <a16:creationId xmlns:a16="http://schemas.microsoft.com/office/drawing/2014/main" id="{4B6127D3-21F4-388A-9033-1AB38A7915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10256464" flipH="1" flipV="1">
                <a:off x="2064" y="1525"/>
                <a:ext cx="82" cy="2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91155" name="Line 181">
            <a:extLst>
              <a:ext uri="{FF2B5EF4-FFF2-40B4-BE49-F238E27FC236}">
                <a16:creationId xmlns:a16="http://schemas.microsoft.com/office/drawing/2014/main" id="{AB35F011-7096-61F3-91E8-E98B0C1C40F4}"/>
              </a:ext>
            </a:extLst>
          </p:cNvPr>
          <p:cNvSpPr>
            <a:spLocks noChangeAspect="1" noChangeShapeType="1"/>
          </p:cNvSpPr>
          <p:nvPr/>
        </p:nvSpPr>
        <p:spPr bwMode="auto">
          <a:xfrm rot="-4922225">
            <a:off x="3677444" y="4628356"/>
            <a:ext cx="3175" cy="906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1156" name="Line 182">
            <a:extLst>
              <a:ext uri="{FF2B5EF4-FFF2-40B4-BE49-F238E27FC236}">
                <a16:creationId xmlns:a16="http://schemas.microsoft.com/office/drawing/2014/main" id="{EF3D646A-DABE-7289-45F8-56CBA6F76906}"/>
              </a:ext>
            </a:extLst>
          </p:cNvPr>
          <p:cNvSpPr>
            <a:spLocks noChangeAspect="1" noChangeShapeType="1"/>
          </p:cNvSpPr>
          <p:nvPr/>
        </p:nvSpPr>
        <p:spPr bwMode="auto">
          <a:xfrm rot="4922225" flipH="1" flipV="1">
            <a:off x="2033588" y="4086225"/>
            <a:ext cx="698500" cy="10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1157" name="Line 183">
            <a:extLst>
              <a:ext uri="{FF2B5EF4-FFF2-40B4-BE49-F238E27FC236}">
                <a16:creationId xmlns:a16="http://schemas.microsoft.com/office/drawing/2014/main" id="{880B0719-96F0-6D0A-F8B1-0E3A2FAFC8EC}"/>
              </a:ext>
            </a:extLst>
          </p:cNvPr>
          <p:cNvSpPr>
            <a:spLocks noChangeShapeType="1"/>
          </p:cNvSpPr>
          <p:nvPr/>
        </p:nvSpPr>
        <p:spPr bwMode="auto">
          <a:xfrm rot="-8220000">
            <a:off x="3197225" y="3538538"/>
            <a:ext cx="0" cy="7191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91158" name="Object 184">
            <a:extLst>
              <a:ext uri="{FF2B5EF4-FFF2-40B4-BE49-F238E27FC236}">
                <a16:creationId xmlns:a16="http://schemas.microsoft.com/office/drawing/2014/main" id="{52725FB5-0B90-EC5F-971E-293A45C07EB8}"/>
              </a:ext>
            </a:extLst>
          </p:cNvPr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3451154181"/>
              </p:ext>
            </p:extLst>
          </p:nvPr>
        </p:nvGraphicFramePr>
        <p:xfrm>
          <a:off x="3521360" y="6048374"/>
          <a:ext cx="2590800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320227" imgH="253890" progId="Equation.3">
                  <p:embed/>
                </p:oleObj>
              </mc:Choice>
              <mc:Fallback>
                <p:oleObj name="Equation" r:id="rId3" imgW="1320227" imgH="253890" progId="Equation.3">
                  <p:embed/>
                  <p:pic>
                    <p:nvPicPr>
                      <p:cNvPr id="91158" name="Object 184">
                        <a:extLst>
                          <a:ext uri="{FF2B5EF4-FFF2-40B4-BE49-F238E27FC236}">
                            <a16:creationId xmlns:a16="http://schemas.microsoft.com/office/drawing/2014/main" id="{52725FB5-0B90-EC5F-971E-293A45C07E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1360" y="6048374"/>
                        <a:ext cx="2590800" cy="4984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59" name="Line 185">
            <a:extLst>
              <a:ext uri="{FF2B5EF4-FFF2-40B4-BE49-F238E27FC236}">
                <a16:creationId xmlns:a16="http://schemas.microsoft.com/office/drawing/2014/main" id="{7CE7C55D-C525-4BA7-0E83-807A951675BA}"/>
              </a:ext>
            </a:extLst>
          </p:cNvPr>
          <p:cNvSpPr>
            <a:spLocks noChangeShapeType="1"/>
          </p:cNvSpPr>
          <p:nvPr/>
        </p:nvSpPr>
        <p:spPr bwMode="auto">
          <a:xfrm>
            <a:off x="2759075" y="6248400"/>
            <a:ext cx="381000" cy="0"/>
          </a:xfrm>
          <a:prstGeom prst="line">
            <a:avLst/>
          </a:prstGeom>
          <a:noFill/>
          <a:ln w="92075">
            <a:solidFill>
              <a:srgbClr val="00808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4CA18C2-E3AF-2627-CB7D-31F0D83DF1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5425" y="98425"/>
          <a:ext cx="2014538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65200" imgH="533400" progId="Equation.3">
                  <p:embed/>
                </p:oleObj>
              </mc:Choice>
              <mc:Fallback>
                <p:oleObj name="Equation" r:id="rId5" imgW="965200" imgH="533400" progId="Equation.3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C4CA18C2-E3AF-2627-CB7D-31F0D83DF18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425" y="98425"/>
                        <a:ext cx="2014538" cy="1023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6F04354-83E5-18C5-CECA-F6CEC31E9A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3538" y="5791200"/>
          <a:ext cx="2157412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40948" imgH="533169" progId="Equation.3">
                  <p:embed/>
                </p:oleObj>
              </mc:Choice>
              <mc:Fallback>
                <p:oleObj name="Equation" r:id="rId7" imgW="1040948" imgH="533169" progId="Equation.3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26F04354-83E5-18C5-CECA-F6CEC31E9A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8" y="5791200"/>
                        <a:ext cx="2157412" cy="1012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1162" name="Group 4">
            <a:extLst>
              <a:ext uri="{FF2B5EF4-FFF2-40B4-BE49-F238E27FC236}">
                <a16:creationId xmlns:a16="http://schemas.microsoft.com/office/drawing/2014/main" id="{8926E1B9-B3A6-6A0A-0959-3CCB3FEDF399}"/>
              </a:ext>
            </a:extLst>
          </p:cNvPr>
          <p:cNvGrpSpPr>
            <a:grpSpLocks/>
          </p:cNvGrpSpPr>
          <p:nvPr/>
        </p:nvGrpSpPr>
        <p:grpSpPr bwMode="auto">
          <a:xfrm>
            <a:off x="4495800" y="884238"/>
            <a:ext cx="4414838" cy="3392487"/>
            <a:chOff x="3365" y="2265"/>
            <a:chExt cx="2879" cy="2478"/>
          </a:xfrm>
        </p:grpSpPr>
        <p:pic>
          <p:nvPicPr>
            <p:cNvPr id="91164" name="Picture 5">
              <a:extLst>
                <a:ext uri="{FF2B5EF4-FFF2-40B4-BE49-F238E27FC236}">
                  <a16:creationId xmlns:a16="http://schemas.microsoft.com/office/drawing/2014/main" id="{C809F1AE-07EE-F0AC-794F-986EB4B434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5" y="2265"/>
              <a:ext cx="2879" cy="24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C5B46CC-28A3-2E5C-E042-6D40006DC6B5}"/>
              </a:ext>
            </a:extLst>
          </p:cNvPr>
          <p:cNvSpPr/>
          <p:nvPr/>
        </p:nvSpPr>
        <p:spPr>
          <a:xfrm>
            <a:off x="4291013" y="4114800"/>
            <a:ext cx="4776787" cy="258603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initial spatial anisotropy evolves (via interactions and density gradients ) →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Momentum-space anisotropy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Slide Number Placeholder 5">
            <a:extLst>
              <a:ext uri="{FF2B5EF4-FFF2-40B4-BE49-F238E27FC236}">
                <a16:creationId xmlns:a16="http://schemas.microsoft.com/office/drawing/2014/main" id="{D2ACDA81-EEAE-549B-CA2D-A3703EE79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E34750-A9D1-4FEE-AFD1-7A15361536D1}" type="slidenum">
              <a:rPr kumimoji="0" lang="en-US" altLang="ru-RU" sz="1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ru-RU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93891" name="Picture 4" descr="v2ptAll">
            <a:extLst>
              <a:ext uri="{FF2B5EF4-FFF2-40B4-BE49-F238E27FC236}">
                <a16:creationId xmlns:a16="http://schemas.microsoft.com/office/drawing/2014/main" id="{27A919EC-305F-C7B4-32EA-0CACC1BB8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74713"/>
            <a:ext cx="4114800" cy="346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3892" name="Picture 5" descr="legend">
            <a:extLst>
              <a:ext uri="{FF2B5EF4-FFF2-40B4-BE49-F238E27FC236}">
                <a16:creationId xmlns:a16="http://schemas.microsoft.com/office/drawing/2014/main" id="{86201224-4E70-1337-1582-E1698EF95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09600"/>
            <a:ext cx="4038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3893" name="Picture 5" descr="v2KETNEcc">
            <a:extLst>
              <a:ext uri="{FF2B5EF4-FFF2-40B4-BE49-F238E27FC236}">
                <a16:creationId xmlns:a16="http://schemas.microsoft.com/office/drawing/2014/main" id="{8B9BED94-C86A-5B63-5153-08E867C71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3" y="3162300"/>
            <a:ext cx="3581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3894" name="Picture 5">
            <a:extLst>
              <a:ext uri="{FF2B5EF4-FFF2-40B4-BE49-F238E27FC236}">
                <a16:creationId xmlns:a16="http://schemas.microsoft.com/office/drawing/2014/main" id="{951ECF05-F96D-4589-92AD-486B41B26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19600"/>
            <a:ext cx="3886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3895" name="TextBox 1">
            <a:extLst>
              <a:ext uri="{FF2B5EF4-FFF2-40B4-BE49-F238E27FC236}">
                <a16:creationId xmlns:a16="http://schemas.microsoft.com/office/drawing/2014/main" id="{C222F109-80EC-7A70-70BE-9352E9BD4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59488"/>
            <a:ext cx="44958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n=2 for mesons and n=3 for baryons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51769C48-4BAF-BE19-9E08-8A0971B1FB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550" y="3175"/>
            <a:ext cx="8902700" cy="831850"/>
          </a:xfr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Anisotropic Flow  at RHIC – scaling relations</a:t>
            </a:r>
            <a:br>
              <a:rPr lang="en-US" sz="32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</a:br>
            <a:r>
              <a:rPr lang="en-US" sz="1600" i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93897" name="Rectangle 1">
            <a:extLst>
              <a:ext uri="{FF2B5EF4-FFF2-40B4-BE49-F238E27FC236}">
                <a16:creationId xmlns:a16="http://schemas.microsoft.com/office/drawing/2014/main" id="{9D23C845-72DF-AB7B-1CCC-5B8883E01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5688013"/>
            <a:ext cx="22034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PoS 2006 (2006) 021 </a:t>
            </a:r>
          </a:p>
        </p:txBody>
      </p:sp>
      <p:graphicFrame>
        <p:nvGraphicFramePr>
          <p:cNvPr id="293898" name="Object 15">
            <a:extLst>
              <a:ext uri="{FF2B5EF4-FFF2-40B4-BE49-F238E27FC236}">
                <a16:creationId xmlns:a16="http://schemas.microsoft.com/office/drawing/2014/main" id="{811BDA59-4652-3931-4B1D-A0BDAD604E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34225" y="2528888"/>
          <a:ext cx="1704975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3000000" imgH="581106" progId="Paint.Picture">
                  <p:embed/>
                </p:oleObj>
              </mc:Choice>
              <mc:Fallback>
                <p:oleObj name="Bitmap Image" r:id="rId7" imgW="3000000" imgH="581106" progId="Paint.Picture">
                  <p:embed/>
                  <p:pic>
                    <p:nvPicPr>
                      <p:cNvPr id="293898" name="Object 15">
                        <a:extLst>
                          <a:ext uri="{FF2B5EF4-FFF2-40B4-BE49-F238E27FC236}">
                            <a16:creationId xmlns:a16="http://schemas.microsoft.com/office/drawing/2014/main" id="{811BDA59-4652-3931-4B1D-A0BDAD604E8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4225" y="2528888"/>
                        <a:ext cx="1704975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3899" name="Прямоугольник 2">
            <a:extLst>
              <a:ext uri="{FF2B5EF4-FFF2-40B4-BE49-F238E27FC236}">
                <a16:creationId xmlns:a16="http://schemas.microsoft.com/office/drawing/2014/main" id="{38D6B651-9376-9904-2FC8-B333A569D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4225" y="2847975"/>
            <a:ext cx="1127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= </a:t>
            </a:r>
            <a:r>
              <a:rPr kumimoji="0" lang="en-US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</a:t>
            </a:r>
            <a:r>
              <a:rPr kumimoji="0" lang="en-US" altLang="ru-RU" sz="20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 </a:t>
            </a:r>
            <a:r>
              <a:rPr kumimoji="0" lang="en-US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– m</a:t>
            </a: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93900" name="Object 11">
            <a:extLst>
              <a:ext uri="{FF2B5EF4-FFF2-40B4-BE49-F238E27FC236}">
                <a16:creationId xmlns:a16="http://schemas.microsoft.com/office/drawing/2014/main" id="{308C492B-1696-8217-ACD1-6DF2124DFF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93975" y="4333875"/>
          <a:ext cx="1724025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77476" imgH="304668" progId="Equation.3">
                  <p:embed/>
                </p:oleObj>
              </mc:Choice>
              <mc:Fallback>
                <p:oleObj name="Equation" r:id="rId9" imgW="977476" imgH="304668" progId="Equation.3">
                  <p:embed/>
                  <p:pic>
                    <p:nvPicPr>
                      <p:cNvPr id="293900" name="Object 11">
                        <a:extLst>
                          <a:ext uri="{FF2B5EF4-FFF2-40B4-BE49-F238E27FC236}">
                            <a16:creationId xmlns:a16="http://schemas.microsoft.com/office/drawing/2014/main" id="{308C492B-1696-8217-ACD1-6DF2124DFFC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3975" y="4333875"/>
                        <a:ext cx="1724025" cy="53816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0">
            <a:extLst>
              <a:ext uri="{FF2B5EF4-FFF2-40B4-BE49-F238E27FC236}">
                <a16:creationId xmlns:a16="http://schemas.microsoft.com/office/drawing/2014/main" id="{0BAE84EC-0044-6F2B-6711-284B0E143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7050"/>
            <a:ext cx="3886200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Slide Number Placeholder 5">
            <a:extLst>
              <a:ext uri="{FF2B5EF4-FFF2-40B4-BE49-F238E27FC236}">
                <a16:creationId xmlns:a16="http://schemas.microsoft.com/office/drawing/2014/main" id="{0E26E1C4-46B9-39D6-8BDA-06B3B3F2F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896687-953F-493A-ADDB-EEA607F52AA6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r>
              <a:rPr kumimoji="0" lang="en-US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4" name="Object 22">
            <a:extLst>
              <a:ext uri="{FF2B5EF4-FFF2-40B4-BE49-F238E27FC236}">
                <a16:creationId xmlns:a16="http://schemas.microsoft.com/office/drawing/2014/main" id="{9B927793-89BE-9529-3770-80B0A3CBDF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67313" y="1857375"/>
          <a:ext cx="3760787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159000" imgH="457200" progId="Equation.DSMT4">
                  <p:embed/>
                </p:oleObj>
              </mc:Choice>
              <mc:Fallback>
                <p:oleObj name="Equation" r:id="rId5" imgW="2159000" imgH="457200" progId="Equation.DSMT4">
                  <p:embed/>
                  <p:pic>
                    <p:nvPicPr>
                      <p:cNvPr id="4" name="Object 22">
                        <a:extLst>
                          <a:ext uri="{FF2B5EF4-FFF2-40B4-BE49-F238E27FC236}">
                            <a16:creationId xmlns:a16="http://schemas.microsoft.com/office/drawing/2014/main" id="{9B927793-89BE-9529-3770-80B0A3CBDF8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7313" y="1857375"/>
                        <a:ext cx="3760787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" name="Rounded Rectangle 134">
            <a:extLst>
              <a:ext uri="{FF2B5EF4-FFF2-40B4-BE49-F238E27FC236}">
                <a16:creationId xmlns:a16="http://schemas.microsoft.com/office/drawing/2014/main" id="{792A0091-D26E-9185-648F-0F19352F15DD}"/>
              </a:ext>
            </a:extLst>
          </p:cNvPr>
          <p:cNvSpPr/>
          <p:nvPr/>
        </p:nvSpPr>
        <p:spPr>
          <a:xfrm>
            <a:off x="6019800" y="0"/>
            <a:ext cx="457200" cy="7620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87678280-3ADC-459D-8386-BBC03970774F}"/>
              </a:ext>
            </a:extLst>
          </p:cNvPr>
          <p:cNvSpPr/>
          <p:nvPr/>
        </p:nvSpPr>
        <p:spPr>
          <a:xfrm>
            <a:off x="3962400" y="1060450"/>
            <a:ext cx="1157288" cy="288925"/>
          </a:xfrm>
          <a:prstGeom prst="rightArrow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C1E3395B-229C-E782-DC5B-79AE4E46F569}"/>
              </a:ext>
            </a:extLst>
          </p:cNvPr>
          <p:cNvSpPr/>
          <p:nvPr/>
        </p:nvSpPr>
        <p:spPr bwMode="auto">
          <a:xfrm>
            <a:off x="5756275" y="1412875"/>
            <a:ext cx="414338" cy="279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34899" name="Picture 595">
            <a:extLst>
              <a:ext uri="{FF2B5EF4-FFF2-40B4-BE49-F238E27FC236}">
                <a16:creationId xmlns:a16="http://schemas.microsoft.com/office/drawing/2014/main" id="{5199164E-6D31-77DE-EF91-F11268B7C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088" y="596900"/>
            <a:ext cx="276225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545" name="Picture 43">
            <a:extLst>
              <a:ext uri="{FF2B5EF4-FFF2-40B4-BE49-F238E27FC236}">
                <a16:creationId xmlns:a16="http://schemas.microsoft.com/office/drawing/2014/main" id="{86CAC916-27CB-8661-951E-4AD851AED9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828800"/>
            <a:ext cx="34417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6" name="Picture 7">
            <a:extLst>
              <a:ext uri="{FF2B5EF4-FFF2-40B4-BE49-F238E27FC236}">
                <a16:creationId xmlns:a16="http://schemas.microsoft.com/office/drawing/2014/main" id="{BC7EFFC5-37D4-402F-08C9-51557E748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495550"/>
            <a:ext cx="901065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ight Arrow 28">
            <a:extLst>
              <a:ext uri="{FF2B5EF4-FFF2-40B4-BE49-F238E27FC236}">
                <a16:creationId xmlns:a16="http://schemas.microsoft.com/office/drawing/2014/main" id="{E44FB259-B2D4-2AB2-349F-1C21BD15A00E}"/>
              </a:ext>
            </a:extLst>
          </p:cNvPr>
          <p:cNvSpPr/>
          <p:nvPr/>
        </p:nvSpPr>
        <p:spPr>
          <a:xfrm flipV="1">
            <a:off x="4038600" y="2060575"/>
            <a:ext cx="663575" cy="206375"/>
          </a:xfrm>
          <a:prstGeom prst="rightArrow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2526E2C6-7554-C015-165E-DD7FA44362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28100" cy="533400"/>
          </a:xfrm>
          <a:solidFill>
            <a:schemeClr val="accent1"/>
          </a:solidFill>
          <a:ln>
            <a:solidFill>
              <a:srgbClr val="99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br>
              <a:rPr lang="en-US" sz="28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28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Anisotropic Flow at RHIC-LHC </a:t>
            </a:r>
            <a:br>
              <a:rPr lang="en-US" sz="2800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en-US" sz="2800" b="1" dirty="0"/>
          </a:p>
        </p:txBody>
      </p:sp>
      <p:grpSp>
        <p:nvGrpSpPr>
          <p:cNvPr id="17" name="Group 13">
            <a:extLst>
              <a:ext uri="{FF2B5EF4-FFF2-40B4-BE49-F238E27FC236}">
                <a16:creationId xmlns:a16="http://schemas.microsoft.com/office/drawing/2014/main" id="{43CB7ECD-473E-9602-4C25-E6CD12A67E2A}"/>
              </a:ext>
            </a:extLst>
          </p:cNvPr>
          <p:cNvGrpSpPr>
            <a:grpSpLocks/>
          </p:cNvGrpSpPr>
          <p:nvPr/>
        </p:nvGrpSpPr>
        <p:grpSpPr bwMode="auto">
          <a:xfrm>
            <a:off x="201612" y="3581864"/>
            <a:ext cx="3760788" cy="3227387"/>
            <a:chOff x="3733800" y="609600"/>
            <a:chExt cx="5410200" cy="5562600"/>
          </a:xfrm>
        </p:grpSpPr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0FFA586B-86B8-C1A6-3F59-7E00297ACC94}"/>
                </a:ext>
              </a:extLst>
            </p:cNvPr>
            <p:cNvSpPr/>
            <p:nvPr/>
          </p:nvSpPr>
          <p:spPr>
            <a:xfrm>
              <a:off x="3733800" y="609600"/>
              <a:ext cx="5410200" cy="55626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5553" name="Group 16">
              <a:extLst>
                <a:ext uri="{FF2B5EF4-FFF2-40B4-BE49-F238E27FC236}">
                  <a16:creationId xmlns:a16="http://schemas.microsoft.com/office/drawing/2014/main" id="{BB3513FB-D473-87FE-4068-4E2E647432D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886200" y="762002"/>
              <a:ext cx="5105400" cy="5362473"/>
              <a:chOff x="5410200" y="1016000"/>
              <a:chExt cx="3374164" cy="3543300"/>
            </a:xfrm>
          </p:grpSpPr>
          <p:pic>
            <p:nvPicPr>
              <p:cNvPr id="65554" name="Picture 9">
                <a:extLst>
                  <a:ext uri="{FF2B5EF4-FFF2-40B4-BE49-F238E27FC236}">
                    <a16:creationId xmlns:a16="http://schemas.microsoft.com/office/drawing/2014/main" id="{874A4902-F9AD-5785-C677-CD14FF8843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29" t="15958" r="4256"/>
              <a:stretch>
                <a:fillRect/>
              </a:stretch>
            </p:blipFill>
            <p:spPr bwMode="auto">
              <a:xfrm>
                <a:off x="5410200" y="1143000"/>
                <a:ext cx="3352800" cy="2006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65555" name="Group 23">
                <a:extLst>
                  <a:ext uri="{FF2B5EF4-FFF2-40B4-BE49-F238E27FC236}">
                    <a16:creationId xmlns:a16="http://schemas.microsoft.com/office/drawing/2014/main" id="{6F7F843E-8281-7B42-F27A-D01617B3E37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421185" y="2628900"/>
                <a:ext cx="3363179" cy="1930400"/>
                <a:chOff x="228600" y="1203991"/>
                <a:chExt cx="3633398" cy="2085309"/>
              </a:xfrm>
            </p:grpSpPr>
            <p:pic>
              <p:nvPicPr>
                <p:cNvPr id="65559" name="Picture 19">
                  <a:extLst>
                    <a:ext uri="{FF2B5EF4-FFF2-40B4-BE49-F238E27FC236}">
                      <a16:creationId xmlns:a16="http://schemas.microsoft.com/office/drawing/2014/main" id="{93A7D799-FAB0-B5B4-D697-F9BF04FEA4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6" t="2881" b="54668"/>
                <a:stretch>
                  <a:fillRect/>
                </a:stretch>
              </p:blipFill>
              <p:spPr bwMode="auto">
                <a:xfrm>
                  <a:off x="230453" y="1203991"/>
                  <a:ext cx="3631545" cy="16264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5560" name="Picture 20">
                  <a:extLst>
                    <a:ext uri="{FF2B5EF4-FFF2-40B4-BE49-F238E27FC236}">
                      <a16:creationId xmlns:a16="http://schemas.microsoft.com/office/drawing/2014/main" id="{708B4CB3-65D2-9395-6463-3B4D33A5FA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86333"/>
                <a:stretch>
                  <a:fillRect/>
                </a:stretch>
              </p:blipFill>
              <p:spPr bwMode="auto">
                <a:xfrm>
                  <a:off x="228600" y="2768600"/>
                  <a:ext cx="3626911" cy="520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65556" name="Picture 13">
                <a:extLst>
                  <a:ext uri="{FF2B5EF4-FFF2-40B4-BE49-F238E27FC236}">
                    <a16:creationId xmlns:a16="http://schemas.microsoft.com/office/drawing/2014/main" id="{0E9F33B8-2053-2DB2-E2A7-8965C5D75E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67" t="5319" r="56738" b="55319"/>
              <a:stretch>
                <a:fillRect/>
              </a:stretch>
            </p:blipFill>
            <p:spPr bwMode="auto">
              <a:xfrm>
                <a:off x="6210300" y="1130300"/>
                <a:ext cx="673100" cy="939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557" name="Picture 14">
                <a:extLst>
                  <a:ext uri="{FF2B5EF4-FFF2-40B4-BE49-F238E27FC236}">
                    <a16:creationId xmlns:a16="http://schemas.microsoft.com/office/drawing/2014/main" id="{1A3A38CC-BF2C-202C-A3E2-C4CFF85C32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554" t="6915" r="23050" b="76596"/>
              <a:stretch>
                <a:fillRect/>
              </a:stretch>
            </p:blipFill>
            <p:spPr bwMode="auto">
              <a:xfrm>
                <a:off x="6858000" y="1143000"/>
                <a:ext cx="1231900" cy="393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5558" name="Picture 15">
                <a:extLst>
                  <a:ext uri="{FF2B5EF4-FFF2-40B4-BE49-F238E27FC236}">
                    <a16:creationId xmlns:a16="http://schemas.microsoft.com/office/drawing/2014/main" id="{15A30D57-2F24-6421-225B-E6860B06C4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86" t="1064" r="6383" b="92554"/>
              <a:stretch>
                <a:fillRect/>
              </a:stretch>
            </p:blipFill>
            <p:spPr bwMode="auto">
              <a:xfrm>
                <a:off x="6121400" y="1016000"/>
                <a:ext cx="2565400" cy="15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65551" name="Прямоугольник 1">
            <a:extLst>
              <a:ext uri="{FF2B5EF4-FFF2-40B4-BE49-F238E27FC236}">
                <a16:creationId xmlns:a16="http://schemas.microsoft.com/office/drawing/2014/main" id="{93E993C7-DDD5-27C4-73DC-7FE98AB23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90" y="3284507"/>
            <a:ext cx="4572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Gale, Jeon, et al., Phys. Rev. Lett. 110, 012302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C41DB21-2E9E-EDE3-25A8-D90D4CCA49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01341" y="3621426"/>
            <a:ext cx="4225352" cy="305146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36180B-BF8B-7D9F-44AC-DE092B1E2A55}"/>
              </a:ext>
            </a:extLst>
          </p:cNvPr>
          <p:cNvSpPr txBox="1"/>
          <p:nvPr/>
        </p:nvSpPr>
        <p:spPr>
          <a:xfrm>
            <a:off x="4572000" y="3348236"/>
            <a:ext cx="4114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Phys. Rev. Lett. 122 (2019) 172301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4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34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lide Number Placeholder 5">
            <a:extLst>
              <a:ext uri="{FF2B5EF4-FFF2-40B4-BE49-F238E27FC236}">
                <a16:creationId xmlns:a16="http://schemas.microsoft.com/office/drawing/2014/main" id="{AAEC04C2-3C37-8EAB-2B62-6ADB3912A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E3E16E-7121-4509-A132-E6FB995375C8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283" name="Rectangle 2">
            <a:extLst>
              <a:ext uri="{FF2B5EF4-FFF2-40B4-BE49-F238E27FC236}">
                <a16:creationId xmlns:a16="http://schemas.microsoft.com/office/drawing/2014/main" id="{5E6F7A7B-25A6-575D-9AB8-DF966F5D6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284" name="Rectangle 3">
            <a:extLst>
              <a:ext uri="{FF2B5EF4-FFF2-40B4-BE49-F238E27FC236}">
                <a16:creationId xmlns:a16="http://schemas.microsoft.com/office/drawing/2014/main" id="{CEF80838-B8FA-0172-E6C5-AB2562724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285" name="Rectangle 4">
            <a:extLst>
              <a:ext uri="{FF2B5EF4-FFF2-40B4-BE49-F238E27FC236}">
                <a16:creationId xmlns:a16="http://schemas.microsoft.com/office/drawing/2014/main" id="{0B1CA949-CE69-9F24-A810-46960F50F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286" name="Rectangle 5">
            <a:extLst>
              <a:ext uri="{FF2B5EF4-FFF2-40B4-BE49-F238E27FC236}">
                <a16:creationId xmlns:a16="http://schemas.microsoft.com/office/drawing/2014/main" id="{8BC272C6-C8A4-DE5F-872E-402CAFAE7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287" name="Rectangle 6">
            <a:extLst>
              <a:ext uri="{FF2B5EF4-FFF2-40B4-BE49-F238E27FC236}">
                <a16:creationId xmlns:a16="http://schemas.microsoft.com/office/drawing/2014/main" id="{D641F711-BDD8-F989-D4AA-BE1A08258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288" name="Rectangle 4">
            <a:extLst>
              <a:ext uri="{FF2B5EF4-FFF2-40B4-BE49-F238E27FC236}">
                <a16:creationId xmlns:a16="http://schemas.microsoft.com/office/drawing/2014/main" id="{BDE0C469-12A3-3683-B42F-AED44DE84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289" name="Rectangle 5">
            <a:extLst>
              <a:ext uri="{FF2B5EF4-FFF2-40B4-BE49-F238E27FC236}">
                <a16:creationId xmlns:a16="http://schemas.microsoft.com/office/drawing/2014/main" id="{54691C9E-BFDB-F021-E24F-906DB85DD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290" name="Rectangle 6">
            <a:extLst>
              <a:ext uri="{FF2B5EF4-FFF2-40B4-BE49-F238E27FC236}">
                <a16:creationId xmlns:a16="http://schemas.microsoft.com/office/drawing/2014/main" id="{801A51A3-E024-AD2C-6B72-187EC4D04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291" name="Rectangle 7">
            <a:extLst>
              <a:ext uri="{FF2B5EF4-FFF2-40B4-BE49-F238E27FC236}">
                <a16:creationId xmlns:a16="http://schemas.microsoft.com/office/drawing/2014/main" id="{31FCF591-FDD7-2E21-C680-C78D95C58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292" name="Rectangle 8">
            <a:extLst>
              <a:ext uri="{FF2B5EF4-FFF2-40B4-BE49-F238E27FC236}">
                <a16:creationId xmlns:a16="http://schemas.microsoft.com/office/drawing/2014/main" id="{F7235F2B-CE1A-56AD-22F7-9484F2D98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DF0F44DA-A9AA-FE00-0D3E-86B99E22D5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79375"/>
            <a:ext cx="8694738" cy="406400"/>
          </a:xfrm>
          <a:solidFill>
            <a:schemeClr val="accent1"/>
          </a:solidFill>
          <a:ln>
            <a:solidFill>
              <a:srgbClr val="99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altLang="ru-RU" sz="3600" b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Evolution of the system created in RHIC</a:t>
            </a:r>
            <a:r>
              <a:rPr lang="en-US" altLang="ru-RU" sz="4000" b="1" i="1" kern="1200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294" name="Left-Right Arrow 1">
            <a:extLst>
              <a:ext uri="{FF2B5EF4-FFF2-40B4-BE49-F238E27FC236}">
                <a16:creationId xmlns:a16="http://schemas.microsoft.com/office/drawing/2014/main" id="{B795DE53-84E3-006B-7316-CD2694640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76400"/>
            <a:ext cx="2187575" cy="3187700"/>
          </a:xfrm>
          <a:prstGeom prst="leftRightArrow">
            <a:avLst>
              <a:gd name="adj1" fmla="val 50000"/>
              <a:gd name="adj2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295" name="Left-Right Arrow 2">
            <a:extLst>
              <a:ext uri="{FF2B5EF4-FFF2-40B4-BE49-F238E27FC236}">
                <a16:creationId xmlns:a16="http://schemas.microsoft.com/office/drawing/2014/main" id="{13C9104B-6EBE-DAE2-FF77-004F0C863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905000"/>
            <a:ext cx="2187575" cy="2959100"/>
          </a:xfrm>
          <a:prstGeom prst="leftRightArrow">
            <a:avLst>
              <a:gd name="adj1" fmla="val 50000"/>
              <a:gd name="adj2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25296" name="Straight Arrow Connector 4">
            <a:extLst>
              <a:ext uri="{FF2B5EF4-FFF2-40B4-BE49-F238E27FC236}">
                <a16:creationId xmlns:a16="http://schemas.microsoft.com/office/drawing/2014/main" id="{D71F8C09-49D4-EE7F-4335-4715BAF8F7F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505200" y="1905000"/>
            <a:ext cx="206375" cy="331788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 type="arrow" w="med" len="med"/>
                <a:tailEnd type="arrow" w="med" len="med"/>
              </a14:hiddenLine>
            </a:ext>
          </a:extLst>
        </p:spPr>
      </p:cxnSp>
      <p:pic>
        <p:nvPicPr>
          <p:cNvPr id="225297" name="Рисунок 1">
            <a:extLst>
              <a:ext uri="{FF2B5EF4-FFF2-40B4-BE49-F238E27FC236}">
                <a16:creationId xmlns:a16="http://schemas.microsoft.com/office/drawing/2014/main" id="{CC766269-4D6E-9E8C-D46E-620283606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104900"/>
            <a:ext cx="754380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DD1D540F-C749-8AB0-68BD-02BFAA96F3D9}"/>
              </a:ext>
            </a:extLst>
          </p:cNvPr>
          <p:cNvSpPr/>
          <p:nvPr/>
        </p:nvSpPr>
        <p:spPr bwMode="auto">
          <a:xfrm>
            <a:off x="-12700" y="3124200"/>
            <a:ext cx="9067800" cy="168275"/>
          </a:xfrm>
          <a:prstGeom prst="rightArrow">
            <a:avLst/>
          </a:prstGeom>
          <a:solidFill>
            <a:schemeClr val="accent3">
              <a:lumMod val="95000"/>
            </a:schemeClr>
          </a:solidFill>
          <a:ln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5299" name="Стрелка: вправо 5">
            <a:extLst>
              <a:ext uri="{FF2B5EF4-FFF2-40B4-BE49-F238E27FC236}">
                <a16:creationId xmlns:a16="http://schemas.microsoft.com/office/drawing/2014/main" id="{10DD8457-531C-DEFA-0AD0-56ED3F867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5257800"/>
            <a:ext cx="685800" cy="106363"/>
          </a:xfrm>
          <a:prstGeom prst="rightArrow">
            <a:avLst>
              <a:gd name="adj1" fmla="val 50000"/>
              <a:gd name="adj2" fmla="val 5014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5300" name="Рисунок 1">
            <a:extLst>
              <a:ext uri="{FF2B5EF4-FFF2-40B4-BE49-F238E27FC236}">
                <a16:creationId xmlns:a16="http://schemas.microsoft.com/office/drawing/2014/main" id="{5CC027D3-A45E-43F5-79E9-31BD39995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1177925"/>
            <a:ext cx="1536700" cy="183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1" name="Прямоугольник 2">
            <a:extLst>
              <a:ext uri="{FF2B5EF4-FFF2-40B4-BE49-F238E27FC236}">
                <a16:creationId xmlns:a16="http://schemas.microsoft.com/office/drawing/2014/main" id="{FAAFD6BF-BFF8-DB81-1B0A-B40A6ABE5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4450" y="1192213"/>
            <a:ext cx="11858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NewRomanPS-BoldMT"/>
                <a:ea typeface="+mn-ea"/>
                <a:cs typeface="+mn-cs"/>
              </a:rPr>
              <a:t>Initial state</a:t>
            </a: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02" name="Прямоугольник 3">
            <a:extLst>
              <a:ext uri="{FF2B5EF4-FFF2-40B4-BE49-F238E27FC236}">
                <a16:creationId xmlns:a16="http://schemas.microsoft.com/office/drawing/2014/main" id="{96EC98A4-70DB-E66A-CE55-BA448F517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163" y="2508250"/>
            <a:ext cx="457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NewRomanPS-BoldMT"/>
                <a:ea typeface="+mn-ea"/>
                <a:cs typeface="+mn-cs"/>
              </a:rPr>
              <a:t>Pre-equilibrium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NewRomanPS-BoldMT"/>
                <a:ea typeface="+mn-ea"/>
                <a:cs typeface="+mn-cs"/>
              </a:rPr>
              <a:t>dynamics</a:t>
            </a: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03" name="Прямоугольник 5">
            <a:extLst>
              <a:ext uri="{FF2B5EF4-FFF2-40B4-BE49-F238E27FC236}">
                <a16:creationId xmlns:a16="http://schemas.microsoft.com/office/drawing/2014/main" id="{59FEEC6B-8707-11D1-BF82-40BBD2716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2754313"/>
            <a:ext cx="14605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NewRomanPS-BoldMT"/>
                <a:ea typeface="+mn-ea"/>
                <a:cs typeface="+mn-cs"/>
              </a:rPr>
              <a:t>Hadronization</a:t>
            </a: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04" name="Прямоугольник 6">
            <a:extLst>
              <a:ext uri="{FF2B5EF4-FFF2-40B4-BE49-F238E27FC236}">
                <a16:creationId xmlns:a16="http://schemas.microsoft.com/office/drawing/2014/main" id="{3F5CCEBE-7EC5-F3F7-EB94-1B174BF24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1788" y="2784475"/>
            <a:ext cx="19907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NewRomanPS-BoldMT"/>
                <a:ea typeface="+mn-ea"/>
                <a:cs typeface="+mn-cs"/>
              </a:rPr>
              <a:t>Transport/Freezeout</a:t>
            </a: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05" name="Прямоугольник 7">
            <a:extLst>
              <a:ext uri="{FF2B5EF4-FFF2-40B4-BE49-F238E27FC236}">
                <a16:creationId xmlns:a16="http://schemas.microsoft.com/office/drawing/2014/main" id="{37024FAA-D535-5333-411D-847014EB5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1066800"/>
            <a:ext cx="2105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NewRomanPS-BoldMT"/>
                <a:ea typeface="+mn-ea"/>
                <a:cs typeface="+mn-cs"/>
              </a:rPr>
              <a:t>QGP as a relativistic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NewRomanPS-BoldMT"/>
                <a:ea typeface="+mn-ea"/>
                <a:cs typeface="+mn-cs"/>
              </a:rPr>
              <a:t>            fluid</a:t>
            </a: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Выноска: стрелка влево-вправо 8">
            <a:extLst>
              <a:ext uri="{FF2B5EF4-FFF2-40B4-BE49-F238E27FC236}">
                <a16:creationId xmlns:a16="http://schemas.microsoft.com/office/drawing/2014/main" id="{66E6BFF0-A583-35D1-336E-F4E17EDB38B1}"/>
              </a:ext>
            </a:extLst>
          </p:cNvPr>
          <p:cNvSpPr/>
          <p:nvPr/>
        </p:nvSpPr>
        <p:spPr bwMode="auto">
          <a:xfrm>
            <a:off x="304800" y="3062288"/>
            <a:ext cx="260350" cy="442912"/>
          </a:xfrm>
          <a:prstGeom prst="leftRightArrowCallout">
            <a:avLst/>
          </a:prstGeom>
          <a:solidFill>
            <a:schemeClr val="accent3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25307" name="Рисунок 10">
            <a:extLst>
              <a:ext uri="{FF2B5EF4-FFF2-40B4-BE49-F238E27FC236}">
                <a16:creationId xmlns:a16="http://schemas.microsoft.com/office/drawing/2014/main" id="{74384AE4-2BF2-6844-D2AF-36BB7118B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350" y="3076575"/>
            <a:ext cx="26193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8" name="Рисунок 11">
            <a:extLst>
              <a:ext uri="{FF2B5EF4-FFF2-40B4-BE49-F238E27FC236}">
                <a16:creationId xmlns:a16="http://schemas.microsoft.com/office/drawing/2014/main" id="{C4ECE87A-EECB-42E0-5E32-2713E578A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3062288"/>
            <a:ext cx="261938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9" name="Рисунок 12">
            <a:extLst>
              <a:ext uri="{FF2B5EF4-FFF2-40B4-BE49-F238E27FC236}">
                <a16:creationId xmlns:a16="http://schemas.microsoft.com/office/drawing/2014/main" id="{9141A1A8-086B-ED87-5CA8-55AC8A9A4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63" y="3076575"/>
            <a:ext cx="261937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0" name="TextBox 13">
            <a:extLst>
              <a:ext uri="{FF2B5EF4-FFF2-40B4-BE49-F238E27FC236}">
                <a16:creationId xmlns:a16="http://schemas.microsoft.com/office/drawing/2014/main" id="{55F521DA-C736-DBEB-6090-C042EC55D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" y="3429000"/>
            <a:ext cx="927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 fm/c</a:t>
            </a: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11" name="TextBox 33">
            <a:extLst>
              <a:ext uri="{FF2B5EF4-FFF2-40B4-BE49-F238E27FC236}">
                <a16:creationId xmlns:a16="http://schemas.microsoft.com/office/drawing/2014/main" id="{B96E136D-BC79-7141-6A0B-AC49B45A4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2288" y="3429000"/>
            <a:ext cx="11287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~1 fm/c</a:t>
            </a: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12" name="TextBox 34">
            <a:extLst>
              <a:ext uri="{FF2B5EF4-FFF2-40B4-BE49-F238E27FC236}">
                <a16:creationId xmlns:a16="http://schemas.microsoft.com/office/drawing/2014/main" id="{77934DA9-D4A0-4998-AD78-3E4CD197D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3925" y="3454400"/>
            <a:ext cx="1130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~10 fm/c</a:t>
            </a: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13" name="TextBox 35">
            <a:extLst>
              <a:ext uri="{FF2B5EF4-FFF2-40B4-BE49-F238E27FC236}">
                <a16:creationId xmlns:a16="http://schemas.microsoft.com/office/drawing/2014/main" id="{A875BB44-B13D-0791-9FFB-6A12A127E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75" y="3409950"/>
            <a:ext cx="1128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~20 fm/c</a:t>
            </a: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14" name="TextBox 16">
            <a:extLst>
              <a:ext uri="{FF2B5EF4-FFF2-40B4-BE49-F238E27FC236}">
                <a16:creationId xmlns:a16="http://schemas.microsoft.com/office/drawing/2014/main" id="{B679C589-0FEE-4DBD-541E-7B9EE1A9E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4300" y="3290888"/>
            <a:ext cx="1371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Time  fm/c</a:t>
            </a: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15" name="Прямоугольник 17">
            <a:extLst>
              <a:ext uri="{FF2B5EF4-FFF2-40B4-BE49-F238E27FC236}">
                <a16:creationId xmlns:a16="http://schemas.microsoft.com/office/drawing/2014/main" id="{53C09D5C-F990-9500-5AA5-A3C1F89C1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7788" y="446246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5316" name="Прямоугольник 18">
            <a:extLst>
              <a:ext uri="{FF2B5EF4-FFF2-40B4-BE49-F238E27FC236}">
                <a16:creationId xmlns:a16="http://schemas.microsoft.com/office/drawing/2014/main" id="{94A9D256-DA37-E740-AA17-2DE61A385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3741738"/>
            <a:ext cx="89027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Initial state 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(heavy </a:t>
            </a:r>
            <a:r>
              <a:rPr kumimoji="0" lang="en-US" alt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Au+Au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 or </a:t>
            </a:r>
            <a:r>
              <a:rPr kumimoji="0" lang="en-US" alt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Pb+Pb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 nuclei Lorentz contracted by 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ɣ~100 – RHIC, ɣ~ 1400 – LHC )</a:t>
            </a:r>
            <a:endParaRPr kumimoji="0" lang="en-US" alt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  <a:sym typeface="Symbol" panose="05050102010706020507" pitchFamily="18" charset="2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Pre-equilibrium state: 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hard </a:t>
            </a:r>
            <a:r>
              <a:rPr kumimoji="0" lang="en-US" alt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parton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 scattering &amp; jet production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 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Quark-gluon plasma formation: 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 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thermalization (viscous hydrodynamics)</a:t>
            </a:r>
            <a:endParaRPr kumimoji="0" lang="en-US" alt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  <a:sym typeface="Symbol" panose="05050102010706020507" pitchFamily="18" charset="2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Hadronization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  <a:sym typeface="Symbol" panose="05050102010706020507" pitchFamily="18" charset="2"/>
              </a:rPr>
              <a:t>Transport/Freeze-out: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 </a:t>
            </a:r>
            <a:r>
              <a:rPr kumimoji="0" lang="en-US" altLang="ru-RU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Rescattering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 &amp; chemical freeze-out, Kinetic freeze-out (stop interacting)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en-US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  <a:sym typeface="Symbol" panose="05050102010706020507" pitchFamily="18" charset="2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A75A4F5-436F-C629-DFC8-DE10328A7275}"/>
              </a:ext>
            </a:extLst>
          </p:cNvPr>
          <p:cNvSpPr/>
          <p:nvPr/>
        </p:nvSpPr>
        <p:spPr>
          <a:xfrm>
            <a:off x="207963" y="660400"/>
            <a:ext cx="7793037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Fireball is ~10</a:t>
            </a:r>
            <a:r>
              <a:rPr kumimoji="0" lang="en-US" sz="2000" b="1" i="0" u="none" strike="noStrike" kern="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-15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meters across and lives  for </a:t>
            </a:r>
            <a:r>
              <a:rPr lang="en-US" sz="2000" b="1" kern="0" dirty="0">
                <a:solidFill>
                  <a:srgbClr val="002060"/>
                </a:solidFill>
              </a:rPr>
              <a:t>~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  <a:r>
              <a:rPr kumimoji="0" lang="en-US" sz="2000" b="1" i="0" u="none" strike="noStrike" kern="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-23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seconds 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5224C7-B6F6-BE91-D929-5F033A8E4370}"/>
              </a:ext>
            </a:extLst>
          </p:cNvPr>
          <p:cNvSpPr txBox="1"/>
          <p:nvPr/>
        </p:nvSpPr>
        <p:spPr>
          <a:xfrm>
            <a:off x="1149118" y="6264275"/>
            <a:ext cx="6909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~400 nucleons   in 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  <a:r>
              <a:rPr kumimoji="0" lang="en-US" sz="2000" i="0" u="none" strike="noStrike" kern="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-22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seconds</a:t>
            </a:r>
            <a:r>
              <a:rPr lang="en-US" sz="2000" dirty="0">
                <a:solidFill>
                  <a:srgbClr val="002060"/>
                </a:solidFill>
              </a:rPr>
              <a:t>  = 1000-30000 hadrons    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4E34A53A-7E7F-A836-B302-1DCC67C5DB07}"/>
              </a:ext>
            </a:extLst>
          </p:cNvPr>
          <p:cNvSpPr/>
          <p:nvPr/>
        </p:nvSpPr>
        <p:spPr bwMode="auto">
          <a:xfrm>
            <a:off x="2740458" y="6178106"/>
            <a:ext cx="978408" cy="484632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1" y="0"/>
            <a:ext cx="9143998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vHLLE+UrQMD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: Elliptic and triangular  flow in Au + Au collisions at 200 GeV</a:t>
            </a:r>
            <a:endParaRPr kumimoji="0" lang="ru-RU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CustomShape 1"/>
          <p:cNvSpPr/>
          <p:nvPr/>
        </p:nvSpPr>
        <p:spPr>
          <a:xfrm>
            <a:off x="1" y="116632"/>
            <a:ext cx="9143998" cy="3809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737600" y="6605413"/>
            <a:ext cx="442912" cy="207963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F4F5ED-7DA9-45DB-9F76-BD4CE138C7B3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D6CFB2-451A-456C-A06E-3178E01D9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" y="489018"/>
            <a:ext cx="3312369" cy="24386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485BA53-5C81-97FF-2172-64407F7037D7}"/>
                  </a:ext>
                </a:extLst>
              </p:cNvPr>
              <p:cNvSpPr txBox="1"/>
              <p:nvPr/>
            </p:nvSpPr>
            <p:spPr>
              <a:xfrm>
                <a:off x="2195736" y="1844824"/>
                <a:ext cx="646267" cy="4662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𝝅</m:t>
                          </m:r>
                        </m:e>
                        <m:sup>
                          <m:r>
                            <a:rPr kumimoji="0" lang="en-US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±</m:t>
                          </m:r>
                        </m:sup>
                      </m:sSup>
                    </m:oMath>
                  </m:oMathPara>
                </a14:m>
                <a:endParaRPr kumimoji="0" lang="en-RU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485BA53-5C81-97FF-2172-64407F7037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736" y="1844824"/>
                <a:ext cx="646267" cy="46628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EB8737-77E2-0F88-FE6B-C74E0558A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8902" y="485379"/>
            <a:ext cx="3312368" cy="24264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F424AD-95BE-620B-4D18-F5EBDE6E02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2160" y="501211"/>
            <a:ext cx="3168352" cy="242641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F49C394-0DA4-F5F5-A374-9F9930233D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9901" y="1938576"/>
            <a:ext cx="538810" cy="37568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2BE6BD0-F867-F037-ED62-C23B4B7127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218" y="2832936"/>
            <a:ext cx="3385252" cy="271905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A63A46A-2A61-9FB6-B7B5-E4DBADDB23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5802" y="2846605"/>
            <a:ext cx="3095468" cy="268247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6210D7A-9D9F-5B53-44BC-33D710ADD8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8184" y="2941298"/>
            <a:ext cx="2943453" cy="25877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B5DC4E6-8DFF-4A87-63D2-1D3D8D9B8E9A}"/>
                  </a:ext>
                </a:extLst>
              </p:cNvPr>
              <p:cNvSpPr txBox="1"/>
              <p:nvPr/>
            </p:nvSpPr>
            <p:spPr>
              <a:xfrm>
                <a:off x="7608796" y="1938576"/>
                <a:ext cx="137234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𝒑</m:t>
                      </m:r>
                      <m:r>
                        <a:rPr kumimoji="0" lang="en-US" sz="2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</m:t>
                      </m:r>
                      <m:acc>
                        <m:accPr>
                          <m:chr m:val="̅"/>
                          <m:ctrlPr>
                            <a:rPr kumimoji="0" lang="en-US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𝒑</m:t>
                          </m:r>
                        </m:e>
                      </m:acc>
                    </m:oMath>
                  </m:oMathPara>
                </a14:m>
                <a:endParaRPr kumimoji="0" lang="en-RU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B5DC4E6-8DFF-4A87-63D2-1D3D8D9B8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8796" y="1938576"/>
                <a:ext cx="1372342" cy="461665"/>
              </a:xfrm>
              <a:prstGeom prst="rect">
                <a:avLst/>
              </a:prstGeom>
              <a:blipFill>
                <a:blip r:embed="rId11"/>
                <a:stretch>
                  <a:fillRect r="-9333" b="-131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597B8C9-E684-ED52-16A4-B320374A27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09446" y="4509120"/>
            <a:ext cx="646232" cy="46333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DF33214-4435-3EF2-E854-ADC730F03178}"/>
              </a:ext>
            </a:extLst>
          </p:cNvPr>
          <p:cNvSpPr txBox="1"/>
          <p:nvPr/>
        </p:nvSpPr>
        <p:spPr>
          <a:xfrm>
            <a:off x="449851" y="5738256"/>
            <a:ext cx="83706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3D hydro model </a:t>
            </a:r>
            <a:r>
              <a:rPr kumimoji="0" lang="en-US" altLang="ru-RU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vHHLE</a:t>
            </a:r>
            <a:r>
              <a:rPr kumimoji="0" lang="en-US" alt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+ </a:t>
            </a:r>
            <a:r>
              <a:rPr kumimoji="0" lang="en-US" altLang="ru-RU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UrQMD</a:t>
            </a:r>
            <a:r>
              <a:rPr kumimoji="0" lang="en-US" alt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( XPT EOS),  </a:t>
            </a:r>
            <a:r>
              <a:rPr kumimoji="0" lang="el-GR" alt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MS PGothic" panose="020B0600070205080204" pitchFamily="34" charset="-128"/>
                <a:cs typeface="+mn-cs"/>
              </a:rPr>
              <a:t>η</a:t>
            </a:r>
            <a:r>
              <a:rPr kumimoji="0" lang="en-US" alt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MS PGothic" panose="020B0600070205080204" pitchFamily="34" charset="-128"/>
                <a:cs typeface="+mn-cs"/>
              </a:rPr>
              <a:t>/s= 0.08 </a:t>
            </a:r>
          </a:p>
          <a:p>
            <a:pPr marL="0" marR="0" lvl="0" indent="0" algn="l" defTabSz="6857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Reasonable agreement between results of  </a:t>
            </a:r>
            <a:r>
              <a:rPr kumimoji="0" lang="en-US" altLang="ru-RU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vHLLE+UrQMD</a:t>
            </a:r>
            <a:r>
              <a:rPr kumimoji="0" lang="en-US" alt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 model and published PHENIX data 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B177A40-5DA5-FF88-A4D6-271F8860FC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42623" y="4625438"/>
            <a:ext cx="542591" cy="37798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5BAD75A-0266-694E-C9E3-E85B979B3CF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23293" y="4552279"/>
            <a:ext cx="1499746" cy="52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69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0" y="1"/>
            <a:ext cx="9144000" cy="7319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34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2" name="Straight Arrow Connector 5"/>
          <p:cNvCxnSpPr/>
          <p:nvPr/>
        </p:nvCxnSpPr>
        <p:spPr>
          <a:xfrm flipV="1">
            <a:off x="1813393" y="169879"/>
            <a:ext cx="1092200" cy="609600"/>
          </a:xfrm>
          <a:prstGeom prst="straightConnector1">
            <a:avLst/>
          </a:prstGeom>
          <a:ln>
            <a:noFil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737600" y="6605413"/>
            <a:ext cx="442912" cy="207963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70C9AB-1E11-46FB-B4E9-22BA65384E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51156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0" y="1"/>
            <a:ext cx="9144000" cy="7319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34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2" name="Straight Arrow Connector 5"/>
          <p:cNvCxnSpPr/>
          <p:nvPr/>
        </p:nvCxnSpPr>
        <p:spPr>
          <a:xfrm flipV="1">
            <a:off x="1813393" y="169879"/>
            <a:ext cx="1092200" cy="609600"/>
          </a:xfrm>
          <a:prstGeom prst="straightConnector1">
            <a:avLst/>
          </a:prstGeom>
          <a:ln>
            <a:noFil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1" name="CustomShape 1"/>
          <p:cNvSpPr/>
          <p:nvPr/>
        </p:nvSpPr>
        <p:spPr>
          <a:xfrm>
            <a:off x="1179527" y="57312"/>
            <a:ext cx="7346390" cy="61764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2022: Imaging the initial condition of heavy-ion collisions and nuclear structure across the nuclide chart</a:t>
            </a:r>
            <a:endParaRPr kumimoji="0" lang="en-US" sz="2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9635"/>
            <a:ext cx="953566" cy="46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737600" y="6605413"/>
            <a:ext cx="442912" cy="207963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587163-BAAC-6126-1952-064B38932180}"/>
              </a:ext>
            </a:extLst>
          </p:cNvPr>
          <p:cNvSpPr txBox="1"/>
          <p:nvPr/>
        </p:nvSpPr>
        <p:spPr>
          <a:xfrm>
            <a:off x="609845" y="5046362"/>
            <a:ext cx="79820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extraction of the properties of the QGP, is currently limited by our poor knowledge of the initial condition, in particular how it is shaped from the colliding nuclei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To exploit collisions of selected species to precisely assess how the initial condition changes under variations of the structure of the colliding ions. (https://arxiv.org/abs/2209.11042)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43E190-A193-C7E9-E212-F80A3ABC2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196752"/>
            <a:ext cx="8558088" cy="3244216"/>
          </a:xfrm>
          <a:prstGeom prst="rect">
            <a:avLst/>
          </a:prstGeom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4F017244-715A-9F50-F4DA-DBF37F066F89}"/>
              </a:ext>
            </a:extLst>
          </p:cNvPr>
          <p:cNvSpPr/>
          <p:nvPr/>
        </p:nvSpPr>
        <p:spPr>
          <a:xfrm>
            <a:off x="2359493" y="5671999"/>
            <a:ext cx="576064" cy="28803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12ACF9-1448-EF2A-92EB-2CB05F1728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4474193"/>
            <a:ext cx="5428571" cy="5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47506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9"/>
          <p:cNvSpPr txBox="1">
            <a:spLocks noChangeArrowheads="1"/>
          </p:cNvSpPr>
          <p:nvPr/>
        </p:nvSpPr>
        <p:spPr bwMode="auto">
          <a:xfrm>
            <a:off x="0" y="1"/>
            <a:ext cx="9144000" cy="7319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34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2" name="Straight Arrow Connector 5"/>
          <p:cNvCxnSpPr/>
          <p:nvPr/>
        </p:nvCxnSpPr>
        <p:spPr>
          <a:xfrm flipV="1">
            <a:off x="1813393" y="169879"/>
            <a:ext cx="1092200" cy="609600"/>
          </a:xfrm>
          <a:prstGeom prst="straightConnector1">
            <a:avLst/>
          </a:prstGeom>
          <a:ln>
            <a:noFil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1" name="CustomShape 1"/>
              <p:cNvSpPr/>
              <p:nvPr/>
            </p:nvSpPr>
            <p:spPr>
              <a:xfrm>
                <a:off x="1179526" y="57312"/>
                <a:ext cx="7640945" cy="617642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-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2022: Nuclear structure via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1" i="1" u="none" strike="noStrike" kern="1200" cap="none" spc="-1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US" sz="2400" b="1" i="1" u="none" strike="noStrike" kern="1200" cap="none" spc="-1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r>
                          <a:rPr kumimoji="0" lang="en-US" sz="2400" b="1" i="1" u="none" strike="noStrike" kern="1200" cap="none" spc="-1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kumimoji="0" lang="en-US" sz="2400" b="1" i="0" u="none" strike="noStrike" kern="1200" cap="none" spc="-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ratio</a:t>
                </a:r>
              </a:p>
            </p:txBody>
          </p:sp>
        </mc:Choice>
        <mc:Fallback xmlns="">
          <p:sp>
            <p:nvSpPr>
              <p:cNvPr id="311" name="CustomShap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526" y="57312"/>
                <a:ext cx="7640945" cy="617642"/>
              </a:xfrm>
              <a:prstGeom prst="rect">
                <a:avLst/>
              </a:prstGeom>
              <a:blipFill>
                <a:blip r:embed="rId2"/>
                <a:stretch>
                  <a:fillRect b="-9804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9635"/>
            <a:ext cx="953566" cy="46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8737600" y="6605413"/>
            <a:ext cx="442912" cy="207963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C587163-BAAC-6126-1952-064B38932180}"/>
                  </a:ext>
                </a:extLst>
              </p:cNvPr>
              <p:cNvSpPr txBox="1"/>
              <p:nvPr/>
            </p:nvSpPr>
            <p:spPr>
              <a:xfrm>
                <a:off x="613293" y="5877358"/>
                <a:ext cx="798202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 dirty="0">
                    <a:solidFill>
                      <a:srgbClr val="000000"/>
                    </a:solidFill>
                  </a:rPr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1" i="1" u="none" strike="noStrike" kern="1200" cap="none" spc="-1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US" sz="2400" b="1" i="1" u="none" strike="noStrike" kern="1200" cap="none" spc="-1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𝑽</m:t>
                        </m:r>
                      </m:e>
                      <m:sub>
                        <m:r>
                          <a:rPr kumimoji="0" lang="en-US" sz="2400" b="1" i="1" u="none" strike="noStrike" kern="1200" cap="none" spc="-1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kumimoji="0" lang="en-US" sz="2400" b="1" i="0" u="none" strike="noStrike" kern="1200" cap="none" spc="-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ratio for isobars – not affected by final state – is a good tool for</a:t>
                </a:r>
                <a:r>
                  <a:rPr kumimoji="0" lang="en-US" sz="2400" b="1" i="0" u="none" strike="noStrike" kern="1200" cap="none" spc="-1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precision studies of nuclear shapes.</a:t>
                </a:r>
                <a:r>
                  <a:rPr kumimoji="0" lang="en-US" sz="2400" b="1" i="0" u="none" strike="noStrike" kern="1200" cap="none" spc="-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</a:rPr>
                  <a:t>  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C587163-BAAC-6126-1952-064B389321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293" y="5877358"/>
                <a:ext cx="7982024" cy="830997"/>
              </a:xfrm>
              <a:prstGeom prst="rect">
                <a:avLst/>
              </a:prstGeom>
              <a:blipFill>
                <a:blip r:embed="rId4"/>
                <a:stretch>
                  <a:fillRect l="-1222" t="-5882" b="-1617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403645-15E0-4065-46AE-4C76E8184F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789258"/>
            <a:ext cx="4891112" cy="468057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207608-9394-BC36-AEEC-BE48FC5AD0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2" y="980886"/>
            <a:ext cx="3804456" cy="44889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C96398-C1E3-83BC-358F-AB016C27715E}"/>
              </a:ext>
            </a:extLst>
          </p:cNvPr>
          <p:cNvSpPr txBox="1"/>
          <p:nvPr/>
        </p:nvSpPr>
        <p:spPr>
          <a:xfrm>
            <a:off x="2388027" y="5443868"/>
            <a:ext cx="64324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 err="1"/>
              <a:t>Phys.Rev.C</a:t>
            </a:r>
            <a:r>
              <a:rPr lang="en-US" sz="1400" i="1" dirty="0"/>
              <a:t> 105 (2022) 1, 014901 • e-Print: 2109.00131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638994156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1" y="0"/>
            <a:ext cx="914399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Relativistic Heavy-Ion Collisions and QCD Phase Diagram</a:t>
            </a: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CustomShape 1"/>
          <p:cNvSpPr/>
          <p:nvPr/>
        </p:nvSpPr>
        <p:spPr>
          <a:xfrm>
            <a:off x="1" y="116632"/>
            <a:ext cx="9143998" cy="3809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737600" y="6605413"/>
            <a:ext cx="442912" cy="207963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F4F5ED-7DA9-45DB-9F76-BD4CE138C7B3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5F3B5E-71DA-E0D6-205D-437DBAEA3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69195"/>
            <a:ext cx="7992888" cy="471652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E0076D-FA12-8938-0BB5-0AD1E5A90B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56" y="567571"/>
            <a:ext cx="8826400" cy="145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110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E38FB516-9A44-9E17-539A-94BB448618CD}"/>
              </a:ext>
            </a:extLst>
          </p:cNvPr>
          <p:cNvSpPr txBox="1"/>
          <p:nvPr/>
        </p:nvSpPr>
        <p:spPr>
          <a:xfrm>
            <a:off x="6552347" y="5540894"/>
            <a:ext cx="2133322" cy="357141"/>
          </a:xfrm>
          <a:prstGeom prst="rect">
            <a:avLst/>
          </a:prstGeom>
          <a:noFill/>
          <a:ln cap="flat">
            <a:noFill/>
          </a:ln>
        </p:spPr>
        <p:txBody>
          <a:bodyPr lIns="82930" tIns="41465" rIns="82930" bIns="41465"/>
          <a:lstStyle/>
          <a:p>
            <a:pPr marL="0" marR="0" lvl="0" indent="0" algn="r" defTabSz="685745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824EAF5-B11D-4D8E-8DEC-28FF067CD68F}" type="slidenum"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MS PGothic" pitchFamily="34"/>
              </a:rPr>
              <a:pPr marL="0" marR="0" lvl="0" indent="0" algn="r" defTabSz="685745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29</a:t>
            </a:fld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/>
              <a:ea typeface="MS PGothic" pitchFamily="34"/>
            </a:endParaRPr>
          </a:p>
        </p:txBody>
      </p:sp>
      <p:sp>
        <p:nvSpPr>
          <p:cNvPr id="9" name="CustomShape 2">
            <a:extLst>
              <a:ext uri="{FF2B5EF4-FFF2-40B4-BE49-F238E27FC236}">
                <a16:creationId xmlns:a16="http://schemas.microsoft.com/office/drawing/2014/main" id="{81678758-3F6C-9A76-21FC-F8AA5EBFE500}"/>
              </a:ext>
            </a:extLst>
          </p:cNvPr>
          <p:cNvSpPr/>
          <p:nvPr/>
        </p:nvSpPr>
        <p:spPr>
          <a:xfrm>
            <a:off x="5454734" y="5239706"/>
            <a:ext cx="2170227" cy="27261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" name="CustomShape 1">
            <a:extLst>
              <a:ext uri="{FF2B5EF4-FFF2-40B4-BE49-F238E27FC236}">
                <a16:creationId xmlns:a16="http://schemas.microsoft.com/office/drawing/2014/main" id="{213B5370-B04B-4CE7-1C7B-12A288664F2D}"/>
              </a:ext>
            </a:extLst>
          </p:cNvPr>
          <p:cNvSpPr/>
          <p:nvPr/>
        </p:nvSpPr>
        <p:spPr>
          <a:xfrm>
            <a:off x="210713" y="845680"/>
            <a:ext cx="8680907" cy="42023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0" marR="0" lvl="0" indent="0" algn="ctr" defTabSz="685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3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         </a:t>
            </a:r>
            <a:endParaRPr kumimoji="0" lang="en-US" sz="33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9221" name="Picture 7" descr="rates_detectors_QM18.png">
            <a:extLst>
              <a:ext uri="{FF2B5EF4-FFF2-40B4-BE49-F238E27FC236}">
                <a16:creationId xmlns:a16="http://schemas.microsoft.com/office/drawing/2014/main" id="{87903DC1-EEA3-EB55-29B4-278328960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979" y="1413535"/>
            <a:ext cx="5129735" cy="3811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0147350-55A4-0750-7933-B183A54378D1}"/>
              </a:ext>
            </a:extLst>
          </p:cNvPr>
          <p:cNvSpPr/>
          <p:nvPr/>
        </p:nvSpPr>
        <p:spPr>
          <a:xfrm>
            <a:off x="5256503" y="1606391"/>
            <a:ext cx="1151462" cy="30595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428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62214E-0C33-A9D0-20CC-D4F7B5C63ECD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44252" y="2727013"/>
            <a:ext cx="3455934" cy="282397"/>
          </a:xfrm>
          <a:prstGeom prst="rect">
            <a:avLst/>
          </a:prstGeom>
          <a:blipFill>
            <a:blip r:embed="rId4"/>
            <a:stretch>
              <a:fillRect l="-1190" t="-8065" b="-24194"/>
            </a:stretch>
          </a:blipFill>
        </p:spPr>
        <p:txBody>
          <a:bodyPr/>
          <a:lstStyle/>
          <a:p>
            <a:pPr marL="0" marR="0" lvl="0" indent="0" algn="l" defTabSz="3428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Calibri" panose="020F0502020204030204" pitchFamily="34" charset="0"/>
              </a:rPr>
              <a:t>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16764F-579E-BA6C-6AA1-2BB7C40B461D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4625" y="2117835"/>
            <a:ext cx="4571405" cy="495552"/>
          </a:xfrm>
          <a:prstGeom prst="rect">
            <a:avLst/>
          </a:prstGeom>
          <a:blipFill>
            <a:blip r:embed="rId5"/>
            <a:stretch>
              <a:fillRect t="-4630" b="-13889"/>
            </a:stretch>
          </a:blipFill>
        </p:spPr>
        <p:txBody>
          <a:bodyPr/>
          <a:lstStyle/>
          <a:p>
            <a:pPr marL="0" marR="0" lvl="0" indent="0" algn="l" defTabSz="3428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Calibri" panose="020F0502020204030204" pitchFamily="34" charset="0"/>
              </a:rPr>
              <a:t>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7F86F8-F0C6-8273-3591-F8DBE9281912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69438" y="3324108"/>
            <a:ext cx="3929295" cy="490119"/>
          </a:xfrm>
          <a:prstGeom prst="rect">
            <a:avLst/>
          </a:prstGeom>
          <a:blipFill>
            <a:blip r:embed="rId6"/>
            <a:stretch>
              <a:fillRect l="-930" t="-5607" b="-14019"/>
            </a:stretch>
          </a:blipFill>
        </p:spPr>
        <p:txBody>
          <a:bodyPr/>
          <a:lstStyle/>
          <a:p>
            <a:pPr marL="0" marR="0" lvl="0" indent="0" algn="l" defTabSz="3428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50" b="0" i="0" u="none" strike="noStrike" kern="1200" cap="none" spc="0" normalizeH="0" baseline="0" noProof="0" dirty="0">
                <a:ln>
                  <a:noFill/>
                </a:ln>
                <a:noFill/>
                <a:effectLst/>
                <a:uLnTx/>
                <a:uFillTx/>
                <a:latin typeface="Calibri" panose="020F0502020204030204" pitchFamily="34" charset="0"/>
              </a:rPr>
              <a:t> 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303964-463C-9355-0EF7-62377A6EDF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7430" y="6012320"/>
            <a:ext cx="5117210" cy="598272"/>
          </a:xfrm>
          <a:prstGeom prst="rect">
            <a:avLst/>
          </a:prstGeom>
        </p:spPr>
      </p:pic>
      <p:sp>
        <p:nvSpPr>
          <p:cNvPr id="13" name="Rectangle 812">
            <a:extLst>
              <a:ext uri="{FF2B5EF4-FFF2-40B4-BE49-F238E27FC236}">
                <a16:creationId xmlns:a16="http://schemas.microsoft.com/office/drawing/2014/main" id="{BAB39D73-D3EE-3B30-C959-EA925731C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" y="4353734"/>
            <a:ext cx="457140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14284" marR="0" lvl="0" indent="-214284" algn="l" defTabSz="6857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n-US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Map turn-off of QGP signatures </a:t>
            </a:r>
          </a:p>
          <a:p>
            <a:pPr marL="214284" marR="0" lvl="0" indent="-214284" algn="l" defTabSz="6857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Location of the Critical End Point (CEP)?</a:t>
            </a:r>
          </a:p>
          <a:p>
            <a:pPr marL="214284" marR="0" lvl="0" indent="-214284" algn="l" defTabSz="6857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Location of phase coexistence regions?</a:t>
            </a:r>
          </a:p>
          <a:p>
            <a:pPr marL="214284" marR="0" lvl="0" indent="-214284" algn="l" defTabSz="6857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altLang="ru-RU" sz="1800" b="1" i="0" u="none" strike="noStrike" kern="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kumimoji="0" lang="en-US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order phase transition signs</a:t>
            </a:r>
          </a:p>
          <a:p>
            <a:pPr marL="214284" marR="0" lvl="0" indent="-214284" algn="l" defTabSz="68570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Detailed properties of each phase?</a:t>
            </a: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BB0D9C15-53B3-AE5C-1D38-DCF91EC43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260648"/>
            <a:ext cx="9143998" cy="600164"/>
          </a:xfrm>
          <a:prstGeom prst="rect">
            <a:avLst/>
          </a:prstGeom>
          <a:solidFill>
            <a:srgbClr val="333399">
              <a:lumMod val="20000"/>
              <a:lumOff val="80000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Collision Energy and System Scan Programs</a:t>
            </a:r>
            <a:r>
              <a:rPr kumimoji="0" lang="en-US" alt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ru-RU" altLang="ru-RU" sz="2800" b="1" i="0" u="none" strike="noStrike" kern="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_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"/>
          <a:stretch/>
        </p:blipFill>
        <p:spPr bwMode="auto">
          <a:xfrm>
            <a:off x="0" y="1028518"/>
            <a:ext cx="3203848" cy="304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Рисунок 18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472" y="1086713"/>
            <a:ext cx="2797448" cy="2879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1" y="0"/>
            <a:ext cx="9143998" cy="6595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34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CustomShape 1"/>
          <p:cNvSpPr/>
          <p:nvPr/>
        </p:nvSpPr>
        <p:spPr>
          <a:xfrm>
            <a:off x="1" y="116632"/>
            <a:ext cx="9143998" cy="3809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MPD - M</a:t>
            </a:r>
            <a:r>
              <a:rPr kumimoji="0" lang="en-US" sz="34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ulti-</a:t>
            </a:r>
            <a:r>
              <a:rPr kumimoji="0" lang="en-US" sz="34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en-US" sz="34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urpose </a:t>
            </a:r>
            <a:r>
              <a:rPr kumimoji="0" lang="en-US" sz="3400" b="1" i="0" u="none" strike="noStrike" kern="1200" cap="none" spc="-1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4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etector  (NICA)</a:t>
            </a:r>
            <a:endParaRPr kumimoji="0" lang="en-US" sz="3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19672" y="659186"/>
            <a:ext cx="947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Stage- I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660232" y="659186"/>
            <a:ext cx="1037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Stage- II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Стрелка вправо 2"/>
          <p:cNvSpPr/>
          <p:nvPr/>
        </p:nvSpPr>
        <p:spPr>
          <a:xfrm>
            <a:off x="3635896" y="2075624"/>
            <a:ext cx="1584176" cy="633296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upgrade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772472" y="4063016"/>
            <a:ext cx="328893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ITS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forward spectrometers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06501" y="5106673"/>
            <a:ext cx="2523069" cy="1620000"/>
            <a:chOff x="397488" y="5049360"/>
            <a:chExt cx="2523069" cy="1620000"/>
          </a:xfrm>
        </p:grpSpPr>
        <p:pic>
          <p:nvPicPr>
            <p:cNvPr id="37" name="Рисунок 14_0" descr="dptpt.pn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488" y="5049360"/>
              <a:ext cx="2322398" cy="16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7" name="CustomShape 13"/>
            <p:cNvSpPr/>
            <p:nvPr/>
          </p:nvSpPr>
          <p:spPr>
            <a:xfrm>
              <a:off x="739616" y="6150286"/>
              <a:ext cx="2180941" cy="250337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1227" tIns="30613" rIns="61227" bIns="30613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DejaVu Sans"/>
                  <a:cs typeface="Times New Roman" panose="02020603050405020304" pitchFamily="18" charset="0"/>
                </a:rPr>
                <a:t>TPC momentum resolution</a:t>
              </a:r>
              <a:endParaRPr kumimoji="0" lang="en-US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9635"/>
            <a:ext cx="953566" cy="46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5095869"/>
            <a:ext cx="2147772" cy="154337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635015" y="5286687"/>
            <a:ext cx="13633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ECAL </a:t>
            </a:r>
            <a:br>
              <a:rPr kumimoji="0" lang="en-US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energy resolution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411760" y="5106673"/>
            <a:ext cx="2252194" cy="1620000"/>
            <a:chOff x="2987824" y="5049360"/>
            <a:chExt cx="2252194" cy="16200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824" y="5049360"/>
              <a:ext cx="2252194" cy="1620000"/>
            </a:xfrm>
            <a:prstGeom prst="rect">
              <a:avLst/>
            </a:prstGeom>
          </p:spPr>
        </p:pic>
        <p:sp>
          <p:nvSpPr>
            <p:cNvPr id="20" name="CustomShape 13"/>
            <p:cNvSpPr/>
            <p:nvPr/>
          </p:nvSpPr>
          <p:spPr>
            <a:xfrm>
              <a:off x="4369824" y="5126726"/>
              <a:ext cx="562216" cy="24649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61227" tIns="30613" rIns="61227" bIns="30613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DejaVu Sans"/>
                  <a:cs typeface="Times New Roman" panose="02020603050405020304" pitchFamily="18" charset="0"/>
                </a:rPr>
                <a:t>TPC</a:t>
              </a:r>
              <a:endParaRPr kumimoji="0" lang="en-US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4624062" y="5085184"/>
            <a:ext cx="2252194" cy="1620000"/>
            <a:chOff x="5364088" y="5049360"/>
            <a:chExt cx="2252194" cy="16200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4088" y="5049360"/>
              <a:ext cx="2252194" cy="1620000"/>
            </a:xfrm>
            <a:prstGeom prst="rect">
              <a:avLst/>
            </a:prstGeom>
          </p:spPr>
        </p:pic>
        <p:sp>
          <p:nvSpPr>
            <p:cNvPr id="21" name="CustomShape 13"/>
            <p:cNvSpPr/>
            <p:nvPr/>
          </p:nvSpPr>
          <p:spPr>
            <a:xfrm>
              <a:off x="6746088" y="6075017"/>
              <a:ext cx="562216" cy="24649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61227" tIns="30613" rIns="61227" bIns="30613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DejaVu Sans"/>
                  <a:cs typeface="Times New Roman" panose="02020603050405020304" pitchFamily="18" charset="0"/>
                </a:rPr>
                <a:t>TOF</a:t>
              </a:r>
              <a:endParaRPr kumimoji="0" lang="en-US" sz="12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737600" y="6605413"/>
            <a:ext cx="442912" cy="207963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F4F5ED-7DA9-45DB-9F76-BD4CE138C7B3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E045DB-F2A0-E7F6-8C34-57FFDAB8A768}"/>
              </a:ext>
            </a:extLst>
          </p:cNvPr>
          <p:cNvSpPr txBox="1"/>
          <p:nvPr/>
        </p:nvSpPr>
        <p:spPr>
          <a:xfrm>
            <a:off x="971600" y="4429626"/>
            <a:ext cx="76328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2024?:  first run with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Bi+Bi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@ 9.2 GeV with luminosity ~ 10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cm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-2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2000" b="1" i="0" u="none" strike="noStrike" kern="1200" cap="none" spc="0" normalizeH="0" baseline="30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-1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94836C8-F8F4-441A-A79E-37CD724C1F16}"/>
                  </a:ext>
                </a:extLst>
              </p:cNvPr>
              <p:cNvSpPr txBox="1"/>
              <p:nvPr/>
            </p:nvSpPr>
            <p:spPr>
              <a:xfrm>
                <a:off x="2816948" y="659144"/>
                <a:ext cx="4599992" cy="5312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𝑵𝑵</m:t>
                            </m:r>
                          </m:sub>
                        </m:sSub>
                      </m:e>
                    </m:rad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= 4-11 GeV) </a:t>
                </a:r>
                <a:endParaRPr kumimoji="0" lang="ru-RU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+mn-ea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94836C8-F8F4-441A-A79E-37CD724C1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948" y="659144"/>
                <a:ext cx="4599992" cy="531236"/>
              </a:xfrm>
              <a:prstGeom prst="rect">
                <a:avLst/>
              </a:prstGeom>
              <a:blipFill>
                <a:blip r:embed="rId10"/>
                <a:stretch>
                  <a:fillRect l="-2649" t="-11494" b="-2988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2298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Titel 1">
            <a:extLst>
              <a:ext uri="{FF2B5EF4-FFF2-40B4-BE49-F238E27FC236}">
                <a16:creationId xmlns:a16="http://schemas.microsoft.com/office/drawing/2014/main" id="{2F43F3DA-C4DA-B7E3-1E19-B3A4857DCA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ru-RU" sz="3600"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Analogy: Phase Diagram of Water</a:t>
            </a:r>
          </a:p>
        </p:txBody>
      </p:sp>
      <p:grpSp>
        <p:nvGrpSpPr>
          <p:cNvPr id="323587" name="Gruppierung 21">
            <a:extLst>
              <a:ext uri="{FF2B5EF4-FFF2-40B4-BE49-F238E27FC236}">
                <a16:creationId xmlns:a16="http://schemas.microsoft.com/office/drawing/2014/main" id="{7A6A3E62-A87C-59B8-D44B-8B45B800BC19}"/>
              </a:ext>
            </a:extLst>
          </p:cNvPr>
          <p:cNvGrpSpPr>
            <a:grpSpLocks/>
          </p:cNvGrpSpPr>
          <p:nvPr/>
        </p:nvGrpSpPr>
        <p:grpSpPr bwMode="auto">
          <a:xfrm>
            <a:off x="542925" y="1171575"/>
            <a:ext cx="8058150" cy="4695825"/>
            <a:chOff x="735911" y="1368715"/>
            <a:chExt cx="8059421" cy="4696952"/>
          </a:xfrm>
        </p:grpSpPr>
        <p:sp>
          <p:nvSpPr>
            <p:cNvPr id="323589" name="Rechteck 20">
              <a:extLst>
                <a:ext uri="{FF2B5EF4-FFF2-40B4-BE49-F238E27FC236}">
                  <a16:creationId xmlns:a16="http://schemas.microsoft.com/office/drawing/2014/main" id="{49AD1DF4-4E33-4C18-CDB2-17DF59F8FF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5911" y="1368715"/>
              <a:ext cx="8059421" cy="46969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endParaRPr>
            </a:p>
          </p:txBody>
        </p:sp>
        <p:grpSp>
          <p:nvGrpSpPr>
            <p:cNvPr id="323590" name="Gruppierung 19">
              <a:extLst>
                <a:ext uri="{FF2B5EF4-FFF2-40B4-BE49-F238E27FC236}">
                  <a16:creationId xmlns:a16="http://schemas.microsoft.com/office/drawing/2014/main" id="{303D22A0-C313-7163-2A0B-A897C0A804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3077" y="1396466"/>
              <a:ext cx="7898216" cy="4599735"/>
              <a:chOff x="833077" y="1396466"/>
              <a:chExt cx="7898216" cy="4599735"/>
            </a:xfrm>
          </p:grpSpPr>
          <p:pic>
            <p:nvPicPr>
              <p:cNvPr id="323591" name="Bild 3" descr="water.png">
                <a:extLst>
                  <a:ext uri="{FF2B5EF4-FFF2-40B4-BE49-F238E27FC236}">
                    <a16:creationId xmlns:a16="http://schemas.microsoft.com/office/drawing/2014/main" id="{6E67063E-CCC0-26EB-2552-8172D22FBA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3077" y="1396466"/>
                <a:ext cx="5799958" cy="45997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3592" name="Textfeld 4">
                <a:extLst>
                  <a:ext uri="{FF2B5EF4-FFF2-40B4-BE49-F238E27FC236}">
                    <a16:creationId xmlns:a16="http://schemas.microsoft.com/office/drawing/2014/main" id="{69AACD40-17E9-D935-88F3-789A77A685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99977" y="2202017"/>
                <a:ext cx="1424614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ＭＳ Ｐゴシック" panose="020B0600070205080204" pitchFamily="34" charset="-128"/>
                    <a:cs typeface="Helvetica" panose="020B0604020202020204" pitchFamily="34" charset="0"/>
                  </a:rPr>
                  <a:t>Cross over</a:t>
                </a:r>
              </a:p>
            </p:txBody>
          </p:sp>
          <p:sp>
            <p:nvSpPr>
              <p:cNvPr id="323593" name="Textfeld 5">
                <a:extLst>
                  <a:ext uri="{FF2B5EF4-FFF2-40B4-BE49-F238E27FC236}">
                    <a16:creationId xmlns:a16="http://schemas.microsoft.com/office/drawing/2014/main" id="{944FEAD7-D882-A506-0039-976BAD366A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97595" y="3681677"/>
                <a:ext cx="1595809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ＭＳ Ｐゴシック" panose="020B0600070205080204" pitchFamily="34" charset="-128"/>
                    <a:cs typeface="Helvetica" panose="020B0604020202020204" pitchFamily="34" charset="0"/>
                  </a:rPr>
                  <a:t>Critical point</a:t>
                </a:r>
              </a:p>
            </p:txBody>
          </p:sp>
          <p:sp>
            <p:nvSpPr>
              <p:cNvPr id="323594" name="Textfeld 6">
                <a:extLst>
                  <a:ext uri="{FF2B5EF4-FFF2-40B4-BE49-F238E27FC236}">
                    <a16:creationId xmlns:a16="http://schemas.microsoft.com/office/drawing/2014/main" id="{15BF79F5-859C-1B44-F186-CECD728FED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699968" y="4648701"/>
                <a:ext cx="2031325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ＭＳ Ｐゴシック" panose="020B0600070205080204" pitchFamily="34" charset="-128"/>
                    <a:cs typeface="Helvetica" panose="020B0604020202020204" pitchFamily="34" charset="0"/>
                  </a:rPr>
                  <a:t>1</a:t>
                </a:r>
                <a:r>
                  <a:rPr kumimoji="0" lang="en-US" altLang="ru-RU" sz="1800" b="1" i="0" u="none" strike="noStrike" kern="1200" cap="none" spc="0" normalizeH="0" baseline="3000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ＭＳ Ｐゴシック" panose="020B0600070205080204" pitchFamily="34" charset="-128"/>
                    <a:cs typeface="Helvetica" panose="020B0604020202020204" pitchFamily="34" charset="0"/>
                  </a:rPr>
                  <a:t>st</a:t>
                </a:r>
                <a:r>
                  <a:rPr kumimoji="0" lang="en-US" alt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ＭＳ Ｐゴシック" panose="020B0600070205080204" pitchFamily="34" charset="-128"/>
                    <a:cs typeface="Helvetica" panose="020B0604020202020204" pitchFamily="34" charset="0"/>
                  </a:rPr>
                  <a:t> order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ru-RU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ＭＳ Ｐゴシック" panose="020B0600070205080204" pitchFamily="34" charset="-128"/>
                    <a:cs typeface="Helvetica" panose="020B0604020202020204" pitchFamily="34" charset="0"/>
                  </a:rPr>
                  <a:t>phase boundary</a:t>
                </a:r>
              </a:p>
            </p:txBody>
          </p:sp>
          <p:cxnSp>
            <p:nvCxnSpPr>
              <p:cNvPr id="9" name="Gerade Verbindung mit Pfeil 8">
                <a:extLst>
                  <a:ext uri="{FF2B5EF4-FFF2-40B4-BE49-F238E27FC236}">
                    <a16:creationId xmlns:a16="http://schemas.microsoft.com/office/drawing/2014/main" id="{756F78E4-9238-1359-5E5F-177C47D93E12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>
                <a:off x="4089240" y="3471070"/>
                <a:ext cx="2564218" cy="1329057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>
                <a:outerShdw blurRad="50800" dist="38100" dir="2700000" algn="tl" rotWithShape="0">
                  <a:srgbClr val="808080">
                    <a:alpha val="42999"/>
                  </a:srgbClr>
                </a:outerShdw>
              </a:effectLst>
            </p:spPr>
          </p:cxnSp>
          <p:cxnSp>
            <p:nvCxnSpPr>
              <p:cNvPr id="10" name="Gerade Verbindung mit Pfeil 9">
                <a:extLst>
                  <a:ext uri="{FF2B5EF4-FFF2-40B4-BE49-F238E27FC236}">
                    <a16:creationId xmlns:a16="http://schemas.microsoft.com/office/drawing/2014/main" id="{8E71515B-97D0-414B-82B3-D37B038F83E9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0800000">
                <a:off x="5594427" y="3029639"/>
                <a:ext cx="1059030" cy="838401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>
                <a:outerShdw blurRad="50800" dist="38100" dir="2700000" algn="tl" rotWithShape="0">
                  <a:srgbClr val="808080">
                    <a:alpha val="42999"/>
                  </a:srgbClr>
                </a:outerShdw>
              </a:effectLst>
            </p:spPr>
          </p:cxnSp>
          <p:cxnSp>
            <p:nvCxnSpPr>
              <p:cNvPr id="15" name="Gerade Verbindung mit Pfeil 14">
                <a:extLst>
                  <a:ext uri="{FF2B5EF4-FFF2-40B4-BE49-F238E27FC236}">
                    <a16:creationId xmlns:a16="http://schemas.microsoft.com/office/drawing/2014/main" id="{CF3DFB7D-AF37-AAF8-DEAE-7996D1A62202}"/>
                  </a:ext>
                </a:extLst>
              </p:cNvPr>
              <p:cNvCxnSpPr>
                <a:cxnSpLocks noChangeAspect="1"/>
              </p:cNvCxnSpPr>
              <p:nvPr/>
            </p:nvCxnSpPr>
            <p:spPr bwMode="auto">
              <a:xfrm rot="10800000" flipV="1">
                <a:off x="6097745" y="2410365"/>
                <a:ext cx="590643" cy="538292"/>
              </a:xfrm>
              <a:prstGeom prst="straightConnector1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lg" len="lg"/>
              </a:ln>
              <a:effectLst>
                <a:outerShdw blurRad="50800" dist="38100" dir="2700000" algn="tl" rotWithShape="0">
                  <a:srgbClr val="808080">
                    <a:alpha val="42999"/>
                  </a:srgbClr>
                </a:outerShdw>
              </a:effectLst>
            </p:spPr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243FC59B-DCD4-80A3-4FDC-DBA8CBCB52C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259412" y="2739057"/>
                <a:ext cx="357243" cy="357273"/>
              </a:xfrm>
              <a:prstGeom prst="ellipse">
                <a:avLst/>
              </a:prstGeom>
              <a:noFill/>
              <a:ln w="76200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50800" dist="38100" dir="2700000" algn="tl" rotWithShape="0">
                  <a:srgbClr val="808080">
                    <a:alpha val="42999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Lucida Sans Unicode" pitchFamily="-108" charset="0"/>
                  <a:ea typeface="ＭＳ Ｐゴシック" pitchFamily="-108" charset="-128"/>
                  <a:cs typeface="+mn-cs"/>
                </a:endParaRPr>
              </a:p>
            </p:txBody>
          </p:sp>
        </p:grpSp>
      </p:grpSp>
      <p:sp>
        <p:nvSpPr>
          <p:cNvPr id="323588" name="Foliennummernplatzhalter 13">
            <a:extLst>
              <a:ext uri="{FF2B5EF4-FFF2-40B4-BE49-F238E27FC236}">
                <a16:creationId xmlns:a16="http://schemas.microsoft.com/office/drawing/2014/main" id="{F35E76A1-0B08-5744-D80D-758FE07F2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C0BCB2-6BA6-4F55-AE29-C53B8A7953C9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Helvetica" panose="020B0604020202020204" pitchFamily="34" charset="0"/>
              <a:ea typeface="ＭＳ Ｐゴシック" panose="020B0600070205080204" pitchFamily="34" charset="-128"/>
              <a:cs typeface="Helvetica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1" y="0"/>
            <a:ext cx="914399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STAR  BES-I and BES-II Data Sets</a:t>
            </a: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CustomShape 1"/>
          <p:cNvSpPr/>
          <p:nvPr/>
        </p:nvSpPr>
        <p:spPr>
          <a:xfrm>
            <a:off x="1" y="116632"/>
            <a:ext cx="9143998" cy="3809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737600" y="6605413"/>
            <a:ext cx="442912" cy="207963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F4F5ED-7DA9-45DB-9F76-BD4CE138C7B3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6404EA-51B5-5C87-2114-77EE1B9F6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36712"/>
            <a:ext cx="9144000" cy="54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4246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40"/>
          <p:cNvSpPr>
            <a:spLocks noGrp="1"/>
          </p:cNvSpPr>
          <p:nvPr>
            <p:ph type="sldNum" sz="quarter" idx="12"/>
          </p:nvPr>
        </p:nvSpPr>
        <p:spPr>
          <a:xfrm>
            <a:off x="8305800" y="6407945"/>
            <a:ext cx="707232" cy="365125"/>
          </a:xfrm>
        </p:spPr>
        <p:txBody>
          <a:bodyPr/>
          <a:lstStyle/>
          <a:p>
            <a:pPr>
              <a:defRPr/>
            </a:pPr>
            <a:fld id="{59AB1D97-57A0-4161-A196-A33AA84FE83E}" type="slidenum">
              <a:rPr lang="en-US" smtClean="0"/>
              <a:pPr>
                <a:defRPr/>
              </a:pPr>
              <a:t>32</a:t>
            </a:fld>
            <a:r>
              <a:rPr lang="en-US" dirty="0"/>
              <a:t> 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76200" y="53280"/>
            <a:ext cx="3810000" cy="480120"/>
          </a:xfrm>
          <a:prstGeom prst="round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000" b="1" dirty="0">
                <a:solidFill>
                  <a:srgbClr val="0033CC"/>
                </a:solidFill>
              </a:rPr>
              <a:t>Possible signals for the CEP</a:t>
            </a:r>
          </a:p>
        </p:txBody>
      </p:sp>
      <p:sp>
        <p:nvSpPr>
          <p:cNvPr id="2" name="Rectangle 1"/>
          <p:cNvSpPr/>
          <p:nvPr/>
        </p:nvSpPr>
        <p:spPr>
          <a:xfrm>
            <a:off x="1077683" y="4876800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33CC"/>
                </a:solidFill>
              </a:rPr>
              <a:t>At the CEP or close to it, anomalies in the dynamic properties of the medium can drive abrupt changes in transport coeﬃcients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85900" y="5650468"/>
            <a:ext cx="6667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Anisotropic flow (</a:t>
            </a:r>
            <a:r>
              <a:rPr lang="en-US" b="1" dirty="0" err="1">
                <a:solidFill>
                  <a:srgbClr val="FF0000"/>
                </a:solidFill>
              </a:rPr>
              <a:t>v</a:t>
            </a:r>
            <a:r>
              <a:rPr lang="en-US" b="1" baseline="-25000" dirty="0" err="1">
                <a:solidFill>
                  <a:srgbClr val="FF0000"/>
                </a:solidFill>
              </a:rPr>
              <a:t>n</a:t>
            </a:r>
            <a:r>
              <a:rPr lang="en-US" b="1" dirty="0">
                <a:solidFill>
                  <a:srgbClr val="FF0000"/>
                </a:solidFill>
              </a:rPr>
              <a:t>) measurements are an invaluable probe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24676" y="530748"/>
            <a:ext cx="4384484" cy="4269852"/>
            <a:chOff x="324676" y="530748"/>
            <a:chExt cx="4384484" cy="4269852"/>
          </a:xfrm>
        </p:grpSpPr>
        <p:pic>
          <p:nvPicPr>
            <p:cNvPr id="368537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7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676" y="1418547"/>
              <a:ext cx="4323524" cy="33820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762000" y="530748"/>
              <a:ext cx="3947160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i="0" dirty="0" err="1"/>
                <a:t>Csernai</a:t>
              </a:r>
              <a:r>
                <a:rPr lang="en-US" sz="1400" b="1" i="0" dirty="0"/>
                <a:t> et. al,</a:t>
              </a:r>
            </a:p>
            <a:p>
              <a:r>
                <a:rPr lang="en-US" sz="1400" b="1" i="0" dirty="0" err="1"/>
                <a:t>Phys.Rev.Lett</a:t>
              </a:r>
              <a:r>
                <a:rPr lang="en-US" sz="1400" b="1" i="0" dirty="0"/>
                <a:t>. 97 (2006) 152303</a:t>
              </a:r>
            </a:p>
            <a:p>
              <a:r>
                <a:rPr lang="en-US" sz="300" b="1" i="0" dirty="0"/>
                <a:t> </a:t>
              </a:r>
            </a:p>
            <a:p>
              <a:r>
                <a:rPr lang="en-US" sz="1400" b="1" i="0" dirty="0"/>
                <a:t>A. </a:t>
              </a:r>
              <a:r>
                <a:rPr lang="en-US" sz="1400" b="1" i="0" dirty="0" err="1"/>
                <a:t>Dobado</a:t>
              </a:r>
              <a:r>
                <a:rPr lang="en-US" sz="1400" b="1" i="0" dirty="0"/>
                <a:t> et. al, </a:t>
              </a:r>
            </a:p>
            <a:p>
              <a:r>
                <a:rPr lang="en-US" sz="1400" b="1" i="0" dirty="0"/>
                <a:t>Phys. Rev. D 79, 014002 (2009)</a:t>
              </a:r>
              <a:r>
                <a:rPr lang="en-US" b="1" i="0" dirty="0"/>
                <a:t> </a:t>
              </a:r>
              <a:endParaRPr lang="en-US" b="1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24400" y="189269"/>
            <a:ext cx="4495800" cy="4535131"/>
            <a:chOff x="4724400" y="189269"/>
            <a:chExt cx="4495800" cy="4535131"/>
          </a:xfrm>
        </p:grpSpPr>
        <p:grpSp>
          <p:nvGrpSpPr>
            <p:cNvPr id="8" name="Group 7"/>
            <p:cNvGrpSpPr/>
            <p:nvPr/>
          </p:nvGrpSpPr>
          <p:grpSpPr>
            <a:xfrm>
              <a:off x="4724400" y="189269"/>
              <a:ext cx="4495800" cy="4535131"/>
              <a:chOff x="4724400" y="329625"/>
              <a:chExt cx="4267200" cy="4318574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4724400" y="367078"/>
                <a:ext cx="4267200" cy="4281121"/>
                <a:chOff x="4351020" y="-329935"/>
                <a:chExt cx="4572000" cy="4636514"/>
              </a:xfrm>
            </p:grpSpPr>
            <p:pic>
              <p:nvPicPr>
                <p:cNvPr id="3650563" name="Picture 3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24400" y="361950"/>
                  <a:ext cx="3810000" cy="394462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5" name="Rectangle 4"/>
                <p:cNvSpPr/>
                <p:nvPr/>
              </p:nvSpPr>
              <p:spPr>
                <a:xfrm>
                  <a:off x="4351020" y="-329935"/>
                  <a:ext cx="4572000" cy="761783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r>
                    <a:rPr lang="en-US" sz="1400" b="1" dirty="0"/>
                    <a:t>Lacey et. al,</a:t>
                  </a:r>
                </a:p>
                <a:p>
                  <a:r>
                    <a:rPr lang="en-US" sz="1400" b="1" i="0" dirty="0"/>
                    <a:t>Phys. </a:t>
                  </a:r>
                  <a:r>
                    <a:rPr lang="en-US" sz="1400" b="1" i="0" dirty="0" err="1"/>
                    <a:t>Rev.Lett</a:t>
                  </a:r>
                  <a:r>
                    <a:rPr lang="en-US" sz="1400" b="1" i="0" dirty="0"/>
                    <a:t>. 98 (2007) 092301</a:t>
                  </a:r>
                  <a:endParaRPr lang="en-US" sz="1400" b="1" dirty="0"/>
                </a:p>
                <a:p>
                  <a:r>
                    <a:rPr lang="en-US" sz="1400" b="1" dirty="0"/>
                    <a:t> </a:t>
                  </a:r>
                  <a:r>
                    <a:rPr lang="en-US" sz="1400" b="1" i="0" dirty="0">
                      <a:hlinkClick r:id="rId7"/>
                    </a:rPr>
                    <a:t>arXiv:0708.3512</a:t>
                  </a:r>
                  <a:r>
                    <a:rPr lang="en-US" sz="1400" dirty="0"/>
                    <a:t> </a:t>
                  </a:r>
                  <a:r>
                    <a:rPr lang="en-US" sz="1400" b="1" dirty="0"/>
                    <a:t> (2008)</a:t>
                  </a:r>
                  <a:endParaRPr lang="en-US" sz="1400" dirty="0"/>
                </a:p>
              </p:txBody>
            </p:sp>
          </p:grpSp>
          <p:sp>
            <p:nvSpPr>
              <p:cNvPr id="4" name="Rectangle 3"/>
              <p:cNvSpPr/>
              <p:nvPr/>
            </p:nvSpPr>
            <p:spPr>
              <a:xfrm>
                <a:off x="6648659" y="329625"/>
                <a:ext cx="1847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5127713" y="1214980"/>
              <a:ext cx="5677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0" dirty="0"/>
                <a:t>H</a:t>
              </a:r>
              <a:r>
                <a:rPr lang="en-US" sz="1600" b="1" i="0" baseline="-25000" dirty="0"/>
                <a:t>2</a:t>
              </a:r>
              <a:r>
                <a:rPr lang="en-US" sz="1600" b="1" i="0" dirty="0"/>
                <a:t>O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077683" y="1625081"/>
            <a:ext cx="78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0" dirty="0"/>
              <a:t>Argon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27513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930">
            <a:extLst>
              <a:ext uri="{FF2B5EF4-FFF2-40B4-BE49-F238E27FC236}">
                <a16:creationId xmlns:a16="http://schemas.microsoft.com/office/drawing/2014/main" id="{37D9E72B-017E-43AD-5B28-3E33F4EA0D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" y="5410200"/>
            <a:ext cx="8988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en-US" altLang="ru-RU" sz="2400" b="1" i="0" u="none" strike="noStrike" kern="1200" cap="none" spc="0" normalizeH="0" baseline="-2500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shows a monotonic increase with beam energy. The viscous coefficient, which encodes the transport coefficient (𝜼/𝒔), indicates a non-monotonic behavior as a function of beam energy.</a:t>
            </a:r>
          </a:p>
        </p:txBody>
      </p:sp>
      <p:sp>
        <p:nvSpPr>
          <p:cNvPr id="129027" name="object 4">
            <a:extLst>
              <a:ext uri="{FF2B5EF4-FFF2-40B4-BE49-F238E27FC236}">
                <a16:creationId xmlns:a16="http://schemas.microsoft.com/office/drawing/2014/main" id="{0E2AFD4D-C32F-1280-89D2-C895CDE91447}"/>
              </a:ext>
            </a:extLst>
          </p:cNvPr>
          <p:cNvSpPr>
            <a:spLocks/>
          </p:cNvSpPr>
          <p:nvPr/>
        </p:nvSpPr>
        <p:spPr bwMode="auto">
          <a:xfrm>
            <a:off x="976313" y="4727575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28" name="object 5">
            <a:extLst>
              <a:ext uri="{FF2B5EF4-FFF2-40B4-BE49-F238E27FC236}">
                <a16:creationId xmlns:a16="http://schemas.microsoft.com/office/drawing/2014/main" id="{1A988FAC-F0F9-3FC7-4E78-9A83C09CDB86}"/>
              </a:ext>
            </a:extLst>
          </p:cNvPr>
          <p:cNvSpPr>
            <a:spLocks/>
          </p:cNvSpPr>
          <p:nvPr/>
        </p:nvSpPr>
        <p:spPr bwMode="auto">
          <a:xfrm>
            <a:off x="4692650" y="4727575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29" name="object 6">
            <a:extLst>
              <a:ext uri="{FF2B5EF4-FFF2-40B4-BE49-F238E27FC236}">
                <a16:creationId xmlns:a16="http://schemas.microsoft.com/office/drawing/2014/main" id="{DCA4EE0A-8C79-AB0E-CAED-2AED959659D6}"/>
              </a:ext>
            </a:extLst>
          </p:cNvPr>
          <p:cNvSpPr>
            <a:spLocks/>
          </p:cNvSpPr>
          <p:nvPr/>
        </p:nvSpPr>
        <p:spPr bwMode="auto">
          <a:xfrm>
            <a:off x="976313" y="4618038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30" name="object 7">
            <a:extLst>
              <a:ext uri="{FF2B5EF4-FFF2-40B4-BE49-F238E27FC236}">
                <a16:creationId xmlns:a16="http://schemas.microsoft.com/office/drawing/2014/main" id="{5C041264-32E2-A1BA-0BF7-279F8F924876}"/>
              </a:ext>
            </a:extLst>
          </p:cNvPr>
          <p:cNvSpPr>
            <a:spLocks/>
          </p:cNvSpPr>
          <p:nvPr/>
        </p:nvSpPr>
        <p:spPr bwMode="auto">
          <a:xfrm>
            <a:off x="4692650" y="4618038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31" name="object 8">
            <a:extLst>
              <a:ext uri="{FF2B5EF4-FFF2-40B4-BE49-F238E27FC236}">
                <a16:creationId xmlns:a16="http://schemas.microsoft.com/office/drawing/2014/main" id="{4D6F0432-7A5B-0328-8AAC-E4D5A1333DAE}"/>
              </a:ext>
            </a:extLst>
          </p:cNvPr>
          <p:cNvSpPr>
            <a:spLocks/>
          </p:cNvSpPr>
          <p:nvPr/>
        </p:nvSpPr>
        <p:spPr bwMode="auto">
          <a:xfrm>
            <a:off x="976313" y="4508500"/>
            <a:ext cx="87312" cy="0"/>
          </a:xfrm>
          <a:custGeom>
            <a:avLst/>
            <a:gdLst>
              <a:gd name="T0" fmla="*/ 0 w 86994"/>
              <a:gd name="T1" fmla="*/ 88554 w 8699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6994">
                <a:moveTo>
                  <a:pt x="0" y="0"/>
                </a:moveTo>
                <a:lnTo>
                  <a:pt x="86953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32" name="object 9">
            <a:extLst>
              <a:ext uri="{FF2B5EF4-FFF2-40B4-BE49-F238E27FC236}">
                <a16:creationId xmlns:a16="http://schemas.microsoft.com/office/drawing/2014/main" id="{357168A8-07F9-BE6F-51C6-6DA2D270AF70}"/>
              </a:ext>
            </a:extLst>
          </p:cNvPr>
          <p:cNvSpPr>
            <a:spLocks/>
          </p:cNvSpPr>
          <p:nvPr/>
        </p:nvSpPr>
        <p:spPr bwMode="auto">
          <a:xfrm>
            <a:off x="4648200" y="4508500"/>
            <a:ext cx="87313" cy="0"/>
          </a:xfrm>
          <a:custGeom>
            <a:avLst/>
            <a:gdLst>
              <a:gd name="T0" fmla="*/ 88547 w 86995"/>
              <a:gd name="T1" fmla="*/ 0 w 8699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6995">
                <a:moveTo>
                  <a:pt x="86947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8" name="object 10">
            <a:extLst>
              <a:ext uri="{FF2B5EF4-FFF2-40B4-BE49-F238E27FC236}">
                <a16:creationId xmlns:a16="http://schemas.microsoft.com/office/drawing/2014/main" id="{8009E215-1397-A1E6-217C-8AE48918DBC7}"/>
              </a:ext>
            </a:extLst>
          </p:cNvPr>
          <p:cNvSpPr txBox="1"/>
          <p:nvPr/>
        </p:nvSpPr>
        <p:spPr>
          <a:xfrm>
            <a:off x="760413" y="4410075"/>
            <a:ext cx="130175" cy="2317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0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9034" name="object 11">
            <a:extLst>
              <a:ext uri="{FF2B5EF4-FFF2-40B4-BE49-F238E27FC236}">
                <a16:creationId xmlns:a16="http://schemas.microsoft.com/office/drawing/2014/main" id="{AB8A8A7F-A140-452D-6DF5-931EFAF2FF51}"/>
              </a:ext>
            </a:extLst>
          </p:cNvPr>
          <p:cNvSpPr>
            <a:spLocks/>
          </p:cNvSpPr>
          <p:nvPr/>
        </p:nvSpPr>
        <p:spPr bwMode="auto">
          <a:xfrm>
            <a:off x="976313" y="4398963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35" name="object 12">
            <a:extLst>
              <a:ext uri="{FF2B5EF4-FFF2-40B4-BE49-F238E27FC236}">
                <a16:creationId xmlns:a16="http://schemas.microsoft.com/office/drawing/2014/main" id="{BC357C67-6C6C-EE7B-DB0B-5E1F11EF50CD}"/>
              </a:ext>
            </a:extLst>
          </p:cNvPr>
          <p:cNvSpPr>
            <a:spLocks/>
          </p:cNvSpPr>
          <p:nvPr/>
        </p:nvSpPr>
        <p:spPr bwMode="auto">
          <a:xfrm>
            <a:off x="4692650" y="4398963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36" name="object 13">
            <a:extLst>
              <a:ext uri="{FF2B5EF4-FFF2-40B4-BE49-F238E27FC236}">
                <a16:creationId xmlns:a16="http://schemas.microsoft.com/office/drawing/2014/main" id="{4A85CEB0-1862-F46D-1FB9-581A627754D4}"/>
              </a:ext>
            </a:extLst>
          </p:cNvPr>
          <p:cNvSpPr>
            <a:spLocks/>
          </p:cNvSpPr>
          <p:nvPr/>
        </p:nvSpPr>
        <p:spPr bwMode="auto">
          <a:xfrm>
            <a:off x="976313" y="4289425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37" name="object 14">
            <a:extLst>
              <a:ext uri="{FF2B5EF4-FFF2-40B4-BE49-F238E27FC236}">
                <a16:creationId xmlns:a16="http://schemas.microsoft.com/office/drawing/2014/main" id="{ABAB6D35-1E2F-CB90-05E4-1402751D778C}"/>
              </a:ext>
            </a:extLst>
          </p:cNvPr>
          <p:cNvSpPr>
            <a:spLocks/>
          </p:cNvSpPr>
          <p:nvPr/>
        </p:nvSpPr>
        <p:spPr bwMode="auto">
          <a:xfrm>
            <a:off x="4692650" y="4289425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38" name="object 15">
            <a:extLst>
              <a:ext uri="{FF2B5EF4-FFF2-40B4-BE49-F238E27FC236}">
                <a16:creationId xmlns:a16="http://schemas.microsoft.com/office/drawing/2014/main" id="{6EBB5B69-C411-4E92-A286-B30576CA59A3}"/>
              </a:ext>
            </a:extLst>
          </p:cNvPr>
          <p:cNvSpPr>
            <a:spLocks/>
          </p:cNvSpPr>
          <p:nvPr/>
        </p:nvSpPr>
        <p:spPr bwMode="auto">
          <a:xfrm>
            <a:off x="976313" y="4179888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39" name="object 16">
            <a:extLst>
              <a:ext uri="{FF2B5EF4-FFF2-40B4-BE49-F238E27FC236}">
                <a16:creationId xmlns:a16="http://schemas.microsoft.com/office/drawing/2014/main" id="{9565AD63-785C-F34F-A441-6CE5F85CD9B8}"/>
              </a:ext>
            </a:extLst>
          </p:cNvPr>
          <p:cNvSpPr>
            <a:spLocks/>
          </p:cNvSpPr>
          <p:nvPr/>
        </p:nvSpPr>
        <p:spPr bwMode="auto">
          <a:xfrm>
            <a:off x="4692650" y="4179888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40" name="object 17">
            <a:extLst>
              <a:ext uri="{FF2B5EF4-FFF2-40B4-BE49-F238E27FC236}">
                <a16:creationId xmlns:a16="http://schemas.microsoft.com/office/drawing/2014/main" id="{23A27DCE-DCFD-DBAD-201F-0D40F94FEC77}"/>
              </a:ext>
            </a:extLst>
          </p:cNvPr>
          <p:cNvSpPr>
            <a:spLocks/>
          </p:cNvSpPr>
          <p:nvPr/>
        </p:nvSpPr>
        <p:spPr bwMode="auto">
          <a:xfrm>
            <a:off x="976313" y="4068763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41" name="object 18">
            <a:extLst>
              <a:ext uri="{FF2B5EF4-FFF2-40B4-BE49-F238E27FC236}">
                <a16:creationId xmlns:a16="http://schemas.microsoft.com/office/drawing/2014/main" id="{11DE0F89-7ED4-80B0-63B8-E4D4C7D7A8B7}"/>
              </a:ext>
            </a:extLst>
          </p:cNvPr>
          <p:cNvSpPr>
            <a:spLocks/>
          </p:cNvSpPr>
          <p:nvPr/>
        </p:nvSpPr>
        <p:spPr bwMode="auto">
          <a:xfrm>
            <a:off x="4692650" y="4068763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42" name="object 19">
            <a:extLst>
              <a:ext uri="{FF2B5EF4-FFF2-40B4-BE49-F238E27FC236}">
                <a16:creationId xmlns:a16="http://schemas.microsoft.com/office/drawing/2014/main" id="{DDE4CF4E-B139-5888-612A-8783BE5CCAEA}"/>
              </a:ext>
            </a:extLst>
          </p:cNvPr>
          <p:cNvSpPr>
            <a:spLocks/>
          </p:cNvSpPr>
          <p:nvPr/>
        </p:nvSpPr>
        <p:spPr bwMode="auto">
          <a:xfrm>
            <a:off x="976313" y="3959225"/>
            <a:ext cx="87312" cy="0"/>
          </a:xfrm>
          <a:custGeom>
            <a:avLst/>
            <a:gdLst>
              <a:gd name="T0" fmla="*/ 0 w 86994"/>
              <a:gd name="T1" fmla="*/ 88554 w 8699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6994">
                <a:moveTo>
                  <a:pt x="0" y="0"/>
                </a:moveTo>
                <a:lnTo>
                  <a:pt x="86953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43" name="object 20">
            <a:extLst>
              <a:ext uri="{FF2B5EF4-FFF2-40B4-BE49-F238E27FC236}">
                <a16:creationId xmlns:a16="http://schemas.microsoft.com/office/drawing/2014/main" id="{3D7AE9E2-BDEF-7EA8-AD6B-81166014AFE0}"/>
              </a:ext>
            </a:extLst>
          </p:cNvPr>
          <p:cNvSpPr>
            <a:spLocks/>
          </p:cNvSpPr>
          <p:nvPr/>
        </p:nvSpPr>
        <p:spPr bwMode="auto">
          <a:xfrm>
            <a:off x="4648200" y="3959225"/>
            <a:ext cx="87313" cy="0"/>
          </a:xfrm>
          <a:custGeom>
            <a:avLst/>
            <a:gdLst>
              <a:gd name="T0" fmla="*/ 88547 w 86995"/>
              <a:gd name="T1" fmla="*/ 0 w 8699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6995">
                <a:moveTo>
                  <a:pt x="86947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9" name="object 21">
            <a:extLst>
              <a:ext uri="{FF2B5EF4-FFF2-40B4-BE49-F238E27FC236}">
                <a16:creationId xmlns:a16="http://schemas.microsoft.com/office/drawing/2014/main" id="{2B1D0660-A32F-6CF4-8A20-BAC848FD450C}"/>
              </a:ext>
            </a:extLst>
          </p:cNvPr>
          <p:cNvSpPr txBox="1"/>
          <p:nvPr/>
        </p:nvSpPr>
        <p:spPr>
          <a:xfrm>
            <a:off x="501650" y="3860800"/>
            <a:ext cx="388938" cy="2317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0.01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9045" name="object 22">
            <a:extLst>
              <a:ext uri="{FF2B5EF4-FFF2-40B4-BE49-F238E27FC236}">
                <a16:creationId xmlns:a16="http://schemas.microsoft.com/office/drawing/2014/main" id="{3C9C8D81-8D55-70A0-4B67-6E258F24E866}"/>
              </a:ext>
            </a:extLst>
          </p:cNvPr>
          <p:cNvSpPr>
            <a:spLocks/>
          </p:cNvSpPr>
          <p:nvPr/>
        </p:nvSpPr>
        <p:spPr bwMode="auto">
          <a:xfrm>
            <a:off x="976313" y="3849688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46" name="object 23">
            <a:extLst>
              <a:ext uri="{FF2B5EF4-FFF2-40B4-BE49-F238E27FC236}">
                <a16:creationId xmlns:a16="http://schemas.microsoft.com/office/drawing/2014/main" id="{B591B054-3D1F-E3D4-D118-03313798A8E9}"/>
              </a:ext>
            </a:extLst>
          </p:cNvPr>
          <p:cNvSpPr>
            <a:spLocks/>
          </p:cNvSpPr>
          <p:nvPr/>
        </p:nvSpPr>
        <p:spPr bwMode="auto">
          <a:xfrm>
            <a:off x="4692650" y="3849688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47" name="object 24">
            <a:extLst>
              <a:ext uri="{FF2B5EF4-FFF2-40B4-BE49-F238E27FC236}">
                <a16:creationId xmlns:a16="http://schemas.microsoft.com/office/drawing/2014/main" id="{8E203F0E-9EAD-1939-0ED2-F3CCE2001595}"/>
              </a:ext>
            </a:extLst>
          </p:cNvPr>
          <p:cNvSpPr>
            <a:spLocks/>
          </p:cNvSpPr>
          <p:nvPr/>
        </p:nvSpPr>
        <p:spPr bwMode="auto">
          <a:xfrm>
            <a:off x="976313" y="3740150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48" name="object 25">
            <a:extLst>
              <a:ext uri="{FF2B5EF4-FFF2-40B4-BE49-F238E27FC236}">
                <a16:creationId xmlns:a16="http://schemas.microsoft.com/office/drawing/2014/main" id="{A469145D-02D0-6B48-AFF4-D553C04A8DEB}"/>
              </a:ext>
            </a:extLst>
          </p:cNvPr>
          <p:cNvSpPr>
            <a:spLocks/>
          </p:cNvSpPr>
          <p:nvPr/>
        </p:nvSpPr>
        <p:spPr bwMode="auto">
          <a:xfrm>
            <a:off x="4692650" y="3740150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49" name="object 26">
            <a:extLst>
              <a:ext uri="{FF2B5EF4-FFF2-40B4-BE49-F238E27FC236}">
                <a16:creationId xmlns:a16="http://schemas.microsoft.com/office/drawing/2014/main" id="{B3438E85-7E27-E25A-B457-83724809C9FC}"/>
              </a:ext>
            </a:extLst>
          </p:cNvPr>
          <p:cNvSpPr>
            <a:spLocks/>
          </p:cNvSpPr>
          <p:nvPr/>
        </p:nvSpPr>
        <p:spPr bwMode="auto">
          <a:xfrm>
            <a:off x="976313" y="3630613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50" name="object 27">
            <a:extLst>
              <a:ext uri="{FF2B5EF4-FFF2-40B4-BE49-F238E27FC236}">
                <a16:creationId xmlns:a16="http://schemas.microsoft.com/office/drawing/2014/main" id="{65B01F4D-2093-F0B4-D6C8-E1A1E3EFC904}"/>
              </a:ext>
            </a:extLst>
          </p:cNvPr>
          <p:cNvSpPr>
            <a:spLocks/>
          </p:cNvSpPr>
          <p:nvPr/>
        </p:nvSpPr>
        <p:spPr bwMode="auto">
          <a:xfrm>
            <a:off x="4692650" y="3630613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51" name="object 28">
            <a:extLst>
              <a:ext uri="{FF2B5EF4-FFF2-40B4-BE49-F238E27FC236}">
                <a16:creationId xmlns:a16="http://schemas.microsoft.com/office/drawing/2014/main" id="{2980898B-FEA0-70F7-D9D9-585E172A19B4}"/>
              </a:ext>
            </a:extLst>
          </p:cNvPr>
          <p:cNvSpPr>
            <a:spLocks/>
          </p:cNvSpPr>
          <p:nvPr/>
        </p:nvSpPr>
        <p:spPr bwMode="auto">
          <a:xfrm>
            <a:off x="976313" y="3519488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52" name="object 29">
            <a:extLst>
              <a:ext uri="{FF2B5EF4-FFF2-40B4-BE49-F238E27FC236}">
                <a16:creationId xmlns:a16="http://schemas.microsoft.com/office/drawing/2014/main" id="{9CEB0B8E-D65B-E75F-44E0-1593BEACF41B}"/>
              </a:ext>
            </a:extLst>
          </p:cNvPr>
          <p:cNvSpPr>
            <a:spLocks/>
          </p:cNvSpPr>
          <p:nvPr/>
        </p:nvSpPr>
        <p:spPr bwMode="auto">
          <a:xfrm>
            <a:off x="4692650" y="3519488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53" name="object 30">
            <a:extLst>
              <a:ext uri="{FF2B5EF4-FFF2-40B4-BE49-F238E27FC236}">
                <a16:creationId xmlns:a16="http://schemas.microsoft.com/office/drawing/2014/main" id="{764A1CFC-9FAB-6314-8D5E-6886DB01B077}"/>
              </a:ext>
            </a:extLst>
          </p:cNvPr>
          <p:cNvSpPr>
            <a:spLocks/>
          </p:cNvSpPr>
          <p:nvPr/>
        </p:nvSpPr>
        <p:spPr bwMode="auto">
          <a:xfrm>
            <a:off x="976313" y="3409950"/>
            <a:ext cx="87312" cy="0"/>
          </a:xfrm>
          <a:custGeom>
            <a:avLst/>
            <a:gdLst>
              <a:gd name="T0" fmla="*/ 0 w 86994"/>
              <a:gd name="T1" fmla="*/ 88554 w 8699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6994">
                <a:moveTo>
                  <a:pt x="0" y="0"/>
                </a:moveTo>
                <a:lnTo>
                  <a:pt x="86953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54" name="object 31">
            <a:extLst>
              <a:ext uri="{FF2B5EF4-FFF2-40B4-BE49-F238E27FC236}">
                <a16:creationId xmlns:a16="http://schemas.microsoft.com/office/drawing/2014/main" id="{E2B4F8AB-9983-A29F-6F65-A0D9467EBA4A}"/>
              </a:ext>
            </a:extLst>
          </p:cNvPr>
          <p:cNvSpPr>
            <a:spLocks/>
          </p:cNvSpPr>
          <p:nvPr/>
        </p:nvSpPr>
        <p:spPr bwMode="auto">
          <a:xfrm>
            <a:off x="4648200" y="3409950"/>
            <a:ext cx="87313" cy="0"/>
          </a:xfrm>
          <a:custGeom>
            <a:avLst/>
            <a:gdLst>
              <a:gd name="T0" fmla="*/ 88547 w 86995"/>
              <a:gd name="T1" fmla="*/ 0 w 8699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6995">
                <a:moveTo>
                  <a:pt x="86947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60" name="object 32">
            <a:extLst>
              <a:ext uri="{FF2B5EF4-FFF2-40B4-BE49-F238E27FC236}">
                <a16:creationId xmlns:a16="http://schemas.microsoft.com/office/drawing/2014/main" id="{7CB999D3-98D7-4C33-07EF-0C8E043D2A05}"/>
              </a:ext>
            </a:extLst>
          </p:cNvPr>
          <p:cNvSpPr txBox="1"/>
          <p:nvPr/>
        </p:nvSpPr>
        <p:spPr>
          <a:xfrm>
            <a:off x="501650" y="3311525"/>
            <a:ext cx="388938" cy="2317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0.02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9056" name="object 33">
            <a:extLst>
              <a:ext uri="{FF2B5EF4-FFF2-40B4-BE49-F238E27FC236}">
                <a16:creationId xmlns:a16="http://schemas.microsoft.com/office/drawing/2014/main" id="{19497A3B-C35D-D25C-7449-6C2736198DF0}"/>
              </a:ext>
            </a:extLst>
          </p:cNvPr>
          <p:cNvSpPr>
            <a:spLocks/>
          </p:cNvSpPr>
          <p:nvPr/>
        </p:nvSpPr>
        <p:spPr bwMode="auto">
          <a:xfrm>
            <a:off x="976313" y="3300413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57" name="object 34">
            <a:extLst>
              <a:ext uri="{FF2B5EF4-FFF2-40B4-BE49-F238E27FC236}">
                <a16:creationId xmlns:a16="http://schemas.microsoft.com/office/drawing/2014/main" id="{3BA3614D-1C4D-F6C7-1FAC-182FBDACE22A}"/>
              </a:ext>
            </a:extLst>
          </p:cNvPr>
          <p:cNvSpPr>
            <a:spLocks/>
          </p:cNvSpPr>
          <p:nvPr/>
        </p:nvSpPr>
        <p:spPr bwMode="auto">
          <a:xfrm>
            <a:off x="4692650" y="3300413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58" name="object 35">
            <a:extLst>
              <a:ext uri="{FF2B5EF4-FFF2-40B4-BE49-F238E27FC236}">
                <a16:creationId xmlns:a16="http://schemas.microsoft.com/office/drawing/2014/main" id="{908FED90-CE70-554C-DB72-2ACD6B65F3BF}"/>
              </a:ext>
            </a:extLst>
          </p:cNvPr>
          <p:cNvSpPr>
            <a:spLocks/>
          </p:cNvSpPr>
          <p:nvPr/>
        </p:nvSpPr>
        <p:spPr bwMode="auto">
          <a:xfrm>
            <a:off x="976313" y="3189288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59" name="object 36">
            <a:extLst>
              <a:ext uri="{FF2B5EF4-FFF2-40B4-BE49-F238E27FC236}">
                <a16:creationId xmlns:a16="http://schemas.microsoft.com/office/drawing/2014/main" id="{AFB390CF-A913-7590-4A81-46879A61DA3B}"/>
              </a:ext>
            </a:extLst>
          </p:cNvPr>
          <p:cNvSpPr>
            <a:spLocks/>
          </p:cNvSpPr>
          <p:nvPr/>
        </p:nvSpPr>
        <p:spPr bwMode="auto">
          <a:xfrm>
            <a:off x="4692650" y="3189288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60" name="object 37">
            <a:extLst>
              <a:ext uri="{FF2B5EF4-FFF2-40B4-BE49-F238E27FC236}">
                <a16:creationId xmlns:a16="http://schemas.microsoft.com/office/drawing/2014/main" id="{77389325-2B9E-3531-C287-AE5B5A32C99D}"/>
              </a:ext>
            </a:extLst>
          </p:cNvPr>
          <p:cNvSpPr>
            <a:spLocks/>
          </p:cNvSpPr>
          <p:nvPr/>
        </p:nvSpPr>
        <p:spPr bwMode="auto">
          <a:xfrm>
            <a:off x="976313" y="3079750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61" name="object 38">
            <a:extLst>
              <a:ext uri="{FF2B5EF4-FFF2-40B4-BE49-F238E27FC236}">
                <a16:creationId xmlns:a16="http://schemas.microsoft.com/office/drawing/2014/main" id="{97808C1B-A14D-9CD5-CAA4-348804F9FF8E}"/>
              </a:ext>
            </a:extLst>
          </p:cNvPr>
          <p:cNvSpPr>
            <a:spLocks/>
          </p:cNvSpPr>
          <p:nvPr/>
        </p:nvSpPr>
        <p:spPr bwMode="auto">
          <a:xfrm>
            <a:off x="4692650" y="3079750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62" name="object 39">
            <a:extLst>
              <a:ext uri="{FF2B5EF4-FFF2-40B4-BE49-F238E27FC236}">
                <a16:creationId xmlns:a16="http://schemas.microsoft.com/office/drawing/2014/main" id="{663C7CC0-44F8-A586-1E2C-F64ADB45DA46}"/>
              </a:ext>
            </a:extLst>
          </p:cNvPr>
          <p:cNvSpPr>
            <a:spLocks/>
          </p:cNvSpPr>
          <p:nvPr/>
        </p:nvSpPr>
        <p:spPr bwMode="auto">
          <a:xfrm>
            <a:off x="976313" y="2970213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63" name="object 40">
            <a:extLst>
              <a:ext uri="{FF2B5EF4-FFF2-40B4-BE49-F238E27FC236}">
                <a16:creationId xmlns:a16="http://schemas.microsoft.com/office/drawing/2014/main" id="{37D74DA1-DC97-64FD-EA9E-209028CD1554}"/>
              </a:ext>
            </a:extLst>
          </p:cNvPr>
          <p:cNvSpPr>
            <a:spLocks/>
          </p:cNvSpPr>
          <p:nvPr/>
        </p:nvSpPr>
        <p:spPr bwMode="auto">
          <a:xfrm>
            <a:off x="4692650" y="2970213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64" name="object 41">
            <a:extLst>
              <a:ext uri="{FF2B5EF4-FFF2-40B4-BE49-F238E27FC236}">
                <a16:creationId xmlns:a16="http://schemas.microsoft.com/office/drawing/2014/main" id="{CB3255FF-78A2-53D5-5C88-1FBF4C4A28A8}"/>
              </a:ext>
            </a:extLst>
          </p:cNvPr>
          <p:cNvSpPr>
            <a:spLocks/>
          </p:cNvSpPr>
          <p:nvPr/>
        </p:nvSpPr>
        <p:spPr bwMode="auto">
          <a:xfrm>
            <a:off x="976313" y="2860675"/>
            <a:ext cx="87312" cy="0"/>
          </a:xfrm>
          <a:custGeom>
            <a:avLst/>
            <a:gdLst>
              <a:gd name="T0" fmla="*/ 0 w 86994"/>
              <a:gd name="T1" fmla="*/ 88554 w 8699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6994">
                <a:moveTo>
                  <a:pt x="0" y="0"/>
                </a:moveTo>
                <a:lnTo>
                  <a:pt x="86953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65" name="object 42">
            <a:extLst>
              <a:ext uri="{FF2B5EF4-FFF2-40B4-BE49-F238E27FC236}">
                <a16:creationId xmlns:a16="http://schemas.microsoft.com/office/drawing/2014/main" id="{76D04053-A730-C637-B65C-A14E313D4BB6}"/>
              </a:ext>
            </a:extLst>
          </p:cNvPr>
          <p:cNvSpPr>
            <a:spLocks/>
          </p:cNvSpPr>
          <p:nvPr/>
        </p:nvSpPr>
        <p:spPr bwMode="auto">
          <a:xfrm>
            <a:off x="4648200" y="2860675"/>
            <a:ext cx="87313" cy="0"/>
          </a:xfrm>
          <a:custGeom>
            <a:avLst/>
            <a:gdLst>
              <a:gd name="T0" fmla="*/ 88547 w 86995"/>
              <a:gd name="T1" fmla="*/ 0 w 8699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6995">
                <a:moveTo>
                  <a:pt x="86947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71" name="object 43">
            <a:extLst>
              <a:ext uri="{FF2B5EF4-FFF2-40B4-BE49-F238E27FC236}">
                <a16:creationId xmlns:a16="http://schemas.microsoft.com/office/drawing/2014/main" id="{790D5934-1455-45A6-F5BE-CAE0B271F8DA}"/>
              </a:ext>
            </a:extLst>
          </p:cNvPr>
          <p:cNvSpPr txBox="1"/>
          <p:nvPr/>
        </p:nvSpPr>
        <p:spPr>
          <a:xfrm>
            <a:off x="501650" y="2762250"/>
            <a:ext cx="388938" cy="23177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0.03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9067" name="object 44">
            <a:extLst>
              <a:ext uri="{FF2B5EF4-FFF2-40B4-BE49-F238E27FC236}">
                <a16:creationId xmlns:a16="http://schemas.microsoft.com/office/drawing/2014/main" id="{1D465C09-352A-2444-5DC9-03280C9BEBAD}"/>
              </a:ext>
            </a:extLst>
          </p:cNvPr>
          <p:cNvSpPr>
            <a:spLocks/>
          </p:cNvSpPr>
          <p:nvPr/>
        </p:nvSpPr>
        <p:spPr bwMode="auto">
          <a:xfrm>
            <a:off x="976313" y="2751138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68" name="object 45">
            <a:extLst>
              <a:ext uri="{FF2B5EF4-FFF2-40B4-BE49-F238E27FC236}">
                <a16:creationId xmlns:a16="http://schemas.microsoft.com/office/drawing/2014/main" id="{FAFB7953-1562-D603-6839-4AD1AC8AB3DE}"/>
              </a:ext>
            </a:extLst>
          </p:cNvPr>
          <p:cNvSpPr>
            <a:spLocks/>
          </p:cNvSpPr>
          <p:nvPr/>
        </p:nvSpPr>
        <p:spPr bwMode="auto">
          <a:xfrm>
            <a:off x="4692650" y="2751138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69" name="object 46">
            <a:extLst>
              <a:ext uri="{FF2B5EF4-FFF2-40B4-BE49-F238E27FC236}">
                <a16:creationId xmlns:a16="http://schemas.microsoft.com/office/drawing/2014/main" id="{80DA1D00-8922-8BDF-2835-F10B9EA58352}"/>
              </a:ext>
            </a:extLst>
          </p:cNvPr>
          <p:cNvSpPr>
            <a:spLocks/>
          </p:cNvSpPr>
          <p:nvPr/>
        </p:nvSpPr>
        <p:spPr bwMode="auto">
          <a:xfrm>
            <a:off x="976313" y="2640013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70" name="object 47">
            <a:extLst>
              <a:ext uri="{FF2B5EF4-FFF2-40B4-BE49-F238E27FC236}">
                <a16:creationId xmlns:a16="http://schemas.microsoft.com/office/drawing/2014/main" id="{333C8300-CF55-A5BF-A2E7-D383457749FF}"/>
              </a:ext>
            </a:extLst>
          </p:cNvPr>
          <p:cNvSpPr>
            <a:spLocks/>
          </p:cNvSpPr>
          <p:nvPr/>
        </p:nvSpPr>
        <p:spPr bwMode="auto">
          <a:xfrm>
            <a:off x="4692650" y="2640013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71" name="object 48">
            <a:extLst>
              <a:ext uri="{FF2B5EF4-FFF2-40B4-BE49-F238E27FC236}">
                <a16:creationId xmlns:a16="http://schemas.microsoft.com/office/drawing/2014/main" id="{0BF51932-5C3B-9FD7-3017-7735BD4520C9}"/>
              </a:ext>
            </a:extLst>
          </p:cNvPr>
          <p:cNvSpPr>
            <a:spLocks/>
          </p:cNvSpPr>
          <p:nvPr/>
        </p:nvSpPr>
        <p:spPr bwMode="auto">
          <a:xfrm>
            <a:off x="976313" y="2530475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72" name="object 49">
            <a:extLst>
              <a:ext uri="{FF2B5EF4-FFF2-40B4-BE49-F238E27FC236}">
                <a16:creationId xmlns:a16="http://schemas.microsoft.com/office/drawing/2014/main" id="{322C81E4-13CC-5C9D-421F-3CD4AD171EF5}"/>
              </a:ext>
            </a:extLst>
          </p:cNvPr>
          <p:cNvSpPr>
            <a:spLocks/>
          </p:cNvSpPr>
          <p:nvPr/>
        </p:nvSpPr>
        <p:spPr bwMode="auto">
          <a:xfrm>
            <a:off x="4692650" y="2530475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73" name="object 50">
            <a:extLst>
              <a:ext uri="{FF2B5EF4-FFF2-40B4-BE49-F238E27FC236}">
                <a16:creationId xmlns:a16="http://schemas.microsoft.com/office/drawing/2014/main" id="{3A6B9514-E712-7DA2-D9E9-9342278A454D}"/>
              </a:ext>
            </a:extLst>
          </p:cNvPr>
          <p:cNvSpPr>
            <a:spLocks/>
          </p:cNvSpPr>
          <p:nvPr/>
        </p:nvSpPr>
        <p:spPr bwMode="auto">
          <a:xfrm>
            <a:off x="976313" y="2420938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74" name="object 51">
            <a:extLst>
              <a:ext uri="{FF2B5EF4-FFF2-40B4-BE49-F238E27FC236}">
                <a16:creationId xmlns:a16="http://schemas.microsoft.com/office/drawing/2014/main" id="{26A72C21-C4DA-1E93-BF40-A3A28A1DE26F}"/>
              </a:ext>
            </a:extLst>
          </p:cNvPr>
          <p:cNvSpPr>
            <a:spLocks/>
          </p:cNvSpPr>
          <p:nvPr/>
        </p:nvSpPr>
        <p:spPr bwMode="auto">
          <a:xfrm>
            <a:off x="4692650" y="2420938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75" name="object 52">
            <a:extLst>
              <a:ext uri="{FF2B5EF4-FFF2-40B4-BE49-F238E27FC236}">
                <a16:creationId xmlns:a16="http://schemas.microsoft.com/office/drawing/2014/main" id="{33D51A4E-300C-89EC-18FB-5FD708AF6587}"/>
              </a:ext>
            </a:extLst>
          </p:cNvPr>
          <p:cNvSpPr>
            <a:spLocks/>
          </p:cNvSpPr>
          <p:nvPr/>
        </p:nvSpPr>
        <p:spPr bwMode="auto">
          <a:xfrm>
            <a:off x="976313" y="2311400"/>
            <a:ext cx="87312" cy="0"/>
          </a:xfrm>
          <a:custGeom>
            <a:avLst/>
            <a:gdLst>
              <a:gd name="T0" fmla="*/ 0 w 86994"/>
              <a:gd name="T1" fmla="*/ 88554 w 8699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6994">
                <a:moveTo>
                  <a:pt x="0" y="0"/>
                </a:moveTo>
                <a:lnTo>
                  <a:pt x="86953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76" name="object 53">
            <a:extLst>
              <a:ext uri="{FF2B5EF4-FFF2-40B4-BE49-F238E27FC236}">
                <a16:creationId xmlns:a16="http://schemas.microsoft.com/office/drawing/2014/main" id="{334F7C85-6155-2284-DCF6-7E05CA087648}"/>
              </a:ext>
            </a:extLst>
          </p:cNvPr>
          <p:cNvSpPr>
            <a:spLocks/>
          </p:cNvSpPr>
          <p:nvPr/>
        </p:nvSpPr>
        <p:spPr bwMode="auto">
          <a:xfrm>
            <a:off x="4648200" y="2311400"/>
            <a:ext cx="87313" cy="0"/>
          </a:xfrm>
          <a:custGeom>
            <a:avLst/>
            <a:gdLst>
              <a:gd name="T0" fmla="*/ 88547 w 86995"/>
              <a:gd name="T1" fmla="*/ 0 w 8699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86995">
                <a:moveTo>
                  <a:pt x="86947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82" name="object 54">
            <a:extLst>
              <a:ext uri="{FF2B5EF4-FFF2-40B4-BE49-F238E27FC236}">
                <a16:creationId xmlns:a16="http://schemas.microsoft.com/office/drawing/2014/main" id="{A77C5686-AD89-BE79-BF14-FD138CC97FC3}"/>
              </a:ext>
            </a:extLst>
          </p:cNvPr>
          <p:cNvSpPr txBox="1"/>
          <p:nvPr/>
        </p:nvSpPr>
        <p:spPr>
          <a:xfrm>
            <a:off x="501650" y="2211388"/>
            <a:ext cx="388938" cy="2333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0.04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9078" name="object 55">
            <a:extLst>
              <a:ext uri="{FF2B5EF4-FFF2-40B4-BE49-F238E27FC236}">
                <a16:creationId xmlns:a16="http://schemas.microsoft.com/office/drawing/2014/main" id="{9A60BA5A-7874-2EF6-B2A0-3558CA0BBCA1}"/>
              </a:ext>
            </a:extLst>
          </p:cNvPr>
          <p:cNvSpPr>
            <a:spLocks/>
          </p:cNvSpPr>
          <p:nvPr/>
        </p:nvSpPr>
        <p:spPr bwMode="auto">
          <a:xfrm>
            <a:off x="976313" y="2201863"/>
            <a:ext cx="44450" cy="0"/>
          </a:xfrm>
          <a:custGeom>
            <a:avLst/>
            <a:gdLst>
              <a:gd name="T0" fmla="*/ 0 w 43815"/>
              <a:gd name="T1" fmla="*/ 46712 w 4381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">
                <a:moveTo>
                  <a:pt x="0" y="0"/>
                </a:moveTo>
                <a:lnTo>
                  <a:pt x="4347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79" name="object 56">
            <a:extLst>
              <a:ext uri="{FF2B5EF4-FFF2-40B4-BE49-F238E27FC236}">
                <a16:creationId xmlns:a16="http://schemas.microsoft.com/office/drawing/2014/main" id="{6A53A6AA-19B1-010A-7A88-CFC8CF65D5B9}"/>
              </a:ext>
            </a:extLst>
          </p:cNvPr>
          <p:cNvSpPr>
            <a:spLocks/>
          </p:cNvSpPr>
          <p:nvPr/>
        </p:nvSpPr>
        <p:spPr bwMode="auto">
          <a:xfrm>
            <a:off x="4692650" y="2201863"/>
            <a:ext cx="42863" cy="0"/>
          </a:xfrm>
          <a:custGeom>
            <a:avLst/>
            <a:gdLst>
              <a:gd name="T0" fmla="*/ 38956 w 43814"/>
              <a:gd name="T1" fmla="*/ 0 w 4381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4">
                <a:moveTo>
                  <a:pt x="43473" y="0"/>
                </a:moveTo>
                <a:lnTo>
                  <a:pt x="0" y="0"/>
                </a:lnTo>
              </a:path>
            </a:pathLst>
          </a:custGeom>
          <a:noFill/>
          <a:ln w="69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80" name="object 57">
            <a:extLst>
              <a:ext uri="{FF2B5EF4-FFF2-40B4-BE49-F238E27FC236}">
                <a16:creationId xmlns:a16="http://schemas.microsoft.com/office/drawing/2014/main" id="{F61280C2-00F7-510B-8F7A-E99E19B2E69A}"/>
              </a:ext>
            </a:extLst>
          </p:cNvPr>
          <p:cNvSpPr>
            <a:spLocks/>
          </p:cNvSpPr>
          <p:nvPr/>
        </p:nvSpPr>
        <p:spPr bwMode="auto">
          <a:xfrm>
            <a:off x="976313" y="4740275"/>
            <a:ext cx="0" cy="42863"/>
          </a:xfrm>
          <a:custGeom>
            <a:avLst/>
            <a:gdLst>
              <a:gd name="T0" fmla="*/ 38942 h 43814"/>
              <a:gd name="T1" fmla="*/ 0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43458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81" name="object 58">
            <a:extLst>
              <a:ext uri="{FF2B5EF4-FFF2-40B4-BE49-F238E27FC236}">
                <a16:creationId xmlns:a16="http://schemas.microsoft.com/office/drawing/2014/main" id="{C39965EE-D517-E535-A6C6-7CAC39D775E3}"/>
              </a:ext>
            </a:extLst>
          </p:cNvPr>
          <p:cNvSpPr>
            <a:spLocks/>
          </p:cNvSpPr>
          <p:nvPr/>
        </p:nvSpPr>
        <p:spPr bwMode="auto">
          <a:xfrm>
            <a:off x="976313" y="2201863"/>
            <a:ext cx="0" cy="42862"/>
          </a:xfrm>
          <a:custGeom>
            <a:avLst/>
            <a:gdLst>
              <a:gd name="T0" fmla="*/ 0 h 43814"/>
              <a:gd name="T1" fmla="*/ 38963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0"/>
                </a:moveTo>
                <a:lnTo>
                  <a:pt x="0" y="43486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82" name="object 59">
            <a:extLst>
              <a:ext uri="{FF2B5EF4-FFF2-40B4-BE49-F238E27FC236}">
                <a16:creationId xmlns:a16="http://schemas.microsoft.com/office/drawing/2014/main" id="{18B61773-2DAB-2082-A3BA-047D6AF8AF9E}"/>
              </a:ext>
            </a:extLst>
          </p:cNvPr>
          <p:cNvSpPr>
            <a:spLocks/>
          </p:cNvSpPr>
          <p:nvPr/>
        </p:nvSpPr>
        <p:spPr bwMode="auto">
          <a:xfrm>
            <a:off x="1152525" y="4740275"/>
            <a:ext cx="0" cy="42863"/>
          </a:xfrm>
          <a:custGeom>
            <a:avLst/>
            <a:gdLst>
              <a:gd name="T0" fmla="*/ 38942 h 43814"/>
              <a:gd name="T1" fmla="*/ 0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43458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83" name="object 60">
            <a:extLst>
              <a:ext uri="{FF2B5EF4-FFF2-40B4-BE49-F238E27FC236}">
                <a16:creationId xmlns:a16="http://schemas.microsoft.com/office/drawing/2014/main" id="{93EA680A-8C68-0D26-A524-8DDB14BDA6A0}"/>
              </a:ext>
            </a:extLst>
          </p:cNvPr>
          <p:cNvSpPr>
            <a:spLocks/>
          </p:cNvSpPr>
          <p:nvPr/>
        </p:nvSpPr>
        <p:spPr bwMode="auto">
          <a:xfrm>
            <a:off x="1152525" y="2201863"/>
            <a:ext cx="0" cy="42862"/>
          </a:xfrm>
          <a:custGeom>
            <a:avLst/>
            <a:gdLst>
              <a:gd name="T0" fmla="*/ 0 h 43814"/>
              <a:gd name="T1" fmla="*/ 38963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0"/>
                </a:moveTo>
                <a:lnTo>
                  <a:pt x="0" y="43486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84" name="object 61">
            <a:extLst>
              <a:ext uri="{FF2B5EF4-FFF2-40B4-BE49-F238E27FC236}">
                <a16:creationId xmlns:a16="http://schemas.microsoft.com/office/drawing/2014/main" id="{D495E60C-61B6-E577-32A8-D81834AD374A}"/>
              </a:ext>
            </a:extLst>
          </p:cNvPr>
          <p:cNvSpPr>
            <a:spLocks/>
          </p:cNvSpPr>
          <p:nvPr/>
        </p:nvSpPr>
        <p:spPr bwMode="auto">
          <a:xfrm>
            <a:off x="1300163" y="4740275"/>
            <a:ext cx="0" cy="42863"/>
          </a:xfrm>
          <a:custGeom>
            <a:avLst/>
            <a:gdLst>
              <a:gd name="T0" fmla="*/ 38942 h 43814"/>
              <a:gd name="T1" fmla="*/ 0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43458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85" name="object 62">
            <a:extLst>
              <a:ext uri="{FF2B5EF4-FFF2-40B4-BE49-F238E27FC236}">
                <a16:creationId xmlns:a16="http://schemas.microsoft.com/office/drawing/2014/main" id="{8C49B61F-3966-662D-796C-6F93B42CC654}"/>
              </a:ext>
            </a:extLst>
          </p:cNvPr>
          <p:cNvSpPr>
            <a:spLocks/>
          </p:cNvSpPr>
          <p:nvPr/>
        </p:nvSpPr>
        <p:spPr bwMode="auto">
          <a:xfrm>
            <a:off x="1300163" y="2201863"/>
            <a:ext cx="0" cy="42862"/>
          </a:xfrm>
          <a:custGeom>
            <a:avLst/>
            <a:gdLst>
              <a:gd name="T0" fmla="*/ 0 h 43814"/>
              <a:gd name="T1" fmla="*/ 38963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0"/>
                </a:moveTo>
                <a:lnTo>
                  <a:pt x="0" y="43486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86" name="object 63">
            <a:extLst>
              <a:ext uri="{FF2B5EF4-FFF2-40B4-BE49-F238E27FC236}">
                <a16:creationId xmlns:a16="http://schemas.microsoft.com/office/drawing/2014/main" id="{618AB65B-FE2B-1BEE-B8AC-CAF9C8801C38}"/>
              </a:ext>
            </a:extLst>
          </p:cNvPr>
          <p:cNvSpPr>
            <a:spLocks/>
          </p:cNvSpPr>
          <p:nvPr/>
        </p:nvSpPr>
        <p:spPr bwMode="auto">
          <a:xfrm>
            <a:off x="1428750" y="4740275"/>
            <a:ext cx="0" cy="42863"/>
          </a:xfrm>
          <a:custGeom>
            <a:avLst/>
            <a:gdLst>
              <a:gd name="T0" fmla="*/ 38942 h 43814"/>
              <a:gd name="T1" fmla="*/ 0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43458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87" name="object 64">
            <a:extLst>
              <a:ext uri="{FF2B5EF4-FFF2-40B4-BE49-F238E27FC236}">
                <a16:creationId xmlns:a16="http://schemas.microsoft.com/office/drawing/2014/main" id="{F5AA59EB-75C2-22AC-812B-685D68A39964}"/>
              </a:ext>
            </a:extLst>
          </p:cNvPr>
          <p:cNvSpPr>
            <a:spLocks/>
          </p:cNvSpPr>
          <p:nvPr/>
        </p:nvSpPr>
        <p:spPr bwMode="auto">
          <a:xfrm>
            <a:off x="1428750" y="2201863"/>
            <a:ext cx="0" cy="42862"/>
          </a:xfrm>
          <a:custGeom>
            <a:avLst/>
            <a:gdLst>
              <a:gd name="T0" fmla="*/ 0 h 43814"/>
              <a:gd name="T1" fmla="*/ 38963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0"/>
                </a:moveTo>
                <a:lnTo>
                  <a:pt x="0" y="43486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88" name="object 65">
            <a:extLst>
              <a:ext uri="{FF2B5EF4-FFF2-40B4-BE49-F238E27FC236}">
                <a16:creationId xmlns:a16="http://schemas.microsoft.com/office/drawing/2014/main" id="{06449A35-EAAE-1D16-DBE8-593A0D499268}"/>
              </a:ext>
            </a:extLst>
          </p:cNvPr>
          <p:cNvSpPr>
            <a:spLocks/>
          </p:cNvSpPr>
          <p:nvPr/>
        </p:nvSpPr>
        <p:spPr bwMode="auto">
          <a:xfrm>
            <a:off x="1541463" y="4740275"/>
            <a:ext cx="0" cy="42863"/>
          </a:xfrm>
          <a:custGeom>
            <a:avLst/>
            <a:gdLst>
              <a:gd name="T0" fmla="*/ 38942 h 43814"/>
              <a:gd name="T1" fmla="*/ 0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43458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89" name="object 66">
            <a:extLst>
              <a:ext uri="{FF2B5EF4-FFF2-40B4-BE49-F238E27FC236}">
                <a16:creationId xmlns:a16="http://schemas.microsoft.com/office/drawing/2014/main" id="{02ACA526-18A2-03A9-0D93-C8FF672828A1}"/>
              </a:ext>
            </a:extLst>
          </p:cNvPr>
          <p:cNvSpPr>
            <a:spLocks/>
          </p:cNvSpPr>
          <p:nvPr/>
        </p:nvSpPr>
        <p:spPr bwMode="auto">
          <a:xfrm>
            <a:off x="1541463" y="2201863"/>
            <a:ext cx="0" cy="42862"/>
          </a:xfrm>
          <a:custGeom>
            <a:avLst/>
            <a:gdLst>
              <a:gd name="T0" fmla="*/ 0 h 43814"/>
              <a:gd name="T1" fmla="*/ 38963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0"/>
                </a:moveTo>
                <a:lnTo>
                  <a:pt x="0" y="43486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90" name="object 67">
            <a:extLst>
              <a:ext uri="{FF2B5EF4-FFF2-40B4-BE49-F238E27FC236}">
                <a16:creationId xmlns:a16="http://schemas.microsoft.com/office/drawing/2014/main" id="{C9B2648D-6244-A5B7-B6E9-E3DBE8EA4B21}"/>
              </a:ext>
            </a:extLst>
          </p:cNvPr>
          <p:cNvSpPr>
            <a:spLocks/>
          </p:cNvSpPr>
          <p:nvPr/>
        </p:nvSpPr>
        <p:spPr bwMode="auto">
          <a:xfrm>
            <a:off x="1643063" y="4695825"/>
            <a:ext cx="0" cy="87313"/>
          </a:xfrm>
          <a:custGeom>
            <a:avLst/>
            <a:gdLst>
              <a:gd name="T0" fmla="*/ 88517 h 86995"/>
              <a:gd name="T1" fmla="*/ 0 h 8699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86995">
                <a:moveTo>
                  <a:pt x="0" y="86917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91" name="object 68">
            <a:extLst>
              <a:ext uri="{FF2B5EF4-FFF2-40B4-BE49-F238E27FC236}">
                <a16:creationId xmlns:a16="http://schemas.microsoft.com/office/drawing/2014/main" id="{F2D3C130-C4E1-C616-B9DB-5BFDCD9740C2}"/>
              </a:ext>
            </a:extLst>
          </p:cNvPr>
          <p:cNvSpPr>
            <a:spLocks/>
          </p:cNvSpPr>
          <p:nvPr/>
        </p:nvSpPr>
        <p:spPr bwMode="auto">
          <a:xfrm>
            <a:off x="1643063" y="2201863"/>
            <a:ext cx="0" cy="85725"/>
          </a:xfrm>
          <a:custGeom>
            <a:avLst/>
            <a:gdLst>
              <a:gd name="T0" fmla="*/ 0 h 86994"/>
              <a:gd name="T1" fmla="*/ 80782 h 8699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86994">
                <a:moveTo>
                  <a:pt x="0" y="0"/>
                </a:moveTo>
                <a:lnTo>
                  <a:pt x="0" y="86941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97" name="object 69">
            <a:extLst>
              <a:ext uri="{FF2B5EF4-FFF2-40B4-BE49-F238E27FC236}">
                <a16:creationId xmlns:a16="http://schemas.microsoft.com/office/drawing/2014/main" id="{D1E0546B-BDF5-3844-6E12-61100F1DF733}"/>
              </a:ext>
            </a:extLst>
          </p:cNvPr>
          <p:cNvSpPr txBox="1"/>
          <p:nvPr/>
        </p:nvSpPr>
        <p:spPr>
          <a:xfrm>
            <a:off x="1552575" y="4849813"/>
            <a:ext cx="233363" cy="2333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10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9093" name="object 70">
            <a:extLst>
              <a:ext uri="{FF2B5EF4-FFF2-40B4-BE49-F238E27FC236}">
                <a16:creationId xmlns:a16="http://schemas.microsoft.com/office/drawing/2014/main" id="{370DBA4A-82A4-7361-46D0-4022377D66FD}"/>
              </a:ext>
            </a:extLst>
          </p:cNvPr>
          <p:cNvSpPr>
            <a:spLocks/>
          </p:cNvSpPr>
          <p:nvPr/>
        </p:nvSpPr>
        <p:spPr bwMode="auto">
          <a:xfrm>
            <a:off x="2308225" y="4740275"/>
            <a:ext cx="0" cy="42863"/>
          </a:xfrm>
          <a:custGeom>
            <a:avLst/>
            <a:gdLst>
              <a:gd name="T0" fmla="*/ 38942 h 43814"/>
              <a:gd name="T1" fmla="*/ 0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43458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94" name="object 71">
            <a:extLst>
              <a:ext uri="{FF2B5EF4-FFF2-40B4-BE49-F238E27FC236}">
                <a16:creationId xmlns:a16="http://schemas.microsoft.com/office/drawing/2014/main" id="{67078F0B-24E4-D37A-2F02-521B28E0EC3D}"/>
              </a:ext>
            </a:extLst>
          </p:cNvPr>
          <p:cNvSpPr>
            <a:spLocks/>
          </p:cNvSpPr>
          <p:nvPr/>
        </p:nvSpPr>
        <p:spPr bwMode="auto">
          <a:xfrm>
            <a:off x="2308225" y="2201863"/>
            <a:ext cx="0" cy="42862"/>
          </a:xfrm>
          <a:custGeom>
            <a:avLst/>
            <a:gdLst>
              <a:gd name="T0" fmla="*/ 0 h 43814"/>
              <a:gd name="T1" fmla="*/ 38963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0"/>
                </a:moveTo>
                <a:lnTo>
                  <a:pt x="0" y="43486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95" name="object 72">
            <a:extLst>
              <a:ext uri="{FF2B5EF4-FFF2-40B4-BE49-F238E27FC236}">
                <a16:creationId xmlns:a16="http://schemas.microsoft.com/office/drawing/2014/main" id="{DC823623-4279-F53F-8339-B01C9C463BC9}"/>
              </a:ext>
            </a:extLst>
          </p:cNvPr>
          <p:cNvSpPr>
            <a:spLocks/>
          </p:cNvSpPr>
          <p:nvPr/>
        </p:nvSpPr>
        <p:spPr bwMode="auto">
          <a:xfrm>
            <a:off x="2698750" y="4740275"/>
            <a:ext cx="0" cy="42863"/>
          </a:xfrm>
          <a:custGeom>
            <a:avLst/>
            <a:gdLst>
              <a:gd name="T0" fmla="*/ 38942 h 43814"/>
              <a:gd name="T1" fmla="*/ 0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43458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96" name="object 73">
            <a:extLst>
              <a:ext uri="{FF2B5EF4-FFF2-40B4-BE49-F238E27FC236}">
                <a16:creationId xmlns:a16="http://schemas.microsoft.com/office/drawing/2014/main" id="{09F7AB8B-88A6-294C-1067-5447946C1584}"/>
              </a:ext>
            </a:extLst>
          </p:cNvPr>
          <p:cNvSpPr>
            <a:spLocks/>
          </p:cNvSpPr>
          <p:nvPr/>
        </p:nvSpPr>
        <p:spPr bwMode="auto">
          <a:xfrm>
            <a:off x="2698750" y="2201863"/>
            <a:ext cx="0" cy="42862"/>
          </a:xfrm>
          <a:custGeom>
            <a:avLst/>
            <a:gdLst>
              <a:gd name="T0" fmla="*/ 0 h 43814"/>
              <a:gd name="T1" fmla="*/ 38963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0"/>
                </a:moveTo>
                <a:lnTo>
                  <a:pt x="0" y="43486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97" name="object 74">
            <a:extLst>
              <a:ext uri="{FF2B5EF4-FFF2-40B4-BE49-F238E27FC236}">
                <a16:creationId xmlns:a16="http://schemas.microsoft.com/office/drawing/2014/main" id="{241710BD-8088-6325-243C-2FF50D8E40DA}"/>
              </a:ext>
            </a:extLst>
          </p:cNvPr>
          <p:cNvSpPr>
            <a:spLocks/>
          </p:cNvSpPr>
          <p:nvPr/>
        </p:nvSpPr>
        <p:spPr bwMode="auto">
          <a:xfrm>
            <a:off x="2974975" y="4740275"/>
            <a:ext cx="0" cy="42863"/>
          </a:xfrm>
          <a:custGeom>
            <a:avLst/>
            <a:gdLst>
              <a:gd name="T0" fmla="*/ 38942 h 43814"/>
              <a:gd name="T1" fmla="*/ 0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43458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98" name="object 75">
            <a:extLst>
              <a:ext uri="{FF2B5EF4-FFF2-40B4-BE49-F238E27FC236}">
                <a16:creationId xmlns:a16="http://schemas.microsoft.com/office/drawing/2014/main" id="{16F281B9-75F4-95C7-A4FD-58D0DCBFEF73}"/>
              </a:ext>
            </a:extLst>
          </p:cNvPr>
          <p:cNvSpPr>
            <a:spLocks/>
          </p:cNvSpPr>
          <p:nvPr/>
        </p:nvSpPr>
        <p:spPr bwMode="auto">
          <a:xfrm>
            <a:off x="2974975" y="2201863"/>
            <a:ext cx="0" cy="42862"/>
          </a:xfrm>
          <a:custGeom>
            <a:avLst/>
            <a:gdLst>
              <a:gd name="T0" fmla="*/ 0 h 43814"/>
              <a:gd name="T1" fmla="*/ 38963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0"/>
                </a:moveTo>
                <a:lnTo>
                  <a:pt x="0" y="43486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099" name="object 76">
            <a:extLst>
              <a:ext uri="{FF2B5EF4-FFF2-40B4-BE49-F238E27FC236}">
                <a16:creationId xmlns:a16="http://schemas.microsoft.com/office/drawing/2014/main" id="{0A356858-9BE9-0F54-0945-9849621D16B0}"/>
              </a:ext>
            </a:extLst>
          </p:cNvPr>
          <p:cNvSpPr>
            <a:spLocks/>
          </p:cNvSpPr>
          <p:nvPr/>
        </p:nvSpPr>
        <p:spPr bwMode="auto">
          <a:xfrm>
            <a:off x="3189288" y="4740275"/>
            <a:ext cx="0" cy="42863"/>
          </a:xfrm>
          <a:custGeom>
            <a:avLst/>
            <a:gdLst>
              <a:gd name="T0" fmla="*/ 38942 h 43814"/>
              <a:gd name="T1" fmla="*/ 0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43458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00" name="object 77">
            <a:extLst>
              <a:ext uri="{FF2B5EF4-FFF2-40B4-BE49-F238E27FC236}">
                <a16:creationId xmlns:a16="http://schemas.microsoft.com/office/drawing/2014/main" id="{98C11D6D-6754-3045-670C-F85A596247CB}"/>
              </a:ext>
            </a:extLst>
          </p:cNvPr>
          <p:cNvSpPr>
            <a:spLocks/>
          </p:cNvSpPr>
          <p:nvPr/>
        </p:nvSpPr>
        <p:spPr bwMode="auto">
          <a:xfrm>
            <a:off x="3189288" y="2201863"/>
            <a:ext cx="0" cy="42862"/>
          </a:xfrm>
          <a:custGeom>
            <a:avLst/>
            <a:gdLst>
              <a:gd name="T0" fmla="*/ 0 h 43814"/>
              <a:gd name="T1" fmla="*/ 38963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0"/>
                </a:moveTo>
                <a:lnTo>
                  <a:pt x="0" y="43486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01" name="object 78">
            <a:extLst>
              <a:ext uri="{FF2B5EF4-FFF2-40B4-BE49-F238E27FC236}">
                <a16:creationId xmlns:a16="http://schemas.microsoft.com/office/drawing/2014/main" id="{9AD46599-21AD-5C42-6459-89E72F568BA9}"/>
              </a:ext>
            </a:extLst>
          </p:cNvPr>
          <p:cNvSpPr>
            <a:spLocks/>
          </p:cNvSpPr>
          <p:nvPr/>
        </p:nvSpPr>
        <p:spPr bwMode="auto">
          <a:xfrm>
            <a:off x="3363913" y="4740275"/>
            <a:ext cx="0" cy="42863"/>
          </a:xfrm>
          <a:custGeom>
            <a:avLst/>
            <a:gdLst>
              <a:gd name="T0" fmla="*/ 38942 h 43814"/>
              <a:gd name="T1" fmla="*/ 0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43458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02" name="object 79">
            <a:extLst>
              <a:ext uri="{FF2B5EF4-FFF2-40B4-BE49-F238E27FC236}">
                <a16:creationId xmlns:a16="http://schemas.microsoft.com/office/drawing/2014/main" id="{71EE7B4D-4054-68F5-C81A-B9E5CDBB8110}"/>
              </a:ext>
            </a:extLst>
          </p:cNvPr>
          <p:cNvSpPr>
            <a:spLocks/>
          </p:cNvSpPr>
          <p:nvPr/>
        </p:nvSpPr>
        <p:spPr bwMode="auto">
          <a:xfrm>
            <a:off x="3363913" y="2201863"/>
            <a:ext cx="0" cy="42862"/>
          </a:xfrm>
          <a:custGeom>
            <a:avLst/>
            <a:gdLst>
              <a:gd name="T0" fmla="*/ 0 h 43814"/>
              <a:gd name="T1" fmla="*/ 38963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0"/>
                </a:moveTo>
                <a:lnTo>
                  <a:pt x="0" y="43486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03" name="object 80">
            <a:extLst>
              <a:ext uri="{FF2B5EF4-FFF2-40B4-BE49-F238E27FC236}">
                <a16:creationId xmlns:a16="http://schemas.microsoft.com/office/drawing/2014/main" id="{66A3D285-2577-937C-A766-9FE10305232B}"/>
              </a:ext>
            </a:extLst>
          </p:cNvPr>
          <p:cNvSpPr>
            <a:spLocks/>
          </p:cNvSpPr>
          <p:nvPr/>
        </p:nvSpPr>
        <p:spPr bwMode="auto">
          <a:xfrm>
            <a:off x="3513138" y="4740275"/>
            <a:ext cx="0" cy="42863"/>
          </a:xfrm>
          <a:custGeom>
            <a:avLst/>
            <a:gdLst>
              <a:gd name="T0" fmla="*/ 38942 h 43814"/>
              <a:gd name="T1" fmla="*/ 0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43458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04" name="object 81">
            <a:extLst>
              <a:ext uri="{FF2B5EF4-FFF2-40B4-BE49-F238E27FC236}">
                <a16:creationId xmlns:a16="http://schemas.microsoft.com/office/drawing/2014/main" id="{9DF6E0C5-DB39-927D-3B86-40C6C129283E}"/>
              </a:ext>
            </a:extLst>
          </p:cNvPr>
          <p:cNvSpPr>
            <a:spLocks/>
          </p:cNvSpPr>
          <p:nvPr/>
        </p:nvSpPr>
        <p:spPr bwMode="auto">
          <a:xfrm>
            <a:off x="3513138" y="2201863"/>
            <a:ext cx="0" cy="42862"/>
          </a:xfrm>
          <a:custGeom>
            <a:avLst/>
            <a:gdLst>
              <a:gd name="T0" fmla="*/ 0 h 43814"/>
              <a:gd name="T1" fmla="*/ 38963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0"/>
                </a:moveTo>
                <a:lnTo>
                  <a:pt x="0" y="43486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05" name="object 82">
            <a:extLst>
              <a:ext uri="{FF2B5EF4-FFF2-40B4-BE49-F238E27FC236}">
                <a16:creationId xmlns:a16="http://schemas.microsoft.com/office/drawing/2014/main" id="{E36F6D67-F13E-D249-35B4-4746F4E5668E}"/>
              </a:ext>
            </a:extLst>
          </p:cNvPr>
          <p:cNvSpPr>
            <a:spLocks/>
          </p:cNvSpPr>
          <p:nvPr/>
        </p:nvSpPr>
        <p:spPr bwMode="auto">
          <a:xfrm>
            <a:off x="3640138" y="4740275"/>
            <a:ext cx="0" cy="42863"/>
          </a:xfrm>
          <a:custGeom>
            <a:avLst/>
            <a:gdLst>
              <a:gd name="T0" fmla="*/ 38942 h 43814"/>
              <a:gd name="T1" fmla="*/ 0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43458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06" name="object 83">
            <a:extLst>
              <a:ext uri="{FF2B5EF4-FFF2-40B4-BE49-F238E27FC236}">
                <a16:creationId xmlns:a16="http://schemas.microsoft.com/office/drawing/2014/main" id="{5872C8A2-FB37-7DFD-E87F-7436341FDA8D}"/>
              </a:ext>
            </a:extLst>
          </p:cNvPr>
          <p:cNvSpPr>
            <a:spLocks/>
          </p:cNvSpPr>
          <p:nvPr/>
        </p:nvSpPr>
        <p:spPr bwMode="auto">
          <a:xfrm>
            <a:off x="3640138" y="2201863"/>
            <a:ext cx="0" cy="42862"/>
          </a:xfrm>
          <a:custGeom>
            <a:avLst/>
            <a:gdLst>
              <a:gd name="T0" fmla="*/ 0 h 43814"/>
              <a:gd name="T1" fmla="*/ 38963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0"/>
                </a:moveTo>
                <a:lnTo>
                  <a:pt x="0" y="43486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07" name="object 84">
            <a:extLst>
              <a:ext uri="{FF2B5EF4-FFF2-40B4-BE49-F238E27FC236}">
                <a16:creationId xmlns:a16="http://schemas.microsoft.com/office/drawing/2014/main" id="{42C07743-EF71-8F2B-E7BB-596C13EA4C28}"/>
              </a:ext>
            </a:extLst>
          </p:cNvPr>
          <p:cNvSpPr>
            <a:spLocks/>
          </p:cNvSpPr>
          <p:nvPr/>
        </p:nvSpPr>
        <p:spPr bwMode="auto">
          <a:xfrm>
            <a:off x="3754438" y="4740275"/>
            <a:ext cx="0" cy="42863"/>
          </a:xfrm>
          <a:custGeom>
            <a:avLst/>
            <a:gdLst>
              <a:gd name="T0" fmla="*/ 38942 h 43814"/>
              <a:gd name="T1" fmla="*/ 0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43458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08" name="object 85">
            <a:extLst>
              <a:ext uri="{FF2B5EF4-FFF2-40B4-BE49-F238E27FC236}">
                <a16:creationId xmlns:a16="http://schemas.microsoft.com/office/drawing/2014/main" id="{D3B0B11B-C12D-338D-9763-52839AB49599}"/>
              </a:ext>
            </a:extLst>
          </p:cNvPr>
          <p:cNvSpPr>
            <a:spLocks/>
          </p:cNvSpPr>
          <p:nvPr/>
        </p:nvSpPr>
        <p:spPr bwMode="auto">
          <a:xfrm>
            <a:off x="3754438" y="2201863"/>
            <a:ext cx="0" cy="42862"/>
          </a:xfrm>
          <a:custGeom>
            <a:avLst/>
            <a:gdLst>
              <a:gd name="T0" fmla="*/ 0 h 43814"/>
              <a:gd name="T1" fmla="*/ 38963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0"/>
                </a:moveTo>
                <a:lnTo>
                  <a:pt x="0" y="43486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09" name="object 86">
            <a:extLst>
              <a:ext uri="{FF2B5EF4-FFF2-40B4-BE49-F238E27FC236}">
                <a16:creationId xmlns:a16="http://schemas.microsoft.com/office/drawing/2014/main" id="{0E57B060-B672-1085-78FF-5266D5A5B54A}"/>
              </a:ext>
            </a:extLst>
          </p:cNvPr>
          <p:cNvSpPr>
            <a:spLocks/>
          </p:cNvSpPr>
          <p:nvPr/>
        </p:nvSpPr>
        <p:spPr bwMode="auto">
          <a:xfrm>
            <a:off x="3856038" y="4695825"/>
            <a:ext cx="0" cy="87313"/>
          </a:xfrm>
          <a:custGeom>
            <a:avLst/>
            <a:gdLst>
              <a:gd name="T0" fmla="*/ 88517 h 86995"/>
              <a:gd name="T1" fmla="*/ 0 h 8699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86995">
                <a:moveTo>
                  <a:pt x="0" y="86917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10" name="object 87">
            <a:extLst>
              <a:ext uri="{FF2B5EF4-FFF2-40B4-BE49-F238E27FC236}">
                <a16:creationId xmlns:a16="http://schemas.microsoft.com/office/drawing/2014/main" id="{CDD4D8EE-B92C-A1CE-A6BA-468357351269}"/>
              </a:ext>
            </a:extLst>
          </p:cNvPr>
          <p:cNvSpPr>
            <a:spLocks/>
          </p:cNvSpPr>
          <p:nvPr/>
        </p:nvSpPr>
        <p:spPr bwMode="auto">
          <a:xfrm>
            <a:off x="3856038" y="2201863"/>
            <a:ext cx="0" cy="85725"/>
          </a:xfrm>
          <a:custGeom>
            <a:avLst/>
            <a:gdLst>
              <a:gd name="T0" fmla="*/ 0 h 86994"/>
              <a:gd name="T1" fmla="*/ 80782 h 8699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86994">
                <a:moveTo>
                  <a:pt x="0" y="0"/>
                </a:moveTo>
                <a:lnTo>
                  <a:pt x="0" y="86941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16" name="object 88">
            <a:extLst>
              <a:ext uri="{FF2B5EF4-FFF2-40B4-BE49-F238E27FC236}">
                <a16:creationId xmlns:a16="http://schemas.microsoft.com/office/drawing/2014/main" id="{69615D49-3C97-0ACA-65CF-F25508A52DF9}"/>
              </a:ext>
            </a:extLst>
          </p:cNvPr>
          <p:cNvSpPr txBox="1"/>
          <p:nvPr/>
        </p:nvSpPr>
        <p:spPr>
          <a:xfrm>
            <a:off x="3713163" y="4849813"/>
            <a:ext cx="336550" cy="2333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100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9112" name="object 89">
            <a:extLst>
              <a:ext uri="{FF2B5EF4-FFF2-40B4-BE49-F238E27FC236}">
                <a16:creationId xmlns:a16="http://schemas.microsoft.com/office/drawing/2014/main" id="{37C2D003-18C5-BC68-6937-90E00FFA1441}"/>
              </a:ext>
            </a:extLst>
          </p:cNvPr>
          <p:cNvSpPr>
            <a:spLocks/>
          </p:cNvSpPr>
          <p:nvPr/>
        </p:nvSpPr>
        <p:spPr bwMode="auto">
          <a:xfrm>
            <a:off x="4521200" y="4740275"/>
            <a:ext cx="0" cy="42863"/>
          </a:xfrm>
          <a:custGeom>
            <a:avLst/>
            <a:gdLst>
              <a:gd name="T0" fmla="*/ 38942 h 43814"/>
              <a:gd name="T1" fmla="*/ 0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43458"/>
                </a:moveTo>
                <a:lnTo>
                  <a:pt x="0" y="0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13" name="object 90">
            <a:extLst>
              <a:ext uri="{FF2B5EF4-FFF2-40B4-BE49-F238E27FC236}">
                <a16:creationId xmlns:a16="http://schemas.microsoft.com/office/drawing/2014/main" id="{250A071E-C842-5F26-E7C4-08B85E59D92A}"/>
              </a:ext>
            </a:extLst>
          </p:cNvPr>
          <p:cNvSpPr>
            <a:spLocks/>
          </p:cNvSpPr>
          <p:nvPr/>
        </p:nvSpPr>
        <p:spPr bwMode="auto">
          <a:xfrm>
            <a:off x="4521200" y="2201863"/>
            <a:ext cx="0" cy="42862"/>
          </a:xfrm>
          <a:custGeom>
            <a:avLst/>
            <a:gdLst>
              <a:gd name="T0" fmla="*/ 0 h 43814"/>
              <a:gd name="T1" fmla="*/ 38963 h 438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814">
                <a:moveTo>
                  <a:pt x="0" y="0"/>
                </a:moveTo>
                <a:lnTo>
                  <a:pt x="0" y="43486"/>
                </a:lnTo>
              </a:path>
            </a:pathLst>
          </a:custGeom>
          <a:noFill/>
          <a:ln w="689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14" name="object 91">
            <a:extLst>
              <a:ext uri="{FF2B5EF4-FFF2-40B4-BE49-F238E27FC236}">
                <a16:creationId xmlns:a16="http://schemas.microsoft.com/office/drawing/2014/main" id="{C590DC79-CB51-90AC-F65C-C8D714F8B257}"/>
              </a:ext>
            </a:extLst>
          </p:cNvPr>
          <p:cNvSpPr>
            <a:spLocks/>
          </p:cNvSpPr>
          <p:nvPr/>
        </p:nvSpPr>
        <p:spPr bwMode="auto">
          <a:xfrm>
            <a:off x="976313" y="2201863"/>
            <a:ext cx="3760787" cy="2581275"/>
          </a:xfrm>
          <a:custGeom>
            <a:avLst/>
            <a:gdLst>
              <a:gd name="T0" fmla="*/ 0 w 3759835"/>
              <a:gd name="T1" fmla="*/ 0 h 2582545"/>
              <a:gd name="T2" fmla="*/ 0 w 3759835"/>
              <a:gd name="T3" fmla="*/ 2575853 h 2582545"/>
              <a:gd name="T4" fmla="*/ 3764034 w 3759835"/>
              <a:gd name="T5" fmla="*/ 2575853 h 2582545"/>
              <a:gd name="T6" fmla="*/ 3764034 w 3759835"/>
              <a:gd name="T7" fmla="*/ 0 h 2582545"/>
              <a:gd name="T8" fmla="*/ 0 w 3759835"/>
              <a:gd name="T9" fmla="*/ 0 h 25825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59835" h="2582545">
                <a:moveTo>
                  <a:pt x="0" y="0"/>
                </a:moveTo>
                <a:lnTo>
                  <a:pt x="0" y="2582196"/>
                </a:lnTo>
                <a:lnTo>
                  <a:pt x="3759272" y="2582196"/>
                </a:lnTo>
                <a:lnTo>
                  <a:pt x="3759272" y="0"/>
                </a:lnTo>
                <a:lnTo>
                  <a:pt x="0" y="0"/>
                </a:lnTo>
                <a:close/>
              </a:path>
            </a:pathLst>
          </a:custGeom>
          <a:noFill/>
          <a:ln w="69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0" name="object 92">
            <a:extLst>
              <a:ext uri="{FF2B5EF4-FFF2-40B4-BE49-F238E27FC236}">
                <a16:creationId xmlns:a16="http://schemas.microsoft.com/office/drawing/2014/main" id="{5813A86C-5A96-8B63-B770-F6897FE3BA7E}"/>
              </a:ext>
            </a:extLst>
          </p:cNvPr>
          <p:cNvSpPr txBox="1"/>
          <p:nvPr/>
        </p:nvSpPr>
        <p:spPr>
          <a:xfrm>
            <a:off x="2362200" y="5078413"/>
            <a:ext cx="987425" cy="2841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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1950" b="1" i="0" u="none" strike="noStrike" kern="1200" cap="none" spc="-7" normalizeH="0" baseline="-2136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1950" b="1" i="0" u="none" strike="noStrike" kern="1200" cap="none" spc="0" normalizeH="0" baseline="-2136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[GeV]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9116" name="object 93">
            <a:extLst>
              <a:ext uri="{FF2B5EF4-FFF2-40B4-BE49-F238E27FC236}">
                <a16:creationId xmlns:a16="http://schemas.microsoft.com/office/drawing/2014/main" id="{DCADCC5B-B260-EFC6-AAEF-EAB0F8A0C593}"/>
              </a:ext>
            </a:extLst>
          </p:cNvPr>
          <p:cNvSpPr>
            <a:spLocks/>
          </p:cNvSpPr>
          <p:nvPr/>
        </p:nvSpPr>
        <p:spPr bwMode="auto">
          <a:xfrm>
            <a:off x="976313" y="4508500"/>
            <a:ext cx="3760787" cy="0"/>
          </a:xfrm>
          <a:custGeom>
            <a:avLst/>
            <a:gdLst>
              <a:gd name="T0" fmla="*/ 0 w 3759835"/>
              <a:gd name="T1" fmla="*/ 3764034 w 375983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759835">
                <a:moveTo>
                  <a:pt x="0" y="0"/>
                </a:moveTo>
                <a:lnTo>
                  <a:pt x="3759272" y="0"/>
                </a:lnTo>
              </a:path>
            </a:pathLst>
          </a:custGeom>
          <a:noFill/>
          <a:ln w="17253">
            <a:solidFill>
              <a:srgbClr val="FF0000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17" name="object 94">
            <a:extLst>
              <a:ext uri="{FF2B5EF4-FFF2-40B4-BE49-F238E27FC236}">
                <a16:creationId xmlns:a16="http://schemas.microsoft.com/office/drawing/2014/main" id="{9732AC68-7CCB-4376-1702-930A99B9DB25}"/>
              </a:ext>
            </a:extLst>
          </p:cNvPr>
          <p:cNvSpPr>
            <a:spLocks/>
          </p:cNvSpPr>
          <p:nvPr/>
        </p:nvSpPr>
        <p:spPr bwMode="auto">
          <a:xfrm>
            <a:off x="1390650" y="3390900"/>
            <a:ext cx="387350" cy="185738"/>
          </a:xfrm>
          <a:custGeom>
            <a:avLst/>
            <a:gdLst>
              <a:gd name="T0" fmla="*/ 392184 w 386080"/>
              <a:gd name="T1" fmla="*/ 0 h 186054"/>
              <a:gd name="T2" fmla="*/ 0 w 386080"/>
              <a:gd name="T3" fmla="*/ 93718 h 186054"/>
              <a:gd name="T4" fmla="*/ 0 w 386080"/>
              <a:gd name="T5" fmla="*/ 183991 h 186054"/>
              <a:gd name="T6" fmla="*/ 392184 w 386080"/>
              <a:gd name="T7" fmla="*/ 93023 h 186054"/>
              <a:gd name="T8" fmla="*/ 392184 w 386080"/>
              <a:gd name="T9" fmla="*/ 0 h 1860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6080" h="186054">
                <a:moveTo>
                  <a:pt x="385797" y="0"/>
                </a:moveTo>
                <a:lnTo>
                  <a:pt x="0" y="94518"/>
                </a:lnTo>
                <a:lnTo>
                  <a:pt x="0" y="185562"/>
                </a:lnTo>
                <a:lnTo>
                  <a:pt x="385797" y="93817"/>
                </a:lnTo>
                <a:lnTo>
                  <a:pt x="385797" y="0"/>
                </a:lnTo>
                <a:close/>
              </a:path>
            </a:pathLst>
          </a:custGeom>
          <a:solidFill>
            <a:srgbClr val="639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18" name="object 95">
            <a:extLst>
              <a:ext uri="{FF2B5EF4-FFF2-40B4-BE49-F238E27FC236}">
                <a16:creationId xmlns:a16="http://schemas.microsoft.com/office/drawing/2014/main" id="{3F0E3A82-4972-A4DD-CC9E-7262FD53DB21}"/>
              </a:ext>
            </a:extLst>
          </p:cNvPr>
          <p:cNvSpPr>
            <a:spLocks/>
          </p:cNvSpPr>
          <p:nvPr/>
        </p:nvSpPr>
        <p:spPr bwMode="auto">
          <a:xfrm>
            <a:off x="1778000" y="3360738"/>
            <a:ext cx="222250" cy="123825"/>
          </a:xfrm>
          <a:custGeom>
            <a:avLst/>
            <a:gdLst>
              <a:gd name="T0" fmla="*/ 222217 w 222250"/>
              <a:gd name="T1" fmla="*/ 0 h 124460"/>
              <a:gd name="T2" fmla="*/ 0 w 222250"/>
              <a:gd name="T3" fmla="*/ 29591 h 124460"/>
              <a:gd name="T4" fmla="*/ 0 w 222250"/>
              <a:gd name="T5" fmla="*/ 121039 h 124460"/>
              <a:gd name="T6" fmla="*/ 222217 w 222250"/>
              <a:gd name="T7" fmla="*/ 80693 h 124460"/>
              <a:gd name="T8" fmla="*/ 222217 w 222250"/>
              <a:gd name="T9" fmla="*/ 0 h 1244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2250" h="124460">
                <a:moveTo>
                  <a:pt x="222217" y="0"/>
                </a:moveTo>
                <a:lnTo>
                  <a:pt x="0" y="30358"/>
                </a:lnTo>
                <a:lnTo>
                  <a:pt x="0" y="124175"/>
                </a:lnTo>
                <a:lnTo>
                  <a:pt x="222217" y="82783"/>
                </a:lnTo>
                <a:lnTo>
                  <a:pt x="222217" y="0"/>
                </a:lnTo>
                <a:close/>
              </a:path>
            </a:pathLst>
          </a:custGeom>
          <a:solidFill>
            <a:srgbClr val="639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19" name="object 96">
            <a:extLst>
              <a:ext uri="{FF2B5EF4-FFF2-40B4-BE49-F238E27FC236}">
                <a16:creationId xmlns:a16="http://schemas.microsoft.com/office/drawing/2014/main" id="{D3C61885-F09B-1CC8-61E8-C8E26F2400FA}"/>
              </a:ext>
            </a:extLst>
          </p:cNvPr>
          <p:cNvSpPr>
            <a:spLocks/>
          </p:cNvSpPr>
          <p:nvPr/>
        </p:nvSpPr>
        <p:spPr bwMode="auto">
          <a:xfrm>
            <a:off x="1998663" y="3328988"/>
            <a:ext cx="290512" cy="114300"/>
          </a:xfrm>
          <a:custGeom>
            <a:avLst/>
            <a:gdLst>
              <a:gd name="T0" fmla="*/ 291462 w 290194"/>
              <a:gd name="T1" fmla="*/ 0 h 114935"/>
              <a:gd name="T2" fmla="*/ 0 w 290194"/>
              <a:gd name="T3" fmla="*/ 30864 h 114935"/>
              <a:gd name="T4" fmla="*/ 0 w 290194"/>
              <a:gd name="T5" fmla="*/ 111384 h 114935"/>
              <a:gd name="T6" fmla="*/ 291462 w 290194"/>
              <a:gd name="T7" fmla="*/ 77823 h 114935"/>
              <a:gd name="T8" fmla="*/ 291462 w 290194"/>
              <a:gd name="T9" fmla="*/ 0 h 1149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0194" h="114935">
                <a:moveTo>
                  <a:pt x="289870" y="0"/>
                </a:moveTo>
                <a:lnTo>
                  <a:pt x="0" y="31729"/>
                </a:lnTo>
                <a:lnTo>
                  <a:pt x="0" y="114513"/>
                </a:lnTo>
                <a:lnTo>
                  <a:pt x="289870" y="80009"/>
                </a:lnTo>
                <a:lnTo>
                  <a:pt x="289870" y="0"/>
                </a:lnTo>
                <a:close/>
              </a:path>
            </a:pathLst>
          </a:custGeom>
          <a:solidFill>
            <a:srgbClr val="639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20" name="object 97">
            <a:extLst>
              <a:ext uri="{FF2B5EF4-FFF2-40B4-BE49-F238E27FC236}">
                <a16:creationId xmlns:a16="http://schemas.microsoft.com/office/drawing/2014/main" id="{2356ECE3-7458-8A1F-702D-BF8FAED069A3}"/>
              </a:ext>
            </a:extLst>
          </p:cNvPr>
          <p:cNvSpPr>
            <a:spLocks/>
          </p:cNvSpPr>
          <p:nvPr/>
        </p:nvSpPr>
        <p:spPr bwMode="auto">
          <a:xfrm>
            <a:off x="2289175" y="3287713"/>
            <a:ext cx="307975" cy="122237"/>
          </a:xfrm>
          <a:custGeom>
            <a:avLst/>
            <a:gdLst>
              <a:gd name="T0" fmla="*/ 307811 w 307975"/>
              <a:gd name="T1" fmla="*/ 0 h 121285"/>
              <a:gd name="T2" fmla="*/ 0 w 307975"/>
              <a:gd name="T3" fmla="*/ 42312 h 121285"/>
              <a:gd name="T4" fmla="*/ 0 w 307975"/>
              <a:gd name="T5" fmla="*/ 125512 h 121285"/>
              <a:gd name="T6" fmla="*/ 307811 w 307975"/>
              <a:gd name="T7" fmla="*/ 76734 h 121285"/>
              <a:gd name="T8" fmla="*/ 307811 w 307975"/>
              <a:gd name="T9" fmla="*/ 0 h 1212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7975" h="121285">
                <a:moveTo>
                  <a:pt x="307811" y="0"/>
                </a:moveTo>
                <a:lnTo>
                  <a:pt x="0" y="40690"/>
                </a:lnTo>
                <a:lnTo>
                  <a:pt x="0" y="120700"/>
                </a:lnTo>
                <a:lnTo>
                  <a:pt x="307811" y="73792"/>
                </a:lnTo>
                <a:lnTo>
                  <a:pt x="307811" y="0"/>
                </a:lnTo>
                <a:close/>
              </a:path>
            </a:pathLst>
          </a:custGeom>
          <a:solidFill>
            <a:srgbClr val="639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21" name="object 98">
            <a:extLst>
              <a:ext uri="{FF2B5EF4-FFF2-40B4-BE49-F238E27FC236}">
                <a16:creationId xmlns:a16="http://schemas.microsoft.com/office/drawing/2014/main" id="{7B5D9226-41C2-1BF4-A814-FB8A8E8B4FFC}"/>
              </a:ext>
            </a:extLst>
          </p:cNvPr>
          <p:cNvSpPr>
            <a:spLocks/>
          </p:cNvSpPr>
          <p:nvPr/>
        </p:nvSpPr>
        <p:spPr bwMode="auto">
          <a:xfrm>
            <a:off x="2597150" y="3248025"/>
            <a:ext cx="354013" cy="114300"/>
          </a:xfrm>
          <a:custGeom>
            <a:avLst/>
            <a:gdLst>
              <a:gd name="T0" fmla="*/ 354951 w 353694"/>
              <a:gd name="T1" fmla="*/ 0 h 113664"/>
              <a:gd name="T2" fmla="*/ 0 w 353694"/>
              <a:gd name="T3" fmla="*/ 40431 h 113664"/>
              <a:gd name="T4" fmla="*/ 0 w 353694"/>
              <a:gd name="T5" fmla="*/ 116311 h 113664"/>
              <a:gd name="T6" fmla="*/ 354951 w 353694"/>
              <a:gd name="T7" fmla="*/ 78042 h 113664"/>
              <a:gd name="T8" fmla="*/ 354951 w 353694"/>
              <a:gd name="T9" fmla="*/ 0 h 1136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53694" h="113664">
                <a:moveTo>
                  <a:pt x="353354" y="0"/>
                </a:moveTo>
                <a:lnTo>
                  <a:pt x="0" y="39319"/>
                </a:lnTo>
                <a:lnTo>
                  <a:pt x="0" y="113111"/>
                </a:lnTo>
                <a:lnTo>
                  <a:pt x="353354" y="75895"/>
                </a:lnTo>
                <a:lnTo>
                  <a:pt x="353354" y="0"/>
                </a:lnTo>
                <a:close/>
              </a:path>
            </a:pathLst>
          </a:custGeom>
          <a:solidFill>
            <a:srgbClr val="639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22" name="object 99">
            <a:extLst>
              <a:ext uri="{FF2B5EF4-FFF2-40B4-BE49-F238E27FC236}">
                <a16:creationId xmlns:a16="http://schemas.microsoft.com/office/drawing/2014/main" id="{718B750A-8EB4-CA47-EF3E-595DBD7E8B2B}"/>
              </a:ext>
            </a:extLst>
          </p:cNvPr>
          <p:cNvSpPr>
            <a:spLocks/>
          </p:cNvSpPr>
          <p:nvPr/>
        </p:nvSpPr>
        <p:spPr bwMode="auto">
          <a:xfrm>
            <a:off x="2951163" y="3130550"/>
            <a:ext cx="450850" cy="193675"/>
          </a:xfrm>
          <a:custGeom>
            <a:avLst/>
            <a:gdLst>
              <a:gd name="T0" fmla="*/ 445734 w 452120"/>
              <a:gd name="T1" fmla="*/ 0 h 194310"/>
              <a:gd name="T2" fmla="*/ 0 w 452120"/>
              <a:gd name="T3" fmla="*/ 116072 h 194310"/>
              <a:gd name="T4" fmla="*/ 0 w 452120"/>
              <a:gd name="T5" fmla="*/ 190736 h 194310"/>
              <a:gd name="T6" fmla="*/ 445734 w 452120"/>
              <a:gd name="T7" fmla="*/ 111994 h 194310"/>
              <a:gd name="T8" fmla="*/ 445734 w 452120"/>
              <a:gd name="T9" fmla="*/ 0 h 1943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52120" h="194310">
                <a:moveTo>
                  <a:pt x="452048" y="0"/>
                </a:moveTo>
                <a:lnTo>
                  <a:pt x="0" y="117988"/>
                </a:lnTo>
                <a:lnTo>
                  <a:pt x="0" y="193883"/>
                </a:lnTo>
                <a:lnTo>
                  <a:pt x="452048" y="113842"/>
                </a:lnTo>
                <a:lnTo>
                  <a:pt x="452048" y="0"/>
                </a:lnTo>
                <a:close/>
              </a:path>
            </a:pathLst>
          </a:custGeom>
          <a:solidFill>
            <a:srgbClr val="639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23" name="object 100">
            <a:extLst>
              <a:ext uri="{FF2B5EF4-FFF2-40B4-BE49-F238E27FC236}">
                <a16:creationId xmlns:a16="http://schemas.microsoft.com/office/drawing/2014/main" id="{584485FD-4B90-E680-1AD2-EE52B584E110}"/>
              </a:ext>
            </a:extLst>
          </p:cNvPr>
          <p:cNvSpPr>
            <a:spLocks/>
          </p:cNvSpPr>
          <p:nvPr/>
        </p:nvSpPr>
        <p:spPr bwMode="auto">
          <a:xfrm>
            <a:off x="3402013" y="3017838"/>
            <a:ext cx="1119187" cy="227012"/>
          </a:xfrm>
          <a:custGeom>
            <a:avLst/>
            <a:gdLst>
              <a:gd name="T0" fmla="*/ 1120322 w 1118870"/>
              <a:gd name="T1" fmla="*/ 0 h 227330"/>
              <a:gd name="T2" fmla="*/ 0 w 1118870"/>
              <a:gd name="T3" fmla="*/ 112352 h 227330"/>
              <a:gd name="T4" fmla="*/ 0 w 1118870"/>
              <a:gd name="T5" fmla="*/ 225400 h 227330"/>
              <a:gd name="T6" fmla="*/ 1120322 w 1118870"/>
              <a:gd name="T7" fmla="*/ 86322 h 227330"/>
              <a:gd name="T8" fmla="*/ 1120322 w 1118870"/>
              <a:gd name="T9" fmla="*/ 0 h 2273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18870" h="227330">
                <a:moveTo>
                  <a:pt x="1118737" y="0"/>
                </a:moveTo>
                <a:lnTo>
                  <a:pt x="0" y="113141"/>
                </a:lnTo>
                <a:lnTo>
                  <a:pt x="0" y="226984"/>
                </a:lnTo>
                <a:lnTo>
                  <a:pt x="1118737" y="86928"/>
                </a:lnTo>
                <a:lnTo>
                  <a:pt x="1118737" y="0"/>
                </a:lnTo>
                <a:close/>
              </a:path>
            </a:pathLst>
          </a:custGeom>
          <a:solidFill>
            <a:srgbClr val="639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24" name="object 101">
            <a:extLst>
              <a:ext uri="{FF2B5EF4-FFF2-40B4-BE49-F238E27FC236}">
                <a16:creationId xmlns:a16="http://schemas.microsoft.com/office/drawing/2014/main" id="{92990275-5D59-D8F0-2128-0E106BA7D9DA}"/>
              </a:ext>
            </a:extLst>
          </p:cNvPr>
          <p:cNvSpPr>
            <a:spLocks/>
          </p:cNvSpPr>
          <p:nvPr/>
        </p:nvSpPr>
        <p:spPr bwMode="auto">
          <a:xfrm>
            <a:off x="3402013" y="3017838"/>
            <a:ext cx="1119187" cy="227012"/>
          </a:xfrm>
          <a:custGeom>
            <a:avLst/>
            <a:gdLst>
              <a:gd name="T0" fmla="*/ 0 w 1118870"/>
              <a:gd name="T1" fmla="*/ 112329 h 227330"/>
              <a:gd name="T2" fmla="*/ 0 w 1118870"/>
              <a:gd name="T3" fmla="*/ 225355 h 227330"/>
              <a:gd name="T4" fmla="*/ 1120313 w 1118870"/>
              <a:gd name="T5" fmla="*/ 86305 h 227330"/>
              <a:gd name="T6" fmla="*/ 1120313 w 1118870"/>
              <a:gd name="T7" fmla="*/ 0 h 2273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18870" h="227330">
                <a:moveTo>
                  <a:pt x="0" y="113118"/>
                </a:moveTo>
                <a:lnTo>
                  <a:pt x="0" y="226938"/>
                </a:lnTo>
                <a:lnTo>
                  <a:pt x="1118728" y="86911"/>
                </a:lnTo>
                <a:lnTo>
                  <a:pt x="1118728" y="0"/>
                </a:lnTo>
              </a:path>
            </a:pathLst>
          </a:custGeom>
          <a:noFill/>
          <a:ln w="3175">
            <a:solidFill>
              <a:srgbClr val="6394E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25" name="object 102">
            <a:extLst>
              <a:ext uri="{FF2B5EF4-FFF2-40B4-BE49-F238E27FC236}">
                <a16:creationId xmlns:a16="http://schemas.microsoft.com/office/drawing/2014/main" id="{B037DB46-D6CB-2DA7-F76B-06CEC7E1C982}"/>
              </a:ext>
            </a:extLst>
          </p:cNvPr>
          <p:cNvSpPr>
            <a:spLocks/>
          </p:cNvSpPr>
          <p:nvPr/>
        </p:nvSpPr>
        <p:spPr bwMode="auto">
          <a:xfrm>
            <a:off x="4187825" y="2414588"/>
            <a:ext cx="441325" cy="0"/>
          </a:xfrm>
          <a:custGeom>
            <a:avLst/>
            <a:gdLst>
              <a:gd name="T0" fmla="*/ 0 w 441325"/>
              <a:gd name="T1" fmla="*/ 441016 w 44132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41325">
                <a:moveTo>
                  <a:pt x="0" y="0"/>
                </a:moveTo>
                <a:lnTo>
                  <a:pt x="441016" y="0"/>
                </a:lnTo>
              </a:path>
            </a:pathLst>
          </a:custGeom>
          <a:noFill/>
          <a:ln w="10352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26" name="object 103">
            <a:extLst>
              <a:ext uri="{FF2B5EF4-FFF2-40B4-BE49-F238E27FC236}">
                <a16:creationId xmlns:a16="http://schemas.microsoft.com/office/drawing/2014/main" id="{E031FFE7-3E2B-772C-9D89-877E51988139}"/>
              </a:ext>
            </a:extLst>
          </p:cNvPr>
          <p:cNvSpPr>
            <a:spLocks/>
          </p:cNvSpPr>
          <p:nvPr/>
        </p:nvSpPr>
        <p:spPr bwMode="auto">
          <a:xfrm>
            <a:off x="4187825" y="2392363"/>
            <a:ext cx="0" cy="44450"/>
          </a:xfrm>
          <a:custGeom>
            <a:avLst/>
            <a:gdLst>
              <a:gd name="T0" fmla="*/ 0 h 43180"/>
              <a:gd name="T1" fmla="*/ 49457 h 4318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180">
                <a:moveTo>
                  <a:pt x="0" y="0"/>
                </a:moveTo>
                <a:lnTo>
                  <a:pt x="0" y="42785"/>
                </a:lnTo>
              </a:path>
            </a:pathLst>
          </a:custGeom>
          <a:noFill/>
          <a:ln w="1034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27" name="object 104">
            <a:extLst>
              <a:ext uri="{FF2B5EF4-FFF2-40B4-BE49-F238E27FC236}">
                <a16:creationId xmlns:a16="http://schemas.microsoft.com/office/drawing/2014/main" id="{828D11E8-C1EC-EAAC-6E72-E457852CEE42}"/>
              </a:ext>
            </a:extLst>
          </p:cNvPr>
          <p:cNvSpPr>
            <a:spLocks/>
          </p:cNvSpPr>
          <p:nvPr/>
        </p:nvSpPr>
        <p:spPr bwMode="auto">
          <a:xfrm>
            <a:off x="4629150" y="2392363"/>
            <a:ext cx="0" cy="44450"/>
          </a:xfrm>
          <a:custGeom>
            <a:avLst/>
            <a:gdLst>
              <a:gd name="T0" fmla="*/ 0 h 43180"/>
              <a:gd name="T1" fmla="*/ 49457 h 4318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180">
                <a:moveTo>
                  <a:pt x="0" y="0"/>
                </a:moveTo>
                <a:lnTo>
                  <a:pt x="0" y="42785"/>
                </a:lnTo>
              </a:path>
            </a:pathLst>
          </a:custGeom>
          <a:noFill/>
          <a:ln w="1034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28" name="object 105">
            <a:extLst>
              <a:ext uri="{FF2B5EF4-FFF2-40B4-BE49-F238E27FC236}">
                <a16:creationId xmlns:a16="http://schemas.microsoft.com/office/drawing/2014/main" id="{8434496F-BB31-29F6-A50C-D12AF7750000}"/>
              </a:ext>
            </a:extLst>
          </p:cNvPr>
          <p:cNvSpPr>
            <a:spLocks/>
          </p:cNvSpPr>
          <p:nvPr/>
        </p:nvSpPr>
        <p:spPr bwMode="auto">
          <a:xfrm>
            <a:off x="1385888" y="3530600"/>
            <a:ext cx="11112" cy="0"/>
          </a:xfrm>
          <a:custGeom>
            <a:avLst/>
            <a:gdLst>
              <a:gd name="T0" fmla="*/ 0 w 10794"/>
              <a:gd name="T1" fmla="*/ 11965 w 1079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794">
                <a:moveTo>
                  <a:pt x="0" y="0"/>
                </a:moveTo>
                <a:lnTo>
                  <a:pt x="10348" y="0"/>
                </a:lnTo>
              </a:path>
            </a:pathLst>
          </a:custGeom>
          <a:noFill/>
          <a:ln w="1106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29" name="object 106">
            <a:extLst>
              <a:ext uri="{FF2B5EF4-FFF2-40B4-BE49-F238E27FC236}">
                <a16:creationId xmlns:a16="http://schemas.microsoft.com/office/drawing/2014/main" id="{60A080DB-0930-7692-0835-66C5579ACD42}"/>
              </a:ext>
            </a:extLst>
          </p:cNvPr>
          <p:cNvSpPr>
            <a:spLocks/>
          </p:cNvSpPr>
          <p:nvPr/>
        </p:nvSpPr>
        <p:spPr bwMode="auto">
          <a:xfrm>
            <a:off x="1370013" y="3530600"/>
            <a:ext cx="42862" cy="0"/>
          </a:xfrm>
          <a:custGeom>
            <a:avLst/>
            <a:gdLst>
              <a:gd name="T0" fmla="*/ 41237 w 43180"/>
              <a:gd name="T1" fmla="*/ 0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42790" y="0"/>
                </a:moveTo>
                <a:lnTo>
                  <a:pt x="0" y="0"/>
                </a:lnTo>
              </a:path>
            </a:pathLst>
          </a:custGeom>
          <a:noFill/>
          <a:ln w="21418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30" name="object 107">
            <a:extLst>
              <a:ext uri="{FF2B5EF4-FFF2-40B4-BE49-F238E27FC236}">
                <a16:creationId xmlns:a16="http://schemas.microsoft.com/office/drawing/2014/main" id="{5D3937EE-C4F2-559A-9C7C-02B515FCCFBD}"/>
              </a:ext>
            </a:extLst>
          </p:cNvPr>
          <p:cNvSpPr>
            <a:spLocks/>
          </p:cNvSpPr>
          <p:nvPr/>
        </p:nvSpPr>
        <p:spPr bwMode="auto">
          <a:xfrm>
            <a:off x="1771650" y="3436938"/>
            <a:ext cx="11113" cy="0"/>
          </a:xfrm>
          <a:custGeom>
            <a:avLst/>
            <a:gdLst>
              <a:gd name="T0" fmla="*/ 0 w 10794"/>
              <a:gd name="T1" fmla="*/ 11971 w 1079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794">
                <a:moveTo>
                  <a:pt x="0" y="0"/>
                </a:moveTo>
                <a:lnTo>
                  <a:pt x="10348" y="0"/>
                </a:lnTo>
              </a:path>
            </a:pathLst>
          </a:custGeom>
          <a:noFill/>
          <a:ln w="551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31" name="object 108">
            <a:extLst>
              <a:ext uri="{FF2B5EF4-FFF2-40B4-BE49-F238E27FC236}">
                <a16:creationId xmlns:a16="http://schemas.microsoft.com/office/drawing/2014/main" id="{72A884A4-B6AD-DE54-F10A-4DF97AC60F2E}"/>
              </a:ext>
            </a:extLst>
          </p:cNvPr>
          <p:cNvSpPr>
            <a:spLocks/>
          </p:cNvSpPr>
          <p:nvPr/>
        </p:nvSpPr>
        <p:spPr bwMode="auto">
          <a:xfrm>
            <a:off x="1755775" y="3436938"/>
            <a:ext cx="42863" cy="0"/>
          </a:xfrm>
          <a:custGeom>
            <a:avLst/>
            <a:gdLst>
              <a:gd name="T0" fmla="*/ 41234 w 43180"/>
              <a:gd name="T1" fmla="*/ 0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42781" y="0"/>
                </a:moveTo>
                <a:lnTo>
                  <a:pt x="0" y="0"/>
                </a:lnTo>
              </a:path>
            </a:pathLst>
          </a:custGeom>
          <a:noFill/>
          <a:ln w="1587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32" name="object 109">
            <a:extLst>
              <a:ext uri="{FF2B5EF4-FFF2-40B4-BE49-F238E27FC236}">
                <a16:creationId xmlns:a16="http://schemas.microsoft.com/office/drawing/2014/main" id="{652110DD-FB53-F7E1-E191-27E416063D2E}"/>
              </a:ext>
            </a:extLst>
          </p:cNvPr>
          <p:cNvSpPr>
            <a:spLocks/>
          </p:cNvSpPr>
          <p:nvPr/>
        </p:nvSpPr>
        <p:spPr bwMode="auto">
          <a:xfrm>
            <a:off x="1993900" y="3402013"/>
            <a:ext cx="11113" cy="0"/>
          </a:xfrm>
          <a:custGeom>
            <a:avLst/>
            <a:gdLst>
              <a:gd name="T0" fmla="*/ 0 w 10794"/>
              <a:gd name="T1" fmla="*/ 11971 w 1079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794">
                <a:moveTo>
                  <a:pt x="0" y="0"/>
                </a:moveTo>
                <a:lnTo>
                  <a:pt x="10348" y="0"/>
                </a:lnTo>
              </a:path>
            </a:pathLst>
          </a:custGeom>
          <a:noFill/>
          <a:ln w="5546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33" name="object 110">
            <a:extLst>
              <a:ext uri="{FF2B5EF4-FFF2-40B4-BE49-F238E27FC236}">
                <a16:creationId xmlns:a16="http://schemas.microsoft.com/office/drawing/2014/main" id="{CC9DF802-4035-E6DF-A351-B2A54E9BE1B3}"/>
              </a:ext>
            </a:extLst>
          </p:cNvPr>
          <p:cNvSpPr>
            <a:spLocks/>
          </p:cNvSpPr>
          <p:nvPr/>
        </p:nvSpPr>
        <p:spPr bwMode="auto">
          <a:xfrm>
            <a:off x="1978025" y="3402013"/>
            <a:ext cx="42863" cy="0"/>
          </a:xfrm>
          <a:custGeom>
            <a:avLst/>
            <a:gdLst>
              <a:gd name="T0" fmla="*/ 41231 w 43180"/>
              <a:gd name="T1" fmla="*/ 0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42778" y="0"/>
                </a:moveTo>
                <a:lnTo>
                  <a:pt x="0" y="0"/>
                </a:lnTo>
              </a:path>
            </a:pathLst>
          </a:custGeom>
          <a:noFill/>
          <a:ln w="159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34" name="object 111">
            <a:extLst>
              <a:ext uri="{FF2B5EF4-FFF2-40B4-BE49-F238E27FC236}">
                <a16:creationId xmlns:a16="http://schemas.microsoft.com/office/drawing/2014/main" id="{E6AF0686-2B03-CC01-CD4F-6CB810F4B58E}"/>
              </a:ext>
            </a:extLst>
          </p:cNvPr>
          <p:cNvSpPr>
            <a:spLocks/>
          </p:cNvSpPr>
          <p:nvPr/>
        </p:nvSpPr>
        <p:spPr bwMode="auto">
          <a:xfrm>
            <a:off x="2268538" y="3368675"/>
            <a:ext cx="42862" cy="0"/>
          </a:xfrm>
          <a:custGeom>
            <a:avLst/>
            <a:gdLst>
              <a:gd name="T0" fmla="*/ 41237 w 43180"/>
              <a:gd name="T1" fmla="*/ 0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4279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35" name="object 112">
            <a:extLst>
              <a:ext uri="{FF2B5EF4-FFF2-40B4-BE49-F238E27FC236}">
                <a16:creationId xmlns:a16="http://schemas.microsoft.com/office/drawing/2014/main" id="{1E8BDBA3-F1C2-91E1-B890-A4A096AEFE74}"/>
              </a:ext>
            </a:extLst>
          </p:cNvPr>
          <p:cNvSpPr>
            <a:spLocks/>
          </p:cNvSpPr>
          <p:nvPr/>
        </p:nvSpPr>
        <p:spPr bwMode="auto">
          <a:xfrm>
            <a:off x="2576513" y="3325813"/>
            <a:ext cx="42862" cy="0"/>
          </a:xfrm>
          <a:custGeom>
            <a:avLst/>
            <a:gdLst>
              <a:gd name="T0" fmla="*/ 41229 w 43180"/>
              <a:gd name="T1" fmla="*/ 0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42781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36" name="object 113">
            <a:extLst>
              <a:ext uri="{FF2B5EF4-FFF2-40B4-BE49-F238E27FC236}">
                <a16:creationId xmlns:a16="http://schemas.microsoft.com/office/drawing/2014/main" id="{3DDADDC1-32F2-3FAA-F6C5-67D7BDFF997B}"/>
              </a:ext>
            </a:extLst>
          </p:cNvPr>
          <p:cNvSpPr>
            <a:spLocks/>
          </p:cNvSpPr>
          <p:nvPr/>
        </p:nvSpPr>
        <p:spPr bwMode="auto">
          <a:xfrm>
            <a:off x="2928938" y="3286125"/>
            <a:ext cx="42862" cy="0"/>
          </a:xfrm>
          <a:custGeom>
            <a:avLst/>
            <a:gdLst>
              <a:gd name="T0" fmla="*/ 41237 w 43180"/>
              <a:gd name="T1" fmla="*/ 0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4279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37" name="object 114">
            <a:extLst>
              <a:ext uri="{FF2B5EF4-FFF2-40B4-BE49-F238E27FC236}">
                <a16:creationId xmlns:a16="http://schemas.microsoft.com/office/drawing/2014/main" id="{62D0F8DC-3458-1D8B-20D0-C3A6FC30E70C}"/>
              </a:ext>
            </a:extLst>
          </p:cNvPr>
          <p:cNvSpPr>
            <a:spLocks/>
          </p:cNvSpPr>
          <p:nvPr/>
        </p:nvSpPr>
        <p:spPr bwMode="auto">
          <a:xfrm>
            <a:off x="3397250" y="3187700"/>
            <a:ext cx="11113" cy="0"/>
          </a:xfrm>
          <a:custGeom>
            <a:avLst/>
            <a:gdLst>
              <a:gd name="T0" fmla="*/ 0 w 10795"/>
              <a:gd name="T1" fmla="*/ 11965 w 1079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795">
                <a:moveTo>
                  <a:pt x="0" y="0"/>
                </a:moveTo>
                <a:lnTo>
                  <a:pt x="10348" y="0"/>
                </a:lnTo>
              </a:path>
            </a:pathLst>
          </a:custGeom>
          <a:noFill/>
          <a:ln w="4814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38" name="object 115">
            <a:extLst>
              <a:ext uri="{FF2B5EF4-FFF2-40B4-BE49-F238E27FC236}">
                <a16:creationId xmlns:a16="http://schemas.microsoft.com/office/drawing/2014/main" id="{15AC6994-04BC-0298-7C6A-00F5716FE138}"/>
              </a:ext>
            </a:extLst>
          </p:cNvPr>
          <p:cNvSpPr>
            <a:spLocks/>
          </p:cNvSpPr>
          <p:nvPr/>
        </p:nvSpPr>
        <p:spPr bwMode="auto">
          <a:xfrm>
            <a:off x="3381375" y="3187700"/>
            <a:ext cx="42863" cy="0"/>
          </a:xfrm>
          <a:custGeom>
            <a:avLst/>
            <a:gdLst>
              <a:gd name="T0" fmla="*/ 41259 w 43179"/>
              <a:gd name="T1" fmla="*/ 0 w 431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79">
                <a:moveTo>
                  <a:pt x="42802" y="0"/>
                </a:moveTo>
                <a:lnTo>
                  <a:pt x="0" y="0"/>
                </a:lnTo>
              </a:path>
            </a:pathLst>
          </a:custGeom>
          <a:noFill/>
          <a:ln w="15169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39" name="object 116">
            <a:extLst>
              <a:ext uri="{FF2B5EF4-FFF2-40B4-BE49-F238E27FC236}">
                <a16:creationId xmlns:a16="http://schemas.microsoft.com/office/drawing/2014/main" id="{35E97763-46BF-CACB-6FF5-34B39D7FFC21}"/>
              </a:ext>
            </a:extLst>
          </p:cNvPr>
          <p:cNvSpPr>
            <a:spLocks/>
          </p:cNvSpPr>
          <p:nvPr/>
        </p:nvSpPr>
        <p:spPr bwMode="auto">
          <a:xfrm>
            <a:off x="4500563" y="3060700"/>
            <a:ext cx="42862" cy="0"/>
          </a:xfrm>
          <a:custGeom>
            <a:avLst/>
            <a:gdLst>
              <a:gd name="T0" fmla="*/ 41254 w 43179"/>
              <a:gd name="T1" fmla="*/ 0 w 431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79">
                <a:moveTo>
                  <a:pt x="42802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40" name="object 117">
            <a:extLst>
              <a:ext uri="{FF2B5EF4-FFF2-40B4-BE49-F238E27FC236}">
                <a16:creationId xmlns:a16="http://schemas.microsoft.com/office/drawing/2014/main" id="{598726AA-0DCF-4A71-18B2-A872F9F37E45}"/>
              </a:ext>
            </a:extLst>
          </p:cNvPr>
          <p:cNvSpPr>
            <a:spLocks/>
          </p:cNvSpPr>
          <p:nvPr/>
        </p:nvSpPr>
        <p:spPr bwMode="auto">
          <a:xfrm>
            <a:off x="1347788" y="3487738"/>
            <a:ext cx="87312" cy="85725"/>
          </a:xfrm>
          <a:custGeom>
            <a:avLst/>
            <a:gdLst>
              <a:gd name="T0" fmla="*/ 0 w 86994"/>
              <a:gd name="T1" fmla="*/ 0 h 86995"/>
              <a:gd name="T2" fmla="*/ 0 w 86994"/>
              <a:gd name="T3" fmla="*/ 80750 h 86995"/>
              <a:gd name="T4" fmla="*/ 88563 w 86994"/>
              <a:gd name="T5" fmla="*/ 80750 h 86995"/>
              <a:gd name="T6" fmla="*/ 88563 w 86994"/>
              <a:gd name="T7" fmla="*/ 0 h 86995"/>
              <a:gd name="T8" fmla="*/ 0 w 86994"/>
              <a:gd name="T9" fmla="*/ 0 h 869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994" h="86995">
                <a:moveTo>
                  <a:pt x="0" y="0"/>
                </a:moveTo>
                <a:lnTo>
                  <a:pt x="0" y="86911"/>
                </a:lnTo>
                <a:lnTo>
                  <a:pt x="86962" y="86911"/>
                </a:lnTo>
                <a:lnTo>
                  <a:pt x="86962" y="0"/>
                </a:lnTo>
                <a:lnTo>
                  <a:pt x="0" y="0"/>
                </a:lnTo>
                <a:close/>
              </a:path>
            </a:pathLst>
          </a:custGeom>
          <a:noFill/>
          <a:ln w="10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41" name="object 118">
            <a:extLst>
              <a:ext uri="{FF2B5EF4-FFF2-40B4-BE49-F238E27FC236}">
                <a16:creationId xmlns:a16="http://schemas.microsoft.com/office/drawing/2014/main" id="{564D572A-D6AD-66CD-A4FC-7FD040E3427B}"/>
              </a:ext>
            </a:extLst>
          </p:cNvPr>
          <p:cNvSpPr>
            <a:spLocks/>
          </p:cNvSpPr>
          <p:nvPr/>
        </p:nvSpPr>
        <p:spPr bwMode="auto">
          <a:xfrm>
            <a:off x="1390650" y="3530600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42" name="object 119">
            <a:extLst>
              <a:ext uri="{FF2B5EF4-FFF2-40B4-BE49-F238E27FC236}">
                <a16:creationId xmlns:a16="http://schemas.microsoft.com/office/drawing/2014/main" id="{2F5C8D03-486C-6451-4C3E-C894A0B08214}"/>
              </a:ext>
            </a:extLst>
          </p:cNvPr>
          <p:cNvSpPr>
            <a:spLocks/>
          </p:cNvSpPr>
          <p:nvPr/>
        </p:nvSpPr>
        <p:spPr bwMode="auto">
          <a:xfrm>
            <a:off x="1733550" y="3394075"/>
            <a:ext cx="87313" cy="87313"/>
          </a:xfrm>
          <a:custGeom>
            <a:avLst/>
            <a:gdLst>
              <a:gd name="T0" fmla="*/ 0 w 86994"/>
              <a:gd name="T1" fmla="*/ 0 h 86995"/>
              <a:gd name="T2" fmla="*/ 0 w 86994"/>
              <a:gd name="T3" fmla="*/ 88511 h 86995"/>
              <a:gd name="T4" fmla="*/ 88556 w 86994"/>
              <a:gd name="T5" fmla="*/ 88511 h 86995"/>
              <a:gd name="T6" fmla="*/ 88556 w 86994"/>
              <a:gd name="T7" fmla="*/ 0 h 86995"/>
              <a:gd name="T8" fmla="*/ 0 w 86994"/>
              <a:gd name="T9" fmla="*/ 0 h 869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994" h="86995">
                <a:moveTo>
                  <a:pt x="0" y="0"/>
                </a:moveTo>
                <a:lnTo>
                  <a:pt x="0" y="86911"/>
                </a:lnTo>
                <a:lnTo>
                  <a:pt x="86950" y="86911"/>
                </a:lnTo>
                <a:lnTo>
                  <a:pt x="86950" y="0"/>
                </a:lnTo>
                <a:lnTo>
                  <a:pt x="0" y="0"/>
                </a:lnTo>
                <a:close/>
              </a:path>
            </a:pathLst>
          </a:custGeom>
          <a:noFill/>
          <a:ln w="10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43" name="object 120">
            <a:extLst>
              <a:ext uri="{FF2B5EF4-FFF2-40B4-BE49-F238E27FC236}">
                <a16:creationId xmlns:a16="http://schemas.microsoft.com/office/drawing/2014/main" id="{0137CB16-BC84-C8AF-1C13-A9C94D1577DC}"/>
              </a:ext>
            </a:extLst>
          </p:cNvPr>
          <p:cNvSpPr>
            <a:spLocks/>
          </p:cNvSpPr>
          <p:nvPr/>
        </p:nvSpPr>
        <p:spPr bwMode="auto">
          <a:xfrm>
            <a:off x="1778000" y="3436938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44" name="object 121">
            <a:extLst>
              <a:ext uri="{FF2B5EF4-FFF2-40B4-BE49-F238E27FC236}">
                <a16:creationId xmlns:a16="http://schemas.microsoft.com/office/drawing/2014/main" id="{FC4A55E8-ED13-587C-6D2D-AAEE9A0157A1}"/>
              </a:ext>
            </a:extLst>
          </p:cNvPr>
          <p:cNvSpPr>
            <a:spLocks/>
          </p:cNvSpPr>
          <p:nvPr/>
        </p:nvSpPr>
        <p:spPr bwMode="auto">
          <a:xfrm>
            <a:off x="1955800" y="3357563"/>
            <a:ext cx="87313" cy="87312"/>
          </a:xfrm>
          <a:custGeom>
            <a:avLst/>
            <a:gdLst>
              <a:gd name="T0" fmla="*/ 0 w 86994"/>
              <a:gd name="T1" fmla="*/ 0 h 86995"/>
              <a:gd name="T2" fmla="*/ 0 w 86994"/>
              <a:gd name="T3" fmla="*/ 88506 h 86995"/>
              <a:gd name="T4" fmla="*/ 88556 w 86994"/>
              <a:gd name="T5" fmla="*/ 88506 h 86995"/>
              <a:gd name="T6" fmla="*/ 88556 w 86994"/>
              <a:gd name="T7" fmla="*/ 0 h 86995"/>
              <a:gd name="T8" fmla="*/ 0 w 86994"/>
              <a:gd name="T9" fmla="*/ 0 h 869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994" h="86995">
                <a:moveTo>
                  <a:pt x="0" y="0"/>
                </a:moveTo>
                <a:lnTo>
                  <a:pt x="0" y="86911"/>
                </a:lnTo>
                <a:lnTo>
                  <a:pt x="86950" y="86911"/>
                </a:lnTo>
                <a:lnTo>
                  <a:pt x="86950" y="0"/>
                </a:lnTo>
                <a:lnTo>
                  <a:pt x="0" y="0"/>
                </a:lnTo>
                <a:close/>
              </a:path>
            </a:pathLst>
          </a:custGeom>
          <a:noFill/>
          <a:ln w="10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45" name="object 122">
            <a:extLst>
              <a:ext uri="{FF2B5EF4-FFF2-40B4-BE49-F238E27FC236}">
                <a16:creationId xmlns:a16="http://schemas.microsoft.com/office/drawing/2014/main" id="{023DE7D6-1D77-A1EF-DE4A-0653B299C166}"/>
              </a:ext>
            </a:extLst>
          </p:cNvPr>
          <p:cNvSpPr>
            <a:spLocks/>
          </p:cNvSpPr>
          <p:nvPr/>
        </p:nvSpPr>
        <p:spPr bwMode="auto">
          <a:xfrm>
            <a:off x="1998663" y="3402013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46" name="object 123">
            <a:extLst>
              <a:ext uri="{FF2B5EF4-FFF2-40B4-BE49-F238E27FC236}">
                <a16:creationId xmlns:a16="http://schemas.microsoft.com/office/drawing/2014/main" id="{D3913B6D-431B-D5EC-B4AC-80CBF1F098B5}"/>
              </a:ext>
            </a:extLst>
          </p:cNvPr>
          <p:cNvSpPr>
            <a:spLocks/>
          </p:cNvSpPr>
          <p:nvPr/>
        </p:nvSpPr>
        <p:spPr bwMode="auto">
          <a:xfrm>
            <a:off x="2246313" y="3325813"/>
            <a:ext cx="85725" cy="85725"/>
          </a:xfrm>
          <a:custGeom>
            <a:avLst/>
            <a:gdLst>
              <a:gd name="T0" fmla="*/ 0 w 86994"/>
              <a:gd name="T1" fmla="*/ 0 h 86995"/>
              <a:gd name="T2" fmla="*/ 0 w 86994"/>
              <a:gd name="T3" fmla="*/ 80778 h 86995"/>
              <a:gd name="T4" fmla="*/ 80801 w 86994"/>
              <a:gd name="T5" fmla="*/ 80778 h 86995"/>
              <a:gd name="T6" fmla="*/ 80801 w 86994"/>
              <a:gd name="T7" fmla="*/ 0 h 86995"/>
              <a:gd name="T8" fmla="*/ 0 w 86994"/>
              <a:gd name="T9" fmla="*/ 0 h 869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994" h="86995">
                <a:moveTo>
                  <a:pt x="0" y="0"/>
                </a:moveTo>
                <a:lnTo>
                  <a:pt x="0" y="86941"/>
                </a:lnTo>
                <a:lnTo>
                  <a:pt x="86962" y="86941"/>
                </a:lnTo>
                <a:lnTo>
                  <a:pt x="86962" y="0"/>
                </a:lnTo>
                <a:lnTo>
                  <a:pt x="0" y="0"/>
                </a:lnTo>
                <a:close/>
              </a:path>
            </a:pathLst>
          </a:custGeom>
          <a:noFill/>
          <a:ln w="10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47" name="object 124">
            <a:extLst>
              <a:ext uri="{FF2B5EF4-FFF2-40B4-BE49-F238E27FC236}">
                <a16:creationId xmlns:a16="http://schemas.microsoft.com/office/drawing/2014/main" id="{1D03E337-D31B-42FC-5DD0-56ECFE8EECD1}"/>
              </a:ext>
            </a:extLst>
          </p:cNvPr>
          <p:cNvSpPr>
            <a:spLocks/>
          </p:cNvSpPr>
          <p:nvPr/>
        </p:nvSpPr>
        <p:spPr bwMode="auto">
          <a:xfrm>
            <a:off x="2289175" y="3368675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48" name="object 125">
            <a:extLst>
              <a:ext uri="{FF2B5EF4-FFF2-40B4-BE49-F238E27FC236}">
                <a16:creationId xmlns:a16="http://schemas.microsoft.com/office/drawing/2014/main" id="{02742007-C6CC-E9D3-5951-0D9031416068}"/>
              </a:ext>
            </a:extLst>
          </p:cNvPr>
          <p:cNvSpPr>
            <a:spLocks/>
          </p:cNvSpPr>
          <p:nvPr/>
        </p:nvSpPr>
        <p:spPr bwMode="auto">
          <a:xfrm>
            <a:off x="2554288" y="3281363"/>
            <a:ext cx="85725" cy="87312"/>
          </a:xfrm>
          <a:custGeom>
            <a:avLst/>
            <a:gdLst>
              <a:gd name="T0" fmla="*/ 0 w 86994"/>
              <a:gd name="T1" fmla="*/ 0 h 86995"/>
              <a:gd name="T2" fmla="*/ 0 w 86994"/>
              <a:gd name="T3" fmla="*/ 88506 h 86995"/>
              <a:gd name="T4" fmla="*/ 80790 w 86994"/>
              <a:gd name="T5" fmla="*/ 88506 h 86995"/>
              <a:gd name="T6" fmla="*/ 80790 w 86994"/>
              <a:gd name="T7" fmla="*/ 0 h 86995"/>
              <a:gd name="T8" fmla="*/ 0 w 86994"/>
              <a:gd name="T9" fmla="*/ 0 h 869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994" h="86995">
                <a:moveTo>
                  <a:pt x="0" y="0"/>
                </a:moveTo>
                <a:lnTo>
                  <a:pt x="0" y="86911"/>
                </a:lnTo>
                <a:lnTo>
                  <a:pt x="86950" y="86911"/>
                </a:lnTo>
                <a:lnTo>
                  <a:pt x="86950" y="0"/>
                </a:lnTo>
                <a:lnTo>
                  <a:pt x="0" y="0"/>
                </a:lnTo>
                <a:close/>
              </a:path>
            </a:pathLst>
          </a:custGeom>
          <a:noFill/>
          <a:ln w="10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49" name="object 126">
            <a:extLst>
              <a:ext uri="{FF2B5EF4-FFF2-40B4-BE49-F238E27FC236}">
                <a16:creationId xmlns:a16="http://schemas.microsoft.com/office/drawing/2014/main" id="{700CEB7D-0294-61F8-7605-E7E871B40D6B}"/>
              </a:ext>
            </a:extLst>
          </p:cNvPr>
          <p:cNvSpPr>
            <a:spLocks/>
          </p:cNvSpPr>
          <p:nvPr/>
        </p:nvSpPr>
        <p:spPr bwMode="auto">
          <a:xfrm>
            <a:off x="2597150" y="3325813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50" name="object 127">
            <a:extLst>
              <a:ext uri="{FF2B5EF4-FFF2-40B4-BE49-F238E27FC236}">
                <a16:creationId xmlns:a16="http://schemas.microsoft.com/office/drawing/2014/main" id="{C571390B-5B13-0195-3DC1-3D8D48A0B821}"/>
              </a:ext>
            </a:extLst>
          </p:cNvPr>
          <p:cNvSpPr>
            <a:spLocks/>
          </p:cNvSpPr>
          <p:nvPr/>
        </p:nvSpPr>
        <p:spPr bwMode="auto">
          <a:xfrm>
            <a:off x="2906713" y="3243263"/>
            <a:ext cx="87312" cy="87312"/>
          </a:xfrm>
          <a:custGeom>
            <a:avLst/>
            <a:gdLst>
              <a:gd name="T0" fmla="*/ 0 w 86994"/>
              <a:gd name="T1" fmla="*/ 0 h 86995"/>
              <a:gd name="T2" fmla="*/ 0 w 86994"/>
              <a:gd name="T3" fmla="*/ 88536 h 86995"/>
              <a:gd name="T4" fmla="*/ 88563 w 86994"/>
              <a:gd name="T5" fmla="*/ 88536 h 86995"/>
              <a:gd name="T6" fmla="*/ 88563 w 86994"/>
              <a:gd name="T7" fmla="*/ 0 h 86995"/>
              <a:gd name="T8" fmla="*/ 0 w 86994"/>
              <a:gd name="T9" fmla="*/ 0 h 869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994" h="86995">
                <a:moveTo>
                  <a:pt x="0" y="0"/>
                </a:moveTo>
                <a:lnTo>
                  <a:pt x="0" y="86941"/>
                </a:lnTo>
                <a:lnTo>
                  <a:pt x="86962" y="86941"/>
                </a:lnTo>
                <a:lnTo>
                  <a:pt x="86962" y="0"/>
                </a:lnTo>
                <a:lnTo>
                  <a:pt x="0" y="0"/>
                </a:lnTo>
                <a:close/>
              </a:path>
            </a:pathLst>
          </a:custGeom>
          <a:noFill/>
          <a:ln w="10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51" name="object 128">
            <a:extLst>
              <a:ext uri="{FF2B5EF4-FFF2-40B4-BE49-F238E27FC236}">
                <a16:creationId xmlns:a16="http://schemas.microsoft.com/office/drawing/2014/main" id="{C6014E7B-3FA3-5F14-F81D-7CB627B5833F}"/>
              </a:ext>
            </a:extLst>
          </p:cNvPr>
          <p:cNvSpPr>
            <a:spLocks/>
          </p:cNvSpPr>
          <p:nvPr/>
        </p:nvSpPr>
        <p:spPr bwMode="auto">
          <a:xfrm>
            <a:off x="2951163" y="3286125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52" name="object 129">
            <a:extLst>
              <a:ext uri="{FF2B5EF4-FFF2-40B4-BE49-F238E27FC236}">
                <a16:creationId xmlns:a16="http://schemas.microsoft.com/office/drawing/2014/main" id="{9C9FA87B-447A-656E-BA8D-F102AF6BCBC0}"/>
              </a:ext>
            </a:extLst>
          </p:cNvPr>
          <p:cNvSpPr>
            <a:spLocks/>
          </p:cNvSpPr>
          <p:nvPr/>
        </p:nvSpPr>
        <p:spPr bwMode="auto">
          <a:xfrm>
            <a:off x="3359150" y="3144838"/>
            <a:ext cx="87313" cy="87312"/>
          </a:xfrm>
          <a:custGeom>
            <a:avLst/>
            <a:gdLst>
              <a:gd name="T0" fmla="*/ 0 w 86995"/>
              <a:gd name="T1" fmla="*/ 0 h 86994"/>
              <a:gd name="T2" fmla="*/ 0 w 86995"/>
              <a:gd name="T3" fmla="*/ 88511 h 86994"/>
              <a:gd name="T4" fmla="*/ 88547 w 86995"/>
              <a:gd name="T5" fmla="*/ 88511 h 86994"/>
              <a:gd name="T6" fmla="*/ 88547 w 86995"/>
              <a:gd name="T7" fmla="*/ 0 h 86994"/>
              <a:gd name="T8" fmla="*/ 0 w 86995"/>
              <a:gd name="T9" fmla="*/ 0 h 869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995" h="86994">
                <a:moveTo>
                  <a:pt x="0" y="0"/>
                </a:moveTo>
                <a:lnTo>
                  <a:pt x="0" y="86911"/>
                </a:lnTo>
                <a:lnTo>
                  <a:pt x="86947" y="86911"/>
                </a:lnTo>
                <a:lnTo>
                  <a:pt x="86947" y="0"/>
                </a:lnTo>
                <a:lnTo>
                  <a:pt x="0" y="0"/>
                </a:lnTo>
                <a:close/>
              </a:path>
            </a:pathLst>
          </a:custGeom>
          <a:noFill/>
          <a:ln w="10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53" name="object 130">
            <a:extLst>
              <a:ext uri="{FF2B5EF4-FFF2-40B4-BE49-F238E27FC236}">
                <a16:creationId xmlns:a16="http://schemas.microsoft.com/office/drawing/2014/main" id="{A0F05903-9D37-756B-B5B0-A35F4A573F9E}"/>
              </a:ext>
            </a:extLst>
          </p:cNvPr>
          <p:cNvSpPr>
            <a:spLocks/>
          </p:cNvSpPr>
          <p:nvPr/>
        </p:nvSpPr>
        <p:spPr bwMode="auto">
          <a:xfrm>
            <a:off x="3402013" y="3187700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54" name="object 131">
            <a:extLst>
              <a:ext uri="{FF2B5EF4-FFF2-40B4-BE49-F238E27FC236}">
                <a16:creationId xmlns:a16="http://schemas.microsoft.com/office/drawing/2014/main" id="{BC174A4C-5798-529F-7A43-E3E7407FF573}"/>
              </a:ext>
            </a:extLst>
          </p:cNvPr>
          <p:cNvSpPr>
            <a:spLocks/>
          </p:cNvSpPr>
          <p:nvPr/>
        </p:nvSpPr>
        <p:spPr bwMode="auto">
          <a:xfrm>
            <a:off x="4478338" y="3017838"/>
            <a:ext cx="85725" cy="87312"/>
          </a:xfrm>
          <a:custGeom>
            <a:avLst/>
            <a:gdLst>
              <a:gd name="T0" fmla="*/ 0 w 86995"/>
              <a:gd name="T1" fmla="*/ 0 h 86994"/>
              <a:gd name="T2" fmla="*/ 0 w 86995"/>
              <a:gd name="T3" fmla="*/ 88511 h 86994"/>
              <a:gd name="T4" fmla="*/ 80811 w 86995"/>
              <a:gd name="T5" fmla="*/ 88511 h 86994"/>
              <a:gd name="T6" fmla="*/ 80811 w 86995"/>
              <a:gd name="T7" fmla="*/ 0 h 86994"/>
              <a:gd name="T8" fmla="*/ 0 w 86995"/>
              <a:gd name="T9" fmla="*/ 0 h 869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995" h="86994">
                <a:moveTo>
                  <a:pt x="0" y="0"/>
                </a:moveTo>
                <a:lnTo>
                  <a:pt x="0" y="86911"/>
                </a:lnTo>
                <a:lnTo>
                  <a:pt x="86977" y="86911"/>
                </a:lnTo>
                <a:lnTo>
                  <a:pt x="86977" y="0"/>
                </a:lnTo>
                <a:lnTo>
                  <a:pt x="0" y="0"/>
                </a:lnTo>
                <a:close/>
              </a:path>
            </a:pathLst>
          </a:custGeom>
          <a:noFill/>
          <a:ln w="10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55" name="object 132">
            <a:extLst>
              <a:ext uri="{FF2B5EF4-FFF2-40B4-BE49-F238E27FC236}">
                <a16:creationId xmlns:a16="http://schemas.microsoft.com/office/drawing/2014/main" id="{5ADB6AB1-6AC9-66FC-6A9A-C80018547186}"/>
              </a:ext>
            </a:extLst>
          </p:cNvPr>
          <p:cNvSpPr>
            <a:spLocks/>
          </p:cNvSpPr>
          <p:nvPr/>
        </p:nvSpPr>
        <p:spPr bwMode="auto">
          <a:xfrm>
            <a:off x="4521200" y="3060700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56" name="object 133">
            <a:extLst>
              <a:ext uri="{FF2B5EF4-FFF2-40B4-BE49-F238E27FC236}">
                <a16:creationId xmlns:a16="http://schemas.microsoft.com/office/drawing/2014/main" id="{6ED057CF-412A-C43F-F2EA-5C35964D1A1A}"/>
              </a:ext>
            </a:extLst>
          </p:cNvPr>
          <p:cNvSpPr>
            <a:spLocks/>
          </p:cNvSpPr>
          <p:nvPr/>
        </p:nvSpPr>
        <p:spPr bwMode="auto">
          <a:xfrm>
            <a:off x="4364038" y="2371725"/>
            <a:ext cx="87312" cy="85725"/>
          </a:xfrm>
          <a:custGeom>
            <a:avLst/>
            <a:gdLst>
              <a:gd name="T0" fmla="*/ 0 w 86995"/>
              <a:gd name="T1" fmla="*/ 0 h 86994"/>
              <a:gd name="T2" fmla="*/ 0 w 86995"/>
              <a:gd name="T3" fmla="*/ 80755 h 86994"/>
              <a:gd name="T4" fmla="*/ 88542 w 86995"/>
              <a:gd name="T5" fmla="*/ 80755 h 86994"/>
              <a:gd name="T6" fmla="*/ 88542 w 86995"/>
              <a:gd name="T7" fmla="*/ 0 h 86994"/>
              <a:gd name="T8" fmla="*/ 0 w 86995"/>
              <a:gd name="T9" fmla="*/ 0 h 869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995" h="86994">
                <a:moveTo>
                  <a:pt x="0" y="0"/>
                </a:moveTo>
                <a:lnTo>
                  <a:pt x="0" y="86911"/>
                </a:lnTo>
                <a:lnTo>
                  <a:pt x="86947" y="86911"/>
                </a:lnTo>
                <a:lnTo>
                  <a:pt x="86947" y="0"/>
                </a:lnTo>
                <a:lnTo>
                  <a:pt x="0" y="0"/>
                </a:lnTo>
                <a:close/>
              </a:path>
            </a:pathLst>
          </a:custGeom>
          <a:noFill/>
          <a:ln w="103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57" name="object 134">
            <a:extLst>
              <a:ext uri="{FF2B5EF4-FFF2-40B4-BE49-F238E27FC236}">
                <a16:creationId xmlns:a16="http://schemas.microsoft.com/office/drawing/2014/main" id="{2753AA10-31E4-ABEF-EFC3-F7E77BD6F09C}"/>
              </a:ext>
            </a:extLst>
          </p:cNvPr>
          <p:cNvSpPr>
            <a:spLocks/>
          </p:cNvSpPr>
          <p:nvPr/>
        </p:nvSpPr>
        <p:spPr bwMode="auto">
          <a:xfrm>
            <a:off x="4408488" y="2414588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58" name="object 135">
            <a:extLst>
              <a:ext uri="{FF2B5EF4-FFF2-40B4-BE49-F238E27FC236}">
                <a16:creationId xmlns:a16="http://schemas.microsoft.com/office/drawing/2014/main" id="{E1913C7C-0D14-2414-0911-423A58BFF21F}"/>
              </a:ext>
            </a:extLst>
          </p:cNvPr>
          <p:cNvSpPr>
            <a:spLocks/>
          </p:cNvSpPr>
          <p:nvPr/>
        </p:nvSpPr>
        <p:spPr bwMode="auto">
          <a:xfrm>
            <a:off x="1390650" y="3900488"/>
            <a:ext cx="387350" cy="85725"/>
          </a:xfrm>
          <a:custGeom>
            <a:avLst/>
            <a:gdLst>
              <a:gd name="T0" fmla="*/ 392184 w 386080"/>
              <a:gd name="T1" fmla="*/ 0 h 85725"/>
              <a:gd name="T2" fmla="*/ 0 w 386080"/>
              <a:gd name="T3" fmla="*/ 31729 h 85725"/>
              <a:gd name="T4" fmla="*/ 0 w 386080"/>
              <a:gd name="T5" fmla="*/ 85545 h 85725"/>
              <a:gd name="T6" fmla="*/ 392184 w 386080"/>
              <a:gd name="T7" fmla="*/ 52422 h 85725"/>
              <a:gd name="T8" fmla="*/ 392184 w 386080"/>
              <a:gd name="T9" fmla="*/ 0 h 857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6080" h="85725">
                <a:moveTo>
                  <a:pt x="385797" y="0"/>
                </a:moveTo>
                <a:lnTo>
                  <a:pt x="0" y="31729"/>
                </a:lnTo>
                <a:lnTo>
                  <a:pt x="0" y="85545"/>
                </a:lnTo>
                <a:lnTo>
                  <a:pt x="385797" y="52422"/>
                </a:lnTo>
                <a:lnTo>
                  <a:pt x="385797" y="0"/>
                </a:lnTo>
                <a:close/>
              </a:path>
            </a:pathLst>
          </a:custGeom>
          <a:solidFill>
            <a:srgbClr val="BA54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59" name="object 136">
            <a:extLst>
              <a:ext uri="{FF2B5EF4-FFF2-40B4-BE49-F238E27FC236}">
                <a16:creationId xmlns:a16="http://schemas.microsoft.com/office/drawing/2014/main" id="{7ED3DCCA-8AAE-0D52-F44F-8E6DBCDB7245}"/>
              </a:ext>
            </a:extLst>
          </p:cNvPr>
          <p:cNvSpPr>
            <a:spLocks/>
          </p:cNvSpPr>
          <p:nvPr/>
        </p:nvSpPr>
        <p:spPr bwMode="auto">
          <a:xfrm>
            <a:off x="1778000" y="3900488"/>
            <a:ext cx="222250" cy="52387"/>
          </a:xfrm>
          <a:custGeom>
            <a:avLst/>
            <a:gdLst>
              <a:gd name="T0" fmla="*/ 222217 w 222250"/>
              <a:gd name="T1" fmla="*/ 0 h 53339"/>
              <a:gd name="T2" fmla="*/ 0 w 222250"/>
              <a:gd name="T3" fmla="*/ 632 h 53339"/>
              <a:gd name="T4" fmla="*/ 0 w 222250"/>
              <a:gd name="T5" fmla="*/ 48541 h 53339"/>
              <a:gd name="T6" fmla="*/ 222217 w 222250"/>
              <a:gd name="T7" fmla="*/ 39084 h 53339"/>
              <a:gd name="T8" fmla="*/ 222217 w 222250"/>
              <a:gd name="T9" fmla="*/ 0 h 533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2250" h="53339">
                <a:moveTo>
                  <a:pt x="222217" y="0"/>
                </a:moveTo>
                <a:lnTo>
                  <a:pt x="0" y="691"/>
                </a:lnTo>
                <a:lnTo>
                  <a:pt x="0" y="53114"/>
                </a:lnTo>
                <a:lnTo>
                  <a:pt x="222217" y="42766"/>
                </a:lnTo>
                <a:lnTo>
                  <a:pt x="222217" y="0"/>
                </a:lnTo>
                <a:close/>
              </a:path>
            </a:pathLst>
          </a:custGeom>
          <a:solidFill>
            <a:srgbClr val="BA54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60" name="object 137">
            <a:extLst>
              <a:ext uri="{FF2B5EF4-FFF2-40B4-BE49-F238E27FC236}">
                <a16:creationId xmlns:a16="http://schemas.microsoft.com/office/drawing/2014/main" id="{ABC2C137-81DE-8F0D-740A-7EEFE8CBB583}"/>
              </a:ext>
            </a:extLst>
          </p:cNvPr>
          <p:cNvSpPr>
            <a:spLocks/>
          </p:cNvSpPr>
          <p:nvPr/>
        </p:nvSpPr>
        <p:spPr bwMode="auto">
          <a:xfrm>
            <a:off x="1998663" y="3871913"/>
            <a:ext cx="290512" cy="71437"/>
          </a:xfrm>
          <a:custGeom>
            <a:avLst/>
            <a:gdLst>
              <a:gd name="T0" fmla="*/ 291462 w 290194"/>
              <a:gd name="T1" fmla="*/ 0 h 70485"/>
              <a:gd name="T2" fmla="*/ 0 w 290194"/>
              <a:gd name="T3" fmla="*/ 29514 h 70485"/>
              <a:gd name="T4" fmla="*/ 0 w 290194"/>
              <a:gd name="T5" fmla="*/ 75247 h 70485"/>
              <a:gd name="T6" fmla="*/ 291462 w 290194"/>
              <a:gd name="T7" fmla="*/ 45747 h 70485"/>
              <a:gd name="T8" fmla="*/ 291462 w 290194"/>
              <a:gd name="T9" fmla="*/ 0 h 704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0194" h="70485">
                <a:moveTo>
                  <a:pt x="289870" y="0"/>
                </a:moveTo>
                <a:lnTo>
                  <a:pt x="0" y="27599"/>
                </a:lnTo>
                <a:lnTo>
                  <a:pt x="0" y="70366"/>
                </a:lnTo>
                <a:lnTo>
                  <a:pt x="289870" y="42778"/>
                </a:lnTo>
                <a:lnTo>
                  <a:pt x="289870" y="0"/>
                </a:lnTo>
                <a:close/>
              </a:path>
            </a:pathLst>
          </a:custGeom>
          <a:solidFill>
            <a:srgbClr val="BA54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61" name="object 138">
            <a:extLst>
              <a:ext uri="{FF2B5EF4-FFF2-40B4-BE49-F238E27FC236}">
                <a16:creationId xmlns:a16="http://schemas.microsoft.com/office/drawing/2014/main" id="{2C49D669-D622-3A1F-A114-73DB2F91897D}"/>
              </a:ext>
            </a:extLst>
          </p:cNvPr>
          <p:cNvSpPr>
            <a:spLocks/>
          </p:cNvSpPr>
          <p:nvPr/>
        </p:nvSpPr>
        <p:spPr bwMode="auto">
          <a:xfrm>
            <a:off x="2289175" y="3824288"/>
            <a:ext cx="307975" cy="90487"/>
          </a:xfrm>
          <a:custGeom>
            <a:avLst/>
            <a:gdLst>
              <a:gd name="T0" fmla="*/ 307811 w 307975"/>
              <a:gd name="T1" fmla="*/ 0 h 91439"/>
              <a:gd name="T2" fmla="*/ 0 w 307975"/>
              <a:gd name="T3" fmla="*/ 45827 h 91439"/>
              <a:gd name="T4" fmla="*/ 0 w 307975"/>
              <a:gd name="T5" fmla="*/ 86425 h 91439"/>
              <a:gd name="T6" fmla="*/ 307811 w 307975"/>
              <a:gd name="T7" fmla="*/ 37973 h 91439"/>
              <a:gd name="T8" fmla="*/ 307811 w 307975"/>
              <a:gd name="T9" fmla="*/ 0 h 914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7975" h="91439">
                <a:moveTo>
                  <a:pt x="307811" y="0"/>
                </a:moveTo>
                <a:lnTo>
                  <a:pt x="0" y="48289"/>
                </a:lnTo>
                <a:lnTo>
                  <a:pt x="0" y="91068"/>
                </a:lnTo>
                <a:lnTo>
                  <a:pt x="307811" y="40014"/>
                </a:lnTo>
                <a:lnTo>
                  <a:pt x="307811" y="0"/>
                </a:lnTo>
                <a:close/>
              </a:path>
            </a:pathLst>
          </a:custGeom>
          <a:solidFill>
            <a:srgbClr val="BA54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62" name="object 139">
            <a:extLst>
              <a:ext uri="{FF2B5EF4-FFF2-40B4-BE49-F238E27FC236}">
                <a16:creationId xmlns:a16="http://schemas.microsoft.com/office/drawing/2014/main" id="{D6894A5F-2716-F586-9951-D5A4501D4CC0}"/>
              </a:ext>
            </a:extLst>
          </p:cNvPr>
          <p:cNvSpPr>
            <a:spLocks/>
          </p:cNvSpPr>
          <p:nvPr/>
        </p:nvSpPr>
        <p:spPr bwMode="auto">
          <a:xfrm>
            <a:off x="2597150" y="3773488"/>
            <a:ext cx="354013" cy="90487"/>
          </a:xfrm>
          <a:custGeom>
            <a:avLst/>
            <a:gdLst>
              <a:gd name="T0" fmla="*/ 354951 w 353694"/>
              <a:gd name="T1" fmla="*/ 0 h 90804"/>
              <a:gd name="T2" fmla="*/ 0 w 353694"/>
              <a:gd name="T3" fmla="*/ 49476 h 90804"/>
              <a:gd name="T4" fmla="*/ 0 w 353694"/>
              <a:gd name="T5" fmla="*/ 88799 h 90804"/>
              <a:gd name="T6" fmla="*/ 354951 w 353694"/>
              <a:gd name="T7" fmla="*/ 41345 h 90804"/>
              <a:gd name="T8" fmla="*/ 354951 w 353694"/>
              <a:gd name="T9" fmla="*/ 0 h 9080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53694" h="90804">
                <a:moveTo>
                  <a:pt x="353354" y="0"/>
                </a:moveTo>
                <a:lnTo>
                  <a:pt x="0" y="50349"/>
                </a:lnTo>
                <a:lnTo>
                  <a:pt x="0" y="90364"/>
                </a:lnTo>
                <a:lnTo>
                  <a:pt x="353354" y="42074"/>
                </a:lnTo>
                <a:lnTo>
                  <a:pt x="353354" y="0"/>
                </a:lnTo>
                <a:close/>
              </a:path>
            </a:pathLst>
          </a:custGeom>
          <a:solidFill>
            <a:srgbClr val="BA54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63" name="object 140">
            <a:extLst>
              <a:ext uri="{FF2B5EF4-FFF2-40B4-BE49-F238E27FC236}">
                <a16:creationId xmlns:a16="http://schemas.microsoft.com/office/drawing/2014/main" id="{3F03CB54-A1F9-5CD2-1512-FD8867C0A388}"/>
              </a:ext>
            </a:extLst>
          </p:cNvPr>
          <p:cNvSpPr>
            <a:spLocks/>
          </p:cNvSpPr>
          <p:nvPr/>
        </p:nvSpPr>
        <p:spPr bwMode="auto">
          <a:xfrm>
            <a:off x="2951163" y="3630613"/>
            <a:ext cx="450850" cy="185737"/>
          </a:xfrm>
          <a:custGeom>
            <a:avLst/>
            <a:gdLst>
              <a:gd name="T0" fmla="*/ 445734 w 452120"/>
              <a:gd name="T1" fmla="*/ 0 h 185420"/>
              <a:gd name="T2" fmla="*/ 0 w 452120"/>
              <a:gd name="T3" fmla="*/ 144023 h 185420"/>
              <a:gd name="T4" fmla="*/ 0 w 452120"/>
              <a:gd name="T5" fmla="*/ 186459 h 185420"/>
              <a:gd name="T6" fmla="*/ 445734 w 452120"/>
              <a:gd name="T7" fmla="*/ 75839 h 185420"/>
              <a:gd name="T8" fmla="*/ 445734 w 452120"/>
              <a:gd name="T9" fmla="*/ 0 h 1854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52120" h="185420">
                <a:moveTo>
                  <a:pt x="452048" y="0"/>
                </a:moveTo>
                <a:lnTo>
                  <a:pt x="0" y="142798"/>
                </a:lnTo>
                <a:lnTo>
                  <a:pt x="0" y="184873"/>
                </a:lnTo>
                <a:lnTo>
                  <a:pt x="452048" y="75194"/>
                </a:lnTo>
                <a:lnTo>
                  <a:pt x="452048" y="0"/>
                </a:lnTo>
                <a:close/>
              </a:path>
            </a:pathLst>
          </a:custGeom>
          <a:solidFill>
            <a:srgbClr val="BA54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64" name="object 141">
            <a:extLst>
              <a:ext uri="{FF2B5EF4-FFF2-40B4-BE49-F238E27FC236}">
                <a16:creationId xmlns:a16="http://schemas.microsoft.com/office/drawing/2014/main" id="{EEC96C53-5A85-8207-F28F-BEE8BFBB90B9}"/>
              </a:ext>
            </a:extLst>
          </p:cNvPr>
          <p:cNvSpPr>
            <a:spLocks/>
          </p:cNvSpPr>
          <p:nvPr/>
        </p:nvSpPr>
        <p:spPr bwMode="auto">
          <a:xfrm>
            <a:off x="3402013" y="3465513"/>
            <a:ext cx="1119187" cy="241300"/>
          </a:xfrm>
          <a:custGeom>
            <a:avLst/>
            <a:gdLst>
              <a:gd name="T0" fmla="*/ 1120322 w 1118870"/>
              <a:gd name="T1" fmla="*/ 0 h 240664"/>
              <a:gd name="T2" fmla="*/ 0 w 1118870"/>
              <a:gd name="T3" fmla="*/ 167086 h 240664"/>
              <a:gd name="T4" fmla="*/ 0 w 1118870"/>
              <a:gd name="T5" fmla="*/ 243279 h 240664"/>
              <a:gd name="T6" fmla="*/ 1120322 w 1118870"/>
              <a:gd name="T7" fmla="*/ 53832 h 240664"/>
              <a:gd name="T8" fmla="*/ 1120322 w 1118870"/>
              <a:gd name="T9" fmla="*/ 0 h 2406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18870" h="240664">
                <a:moveTo>
                  <a:pt x="1118737" y="0"/>
                </a:moveTo>
                <a:lnTo>
                  <a:pt x="0" y="164896"/>
                </a:lnTo>
                <a:lnTo>
                  <a:pt x="0" y="240090"/>
                </a:lnTo>
                <a:lnTo>
                  <a:pt x="1118737" y="53126"/>
                </a:lnTo>
                <a:lnTo>
                  <a:pt x="1118737" y="0"/>
                </a:lnTo>
                <a:close/>
              </a:path>
            </a:pathLst>
          </a:custGeom>
          <a:solidFill>
            <a:srgbClr val="BA54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65" name="object 142">
            <a:extLst>
              <a:ext uri="{FF2B5EF4-FFF2-40B4-BE49-F238E27FC236}">
                <a16:creationId xmlns:a16="http://schemas.microsoft.com/office/drawing/2014/main" id="{C9F50592-CF63-2263-B2FC-6D1EE2343D5B}"/>
              </a:ext>
            </a:extLst>
          </p:cNvPr>
          <p:cNvSpPr>
            <a:spLocks/>
          </p:cNvSpPr>
          <p:nvPr/>
        </p:nvSpPr>
        <p:spPr bwMode="auto">
          <a:xfrm>
            <a:off x="3402013" y="3465513"/>
            <a:ext cx="1119187" cy="239712"/>
          </a:xfrm>
          <a:custGeom>
            <a:avLst/>
            <a:gdLst>
              <a:gd name="T0" fmla="*/ 0 w 1118870"/>
              <a:gd name="T1" fmla="*/ 163777 h 240029"/>
              <a:gd name="T2" fmla="*/ 0 w 1118870"/>
              <a:gd name="T3" fmla="*/ 238460 h 240029"/>
              <a:gd name="T4" fmla="*/ 1120313 w 1118870"/>
              <a:gd name="T5" fmla="*/ 52735 h 240029"/>
              <a:gd name="T6" fmla="*/ 1120313 w 1118870"/>
              <a:gd name="T7" fmla="*/ 0 h 24002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18870" h="240029">
                <a:moveTo>
                  <a:pt x="0" y="164863"/>
                </a:moveTo>
                <a:lnTo>
                  <a:pt x="0" y="240041"/>
                </a:lnTo>
                <a:lnTo>
                  <a:pt x="1118728" y="53085"/>
                </a:lnTo>
                <a:lnTo>
                  <a:pt x="1118728" y="0"/>
                </a:lnTo>
              </a:path>
            </a:pathLst>
          </a:custGeom>
          <a:noFill/>
          <a:ln w="3175">
            <a:solidFill>
              <a:srgbClr val="BA54D4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66" name="object 143">
            <a:extLst>
              <a:ext uri="{FF2B5EF4-FFF2-40B4-BE49-F238E27FC236}">
                <a16:creationId xmlns:a16="http://schemas.microsoft.com/office/drawing/2014/main" id="{501FB1B4-A00E-34A3-A4A6-DCBF22F527BD}"/>
              </a:ext>
            </a:extLst>
          </p:cNvPr>
          <p:cNvSpPr>
            <a:spLocks/>
          </p:cNvSpPr>
          <p:nvPr/>
        </p:nvSpPr>
        <p:spPr bwMode="auto">
          <a:xfrm>
            <a:off x="4187825" y="2620963"/>
            <a:ext cx="441325" cy="0"/>
          </a:xfrm>
          <a:custGeom>
            <a:avLst/>
            <a:gdLst>
              <a:gd name="T0" fmla="*/ 0 w 441325"/>
              <a:gd name="T1" fmla="*/ 441016 w 44132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41325">
                <a:moveTo>
                  <a:pt x="0" y="0"/>
                </a:moveTo>
                <a:lnTo>
                  <a:pt x="441016" y="0"/>
                </a:lnTo>
              </a:path>
            </a:pathLst>
          </a:custGeom>
          <a:noFill/>
          <a:ln w="1035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67" name="object 144">
            <a:extLst>
              <a:ext uri="{FF2B5EF4-FFF2-40B4-BE49-F238E27FC236}">
                <a16:creationId xmlns:a16="http://schemas.microsoft.com/office/drawing/2014/main" id="{709C5227-BD8D-88A4-73C1-0EA16D21FBF7}"/>
              </a:ext>
            </a:extLst>
          </p:cNvPr>
          <p:cNvSpPr>
            <a:spLocks/>
          </p:cNvSpPr>
          <p:nvPr/>
        </p:nvSpPr>
        <p:spPr bwMode="auto">
          <a:xfrm>
            <a:off x="4187825" y="2600325"/>
            <a:ext cx="0" cy="42863"/>
          </a:xfrm>
          <a:custGeom>
            <a:avLst/>
            <a:gdLst>
              <a:gd name="T0" fmla="*/ 0 h 43180"/>
              <a:gd name="T1" fmla="*/ 41207 h 4318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180">
                <a:moveTo>
                  <a:pt x="0" y="0"/>
                </a:moveTo>
                <a:lnTo>
                  <a:pt x="0" y="42754"/>
                </a:lnTo>
              </a:path>
            </a:pathLst>
          </a:custGeom>
          <a:noFill/>
          <a:ln w="1034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68" name="object 145">
            <a:extLst>
              <a:ext uri="{FF2B5EF4-FFF2-40B4-BE49-F238E27FC236}">
                <a16:creationId xmlns:a16="http://schemas.microsoft.com/office/drawing/2014/main" id="{2F04B250-A91A-D073-0BAD-218FD5A80BBE}"/>
              </a:ext>
            </a:extLst>
          </p:cNvPr>
          <p:cNvSpPr>
            <a:spLocks/>
          </p:cNvSpPr>
          <p:nvPr/>
        </p:nvSpPr>
        <p:spPr bwMode="auto">
          <a:xfrm>
            <a:off x="4629150" y="2600325"/>
            <a:ext cx="0" cy="42863"/>
          </a:xfrm>
          <a:custGeom>
            <a:avLst/>
            <a:gdLst>
              <a:gd name="T0" fmla="*/ 0 h 43180"/>
              <a:gd name="T1" fmla="*/ 41207 h 4318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180">
                <a:moveTo>
                  <a:pt x="0" y="0"/>
                </a:moveTo>
                <a:lnTo>
                  <a:pt x="0" y="42754"/>
                </a:lnTo>
              </a:path>
            </a:pathLst>
          </a:custGeom>
          <a:noFill/>
          <a:ln w="1034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69" name="object 146">
            <a:extLst>
              <a:ext uri="{FF2B5EF4-FFF2-40B4-BE49-F238E27FC236}">
                <a16:creationId xmlns:a16="http://schemas.microsoft.com/office/drawing/2014/main" id="{ED8BC793-8ABD-BC6D-2CB2-8E319B67FBC7}"/>
              </a:ext>
            </a:extLst>
          </p:cNvPr>
          <p:cNvSpPr>
            <a:spLocks/>
          </p:cNvSpPr>
          <p:nvPr/>
        </p:nvSpPr>
        <p:spPr bwMode="auto">
          <a:xfrm>
            <a:off x="1385888" y="3959225"/>
            <a:ext cx="11112" cy="0"/>
          </a:xfrm>
          <a:custGeom>
            <a:avLst/>
            <a:gdLst>
              <a:gd name="T0" fmla="*/ 0 w 10794"/>
              <a:gd name="T1" fmla="*/ 11965 w 1079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794">
                <a:moveTo>
                  <a:pt x="0" y="0"/>
                </a:moveTo>
                <a:lnTo>
                  <a:pt x="10348" y="0"/>
                </a:lnTo>
              </a:path>
            </a:pathLst>
          </a:custGeom>
          <a:noFill/>
          <a:ln w="2000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70" name="object 147">
            <a:extLst>
              <a:ext uri="{FF2B5EF4-FFF2-40B4-BE49-F238E27FC236}">
                <a16:creationId xmlns:a16="http://schemas.microsoft.com/office/drawing/2014/main" id="{728A913B-275F-71B7-3B8B-CB18BD2D51CE}"/>
              </a:ext>
            </a:extLst>
          </p:cNvPr>
          <p:cNvSpPr>
            <a:spLocks/>
          </p:cNvSpPr>
          <p:nvPr/>
        </p:nvSpPr>
        <p:spPr bwMode="auto">
          <a:xfrm>
            <a:off x="1370013" y="3968750"/>
            <a:ext cx="42862" cy="0"/>
          </a:xfrm>
          <a:custGeom>
            <a:avLst/>
            <a:gdLst>
              <a:gd name="T0" fmla="*/ 0 w 43180"/>
              <a:gd name="T1" fmla="*/ 41237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0" y="0"/>
                </a:moveTo>
                <a:lnTo>
                  <a:pt x="42790" y="0"/>
                </a:lnTo>
              </a:path>
            </a:pathLst>
          </a:custGeom>
          <a:noFill/>
          <a:ln w="1035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71" name="object 148">
            <a:extLst>
              <a:ext uri="{FF2B5EF4-FFF2-40B4-BE49-F238E27FC236}">
                <a16:creationId xmlns:a16="http://schemas.microsoft.com/office/drawing/2014/main" id="{1195FDDC-51FC-347F-2D38-9E7AB244D21E}"/>
              </a:ext>
            </a:extLst>
          </p:cNvPr>
          <p:cNvSpPr>
            <a:spLocks/>
          </p:cNvSpPr>
          <p:nvPr/>
        </p:nvSpPr>
        <p:spPr bwMode="auto">
          <a:xfrm>
            <a:off x="1370013" y="3949700"/>
            <a:ext cx="42862" cy="0"/>
          </a:xfrm>
          <a:custGeom>
            <a:avLst/>
            <a:gdLst>
              <a:gd name="T0" fmla="*/ 0 w 43180"/>
              <a:gd name="T1" fmla="*/ 41237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0" y="0"/>
                </a:moveTo>
                <a:lnTo>
                  <a:pt x="42790" y="0"/>
                </a:lnTo>
              </a:path>
            </a:pathLst>
          </a:custGeom>
          <a:noFill/>
          <a:ln w="1035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72" name="object 149">
            <a:extLst>
              <a:ext uri="{FF2B5EF4-FFF2-40B4-BE49-F238E27FC236}">
                <a16:creationId xmlns:a16="http://schemas.microsoft.com/office/drawing/2014/main" id="{3C605213-C414-D310-4490-BCCFE72BA048}"/>
              </a:ext>
            </a:extLst>
          </p:cNvPr>
          <p:cNvSpPr>
            <a:spLocks/>
          </p:cNvSpPr>
          <p:nvPr/>
        </p:nvSpPr>
        <p:spPr bwMode="auto">
          <a:xfrm>
            <a:off x="1771650" y="3927475"/>
            <a:ext cx="11113" cy="0"/>
          </a:xfrm>
          <a:custGeom>
            <a:avLst/>
            <a:gdLst>
              <a:gd name="T0" fmla="*/ 0 w 10794"/>
              <a:gd name="T1" fmla="*/ 11971 w 1079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794">
                <a:moveTo>
                  <a:pt x="0" y="0"/>
                </a:moveTo>
                <a:lnTo>
                  <a:pt x="10348" y="0"/>
                </a:lnTo>
              </a:path>
            </a:pathLst>
          </a:custGeom>
          <a:noFill/>
          <a:ln w="1656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73" name="object 150">
            <a:extLst>
              <a:ext uri="{FF2B5EF4-FFF2-40B4-BE49-F238E27FC236}">
                <a16:creationId xmlns:a16="http://schemas.microsoft.com/office/drawing/2014/main" id="{B91D56FD-5402-F20E-AA92-202E8A3A10CC}"/>
              </a:ext>
            </a:extLst>
          </p:cNvPr>
          <p:cNvSpPr>
            <a:spLocks/>
          </p:cNvSpPr>
          <p:nvPr/>
        </p:nvSpPr>
        <p:spPr bwMode="auto">
          <a:xfrm>
            <a:off x="1755775" y="3927475"/>
            <a:ext cx="42863" cy="0"/>
          </a:xfrm>
          <a:custGeom>
            <a:avLst/>
            <a:gdLst>
              <a:gd name="T0" fmla="*/ 41234 w 43180"/>
              <a:gd name="T1" fmla="*/ 0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42781" y="0"/>
                </a:moveTo>
                <a:lnTo>
                  <a:pt x="0" y="0"/>
                </a:lnTo>
              </a:path>
            </a:pathLst>
          </a:custGeom>
          <a:noFill/>
          <a:ln w="2692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74" name="object 151">
            <a:extLst>
              <a:ext uri="{FF2B5EF4-FFF2-40B4-BE49-F238E27FC236}">
                <a16:creationId xmlns:a16="http://schemas.microsoft.com/office/drawing/2014/main" id="{80DA0752-27BB-28FF-43D2-55BAFA1665B2}"/>
              </a:ext>
            </a:extLst>
          </p:cNvPr>
          <p:cNvSpPr>
            <a:spLocks/>
          </p:cNvSpPr>
          <p:nvPr/>
        </p:nvSpPr>
        <p:spPr bwMode="auto">
          <a:xfrm>
            <a:off x="1993900" y="3921125"/>
            <a:ext cx="11113" cy="0"/>
          </a:xfrm>
          <a:custGeom>
            <a:avLst/>
            <a:gdLst>
              <a:gd name="T0" fmla="*/ 0 w 10794"/>
              <a:gd name="T1" fmla="*/ 11971 w 1079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794">
                <a:moveTo>
                  <a:pt x="0" y="0"/>
                </a:moveTo>
                <a:lnTo>
                  <a:pt x="10348" y="0"/>
                </a:lnTo>
              </a:path>
            </a:pathLst>
          </a:custGeom>
          <a:noFill/>
          <a:ln w="13106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75" name="object 152">
            <a:extLst>
              <a:ext uri="{FF2B5EF4-FFF2-40B4-BE49-F238E27FC236}">
                <a16:creationId xmlns:a16="http://schemas.microsoft.com/office/drawing/2014/main" id="{1BCA9447-1F1C-870D-D201-7B7C3A6E37BF}"/>
              </a:ext>
            </a:extLst>
          </p:cNvPr>
          <p:cNvSpPr>
            <a:spLocks/>
          </p:cNvSpPr>
          <p:nvPr/>
        </p:nvSpPr>
        <p:spPr bwMode="auto">
          <a:xfrm>
            <a:off x="1978025" y="3921125"/>
            <a:ext cx="42863" cy="0"/>
          </a:xfrm>
          <a:custGeom>
            <a:avLst/>
            <a:gdLst>
              <a:gd name="T0" fmla="*/ 41231 w 43180"/>
              <a:gd name="T1" fmla="*/ 0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42778" y="0"/>
                </a:moveTo>
                <a:lnTo>
                  <a:pt x="0" y="0"/>
                </a:lnTo>
              </a:path>
            </a:pathLst>
          </a:custGeom>
          <a:noFill/>
          <a:ln w="2346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76" name="object 153">
            <a:extLst>
              <a:ext uri="{FF2B5EF4-FFF2-40B4-BE49-F238E27FC236}">
                <a16:creationId xmlns:a16="http://schemas.microsoft.com/office/drawing/2014/main" id="{8F155EB8-6450-6137-1018-D84310B140F8}"/>
              </a:ext>
            </a:extLst>
          </p:cNvPr>
          <p:cNvSpPr>
            <a:spLocks/>
          </p:cNvSpPr>
          <p:nvPr/>
        </p:nvSpPr>
        <p:spPr bwMode="auto">
          <a:xfrm>
            <a:off x="2284413" y="3894138"/>
            <a:ext cx="11112" cy="0"/>
          </a:xfrm>
          <a:custGeom>
            <a:avLst/>
            <a:gdLst>
              <a:gd name="T0" fmla="*/ 0 w 10794"/>
              <a:gd name="T1" fmla="*/ 11965 w 1079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794">
                <a:moveTo>
                  <a:pt x="0" y="0"/>
                </a:moveTo>
                <a:lnTo>
                  <a:pt x="10348" y="0"/>
                </a:lnTo>
              </a:path>
            </a:pathLst>
          </a:custGeom>
          <a:noFill/>
          <a:ln w="1241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77" name="object 154">
            <a:extLst>
              <a:ext uri="{FF2B5EF4-FFF2-40B4-BE49-F238E27FC236}">
                <a16:creationId xmlns:a16="http://schemas.microsoft.com/office/drawing/2014/main" id="{FF2A31F7-E2E9-713A-7639-C40BABE4DF9E}"/>
              </a:ext>
            </a:extLst>
          </p:cNvPr>
          <p:cNvSpPr>
            <a:spLocks/>
          </p:cNvSpPr>
          <p:nvPr/>
        </p:nvSpPr>
        <p:spPr bwMode="auto">
          <a:xfrm>
            <a:off x="2268538" y="3894138"/>
            <a:ext cx="42862" cy="0"/>
          </a:xfrm>
          <a:custGeom>
            <a:avLst/>
            <a:gdLst>
              <a:gd name="T0" fmla="*/ 41237 w 43180"/>
              <a:gd name="T1" fmla="*/ 0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42790" y="0"/>
                </a:moveTo>
                <a:lnTo>
                  <a:pt x="0" y="0"/>
                </a:lnTo>
              </a:path>
            </a:pathLst>
          </a:custGeom>
          <a:noFill/>
          <a:ln w="227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78" name="object 155">
            <a:extLst>
              <a:ext uri="{FF2B5EF4-FFF2-40B4-BE49-F238E27FC236}">
                <a16:creationId xmlns:a16="http://schemas.microsoft.com/office/drawing/2014/main" id="{3FB73B1E-8BB8-2DD1-950D-5DCA8843688E}"/>
              </a:ext>
            </a:extLst>
          </p:cNvPr>
          <p:cNvSpPr>
            <a:spLocks/>
          </p:cNvSpPr>
          <p:nvPr/>
        </p:nvSpPr>
        <p:spPr bwMode="auto">
          <a:xfrm>
            <a:off x="2592388" y="3843338"/>
            <a:ext cx="11112" cy="0"/>
          </a:xfrm>
          <a:custGeom>
            <a:avLst/>
            <a:gdLst>
              <a:gd name="T0" fmla="*/ 0 w 10794"/>
              <a:gd name="T1" fmla="*/ 11965 w 1079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794">
                <a:moveTo>
                  <a:pt x="0" y="0"/>
                </a:moveTo>
                <a:lnTo>
                  <a:pt x="10348" y="0"/>
                </a:lnTo>
              </a:path>
            </a:pathLst>
          </a:custGeom>
          <a:noFill/>
          <a:ln w="1241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79" name="object 156">
            <a:extLst>
              <a:ext uri="{FF2B5EF4-FFF2-40B4-BE49-F238E27FC236}">
                <a16:creationId xmlns:a16="http://schemas.microsoft.com/office/drawing/2014/main" id="{FBE79CF4-1D3F-FDF9-B473-127699DC95BA}"/>
              </a:ext>
            </a:extLst>
          </p:cNvPr>
          <p:cNvSpPr>
            <a:spLocks/>
          </p:cNvSpPr>
          <p:nvPr/>
        </p:nvSpPr>
        <p:spPr bwMode="auto">
          <a:xfrm>
            <a:off x="2576513" y="3843338"/>
            <a:ext cx="42862" cy="0"/>
          </a:xfrm>
          <a:custGeom>
            <a:avLst/>
            <a:gdLst>
              <a:gd name="T0" fmla="*/ 41229 w 43180"/>
              <a:gd name="T1" fmla="*/ 0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42781" y="0"/>
                </a:moveTo>
                <a:lnTo>
                  <a:pt x="0" y="0"/>
                </a:lnTo>
              </a:path>
            </a:pathLst>
          </a:custGeom>
          <a:noFill/>
          <a:ln w="227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80" name="object 157">
            <a:extLst>
              <a:ext uri="{FF2B5EF4-FFF2-40B4-BE49-F238E27FC236}">
                <a16:creationId xmlns:a16="http://schemas.microsoft.com/office/drawing/2014/main" id="{5D6E67F2-818F-19F1-83D5-C7EB8D418783}"/>
              </a:ext>
            </a:extLst>
          </p:cNvPr>
          <p:cNvSpPr>
            <a:spLocks/>
          </p:cNvSpPr>
          <p:nvPr/>
        </p:nvSpPr>
        <p:spPr bwMode="auto">
          <a:xfrm>
            <a:off x="2944813" y="3794125"/>
            <a:ext cx="11112" cy="0"/>
          </a:xfrm>
          <a:custGeom>
            <a:avLst/>
            <a:gdLst>
              <a:gd name="T0" fmla="*/ 0 w 10794"/>
              <a:gd name="T1" fmla="*/ 11965 w 10794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794">
                <a:moveTo>
                  <a:pt x="0" y="0"/>
                </a:moveTo>
                <a:lnTo>
                  <a:pt x="10348" y="0"/>
                </a:lnTo>
              </a:path>
            </a:pathLst>
          </a:custGeom>
          <a:noFill/>
          <a:ln w="1173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81" name="object 158">
            <a:extLst>
              <a:ext uri="{FF2B5EF4-FFF2-40B4-BE49-F238E27FC236}">
                <a16:creationId xmlns:a16="http://schemas.microsoft.com/office/drawing/2014/main" id="{D78F9637-9E7F-A927-FF5E-AC6872EACE01}"/>
              </a:ext>
            </a:extLst>
          </p:cNvPr>
          <p:cNvSpPr>
            <a:spLocks/>
          </p:cNvSpPr>
          <p:nvPr/>
        </p:nvSpPr>
        <p:spPr bwMode="auto">
          <a:xfrm>
            <a:off x="2928938" y="3794125"/>
            <a:ext cx="42862" cy="0"/>
          </a:xfrm>
          <a:custGeom>
            <a:avLst/>
            <a:gdLst>
              <a:gd name="T0" fmla="*/ 41237 w 43180"/>
              <a:gd name="T1" fmla="*/ 0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42790" y="0"/>
                </a:moveTo>
                <a:lnTo>
                  <a:pt x="0" y="0"/>
                </a:lnTo>
              </a:path>
            </a:pathLst>
          </a:custGeom>
          <a:noFill/>
          <a:ln w="22089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82" name="object 159">
            <a:extLst>
              <a:ext uri="{FF2B5EF4-FFF2-40B4-BE49-F238E27FC236}">
                <a16:creationId xmlns:a16="http://schemas.microsoft.com/office/drawing/2014/main" id="{CEB0F082-ABED-D940-78D3-47D041523F19}"/>
              </a:ext>
            </a:extLst>
          </p:cNvPr>
          <p:cNvSpPr>
            <a:spLocks/>
          </p:cNvSpPr>
          <p:nvPr/>
        </p:nvSpPr>
        <p:spPr bwMode="auto">
          <a:xfrm>
            <a:off x="3402013" y="3657600"/>
            <a:ext cx="0" cy="22225"/>
          </a:xfrm>
          <a:custGeom>
            <a:avLst/>
            <a:gdLst>
              <a:gd name="T0" fmla="*/ 19772 h 22860"/>
              <a:gd name="T1" fmla="*/ 0 h 2286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2860">
                <a:moveTo>
                  <a:pt x="0" y="22763"/>
                </a:moveTo>
                <a:lnTo>
                  <a:pt x="0" y="0"/>
                </a:lnTo>
              </a:path>
            </a:pathLst>
          </a:custGeom>
          <a:noFill/>
          <a:ln w="1034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83" name="object 160">
            <a:extLst>
              <a:ext uri="{FF2B5EF4-FFF2-40B4-BE49-F238E27FC236}">
                <a16:creationId xmlns:a16="http://schemas.microsoft.com/office/drawing/2014/main" id="{9F7807E0-92DE-FFF3-619D-C7508E21C3CD}"/>
              </a:ext>
            </a:extLst>
          </p:cNvPr>
          <p:cNvSpPr>
            <a:spLocks/>
          </p:cNvSpPr>
          <p:nvPr/>
        </p:nvSpPr>
        <p:spPr bwMode="auto">
          <a:xfrm>
            <a:off x="3381375" y="3679825"/>
            <a:ext cx="42863" cy="0"/>
          </a:xfrm>
          <a:custGeom>
            <a:avLst/>
            <a:gdLst>
              <a:gd name="T0" fmla="*/ 0 w 43179"/>
              <a:gd name="T1" fmla="*/ 41259 w 431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79">
                <a:moveTo>
                  <a:pt x="0" y="0"/>
                </a:moveTo>
                <a:lnTo>
                  <a:pt x="42802" y="0"/>
                </a:lnTo>
              </a:path>
            </a:pathLst>
          </a:custGeom>
          <a:noFill/>
          <a:ln w="1035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84" name="object 161">
            <a:extLst>
              <a:ext uri="{FF2B5EF4-FFF2-40B4-BE49-F238E27FC236}">
                <a16:creationId xmlns:a16="http://schemas.microsoft.com/office/drawing/2014/main" id="{ECB56B21-AE92-D03C-E3E6-26CBADF121F7}"/>
              </a:ext>
            </a:extLst>
          </p:cNvPr>
          <p:cNvSpPr>
            <a:spLocks/>
          </p:cNvSpPr>
          <p:nvPr/>
        </p:nvSpPr>
        <p:spPr bwMode="auto">
          <a:xfrm>
            <a:off x="3381375" y="3657600"/>
            <a:ext cx="42863" cy="0"/>
          </a:xfrm>
          <a:custGeom>
            <a:avLst/>
            <a:gdLst>
              <a:gd name="T0" fmla="*/ 0 w 43179"/>
              <a:gd name="T1" fmla="*/ 41259 w 431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79">
                <a:moveTo>
                  <a:pt x="0" y="0"/>
                </a:moveTo>
                <a:lnTo>
                  <a:pt x="42802" y="0"/>
                </a:lnTo>
              </a:path>
            </a:pathLst>
          </a:custGeom>
          <a:noFill/>
          <a:ln w="1035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85" name="object 162">
            <a:extLst>
              <a:ext uri="{FF2B5EF4-FFF2-40B4-BE49-F238E27FC236}">
                <a16:creationId xmlns:a16="http://schemas.microsoft.com/office/drawing/2014/main" id="{BCF01EC0-47CC-8C69-81B3-B82BCB7E498C}"/>
              </a:ext>
            </a:extLst>
          </p:cNvPr>
          <p:cNvSpPr>
            <a:spLocks/>
          </p:cNvSpPr>
          <p:nvPr/>
        </p:nvSpPr>
        <p:spPr bwMode="auto">
          <a:xfrm>
            <a:off x="4516438" y="3492500"/>
            <a:ext cx="11112" cy="0"/>
          </a:xfrm>
          <a:custGeom>
            <a:avLst/>
            <a:gdLst>
              <a:gd name="T0" fmla="*/ 0 w 10795"/>
              <a:gd name="T1" fmla="*/ 11959 w 1079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0795">
                <a:moveTo>
                  <a:pt x="0" y="0"/>
                </a:moveTo>
                <a:lnTo>
                  <a:pt x="10348" y="0"/>
                </a:lnTo>
              </a:path>
            </a:pathLst>
          </a:custGeom>
          <a:noFill/>
          <a:ln w="1170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86" name="object 163">
            <a:extLst>
              <a:ext uri="{FF2B5EF4-FFF2-40B4-BE49-F238E27FC236}">
                <a16:creationId xmlns:a16="http://schemas.microsoft.com/office/drawing/2014/main" id="{88DD71C7-EA02-72A1-1343-910643C1CB69}"/>
              </a:ext>
            </a:extLst>
          </p:cNvPr>
          <p:cNvSpPr>
            <a:spLocks/>
          </p:cNvSpPr>
          <p:nvPr/>
        </p:nvSpPr>
        <p:spPr bwMode="auto">
          <a:xfrm>
            <a:off x="4500563" y="3492500"/>
            <a:ext cx="42862" cy="0"/>
          </a:xfrm>
          <a:custGeom>
            <a:avLst/>
            <a:gdLst>
              <a:gd name="T0" fmla="*/ 41254 w 43179"/>
              <a:gd name="T1" fmla="*/ 0 w 431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79">
                <a:moveTo>
                  <a:pt x="42802" y="0"/>
                </a:moveTo>
                <a:lnTo>
                  <a:pt x="0" y="0"/>
                </a:lnTo>
              </a:path>
            </a:pathLst>
          </a:custGeom>
          <a:noFill/>
          <a:ln w="22059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87" name="object 164">
            <a:extLst>
              <a:ext uri="{FF2B5EF4-FFF2-40B4-BE49-F238E27FC236}">
                <a16:creationId xmlns:a16="http://schemas.microsoft.com/office/drawing/2014/main" id="{B6D76236-09B0-618F-4BDD-3D691ACEF61A}"/>
              </a:ext>
            </a:extLst>
          </p:cNvPr>
          <p:cNvSpPr>
            <a:spLocks/>
          </p:cNvSpPr>
          <p:nvPr/>
        </p:nvSpPr>
        <p:spPr bwMode="auto">
          <a:xfrm>
            <a:off x="1349375" y="3917950"/>
            <a:ext cx="85725" cy="84138"/>
          </a:xfrm>
          <a:custGeom>
            <a:avLst/>
            <a:gdLst>
              <a:gd name="T0" fmla="*/ 83107 w 86359"/>
              <a:gd name="T1" fmla="*/ 39499 h 85089"/>
              <a:gd name="T2" fmla="*/ 80831 w 86359"/>
              <a:gd name="T3" fmla="*/ 26112 h 85089"/>
              <a:gd name="T4" fmla="*/ 74512 w 86359"/>
              <a:gd name="T5" fmla="*/ 14569 h 85089"/>
              <a:gd name="T6" fmla="*/ 64909 w 86359"/>
              <a:gd name="T7" fmla="*/ 5616 h 85089"/>
              <a:gd name="T8" fmla="*/ 52788 w 86359"/>
              <a:gd name="T9" fmla="*/ 0 h 85089"/>
              <a:gd name="T10" fmla="*/ 35820 w 86359"/>
              <a:gd name="T11" fmla="*/ 954 h 85089"/>
              <a:gd name="T12" fmla="*/ 21964 w 86359"/>
              <a:gd name="T13" fmla="*/ 5160 h 85089"/>
              <a:gd name="T14" fmla="*/ 11311 w 86359"/>
              <a:gd name="T15" fmla="*/ 12092 h 85089"/>
              <a:gd name="T16" fmla="*/ 3959 w 86359"/>
              <a:gd name="T17" fmla="*/ 21223 h 85089"/>
              <a:gd name="T18" fmla="*/ 0 w 86359"/>
              <a:gd name="T19" fmla="*/ 32026 h 85089"/>
              <a:gd name="T20" fmla="*/ 1553 w 86359"/>
              <a:gd name="T21" fmla="*/ 47696 h 85089"/>
              <a:gd name="T22" fmla="*/ 6616 w 86359"/>
              <a:gd name="T23" fmla="*/ 60627 h 85089"/>
              <a:gd name="T24" fmla="*/ 14589 w 86359"/>
              <a:gd name="T25" fmla="*/ 70557 h 85089"/>
              <a:gd name="T26" fmla="*/ 24875 w 86359"/>
              <a:gd name="T27" fmla="*/ 77223 h 85089"/>
              <a:gd name="T28" fmla="*/ 36876 w 86359"/>
              <a:gd name="T29" fmla="*/ 80365 h 85089"/>
              <a:gd name="T30" fmla="*/ 51926 w 86359"/>
              <a:gd name="T31" fmla="*/ 78459 h 85089"/>
              <a:gd name="T32" fmla="*/ 64527 w 86359"/>
              <a:gd name="T33" fmla="*/ 72920 h 85089"/>
              <a:gd name="T34" fmla="*/ 74222 w 86359"/>
              <a:gd name="T35" fmla="*/ 64389 h 85089"/>
              <a:gd name="T36" fmla="*/ 80557 w 86359"/>
              <a:gd name="T37" fmla="*/ 53513 h 85089"/>
              <a:gd name="T38" fmla="*/ 83082 w 86359"/>
              <a:gd name="T39" fmla="*/ 40940 h 850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6359" h="85089">
                <a:moveTo>
                  <a:pt x="86226" y="41782"/>
                </a:moveTo>
                <a:lnTo>
                  <a:pt x="83865" y="27621"/>
                </a:lnTo>
                <a:lnTo>
                  <a:pt x="77308" y="15411"/>
                </a:lnTo>
                <a:lnTo>
                  <a:pt x="67345" y="5940"/>
                </a:lnTo>
                <a:lnTo>
                  <a:pt x="54768" y="0"/>
                </a:lnTo>
                <a:lnTo>
                  <a:pt x="37165" y="1009"/>
                </a:lnTo>
                <a:lnTo>
                  <a:pt x="22788" y="5458"/>
                </a:lnTo>
                <a:lnTo>
                  <a:pt x="11736" y="12791"/>
                </a:lnTo>
                <a:lnTo>
                  <a:pt x="4107" y="22450"/>
                </a:lnTo>
                <a:lnTo>
                  <a:pt x="0" y="33877"/>
                </a:lnTo>
                <a:lnTo>
                  <a:pt x="1612" y="50453"/>
                </a:lnTo>
                <a:lnTo>
                  <a:pt x="6864" y="64132"/>
                </a:lnTo>
                <a:lnTo>
                  <a:pt x="15136" y="74636"/>
                </a:lnTo>
                <a:lnTo>
                  <a:pt x="25808" y="81688"/>
                </a:lnTo>
                <a:lnTo>
                  <a:pt x="38261" y="85011"/>
                </a:lnTo>
                <a:lnTo>
                  <a:pt x="53876" y="82995"/>
                </a:lnTo>
                <a:lnTo>
                  <a:pt x="66948" y="77135"/>
                </a:lnTo>
                <a:lnTo>
                  <a:pt x="77007" y="68111"/>
                </a:lnTo>
                <a:lnTo>
                  <a:pt x="83581" y="56608"/>
                </a:lnTo>
                <a:lnTo>
                  <a:pt x="86200" y="43307"/>
                </a:lnTo>
              </a:path>
            </a:pathLst>
          </a:custGeom>
          <a:noFill/>
          <a:ln w="10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88" name="object 165">
            <a:extLst>
              <a:ext uri="{FF2B5EF4-FFF2-40B4-BE49-F238E27FC236}">
                <a16:creationId xmlns:a16="http://schemas.microsoft.com/office/drawing/2014/main" id="{74B45D5D-CE48-C1EA-671D-3538B67552FB}"/>
              </a:ext>
            </a:extLst>
          </p:cNvPr>
          <p:cNvSpPr>
            <a:spLocks/>
          </p:cNvSpPr>
          <p:nvPr/>
        </p:nvSpPr>
        <p:spPr bwMode="auto">
          <a:xfrm>
            <a:off x="1390650" y="3959225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89" name="object 166">
            <a:extLst>
              <a:ext uri="{FF2B5EF4-FFF2-40B4-BE49-F238E27FC236}">
                <a16:creationId xmlns:a16="http://schemas.microsoft.com/office/drawing/2014/main" id="{2FA9A624-E0C9-16BC-F750-5D7004269DA4}"/>
              </a:ext>
            </a:extLst>
          </p:cNvPr>
          <p:cNvSpPr>
            <a:spLocks/>
          </p:cNvSpPr>
          <p:nvPr/>
        </p:nvSpPr>
        <p:spPr bwMode="auto">
          <a:xfrm>
            <a:off x="1735138" y="3884613"/>
            <a:ext cx="85725" cy="85725"/>
          </a:xfrm>
          <a:custGeom>
            <a:avLst/>
            <a:gdLst>
              <a:gd name="T0" fmla="*/ 83105 w 86360"/>
              <a:gd name="T1" fmla="*/ 43357 h 85089"/>
              <a:gd name="T2" fmla="*/ 80828 w 86360"/>
              <a:gd name="T3" fmla="*/ 28664 h 85089"/>
              <a:gd name="T4" fmla="*/ 74508 w 86360"/>
              <a:gd name="T5" fmla="*/ 15993 h 85089"/>
              <a:gd name="T6" fmla="*/ 64903 w 86360"/>
              <a:gd name="T7" fmla="*/ 6164 h 85089"/>
              <a:gd name="T8" fmla="*/ 52778 w 86360"/>
              <a:gd name="T9" fmla="*/ 0 h 85089"/>
              <a:gd name="T10" fmla="*/ 35815 w 86360"/>
              <a:gd name="T11" fmla="*/ 1050 h 85089"/>
              <a:gd name="T12" fmla="*/ 21957 w 86360"/>
              <a:gd name="T13" fmla="*/ 5669 h 85089"/>
              <a:gd name="T14" fmla="*/ 11307 w 86360"/>
              <a:gd name="T15" fmla="*/ 13283 h 85089"/>
              <a:gd name="T16" fmla="*/ 3955 w 86360"/>
              <a:gd name="T17" fmla="*/ 23309 h 85089"/>
              <a:gd name="T18" fmla="*/ 0 w 86360"/>
              <a:gd name="T19" fmla="*/ 35168 h 85089"/>
              <a:gd name="T20" fmla="*/ 1554 w 86360"/>
              <a:gd name="T21" fmla="*/ 52370 h 85089"/>
              <a:gd name="T22" fmla="*/ 6620 w 86360"/>
              <a:gd name="T23" fmla="*/ 66564 h 85089"/>
              <a:gd name="T24" fmla="*/ 14595 w 86360"/>
              <a:gd name="T25" fmla="*/ 77464 h 85089"/>
              <a:gd name="T26" fmla="*/ 24885 w 86360"/>
              <a:gd name="T27" fmla="*/ 84782 h 85089"/>
              <a:gd name="T28" fmla="*/ 36892 w 86360"/>
              <a:gd name="T29" fmla="*/ 88227 h 85089"/>
              <a:gd name="T30" fmla="*/ 51936 w 86360"/>
              <a:gd name="T31" fmla="*/ 86134 h 85089"/>
              <a:gd name="T32" fmla="*/ 64532 w 86360"/>
              <a:gd name="T33" fmla="*/ 80048 h 85089"/>
              <a:gd name="T34" fmla="*/ 74225 w 86360"/>
              <a:gd name="T35" fmla="*/ 70679 h 85089"/>
              <a:gd name="T36" fmla="*/ 80558 w 86360"/>
              <a:gd name="T37" fmla="*/ 58737 h 85089"/>
              <a:gd name="T38" fmla="*/ 83080 w 86360"/>
              <a:gd name="T39" fmla="*/ 44927 h 850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6360" h="85089">
                <a:moveTo>
                  <a:pt x="86229" y="41772"/>
                </a:moveTo>
                <a:lnTo>
                  <a:pt x="83867" y="27616"/>
                </a:lnTo>
                <a:lnTo>
                  <a:pt x="77308" y="15408"/>
                </a:lnTo>
                <a:lnTo>
                  <a:pt x="67343" y="5939"/>
                </a:lnTo>
                <a:lnTo>
                  <a:pt x="54763" y="0"/>
                </a:lnTo>
                <a:lnTo>
                  <a:pt x="37160" y="1010"/>
                </a:lnTo>
                <a:lnTo>
                  <a:pt x="22783" y="5462"/>
                </a:lnTo>
                <a:lnTo>
                  <a:pt x="11732" y="12797"/>
                </a:lnTo>
                <a:lnTo>
                  <a:pt x="4104" y="22457"/>
                </a:lnTo>
                <a:lnTo>
                  <a:pt x="0" y="33883"/>
                </a:lnTo>
                <a:lnTo>
                  <a:pt x="1614" y="50455"/>
                </a:lnTo>
                <a:lnTo>
                  <a:pt x="6869" y="64131"/>
                </a:lnTo>
                <a:lnTo>
                  <a:pt x="15144" y="74633"/>
                </a:lnTo>
                <a:lnTo>
                  <a:pt x="25820" y="81683"/>
                </a:lnTo>
                <a:lnTo>
                  <a:pt x="38277" y="85002"/>
                </a:lnTo>
                <a:lnTo>
                  <a:pt x="53888" y="82986"/>
                </a:lnTo>
                <a:lnTo>
                  <a:pt x="66958" y="77123"/>
                </a:lnTo>
                <a:lnTo>
                  <a:pt x="77015" y="68096"/>
                </a:lnTo>
                <a:lnTo>
                  <a:pt x="83587" y="56590"/>
                </a:lnTo>
                <a:lnTo>
                  <a:pt x="86203" y="43285"/>
                </a:lnTo>
              </a:path>
            </a:pathLst>
          </a:custGeom>
          <a:noFill/>
          <a:ln w="10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90" name="object 167">
            <a:extLst>
              <a:ext uri="{FF2B5EF4-FFF2-40B4-BE49-F238E27FC236}">
                <a16:creationId xmlns:a16="http://schemas.microsoft.com/office/drawing/2014/main" id="{B191A40C-849D-4D47-C239-1AFF558FE191}"/>
              </a:ext>
            </a:extLst>
          </p:cNvPr>
          <p:cNvSpPr>
            <a:spLocks/>
          </p:cNvSpPr>
          <p:nvPr/>
        </p:nvSpPr>
        <p:spPr bwMode="auto">
          <a:xfrm>
            <a:off x="1778000" y="3927475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91" name="object 168">
            <a:extLst>
              <a:ext uri="{FF2B5EF4-FFF2-40B4-BE49-F238E27FC236}">
                <a16:creationId xmlns:a16="http://schemas.microsoft.com/office/drawing/2014/main" id="{21D2C80B-69BD-CAEA-7C61-988654F3663C}"/>
              </a:ext>
            </a:extLst>
          </p:cNvPr>
          <p:cNvSpPr>
            <a:spLocks/>
          </p:cNvSpPr>
          <p:nvPr/>
        </p:nvSpPr>
        <p:spPr bwMode="auto">
          <a:xfrm>
            <a:off x="1955800" y="3879850"/>
            <a:ext cx="87313" cy="84138"/>
          </a:xfrm>
          <a:custGeom>
            <a:avLst/>
            <a:gdLst>
              <a:gd name="T0" fmla="*/ 91092 w 86360"/>
              <a:gd name="T1" fmla="*/ 39492 h 85089"/>
              <a:gd name="T2" fmla="*/ 88596 w 86360"/>
              <a:gd name="T3" fmla="*/ 26108 h 85089"/>
              <a:gd name="T4" fmla="*/ 81669 w 86360"/>
              <a:gd name="T5" fmla="*/ 14566 h 85089"/>
              <a:gd name="T6" fmla="*/ 71141 w 86360"/>
              <a:gd name="T7" fmla="*/ 5615 h 85089"/>
              <a:gd name="T8" fmla="*/ 57853 w 86360"/>
              <a:gd name="T9" fmla="*/ 0 h 85089"/>
              <a:gd name="T10" fmla="*/ 39257 w 86360"/>
              <a:gd name="T11" fmla="*/ 955 h 85089"/>
              <a:gd name="T12" fmla="*/ 24069 w 86360"/>
              <a:gd name="T13" fmla="*/ 5163 h 85089"/>
              <a:gd name="T14" fmla="*/ 12394 w 86360"/>
              <a:gd name="T15" fmla="*/ 12097 h 85089"/>
              <a:gd name="T16" fmla="*/ 4336 w 86360"/>
              <a:gd name="T17" fmla="*/ 21229 h 85089"/>
              <a:gd name="T18" fmla="*/ 0 w 86360"/>
              <a:gd name="T19" fmla="*/ 32031 h 85089"/>
              <a:gd name="T20" fmla="*/ 1705 w 86360"/>
              <a:gd name="T21" fmla="*/ 47697 h 85089"/>
              <a:gd name="T22" fmla="*/ 7255 w 86360"/>
              <a:gd name="T23" fmla="*/ 60625 h 85089"/>
              <a:gd name="T24" fmla="*/ 15998 w 86360"/>
              <a:gd name="T25" fmla="*/ 70554 h 85089"/>
              <a:gd name="T26" fmla="*/ 27275 w 86360"/>
              <a:gd name="T27" fmla="*/ 77217 h 85089"/>
              <a:gd name="T28" fmla="*/ 40435 w 86360"/>
              <a:gd name="T29" fmla="*/ 80357 h 85089"/>
              <a:gd name="T30" fmla="*/ 56927 w 86360"/>
              <a:gd name="T31" fmla="*/ 78450 h 85089"/>
              <a:gd name="T32" fmla="*/ 70735 w 86360"/>
              <a:gd name="T33" fmla="*/ 72908 h 85089"/>
              <a:gd name="T34" fmla="*/ 81359 w 86360"/>
              <a:gd name="T35" fmla="*/ 64374 h 85089"/>
              <a:gd name="T36" fmla="*/ 88302 w 86360"/>
              <a:gd name="T37" fmla="*/ 53498 h 85089"/>
              <a:gd name="T38" fmla="*/ 91064 w 86360"/>
              <a:gd name="T39" fmla="*/ 40920 h 850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6360" h="85089">
                <a:moveTo>
                  <a:pt x="86228" y="41775"/>
                </a:moveTo>
                <a:lnTo>
                  <a:pt x="83866" y="27617"/>
                </a:lnTo>
                <a:lnTo>
                  <a:pt x="77308" y="15408"/>
                </a:lnTo>
                <a:lnTo>
                  <a:pt x="67343" y="5939"/>
                </a:lnTo>
                <a:lnTo>
                  <a:pt x="54764" y="0"/>
                </a:lnTo>
                <a:lnTo>
                  <a:pt x="37161" y="1010"/>
                </a:lnTo>
                <a:lnTo>
                  <a:pt x="22784" y="5461"/>
                </a:lnTo>
                <a:lnTo>
                  <a:pt x="11733" y="12796"/>
                </a:lnTo>
                <a:lnTo>
                  <a:pt x="4105" y="22456"/>
                </a:lnTo>
                <a:lnTo>
                  <a:pt x="0" y="33882"/>
                </a:lnTo>
                <a:lnTo>
                  <a:pt x="1614" y="50454"/>
                </a:lnTo>
                <a:lnTo>
                  <a:pt x="6868" y="64130"/>
                </a:lnTo>
                <a:lnTo>
                  <a:pt x="15143" y="74632"/>
                </a:lnTo>
                <a:lnTo>
                  <a:pt x="25819" y="81682"/>
                </a:lnTo>
                <a:lnTo>
                  <a:pt x="38276" y="85002"/>
                </a:lnTo>
                <a:lnTo>
                  <a:pt x="53887" y="82985"/>
                </a:lnTo>
                <a:lnTo>
                  <a:pt x="66958" y="77122"/>
                </a:lnTo>
                <a:lnTo>
                  <a:pt x="77015" y="68096"/>
                </a:lnTo>
                <a:lnTo>
                  <a:pt x="83587" y="56590"/>
                </a:lnTo>
                <a:lnTo>
                  <a:pt x="86202" y="43286"/>
                </a:lnTo>
              </a:path>
            </a:pathLst>
          </a:custGeom>
          <a:noFill/>
          <a:ln w="10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92" name="object 169">
            <a:extLst>
              <a:ext uri="{FF2B5EF4-FFF2-40B4-BE49-F238E27FC236}">
                <a16:creationId xmlns:a16="http://schemas.microsoft.com/office/drawing/2014/main" id="{FD050E56-B4E0-ABE8-704C-C5AFA2E0DA40}"/>
              </a:ext>
            </a:extLst>
          </p:cNvPr>
          <p:cNvSpPr>
            <a:spLocks/>
          </p:cNvSpPr>
          <p:nvPr/>
        </p:nvSpPr>
        <p:spPr bwMode="auto">
          <a:xfrm>
            <a:off x="1998663" y="3921125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93" name="object 170">
            <a:extLst>
              <a:ext uri="{FF2B5EF4-FFF2-40B4-BE49-F238E27FC236}">
                <a16:creationId xmlns:a16="http://schemas.microsoft.com/office/drawing/2014/main" id="{F81AFDD1-61EE-C560-75F5-A9E2F7D02162}"/>
              </a:ext>
            </a:extLst>
          </p:cNvPr>
          <p:cNvSpPr>
            <a:spLocks/>
          </p:cNvSpPr>
          <p:nvPr/>
        </p:nvSpPr>
        <p:spPr bwMode="auto">
          <a:xfrm>
            <a:off x="2246313" y="3852863"/>
            <a:ext cx="85725" cy="84137"/>
          </a:xfrm>
          <a:custGeom>
            <a:avLst/>
            <a:gdLst>
              <a:gd name="T0" fmla="*/ 83094 w 86360"/>
              <a:gd name="T1" fmla="*/ 39499 h 85089"/>
              <a:gd name="T2" fmla="*/ 80818 w 86360"/>
              <a:gd name="T3" fmla="*/ 26112 h 85089"/>
              <a:gd name="T4" fmla="*/ 74499 w 86360"/>
              <a:gd name="T5" fmla="*/ 14568 h 85089"/>
              <a:gd name="T6" fmla="*/ 64898 w 86360"/>
              <a:gd name="T7" fmla="*/ 5616 h 85089"/>
              <a:gd name="T8" fmla="*/ 52776 w 86360"/>
              <a:gd name="T9" fmla="*/ 0 h 85089"/>
              <a:gd name="T10" fmla="*/ 35812 w 86360"/>
              <a:gd name="T11" fmla="*/ 953 h 85089"/>
              <a:gd name="T12" fmla="*/ 21955 w 86360"/>
              <a:gd name="T13" fmla="*/ 5161 h 85089"/>
              <a:gd name="T14" fmla="*/ 11306 w 86360"/>
              <a:gd name="T15" fmla="*/ 12093 h 85089"/>
              <a:gd name="T16" fmla="*/ 3956 w 86360"/>
              <a:gd name="T17" fmla="*/ 21225 h 85089"/>
              <a:gd name="T18" fmla="*/ 0 w 86360"/>
              <a:gd name="T19" fmla="*/ 32029 h 85089"/>
              <a:gd name="T20" fmla="*/ 1553 w 86360"/>
              <a:gd name="T21" fmla="*/ 47697 h 85089"/>
              <a:gd name="T22" fmla="*/ 6615 w 86360"/>
              <a:gd name="T23" fmla="*/ 60628 h 85089"/>
              <a:gd name="T24" fmla="*/ 14587 w 86360"/>
              <a:gd name="T25" fmla="*/ 70559 h 85089"/>
              <a:gd name="T26" fmla="*/ 24872 w 86360"/>
              <a:gd name="T27" fmla="*/ 77224 h 85089"/>
              <a:gd name="T28" fmla="*/ 36876 w 86360"/>
              <a:gd name="T29" fmla="*/ 80363 h 85089"/>
              <a:gd name="T30" fmla="*/ 51921 w 86360"/>
              <a:gd name="T31" fmla="*/ 78457 h 85089"/>
              <a:gd name="T32" fmla="*/ 64518 w 86360"/>
              <a:gd name="T33" fmla="*/ 72917 h 85089"/>
              <a:gd name="T34" fmla="*/ 74211 w 86360"/>
              <a:gd name="T35" fmla="*/ 64384 h 85089"/>
              <a:gd name="T36" fmla="*/ 80546 w 86360"/>
              <a:gd name="T37" fmla="*/ 53510 h 85089"/>
              <a:gd name="T38" fmla="*/ 83070 w 86360"/>
              <a:gd name="T39" fmla="*/ 40934 h 850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6360" h="85089">
                <a:moveTo>
                  <a:pt x="86218" y="41785"/>
                </a:moveTo>
                <a:lnTo>
                  <a:pt x="83857" y="27623"/>
                </a:lnTo>
                <a:lnTo>
                  <a:pt x="77299" y="15412"/>
                </a:lnTo>
                <a:lnTo>
                  <a:pt x="67337" y="5941"/>
                </a:lnTo>
                <a:lnTo>
                  <a:pt x="54761" y="0"/>
                </a:lnTo>
                <a:lnTo>
                  <a:pt x="37157" y="1008"/>
                </a:lnTo>
                <a:lnTo>
                  <a:pt x="22781" y="5459"/>
                </a:lnTo>
                <a:lnTo>
                  <a:pt x="11731" y="12793"/>
                </a:lnTo>
                <a:lnTo>
                  <a:pt x="4105" y="22453"/>
                </a:lnTo>
                <a:lnTo>
                  <a:pt x="0" y="33882"/>
                </a:lnTo>
                <a:lnTo>
                  <a:pt x="1612" y="50458"/>
                </a:lnTo>
                <a:lnTo>
                  <a:pt x="6863" y="64138"/>
                </a:lnTo>
                <a:lnTo>
                  <a:pt x="15135" y="74642"/>
                </a:lnTo>
                <a:lnTo>
                  <a:pt x="25807" y="81694"/>
                </a:lnTo>
                <a:lnTo>
                  <a:pt x="38261" y="85014"/>
                </a:lnTo>
                <a:lnTo>
                  <a:pt x="53872" y="82998"/>
                </a:lnTo>
                <a:lnTo>
                  <a:pt x="66943" y="77136"/>
                </a:lnTo>
                <a:lnTo>
                  <a:pt x="77001" y="68111"/>
                </a:lnTo>
                <a:lnTo>
                  <a:pt x="83575" y="56605"/>
                </a:lnTo>
                <a:lnTo>
                  <a:pt x="86192" y="43302"/>
                </a:lnTo>
              </a:path>
            </a:pathLst>
          </a:custGeom>
          <a:noFill/>
          <a:ln w="10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94" name="object 171">
            <a:extLst>
              <a:ext uri="{FF2B5EF4-FFF2-40B4-BE49-F238E27FC236}">
                <a16:creationId xmlns:a16="http://schemas.microsoft.com/office/drawing/2014/main" id="{FF01C56F-F571-5B49-2706-068A7339750B}"/>
              </a:ext>
            </a:extLst>
          </p:cNvPr>
          <p:cNvSpPr>
            <a:spLocks/>
          </p:cNvSpPr>
          <p:nvPr/>
        </p:nvSpPr>
        <p:spPr bwMode="auto">
          <a:xfrm>
            <a:off x="2289175" y="3894138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95" name="object 172">
            <a:extLst>
              <a:ext uri="{FF2B5EF4-FFF2-40B4-BE49-F238E27FC236}">
                <a16:creationId xmlns:a16="http://schemas.microsoft.com/office/drawing/2014/main" id="{914DE1B3-7568-48A1-4D30-4E7F5C036D35}"/>
              </a:ext>
            </a:extLst>
          </p:cNvPr>
          <p:cNvSpPr>
            <a:spLocks/>
          </p:cNvSpPr>
          <p:nvPr/>
        </p:nvSpPr>
        <p:spPr bwMode="auto">
          <a:xfrm>
            <a:off x="2554288" y="3802063"/>
            <a:ext cx="87312" cy="85725"/>
          </a:xfrm>
          <a:custGeom>
            <a:avLst/>
            <a:gdLst>
              <a:gd name="T0" fmla="*/ 91087 w 86360"/>
              <a:gd name="T1" fmla="*/ 43362 h 85089"/>
              <a:gd name="T2" fmla="*/ 88592 w 86360"/>
              <a:gd name="T3" fmla="*/ 28667 h 85089"/>
              <a:gd name="T4" fmla="*/ 81664 w 86360"/>
              <a:gd name="T5" fmla="*/ 15995 h 85089"/>
              <a:gd name="T6" fmla="*/ 71139 w 86360"/>
              <a:gd name="T7" fmla="*/ 6165 h 85089"/>
              <a:gd name="T8" fmla="*/ 57852 w 86360"/>
              <a:gd name="T9" fmla="*/ 0 h 85089"/>
              <a:gd name="T10" fmla="*/ 39256 w 86360"/>
              <a:gd name="T11" fmla="*/ 1049 h 85089"/>
              <a:gd name="T12" fmla="*/ 24070 w 86360"/>
              <a:gd name="T13" fmla="*/ 5668 h 85089"/>
              <a:gd name="T14" fmla="*/ 12395 w 86360"/>
              <a:gd name="T15" fmla="*/ 13281 h 85089"/>
              <a:gd name="T16" fmla="*/ 4337 w 86360"/>
              <a:gd name="T17" fmla="*/ 23306 h 85089"/>
              <a:gd name="T18" fmla="*/ 0 w 86360"/>
              <a:gd name="T19" fmla="*/ 35165 h 85089"/>
              <a:gd name="T20" fmla="*/ 1704 w 86360"/>
              <a:gd name="T21" fmla="*/ 52368 h 85089"/>
              <a:gd name="T22" fmla="*/ 7254 w 86360"/>
              <a:gd name="T23" fmla="*/ 66563 h 85089"/>
              <a:gd name="T24" fmla="*/ 15994 w 86360"/>
              <a:gd name="T25" fmla="*/ 77464 h 85089"/>
              <a:gd name="T26" fmla="*/ 27271 w 86360"/>
              <a:gd name="T27" fmla="*/ 84782 h 85089"/>
              <a:gd name="T28" fmla="*/ 40428 w 86360"/>
              <a:gd name="T29" fmla="*/ 88228 h 85089"/>
              <a:gd name="T30" fmla="*/ 56921 w 86360"/>
              <a:gd name="T31" fmla="*/ 86135 h 85089"/>
              <a:gd name="T32" fmla="*/ 70727 w 86360"/>
              <a:gd name="T33" fmla="*/ 80050 h 85089"/>
              <a:gd name="T34" fmla="*/ 81352 w 86360"/>
              <a:gd name="T35" fmla="*/ 70683 h 85089"/>
              <a:gd name="T36" fmla="*/ 88295 w 86360"/>
              <a:gd name="T37" fmla="*/ 58741 h 85089"/>
              <a:gd name="T38" fmla="*/ 91059 w 86360"/>
              <a:gd name="T39" fmla="*/ 44933 h 850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6360" h="85089">
                <a:moveTo>
                  <a:pt x="86228" y="41777"/>
                </a:moveTo>
                <a:lnTo>
                  <a:pt x="83866" y="27619"/>
                </a:lnTo>
                <a:lnTo>
                  <a:pt x="77308" y="15410"/>
                </a:lnTo>
                <a:lnTo>
                  <a:pt x="67344" y="5940"/>
                </a:lnTo>
                <a:lnTo>
                  <a:pt x="54766" y="0"/>
                </a:lnTo>
                <a:lnTo>
                  <a:pt x="37162" y="1009"/>
                </a:lnTo>
                <a:lnTo>
                  <a:pt x="22786" y="5461"/>
                </a:lnTo>
                <a:lnTo>
                  <a:pt x="11734" y="12795"/>
                </a:lnTo>
                <a:lnTo>
                  <a:pt x="4106" y="22454"/>
                </a:lnTo>
                <a:lnTo>
                  <a:pt x="0" y="33880"/>
                </a:lnTo>
                <a:lnTo>
                  <a:pt x="1613" y="50453"/>
                </a:lnTo>
                <a:lnTo>
                  <a:pt x="6867" y="64130"/>
                </a:lnTo>
                <a:lnTo>
                  <a:pt x="15141" y="74633"/>
                </a:lnTo>
                <a:lnTo>
                  <a:pt x="25816" y="81683"/>
                </a:lnTo>
                <a:lnTo>
                  <a:pt x="38271" y="85003"/>
                </a:lnTo>
                <a:lnTo>
                  <a:pt x="53884" y="82987"/>
                </a:lnTo>
                <a:lnTo>
                  <a:pt x="66955" y="77125"/>
                </a:lnTo>
                <a:lnTo>
                  <a:pt x="77013" y="68099"/>
                </a:lnTo>
                <a:lnTo>
                  <a:pt x="83585" y="56594"/>
                </a:lnTo>
                <a:lnTo>
                  <a:pt x="86202" y="43291"/>
                </a:lnTo>
              </a:path>
            </a:pathLst>
          </a:custGeom>
          <a:noFill/>
          <a:ln w="10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96" name="object 173">
            <a:extLst>
              <a:ext uri="{FF2B5EF4-FFF2-40B4-BE49-F238E27FC236}">
                <a16:creationId xmlns:a16="http://schemas.microsoft.com/office/drawing/2014/main" id="{97BC63C4-5278-907A-FC46-0DFAA4244E6D}"/>
              </a:ext>
            </a:extLst>
          </p:cNvPr>
          <p:cNvSpPr>
            <a:spLocks/>
          </p:cNvSpPr>
          <p:nvPr/>
        </p:nvSpPr>
        <p:spPr bwMode="auto">
          <a:xfrm>
            <a:off x="2597150" y="3843338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97" name="object 174">
            <a:extLst>
              <a:ext uri="{FF2B5EF4-FFF2-40B4-BE49-F238E27FC236}">
                <a16:creationId xmlns:a16="http://schemas.microsoft.com/office/drawing/2014/main" id="{487C0E5C-1236-9481-6193-729D84D2B7E3}"/>
              </a:ext>
            </a:extLst>
          </p:cNvPr>
          <p:cNvSpPr>
            <a:spLocks/>
          </p:cNvSpPr>
          <p:nvPr/>
        </p:nvSpPr>
        <p:spPr bwMode="auto">
          <a:xfrm>
            <a:off x="2908300" y="3752850"/>
            <a:ext cx="85725" cy="85725"/>
          </a:xfrm>
          <a:custGeom>
            <a:avLst/>
            <a:gdLst>
              <a:gd name="T0" fmla="*/ 83105 w 86360"/>
              <a:gd name="T1" fmla="*/ 43357 h 85089"/>
              <a:gd name="T2" fmla="*/ 80828 w 86360"/>
              <a:gd name="T3" fmla="*/ 28666 h 85089"/>
              <a:gd name="T4" fmla="*/ 74508 w 86360"/>
              <a:gd name="T5" fmla="*/ 15995 h 85089"/>
              <a:gd name="T6" fmla="*/ 64903 w 86360"/>
              <a:gd name="T7" fmla="*/ 6165 h 85089"/>
              <a:gd name="T8" fmla="*/ 52778 w 86360"/>
              <a:gd name="T9" fmla="*/ 0 h 85089"/>
              <a:gd name="T10" fmla="*/ 35815 w 86360"/>
              <a:gd name="T11" fmla="*/ 1050 h 85089"/>
              <a:gd name="T12" fmla="*/ 21957 w 86360"/>
              <a:gd name="T13" fmla="*/ 5670 h 85089"/>
              <a:gd name="T14" fmla="*/ 11307 w 86360"/>
              <a:gd name="T15" fmla="*/ 13285 h 85089"/>
              <a:gd name="T16" fmla="*/ 3956 w 86360"/>
              <a:gd name="T17" fmla="*/ 23311 h 85089"/>
              <a:gd name="T18" fmla="*/ 0 w 86360"/>
              <a:gd name="T19" fmla="*/ 35169 h 85089"/>
              <a:gd name="T20" fmla="*/ 1553 w 86360"/>
              <a:gd name="T21" fmla="*/ 52375 h 85089"/>
              <a:gd name="T22" fmla="*/ 6618 w 86360"/>
              <a:gd name="T23" fmla="*/ 66571 h 85089"/>
              <a:gd name="T24" fmla="*/ 14591 w 86360"/>
              <a:gd name="T25" fmla="*/ 77475 h 85089"/>
              <a:gd name="T26" fmla="*/ 24877 w 86360"/>
              <a:gd name="T27" fmla="*/ 84793 h 85089"/>
              <a:gd name="T28" fmla="*/ 36882 w 86360"/>
              <a:gd name="T29" fmla="*/ 88241 h 85089"/>
              <a:gd name="T30" fmla="*/ 51927 w 86360"/>
              <a:gd name="T31" fmla="*/ 86149 h 85089"/>
              <a:gd name="T32" fmla="*/ 64524 w 86360"/>
              <a:gd name="T33" fmla="*/ 80068 h 85089"/>
              <a:gd name="T34" fmla="*/ 74217 w 86360"/>
              <a:gd name="T35" fmla="*/ 70702 h 85089"/>
              <a:gd name="T36" fmla="*/ 80553 w 86360"/>
              <a:gd name="T37" fmla="*/ 58758 h 85089"/>
              <a:gd name="T38" fmla="*/ 83079 w 86360"/>
              <a:gd name="T39" fmla="*/ 44949 h 850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6360" h="85089">
                <a:moveTo>
                  <a:pt x="86229" y="41772"/>
                </a:moveTo>
                <a:lnTo>
                  <a:pt x="83867" y="27618"/>
                </a:lnTo>
                <a:lnTo>
                  <a:pt x="77308" y="15410"/>
                </a:lnTo>
                <a:lnTo>
                  <a:pt x="67343" y="5940"/>
                </a:lnTo>
                <a:lnTo>
                  <a:pt x="54763" y="0"/>
                </a:lnTo>
                <a:lnTo>
                  <a:pt x="37160" y="1010"/>
                </a:lnTo>
                <a:lnTo>
                  <a:pt x="22783" y="5463"/>
                </a:lnTo>
                <a:lnTo>
                  <a:pt x="11732" y="12799"/>
                </a:lnTo>
                <a:lnTo>
                  <a:pt x="4105" y="22459"/>
                </a:lnTo>
                <a:lnTo>
                  <a:pt x="0" y="33884"/>
                </a:lnTo>
                <a:lnTo>
                  <a:pt x="1613" y="50460"/>
                </a:lnTo>
                <a:lnTo>
                  <a:pt x="6866" y="64138"/>
                </a:lnTo>
                <a:lnTo>
                  <a:pt x="15139" y="74643"/>
                </a:lnTo>
                <a:lnTo>
                  <a:pt x="25812" y="81694"/>
                </a:lnTo>
                <a:lnTo>
                  <a:pt x="38267" y="85016"/>
                </a:lnTo>
                <a:lnTo>
                  <a:pt x="53878" y="83001"/>
                </a:lnTo>
                <a:lnTo>
                  <a:pt x="66949" y="77141"/>
                </a:lnTo>
                <a:lnTo>
                  <a:pt x="77007" y="68117"/>
                </a:lnTo>
                <a:lnTo>
                  <a:pt x="83582" y="56611"/>
                </a:lnTo>
                <a:lnTo>
                  <a:pt x="86202" y="43306"/>
                </a:lnTo>
              </a:path>
            </a:pathLst>
          </a:custGeom>
          <a:noFill/>
          <a:ln w="10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98" name="object 175">
            <a:extLst>
              <a:ext uri="{FF2B5EF4-FFF2-40B4-BE49-F238E27FC236}">
                <a16:creationId xmlns:a16="http://schemas.microsoft.com/office/drawing/2014/main" id="{A5C9D03B-65FC-1B21-D60D-50A56A784F78}"/>
              </a:ext>
            </a:extLst>
          </p:cNvPr>
          <p:cNvSpPr>
            <a:spLocks/>
          </p:cNvSpPr>
          <p:nvPr/>
        </p:nvSpPr>
        <p:spPr bwMode="auto">
          <a:xfrm>
            <a:off x="2951163" y="3795713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199" name="object 176">
            <a:extLst>
              <a:ext uri="{FF2B5EF4-FFF2-40B4-BE49-F238E27FC236}">
                <a16:creationId xmlns:a16="http://schemas.microsoft.com/office/drawing/2014/main" id="{66DFB36C-9959-59F1-BFBD-E2CDB666D813}"/>
              </a:ext>
            </a:extLst>
          </p:cNvPr>
          <p:cNvSpPr>
            <a:spLocks/>
          </p:cNvSpPr>
          <p:nvPr/>
        </p:nvSpPr>
        <p:spPr bwMode="auto">
          <a:xfrm>
            <a:off x="3359150" y="3625850"/>
            <a:ext cx="87313" cy="85725"/>
          </a:xfrm>
          <a:custGeom>
            <a:avLst/>
            <a:gdLst>
              <a:gd name="T0" fmla="*/ 91079 w 86360"/>
              <a:gd name="T1" fmla="*/ 43359 h 85089"/>
              <a:gd name="T2" fmla="*/ 88583 w 86360"/>
              <a:gd name="T3" fmla="*/ 28666 h 85089"/>
              <a:gd name="T4" fmla="*/ 81652 w 86360"/>
              <a:gd name="T5" fmla="*/ 15994 h 85089"/>
              <a:gd name="T6" fmla="*/ 71124 w 86360"/>
              <a:gd name="T7" fmla="*/ 6164 h 85089"/>
              <a:gd name="T8" fmla="*/ 57836 w 86360"/>
              <a:gd name="T9" fmla="*/ 0 h 85089"/>
              <a:gd name="T10" fmla="*/ 39246 w 86360"/>
              <a:gd name="T11" fmla="*/ 1052 h 85089"/>
              <a:gd name="T12" fmla="*/ 24062 w 86360"/>
              <a:gd name="T13" fmla="*/ 5674 h 85089"/>
              <a:gd name="T14" fmla="*/ 12389 w 86360"/>
              <a:gd name="T15" fmla="*/ 13291 h 85089"/>
              <a:gd name="T16" fmla="*/ 4333 w 86360"/>
              <a:gd name="T17" fmla="*/ 23321 h 85089"/>
              <a:gd name="T18" fmla="*/ 0 w 86360"/>
              <a:gd name="T19" fmla="*/ 35183 h 85089"/>
              <a:gd name="T20" fmla="*/ 1707 w 86360"/>
              <a:gd name="T21" fmla="*/ 52378 h 85089"/>
              <a:gd name="T22" fmla="*/ 7262 w 86360"/>
              <a:gd name="T23" fmla="*/ 66570 h 85089"/>
              <a:gd name="T24" fmla="*/ 16008 w 86360"/>
              <a:gd name="T25" fmla="*/ 77469 h 85089"/>
              <a:gd name="T26" fmla="*/ 27290 w 86360"/>
              <a:gd name="T27" fmla="*/ 84785 h 85089"/>
              <a:gd name="T28" fmla="*/ 40453 w 86360"/>
              <a:gd name="T29" fmla="*/ 88227 h 85089"/>
              <a:gd name="T30" fmla="*/ 56933 w 86360"/>
              <a:gd name="T31" fmla="*/ 86131 h 85089"/>
              <a:gd name="T32" fmla="*/ 70735 w 86360"/>
              <a:gd name="T33" fmla="*/ 80039 h 85089"/>
              <a:gd name="T34" fmla="*/ 81356 w 86360"/>
              <a:gd name="T35" fmla="*/ 70664 h 85089"/>
              <a:gd name="T36" fmla="*/ 88296 w 86360"/>
              <a:gd name="T37" fmla="*/ 58714 h 85089"/>
              <a:gd name="T38" fmla="*/ 91053 w 86360"/>
              <a:gd name="T39" fmla="*/ 44901 h 850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6360" h="85089">
                <a:moveTo>
                  <a:pt x="86216" y="41774"/>
                </a:moveTo>
                <a:lnTo>
                  <a:pt x="83853" y="27618"/>
                </a:lnTo>
                <a:lnTo>
                  <a:pt x="77293" y="15409"/>
                </a:lnTo>
                <a:lnTo>
                  <a:pt x="67327" y="5939"/>
                </a:lnTo>
                <a:lnTo>
                  <a:pt x="54748" y="0"/>
                </a:lnTo>
                <a:lnTo>
                  <a:pt x="37151" y="1012"/>
                </a:lnTo>
                <a:lnTo>
                  <a:pt x="22777" y="5467"/>
                </a:lnTo>
                <a:lnTo>
                  <a:pt x="11728" y="12805"/>
                </a:lnTo>
                <a:lnTo>
                  <a:pt x="4102" y="22469"/>
                </a:lnTo>
                <a:lnTo>
                  <a:pt x="0" y="33898"/>
                </a:lnTo>
                <a:lnTo>
                  <a:pt x="1616" y="50463"/>
                </a:lnTo>
                <a:lnTo>
                  <a:pt x="6874" y="64137"/>
                </a:lnTo>
                <a:lnTo>
                  <a:pt x="15153" y="74638"/>
                </a:lnTo>
                <a:lnTo>
                  <a:pt x="25833" y="81686"/>
                </a:lnTo>
                <a:lnTo>
                  <a:pt x="38292" y="85002"/>
                </a:lnTo>
                <a:lnTo>
                  <a:pt x="53893" y="82983"/>
                </a:lnTo>
                <a:lnTo>
                  <a:pt x="66958" y="77114"/>
                </a:lnTo>
                <a:lnTo>
                  <a:pt x="77012" y="68081"/>
                </a:lnTo>
                <a:lnTo>
                  <a:pt x="83581" y="56568"/>
                </a:lnTo>
                <a:lnTo>
                  <a:pt x="86191" y="43260"/>
                </a:lnTo>
              </a:path>
            </a:pathLst>
          </a:custGeom>
          <a:noFill/>
          <a:ln w="10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00" name="object 177">
            <a:extLst>
              <a:ext uri="{FF2B5EF4-FFF2-40B4-BE49-F238E27FC236}">
                <a16:creationId xmlns:a16="http://schemas.microsoft.com/office/drawing/2014/main" id="{A4F48BF0-58ED-0C38-7DA4-BEC66B38947A}"/>
              </a:ext>
            </a:extLst>
          </p:cNvPr>
          <p:cNvSpPr>
            <a:spLocks/>
          </p:cNvSpPr>
          <p:nvPr/>
        </p:nvSpPr>
        <p:spPr bwMode="auto">
          <a:xfrm>
            <a:off x="3402013" y="3668713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01" name="object 178">
            <a:extLst>
              <a:ext uri="{FF2B5EF4-FFF2-40B4-BE49-F238E27FC236}">
                <a16:creationId xmlns:a16="http://schemas.microsoft.com/office/drawing/2014/main" id="{88A3799C-E27C-4DDF-3FAA-85D0797354FA}"/>
              </a:ext>
            </a:extLst>
          </p:cNvPr>
          <p:cNvSpPr>
            <a:spLocks/>
          </p:cNvSpPr>
          <p:nvPr/>
        </p:nvSpPr>
        <p:spPr bwMode="auto">
          <a:xfrm>
            <a:off x="4478338" y="3451225"/>
            <a:ext cx="85725" cy="84138"/>
          </a:xfrm>
          <a:custGeom>
            <a:avLst/>
            <a:gdLst>
              <a:gd name="T0" fmla="*/ 83087 w 86360"/>
              <a:gd name="T1" fmla="*/ 39513 h 85089"/>
              <a:gd name="T2" fmla="*/ 80810 w 86360"/>
              <a:gd name="T3" fmla="*/ 26122 h 85089"/>
              <a:gd name="T4" fmla="*/ 74492 w 86360"/>
              <a:gd name="T5" fmla="*/ 14575 h 85089"/>
              <a:gd name="T6" fmla="*/ 64894 w 86360"/>
              <a:gd name="T7" fmla="*/ 5618 h 85089"/>
              <a:gd name="T8" fmla="*/ 52776 w 86360"/>
              <a:gd name="T9" fmla="*/ 0 h 85089"/>
              <a:gd name="T10" fmla="*/ 35819 w 86360"/>
              <a:gd name="T11" fmla="*/ 953 h 85089"/>
              <a:gd name="T12" fmla="*/ 21964 w 86360"/>
              <a:gd name="T13" fmla="*/ 5160 h 85089"/>
              <a:gd name="T14" fmla="*/ 11314 w 86360"/>
              <a:gd name="T15" fmla="*/ 12092 h 85089"/>
              <a:gd name="T16" fmla="*/ 3960 w 86360"/>
              <a:gd name="T17" fmla="*/ 21225 h 85089"/>
              <a:gd name="T18" fmla="*/ 0 w 86360"/>
              <a:gd name="T19" fmla="*/ 32030 h 85089"/>
              <a:gd name="T20" fmla="*/ 1552 w 86360"/>
              <a:gd name="T21" fmla="*/ 47701 h 85089"/>
              <a:gd name="T22" fmla="*/ 6615 w 86360"/>
              <a:gd name="T23" fmla="*/ 60634 h 85089"/>
              <a:gd name="T24" fmla="*/ 14585 w 86360"/>
              <a:gd name="T25" fmla="*/ 70565 h 85089"/>
              <a:gd name="T26" fmla="*/ 24868 w 86360"/>
              <a:gd name="T27" fmla="*/ 77234 h 85089"/>
              <a:gd name="T28" fmla="*/ 36867 w 86360"/>
              <a:gd name="T29" fmla="*/ 80377 h 85089"/>
              <a:gd name="T30" fmla="*/ 51912 w 86360"/>
              <a:gd name="T31" fmla="*/ 78471 h 85089"/>
              <a:gd name="T32" fmla="*/ 64509 w 86360"/>
              <a:gd name="T33" fmla="*/ 72929 h 85089"/>
              <a:gd name="T34" fmla="*/ 74203 w 86360"/>
              <a:gd name="T35" fmla="*/ 64397 h 85089"/>
              <a:gd name="T36" fmla="*/ 80539 w 86360"/>
              <a:gd name="T37" fmla="*/ 53519 h 85089"/>
              <a:gd name="T38" fmla="*/ 83062 w 86360"/>
              <a:gd name="T39" fmla="*/ 40948 h 850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6360" h="85089">
                <a:moveTo>
                  <a:pt x="86210" y="41798"/>
                </a:moveTo>
                <a:lnTo>
                  <a:pt x="83848" y="27632"/>
                </a:lnTo>
                <a:lnTo>
                  <a:pt x="77292" y="15417"/>
                </a:lnTo>
                <a:lnTo>
                  <a:pt x="67333" y="5943"/>
                </a:lnTo>
                <a:lnTo>
                  <a:pt x="54761" y="0"/>
                </a:lnTo>
                <a:lnTo>
                  <a:pt x="37164" y="1008"/>
                </a:lnTo>
                <a:lnTo>
                  <a:pt x="22790" y="5458"/>
                </a:lnTo>
                <a:lnTo>
                  <a:pt x="11739" y="12791"/>
                </a:lnTo>
                <a:lnTo>
                  <a:pt x="4109" y="22452"/>
                </a:lnTo>
                <a:lnTo>
                  <a:pt x="0" y="33881"/>
                </a:lnTo>
                <a:lnTo>
                  <a:pt x="1611" y="50458"/>
                </a:lnTo>
                <a:lnTo>
                  <a:pt x="6863" y="64139"/>
                </a:lnTo>
                <a:lnTo>
                  <a:pt x="15133" y="74645"/>
                </a:lnTo>
                <a:lnTo>
                  <a:pt x="25803" y="81699"/>
                </a:lnTo>
                <a:lnTo>
                  <a:pt x="38252" y="85023"/>
                </a:lnTo>
                <a:lnTo>
                  <a:pt x="53863" y="83007"/>
                </a:lnTo>
                <a:lnTo>
                  <a:pt x="66934" y="77145"/>
                </a:lnTo>
                <a:lnTo>
                  <a:pt x="76993" y="68119"/>
                </a:lnTo>
                <a:lnTo>
                  <a:pt x="83566" y="56614"/>
                </a:lnTo>
                <a:lnTo>
                  <a:pt x="86184" y="43315"/>
                </a:lnTo>
              </a:path>
            </a:pathLst>
          </a:custGeom>
          <a:noFill/>
          <a:ln w="10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02" name="object 179">
            <a:extLst>
              <a:ext uri="{FF2B5EF4-FFF2-40B4-BE49-F238E27FC236}">
                <a16:creationId xmlns:a16="http://schemas.microsoft.com/office/drawing/2014/main" id="{EAA53331-52F7-C2A0-722E-4969B76A15D3}"/>
              </a:ext>
            </a:extLst>
          </p:cNvPr>
          <p:cNvSpPr>
            <a:spLocks/>
          </p:cNvSpPr>
          <p:nvPr/>
        </p:nvSpPr>
        <p:spPr bwMode="auto">
          <a:xfrm>
            <a:off x="4521200" y="3492500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03" name="object 180">
            <a:extLst>
              <a:ext uri="{FF2B5EF4-FFF2-40B4-BE49-F238E27FC236}">
                <a16:creationId xmlns:a16="http://schemas.microsoft.com/office/drawing/2014/main" id="{B373F421-BC63-8B9C-4C12-C5AC8D066688}"/>
              </a:ext>
            </a:extLst>
          </p:cNvPr>
          <p:cNvSpPr>
            <a:spLocks/>
          </p:cNvSpPr>
          <p:nvPr/>
        </p:nvSpPr>
        <p:spPr bwMode="auto">
          <a:xfrm>
            <a:off x="4365625" y="2579688"/>
            <a:ext cx="85725" cy="85725"/>
          </a:xfrm>
          <a:custGeom>
            <a:avLst/>
            <a:gdLst>
              <a:gd name="T0" fmla="*/ 83093 w 86360"/>
              <a:gd name="T1" fmla="*/ 43359 h 85089"/>
              <a:gd name="T2" fmla="*/ 80814 w 86360"/>
              <a:gd name="T3" fmla="*/ 28666 h 85089"/>
              <a:gd name="T4" fmla="*/ 74493 w 86360"/>
              <a:gd name="T5" fmla="*/ 15994 h 85089"/>
              <a:gd name="T6" fmla="*/ 64888 w 86360"/>
              <a:gd name="T7" fmla="*/ 6164 h 85089"/>
              <a:gd name="T8" fmla="*/ 52763 w 86360"/>
              <a:gd name="T9" fmla="*/ 0 h 85089"/>
              <a:gd name="T10" fmla="*/ 35806 w 86360"/>
              <a:gd name="T11" fmla="*/ 1052 h 85089"/>
              <a:gd name="T12" fmla="*/ 21952 w 86360"/>
              <a:gd name="T13" fmla="*/ 5674 h 85089"/>
              <a:gd name="T14" fmla="*/ 11303 w 86360"/>
              <a:gd name="T15" fmla="*/ 13291 h 85089"/>
              <a:gd name="T16" fmla="*/ 3954 w 86360"/>
              <a:gd name="T17" fmla="*/ 23321 h 85089"/>
              <a:gd name="T18" fmla="*/ 0 w 86360"/>
              <a:gd name="T19" fmla="*/ 35183 h 85089"/>
              <a:gd name="T20" fmla="*/ 1556 w 86360"/>
              <a:gd name="T21" fmla="*/ 52390 h 85089"/>
              <a:gd name="T22" fmla="*/ 6625 w 86360"/>
              <a:gd name="T23" fmla="*/ 66583 h 85089"/>
              <a:gd name="T24" fmla="*/ 14604 w 86360"/>
              <a:gd name="T25" fmla="*/ 77479 h 85089"/>
              <a:gd name="T26" fmla="*/ 24897 w 86360"/>
              <a:gd name="T27" fmla="*/ 84789 h 85089"/>
              <a:gd name="T28" fmla="*/ 36906 w 86360"/>
              <a:gd name="T29" fmla="*/ 88227 h 85089"/>
              <a:gd name="T30" fmla="*/ 51941 w 86360"/>
              <a:gd name="T31" fmla="*/ 86134 h 85089"/>
              <a:gd name="T32" fmla="*/ 64532 w 86360"/>
              <a:gd name="T33" fmla="*/ 80048 h 85089"/>
              <a:gd name="T34" fmla="*/ 74222 w 86360"/>
              <a:gd name="T35" fmla="*/ 70677 h 85089"/>
              <a:gd name="T36" fmla="*/ 80552 w 86360"/>
              <a:gd name="T37" fmla="*/ 58726 h 85089"/>
              <a:gd name="T38" fmla="*/ 83069 w 86360"/>
              <a:gd name="T39" fmla="*/ 44903 h 85089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86360" h="85089">
                <a:moveTo>
                  <a:pt x="86216" y="41774"/>
                </a:moveTo>
                <a:lnTo>
                  <a:pt x="83853" y="27618"/>
                </a:lnTo>
                <a:lnTo>
                  <a:pt x="77293" y="15409"/>
                </a:lnTo>
                <a:lnTo>
                  <a:pt x="67327" y="5939"/>
                </a:lnTo>
                <a:lnTo>
                  <a:pt x="54748" y="0"/>
                </a:lnTo>
                <a:lnTo>
                  <a:pt x="37151" y="1012"/>
                </a:lnTo>
                <a:lnTo>
                  <a:pt x="22777" y="5467"/>
                </a:lnTo>
                <a:lnTo>
                  <a:pt x="11728" y="12805"/>
                </a:lnTo>
                <a:lnTo>
                  <a:pt x="4102" y="22469"/>
                </a:lnTo>
                <a:lnTo>
                  <a:pt x="0" y="33898"/>
                </a:lnTo>
                <a:lnTo>
                  <a:pt x="1616" y="50475"/>
                </a:lnTo>
                <a:lnTo>
                  <a:pt x="6874" y="64150"/>
                </a:lnTo>
                <a:lnTo>
                  <a:pt x="15153" y="74647"/>
                </a:lnTo>
                <a:lnTo>
                  <a:pt x="25833" y="81690"/>
                </a:lnTo>
                <a:lnTo>
                  <a:pt x="38292" y="85002"/>
                </a:lnTo>
                <a:lnTo>
                  <a:pt x="53893" y="82986"/>
                </a:lnTo>
                <a:lnTo>
                  <a:pt x="66958" y="77123"/>
                </a:lnTo>
                <a:lnTo>
                  <a:pt x="77012" y="68094"/>
                </a:lnTo>
                <a:lnTo>
                  <a:pt x="83581" y="56580"/>
                </a:lnTo>
                <a:lnTo>
                  <a:pt x="86191" y="43262"/>
                </a:lnTo>
              </a:path>
            </a:pathLst>
          </a:custGeom>
          <a:noFill/>
          <a:ln w="10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04" name="object 181">
            <a:extLst>
              <a:ext uri="{FF2B5EF4-FFF2-40B4-BE49-F238E27FC236}">
                <a16:creationId xmlns:a16="http://schemas.microsoft.com/office/drawing/2014/main" id="{E314DED4-5232-313C-55A3-03AF88962FB8}"/>
              </a:ext>
            </a:extLst>
          </p:cNvPr>
          <p:cNvSpPr>
            <a:spLocks/>
          </p:cNvSpPr>
          <p:nvPr/>
        </p:nvSpPr>
        <p:spPr bwMode="auto">
          <a:xfrm>
            <a:off x="4408488" y="2620963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05" name="object 182">
            <a:extLst>
              <a:ext uri="{FF2B5EF4-FFF2-40B4-BE49-F238E27FC236}">
                <a16:creationId xmlns:a16="http://schemas.microsoft.com/office/drawing/2014/main" id="{E37A1D68-E689-443F-54A6-916BE652BE44}"/>
              </a:ext>
            </a:extLst>
          </p:cNvPr>
          <p:cNvSpPr>
            <a:spLocks/>
          </p:cNvSpPr>
          <p:nvPr/>
        </p:nvSpPr>
        <p:spPr bwMode="auto">
          <a:xfrm>
            <a:off x="1390650" y="4170363"/>
            <a:ext cx="387350" cy="228600"/>
          </a:xfrm>
          <a:custGeom>
            <a:avLst/>
            <a:gdLst>
              <a:gd name="T0" fmla="*/ 0 w 386080"/>
              <a:gd name="T1" fmla="*/ 0 h 228600"/>
              <a:gd name="T2" fmla="*/ 0 w 386080"/>
              <a:gd name="T3" fmla="*/ 148315 h 228600"/>
              <a:gd name="T4" fmla="*/ 392184 w 386080"/>
              <a:gd name="T5" fmla="*/ 228350 h 228600"/>
              <a:gd name="T6" fmla="*/ 392184 w 386080"/>
              <a:gd name="T7" fmla="*/ 84856 h 228600"/>
              <a:gd name="T8" fmla="*/ 0 w 386080"/>
              <a:gd name="T9" fmla="*/ 0 h 228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6080" h="228600">
                <a:moveTo>
                  <a:pt x="0" y="0"/>
                </a:moveTo>
                <a:lnTo>
                  <a:pt x="0" y="148315"/>
                </a:lnTo>
                <a:lnTo>
                  <a:pt x="385797" y="228350"/>
                </a:lnTo>
                <a:lnTo>
                  <a:pt x="385797" y="84856"/>
                </a:lnTo>
                <a:lnTo>
                  <a:pt x="0" y="0"/>
                </a:lnTo>
                <a:close/>
              </a:path>
            </a:pathLst>
          </a:custGeom>
          <a:solidFill>
            <a:srgbClr val="707F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06" name="object 183">
            <a:extLst>
              <a:ext uri="{FF2B5EF4-FFF2-40B4-BE49-F238E27FC236}">
                <a16:creationId xmlns:a16="http://schemas.microsoft.com/office/drawing/2014/main" id="{FC18FEE9-2C24-B671-09D0-C54F4EB4EF0B}"/>
              </a:ext>
            </a:extLst>
          </p:cNvPr>
          <p:cNvSpPr>
            <a:spLocks/>
          </p:cNvSpPr>
          <p:nvPr/>
        </p:nvSpPr>
        <p:spPr bwMode="auto">
          <a:xfrm>
            <a:off x="1778000" y="4256088"/>
            <a:ext cx="222250" cy="147637"/>
          </a:xfrm>
          <a:custGeom>
            <a:avLst/>
            <a:gdLst>
              <a:gd name="T0" fmla="*/ 0 w 222250"/>
              <a:gd name="T1" fmla="*/ 0 h 147954"/>
              <a:gd name="T2" fmla="*/ 0 w 222250"/>
              <a:gd name="T3" fmla="*/ 141963 h 147954"/>
              <a:gd name="T4" fmla="*/ 222217 w 222250"/>
              <a:gd name="T5" fmla="*/ 146051 h 147954"/>
              <a:gd name="T6" fmla="*/ 222217 w 222250"/>
              <a:gd name="T7" fmla="*/ 28658 h 147954"/>
              <a:gd name="T8" fmla="*/ 0 w 222250"/>
              <a:gd name="T9" fmla="*/ 0 h 1479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2250" h="147954">
                <a:moveTo>
                  <a:pt x="0" y="0"/>
                </a:moveTo>
                <a:lnTo>
                  <a:pt x="0" y="143493"/>
                </a:lnTo>
                <a:lnTo>
                  <a:pt x="222217" y="147626"/>
                </a:lnTo>
                <a:lnTo>
                  <a:pt x="222217" y="28968"/>
                </a:lnTo>
                <a:lnTo>
                  <a:pt x="0" y="0"/>
                </a:lnTo>
                <a:close/>
              </a:path>
            </a:pathLst>
          </a:custGeom>
          <a:solidFill>
            <a:srgbClr val="707F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07" name="object 184">
            <a:extLst>
              <a:ext uri="{FF2B5EF4-FFF2-40B4-BE49-F238E27FC236}">
                <a16:creationId xmlns:a16="http://schemas.microsoft.com/office/drawing/2014/main" id="{CB900EC5-8A27-34BA-5165-138AC7EA8E27}"/>
              </a:ext>
            </a:extLst>
          </p:cNvPr>
          <p:cNvSpPr>
            <a:spLocks/>
          </p:cNvSpPr>
          <p:nvPr/>
        </p:nvSpPr>
        <p:spPr bwMode="auto">
          <a:xfrm>
            <a:off x="1998663" y="4260850"/>
            <a:ext cx="290512" cy="142875"/>
          </a:xfrm>
          <a:custGeom>
            <a:avLst/>
            <a:gdLst>
              <a:gd name="T0" fmla="*/ 291462 w 290194"/>
              <a:gd name="T1" fmla="*/ 0 h 142239"/>
              <a:gd name="T2" fmla="*/ 0 w 290194"/>
              <a:gd name="T3" fmla="*/ 23983 h 142239"/>
              <a:gd name="T4" fmla="*/ 0 w 290194"/>
              <a:gd name="T5" fmla="*/ 145317 h 142239"/>
              <a:gd name="T6" fmla="*/ 291462 w 290194"/>
              <a:gd name="T7" fmla="*/ 56441 h 142239"/>
              <a:gd name="T8" fmla="*/ 291462 w 290194"/>
              <a:gd name="T9" fmla="*/ 0 h 1422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0194" h="142239">
                <a:moveTo>
                  <a:pt x="289870" y="0"/>
                </a:moveTo>
                <a:lnTo>
                  <a:pt x="0" y="23454"/>
                </a:lnTo>
                <a:lnTo>
                  <a:pt x="0" y="142112"/>
                </a:lnTo>
                <a:lnTo>
                  <a:pt x="289870" y="55196"/>
                </a:lnTo>
                <a:lnTo>
                  <a:pt x="289870" y="0"/>
                </a:lnTo>
                <a:close/>
              </a:path>
            </a:pathLst>
          </a:custGeom>
          <a:solidFill>
            <a:srgbClr val="707F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08" name="object 185">
            <a:extLst>
              <a:ext uri="{FF2B5EF4-FFF2-40B4-BE49-F238E27FC236}">
                <a16:creationId xmlns:a16="http://schemas.microsoft.com/office/drawing/2014/main" id="{306E9018-F828-609B-C2EF-BDF4729EF63D}"/>
              </a:ext>
            </a:extLst>
          </p:cNvPr>
          <p:cNvSpPr>
            <a:spLocks/>
          </p:cNvSpPr>
          <p:nvPr/>
        </p:nvSpPr>
        <p:spPr bwMode="auto">
          <a:xfrm>
            <a:off x="2289175" y="4260850"/>
            <a:ext cx="307975" cy="55563"/>
          </a:xfrm>
          <a:custGeom>
            <a:avLst/>
            <a:gdLst>
              <a:gd name="T0" fmla="*/ 0 w 307975"/>
              <a:gd name="T1" fmla="*/ 0 h 55245"/>
              <a:gd name="T2" fmla="*/ 0 w 307975"/>
              <a:gd name="T3" fmla="*/ 56803 h 55245"/>
              <a:gd name="T4" fmla="*/ 307811 w 307975"/>
              <a:gd name="T5" fmla="*/ 39048 h 55245"/>
              <a:gd name="T6" fmla="*/ 307811 w 307975"/>
              <a:gd name="T7" fmla="*/ 7104 h 55245"/>
              <a:gd name="T8" fmla="*/ 0 w 307975"/>
              <a:gd name="T9" fmla="*/ 0 h 552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7975" h="55245">
                <a:moveTo>
                  <a:pt x="0" y="0"/>
                </a:moveTo>
                <a:lnTo>
                  <a:pt x="0" y="55196"/>
                </a:lnTo>
                <a:lnTo>
                  <a:pt x="307811" y="37944"/>
                </a:lnTo>
                <a:lnTo>
                  <a:pt x="307811" y="6903"/>
                </a:lnTo>
                <a:lnTo>
                  <a:pt x="0" y="0"/>
                </a:lnTo>
                <a:close/>
              </a:path>
            </a:pathLst>
          </a:custGeom>
          <a:solidFill>
            <a:srgbClr val="707F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09" name="object 186">
            <a:extLst>
              <a:ext uri="{FF2B5EF4-FFF2-40B4-BE49-F238E27FC236}">
                <a16:creationId xmlns:a16="http://schemas.microsoft.com/office/drawing/2014/main" id="{102A18C9-DB6A-5E8E-A42B-7A6D7FA4F227}"/>
              </a:ext>
            </a:extLst>
          </p:cNvPr>
          <p:cNvSpPr>
            <a:spLocks/>
          </p:cNvSpPr>
          <p:nvPr/>
        </p:nvSpPr>
        <p:spPr bwMode="auto">
          <a:xfrm>
            <a:off x="2597150" y="4240213"/>
            <a:ext cx="354013" cy="58737"/>
          </a:xfrm>
          <a:custGeom>
            <a:avLst/>
            <a:gdLst>
              <a:gd name="T0" fmla="*/ 354951 w 353694"/>
              <a:gd name="T1" fmla="*/ 0 h 59689"/>
              <a:gd name="T2" fmla="*/ 0 w 353694"/>
              <a:gd name="T3" fmla="*/ 26103 h 59689"/>
              <a:gd name="T4" fmla="*/ 0 w 353694"/>
              <a:gd name="T5" fmla="*/ 54747 h 59689"/>
              <a:gd name="T6" fmla="*/ 354951 w 353694"/>
              <a:gd name="T7" fmla="*/ 19732 h 59689"/>
              <a:gd name="T8" fmla="*/ 354951 w 353694"/>
              <a:gd name="T9" fmla="*/ 0 h 5968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53694" h="59689">
                <a:moveTo>
                  <a:pt x="353354" y="0"/>
                </a:moveTo>
                <a:lnTo>
                  <a:pt x="0" y="28288"/>
                </a:lnTo>
                <a:lnTo>
                  <a:pt x="0" y="59329"/>
                </a:lnTo>
                <a:lnTo>
                  <a:pt x="353354" y="21384"/>
                </a:lnTo>
                <a:lnTo>
                  <a:pt x="353354" y="0"/>
                </a:lnTo>
                <a:close/>
              </a:path>
            </a:pathLst>
          </a:custGeom>
          <a:solidFill>
            <a:srgbClr val="707F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10" name="object 187">
            <a:extLst>
              <a:ext uri="{FF2B5EF4-FFF2-40B4-BE49-F238E27FC236}">
                <a16:creationId xmlns:a16="http://schemas.microsoft.com/office/drawing/2014/main" id="{78B0BAAB-81CD-C135-A0FA-46C71DB7BEB7}"/>
              </a:ext>
            </a:extLst>
          </p:cNvPr>
          <p:cNvSpPr>
            <a:spLocks/>
          </p:cNvSpPr>
          <p:nvPr/>
        </p:nvSpPr>
        <p:spPr bwMode="auto">
          <a:xfrm>
            <a:off x="2951163" y="4124325"/>
            <a:ext cx="450850" cy="138113"/>
          </a:xfrm>
          <a:custGeom>
            <a:avLst/>
            <a:gdLst>
              <a:gd name="T0" fmla="*/ 445734 w 452120"/>
              <a:gd name="T1" fmla="*/ 0 h 137160"/>
              <a:gd name="T2" fmla="*/ 0 w 452120"/>
              <a:gd name="T3" fmla="*/ 119263 h 137160"/>
              <a:gd name="T4" fmla="*/ 0 w 452120"/>
              <a:gd name="T5" fmla="*/ 141402 h 137160"/>
              <a:gd name="T6" fmla="*/ 445734 w 452120"/>
              <a:gd name="T7" fmla="*/ 89990 h 137160"/>
              <a:gd name="T8" fmla="*/ 445734 w 452120"/>
              <a:gd name="T9" fmla="*/ 0 h 137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52120" h="137160">
                <a:moveTo>
                  <a:pt x="452048" y="0"/>
                </a:moveTo>
                <a:lnTo>
                  <a:pt x="0" y="115205"/>
                </a:lnTo>
                <a:lnTo>
                  <a:pt x="0" y="136590"/>
                </a:lnTo>
                <a:lnTo>
                  <a:pt x="452048" y="86928"/>
                </a:lnTo>
                <a:lnTo>
                  <a:pt x="452048" y="0"/>
                </a:lnTo>
                <a:close/>
              </a:path>
            </a:pathLst>
          </a:custGeom>
          <a:solidFill>
            <a:srgbClr val="707F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11" name="object 188">
            <a:extLst>
              <a:ext uri="{FF2B5EF4-FFF2-40B4-BE49-F238E27FC236}">
                <a16:creationId xmlns:a16="http://schemas.microsoft.com/office/drawing/2014/main" id="{75880EF1-F9BD-8413-D7FF-BBB4597C0A09}"/>
              </a:ext>
            </a:extLst>
          </p:cNvPr>
          <p:cNvSpPr>
            <a:spLocks/>
          </p:cNvSpPr>
          <p:nvPr/>
        </p:nvSpPr>
        <p:spPr bwMode="auto">
          <a:xfrm>
            <a:off x="3402013" y="4071938"/>
            <a:ext cx="1119187" cy="139700"/>
          </a:xfrm>
          <a:custGeom>
            <a:avLst/>
            <a:gdLst>
              <a:gd name="T0" fmla="*/ 1120322 w 1118870"/>
              <a:gd name="T1" fmla="*/ 0 h 139700"/>
              <a:gd name="T2" fmla="*/ 0 w 1118870"/>
              <a:gd name="T3" fmla="*/ 52434 h 139700"/>
              <a:gd name="T4" fmla="*/ 0 w 1118870"/>
              <a:gd name="T5" fmla="*/ 139363 h 139700"/>
              <a:gd name="T6" fmla="*/ 1120322 w 1118870"/>
              <a:gd name="T7" fmla="*/ 38636 h 139700"/>
              <a:gd name="T8" fmla="*/ 1120322 w 1118870"/>
              <a:gd name="T9" fmla="*/ 0 h 1397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18870" h="139700">
                <a:moveTo>
                  <a:pt x="1118737" y="0"/>
                </a:moveTo>
                <a:lnTo>
                  <a:pt x="0" y="52434"/>
                </a:lnTo>
                <a:lnTo>
                  <a:pt x="0" y="139363"/>
                </a:lnTo>
                <a:lnTo>
                  <a:pt x="1118737" y="38636"/>
                </a:lnTo>
                <a:lnTo>
                  <a:pt x="1118737" y="0"/>
                </a:lnTo>
                <a:close/>
              </a:path>
            </a:pathLst>
          </a:custGeom>
          <a:solidFill>
            <a:srgbClr val="707F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12" name="object 189">
            <a:extLst>
              <a:ext uri="{FF2B5EF4-FFF2-40B4-BE49-F238E27FC236}">
                <a16:creationId xmlns:a16="http://schemas.microsoft.com/office/drawing/2014/main" id="{4FF64AE2-E5B5-93D1-8C0B-C07EC8290FF4}"/>
              </a:ext>
            </a:extLst>
          </p:cNvPr>
          <p:cNvSpPr>
            <a:spLocks/>
          </p:cNvSpPr>
          <p:nvPr/>
        </p:nvSpPr>
        <p:spPr bwMode="auto">
          <a:xfrm>
            <a:off x="3402013" y="4071938"/>
            <a:ext cx="1119187" cy="139700"/>
          </a:xfrm>
          <a:custGeom>
            <a:avLst/>
            <a:gdLst>
              <a:gd name="T0" fmla="*/ 0 w 1118870"/>
              <a:gd name="T1" fmla="*/ 52436 h 139700"/>
              <a:gd name="T2" fmla="*/ 0 w 1118870"/>
              <a:gd name="T3" fmla="*/ 139362 h 139700"/>
              <a:gd name="T4" fmla="*/ 1120313 w 1118870"/>
              <a:gd name="T5" fmla="*/ 38637 h 139700"/>
              <a:gd name="T6" fmla="*/ 1120313 w 1118870"/>
              <a:gd name="T7" fmla="*/ 0 h 1397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18870" h="139700">
                <a:moveTo>
                  <a:pt x="0" y="52436"/>
                </a:moveTo>
                <a:lnTo>
                  <a:pt x="0" y="139362"/>
                </a:lnTo>
                <a:lnTo>
                  <a:pt x="1118728" y="38637"/>
                </a:lnTo>
                <a:lnTo>
                  <a:pt x="1118728" y="0"/>
                </a:lnTo>
              </a:path>
            </a:pathLst>
          </a:custGeom>
          <a:noFill/>
          <a:ln w="3175">
            <a:solidFill>
              <a:srgbClr val="707F8F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13" name="object 190">
            <a:extLst>
              <a:ext uri="{FF2B5EF4-FFF2-40B4-BE49-F238E27FC236}">
                <a16:creationId xmlns:a16="http://schemas.microsoft.com/office/drawing/2014/main" id="{E5B674C7-A717-79D9-8280-E40FD3DC2DD4}"/>
              </a:ext>
            </a:extLst>
          </p:cNvPr>
          <p:cNvSpPr>
            <a:spLocks/>
          </p:cNvSpPr>
          <p:nvPr/>
        </p:nvSpPr>
        <p:spPr bwMode="auto">
          <a:xfrm>
            <a:off x="4187825" y="2828925"/>
            <a:ext cx="441325" cy="0"/>
          </a:xfrm>
          <a:custGeom>
            <a:avLst/>
            <a:gdLst>
              <a:gd name="T0" fmla="*/ 0 w 441325"/>
              <a:gd name="T1" fmla="*/ 441016 w 44132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41325">
                <a:moveTo>
                  <a:pt x="0" y="0"/>
                </a:moveTo>
                <a:lnTo>
                  <a:pt x="441016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14" name="object 191">
            <a:extLst>
              <a:ext uri="{FF2B5EF4-FFF2-40B4-BE49-F238E27FC236}">
                <a16:creationId xmlns:a16="http://schemas.microsoft.com/office/drawing/2014/main" id="{2B9DBF9D-E1F6-6BEE-727C-CCC82A426861}"/>
              </a:ext>
            </a:extLst>
          </p:cNvPr>
          <p:cNvSpPr>
            <a:spLocks/>
          </p:cNvSpPr>
          <p:nvPr/>
        </p:nvSpPr>
        <p:spPr bwMode="auto">
          <a:xfrm>
            <a:off x="4187825" y="2806700"/>
            <a:ext cx="0" cy="42863"/>
          </a:xfrm>
          <a:custGeom>
            <a:avLst/>
            <a:gdLst>
              <a:gd name="T0" fmla="*/ 0 h 43180"/>
              <a:gd name="T1" fmla="*/ 41237 h 4318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180">
                <a:moveTo>
                  <a:pt x="0" y="0"/>
                </a:moveTo>
                <a:lnTo>
                  <a:pt x="0" y="42785"/>
                </a:lnTo>
              </a:path>
            </a:pathLst>
          </a:custGeom>
          <a:noFill/>
          <a:ln w="10348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15" name="object 192">
            <a:extLst>
              <a:ext uri="{FF2B5EF4-FFF2-40B4-BE49-F238E27FC236}">
                <a16:creationId xmlns:a16="http://schemas.microsoft.com/office/drawing/2014/main" id="{9328279C-A7C0-598D-32AE-2638F80E9801}"/>
              </a:ext>
            </a:extLst>
          </p:cNvPr>
          <p:cNvSpPr>
            <a:spLocks/>
          </p:cNvSpPr>
          <p:nvPr/>
        </p:nvSpPr>
        <p:spPr bwMode="auto">
          <a:xfrm>
            <a:off x="4629150" y="2806700"/>
            <a:ext cx="0" cy="42863"/>
          </a:xfrm>
          <a:custGeom>
            <a:avLst/>
            <a:gdLst>
              <a:gd name="T0" fmla="*/ 0 h 43180"/>
              <a:gd name="T1" fmla="*/ 41237 h 4318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3180">
                <a:moveTo>
                  <a:pt x="0" y="0"/>
                </a:moveTo>
                <a:lnTo>
                  <a:pt x="0" y="42785"/>
                </a:lnTo>
              </a:path>
            </a:pathLst>
          </a:custGeom>
          <a:noFill/>
          <a:ln w="10348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16" name="object 193">
            <a:extLst>
              <a:ext uri="{FF2B5EF4-FFF2-40B4-BE49-F238E27FC236}">
                <a16:creationId xmlns:a16="http://schemas.microsoft.com/office/drawing/2014/main" id="{1A7958A3-8403-C77D-34BC-8FB3C04B160A}"/>
              </a:ext>
            </a:extLst>
          </p:cNvPr>
          <p:cNvSpPr>
            <a:spLocks/>
          </p:cNvSpPr>
          <p:nvPr/>
        </p:nvSpPr>
        <p:spPr bwMode="auto">
          <a:xfrm>
            <a:off x="1390650" y="4179888"/>
            <a:ext cx="0" cy="131762"/>
          </a:xfrm>
          <a:custGeom>
            <a:avLst/>
            <a:gdLst>
              <a:gd name="T0" fmla="*/ 130192 h 132079"/>
              <a:gd name="T1" fmla="*/ 0 h 13207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32079">
                <a:moveTo>
                  <a:pt x="0" y="131765"/>
                </a:moveTo>
                <a:lnTo>
                  <a:pt x="0" y="0"/>
                </a:lnTo>
              </a:path>
            </a:pathLst>
          </a:custGeom>
          <a:noFill/>
          <a:ln w="10348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17" name="object 194">
            <a:extLst>
              <a:ext uri="{FF2B5EF4-FFF2-40B4-BE49-F238E27FC236}">
                <a16:creationId xmlns:a16="http://schemas.microsoft.com/office/drawing/2014/main" id="{7BD8E74F-7DA3-D81A-B050-3794265ADCF7}"/>
              </a:ext>
            </a:extLst>
          </p:cNvPr>
          <p:cNvSpPr>
            <a:spLocks/>
          </p:cNvSpPr>
          <p:nvPr/>
        </p:nvSpPr>
        <p:spPr bwMode="auto">
          <a:xfrm>
            <a:off x="1370013" y="4311650"/>
            <a:ext cx="42862" cy="0"/>
          </a:xfrm>
          <a:custGeom>
            <a:avLst/>
            <a:gdLst>
              <a:gd name="T0" fmla="*/ 0 w 43180"/>
              <a:gd name="T1" fmla="*/ 41237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0" y="0"/>
                </a:moveTo>
                <a:lnTo>
                  <a:pt x="42790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18" name="object 195">
            <a:extLst>
              <a:ext uri="{FF2B5EF4-FFF2-40B4-BE49-F238E27FC236}">
                <a16:creationId xmlns:a16="http://schemas.microsoft.com/office/drawing/2014/main" id="{E14AA7F6-D4A3-9A14-18FA-5DA1E6A19017}"/>
              </a:ext>
            </a:extLst>
          </p:cNvPr>
          <p:cNvSpPr>
            <a:spLocks/>
          </p:cNvSpPr>
          <p:nvPr/>
        </p:nvSpPr>
        <p:spPr bwMode="auto">
          <a:xfrm>
            <a:off x="1370013" y="4179888"/>
            <a:ext cx="42862" cy="0"/>
          </a:xfrm>
          <a:custGeom>
            <a:avLst/>
            <a:gdLst>
              <a:gd name="T0" fmla="*/ 0 w 43180"/>
              <a:gd name="T1" fmla="*/ 41237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0" y="0"/>
                </a:moveTo>
                <a:lnTo>
                  <a:pt x="42790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19" name="object 196">
            <a:extLst>
              <a:ext uri="{FF2B5EF4-FFF2-40B4-BE49-F238E27FC236}">
                <a16:creationId xmlns:a16="http://schemas.microsoft.com/office/drawing/2014/main" id="{87C8B98E-CCD3-175C-2B86-15FC62F01802}"/>
              </a:ext>
            </a:extLst>
          </p:cNvPr>
          <p:cNvSpPr>
            <a:spLocks/>
          </p:cNvSpPr>
          <p:nvPr/>
        </p:nvSpPr>
        <p:spPr bwMode="auto">
          <a:xfrm>
            <a:off x="1778000" y="4260850"/>
            <a:ext cx="0" cy="133350"/>
          </a:xfrm>
          <a:custGeom>
            <a:avLst/>
            <a:gdLst>
              <a:gd name="T0" fmla="*/ 135662 h 132714"/>
              <a:gd name="T1" fmla="*/ 0 h 13271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32714">
                <a:moveTo>
                  <a:pt x="0" y="132457"/>
                </a:moveTo>
                <a:lnTo>
                  <a:pt x="0" y="0"/>
                </a:lnTo>
              </a:path>
            </a:pathLst>
          </a:custGeom>
          <a:noFill/>
          <a:ln w="10348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20" name="object 197">
            <a:extLst>
              <a:ext uri="{FF2B5EF4-FFF2-40B4-BE49-F238E27FC236}">
                <a16:creationId xmlns:a16="http://schemas.microsoft.com/office/drawing/2014/main" id="{8F380AF8-0DB4-ADEC-B4EF-F8F20A7996CC}"/>
              </a:ext>
            </a:extLst>
          </p:cNvPr>
          <p:cNvSpPr>
            <a:spLocks/>
          </p:cNvSpPr>
          <p:nvPr/>
        </p:nvSpPr>
        <p:spPr bwMode="auto">
          <a:xfrm>
            <a:off x="1755775" y="4394200"/>
            <a:ext cx="42863" cy="0"/>
          </a:xfrm>
          <a:custGeom>
            <a:avLst/>
            <a:gdLst>
              <a:gd name="T0" fmla="*/ 0 w 43180"/>
              <a:gd name="T1" fmla="*/ 41234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0" y="0"/>
                </a:moveTo>
                <a:lnTo>
                  <a:pt x="42781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21" name="object 198">
            <a:extLst>
              <a:ext uri="{FF2B5EF4-FFF2-40B4-BE49-F238E27FC236}">
                <a16:creationId xmlns:a16="http://schemas.microsoft.com/office/drawing/2014/main" id="{58FEEC7B-7092-2877-6992-C6AF4F499FC0}"/>
              </a:ext>
            </a:extLst>
          </p:cNvPr>
          <p:cNvSpPr>
            <a:spLocks/>
          </p:cNvSpPr>
          <p:nvPr/>
        </p:nvSpPr>
        <p:spPr bwMode="auto">
          <a:xfrm>
            <a:off x="1755775" y="4260850"/>
            <a:ext cx="42863" cy="0"/>
          </a:xfrm>
          <a:custGeom>
            <a:avLst/>
            <a:gdLst>
              <a:gd name="T0" fmla="*/ 0 w 43180"/>
              <a:gd name="T1" fmla="*/ 41234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0" y="0"/>
                </a:moveTo>
                <a:lnTo>
                  <a:pt x="42781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22" name="object 199">
            <a:extLst>
              <a:ext uri="{FF2B5EF4-FFF2-40B4-BE49-F238E27FC236}">
                <a16:creationId xmlns:a16="http://schemas.microsoft.com/office/drawing/2014/main" id="{AC142019-DB8A-79D0-6916-E48F98CD9AC4}"/>
              </a:ext>
            </a:extLst>
          </p:cNvPr>
          <p:cNvSpPr>
            <a:spLocks/>
          </p:cNvSpPr>
          <p:nvPr/>
        </p:nvSpPr>
        <p:spPr bwMode="auto">
          <a:xfrm>
            <a:off x="1998663" y="4289425"/>
            <a:ext cx="0" cy="109538"/>
          </a:xfrm>
          <a:custGeom>
            <a:avLst/>
            <a:gdLst>
              <a:gd name="T0" fmla="*/ 105712 h 110489"/>
              <a:gd name="T1" fmla="*/ 0 h 11048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10489">
                <a:moveTo>
                  <a:pt x="0" y="110382"/>
                </a:moveTo>
                <a:lnTo>
                  <a:pt x="0" y="0"/>
                </a:lnTo>
              </a:path>
            </a:pathLst>
          </a:custGeom>
          <a:noFill/>
          <a:ln w="10348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23" name="object 200">
            <a:extLst>
              <a:ext uri="{FF2B5EF4-FFF2-40B4-BE49-F238E27FC236}">
                <a16:creationId xmlns:a16="http://schemas.microsoft.com/office/drawing/2014/main" id="{9B387949-D9F9-38AE-0125-2FCAF86388C7}"/>
              </a:ext>
            </a:extLst>
          </p:cNvPr>
          <p:cNvSpPr>
            <a:spLocks/>
          </p:cNvSpPr>
          <p:nvPr/>
        </p:nvSpPr>
        <p:spPr bwMode="auto">
          <a:xfrm>
            <a:off x="1978025" y="4398963"/>
            <a:ext cx="42863" cy="0"/>
          </a:xfrm>
          <a:custGeom>
            <a:avLst/>
            <a:gdLst>
              <a:gd name="T0" fmla="*/ 0 w 43180"/>
              <a:gd name="T1" fmla="*/ 41231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0" y="0"/>
                </a:moveTo>
                <a:lnTo>
                  <a:pt x="42778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24" name="object 201">
            <a:extLst>
              <a:ext uri="{FF2B5EF4-FFF2-40B4-BE49-F238E27FC236}">
                <a16:creationId xmlns:a16="http://schemas.microsoft.com/office/drawing/2014/main" id="{98A3C3CB-8551-FF90-0BE9-9EF81CB6E0D3}"/>
              </a:ext>
            </a:extLst>
          </p:cNvPr>
          <p:cNvSpPr>
            <a:spLocks/>
          </p:cNvSpPr>
          <p:nvPr/>
        </p:nvSpPr>
        <p:spPr bwMode="auto">
          <a:xfrm>
            <a:off x="1978025" y="4289425"/>
            <a:ext cx="42863" cy="0"/>
          </a:xfrm>
          <a:custGeom>
            <a:avLst/>
            <a:gdLst>
              <a:gd name="T0" fmla="*/ 0 w 43180"/>
              <a:gd name="T1" fmla="*/ 41231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0" y="0"/>
                </a:moveTo>
                <a:lnTo>
                  <a:pt x="42778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25" name="object 202">
            <a:extLst>
              <a:ext uri="{FF2B5EF4-FFF2-40B4-BE49-F238E27FC236}">
                <a16:creationId xmlns:a16="http://schemas.microsoft.com/office/drawing/2014/main" id="{918EAD98-08CE-22AE-5A58-16D4613A1BD2}"/>
              </a:ext>
            </a:extLst>
          </p:cNvPr>
          <p:cNvSpPr>
            <a:spLocks/>
          </p:cNvSpPr>
          <p:nvPr/>
        </p:nvSpPr>
        <p:spPr bwMode="auto">
          <a:xfrm>
            <a:off x="2289175" y="4267200"/>
            <a:ext cx="0" cy="44450"/>
          </a:xfrm>
          <a:custGeom>
            <a:avLst/>
            <a:gdLst>
              <a:gd name="T0" fmla="*/ 44147 h 44450"/>
              <a:gd name="T1" fmla="*/ 0 h 4445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4450">
                <a:moveTo>
                  <a:pt x="0" y="44147"/>
                </a:moveTo>
                <a:lnTo>
                  <a:pt x="0" y="0"/>
                </a:lnTo>
              </a:path>
            </a:pathLst>
          </a:custGeom>
          <a:noFill/>
          <a:ln w="10348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26" name="object 203">
            <a:extLst>
              <a:ext uri="{FF2B5EF4-FFF2-40B4-BE49-F238E27FC236}">
                <a16:creationId xmlns:a16="http://schemas.microsoft.com/office/drawing/2014/main" id="{C92B83D0-07B0-9762-A77F-AB9606793064}"/>
              </a:ext>
            </a:extLst>
          </p:cNvPr>
          <p:cNvSpPr>
            <a:spLocks/>
          </p:cNvSpPr>
          <p:nvPr/>
        </p:nvSpPr>
        <p:spPr bwMode="auto">
          <a:xfrm>
            <a:off x="2268538" y="4311650"/>
            <a:ext cx="42862" cy="0"/>
          </a:xfrm>
          <a:custGeom>
            <a:avLst/>
            <a:gdLst>
              <a:gd name="T0" fmla="*/ 0 w 43180"/>
              <a:gd name="T1" fmla="*/ 41237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0" y="0"/>
                </a:moveTo>
                <a:lnTo>
                  <a:pt x="42790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27" name="object 204">
            <a:extLst>
              <a:ext uri="{FF2B5EF4-FFF2-40B4-BE49-F238E27FC236}">
                <a16:creationId xmlns:a16="http://schemas.microsoft.com/office/drawing/2014/main" id="{4048EEC3-6E55-4346-F1FE-DE650B6B59A0}"/>
              </a:ext>
            </a:extLst>
          </p:cNvPr>
          <p:cNvSpPr>
            <a:spLocks/>
          </p:cNvSpPr>
          <p:nvPr/>
        </p:nvSpPr>
        <p:spPr bwMode="auto">
          <a:xfrm>
            <a:off x="2268538" y="4267200"/>
            <a:ext cx="42862" cy="0"/>
          </a:xfrm>
          <a:custGeom>
            <a:avLst/>
            <a:gdLst>
              <a:gd name="T0" fmla="*/ 0 w 43180"/>
              <a:gd name="T1" fmla="*/ 41237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0" y="0"/>
                </a:moveTo>
                <a:lnTo>
                  <a:pt x="42790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28" name="object 205">
            <a:extLst>
              <a:ext uri="{FF2B5EF4-FFF2-40B4-BE49-F238E27FC236}">
                <a16:creationId xmlns:a16="http://schemas.microsoft.com/office/drawing/2014/main" id="{4A24E503-C3B7-DA88-2779-3E20D35DC6CE}"/>
              </a:ext>
            </a:extLst>
          </p:cNvPr>
          <p:cNvSpPr>
            <a:spLocks/>
          </p:cNvSpPr>
          <p:nvPr/>
        </p:nvSpPr>
        <p:spPr bwMode="auto">
          <a:xfrm>
            <a:off x="2597150" y="4271963"/>
            <a:ext cx="0" cy="22225"/>
          </a:xfrm>
          <a:custGeom>
            <a:avLst/>
            <a:gdLst>
              <a:gd name="T0" fmla="*/ 22084 h 22225"/>
              <a:gd name="T1" fmla="*/ 0 h 2222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2225">
                <a:moveTo>
                  <a:pt x="0" y="22084"/>
                </a:moveTo>
                <a:lnTo>
                  <a:pt x="0" y="0"/>
                </a:lnTo>
              </a:path>
            </a:pathLst>
          </a:custGeom>
          <a:noFill/>
          <a:ln w="10348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29" name="object 206">
            <a:extLst>
              <a:ext uri="{FF2B5EF4-FFF2-40B4-BE49-F238E27FC236}">
                <a16:creationId xmlns:a16="http://schemas.microsoft.com/office/drawing/2014/main" id="{2DCDF586-120B-A324-E9B3-C27FEF7B1181}"/>
              </a:ext>
            </a:extLst>
          </p:cNvPr>
          <p:cNvSpPr>
            <a:spLocks/>
          </p:cNvSpPr>
          <p:nvPr/>
        </p:nvSpPr>
        <p:spPr bwMode="auto">
          <a:xfrm>
            <a:off x="2576513" y="4294188"/>
            <a:ext cx="42862" cy="0"/>
          </a:xfrm>
          <a:custGeom>
            <a:avLst/>
            <a:gdLst>
              <a:gd name="T0" fmla="*/ 0 w 43180"/>
              <a:gd name="T1" fmla="*/ 41229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0" y="0"/>
                </a:moveTo>
                <a:lnTo>
                  <a:pt x="42781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30" name="object 207">
            <a:extLst>
              <a:ext uri="{FF2B5EF4-FFF2-40B4-BE49-F238E27FC236}">
                <a16:creationId xmlns:a16="http://schemas.microsoft.com/office/drawing/2014/main" id="{FEC5112A-3A23-E1D1-8D4A-9DA667CC7A3B}"/>
              </a:ext>
            </a:extLst>
          </p:cNvPr>
          <p:cNvSpPr>
            <a:spLocks/>
          </p:cNvSpPr>
          <p:nvPr/>
        </p:nvSpPr>
        <p:spPr bwMode="auto">
          <a:xfrm>
            <a:off x="2576513" y="4271963"/>
            <a:ext cx="42862" cy="0"/>
          </a:xfrm>
          <a:custGeom>
            <a:avLst/>
            <a:gdLst>
              <a:gd name="T0" fmla="*/ 0 w 43180"/>
              <a:gd name="T1" fmla="*/ 41229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0" y="0"/>
                </a:moveTo>
                <a:lnTo>
                  <a:pt x="42781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31" name="object 208">
            <a:extLst>
              <a:ext uri="{FF2B5EF4-FFF2-40B4-BE49-F238E27FC236}">
                <a16:creationId xmlns:a16="http://schemas.microsoft.com/office/drawing/2014/main" id="{F9BCFAAE-DF3C-8B43-7772-BBD2BDCD1C47}"/>
              </a:ext>
            </a:extLst>
          </p:cNvPr>
          <p:cNvSpPr>
            <a:spLocks/>
          </p:cNvSpPr>
          <p:nvPr/>
        </p:nvSpPr>
        <p:spPr bwMode="auto">
          <a:xfrm>
            <a:off x="2951163" y="4244975"/>
            <a:ext cx="0" cy="11113"/>
          </a:xfrm>
          <a:custGeom>
            <a:avLst/>
            <a:gdLst>
              <a:gd name="T0" fmla="*/ 11965 h 10795"/>
              <a:gd name="T1" fmla="*/ 0 h 1079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0795">
                <a:moveTo>
                  <a:pt x="0" y="10348"/>
                </a:moveTo>
                <a:lnTo>
                  <a:pt x="0" y="0"/>
                </a:lnTo>
              </a:path>
            </a:pathLst>
          </a:custGeom>
          <a:noFill/>
          <a:ln w="10348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32" name="object 209">
            <a:extLst>
              <a:ext uri="{FF2B5EF4-FFF2-40B4-BE49-F238E27FC236}">
                <a16:creationId xmlns:a16="http://schemas.microsoft.com/office/drawing/2014/main" id="{702E658E-FF94-B247-EDF2-5CE6806363E7}"/>
              </a:ext>
            </a:extLst>
          </p:cNvPr>
          <p:cNvSpPr>
            <a:spLocks/>
          </p:cNvSpPr>
          <p:nvPr/>
        </p:nvSpPr>
        <p:spPr bwMode="auto">
          <a:xfrm>
            <a:off x="2928938" y="4251325"/>
            <a:ext cx="42862" cy="0"/>
          </a:xfrm>
          <a:custGeom>
            <a:avLst/>
            <a:gdLst>
              <a:gd name="T0" fmla="*/ 41237 w 43180"/>
              <a:gd name="T1" fmla="*/ 0 w 4318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80">
                <a:moveTo>
                  <a:pt x="42790" y="0"/>
                </a:moveTo>
                <a:lnTo>
                  <a:pt x="0" y="0"/>
                </a:lnTo>
              </a:path>
            </a:pathLst>
          </a:custGeom>
          <a:noFill/>
          <a:ln w="2070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33" name="object 210">
            <a:extLst>
              <a:ext uri="{FF2B5EF4-FFF2-40B4-BE49-F238E27FC236}">
                <a16:creationId xmlns:a16="http://schemas.microsoft.com/office/drawing/2014/main" id="{9D858275-8407-2584-37F7-D262A88BE637}"/>
              </a:ext>
            </a:extLst>
          </p:cNvPr>
          <p:cNvSpPr>
            <a:spLocks/>
          </p:cNvSpPr>
          <p:nvPr/>
        </p:nvSpPr>
        <p:spPr bwMode="auto">
          <a:xfrm>
            <a:off x="3402013" y="4135438"/>
            <a:ext cx="0" cy="66675"/>
          </a:xfrm>
          <a:custGeom>
            <a:avLst/>
            <a:gdLst>
              <a:gd name="T0" fmla="*/ 66222 h 66675"/>
              <a:gd name="T1" fmla="*/ 0 h 6667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6675">
                <a:moveTo>
                  <a:pt x="0" y="66222"/>
                </a:moveTo>
                <a:lnTo>
                  <a:pt x="0" y="0"/>
                </a:lnTo>
              </a:path>
            </a:pathLst>
          </a:custGeom>
          <a:noFill/>
          <a:ln w="10348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34" name="object 211">
            <a:extLst>
              <a:ext uri="{FF2B5EF4-FFF2-40B4-BE49-F238E27FC236}">
                <a16:creationId xmlns:a16="http://schemas.microsoft.com/office/drawing/2014/main" id="{51EDB22F-4351-28C5-C851-9ECD75E2CB11}"/>
              </a:ext>
            </a:extLst>
          </p:cNvPr>
          <p:cNvSpPr>
            <a:spLocks/>
          </p:cNvSpPr>
          <p:nvPr/>
        </p:nvSpPr>
        <p:spPr bwMode="auto">
          <a:xfrm>
            <a:off x="3381375" y="4200525"/>
            <a:ext cx="42863" cy="0"/>
          </a:xfrm>
          <a:custGeom>
            <a:avLst/>
            <a:gdLst>
              <a:gd name="T0" fmla="*/ 0 w 43179"/>
              <a:gd name="T1" fmla="*/ 41259 w 431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79">
                <a:moveTo>
                  <a:pt x="0" y="0"/>
                </a:moveTo>
                <a:lnTo>
                  <a:pt x="42802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35" name="object 212">
            <a:extLst>
              <a:ext uri="{FF2B5EF4-FFF2-40B4-BE49-F238E27FC236}">
                <a16:creationId xmlns:a16="http://schemas.microsoft.com/office/drawing/2014/main" id="{B322037B-F411-0CA7-6C4E-08AE1EAC6395}"/>
              </a:ext>
            </a:extLst>
          </p:cNvPr>
          <p:cNvSpPr>
            <a:spLocks/>
          </p:cNvSpPr>
          <p:nvPr/>
        </p:nvSpPr>
        <p:spPr bwMode="auto">
          <a:xfrm>
            <a:off x="3381375" y="4135438"/>
            <a:ext cx="42863" cy="0"/>
          </a:xfrm>
          <a:custGeom>
            <a:avLst/>
            <a:gdLst>
              <a:gd name="T0" fmla="*/ 0 w 43179"/>
              <a:gd name="T1" fmla="*/ 41259 w 431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79">
                <a:moveTo>
                  <a:pt x="0" y="0"/>
                </a:moveTo>
                <a:lnTo>
                  <a:pt x="42802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36" name="object 213">
            <a:extLst>
              <a:ext uri="{FF2B5EF4-FFF2-40B4-BE49-F238E27FC236}">
                <a16:creationId xmlns:a16="http://schemas.microsoft.com/office/drawing/2014/main" id="{E0190055-624B-0BB0-9900-A0903A1900BA}"/>
              </a:ext>
            </a:extLst>
          </p:cNvPr>
          <p:cNvSpPr>
            <a:spLocks/>
          </p:cNvSpPr>
          <p:nvPr/>
        </p:nvSpPr>
        <p:spPr bwMode="auto">
          <a:xfrm>
            <a:off x="4521200" y="4079875"/>
            <a:ext cx="0" cy="22225"/>
          </a:xfrm>
          <a:custGeom>
            <a:avLst/>
            <a:gdLst>
              <a:gd name="T0" fmla="*/ 24723 h 21589"/>
              <a:gd name="T1" fmla="*/ 0 h 2158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1589">
                <a:moveTo>
                  <a:pt x="0" y="21383"/>
                </a:moveTo>
                <a:lnTo>
                  <a:pt x="0" y="0"/>
                </a:lnTo>
              </a:path>
            </a:pathLst>
          </a:custGeom>
          <a:noFill/>
          <a:ln w="10348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37" name="object 214">
            <a:extLst>
              <a:ext uri="{FF2B5EF4-FFF2-40B4-BE49-F238E27FC236}">
                <a16:creationId xmlns:a16="http://schemas.microsoft.com/office/drawing/2014/main" id="{C237E9C8-EE9E-F4CB-E43B-B32B8C266F97}"/>
              </a:ext>
            </a:extLst>
          </p:cNvPr>
          <p:cNvSpPr>
            <a:spLocks/>
          </p:cNvSpPr>
          <p:nvPr/>
        </p:nvSpPr>
        <p:spPr bwMode="auto">
          <a:xfrm>
            <a:off x="4500563" y="4102100"/>
            <a:ext cx="42862" cy="0"/>
          </a:xfrm>
          <a:custGeom>
            <a:avLst/>
            <a:gdLst>
              <a:gd name="T0" fmla="*/ 0 w 43179"/>
              <a:gd name="T1" fmla="*/ 41254 w 431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79">
                <a:moveTo>
                  <a:pt x="0" y="0"/>
                </a:moveTo>
                <a:lnTo>
                  <a:pt x="42802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38" name="object 215">
            <a:extLst>
              <a:ext uri="{FF2B5EF4-FFF2-40B4-BE49-F238E27FC236}">
                <a16:creationId xmlns:a16="http://schemas.microsoft.com/office/drawing/2014/main" id="{420AFDB2-440E-40C6-77B3-A5AFAF401767}"/>
              </a:ext>
            </a:extLst>
          </p:cNvPr>
          <p:cNvSpPr>
            <a:spLocks/>
          </p:cNvSpPr>
          <p:nvPr/>
        </p:nvSpPr>
        <p:spPr bwMode="auto">
          <a:xfrm>
            <a:off x="4500563" y="4079875"/>
            <a:ext cx="42862" cy="0"/>
          </a:xfrm>
          <a:custGeom>
            <a:avLst/>
            <a:gdLst>
              <a:gd name="T0" fmla="*/ 0 w 43179"/>
              <a:gd name="T1" fmla="*/ 41254 w 4317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179">
                <a:moveTo>
                  <a:pt x="0" y="0"/>
                </a:moveTo>
                <a:lnTo>
                  <a:pt x="42802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39" name="object 216">
            <a:extLst>
              <a:ext uri="{FF2B5EF4-FFF2-40B4-BE49-F238E27FC236}">
                <a16:creationId xmlns:a16="http://schemas.microsoft.com/office/drawing/2014/main" id="{C3F1A00E-1EF0-6DE8-7268-F48A33380C5B}"/>
              </a:ext>
            </a:extLst>
          </p:cNvPr>
          <p:cNvSpPr>
            <a:spLocks/>
          </p:cNvSpPr>
          <p:nvPr/>
        </p:nvSpPr>
        <p:spPr bwMode="auto">
          <a:xfrm>
            <a:off x="1347788" y="4197350"/>
            <a:ext cx="87312" cy="69850"/>
          </a:xfrm>
          <a:custGeom>
            <a:avLst/>
            <a:gdLst>
              <a:gd name="T0" fmla="*/ 44280 w 86994"/>
              <a:gd name="T1" fmla="*/ 0 h 70485"/>
              <a:gd name="T2" fmla="*/ 0 w 86994"/>
              <a:gd name="T3" fmla="*/ 67297 h 70485"/>
              <a:gd name="T4" fmla="*/ 88563 w 86994"/>
              <a:gd name="T5" fmla="*/ 67297 h 70485"/>
              <a:gd name="T6" fmla="*/ 44280 w 86994"/>
              <a:gd name="T7" fmla="*/ 0 h 7048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6994" h="70485">
                <a:moveTo>
                  <a:pt x="43479" y="0"/>
                </a:moveTo>
                <a:lnTo>
                  <a:pt x="0" y="70412"/>
                </a:lnTo>
                <a:lnTo>
                  <a:pt x="86962" y="70412"/>
                </a:lnTo>
                <a:lnTo>
                  <a:pt x="43479" y="0"/>
                </a:lnTo>
                <a:close/>
              </a:path>
            </a:pathLst>
          </a:custGeom>
          <a:noFill/>
          <a:ln w="103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40" name="object 217">
            <a:extLst>
              <a:ext uri="{FF2B5EF4-FFF2-40B4-BE49-F238E27FC236}">
                <a16:creationId xmlns:a16="http://schemas.microsoft.com/office/drawing/2014/main" id="{047ECF61-B5FA-62CD-16B9-3F2552A875CD}"/>
              </a:ext>
            </a:extLst>
          </p:cNvPr>
          <p:cNvSpPr>
            <a:spLocks/>
          </p:cNvSpPr>
          <p:nvPr/>
        </p:nvSpPr>
        <p:spPr bwMode="auto">
          <a:xfrm>
            <a:off x="1390650" y="4244975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41" name="object 218">
            <a:extLst>
              <a:ext uri="{FF2B5EF4-FFF2-40B4-BE49-F238E27FC236}">
                <a16:creationId xmlns:a16="http://schemas.microsoft.com/office/drawing/2014/main" id="{46C8785D-C752-DC59-A4C6-55CFF410FBAF}"/>
              </a:ext>
            </a:extLst>
          </p:cNvPr>
          <p:cNvSpPr>
            <a:spLocks/>
          </p:cNvSpPr>
          <p:nvPr/>
        </p:nvSpPr>
        <p:spPr bwMode="auto">
          <a:xfrm>
            <a:off x="1733550" y="4278313"/>
            <a:ext cx="87313" cy="71437"/>
          </a:xfrm>
          <a:custGeom>
            <a:avLst/>
            <a:gdLst>
              <a:gd name="T0" fmla="*/ 44282 w 86994"/>
              <a:gd name="T1" fmla="*/ 0 h 70485"/>
              <a:gd name="T2" fmla="*/ 0 w 86994"/>
              <a:gd name="T3" fmla="*/ 75297 h 70485"/>
              <a:gd name="T4" fmla="*/ 88556 w 86994"/>
              <a:gd name="T5" fmla="*/ 75297 h 70485"/>
              <a:gd name="T6" fmla="*/ 44282 w 86994"/>
              <a:gd name="T7" fmla="*/ 0 h 7048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6994" h="70485">
                <a:moveTo>
                  <a:pt x="43479" y="0"/>
                </a:moveTo>
                <a:lnTo>
                  <a:pt x="0" y="70412"/>
                </a:lnTo>
                <a:lnTo>
                  <a:pt x="86950" y="70412"/>
                </a:lnTo>
                <a:lnTo>
                  <a:pt x="43479" y="0"/>
                </a:lnTo>
                <a:close/>
              </a:path>
            </a:pathLst>
          </a:custGeom>
          <a:noFill/>
          <a:ln w="103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42" name="object 219">
            <a:extLst>
              <a:ext uri="{FF2B5EF4-FFF2-40B4-BE49-F238E27FC236}">
                <a16:creationId xmlns:a16="http://schemas.microsoft.com/office/drawing/2014/main" id="{2E29FA31-631D-8FD6-BAB0-6DB71940716E}"/>
              </a:ext>
            </a:extLst>
          </p:cNvPr>
          <p:cNvSpPr>
            <a:spLocks/>
          </p:cNvSpPr>
          <p:nvPr/>
        </p:nvSpPr>
        <p:spPr bwMode="auto">
          <a:xfrm>
            <a:off x="1778000" y="4327525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43" name="object 220">
            <a:extLst>
              <a:ext uri="{FF2B5EF4-FFF2-40B4-BE49-F238E27FC236}">
                <a16:creationId xmlns:a16="http://schemas.microsoft.com/office/drawing/2014/main" id="{CC017AD9-47FE-28C2-8FBB-46C4A9209263}"/>
              </a:ext>
            </a:extLst>
          </p:cNvPr>
          <p:cNvSpPr>
            <a:spLocks/>
          </p:cNvSpPr>
          <p:nvPr/>
        </p:nvSpPr>
        <p:spPr bwMode="auto">
          <a:xfrm>
            <a:off x="1955800" y="4295775"/>
            <a:ext cx="87313" cy="69850"/>
          </a:xfrm>
          <a:custGeom>
            <a:avLst/>
            <a:gdLst>
              <a:gd name="T0" fmla="*/ 44273 w 86994"/>
              <a:gd name="T1" fmla="*/ 0 h 70485"/>
              <a:gd name="T2" fmla="*/ 0 w 86994"/>
              <a:gd name="T3" fmla="*/ 67300 h 70485"/>
              <a:gd name="T4" fmla="*/ 88556 w 86994"/>
              <a:gd name="T5" fmla="*/ 67300 h 70485"/>
              <a:gd name="T6" fmla="*/ 44273 w 86994"/>
              <a:gd name="T7" fmla="*/ 0 h 7048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6994" h="70485">
                <a:moveTo>
                  <a:pt x="43470" y="0"/>
                </a:moveTo>
                <a:lnTo>
                  <a:pt x="0" y="70415"/>
                </a:lnTo>
                <a:lnTo>
                  <a:pt x="86950" y="70415"/>
                </a:lnTo>
                <a:lnTo>
                  <a:pt x="43470" y="0"/>
                </a:lnTo>
                <a:close/>
              </a:path>
            </a:pathLst>
          </a:custGeom>
          <a:noFill/>
          <a:ln w="103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44" name="object 221">
            <a:extLst>
              <a:ext uri="{FF2B5EF4-FFF2-40B4-BE49-F238E27FC236}">
                <a16:creationId xmlns:a16="http://schemas.microsoft.com/office/drawing/2014/main" id="{5EE46B7A-2F25-B874-654E-9B8A28E14B94}"/>
              </a:ext>
            </a:extLst>
          </p:cNvPr>
          <p:cNvSpPr>
            <a:spLocks/>
          </p:cNvSpPr>
          <p:nvPr/>
        </p:nvSpPr>
        <p:spPr bwMode="auto">
          <a:xfrm>
            <a:off x="1998663" y="4343400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45" name="object 222">
            <a:extLst>
              <a:ext uri="{FF2B5EF4-FFF2-40B4-BE49-F238E27FC236}">
                <a16:creationId xmlns:a16="http://schemas.microsoft.com/office/drawing/2014/main" id="{83355DE5-BBFB-D17C-BA78-483C31576701}"/>
              </a:ext>
            </a:extLst>
          </p:cNvPr>
          <p:cNvSpPr>
            <a:spLocks/>
          </p:cNvSpPr>
          <p:nvPr/>
        </p:nvSpPr>
        <p:spPr bwMode="auto">
          <a:xfrm>
            <a:off x="2246313" y="4240213"/>
            <a:ext cx="85725" cy="69850"/>
          </a:xfrm>
          <a:custGeom>
            <a:avLst/>
            <a:gdLst>
              <a:gd name="T0" fmla="*/ 40402 w 86994"/>
              <a:gd name="T1" fmla="*/ 0 h 70485"/>
              <a:gd name="T2" fmla="*/ 0 w 86994"/>
              <a:gd name="T3" fmla="*/ 67288 h 70485"/>
              <a:gd name="T4" fmla="*/ 80801 w 86994"/>
              <a:gd name="T5" fmla="*/ 67288 h 70485"/>
              <a:gd name="T6" fmla="*/ 40402 w 86994"/>
              <a:gd name="T7" fmla="*/ 0 h 7048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6994" h="70485">
                <a:moveTo>
                  <a:pt x="43482" y="0"/>
                </a:moveTo>
                <a:lnTo>
                  <a:pt x="0" y="70403"/>
                </a:lnTo>
                <a:lnTo>
                  <a:pt x="86962" y="70403"/>
                </a:lnTo>
                <a:lnTo>
                  <a:pt x="43482" y="0"/>
                </a:lnTo>
                <a:close/>
              </a:path>
            </a:pathLst>
          </a:custGeom>
          <a:noFill/>
          <a:ln w="103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46" name="object 223">
            <a:extLst>
              <a:ext uri="{FF2B5EF4-FFF2-40B4-BE49-F238E27FC236}">
                <a16:creationId xmlns:a16="http://schemas.microsoft.com/office/drawing/2014/main" id="{D938120E-57D8-7BF2-2796-0E72F02B68EB}"/>
              </a:ext>
            </a:extLst>
          </p:cNvPr>
          <p:cNvSpPr>
            <a:spLocks/>
          </p:cNvSpPr>
          <p:nvPr/>
        </p:nvSpPr>
        <p:spPr bwMode="auto">
          <a:xfrm>
            <a:off x="2289175" y="4289425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47" name="object 224">
            <a:extLst>
              <a:ext uri="{FF2B5EF4-FFF2-40B4-BE49-F238E27FC236}">
                <a16:creationId xmlns:a16="http://schemas.microsoft.com/office/drawing/2014/main" id="{956F000B-11A9-C901-035E-49DB240440BE}"/>
              </a:ext>
            </a:extLst>
          </p:cNvPr>
          <p:cNvSpPr>
            <a:spLocks/>
          </p:cNvSpPr>
          <p:nvPr/>
        </p:nvSpPr>
        <p:spPr bwMode="auto">
          <a:xfrm>
            <a:off x="2554288" y="4235450"/>
            <a:ext cx="85725" cy="69850"/>
          </a:xfrm>
          <a:custGeom>
            <a:avLst/>
            <a:gdLst>
              <a:gd name="T0" fmla="*/ 40399 w 86994"/>
              <a:gd name="T1" fmla="*/ 0 h 70485"/>
              <a:gd name="T2" fmla="*/ 0 w 86994"/>
              <a:gd name="T3" fmla="*/ 67300 h 70485"/>
              <a:gd name="T4" fmla="*/ 80790 w 86994"/>
              <a:gd name="T5" fmla="*/ 67300 h 70485"/>
              <a:gd name="T6" fmla="*/ 40399 w 86994"/>
              <a:gd name="T7" fmla="*/ 0 h 7048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6994" h="70485">
                <a:moveTo>
                  <a:pt x="43479" y="0"/>
                </a:moveTo>
                <a:lnTo>
                  <a:pt x="0" y="70415"/>
                </a:lnTo>
                <a:lnTo>
                  <a:pt x="86950" y="70415"/>
                </a:lnTo>
                <a:lnTo>
                  <a:pt x="43479" y="0"/>
                </a:lnTo>
                <a:close/>
              </a:path>
            </a:pathLst>
          </a:custGeom>
          <a:noFill/>
          <a:ln w="103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48" name="object 225">
            <a:extLst>
              <a:ext uri="{FF2B5EF4-FFF2-40B4-BE49-F238E27FC236}">
                <a16:creationId xmlns:a16="http://schemas.microsoft.com/office/drawing/2014/main" id="{B28E8E69-4728-6E42-3F2D-48A49E9A8FDF}"/>
              </a:ext>
            </a:extLst>
          </p:cNvPr>
          <p:cNvSpPr>
            <a:spLocks/>
          </p:cNvSpPr>
          <p:nvPr/>
        </p:nvSpPr>
        <p:spPr bwMode="auto">
          <a:xfrm>
            <a:off x="2597150" y="4283075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49" name="object 226">
            <a:extLst>
              <a:ext uri="{FF2B5EF4-FFF2-40B4-BE49-F238E27FC236}">
                <a16:creationId xmlns:a16="http://schemas.microsoft.com/office/drawing/2014/main" id="{22851457-1652-CED4-6106-D1FA5A5BCE2E}"/>
              </a:ext>
            </a:extLst>
          </p:cNvPr>
          <p:cNvSpPr>
            <a:spLocks/>
          </p:cNvSpPr>
          <p:nvPr/>
        </p:nvSpPr>
        <p:spPr bwMode="auto">
          <a:xfrm>
            <a:off x="2906713" y="4202113"/>
            <a:ext cx="87312" cy="69850"/>
          </a:xfrm>
          <a:custGeom>
            <a:avLst/>
            <a:gdLst>
              <a:gd name="T0" fmla="*/ 44280 w 86994"/>
              <a:gd name="T1" fmla="*/ 0 h 70485"/>
              <a:gd name="T2" fmla="*/ 0 w 86994"/>
              <a:gd name="T3" fmla="*/ 67288 h 70485"/>
              <a:gd name="T4" fmla="*/ 88563 w 86994"/>
              <a:gd name="T5" fmla="*/ 67288 h 70485"/>
              <a:gd name="T6" fmla="*/ 44280 w 86994"/>
              <a:gd name="T7" fmla="*/ 0 h 7048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6994" h="70485">
                <a:moveTo>
                  <a:pt x="43479" y="0"/>
                </a:moveTo>
                <a:lnTo>
                  <a:pt x="0" y="70403"/>
                </a:lnTo>
                <a:lnTo>
                  <a:pt x="86962" y="70403"/>
                </a:lnTo>
                <a:lnTo>
                  <a:pt x="43479" y="0"/>
                </a:lnTo>
                <a:close/>
              </a:path>
            </a:pathLst>
          </a:custGeom>
          <a:noFill/>
          <a:ln w="103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50" name="object 227">
            <a:extLst>
              <a:ext uri="{FF2B5EF4-FFF2-40B4-BE49-F238E27FC236}">
                <a16:creationId xmlns:a16="http://schemas.microsoft.com/office/drawing/2014/main" id="{63E5D254-E030-DE15-FC74-950693121C9F}"/>
              </a:ext>
            </a:extLst>
          </p:cNvPr>
          <p:cNvSpPr>
            <a:spLocks/>
          </p:cNvSpPr>
          <p:nvPr/>
        </p:nvSpPr>
        <p:spPr bwMode="auto">
          <a:xfrm>
            <a:off x="2951163" y="4251325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51" name="object 228">
            <a:extLst>
              <a:ext uri="{FF2B5EF4-FFF2-40B4-BE49-F238E27FC236}">
                <a16:creationId xmlns:a16="http://schemas.microsoft.com/office/drawing/2014/main" id="{D8D46928-A37B-191B-C9BD-88DD636011AE}"/>
              </a:ext>
            </a:extLst>
          </p:cNvPr>
          <p:cNvSpPr>
            <a:spLocks/>
          </p:cNvSpPr>
          <p:nvPr/>
        </p:nvSpPr>
        <p:spPr bwMode="auto">
          <a:xfrm>
            <a:off x="3359150" y="4119563"/>
            <a:ext cx="87313" cy="69850"/>
          </a:xfrm>
          <a:custGeom>
            <a:avLst/>
            <a:gdLst>
              <a:gd name="T0" fmla="*/ 44273 w 86995"/>
              <a:gd name="T1" fmla="*/ 0 h 70485"/>
              <a:gd name="T2" fmla="*/ 0 w 86995"/>
              <a:gd name="T3" fmla="*/ 67285 h 70485"/>
              <a:gd name="T4" fmla="*/ 88547 w 86995"/>
              <a:gd name="T5" fmla="*/ 67285 h 70485"/>
              <a:gd name="T6" fmla="*/ 44273 w 86995"/>
              <a:gd name="T7" fmla="*/ 0 h 7048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6995" h="70485">
                <a:moveTo>
                  <a:pt x="43473" y="0"/>
                </a:moveTo>
                <a:lnTo>
                  <a:pt x="0" y="70400"/>
                </a:lnTo>
                <a:lnTo>
                  <a:pt x="86947" y="70400"/>
                </a:lnTo>
                <a:lnTo>
                  <a:pt x="43473" y="0"/>
                </a:lnTo>
                <a:close/>
              </a:path>
            </a:pathLst>
          </a:custGeom>
          <a:noFill/>
          <a:ln w="103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52" name="object 229">
            <a:extLst>
              <a:ext uri="{FF2B5EF4-FFF2-40B4-BE49-F238E27FC236}">
                <a16:creationId xmlns:a16="http://schemas.microsoft.com/office/drawing/2014/main" id="{3161E30E-2191-B03D-05B4-41CC9C313E6E}"/>
              </a:ext>
            </a:extLst>
          </p:cNvPr>
          <p:cNvSpPr>
            <a:spLocks/>
          </p:cNvSpPr>
          <p:nvPr/>
        </p:nvSpPr>
        <p:spPr bwMode="auto">
          <a:xfrm>
            <a:off x="3402013" y="4168775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53" name="object 230">
            <a:extLst>
              <a:ext uri="{FF2B5EF4-FFF2-40B4-BE49-F238E27FC236}">
                <a16:creationId xmlns:a16="http://schemas.microsoft.com/office/drawing/2014/main" id="{8AB1456E-EE3F-1D0C-85C4-8C297A7CDBE9}"/>
              </a:ext>
            </a:extLst>
          </p:cNvPr>
          <p:cNvSpPr>
            <a:spLocks/>
          </p:cNvSpPr>
          <p:nvPr/>
        </p:nvSpPr>
        <p:spPr bwMode="auto">
          <a:xfrm>
            <a:off x="4478338" y="4043363"/>
            <a:ext cx="85725" cy="69850"/>
          </a:xfrm>
          <a:custGeom>
            <a:avLst/>
            <a:gdLst>
              <a:gd name="T0" fmla="*/ 40392 w 86995"/>
              <a:gd name="T1" fmla="*/ 0 h 70485"/>
              <a:gd name="T2" fmla="*/ 0 w 86995"/>
              <a:gd name="T3" fmla="*/ 67297 h 70485"/>
              <a:gd name="T4" fmla="*/ 80811 w 86995"/>
              <a:gd name="T5" fmla="*/ 67297 h 70485"/>
              <a:gd name="T6" fmla="*/ 40392 w 86995"/>
              <a:gd name="T7" fmla="*/ 0 h 7048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6995" h="70485">
                <a:moveTo>
                  <a:pt x="43473" y="0"/>
                </a:moveTo>
                <a:lnTo>
                  <a:pt x="0" y="70412"/>
                </a:lnTo>
                <a:lnTo>
                  <a:pt x="86977" y="70412"/>
                </a:lnTo>
                <a:lnTo>
                  <a:pt x="43473" y="0"/>
                </a:lnTo>
                <a:close/>
              </a:path>
            </a:pathLst>
          </a:custGeom>
          <a:noFill/>
          <a:ln w="103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54" name="object 231">
            <a:extLst>
              <a:ext uri="{FF2B5EF4-FFF2-40B4-BE49-F238E27FC236}">
                <a16:creationId xmlns:a16="http://schemas.microsoft.com/office/drawing/2014/main" id="{1802CB53-668F-A829-4C6C-0466CAAAE7D0}"/>
              </a:ext>
            </a:extLst>
          </p:cNvPr>
          <p:cNvSpPr>
            <a:spLocks/>
          </p:cNvSpPr>
          <p:nvPr/>
        </p:nvSpPr>
        <p:spPr bwMode="auto">
          <a:xfrm>
            <a:off x="4521200" y="4090988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55" name="object 232">
            <a:extLst>
              <a:ext uri="{FF2B5EF4-FFF2-40B4-BE49-F238E27FC236}">
                <a16:creationId xmlns:a16="http://schemas.microsoft.com/office/drawing/2014/main" id="{BD387629-20C8-CB4F-CA54-03EDA0F05A2C}"/>
              </a:ext>
            </a:extLst>
          </p:cNvPr>
          <p:cNvSpPr>
            <a:spLocks/>
          </p:cNvSpPr>
          <p:nvPr/>
        </p:nvSpPr>
        <p:spPr bwMode="auto">
          <a:xfrm>
            <a:off x="4364038" y="2779713"/>
            <a:ext cx="87312" cy="69850"/>
          </a:xfrm>
          <a:custGeom>
            <a:avLst/>
            <a:gdLst>
              <a:gd name="T0" fmla="*/ 44271 w 86995"/>
              <a:gd name="T1" fmla="*/ 0 h 70485"/>
              <a:gd name="T2" fmla="*/ 0 w 86995"/>
              <a:gd name="T3" fmla="*/ 67309 h 70485"/>
              <a:gd name="T4" fmla="*/ 88542 w 86995"/>
              <a:gd name="T5" fmla="*/ 67309 h 70485"/>
              <a:gd name="T6" fmla="*/ 44271 w 86995"/>
              <a:gd name="T7" fmla="*/ 0 h 7048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6995" h="70485">
                <a:moveTo>
                  <a:pt x="43473" y="0"/>
                </a:moveTo>
                <a:lnTo>
                  <a:pt x="0" y="70424"/>
                </a:lnTo>
                <a:lnTo>
                  <a:pt x="86947" y="70424"/>
                </a:lnTo>
                <a:lnTo>
                  <a:pt x="43473" y="0"/>
                </a:lnTo>
                <a:close/>
              </a:path>
            </a:pathLst>
          </a:custGeom>
          <a:noFill/>
          <a:ln w="10350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56" name="object 233">
            <a:extLst>
              <a:ext uri="{FF2B5EF4-FFF2-40B4-BE49-F238E27FC236}">
                <a16:creationId xmlns:a16="http://schemas.microsoft.com/office/drawing/2014/main" id="{1037F44C-604D-7CFF-C535-72C39C486773}"/>
              </a:ext>
            </a:extLst>
          </p:cNvPr>
          <p:cNvSpPr>
            <a:spLocks/>
          </p:cNvSpPr>
          <p:nvPr/>
        </p:nvSpPr>
        <p:spPr bwMode="auto">
          <a:xfrm>
            <a:off x="4408488" y="2828925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352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57" name="object 234">
            <a:extLst>
              <a:ext uri="{FF2B5EF4-FFF2-40B4-BE49-F238E27FC236}">
                <a16:creationId xmlns:a16="http://schemas.microsoft.com/office/drawing/2014/main" id="{C51A9FA9-BDF5-C0A1-93E1-E1E0581A7DEC}"/>
              </a:ext>
            </a:extLst>
          </p:cNvPr>
          <p:cNvSpPr>
            <a:spLocks/>
          </p:cNvSpPr>
          <p:nvPr/>
        </p:nvSpPr>
        <p:spPr bwMode="auto">
          <a:xfrm>
            <a:off x="976313" y="2201863"/>
            <a:ext cx="3760787" cy="2581275"/>
          </a:xfrm>
          <a:custGeom>
            <a:avLst/>
            <a:gdLst>
              <a:gd name="T0" fmla="*/ 0 w 3759835"/>
              <a:gd name="T1" fmla="*/ 0 h 2582545"/>
              <a:gd name="T2" fmla="*/ 0 w 3759835"/>
              <a:gd name="T3" fmla="*/ 2575853 h 2582545"/>
              <a:gd name="T4" fmla="*/ 3764034 w 3759835"/>
              <a:gd name="T5" fmla="*/ 2575853 h 2582545"/>
              <a:gd name="T6" fmla="*/ 3764034 w 3759835"/>
              <a:gd name="T7" fmla="*/ 0 h 2582545"/>
              <a:gd name="T8" fmla="*/ 0 w 3759835"/>
              <a:gd name="T9" fmla="*/ 0 h 25825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759835" h="2582545">
                <a:moveTo>
                  <a:pt x="0" y="0"/>
                </a:moveTo>
                <a:lnTo>
                  <a:pt x="0" y="2582196"/>
                </a:lnTo>
                <a:lnTo>
                  <a:pt x="3759272" y="2582196"/>
                </a:lnTo>
                <a:lnTo>
                  <a:pt x="3759272" y="0"/>
                </a:lnTo>
                <a:lnTo>
                  <a:pt x="0" y="0"/>
                </a:lnTo>
                <a:close/>
              </a:path>
            </a:pathLst>
          </a:custGeom>
          <a:noFill/>
          <a:ln w="69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63" name="object 246">
            <a:extLst>
              <a:ext uri="{FF2B5EF4-FFF2-40B4-BE49-F238E27FC236}">
                <a16:creationId xmlns:a16="http://schemas.microsoft.com/office/drawing/2014/main" id="{0571E945-4601-A7F5-FB8E-8EBDCE3B397B}"/>
              </a:ext>
            </a:extLst>
          </p:cNvPr>
          <p:cNvSpPr txBox="1"/>
          <p:nvPr/>
        </p:nvSpPr>
        <p:spPr>
          <a:xfrm>
            <a:off x="1055688" y="2266950"/>
            <a:ext cx="1290637" cy="4841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(a)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57785" marR="0" lvl="0" indent="0" algn="l" defTabSz="914400" rtl="0" eaLnBrk="0" fontAlgn="base" latinLnBrk="0" hangingPunct="0">
              <a:lnSpc>
                <a:spcPct val="100000"/>
              </a:lnSpc>
              <a:spcBef>
                <a:spcPts val="63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1200" b="1" i="0" u="none" strike="noStrike" kern="1200" cap="none" spc="-10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eli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ar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endParaRPr kumimoji="0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164" name="object 247">
            <a:extLst>
              <a:ext uri="{FF2B5EF4-FFF2-40B4-BE49-F238E27FC236}">
                <a16:creationId xmlns:a16="http://schemas.microsoft.com/office/drawing/2014/main" id="{7748E1CD-6028-F1BF-7929-9F3C4DE6C2E8}"/>
              </a:ext>
            </a:extLst>
          </p:cNvPr>
          <p:cNvSpPr txBox="1"/>
          <p:nvPr/>
        </p:nvSpPr>
        <p:spPr>
          <a:xfrm>
            <a:off x="82550" y="2932113"/>
            <a:ext cx="261938" cy="35401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</a:t>
            </a:r>
            <a:r>
              <a:rPr kumimoji="0" sz="2475" b="1" i="0" u="none" strike="noStrike" kern="1200" cap="none" spc="0" normalizeH="0" baseline="-2020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endParaRPr kumimoji="0" sz="2475" b="1" i="0" u="none" strike="noStrike" kern="1200" cap="none" spc="0" normalizeH="0" baseline="-20202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165" name="object 248">
            <a:extLst>
              <a:ext uri="{FF2B5EF4-FFF2-40B4-BE49-F238E27FC236}">
                <a16:creationId xmlns:a16="http://schemas.microsoft.com/office/drawing/2014/main" id="{35B55DEF-FE2F-BD14-1F23-D98D6B47C5D0}"/>
              </a:ext>
            </a:extLst>
          </p:cNvPr>
          <p:cNvSpPr txBox="1"/>
          <p:nvPr/>
        </p:nvSpPr>
        <p:spPr>
          <a:xfrm>
            <a:off x="2430463" y="2308225"/>
            <a:ext cx="769937" cy="4826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ts val="202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9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Au+Au</a:t>
            </a:r>
            <a:endParaRPr kumimoji="0" sz="19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30175" marR="0" lvl="0" indent="0" algn="l" defTabSz="914400" rtl="0" eaLnBrk="0" fontAlgn="base" latinLnBrk="0" hangingPunct="0">
              <a:lnSpc>
                <a:spcPts val="19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85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0-40%</a:t>
            </a:r>
            <a:endParaRPr kumimoji="0" sz="18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166" name="object 249">
            <a:extLst>
              <a:ext uri="{FF2B5EF4-FFF2-40B4-BE49-F238E27FC236}">
                <a16:creationId xmlns:a16="http://schemas.microsoft.com/office/drawing/2014/main" id="{6B95189D-1000-2885-2E7A-70C43731F8A6}"/>
              </a:ext>
            </a:extLst>
          </p:cNvPr>
          <p:cNvSpPr txBox="1"/>
          <p:nvPr/>
        </p:nvSpPr>
        <p:spPr>
          <a:xfrm>
            <a:off x="3729038" y="2295525"/>
            <a:ext cx="373062" cy="28416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v</a:t>
            </a:r>
            <a:r>
              <a:rPr kumimoji="0" sz="1950" b="1" i="0" u="none" strike="noStrike" kern="1200" cap="none" spc="7" normalizeH="0" baseline="-2136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2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/2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9262" name="object 250">
            <a:extLst>
              <a:ext uri="{FF2B5EF4-FFF2-40B4-BE49-F238E27FC236}">
                <a16:creationId xmlns:a16="http://schemas.microsoft.com/office/drawing/2014/main" id="{65D8A0B0-A409-0A4F-1B97-C6C74D59F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375" y="2501900"/>
            <a:ext cx="2127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0" fontAlgn="base" latinLnBrk="0" hangingPunct="0">
              <a:lnSpc>
                <a:spcPts val="162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en-US" altLang="ru-RU" sz="1900" b="1" i="0" u="none" strike="noStrike" kern="1200" cap="none" spc="0" normalizeH="0" baseline="-21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en-US" altLang="ru-RU" sz="1900" b="1" i="0" u="none" strike="noStrike" kern="1200" cap="none" spc="0" normalizeH="0" baseline="-21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68" name="object 263">
            <a:extLst>
              <a:ext uri="{FF2B5EF4-FFF2-40B4-BE49-F238E27FC236}">
                <a16:creationId xmlns:a16="http://schemas.microsoft.com/office/drawing/2014/main" id="{3FF9A2AB-CB7A-71B7-94B3-BA4F1268CC87}"/>
              </a:ext>
            </a:extLst>
          </p:cNvPr>
          <p:cNvSpPr txBox="1"/>
          <p:nvPr/>
        </p:nvSpPr>
        <p:spPr>
          <a:xfrm>
            <a:off x="4852988" y="2573338"/>
            <a:ext cx="1400175" cy="177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sng" strike="noStrike" kern="1200" cap="none" spc="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</a:t>
            </a:r>
            <a:r>
              <a:rPr kumimoji="0" sz="1200" b="1" i="0" u="sng" strike="noStrike" kern="1200" cap="none" spc="-12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200" b="1" i="0" u="none" strike="noStrike" kern="1200" cap="none" spc="13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1200" b="1" i="0" u="none" strike="noStrike" kern="1200" cap="none" spc="-10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eli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</a:t>
            </a:r>
            <a:r>
              <a:rPr kumimoji="0" sz="1200" b="1" i="0" u="none" strike="noStrike" kern="1200" cap="none" spc="-5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in</a:t>
            </a:r>
            <a:r>
              <a:rPr kumimoji="0" sz="1200" b="1" i="0" u="none" strike="noStrike" kern="1200" cap="none" spc="-1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ar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2218F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y</a:t>
            </a:r>
            <a:endParaRPr kumimoji="0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9264" name="object 264">
            <a:extLst>
              <a:ext uri="{FF2B5EF4-FFF2-40B4-BE49-F238E27FC236}">
                <a16:creationId xmlns:a16="http://schemas.microsoft.com/office/drawing/2014/main" id="{56DEA3A7-5BE2-3ADA-3856-B43A95B0CAFA}"/>
              </a:ext>
            </a:extLst>
          </p:cNvPr>
          <p:cNvSpPr>
            <a:spLocks/>
          </p:cNvSpPr>
          <p:nvPr/>
        </p:nvSpPr>
        <p:spPr bwMode="auto">
          <a:xfrm>
            <a:off x="4865688" y="4764088"/>
            <a:ext cx="65087" cy="0"/>
          </a:xfrm>
          <a:custGeom>
            <a:avLst/>
            <a:gdLst>
              <a:gd name="T0" fmla="*/ 0 w 64770"/>
              <a:gd name="T1" fmla="*/ 66028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0" y="0"/>
                </a:moveTo>
                <a:lnTo>
                  <a:pt x="64436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65" name="object 265">
            <a:extLst>
              <a:ext uri="{FF2B5EF4-FFF2-40B4-BE49-F238E27FC236}">
                <a16:creationId xmlns:a16="http://schemas.microsoft.com/office/drawing/2014/main" id="{68B24292-926E-6D7F-60CD-C424DF5E8326}"/>
              </a:ext>
            </a:extLst>
          </p:cNvPr>
          <p:cNvSpPr>
            <a:spLocks/>
          </p:cNvSpPr>
          <p:nvPr/>
        </p:nvSpPr>
        <p:spPr bwMode="auto">
          <a:xfrm>
            <a:off x="8205788" y="4764088"/>
            <a:ext cx="65087" cy="0"/>
          </a:xfrm>
          <a:custGeom>
            <a:avLst/>
            <a:gdLst>
              <a:gd name="T0" fmla="*/ 66028 w 64770"/>
              <a:gd name="T1" fmla="*/ 0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64436" y="0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66" name="object 266">
            <a:extLst>
              <a:ext uri="{FF2B5EF4-FFF2-40B4-BE49-F238E27FC236}">
                <a16:creationId xmlns:a16="http://schemas.microsoft.com/office/drawing/2014/main" id="{A46E17C6-3527-8D0B-DA27-44752454ADDA}"/>
              </a:ext>
            </a:extLst>
          </p:cNvPr>
          <p:cNvSpPr>
            <a:spLocks/>
          </p:cNvSpPr>
          <p:nvPr/>
        </p:nvSpPr>
        <p:spPr bwMode="auto">
          <a:xfrm>
            <a:off x="4865688" y="4559300"/>
            <a:ext cx="130175" cy="0"/>
          </a:xfrm>
          <a:custGeom>
            <a:avLst/>
            <a:gdLst>
              <a:gd name="T0" fmla="*/ 0 w 129539"/>
              <a:gd name="T1" fmla="*/ 132754 w 12953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29539">
                <a:moveTo>
                  <a:pt x="0" y="0"/>
                </a:moveTo>
                <a:lnTo>
                  <a:pt x="129543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67" name="object 267">
            <a:extLst>
              <a:ext uri="{FF2B5EF4-FFF2-40B4-BE49-F238E27FC236}">
                <a16:creationId xmlns:a16="http://schemas.microsoft.com/office/drawing/2014/main" id="{5747CD5F-C683-E3C5-1C62-EEEC4CF620B1}"/>
              </a:ext>
            </a:extLst>
          </p:cNvPr>
          <p:cNvSpPr>
            <a:spLocks/>
          </p:cNvSpPr>
          <p:nvPr/>
        </p:nvSpPr>
        <p:spPr bwMode="auto">
          <a:xfrm>
            <a:off x="8140700" y="4559300"/>
            <a:ext cx="130175" cy="0"/>
          </a:xfrm>
          <a:custGeom>
            <a:avLst/>
            <a:gdLst>
              <a:gd name="T0" fmla="*/ 129574 w 130175"/>
              <a:gd name="T1" fmla="*/ 0 w 1301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30175">
                <a:moveTo>
                  <a:pt x="129574" y="0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68" name="object 268">
            <a:extLst>
              <a:ext uri="{FF2B5EF4-FFF2-40B4-BE49-F238E27FC236}">
                <a16:creationId xmlns:a16="http://schemas.microsoft.com/office/drawing/2014/main" id="{4E2A30DD-F605-AE28-0C2F-A12596BB8F0B}"/>
              </a:ext>
            </a:extLst>
          </p:cNvPr>
          <p:cNvSpPr>
            <a:spLocks/>
          </p:cNvSpPr>
          <p:nvPr/>
        </p:nvSpPr>
        <p:spPr bwMode="auto">
          <a:xfrm>
            <a:off x="4865688" y="4352925"/>
            <a:ext cx="65087" cy="0"/>
          </a:xfrm>
          <a:custGeom>
            <a:avLst/>
            <a:gdLst>
              <a:gd name="T0" fmla="*/ 0 w 64770"/>
              <a:gd name="T1" fmla="*/ 66028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0" y="0"/>
                </a:moveTo>
                <a:lnTo>
                  <a:pt x="64436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69" name="object 269">
            <a:extLst>
              <a:ext uri="{FF2B5EF4-FFF2-40B4-BE49-F238E27FC236}">
                <a16:creationId xmlns:a16="http://schemas.microsoft.com/office/drawing/2014/main" id="{7E14624B-B99B-601A-B7F2-F58D5C32C118}"/>
              </a:ext>
            </a:extLst>
          </p:cNvPr>
          <p:cNvSpPr>
            <a:spLocks/>
          </p:cNvSpPr>
          <p:nvPr/>
        </p:nvSpPr>
        <p:spPr bwMode="auto">
          <a:xfrm>
            <a:off x="8205788" y="4352925"/>
            <a:ext cx="65087" cy="0"/>
          </a:xfrm>
          <a:custGeom>
            <a:avLst/>
            <a:gdLst>
              <a:gd name="T0" fmla="*/ 66028 w 64770"/>
              <a:gd name="T1" fmla="*/ 0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64436" y="0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70" name="object 270">
            <a:extLst>
              <a:ext uri="{FF2B5EF4-FFF2-40B4-BE49-F238E27FC236}">
                <a16:creationId xmlns:a16="http://schemas.microsoft.com/office/drawing/2014/main" id="{519759FC-F831-2087-02BF-F6ADA7945A1A}"/>
              </a:ext>
            </a:extLst>
          </p:cNvPr>
          <p:cNvSpPr>
            <a:spLocks/>
          </p:cNvSpPr>
          <p:nvPr/>
        </p:nvSpPr>
        <p:spPr bwMode="auto">
          <a:xfrm>
            <a:off x="4865688" y="4148138"/>
            <a:ext cx="65087" cy="0"/>
          </a:xfrm>
          <a:custGeom>
            <a:avLst/>
            <a:gdLst>
              <a:gd name="T0" fmla="*/ 0 w 64770"/>
              <a:gd name="T1" fmla="*/ 66028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0" y="0"/>
                </a:moveTo>
                <a:lnTo>
                  <a:pt x="64436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71" name="object 271">
            <a:extLst>
              <a:ext uri="{FF2B5EF4-FFF2-40B4-BE49-F238E27FC236}">
                <a16:creationId xmlns:a16="http://schemas.microsoft.com/office/drawing/2014/main" id="{20420743-05A4-64CC-0AFB-AA03AE8EB7CF}"/>
              </a:ext>
            </a:extLst>
          </p:cNvPr>
          <p:cNvSpPr>
            <a:spLocks/>
          </p:cNvSpPr>
          <p:nvPr/>
        </p:nvSpPr>
        <p:spPr bwMode="auto">
          <a:xfrm>
            <a:off x="8205788" y="4148138"/>
            <a:ext cx="65087" cy="0"/>
          </a:xfrm>
          <a:custGeom>
            <a:avLst/>
            <a:gdLst>
              <a:gd name="T0" fmla="*/ 66028 w 64770"/>
              <a:gd name="T1" fmla="*/ 0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64436" y="0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72" name="object 272">
            <a:extLst>
              <a:ext uri="{FF2B5EF4-FFF2-40B4-BE49-F238E27FC236}">
                <a16:creationId xmlns:a16="http://schemas.microsoft.com/office/drawing/2014/main" id="{D0F7C026-441F-3B2C-F52A-A646D9DB0B44}"/>
              </a:ext>
            </a:extLst>
          </p:cNvPr>
          <p:cNvSpPr>
            <a:spLocks/>
          </p:cNvSpPr>
          <p:nvPr/>
        </p:nvSpPr>
        <p:spPr bwMode="auto">
          <a:xfrm>
            <a:off x="4865688" y="3941763"/>
            <a:ext cx="65087" cy="0"/>
          </a:xfrm>
          <a:custGeom>
            <a:avLst/>
            <a:gdLst>
              <a:gd name="T0" fmla="*/ 0 w 64770"/>
              <a:gd name="T1" fmla="*/ 66028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0" y="0"/>
                </a:moveTo>
                <a:lnTo>
                  <a:pt x="64436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73" name="object 273">
            <a:extLst>
              <a:ext uri="{FF2B5EF4-FFF2-40B4-BE49-F238E27FC236}">
                <a16:creationId xmlns:a16="http://schemas.microsoft.com/office/drawing/2014/main" id="{69417E12-4446-9025-7AF0-1EDF8363510A}"/>
              </a:ext>
            </a:extLst>
          </p:cNvPr>
          <p:cNvSpPr>
            <a:spLocks/>
          </p:cNvSpPr>
          <p:nvPr/>
        </p:nvSpPr>
        <p:spPr bwMode="auto">
          <a:xfrm>
            <a:off x="8205788" y="3941763"/>
            <a:ext cx="65087" cy="0"/>
          </a:xfrm>
          <a:custGeom>
            <a:avLst/>
            <a:gdLst>
              <a:gd name="T0" fmla="*/ 66028 w 64770"/>
              <a:gd name="T1" fmla="*/ 0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64436" y="0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74" name="object 274">
            <a:extLst>
              <a:ext uri="{FF2B5EF4-FFF2-40B4-BE49-F238E27FC236}">
                <a16:creationId xmlns:a16="http://schemas.microsoft.com/office/drawing/2014/main" id="{0049A5FB-200B-310F-C333-168413DA8FF2}"/>
              </a:ext>
            </a:extLst>
          </p:cNvPr>
          <p:cNvSpPr>
            <a:spLocks/>
          </p:cNvSpPr>
          <p:nvPr/>
        </p:nvSpPr>
        <p:spPr bwMode="auto">
          <a:xfrm>
            <a:off x="4865688" y="3736975"/>
            <a:ext cx="65087" cy="0"/>
          </a:xfrm>
          <a:custGeom>
            <a:avLst/>
            <a:gdLst>
              <a:gd name="T0" fmla="*/ 0 w 64770"/>
              <a:gd name="T1" fmla="*/ 66028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0" y="0"/>
                </a:moveTo>
                <a:lnTo>
                  <a:pt x="64436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75" name="object 275">
            <a:extLst>
              <a:ext uri="{FF2B5EF4-FFF2-40B4-BE49-F238E27FC236}">
                <a16:creationId xmlns:a16="http://schemas.microsoft.com/office/drawing/2014/main" id="{DD44DB1B-AA2E-2689-ACC2-BBBE7D34646A}"/>
              </a:ext>
            </a:extLst>
          </p:cNvPr>
          <p:cNvSpPr>
            <a:spLocks/>
          </p:cNvSpPr>
          <p:nvPr/>
        </p:nvSpPr>
        <p:spPr bwMode="auto">
          <a:xfrm>
            <a:off x="8205788" y="3736975"/>
            <a:ext cx="65087" cy="0"/>
          </a:xfrm>
          <a:custGeom>
            <a:avLst/>
            <a:gdLst>
              <a:gd name="T0" fmla="*/ 66028 w 64770"/>
              <a:gd name="T1" fmla="*/ 0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64436" y="0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76" name="object 276">
            <a:extLst>
              <a:ext uri="{FF2B5EF4-FFF2-40B4-BE49-F238E27FC236}">
                <a16:creationId xmlns:a16="http://schemas.microsoft.com/office/drawing/2014/main" id="{F8E31A5F-A3EB-6A6D-6D16-D2F99320EC5F}"/>
              </a:ext>
            </a:extLst>
          </p:cNvPr>
          <p:cNvSpPr>
            <a:spLocks/>
          </p:cNvSpPr>
          <p:nvPr/>
        </p:nvSpPr>
        <p:spPr bwMode="auto">
          <a:xfrm>
            <a:off x="4865688" y="3532188"/>
            <a:ext cx="130175" cy="0"/>
          </a:xfrm>
          <a:custGeom>
            <a:avLst/>
            <a:gdLst>
              <a:gd name="T0" fmla="*/ 0 w 129539"/>
              <a:gd name="T1" fmla="*/ 132754 w 12953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29539">
                <a:moveTo>
                  <a:pt x="0" y="0"/>
                </a:moveTo>
                <a:lnTo>
                  <a:pt x="129543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77" name="object 277">
            <a:extLst>
              <a:ext uri="{FF2B5EF4-FFF2-40B4-BE49-F238E27FC236}">
                <a16:creationId xmlns:a16="http://schemas.microsoft.com/office/drawing/2014/main" id="{EDF04BED-D85B-FB39-0796-1243DBBA5D7D}"/>
              </a:ext>
            </a:extLst>
          </p:cNvPr>
          <p:cNvSpPr>
            <a:spLocks/>
          </p:cNvSpPr>
          <p:nvPr/>
        </p:nvSpPr>
        <p:spPr bwMode="auto">
          <a:xfrm>
            <a:off x="8140700" y="3532188"/>
            <a:ext cx="130175" cy="0"/>
          </a:xfrm>
          <a:custGeom>
            <a:avLst/>
            <a:gdLst>
              <a:gd name="T0" fmla="*/ 129574 w 130175"/>
              <a:gd name="T1" fmla="*/ 0 w 13017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30175">
                <a:moveTo>
                  <a:pt x="129574" y="0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78" name="object 278">
            <a:extLst>
              <a:ext uri="{FF2B5EF4-FFF2-40B4-BE49-F238E27FC236}">
                <a16:creationId xmlns:a16="http://schemas.microsoft.com/office/drawing/2014/main" id="{1FE433D3-0C6C-FD21-EFCF-88A572EE7748}"/>
              </a:ext>
            </a:extLst>
          </p:cNvPr>
          <p:cNvSpPr>
            <a:spLocks/>
          </p:cNvSpPr>
          <p:nvPr/>
        </p:nvSpPr>
        <p:spPr bwMode="auto">
          <a:xfrm>
            <a:off x="4865688" y="3327400"/>
            <a:ext cx="65087" cy="0"/>
          </a:xfrm>
          <a:custGeom>
            <a:avLst/>
            <a:gdLst>
              <a:gd name="T0" fmla="*/ 0 w 64770"/>
              <a:gd name="T1" fmla="*/ 66028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0" y="0"/>
                </a:moveTo>
                <a:lnTo>
                  <a:pt x="64436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79" name="object 279">
            <a:extLst>
              <a:ext uri="{FF2B5EF4-FFF2-40B4-BE49-F238E27FC236}">
                <a16:creationId xmlns:a16="http://schemas.microsoft.com/office/drawing/2014/main" id="{BFB9FE52-C2E0-F1D4-D066-F32AB6C801CE}"/>
              </a:ext>
            </a:extLst>
          </p:cNvPr>
          <p:cNvSpPr>
            <a:spLocks/>
          </p:cNvSpPr>
          <p:nvPr/>
        </p:nvSpPr>
        <p:spPr bwMode="auto">
          <a:xfrm>
            <a:off x="8205788" y="3327400"/>
            <a:ext cx="65087" cy="0"/>
          </a:xfrm>
          <a:custGeom>
            <a:avLst/>
            <a:gdLst>
              <a:gd name="T0" fmla="*/ 66028 w 64770"/>
              <a:gd name="T1" fmla="*/ 0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64436" y="0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80" name="object 280">
            <a:extLst>
              <a:ext uri="{FF2B5EF4-FFF2-40B4-BE49-F238E27FC236}">
                <a16:creationId xmlns:a16="http://schemas.microsoft.com/office/drawing/2014/main" id="{55AAC7ED-CE21-DE67-3C36-33F3446AADE0}"/>
              </a:ext>
            </a:extLst>
          </p:cNvPr>
          <p:cNvSpPr>
            <a:spLocks/>
          </p:cNvSpPr>
          <p:nvPr/>
        </p:nvSpPr>
        <p:spPr bwMode="auto">
          <a:xfrm>
            <a:off x="4865688" y="3121025"/>
            <a:ext cx="65087" cy="0"/>
          </a:xfrm>
          <a:custGeom>
            <a:avLst/>
            <a:gdLst>
              <a:gd name="T0" fmla="*/ 0 w 64770"/>
              <a:gd name="T1" fmla="*/ 66028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0" y="0"/>
                </a:moveTo>
                <a:lnTo>
                  <a:pt x="64436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81" name="object 281">
            <a:extLst>
              <a:ext uri="{FF2B5EF4-FFF2-40B4-BE49-F238E27FC236}">
                <a16:creationId xmlns:a16="http://schemas.microsoft.com/office/drawing/2014/main" id="{83A65BF7-2CCE-EE36-7298-40B02D93D04D}"/>
              </a:ext>
            </a:extLst>
          </p:cNvPr>
          <p:cNvSpPr>
            <a:spLocks/>
          </p:cNvSpPr>
          <p:nvPr/>
        </p:nvSpPr>
        <p:spPr bwMode="auto">
          <a:xfrm>
            <a:off x="8205788" y="3121025"/>
            <a:ext cx="65087" cy="0"/>
          </a:xfrm>
          <a:custGeom>
            <a:avLst/>
            <a:gdLst>
              <a:gd name="T0" fmla="*/ 66028 w 64770"/>
              <a:gd name="T1" fmla="*/ 0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64436" y="0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82" name="object 282">
            <a:extLst>
              <a:ext uri="{FF2B5EF4-FFF2-40B4-BE49-F238E27FC236}">
                <a16:creationId xmlns:a16="http://schemas.microsoft.com/office/drawing/2014/main" id="{9BC45A9C-A3B2-415C-6E2C-A9C022A28E35}"/>
              </a:ext>
            </a:extLst>
          </p:cNvPr>
          <p:cNvSpPr>
            <a:spLocks/>
          </p:cNvSpPr>
          <p:nvPr/>
        </p:nvSpPr>
        <p:spPr bwMode="auto">
          <a:xfrm>
            <a:off x="4865688" y="2916238"/>
            <a:ext cx="65087" cy="0"/>
          </a:xfrm>
          <a:custGeom>
            <a:avLst/>
            <a:gdLst>
              <a:gd name="T0" fmla="*/ 0 w 64770"/>
              <a:gd name="T1" fmla="*/ 66028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0" y="0"/>
                </a:moveTo>
                <a:lnTo>
                  <a:pt x="64436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83" name="object 283">
            <a:extLst>
              <a:ext uri="{FF2B5EF4-FFF2-40B4-BE49-F238E27FC236}">
                <a16:creationId xmlns:a16="http://schemas.microsoft.com/office/drawing/2014/main" id="{980BF093-9F34-2827-6939-7F3F8EBB5324}"/>
              </a:ext>
            </a:extLst>
          </p:cNvPr>
          <p:cNvSpPr>
            <a:spLocks/>
          </p:cNvSpPr>
          <p:nvPr/>
        </p:nvSpPr>
        <p:spPr bwMode="auto">
          <a:xfrm>
            <a:off x="8205788" y="2916238"/>
            <a:ext cx="65087" cy="0"/>
          </a:xfrm>
          <a:custGeom>
            <a:avLst/>
            <a:gdLst>
              <a:gd name="T0" fmla="*/ 66028 w 64770"/>
              <a:gd name="T1" fmla="*/ 0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64436" y="0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84" name="object 284">
            <a:extLst>
              <a:ext uri="{FF2B5EF4-FFF2-40B4-BE49-F238E27FC236}">
                <a16:creationId xmlns:a16="http://schemas.microsoft.com/office/drawing/2014/main" id="{2B8DD329-935E-B063-B67C-C26E440CAEC9}"/>
              </a:ext>
            </a:extLst>
          </p:cNvPr>
          <p:cNvSpPr>
            <a:spLocks/>
          </p:cNvSpPr>
          <p:nvPr/>
        </p:nvSpPr>
        <p:spPr bwMode="auto">
          <a:xfrm>
            <a:off x="8205788" y="2711450"/>
            <a:ext cx="65087" cy="0"/>
          </a:xfrm>
          <a:custGeom>
            <a:avLst/>
            <a:gdLst>
              <a:gd name="T0" fmla="*/ 66028 w 64770"/>
              <a:gd name="T1" fmla="*/ 0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64436" y="0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85" name="object 285">
            <a:extLst>
              <a:ext uri="{FF2B5EF4-FFF2-40B4-BE49-F238E27FC236}">
                <a16:creationId xmlns:a16="http://schemas.microsoft.com/office/drawing/2014/main" id="{934306B2-2CFF-1283-ED48-0CA91127AB63}"/>
              </a:ext>
            </a:extLst>
          </p:cNvPr>
          <p:cNvSpPr>
            <a:spLocks/>
          </p:cNvSpPr>
          <p:nvPr/>
        </p:nvSpPr>
        <p:spPr bwMode="auto">
          <a:xfrm>
            <a:off x="4865688" y="2505075"/>
            <a:ext cx="130175" cy="0"/>
          </a:xfrm>
          <a:custGeom>
            <a:avLst/>
            <a:gdLst>
              <a:gd name="T0" fmla="*/ 0 w 129539"/>
              <a:gd name="T1" fmla="*/ 132754 w 129539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129539">
                <a:moveTo>
                  <a:pt x="0" y="0"/>
                </a:moveTo>
                <a:lnTo>
                  <a:pt x="129543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86" name="object 286">
            <a:extLst>
              <a:ext uri="{FF2B5EF4-FFF2-40B4-BE49-F238E27FC236}">
                <a16:creationId xmlns:a16="http://schemas.microsoft.com/office/drawing/2014/main" id="{679F46E2-60F9-DE91-5391-DBC7CC3D2AA3}"/>
              </a:ext>
            </a:extLst>
          </p:cNvPr>
          <p:cNvSpPr>
            <a:spLocks/>
          </p:cNvSpPr>
          <p:nvPr/>
        </p:nvSpPr>
        <p:spPr bwMode="auto">
          <a:xfrm>
            <a:off x="4865688" y="2300288"/>
            <a:ext cx="65087" cy="0"/>
          </a:xfrm>
          <a:custGeom>
            <a:avLst/>
            <a:gdLst>
              <a:gd name="T0" fmla="*/ 0 w 64770"/>
              <a:gd name="T1" fmla="*/ 66028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0" y="0"/>
                </a:moveTo>
                <a:lnTo>
                  <a:pt x="64436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87" name="object 287">
            <a:extLst>
              <a:ext uri="{FF2B5EF4-FFF2-40B4-BE49-F238E27FC236}">
                <a16:creationId xmlns:a16="http://schemas.microsoft.com/office/drawing/2014/main" id="{EE684C16-39B5-C131-6B8C-3BC9CD3B7D31}"/>
              </a:ext>
            </a:extLst>
          </p:cNvPr>
          <p:cNvSpPr>
            <a:spLocks/>
          </p:cNvSpPr>
          <p:nvPr/>
        </p:nvSpPr>
        <p:spPr bwMode="auto">
          <a:xfrm>
            <a:off x="8205788" y="2300288"/>
            <a:ext cx="65087" cy="0"/>
          </a:xfrm>
          <a:custGeom>
            <a:avLst/>
            <a:gdLst>
              <a:gd name="T0" fmla="*/ 66028 w 64770"/>
              <a:gd name="T1" fmla="*/ 0 w 6477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64770">
                <a:moveTo>
                  <a:pt x="64436" y="0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88" name="object 288">
            <a:extLst>
              <a:ext uri="{FF2B5EF4-FFF2-40B4-BE49-F238E27FC236}">
                <a16:creationId xmlns:a16="http://schemas.microsoft.com/office/drawing/2014/main" id="{080CFE41-82B7-20FF-458E-865EBC2181FF}"/>
              </a:ext>
            </a:extLst>
          </p:cNvPr>
          <p:cNvSpPr>
            <a:spLocks/>
          </p:cNvSpPr>
          <p:nvPr/>
        </p:nvSpPr>
        <p:spPr bwMode="auto">
          <a:xfrm>
            <a:off x="4865688" y="4699000"/>
            <a:ext cx="0" cy="65088"/>
          </a:xfrm>
          <a:custGeom>
            <a:avLst/>
            <a:gdLst>
              <a:gd name="T0" fmla="*/ 66023 h 64770"/>
              <a:gd name="T1" fmla="*/ 0 h 647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70">
                <a:moveTo>
                  <a:pt x="0" y="64426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89" name="object 289">
            <a:extLst>
              <a:ext uri="{FF2B5EF4-FFF2-40B4-BE49-F238E27FC236}">
                <a16:creationId xmlns:a16="http://schemas.microsoft.com/office/drawing/2014/main" id="{AAB0F2D2-76A8-9F57-F014-4433C7D40F2A}"/>
              </a:ext>
            </a:extLst>
          </p:cNvPr>
          <p:cNvSpPr>
            <a:spLocks/>
          </p:cNvSpPr>
          <p:nvPr/>
        </p:nvSpPr>
        <p:spPr bwMode="auto">
          <a:xfrm>
            <a:off x="4865688" y="2198688"/>
            <a:ext cx="0" cy="63500"/>
          </a:xfrm>
          <a:custGeom>
            <a:avLst/>
            <a:gdLst>
              <a:gd name="T0" fmla="*/ 0 h 64769"/>
              <a:gd name="T1" fmla="*/ 58391 h 64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69">
                <a:moveTo>
                  <a:pt x="0" y="0"/>
                </a:moveTo>
                <a:lnTo>
                  <a:pt x="0" y="64463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90" name="object 290">
            <a:extLst>
              <a:ext uri="{FF2B5EF4-FFF2-40B4-BE49-F238E27FC236}">
                <a16:creationId xmlns:a16="http://schemas.microsoft.com/office/drawing/2014/main" id="{06B2B94D-A0D3-5491-3E1B-BB0F06D0BDC8}"/>
              </a:ext>
            </a:extLst>
          </p:cNvPr>
          <p:cNvSpPr>
            <a:spLocks/>
          </p:cNvSpPr>
          <p:nvPr/>
        </p:nvSpPr>
        <p:spPr bwMode="auto">
          <a:xfrm>
            <a:off x="5029200" y="4699000"/>
            <a:ext cx="0" cy="65088"/>
          </a:xfrm>
          <a:custGeom>
            <a:avLst/>
            <a:gdLst>
              <a:gd name="T0" fmla="*/ 66023 h 64770"/>
              <a:gd name="T1" fmla="*/ 0 h 647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70">
                <a:moveTo>
                  <a:pt x="0" y="64426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91" name="object 291">
            <a:extLst>
              <a:ext uri="{FF2B5EF4-FFF2-40B4-BE49-F238E27FC236}">
                <a16:creationId xmlns:a16="http://schemas.microsoft.com/office/drawing/2014/main" id="{81CB5DB9-4D53-5B90-7F54-764DD72BDF79}"/>
              </a:ext>
            </a:extLst>
          </p:cNvPr>
          <p:cNvSpPr>
            <a:spLocks/>
          </p:cNvSpPr>
          <p:nvPr/>
        </p:nvSpPr>
        <p:spPr bwMode="auto">
          <a:xfrm>
            <a:off x="5029200" y="2198688"/>
            <a:ext cx="0" cy="63500"/>
          </a:xfrm>
          <a:custGeom>
            <a:avLst/>
            <a:gdLst>
              <a:gd name="T0" fmla="*/ 0 h 64769"/>
              <a:gd name="T1" fmla="*/ 58391 h 64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69">
                <a:moveTo>
                  <a:pt x="0" y="0"/>
                </a:moveTo>
                <a:lnTo>
                  <a:pt x="0" y="64463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92" name="object 292">
            <a:extLst>
              <a:ext uri="{FF2B5EF4-FFF2-40B4-BE49-F238E27FC236}">
                <a16:creationId xmlns:a16="http://schemas.microsoft.com/office/drawing/2014/main" id="{11A0CA09-37D2-4C67-A52D-64038AB65540}"/>
              </a:ext>
            </a:extLst>
          </p:cNvPr>
          <p:cNvSpPr>
            <a:spLocks/>
          </p:cNvSpPr>
          <p:nvPr/>
        </p:nvSpPr>
        <p:spPr bwMode="auto">
          <a:xfrm>
            <a:off x="5168900" y="4699000"/>
            <a:ext cx="0" cy="65088"/>
          </a:xfrm>
          <a:custGeom>
            <a:avLst/>
            <a:gdLst>
              <a:gd name="T0" fmla="*/ 66023 h 64770"/>
              <a:gd name="T1" fmla="*/ 0 h 647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70">
                <a:moveTo>
                  <a:pt x="0" y="64426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93" name="object 293">
            <a:extLst>
              <a:ext uri="{FF2B5EF4-FFF2-40B4-BE49-F238E27FC236}">
                <a16:creationId xmlns:a16="http://schemas.microsoft.com/office/drawing/2014/main" id="{79218106-BEC2-ADAB-2189-9E8B20D8D8BA}"/>
              </a:ext>
            </a:extLst>
          </p:cNvPr>
          <p:cNvSpPr>
            <a:spLocks/>
          </p:cNvSpPr>
          <p:nvPr/>
        </p:nvSpPr>
        <p:spPr bwMode="auto">
          <a:xfrm>
            <a:off x="5168900" y="2198688"/>
            <a:ext cx="0" cy="63500"/>
          </a:xfrm>
          <a:custGeom>
            <a:avLst/>
            <a:gdLst>
              <a:gd name="T0" fmla="*/ 0 h 64769"/>
              <a:gd name="T1" fmla="*/ 58391 h 64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69">
                <a:moveTo>
                  <a:pt x="0" y="0"/>
                </a:moveTo>
                <a:lnTo>
                  <a:pt x="0" y="64463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94" name="object 294">
            <a:extLst>
              <a:ext uri="{FF2B5EF4-FFF2-40B4-BE49-F238E27FC236}">
                <a16:creationId xmlns:a16="http://schemas.microsoft.com/office/drawing/2014/main" id="{7DF2C21B-0D4B-C187-13F0-0A099978BFFC}"/>
              </a:ext>
            </a:extLst>
          </p:cNvPr>
          <p:cNvSpPr>
            <a:spLocks/>
          </p:cNvSpPr>
          <p:nvPr/>
        </p:nvSpPr>
        <p:spPr bwMode="auto">
          <a:xfrm>
            <a:off x="5287963" y="4699000"/>
            <a:ext cx="0" cy="65088"/>
          </a:xfrm>
          <a:custGeom>
            <a:avLst/>
            <a:gdLst>
              <a:gd name="T0" fmla="*/ 66023 h 64770"/>
              <a:gd name="T1" fmla="*/ 0 h 647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70">
                <a:moveTo>
                  <a:pt x="0" y="64426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95" name="object 295">
            <a:extLst>
              <a:ext uri="{FF2B5EF4-FFF2-40B4-BE49-F238E27FC236}">
                <a16:creationId xmlns:a16="http://schemas.microsoft.com/office/drawing/2014/main" id="{73824F94-EE0F-E189-9272-655488CB140F}"/>
              </a:ext>
            </a:extLst>
          </p:cNvPr>
          <p:cNvSpPr>
            <a:spLocks/>
          </p:cNvSpPr>
          <p:nvPr/>
        </p:nvSpPr>
        <p:spPr bwMode="auto">
          <a:xfrm>
            <a:off x="5287963" y="2198688"/>
            <a:ext cx="0" cy="63500"/>
          </a:xfrm>
          <a:custGeom>
            <a:avLst/>
            <a:gdLst>
              <a:gd name="T0" fmla="*/ 0 h 64769"/>
              <a:gd name="T1" fmla="*/ 58391 h 64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69">
                <a:moveTo>
                  <a:pt x="0" y="0"/>
                </a:moveTo>
                <a:lnTo>
                  <a:pt x="0" y="64463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96" name="object 296">
            <a:extLst>
              <a:ext uri="{FF2B5EF4-FFF2-40B4-BE49-F238E27FC236}">
                <a16:creationId xmlns:a16="http://schemas.microsoft.com/office/drawing/2014/main" id="{C5AD0112-1FDD-F241-9D9C-B5BC438272FB}"/>
              </a:ext>
            </a:extLst>
          </p:cNvPr>
          <p:cNvSpPr>
            <a:spLocks/>
          </p:cNvSpPr>
          <p:nvPr/>
        </p:nvSpPr>
        <p:spPr bwMode="auto">
          <a:xfrm>
            <a:off x="5394325" y="4699000"/>
            <a:ext cx="0" cy="65088"/>
          </a:xfrm>
          <a:custGeom>
            <a:avLst/>
            <a:gdLst>
              <a:gd name="T0" fmla="*/ 66023 h 64770"/>
              <a:gd name="T1" fmla="*/ 0 h 647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70">
                <a:moveTo>
                  <a:pt x="0" y="64426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97" name="object 297">
            <a:extLst>
              <a:ext uri="{FF2B5EF4-FFF2-40B4-BE49-F238E27FC236}">
                <a16:creationId xmlns:a16="http://schemas.microsoft.com/office/drawing/2014/main" id="{825BF93C-9310-E39C-978B-9A3A13B2585C}"/>
              </a:ext>
            </a:extLst>
          </p:cNvPr>
          <p:cNvSpPr>
            <a:spLocks/>
          </p:cNvSpPr>
          <p:nvPr/>
        </p:nvSpPr>
        <p:spPr bwMode="auto">
          <a:xfrm>
            <a:off x="5394325" y="2198688"/>
            <a:ext cx="0" cy="63500"/>
          </a:xfrm>
          <a:custGeom>
            <a:avLst/>
            <a:gdLst>
              <a:gd name="T0" fmla="*/ 0 h 64769"/>
              <a:gd name="T1" fmla="*/ 58391 h 64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69">
                <a:moveTo>
                  <a:pt x="0" y="0"/>
                </a:moveTo>
                <a:lnTo>
                  <a:pt x="0" y="64463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98" name="object 298">
            <a:extLst>
              <a:ext uri="{FF2B5EF4-FFF2-40B4-BE49-F238E27FC236}">
                <a16:creationId xmlns:a16="http://schemas.microsoft.com/office/drawing/2014/main" id="{8CB3E8DB-9AB3-0A1D-BBDD-F3E1EDC20411}"/>
              </a:ext>
            </a:extLst>
          </p:cNvPr>
          <p:cNvSpPr>
            <a:spLocks/>
          </p:cNvSpPr>
          <p:nvPr/>
        </p:nvSpPr>
        <p:spPr bwMode="auto">
          <a:xfrm>
            <a:off x="5489575" y="4633913"/>
            <a:ext cx="0" cy="130175"/>
          </a:xfrm>
          <a:custGeom>
            <a:avLst/>
            <a:gdLst>
              <a:gd name="T0" fmla="*/ 132753 h 129539"/>
              <a:gd name="T1" fmla="*/ 0 h 1295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29539">
                <a:moveTo>
                  <a:pt x="0" y="129542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299" name="object 299">
            <a:extLst>
              <a:ext uri="{FF2B5EF4-FFF2-40B4-BE49-F238E27FC236}">
                <a16:creationId xmlns:a16="http://schemas.microsoft.com/office/drawing/2014/main" id="{A3633D5C-3205-66D0-4828-F71B27B5B547}"/>
              </a:ext>
            </a:extLst>
          </p:cNvPr>
          <p:cNvSpPr>
            <a:spLocks/>
          </p:cNvSpPr>
          <p:nvPr/>
        </p:nvSpPr>
        <p:spPr bwMode="auto">
          <a:xfrm>
            <a:off x="5489575" y="2198688"/>
            <a:ext cx="0" cy="130175"/>
          </a:xfrm>
          <a:custGeom>
            <a:avLst/>
            <a:gdLst>
              <a:gd name="T0" fmla="*/ 0 h 130175"/>
              <a:gd name="T1" fmla="*/ 129566 h 13017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30175">
                <a:moveTo>
                  <a:pt x="0" y="0"/>
                </a:moveTo>
                <a:lnTo>
                  <a:pt x="0" y="129566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00" name="object 300">
            <a:extLst>
              <a:ext uri="{FF2B5EF4-FFF2-40B4-BE49-F238E27FC236}">
                <a16:creationId xmlns:a16="http://schemas.microsoft.com/office/drawing/2014/main" id="{9DE3F34C-D4C0-DBA8-853B-824FA1DD5B9A}"/>
              </a:ext>
            </a:extLst>
          </p:cNvPr>
          <p:cNvSpPr>
            <a:spLocks/>
          </p:cNvSpPr>
          <p:nvPr/>
        </p:nvSpPr>
        <p:spPr bwMode="auto">
          <a:xfrm>
            <a:off x="6113463" y="4699000"/>
            <a:ext cx="0" cy="65088"/>
          </a:xfrm>
          <a:custGeom>
            <a:avLst/>
            <a:gdLst>
              <a:gd name="T0" fmla="*/ 66023 h 64770"/>
              <a:gd name="T1" fmla="*/ 0 h 647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70">
                <a:moveTo>
                  <a:pt x="0" y="64426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01" name="object 301">
            <a:extLst>
              <a:ext uri="{FF2B5EF4-FFF2-40B4-BE49-F238E27FC236}">
                <a16:creationId xmlns:a16="http://schemas.microsoft.com/office/drawing/2014/main" id="{DD95CCFC-3B7A-C147-9F1C-3FEEF3733F57}"/>
              </a:ext>
            </a:extLst>
          </p:cNvPr>
          <p:cNvSpPr>
            <a:spLocks/>
          </p:cNvSpPr>
          <p:nvPr/>
        </p:nvSpPr>
        <p:spPr bwMode="auto">
          <a:xfrm>
            <a:off x="6113463" y="2198688"/>
            <a:ext cx="0" cy="63500"/>
          </a:xfrm>
          <a:custGeom>
            <a:avLst/>
            <a:gdLst>
              <a:gd name="T0" fmla="*/ 0 h 64769"/>
              <a:gd name="T1" fmla="*/ 58391 h 64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69">
                <a:moveTo>
                  <a:pt x="0" y="0"/>
                </a:moveTo>
                <a:lnTo>
                  <a:pt x="0" y="64463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02" name="object 302">
            <a:extLst>
              <a:ext uri="{FF2B5EF4-FFF2-40B4-BE49-F238E27FC236}">
                <a16:creationId xmlns:a16="http://schemas.microsoft.com/office/drawing/2014/main" id="{F792CEEF-031B-C515-0CEC-189930C2DA9D}"/>
              </a:ext>
            </a:extLst>
          </p:cNvPr>
          <p:cNvSpPr>
            <a:spLocks/>
          </p:cNvSpPr>
          <p:nvPr/>
        </p:nvSpPr>
        <p:spPr bwMode="auto">
          <a:xfrm>
            <a:off x="6477000" y="4699000"/>
            <a:ext cx="0" cy="65088"/>
          </a:xfrm>
          <a:custGeom>
            <a:avLst/>
            <a:gdLst>
              <a:gd name="T0" fmla="*/ 66023 h 64770"/>
              <a:gd name="T1" fmla="*/ 0 h 647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70">
                <a:moveTo>
                  <a:pt x="0" y="64426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03" name="object 303">
            <a:extLst>
              <a:ext uri="{FF2B5EF4-FFF2-40B4-BE49-F238E27FC236}">
                <a16:creationId xmlns:a16="http://schemas.microsoft.com/office/drawing/2014/main" id="{8C378937-4C33-C62A-BAEC-87B4A6133843}"/>
              </a:ext>
            </a:extLst>
          </p:cNvPr>
          <p:cNvSpPr>
            <a:spLocks/>
          </p:cNvSpPr>
          <p:nvPr/>
        </p:nvSpPr>
        <p:spPr bwMode="auto">
          <a:xfrm>
            <a:off x="6477000" y="2198688"/>
            <a:ext cx="0" cy="63500"/>
          </a:xfrm>
          <a:custGeom>
            <a:avLst/>
            <a:gdLst>
              <a:gd name="T0" fmla="*/ 0 h 64769"/>
              <a:gd name="T1" fmla="*/ 58391 h 64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69">
                <a:moveTo>
                  <a:pt x="0" y="0"/>
                </a:moveTo>
                <a:lnTo>
                  <a:pt x="0" y="64463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04" name="object 304">
            <a:extLst>
              <a:ext uri="{FF2B5EF4-FFF2-40B4-BE49-F238E27FC236}">
                <a16:creationId xmlns:a16="http://schemas.microsoft.com/office/drawing/2014/main" id="{3A0BE790-0115-25B9-9D4B-B4008A12B12E}"/>
              </a:ext>
            </a:extLst>
          </p:cNvPr>
          <p:cNvSpPr>
            <a:spLocks/>
          </p:cNvSpPr>
          <p:nvPr/>
        </p:nvSpPr>
        <p:spPr bwMode="auto">
          <a:xfrm>
            <a:off x="6735763" y="4699000"/>
            <a:ext cx="0" cy="65088"/>
          </a:xfrm>
          <a:custGeom>
            <a:avLst/>
            <a:gdLst>
              <a:gd name="T0" fmla="*/ 66023 h 64770"/>
              <a:gd name="T1" fmla="*/ 0 h 647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70">
                <a:moveTo>
                  <a:pt x="0" y="64426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05" name="object 305">
            <a:extLst>
              <a:ext uri="{FF2B5EF4-FFF2-40B4-BE49-F238E27FC236}">
                <a16:creationId xmlns:a16="http://schemas.microsoft.com/office/drawing/2014/main" id="{A1EDDDAC-F77C-60BB-D4DC-361B26057D2A}"/>
              </a:ext>
            </a:extLst>
          </p:cNvPr>
          <p:cNvSpPr>
            <a:spLocks/>
          </p:cNvSpPr>
          <p:nvPr/>
        </p:nvSpPr>
        <p:spPr bwMode="auto">
          <a:xfrm>
            <a:off x="6735763" y="2198688"/>
            <a:ext cx="0" cy="63500"/>
          </a:xfrm>
          <a:custGeom>
            <a:avLst/>
            <a:gdLst>
              <a:gd name="T0" fmla="*/ 0 h 64769"/>
              <a:gd name="T1" fmla="*/ 58391 h 64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69">
                <a:moveTo>
                  <a:pt x="0" y="0"/>
                </a:moveTo>
                <a:lnTo>
                  <a:pt x="0" y="64463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06" name="object 306">
            <a:extLst>
              <a:ext uri="{FF2B5EF4-FFF2-40B4-BE49-F238E27FC236}">
                <a16:creationId xmlns:a16="http://schemas.microsoft.com/office/drawing/2014/main" id="{72885684-FB05-5C8A-B22E-0D7352369FF9}"/>
              </a:ext>
            </a:extLst>
          </p:cNvPr>
          <p:cNvSpPr>
            <a:spLocks/>
          </p:cNvSpPr>
          <p:nvPr/>
        </p:nvSpPr>
        <p:spPr bwMode="auto">
          <a:xfrm>
            <a:off x="6937375" y="4699000"/>
            <a:ext cx="0" cy="65088"/>
          </a:xfrm>
          <a:custGeom>
            <a:avLst/>
            <a:gdLst>
              <a:gd name="T0" fmla="*/ 66023 h 64770"/>
              <a:gd name="T1" fmla="*/ 0 h 647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70">
                <a:moveTo>
                  <a:pt x="0" y="64426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07" name="object 307">
            <a:extLst>
              <a:ext uri="{FF2B5EF4-FFF2-40B4-BE49-F238E27FC236}">
                <a16:creationId xmlns:a16="http://schemas.microsoft.com/office/drawing/2014/main" id="{8D15F93B-3227-7F3A-890A-FFC05D255E80}"/>
              </a:ext>
            </a:extLst>
          </p:cNvPr>
          <p:cNvSpPr>
            <a:spLocks/>
          </p:cNvSpPr>
          <p:nvPr/>
        </p:nvSpPr>
        <p:spPr bwMode="auto">
          <a:xfrm>
            <a:off x="6937375" y="2198688"/>
            <a:ext cx="0" cy="63500"/>
          </a:xfrm>
          <a:custGeom>
            <a:avLst/>
            <a:gdLst>
              <a:gd name="T0" fmla="*/ 0 h 64769"/>
              <a:gd name="T1" fmla="*/ 58391 h 64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69">
                <a:moveTo>
                  <a:pt x="0" y="0"/>
                </a:moveTo>
                <a:lnTo>
                  <a:pt x="0" y="64463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08" name="object 308">
            <a:extLst>
              <a:ext uri="{FF2B5EF4-FFF2-40B4-BE49-F238E27FC236}">
                <a16:creationId xmlns:a16="http://schemas.microsoft.com/office/drawing/2014/main" id="{70723D40-43C5-D663-1B4A-E9E89ADA1D0A}"/>
              </a:ext>
            </a:extLst>
          </p:cNvPr>
          <p:cNvSpPr>
            <a:spLocks/>
          </p:cNvSpPr>
          <p:nvPr/>
        </p:nvSpPr>
        <p:spPr bwMode="auto">
          <a:xfrm>
            <a:off x="7100888" y="4699000"/>
            <a:ext cx="0" cy="65088"/>
          </a:xfrm>
          <a:custGeom>
            <a:avLst/>
            <a:gdLst>
              <a:gd name="T0" fmla="*/ 66023 h 64770"/>
              <a:gd name="T1" fmla="*/ 0 h 647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70">
                <a:moveTo>
                  <a:pt x="0" y="64426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09" name="object 309">
            <a:extLst>
              <a:ext uri="{FF2B5EF4-FFF2-40B4-BE49-F238E27FC236}">
                <a16:creationId xmlns:a16="http://schemas.microsoft.com/office/drawing/2014/main" id="{537DD277-F754-3766-3EBD-A29918BA7B6E}"/>
              </a:ext>
            </a:extLst>
          </p:cNvPr>
          <p:cNvSpPr>
            <a:spLocks/>
          </p:cNvSpPr>
          <p:nvPr/>
        </p:nvSpPr>
        <p:spPr bwMode="auto">
          <a:xfrm>
            <a:off x="7100888" y="2198688"/>
            <a:ext cx="0" cy="63500"/>
          </a:xfrm>
          <a:custGeom>
            <a:avLst/>
            <a:gdLst>
              <a:gd name="T0" fmla="*/ 0 h 64769"/>
              <a:gd name="T1" fmla="*/ 58391 h 64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69">
                <a:moveTo>
                  <a:pt x="0" y="0"/>
                </a:moveTo>
                <a:lnTo>
                  <a:pt x="0" y="64463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10" name="object 310">
            <a:extLst>
              <a:ext uri="{FF2B5EF4-FFF2-40B4-BE49-F238E27FC236}">
                <a16:creationId xmlns:a16="http://schemas.microsoft.com/office/drawing/2014/main" id="{02D6B16B-083A-84DC-FAFE-EFCCE09FADAD}"/>
              </a:ext>
            </a:extLst>
          </p:cNvPr>
          <p:cNvSpPr>
            <a:spLocks/>
          </p:cNvSpPr>
          <p:nvPr/>
        </p:nvSpPr>
        <p:spPr bwMode="auto">
          <a:xfrm>
            <a:off x="7240588" y="4699000"/>
            <a:ext cx="0" cy="65088"/>
          </a:xfrm>
          <a:custGeom>
            <a:avLst/>
            <a:gdLst>
              <a:gd name="T0" fmla="*/ 66023 h 64770"/>
              <a:gd name="T1" fmla="*/ 0 h 647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70">
                <a:moveTo>
                  <a:pt x="0" y="64426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11" name="object 311">
            <a:extLst>
              <a:ext uri="{FF2B5EF4-FFF2-40B4-BE49-F238E27FC236}">
                <a16:creationId xmlns:a16="http://schemas.microsoft.com/office/drawing/2014/main" id="{EB0572E1-F721-0735-E9C9-8B9028241C2B}"/>
              </a:ext>
            </a:extLst>
          </p:cNvPr>
          <p:cNvSpPr>
            <a:spLocks/>
          </p:cNvSpPr>
          <p:nvPr/>
        </p:nvSpPr>
        <p:spPr bwMode="auto">
          <a:xfrm>
            <a:off x="7240588" y="2198688"/>
            <a:ext cx="0" cy="63500"/>
          </a:xfrm>
          <a:custGeom>
            <a:avLst/>
            <a:gdLst>
              <a:gd name="T0" fmla="*/ 0 h 64769"/>
              <a:gd name="T1" fmla="*/ 58391 h 64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69">
                <a:moveTo>
                  <a:pt x="0" y="0"/>
                </a:moveTo>
                <a:lnTo>
                  <a:pt x="0" y="64463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12" name="object 312">
            <a:extLst>
              <a:ext uri="{FF2B5EF4-FFF2-40B4-BE49-F238E27FC236}">
                <a16:creationId xmlns:a16="http://schemas.microsoft.com/office/drawing/2014/main" id="{D21FA2DE-0AC3-ABF4-9EDB-A5D5D87A2AD5}"/>
              </a:ext>
            </a:extLst>
          </p:cNvPr>
          <p:cNvSpPr>
            <a:spLocks/>
          </p:cNvSpPr>
          <p:nvPr/>
        </p:nvSpPr>
        <p:spPr bwMode="auto">
          <a:xfrm>
            <a:off x="7359650" y="4699000"/>
            <a:ext cx="0" cy="65088"/>
          </a:xfrm>
          <a:custGeom>
            <a:avLst/>
            <a:gdLst>
              <a:gd name="T0" fmla="*/ 66023 h 64770"/>
              <a:gd name="T1" fmla="*/ 0 h 647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70">
                <a:moveTo>
                  <a:pt x="0" y="64426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13" name="object 313">
            <a:extLst>
              <a:ext uri="{FF2B5EF4-FFF2-40B4-BE49-F238E27FC236}">
                <a16:creationId xmlns:a16="http://schemas.microsoft.com/office/drawing/2014/main" id="{7087F58B-5A15-FFE3-852E-ED0FBCBB97A2}"/>
              </a:ext>
            </a:extLst>
          </p:cNvPr>
          <p:cNvSpPr>
            <a:spLocks/>
          </p:cNvSpPr>
          <p:nvPr/>
        </p:nvSpPr>
        <p:spPr bwMode="auto">
          <a:xfrm>
            <a:off x="7359650" y="2198688"/>
            <a:ext cx="0" cy="63500"/>
          </a:xfrm>
          <a:custGeom>
            <a:avLst/>
            <a:gdLst>
              <a:gd name="T0" fmla="*/ 0 h 64769"/>
              <a:gd name="T1" fmla="*/ 58391 h 64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69">
                <a:moveTo>
                  <a:pt x="0" y="0"/>
                </a:moveTo>
                <a:lnTo>
                  <a:pt x="0" y="64463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14" name="object 314">
            <a:extLst>
              <a:ext uri="{FF2B5EF4-FFF2-40B4-BE49-F238E27FC236}">
                <a16:creationId xmlns:a16="http://schemas.microsoft.com/office/drawing/2014/main" id="{CB77818E-513C-1F2F-2D5B-06AA25C9D5B2}"/>
              </a:ext>
            </a:extLst>
          </p:cNvPr>
          <p:cNvSpPr>
            <a:spLocks/>
          </p:cNvSpPr>
          <p:nvPr/>
        </p:nvSpPr>
        <p:spPr bwMode="auto">
          <a:xfrm>
            <a:off x="7466013" y="4699000"/>
            <a:ext cx="0" cy="65088"/>
          </a:xfrm>
          <a:custGeom>
            <a:avLst/>
            <a:gdLst>
              <a:gd name="T0" fmla="*/ 66023 h 64770"/>
              <a:gd name="T1" fmla="*/ 0 h 647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70">
                <a:moveTo>
                  <a:pt x="0" y="64426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15" name="object 315">
            <a:extLst>
              <a:ext uri="{FF2B5EF4-FFF2-40B4-BE49-F238E27FC236}">
                <a16:creationId xmlns:a16="http://schemas.microsoft.com/office/drawing/2014/main" id="{A46826DB-36F7-07C0-4086-5750B4B52B41}"/>
              </a:ext>
            </a:extLst>
          </p:cNvPr>
          <p:cNvSpPr>
            <a:spLocks/>
          </p:cNvSpPr>
          <p:nvPr/>
        </p:nvSpPr>
        <p:spPr bwMode="auto">
          <a:xfrm>
            <a:off x="7466013" y="2198688"/>
            <a:ext cx="0" cy="63500"/>
          </a:xfrm>
          <a:custGeom>
            <a:avLst/>
            <a:gdLst>
              <a:gd name="T0" fmla="*/ 0 h 64769"/>
              <a:gd name="T1" fmla="*/ 58391 h 64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69">
                <a:moveTo>
                  <a:pt x="0" y="0"/>
                </a:moveTo>
                <a:lnTo>
                  <a:pt x="0" y="64463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16" name="object 316">
            <a:extLst>
              <a:ext uri="{FF2B5EF4-FFF2-40B4-BE49-F238E27FC236}">
                <a16:creationId xmlns:a16="http://schemas.microsoft.com/office/drawing/2014/main" id="{7DFA8EE1-2CC1-A5CE-E5CD-C586FFECBC87}"/>
              </a:ext>
            </a:extLst>
          </p:cNvPr>
          <p:cNvSpPr>
            <a:spLocks/>
          </p:cNvSpPr>
          <p:nvPr/>
        </p:nvSpPr>
        <p:spPr bwMode="auto">
          <a:xfrm>
            <a:off x="7561263" y="4633913"/>
            <a:ext cx="0" cy="130175"/>
          </a:xfrm>
          <a:custGeom>
            <a:avLst/>
            <a:gdLst>
              <a:gd name="T0" fmla="*/ 132753 h 129539"/>
              <a:gd name="T1" fmla="*/ 0 h 12953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29539">
                <a:moveTo>
                  <a:pt x="0" y="129542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17" name="object 317">
            <a:extLst>
              <a:ext uri="{FF2B5EF4-FFF2-40B4-BE49-F238E27FC236}">
                <a16:creationId xmlns:a16="http://schemas.microsoft.com/office/drawing/2014/main" id="{97243285-D387-8DC7-BE0B-B477E4EC9F7F}"/>
              </a:ext>
            </a:extLst>
          </p:cNvPr>
          <p:cNvSpPr>
            <a:spLocks/>
          </p:cNvSpPr>
          <p:nvPr/>
        </p:nvSpPr>
        <p:spPr bwMode="auto">
          <a:xfrm>
            <a:off x="7561263" y="2198688"/>
            <a:ext cx="0" cy="130175"/>
          </a:xfrm>
          <a:custGeom>
            <a:avLst/>
            <a:gdLst>
              <a:gd name="T0" fmla="*/ 0 h 130175"/>
              <a:gd name="T1" fmla="*/ 129566 h 13017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30175">
                <a:moveTo>
                  <a:pt x="0" y="0"/>
                </a:moveTo>
                <a:lnTo>
                  <a:pt x="0" y="129566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3" name="object 318">
            <a:extLst>
              <a:ext uri="{FF2B5EF4-FFF2-40B4-BE49-F238E27FC236}">
                <a16:creationId xmlns:a16="http://schemas.microsoft.com/office/drawing/2014/main" id="{F992A06F-0211-49FA-0318-24E975094E07}"/>
              </a:ext>
            </a:extLst>
          </p:cNvPr>
          <p:cNvSpPr txBox="1"/>
          <p:nvPr/>
        </p:nvSpPr>
        <p:spPr>
          <a:xfrm>
            <a:off x="5378450" y="4806950"/>
            <a:ext cx="2422525" cy="2857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18664" algn="l"/>
              </a:tabLst>
              <a:defRPr/>
            </a:pPr>
            <a:r>
              <a:rPr kumimoji="0" sz="2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10	100</a:t>
            </a:r>
            <a:endParaRPr kumimoji="0" sz="2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9319" name="object 319">
            <a:extLst>
              <a:ext uri="{FF2B5EF4-FFF2-40B4-BE49-F238E27FC236}">
                <a16:creationId xmlns:a16="http://schemas.microsoft.com/office/drawing/2014/main" id="{3C9A76D9-DE80-21AB-5B5A-9E421ABEDF1D}"/>
              </a:ext>
            </a:extLst>
          </p:cNvPr>
          <p:cNvSpPr>
            <a:spLocks/>
          </p:cNvSpPr>
          <p:nvPr/>
        </p:nvSpPr>
        <p:spPr bwMode="auto">
          <a:xfrm>
            <a:off x="8185150" y="4699000"/>
            <a:ext cx="0" cy="65088"/>
          </a:xfrm>
          <a:custGeom>
            <a:avLst/>
            <a:gdLst>
              <a:gd name="T0" fmla="*/ 66023 h 64770"/>
              <a:gd name="T1" fmla="*/ 0 h 647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70">
                <a:moveTo>
                  <a:pt x="0" y="64426"/>
                </a:moveTo>
                <a:lnTo>
                  <a:pt x="0" y="0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20" name="object 320">
            <a:extLst>
              <a:ext uri="{FF2B5EF4-FFF2-40B4-BE49-F238E27FC236}">
                <a16:creationId xmlns:a16="http://schemas.microsoft.com/office/drawing/2014/main" id="{2F67C27D-859C-75A8-E981-0DB0C058DB1F}"/>
              </a:ext>
            </a:extLst>
          </p:cNvPr>
          <p:cNvSpPr>
            <a:spLocks/>
          </p:cNvSpPr>
          <p:nvPr/>
        </p:nvSpPr>
        <p:spPr bwMode="auto">
          <a:xfrm>
            <a:off x="8185150" y="2198688"/>
            <a:ext cx="0" cy="63500"/>
          </a:xfrm>
          <a:custGeom>
            <a:avLst/>
            <a:gdLst>
              <a:gd name="T0" fmla="*/ 0 h 64769"/>
              <a:gd name="T1" fmla="*/ 58391 h 647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64769">
                <a:moveTo>
                  <a:pt x="0" y="0"/>
                </a:moveTo>
                <a:lnTo>
                  <a:pt x="0" y="64463"/>
                </a:lnTo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6" name="object 321">
            <a:extLst>
              <a:ext uri="{FF2B5EF4-FFF2-40B4-BE49-F238E27FC236}">
                <a16:creationId xmlns:a16="http://schemas.microsoft.com/office/drawing/2014/main" id="{8B7D93FD-1131-618B-C95E-846FFD351AC1}"/>
              </a:ext>
            </a:extLst>
          </p:cNvPr>
          <p:cNvSpPr txBox="1"/>
          <p:nvPr/>
        </p:nvSpPr>
        <p:spPr>
          <a:xfrm>
            <a:off x="8421688" y="4437063"/>
            <a:ext cx="350837" cy="2873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0.1</a:t>
            </a:r>
            <a:endParaRPr kumimoji="0" sz="2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9322" name="object 322">
            <a:extLst>
              <a:ext uri="{FF2B5EF4-FFF2-40B4-BE49-F238E27FC236}">
                <a16:creationId xmlns:a16="http://schemas.microsoft.com/office/drawing/2014/main" id="{3D486E9D-45A0-7B18-C0B4-098614353B79}"/>
              </a:ext>
            </a:extLst>
          </p:cNvPr>
          <p:cNvSpPr>
            <a:spLocks/>
          </p:cNvSpPr>
          <p:nvPr/>
        </p:nvSpPr>
        <p:spPr bwMode="auto">
          <a:xfrm>
            <a:off x="4865688" y="2198688"/>
            <a:ext cx="3405187" cy="2565400"/>
          </a:xfrm>
          <a:custGeom>
            <a:avLst/>
            <a:gdLst>
              <a:gd name="T0" fmla="*/ 0 w 3404870"/>
              <a:gd name="T1" fmla="*/ 0 h 2566035"/>
              <a:gd name="T2" fmla="*/ 0 w 3404870"/>
              <a:gd name="T3" fmla="*/ 2562339 h 2566035"/>
              <a:gd name="T4" fmla="*/ 3406242 w 3404870"/>
              <a:gd name="T5" fmla="*/ 2562339 h 2566035"/>
              <a:gd name="T6" fmla="*/ 3406242 w 3404870"/>
              <a:gd name="T7" fmla="*/ 0 h 2566035"/>
              <a:gd name="T8" fmla="*/ 0 w 3404870"/>
              <a:gd name="T9" fmla="*/ 0 h 25660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04870" h="2566035">
                <a:moveTo>
                  <a:pt x="0" y="0"/>
                </a:moveTo>
                <a:lnTo>
                  <a:pt x="0" y="2565512"/>
                </a:lnTo>
                <a:lnTo>
                  <a:pt x="3404657" y="2565512"/>
                </a:lnTo>
                <a:lnTo>
                  <a:pt x="3404657" y="0"/>
                </a:lnTo>
                <a:lnTo>
                  <a:pt x="0" y="0"/>
                </a:lnTo>
                <a:close/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28" name="object 323">
            <a:extLst>
              <a:ext uri="{FF2B5EF4-FFF2-40B4-BE49-F238E27FC236}">
                <a16:creationId xmlns:a16="http://schemas.microsoft.com/office/drawing/2014/main" id="{96449203-B07E-8A75-4A22-8B91EF2D8AB2}"/>
              </a:ext>
            </a:extLst>
          </p:cNvPr>
          <p:cNvSpPr txBox="1"/>
          <p:nvPr/>
        </p:nvSpPr>
        <p:spPr>
          <a:xfrm>
            <a:off x="8421688" y="2890838"/>
            <a:ext cx="585787" cy="8064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266065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150" b="1" i="0" u="none" strike="noStrike" kern="1200" cap="none" spc="0" normalizeH="0" baseline="-27777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</a:t>
            </a:r>
            <a:r>
              <a:rPr kumimoji="0" sz="165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</a:t>
            </a:r>
            <a:r>
              <a:rPr kumimoji="0" sz="165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65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</a:t>
            </a:r>
            <a:endParaRPr kumimoji="0" sz="16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ymbol"/>
              <a:ea typeface="+mn-ea"/>
              <a:cs typeface="Symbol"/>
            </a:endParaRPr>
          </a:p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ts val="198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0.2</a:t>
            </a:r>
            <a:endParaRPr kumimoji="0" sz="2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9324" name="object 324">
            <a:extLst>
              <a:ext uri="{FF2B5EF4-FFF2-40B4-BE49-F238E27FC236}">
                <a16:creationId xmlns:a16="http://schemas.microsoft.com/office/drawing/2014/main" id="{E6529222-46E6-AB80-EA70-937EA614E0FF}"/>
              </a:ext>
            </a:extLst>
          </p:cNvPr>
          <p:cNvSpPr>
            <a:spLocks/>
          </p:cNvSpPr>
          <p:nvPr/>
        </p:nvSpPr>
        <p:spPr bwMode="auto">
          <a:xfrm>
            <a:off x="5254625" y="2935288"/>
            <a:ext cx="360363" cy="919162"/>
          </a:xfrm>
          <a:custGeom>
            <a:avLst/>
            <a:gdLst>
              <a:gd name="T0" fmla="*/ 0 w 360679"/>
              <a:gd name="T1" fmla="*/ 0 h 918210"/>
              <a:gd name="T2" fmla="*/ 0 w 360679"/>
              <a:gd name="T3" fmla="*/ 562212 h 918210"/>
              <a:gd name="T4" fmla="*/ 358970 w 360679"/>
              <a:gd name="T5" fmla="*/ 922553 h 918210"/>
              <a:gd name="T6" fmla="*/ 358970 w 360679"/>
              <a:gd name="T7" fmla="*/ 532585 h 918210"/>
              <a:gd name="T8" fmla="*/ 0 w 360679"/>
              <a:gd name="T9" fmla="*/ 0 h 9182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60679" h="918210">
                <a:moveTo>
                  <a:pt x="0" y="0"/>
                </a:moveTo>
                <a:lnTo>
                  <a:pt x="0" y="559307"/>
                </a:lnTo>
                <a:lnTo>
                  <a:pt x="360547" y="917783"/>
                </a:lnTo>
                <a:lnTo>
                  <a:pt x="360547" y="529833"/>
                </a:lnTo>
                <a:lnTo>
                  <a:pt x="0" y="0"/>
                </a:lnTo>
                <a:close/>
              </a:path>
            </a:pathLst>
          </a:custGeom>
          <a:solidFill>
            <a:srgbClr val="639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25" name="object 325">
            <a:extLst>
              <a:ext uri="{FF2B5EF4-FFF2-40B4-BE49-F238E27FC236}">
                <a16:creationId xmlns:a16="http://schemas.microsoft.com/office/drawing/2014/main" id="{F12B631A-EF30-9678-B18C-BE8805517B9F}"/>
              </a:ext>
            </a:extLst>
          </p:cNvPr>
          <p:cNvSpPr>
            <a:spLocks/>
          </p:cNvSpPr>
          <p:nvPr/>
        </p:nvSpPr>
        <p:spPr bwMode="auto">
          <a:xfrm>
            <a:off x="5614988" y="3465513"/>
            <a:ext cx="209550" cy="608012"/>
          </a:xfrm>
          <a:custGeom>
            <a:avLst/>
            <a:gdLst>
              <a:gd name="T0" fmla="*/ 0 w 209550"/>
              <a:gd name="T1" fmla="*/ 0 h 608329"/>
              <a:gd name="T2" fmla="*/ 0 w 209550"/>
              <a:gd name="T3" fmla="*/ 386939 h 608329"/>
              <a:gd name="T4" fmla="*/ 209062 w 209550"/>
              <a:gd name="T5" fmla="*/ 606384 h 608329"/>
              <a:gd name="T6" fmla="*/ 209062 w 209550"/>
              <a:gd name="T7" fmla="*/ 306956 h 608329"/>
              <a:gd name="T8" fmla="*/ 0 w 209550"/>
              <a:gd name="T9" fmla="*/ 0 h 6083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09550" h="608329">
                <a:moveTo>
                  <a:pt x="0" y="0"/>
                </a:moveTo>
                <a:lnTo>
                  <a:pt x="0" y="387949"/>
                </a:lnTo>
                <a:lnTo>
                  <a:pt x="209062" y="607966"/>
                </a:lnTo>
                <a:lnTo>
                  <a:pt x="209062" y="307756"/>
                </a:lnTo>
                <a:lnTo>
                  <a:pt x="0" y="0"/>
                </a:lnTo>
                <a:close/>
              </a:path>
            </a:pathLst>
          </a:custGeom>
          <a:solidFill>
            <a:srgbClr val="639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26" name="object 326">
            <a:extLst>
              <a:ext uri="{FF2B5EF4-FFF2-40B4-BE49-F238E27FC236}">
                <a16:creationId xmlns:a16="http://schemas.microsoft.com/office/drawing/2014/main" id="{44B664BA-1DC5-50A5-DED1-4DEE07C50DAA}"/>
              </a:ext>
            </a:extLst>
          </p:cNvPr>
          <p:cNvSpPr>
            <a:spLocks/>
          </p:cNvSpPr>
          <p:nvPr/>
        </p:nvSpPr>
        <p:spPr bwMode="auto">
          <a:xfrm>
            <a:off x="5824538" y="3773488"/>
            <a:ext cx="269875" cy="300037"/>
          </a:xfrm>
          <a:custGeom>
            <a:avLst/>
            <a:gdLst>
              <a:gd name="T0" fmla="*/ 0 w 271145"/>
              <a:gd name="T1" fmla="*/ 0 h 300354"/>
              <a:gd name="T2" fmla="*/ 0 w 271145"/>
              <a:gd name="T3" fmla="*/ 298627 h 300354"/>
              <a:gd name="T4" fmla="*/ 264472 w 271145"/>
              <a:gd name="T5" fmla="*/ 163637 h 300354"/>
              <a:gd name="T6" fmla="*/ 264472 w 271145"/>
              <a:gd name="T7" fmla="*/ 22496 h 300354"/>
              <a:gd name="T8" fmla="*/ 0 w 271145"/>
              <a:gd name="T9" fmla="*/ 0 h 3003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1145" h="300354">
                <a:moveTo>
                  <a:pt x="0" y="0"/>
                </a:moveTo>
                <a:lnTo>
                  <a:pt x="0" y="300209"/>
                </a:lnTo>
                <a:lnTo>
                  <a:pt x="270753" y="164503"/>
                </a:lnTo>
                <a:lnTo>
                  <a:pt x="270753" y="22616"/>
                </a:lnTo>
                <a:lnTo>
                  <a:pt x="0" y="0"/>
                </a:lnTo>
                <a:close/>
              </a:path>
            </a:pathLst>
          </a:custGeom>
          <a:solidFill>
            <a:srgbClr val="639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27" name="object 327">
            <a:extLst>
              <a:ext uri="{FF2B5EF4-FFF2-40B4-BE49-F238E27FC236}">
                <a16:creationId xmlns:a16="http://schemas.microsoft.com/office/drawing/2014/main" id="{009E7226-A8D0-F2DB-2F77-D629C4A809EF}"/>
              </a:ext>
            </a:extLst>
          </p:cNvPr>
          <p:cNvSpPr>
            <a:spLocks/>
          </p:cNvSpPr>
          <p:nvPr/>
        </p:nvSpPr>
        <p:spPr bwMode="auto">
          <a:xfrm>
            <a:off x="6094413" y="3656013"/>
            <a:ext cx="288925" cy="282575"/>
          </a:xfrm>
          <a:custGeom>
            <a:avLst/>
            <a:gdLst>
              <a:gd name="T0" fmla="*/ 288554 w 288925"/>
              <a:gd name="T1" fmla="*/ 0 h 281939"/>
              <a:gd name="T2" fmla="*/ 0 w 288925"/>
              <a:gd name="T3" fmla="*/ 141426 h 281939"/>
              <a:gd name="T4" fmla="*/ 0 w 288925"/>
              <a:gd name="T5" fmla="*/ 284921 h 281939"/>
              <a:gd name="T6" fmla="*/ 288554 w 288925"/>
              <a:gd name="T7" fmla="*/ 81809 h 281939"/>
              <a:gd name="T8" fmla="*/ 288554 w 288925"/>
              <a:gd name="T9" fmla="*/ 0 h 2819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88925" h="281939">
                <a:moveTo>
                  <a:pt x="288554" y="0"/>
                </a:moveTo>
                <a:lnTo>
                  <a:pt x="0" y="139842"/>
                </a:lnTo>
                <a:lnTo>
                  <a:pt x="0" y="281729"/>
                </a:lnTo>
                <a:lnTo>
                  <a:pt x="288554" y="80893"/>
                </a:lnTo>
                <a:lnTo>
                  <a:pt x="288554" y="0"/>
                </a:lnTo>
                <a:close/>
              </a:path>
            </a:pathLst>
          </a:custGeom>
          <a:solidFill>
            <a:srgbClr val="639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28" name="object 328">
            <a:extLst>
              <a:ext uri="{FF2B5EF4-FFF2-40B4-BE49-F238E27FC236}">
                <a16:creationId xmlns:a16="http://schemas.microsoft.com/office/drawing/2014/main" id="{35458E30-88EF-7BA6-0BE1-EB5A2B1FB1C8}"/>
              </a:ext>
            </a:extLst>
          </p:cNvPr>
          <p:cNvSpPr>
            <a:spLocks/>
          </p:cNvSpPr>
          <p:nvPr/>
        </p:nvSpPr>
        <p:spPr bwMode="auto">
          <a:xfrm>
            <a:off x="6383338" y="3556000"/>
            <a:ext cx="330200" cy="180975"/>
          </a:xfrm>
          <a:custGeom>
            <a:avLst/>
            <a:gdLst>
              <a:gd name="T0" fmla="*/ 327249 w 330834"/>
              <a:gd name="T1" fmla="*/ 0 h 180975"/>
              <a:gd name="T2" fmla="*/ 0 w 330834"/>
              <a:gd name="T3" fmla="*/ 100065 h 180975"/>
              <a:gd name="T4" fmla="*/ 0 w 330834"/>
              <a:gd name="T5" fmla="*/ 180959 h 180975"/>
              <a:gd name="T6" fmla="*/ 327249 w 330834"/>
              <a:gd name="T7" fmla="*/ 45262 h 180975"/>
              <a:gd name="T8" fmla="*/ 327249 w 330834"/>
              <a:gd name="T9" fmla="*/ 0 h 1809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30834" h="180975">
                <a:moveTo>
                  <a:pt x="330403" y="0"/>
                </a:moveTo>
                <a:lnTo>
                  <a:pt x="0" y="100065"/>
                </a:lnTo>
                <a:lnTo>
                  <a:pt x="0" y="180959"/>
                </a:lnTo>
                <a:lnTo>
                  <a:pt x="330403" y="45262"/>
                </a:lnTo>
                <a:lnTo>
                  <a:pt x="330403" y="0"/>
                </a:lnTo>
                <a:close/>
              </a:path>
            </a:pathLst>
          </a:custGeom>
          <a:solidFill>
            <a:srgbClr val="639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29" name="object 329">
            <a:extLst>
              <a:ext uri="{FF2B5EF4-FFF2-40B4-BE49-F238E27FC236}">
                <a16:creationId xmlns:a16="http://schemas.microsoft.com/office/drawing/2014/main" id="{23BC33F1-8FC9-AD3A-AB0A-4B0596AD7159}"/>
              </a:ext>
            </a:extLst>
          </p:cNvPr>
          <p:cNvSpPr>
            <a:spLocks/>
          </p:cNvSpPr>
          <p:nvPr/>
        </p:nvSpPr>
        <p:spPr bwMode="auto">
          <a:xfrm>
            <a:off x="6713538" y="3138488"/>
            <a:ext cx="423862" cy="463550"/>
          </a:xfrm>
          <a:custGeom>
            <a:avLst/>
            <a:gdLst>
              <a:gd name="T0" fmla="*/ 424525 w 423545"/>
              <a:gd name="T1" fmla="*/ 0 h 462279"/>
              <a:gd name="T2" fmla="*/ 0 w 423545"/>
              <a:gd name="T3" fmla="*/ 422482 h 462279"/>
              <a:gd name="T4" fmla="*/ 0 w 423545"/>
              <a:gd name="T5" fmla="*/ 468371 h 462279"/>
              <a:gd name="T6" fmla="*/ 424525 w 423545"/>
              <a:gd name="T7" fmla="*/ 201507 h 462279"/>
              <a:gd name="T8" fmla="*/ 424525 w 423545"/>
              <a:gd name="T9" fmla="*/ 0 h 4622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3545" h="462279">
                <a:moveTo>
                  <a:pt x="422940" y="0"/>
                </a:moveTo>
                <a:lnTo>
                  <a:pt x="0" y="416722"/>
                </a:lnTo>
                <a:lnTo>
                  <a:pt x="0" y="461985"/>
                </a:lnTo>
                <a:lnTo>
                  <a:pt x="422940" y="198760"/>
                </a:lnTo>
                <a:lnTo>
                  <a:pt x="422940" y="0"/>
                </a:lnTo>
                <a:close/>
              </a:path>
            </a:pathLst>
          </a:custGeom>
          <a:solidFill>
            <a:srgbClr val="639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30" name="object 330">
            <a:extLst>
              <a:ext uri="{FF2B5EF4-FFF2-40B4-BE49-F238E27FC236}">
                <a16:creationId xmlns:a16="http://schemas.microsoft.com/office/drawing/2014/main" id="{7CC85B83-3514-5DD7-CEB4-9609DA8FA55D}"/>
              </a:ext>
            </a:extLst>
          </p:cNvPr>
          <p:cNvSpPr>
            <a:spLocks/>
          </p:cNvSpPr>
          <p:nvPr/>
        </p:nvSpPr>
        <p:spPr bwMode="auto">
          <a:xfrm>
            <a:off x="7135813" y="2755900"/>
            <a:ext cx="1049337" cy="582613"/>
          </a:xfrm>
          <a:custGeom>
            <a:avLst/>
            <a:gdLst>
              <a:gd name="T0" fmla="*/ 1052826 w 1048384"/>
              <a:gd name="T1" fmla="*/ 0 h 582295"/>
              <a:gd name="T2" fmla="*/ 0 w 1048384"/>
              <a:gd name="T3" fmla="*/ 384180 h 582295"/>
              <a:gd name="T4" fmla="*/ 0 w 1048384"/>
              <a:gd name="T5" fmla="*/ 583483 h 582295"/>
              <a:gd name="T6" fmla="*/ 1052826 w 1048384"/>
              <a:gd name="T7" fmla="*/ 50152 h 582295"/>
              <a:gd name="T8" fmla="*/ 1052826 w 1048384"/>
              <a:gd name="T9" fmla="*/ 0 h 5822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048384" h="582295">
                <a:moveTo>
                  <a:pt x="1048054" y="0"/>
                </a:moveTo>
                <a:lnTo>
                  <a:pt x="0" y="383133"/>
                </a:lnTo>
                <a:lnTo>
                  <a:pt x="0" y="581893"/>
                </a:lnTo>
                <a:lnTo>
                  <a:pt x="1048054" y="50017"/>
                </a:lnTo>
                <a:lnTo>
                  <a:pt x="1048054" y="0"/>
                </a:lnTo>
                <a:close/>
              </a:path>
            </a:pathLst>
          </a:custGeom>
          <a:solidFill>
            <a:srgbClr val="6394E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31" name="object 331">
            <a:extLst>
              <a:ext uri="{FF2B5EF4-FFF2-40B4-BE49-F238E27FC236}">
                <a16:creationId xmlns:a16="http://schemas.microsoft.com/office/drawing/2014/main" id="{8A337B8A-9E8D-8BF7-AD5C-C1B3322FD302}"/>
              </a:ext>
            </a:extLst>
          </p:cNvPr>
          <p:cNvSpPr>
            <a:spLocks/>
          </p:cNvSpPr>
          <p:nvPr/>
        </p:nvSpPr>
        <p:spPr bwMode="auto">
          <a:xfrm>
            <a:off x="7135813" y="2755900"/>
            <a:ext cx="1049337" cy="582613"/>
          </a:xfrm>
          <a:custGeom>
            <a:avLst/>
            <a:gdLst>
              <a:gd name="T0" fmla="*/ 0 w 1048384"/>
              <a:gd name="T1" fmla="*/ 384169 h 582295"/>
              <a:gd name="T2" fmla="*/ 0 w 1048384"/>
              <a:gd name="T3" fmla="*/ 583496 h 582295"/>
              <a:gd name="T4" fmla="*/ 1052827 w 1048384"/>
              <a:gd name="T5" fmla="*/ 50181 h 582295"/>
              <a:gd name="T6" fmla="*/ 1052827 w 1048384"/>
              <a:gd name="T7" fmla="*/ 0 h 58229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48384" h="582295">
                <a:moveTo>
                  <a:pt x="0" y="383122"/>
                </a:moveTo>
                <a:lnTo>
                  <a:pt x="0" y="581906"/>
                </a:lnTo>
                <a:lnTo>
                  <a:pt x="1048055" y="50046"/>
                </a:lnTo>
                <a:lnTo>
                  <a:pt x="1048055" y="0"/>
                </a:lnTo>
              </a:path>
            </a:pathLst>
          </a:custGeom>
          <a:noFill/>
          <a:ln w="3175">
            <a:solidFill>
              <a:srgbClr val="6394E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32" name="object 332">
            <a:extLst>
              <a:ext uri="{FF2B5EF4-FFF2-40B4-BE49-F238E27FC236}">
                <a16:creationId xmlns:a16="http://schemas.microsoft.com/office/drawing/2014/main" id="{2A81D677-A5C0-9039-3082-B4B36ED62514}"/>
              </a:ext>
            </a:extLst>
          </p:cNvPr>
          <p:cNvSpPr>
            <a:spLocks/>
          </p:cNvSpPr>
          <p:nvPr/>
        </p:nvSpPr>
        <p:spPr bwMode="auto">
          <a:xfrm>
            <a:off x="7648575" y="2403475"/>
            <a:ext cx="438150" cy="0"/>
          </a:xfrm>
          <a:custGeom>
            <a:avLst/>
            <a:gdLst>
              <a:gd name="T0" fmla="*/ 0 w 438150"/>
              <a:gd name="T1" fmla="*/ 438010 w 43815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38150">
                <a:moveTo>
                  <a:pt x="0" y="0"/>
                </a:moveTo>
                <a:lnTo>
                  <a:pt x="43801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38" name="object 333">
            <a:extLst>
              <a:ext uri="{FF2B5EF4-FFF2-40B4-BE49-F238E27FC236}">
                <a16:creationId xmlns:a16="http://schemas.microsoft.com/office/drawing/2014/main" id="{0D2DCA34-987E-EEAF-0A05-EC9EF7C56ACB}"/>
              </a:ext>
            </a:extLst>
          </p:cNvPr>
          <p:cNvSpPr txBox="1"/>
          <p:nvPr/>
        </p:nvSpPr>
        <p:spPr>
          <a:xfrm>
            <a:off x="8128000" y="2282825"/>
            <a:ext cx="644525" cy="3873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3075" b="1" i="0" u="sng" strike="noStrike" kern="1200" cap="none" spc="0" normalizeH="0" baseline="2168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</a:t>
            </a:r>
            <a:r>
              <a:rPr kumimoji="0" sz="3075" b="1" i="0" u="sng" strike="noStrike" kern="1200" cap="none" spc="-44" normalizeH="0" baseline="2168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75" b="1" i="0" u="none" strike="noStrike" kern="1200" cap="none" spc="0" normalizeH="0" baseline="2168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3075" b="1" i="0" u="none" strike="noStrike" kern="1200" cap="none" spc="-337" normalizeH="0" baseline="2168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0.3</a:t>
            </a:r>
            <a:endParaRPr kumimoji="0" sz="2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39" name="object 334">
            <a:extLst>
              <a:ext uri="{FF2B5EF4-FFF2-40B4-BE49-F238E27FC236}">
                <a16:creationId xmlns:a16="http://schemas.microsoft.com/office/drawing/2014/main" id="{1A641A37-D098-9C28-0ED4-B1AB2062474E}"/>
              </a:ext>
            </a:extLst>
          </p:cNvPr>
          <p:cNvSpPr txBox="1"/>
          <p:nvPr/>
        </p:nvSpPr>
        <p:spPr>
          <a:xfrm>
            <a:off x="5949950" y="5027613"/>
            <a:ext cx="1236663" cy="3508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5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/>
                <a:ea typeface="+mn-ea"/>
                <a:cs typeface="Symbol"/>
              </a:rPr>
              <a:t></a:t>
            </a:r>
            <a:r>
              <a:rPr kumimoji="0" sz="205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</a:t>
            </a:r>
            <a:r>
              <a:rPr kumimoji="0" sz="2475" b="1" i="0" u="none" strike="noStrike" kern="1200" cap="none" spc="-30" normalizeH="0" baseline="-2020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475" b="1" i="0" u="none" strike="noStrike" kern="1200" cap="none" spc="-22" normalizeH="0" baseline="-20202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</a:t>
            </a:r>
            <a:r>
              <a:rPr kumimoji="0" sz="2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[GeV]</a:t>
            </a:r>
            <a:endParaRPr kumimoji="0" sz="2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40" name="object 335">
            <a:extLst>
              <a:ext uri="{FF2B5EF4-FFF2-40B4-BE49-F238E27FC236}">
                <a16:creationId xmlns:a16="http://schemas.microsoft.com/office/drawing/2014/main" id="{BACF0BC7-3621-2087-ABAB-0E906C288866}"/>
              </a:ext>
            </a:extLst>
          </p:cNvPr>
          <p:cNvSpPr txBox="1"/>
          <p:nvPr/>
        </p:nvSpPr>
        <p:spPr>
          <a:xfrm>
            <a:off x="4938713" y="2305050"/>
            <a:ext cx="265112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(b)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41" name="object 336">
            <a:extLst>
              <a:ext uri="{FF2B5EF4-FFF2-40B4-BE49-F238E27FC236}">
                <a16:creationId xmlns:a16="http://schemas.microsoft.com/office/drawing/2014/main" id="{B07F1B71-287C-FB19-78FF-104A59C4DBED}"/>
              </a:ext>
            </a:extLst>
          </p:cNvPr>
          <p:cNvSpPr txBox="1"/>
          <p:nvPr/>
        </p:nvSpPr>
        <p:spPr>
          <a:xfrm>
            <a:off x="6999288" y="2282825"/>
            <a:ext cx="563562" cy="2857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sz="2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 </a:t>
            </a:r>
            <a:r>
              <a:rPr kumimoji="0" sz="205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= 3</a:t>
            </a:r>
            <a:endParaRPr kumimoji="0" sz="205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29337" name="object 337">
            <a:extLst>
              <a:ext uri="{FF2B5EF4-FFF2-40B4-BE49-F238E27FC236}">
                <a16:creationId xmlns:a16="http://schemas.microsoft.com/office/drawing/2014/main" id="{CD00799A-DAAE-D0F1-A424-4605B20F18AF}"/>
              </a:ext>
            </a:extLst>
          </p:cNvPr>
          <p:cNvSpPr>
            <a:spLocks/>
          </p:cNvSpPr>
          <p:nvPr/>
        </p:nvSpPr>
        <p:spPr bwMode="auto">
          <a:xfrm>
            <a:off x="7648575" y="2382838"/>
            <a:ext cx="0" cy="42862"/>
          </a:xfrm>
          <a:custGeom>
            <a:avLst/>
            <a:gdLst>
              <a:gd name="T0" fmla="*/ 0 h 42544"/>
              <a:gd name="T1" fmla="*/ 44099 h 4254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2544">
                <a:moveTo>
                  <a:pt x="0" y="0"/>
                </a:moveTo>
                <a:lnTo>
                  <a:pt x="0" y="42487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38" name="object 338">
            <a:extLst>
              <a:ext uri="{FF2B5EF4-FFF2-40B4-BE49-F238E27FC236}">
                <a16:creationId xmlns:a16="http://schemas.microsoft.com/office/drawing/2014/main" id="{E732250D-7F7C-C9A5-941D-368356A19D8E}"/>
              </a:ext>
            </a:extLst>
          </p:cNvPr>
          <p:cNvSpPr>
            <a:spLocks/>
          </p:cNvSpPr>
          <p:nvPr/>
        </p:nvSpPr>
        <p:spPr bwMode="auto">
          <a:xfrm>
            <a:off x="8085138" y="2382838"/>
            <a:ext cx="0" cy="42862"/>
          </a:xfrm>
          <a:custGeom>
            <a:avLst/>
            <a:gdLst>
              <a:gd name="T0" fmla="*/ 0 h 42544"/>
              <a:gd name="T1" fmla="*/ 44099 h 4254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42544">
                <a:moveTo>
                  <a:pt x="0" y="0"/>
                </a:moveTo>
                <a:lnTo>
                  <a:pt x="0" y="42487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39" name="object 339">
            <a:extLst>
              <a:ext uri="{FF2B5EF4-FFF2-40B4-BE49-F238E27FC236}">
                <a16:creationId xmlns:a16="http://schemas.microsoft.com/office/drawing/2014/main" id="{5B025E41-9610-8900-7AB4-3764F56B4FE5}"/>
              </a:ext>
            </a:extLst>
          </p:cNvPr>
          <p:cNvSpPr>
            <a:spLocks/>
          </p:cNvSpPr>
          <p:nvPr/>
        </p:nvSpPr>
        <p:spPr bwMode="auto">
          <a:xfrm>
            <a:off x="5254625" y="2940050"/>
            <a:ext cx="0" cy="550863"/>
          </a:xfrm>
          <a:custGeom>
            <a:avLst/>
            <a:gdLst>
              <a:gd name="T0" fmla="*/ 551982 h 550545"/>
              <a:gd name="T1" fmla="*/ 0 h 55054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550545">
                <a:moveTo>
                  <a:pt x="0" y="550391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40" name="object 340">
            <a:extLst>
              <a:ext uri="{FF2B5EF4-FFF2-40B4-BE49-F238E27FC236}">
                <a16:creationId xmlns:a16="http://schemas.microsoft.com/office/drawing/2014/main" id="{3D10A432-2A8E-CB9A-5AF4-8BBC32C2C21B}"/>
              </a:ext>
            </a:extLst>
          </p:cNvPr>
          <p:cNvSpPr>
            <a:spLocks/>
          </p:cNvSpPr>
          <p:nvPr/>
        </p:nvSpPr>
        <p:spPr bwMode="auto">
          <a:xfrm>
            <a:off x="5232400" y="3489325"/>
            <a:ext cx="42863" cy="0"/>
          </a:xfrm>
          <a:custGeom>
            <a:avLst/>
            <a:gdLst>
              <a:gd name="T0" fmla="*/ 0 w 42545"/>
              <a:gd name="T1" fmla="*/ 44133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52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41" name="object 341">
            <a:extLst>
              <a:ext uri="{FF2B5EF4-FFF2-40B4-BE49-F238E27FC236}">
                <a16:creationId xmlns:a16="http://schemas.microsoft.com/office/drawing/2014/main" id="{123FDAB8-EFF6-7646-239C-51E35D1F1BBE}"/>
              </a:ext>
            </a:extLst>
          </p:cNvPr>
          <p:cNvSpPr>
            <a:spLocks/>
          </p:cNvSpPr>
          <p:nvPr/>
        </p:nvSpPr>
        <p:spPr bwMode="auto">
          <a:xfrm>
            <a:off x="5232400" y="2940050"/>
            <a:ext cx="42863" cy="0"/>
          </a:xfrm>
          <a:custGeom>
            <a:avLst/>
            <a:gdLst>
              <a:gd name="T0" fmla="*/ 0 w 42545"/>
              <a:gd name="T1" fmla="*/ 44133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52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42" name="object 342">
            <a:extLst>
              <a:ext uri="{FF2B5EF4-FFF2-40B4-BE49-F238E27FC236}">
                <a16:creationId xmlns:a16="http://schemas.microsoft.com/office/drawing/2014/main" id="{555E4119-9AF9-C4E7-4100-526EBF7CA9AA}"/>
              </a:ext>
            </a:extLst>
          </p:cNvPr>
          <p:cNvSpPr>
            <a:spLocks/>
          </p:cNvSpPr>
          <p:nvPr/>
        </p:nvSpPr>
        <p:spPr bwMode="auto">
          <a:xfrm>
            <a:off x="5614988" y="3470275"/>
            <a:ext cx="0" cy="379413"/>
          </a:xfrm>
          <a:custGeom>
            <a:avLst/>
            <a:gdLst>
              <a:gd name="T0" fmla="*/ 378128 h 379729"/>
              <a:gd name="T1" fmla="*/ 0 h 37972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79729">
                <a:moveTo>
                  <a:pt x="0" y="379705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43" name="object 343">
            <a:extLst>
              <a:ext uri="{FF2B5EF4-FFF2-40B4-BE49-F238E27FC236}">
                <a16:creationId xmlns:a16="http://schemas.microsoft.com/office/drawing/2014/main" id="{2FBE3DF8-0A30-BB8E-ADB4-044687081EA8}"/>
              </a:ext>
            </a:extLst>
          </p:cNvPr>
          <p:cNvSpPr>
            <a:spLocks/>
          </p:cNvSpPr>
          <p:nvPr/>
        </p:nvSpPr>
        <p:spPr bwMode="auto">
          <a:xfrm>
            <a:off x="5592763" y="3849688"/>
            <a:ext cx="42862" cy="0"/>
          </a:xfrm>
          <a:custGeom>
            <a:avLst/>
            <a:gdLst>
              <a:gd name="T0" fmla="*/ 0 w 42545"/>
              <a:gd name="T1" fmla="*/ 44097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49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44" name="object 344">
            <a:extLst>
              <a:ext uri="{FF2B5EF4-FFF2-40B4-BE49-F238E27FC236}">
                <a16:creationId xmlns:a16="http://schemas.microsoft.com/office/drawing/2014/main" id="{5B5A0787-EB15-6D4C-5D36-462487234B50}"/>
              </a:ext>
            </a:extLst>
          </p:cNvPr>
          <p:cNvSpPr>
            <a:spLocks/>
          </p:cNvSpPr>
          <p:nvPr/>
        </p:nvSpPr>
        <p:spPr bwMode="auto">
          <a:xfrm>
            <a:off x="5592763" y="3470275"/>
            <a:ext cx="42862" cy="0"/>
          </a:xfrm>
          <a:custGeom>
            <a:avLst/>
            <a:gdLst>
              <a:gd name="T0" fmla="*/ 0 w 42545"/>
              <a:gd name="T1" fmla="*/ 44097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49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45" name="object 345">
            <a:extLst>
              <a:ext uri="{FF2B5EF4-FFF2-40B4-BE49-F238E27FC236}">
                <a16:creationId xmlns:a16="http://schemas.microsoft.com/office/drawing/2014/main" id="{39DE4EE0-6ECF-C4BA-40F1-34C261F30921}"/>
              </a:ext>
            </a:extLst>
          </p:cNvPr>
          <p:cNvSpPr>
            <a:spLocks/>
          </p:cNvSpPr>
          <p:nvPr/>
        </p:nvSpPr>
        <p:spPr bwMode="auto">
          <a:xfrm>
            <a:off x="5824538" y="3776663"/>
            <a:ext cx="0" cy="293687"/>
          </a:xfrm>
          <a:custGeom>
            <a:avLst/>
            <a:gdLst>
              <a:gd name="T0" fmla="*/ 294955 h 293370"/>
              <a:gd name="T1" fmla="*/ 0 h 29337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293370">
                <a:moveTo>
                  <a:pt x="0" y="293367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46" name="object 346">
            <a:extLst>
              <a:ext uri="{FF2B5EF4-FFF2-40B4-BE49-F238E27FC236}">
                <a16:creationId xmlns:a16="http://schemas.microsoft.com/office/drawing/2014/main" id="{B5C8AEED-A1E1-C36F-3BA4-C7C976987140}"/>
              </a:ext>
            </a:extLst>
          </p:cNvPr>
          <p:cNvSpPr>
            <a:spLocks/>
          </p:cNvSpPr>
          <p:nvPr/>
        </p:nvSpPr>
        <p:spPr bwMode="auto">
          <a:xfrm>
            <a:off x="5802313" y="4070350"/>
            <a:ext cx="42862" cy="0"/>
          </a:xfrm>
          <a:custGeom>
            <a:avLst/>
            <a:gdLst>
              <a:gd name="T0" fmla="*/ 0 w 42545"/>
              <a:gd name="T1" fmla="*/ 44097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49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47" name="object 347">
            <a:extLst>
              <a:ext uri="{FF2B5EF4-FFF2-40B4-BE49-F238E27FC236}">
                <a16:creationId xmlns:a16="http://schemas.microsoft.com/office/drawing/2014/main" id="{92EC0E07-4184-DDC3-BDE4-57FA6AAB0CF5}"/>
              </a:ext>
            </a:extLst>
          </p:cNvPr>
          <p:cNvSpPr>
            <a:spLocks/>
          </p:cNvSpPr>
          <p:nvPr/>
        </p:nvSpPr>
        <p:spPr bwMode="auto">
          <a:xfrm>
            <a:off x="5802313" y="3776663"/>
            <a:ext cx="42862" cy="0"/>
          </a:xfrm>
          <a:custGeom>
            <a:avLst/>
            <a:gdLst>
              <a:gd name="T0" fmla="*/ 0 w 42545"/>
              <a:gd name="T1" fmla="*/ 44097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49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48" name="object 348">
            <a:extLst>
              <a:ext uri="{FF2B5EF4-FFF2-40B4-BE49-F238E27FC236}">
                <a16:creationId xmlns:a16="http://schemas.microsoft.com/office/drawing/2014/main" id="{5E29423F-A32D-16BE-2EA8-67169BB20EAD}"/>
              </a:ext>
            </a:extLst>
          </p:cNvPr>
          <p:cNvSpPr>
            <a:spLocks/>
          </p:cNvSpPr>
          <p:nvPr/>
        </p:nvSpPr>
        <p:spPr bwMode="auto">
          <a:xfrm>
            <a:off x="6094413" y="3798888"/>
            <a:ext cx="0" cy="134937"/>
          </a:xfrm>
          <a:custGeom>
            <a:avLst/>
            <a:gdLst>
              <a:gd name="T0" fmla="*/ 133467 h 135254"/>
              <a:gd name="T1" fmla="*/ 0 h 13525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35254">
                <a:moveTo>
                  <a:pt x="0" y="135043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49" name="object 349">
            <a:extLst>
              <a:ext uri="{FF2B5EF4-FFF2-40B4-BE49-F238E27FC236}">
                <a16:creationId xmlns:a16="http://schemas.microsoft.com/office/drawing/2014/main" id="{7D60A906-916C-0977-9A89-BD3AF6285532}"/>
              </a:ext>
            </a:extLst>
          </p:cNvPr>
          <p:cNvSpPr>
            <a:spLocks/>
          </p:cNvSpPr>
          <p:nvPr/>
        </p:nvSpPr>
        <p:spPr bwMode="auto">
          <a:xfrm>
            <a:off x="6073775" y="3933825"/>
            <a:ext cx="42863" cy="0"/>
          </a:xfrm>
          <a:custGeom>
            <a:avLst/>
            <a:gdLst>
              <a:gd name="T0" fmla="*/ 0 w 42545"/>
              <a:gd name="T1" fmla="*/ 44102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49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50" name="object 350">
            <a:extLst>
              <a:ext uri="{FF2B5EF4-FFF2-40B4-BE49-F238E27FC236}">
                <a16:creationId xmlns:a16="http://schemas.microsoft.com/office/drawing/2014/main" id="{8D42D120-AD1E-AF04-1BBB-767133AC7366}"/>
              </a:ext>
            </a:extLst>
          </p:cNvPr>
          <p:cNvSpPr>
            <a:spLocks/>
          </p:cNvSpPr>
          <p:nvPr/>
        </p:nvSpPr>
        <p:spPr bwMode="auto">
          <a:xfrm>
            <a:off x="6073775" y="3798888"/>
            <a:ext cx="42863" cy="0"/>
          </a:xfrm>
          <a:custGeom>
            <a:avLst/>
            <a:gdLst>
              <a:gd name="T0" fmla="*/ 0 w 42545"/>
              <a:gd name="T1" fmla="*/ 44102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49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51" name="object 351">
            <a:extLst>
              <a:ext uri="{FF2B5EF4-FFF2-40B4-BE49-F238E27FC236}">
                <a16:creationId xmlns:a16="http://schemas.microsoft.com/office/drawing/2014/main" id="{0DAA1FA8-620F-0EFE-25F1-58862FF188AD}"/>
              </a:ext>
            </a:extLst>
          </p:cNvPr>
          <p:cNvSpPr>
            <a:spLocks/>
          </p:cNvSpPr>
          <p:nvPr/>
        </p:nvSpPr>
        <p:spPr bwMode="auto">
          <a:xfrm>
            <a:off x="6383338" y="3659188"/>
            <a:ext cx="0" cy="74612"/>
          </a:xfrm>
          <a:custGeom>
            <a:avLst/>
            <a:gdLst>
              <a:gd name="T0" fmla="*/ 75595 h 74295"/>
              <a:gd name="T1" fmla="*/ 0 h 74295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74295">
                <a:moveTo>
                  <a:pt x="0" y="74003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52" name="object 352">
            <a:extLst>
              <a:ext uri="{FF2B5EF4-FFF2-40B4-BE49-F238E27FC236}">
                <a16:creationId xmlns:a16="http://schemas.microsoft.com/office/drawing/2014/main" id="{F4FD0B4B-3708-D035-6844-2330BF410BEE}"/>
              </a:ext>
            </a:extLst>
          </p:cNvPr>
          <p:cNvSpPr>
            <a:spLocks/>
          </p:cNvSpPr>
          <p:nvPr/>
        </p:nvSpPr>
        <p:spPr bwMode="auto">
          <a:xfrm>
            <a:off x="6362700" y="3733800"/>
            <a:ext cx="41275" cy="0"/>
          </a:xfrm>
          <a:custGeom>
            <a:avLst/>
            <a:gdLst>
              <a:gd name="T0" fmla="*/ 0 w 42545"/>
              <a:gd name="T1" fmla="*/ 36515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49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53" name="object 353">
            <a:extLst>
              <a:ext uri="{FF2B5EF4-FFF2-40B4-BE49-F238E27FC236}">
                <a16:creationId xmlns:a16="http://schemas.microsoft.com/office/drawing/2014/main" id="{728491DD-7C9D-F717-EB8A-A9CFE63EC9FD}"/>
              </a:ext>
            </a:extLst>
          </p:cNvPr>
          <p:cNvSpPr>
            <a:spLocks/>
          </p:cNvSpPr>
          <p:nvPr/>
        </p:nvSpPr>
        <p:spPr bwMode="auto">
          <a:xfrm>
            <a:off x="6362700" y="3659188"/>
            <a:ext cx="41275" cy="0"/>
          </a:xfrm>
          <a:custGeom>
            <a:avLst/>
            <a:gdLst>
              <a:gd name="T0" fmla="*/ 0 w 42545"/>
              <a:gd name="T1" fmla="*/ 36515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49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54" name="object 354">
            <a:extLst>
              <a:ext uri="{FF2B5EF4-FFF2-40B4-BE49-F238E27FC236}">
                <a16:creationId xmlns:a16="http://schemas.microsoft.com/office/drawing/2014/main" id="{B316D3DA-4D1F-BF8A-1E39-EBFF8FB41E73}"/>
              </a:ext>
            </a:extLst>
          </p:cNvPr>
          <p:cNvSpPr>
            <a:spLocks/>
          </p:cNvSpPr>
          <p:nvPr/>
        </p:nvSpPr>
        <p:spPr bwMode="auto">
          <a:xfrm>
            <a:off x="6713538" y="3560763"/>
            <a:ext cx="0" cy="36512"/>
          </a:xfrm>
          <a:custGeom>
            <a:avLst/>
            <a:gdLst>
              <a:gd name="T0" fmla="*/ 32560 h 37464"/>
              <a:gd name="T1" fmla="*/ 0 h 37464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7464">
                <a:moveTo>
                  <a:pt x="0" y="37032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55" name="object 355">
            <a:extLst>
              <a:ext uri="{FF2B5EF4-FFF2-40B4-BE49-F238E27FC236}">
                <a16:creationId xmlns:a16="http://schemas.microsoft.com/office/drawing/2014/main" id="{2BE06924-1825-CD90-C35D-1C49E70B35D7}"/>
              </a:ext>
            </a:extLst>
          </p:cNvPr>
          <p:cNvSpPr>
            <a:spLocks/>
          </p:cNvSpPr>
          <p:nvPr/>
        </p:nvSpPr>
        <p:spPr bwMode="auto">
          <a:xfrm>
            <a:off x="6692900" y="3597275"/>
            <a:ext cx="41275" cy="0"/>
          </a:xfrm>
          <a:custGeom>
            <a:avLst/>
            <a:gdLst>
              <a:gd name="T0" fmla="*/ 0 w 42545"/>
              <a:gd name="T1" fmla="*/ 36542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52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56" name="object 356">
            <a:extLst>
              <a:ext uri="{FF2B5EF4-FFF2-40B4-BE49-F238E27FC236}">
                <a16:creationId xmlns:a16="http://schemas.microsoft.com/office/drawing/2014/main" id="{8579C445-EA0C-5DDA-BE4C-9677D98C99DA}"/>
              </a:ext>
            </a:extLst>
          </p:cNvPr>
          <p:cNvSpPr>
            <a:spLocks/>
          </p:cNvSpPr>
          <p:nvPr/>
        </p:nvSpPr>
        <p:spPr bwMode="auto">
          <a:xfrm>
            <a:off x="6692900" y="3560763"/>
            <a:ext cx="41275" cy="0"/>
          </a:xfrm>
          <a:custGeom>
            <a:avLst/>
            <a:gdLst>
              <a:gd name="T0" fmla="*/ 0 w 42545"/>
              <a:gd name="T1" fmla="*/ 36542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52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57" name="object 357">
            <a:extLst>
              <a:ext uri="{FF2B5EF4-FFF2-40B4-BE49-F238E27FC236}">
                <a16:creationId xmlns:a16="http://schemas.microsoft.com/office/drawing/2014/main" id="{9A0E8E35-9284-D9F2-74DE-6C17E69C7BC0}"/>
              </a:ext>
            </a:extLst>
          </p:cNvPr>
          <p:cNvSpPr>
            <a:spLocks/>
          </p:cNvSpPr>
          <p:nvPr/>
        </p:nvSpPr>
        <p:spPr bwMode="auto">
          <a:xfrm>
            <a:off x="7135813" y="3146425"/>
            <a:ext cx="0" cy="185738"/>
          </a:xfrm>
          <a:custGeom>
            <a:avLst/>
            <a:gdLst>
              <a:gd name="T0" fmla="*/ 186661 h 185420"/>
              <a:gd name="T1" fmla="*/ 0 h 185420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185420">
                <a:moveTo>
                  <a:pt x="0" y="185069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58" name="object 358">
            <a:extLst>
              <a:ext uri="{FF2B5EF4-FFF2-40B4-BE49-F238E27FC236}">
                <a16:creationId xmlns:a16="http://schemas.microsoft.com/office/drawing/2014/main" id="{AA654EBD-B26F-42AC-43FC-93648C5D4F46}"/>
              </a:ext>
            </a:extLst>
          </p:cNvPr>
          <p:cNvSpPr>
            <a:spLocks/>
          </p:cNvSpPr>
          <p:nvPr/>
        </p:nvSpPr>
        <p:spPr bwMode="auto">
          <a:xfrm>
            <a:off x="7115175" y="3330575"/>
            <a:ext cx="42863" cy="0"/>
          </a:xfrm>
          <a:custGeom>
            <a:avLst/>
            <a:gdLst>
              <a:gd name="T0" fmla="*/ 0 w 42545"/>
              <a:gd name="T1" fmla="*/ 44133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52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59" name="object 359">
            <a:extLst>
              <a:ext uri="{FF2B5EF4-FFF2-40B4-BE49-F238E27FC236}">
                <a16:creationId xmlns:a16="http://schemas.microsoft.com/office/drawing/2014/main" id="{11D06271-4293-573D-B013-AD7B6D3237E0}"/>
              </a:ext>
            </a:extLst>
          </p:cNvPr>
          <p:cNvSpPr>
            <a:spLocks/>
          </p:cNvSpPr>
          <p:nvPr/>
        </p:nvSpPr>
        <p:spPr bwMode="auto">
          <a:xfrm>
            <a:off x="7115175" y="3146425"/>
            <a:ext cx="42863" cy="0"/>
          </a:xfrm>
          <a:custGeom>
            <a:avLst/>
            <a:gdLst>
              <a:gd name="T0" fmla="*/ 0 w 42545"/>
              <a:gd name="T1" fmla="*/ 44133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52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60" name="object 360">
            <a:extLst>
              <a:ext uri="{FF2B5EF4-FFF2-40B4-BE49-F238E27FC236}">
                <a16:creationId xmlns:a16="http://schemas.microsoft.com/office/drawing/2014/main" id="{4FFF8527-B0EF-60B4-1BAF-B13387A2C3B4}"/>
              </a:ext>
            </a:extLst>
          </p:cNvPr>
          <p:cNvSpPr>
            <a:spLocks/>
          </p:cNvSpPr>
          <p:nvPr/>
        </p:nvSpPr>
        <p:spPr bwMode="auto">
          <a:xfrm>
            <a:off x="8185150" y="2762250"/>
            <a:ext cx="0" cy="38100"/>
          </a:xfrm>
          <a:custGeom>
            <a:avLst/>
            <a:gdLst>
              <a:gd name="T0" fmla="*/ 33143 h 39369"/>
              <a:gd name="T1" fmla="*/ 0 h 39369"/>
              <a:gd name="T2" fmla="*/ 0 60000 65536"/>
              <a:gd name="T3" fmla="*/ 0 60000 65536"/>
            </a:gdLst>
            <a:ahLst/>
            <a:cxnLst>
              <a:cxn ang="T2">
                <a:pos x="0" y="T0"/>
              </a:cxn>
              <a:cxn ang="T3">
                <a:pos x="0" y="T1"/>
              </a:cxn>
            </a:cxnLst>
            <a:rect l="0" t="0" r="r" b="b"/>
            <a:pathLst>
              <a:path h="39369">
                <a:moveTo>
                  <a:pt x="0" y="39043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61" name="object 361">
            <a:extLst>
              <a:ext uri="{FF2B5EF4-FFF2-40B4-BE49-F238E27FC236}">
                <a16:creationId xmlns:a16="http://schemas.microsoft.com/office/drawing/2014/main" id="{B6BA05A4-7BDD-7400-53A4-CA601E04CB40}"/>
              </a:ext>
            </a:extLst>
          </p:cNvPr>
          <p:cNvSpPr>
            <a:spLocks/>
          </p:cNvSpPr>
          <p:nvPr/>
        </p:nvSpPr>
        <p:spPr bwMode="auto">
          <a:xfrm>
            <a:off x="8162925" y="2800350"/>
            <a:ext cx="42863" cy="0"/>
          </a:xfrm>
          <a:custGeom>
            <a:avLst/>
            <a:gdLst>
              <a:gd name="T0" fmla="*/ 0 w 42545"/>
              <a:gd name="T1" fmla="*/ 44102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49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62" name="object 362">
            <a:extLst>
              <a:ext uri="{FF2B5EF4-FFF2-40B4-BE49-F238E27FC236}">
                <a16:creationId xmlns:a16="http://schemas.microsoft.com/office/drawing/2014/main" id="{8B5CD77A-3E9E-B3AA-96D0-525467EEADA5}"/>
              </a:ext>
            </a:extLst>
          </p:cNvPr>
          <p:cNvSpPr>
            <a:spLocks/>
          </p:cNvSpPr>
          <p:nvPr/>
        </p:nvSpPr>
        <p:spPr bwMode="auto">
          <a:xfrm>
            <a:off x="8162925" y="2762250"/>
            <a:ext cx="42863" cy="0"/>
          </a:xfrm>
          <a:custGeom>
            <a:avLst/>
            <a:gdLst>
              <a:gd name="T0" fmla="*/ 0 w 42545"/>
              <a:gd name="T1" fmla="*/ 44102 w 42545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42545">
                <a:moveTo>
                  <a:pt x="0" y="0"/>
                </a:moveTo>
                <a:lnTo>
                  <a:pt x="4249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63" name="object 363">
            <a:extLst>
              <a:ext uri="{FF2B5EF4-FFF2-40B4-BE49-F238E27FC236}">
                <a16:creationId xmlns:a16="http://schemas.microsoft.com/office/drawing/2014/main" id="{1633CCF3-8A7A-AFAB-747D-184439CE8E8F}"/>
              </a:ext>
            </a:extLst>
          </p:cNvPr>
          <p:cNvSpPr>
            <a:spLocks/>
          </p:cNvSpPr>
          <p:nvPr/>
        </p:nvSpPr>
        <p:spPr bwMode="auto">
          <a:xfrm>
            <a:off x="5211763" y="3171825"/>
            <a:ext cx="85725" cy="87313"/>
          </a:xfrm>
          <a:custGeom>
            <a:avLst/>
            <a:gdLst>
              <a:gd name="T0" fmla="*/ 0 w 86360"/>
              <a:gd name="T1" fmla="*/ 0 h 86360"/>
              <a:gd name="T2" fmla="*/ 0 w 86360"/>
              <a:gd name="T3" fmla="*/ 91218 h 86360"/>
              <a:gd name="T4" fmla="*/ 83224 w 86360"/>
              <a:gd name="T5" fmla="*/ 91218 h 86360"/>
              <a:gd name="T6" fmla="*/ 83224 w 86360"/>
              <a:gd name="T7" fmla="*/ 0 h 86360"/>
              <a:gd name="T8" fmla="*/ 0 w 86360"/>
              <a:gd name="T9" fmla="*/ 0 h 863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360" h="86360">
                <a:moveTo>
                  <a:pt x="0" y="0"/>
                </a:moveTo>
                <a:lnTo>
                  <a:pt x="0" y="86347"/>
                </a:lnTo>
                <a:lnTo>
                  <a:pt x="86352" y="86347"/>
                </a:lnTo>
                <a:lnTo>
                  <a:pt x="86352" y="0"/>
                </a:lnTo>
                <a:lnTo>
                  <a:pt x="0" y="0"/>
                </a:lnTo>
                <a:close/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64" name="object 364">
            <a:extLst>
              <a:ext uri="{FF2B5EF4-FFF2-40B4-BE49-F238E27FC236}">
                <a16:creationId xmlns:a16="http://schemas.microsoft.com/office/drawing/2014/main" id="{FFEB91E6-BD08-A134-9135-EF6B94C4F079}"/>
              </a:ext>
            </a:extLst>
          </p:cNvPr>
          <p:cNvSpPr>
            <a:spLocks/>
          </p:cNvSpPr>
          <p:nvPr/>
        </p:nvSpPr>
        <p:spPr bwMode="auto">
          <a:xfrm>
            <a:off x="5254625" y="3214688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65" name="object 365">
            <a:extLst>
              <a:ext uri="{FF2B5EF4-FFF2-40B4-BE49-F238E27FC236}">
                <a16:creationId xmlns:a16="http://schemas.microsoft.com/office/drawing/2014/main" id="{8FD721A3-B466-B06A-6E2A-A1565A04C9F0}"/>
              </a:ext>
            </a:extLst>
          </p:cNvPr>
          <p:cNvSpPr>
            <a:spLocks/>
          </p:cNvSpPr>
          <p:nvPr/>
        </p:nvSpPr>
        <p:spPr bwMode="auto">
          <a:xfrm>
            <a:off x="5572125" y="3616325"/>
            <a:ext cx="85725" cy="87313"/>
          </a:xfrm>
          <a:custGeom>
            <a:avLst/>
            <a:gdLst>
              <a:gd name="T0" fmla="*/ 0 w 86995"/>
              <a:gd name="T1" fmla="*/ 0 h 86995"/>
              <a:gd name="T2" fmla="*/ 0 w 86995"/>
              <a:gd name="T3" fmla="*/ 87967 h 86995"/>
              <a:gd name="T4" fmla="*/ 80258 w 86995"/>
              <a:gd name="T5" fmla="*/ 87967 h 86995"/>
              <a:gd name="T6" fmla="*/ 80258 w 86995"/>
              <a:gd name="T7" fmla="*/ 0 h 86995"/>
              <a:gd name="T8" fmla="*/ 0 w 86995"/>
              <a:gd name="T9" fmla="*/ 0 h 869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995" h="86995">
                <a:moveTo>
                  <a:pt x="0" y="0"/>
                </a:moveTo>
                <a:lnTo>
                  <a:pt x="0" y="86377"/>
                </a:lnTo>
                <a:lnTo>
                  <a:pt x="86382" y="86377"/>
                </a:lnTo>
                <a:lnTo>
                  <a:pt x="86382" y="0"/>
                </a:lnTo>
                <a:lnTo>
                  <a:pt x="0" y="0"/>
                </a:lnTo>
                <a:close/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66" name="object 366">
            <a:extLst>
              <a:ext uri="{FF2B5EF4-FFF2-40B4-BE49-F238E27FC236}">
                <a16:creationId xmlns:a16="http://schemas.microsoft.com/office/drawing/2014/main" id="{8517D6C4-118A-B9BB-CAB7-525F8A778370}"/>
              </a:ext>
            </a:extLst>
          </p:cNvPr>
          <p:cNvSpPr>
            <a:spLocks/>
          </p:cNvSpPr>
          <p:nvPr/>
        </p:nvSpPr>
        <p:spPr bwMode="auto">
          <a:xfrm>
            <a:off x="5614988" y="3659188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67" name="object 367">
            <a:extLst>
              <a:ext uri="{FF2B5EF4-FFF2-40B4-BE49-F238E27FC236}">
                <a16:creationId xmlns:a16="http://schemas.microsoft.com/office/drawing/2014/main" id="{42B82F04-FD64-7606-540B-3EB63AD9C595}"/>
              </a:ext>
            </a:extLst>
          </p:cNvPr>
          <p:cNvSpPr>
            <a:spLocks/>
          </p:cNvSpPr>
          <p:nvPr/>
        </p:nvSpPr>
        <p:spPr bwMode="auto">
          <a:xfrm>
            <a:off x="5780088" y="3879850"/>
            <a:ext cx="87312" cy="87313"/>
          </a:xfrm>
          <a:custGeom>
            <a:avLst/>
            <a:gdLst>
              <a:gd name="T0" fmla="*/ 0 w 86360"/>
              <a:gd name="T1" fmla="*/ 0 h 86360"/>
              <a:gd name="T2" fmla="*/ 0 w 86360"/>
              <a:gd name="T3" fmla="*/ 91227 h 86360"/>
              <a:gd name="T4" fmla="*/ 91218 w 86360"/>
              <a:gd name="T5" fmla="*/ 91227 h 86360"/>
              <a:gd name="T6" fmla="*/ 91218 w 86360"/>
              <a:gd name="T7" fmla="*/ 0 h 86360"/>
              <a:gd name="T8" fmla="*/ 0 w 86360"/>
              <a:gd name="T9" fmla="*/ 0 h 863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360" h="86360">
                <a:moveTo>
                  <a:pt x="0" y="0"/>
                </a:moveTo>
                <a:lnTo>
                  <a:pt x="0" y="86356"/>
                </a:lnTo>
                <a:lnTo>
                  <a:pt x="86352" y="86356"/>
                </a:lnTo>
                <a:lnTo>
                  <a:pt x="86352" y="0"/>
                </a:lnTo>
                <a:lnTo>
                  <a:pt x="0" y="0"/>
                </a:lnTo>
                <a:close/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68" name="object 368">
            <a:extLst>
              <a:ext uri="{FF2B5EF4-FFF2-40B4-BE49-F238E27FC236}">
                <a16:creationId xmlns:a16="http://schemas.microsoft.com/office/drawing/2014/main" id="{00C4750A-B8B4-9748-97EB-A157172B9A70}"/>
              </a:ext>
            </a:extLst>
          </p:cNvPr>
          <p:cNvSpPr>
            <a:spLocks/>
          </p:cNvSpPr>
          <p:nvPr/>
        </p:nvSpPr>
        <p:spPr bwMode="auto">
          <a:xfrm>
            <a:off x="5824538" y="3922713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69" name="object 369">
            <a:extLst>
              <a:ext uri="{FF2B5EF4-FFF2-40B4-BE49-F238E27FC236}">
                <a16:creationId xmlns:a16="http://schemas.microsoft.com/office/drawing/2014/main" id="{3629DB4F-3130-442A-4DD8-ECB4F7574FCF}"/>
              </a:ext>
            </a:extLst>
          </p:cNvPr>
          <p:cNvSpPr>
            <a:spLocks/>
          </p:cNvSpPr>
          <p:nvPr/>
        </p:nvSpPr>
        <p:spPr bwMode="auto">
          <a:xfrm>
            <a:off x="6051550" y="3822700"/>
            <a:ext cx="87313" cy="87313"/>
          </a:xfrm>
          <a:custGeom>
            <a:avLst/>
            <a:gdLst>
              <a:gd name="T0" fmla="*/ 0 w 86995"/>
              <a:gd name="T1" fmla="*/ 0 h 86360"/>
              <a:gd name="T2" fmla="*/ 0 w 86995"/>
              <a:gd name="T3" fmla="*/ 91227 h 86360"/>
              <a:gd name="T4" fmla="*/ 87972 w 86995"/>
              <a:gd name="T5" fmla="*/ 91227 h 86360"/>
              <a:gd name="T6" fmla="*/ 87972 w 86995"/>
              <a:gd name="T7" fmla="*/ 0 h 86360"/>
              <a:gd name="T8" fmla="*/ 0 w 86995"/>
              <a:gd name="T9" fmla="*/ 0 h 863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995" h="86360">
                <a:moveTo>
                  <a:pt x="0" y="0"/>
                </a:moveTo>
                <a:lnTo>
                  <a:pt x="0" y="86356"/>
                </a:lnTo>
                <a:lnTo>
                  <a:pt x="86382" y="86356"/>
                </a:lnTo>
                <a:lnTo>
                  <a:pt x="86382" y="0"/>
                </a:lnTo>
                <a:lnTo>
                  <a:pt x="0" y="0"/>
                </a:lnTo>
                <a:close/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70" name="object 370">
            <a:extLst>
              <a:ext uri="{FF2B5EF4-FFF2-40B4-BE49-F238E27FC236}">
                <a16:creationId xmlns:a16="http://schemas.microsoft.com/office/drawing/2014/main" id="{216E8045-D46A-BEEE-32CB-79111C110DD1}"/>
              </a:ext>
            </a:extLst>
          </p:cNvPr>
          <p:cNvSpPr>
            <a:spLocks/>
          </p:cNvSpPr>
          <p:nvPr/>
        </p:nvSpPr>
        <p:spPr bwMode="auto">
          <a:xfrm>
            <a:off x="6094413" y="3867150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71" name="object 371">
            <a:extLst>
              <a:ext uri="{FF2B5EF4-FFF2-40B4-BE49-F238E27FC236}">
                <a16:creationId xmlns:a16="http://schemas.microsoft.com/office/drawing/2014/main" id="{2A72E697-BB76-4D78-54E0-05E66239E602}"/>
              </a:ext>
            </a:extLst>
          </p:cNvPr>
          <p:cNvSpPr>
            <a:spLocks/>
          </p:cNvSpPr>
          <p:nvPr/>
        </p:nvSpPr>
        <p:spPr bwMode="auto">
          <a:xfrm>
            <a:off x="6340475" y="3652838"/>
            <a:ext cx="85725" cy="87312"/>
          </a:xfrm>
          <a:custGeom>
            <a:avLst/>
            <a:gdLst>
              <a:gd name="T0" fmla="*/ 0 w 86995"/>
              <a:gd name="T1" fmla="*/ 0 h 86995"/>
              <a:gd name="T2" fmla="*/ 0 w 86995"/>
              <a:gd name="T3" fmla="*/ 87962 h 86995"/>
              <a:gd name="T4" fmla="*/ 80258 w 86995"/>
              <a:gd name="T5" fmla="*/ 87962 h 86995"/>
              <a:gd name="T6" fmla="*/ 80258 w 86995"/>
              <a:gd name="T7" fmla="*/ 0 h 86995"/>
              <a:gd name="T8" fmla="*/ 0 w 86995"/>
              <a:gd name="T9" fmla="*/ 0 h 869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995" h="86995">
                <a:moveTo>
                  <a:pt x="0" y="0"/>
                </a:moveTo>
                <a:lnTo>
                  <a:pt x="0" y="86377"/>
                </a:lnTo>
                <a:lnTo>
                  <a:pt x="86382" y="86377"/>
                </a:lnTo>
                <a:lnTo>
                  <a:pt x="86382" y="0"/>
                </a:lnTo>
                <a:lnTo>
                  <a:pt x="0" y="0"/>
                </a:lnTo>
                <a:close/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72" name="object 372">
            <a:extLst>
              <a:ext uri="{FF2B5EF4-FFF2-40B4-BE49-F238E27FC236}">
                <a16:creationId xmlns:a16="http://schemas.microsoft.com/office/drawing/2014/main" id="{B7CB905E-559A-CE49-EDCB-BC8F776039B2}"/>
              </a:ext>
            </a:extLst>
          </p:cNvPr>
          <p:cNvSpPr>
            <a:spLocks/>
          </p:cNvSpPr>
          <p:nvPr/>
        </p:nvSpPr>
        <p:spPr bwMode="auto">
          <a:xfrm>
            <a:off x="6383338" y="3695700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73" name="object 373">
            <a:extLst>
              <a:ext uri="{FF2B5EF4-FFF2-40B4-BE49-F238E27FC236}">
                <a16:creationId xmlns:a16="http://schemas.microsoft.com/office/drawing/2014/main" id="{9C27FDAF-8CC3-DC32-8B52-2C3445785345}"/>
              </a:ext>
            </a:extLst>
          </p:cNvPr>
          <p:cNvSpPr>
            <a:spLocks/>
          </p:cNvSpPr>
          <p:nvPr/>
        </p:nvSpPr>
        <p:spPr bwMode="auto">
          <a:xfrm>
            <a:off x="6670675" y="3535363"/>
            <a:ext cx="85725" cy="87312"/>
          </a:xfrm>
          <a:custGeom>
            <a:avLst/>
            <a:gdLst>
              <a:gd name="T0" fmla="*/ 0 w 86359"/>
              <a:gd name="T1" fmla="*/ 0 h 86995"/>
              <a:gd name="T2" fmla="*/ 0 w 86359"/>
              <a:gd name="T3" fmla="*/ 87962 h 86995"/>
              <a:gd name="T4" fmla="*/ 83228 w 86359"/>
              <a:gd name="T5" fmla="*/ 87962 h 86995"/>
              <a:gd name="T6" fmla="*/ 83228 w 86359"/>
              <a:gd name="T7" fmla="*/ 0 h 86995"/>
              <a:gd name="T8" fmla="*/ 0 w 86359"/>
              <a:gd name="T9" fmla="*/ 0 h 869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359" h="86995">
                <a:moveTo>
                  <a:pt x="0" y="0"/>
                </a:moveTo>
                <a:lnTo>
                  <a:pt x="0" y="86377"/>
                </a:lnTo>
                <a:lnTo>
                  <a:pt x="86352" y="86377"/>
                </a:lnTo>
                <a:lnTo>
                  <a:pt x="86352" y="0"/>
                </a:lnTo>
                <a:lnTo>
                  <a:pt x="0" y="0"/>
                </a:lnTo>
                <a:close/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74" name="object 374">
            <a:extLst>
              <a:ext uri="{FF2B5EF4-FFF2-40B4-BE49-F238E27FC236}">
                <a16:creationId xmlns:a16="http://schemas.microsoft.com/office/drawing/2014/main" id="{819AD3D0-3180-706E-116C-FF9E75B76F3E}"/>
              </a:ext>
            </a:extLst>
          </p:cNvPr>
          <p:cNvSpPr>
            <a:spLocks/>
          </p:cNvSpPr>
          <p:nvPr/>
        </p:nvSpPr>
        <p:spPr bwMode="auto">
          <a:xfrm>
            <a:off x="6713538" y="3578225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75" name="object 375">
            <a:extLst>
              <a:ext uri="{FF2B5EF4-FFF2-40B4-BE49-F238E27FC236}">
                <a16:creationId xmlns:a16="http://schemas.microsoft.com/office/drawing/2014/main" id="{DC7F18FD-9DA6-93FC-0601-5B8EBF21F4AF}"/>
              </a:ext>
            </a:extLst>
          </p:cNvPr>
          <p:cNvSpPr>
            <a:spLocks/>
          </p:cNvSpPr>
          <p:nvPr/>
        </p:nvSpPr>
        <p:spPr bwMode="auto">
          <a:xfrm>
            <a:off x="7092950" y="3195638"/>
            <a:ext cx="87313" cy="85725"/>
          </a:xfrm>
          <a:custGeom>
            <a:avLst/>
            <a:gdLst>
              <a:gd name="T0" fmla="*/ 0 w 86359"/>
              <a:gd name="T1" fmla="*/ 0 h 86360"/>
              <a:gd name="T2" fmla="*/ 0 w 86359"/>
              <a:gd name="T3" fmla="*/ 83219 h 86360"/>
              <a:gd name="T4" fmla="*/ 91228 w 86359"/>
              <a:gd name="T5" fmla="*/ 83219 h 86360"/>
              <a:gd name="T6" fmla="*/ 91228 w 86359"/>
              <a:gd name="T7" fmla="*/ 0 h 86360"/>
              <a:gd name="T8" fmla="*/ 0 w 86359"/>
              <a:gd name="T9" fmla="*/ 0 h 863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359" h="86360">
                <a:moveTo>
                  <a:pt x="0" y="0"/>
                </a:moveTo>
                <a:lnTo>
                  <a:pt x="0" y="86347"/>
                </a:lnTo>
                <a:lnTo>
                  <a:pt x="86352" y="86347"/>
                </a:lnTo>
                <a:lnTo>
                  <a:pt x="86352" y="0"/>
                </a:lnTo>
                <a:lnTo>
                  <a:pt x="0" y="0"/>
                </a:lnTo>
                <a:close/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76" name="object 376">
            <a:extLst>
              <a:ext uri="{FF2B5EF4-FFF2-40B4-BE49-F238E27FC236}">
                <a16:creationId xmlns:a16="http://schemas.microsoft.com/office/drawing/2014/main" id="{46046966-0018-A58C-F25B-77C96232312F}"/>
              </a:ext>
            </a:extLst>
          </p:cNvPr>
          <p:cNvSpPr>
            <a:spLocks/>
          </p:cNvSpPr>
          <p:nvPr/>
        </p:nvSpPr>
        <p:spPr bwMode="auto">
          <a:xfrm>
            <a:off x="7135813" y="3238500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77" name="object 377">
            <a:extLst>
              <a:ext uri="{FF2B5EF4-FFF2-40B4-BE49-F238E27FC236}">
                <a16:creationId xmlns:a16="http://schemas.microsoft.com/office/drawing/2014/main" id="{5D7E413F-2500-699F-FD99-080386CE06CD}"/>
              </a:ext>
            </a:extLst>
          </p:cNvPr>
          <p:cNvSpPr>
            <a:spLocks/>
          </p:cNvSpPr>
          <p:nvPr/>
        </p:nvSpPr>
        <p:spPr bwMode="auto">
          <a:xfrm>
            <a:off x="8140700" y="2736850"/>
            <a:ext cx="87313" cy="87313"/>
          </a:xfrm>
          <a:custGeom>
            <a:avLst/>
            <a:gdLst>
              <a:gd name="T0" fmla="*/ 0 w 86995"/>
              <a:gd name="T1" fmla="*/ 0 h 86360"/>
              <a:gd name="T2" fmla="*/ 0 w 86995"/>
              <a:gd name="T3" fmla="*/ 91218 h 86360"/>
              <a:gd name="T4" fmla="*/ 87972 w 86995"/>
              <a:gd name="T5" fmla="*/ 91218 h 86360"/>
              <a:gd name="T6" fmla="*/ 87972 w 86995"/>
              <a:gd name="T7" fmla="*/ 0 h 86360"/>
              <a:gd name="T8" fmla="*/ 0 w 86995"/>
              <a:gd name="T9" fmla="*/ 0 h 863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995" h="86360">
                <a:moveTo>
                  <a:pt x="0" y="0"/>
                </a:moveTo>
                <a:lnTo>
                  <a:pt x="0" y="86347"/>
                </a:lnTo>
                <a:lnTo>
                  <a:pt x="86382" y="86347"/>
                </a:lnTo>
                <a:lnTo>
                  <a:pt x="86382" y="0"/>
                </a:lnTo>
                <a:lnTo>
                  <a:pt x="0" y="0"/>
                </a:lnTo>
                <a:close/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78" name="object 378">
            <a:extLst>
              <a:ext uri="{FF2B5EF4-FFF2-40B4-BE49-F238E27FC236}">
                <a16:creationId xmlns:a16="http://schemas.microsoft.com/office/drawing/2014/main" id="{6A0D1E17-B948-B661-F23B-F7FDE1FBAA3B}"/>
              </a:ext>
            </a:extLst>
          </p:cNvPr>
          <p:cNvSpPr>
            <a:spLocks/>
          </p:cNvSpPr>
          <p:nvPr/>
        </p:nvSpPr>
        <p:spPr bwMode="auto">
          <a:xfrm>
            <a:off x="8185150" y="2781300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79" name="object 379">
            <a:extLst>
              <a:ext uri="{FF2B5EF4-FFF2-40B4-BE49-F238E27FC236}">
                <a16:creationId xmlns:a16="http://schemas.microsoft.com/office/drawing/2014/main" id="{878C2527-7049-F9C4-B0D2-016D52F32DE5}"/>
              </a:ext>
            </a:extLst>
          </p:cNvPr>
          <p:cNvSpPr>
            <a:spLocks/>
          </p:cNvSpPr>
          <p:nvPr/>
        </p:nvSpPr>
        <p:spPr bwMode="auto">
          <a:xfrm>
            <a:off x="7823200" y="2360613"/>
            <a:ext cx="85725" cy="87312"/>
          </a:xfrm>
          <a:custGeom>
            <a:avLst/>
            <a:gdLst>
              <a:gd name="T0" fmla="*/ 0 w 86359"/>
              <a:gd name="T1" fmla="*/ 0 h 86994"/>
              <a:gd name="T2" fmla="*/ 0 w 86359"/>
              <a:gd name="T3" fmla="*/ 87967 h 86994"/>
              <a:gd name="T4" fmla="*/ 83228 w 86359"/>
              <a:gd name="T5" fmla="*/ 87967 h 86994"/>
              <a:gd name="T6" fmla="*/ 83228 w 86359"/>
              <a:gd name="T7" fmla="*/ 0 h 86994"/>
              <a:gd name="T8" fmla="*/ 0 w 86359"/>
              <a:gd name="T9" fmla="*/ 0 h 869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359" h="86994">
                <a:moveTo>
                  <a:pt x="0" y="0"/>
                </a:moveTo>
                <a:lnTo>
                  <a:pt x="0" y="86377"/>
                </a:lnTo>
                <a:lnTo>
                  <a:pt x="86352" y="86377"/>
                </a:lnTo>
                <a:lnTo>
                  <a:pt x="86352" y="0"/>
                </a:lnTo>
                <a:lnTo>
                  <a:pt x="0" y="0"/>
                </a:lnTo>
                <a:close/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80" name="object 380">
            <a:extLst>
              <a:ext uri="{FF2B5EF4-FFF2-40B4-BE49-F238E27FC236}">
                <a16:creationId xmlns:a16="http://schemas.microsoft.com/office/drawing/2014/main" id="{D362081D-7076-ABF9-B957-8A03DDFFBEBC}"/>
              </a:ext>
            </a:extLst>
          </p:cNvPr>
          <p:cNvSpPr>
            <a:spLocks/>
          </p:cNvSpPr>
          <p:nvPr/>
        </p:nvSpPr>
        <p:spPr bwMode="auto">
          <a:xfrm>
            <a:off x="7866063" y="2403475"/>
            <a:ext cx="0" cy="0"/>
          </a:xfrm>
          <a:custGeom>
            <a:avLst/>
            <a:gdLst>
              <a:gd name="T0" fmla="*/ 0 60000 65536"/>
              <a:gd name="T1" fmla="*/ 0 60000 65536"/>
            </a:gdLst>
            <a:ahLst/>
            <a:cxnLst>
              <a:cxn ang="T0">
                <a:pos x="0" y="0"/>
              </a:cxn>
              <a:cxn ang="T1">
                <a:pos x="0" y="0"/>
              </a:cxn>
            </a:cxnLst>
            <a:rect l="0" t="0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0281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9381" name="object 381">
            <a:extLst>
              <a:ext uri="{FF2B5EF4-FFF2-40B4-BE49-F238E27FC236}">
                <a16:creationId xmlns:a16="http://schemas.microsoft.com/office/drawing/2014/main" id="{1CDDA048-40F1-26A3-97D7-0E39796469E1}"/>
              </a:ext>
            </a:extLst>
          </p:cNvPr>
          <p:cNvSpPr>
            <a:spLocks/>
          </p:cNvSpPr>
          <p:nvPr/>
        </p:nvSpPr>
        <p:spPr bwMode="auto">
          <a:xfrm>
            <a:off x="4865688" y="2198688"/>
            <a:ext cx="3405187" cy="2565400"/>
          </a:xfrm>
          <a:custGeom>
            <a:avLst/>
            <a:gdLst>
              <a:gd name="T0" fmla="*/ 0 w 3404870"/>
              <a:gd name="T1" fmla="*/ 0 h 2566035"/>
              <a:gd name="T2" fmla="*/ 0 w 3404870"/>
              <a:gd name="T3" fmla="*/ 2562339 h 2566035"/>
              <a:gd name="T4" fmla="*/ 3406242 w 3404870"/>
              <a:gd name="T5" fmla="*/ 2562339 h 2566035"/>
              <a:gd name="T6" fmla="*/ 3406242 w 3404870"/>
              <a:gd name="T7" fmla="*/ 0 h 2566035"/>
              <a:gd name="T8" fmla="*/ 0 w 3404870"/>
              <a:gd name="T9" fmla="*/ 0 h 25660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404870" h="2566035">
                <a:moveTo>
                  <a:pt x="0" y="0"/>
                </a:moveTo>
                <a:lnTo>
                  <a:pt x="0" y="2565512"/>
                </a:lnTo>
                <a:lnTo>
                  <a:pt x="3404657" y="2565512"/>
                </a:lnTo>
                <a:lnTo>
                  <a:pt x="3404657" y="0"/>
                </a:lnTo>
                <a:lnTo>
                  <a:pt x="0" y="0"/>
                </a:lnTo>
                <a:close/>
              </a:path>
            </a:pathLst>
          </a:custGeom>
          <a:noFill/>
          <a:ln w="6854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87" name="Oval Callout 1286">
            <a:extLst>
              <a:ext uri="{FF2B5EF4-FFF2-40B4-BE49-F238E27FC236}">
                <a16:creationId xmlns:a16="http://schemas.microsoft.com/office/drawing/2014/main" id="{34A04C1B-0FFC-FF7D-F210-C7AED3DB0165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410200" y="1"/>
            <a:ext cx="3733800" cy="1600199"/>
          </a:xfrm>
          <a:prstGeom prst="wedgeEllipseCallout">
            <a:avLst>
              <a:gd name="adj1" fmla="val -65563"/>
              <a:gd name="adj2" fmla="val 55477"/>
            </a:avLst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Slide Number Placeholder 4">
            <a:extLst>
              <a:ext uri="{FF2B5EF4-FFF2-40B4-BE49-F238E27FC236}">
                <a16:creationId xmlns:a16="http://schemas.microsoft.com/office/drawing/2014/main" id="{413EB30C-D603-6066-5364-64080CEA1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B3E7C4-C1F7-429D-96DB-55632553B558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23" name="Rectangle 6">
            <a:extLst>
              <a:ext uri="{FF2B5EF4-FFF2-40B4-BE49-F238E27FC236}">
                <a16:creationId xmlns:a16="http://schemas.microsoft.com/office/drawing/2014/main" id="{70C37993-DAAC-44D2-B9B6-FCA4C2E8FB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7013" y="3825875"/>
            <a:ext cx="6432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ru-RU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7924" name="Rectangle 7">
            <a:extLst>
              <a:ext uri="{FF2B5EF4-FFF2-40B4-BE49-F238E27FC236}">
                <a16:creationId xmlns:a16="http://schemas.microsoft.com/office/drawing/2014/main" id="{8E3FD174-3A34-F8EF-851E-3EDCB9D5EB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5875" y="820738"/>
            <a:ext cx="23558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PRL 116, 112302 (2016)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F9E756-5BAD-EC82-7DD5-A25966D33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740" y="1285221"/>
            <a:ext cx="2514601" cy="2582054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37926" name="Rectangle 9">
            <a:extLst>
              <a:ext uri="{FF2B5EF4-FFF2-40B4-BE49-F238E27FC236}">
                <a16:creationId xmlns:a16="http://schemas.microsoft.com/office/drawing/2014/main" id="{55015705-9876-928D-7675-69D562201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857250"/>
            <a:ext cx="21447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PRL 112,162301(2014)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A5FAFFB-7B47-BB7C-784F-50FC9C043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5999" y="1196500"/>
            <a:ext cx="2821965" cy="2667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</p:pic>
      <p:pic>
        <p:nvPicPr>
          <p:cNvPr id="337928" name="Picture 11">
            <a:extLst>
              <a:ext uri="{FF2B5EF4-FFF2-40B4-BE49-F238E27FC236}">
                <a16:creationId xmlns:a16="http://schemas.microsoft.com/office/drawing/2014/main" id="{420B1E20-0461-80F0-755E-C6DE7FCC42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62250" y="2190750"/>
            <a:ext cx="33909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A1DEB25-4327-26B4-0B87-1955E22272F4}"/>
              </a:ext>
            </a:extLst>
          </p:cNvPr>
          <p:cNvSpPr/>
          <p:nvPr/>
        </p:nvSpPr>
        <p:spPr>
          <a:xfrm>
            <a:off x="1230562" y="2652451"/>
            <a:ext cx="381000" cy="1462349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accent3">
                  <a:shade val="93000"/>
                  <a:satMod val="130000"/>
                  <a:alpha val="18000"/>
                </a:schemeClr>
              </a:gs>
              <a:gs pos="100000">
                <a:schemeClr val="accent3">
                  <a:shade val="94000"/>
                  <a:satMod val="135000"/>
                  <a:alpha val="11000"/>
                </a:schemeClr>
              </a:gs>
            </a:gsLst>
          </a:gradFill>
          <a:ln/>
          <a:effectLst>
            <a:outerShdw blurRad="40000" dist="23000" dir="5400000" rotWithShape="0">
              <a:srgbClr val="000000">
                <a:alpha val="35000"/>
              </a:srgbClr>
            </a:outerShdw>
            <a:reflection endPos="65000" dist="50800" dir="5400000" sy="-100000" algn="bl" rotWithShape="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91AD64-2F50-CE2D-424B-EC991A83C992}"/>
              </a:ext>
            </a:extLst>
          </p:cNvPr>
          <p:cNvSpPr/>
          <p:nvPr/>
        </p:nvSpPr>
        <p:spPr>
          <a:xfrm>
            <a:off x="3985127" y="3429000"/>
            <a:ext cx="381000" cy="1337152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accent3">
                  <a:shade val="93000"/>
                  <a:satMod val="130000"/>
                  <a:alpha val="18000"/>
                </a:schemeClr>
              </a:gs>
              <a:gs pos="100000">
                <a:schemeClr val="accent3">
                  <a:shade val="94000"/>
                  <a:satMod val="135000"/>
                  <a:alpha val="11000"/>
                </a:schemeClr>
              </a:gs>
            </a:gsLst>
          </a:gradFill>
          <a:ln/>
          <a:effectLst>
            <a:outerShdw blurRad="40000" dist="23000" dir="5400000" rotWithShape="0">
              <a:srgbClr val="000000">
                <a:alpha val="35000"/>
              </a:srgbClr>
            </a:outerShdw>
            <a:reflection endPos="65000" dist="50800" dir="5400000" sy="-100000" algn="bl" rotWithShape="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C4A839-C331-B84F-9F5B-121539A51203}"/>
              </a:ext>
            </a:extLst>
          </p:cNvPr>
          <p:cNvSpPr/>
          <p:nvPr/>
        </p:nvSpPr>
        <p:spPr>
          <a:xfrm>
            <a:off x="6749340" y="2576248"/>
            <a:ext cx="381000" cy="1447800"/>
          </a:xfrm>
          <a:prstGeom prst="rect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accent3">
                  <a:shade val="93000"/>
                  <a:satMod val="130000"/>
                  <a:alpha val="18000"/>
                </a:schemeClr>
              </a:gs>
              <a:gs pos="100000">
                <a:schemeClr val="accent3">
                  <a:shade val="94000"/>
                  <a:satMod val="135000"/>
                  <a:alpha val="11000"/>
                </a:schemeClr>
              </a:gs>
            </a:gsLst>
          </a:gradFill>
          <a:ln/>
          <a:effectLst>
            <a:outerShdw blurRad="40000" dist="23000" dir="5400000" rotWithShape="0">
              <a:srgbClr val="000000">
                <a:alpha val="35000"/>
              </a:srgbClr>
            </a:outerShdw>
            <a:reflection endPos="65000" dist="50800" dir="5400000" sy="-100000" algn="bl" rotWithShape="0"/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7932" name="Rectangle 15">
            <a:extLst>
              <a:ext uri="{FF2B5EF4-FFF2-40B4-BE49-F238E27FC236}">
                <a16:creationId xmlns:a16="http://schemas.microsoft.com/office/drawing/2014/main" id="{C9964BA4-38D2-3061-BE2F-228C8B14C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5768975"/>
            <a:ext cx="7426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33" name="Rectangle 2">
            <a:extLst>
              <a:ext uri="{FF2B5EF4-FFF2-40B4-BE49-F238E27FC236}">
                <a16:creationId xmlns:a16="http://schemas.microsoft.com/office/drawing/2014/main" id="{B69DD778-AF59-8E9C-E700-64082F3AE9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28100" cy="609600"/>
          </a:xfrm>
          <a:solidFill>
            <a:schemeClr val="accent1"/>
          </a:solidFill>
          <a:ln>
            <a:solidFill>
              <a:srgbClr val="99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r>
              <a:rPr lang="en-US" altLang="ru-RU" sz="2800" b="1">
                <a:solidFill>
                  <a:schemeClr val="tx1"/>
                </a:solidFill>
              </a:rPr>
              <a:t>STAR data: Anomalies in the Pressure and ɳ/s? </a:t>
            </a:r>
          </a:p>
        </p:txBody>
      </p:sp>
      <p:sp>
        <p:nvSpPr>
          <p:cNvPr id="337934" name="Rectangle 1">
            <a:extLst>
              <a:ext uri="{FF2B5EF4-FFF2-40B4-BE49-F238E27FC236}">
                <a16:creationId xmlns:a16="http://schemas.microsoft.com/office/drawing/2014/main" id="{37567271-85E0-D358-F6C5-DE94322BD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25" y="5668963"/>
            <a:ext cx="88201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1" u="none" strike="noStrike" kern="1200" cap="none" spc="0" normalizeH="0" baseline="0" noProof="0">
                <a:ln>
                  <a:noFill/>
                </a:ln>
                <a:solidFill>
                  <a:srgbClr val="322F31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Region of interest √s</a:t>
            </a:r>
            <a:r>
              <a:rPr kumimoji="0" lang="en-US" altLang="ru-RU" sz="2400" b="1" i="1" u="none" strike="noStrike" kern="1200" cap="none" spc="0" normalizeH="0" baseline="-25000" noProof="0">
                <a:ln>
                  <a:noFill/>
                </a:ln>
                <a:solidFill>
                  <a:srgbClr val="322F31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NN</a:t>
            </a:r>
            <a:r>
              <a:rPr kumimoji="0" lang="en-US" altLang="ru-RU" sz="2400" b="1" i="1" u="none" strike="noStrike" kern="1200" cap="none" spc="0" normalizeH="0" baseline="0" noProof="0">
                <a:ln>
                  <a:noFill/>
                </a:ln>
                <a:solidFill>
                  <a:srgbClr val="322F31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≲20 GeV, however, is complicated by a changing B/M ratio, baryon transport dynamics, longer nuclear passing times, etc. </a:t>
            </a:r>
            <a:r>
              <a:rPr kumimoji="0" lang="en-US" altLang="ru-RU" sz="2400" b="1" i="1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Requires concerted modeling effort. </a:t>
            </a:r>
            <a:endParaRPr kumimoji="0" lang="en-US" altLang="ru-RU" sz="24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1" y="0"/>
            <a:ext cx="914399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Beam Energy Dependence of Elliptic Flow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)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CustomShape 1"/>
          <p:cNvSpPr/>
          <p:nvPr/>
        </p:nvSpPr>
        <p:spPr>
          <a:xfrm>
            <a:off x="1" y="116632"/>
            <a:ext cx="9143998" cy="3809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737600" y="6605413"/>
            <a:ext cx="442912" cy="207963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F4F5ED-7DA9-45DB-9F76-BD4CE138C7B3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34D4F05-07D7-3543-0E82-E4751E388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2" y="646343"/>
            <a:ext cx="4589536" cy="50662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D8BE4A-30E2-63C1-16C6-279B89BAB52B}"/>
              </a:ext>
            </a:extLst>
          </p:cNvPr>
          <p:cNvSpPr txBox="1"/>
          <p:nvPr/>
        </p:nvSpPr>
        <p:spPr>
          <a:xfrm>
            <a:off x="683568" y="680420"/>
            <a:ext cx="45999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EPJ Web Conf. 204 (2019) 03009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F3D191-970C-B7DD-B9C9-2354651EC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1033557"/>
            <a:ext cx="3987130" cy="46790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25D3A6-E002-C197-933F-48CDDAE4B0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6" y="649476"/>
            <a:ext cx="2450804" cy="3840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8E19584-7544-FF94-DC43-5E309E872B2B}"/>
              </a:ext>
            </a:extLst>
          </p:cNvPr>
          <p:cNvSpPr txBox="1"/>
          <p:nvPr/>
        </p:nvSpPr>
        <p:spPr>
          <a:xfrm>
            <a:off x="719572" y="5959082"/>
            <a:ext cx="77048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2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2929"/>
              </a:buClr>
              <a:buSzPct val="50000"/>
              <a:buFont typeface="Wingdings" charset="2"/>
              <a:buChar char=""/>
              <a:tabLst/>
              <a:defRPr/>
            </a:pP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Strong energy dependence of v</a:t>
            </a:r>
            <a:r>
              <a:rPr kumimoji="0" lang="en-US" sz="1800" b="1" i="0" u="none" strike="noStrike" kern="1200" cap="none" spc="-1" normalizeH="0" baseline="-330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</a:t>
            </a: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at √</a:t>
            </a:r>
            <a:r>
              <a:rPr kumimoji="0" lang="en-US" sz="1800" b="1" i="0" u="none" strike="noStrike" kern="1200" cap="none" spc="-1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</a:t>
            </a:r>
            <a:r>
              <a:rPr kumimoji="0" lang="en-US" sz="1800" b="1" i="0" u="none" strike="noStrike" kern="1200" cap="none" spc="-1" normalizeH="0" baseline="-3300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NN</a:t>
            </a: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= 3-11 GeV</a:t>
            </a:r>
            <a:endParaRPr kumimoji="0" lang="en-US" sz="1800" b="0" i="0" u="none" strike="noStrike" kern="1200" cap="none" spc="-1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396000" marR="0" lvl="1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2929"/>
              </a:buClr>
              <a:buSzPct val="50000"/>
              <a:buFont typeface="OpenSymbol"/>
              <a:buChar char="►"/>
              <a:tabLst/>
              <a:defRPr/>
            </a:pP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v</a:t>
            </a:r>
            <a:r>
              <a:rPr kumimoji="0" lang="en-US" sz="1800" b="0" i="0" u="none" strike="noStrike" kern="1200" cap="none" spc="-1" normalizeH="0" baseline="-330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≈0 at √</a:t>
            </a:r>
            <a:r>
              <a:rPr kumimoji="0" lang="en-US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-1" normalizeH="0" baseline="-3300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NN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= 3.3 GeV and negative below</a:t>
            </a:r>
          </a:p>
        </p:txBody>
      </p:sp>
    </p:spTree>
    <p:extLst>
      <p:ext uri="{BB962C8B-B14F-4D97-AF65-F5344CB8AC3E}">
        <p14:creationId xmlns:p14="http://schemas.microsoft.com/office/powerpoint/2010/main" val="18044541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1" y="0"/>
            <a:ext cx="9143998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Elliptic Flow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v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)  at NICA energies: Models vs Data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CustomShape 1"/>
          <p:cNvSpPr/>
          <p:nvPr/>
        </p:nvSpPr>
        <p:spPr>
          <a:xfrm>
            <a:off x="1" y="116632"/>
            <a:ext cx="9143998" cy="3809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737600" y="6605413"/>
            <a:ext cx="442912" cy="207963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F4F5ED-7DA9-45DB-9F76-BD4CE138C7B3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E19584-7544-FF94-DC43-5E309E872B2B}"/>
              </a:ext>
            </a:extLst>
          </p:cNvPr>
          <p:cNvSpPr txBox="1"/>
          <p:nvPr/>
        </p:nvSpPr>
        <p:spPr>
          <a:xfrm>
            <a:off x="107504" y="5789314"/>
            <a:ext cx="86300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2929"/>
              </a:buClr>
              <a:buSzPct val="50000"/>
              <a:buFontTx/>
              <a:buNone/>
              <a:tabLst/>
              <a:defRPr/>
            </a:pP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at √</a:t>
            </a:r>
            <a:r>
              <a:rPr kumimoji="0" lang="en-US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-1" normalizeH="0" baseline="-3300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NN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≥ 7.7 GeV pure string/hadronic cascade models underestimate v</a:t>
            </a:r>
            <a:r>
              <a:rPr kumimoji="0" lang="en-US" sz="1800" b="0" i="0" u="none" strike="noStrike" kern="1200" cap="none" spc="-1" normalizeH="0" baseline="-330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– need hybrid models with QGP phase (</a:t>
            </a:r>
            <a:r>
              <a:rPr kumimoji="0" lang="en-US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vHLLE+UrQMD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, AMPT with string melting,…)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7C234B-E71B-14D3-ABF5-CCDB8115C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614215"/>
            <a:ext cx="3960440" cy="254299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339B98-A0EE-68A2-1DBA-81846FE93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591" y="587845"/>
            <a:ext cx="4176465" cy="27087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D398F6-33EA-BAF4-BBA3-0C0AC5D64B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55788"/>
            <a:ext cx="4067944" cy="26098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F1491D6-F851-9D1F-CA98-B36D66D4F6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042116"/>
            <a:ext cx="4464496" cy="270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736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1" y="0"/>
            <a:ext cx="914399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Anisotropic Flow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at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Nuclotron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/NICA energies: Models vs Data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CustomShape 1"/>
          <p:cNvSpPr/>
          <p:nvPr/>
        </p:nvSpPr>
        <p:spPr>
          <a:xfrm>
            <a:off x="1" y="116632"/>
            <a:ext cx="9143998" cy="3809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737600" y="6605413"/>
            <a:ext cx="442912" cy="207963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F4F5ED-7DA9-45DB-9F76-BD4CE138C7B3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E19584-7544-FF94-DC43-5E309E872B2B}"/>
              </a:ext>
            </a:extLst>
          </p:cNvPr>
          <p:cNvSpPr txBox="1"/>
          <p:nvPr/>
        </p:nvSpPr>
        <p:spPr>
          <a:xfrm>
            <a:off x="107504" y="5789314"/>
            <a:ext cx="86300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2929"/>
              </a:buClr>
              <a:buSzPct val="50000"/>
              <a:buFontTx/>
              <a:buNone/>
              <a:tabLst/>
              <a:defRPr/>
            </a:pP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at √</a:t>
            </a:r>
            <a:r>
              <a:rPr kumimoji="0" lang="en-US" sz="1800" b="0" i="0" u="none" strike="noStrike" kern="1200" cap="none" spc="-1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-1" normalizeH="0" baseline="-3300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NN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≥ 3-4.5 GeV pure hadronic  models  give similar v</a:t>
            </a:r>
            <a:r>
              <a:rPr kumimoji="0" lang="en-US" sz="1800" b="0" i="0" u="none" strike="noStrike" kern="1200" cap="none" spc="-1" normalizeH="0" baseline="-330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-1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 signal compared to STAR data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24DFFA-AC2E-D988-25B0-BB9320F61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39" y="448273"/>
            <a:ext cx="4211960" cy="25486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3E670D-A377-43E3-B59F-58ED05E81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2924944"/>
            <a:ext cx="4211959" cy="27059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3021A6-7FF2-649C-27FB-3120200EBB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578297"/>
            <a:ext cx="4824534" cy="50525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23DBEC-A218-F73B-9F46-F60A043BFF08}"/>
              </a:ext>
            </a:extLst>
          </p:cNvPr>
          <p:cNvSpPr txBox="1"/>
          <p:nvPr/>
        </p:nvSpPr>
        <p:spPr>
          <a:xfrm>
            <a:off x="5436096" y="2812525"/>
            <a:ext cx="30243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Phys.Rev.C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103 (2021) 3, 034908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1162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1" y="0"/>
            <a:ext cx="914399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Why do we need new measurements at BM@N and MPD?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endParaRPr kumimoji="0" lang="ru-RU" altLang="ru-RU" sz="24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CustomShape 1"/>
          <p:cNvSpPr/>
          <p:nvPr/>
        </p:nvSpPr>
        <p:spPr>
          <a:xfrm>
            <a:off x="1" y="116632"/>
            <a:ext cx="9143998" cy="3809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737600" y="6605413"/>
            <a:ext cx="442912" cy="207963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F4F5ED-7DA9-45DB-9F76-BD4CE138C7B3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8E19584-7544-FF94-DC43-5E309E872B2B}"/>
                  </a:ext>
                </a:extLst>
              </p:cNvPr>
              <p:cNvSpPr txBox="1"/>
              <p:nvPr/>
            </p:nvSpPr>
            <p:spPr>
              <a:xfrm>
                <a:off x="218593" y="3966592"/>
                <a:ext cx="8630096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200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EF2929"/>
                  </a:buClr>
                  <a:buSzPct val="50000"/>
                  <a:buFontTx/>
                  <a:buNone/>
                  <a:tabLst/>
                  <a:defRPr/>
                </a:pPr>
                <a:r>
                  <a:rPr kumimoji="0" lang="en-R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The main source of existing systematic errors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RU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RU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𝑣</m:t>
                        </m:r>
                      </m:e>
                      <m:sub>
                        <m:r>
                          <a:rPr kumimoji="0" lang="en-RU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0" lang="en-RU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measurements is the difference between results from different experiments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at the same collision energy.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8E19584-7544-FF94-DC43-5E309E872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593" y="3966592"/>
                <a:ext cx="8630096" cy="1015663"/>
              </a:xfrm>
              <a:prstGeom prst="rect">
                <a:avLst/>
              </a:prstGeom>
              <a:blipFill>
                <a:blip r:embed="rId3"/>
                <a:stretch>
                  <a:fillRect t="-3012" b="-108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56EC5F-E661-EE47-54E4-79753368C5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017" y="614214"/>
            <a:ext cx="4518750" cy="32856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F24061-940C-E23B-A899-4F46F84B8E71}"/>
              </a:ext>
            </a:extLst>
          </p:cNvPr>
          <p:cNvSpPr txBox="1"/>
          <p:nvPr/>
        </p:nvSpPr>
        <p:spPr>
          <a:xfrm>
            <a:off x="755576" y="1217662"/>
            <a:ext cx="2088232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Au+Au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at 200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Gev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451C41-9A11-37A0-4AA5-BC0D5B99E1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3" y="547023"/>
            <a:ext cx="4009272" cy="33410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AA3E5A-8491-1A78-8D06-5D68BD4551AD}"/>
              </a:ext>
            </a:extLst>
          </p:cNvPr>
          <p:cNvSpPr txBox="1"/>
          <p:nvPr/>
        </p:nvSpPr>
        <p:spPr>
          <a:xfrm>
            <a:off x="218593" y="5049003"/>
            <a:ext cx="8740463" cy="1554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 good measurement should be reproducible; in particular, it should be done in such a way that one can easily compare results from different experiments, using different detectors.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Phys.Rev</a:t>
            </a:r>
            <a:r>
              <a:rPr kumimoji="0" lang="en-US" altLang="ru-RU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C87 (2013) 4, 044907, Matthew </a:t>
            </a:r>
            <a:r>
              <a:rPr kumimoji="0" lang="en-US" altLang="ru-RU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Luzum</a:t>
            </a:r>
            <a:r>
              <a:rPr kumimoji="0" lang="en-US" altLang="ru-RU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Jean-Yves </a:t>
            </a:r>
            <a:r>
              <a:rPr kumimoji="0" lang="en-US" altLang="ru-RU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Ollitrault</a:t>
            </a:r>
            <a:br>
              <a:rPr kumimoji="0" lang="en-US" altLang="ru-RU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US" altLang="zh-CN" sz="1400" b="0" i="1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1710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v</a:t>
            </a:r>
            <a:r>
              <a:rPr kumimoji="0" lang="en-US" sz="36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2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 for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pions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 and protons (MPD)</a:t>
            </a:r>
            <a:endParaRPr kumimoji="0" lang="ru-RU" sz="36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07504" y="5301208"/>
            <a:ext cx="84903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Reconstructed and generated </a:t>
            </a:r>
            <a:r>
              <a:rPr kumimoji="0" lang="en-US" altLang="ru-RU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en-US" altLang="ru-RU" sz="16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of </a:t>
            </a:r>
            <a:r>
              <a:rPr kumimoji="0" lang="en-US" alt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pions</a:t>
            </a:r>
            <a:r>
              <a:rPr kumimoji="0" lang="en-US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protons are in good agreement for all methods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489"/>
            <a:ext cx="953566" cy="46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07504" y="690662"/>
            <a:ext cx="8817185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Flow has high sensitivity to the transport properties of the QCD matter: </a:t>
            </a:r>
            <a:r>
              <a:rPr kumimoji="0" lang="en-US" alt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EoS</a:t>
            </a:r>
            <a:r>
              <a:rPr kumimoji="0" lang="en-US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speed of sound (</a:t>
            </a:r>
            <a:r>
              <a:rPr kumimoji="0" lang="en-US" alt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altLang="ru-RU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), specific viscosity (</a:t>
            </a:r>
            <a:r>
              <a:rPr kumimoji="0" lang="en-US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/s</a:t>
            </a:r>
            <a:r>
              <a:rPr kumimoji="0" lang="en-US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), etc.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Lack of existing differential measurements of </a:t>
            </a:r>
            <a:r>
              <a:rPr kumimoji="0" lang="en-US" altLang="ru-RU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</a:t>
            </a:r>
            <a:r>
              <a:rPr kumimoji="0" lang="en-US" altLang="ru-RU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US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vs. </a:t>
            </a:r>
            <a:r>
              <a:rPr kumimoji="0" lang="en-US" alt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en-US" altLang="ru-RU" sz="16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centrality, species, etc.)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 M of reconstructed </a:t>
            </a:r>
            <a:r>
              <a:rPr kumimoji="0" lang="en-US" alt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UrQMD</a:t>
            </a:r>
            <a:r>
              <a:rPr kumimoji="0" lang="en-US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events for AuAu@7.7 GeV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8737600" y="6605413"/>
            <a:ext cx="442912" cy="207963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F4F5ED-7DA9-45DB-9F76-BD4CE138C7B3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310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>
          <a:xfrm>
            <a:off x="32689" y="1995320"/>
            <a:ext cx="8640000" cy="32338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7809844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539552" y="1969209"/>
            <a:ext cx="7488832" cy="3135287"/>
            <a:chOff x="490474" y="1667105"/>
            <a:chExt cx="7804721" cy="3466648"/>
          </a:xfrm>
        </p:grpSpPr>
        <p:pic>
          <p:nvPicPr>
            <p:cNvPr id="30722" name="Рисунок 76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474" y="1670677"/>
              <a:ext cx="2528558" cy="1734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4" name="Рисунок 76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474" y="3398048"/>
              <a:ext cx="2528558" cy="1735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5" name="Рисунок 76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269" y="1667105"/>
              <a:ext cx="2520225" cy="1729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6" name="Рисунок 765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1650" y="3494476"/>
              <a:ext cx="2361892" cy="1614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7" name="Рисунок 766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970" y="3507571"/>
              <a:ext cx="2370225" cy="1620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8" name="Рисунок 767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8779" y="1789723"/>
              <a:ext cx="2338083" cy="1604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" y="0"/>
            <a:ext cx="9143998" cy="6155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34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1" y="95722"/>
            <a:ext cx="9143998" cy="3809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Weak decays of strange baryons (MPD) </a:t>
            </a:r>
            <a:endParaRPr kumimoji="0" lang="en-US" sz="3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161764" y="620688"/>
            <a:ext cx="8820471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3238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Strangeness production probes  the </a:t>
            </a:r>
            <a:r>
              <a:rPr kumimoji="0" lang="en-US" alt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EoS</a:t>
            </a:r>
            <a:r>
              <a:rPr kumimoji="0" lang="en-US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phase boundaries and onset of </a:t>
            </a:r>
            <a:r>
              <a:rPr kumimoji="0" lang="en-US" alt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deconfinement</a:t>
            </a:r>
            <a:endParaRPr kumimoji="0" lang="en-US" altLang="ru-R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Antibaryon-to-baryon ratios at intermediate momenta are sensitive to CEP (a falling trend in contrast to a constant behavior in the scenario without CEP)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AuAu@11 GeV (PHSD):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10033" y="5192783"/>
            <a:ext cx="7474335" cy="777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marR="0" lvl="1" indent="-3600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Strange baryons can be reconstructed with good S/B ratios using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charged hadron identification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   in the TPC&amp;TOF and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different decay topology selections</a:t>
            </a:r>
          </a:p>
          <a:p>
            <a:pPr marL="360000" marR="0" lvl="1" indent="-3600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Relative yields of the baryons for ~ 500 M sampled events:</a:t>
            </a: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953566" cy="46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0021" y="6021288"/>
            <a:ext cx="4183955" cy="539146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8737600" y="6605413"/>
            <a:ext cx="442912" cy="207963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F4F5ED-7DA9-45DB-9F76-BD4CE138C7B3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99792" y="1700825"/>
            <a:ext cx="50259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Acta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Physica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Polonica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14 (2021) 3, 529-532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0449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40"/>
          <p:cNvSpPr>
            <a:spLocks noGrp="1"/>
          </p:cNvSpPr>
          <p:nvPr>
            <p:ph type="sldNum" sz="quarter" idx="12"/>
          </p:nvPr>
        </p:nvSpPr>
        <p:spPr>
          <a:xfrm>
            <a:off x="8305800" y="6407945"/>
            <a:ext cx="707232" cy="365125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AB1D97-57A0-4161-A196-A33AA84FE83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95800" y="46482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 the vicinity of a phase transition or the CEP anomalies in the space-time dynamics can enhance the time-like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component of emissions.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71363" y="5833348"/>
            <a:ext cx="5121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HBT measurements are an invaluable probe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685800"/>
            <a:ext cx="4800600" cy="3791914"/>
            <a:chOff x="41832" y="835223"/>
            <a:chExt cx="5054445" cy="3871091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32" y="1143000"/>
              <a:ext cx="5054445" cy="3563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2514600" y="2838271"/>
              <a:ext cx="1842030" cy="1428929"/>
            </a:xfrm>
            <a:prstGeom prst="rect">
              <a:avLst/>
            </a:prstGeom>
            <a:solidFill>
              <a:srgbClr val="FFFF00">
                <a:alpha val="1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72538" y="835223"/>
              <a:ext cx="2884124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Dirk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Rischke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and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Miklos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Gyulassy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Nucl.Phys.A608:479-512,1996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724400" y="736138"/>
            <a:ext cx="4419600" cy="3759662"/>
            <a:chOff x="4724400" y="736138"/>
            <a:chExt cx="4419600" cy="3759662"/>
          </a:xfrm>
        </p:grpSpPr>
        <p:pic>
          <p:nvPicPr>
            <p:cNvPr id="3682306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1163183"/>
              <a:ext cx="4419600" cy="3332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5486400" y="736138"/>
              <a:ext cx="332870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Dirk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Rischke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and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Miklos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Gyulassy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Nucl.Phys.A608:479-512,1996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-8890" y="45720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 the vicinity of a phase transition or the CEP, the sound speed is expected to soften considerably.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6200" y="53280"/>
            <a:ext cx="3810000" cy="480120"/>
          </a:xfrm>
          <a:prstGeom prst="round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Possible signals for the CEP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61111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Number Placeholder 5">
            <a:extLst>
              <a:ext uri="{FF2B5EF4-FFF2-40B4-BE49-F238E27FC236}">
                <a16:creationId xmlns:a16="http://schemas.microsoft.com/office/drawing/2014/main" id="{189E6219-9A55-0AD9-1119-99095A043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8D809C-C52B-42B1-8D82-A3BA3579A150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0531" name="Rectangle 7">
            <a:extLst>
              <a:ext uri="{FF2B5EF4-FFF2-40B4-BE49-F238E27FC236}">
                <a16:creationId xmlns:a16="http://schemas.microsoft.com/office/drawing/2014/main" id="{2FCCEEBD-F201-7467-64D2-556B7923E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DCFA04-5F76-84A9-918B-50B0B3B274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09600"/>
            <a:ext cx="4041775" cy="396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0533" name="Object 11">
            <a:extLst>
              <a:ext uri="{FF2B5EF4-FFF2-40B4-BE49-F238E27FC236}">
                <a16:creationId xmlns:a16="http://schemas.microsoft.com/office/drawing/2014/main" id="{7320BAD2-BA46-E231-CAB6-E04D0042A5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24200" y="3276600"/>
          <a:ext cx="1744663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16000" imgH="279400" progId="Equation.DSMT4">
                  <p:embed/>
                </p:oleObj>
              </mc:Choice>
              <mc:Fallback>
                <p:oleObj name="Equation" r:id="rId5" imgW="1016000" imgH="279400" progId="Equation.DSMT4">
                  <p:embed/>
                  <p:pic>
                    <p:nvPicPr>
                      <p:cNvPr id="150533" name="Object 11">
                        <a:extLst>
                          <a:ext uri="{FF2B5EF4-FFF2-40B4-BE49-F238E27FC236}">
                            <a16:creationId xmlns:a16="http://schemas.microsoft.com/office/drawing/2014/main" id="{7320BAD2-BA46-E231-CAB6-E04D0042A5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3276600"/>
                        <a:ext cx="1744663" cy="479425"/>
                      </a:xfrm>
                      <a:prstGeom prst="rect">
                        <a:avLst/>
                      </a:prstGeom>
                      <a:solidFill>
                        <a:srgbClr val="FFFF00">
                          <a:alpha val="65881"/>
                        </a:srgb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04D659CC-75A1-E7D1-3541-EA80425DB53B}"/>
              </a:ext>
            </a:extLst>
          </p:cNvPr>
          <p:cNvGrpSpPr>
            <a:grpSpLocks/>
          </p:cNvGrpSpPr>
          <p:nvPr/>
        </p:nvGrpSpPr>
        <p:grpSpPr bwMode="auto">
          <a:xfrm>
            <a:off x="7208838" y="1235075"/>
            <a:ext cx="642937" cy="2281238"/>
            <a:chOff x="2655570" y="1581150"/>
            <a:chExt cx="643890" cy="1954530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10E5B7B-7C08-A2A7-A9C0-B304B0F3635C}"/>
                </a:ext>
              </a:extLst>
            </p:cNvPr>
            <p:cNvCxnSpPr/>
            <p:nvPr/>
          </p:nvCxnSpPr>
          <p:spPr>
            <a:xfrm flipV="1">
              <a:off x="3299460" y="1581150"/>
              <a:ext cx="0" cy="304673"/>
            </a:xfrm>
            <a:prstGeom prst="straightConnector1">
              <a:avLst/>
            </a:prstGeom>
            <a:ln>
              <a:solidFill>
                <a:srgbClr val="FB152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A7E3531-EAE4-FA47-AF01-E76AAA2D32E0}"/>
                </a:ext>
              </a:extLst>
            </p:cNvPr>
            <p:cNvCxnSpPr/>
            <p:nvPr/>
          </p:nvCxnSpPr>
          <p:spPr>
            <a:xfrm flipV="1">
              <a:off x="3253355" y="1981033"/>
              <a:ext cx="0" cy="304673"/>
            </a:xfrm>
            <a:prstGeom prst="straightConnector1">
              <a:avLst/>
            </a:prstGeom>
            <a:ln>
              <a:solidFill>
                <a:srgbClr val="FB152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A2E4C3A-0F77-E83B-3437-F9F8E568812A}"/>
                </a:ext>
              </a:extLst>
            </p:cNvPr>
            <p:cNvCxnSpPr/>
            <p:nvPr/>
          </p:nvCxnSpPr>
          <p:spPr>
            <a:xfrm flipV="1">
              <a:off x="3177042" y="2428521"/>
              <a:ext cx="0" cy="304673"/>
            </a:xfrm>
            <a:prstGeom prst="straightConnector1">
              <a:avLst/>
            </a:prstGeom>
            <a:ln>
              <a:solidFill>
                <a:srgbClr val="FB152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9F9FE53-5EA7-32B4-7BFA-FB7F2225B969}"/>
                </a:ext>
              </a:extLst>
            </p:cNvPr>
            <p:cNvCxnSpPr/>
            <p:nvPr/>
          </p:nvCxnSpPr>
          <p:spPr>
            <a:xfrm flipV="1">
              <a:off x="3018057" y="2850166"/>
              <a:ext cx="0" cy="304673"/>
            </a:xfrm>
            <a:prstGeom prst="straightConnector1">
              <a:avLst/>
            </a:prstGeom>
            <a:ln>
              <a:solidFill>
                <a:srgbClr val="FB152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602BFB5-3994-78B2-1390-5D875A90760F}"/>
                </a:ext>
              </a:extLst>
            </p:cNvPr>
            <p:cNvCxnSpPr/>
            <p:nvPr/>
          </p:nvCxnSpPr>
          <p:spPr>
            <a:xfrm flipV="1">
              <a:off x="2655570" y="3231007"/>
              <a:ext cx="0" cy="304673"/>
            </a:xfrm>
            <a:prstGeom prst="straightConnector1">
              <a:avLst/>
            </a:prstGeom>
            <a:ln>
              <a:solidFill>
                <a:srgbClr val="FB152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5E30B6F4-D7F3-B471-7B89-69503ACC0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1938" y="4576763"/>
            <a:ext cx="37322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LiberationSans"/>
                <a:ea typeface="+mn-ea"/>
                <a:cs typeface="+mn-cs"/>
              </a:rPr>
              <a:t>Note change in peak heights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LiberationSans"/>
                <a:ea typeface="+mn-ea"/>
                <a:cs typeface="+mn-cs"/>
              </a:rPr>
              <a:t>positions &amp; widths with </a:t>
            </a: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iberationSans"/>
                <a:ea typeface="+mn-ea"/>
                <a:cs typeface="+mn-cs"/>
              </a:rPr>
              <a:t>L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9127516-2D86-D011-4620-BB0A17240E31}"/>
              </a:ext>
            </a:extLst>
          </p:cNvPr>
          <p:cNvGrpSpPr>
            <a:grpSpLocks/>
          </p:cNvGrpSpPr>
          <p:nvPr/>
        </p:nvGrpSpPr>
        <p:grpSpPr bwMode="auto">
          <a:xfrm>
            <a:off x="5519738" y="882650"/>
            <a:ext cx="2416175" cy="2189163"/>
            <a:chOff x="5188921" y="845537"/>
            <a:chExt cx="2416634" cy="218917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FA9D88D-7C71-EBD1-45C4-C938A0377B00}"/>
                </a:ext>
              </a:extLst>
            </p:cNvPr>
            <p:cNvSpPr txBox="1"/>
            <p:nvPr/>
          </p:nvSpPr>
          <p:spPr>
            <a:xfrm>
              <a:off x="6636996" y="845537"/>
              <a:ext cx="968559" cy="400053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large L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49E35D2-CC9C-15D5-230D-A360D8BA160D}"/>
                </a:ext>
              </a:extLst>
            </p:cNvPr>
            <p:cNvSpPr txBox="1"/>
            <p:nvPr/>
          </p:nvSpPr>
          <p:spPr>
            <a:xfrm>
              <a:off x="5188921" y="2634663"/>
              <a:ext cx="997139" cy="400053"/>
            </a:xfrm>
            <a:prstGeom prst="rect">
              <a:avLst/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small L</a:t>
              </a: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A5674B6E-6737-8936-49DD-F572DF73D016}"/>
                </a:ext>
              </a:extLst>
            </p:cNvPr>
            <p:cNvSpPr/>
            <p:nvPr/>
          </p:nvSpPr>
          <p:spPr>
            <a:xfrm>
              <a:off x="6178121" y="1245590"/>
              <a:ext cx="1098759" cy="1633550"/>
            </a:xfrm>
            <a:custGeom>
              <a:avLst/>
              <a:gdLst>
                <a:gd name="connsiteX0" fmla="*/ 1072410 w 1079192"/>
                <a:gd name="connsiteY0" fmla="*/ 0 h 1594162"/>
                <a:gd name="connsiteX1" fmla="*/ 1003830 w 1079192"/>
                <a:gd name="connsiteY1" fmla="*/ 720090 h 1594162"/>
                <a:gd name="connsiteX2" fmla="*/ 535200 w 1079192"/>
                <a:gd name="connsiteY2" fmla="*/ 1314450 h 1594162"/>
                <a:gd name="connsiteX3" fmla="*/ 43710 w 1079192"/>
                <a:gd name="connsiteY3" fmla="*/ 1565910 h 1594162"/>
                <a:gd name="connsiteX4" fmla="*/ 55140 w 1079192"/>
                <a:gd name="connsiteY4" fmla="*/ 1577340 h 1594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9192" h="1594162">
                  <a:moveTo>
                    <a:pt x="1072410" y="0"/>
                  </a:moveTo>
                  <a:cubicBezTo>
                    <a:pt x="1082887" y="250507"/>
                    <a:pt x="1093365" y="501015"/>
                    <a:pt x="1003830" y="720090"/>
                  </a:cubicBezTo>
                  <a:cubicBezTo>
                    <a:pt x="914295" y="939165"/>
                    <a:pt x="695220" y="1173480"/>
                    <a:pt x="535200" y="1314450"/>
                  </a:cubicBezTo>
                  <a:cubicBezTo>
                    <a:pt x="375180" y="1455420"/>
                    <a:pt x="123720" y="1522095"/>
                    <a:pt x="43710" y="1565910"/>
                  </a:cubicBezTo>
                  <a:cubicBezTo>
                    <a:pt x="-36300" y="1609725"/>
                    <a:pt x="9420" y="1593532"/>
                    <a:pt x="55140" y="1577340"/>
                  </a:cubicBezTo>
                </a:path>
              </a:pathLst>
            </a:custGeom>
            <a:noFill/>
            <a:ln w="12700">
              <a:headEnd type="diamond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0537" name="Rectangle 2">
            <a:extLst>
              <a:ext uri="{FF2B5EF4-FFF2-40B4-BE49-F238E27FC236}">
                <a16:creationId xmlns:a16="http://schemas.microsoft.com/office/drawing/2014/main" id="{ECBE9640-1DAF-0439-569F-90EB8B065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" y="76200"/>
            <a:ext cx="8745538" cy="533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99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Finite-Size Effects and search for CEP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0538" name="Rectangle 8">
            <a:extLst>
              <a:ext uri="{FF2B5EF4-FFF2-40B4-BE49-F238E27FC236}">
                <a16:creationId xmlns:a16="http://schemas.microsoft.com/office/drawing/2014/main" id="{E4B77189-061B-E003-E6E2-320C7ADFB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" y="869950"/>
            <a:ext cx="4562475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In HIC, both the size  (</a:t>
            </a: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L</a:t>
            </a:r>
            <a:r>
              <a:rPr kumimoji="0" lang="en-US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) and duration of formed system are finite.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Critical behavior changes with 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If the L is too small, </a:t>
            </a:r>
            <a:r>
              <a:rPr kumimoji="0" lang="en-US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the correlation length </a:t>
            </a:r>
            <a:r>
              <a:rPr kumimoji="0" lang="el-GR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ξ</a:t>
            </a:r>
            <a:r>
              <a:rPr kumimoji="0" lang="en-US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 can not be fully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developed to cause a phase transition.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if the correlation length</a:t>
            </a:r>
            <a:r>
              <a:rPr kumimoji="0" lang="el-GR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the finite-size effect is not negligible and only a </a:t>
            </a: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pseudo-critical point, shifted from the genuine CEP, is observed.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ru-RU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altLang="ru-RU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FD45E23-E336-28B9-082B-B5E0A342E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000" y="5132388"/>
            <a:ext cx="5791200" cy="153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LiberationSans"/>
                <a:ea typeface="+mn-ea"/>
                <a:cs typeface="+mn-cs"/>
                <a:sym typeface="Wingdings" panose="05000000000000000000" pitchFamily="2" charset="2"/>
              </a:rPr>
              <a:t>Finite-size effects have  a  specific  dependencies on size (L)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LiberationSans"/>
                <a:ea typeface="+mn-ea"/>
                <a:cs typeface="+mn-cs"/>
                <a:sym typeface="Wingdings" panose="05000000000000000000" pitchFamily="2" charset="2"/>
              </a:rPr>
              <a:t>The scaling of these dependencies give access to the CEP’s location, it’s critical exponents and scaling function.</a:t>
            </a:r>
            <a:endParaRPr kumimoji="0" lang="en-US" altLang="ru-RU" sz="1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LiberationSans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04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" y="4114800"/>
            <a:ext cx="5347686" cy="1178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8" descr="hbt_c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228600"/>
            <a:ext cx="4279900" cy="4002966"/>
          </a:xfrm>
          <a:prstGeom prst="rect">
            <a:avLst/>
          </a:prstGeom>
        </p:spPr>
      </p:pic>
      <p:sp>
        <p:nvSpPr>
          <p:cNvPr id="2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D9BB7-FAAB-4470-9F8E-E285E560A416}" type="slidenum">
              <a:rPr lang="en-US"/>
              <a:pPr/>
              <a:t>42</a:t>
            </a:fld>
            <a:endParaRPr lang="en-US"/>
          </a:p>
        </p:txBody>
      </p:sp>
      <p:sp>
        <p:nvSpPr>
          <p:cNvPr id="687106" name="Text Box 2"/>
          <p:cNvSpPr txBox="1">
            <a:spLocks noChangeArrowheads="1"/>
          </p:cNvSpPr>
          <p:nvPr/>
        </p:nvSpPr>
        <p:spPr bwMode="auto">
          <a:xfrm>
            <a:off x="1955800" y="61023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en-US" sz="2400">
              <a:latin typeface="Times New Roman" pitchFamily="18" charset="0"/>
            </a:endParaRPr>
          </a:p>
        </p:txBody>
      </p:sp>
      <p:pic>
        <p:nvPicPr>
          <p:cNvPr id="687129" name="Picture 25" descr="hbt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543050"/>
            <a:ext cx="2514600" cy="1770146"/>
          </a:xfrm>
          <a:prstGeom prst="rect">
            <a:avLst/>
          </a:prstGeom>
          <a:noFill/>
        </p:spPr>
      </p:pic>
      <p:sp>
        <p:nvSpPr>
          <p:cNvPr id="687136" name="Text Box 32"/>
          <p:cNvSpPr txBox="1">
            <a:spLocks noChangeArrowheads="1"/>
          </p:cNvSpPr>
          <p:nvPr/>
        </p:nvSpPr>
        <p:spPr bwMode="auto">
          <a:xfrm>
            <a:off x="7620" y="561347"/>
            <a:ext cx="40195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i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Two particle Interferometry Studies</a:t>
            </a:r>
          </a:p>
        </p:txBody>
      </p:sp>
      <p:graphicFrame>
        <p:nvGraphicFramePr>
          <p:cNvPr id="687162" name="Object 58"/>
          <p:cNvGraphicFramePr>
            <a:graphicFrameLocks noChangeAspect="1"/>
          </p:cNvGraphicFramePr>
          <p:nvPr/>
        </p:nvGraphicFramePr>
        <p:xfrm>
          <a:off x="2082800" y="2087880"/>
          <a:ext cx="20574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828800" imgH="431640" progId="Equation.3">
                  <p:embed/>
                </p:oleObj>
              </mc:Choice>
              <mc:Fallback>
                <p:oleObj name="Equation" r:id="rId6" imgW="1828800" imgH="431640" progId="Equation.3">
                  <p:embed/>
                  <p:pic>
                    <p:nvPicPr>
                      <p:cNvPr id="687162" name="Object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2800" y="2087880"/>
                        <a:ext cx="2057400" cy="558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ounded Rectangle 29"/>
          <p:cNvSpPr/>
          <p:nvPr/>
        </p:nvSpPr>
        <p:spPr>
          <a:xfrm>
            <a:off x="76200" y="129480"/>
            <a:ext cx="2743200" cy="480120"/>
          </a:xfrm>
          <a:prstGeom prst="round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000" b="1" dirty="0">
                <a:solidFill>
                  <a:srgbClr val="0033CC"/>
                </a:solidFill>
              </a:rPr>
              <a:t>HBT measurements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7726" y="5105400"/>
            <a:ext cx="78070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solidFill>
                  <a:srgbClr val="FB1525"/>
                </a:solidFill>
              </a:rPr>
              <a:t>Fits to the correlation functions </a:t>
            </a:r>
          </a:p>
          <a:p>
            <a:r>
              <a:rPr lang="en-US" sz="2000" b="1" dirty="0">
                <a:solidFill>
                  <a:srgbClr val="FB1525"/>
                </a:solidFill>
                <a:sym typeface="Wingdings" pitchFamily="2" charset="2"/>
              </a:rPr>
              <a:t> HBT radii (R</a:t>
            </a:r>
            <a:r>
              <a:rPr lang="en-US" sz="2000" b="1" baseline="-25000" dirty="0">
                <a:solidFill>
                  <a:srgbClr val="FB1525"/>
                </a:solidFill>
                <a:sym typeface="Wingdings" pitchFamily="2" charset="2"/>
              </a:rPr>
              <a:t>out</a:t>
            </a:r>
            <a:r>
              <a:rPr lang="en-US" sz="2000" b="1" dirty="0">
                <a:solidFill>
                  <a:srgbClr val="FB1525"/>
                </a:solidFill>
                <a:sym typeface="Wingdings" pitchFamily="2" charset="2"/>
              </a:rPr>
              <a:t>, </a:t>
            </a:r>
            <a:r>
              <a:rPr lang="en-US" sz="2000" b="1" dirty="0" err="1">
                <a:solidFill>
                  <a:srgbClr val="FB1525"/>
                </a:solidFill>
                <a:sym typeface="Wingdings" pitchFamily="2" charset="2"/>
              </a:rPr>
              <a:t>R</a:t>
            </a:r>
            <a:r>
              <a:rPr lang="en-US" sz="2000" b="1" baseline="-25000" dirty="0" err="1">
                <a:solidFill>
                  <a:srgbClr val="FB1525"/>
                </a:solidFill>
                <a:sym typeface="Wingdings" pitchFamily="2" charset="2"/>
              </a:rPr>
              <a:t>side</a:t>
            </a:r>
            <a:r>
              <a:rPr lang="en-US" sz="2000" b="1" dirty="0">
                <a:solidFill>
                  <a:srgbClr val="FB1525"/>
                </a:solidFill>
                <a:sym typeface="Wingdings" pitchFamily="2" charset="2"/>
              </a:rPr>
              <a:t>, </a:t>
            </a:r>
            <a:r>
              <a:rPr lang="en-US" sz="2000" b="1" dirty="0" err="1">
                <a:solidFill>
                  <a:srgbClr val="FB1525"/>
                </a:solidFill>
                <a:sym typeface="Wingdings" pitchFamily="2" charset="2"/>
              </a:rPr>
              <a:t>R</a:t>
            </a:r>
            <a:r>
              <a:rPr lang="en-US" sz="2000" b="1" baseline="-25000" dirty="0" err="1">
                <a:solidFill>
                  <a:srgbClr val="FB1525"/>
                </a:solidFill>
                <a:sym typeface="Wingdings" pitchFamily="2" charset="2"/>
              </a:rPr>
              <a:t>long</a:t>
            </a:r>
            <a:r>
              <a:rPr lang="en-US" sz="2000" b="1" dirty="0">
                <a:solidFill>
                  <a:srgbClr val="FB1525"/>
                </a:solidFill>
                <a:sym typeface="Wingdings" pitchFamily="2" charset="2"/>
              </a:rPr>
              <a:t>) as a function of centrality, </a:t>
            </a:r>
            <a:r>
              <a:rPr lang="en-US" sz="2000" b="1" dirty="0" err="1">
                <a:solidFill>
                  <a:srgbClr val="FB1525"/>
                </a:solidFill>
                <a:sym typeface="Wingdings" pitchFamily="2" charset="2"/>
              </a:rPr>
              <a:t>m</a:t>
            </a:r>
            <a:r>
              <a:rPr lang="en-US" sz="2000" b="1" baseline="-25000" dirty="0" err="1">
                <a:solidFill>
                  <a:srgbClr val="FB1525"/>
                </a:solidFill>
                <a:sym typeface="Wingdings" pitchFamily="2" charset="2"/>
              </a:rPr>
              <a:t>T</a:t>
            </a:r>
            <a:r>
              <a:rPr lang="en-US" sz="2000" b="1" dirty="0">
                <a:solidFill>
                  <a:srgbClr val="FB1525"/>
                </a:solidFill>
                <a:sym typeface="Wingdings" pitchFamily="2" charset="2"/>
              </a:rPr>
              <a:t>, </a:t>
            </a:r>
            <a:r>
              <a:rPr lang="en-US" sz="2000" b="1" dirty="0" err="1">
                <a:solidFill>
                  <a:srgbClr val="FB1525"/>
                </a:solidFill>
                <a:sym typeface="Wingdings" pitchFamily="2" charset="2"/>
              </a:rPr>
              <a:t>etc</a:t>
            </a:r>
            <a:endParaRPr lang="en-US" sz="2000" b="1" dirty="0">
              <a:solidFill>
                <a:srgbClr val="FB1525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9EE10C8-8A43-9036-E4B3-0C01635E6E3C}"/>
                  </a:ext>
                </a:extLst>
              </p:cNvPr>
              <p:cNvSpPr txBox="1"/>
              <p:nvPr/>
            </p:nvSpPr>
            <p:spPr>
              <a:xfrm>
                <a:off x="457200" y="5934670"/>
                <a:ext cx="8075240" cy="6689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𝑙𝑜𝑛𝑔</m:t>
                        </m:r>
                      </m:sub>
                    </m:sSub>
                  </m:oMath>
                </a14:m>
                <a:r>
                  <a:rPr lang="en-US" dirty="0"/>
                  <a:t> is aligned with the beam direction, </a:t>
                </a:r>
                <a:r>
                  <a:rPr lang="en-US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</m:oMath>
                </a14:m>
                <a:r>
                  <a:rPr lang="en-US" dirty="0"/>
                  <a:t> points along the center-of momentum of the particle pair, and </a:t>
                </a:r>
                <a:r>
                  <a:rPr lang="en-US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𝑠𝑖𝑑𝑒</m:t>
                        </m:r>
                      </m:sub>
                    </m:sSub>
                  </m:oMath>
                </a14:m>
                <a:r>
                  <a:rPr lang="en-US" dirty="0"/>
                  <a:t> is perpendicular to both.</a:t>
                </a:r>
                <a:endParaRPr lang="ru-RU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9EE10C8-8A43-9036-E4B3-0C01635E6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934670"/>
                <a:ext cx="8075240" cy="668901"/>
              </a:xfrm>
              <a:prstGeom prst="rect">
                <a:avLst/>
              </a:prstGeom>
              <a:blipFill>
                <a:blip r:embed="rId8"/>
                <a:stretch>
                  <a:fillRect l="-604" t="-5505" b="-1467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1CCA093-FD89-21B2-50EF-9552CEBEB2F6}"/>
              </a:ext>
            </a:extLst>
          </p:cNvPr>
          <p:cNvSpPr txBox="1"/>
          <p:nvPr/>
        </p:nvSpPr>
        <p:spPr>
          <a:xfrm>
            <a:off x="0" y="867359"/>
            <a:ext cx="58022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caused by quantum (Bose or Fermi) interference </a:t>
            </a:r>
          </a:p>
          <a:p>
            <a:r>
              <a:rPr lang="en-US" sz="1600" dirty="0"/>
              <a:t>between the two identical particles.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1282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87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87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500"/>
                                        <p:tgtEl>
                                          <p:spTgt spid="687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9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7136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40"/>
          <p:cNvSpPr>
            <a:spLocks noGrp="1"/>
          </p:cNvSpPr>
          <p:nvPr>
            <p:ph type="sldNum" sz="quarter" idx="12"/>
          </p:nvPr>
        </p:nvSpPr>
        <p:spPr>
          <a:xfrm>
            <a:off x="8305800" y="6407945"/>
            <a:ext cx="707232" cy="365125"/>
          </a:xfrm>
        </p:spPr>
        <p:txBody>
          <a:bodyPr/>
          <a:lstStyle/>
          <a:p>
            <a:pPr>
              <a:defRPr/>
            </a:pPr>
            <a:fld id="{59AB1D97-57A0-4161-A196-A33AA84FE83E}" type="slidenum">
              <a:rPr lang="en-US" smtClean="0"/>
              <a:pPr>
                <a:defRPr/>
              </a:pPr>
              <a:t>43</a:t>
            </a:fld>
            <a:r>
              <a:rPr lang="en-US" dirty="0"/>
              <a:t> 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876800" y="30718"/>
            <a:ext cx="4114800" cy="6297692"/>
            <a:chOff x="5223096" y="30718"/>
            <a:chExt cx="3768504" cy="6297692"/>
          </a:xfrm>
        </p:grpSpPr>
        <p:pic>
          <p:nvPicPr>
            <p:cNvPr id="368128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3096" y="228600"/>
              <a:ext cx="3768504" cy="60998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167592" y="30718"/>
              <a:ext cx="16541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STAR - </a:t>
              </a:r>
              <a:r>
                <a:rPr lang="en-US" sz="1400" i="0" dirty="0"/>
                <a:t>1403.4972</a:t>
              </a:r>
              <a:endParaRPr lang="en-US" sz="14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752600" y="358378"/>
            <a:ext cx="2895600" cy="5856155"/>
            <a:chOff x="2209800" y="358378"/>
            <a:chExt cx="2895600" cy="5856155"/>
          </a:xfrm>
        </p:grpSpPr>
        <p:pic>
          <p:nvPicPr>
            <p:cNvPr id="368128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609600"/>
              <a:ext cx="2895600" cy="56049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2696645" y="358378"/>
              <a:ext cx="21192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ALICE -</a:t>
              </a:r>
              <a:r>
                <a:rPr lang="en-US" sz="1400" i="0" dirty="0"/>
                <a:t>PoS</a:t>
              </a:r>
              <a:r>
                <a:rPr lang="en-US" sz="1400" b="1" i="0" dirty="0"/>
                <a:t>WPCF2011</a:t>
              </a:r>
              <a:r>
                <a:rPr lang="en-US" sz="1400" dirty="0"/>
                <a:t> 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815984" y="6214110"/>
            <a:ext cx="5814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Exquisite data set for combined RHIC-LHC results?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6201" y="53280"/>
            <a:ext cx="1524000" cy="480120"/>
          </a:xfrm>
          <a:prstGeom prst="round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000" b="1" dirty="0">
                <a:solidFill>
                  <a:srgbClr val="0033CC"/>
                </a:solidFill>
              </a:rPr>
              <a:t>HBT Radii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6553111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Number Placeholder 40">
            <a:extLst>
              <a:ext uri="{FF2B5EF4-FFF2-40B4-BE49-F238E27FC236}">
                <a16:creationId xmlns:a16="http://schemas.microsoft.com/office/drawing/2014/main" id="{1229CDE7-8F6F-06FD-81FB-C8FF46FAC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408738"/>
            <a:ext cx="708025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8FA8302-9340-4803-89C8-5BAFA97927E5}" type="slidenum">
              <a:rPr lang="en-US" altLang="ru-RU" sz="1400" smtClean="0"/>
              <a:pPr>
                <a:spcBef>
                  <a:spcPct val="0"/>
                </a:spcBef>
                <a:buFontTx/>
                <a:buNone/>
              </a:pPr>
              <a:t>44</a:t>
            </a:fld>
            <a:r>
              <a:rPr lang="en-US" altLang="ru-RU" sz="1400"/>
              <a:t> </a:t>
            </a:r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307D2FE9-363B-27D5-3796-9FFC79677E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1498600"/>
          <a:ext cx="3325813" cy="335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89100" imgH="1701800" progId="Equation.DSMT4">
                  <p:embed/>
                </p:oleObj>
              </mc:Choice>
              <mc:Fallback>
                <p:oleObj name="Equation" r:id="rId4" imgW="1689100" imgH="1701800" progId="Equation.DSMT4">
                  <p:embed/>
                  <p:pic>
                    <p:nvPicPr>
                      <p:cNvPr id="27" name="Object 26">
                        <a:extLst>
                          <a:ext uri="{FF2B5EF4-FFF2-40B4-BE49-F238E27FC236}">
                            <a16:creationId xmlns:a16="http://schemas.microsoft.com/office/drawing/2014/main" id="{307D2FE9-363B-27D5-3796-9FFC79677E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498600"/>
                        <a:ext cx="3325813" cy="335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8430E07E-B07D-DB56-1F25-D0E28DD30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009650"/>
            <a:ext cx="35258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ru-RU" sz="1600">
                <a:hlinkClick r:id="rId6"/>
              </a:rPr>
              <a:t>Chapman, Heinz, PRL.74.4400 (95)</a:t>
            </a:r>
            <a:endParaRPr lang="en-US" altLang="ru-RU" sz="160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3FAE774-2E1A-86FD-0F77-8B13FC60A4E8}"/>
              </a:ext>
            </a:extLst>
          </p:cNvPr>
          <p:cNvGrpSpPr>
            <a:grpSpLocks/>
          </p:cNvGrpSpPr>
          <p:nvPr/>
        </p:nvGrpSpPr>
        <p:grpSpPr bwMode="auto">
          <a:xfrm>
            <a:off x="2590800" y="3359150"/>
            <a:ext cx="4117975" cy="1841500"/>
            <a:chOff x="2702786" y="4267200"/>
            <a:chExt cx="3833577" cy="2724344"/>
          </a:xfrm>
        </p:grpSpPr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8C787F93-6CD4-E10C-93F2-73D670A295A1}"/>
                </a:ext>
              </a:extLst>
            </p:cNvPr>
            <p:cNvCxnSpPr/>
            <p:nvPr/>
          </p:nvCxnSpPr>
          <p:spPr>
            <a:xfrm>
              <a:off x="3128411" y="4267200"/>
              <a:ext cx="0" cy="1446721"/>
            </a:xfrm>
            <a:prstGeom prst="straightConnector1">
              <a:avLst/>
            </a:prstGeom>
            <a:ln>
              <a:solidFill>
                <a:srgbClr val="FB1525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DFC5F1B-1917-A989-5205-5155385C0B56}"/>
                </a:ext>
              </a:extLst>
            </p:cNvPr>
            <p:cNvCxnSpPr/>
            <p:nvPr/>
          </p:nvCxnSpPr>
          <p:spPr>
            <a:xfrm>
              <a:off x="2720520" y="4267200"/>
              <a:ext cx="762577" cy="0"/>
            </a:xfrm>
            <a:prstGeom prst="line">
              <a:avLst/>
            </a:prstGeom>
            <a:ln>
              <a:solidFill>
                <a:srgbClr val="FB1525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AA16CE7-8AAA-02F5-B8D7-ECC210A8320D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2702786" y="6399607"/>
              <a:ext cx="3833577" cy="591937"/>
            </a:xfrm>
            <a:prstGeom prst="rect">
              <a:avLst/>
            </a:prstGeom>
            <a:blipFill rotWithShape="1">
              <a:blip r:embed="rId7"/>
              <a:stretch>
                <a:fillRect l="-1479" t="-6154" b="-27692"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en-US">
                  <a:noFill/>
                </a:rPr>
                <a:t> 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3318A202-93B2-B191-2E32-3E6F7B8B2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5700713"/>
            <a:ext cx="8382000" cy="1016000"/>
          </a:xfrm>
          <a:prstGeom prst="rect">
            <a:avLst/>
          </a:prstGeom>
          <a:solidFill>
            <a:srgbClr val="FFFF00">
              <a:alpha val="3294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2000"/>
              <a:t>Specific non-monotonic patterns expected as a function of √s</a:t>
            </a:r>
            <a:r>
              <a:rPr lang="en-US" altLang="ru-RU" sz="2000" baseline="-25000"/>
              <a:t>NN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ru-RU" sz="2000">
                <a:solidFill>
                  <a:srgbClr val="FF0000"/>
                </a:solidFill>
              </a:rPr>
              <a:t>A maximum for (R</a:t>
            </a:r>
            <a:r>
              <a:rPr lang="en-US" altLang="ru-RU" sz="2000" baseline="30000">
                <a:solidFill>
                  <a:srgbClr val="FF0000"/>
                </a:solidFill>
              </a:rPr>
              <a:t>2</a:t>
            </a:r>
            <a:r>
              <a:rPr lang="en-US" altLang="ru-RU" sz="2000" baseline="-25000">
                <a:solidFill>
                  <a:srgbClr val="FF0000"/>
                </a:solidFill>
              </a:rPr>
              <a:t>out </a:t>
            </a:r>
            <a:r>
              <a:rPr lang="en-US" altLang="ru-RU" sz="2000">
                <a:solidFill>
                  <a:srgbClr val="FF0000"/>
                </a:solidFill>
              </a:rPr>
              <a:t>- R</a:t>
            </a:r>
            <a:r>
              <a:rPr lang="en-US" altLang="ru-RU" sz="2000" baseline="30000">
                <a:solidFill>
                  <a:srgbClr val="FF0000"/>
                </a:solidFill>
              </a:rPr>
              <a:t>2</a:t>
            </a:r>
            <a:r>
              <a:rPr lang="en-US" altLang="ru-RU" sz="2000" baseline="-25000">
                <a:solidFill>
                  <a:srgbClr val="FF0000"/>
                </a:solidFill>
              </a:rPr>
              <a:t>side</a:t>
            </a:r>
            <a:r>
              <a:rPr lang="en-US" altLang="ru-RU" sz="2000">
                <a:solidFill>
                  <a:srgbClr val="FF0000"/>
                </a:solidFill>
              </a:rPr>
              <a:t>) 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ru-RU" sz="2000">
                <a:solidFill>
                  <a:srgbClr val="003300"/>
                </a:solidFill>
              </a:rPr>
              <a:t>A minimum for (R</a:t>
            </a:r>
            <a:r>
              <a:rPr lang="en-US" altLang="ru-RU" sz="2000" baseline="-25000">
                <a:solidFill>
                  <a:srgbClr val="003300"/>
                </a:solidFill>
              </a:rPr>
              <a:t>side </a:t>
            </a:r>
            <a:r>
              <a:rPr lang="en-US" altLang="ru-RU" sz="2000">
                <a:solidFill>
                  <a:srgbClr val="003300"/>
                </a:solidFill>
              </a:rPr>
              <a:t>- R</a:t>
            </a:r>
            <a:r>
              <a:rPr lang="en-US" altLang="ru-RU" sz="2000" baseline="-25000">
                <a:solidFill>
                  <a:srgbClr val="003300"/>
                </a:solidFill>
              </a:rPr>
              <a:t>initial</a:t>
            </a:r>
            <a:r>
              <a:rPr lang="en-US" altLang="ru-RU" sz="2000">
                <a:solidFill>
                  <a:srgbClr val="003300"/>
                </a:solidFill>
              </a:rPr>
              <a:t>)/R</a:t>
            </a:r>
            <a:r>
              <a:rPr lang="en-US" altLang="ru-RU" sz="2000" baseline="-25000">
                <a:solidFill>
                  <a:srgbClr val="003300"/>
                </a:solidFill>
              </a:rPr>
              <a:t>long</a:t>
            </a:r>
            <a:endParaRPr lang="en-US" altLang="ru-RU" sz="2000">
              <a:solidFill>
                <a:srgbClr val="0033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F454FD-A173-E576-5D04-E6BE2183B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988" y="728663"/>
            <a:ext cx="3448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solidFill>
                  <a:srgbClr val="4B14E6"/>
                </a:solidFill>
              </a:rPr>
              <a:t>Hung, Shuryak, PRL. 75,4003 (95)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FD8EFF-3D8B-D009-0C1D-219D763E5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75" y="1285875"/>
            <a:ext cx="33385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ru-RU" sz="1600">
                <a:hlinkClick r:id="rId8"/>
              </a:rPr>
              <a:t>Makhlin, Sinyukov, ZPC.39.69 (88)</a:t>
            </a:r>
            <a:endParaRPr lang="en-US" altLang="ru-RU" sz="160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BD68F47-6C51-FA24-8479-31AEAAED1254}"/>
              </a:ext>
            </a:extLst>
          </p:cNvPr>
          <p:cNvSpPr/>
          <p:nvPr/>
        </p:nvSpPr>
        <p:spPr>
          <a:xfrm>
            <a:off x="990600" y="2062163"/>
            <a:ext cx="1295400" cy="604837"/>
          </a:xfrm>
          <a:prstGeom prst="roundRect">
            <a:avLst/>
          </a:prstGeom>
          <a:solidFill>
            <a:srgbClr val="99D25A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EAC8B36-B490-31DA-DFE6-1214900F6865}"/>
              </a:ext>
            </a:extLst>
          </p:cNvPr>
          <p:cNvSpPr/>
          <p:nvPr/>
        </p:nvSpPr>
        <p:spPr>
          <a:xfrm>
            <a:off x="990600" y="3319463"/>
            <a:ext cx="1295400" cy="604837"/>
          </a:xfrm>
          <a:prstGeom prst="roundRect">
            <a:avLst/>
          </a:prstGeom>
          <a:solidFill>
            <a:srgbClr val="99D25A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723F3C-08BE-2C12-6FB4-B999C5BDF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5268913"/>
            <a:ext cx="3736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1">
              <a:spcBef>
                <a:spcPct val="0"/>
              </a:spcBef>
              <a:buFontTx/>
              <a:buNone/>
            </a:pPr>
            <a:r>
              <a:rPr lang="en-US" altLang="ru-RU" sz="1800"/>
              <a:t>(R</a:t>
            </a:r>
            <a:r>
              <a:rPr lang="en-US" altLang="ru-RU" sz="1800" baseline="-25000"/>
              <a:t>side </a:t>
            </a:r>
            <a:r>
              <a:rPr lang="en-US" altLang="ru-RU" sz="1800"/>
              <a:t>- R</a:t>
            </a:r>
            <a:r>
              <a:rPr lang="en-US" altLang="ru-RU" sz="1800" baseline="-25000"/>
              <a:t>init</a:t>
            </a:r>
            <a:r>
              <a:rPr lang="en-US" altLang="ru-RU" sz="1800"/>
              <a:t>)/ R</a:t>
            </a:r>
            <a:r>
              <a:rPr lang="en-US" altLang="ru-RU" sz="1800" baseline="-25000"/>
              <a:t>long</a:t>
            </a:r>
            <a:r>
              <a:rPr lang="en-US" altLang="ru-RU" sz="1800"/>
              <a:t> sensitive to c</a:t>
            </a:r>
            <a:r>
              <a:rPr lang="en-US" altLang="ru-RU" sz="1800" baseline="-25000"/>
              <a:t>s</a:t>
            </a:r>
            <a:r>
              <a:rPr lang="en-US" altLang="ru-RU" sz="180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D76349-16C0-7D5B-641B-F2AA94EF18D4}"/>
              </a:ext>
            </a:extLst>
          </p:cNvPr>
          <p:cNvSpPr/>
          <p:nvPr/>
        </p:nvSpPr>
        <p:spPr>
          <a:xfrm>
            <a:off x="2438400" y="2971800"/>
            <a:ext cx="1062038" cy="352425"/>
          </a:xfrm>
          <a:prstGeom prst="rect">
            <a:avLst/>
          </a:prstGeom>
          <a:solidFill>
            <a:srgbClr val="FFFF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A1BD3FE-E6C0-AADA-9D38-650F5D442C82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1706563"/>
            <a:ext cx="1196975" cy="1371600"/>
            <a:chOff x="3590786" y="1748812"/>
            <a:chExt cx="1197764" cy="1370906"/>
          </a:xfrm>
        </p:grpSpPr>
        <p:sp>
          <p:nvSpPr>
            <p:cNvPr id="144406" name="TextBox 7">
              <a:extLst>
                <a:ext uri="{FF2B5EF4-FFF2-40B4-BE49-F238E27FC236}">
                  <a16:creationId xmlns:a16="http://schemas.microsoft.com/office/drawing/2014/main" id="{32749FAC-A14B-3F8D-7521-FEF5BB79F4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0786" y="1748812"/>
              <a:ext cx="1197764" cy="7078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2000"/>
                <a:t>emission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2000"/>
                <a:t>duration</a:t>
              </a: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CCD203E-D2A0-6060-C5CF-7950140C2528}"/>
                </a:ext>
              </a:extLst>
            </p:cNvPr>
            <p:cNvSpPr/>
            <p:nvPr/>
          </p:nvSpPr>
          <p:spPr>
            <a:xfrm>
              <a:off x="3825891" y="2461238"/>
              <a:ext cx="255756" cy="658480"/>
            </a:xfrm>
            <a:custGeom>
              <a:avLst/>
              <a:gdLst>
                <a:gd name="connsiteX0" fmla="*/ 189121 w 256357"/>
                <a:gd name="connsiteY0" fmla="*/ 658906 h 658906"/>
                <a:gd name="connsiteX1" fmla="*/ 863 w 256357"/>
                <a:gd name="connsiteY1" fmla="*/ 282388 h 658906"/>
                <a:gd name="connsiteX2" fmla="*/ 256357 w 256357"/>
                <a:gd name="connsiteY2" fmla="*/ 0 h 658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56357" h="658906">
                  <a:moveTo>
                    <a:pt x="189121" y="658906"/>
                  </a:moveTo>
                  <a:cubicBezTo>
                    <a:pt x="89389" y="525556"/>
                    <a:pt x="-10343" y="392206"/>
                    <a:pt x="863" y="282388"/>
                  </a:cubicBezTo>
                  <a:cubicBezTo>
                    <a:pt x="12069" y="172570"/>
                    <a:pt x="134213" y="86285"/>
                    <a:pt x="256357" y="0"/>
                  </a:cubicBezTo>
                </a:path>
              </a:pathLst>
            </a:custGeom>
            <a:noFill/>
            <a:ln w="19050">
              <a:headEnd type="oval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5B01124-811F-AAE3-CAF6-350D059BF1E0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4476750"/>
            <a:ext cx="2582863" cy="1085850"/>
            <a:chOff x="208731" y="4400550"/>
            <a:chExt cx="2583010" cy="1085463"/>
          </a:xfrm>
        </p:grpSpPr>
        <p:sp>
          <p:nvSpPr>
            <p:cNvPr id="144404" name="TextBox 11">
              <a:extLst>
                <a:ext uri="{FF2B5EF4-FFF2-40B4-BE49-F238E27FC236}">
                  <a16:creationId xmlns:a16="http://schemas.microsoft.com/office/drawing/2014/main" id="{D41862DC-5191-F889-DC0C-5F1BF4952F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8731" y="4778127"/>
              <a:ext cx="1197765" cy="7078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2000"/>
                <a:t>emission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ru-RU" sz="2000"/>
                <a:t>lifetime</a:t>
              </a: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EAE1314-D012-4590-E41A-C59CA1774AD8}"/>
                </a:ext>
              </a:extLst>
            </p:cNvPr>
            <p:cNvSpPr/>
            <p:nvPr/>
          </p:nvSpPr>
          <p:spPr>
            <a:xfrm>
              <a:off x="1523256" y="4400550"/>
              <a:ext cx="1268485" cy="571296"/>
            </a:xfrm>
            <a:custGeom>
              <a:avLst/>
              <a:gdLst>
                <a:gd name="connsiteX0" fmla="*/ 1144283 w 1364274"/>
                <a:gd name="connsiteY0" fmla="*/ 0 h 571500"/>
                <a:gd name="connsiteX1" fmla="*/ 1361453 w 1364274"/>
                <a:gd name="connsiteY1" fmla="*/ 285750 h 571500"/>
                <a:gd name="connsiteX2" fmla="*/ 1007123 w 1364274"/>
                <a:gd name="connsiteY2" fmla="*/ 525780 h 571500"/>
                <a:gd name="connsiteX3" fmla="*/ 127013 w 1364274"/>
                <a:gd name="connsiteY3" fmla="*/ 548640 h 571500"/>
                <a:gd name="connsiteX4" fmla="*/ 24143 w 1364274"/>
                <a:gd name="connsiteY4" fmla="*/ 57150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4274" h="571500">
                  <a:moveTo>
                    <a:pt x="1144283" y="0"/>
                  </a:moveTo>
                  <a:cubicBezTo>
                    <a:pt x="1264298" y="99060"/>
                    <a:pt x="1384313" y="198120"/>
                    <a:pt x="1361453" y="285750"/>
                  </a:cubicBezTo>
                  <a:cubicBezTo>
                    <a:pt x="1338593" y="373380"/>
                    <a:pt x="1212863" y="481965"/>
                    <a:pt x="1007123" y="525780"/>
                  </a:cubicBezTo>
                  <a:cubicBezTo>
                    <a:pt x="801383" y="569595"/>
                    <a:pt x="290843" y="541020"/>
                    <a:pt x="127013" y="548640"/>
                  </a:cubicBezTo>
                  <a:cubicBezTo>
                    <a:pt x="-36817" y="556260"/>
                    <a:pt x="-6337" y="563880"/>
                    <a:pt x="24143" y="571500"/>
                  </a:cubicBezTo>
                </a:path>
              </a:pathLst>
            </a:custGeom>
            <a:noFill/>
            <a:ln w="12700">
              <a:headEnd type="oval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44399" name="Content Placeholder 6" descr="Rout-Rside_019_logo.pdf">
            <a:extLst>
              <a:ext uri="{FF2B5EF4-FFF2-40B4-BE49-F238E27FC236}">
                <a16:creationId xmlns:a16="http://schemas.microsoft.com/office/drawing/2014/main" id="{162E8E40-5B51-DDF8-663B-49414CAFB0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" r="-502"/>
          <a:stretch>
            <a:fillRect/>
          </a:stretch>
        </p:blipFill>
        <p:spPr>
          <a:xfrm>
            <a:off x="3863975" y="939800"/>
            <a:ext cx="5243513" cy="3860800"/>
          </a:xfrm>
        </p:spPr>
      </p:pic>
      <p:sp>
        <p:nvSpPr>
          <p:cNvPr id="144400" name="Rectangle 30">
            <a:extLst>
              <a:ext uri="{FF2B5EF4-FFF2-40B4-BE49-F238E27FC236}">
                <a16:creationId xmlns:a16="http://schemas.microsoft.com/office/drawing/2014/main" id="{CFA768DC-F7C8-3A8C-BEDE-497B6E896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9788" y="579438"/>
            <a:ext cx="38862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ru-RU" sz="1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200">
                <a:solidFill>
                  <a:srgbClr val="FFFFFF"/>
                </a:solidFill>
              </a:rPr>
              <a:t> 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ru-RU" sz="1400"/>
              <a:t>Adare et. al. (PHENIX)   </a:t>
            </a:r>
            <a:r>
              <a:rPr lang="en-US" altLang="ru-RU" sz="1400">
                <a:solidFill>
                  <a:srgbClr val="FFFFFF"/>
                </a:solidFill>
                <a:hlinkClick r:id="rId10"/>
              </a:rPr>
              <a:t>arXiv:1410.2559</a:t>
            </a:r>
            <a:r>
              <a:rPr lang="en-US" altLang="ru-RU" sz="140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1CB65AC-09AF-AB58-7FEF-4EB42CD961A9}"/>
              </a:ext>
            </a:extLst>
          </p:cNvPr>
          <p:cNvSpPr/>
          <p:nvPr/>
        </p:nvSpPr>
        <p:spPr>
          <a:xfrm>
            <a:off x="5105400" y="2133600"/>
            <a:ext cx="280988" cy="569913"/>
          </a:xfrm>
          <a:prstGeom prst="ellipse">
            <a:avLst/>
          </a:prstGeom>
          <a:solidFill>
            <a:srgbClr val="FFFF66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3A0FA21-240D-4A2E-B71F-5C1BADBAF168}"/>
              </a:ext>
            </a:extLst>
          </p:cNvPr>
          <p:cNvSpPr/>
          <p:nvPr/>
        </p:nvSpPr>
        <p:spPr>
          <a:xfrm>
            <a:off x="7000875" y="3048000"/>
            <a:ext cx="238125" cy="569913"/>
          </a:xfrm>
          <a:prstGeom prst="ellipse">
            <a:avLst/>
          </a:prstGeom>
          <a:solidFill>
            <a:srgbClr val="FFFF66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Rectangle 2">
            <a:extLst>
              <a:ext uri="{FF2B5EF4-FFF2-40B4-BE49-F238E27FC236}">
                <a16:creationId xmlns:a16="http://schemas.microsoft.com/office/drawing/2014/main" id="{687067F7-88E9-5E0B-79BD-9E440A127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" y="152400"/>
            <a:ext cx="8745538" cy="533400"/>
          </a:xfrm>
          <a:prstGeom prst="rect">
            <a:avLst/>
          </a:prstGeom>
          <a:solidFill>
            <a:schemeClr val="accent1"/>
          </a:solidFill>
          <a:ln>
            <a:solidFill>
              <a:srgbClr val="99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Interferometry as a susceptibility probe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8" grpId="0" animBg="1"/>
      <p:bldP spid="2" grpId="0"/>
      <p:bldP spid="15" grpId="0"/>
      <p:bldP spid="3" grpId="0" animBg="1"/>
      <p:bldP spid="18" grpId="0" animBg="1"/>
      <p:bldP spid="6" grpId="0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Slide Number Placeholder 5">
            <a:extLst>
              <a:ext uri="{FF2B5EF4-FFF2-40B4-BE49-F238E27FC236}">
                <a16:creationId xmlns:a16="http://schemas.microsoft.com/office/drawing/2014/main" id="{52FEFF9C-B945-28BF-DEEC-F8A59645B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400" y="6408738"/>
            <a:ext cx="479425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A6FA31-D265-4198-BCAF-2F112EE9BFA8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6435" name="Rectangle 4">
            <a:extLst>
              <a:ext uri="{FF2B5EF4-FFF2-40B4-BE49-F238E27FC236}">
                <a16:creationId xmlns:a16="http://schemas.microsoft.com/office/drawing/2014/main" id="{3227A65A-5FC6-692C-B5C3-2320E1D24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6436" name="Rectangle 5">
            <a:extLst>
              <a:ext uri="{FF2B5EF4-FFF2-40B4-BE49-F238E27FC236}">
                <a16:creationId xmlns:a16="http://schemas.microsoft.com/office/drawing/2014/main" id="{A83D4246-FAA6-C167-C932-3369C3C28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6437" name="Rectangle 6">
            <a:extLst>
              <a:ext uri="{FF2B5EF4-FFF2-40B4-BE49-F238E27FC236}">
                <a16:creationId xmlns:a16="http://schemas.microsoft.com/office/drawing/2014/main" id="{13CB2C5F-E0BB-1355-6768-1552AA9748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6438" name="Rectangle 7">
            <a:extLst>
              <a:ext uri="{FF2B5EF4-FFF2-40B4-BE49-F238E27FC236}">
                <a16:creationId xmlns:a16="http://schemas.microsoft.com/office/drawing/2014/main" id="{015ED591-6345-7D89-1847-1A87DE6D0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6439" name="Rectangle 8">
            <a:extLst>
              <a:ext uri="{FF2B5EF4-FFF2-40B4-BE49-F238E27FC236}">
                <a16:creationId xmlns:a16="http://schemas.microsoft.com/office/drawing/2014/main" id="{98D8AFC3-7774-8A32-316F-CC4980A8E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679102-45D6-340E-6559-98FB223F9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" y="4473159"/>
            <a:ext cx="636874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data validate the expected patterns for Finite-Size Effects</a:t>
            </a:r>
            <a:endParaRPr kumimoji="0" lang="en-US" altLang="ru-RU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Max values </a:t>
            </a:r>
            <a:r>
              <a:rPr kumimoji="0" lang="en-US" alt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decrease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with </a:t>
            </a:r>
            <a:r>
              <a:rPr kumimoji="0" lang="en-US" alt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decreasing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system size 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Peak positions </a:t>
            </a:r>
            <a:r>
              <a:rPr kumimoji="0" lang="en-US" alt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shift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with </a:t>
            </a:r>
            <a:r>
              <a:rPr kumimoji="0" lang="en-US" alt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decreasing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system size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Widths increase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with </a:t>
            </a:r>
            <a:r>
              <a:rPr kumimoji="0" lang="en-US" altLang="ru-RU" sz="2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decreasing</a:t>
            </a: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system size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46441" name="Picture 2">
            <a:extLst>
              <a:ext uri="{FF2B5EF4-FFF2-40B4-BE49-F238E27FC236}">
                <a16:creationId xmlns:a16="http://schemas.microsoft.com/office/drawing/2014/main" id="{701F2608-CF18-7572-AEE9-A0FE07D8F9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186002"/>
            <a:ext cx="6354200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75C47FD-50E7-F48C-197D-80CD268E3F8C}"/>
              </a:ext>
            </a:extLst>
          </p:cNvPr>
          <p:cNvCxnSpPr>
            <a:cxnSpLocks/>
          </p:cNvCxnSpPr>
          <p:nvPr/>
        </p:nvCxnSpPr>
        <p:spPr>
          <a:xfrm>
            <a:off x="946150" y="1833563"/>
            <a:ext cx="5470040" cy="685007"/>
          </a:xfrm>
          <a:prstGeom prst="straightConnector1">
            <a:avLst/>
          </a:prstGeom>
          <a:ln w="190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6BAEAB5-4C45-443E-CE75-00ECD0B6B1F5}"/>
              </a:ext>
            </a:extLst>
          </p:cNvPr>
          <p:cNvCxnSpPr/>
          <p:nvPr/>
        </p:nvCxnSpPr>
        <p:spPr>
          <a:xfrm>
            <a:off x="1203325" y="2200275"/>
            <a:ext cx="185738" cy="0"/>
          </a:xfrm>
          <a:prstGeom prst="straightConnector1">
            <a:avLst/>
          </a:prstGeom>
          <a:ln>
            <a:solidFill>
              <a:srgbClr val="FB152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E7A73B6-60F7-9CC0-494D-D43EF73FCB2B}"/>
              </a:ext>
            </a:extLst>
          </p:cNvPr>
          <p:cNvCxnSpPr/>
          <p:nvPr/>
        </p:nvCxnSpPr>
        <p:spPr>
          <a:xfrm>
            <a:off x="2622550" y="2249488"/>
            <a:ext cx="185738" cy="0"/>
          </a:xfrm>
          <a:prstGeom prst="straightConnector1">
            <a:avLst/>
          </a:prstGeom>
          <a:ln>
            <a:solidFill>
              <a:srgbClr val="FB152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0E2A6AF-AF51-1AC0-3165-AC256F973AEF}"/>
              </a:ext>
            </a:extLst>
          </p:cNvPr>
          <p:cNvCxnSpPr/>
          <p:nvPr/>
        </p:nvCxnSpPr>
        <p:spPr>
          <a:xfrm>
            <a:off x="3994150" y="2366963"/>
            <a:ext cx="185738" cy="0"/>
          </a:xfrm>
          <a:prstGeom prst="straightConnector1">
            <a:avLst/>
          </a:prstGeom>
          <a:ln>
            <a:solidFill>
              <a:srgbClr val="FB152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9AA6EFF-D4A3-88D7-E937-2FD307BD2F5D}"/>
              </a:ext>
            </a:extLst>
          </p:cNvPr>
          <p:cNvCxnSpPr/>
          <p:nvPr/>
        </p:nvCxnSpPr>
        <p:spPr>
          <a:xfrm>
            <a:off x="5365750" y="2611438"/>
            <a:ext cx="185738" cy="0"/>
          </a:xfrm>
          <a:prstGeom prst="straightConnector1">
            <a:avLst/>
          </a:prstGeom>
          <a:ln>
            <a:solidFill>
              <a:srgbClr val="FB152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449" name="TextBox 1">
            <a:extLst>
              <a:ext uri="{FF2B5EF4-FFF2-40B4-BE49-F238E27FC236}">
                <a16:creationId xmlns:a16="http://schemas.microsoft.com/office/drawing/2014/main" id="{D87E0603-67E1-1E66-A037-44B2EBA5F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0" y="609600"/>
            <a:ext cx="31083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Data from L. Adamczyk et al. (STAR)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Phys.Rev. C92 (2015) 1, 014904 </a:t>
            </a:r>
          </a:p>
        </p:txBody>
      </p:sp>
      <p:sp>
        <p:nvSpPr>
          <p:cNvPr id="146450" name="Rectangle 4">
            <a:extLst>
              <a:ext uri="{FF2B5EF4-FFF2-40B4-BE49-F238E27FC236}">
                <a16:creationId xmlns:a16="http://schemas.microsoft.com/office/drawing/2014/main" id="{E61C3A65-F0D7-61A2-47B5-8F4552760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225" y="622300"/>
            <a:ext cx="33210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Roy A. Lacey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Phys.Rev.Lett. 114 (2015) 14, 142301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30C3BC-6A7D-4C7D-6FB7-4A4960BE9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338" y="2738437"/>
            <a:ext cx="9255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Large 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4C5A3B-7A65-1D7A-86DD-D3F845832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015" y="3263901"/>
            <a:ext cx="8921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small L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AB5DA88F-A8B9-01B0-2AA2-1E0A0CED4656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298481" y="76200"/>
            <a:ext cx="8746331" cy="533400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solidFill>
              <a:srgbClr val="99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C0DCA73A-2CC4-69C3-4F83-8CDEE4F372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067" y="2998134"/>
            <a:ext cx="2064212" cy="288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2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High-energy heavy-ion 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reaction data</a:t>
            </a:r>
            <a:endParaRPr kumimoji="0" lang="ru-RU" sz="34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83569" y="704265"/>
            <a:ext cx="8952927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Galactic Cosmic Rays composed of  nuclei (protons, … up to Fe) and E/A up to 50 GeV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These high-energy particles create cascades of hundreds of secondary, etc. particles 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489"/>
            <a:ext cx="953566" cy="46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8737600" y="6605413"/>
            <a:ext cx="442912" cy="207963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F4F5ED-7DA9-45DB-9F76-BD4CE138C7B3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139170" y="4052535"/>
            <a:ext cx="9004830" cy="159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Cosmic rays are a serious concern to astronauts, electronics, and spacecraft.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damage is proportional to Z</a:t>
            </a:r>
            <a:r>
              <a:rPr kumimoji="0" lang="en-US" altLang="ru-RU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therefore the component due to ions is important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Damage from secondary production of p, d, t, </a:t>
            </a:r>
            <a:r>
              <a:rPr kumimoji="0" lang="en-US" altLang="ru-RU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alt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He, and </a:t>
            </a:r>
            <a:r>
              <a:rPr kumimoji="0" lang="en-US" altLang="ru-RU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alt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 is also significant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Need input information for transport codes for shielding applications (Geant-4, </a:t>
            </a:r>
            <a:r>
              <a:rPr kumimoji="0" lang="en-US" altLang="ru-RU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Fluka</a:t>
            </a:r>
            <a:r>
              <a:rPr kumimoji="0" lang="en-US" alt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PHITS, etc.):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7784" y="1477779"/>
            <a:ext cx="3096344" cy="2738644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07504" y="5784403"/>
            <a:ext cx="90604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total, elastic/reaction cross section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particle multiplicities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coellecense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parameters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outgoing particle distributions: d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N/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dEdΩ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2836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0"/>
            <a:ext cx="9144000" cy="6155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High energy heavy ion reaction data</a:t>
            </a:r>
            <a:endParaRPr kumimoji="0" lang="ru-RU" sz="34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704550"/>
            <a:ext cx="84903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NICA can deliver different ion beam species and energies: 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489"/>
            <a:ext cx="953566" cy="46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8737600" y="6605413"/>
            <a:ext cx="442912" cy="207963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F4F5ED-7DA9-45DB-9F76-BD4CE138C7B3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347956" y="4721019"/>
            <a:ext cx="4248473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3238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MPD has excellent light fragment identification capabilities in a wide rapidity range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altLang="ru-RU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unique capability of the MPD</a:t>
            </a:r>
            <a:r>
              <a:rPr kumimoji="0" lang="en-US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in the NICA energy range</a:t>
            </a:r>
            <a:endParaRPr kumimoji="0" lang="en-US" altLang="ru-RU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-36512" y="1382903"/>
            <a:ext cx="84903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 data exist for projectile energies &gt; 3 GeV/n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74626" y="1020020"/>
            <a:ext cx="90604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Targets of interest (</a:t>
            </a:r>
            <a:r>
              <a:rPr kumimoji="0" lang="en-US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 = astronaut, Si = electronics, Al = spacecraft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+ </a:t>
            </a:r>
            <a:r>
              <a:rPr kumimoji="0" lang="en-US" alt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He, C, O, Si, Fe, etc.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4287" y="2206378"/>
            <a:ext cx="3230769" cy="2160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61070" y="1837046"/>
            <a:ext cx="2822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/dx vs momentum in TPC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36096" y="1907540"/>
            <a:ext cx="2632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r>
              <a:rPr kumimoji="0" lang="en-US" altLang="ru-RU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vs. momentum in TOF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986381" y="2276872"/>
            <a:ext cx="3224789" cy="4425330"/>
            <a:chOff x="4986381" y="2388045"/>
            <a:chExt cx="3224789" cy="4425330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86381" y="2388045"/>
              <a:ext cx="3224789" cy="216000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87114" y="4585654"/>
              <a:ext cx="3217145" cy="22277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51920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7080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Summary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96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489"/>
            <a:ext cx="953566" cy="46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8737600" y="6605413"/>
            <a:ext cx="442912" cy="207963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F4F5ED-7DA9-45DB-9F76-BD4CE138C7B3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836712"/>
            <a:ext cx="6096000" cy="27371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stomShape 2"/>
              <p:cNvSpPr/>
              <p:nvPr/>
            </p:nvSpPr>
            <p:spPr>
              <a:xfrm>
                <a:off x="417487" y="3702503"/>
                <a:ext cx="8568952" cy="2711544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0" tIns="0" rIns="0" bIns="0">
                <a:noAutofit/>
              </a:bodyPr>
              <a:lstStyle/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v"/>
                  <a:tabLst/>
                  <a:defRPr/>
                </a:pPr>
                <a:r>
                  <a:rPr kumimoji="0" lang="en-US" sz="16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NICA open unique opportunities for the exploration of the properties of dense nuclear matter. Complementary energy range,  large discovery potential.</a:t>
                </a:r>
                <a:endParaRPr kumimoji="0" lang="ru-RU" sz="16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v"/>
                  <a:tabLst/>
                  <a:defRPr/>
                </a:pPr>
                <a:r>
                  <a:rPr kumimoji="0" lang="en-US" sz="16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Preparation of the MPD detector and experimental program is ongoing, all activities are continued</a:t>
                </a: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v"/>
                  <a:tabLst/>
                  <a:defRPr/>
                </a:pPr>
                <a:r>
                  <a:rPr kumimoji="0" lang="en-US" sz="16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All components of the MPD 1-st stage detector are in advanced state of production</a:t>
                </a: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v"/>
                  <a:tabLst/>
                  <a:defRPr/>
                </a:pPr>
                <a:r>
                  <a:rPr kumimoji="0" lang="en-US" sz="16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Commissioning of the MPD Stage-I detector is expected in 2023</a:t>
                </a: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v"/>
                  <a:tabLst/>
                  <a:defRPr/>
                </a:pPr>
                <a:r>
                  <a:rPr kumimoji="0" lang="en-US" sz="16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Start of data t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1600" b="0" i="0" u="none" strike="noStrike" kern="1200" cap="none" spc="-1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aking</a:t>
                </a:r>
                <a:r>
                  <a:rPr kumimoji="0" lang="en-US" sz="16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with BiBi@9.2 in 2024</a:t>
                </a: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v"/>
                  <a:tabLst/>
                  <a:defRPr/>
                </a:pPr>
                <a:r>
                  <a:rPr lang="en-US" sz="1600" spc="-1" noProof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BM@N 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first physics run with </a:t>
                </a:r>
                <a:r>
                  <a:rPr lang="en-US" sz="16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+</a:t>
                </a: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CsI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kumimoji="0" lang="en-US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𝑵𝑵</m:t>
                            </m:r>
                          </m:sub>
                        </m:sSub>
                      </m:e>
                    </m:rad>
                  </m:oMath>
                </a14:m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= 2.3-3.3 GeV) – </a:t>
                </a:r>
                <a:r>
                  <a:rPr lang="en-US" sz="16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November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2022</a:t>
                </a:r>
                <a:endParaRPr kumimoji="0" lang="en-US" sz="16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285750" marR="0" lvl="0" indent="-285750" algn="l" defTabSz="914400" rtl="0" eaLnBrk="1" fontAlgn="base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Char char="v"/>
                  <a:tabLst/>
                  <a:defRPr/>
                </a:pPr>
                <a:r>
                  <a:rPr kumimoji="0" lang="en-US" sz="1600" b="0" i="0" u="none" strike="noStrike" kern="1200" cap="none" spc="-1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Further program will be driven by the physics demands and NICA capabilities</a:t>
                </a:r>
              </a:p>
            </p:txBody>
          </p:sp>
        </mc:Choice>
        <mc:Fallback xmlns="">
          <p:sp>
            <p:nvSpPr>
              <p:cNvPr id="9" name="CustomShap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87" y="3702503"/>
                <a:ext cx="8568952" cy="2711544"/>
              </a:xfrm>
              <a:prstGeom prst="rect">
                <a:avLst/>
              </a:prstGeom>
              <a:blipFill>
                <a:blip r:embed="rId4"/>
                <a:stretch>
                  <a:fillRect l="-1351" t="-2247" b="-10562"/>
                </a:stretch>
              </a:blipFill>
              <a:ln w="0">
                <a:noFill/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4858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CustomShape 3"/>
          <p:cNvSpPr/>
          <p:nvPr/>
        </p:nvSpPr>
        <p:spPr>
          <a:xfrm>
            <a:off x="395535" y="3654205"/>
            <a:ext cx="4240454" cy="303391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27" tIns="30613" rIns="61227" bIns="30613"/>
          <a:lstStyle/>
          <a:p>
            <a:pPr>
              <a:defRPr/>
            </a:pPr>
            <a:r>
              <a:rPr lang="pl-PL" sz="952" b="1" i="1" spc="-1" dirty="0">
                <a:solidFill>
                  <a:srgbClr val="0000FF"/>
                </a:solidFill>
                <a:ea typeface="ＭＳ Ｐゴシック"/>
              </a:rPr>
              <a:t>Joint Institute for Nuclear Research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952" i="1" spc="-1" dirty="0">
              <a:solidFill>
                <a:srgbClr val="000090"/>
              </a:solidFill>
              <a:ea typeface="ＭＳ Ｐゴシック"/>
            </a:endParaRPr>
          </a:p>
          <a:p>
            <a:pPr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AANL, Yerevan,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 Armenia;</a:t>
            </a:r>
            <a:endParaRPr lang="en-US" sz="952" spc="-1" dirty="0">
              <a:latin typeface="Arial"/>
            </a:endParaRPr>
          </a:p>
          <a:p>
            <a:pPr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University of Plovdiv,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Bulgaria;</a:t>
            </a:r>
            <a:endParaRPr lang="en-US" sz="952" spc="-1" dirty="0">
              <a:latin typeface="Arial"/>
            </a:endParaRPr>
          </a:p>
          <a:p>
            <a:pPr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Tsinghua University, Beijing,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China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  <a:p>
            <a:pPr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USTC, Hefei,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China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  <a:p>
            <a:pPr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Huzhou University, Huizhou,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China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  <a:p>
            <a:pPr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Institute of Nuclear and Applied Physics, CAS, Shanghai,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China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 </a:t>
            </a:r>
            <a:endParaRPr lang="en-US" sz="952" spc="-1" dirty="0">
              <a:latin typeface="Arial"/>
            </a:endParaRPr>
          </a:p>
          <a:p>
            <a:pPr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Central China Normal University,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China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  <a:p>
            <a:pPr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Shandong University, Shandong,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China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 </a:t>
            </a:r>
            <a:endParaRPr lang="en-US" sz="952" i="1" spc="-1" dirty="0">
              <a:solidFill>
                <a:srgbClr val="000090"/>
              </a:solidFill>
              <a:ea typeface="ＭＳ Ｐゴシック"/>
            </a:endParaRPr>
          </a:p>
          <a:p>
            <a:pPr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IHEP, Beijing,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China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  <a:p>
            <a:pPr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University of South China,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China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  <a:p>
            <a:pPr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Three Gorges University,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China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  <a:p>
            <a:pPr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Institute of Modern Physics of CAS, Lanzhou,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China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  <a:p>
            <a:pPr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Tbilisi State University, Tbilisi,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Georgia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  <a:p>
            <a:pPr>
              <a:defRPr/>
            </a:pPr>
            <a:r>
              <a:rPr lang="pl-PL" sz="952" i="1" spc="-1" dirty="0">
                <a:solidFill>
                  <a:srgbClr val="000080"/>
                </a:solidFill>
                <a:ea typeface="ＭＳ Ｐゴシック"/>
              </a:rPr>
              <a:t>FCFM-BUAP (</a:t>
            </a:r>
            <a:r>
              <a:rPr lang="en-US" sz="952" i="1" spc="-1" dirty="0">
                <a:solidFill>
                  <a:srgbClr val="000080"/>
                </a:solidFill>
                <a:ea typeface="ＭＳ Ｐゴシック"/>
              </a:rPr>
              <a:t>H</a:t>
            </a:r>
            <a:r>
              <a:rPr lang="pl-PL" sz="952" i="1" spc="-1" dirty="0">
                <a:solidFill>
                  <a:srgbClr val="000080"/>
                </a:solidFill>
                <a:ea typeface="ＭＳ Ｐゴシック"/>
              </a:rPr>
              <a:t>eber</a:t>
            </a:r>
            <a:r>
              <a:rPr lang="en-US" sz="952" i="1" spc="-1" dirty="0">
                <a:solidFill>
                  <a:srgbClr val="000080"/>
                </a:solidFill>
                <a:ea typeface="ＭＳ Ｐゴシック"/>
              </a:rPr>
              <a:t> </a:t>
            </a:r>
            <a:r>
              <a:rPr lang="pl-PL" sz="952" i="1" spc="-1" dirty="0">
                <a:solidFill>
                  <a:srgbClr val="000080"/>
                </a:solidFill>
                <a:ea typeface="ＭＳ Ｐゴシック"/>
              </a:rPr>
              <a:t>Zepeda) Puebla, </a:t>
            </a:r>
            <a:r>
              <a:rPr lang="pl-PL" sz="952" b="1" i="1" spc="-1" dirty="0">
                <a:solidFill>
                  <a:srgbClr val="000080"/>
                </a:solidFill>
                <a:ea typeface="ＭＳ Ｐゴシック"/>
              </a:rPr>
              <a:t>Mexico</a:t>
            </a:r>
            <a:r>
              <a:rPr lang="pl-PL" sz="952" i="1" spc="-1" dirty="0">
                <a:solidFill>
                  <a:srgbClr val="00008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  <a:p>
            <a:pPr>
              <a:defRPr/>
            </a:pPr>
            <a:r>
              <a:rPr lang="pl-PL" sz="952" i="1" spc="-1" dirty="0">
                <a:solidFill>
                  <a:srgbClr val="000080"/>
                </a:solidFill>
                <a:ea typeface="ＭＳ Ｐゴシック"/>
              </a:rPr>
              <a:t>FC-UCOL (Maria Elena Tejeda), Colima, </a:t>
            </a:r>
            <a:r>
              <a:rPr lang="pl-PL" sz="952" b="1" i="1" spc="-1" dirty="0">
                <a:solidFill>
                  <a:srgbClr val="000080"/>
                </a:solidFill>
                <a:ea typeface="ＭＳ Ｐゴシック"/>
              </a:rPr>
              <a:t>Mexico</a:t>
            </a:r>
            <a:r>
              <a:rPr lang="pl-PL" sz="952" i="1" spc="-1" dirty="0">
                <a:solidFill>
                  <a:srgbClr val="00008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  <a:p>
            <a:pPr>
              <a:defRPr/>
            </a:pPr>
            <a:r>
              <a:rPr lang="pl-PL" sz="952" i="1" spc="-1" dirty="0">
                <a:solidFill>
                  <a:srgbClr val="000080"/>
                </a:solidFill>
                <a:ea typeface="ＭＳ Ｐゴシック"/>
              </a:rPr>
              <a:t>FCFM-UAS (Isabel Dominguez), Culiac</a:t>
            </a:r>
            <a:r>
              <a:rPr lang="pl-PL" sz="952" i="1" spc="-1" dirty="0">
                <a:solidFill>
                  <a:srgbClr val="000080"/>
                </a:solidFill>
                <a:ea typeface="Calibri"/>
              </a:rPr>
              <a:t>á</a:t>
            </a:r>
            <a:r>
              <a:rPr lang="pl-PL" sz="952" i="1" spc="-1" dirty="0">
                <a:solidFill>
                  <a:srgbClr val="000080"/>
                </a:solidFill>
                <a:ea typeface="ＭＳ Ｐゴシック"/>
              </a:rPr>
              <a:t>n, </a:t>
            </a:r>
            <a:r>
              <a:rPr lang="pl-PL" sz="952" b="1" i="1" spc="-1" dirty="0">
                <a:solidFill>
                  <a:srgbClr val="000080"/>
                </a:solidFill>
                <a:ea typeface="ＭＳ Ｐゴシック"/>
              </a:rPr>
              <a:t>Mexico</a:t>
            </a:r>
            <a:r>
              <a:rPr lang="pl-PL" sz="952" i="1" spc="-1" dirty="0">
                <a:solidFill>
                  <a:srgbClr val="00008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  <a:p>
            <a:pPr>
              <a:defRPr/>
            </a:pPr>
            <a:r>
              <a:rPr lang="pl-PL" sz="952" i="1" spc="-1" dirty="0">
                <a:solidFill>
                  <a:srgbClr val="000080"/>
                </a:solidFill>
                <a:ea typeface="ＭＳ Ｐゴシック"/>
              </a:rPr>
              <a:t>ICN-UNAM (Alejandro Ayala), Mexico City, </a:t>
            </a:r>
            <a:r>
              <a:rPr lang="pl-PL" sz="952" b="1" i="1" spc="-1" dirty="0">
                <a:solidFill>
                  <a:srgbClr val="000080"/>
                </a:solidFill>
                <a:ea typeface="ＭＳ Ｐゴシック"/>
              </a:rPr>
              <a:t>Mexico</a:t>
            </a:r>
            <a:r>
              <a:rPr lang="pl-PL" sz="952" i="1" spc="-1" dirty="0">
                <a:solidFill>
                  <a:srgbClr val="00008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  <a:p>
            <a:pPr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Institute of Applied Physics, Chisinev,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Moldova</a:t>
            </a:r>
            <a:r>
              <a:rPr lang="en-US" sz="952" i="1" spc="-1" dirty="0">
                <a:solidFill>
                  <a:srgbClr val="000090"/>
                </a:solidFill>
                <a:ea typeface="ＭＳ Ｐゴシック"/>
              </a:rPr>
              <a:t>; </a:t>
            </a:r>
          </a:p>
          <a:p>
            <a:pPr>
              <a:defRPr/>
            </a:pPr>
            <a:r>
              <a:rPr lang="en-US" sz="952" i="1" spc="-1" dirty="0">
                <a:solidFill>
                  <a:srgbClr val="000090"/>
                </a:solidFill>
                <a:ea typeface="ＭＳ Ｐゴシック"/>
              </a:rPr>
              <a:t>Institute of Physics and Technology, </a:t>
            </a:r>
            <a:r>
              <a:rPr lang="en-US" sz="952" b="1" i="1" spc="-1" dirty="0">
                <a:solidFill>
                  <a:srgbClr val="000090"/>
                </a:solidFill>
                <a:ea typeface="ＭＳ Ｐゴシック"/>
              </a:rPr>
              <a:t>Mongolia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</p:txBody>
      </p:sp>
      <p:sp>
        <p:nvSpPr>
          <p:cNvPr id="503" name="CustomShape 4"/>
          <p:cNvSpPr/>
          <p:nvPr/>
        </p:nvSpPr>
        <p:spPr>
          <a:xfrm>
            <a:off x="5435378" y="4783318"/>
            <a:ext cx="3317840" cy="19048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27" tIns="30613" rIns="61227" bIns="30613"/>
          <a:lstStyle/>
          <a:p>
            <a:pPr algn="r"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Belgorod National Research University,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Russia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  <a:p>
            <a:pPr algn="r"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INR RAS, Moscow,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Russia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  <a:p>
            <a:pPr algn="r"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MEPhI, Moscow,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Russia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  <a:p>
            <a:pPr algn="r"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Moscow Institute of Science and Technology,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Russia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  <a:p>
            <a:pPr algn="r"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North Osetian State University,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Russia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  <a:p>
            <a:pPr algn="r"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NRC Kurchatov Institute, ITEP,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Russia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  <a:p>
            <a:pPr algn="r"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Kurchatov Institute, Moscow,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Russia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  <a:p>
            <a:pPr algn="r"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St. Petersburg State University,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Russia;</a:t>
            </a:r>
            <a:endParaRPr lang="en-US" sz="952" spc="-1" dirty="0">
              <a:latin typeface="Arial"/>
            </a:endParaRPr>
          </a:p>
          <a:p>
            <a:pPr algn="r"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 SINP, Moscow, 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Russia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952" spc="-1" dirty="0">
              <a:latin typeface="Arial"/>
            </a:endParaRPr>
          </a:p>
          <a:p>
            <a:pPr algn="r">
              <a:defRPr/>
            </a:pP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PNPI, Gatchina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, Russia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952" i="1" spc="-1" dirty="0">
              <a:solidFill>
                <a:srgbClr val="000090"/>
              </a:solidFill>
              <a:ea typeface="ＭＳ Ｐゴシック"/>
            </a:endParaRPr>
          </a:p>
          <a:p>
            <a:pPr algn="r">
              <a:defRPr/>
            </a:pPr>
            <a:r>
              <a:rPr lang="en-US" sz="952" i="1" spc="-1" dirty="0" err="1">
                <a:solidFill>
                  <a:srgbClr val="000090"/>
                </a:solidFill>
                <a:ea typeface="ＭＳ Ｐゴシック"/>
              </a:rPr>
              <a:t>Vinča</a:t>
            </a:r>
            <a:r>
              <a:rPr lang="en-US" sz="952" i="1" spc="-1" dirty="0">
                <a:solidFill>
                  <a:srgbClr val="000090"/>
                </a:solidFill>
                <a:ea typeface="ＭＳ Ｐゴシック"/>
              </a:rPr>
              <a:t> Institute of Nuclear Sciences</a:t>
            </a:r>
            <a:r>
              <a:rPr lang="pl-PL" sz="952" b="1" i="1" spc="-1" dirty="0">
                <a:solidFill>
                  <a:srgbClr val="000090"/>
                </a:solidFill>
                <a:ea typeface="ＭＳ Ｐゴシック"/>
              </a:rPr>
              <a:t>, </a:t>
            </a:r>
            <a:r>
              <a:rPr lang="en-US" sz="952" b="1" i="1" spc="-1" dirty="0">
                <a:solidFill>
                  <a:srgbClr val="000090"/>
                </a:solidFill>
                <a:ea typeface="ＭＳ Ｐゴシック"/>
              </a:rPr>
              <a:t>Serbia</a:t>
            </a:r>
            <a:r>
              <a:rPr lang="pl-PL" sz="952" i="1" spc="-1" dirty="0">
                <a:solidFill>
                  <a:srgbClr val="000090"/>
                </a:solidFill>
                <a:ea typeface="ＭＳ Ｐゴシック"/>
              </a:rPr>
              <a:t>;</a:t>
            </a:r>
            <a:endParaRPr lang="en-US" sz="952" spc="-1" dirty="0"/>
          </a:p>
          <a:p>
            <a:pPr algn="r">
              <a:defRPr/>
            </a:pPr>
            <a:r>
              <a:rPr lang="en-US" sz="952" i="1" spc="-1" dirty="0" err="1">
                <a:solidFill>
                  <a:srgbClr val="000090"/>
                </a:solidFill>
                <a:ea typeface="ＭＳ Ｐゴシック"/>
              </a:rPr>
              <a:t>Pavol</a:t>
            </a:r>
            <a:r>
              <a:rPr lang="en-US" sz="952" i="1" spc="-1" dirty="0">
                <a:solidFill>
                  <a:srgbClr val="000090"/>
                </a:solidFill>
                <a:ea typeface="ＭＳ Ｐゴシック"/>
              </a:rPr>
              <a:t> </a:t>
            </a:r>
            <a:r>
              <a:rPr lang="en-US" sz="952" i="1" spc="-1" dirty="0" err="1">
                <a:solidFill>
                  <a:srgbClr val="000090"/>
                </a:solidFill>
                <a:ea typeface="ＭＳ Ｐゴシック"/>
              </a:rPr>
              <a:t>Jozef</a:t>
            </a:r>
            <a:r>
              <a:rPr lang="en-US" sz="952" i="1" spc="-1" dirty="0">
                <a:solidFill>
                  <a:srgbClr val="000090"/>
                </a:solidFill>
                <a:ea typeface="ＭＳ Ｐゴシック"/>
              </a:rPr>
              <a:t> </a:t>
            </a:r>
            <a:r>
              <a:rPr lang="en-US" sz="952" i="1" spc="-1" dirty="0" err="1">
                <a:solidFill>
                  <a:srgbClr val="000090"/>
                </a:solidFill>
                <a:ea typeface="ＭＳ Ｐゴシック"/>
              </a:rPr>
              <a:t>Šafárik</a:t>
            </a:r>
            <a:r>
              <a:rPr lang="en-US" sz="952" i="1" spc="-1" dirty="0">
                <a:solidFill>
                  <a:srgbClr val="000090"/>
                </a:solidFill>
                <a:ea typeface="ＭＳ Ｐゴシック"/>
              </a:rPr>
              <a:t> University, </a:t>
            </a:r>
            <a:r>
              <a:rPr lang="en-US" sz="952" i="1" spc="-1" dirty="0" err="1">
                <a:solidFill>
                  <a:srgbClr val="000090"/>
                </a:solidFill>
                <a:ea typeface="ＭＳ Ｐゴシック"/>
              </a:rPr>
              <a:t>Košice</a:t>
            </a:r>
            <a:r>
              <a:rPr lang="en-US" sz="952" i="1" spc="-1" dirty="0">
                <a:solidFill>
                  <a:srgbClr val="000090"/>
                </a:solidFill>
                <a:ea typeface="ＭＳ Ｐゴシック"/>
              </a:rPr>
              <a:t>, </a:t>
            </a:r>
            <a:r>
              <a:rPr lang="en-US" sz="952" b="1" i="1" spc="-1" dirty="0">
                <a:solidFill>
                  <a:srgbClr val="000090"/>
                </a:solidFill>
                <a:ea typeface="ＭＳ Ｐゴシック"/>
              </a:rPr>
              <a:t>Slovakia</a:t>
            </a:r>
          </a:p>
          <a:p>
            <a:pPr algn="r">
              <a:defRPr/>
            </a:pPr>
            <a:endParaRPr lang="en-US" sz="952" spc="-1" dirty="0">
              <a:latin typeface="Arial"/>
            </a:endParaRPr>
          </a:p>
        </p:txBody>
      </p:sp>
      <p:sp>
        <p:nvSpPr>
          <p:cNvPr id="504" name="CustomShape 5"/>
          <p:cNvSpPr/>
          <p:nvPr/>
        </p:nvSpPr>
        <p:spPr>
          <a:xfrm>
            <a:off x="5682141" y="964825"/>
            <a:ext cx="3272602" cy="9108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27" tIns="30613" rIns="61227" bIns="30613"/>
          <a:lstStyle/>
          <a:p>
            <a:pPr algn="r">
              <a:defRPr/>
            </a:pPr>
            <a:endParaRPr lang="en-US" sz="952" spc="-1" dirty="0">
              <a:latin typeface="Arial"/>
            </a:endParaRPr>
          </a:p>
        </p:txBody>
      </p:sp>
      <p:sp>
        <p:nvSpPr>
          <p:cNvPr id="506" name="CustomShape 6"/>
          <p:cNvSpPr/>
          <p:nvPr/>
        </p:nvSpPr>
        <p:spPr>
          <a:xfrm>
            <a:off x="405855" y="1522479"/>
            <a:ext cx="4230135" cy="250337"/>
          </a:xfrm>
          <a:prstGeom prst="rect">
            <a:avLst/>
          </a:prstGeom>
          <a:solidFill>
            <a:srgbClr val="ECED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1227" tIns="30613" rIns="61227" bIns="30613">
            <a:spAutoFit/>
          </a:bodyPr>
          <a:lstStyle/>
          <a:p>
            <a:pPr>
              <a:defRPr/>
            </a:pPr>
            <a:r>
              <a:rPr lang="ru-RU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10</a:t>
            </a:r>
            <a:r>
              <a:rPr lang="pl-PL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 </a:t>
            </a:r>
            <a:r>
              <a:rPr lang="en-US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Countries</a:t>
            </a:r>
            <a:r>
              <a:rPr lang="pl-PL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, </a:t>
            </a:r>
            <a:r>
              <a:rPr lang="pl-PL" sz="1225" b="1" i="1" spc="-1" dirty="0">
                <a:solidFill>
                  <a:srgbClr val="FC0011"/>
                </a:solidFill>
                <a:latin typeface="Arial"/>
                <a:ea typeface="ＭＳ Ｐゴシック"/>
              </a:rPr>
              <a:t>&gt;</a:t>
            </a:r>
            <a:r>
              <a:rPr lang="en-US" sz="1225" b="1" i="1" spc="-1" dirty="0">
                <a:solidFill>
                  <a:srgbClr val="FC0011"/>
                </a:solidFill>
                <a:latin typeface="Arial"/>
                <a:ea typeface="ＭＳ Ｐゴシック"/>
              </a:rPr>
              <a:t>45</a:t>
            </a:r>
            <a:r>
              <a:rPr lang="pl-PL" sz="1225" b="1" i="1" spc="-1" dirty="0">
                <a:solidFill>
                  <a:srgbClr val="FC0011"/>
                </a:solidFill>
                <a:latin typeface="Arial"/>
                <a:ea typeface="ＭＳ Ｐゴシック"/>
              </a:rPr>
              <a:t>0</a:t>
            </a:r>
            <a:r>
              <a:rPr lang="en-US" sz="1225" b="1" i="1" spc="-1" dirty="0">
                <a:solidFill>
                  <a:srgbClr val="FC0011"/>
                </a:solidFill>
                <a:latin typeface="Arial"/>
                <a:ea typeface="ＭＳ Ｐゴシック"/>
              </a:rPr>
              <a:t> </a:t>
            </a:r>
            <a:r>
              <a:rPr lang="en-US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participants</a:t>
            </a:r>
            <a:r>
              <a:rPr lang="pl-PL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, </a:t>
            </a:r>
            <a:r>
              <a:rPr lang="pl-PL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3</a:t>
            </a:r>
            <a:r>
              <a:rPr lang="ru-RU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1</a:t>
            </a:r>
            <a:r>
              <a:rPr lang="pl-PL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 </a:t>
            </a:r>
            <a:r>
              <a:rPr lang="en-US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Institutes</a:t>
            </a:r>
            <a:r>
              <a:rPr lang="pl-PL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 and </a:t>
            </a:r>
            <a:r>
              <a:rPr lang="pl-PL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JINR</a:t>
            </a:r>
            <a:r>
              <a:rPr lang="pl-PL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 </a:t>
            </a:r>
            <a:endParaRPr lang="en-US" sz="1225" spc="-1" dirty="0">
              <a:latin typeface="Arial"/>
            </a:endParaRPr>
          </a:p>
        </p:txBody>
      </p:sp>
      <p:sp>
        <p:nvSpPr>
          <p:cNvPr id="507" name="CustomShape 7"/>
          <p:cNvSpPr/>
          <p:nvPr/>
        </p:nvSpPr>
        <p:spPr>
          <a:xfrm>
            <a:off x="405854" y="1926820"/>
            <a:ext cx="4230135" cy="1123653"/>
          </a:xfrm>
          <a:prstGeom prst="rect">
            <a:avLst/>
          </a:prstGeom>
          <a:solidFill>
            <a:srgbClr val="ECED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1227" tIns="30613" rIns="61227" bIns="30613">
            <a:spAutoFit/>
          </a:bodyPr>
          <a:lstStyle/>
          <a:p>
            <a:pPr>
              <a:defRPr/>
            </a:pPr>
            <a:r>
              <a:rPr lang="en-US" sz="1225" spc="-1" dirty="0">
                <a:solidFill>
                  <a:srgbClr val="000090"/>
                </a:solidFill>
                <a:latin typeface="Arial"/>
                <a:ea typeface="ＭＳ Ｐゴシック"/>
              </a:rPr>
              <a:t>	       </a:t>
            </a:r>
            <a:r>
              <a:rPr lang="en-US" sz="1400" b="1" u="sng" spc="-1" dirty="0">
                <a:solidFill>
                  <a:srgbClr val="000090"/>
                </a:solidFill>
                <a:latin typeface="Arial"/>
                <a:ea typeface="ＭＳ Ｐゴシック"/>
              </a:rPr>
              <a:t>Organization</a:t>
            </a:r>
          </a:p>
          <a:p>
            <a:pPr>
              <a:defRPr/>
            </a:pPr>
            <a:endParaRPr lang="en-US" sz="600" b="1" u="sng" spc="-1" dirty="0">
              <a:solidFill>
                <a:srgbClr val="000090"/>
              </a:solidFill>
              <a:latin typeface="Arial"/>
              <a:ea typeface="ＭＳ Ｐゴシック"/>
            </a:endParaRPr>
          </a:p>
          <a:p>
            <a:pPr>
              <a:defRPr/>
            </a:pPr>
            <a:r>
              <a:rPr lang="en-US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Acting Spokesperson</a:t>
            </a:r>
            <a:r>
              <a:rPr lang="pl-PL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:</a:t>
            </a:r>
            <a:r>
              <a:rPr lang="pl-PL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 </a:t>
            </a:r>
            <a:r>
              <a:rPr lang="en-US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	   Victor </a:t>
            </a:r>
            <a:r>
              <a:rPr lang="en-US" sz="1225" b="1" i="1" spc="-1" dirty="0" err="1">
                <a:solidFill>
                  <a:srgbClr val="000090"/>
                </a:solidFill>
                <a:latin typeface="Arial"/>
                <a:ea typeface="ＭＳ Ｐゴシック"/>
              </a:rPr>
              <a:t>Riabov</a:t>
            </a:r>
            <a:r>
              <a:rPr lang="pl-PL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 </a:t>
            </a:r>
            <a:endParaRPr lang="en-US" sz="1225" b="1" i="1" spc="-1" dirty="0">
              <a:solidFill>
                <a:srgbClr val="000090"/>
              </a:solidFill>
              <a:latin typeface="Arial"/>
              <a:ea typeface="ＭＳ Ｐゴシック"/>
            </a:endParaRPr>
          </a:p>
          <a:p>
            <a:pPr>
              <a:defRPr/>
            </a:pPr>
            <a:r>
              <a:rPr lang="en-US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Deputy</a:t>
            </a:r>
            <a:r>
              <a:rPr lang="pl-PL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 </a:t>
            </a:r>
            <a:r>
              <a:rPr lang="en-US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Spokesperson</a:t>
            </a:r>
            <a:r>
              <a:rPr lang="pl-PL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:</a:t>
            </a:r>
            <a:r>
              <a:rPr lang="pl-PL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 </a:t>
            </a:r>
            <a:r>
              <a:rPr lang="en-US" sz="1225" spc="-1" dirty="0">
                <a:latin typeface="Arial"/>
              </a:rPr>
              <a:t>	   </a:t>
            </a:r>
            <a:r>
              <a:rPr lang="pl-PL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Zebo Tang</a:t>
            </a:r>
            <a:endParaRPr lang="en-US" sz="1225" spc="-1" dirty="0">
              <a:latin typeface="Arial"/>
            </a:endParaRPr>
          </a:p>
          <a:p>
            <a:pPr>
              <a:defRPr/>
            </a:pPr>
            <a:r>
              <a:rPr lang="pl-PL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Inst</a:t>
            </a:r>
            <a:r>
              <a:rPr lang="en-US" sz="1225" i="1" spc="-1" dirty="0" err="1">
                <a:solidFill>
                  <a:srgbClr val="000090"/>
                </a:solidFill>
                <a:latin typeface="Arial"/>
                <a:ea typeface="ＭＳ Ｐゴシック"/>
              </a:rPr>
              <a:t>itutional</a:t>
            </a:r>
            <a:r>
              <a:rPr lang="pl-PL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 Board C</a:t>
            </a:r>
            <a:r>
              <a:rPr lang="en-US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hair</a:t>
            </a:r>
            <a:r>
              <a:rPr lang="pl-PL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:</a:t>
            </a:r>
            <a:r>
              <a:rPr lang="pl-PL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 </a:t>
            </a:r>
            <a:r>
              <a:rPr lang="en-US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	   Alejandro Ayala</a:t>
            </a:r>
            <a:endParaRPr lang="en-US" sz="1225" spc="-1" dirty="0">
              <a:latin typeface="Arial"/>
            </a:endParaRPr>
          </a:p>
          <a:p>
            <a:pPr>
              <a:defRPr/>
            </a:pPr>
            <a:r>
              <a:rPr lang="pl-PL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Project Manager: </a:t>
            </a:r>
            <a:r>
              <a:rPr lang="en-US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	   </a:t>
            </a:r>
            <a:r>
              <a:rPr lang="pl-PL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Slava Golovatyuk</a:t>
            </a:r>
            <a:endParaRPr lang="en-US" sz="1225" spc="-1" dirty="0">
              <a:latin typeface="Arial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" y="0"/>
            <a:ext cx="9143998" cy="6595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3400" b="1">
              <a:solidFill>
                <a:schemeClr val="accent2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13" name="Straight Arrow Connector 5"/>
          <p:cNvCxnSpPr/>
          <p:nvPr/>
        </p:nvCxnSpPr>
        <p:spPr>
          <a:xfrm flipV="1">
            <a:off x="1813393" y="169879"/>
            <a:ext cx="1092200" cy="609600"/>
          </a:xfrm>
          <a:prstGeom prst="straightConnector1">
            <a:avLst/>
          </a:prstGeom>
          <a:ln>
            <a:noFill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ustomShape 1"/>
          <p:cNvSpPr/>
          <p:nvPr/>
        </p:nvSpPr>
        <p:spPr>
          <a:xfrm>
            <a:off x="1" y="116632"/>
            <a:ext cx="9143998" cy="3809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3400" b="1" spc="-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400" b="1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ulti-</a:t>
            </a:r>
            <a:r>
              <a:rPr lang="en-US" sz="3400" b="1" spc="-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400" b="1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urpose </a:t>
            </a:r>
            <a:r>
              <a:rPr lang="en-US" sz="3400" b="1" spc="-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400" b="1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etector (MPD) Collaboration</a:t>
            </a:r>
            <a:endParaRPr lang="en-US" sz="34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ustomShape 6"/>
          <p:cNvSpPr/>
          <p:nvPr/>
        </p:nvSpPr>
        <p:spPr>
          <a:xfrm>
            <a:off x="3139858" y="826588"/>
            <a:ext cx="5597742" cy="438850"/>
          </a:xfrm>
          <a:prstGeom prst="rect">
            <a:avLst/>
          </a:prstGeom>
          <a:solidFill>
            <a:srgbClr val="ECED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61227" tIns="30613" rIns="61227" bIns="30613">
            <a:spAutoFit/>
          </a:bodyPr>
          <a:lstStyle/>
          <a:p>
            <a:pPr algn="ctr">
              <a:defRPr/>
            </a:pPr>
            <a:r>
              <a:rPr lang="en-US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MPD</a:t>
            </a:r>
            <a:r>
              <a:rPr lang="en-US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 International Collaboration was established in</a:t>
            </a:r>
            <a:r>
              <a:rPr lang="en-US" sz="1225" b="1" i="1" spc="-1" dirty="0">
                <a:solidFill>
                  <a:srgbClr val="000090"/>
                </a:solidFill>
                <a:latin typeface="Arial"/>
                <a:ea typeface="ＭＳ Ｐゴシック"/>
              </a:rPr>
              <a:t> 2018 </a:t>
            </a:r>
          </a:p>
          <a:p>
            <a:pPr algn="ctr">
              <a:defRPr/>
            </a:pPr>
            <a:r>
              <a:rPr lang="en-US" sz="1225" i="1" spc="-1" dirty="0">
                <a:solidFill>
                  <a:srgbClr val="000090"/>
                </a:solidFill>
                <a:latin typeface="Arial"/>
                <a:ea typeface="ＭＳ Ｐゴシック"/>
              </a:rPr>
              <a:t>to construct, commission and operate the detector</a:t>
            </a:r>
            <a:endParaRPr lang="en-US" sz="1225" spc="-1" dirty="0">
              <a:latin typeface="Arial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>
          <a:xfrm>
            <a:off x="8737600" y="6605413"/>
            <a:ext cx="442912" cy="207963"/>
          </a:xfrm>
        </p:spPr>
        <p:txBody>
          <a:bodyPr/>
          <a:lstStyle/>
          <a:p>
            <a:fld id="{00F4F5ED-7DA9-45DB-9F76-BD4CE138C7B3}" type="slidenum">
              <a:rPr lang="en-US" altLang="ru-RU" smtClean="0"/>
              <a:pPr/>
              <a:t>49</a:t>
            </a:fld>
            <a:endParaRPr lang="en-US" alt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2040" y="1448950"/>
            <a:ext cx="3605962" cy="3150855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234" y="5799615"/>
            <a:ext cx="1787665" cy="87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201851-E154-438B-B982-5A60AE78E0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54" y="843457"/>
            <a:ext cx="1984627" cy="40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16062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" y="0"/>
            <a:ext cx="9143998" cy="6155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3400" b="1" i="0" u="none" strike="noStrike" kern="120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1" y="95722"/>
            <a:ext cx="9143998" cy="3809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Reconstruction of hypertritons (MPD)</a:t>
            </a:r>
            <a:endParaRPr kumimoji="0" lang="en-US" sz="3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161764" y="620688"/>
            <a:ext cx="8820471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3238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Information on YN interactions, strange sector of nuclear </a:t>
            </a:r>
            <a:r>
              <a:rPr kumimoji="0" lang="en-US" alt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EoS</a:t>
            </a:r>
            <a:r>
              <a:rPr kumimoji="0" lang="en-US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astrophysics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BiBi@9.2 GeV (PHQMD), 40 M sampled events: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07504" y="3933056"/>
            <a:ext cx="44174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4000" marR="0" lvl="1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Spectrum is reconstructed up to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en-US" sz="1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=4.5 GeV/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953566" cy="46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8737600" y="6605413"/>
            <a:ext cx="442912" cy="207963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F4F5ED-7DA9-45DB-9F76-BD4CE138C7B3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707" b="2916"/>
          <a:stretch/>
        </p:blipFill>
        <p:spPr>
          <a:xfrm>
            <a:off x="224247" y="4221088"/>
            <a:ext cx="3339641" cy="229817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965211" y="3946315"/>
            <a:ext cx="32143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0000" marR="0" lvl="1" indent="-3600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 p0*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(-t/p1), p1 - lifetime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4227352" y="4175933"/>
            <a:ext cx="3298740" cy="2241910"/>
            <a:chOff x="4587391" y="4126025"/>
            <a:chExt cx="3440993" cy="2399319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3204" b="2914"/>
            <a:stretch/>
          </p:blipFill>
          <p:spPr>
            <a:xfrm>
              <a:off x="4587391" y="4126025"/>
              <a:ext cx="3440993" cy="2399319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4874647" y="5622720"/>
              <a:ext cx="199445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24000" marR="0" lvl="1" indent="0" algn="l" defTabSz="914400" rtl="0" eaLnBrk="1" fontAlgn="base" latinLnBrk="0" hangingPunct="1">
                <a:lnSpc>
                  <a:spcPct val="100000"/>
                </a:lnSpc>
                <a:spcBef>
                  <a:spcPts val="3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265 ± 4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ps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(2%, 1%)</a:t>
              </a:r>
            </a:p>
          </p:txBody>
        </p:sp>
      </p:grpSp>
      <p:grpSp>
        <p:nvGrpSpPr>
          <p:cNvPr id="25" name="Group 19"/>
          <p:cNvGrpSpPr>
            <a:grpSpLocks/>
          </p:cNvGrpSpPr>
          <p:nvPr/>
        </p:nvGrpSpPr>
        <p:grpSpPr bwMode="auto">
          <a:xfrm>
            <a:off x="4166251" y="1472988"/>
            <a:ext cx="2651869" cy="2347612"/>
            <a:chOff x="111125" y="1984375"/>
            <a:chExt cx="3940175" cy="3467099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11125" y="1984375"/>
              <a:ext cx="3940175" cy="34670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35617" y="2080155"/>
              <a:ext cx="623647" cy="2962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Прямоугольник 15"/>
          <p:cNvSpPr/>
          <p:nvPr/>
        </p:nvSpPr>
        <p:spPr>
          <a:xfrm>
            <a:off x="1943194" y="126464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Phys. </a:t>
            </a:r>
            <a:r>
              <a:rPr kumimoji="0" lang="de-DE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Lett</a:t>
            </a:r>
            <a:r>
              <a: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B697 (2011) 203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883207" y="1822117"/>
            <a:ext cx="22355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Thermal model predicts an enhanced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hypernuclear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production in the NICA energy range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288242" y="1291065"/>
            <a:ext cx="3481301" cy="2608812"/>
            <a:chOff x="651708" y="1291065"/>
            <a:chExt cx="3481301" cy="260881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51708" y="1499060"/>
              <a:ext cx="3481301" cy="2400817"/>
            </a:xfrm>
            <a:prstGeom prst="rect">
              <a:avLst/>
            </a:prstGeom>
          </p:spPr>
        </p:pic>
        <p:sp>
          <p:nvSpPr>
            <p:cNvPr id="21" name="Прямоугольник 20"/>
            <p:cNvSpPr/>
            <p:nvPr/>
          </p:nvSpPr>
          <p:spPr>
            <a:xfrm>
              <a:off x="1187624" y="1291065"/>
              <a:ext cx="263726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Phys.Part.Nucl.Lett</a:t>
              </a: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 19 (2022) 1, 46-53</a:t>
              </a:r>
              <a:endPara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40461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539552" y="1969209"/>
            <a:ext cx="7488832" cy="3135287"/>
            <a:chOff x="490474" y="1667105"/>
            <a:chExt cx="7804721" cy="3466648"/>
          </a:xfrm>
        </p:grpSpPr>
        <p:pic>
          <p:nvPicPr>
            <p:cNvPr id="30722" name="Рисунок 76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474" y="1670677"/>
              <a:ext cx="2528558" cy="1734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4" name="Рисунок 76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474" y="3398048"/>
              <a:ext cx="2528558" cy="1735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5" name="Рисунок 76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9269" y="1667105"/>
              <a:ext cx="2520225" cy="1729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6" name="Рисунок 765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1650" y="3494476"/>
              <a:ext cx="2361892" cy="1614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7" name="Рисунок 766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970" y="3507571"/>
              <a:ext cx="2370225" cy="1620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8" name="Рисунок 767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8779" y="1789723"/>
              <a:ext cx="2338083" cy="1604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" y="0"/>
            <a:ext cx="9143998" cy="6155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34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1" y="95722"/>
            <a:ext cx="9143998" cy="3809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3000" b="1" spc="-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Weak decays of strange baryons - I</a:t>
            </a:r>
            <a:endParaRPr lang="en-US" sz="30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161764" y="620688"/>
            <a:ext cx="8820471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3238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300"/>
              </a:spcBef>
              <a:buFont typeface="Wingdings" panose="05000000000000000000" pitchFamily="2" charset="2"/>
              <a:buChar char="v"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Strangeness production probes  the </a:t>
            </a:r>
            <a:r>
              <a:rPr lang="en-US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EoS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phase boundaries and onset of </a:t>
            </a:r>
            <a:r>
              <a:rPr lang="en-US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deconfinement</a:t>
            </a:r>
            <a:endParaRPr lang="en-US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  <a:buFont typeface="Wingdings" panose="05000000000000000000" pitchFamily="2" charset="2"/>
              <a:buChar char="v"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Antibaryon-to-baryon ratios at intermediate momenta are sensitive to CEP (a falling trend in contrast to a constant behavior in the scenario without CEP)</a:t>
            </a:r>
          </a:p>
          <a:p>
            <a:pPr>
              <a:spcBef>
                <a:spcPts val="300"/>
              </a:spcBef>
              <a:buFont typeface="Wingdings" panose="05000000000000000000" pitchFamily="2" charset="2"/>
              <a:buChar char="v"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AuAu@11 GeV (PHSD):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10033" y="5192783"/>
            <a:ext cx="7474335" cy="777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lvl="1" indent="-3600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Strange baryons can be reconstructed with good S/B ratios using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charged hadron identification </a:t>
            </a:r>
            <a:b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</a:b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  in the TPC&amp;TOF and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decay topology selections</a:t>
            </a:r>
          </a:p>
          <a:p>
            <a:pPr marL="360000" lvl="1" indent="-3600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Relative yields of the baryons for ~ 500 M sampled events:</a:t>
            </a: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953566" cy="46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0021" y="6021288"/>
            <a:ext cx="4183955" cy="539146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8737600" y="6605413"/>
            <a:ext cx="442912" cy="207963"/>
          </a:xfrm>
        </p:spPr>
        <p:txBody>
          <a:bodyPr/>
          <a:lstStyle/>
          <a:p>
            <a:fld id="{00F4F5ED-7DA9-45DB-9F76-BD4CE138C7B3}" type="slidenum">
              <a:rPr lang="en-US" altLang="ru-RU" smtClean="0"/>
              <a:pPr/>
              <a:t>50</a:t>
            </a:fld>
            <a:endParaRPr lang="en-US" altLang="ru-RU"/>
          </a:p>
        </p:txBody>
      </p:sp>
      <p:sp>
        <p:nvSpPr>
          <p:cNvPr id="19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3263875" y="6597352"/>
            <a:ext cx="4896098" cy="207962"/>
          </a:xfrm>
        </p:spPr>
        <p:txBody>
          <a:bodyPr/>
          <a:lstStyle/>
          <a:p>
            <a:r>
              <a:rPr lang="en-US" altLang="ru-RU" sz="120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Nucleus-2022, V. Riabov for MPD@NICA</a:t>
            </a:r>
            <a:endParaRPr lang="ru-RU" altLang="ru-RU" sz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99792" y="1700825"/>
            <a:ext cx="50259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Acta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Physica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Polonica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14 (2021) 3, 529-532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163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1" y="0"/>
            <a:ext cx="9143998" cy="6155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ru-RU" altLang="ru-RU" sz="34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1" y="95722"/>
            <a:ext cx="9143998" cy="3809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sz="3000" b="1" spc="-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More </a:t>
            </a:r>
            <a:r>
              <a:rPr lang="en-US" sz="3000" b="1" spc="-1" dirty="0" err="1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hypernuclei</a:t>
            </a:r>
            <a:endParaRPr lang="en-US" sz="30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107504" y="711275"/>
            <a:ext cx="8820471" cy="661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3238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 on YN interactions, strange sector of nuclear </a:t>
            </a:r>
            <a:r>
              <a:rPr lang="en-US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EoS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astrophysics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BiBi@9.2 GeV (PHQMD):</a:t>
            </a: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953566" cy="469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8737600" y="6605413"/>
            <a:ext cx="442912" cy="207963"/>
          </a:xfrm>
        </p:spPr>
        <p:txBody>
          <a:bodyPr/>
          <a:lstStyle/>
          <a:p>
            <a:fld id="{00F4F5ED-7DA9-45DB-9F76-BD4CE138C7B3}" type="slidenum">
              <a:rPr lang="en-US" altLang="ru-RU" smtClean="0"/>
              <a:pPr/>
              <a:t>51</a:t>
            </a:fld>
            <a:endParaRPr lang="en-US" altLang="ru-RU"/>
          </a:p>
        </p:txBody>
      </p:sp>
      <p:sp>
        <p:nvSpPr>
          <p:cNvPr id="19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3263875" y="6597352"/>
            <a:ext cx="4896098" cy="207962"/>
          </a:xfrm>
        </p:spPr>
        <p:txBody>
          <a:bodyPr/>
          <a:lstStyle/>
          <a:p>
            <a:r>
              <a:rPr lang="en-US" altLang="ru-RU" sz="12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Nucleus-2022, V. Riabov for MPD@NICA</a:t>
            </a:r>
            <a:endParaRPr lang="ru-RU" altLang="ru-RU" sz="12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1628800"/>
            <a:ext cx="4104456" cy="28849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99992" y="1657361"/>
            <a:ext cx="4237608" cy="2857682"/>
          </a:xfrm>
          <a:prstGeom prst="rect">
            <a:avLst/>
          </a:prstGeom>
        </p:spPr>
      </p:pic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167193" y="4769510"/>
            <a:ext cx="8820471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3238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Monte Carlo event sample was enriched by </a:t>
            </a:r>
            <a:r>
              <a:rPr lang="en-US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hypernuclei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distributed according to the 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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ru-RU" sz="16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phase space predicted by the PHQMD generator 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Signals for heavier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hypernuclei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be seen with the equivalent statistics of ~140 M events</a:t>
            </a:r>
          </a:p>
        </p:txBody>
      </p:sp>
    </p:spTree>
    <p:extLst>
      <p:ext uri="{BB962C8B-B14F-4D97-AF65-F5344CB8AC3E}">
        <p14:creationId xmlns:p14="http://schemas.microsoft.com/office/powerpoint/2010/main" val="3147269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1" y="0"/>
            <a:ext cx="9143998" cy="6155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3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BM@N</a:t>
            </a:r>
            <a:r>
              <a:rPr kumimoji="0" lang="en-US" altLang="ru-RU" sz="3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altLang="ru-RU" sz="3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en-US" altLang="ru-RU" sz="3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aryonic </a:t>
            </a:r>
            <a:r>
              <a:rPr kumimoji="0" lang="en-US" altLang="ru-RU" sz="3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en-US" altLang="ru-RU" sz="3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atter </a:t>
            </a:r>
            <a:r>
              <a:rPr lang="en-US" altLang="ru-RU" sz="3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@</a:t>
            </a:r>
            <a:r>
              <a:rPr kumimoji="0" lang="en-US" altLang="ru-RU" sz="3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ru-RU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</a:t>
            </a:r>
            <a:r>
              <a:rPr kumimoji="0" lang="en-US" altLang="ru-RU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uclotron</a:t>
            </a:r>
            <a:r>
              <a:rPr kumimoji="0" lang="en-US" altLang="ru-RU" sz="34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)</a:t>
            </a:r>
            <a:endParaRPr kumimoji="0" lang="ru-RU" altLang="ru-RU" sz="34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CustomShape 1"/>
          <p:cNvSpPr/>
          <p:nvPr/>
        </p:nvSpPr>
        <p:spPr>
          <a:xfrm>
            <a:off x="1" y="116632"/>
            <a:ext cx="9143998" cy="38095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4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737600" y="6605413"/>
            <a:ext cx="442912" cy="207963"/>
          </a:xfrm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F4F5ED-7DA9-45DB-9F76-BD4CE138C7B3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4E045DB-F2A0-E7F6-8C34-57FFDAB8A768}"/>
                  </a:ext>
                </a:extLst>
              </p:cNvPr>
              <p:cNvSpPr txBox="1"/>
              <p:nvPr/>
            </p:nvSpPr>
            <p:spPr>
              <a:xfrm>
                <a:off x="539552" y="5951848"/>
                <a:ext cx="7848872" cy="7135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November 2022:  first physics run with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Xe+Cs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(I) 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kumimoji="0" lang="en-US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0" lang="en-US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𝒔</m:t>
                            </m:r>
                          </m:e>
                          <m:sub>
                            <m:r>
                              <a:rPr kumimoji="0" lang="en-US" sz="2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C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𝑵𝑵</m:t>
                            </m:r>
                          </m:sub>
                        </m:sSub>
                      </m:e>
                    </m:rad>
                  </m:oMath>
                </a14:m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= 2.3-3.3 GeV) with beam intensity  ~ 2*10</a:t>
                </a:r>
                <a:r>
                  <a:rPr kumimoji="0" lang="en-US" sz="20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5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/s</a:t>
                </a:r>
                <a:endParaRPr kumimoji="0" 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4E045DB-F2A0-E7F6-8C34-57FFDAB8A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5951848"/>
                <a:ext cx="7848872" cy="713593"/>
              </a:xfrm>
              <a:prstGeom prst="rect">
                <a:avLst/>
              </a:prstGeom>
              <a:blipFill>
                <a:blip r:embed="rId3"/>
                <a:stretch>
                  <a:fillRect l="-855" t="-4274" r="-1166" b="-1453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718C57E-FDA6-5022-CFB8-CCE155E0F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6152"/>
            <a:ext cx="5328592" cy="424847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BE707AC-0BBB-52D2-0810-5465B41E89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732185"/>
            <a:ext cx="3662749" cy="259187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8A6888-ED02-A900-3FE0-2504D7D2E0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324063"/>
            <a:ext cx="3391070" cy="221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53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Number Placeholder 5">
            <a:extLst>
              <a:ext uri="{FF2B5EF4-FFF2-40B4-BE49-F238E27FC236}">
                <a16:creationId xmlns:a16="http://schemas.microsoft.com/office/drawing/2014/main" id="{08028485-14B2-567F-FE10-B4B51C270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fld id="{35B2CC7B-DC3B-44B7-8AE0-DC1A12099EF8}" type="slidenum">
              <a:rPr lang="en-US" altLang="en-US" smtClean="0"/>
              <a:pPr>
                <a:spcBef>
                  <a:spcPct val="0"/>
                </a:spcBef>
                <a:buFontTx/>
                <a:buNone/>
                <a:defRPr/>
              </a:pPr>
              <a:t>7</a:t>
            </a:fld>
            <a:endParaRPr lang="en-US" altLang="ru-RU" sz="1400">
              <a:solidFill>
                <a:srgbClr val="000000"/>
              </a:solidFill>
            </a:endParaRPr>
          </a:p>
        </p:txBody>
      </p:sp>
      <p:sp>
        <p:nvSpPr>
          <p:cNvPr id="214019" name="Rectangle 2">
            <a:extLst>
              <a:ext uri="{FF2B5EF4-FFF2-40B4-BE49-F238E27FC236}">
                <a16:creationId xmlns:a16="http://schemas.microsoft.com/office/drawing/2014/main" id="{8E8CC125-E1F8-EA82-A64B-87B2F55F7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14020" name="Rectangle 3">
            <a:extLst>
              <a:ext uri="{FF2B5EF4-FFF2-40B4-BE49-F238E27FC236}">
                <a16:creationId xmlns:a16="http://schemas.microsoft.com/office/drawing/2014/main" id="{7EF5AC7F-150A-D89F-5985-6EE77243C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14021" name="Rectangle 4">
            <a:extLst>
              <a:ext uri="{FF2B5EF4-FFF2-40B4-BE49-F238E27FC236}">
                <a16:creationId xmlns:a16="http://schemas.microsoft.com/office/drawing/2014/main" id="{699A4862-6922-E148-7754-D4312A788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14022" name="Rectangle 5">
            <a:extLst>
              <a:ext uri="{FF2B5EF4-FFF2-40B4-BE49-F238E27FC236}">
                <a16:creationId xmlns:a16="http://schemas.microsoft.com/office/drawing/2014/main" id="{DCF1D76C-8633-A758-AC76-2FCEC1913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14023" name="Rectangle 6">
            <a:extLst>
              <a:ext uri="{FF2B5EF4-FFF2-40B4-BE49-F238E27FC236}">
                <a16:creationId xmlns:a16="http://schemas.microsoft.com/office/drawing/2014/main" id="{909EC3C4-FC02-3901-79BE-6A79EEF61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14024" name="Rectangle 4">
            <a:extLst>
              <a:ext uri="{FF2B5EF4-FFF2-40B4-BE49-F238E27FC236}">
                <a16:creationId xmlns:a16="http://schemas.microsoft.com/office/drawing/2014/main" id="{E4474282-81C5-5425-C2D9-81259C6E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14025" name="Rectangle 5">
            <a:extLst>
              <a:ext uri="{FF2B5EF4-FFF2-40B4-BE49-F238E27FC236}">
                <a16:creationId xmlns:a16="http://schemas.microsoft.com/office/drawing/2014/main" id="{4F018EA3-6C95-507F-FF92-A3F6244EC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14026" name="Rectangle 6">
            <a:extLst>
              <a:ext uri="{FF2B5EF4-FFF2-40B4-BE49-F238E27FC236}">
                <a16:creationId xmlns:a16="http://schemas.microsoft.com/office/drawing/2014/main" id="{70FA082C-EB8E-9D4C-DDA0-6FC926D0B4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14027" name="Rectangle 7">
            <a:extLst>
              <a:ext uri="{FF2B5EF4-FFF2-40B4-BE49-F238E27FC236}">
                <a16:creationId xmlns:a16="http://schemas.microsoft.com/office/drawing/2014/main" id="{0D8305B7-D86D-0CBE-8C03-6025B739C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14028" name="Rectangle 8">
            <a:extLst>
              <a:ext uri="{FF2B5EF4-FFF2-40B4-BE49-F238E27FC236}">
                <a16:creationId xmlns:a16="http://schemas.microsoft.com/office/drawing/2014/main" id="{3D775498-C00B-728F-E844-EFD1B7539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2700" y="-12700"/>
            <a:ext cx="38100" cy="2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31" name="Text Box 23">
            <a:extLst>
              <a:ext uri="{FF2B5EF4-FFF2-40B4-BE49-F238E27FC236}">
                <a16:creationId xmlns:a16="http://schemas.microsoft.com/office/drawing/2014/main" id="{1A8FD292-ED7C-3AA7-4C09-D6B121026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6410325"/>
            <a:ext cx="4953000" cy="338554"/>
          </a:xfrm>
          <a:prstGeom prst="rect">
            <a:avLst/>
          </a:prstGeom>
          <a:noFill/>
          <a:ln w="9525" algn="ctr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0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M. </a:t>
            </a:r>
            <a:r>
              <a:rPr lang="en-US" sz="1600" b="0" i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Gyulassy</a:t>
            </a:r>
            <a:r>
              <a:rPr lang="en-US" sz="1600" b="0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 </a:t>
            </a:r>
            <a:r>
              <a:rPr lang="en-US" sz="1600" b="0" i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Nucl</a:t>
            </a:r>
            <a:r>
              <a:rPr lang="en-US" sz="1600" b="0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. Phys. A750, 30-63, 2005</a:t>
            </a:r>
            <a:r>
              <a:rPr lang="en-US" sz="1600" b="0" i="1" dirty="0">
                <a:solidFill>
                  <a:srgbClr val="990033"/>
                </a:solidFill>
                <a:latin typeface="Arial" charset="0"/>
              </a:rPr>
              <a:t> </a:t>
            </a:r>
          </a:p>
        </p:txBody>
      </p:sp>
      <p:sp>
        <p:nvSpPr>
          <p:cNvPr id="32" name="Rectangle 2">
            <a:extLst>
              <a:ext uri="{FF2B5EF4-FFF2-40B4-BE49-F238E27FC236}">
                <a16:creationId xmlns:a16="http://schemas.microsoft.com/office/drawing/2014/main" id="{96CAD192-3248-7A52-534E-A429A3BB4C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500" y="0"/>
            <a:ext cx="8934896" cy="580995"/>
          </a:xfrm>
          <a:solidFill>
            <a:schemeClr val="accent1"/>
          </a:solidFill>
          <a:ln>
            <a:solidFill>
              <a:srgbClr val="99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sz="2400" b="1" i="1" dirty="0"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Relativistic Heavy-Ion Collisions  and Quark Gluon Plasma (QGP)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22">
            <a:extLst>
              <a:ext uri="{FF2B5EF4-FFF2-40B4-BE49-F238E27FC236}">
                <a16:creationId xmlns:a16="http://schemas.microsoft.com/office/drawing/2014/main" id="{3ECB643B-472C-477D-C6D7-8DAA9B169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7196" y="1820072"/>
            <a:ext cx="5791200" cy="4154984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It is the primordial form of QCD matter at high temperature or baryon  density.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sz="2000" i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It was present during the first few microseconds of the Big Bang.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sz="2000" i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It provides an example of phase transitions which may occur at a variety of higher temperature scales in the early universe.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US" sz="2000" i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US" sz="2000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It can provide important insights on the origin of mass for matter, and how quarks are confined into hadrons.</a:t>
            </a:r>
          </a:p>
        </p:txBody>
      </p:sp>
      <p:sp>
        <p:nvSpPr>
          <p:cNvPr id="214034" name="Left-Right Arrow 1">
            <a:extLst>
              <a:ext uri="{FF2B5EF4-FFF2-40B4-BE49-F238E27FC236}">
                <a16:creationId xmlns:a16="http://schemas.microsoft.com/office/drawing/2014/main" id="{6F3F3B65-866A-2814-9B61-75F061929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76400"/>
            <a:ext cx="2187575" cy="3187700"/>
          </a:xfrm>
          <a:prstGeom prst="leftRightArrow">
            <a:avLst>
              <a:gd name="adj1" fmla="val 50000"/>
              <a:gd name="adj2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sp>
        <p:nvSpPr>
          <p:cNvPr id="214035" name="Left-Right Arrow 2">
            <a:extLst>
              <a:ext uri="{FF2B5EF4-FFF2-40B4-BE49-F238E27FC236}">
                <a16:creationId xmlns:a16="http://schemas.microsoft.com/office/drawing/2014/main" id="{9B0F1827-072D-1FCA-23AA-EE7FCEF25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905000"/>
            <a:ext cx="2187575" cy="2959100"/>
          </a:xfrm>
          <a:prstGeom prst="leftRightArrow">
            <a:avLst>
              <a:gd name="adj1" fmla="val 50000"/>
              <a:gd name="adj2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800">
              <a:solidFill>
                <a:srgbClr val="000000"/>
              </a:solidFill>
            </a:endParaRPr>
          </a:p>
        </p:txBody>
      </p:sp>
      <p:cxnSp>
        <p:nvCxnSpPr>
          <p:cNvPr id="214036" name="Straight Arrow Connector 4">
            <a:extLst>
              <a:ext uri="{FF2B5EF4-FFF2-40B4-BE49-F238E27FC236}">
                <a16:creationId xmlns:a16="http://schemas.microsoft.com/office/drawing/2014/main" id="{37F39607-5143-8467-E9DB-1583170A9B2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3505200" y="1905000"/>
            <a:ext cx="206375" cy="331788"/>
          </a:xfrm>
          <a:prstGeom prst="straightConnector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 type="arrow" w="med" len="med"/>
                <a:tailEnd type="arrow" w="med" len="med"/>
              </a14:hiddenLine>
            </a:ext>
          </a:extLst>
        </p:spPr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BAD202-5270-D4E2-8DDF-0B50D6E10C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8" y="655196"/>
            <a:ext cx="9048046" cy="9547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5E2EF5-C9E4-E23E-9523-50A5662EBD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1" y="1596134"/>
            <a:ext cx="2924324" cy="25297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66A7A7-1488-6E75-70AD-4A276941A1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7" y="4364469"/>
            <a:ext cx="2952149" cy="233104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lide Number Placeholder 1">
            <a:extLst>
              <a:ext uri="{FF2B5EF4-FFF2-40B4-BE49-F238E27FC236}">
                <a16:creationId xmlns:a16="http://schemas.microsoft.com/office/drawing/2014/main" id="{28942D0C-19A6-1126-A5D6-3BE50DF21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3B5A62-8FD8-4FD9-8D87-F6D2895695E9}" type="slidenum">
              <a:rPr kumimoji="0" lang="en-US" altLang="ru-R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ru-R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16067" name="Text Box 2">
            <a:extLst>
              <a:ext uri="{FF2B5EF4-FFF2-40B4-BE49-F238E27FC236}">
                <a16:creationId xmlns:a16="http://schemas.microsoft.com/office/drawing/2014/main" id="{355BE734-B4E9-7543-25B8-34480A713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260350"/>
            <a:ext cx="7731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Temperature at the centre of the Sun </a:t>
            </a: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~ 15 000 000 K</a:t>
            </a:r>
          </a:p>
        </p:txBody>
      </p:sp>
      <p:pic>
        <p:nvPicPr>
          <p:cNvPr id="216068" name="Picture 3">
            <a:extLst>
              <a:ext uri="{FF2B5EF4-FFF2-40B4-BE49-F238E27FC236}">
                <a16:creationId xmlns:a16="http://schemas.microsoft.com/office/drawing/2014/main" id="{69EEBD22-36CB-1BA9-32AC-6CCB618D2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842963"/>
            <a:ext cx="66675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9" name="Text Box 4">
            <a:extLst>
              <a:ext uri="{FF2B5EF4-FFF2-40B4-BE49-F238E27FC236}">
                <a16:creationId xmlns:a16="http://schemas.microsoft.com/office/drawing/2014/main" id="{B945DC66-3441-36B8-4458-2A1680D0D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5788025"/>
            <a:ext cx="8112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t>A medium of </a:t>
            </a: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15</a:t>
            </a:r>
            <a:r>
              <a:rPr kumimoji="0" lang="ru-RU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0</a:t>
            </a: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-170 MeV </a:t>
            </a: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Symbol" panose="05050102010706020507" pitchFamily="18" charset="2"/>
              </a:rPr>
              <a:t>is</a:t>
            </a: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more than 100 000 times hotter</a:t>
            </a:r>
            <a:r>
              <a:rPr kumimoji="0" lang="en-US" altLang="ru-R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!!!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114" name="Group 2">
            <a:extLst>
              <a:ext uri="{FF2B5EF4-FFF2-40B4-BE49-F238E27FC236}">
                <a16:creationId xmlns:a16="http://schemas.microsoft.com/office/drawing/2014/main" id="{AA476252-D460-D4E7-95CD-71FB635F503C}"/>
              </a:ext>
            </a:extLst>
          </p:cNvPr>
          <p:cNvGrpSpPr>
            <a:grpSpLocks/>
          </p:cNvGrpSpPr>
          <p:nvPr/>
        </p:nvGrpSpPr>
        <p:grpSpPr bwMode="auto">
          <a:xfrm>
            <a:off x="500063" y="1019175"/>
            <a:ext cx="8186737" cy="5229225"/>
            <a:chOff x="315" y="720"/>
            <a:chExt cx="5157" cy="3179"/>
          </a:xfrm>
        </p:grpSpPr>
        <p:pic>
          <p:nvPicPr>
            <p:cNvPr id="218124" name="Picture 3">
              <a:extLst>
                <a:ext uri="{FF2B5EF4-FFF2-40B4-BE49-F238E27FC236}">
                  <a16:creationId xmlns:a16="http://schemas.microsoft.com/office/drawing/2014/main" id="{6C73EBCB-2ECA-1337-16C9-C1882A0C6A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" y="720"/>
              <a:ext cx="5157" cy="3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8125" name="Text Box 4">
              <a:extLst>
                <a:ext uri="{FF2B5EF4-FFF2-40B4-BE49-F238E27FC236}">
                  <a16:creationId xmlns:a16="http://schemas.microsoft.com/office/drawing/2014/main" id="{02F90244-45C7-2817-D98C-C878BF9F62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05" y="1237"/>
              <a:ext cx="670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ru-RU" sz="2800" b="1" i="0" u="none" strike="noStrike" kern="1200" cap="none" spc="0" normalizeH="0" baseline="0" noProof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RHIC</a:t>
              </a:r>
            </a:p>
          </p:txBody>
        </p:sp>
        <p:sp>
          <p:nvSpPr>
            <p:cNvPr id="218126" name="Text Box 5">
              <a:extLst>
                <a:ext uri="{FF2B5EF4-FFF2-40B4-BE49-F238E27FC236}">
                  <a16:creationId xmlns:a16="http://schemas.microsoft.com/office/drawing/2014/main" id="{7BEF8931-F47D-4BED-505B-8D620C5989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2" y="1180"/>
              <a:ext cx="827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ru-RU" sz="2000" b="1" i="0" u="none" strike="noStrike" kern="1200" cap="none" spc="0" normalizeH="0" baseline="0" noProof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BRAHMS</a:t>
              </a:r>
            </a:p>
          </p:txBody>
        </p:sp>
        <p:sp>
          <p:nvSpPr>
            <p:cNvPr id="218127" name="Text Box 6">
              <a:extLst>
                <a:ext uri="{FF2B5EF4-FFF2-40B4-BE49-F238E27FC236}">
                  <a16:creationId xmlns:a16="http://schemas.microsoft.com/office/drawing/2014/main" id="{A8C869ED-172C-96C6-49B4-03979A9AA6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5" y="1148"/>
              <a:ext cx="817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ru-RU" sz="2000" b="1" i="0" u="none" strike="noStrike" kern="1200" cap="none" spc="0" normalizeH="0" baseline="0" noProof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PHOBOS</a:t>
              </a:r>
            </a:p>
          </p:txBody>
        </p:sp>
        <p:sp>
          <p:nvSpPr>
            <p:cNvPr id="218128" name="Text Box 7">
              <a:extLst>
                <a:ext uri="{FF2B5EF4-FFF2-40B4-BE49-F238E27FC236}">
                  <a16:creationId xmlns:a16="http://schemas.microsoft.com/office/drawing/2014/main" id="{68480A2B-7337-944F-1526-E93B0A6DEB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2" y="1401"/>
              <a:ext cx="719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ru-RU" sz="2000" b="1" i="0" u="none" strike="noStrike" kern="1200" cap="none" spc="0" normalizeH="0" baseline="0" noProof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PHENIX</a:t>
              </a:r>
            </a:p>
          </p:txBody>
        </p:sp>
        <p:sp>
          <p:nvSpPr>
            <p:cNvPr id="218129" name="Text Box 8">
              <a:extLst>
                <a:ext uri="{FF2B5EF4-FFF2-40B4-BE49-F238E27FC236}">
                  <a16:creationId xmlns:a16="http://schemas.microsoft.com/office/drawing/2014/main" id="{6BBDF4EF-6153-3312-A51F-14F4ACD943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4" y="1526"/>
              <a:ext cx="546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ru-RU" sz="2000" b="1" i="0" u="none" strike="noStrike" kern="1200" cap="none" spc="0" normalizeH="0" baseline="0" noProof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STAR</a:t>
              </a:r>
            </a:p>
          </p:txBody>
        </p:sp>
        <p:sp>
          <p:nvSpPr>
            <p:cNvPr id="218130" name="Text Box 9">
              <a:extLst>
                <a:ext uri="{FF2B5EF4-FFF2-40B4-BE49-F238E27FC236}">
                  <a16:creationId xmlns:a16="http://schemas.microsoft.com/office/drawing/2014/main" id="{2C9D61B9-15A1-E717-1F2D-B1FE0462A2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4" y="2494"/>
              <a:ext cx="606" cy="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ru-RU" sz="2800" b="1" i="0" u="none" strike="noStrike" kern="1200" cap="none" spc="0" normalizeH="0" baseline="0" noProof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AGS</a:t>
              </a:r>
            </a:p>
          </p:txBody>
        </p:sp>
        <p:sp>
          <p:nvSpPr>
            <p:cNvPr id="218131" name="Oval 10">
              <a:extLst>
                <a:ext uri="{FF2B5EF4-FFF2-40B4-BE49-F238E27FC236}">
                  <a16:creationId xmlns:a16="http://schemas.microsoft.com/office/drawing/2014/main" id="{0A9751B0-FFA4-D2E3-652E-D24B1E1A99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" y="957"/>
              <a:ext cx="4455" cy="98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32" name="Rectangle 11">
              <a:extLst>
                <a:ext uri="{FF2B5EF4-FFF2-40B4-BE49-F238E27FC236}">
                  <a16:creationId xmlns:a16="http://schemas.microsoft.com/office/drawing/2014/main" id="{F6B72F1B-3A5F-6366-D045-FEFB5E7851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4" y="1776"/>
              <a:ext cx="272" cy="279"/>
            </a:xfrm>
            <a:prstGeom prst="rect">
              <a:avLst/>
            </a:prstGeom>
            <a:noFill/>
            <a:ln w="25400">
              <a:solidFill>
                <a:srgbClr val="FFCC00"/>
              </a:solidFill>
              <a:miter lim="800000"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33" name="Rectangle 12">
              <a:extLst>
                <a:ext uri="{FF2B5EF4-FFF2-40B4-BE49-F238E27FC236}">
                  <a16:creationId xmlns:a16="http://schemas.microsoft.com/office/drawing/2014/main" id="{28112FA5-E99F-C8A2-3928-1147387C16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" y="1424"/>
              <a:ext cx="272" cy="279"/>
            </a:xfrm>
            <a:prstGeom prst="rect">
              <a:avLst/>
            </a:prstGeom>
            <a:noFill/>
            <a:ln w="25400">
              <a:solidFill>
                <a:srgbClr val="FFCC00"/>
              </a:solidFill>
              <a:miter lim="800000"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34" name="Rectangle 13">
              <a:extLst>
                <a:ext uri="{FF2B5EF4-FFF2-40B4-BE49-F238E27FC236}">
                  <a16:creationId xmlns:a16="http://schemas.microsoft.com/office/drawing/2014/main" id="{09060076-E746-A93B-FC53-CAFFF72F96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2" y="869"/>
              <a:ext cx="272" cy="279"/>
            </a:xfrm>
            <a:prstGeom prst="rect">
              <a:avLst/>
            </a:prstGeom>
            <a:noFill/>
            <a:ln w="25400">
              <a:solidFill>
                <a:srgbClr val="FFCC00"/>
              </a:solidFill>
              <a:miter lim="800000"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35" name="Rectangle 14">
              <a:extLst>
                <a:ext uri="{FF2B5EF4-FFF2-40B4-BE49-F238E27FC236}">
                  <a16:creationId xmlns:a16="http://schemas.microsoft.com/office/drawing/2014/main" id="{F67C1898-C5F7-0FDF-CF38-A7EC1021D3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4" y="1122"/>
              <a:ext cx="272" cy="279"/>
            </a:xfrm>
            <a:prstGeom prst="rect">
              <a:avLst/>
            </a:prstGeom>
            <a:noFill/>
            <a:ln w="25400">
              <a:solidFill>
                <a:srgbClr val="FFCC00"/>
              </a:solidFill>
              <a:miter lim="800000"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36" name="Oval 15">
              <a:extLst>
                <a:ext uri="{FF2B5EF4-FFF2-40B4-BE49-F238E27FC236}">
                  <a16:creationId xmlns:a16="http://schemas.microsoft.com/office/drawing/2014/main" id="{96D1C554-92DB-F2CD-616A-911D725BC4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0" y="2494"/>
              <a:ext cx="1081" cy="36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37" name="Line 16">
              <a:extLst>
                <a:ext uri="{FF2B5EF4-FFF2-40B4-BE49-F238E27FC236}">
                  <a16:creationId xmlns:a16="http://schemas.microsoft.com/office/drawing/2014/main" id="{25AD2864-CB9E-E5E7-B511-5E84902E5A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0" y="2586"/>
              <a:ext cx="224" cy="39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38" name="Line 17">
              <a:extLst>
                <a:ext uri="{FF2B5EF4-FFF2-40B4-BE49-F238E27FC236}">
                  <a16:creationId xmlns:a16="http://schemas.microsoft.com/office/drawing/2014/main" id="{A64D46C4-EAD4-3130-F5E3-39B7C6C4AF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92" y="3369"/>
              <a:ext cx="1777" cy="11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39" name="Line 18">
              <a:extLst>
                <a:ext uri="{FF2B5EF4-FFF2-40B4-BE49-F238E27FC236}">
                  <a16:creationId xmlns:a16="http://schemas.microsoft.com/office/drawing/2014/main" id="{2CF30614-80AD-0382-B599-274CAA6D76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17" y="2002"/>
              <a:ext cx="393" cy="27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40" name="Arc 19">
              <a:extLst>
                <a:ext uri="{FF2B5EF4-FFF2-40B4-BE49-F238E27FC236}">
                  <a16:creationId xmlns:a16="http://schemas.microsoft.com/office/drawing/2014/main" id="{F7BD1C6C-D2A1-ED7C-4F6A-F0BB9B13D6FC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1727" y="1918"/>
              <a:ext cx="583" cy="84"/>
            </a:xfrm>
            <a:custGeom>
              <a:avLst/>
              <a:gdLst>
                <a:gd name="T0" fmla="*/ 0 w 21600"/>
                <a:gd name="T1" fmla="*/ 0 h 13185"/>
                <a:gd name="T2" fmla="*/ 0 w 21600"/>
                <a:gd name="T3" fmla="*/ 0 h 13185"/>
                <a:gd name="T4" fmla="*/ 0 w 21600"/>
                <a:gd name="T5" fmla="*/ 0 h 1318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13185" fill="none" extrusionOk="0">
                  <a:moveTo>
                    <a:pt x="21366" y="-1"/>
                  </a:moveTo>
                  <a:cubicBezTo>
                    <a:pt x="21522" y="1047"/>
                    <a:pt x="21600" y="2105"/>
                    <a:pt x="21600" y="3165"/>
                  </a:cubicBezTo>
                  <a:cubicBezTo>
                    <a:pt x="21600" y="6655"/>
                    <a:pt x="20754" y="10093"/>
                    <a:pt x="19135" y="13185"/>
                  </a:cubicBezTo>
                </a:path>
                <a:path w="21600" h="13185" stroke="0" extrusionOk="0">
                  <a:moveTo>
                    <a:pt x="21366" y="-1"/>
                  </a:moveTo>
                  <a:cubicBezTo>
                    <a:pt x="21522" y="1047"/>
                    <a:pt x="21600" y="2105"/>
                    <a:pt x="21600" y="3165"/>
                  </a:cubicBezTo>
                  <a:cubicBezTo>
                    <a:pt x="21600" y="6655"/>
                    <a:pt x="20754" y="10093"/>
                    <a:pt x="19135" y="13185"/>
                  </a:cubicBezTo>
                  <a:lnTo>
                    <a:pt x="0" y="3165"/>
                  </a:lnTo>
                  <a:lnTo>
                    <a:pt x="21366" y="-1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41" name="Arc 20">
              <a:extLst>
                <a:ext uri="{FF2B5EF4-FFF2-40B4-BE49-F238E27FC236}">
                  <a16:creationId xmlns:a16="http://schemas.microsoft.com/office/drawing/2014/main" id="{4069E2CD-F5AD-B9C4-DF3C-598F9137D62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306" y="1937"/>
              <a:ext cx="305" cy="179"/>
            </a:xfrm>
            <a:custGeom>
              <a:avLst/>
              <a:gdLst>
                <a:gd name="T0" fmla="*/ 0 w 19051"/>
                <a:gd name="T1" fmla="*/ 0 h 21600"/>
                <a:gd name="T2" fmla="*/ 0 w 19051"/>
                <a:gd name="T3" fmla="*/ 0 h 21600"/>
                <a:gd name="T4" fmla="*/ 0 w 19051"/>
                <a:gd name="T5" fmla="*/ 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051" h="21600" fill="none" extrusionOk="0">
                  <a:moveTo>
                    <a:pt x="-1" y="103"/>
                  </a:moveTo>
                  <a:cubicBezTo>
                    <a:pt x="702" y="34"/>
                    <a:pt x="1408" y="-1"/>
                    <a:pt x="2114" y="-1"/>
                  </a:cubicBezTo>
                  <a:cubicBezTo>
                    <a:pt x="8715" y="-1"/>
                    <a:pt x="14954" y="3018"/>
                    <a:pt x="19051" y="8195"/>
                  </a:cubicBezTo>
                </a:path>
                <a:path w="19051" h="21600" stroke="0" extrusionOk="0">
                  <a:moveTo>
                    <a:pt x="-1" y="103"/>
                  </a:moveTo>
                  <a:cubicBezTo>
                    <a:pt x="702" y="34"/>
                    <a:pt x="1408" y="-1"/>
                    <a:pt x="2114" y="-1"/>
                  </a:cubicBezTo>
                  <a:cubicBezTo>
                    <a:pt x="8715" y="-1"/>
                    <a:pt x="14954" y="3018"/>
                    <a:pt x="19051" y="8195"/>
                  </a:cubicBezTo>
                  <a:lnTo>
                    <a:pt x="2114" y="21600"/>
                  </a:lnTo>
                  <a:lnTo>
                    <a:pt x="-1" y="103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42" name="Oval 21">
              <a:extLst>
                <a:ext uri="{FF2B5EF4-FFF2-40B4-BE49-F238E27FC236}">
                  <a16:creationId xmlns:a16="http://schemas.microsoft.com/office/drawing/2014/main" id="{01309277-E079-8F5F-5310-23F42DE1D1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" y="2494"/>
              <a:ext cx="224" cy="12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43" name="Line 22">
              <a:extLst>
                <a:ext uri="{FF2B5EF4-FFF2-40B4-BE49-F238E27FC236}">
                  <a16:creationId xmlns:a16="http://schemas.microsoft.com/office/drawing/2014/main" id="{AC558FCB-E34F-0620-D73E-3F404477B7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4" y="2981"/>
              <a:ext cx="638" cy="3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44" name="Line 23">
              <a:extLst>
                <a:ext uri="{FF2B5EF4-FFF2-40B4-BE49-F238E27FC236}">
                  <a16:creationId xmlns:a16="http://schemas.microsoft.com/office/drawing/2014/main" id="{580FD509-6F56-0788-8E40-0226FE072E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19" y="2273"/>
              <a:ext cx="52" cy="36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145" name="Text Box 24">
              <a:extLst>
                <a:ext uri="{FF2B5EF4-FFF2-40B4-BE49-F238E27FC236}">
                  <a16:creationId xmlns:a16="http://schemas.microsoft.com/office/drawing/2014/main" id="{D2565507-9A6A-23D0-714C-BF3856B087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9" y="3487"/>
              <a:ext cx="905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 type="none" w="lg" len="lg"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ru-RU" sz="2000" b="1" i="0" u="none" strike="noStrike" kern="1200" cap="none" spc="0" normalizeH="0" baseline="0" noProof="0">
                  <a:ln>
                    <a:noFill/>
                  </a:ln>
                  <a:solidFill>
                    <a:srgbClr val="FFCC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TANDEMS</a:t>
              </a:r>
            </a:p>
          </p:txBody>
        </p:sp>
      </p:grpSp>
      <p:sp>
        <p:nvSpPr>
          <p:cNvPr id="373785" name="Oval 25">
            <a:extLst>
              <a:ext uri="{FF2B5EF4-FFF2-40B4-BE49-F238E27FC236}">
                <a16:creationId xmlns:a16="http://schemas.microsoft.com/office/drawing/2014/main" id="{5C85D557-5B59-ACAB-D76E-CA7697DDB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895600"/>
            <a:ext cx="152400" cy="152400"/>
          </a:xfrm>
          <a:prstGeom prst="ellipse">
            <a:avLst/>
          </a:prstGeom>
          <a:solidFill>
            <a:srgbClr val="FFFF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3786" name="Oval 26">
            <a:extLst>
              <a:ext uri="{FF2B5EF4-FFF2-40B4-BE49-F238E27FC236}">
                <a16:creationId xmlns:a16="http://schemas.microsoft.com/office/drawing/2014/main" id="{6CB48D1C-4E17-1163-E6D6-CD0EFFCF7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5334000"/>
            <a:ext cx="152400" cy="152400"/>
          </a:xfrm>
          <a:prstGeom prst="ellipse">
            <a:avLst/>
          </a:prstGeom>
          <a:solidFill>
            <a:srgbClr val="FD3F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3787" name="Oval 27">
            <a:extLst>
              <a:ext uri="{FF2B5EF4-FFF2-40B4-BE49-F238E27FC236}">
                <a16:creationId xmlns:a16="http://schemas.microsoft.com/office/drawing/2014/main" id="{18AC7A3C-114B-DA11-CFE0-423E98F3E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3048000"/>
            <a:ext cx="152400" cy="152400"/>
          </a:xfrm>
          <a:prstGeom prst="ellipse">
            <a:avLst/>
          </a:prstGeom>
          <a:solidFill>
            <a:srgbClr val="FFFF3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3788" name="Oval 28">
            <a:extLst>
              <a:ext uri="{FF2B5EF4-FFF2-40B4-BE49-F238E27FC236}">
                <a16:creationId xmlns:a16="http://schemas.microsoft.com/office/drawing/2014/main" id="{3ADAE02F-7D57-ADB0-058C-38505FE10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895600"/>
            <a:ext cx="152400" cy="152400"/>
          </a:xfrm>
          <a:prstGeom prst="ellipse">
            <a:avLst/>
          </a:prstGeom>
          <a:solidFill>
            <a:srgbClr val="5DA7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3789" name="Oval 29">
            <a:extLst>
              <a:ext uri="{FF2B5EF4-FFF2-40B4-BE49-F238E27FC236}">
                <a16:creationId xmlns:a16="http://schemas.microsoft.com/office/drawing/2014/main" id="{78A3F1EA-4535-FCA1-0E70-00E471263E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3048000"/>
            <a:ext cx="152400" cy="152400"/>
          </a:xfrm>
          <a:prstGeom prst="ellipse">
            <a:avLst/>
          </a:prstGeom>
          <a:solidFill>
            <a:srgbClr val="5DA7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3790" name="Rectangle 30">
            <a:extLst>
              <a:ext uri="{FF2B5EF4-FFF2-40B4-BE49-F238E27FC236}">
                <a16:creationId xmlns:a16="http://schemas.microsoft.com/office/drawing/2014/main" id="{3321E1D9-4469-57DB-7BF8-9DA9682135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504" y="139700"/>
            <a:ext cx="8782496" cy="609600"/>
          </a:xfrm>
        </p:spPr>
        <p:txBody>
          <a:bodyPr/>
          <a:lstStyle/>
          <a:p>
            <a:pPr>
              <a:defRPr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18" charset="0"/>
                <a:cs typeface="Times New Roman" pitchFamily="18" charset="0"/>
              </a:rPr>
              <a:t>2005: Quark-Gluon Plasma is a “perfect liquid”</a:t>
            </a:r>
            <a:b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18" charset="0"/>
                <a:cs typeface="Times New Roman" pitchFamily="18" charset="0"/>
              </a:rPr>
              <a:t>Relativistic Heavy-Ion Collider (BNL), Upton, NY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18" charset="0"/>
                <a:cs typeface="Times New Roman" pitchFamily="18" charset="0"/>
              </a:rPr>
              <a:t>USA)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3794" name="Text Box 34">
            <a:extLst>
              <a:ext uri="{FF2B5EF4-FFF2-40B4-BE49-F238E27FC236}">
                <a16:creationId xmlns:a16="http://schemas.microsoft.com/office/drawing/2014/main" id="{4BAC82B9-DDF4-C3EB-731D-6D8A02D78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138488"/>
            <a:ext cx="3794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1" u="none" strike="noStrike" kern="1200" cap="none" spc="0" normalizeH="0" baseline="0" noProof="0">
                <a:ln>
                  <a:noFill/>
                </a:ln>
                <a:solidFill>
                  <a:srgbClr val="D91F2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 = 0.99995</a:t>
            </a:r>
            <a:r>
              <a:rPr kumimoji="0" lang="en-US" altLang="ru-RU" sz="1800" b="1" i="1" u="none" strike="noStrike" kern="1200" cap="none" spc="0" normalizeH="0" baseline="0" noProof="0">
                <a:ln>
                  <a:noFill/>
                </a:ln>
                <a:solidFill>
                  <a:srgbClr val="D91F2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Symbol" panose="05050102010706020507" pitchFamily="18" charset="2"/>
              </a:rPr>
              <a:t></a:t>
            </a:r>
            <a:r>
              <a:rPr kumimoji="0" lang="en-US" altLang="ru-RU" sz="1800" b="1" i="1" u="none" strike="noStrike" kern="1200" cap="none" spc="0" normalizeH="0" baseline="0" noProof="0">
                <a:ln>
                  <a:noFill/>
                </a:ln>
                <a:solidFill>
                  <a:srgbClr val="D91F2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 = 186,000 miles/sec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1800" b="1" i="1" u="none" strike="noStrike" kern="1200" cap="none" spc="0" normalizeH="0" baseline="0" noProof="0">
                <a:ln>
                  <a:noFill/>
                </a:ln>
                <a:solidFill>
                  <a:srgbClr val="D91F2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Au + Au at 200 GeV</a:t>
            </a:r>
            <a:endParaRPr kumimoji="0" lang="en-US" altLang="ru-RU" sz="1800" b="1" i="0" u="none" strike="noStrike" kern="1200" cap="none" spc="0" normalizeH="0" baseline="0" noProof="0">
              <a:ln>
                <a:noFill/>
              </a:ln>
              <a:solidFill>
                <a:srgbClr val="FD3FE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4A132A-AAEC-4A67-A092-B0CB46E45B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112" y="4294872"/>
            <a:ext cx="2242740" cy="189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2934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1.11111E-6 C -0.03108 -0.00162 -0.06216 -0.00324 -0.09167 -0.00556 C -0.12119 -0.00787 -0.15226 -0.01134 -0.17709 -0.01389 C -0.20191 -0.01644 -0.22223 -0.01922 -0.24063 -0.02084 C -0.25921 -0.02246 -0.27448 -0.01875 -0.28855 -0.02361 C -0.30261 -0.02847 -0.31233 -0.04097 -0.325 -0.05 C -0.33768 -0.05903 -0.35452 -0.07014 -0.36459 -0.07778 C -0.37466 -0.08542 -0.37935 -0.09097 -0.38542 -0.09584 C -0.3915 -0.1007 -0.3948 -0.09792 -0.40105 -0.10695 C -0.4073 -0.11597 -0.41806 -0.14005 -0.42292 -0.15 C -0.42778 -0.15996 -0.42709 -0.15996 -0.43021 -0.16667 C -0.43334 -0.17338 -0.43924 -0.18357 -0.44167 -0.19028 C -0.4441 -0.19699 -0.44532 -0.20139 -0.4448 -0.20695 C -0.44428 -0.2125 -0.4415 -0.2206 -0.43855 -0.22361 C -0.4356 -0.22662 -0.43125 -0.2257 -0.42709 -0.225 C -0.42292 -0.22431 -0.4165 -0.22176 -0.41355 -0.21945 C -0.4106 -0.21713 -0.40973 -0.21412 -0.40938 -0.21111 C -0.40903 -0.2081 -0.40869 -0.20371 -0.41146 -0.20139 C -0.41424 -0.19908 -0.42188 -0.19769 -0.42605 -0.19722 C -0.43021 -0.19676 -0.43351 -0.19769 -0.43646 -0.19861 C -0.43941 -0.19954 -0.44237 -0.20023 -0.44375 -0.20278 C -0.44514 -0.20533 -0.44514 -0.21065 -0.4448 -0.21389 C -0.44445 -0.21713 -0.44323 -0.22037 -0.44167 -0.22222 C -0.44011 -0.22408 -0.43785 -0.22477 -0.43542 -0.225 C -0.43299 -0.22523 -0.43056 -0.22477 -0.42709 -0.22361 C -0.42362 -0.22246 -0.41719 -0.22107 -0.41459 -0.21806 C -0.41198 -0.21505 -0.4099 -0.2088 -0.41146 -0.20556 C -0.41303 -0.20232 -0.41962 -0.19977 -0.42396 -0.19861 C -0.4283 -0.19746 -0.43403 -0.19792 -0.4375 -0.19861 C -0.44098 -0.19931 -0.44375 -0.19954 -0.4448 -0.20278 C -0.44584 -0.20602 -0.44566 -0.21459 -0.44375 -0.21806 C -0.44185 -0.22153 -0.43716 -0.22292 -0.43334 -0.22361 C -0.42952 -0.22431 -0.42431 -0.22361 -0.42084 -0.22222 C -0.41737 -0.22084 -0.41407 -0.21806 -0.4125 -0.21528 C -0.41094 -0.2125 -0.41112 -0.20903 -0.41146 -0.20556 C -0.41181 -0.20209 -0.41389 -0.19931 -0.41459 -0.19445 C -0.41528 -0.18959 -0.41632 -0.18125 -0.41563 -0.17639 C -0.41494 -0.17153 -0.41337 -0.16875 -0.41042 -0.16528 C -0.40747 -0.16181 -0.40226 -0.15787 -0.39792 -0.15556 C -0.39358 -0.15324 -0.38837 -0.15324 -0.38438 -0.15139 C -0.38039 -0.14954 -0.3783 -0.14584 -0.37396 -0.14445 C -0.36962 -0.14306 -0.36355 -0.14375 -0.35834 -0.14306 C -0.35313 -0.14236 -0.34827 -0.14074 -0.34271 -0.14028 C -0.33716 -0.13982 -0.33334 -0.14028 -0.325 -0.14028 C -0.31667 -0.14028 -0.30191 -0.13889 -0.29271 -0.14028 C -0.28351 -0.14167 -0.27726 -0.14584 -0.2698 -0.14861 C -0.26233 -0.15139 -0.2533 -0.15371 -0.24792 -0.15695 C -0.24254 -0.16019 -0.24028 -0.16528 -0.2375 -0.16806 C -0.23473 -0.17084 -0.23282 -0.17014 -0.23125 -0.17361 C -0.22969 -0.17709 -0.22744 -0.18403 -0.22813 -0.18889 C -0.22882 -0.19375 -0.22987 -0.19815 -0.23542 -0.20278 C -0.24098 -0.20741 -0.254 -0.21366 -0.26146 -0.21667 C -0.26893 -0.21968 -0.2724 -0.21945 -0.28021 -0.22084 C -0.28803 -0.22222 -0.29983 -0.22454 -0.30834 -0.225 C -0.31685 -0.22547 -0.32292 -0.22408 -0.33125 -0.22361 C -0.33959 -0.22315 -0.34931 -0.22361 -0.35834 -0.22222 C -0.36737 -0.22084 -0.37848 -0.21759 -0.38542 -0.21528 C -0.39237 -0.21297 -0.39566 -0.21088 -0.4 -0.20834 C -0.40435 -0.20579 -0.40869 -0.2044 -0.41146 -0.2 C -0.41424 -0.1956 -0.41771 -0.18843 -0.41667 -0.18195 C -0.41563 -0.17547 -0.4106 -0.16667 -0.40521 -0.16111 C -0.39983 -0.15556 -0.39219 -0.15162 -0.38438 -0.14861 C -0.37657 -0.1456 -0.36615 -0.14422 -0.35834 -0.14306 C -0.35053 -0.1419 -0.34462 -0.14213 -0.3375 -0.14167 C -0.33039 -0.14121 -0.3231 -0.14005 -0.31563 -0.14028 C -0.30816 -0.14051 -0.30105 -0.14167 -0.29271 -0.14306 C -0.28438 -0.14445 -0.27362 -0.1456 -0.26563 -0.14861 C -0.25764 -0.15162 -0.25087 -0.15672 -0.2448 -0.16111 C -0.23872 -0.16551 -0.23039 -0.16783 -0.22917 -0.175 C -0.22796 -0.18218 -0.23056 -0.19699 -0.2375 -0.20417 C -0.24445 -0.21134 -0.26042 -0.21482 -0.27084 -0.21806 C -0.28125 -0.2213 -0.28994 -0.22246 -0.3 -0.22361 C -0.31007 -0.22477 -0.32153 -0.22523 -0.33125 -0.225 C -0.34098 -0.22477 -0.34827 -0.22431 -0.35834 -0.22222 C -0.36841 -0.22014 -0.38316 -0.2169 -0.39167 -0.2125 C -0.40018 -0.2081 -0.40591 -0.20255 -0.40938 -0.19584 C -0.41285 -0.18912 -0.41511 -0.17917 -0.4125 -0.17222 C -0.4099 -0.16528 -0.40035 -0.15834 -0.39375 -0.15417 C -0.38716 -0.15 -0.38282 -0.14954 -0.37292 -0.14722 C -0.36303 -0.14491 -0.34532 -0.14121 -0.33438 -0.14028 C -0.32344 -0.13935 -0.31719 -0.14051 -0.3073 -0.14167 C -0.2974 -0.14283 -0.2856 -0.14445 -0.275 -0.14722 C -0.26441 -0.15 -0.25122 -0.15394 -0.24375 -0.15834 C -0.23629 -0.16273 -0.23282 -0.16759 -0.23021 -0.17361 C -0.22761 -0.17963 -0.22761 -0.18334 -0.22813 -0.19445 C -0.22865 -0.20556 -0.23195 -0.22894 -0.23334 -0.24028 C -0.23473 -0.25162 -0.2356 -0.25602 -0.23646 -0.2625 C -0.23733 -0.26898 -0.2415 -0.27361 -0.23855 -0.27917 C -0.2356 -0.28472 -0.22483 -0.29051 -0.21875 -0.29584 C -0.21268 -0.30116 -0.20695 -0.30625 -0.20209 -0.31111 C -0.19723 -0.31597 -0.19323 -0.32199 -0.18959 -0.325 C -0.18594 -0.32801 -0.18264 -0.32709 -0.18021 -0.32917 C -0.17778 -0.33125 -0.17587 -0.33611 -0.175 -0.3375 " pathEditMode="relative" ptsTypes="aaa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3737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0.00416 L 0.025 -0.0264 " pathEditMode="relative" ptsTypes="AA">
                                      <p:cBhvr>
                                        <p:cTn id="13" dur="200" fill="hold"/>
                                        <p:tgtEl>
                                          <p:spTgt spid="3737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3.33333E-6 L -0.00833 -0.02916 " pathEditMode="relative" rAng="0" ptsTypes="AA">
                                      <p:cBhvr>
                                        <p:cTn id="17" dur="200" fill="hold"/>
                                        <p:tgtEl>
                                          <p:spTgt spid="3737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-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1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333 0.00834 C 0.29444 0.00834 0.46667 -0.04421 0.46667 -0.10833 C 0.46667 -0.17291 0.29444 -0.225 0.08333 -0.225 C -0.12847 -0.225 -0.3 -0.17291 -0.3 -0.10833 C -0.3 -0.04421 -0.12847 0.00834 0.08333 0.00834 Z " pathEditMode="relative" rAng="0" ptsTypes="fffff">
                                      <p:cBhvr>
                                        <p:cTn id="26" dur="2000" fill="hold"/>
                                        <p:tgtEl>
                                          <p:spTgt spid="3737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33 0.00834 C -0.07708 0.00834 -0.25 -0.04421 -0.25 -0.10833 C -0.25 -0.17291 -0.07708 -0.225 0.13333 -0.225 C 0.34618 -0.225 0.51667 -0.17291 0.51667 -0.10833 C 0.51667 -0.04421 0.34618 0.00834 0.13333 0.00834 Z " pathEditMode="relative" rAng="0" ptsTypes="fffff">
                                      <p:cBhvr>
                                        <p:cTn id="30" dur="2000" fill="hold"/>
                                        <p:tgtEl>
                                          <p:spTgt spid="3737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7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785" grpId="0" animBg="1"/>
      <p:bldP spid="373785" grpId="1" animBg="1"/>
      <p:bldP spid="373786" grpId="0" animBg="1"/>
      <p:bldP spid="373786" grpId="1" animBg="1"/>
      <p:bldP spid="373787" grpId="0" animBg="1"/>
      <p:bldP spid="373787" grpId="1" animBg="1"/>
      <p:bldP spid="373787" grpId="2" animBg="1"/>
      <p:bldP spid="373788" grpId="0" animBg="1"/>
      <p:bldP spid="373788" grpId="1" animBg="1"/>
      <p:bldP spid="373789" grpId="0" animBg="1"/>
      <p:bldP spid="373789" grpId="1" animBg="1"/>
      <p:bldP spid="373789" grpId="2" animBg="1"/>
      <p:bldP spid="37379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GettingFileFromFolder.p3d 0"/>
  <p:tag name="POWER3D OPTIONS" val="Medium 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GettingFileFromFolder.p3d 0"/>
  <p:tag name="POWER3D OPTIONS" val="Medium 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GettingFileFromFolder.p3d 0"/>
  <p:tag name="POWER3D OPTIONS" val="Medium 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urningPageofBook.p3d 0"/>
  <p:tag name="POWER3D OPTIONS" val="Medium 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urningPageofBook.p3d 0"/>
  <p:tag name="POWER3D OPTIONS" val="Medium 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urningPageofBook.p3d 0"/>
  <p:tag name="POWER3D OPTIONS" val="Medium "/>
  <p:tag name="TIMING" val="|2.1|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urningPageofBook.p3d 0"/>
  <p:tag name="POWER3D OPTIONS" val="Medium 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urningPageofBook.p3d 0"/>
  <p:tag name="POWER3D OPTIONS" val="Medium 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TRANSITION" val="TurningPageofBook.p3d 0"/>
  <p:tag name="POWER3D OPTIONS" val="Medium 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Новая презентация">
  <a:themeElements>
    <a:clrScheme name="Новая презентация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Новая презентация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Новая презентация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овая презентация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Новая презентация">
  <a:themeElements>
    <a:clrScheme name="Новая презентация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Новая презентация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Новая презентация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Новая презентация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Новая презентация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22539</TotalTime>
  <Words>3392</Words>
  <Application>Microsoft Office PowerPoint</Application>
  <PresentationFormat>Экран (4:3)</PresentationFormat>
  <Paragraphs>506</Paragraphs>
  <Slides>51</Slides>
  <Notes>38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19</vt:i4>
      </vt:variant>
      <vt:variant>
        <vt:lpstr>Тема</vt:lpstr>
      </vt:variant>
      <vt:variant>
        <vt:i4>15</vt:i4>
      </vt:variant>
      <vt:variant>
        <vt:lpstr>Внедренные серверы OLE</vt:lpstr>
      </vt:variant>
      <vt:variant>
        <vt:i4>5</vt:i4>
      </vt:variant>
      <vt:variant>
        <vt:lpstr>Заголовки слайдов</vt:lpstr>
      </vt:variant>
      <vt:variant>
        <vt:i4>51</vt:i4>
      </vt:variant>
    </vt:vector>
  </HeadingPairs>
  <TitlesOfParts>
    <vt:vector size="90" baseType="lpstr">
      <vt:lpstr>Arial</vt:lpstr>
      <vt:lpstr>ArialMT</vt:lpstr>
      <vt:lpstr>Book Antiqua</vt:lpstr>
      <vt:lpstr>Calibri</vt:lpstr>
      <vt:lpstr>Calibri Light</vt:lpstr>
      <vt:lpstr>Cambria Math</vt:lpstr>
      <vt:lpstr>Comic Sans MS</vt:lpstr>
      <vt:lpstr>Gill Sans MT</vt:lpstr>
      <vt:lpstr>Helvetica</vt:lpstr>
      <vt:lpstr>LiberationSans</vt:lpstr>
      <vt:lpstr>Lucida Sans Unicode</vt:lpstr>
      <vt:lpstr>Open Sans</vt:lpstr>
      <vt:lpstr>OpenSymbol</vt:lpstr>
      <vt:lpstr>Symbol</vt:lpstr>
      <vt:lpstr>Tahoma</vt:lpstr>
      <vt:lpstr>Times New Roman</vt:lpstr>
      <vt:lpstr>TimesNewRomanPS-BoldMT</vt:lpstr>
      <vt:lpstr>Verdana</vt:lpstr>
      <vt:lpstr>Wingdings</vt:lpstr>
      <vt:lpstr>Default Design</vt:lpstr>
      <vt:lpstr>1_Default Design</vt:lpstr>
      <vt:lpstr>17_Default Design</vt:lpstr>
      <vt:lpstr>2_Default Design</vt:lpstr>
      <vt:lpstr>Новая презентация</vt:lpstr>
      <vt:lpstr>4_Default Design</vt:lpstr>
      <vt:lpstr>3_Default Design</vt:lpstr>
      <vt:lpstr>26_Default Design</vt:lpstr>
      <vt:lpstr>Office Theme</vt:lpstr>
      <vt:lpstr>5_Default Design</vt:lpstr>
      <vt:lpstr>8_Office Theme</vt:lpstr>
      <vt:lpstr>1_Новая презентация</vt:lpstr>
      <vt:lpstr>6_Default Design</vt:lpstr>
      <vt:lpstr>8_Default Design</vt:lpstr>
      <vt:lpstr>7_Default Design</vt:lpstr>
      <vt:lpstr>Photo Editor Photo</vt:lpstr>
      <vt:lpstr>Equation</vt:lpstr>
      <vt:lpstr>Bitmap Image</vt:lpstr>
      <vt:lpstr>CorelDRAW 11.0 Graphic</vt:lpstr>
      <vt:lpstr>Microsoft Equation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Relativistic Heavy-Ion Collisions  and Quark Gluon Plasma (QGP)</vt:lpstr>
      <vt:lpstr>Презентация PowerPoint</vt:lpstr>
      <vt:lpstr>2005: Quark-Gluon Plasma is a “perfect liquid” Relativistic Heavy-Ion Collider (BNL), Upton, NY (USA)</vt:lpstr>
      <vt:lpstr>Презентация PowerPoint</vt:lpstr>
      <vt:lpstr>Презентация PowerPoint</vt:lpstr>
      <vt:lpstr>Презентация PowerPoint</vt:lpstr>
      <vt:lpstr>RHIC  Experiment: “Jet quenching”  </vt:lpstr>
      <vt:lpstr>Презентация PowerPoint</vt:lpstr>
      <vt:lpstr>Azimuthal distributions at RHIC</vt:lpstr>
      <vt:lpstr>Azimuthal distributions at RHIC</vt:lpstr>
      <vt:lpstr>“Squeeze-Out” - First Elliptic Flow Signal  in HIC </vt:lpstr>
      <vt:lpstr>Elliptic Flow Measurements 1989-2002</vt:lpstr>
      <vt:lpstr>Презентация PowerPoint</vt:lpstr>
      <vt:lpstr>Elliptic Flow at RHIC</vt:lpstr>
      <vt:lpstr>Anisotropic Flow  at RHIC – scaling relations  </vt:lpstr>
      <vt:lpstr> Anisotropic Flow at RHIC-LHC  </vt:lpstr>
      <vt:lpstr>   Evolution of the system created in RHIC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Analogy: Phase Diagram of Water</vt:lpstr>
      <vt:lpstr>Презентация PowerPoint</vt:lpstr>
      <vt:lpstr>Презентация PowerPoint</vt:lpstr>
      <vt:lpstr>Презентация PowerPoint</vt:lpstr>
      <vt:lpstr>STAR data: Anomalies in the Pressure and ɳ/s?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Measurement of leptonic and hadronic decays of  and  mesons at RHIC by PHENIX.</dc:title>
  <dc:creator>VR</dc:creator>
  <cp:lastModifiedBy>Arkadiy Taranenko</cp:lastModifiedBy>
  <cp:revision>1345</cp:revision>
  <cp:lastPrinted>2021-08-24T09:51:16Z</cp:lastPrinted>
  <dcterms:created xsi:type="dcterms:W3CDTF">2006-11-10T13:00:45Z</dcterms:created>
  <dcterms:modified xsi:type="dcterms:W3CDTF">2022-10-25T05:26:16Z</dcterms:modified>
</cp:coreProperties>
</file>