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2" r:id="rId6"/>
    <p:sldId id="260" r:id="rId7"/>
    <p:sldId id="261" r:id="rId8"/>
    <p:sldId id="263" r:id="rId9"/>
    <p:sldId id="264" r:id="rId10"/>
    <p:sldId id="267" r:id="rId11"/>
    <p:sldId id="265" r:id="rId12"/>
    <p:sldId id="268" r:id="rId13"/>
    <p:sldId id="270" r:id="rId14"/>
    <p:sldId id="272" r:id="rId15"/>
    <p:sldId id="266" r:id="rId16"/>
    <p:sldId id="271" r:id="rId17"/>
    <p:sldId id="273" r:id="rId18"/>
    <p:sldId id="274" r:id="rId19"/>
    <p:sldId id="275" r:id="rId20"/>
    <p:sldId id="276" r:id="rId21"/>
    <p:sldId id="287" r:id="rId22"/>
    <p:sldId id="277" r:id="rId23"/>
    <p:sldId id="278" r:id="rId24"/>
    <p:sldId id="279" r:id="rId25"/>
    <p:sldId id="286" r:id="rId26"/>
    <p:sldId id="280" r:id="rId27"/>
    <p:sldId id="281" r:id="rId28"/>
    <p:sldId id="282" r:id="rId29"/>
    <p:sldId id="283" r:id="rId30"/>
    <p:sldId id="284" r:id="rId31"/>
    <p:sldId id="285"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89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41281-77F2-4A2A-878A-DD436A0007BA}" type="datetimeFigureOut">
              <a:rPr lang="ru-RU" smtClean="0"/>
              <a:pPr/>
              <a:t>05.07.2022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3B163-EE51-44D7-B928-B60667CA3A1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ru.wikipedia.org/wiki/1852_%D0%B3%D0%BE%D0%B4_%D0%B2_%D0%BD%D0%B0%D1%83%D0%BA%D0%B5" TargetMode="External"/><Relationship Id="rId3" Type="http://schemas.openxmlformats.org/officeDocument/2006/relationships/hyperlink" Target="https://ru.wikipedia.org/wiki/%D0%A8%D0%B2%D0%B0%D0%B1%D0%B5,_%D0%93%D0%B5%D0%BD%D1%80%D0%B8%D1%85" TargetMode="External"/><Relationship Id="rId7" Type="http://schemas.openxmlformats.org/officeDocument/2006/relationships/hyperlink" Target="https://ru.wikipedia.org/wiki/%D0%A7%D0%B8%D1%81%D0%BB%D0%BE_%D0%92%D0%BE%D0%BB%D1%8C%D1%84%D0%B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ru.wikipedia.org/wiki/1848_%D0%B3%D0%BE%D0%B4_%D0%B2_%D0%BD%D0%B0%D1%83%D0%BA%D0%B5" TargetMode="External"/><Relationship Id="rId5" Type="http://schemas.openxmlformats.org/officeDocument/2006/relationships/hyperlink" Target="https://ru.wikipedia.org/wiki/1610_%D0%B3%D0%BE%D0%B4_%D0%B2_%D0%BD%D0%B0%D1%83%D0%BA%D0%B5" TargetMode="External"/><Relationship Id="rId4" Type="http://schemas.openxmlformats.org/officeDocument/2006/relationships/hyperlink" Target="https://ru.wikipedia.org/wiki/%D0%A1%D0%BE%D0%BB%D0%BD%D0%B5%D1%87%D0%BD%D1%8B%D0%B5_%D0%BF%D1%8F%D1%82%D0%BD%D0%B0" TargetMode="External"/><Relationship Id="rId9" Type="http://schemas.openxmlformats.org/officeDocument/2006/relationships/hyperlink" Target="https://ru.wikipedia.org/wiki/%D0%9C%D0%B0%D0%B3%D0%BD%D0%B8%D1%82%D0%BD%D0%BE%D0%B5_%D0%BF%D0%BE%D0%BB%D0%B5_%D0%97%D0%B5%D0%BC%D0%BB%D0%B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Вольф чрезвычайно заинтересовался открытой </a:t>
            </a:r>
            <a:r>
              <a:rPr lang="ru-RU" sz="1200" b="0" i="0" u="none" strike="noStrike" kern="1200" dirty="0" smtClean="0">
                <a:solidFill>
                  <a:schemeClr val="tx1"/>
                </a:solidFill>
                <a:latin typeface="+mn-lt"/>
                <a:ea typeface="+mn-ea"/>
                <a:cs typeface="+mn-cs"/>
                <a:hlinkClick r:id="rId3" tooltip="Швабе, Генрих"/>
              </a:rPr>
              <a:t>Генрихом Швабе</a:t>
            </a:r>
            <a:r>
              <a:rPr lang="ru-RU" sz="1200" b="0" i="0" kern="1200" dirty="0" smtClean="0">
                <a:solidFill>
                  <a:schemeClr val="tx1"/>
                </a:solidFill>
                <a:latin typeface="+mn-lt"/>
                <a:ea typeface="+mn-ea"/>
                <a:cs typeface="+mn-cs"/>
              </a:rPr>
              <a:t> периодичностью количества </a:t>
            </a:r>
            <a:r>
              <a:rPr lang="ru-RU" sz="1200" b="0" i="0" u="none" strike="noStrike" kern="1200" dirty="0" smtClean="0">
                <a:solidFill>
                  <a:schemeClr val="tx1"/>
                </a:solidFill>
                <a:latin typeface="+mn-lt"/>
                <a:ea typeface="+mn-ea"/>
                <a:cs typeface="+mn-cs"/>
                <a:hlinkClick r:id="rId4" tooltip="Солнечные пятна"/>
              </a:rPr>
              <a:t>солнечных пятен</a:t>
            </a:r>
            <a:r>
              <a:rPr lang="ru-RU" sz="1200" b="0" i="0" kern="1200" dirty="0" smtClean="0">
                <a:solidFill>
                  <a:schemeClr val="tx1"/>
                </a:solidFill>
                <a:latin typeface="+mn-lt"/>
                <a:ea typeface="+mn-ea"/>
                <a:cs typeface="+mn-cs"/>
              </a:rPr>
              <a:t>. Он не только проводил собственные наблюдения, но и собрал все доступные данные о солнечной активности с </a:t>
            </a:r>
            <a:r>
              <a:rPr lang="ru-RU" sz="1200" b="0" i="0" u="none" strike="noStrike" kern="1200" dirty="0" smtClean="0">
                <a:solidFill>
                  <a:schemeClr val="tx1"/>
                </a:solidFill>
                <a:latin typeface="+mn-lt"/>
                <a:ea typeface="+mn-ea"/>
                <a:cs typeface="+mn-cs"/>
                <a:hlinkClick r:id="rId5" tooltip="1610 год в науке"/>
              </a:rPr>
              <a:t>1610 года</a:t>
            </a:r>
            <a:r>
              <a:rPr lang="ru-RU" sz="1200" b="0" i="0" kern="1200" dirty="0" smtClean="0">
                <a:solidFill>
                  <a:schemeClr val="tx1"/>
                </a:solidFill>
                <a:latin typeface="+mn-lt"/>
                <a:ea typeface="+mn-ea"/>
                <a:cs typeface="+mn-cs"/>
              </a:rPr>
              <a:t> и вычислил их периодичность, равную 11,1 годам. В </a:t>
            </a:r>
            <a:r>
              <a:rPr lang="ru-RU" sz="1200" b="0" i="0" u="none" strike="noStrike" kern="1200" dirty="0" smtClean="0">
                <a:solidFill>
                  <a:schemeClr val="tx1"/>
                </a:solidFill>
                <a:latin typeface="+mn-lt"/>
                <a:ea typeface="+mn-ea"/>
                <a:cs typeface="+mn-cs"/>
                <a:hlinkClick r:id="rId6" tooltip="1848 год в науке"/>
              </a:rPr>
              <a:t>1848 году</a:t>
            </a:r>
            <a:r>
              <a:rPr lang="ru-RU" sz="1200" b="0" i="0" kern="1200" dirty="0" smtClean="0">
                <a:solidFill>
                  <a:schemeClr val="tx1"/>
                </a:solidFill>
                <a:latin typeface="+mn-lt"/>
                <a:ea typeface="+mn-ea"/>
                <a:cs typeface="+mn-cs"/>
              </a:rPr>
              <a:t> он предложил метод расчёта числового показателя солнечной активности. </a:t>
            </a:r>
            <a:r>
              <a:rPr lang="ru-RU" sz="1200" b="0" i="0" u="none" strike="noStrike" kern="1200" dirty="0" smtClean="0">
                <a:solidFill>
                  <a:schemeClr val="tx1"/>
                </a:solidFill>
                <a:latin typeface="+mn-lt"/>
                <a:ea typeface="+mn-ea"/>
                <a:cs typeface="+mn-cs"/>
                <a:hlinkClick r:id="rId7" tooltip="Число Вольфа"/>
              </a:rPr>
              <a:t>Число Вольфа</a:t>
            </a:r>
            <a:r>
              <a:rPr lang="ru-RU" sz="1200" b="0" i="0" kern="1200" dirty="0" smtClean="0">
                <a:solidFill>
                  <a:schemeClr val="tx1"/>
                </a:solidFill>
                <a:latin typeface="+mn-lt"/>
                <a:ea typeface="+mn-ea"/>
                <a:cs typeface="+mn-cs"/>
              </a:rPr>
              <a:t> используется до сих пор. В </a:t>
            </a:r>
            <a:r>
              <a:rPr lang="ru-RU" sz="1200" b="0" i="0" u="none" strike="noStrike" kern="1200" dirty="0" smtClean="0">
                <a:solidFill>
                  <a:schemeClr val="tx1"/>
                </a:solidFill>
                <a:latin typeface="+mn-lt"/>
                <a:ea typeface="+mn-ea"/>
                <a:cs typeface="+mn-cs"/>
                <a:hlinkClick r:id="rId8" tooltip="1852 год в науке"/>
              </a:rPr>
              <a:t>1852 году</a:t>
            </a:r>
            <a:r>
              <a:rPr lang="ru-RU" sz="1200" b="0" i="0" kern="1200" dirty="0" smtClean="0">
                <a:solidFill>
                  <a:schemeClr val="tx1"/>
                </a:solidFill>
                <a:latin typeface="+mn-lt"/>
                <a:ea typeface="+mn-ea"/>
                <a:cs typeface="+mn-cs"/>
              </a:rPr>
              <a:t> Вольф был одним из четырёх учёных, открывших связь между солнечным циклом и </a:t>
            </a:r>
            <a:r>
              <a:rPr lang="ru-RU" sz="1200" b="0" i="0" u="none" strike="noStrike" kern="1200" dirty="0" smtClean="0">
                <a:solidFill>
                  <a:schemeClr val="tx1"/>
                </a:solidFill>
                <a:latin typeface="+mn-lt"/>
                <a:ea typeface="+mn-ea"/>
                <a:cs typeface="+mn-cs"/>
                <a:hlinkClick r:id="rId9" tooltip="Магнитное поле Земли"/>
              </a:rPr>
              <a:t>геомагнитной активностью</a:t>
            </a:r>
            <a:r>
              <a:rPr lang="ru-RU" sz="1200" b="0" i="0" kern="1200" dirty="0" smtClean="0">
                <a:solidFill>
                  <a:schemeClr val="tx1"/>
                </a:solidFill>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F987AF3C-BB31-4D12-87D5-824768A75880}"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05.07.2022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ru.wikipedia.org/wiki/1893" TargetMode="External"/><Relationship Id="rId13"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hyperlink" Target="https://ru.wikipedia.org/wiki/6_%D0%B4%D0%B5%D0%BA%D0%B0%D0%B1%D1%80%D1%8F" TargetMode="External"/><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ru.wikipedia.org/wiki/1816" TargetMode="External"/><Relationship Id="rId11" Type="http://schemas.openxmlformats.org/officeDocument/2006/relationships/hyperlink" Target="https://ru.wikipedia.org/wiki/%D0%9C%D0%B0%D1%82%D0%B5%D0%BC%D0%B0%D1%82%D0%B8%D0%BA" TargetMode="External"/><Relationship Id="rId5" Type="http://schemas.openxmlformats.org/officeDocument/2006/relationships/hyperlink" Target="https://ru.wikipedia.org/wiki/7_%D0%B8%D1%8E%D0%BB%D1%8F" TargetMode="External"/><Relationship Id="rId10" Type="http://schemas.openxmlformats.org/officeDocument/2006/relationships/hyperlink" Target="https://ru.wikipedia.org/wiki/%D0%90%D1%81%D1%82%D1%80%D0%BE%D0%BD%D0%BE%D0%BC%D0%B8%D1%8F" TargetMode="External"/><Relationship Id="rId4" Type="http://schemas.openxmlformats.org/officeDocument/2006/relationships/hyperlink" Target="https://ru.wikipedia.org/wiki/%D0%9D%D0%B5%D0%BC%D0%B5%D1%86%D0%BA%D0%B8%D0%B9_%D1%8F%D0%B7%D1%8B%D0%BA" TargetMode="External"/><Relationship Id="rId9" Type="http://schemas.openxmlformats.org/officeDocument/2006/relationships/hyperlink" Target="https://ru.wikipedia.org/wiki/%D0%A8%D0%B2%D0%B5%D0%B9%D1%86%D0%B0%D1%80%D0%B8%D1%8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gif"/><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2060848"/>
            <a:ext cx="7488832" cy="1754326"/>
          </a:xfrm>
          <a:prstGeom prst="rect">
            <a:avLst/>
          </a:prstGeom>
        </p:spPr>
        <p:txBody>
          <a:bodyPr wrap="square">
            <a:spAutoFit/>
          </a:bodyPr>
          <a:lstStyle/>
          <a:p>
            <a:pPr algn="ctr"/>
            <a:r>
              <a:rPr lang="ru-RU" sz="3600" b="1" dirty="0" smtClean="0">
                <a:latin typeface="Arial" pitchFamily="34" charset="0"/>
                <a:cs typeface="Arial" pitchFamily="34" charset="0"/>
              </a:rPr>
              <a:t>Космическая радиобиология</a:t>
            </a:r>
            <a:r>
              <a:rPr lang="en-US" sz="3600" b="1" dirty="0" smtClean="0">
                <a:latin typeface="Arial" pitchFamily="34" charset="0"/>
                <a:cs typeface="Arial" pitchFamily="34" charset="0"/>
              </a:rPr>
              <a:t>: </a:t>
            </a:r>
            <a:r>
              <a:rPr lang="ru-RU" sz="3600" b="1" dirty="0" smtClean="0">
                <a:latin typeface="Arial" pitchFamily="34" charset="0"/>
                <a:cs typeface="Arial" pitchFamily="34" charset="0"/>
              </a:rPr>
              <a:t>от Эйфелевой </a:t>
            </a:r>
            <a:r>
              <a:rPr lang="ru-RU" sz="3600" b="1" dirty="0" smtClean="0">
                <a:latin typeface="Arial" pitchFamily="34" charset="0"/>
                <a:cs typeface="Arial" pitchFamily="34" charset="0"/>
              </a:rPr>
              <a:t>башни </a:t>
            </a:r>
            <a:r>
              <a:rPr lang="ru-RU" sz="3600" b="1" dirty="0" smtClean="0">
                <a:latin typeface="Arial" pitchFamily="34" charset="0"/>
                <a:cs typeface="Arial" pitchFamily="34" charset="0"/>
              </a:rPr>
              <a:t>до ускорителя заряженных частиц</a:t>
            </a:r>
            <a:endParaRPr lang="ru-RU" sz="3600" b="1" dirty="0">
              <a:latin typeface="Arial" pitchFamily="34" charset="0"/>
              <a:cs typeface="Arial" pitchFamily="34" charset="0"/>
            </a:endParaRPr>
          </a:p>
        </p:txBody>
      </p:sp>
      <p:sp>
        <p:nvSpPr>
          <p:cNvPr id="5" name="TextBox 4"/>
          <p:cNvSpPr txBox="1"/>
          <p:nvPr/>
        </p:nvSpPr>
        <p:spPr>
          <a:xfrm>
            <a:off x="3347864" y="5877272"/>
            <a:ext cx="5675336" cy="646331"/>
          </a:xfrm>
          <a:prstGeom prst="rect">
            <a:avLst/>
          </a:prstGeom>
          <a:noFill/>
        </p:spPr>
        <p:txBody>
          <a:bodyPr wrap="none" rtlCol="0">
            <a:spAutoFit/>
          </a:bodyPr>
          <a:lstStyle/>
          <a:p>
            <a:r>
              <a:rPr lang="ru-RU" dirty="0" smtClean="0"/>
              <a:t>Научный сотрудник сектора радиационной физиологии</a:t>
            </a:r>
          </a:p>
          <a:p>
            <a:r>
              <a:rPr lang="ru-RU" dirty="0" smtClean="0"/>
              <a:t>ЛРБ ОИЯИ Северюхин Ю.С.</a:t>
            </a:r>
            <a:endParaRPr lang="ru-RU" dirty="0"/>
          </a:p>
        </p:txBody>
      </p:sp>
      <p:pic>
        <p:nvPicPr>
          <p:cNvPr id="6" name="Picture 4" descr="ÐÐ°ÑÑÐ¸Ð½ÐºÐ¸ Ð¿Ð¾ Ð·Ð°Ð¿ÑÐ¾ÑÑ jinr logo">
            <a:extLst>
              <a:ext uri="{FF2B5EF4-FFF2-40B4-BE49-F238E27FC236}">
                <a16:creationId xmlns:a16="http://schemas.microsoft.com/office/drawing/2014/main" id="{E22052BF-2A7C-4299-BBDD-7E68410433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ÐÐ°ÑÑÐ¸Ð½ÐºÐ¸ Ð¿Ð¾ Ð·Ð°Ð¿ÑÐ¾ÑÑ lrb jinr">
            <a:extLst>
              <a:ext uri="{FF2B5EF4-FFF2-40B4-BE49-F238E27FC236}">
                <a16:creationId xmlns:a16="http://schemas.microsoft.com/office/drawing/2014/main" id="{48A70C37-A09C-48DB-987F-0AF5226780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04664"/>
            <a:ext cx="1224136" cy="961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212976"/>
            <a:ext cx="8136904" cy="3416320"/>
          </a:xfrm>
          <a:prstGeom prst="rect">
            <a:avLst/>
          </a:prstGeom>
        </p:spPr>
        <p:txBody>
          <a:bodyPr wrap="square">
            <a:spAutoFit/>
          </a:bodyPr>
          <a:lstStyle/>
          <a:p>
            <a:r>
              <a:rPr lang="ru-RU" dirty="0" smtClean="0">
                <a:latin typeface="Gotham Pro" pitchFamily="50" charset="0"/>
                <a:cs typeface="Gotham Pro" pitchFamily="50" charset="0"/>
              </a:rPr>
              <a:t>Взаимодействия внутреннего пояса с верхней атмосферой Земли создают разноцветные полярные сияния, которые можно наблюдать в высоких северных или южных широтах, где сходятся рога </a:t>
            </a:r>
            <a:r>
              <a:rPr lang="ru-RU" dirty="0" err="1" smtClean="0">
                <a:latin typeface="Gotham Pro" pitchFamily="50" charset="0"/>
                <a:cs typeface="Gotham Pro" pitchFamily="50" charset="0"/>
              </a:rPr>
              <a:t>геомагнитосферы</a:t>
            </a:r>
            <a:r>
              <a:rPr lang="ru-RU" dirty="0" smtClean="0">
                <a:latin typeface="Gotham Pro" pitchFamily="50" charset="0"/>
                <a:cs typeface="Gotham Pro" pitchFamily="50" charset="0"/>
              </a:rPr>
              <a:t>. Рассеянные светящиеся формы на больших участках неба с древних времен наблюдались в северных районах</a:t>
            </a:r>
            <a:r>
              <a:rPr lang="en-US" dirty="0" smtClean="0">
                <a:latin typeface="Gotham Pro" pitchFamily="50" charset="0"/>
                <a:cs typeface="Gotham Pro" pitchFamily="50" charset="0"/>
              </a:rPr>
              <a:t>.</a:t>
            </a:r>
          </a:p>
          <a:p>
            <a:endParaRPr lang="en-US" dirty="0" smtClean="0">
              <a:latin typeface="Gotham Pro" pitchFamily="50" charset="0"/>
              <a:cs typeface="Gotham Pro" pitchFamily="50" charset="0"/>
            </a:endParaRPr>
          </a:p>
          <a:p>
            <a:r>
              <a:rPr lang="ru-RU" b="1" dirty="0" err="1" smtClean="0">
                <a:latin typeface="Gotham Pro" pitchFamily="50" charset="0"/>
                <a:cs typeface="Gotham Pro" pitchFamily="50" charset="0"/>
              </a:rPr>
              <a:t>Авроральные</a:t>
            </a:r>
            <a:r>
              <a:rPr lang="ru-RU" b="1" dirty="0" smtClean="0">
                <a:latin typeface="Gotham Pro" pitchFamily="50" charset="0"/>
                <a:cs typeface="Gotham Pro" pitchFamily="50" charset="0"/>
              </a:rPr>
              <a:t> эмиссии </a:t>
            </a:r>
            <a:r>
              <a:rPr lang="ru-RU" dirty="0" smtClean="0">
                <a:latin typeface="Gotham Pro" pitchFamily="50" charset="0"/>
                <a:cs typeface="Gotham Pro" pitchFamily="50" charset="0"/>
              </a:rPr>
              <a:t>возникают, когда низкоэнергетические электроны высыпаются из внутренней радиационного пояса и в результате столкновений возбуждают и ионизируют атмосферные газы. Солнечные вспышки и геомагнитные бури могут влиять на возникновение и интенсивность полярных сияний.</a:t>
            </a:r>
            <a:endParaRPr lang="ru-RU" dirty="0">
              <a:latin typeface="Gotham Pro" pitchFamily="50" charset="0"/>
              <a:cs typeface="Gotham Pro" pitchFamily="50" charset="0"/>
            </a:endParaRPr>
          </a:p>
        </p:txBody>
      </p:sp>
      <p:pic>
        <p:nvPicPr>
          <p:cNvPr id="5" name="Picture 2" descr="https://druzhniy-center.ru/wp-content/uploads/d/d/2/dd2013a66a5a970f9d517e2b156828b5.jpeg"/>
          <p:cNvPicPr>
            <a:picLocks noChangeAspect="1" noChangeArrowheads="1"/>
          </p:cNvPicPr>
          <p:nvPr/>
        </p:nvPicPr>
        <p:blipFill>
          <a:blip r:embed="rId2" cstate="print"/>
          <a:srcRect/>
          <a:stretch>
            <a:fillRect/>
          </a:stretch>
        </p:blipFill>
        <p:spPr bwMode="auto">
          <a:xfrm>
            <a:off x="539552" y="476672"/>
            <a:ext cx="3985083" cy="2538498"/>
          </a:xfrm>
          <a:prstGeom prst="rect">
            <a:avLst/>
          </a:prstGeom>
          <a:noFill/>
        </p:spPr>
      </p:pic>
      <p:pic>
        <p:nvPicPr>
          <p:cNvPr id="6" name="Picture 4" descr="https://a.d-cd.net/EQAAAgPyOeA-1920.jpg"/>
          <p:cNvPicPr>
            <a:picLocks noChangeAspect="1" noChangeArrowheads="1"/>
          </p:cNvPicPr>
          <p:nvPr/>
        </p:nvPicPr>
        <p:blipFill>
          <a:blip r:embed="rId3" cstate="print"/>
          <a:srcRect/>
          <a:stretch>
            <a:fillRect/>
          </a:stretch>
        </p:blipFill>
        <p:spPr bwMode="auto">
          <a:xfrm>
            <a:off x="4644008" y="476672"/>
            <a:ext cx="3782784" cy="252028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1200329"/>
          </a:xfrm>
          <a:prstGeom prst="rect">
            <a:avLst/>
          </a:prstGeom>
        </p:spPr>
        <p:txBody>
          <a:bodyPr wrap="square">
            <a:spAutoFit/>
          </a:bodyPr>
          <a:lstStyle/>
          <a:p>
            <a:pPr algn="ctr"/>
            <a:r>
              <a:rPr lang="ru-RU" sz="3600" b="1" dirty="0" smtClean="0">
                <a:latin typeface="Arial" pitchFamily="34" charset="0"/>
                <a:cs typeface="Arial" pitchFamily="34" charset="0"/>
              </a:rPr>
              <a:t>Источники радиации в Космосе.</a:t>
            </a:r>
          </a:p>
          <a:p>
            <a:pPr algn="ctr"/>
            <a:r>
              <a:rPr lang="ru-RU" sz="3600" b="1" dirty="0" smtClean="0">
                <a:latin typeface="Arial" pitchFamily="34" charset="0"/>
                <a:cs typeface="Arial" pitchFamily="34" charset="0"/>
              </a:rPr>
              <a:t>Солнечные вспышки</a:t>
            </a:r>
            <a:endParaRPr lang="ru-RU" sz="3600" b="1" dirty="0">
              <a:latin typeface="Arial" pitchFamily="34" charset="0"/>
              <a:cs typeface="Arial" pitchFamily="34" charset="0"/>
            </a:endParaRPr>
          </a:p>
        </p:txBody>
      </p:sp>
      <p:pic>
        <p:nvPicPr>
          <p:cNvPr id="8194" name="Picture 2" descr="How Does the Earth Protect Us From Space? - Universe Today"/>
          <p:cNvPicPr>
            <a:picLocks noChangeAspect="1" noChangeArrowheads="1"/>
          </p:cNvPicPr>
          <p:nvPr/>
        </p:nvPicPr>
        <p:blipFill>
          <a:blip r:embed="rId2" cstate="print"/>
          <a:srcRect/>
          <a:stretch>
            <a:fillRect/>
          </a:stretch>
        </p:blipFill>
        <p:spPr bwMode="auto">
          <a:xfrm>
            <a:off x="0" y="1556792"/>
            <a:ext cx="9101605" cy="496855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a:spLocks noGrp="1"/>
          </p:cNvSpPr>
          <p:nvPr>
            <p:ph type="title"/>
          </p:nvPr>
        </p:nvSpPr>
        <p:spPr>
          <a:xfrm>
            <a:off x="-2484784" y="0"/>
            <a:ext cx="8229600" cy="1143000"/>
          </a:xfrm>
        </p:spPr>
        <p:txBody>
          <a:bodyPr>
            <a:noAutofit/>
          </a:bodyPr>
          <a:lstStyle/>
          <a:p>
            <a:r>
              <a:rPr lang="ru-RU" sz="2400" b="1" dirty="0" smtClean="0">
                <a:latin typeface="Gotham Pro" pitchFamily="50" charset="0"/>
                <a:cs typeface="Gotham Pro" pitchFamily="50" charset="0"/>
              </a:rPr>
              <a:t>Числа Вольфа</a:t>
            </a:r>
            <a:endParaRPr lang="ru-RU" sz="2400" b="1" dirty="0">
              <a:latin typeface="Gotham Pro" pitchFamily="50" charset="0"/>
              <a:cs typeface="Gotham Pro" pitchFamily="50" charset="0"/>
            </a:endParaRPr>
          </a:p>
        </p:txBody>
      </p:sp>
      <p:pic>
        <p:nvPicPr>
          <p:cNvPr id="2050" name="Picture 2" descr="File:RudolfWolf.jpg - Wikimedia Commons"/>
          <p:cNvPicPr>
            <a:picLocks noChangeAspect="1" noChangeArrowheads="1"/>
          </p:cNvPicPr>
          <p:nvPr/>
        </p:nvPicPr>
        <p:blipFill>
          <a:blip r:embed="rId3" cstate="print"/>
          <a:srcRect/>
          <a:stretch>
            <a:fillRect/>
          </a:stretch>
        </p:blipFill>
        <p:spPr bwMode="auto">
          <a:xfrm>
            <a:off x="467544" y="1340768"/>
            <a:ext cx="2592289" cy="2657642"/>
          </a:xfrm>
          <a:prstGeom prst="rect">
            <a:avLst/>
          </a:prstGeom>
          <a:noFill/>
        </p:spPr>
      </p:pic>
      <p:sp>
        <p:nvSpPr>
          <p:cNvPr id="7" name="Прямоугольник 6"/>
          <p:cNvSpPr/>
          <p:nvPr/>
        </p:nvSpPr>
        <p:spPr>
          <a:xfrm>
            <a:off x="467544" y="4149080"/>
            <a:ext cx="4374232" cy="738664"/>
          </a:xfrm>
          <a:prstGeom prst="rect">
            <a:avLst/>
          </a:prstGeom>
        </p:spPr>
        <p:txBody>
          <a:bodyPr wrap="square">
            <a:spAutoFit/>
          </a:bodyPr>
          <a:lstStyle/>
          <a:p>
            <a:r>
              <a:rPr lang="ru-RU" sz="1400" b="1" dirty="0" err="1" smtClean="0">
                <a:latin typeface="Gotham Pro Light" pitchFamily="50" charset="0"/>
                <a:cs typeface="Gotham Pro Light" pitchFamily="50" charset="0"/>
              </a:rPr>
              <a:t>Иога́нн</a:t>
            </a:r>
            <a:r>
              <a:rPr lang="ru-RU" sz="1400" b="1" dirty="0" smtClean="0">
                <a:latin typeface="Gotham Pro Light" pitchFamily="50" charset="0"/>
                <a:cs typeface="Gotham Pro Light" pitchFamily="50" charset="0"/>
              </a:rPr>
              <a:t> </a:t>
            </a:r>
            <a:r>
              <a:rPr lang="ru-RU" sz="1400" b="1" dirty="0" err="1" smtClean="0">
                <a:latin typeface="Gotham Pro Light" pitchFamily="50" charset="0"/>
                <a:cs typeface="Gotham Pro Light" pitchFamily="50" charset="0"/>
              </a:rPr>
              <a:t>Рудо́льф</a:t>
            </a:r>
            <a:r>
              <a:rPr lang="ru-RU" sz="1400" b="1" dirty="0" smtClean="0">
                <a:latin typeface="Gotham Pro Light" pitchFamily="50" charset="0"/>
                <a:cs typeface="Gotham Pro Light" pitchFamily="50" charset="0"/>
              </a:rPr>
              <a:t> Вольф</a:t>
            </a:r>
            <a:r>
              <a:rPr lang="ru-RU" sz="1400" dirty="0" smtClean="0">
                <a:latin typeface="Gotham Pro Light" pitchFamily="50" charset="0"/>
                <a:cs typeface="Gotham Pro Light" pitchFamily="50" charset="0"/>
              </a:rPr>
              <a:t> (</a:t>
            </a:r>
            <a:r>
              <a:rPr lang="ru-RU" sz="1400" dirty="0" smtClean="0">
                <a:latin typeface="Gotham Pro Light" pitchFamily="50" charset="0"/>
                <a:cs typeface="Gotham Pro Light" pitchFamily="50" charset="0"/>
                <a:hlinkClick r:id="rId4" tooltip="Немецкий язык"/>
              </a:rPr>
              <a:t>нем.</a:t>
            </a:r>
            <a:r>
              <a:rPr lang="ru-RU" sz="1400" dirty="0" smtClean="0">
                <a:latin typeface="Gotham Pro Light" pitchFamily="50" charset="0"/>
                <a:cs typeface="Gotham Pro Light" pitchFamily="50" charset="0"/>
              </a:rPr>
              <a:t> </a:t>
            </a:r>
            <a:r>
              <a:rPr lang="ru-RU" sz="1400" i="1" dirty="0" err="1" smtClean="0">
                <a:latin typeface="Gotham Pro Light" pitchFamily="50" charset="0"/>
                <a:cs typeface="Gotham Pro Light" pitchFamily="50" charset="0"/>
              </a:rPr>
              <a:t>Johann</a:t>
            </a:r>
            <a:r>
              <a:rPr lang="ru-RU" sz="1400" i="1" dirty="0" smtClean="0">
                <a:latin typeface="Gotham Pro Light" pitchFamily="50" charset="0"/>
                <a:cs typeface="Gotham Pro Light" pitchFamily="50" charset="0"/>
              </a:rPr>
              <a:t> </a:t>
            </a:r>
            <a:r>
              <a:rPr lang="ru-RU" sz="1400" i="1" dirty="0" err="1" smtClean="0">
                <a:latin typeface="Gotham Pro Light" pitchFamily="50" charset="0"/>
                <a:cs typeface="Gotham Pro Light" pitchFamily="50" charset="0"/>
              </a:rPr>
              <a:t>Rudolf</a:t>
            </a:r>
            <a:r>
              <a:rPr lang="ru-RU" sz="1400" i="1" dirty="0" smtClean="0">
                <a:latin typeface="Gotham Pro Light" pitchFamily="50" charset="0"/>
                <a:cs typeface="Gotham Pro Light" pitchFamily="50" charset="0"/>
              </a:rPr>
              <a:t> </a:t>
            </a:r>
            <a:r>
              <a:rPr lang="ru-RU" sz="1400" i="1" dirty="0" err="1" smtClean="0">
                <a:latin typeface="Gotham Pro Light" pitchFamily="50" charset="0"/>
                <a:cs typeface="Gotham Pro Light" pitchFamily="50" charset="0"/>
              </a:rPr>
              <a:t>Wolf</a:t>
            </a:r>
            <a:r>
              <a:rPr lang="ru-RU" sz="1400" dirty="0" smtClean="0">
                <a:latin typeface="Gotham Pro Light" pitchFamily="50" charset="0"/>
                <a:cs typeface="Gotham Pro Light" pitchFamily="50" charset="0"/>
              </a:rPr>
              <a:t>, </a:t>
            </a:r>
            <a:r>
              <a:rPr lang="ru-RU" sz="1400" dirty="0" smtClean="0">
                <a:latin typeface="Gotham Pro Light" pitchFamily="50" charset="0"/>
                <a:cs typeface="Gotham Pro Light" pitchFamily="50" charset="0"/>
                <a:hlinkClick r:id="rId5" tooltip="7 июля"/>
              </a:rPr>
              <a:t>7 июля</a:t>
            </a:r>
            <a:r>
              <a:rPr lang="ru-RU" sz="1400" dirty="0" smtClean="0">
                <a:latin typeface="Gotham Pro Light" pitchFamily="50" charset="0"/>
                <a:cs typeface="Gotham Pro Light" pitchFamily="50" charset="0"/>
              </a:rPr>
              <a:t> </a:t>
            </a:r>
            <a:r>
              <a:rPr lang="ru-RU" sz="1400" dirty="0" smtClean="0">
                <a:latin typeface="Gotham Pro Light" pitchFamily="50" charset="0"/>
                <a:cs typeface="Gotham Pro Light" pitchFamily="50" charset="0"/>
                <a:hlinkClick r:id="rId6" tooltip="1816"/>
              </a:rPr>
              <a:t>1816</a:t>
            </a:r>
            <a:r>
              <a:rPr lang="ru-RU" sz="1400" dirty="0" smtClean="0">
                <a:latin typeface="Gotham Pro Light" pitchFamily="50" charset="0"/>
                <a:cs typeface="Gotham Pro Light" pitchFamily="50" charset="0"/>
              </a:rPr>
              <a:t> — </a:t>
            </a:r>
            <a:r>
              <a:rPr lang="ru-RU" sz="1400" dirty="0" smtClean="0">
                <a:latin typeface="Gotham Pro Light" pitchFamily="50" charset="0"/>
                <a:cs typeface="Gotham Pro Light" pitchFamily="50" charset="0"/>
                <a:hlinkClick r:id="rId7" tooltip="6 декабря"/>
              </a:rPr>
              <a:t>6 декабря</a:t>
            </a:r>
            <a:r>
              <a:rPr lang="ru-RU" sz="1400" dirty="0" smtClean="0">
                <a:latin typeface="Gotham Pro Light" pitchFamily="50" charset="0"/>
                <a:cs typeface="Gotham Pro Light" pitchFamily="50" charset="0"/>
              </a:rPr>
              <a:t> </a:t>
            </a:r>
            <a:r>
              <a:rPr lang="ru-RU" sz="1400" dirty="0" smtClean="0">
                <a:latin typeface="Gotham Pro Light" pitchFamily="50" charset="0"/>
                <a:cs typeface="Gotham Pro Light" pitchFamily="50" charset="0"/>
                <a:hlinkClick r:id="rId8" tooltip="1893"/>
              </a:rPr>
              <a:t>1893</a:t>
            </a:r>
            <a:r>
              <a:rPr lang="ru-RU" sz="1400" dirty="0" smtClean="0">
                <a:latin typeface="Gotham Pro Light" pitchFamily="50" charset="0"/>
                <a:cs typeface="Gotham Pro Light" pitchFamily="50" charset="0"/>
              </a:rPr>
              <a:t>) — </a:t>
            </a:r>
            <a:r>
              <a:rPr lang="ru-RU" sz="1400" dirty="0" smtClean="0">
                <a:latin typeface="Gotham Pro Light" pitchFamily="50" charset="0"/>
                <a:cs typeface="Gotham Pro Light" pitchFamily="50" charset="0"/>
                <a:hlinkClick r:id="rId9" tooltip="Швейцария"/>
              </a:rPr>
              <a:t>швейцарский</a:t>
            </a:r>
            <a:r>
              <a:rPr lang="ru-RU" sz="1400" dirty="0" smtClean="0">
                <a:latin typeface="Gotham Pro Light" pitchFamily="50" charset="0"/>
                <a:cs typeface="Gotham Pro Light" pitchFamily="50" charset="0"/>
              </a:rPr>
              <a:t> </a:t>
            </a:r>
            <a:r>
              <a:rPr lang="ru-RU" sz="1400" dirty="0" smtClean="0">
                <a:latin typeface="Gotham Pro Light" pitchFamily="50" charset="0"/>
                <a:cs typeface="Gotham Pro Light" pitchFamily="50" charset="0"/>
                <a:hlinkClick r:id="rId10" tooltip="Астрономия"/>
              </a:rPr>
              <a:t>астроном</a:t>
            </a:r>
            <a:r>
              <a:rPr lang="ru-RU" sz="1400" dirty="0" smtClean="0">
                <a:latin typeface="Gotham Pro Light" pitchFamily="50" charset="0"/>
                <a:cs typeface="Gotham Pro Light" pitchFamily="50" charset="0"/>
              </a:rPr>
              <a:t> и </a:t>
            </a:r>
            <a:r>
              <a:rPr lang="ru-RU" sz="1400" dirty="0" smtClean="0">
                <a:latin typeface="Gotham Pro Light" pitchFamily="50" charset="0"/>
                <a:cs typeface="Gotham Pro Light" pitchFamily="50" charset="0"/>
                <a:hlinkClick r:id="rId11" tooltip="Математик"/>
              </a:rPr>
              <a:t>математик</a:t>
            </a:r>
            <a:endParaRPr lang="ru-RU" sz="1400" dirty="0">
              <a:latin typeface="Gotham Pro Light" pitchFamily="50" charset="0"/>
              <a:cs typeface="Gotham Pro Light" pitchFamily="50" charset="0"/>
            </a:endParaRPr>
          </a:p>
        </p:txBody>
      </p:sp>
      <p:pic>
        <p:nvPicPr>
          <p:cNvPr id="2052" name="Picture 4" descr="Sunspot Observations of Rudolf Wolf from 1849 – 1893 | SpringerLink"/>
          <p:cNvPicPr>
            <a:picLocks noChangeAspect="1" noChangeArrowheads="1"/>
          </p:cNvPicPr>
          <p:nvPr/>
        </p:nvPicPr>
        <p:blipFill>
          <a:blip r:embed="rId12" cstate="print"/>
          <a:srcRect/>
          <a:stretch>
            <a:fillRect/>
          </a:stretch>
        </p:blipFill>
        <p:spPr bwMode="auto">
          <a:xfrm>
            <a:off x="5724128" y="1340768"/>
            <a:ext cx="2664296" cy="3545291"/>
          </a:xfrm>
          <a:prstGeom prst="rect">
            <a:avLst/>
          </a:prstGeom>
          <a:noFill/>
        </p:spPr>
      </p:pic>
      <p:pic>
        <p:nvPicPr>
          <p:cNvPr id="2054" name="Picture 6" descr="Anstehende Veranstaltungen – Offizielle Website der SAG SAS"/>
          <p:cNvPicPr>
            <a:picLocks noChangeAspect="1" noChangeArrowheads="1"/>
          </p:cNvPicPr>
          <p:nvPr/>
        </p:nvPicPr>
        <p:blipFill>
          <a:blip r:embed="rId13" cstate="print"/>
          <a:srcRect/>
          <a:stretch>
            <a:fillRect/>
          </a:stretch>
        </p:blipFill>
        <p:spPr bwMode="auto">
          <a:xfrm>
            <a:off x="3275856" y="1340768"/>
            <a:ext cx="2223609" cy="223224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searchgate.net/profile/Francisco-Estrada-3/publication/231219905/figure/fig1/AS:300607907876868@1448681918797/Time-Series-for-the-Sunspot-Observations-from-1750-to-1985-The-series-clearly-show-the_W640.jpg"/>
          <p:cNvPicPr>
            <a:picLocks noChangeAspect="1" noChangeArrowheads="1"/>
          </p:cNvPicPr>
          <p:nvPr/>
        </p:nvPicPr>
        <p:blipFill>
          <a:blip r:embed="rId2" cstate="print"/>
          <a:srcRect/>
          <a:stretch>
            <a:fillRect/>
          </a:stretch>
        </p:blipFill>
        <p:spPr bwMode="auto">
          <a:xfrm>
            <a:off x="827584" y="548680"/>
            <a:ext cx="6907049" cy="4608512"/>
          </a:xfrm>
          <a:prstGeom prst="rect">
            <a:avLst/>
          </a:prstGeom>
          <a:noFill/>
        </p:spPr>
      </p:pic>
      <p:sp>
        <p:nvSpPr>
          <p:cNvPr id="6" name="Прямоугольник 5"/>
          <p:cNvSpPr/>
          <p:nvPr/>
        </p:nvSpPr>
        <p:spPr>
          <a:xfrm>
            <a:off x="1547664" y="5157192"/>
            <a:ext cx="4572000" cy="738664"/>
          </a:xfrm>
          <a:prstGeom prst="rect">
            <a:avLst/>
          </a:prstGeom>
        </p:spPr>
        <p:txBody>
          <a:bodyPr>
            <a:spAutoFit/>
          </a:bodyPr>
          <a:lstStyle/>
          <a:p>
            <a:r>
              <a:rPr lang="en-US" sz="1400" dirty="0" smtClean="0">
                <a:latin typeface="Gotham Pro Light" pitchFamily="50" charset="0"/>
                <a:cs typeface="Gotham Pro Light" pitchFamily="50" charset="0"/>
              </a:rPr>
              <a:t>Time Series for the Sunspot Observations from 1750 to 1985. The series clearly show the 11-yr cycle which is associated to the solar activity.</a:t>
            </a:r>
            <a:endParaRPr lang="ru-RU" sz="1400" dirty="0">
              <a:latin typeface="Gotham Pro Light" pitchFamily="50" charset="0"/>
              <a:cs typeface="Gotham Pro Light" pitchFamily="50"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5157192"/>
            <a:ext cx="6120680" cy="1200329"/>
          </a:xfrm>
          <a:prstGeom prst="rect">
            <a:avLst/>
          </a:prstGeom>
        </p:spPr>
        <p:txBody>
          <a:bodyPr wrap="square">
            <a:spAutoFit/>
          </a:bodyPr>
          <a:lstStyle/>
          <a:p>
            <a:r>
              <a:rPr lang="en-US" dirty="0" smtClean="0"/>
              <a:t>One of the largest SPEs ever measured, that of August 4, 1972, had a time-integrated intensity of 5 × 10^9 particles/cm2 with energies ≥≥30 </a:t>
            </a:r>
            <a:r>
              <a:rPr lang="en-US" dirty="0" err="1" smtClean="0"/>
              <a:t>MeV</a:t>
            </a:r>
            <a:r>
              <a:rPr lang="en-US" dirty="0" smtClean="0"/>
              <a:t> and 1.1 × 10^10 particles/cm2 with energies ≥10 </a:t>
            </a:r>
            <a:r>
              <a:rPr lang="en-US" dirty="0" err="1" smtClean="0"/>
              <a:t>MeV</a:t>
            </a:r>
            <a:r>
              <a:rPr lang="en-US" dirty="0" smtClean="0"/>
              <a:t>.</a:t>
            </a:r>
            <a:endParaRPr lang="ru-RU" dirty="0"/>
          </a:p>
        </p:txBody>
      </p:sp>
      <p:pic>
        <p:nvPicPr>
          <p:cNvPr id="63490" name="Picture 2" descr="Seahorse flare.jpg"/>
          <p:cNvPicPr>
            <a:picLocks noChangeAspect="1" noChangeArrowheads="1"/>
          </p:cNvPicPr>
          <p:nvPr/>
        </p:nvPicPr>
        <p:blipFill>
          <a:blip r:embed="rId2" cstate="print"/>
          <a:srcRect/>
          <a:stretch>
            <a:fillRect/>
          </a:stretch>
        </p:blipFill>
        <p:spPr bwMode="auto">
          <a:xfrm>
            <a:off x="467545" y="980728"/>
            <a:ext cx="5976664" cy="4034249"/>
          </a:xfrm>
          <a:prstGeom prst="rect">
            <a:avLst/>
          </a:prstGeom>
          <a:noFill/>
        </p:spPr>
      </p:pic>
      <p:sp>
        <p:nvSpPr>
          <p:cNvPr id="6" name="Заголовок 2"/>
          <p:cNvSpPr>
            <a:spLocks noGrp="1"/>
          </p:cNvSpPr>
          <p:nvPr>
            <p:ph type="title"/>
          </p:nvPr>
        </p:nvSpPr>
        <p:spPr>
          <a:xfrm>
            <a:off x="-612576" y="0"/>
            <a:ext cx="8229600" cy="1143000"/>
          </a:xfrm>
        </p:spPr>
        <p:txBody>
          <a:bodyPr>
            <a:noAutofit/>
          </a:bodyPr>
          <a:lstStyle/>
          <a:p>
            <a:r>
              <a:rPr lang="ru-RU" sz="2400" b="1" dirty="0" smtClean="0">
                <a:latin typeface="Gotham Pro" pitchFamily="50" charset="0"/>
                <a:cs typeface="Gotham Pro" pitchFamily="50" charset="0"/>
              </a:rPr>
              <a:t>Солнечная буря 4 августа 1972 года</a:t>
            </a:r>
            <a:endParaRPr lang="ru-RU" sz="2400" b="1" dirty="0">
              <a:latin typeface="Gotham Pro" pitchFamily="50" charset="0"/>
              <a:cs typeface="Gotham Pro" pitchFamily="50" charset="0"/>
            </a:endParaRPr>
          </a:p>
        </p:txBody>
      </p:sp>
      <p:sp>
        <p:nvSpPr>
          <p:cNvPr id="7" name="Прямоугольник 6"/>
          <p:cNvSpPr/>
          <p:nvPr/>
        </p:nvSpPr>
        <p:spPr>
          <a:xfrm>
            <a:off x="6516216" y="980728"/>
            <a:ext cx="2520280" cy="923330"/>
          </a:xfrm>
          <a:prstGeom prst="rect">
            <a:avLst/>
          </a:prstGeom>
        </p:spPr>
        <p:txBody>
          <a:bodyPr wrap="square">
            <a:spAutoFit/>
          </a:bodyPr>
          <a:lstStyle/>
          <a:p>
            <a:r>
              <a:rPr lang="en-US" dirty="0" smtClean="0">
                <a:latin typeface="Gotham Pro Light" pitchFamily="50" charset="0"/>
                <a:cs typeface="Gotham Pro Light" pitchFamily="50" charset="0"/>
              </a:rPr>
              <a:t>https://en.wikipedia.org/wiki/August_1972_solar_storm</a:t>
            </a:r>
            <a:endParaRPr lang="ru-RU" dirty="0">
              <a:latin typeface="Gotham Pro Light" pitchFamily="50" charset="0"/>
              <a:cs typeface="Gotham Pro Light" pitchFamily="50"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1200329"/>
          </a:xfrm>
          <a:prstGeom prst="rect">
            <a:avLst/>
          </a:prstGeom>
        </p:spPr>
        <p:txBody>
          <a:bodyPr wrap="square">
            <a:spAutoFit/>
          </a:bodyPr>
          <a:lstStyle/>
          <a:p>
            <a:pPr algn="ctr"/>
            <a:r>
              <a:rPr lang="ru-RU" sz="3600" b="1" dirty="0" smtClean="0">
                <a:latin typeface="Arial" pitchFamily="34" charset="0"/>
                <a:cs typeface="Arial" pitchFamily="34" charset="0"/>
              </a:rPr>
              <a:t>Источники радиации в Космосе.</a:t>
            </a:r>
          </a:p>
          <a:p>
            <a:pPr algn="ctr"/>
            <a:r>
              <a:rPr lang="ru-RU" sz="3600" b="1" dirty="0" smtClean="0">
                <a:latin typeface="Arial" pitchFamily="34" charset="0"/>
                <a:cs typeface="Arial" pitchFamily="34" charset="0"/>
              </a:rPr>
              <a:t>Галактическое излучение</a:t>
            </a:r>
            <a:endParaRPr lang="ru-RU" sz="3600" b="1" dirty="0">
              <a:latin typeface="Arial" pitchFamily="34" charset="0"/>
              <a:cs typeface="Arial" pitchFamily="34" charset="0"/>
            </a:endParaRPr>
          </a:p>
        </p:txBody>
      </p:sp>
      <p:pic>
        <p:nvPicPr>
          <p:cNvPr id="3" name="Picture 2" descr="ÐÐ°ÑÑÐ¸Ð½ÐºÐ¸ Ð¿Ð¾ Ð·Ð°Ð¿ÑÐ¾ÑÑ mars journey"/>
          <p:cNvPicPr>
            <a:picLocks noChangeAspect="1" noChangeArrowheads="1"/>
          </p:cNvPicPr>
          <p:nvPr/>
        </p:nvPicPr>
        <p:blipFill>
          <a:blip r:embed="rId2" cstate="print"/>
          <a:srcRect/>
          <a:stretch>
            <a:fillRect/>
          </a:stretch>
        </p:blipFill>
        <p:spPr bwMode="auto">
          <a:xfrm>
            <a:off x="755577" y="4251913"/>
            <a:ext cx="4176464" cy="1522970"/>
          </a:xfrm>
          <a:prstGeom prst="rect">
            <a:avLst/>
          </a:prstGeom>
          <a:noFill/>
        </p:spPr>
      </p:pic>
      <p:pic>
        <p:nvPicPr>
          <p:cNvPr id="4" name="Picture 4" descr="ÐÐ°ÑÑÐ¸Ð½ÐºÐ¸ Ð¿Ð¾ Ð·Ð°Ð¿ÑÐ¾ÑÑ galactic cosmic rays"/>
          <p:cNvPicPr>
            <a:picLocks noChangeAspect="1" noChangeArrowheads="1"/>
          </p:cNvPicPr>
          <p:nvPr/>
        </p:nvPicPr>
        <p:blipFill>
          <a:blip r:embed="rId3" cstate="print"/>
          <a:srcRect/>
          <a:stretch>
            <a:fillRect/>
          </a:stretch>
        </p:blipFill>
        <p:spPr bwMode="auto">
          <a:xfrm>
            <a:off x="777370" y="1925417"/>
            <a:ext cx="2592288" cy="2261772"/>
          </a:xfrm>
          <a:prstGeom prst="rect">
            <a:avLst/>
          </a:prstGeom>
          <a:noFill/>
        </p:spPr>
      </p:pic>
      <p:pic>
        <p:nvPicPr>
          <p:cNvPr id="5" name="Picture 6" descr="ÐÐ¾ÑÐ¾Ð¶ÐµÐµ Ð¸Ð·Ð¾Ð±ÑÐ°Ð¶ÐµÐ½Ð¸Ðµ"/>
          <p:cNvPicPr>
            <a:picLocks noChangeAspect="1" noChangeArrowheads="1"/>
          </p:cNvPicPr>
          <p:nvPr/>
        </p:nvPicPr>
        <p:blipFill>
          <a:blip r:embed="rId4" cstate="print"/>
          <a:srcRect/>
          <a:stretch>
            <a:fillRect/>
          </a:stretch>
        </p:blipFill>
        <p:spPr bwMode="auto">
          <a:xfrm>
            <a:off x="5580112" y="1916832"/>
            <a:ext cx="2880319" cy="4072383"/>
          </a:xfrm>
          <a:prstGeom prst="rect">
            <a:avLst/>
          </a:prstGeom>
          <a:noFill/>
        </p:spPr>
      </p:pic>
      <p:pic>
        <p:nvPicPr>
          <p:cNvPr id="6" name="Picture 2" descr="ÐÐ°ÑÑÐ¸Ð½ÐºÐ¸ Ð¿Ð¾ Ð·Ð°Ð¿ÑÐ¾ÑÑ carbon nucleus">
            <a:extLst>
              <a:ext uri="{FF2B5EF4-FFF2-40B4-BE49-F238E27FC236}">
                <a16:creationId xmlns:a16="http://schemas.microsoft.com/office/drawing/2014/main" id="{A6678CEC-6436-4624-B542-90128ED73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9697" y="2150786"/>
            <a:ext cx="1556792" cy="1556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aceflight radiation carcinogenesis - Wikipedia"/>
          <p:cNvPicPr>
            <a:picLocks noChangeAspect="1" noChangeArrowheads="1"/>
          </p:cNvPicPr>
          <p:nvPr/>
        </p:nvPicPr>
        <p:blipFill>
          <a:blip r:embed="rId2" cstate="print"/>
          <a:srcRect/>
          <a:stretch>
            <a:fillRect/>
          </a:stretch>
        </p:blipFill>
        <p:spPr bwMode="auto">
          <a:xfrm>
            <a:off x="323528" y="2420888"/>
            <a:ext cx="4002434" cy="2736304"/>
          </a:xfrm>
          <a:prstGeom prst="rect">
            <a:avLst/>
          </a:prstGeom>
          <a:noFill/>
        </p:spPr>
      </p:pic>
      <p:pic>
        <p:nvPicPr>
          <p:cNvPr id="5" name="Picture 4" descr="NASA's first ground-based Galactic Cosmic Ray Simulator: Enabling a new era  in space radiobiology research | PLOS Biology"/>
          <p:cNvPicPr>
            <a:picLocks noChangeAspect="1" noChangeArrowheads="1"/>
          </p:cNvPicPr>
          <p:nvPr/>
        </p:nvPicPr>
        <p:blipFill>
          <a:blip r:embed="rId3" cstate="print"/>
          <a:srcRect/>
          <a:stretch>
            <a:fillRect/>
          </a:stretch>
        </p:blipFill>
        <p:spPr bwMode="auto">
          <a:xfrm>
            <a:off x="4427984" y="2636912"/>
            <a:ext cx="4199810" cy="2376264"/>
          </a:xfrm>
          <a:prstGeom prst="rect">
            <a:avLst/>
          </a:prstGeom>
          <a:noFill/>
        </p:spPr>
      </p:pic>
      <p:sp>
        <p:nvSpPr>
          <p:cNvPr id="6" name="Заголовок 2"/>
          <p:cNvSpPr>
            <a:spLocks noGrp="1"/>
          </p:cNvSpPr>
          <p:nvPr>
            <p:ph type="title"/>
          </p:nvPr>
        </p:nvSpPr>
        <p:spPr>
          <a:xfrm>
            <a:off x="-1476672" y="0"/>
            <a:ext cx="8229600" cy="1143000"/>
          </a:xfrm>
        </p:spPr>
        <p:txBody>
          <a:bodyPr>
            <a:noAutofit/>
          </a:bodyPr>
          <a:lstStyle/>
          <a:p>
            <a:r>
              <a:rPr lang="ru-RU" sz="2400" b="1" dirty="0" smtClean="0">
                <a:latin typeface="Gotham Pro" pitchFamily="50" charset="0"/>
                <a:cs typeface="Gotham Pro" pitchFamily="50" charset="0"/>
              </a:rPr>
              <a:t>Вторичное излучение?</a:t>
            </a:r>
            <a:endParaRPr lang="ru-RU" sz="2400" b="1" dirty="0">
              <a:latin typeface="Gotham Pro" pitchFamily="50" charset="0"/>
              <a:cs typeface="Gotham Pro" pitchFamily="50"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51520" y="332656"/>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Какую опасность несет ионизирующее излучение? </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Выноска со стрелкой вправо 3"/>
          <p:cNvSpPr/>
          <p:nvPr/>
        </p:nvSpPr>
        <p:spPr>
          <a:xfrm>
            <a:off x="539552" y="3861048"/>
            <a:ext cx="2736304" cy="648072"/>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err="1" smtClean="0">
                <a:solidFill>
                  <a:schemeClr val="tx1"/>
                </a:solidFill>
                <a:latin typeface="Arial" pitchFamily="34" charset="0"/>
                <a:cs typeface="Arial" pitchFamily="34" charset="0"/>
              </a:rPr>
              <a:t>Катарактогенез</a:t>
            </a:r>
            <a:r>
              <a:rPr lang="ru-RU" sz="1400" dirty="0" smtClean="0">
                <a:solidFill>
                  <a:schemeClr val="tx1"/>
                </a:solidFill>
                <a:latin typeface="Arial" pitchFamily="34" charset="0"/>
                <a:cs typeface="Arial" pitchFamily="34" charset="0"/>
              </a:rPr>
              <a:t>. Фосфены</a:t>
            </a:r>
            <a:endParaRPr lang="ru-RU" sz="1400" dirty="0">
              <a:solidFill>
                <a:schemeClr val="tx1"/>
              </a:solidFill>
              <a:latin typeface="Arial" pitchFamily="34" charset="0"/>
              <a:cs typeface="Arial" pitchFamily="34" charset="0"/>
            </a:endParaRPr>
          </a:p>
        </p:txBody>
      </p:sp>
      <p:sp>
        <p:nvSpPr>
          <p:cNvPr id="5" name="Выноска со стрелкой вправо 4"/>
          <p:cNvSpPr/>
          <p:nvPr/>
        </p:nvSpPr>
        <p:spPr>
          <a:xfrm>
            <a:off x="539552" y="5157192"/>
            <a:ext cx="2736304" cy="648072"/>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Снижение иммунного статуса</a:t>
            </a:r>
          </a:p>
        </p:txBody>
      </p:sp>
      <p:sp>
        <p:nvSpPr>
          <p:cNvPr id="6" name="Выноска со стрелкой влево 5"/>
          <p:cNvSpPr/>
          <p:nvPr/>
        </p:nvSpPr>
        <p:spPr>
          <a:xfrm>
            <a:off x="5580112" y="2132856"/>
            <a:ext cx="3132920" cy="933794"/>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Arial" pitchFamily="34" charset="0"/>
                <a:cs typeface="Arial" pitchFamily="34" charset="0"/>
              </a:rPr>
              <a:t>Повреждение </a:t>
            </a:r>
            <a:r>
              <a:rPr lang="ru-RU" sz="1400" dirty="0" err="1" smtClean="0">
                <a:solidFill>
                  <a:schemeClr val="tx1"/>
                </a:solidFill>
                <a:latin typeface="Arial" pitchFamily="34" charset="0"/>
                <a:cs typeface="Arial" pitchFamily="34" charset="0"/>
              </a:rPr>
              <a:t>кишечника,изменения</a:t>
            </a:r>
            <a:r>
              <a:rPr lang="ru-RU" sz="1400" dirty="0" smtClean="0">
                <a:solidFill>
                  <a:schemeClr val="tx1"/>
                </a:solidFill>
                <a:latin typeface="Arial" pitchFamily="34" charset="0"/>
                <a:cs typeface="Arial" pitchFamily="34" charset="0"/>
              </a:rPr>
              <a:t> </a:t>
            </a:r>
            <a:r>
              <a:rPr lang="ru-RU" sz="1400" dirty="0">
                <a:solidFill>
                  <a:schemeClr val="tx1"/>
                </a:solidFill>
                <a:latin typeface="Arial" pitchFamily="34" charset="0"/>
                <a:cs typeface="Arial" pitchFamily="34" charset="0"/>
              </a:rPr>
              <a:t>в составе микробиоты и метаболитов</a:t>
            </a:r>
            <a:endParaRPr lang="ru-RU" sz="1400" dirty="0">
              <a:latin typeface="Arial" pitchFamily="34" charset="0"/>
              <a:cs typeface="Arial" pitchFamily="34" charset="0"/>
            </a:endParaRPr>
          </a:p>
        </p:txBody>
      </p:sp>
      <p:sp>
        <p:nvSpPr>
          <p:cNvPr id="7" name="Выноска со стрелкой влево 6"/>
          <p:cNvSpPr/>
          <p:nvPr/>
        </p:nvSpPr>
        <p:spPr>
          <a:xfrm>
            <a:off x="5652120" y="5229200"/>
            <a:ext cx="3096344" cy="933794"/>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Нарушения функций </a:t>
            </a:r>
            <a:r>
              <a:rPr lang="ru-RU" sz="1400" dirty="0" smtClean="0">
                <a:solidFill>
                  <a:schemeClr val="tx1"/>
                </a:solidFill>
                <a:latin typeface="Arial" pitchFamily="34" charset="0"/>
                <a:cs typeface="Arial" pitchFamily="34" charset="0"/>
              </a:rPr>
              <a:t>мозга</a:t>
            </a:r>
            <a:endParaRPr lang="ru-RU" sz="1400" dirty="0">
              <a:solidFill>
                <a:schemeClr val="tx1"/>
              </a:solidFill>
              <a:latin typeface="Arial" pitchFamily="34" charset="0"/>
              <a:cs typeface="Arial" pitchFamily="34" charset="0"/>
            </a:endParaRPr>
          </a:p>
        </p:txBody>
      </p:sp>
      <p:pic>
        <p:nvPicPr>
          <p:cNvPr id="9" name="Picture 4" descr="ÐÐ°ÑÑÐ¸Ð½ÐºÐ¸ Ð¿Ð¾ Ð·Ð°Ð¿ÑÐ¾ÑÑ cataracta">
            <a:extLst>
              <a:ext uri="{FF2B5EF4-FFF2-40B4-BE49-F238E27FC236}">
                <a16:creationId xmlns:a16="http://schemas.microsoft.com/office/drawing/2014/main" id="{7ECC66CB-5AB5-4587-8D08-4734208975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8851" y="4293096"/>
            <a:ext cx="1010650" cy="672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ÐÐ°ÑÑÐ¸Ð½ÐºÐ¸ Ð¿Ð¾ Ð·Ð°Ð¿ÑÐ¾ÑÑ lymphocytes">
            <a:extLst>
              <a:ext uri="{FF2B5EF4-FFF2-40B4-BE49-F238E27FC236}">
                <a16:creationId xmlns:a16="http://schemas.microsoft.com/office/drawing/2014/main" id="{16701B4D-C94E-4FB9-AF7B-3C4CE254C2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850" y="5391768"/>
            <a:ext cx="912053" cy="9120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ÐÐ°ÑÑÐ¸Ð½ÐºÐ¸ Ð¿Ð¾ Ð·Ð°Ð¿ÑÐ¾ÑÑ intestine">
            <a:extLst>
              <a:ext uri="{FF2B5EF4-FFF2-40B4-BE49-F238E27FC236}">
                <a16:creationId xmlns:a16="http://schemas.microsoft.com/office/drawing/2014/main" id="{2D6D0374-425A-483E-9591-66AEEC104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636912"/>
            <a:ext cx="792086" cy="10260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ÐÐ°ÑÑÐ¸Ð½ÐºÐ¸ Ð¿Ð¾ Ð·Ð°Ð¿ÑÐ¾ÑÑ brain">
            <a:extLst>
              <a:ext uri="{FF2B5EF4-FFF2-40B4-BE49-F238E27FC236}">
                <a16:creationId xmlns:a16="http://schemas.microsoft.com/office/drawing/2014/main" id="{327EAD05-FC0C-413B-9691-6F62ED43A2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5877272"/>
            <a:ext cx="905280" cy="8229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ÐÐ°ÑÑÐ¸Ð½ÐºÐ¸ Ð¿Ð¾ Ð·Ð°Ð¿ÑÐ¾ÑÑ ÐºÐ¾ÑÐ¼Ð¾Ð½Ð°Ð²Ñ"/>
          <p:cNvPicPr>
            <a:picLocks noChangeAspect="1" noChangeArrowheads="1"/>
          </p:cNvPicPr>
          <p:nvPr/>
        </p:nvPicPr>
        <p:blipFill>
          <a:blip r:embed="rId6" cstate="print"/>
          <a:srcRect/>
          <a:stretch>
            <a:fillRect/>
          </a:stretch>
        </p:blipFill>
        <p:spPr bwMode="auto">
          <a:xfrm rot="814459">
            <a:off x="3405363" y="2314723"/>
            <a:ext cx="2549872" cy="3247830"/>
          </a:xfrm>
          <a:prstGeom prst="rect">
            <a:avLst/>
          </a:prstGeom>
          <a:noFill/>
        </p:spPr>
      </p:pic>
      <p:sp>
        <p:nvSpPr>
          <p:cNvPr id="15" name="Выноска со стрелкой вправо 14"/>
          <p:cNvSpPr/>
          <p:nvPr/>
        </p:nvSpPr>
        <p:spPr>
          <a:xfrm>
            <a:off x="539552" y="2276872"/>
            <a:ext cx="2880320" cy="648072"/>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Arial" pitchFamily="34" charset="0"/>
                <a:cs typeface="Arial" pitchFamily="34" charset="0"/>
              </a:rPr>
              <a:t>Отдаленные последствия воздействия радиации (рак)</a:t>
            </a:r>
            <a:endParaRPr lang="ru-RU" sz="1400" dirty="0">
              <a:solidFill>
                <a:schemeClr val="tx1"/>
              </a:solidFill>
              <a:latin typeface="Arial" pitchFamily="34" charset="0"/>
              <a:cs typeface="Arial" pitchFamily="34" charset="0"/>
            </a:endParaRPr>
          </a:p>
        </p:txBody>
      </p:sp>
      <p:sp>
        <p:nvSpPr>
          <p:cNvPr id="16" name="Выноска со стрелкой влево 15"/>
          <p:cNvSpPr/>
          <p:nvPr/>
        </p:nvSpPr>
        <p:spPr>
          <a:xfrm>
            <a:off x="5580112" y="3861048"/>
            <a:ext cx="3096344" cy="789778"/>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Arial" pitchFamily="34" charset="0"/>
                <a:cs typeface="Arial" pitchFamily="34" charset="0"/>
              </a:rPr>
              <a:t>Патологии ССС</a:t>
            </a:r>
            <a:endParaRPr lang="ru-RU" sz="1400" dirty="0">
              <a:solidFill>
                <a:schemeClr val="tx1"/>
              </a:solidFill>
              <a:latin typeface="Arial" pitchFamily="34" charset="0"/>
              <a:cs typeface="Arial" pitchFamily="34" charset="0"/>
            </a:endParaRPr>
          </a:p>
        </p:txBody>
      </p:sp>
      <p:pic>
        <p:nvPicPr>
          <p:cNvPr id="17" name="Picture 2" descr="ÐÐ°ÑÑÐ¸Ð½ÐºÐ¸ Ð¿Ð¾ Ð·Ð°Ð¿ÑÐ¾ÑÑ heart">
            <a:extLst>
              <a:ext uri="{FF2B5EF4-FFF2-40B4-BE49-F238E27FC236}">
                <a16:creationId xmlns:a16="http://schemas.microsoft.com/office/drawing/2014/main" id="{0E647528-873D-4C5C-9C22-15A9F996A3C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4221088"/>
            <a:ext cx="1245058" cy="933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95536" y="404664"/>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Откуда</a:t>
            </a:r>
            <a:r>
              <a:rPr kumimoji="0" lang="ru-RU" sz="3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у космонавтов вспышки в глазах?</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29698" name="Picture 2"/>
          <p:cNvPicPr>
            <a:picLocks noChangeAspect="1" noChangeArrowheads="1"/>
          </p:cNvPicPr>
          <p:nvPr/>
        </p:nvPicPr>
        <p:blipFill>
          <a:blip r:embed="rId2" cstate="print"/>
          <a:srcRect/>
          <a:stretch>
            <a:fillRect/>
          </a:stretch>
        </p:blipFill>
        <p:spPr bwMode="auto">
          <a:xfrm>
            <a:off x="4427984" y="1916832"/>
            <a:ext cx="4032448" cy="4471686"/>
          </a:xfrm>
          <a:prstGeom prst="rect">
            <a:avLst/>
          </a:prstGeom>
          <a:noFill/>
          <a:ln w="9525">
            <a:noFill/>
            <a:miter lim="800000"/>
            <a:headEnd/>
            <a:tailEnd/>
          </a:ln>
        </p:spPr>
      </p:pic>
      <p:pic>
        <p:nvPicPr>
          <p:cNvPr id="29700" name="Picture 4" descr="https://upload.wikimedia.org/wikipedia/commons/thumb/0/05/Apollo_17_ALFMED_AS17-162-24080HR-et-078HR.jpg/1920px-Apollo_17_ALFMED_AS17-162-24080HR-et-078HR.jpg"/>
          <p:cNvPicPr>
            <a:picLocks noChangeAspect="1" noChangeArrowheads="1"/>
          </p:cNvPicPr>
          <p:nvPr/>
        </p:nvPicPr>
        <p:blipFill>
          <a:blip r:embed="rId3" cstate="print"/>
          <a:srcRect/>
          <a:stretch>
            <a:fillRect/>
          </a:stretch>
        </p:blipFill>
        <p:spPr bwMode="auto">
          <a:xfrm>
            <a:off x="395536" y="4472702"/>
            <a:ext cx="3888432" cy="1921939"/>
          </a:xfrm>
          <a:prstGeom prst="rect">
            <a:avLst/>
          </a:prstGeom>
          <a:noFill/>
        </p:spPr>
      </p:pic>
      <p:pic>
        <p:nvPicPr>
          <p:cNvPr id="29702" name="Picture 6" descr="Space sleeping bag to solve astronauts' squashed eyeball disorder - BBC News"/>
          <p:cNvPicPr>
            <a:picLocks noChangeAspect="1" noChangeArrowheads="1"/>
          </p:cNvPicPr>
          <p:nvPr/>
        </p:nvPicPr>
        <p:blipFill>
          <a:blip r:embed="rId4" cstate="print"/>
          <a:srcRect/>
          <a:stretch>
            <a:fillRect/>
          </a:stretch>
        </p:blipFill>
        <p:spPr bwMode="auto">
          <a:xfrm>
            <a:off x="395536" y="1700808"/>
            <a:ext cx="3892421" cy="25922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88132" y="820545"/>
            <a:ext cx="8676456" cy="1143000"/>
          </a:xfrm>
        </p:spPr>
        <p:txBody>
          <a:bodyPr>
            <a:normAutofit fontScale="90000"/>
          </a:bodyPr>
          <a:lstStyle/>
          <a:p>
            <a:r>
              <a:rPr lang="ru-RU" b="1" dirty="0">
                <a:latin typeface="Arial" panose="020B0604020202020204" pitchFamily="34" charset="0"/>
                <a:cs typeface="Arial" panose="020B0604020202020204" pitchFamily="34" charset="0"/>
              </a:rPr>
              <a:t>Как можно исследовать влияние космического полета?</a:t>
            </a:r>
          </a:p>
        </p:txBody>
      </p:sp>
      <p:pic>
        <p:nvPicPr>
          <p:cNvPr id="5" name="Picture 2" descr="ÐÐ¾ÑÐ¾Ð¶ÐµÐµ Ð¸Ð·Ð¾Ð±ÑÐ°Ð¶ÐµÐ½Ð¸Ðµ">
            <a:extLst>
              <a:ext uri="{FF2B5EF4-FFF2-40B4-BE49-F238E27FC236}">
                <a16:creationId xmlns:a16="http://schemas.microsoft.com/office/drawing/2014/main" id="{A027C419-5E05-4E6E-A6B1-54BB0D21F2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6828" y="196354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ÐÐ¾ÑÐ¾Ð¶ÐµÐµ Ð¸Ð·Ð¾Ð±ÑÐ°Ð¶ÐµÐ½Ð¸Ðµ">
            <a:extLst>
              <a:ext uri="{FF2B5EF4-FFF2-40B4-BE49-F238E27FC236}">
                <a16:creationId xmlns:a16="http://schemas.microsoft.com/office/drawing/2014/main" id="{73A37FF5-7A61-4A94-A2B1-B90B5A517A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994523" y="198816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ÐÐ¾ÑÐ¾Ð¶ÐµÐµ Ð¸Ð·Ð¾Ð±ÑÐ°Ð¶ÐµÐ½Ð¸Ðµ">
            <a:extLst>
              <a:ext uri="{FF2B5EF4-FFF2-40B4-BE49-F238E27FC236}">
                <a16:creationId xmlns:a16="http://schemas.microsoft.com/office/drawing/2014/main" id="{AC2890F3-FE65-4CBF-B8B2-DE5B62C7D9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870721"/>
            <a:ext cx="1816921" cy="1794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ÐÐ¾ÑÐ¾Ð¶ÐµÐµ Ð¸Ð·Ð¾Ð±ÑÐ°Ð¶ÐµÐ½Ð¸Ðµ">
            <a:extLst>
              <a:ext uri="{FF2B5EF4-FFF2-40B4-BE49-F238E27FC236}">
                <a16:creationId xmlns:a16="http://schemas.microsoft.com/office/drawing/2014/main" id="{65732FB2-618F-4A77-8080-E29A1482A2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8901" y="3782882"/>
            <a:ext cx="2775236" cy="1626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ia vũ trụ: Bằng chứng đầu tiên"/>
          <p:cNvPicPr>
            <a:picLocks noChangeAspect="1" noChangeArrowheads="1"/>
          </p:cNvPicPr>
          <p:nvPr/>
        </p:nvPicPr>
        <p:blipFill>
          <a:blip r:embed="rId2" cstate="print"/>
          <a:srcRect/>
          <a:stretch>
            <a:fillRect/>
          </a:stretch>
        </p:blipFill>
        <p:spPr bwMode="auto">
          <a:xfrm>
            <a:off x="683569" y="1412776"/>
            <a:ext cx="1944215" cy="2312945"/>
          </a:xfrm>
          <a:prstGeom prst="rect">
            <a:avLst/>
          </a:prstGeom>
          <a:noFill/>
        </p:spPr>
      </p:pic>
      <p:sp>
        <p:nvSpPr>
          <p:cNvPr id="3" name="Прямоугольник 2"/>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Открытие космической радиации</a:t>
            </a:r>
            <a:endParaRPr lang="ru-RU" sz="3600" b="1" dirty="0">
              <a:latin typeface="Arial" pitchFamily="34" charset="0"/>
              <a:cs typeface="Arial" pitchFamily="34" charset="0"/>
            </a:endParaRPr>
          </a:p>
        </p:txBody>
      </p:sp>
      <p:sp>
        <p:nvSpPr>
          <p:cNvPr id="15366" name="AutoShape 6" descr="arXiv:1208.6527v1 [physics.hist-ph] 31 Aug 201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368" name="Picture 8" descr="Wulf's γ-ray electrometer (cross section, left) and design of G&amp;T... |  Download Scientific Diagram"/>
          <p:cNvPicPr>
            <a:picLocks noChangeAspect="1" noChangeArrowheads="1"/>
          </p:cNvPicPr>
          <p:nvPr/>
        </p:nvPicPr>
        <p:blipFill>
          <a:blip r:embed="rId3" cstate="print"/>
          <a:srcRect/>
          <a:stretch>
            <a:fillRect/>
          </a:stretch>
        </p:blipFill>
        <p:spPr bwMode="auto">
          <a:xfrm>
            <a:off x="2627784" y="1412776"/>
            <a:ext cx="3948825" cy="2304256"/>
          </a:xfrm>
          <a:prstGeom prst="rect">
            <a:avLst/>
          </a:prstGeom>
          <a:noFill/>
        </p:spPr>
      </p:pic>
      <p:sp>
        <p:nvSpPr>
          <p:cNvPr id="7" name="TextBox 6"/>
          <p:cNvSpPr txBox="1"/>
          <p:nvPr/>
        </p:nvSpPr>
        <p:spPr>
          <a:xfrm>
            <a:off x="539552" y="4005064"/>
            <a:ext cx="8208912" cy="2585323"/>
          </a:xfrm>
          <a:prstGeom prst="rect">
            <a:avLst/>
          </a:prstGeom>
          <a:noFill/>
        </p:spPr>
        <p:txBody>
          <a:bodyPr wrap="square" rtlCol="0">
            <a:spAutoFit/>
          </a:bodyPr>
          <a:lstStyle/>
          <a:p>
            <a:r>
              <a:rPr lang="ru-RU" dirty="0" smtClean="0">
                <a:latin typeface="Arial" pitchFamily="34" charset="0"/>
                <a:cs typeface="Arial" pitchFamily="34" charset="0"/>
              </a:rPr>
              <a:t>Теодор Вульф (1868 - 1946) – немецкий физик, иезуитский священник.</a:t>
            </a:r>
          </a:p>
          <a:p>
            <a:r>
              <a:rPr lang="ru-RU" dirty="0" smtClean="0">
                <a:latin typeface="Arial" pitchFamily="34" charset="0"/>
                <a:cs typeface="Arial" pitchFamily="34" charset="0"/>
              </a:rPr>
              <a:t>Разработал специальный прибор – электрометр, который мог обнаруживать заряженные частицы или электромагнитное излучение.</a:t>
            </a:r>
          </a:p>
          <a:p>
            <a:endParaRPr lang="ru-RU" dirty="0" smtClean="0">
              <a:latin typeface="Arial" pitchFamily="34" charset="0"/>
              <a:cs typeface="Arial" pitchFamily="34" charset="0"/>
            </a:endParaRPr>
          </a:p>
          <a:p>
            <a:r>
              <a:rPr lang="ru-RU" dirty="0" smtClean="0">
                <a:latin typeface="Arial" pitchFamily="34" charset="0"/>
                <a:cs typeface="Arial" pitchFamily="34" charset="0"/>
              </a:rPr>
              <a:t>Чтобы проверить гипотезу о земном происхождении радиации, в 1910 году в течении 4 дней он сравнивал излучение внизу и наверху Эйфелевой башни.</a:t>
            </a:r>
          </a:p>
          <a:p>
            <a:endParaRPr lang="ru-RU" dirty="0" smtClean="0">
              <a:latin typeface="Arial" pitchFamily="34" charset="0"/>
              <a:cs typeface="Arial" pitchFamily="34" charset="0"/>
            </a:endParaRPr>
          </a:p>
          <a:p>
            <a:endParaRPr lang="ru-RU" dirty="0">
              <a:latin typeface="Arial" pitchFamily="34" charset="0"/>
              <a:cs typeface="Arial" pitchFamily="34" charset="0"/>
            </a:endParaRPr>
          </a:p>
        </p:txBody>
      </p:sp>
      <p:pic>
        <p:nvPicPr>
          <p:cNvPr id="15370" name="Picture 10" descr="Eiffel Tower, Paris, France - Black and White Photography' Photographic  Print - Philippe Hugonnard | AllPosters.com"/>
          <p:cNvPicPr>
            <a:picLocks noChangeAspect="1" noChangeArrowheads="1"/>
          </p:cNvPicPr>
          <p:nvPr/>
        </p:nvPicPr>
        <p:blipFill>
          <a:blip r:embed="rId4" cstate="print"/>
          <a:srcRect/>
          <a:stretch>
            <a:fillRect/>
          </a:stretch>
        </p:blipFill>
        <p:spPr bwMode="auto">
          <a:xfrm>
            <a:off x="6588224" y="1416184"/>
            <a:ext cx="1728192" cy="230084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ÐÐ°ÑÑÐ¸Ð½ÐºÐ¸ Ð¿Ð¾ Ð·Ð°Ð¿ÑÐ¾ÑÑ nuclotron jinr">
            <a:extLst>
              <a:ext uri="{FF2B5EF4-FFF2-40B4-BE49-F238E27FC236}">
                <a16:creationId xmlns:a16="http://schemas.microsoft.com/office/drawing/2014/main" id="{586A0800-3B8A-4F83-8441-0AFB6F558A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2816"/>
            <a:ext cx="3888432" cy="19274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3FA624-DCD6-4D7B-9F38-D0E96243618E}"/>
              </a:ext>
            </a:extLst>
          </p:cNvPr>
          <p:cNvSpPr txBox="1"/>
          <p:nvPr/>
        </p:nvSpPr>
        <p:spPr>
          <a:xfrm>
            <a:off x="899592" y="3861048"/>
            <a:ext cx="374441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NICA - </a:t>
            </a:r>
            <a:r>
              <a:rPr lang="en-US" dirty="0" err="1">
                <a:latin typeface="Arial" panose="020B0604020202020204" pitchFamily="34" charset="0"/>
                <a:cs typeface="Arial" panose="020B0604020202020204" pitchFamily="34" charset="0"/>
              </a:rPr>
              <a:t>Nuclotron</a:t>
            </a:r>
            <a:r>
              <a:rPr lang="en-US" dirty="0">
                <a:latin typeface="Arial" panose="020B0604020202020204" pitchFamily="34" charset="0"/>
                <a:cs typeface="Arial" panose="020B0604020202020204" pitchFamily="34" charset="0"/>
              </a:rPr>
              <a:t>-based Ion Collider </a:t>
            </a:r>
            <a:r>
              <a:rPr lang="en-US" dirty="0" err="1">
                <a:latin typeface="Arial" panose="020B0604020202020204" pitchFamily="34" charset="0"/>
                <a:cs typeface="Arial" panose="020B0604020202020204" pitchFamily="34" charset="0"/>
              </a:rPr>
              <a:t>fAcility</a:t>
            </a:r>
            <a:endParaRPr lang="ru-RU" dirty="0">
              <a:latin typeface="Arial" panose="020B0604020202020204" pitchFamily="34" charset="0"/>
              <a:cs typeface="Arial" panose="020B0604020202020204" pitchFamily="34" charset="0"/>
            </a:endParaRPr>
          </a:p>
        </p:txBody>
      </p:sp>
      <p:sp>
        <p:nvSpPr>
          <p:cNvPr id="6" name="Заголовок 1"/>
          <p:cNvSpPr>
            <a:spLocks noGrp="1"/>
          </p:cNvSpPr>
          <p:nvPr>
            <p:ph type="title"/>
          </p:nvPr>
        </p:nvSpPr>
        <p:spPr>
          <a:xfrm>
            <a:off x="323528" y="332656"/>
            <a:ext cx="8676456" cy="1143000"/>
          </a:xfrm>
        </p:spPr>
        <p:txBody>
          <a:bodyPr>
            <a:normAutofit/>
          </a:bodyPr>
          <a:lstStyle/>
          <a:p>
            <a:r>
              <a:rPr lang="ru-RU" b="1" dirty="0" smtClean="0">
                <a:latin typeface="Arial" panose="020B0604020202020204" pitchFamily="34" charset="0"/>
                <a:cs typeface="Arial" panose="020B0604020202020204" pitchFamily="34" charset="0"/>
              </a:rPr>
              <a:t>Эксперименты на Земле</a:t>
            </a:r>
            <a:endParaRPr lang="ru-RU" b="1" dirty="0">
              <a:latin typeface="Arial" panose="020B0604020202020204" pitchFamily="34" charset="0"/>
              <a:cs typeface="Arial" panose="020B0604020202020204" pitchFamily="34" charset="0"/>
            </a:endParaRPr>
          </a:p>
        </p:txBody>
      </p:sp>
      <p:pic>
        <p:nvPicPr>
          <p:cNvPr id="36866" name="Picture 2" descr="ESA - Inside the UNILAC at GSI"/>
          <p:cNvPicPr>
            <a:picLocks noChangeAspect="1" noChangeArrowheads="1"/>
          </p:cNvPicPr>
          <p:nvPr/>
        </p:nvPicPr>
        <p:blipFill>
          <a:blip r:embed="rId3" cstate="print"/>
          <a:srcRect/>
          <a:stretch>
            <a:fillRect/>
          </a:stretch>
        </p:blipFill>
        <p:spPr bwMode="auto">
          <a:xfrm>
            <a:off x="5580112" y="1700808"/>
            <a:ext cx="2160239" cy="2160240"/>
          </a:xfrm>
          <a:prstGeom prst="rect">
            <a:avLst/>
          </a:prstGeom>
          <a:noFill/>
        </p:spPr>
      </p:pic>
      <p:pic>
        <p:nvPicPr>
          <p:cNvPr id="36868" name="Picture 4" descr="GSI - Aktuelles"/>
          <p:cNvPicPr>
            <a:picLocks noChangeAspect="1" noChangeArrowheads="1"/>
          </p:cNvPicPr>
          <p:nvPr/>
        </p:nvPicPr>
        <p:blipFill>
          <a:blip r:embed="rId4" cstate="print"/>
          <a:srcRect/>
          <a:stretch>
            <a:fillRect/>
          </a:stretch>
        </p:blipFill>
        <p:spPr bwMode="auto">
          <a:xfrm>
            <a:off x="5580112" y="3933056"/>
            <a:ext cx="1152128" cy="384043"/>
          </a:xfrm>
          <a:prstGeom prst="rect">
            <a:avLst/>
          </a:prstGeom>
          <a:noFill/>
        </p:spPr>
      </p:pic>
      <p:pic>
        <p:nvPicPr>
          <p:cNvPr id="9" name="Picture 4" descr="ÐÐ°ÑÑÐ¸Ð½ÐºÐ¸ Ð¿Ð¾ Ð·Ð°Ð¿ÑÐ¾ÑÑ jinr logo">
            <a:extLst>
              <a:ext uri="{FF2B5EF4-FFF2-40B4-BE49-F238E27FC236}">
                <a16:creationId xmlns:a16="http://schemas.microsoft.com/office/drawing/2014/main" id="{E22052BF-2A7C-4299-BBDD-7E6841043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789040"/>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36870" name="AutoShape 6" descr="https://www.bnl.gov/assets/global/images/bnl-logo-2021.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6872" name="Picture 8" descr="NASA Space Radiation Laboratory | Because astronauts are spe… | Flickr"/>
          <p:cNvPicPr>
            <a:picLocks noChangeAspect="1" noChangeArrowheads="1"/>
          </p:cNvPicPr>
          <p:nvPr/>
        </p:nvPicPr>
        <p:blipFill>
          <a:blip r:embed="rId6" cstate="print"/>
          <a:srcRect/>
          <a:stretch>
            <a:fillRect/>
          </a:stretch>
        </p:blipFill>
        <p:spPr bwMode="auto">
          <a:xfrm>
            <a:off x="1043608" y="4725144"/>
            <a:ext cx="2592288" cy="1690182"/>
          </a:xfrm>
          <a:prstGeom prst="rect">
            <a:avLst/>
          </a:prstGeom>
          <a:noFill/>
        </p:spPr>
      </p:pic>
      <p:sp>
        <p:nvSpPr>
          <p:cNvPr id="12" name="Прямоугольник 11"/>
          <p:cNvSpPr/>
          <p:nvPr/>
        </p:nvSpPr>
        <p:spPr>
          <a:xfrm>
            <a:off x="3635896" y="4869160"/>
            <a:ext cx="3724161" cy="369332"/>
          </a:xfrm>
          <a:prstGeom prst="rect">
            <a:avLst/>
          </a:prstGeom>
        </p:spPr>
        <p:txBody>
          <a:bodyPr wrap="none">
            <a:spAutoFit/>
          </a:bodyPr>
          <a:lstStyle/>
          <a:p>
            <a:r>
              <a:rPr lang="en-US" dirty="0" smtClean="0">
                <a:latin typeface="Arial" pitchFamily="34" charset="0"/>
                <a:cs typeface="Arial" pitchFamily="34" charset="0"/>
              </a:rPr>
              <a:t>NASA Space Radiation Laboratory</a:t>
            </a:r>
            <a:endParaRPr lang="ru-RU" dirty="0">
              <a:latin typeface="Arial" pitchFamily="34" charset="0"/>
              <a:cs typeface="Arial" pitchFamily="34" charset="0"/>
            </a:endParaRPr>
          </a:p>
        </p:txBody>
      </p:sp>
      <p:sp>
        <p:nvSpPr>
          <p:cNvPr id="36874" name="AutoShape 10" descr="https://www.bnl.gov/assets/global/images/bnl-logo-2021.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6876" name="AutoShape 12" descr="Brookhaven National Laboratory — a passion for discove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6877" name="Picture 13"/>
          <p:cNvPicPr>
            <a:picLocks noChangeAspect="1" noChangeArrowheads="1"/>
          </p:cNvPicPr>
          <p:nvPr/>
        </p:nvPicPr>
        <p:blipFill>
          <a:blip r:embed="rId7" cstate="print"/>
          <a:srcRect/>
          <a:stretch>
            <a:fillRect/>
          </a:stretch>
        </p:blipFill>
        <p:spPr bwMode="auto">
          <a:xfrm>
            <a:off x="3779912" y="5301208"/>
            <a:ext cx="2016224" cy="68626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395536" y="332656"/>
            <a:ext cx="2232248" cy="1737039"/>
          </a:xfrm>
          <a:prstGeom prst="rect">
            <a:avLst/>
          </a:prstGeom>
          <a:noFill/>
          <a:ln w="9525">
            <a:noFill/>
            <a:miter lim="800000"/>
            <a:headEnd/>
            <a:tailEnd/>
          </a:ln>
        </p:spPr>
      </p:pic>
      <p:sp>
        <p:nvSpPr>
          <p:cNvPr id="5" name="TextBox 4"/>
          <p:cNvSpPr txBox="1"/>
          <p:nvPr/>
        </p:nvSpPr>
        <p:spPr>
          <a:xfrm>
            <a:off x="2915816" y="404664"/>
            <a:ext cx="5771132" cy="369332"/>
          </a:xfrm>
          <a:prstGeom prst="rect">
            <a:avLst/>
          </a:prstGeom>
          <a:noFill/>
        </p:spPr>
        <p:txBody>
          <a:bodyPr wrap="none" rtlCol="0">
            <a:spAutoFit/>
          </a:bodyPr>
          <a:lstStyle/>
          <a:p>
            <a:r>
              <a:rPr lang="ru-RU" dirty="0" smtClean="0">
                <a:latin typeface="Gotham Pro Medium" pitchFamily="50" charset="0"/>
                <a:cs typeface="Gotham Pro Medium" pitchFamily="50" charset="0"/>
              </a:rPr>
              <a:t>ЛАБОРАТОРИЯ РАДИАЦИОННОЙ БИОЛОГИИ</a:t>
            </a:r>
            <a:endParaRPr lang="ru-RU" dirty="0">
              <a:latin typeface="Gotham Pro Medium" pitchFamily="50" charset="0"/>
              <a:cs typeface="Gotham Pro Medium" pitchFamily="50" charset="0"/>
            </a:endParaRPr>
          </a:p>
        </p:txBody>
      </p:sp>
      <p:pic>
        <p:nvPicPr>
          <p:cNvPr id="6" name="Picture 9" descr="Image"/>
          <p:cNvPicPr>
            <a:picLocks noChangeAspect="1" noChangeArrowheads="1"/>
          </p:cNvPicPr>
          <p:nvPr/>
        </p:nvPicPr>
        <p:blipFill>
          <a:blip r:embed="rId3" cstate="print"/>
          <a:srcRect/>
          <a:stretch>
            <a:fillRect/>
          </a:stretch>
        </p:blipFill>
        <p:spPr bwMode="auto">
          <a:xfrm>
            <a:off x="467544" y="2276872"/>
            <a:ext cx="2520280" cy="3971029"/>
          </a:xfrm>
          <a:prstGeom prst="rect">
            <a:avLst/>
          </a:prstGeom>
          <a:noFill/>
        </p:spPr>
      </p:pic>
      <p:sp>
        <p:nvSpPr>
          <p:cNvPr id="7" name="Прямоугольник 6"/>
          <p:cNvSpPr/>
          <p:nvPr/>
        </p:nvSpPr>
        <p:spPr>
          <a:xfrm>
            <a:off x="3347864" y="1052736"/>
            <a:ext cx="4572000" cy="1200329"/>
          </a:xfrm>
          <a:prstGeom prst="rect">
            <a:avLst/>
          </a:prstGeom>
        </p:spPr>
        <p:txBody>
          <a:bodyPr>
            <a:spAutoFit/>
          </a:bodyPr>
          <a:lstStyle/>
          <a:p>
            <a:r>
              <a:rPr lang="ru-RU" sz="1200" b="1" dirty="0" smtClean="0">
                <a:latin typeface="Gotham Pro Medium" pitchFamily="50" charset="0"/>
                <a:cs typeface="Gotham Pro Medium" pitchFamily="50" charset="0"/>
              </a:rPr>
              <a:t>1959 г.</a:t>
            </a:r>
            <a:r>
              <a:rPr lang="ru-RU" sz="1200" dirty="0" smtClean="0">
                <a:latin typeface="Gotham Pro Medium" pitchFamily="50" charset="0"/>
                <a:cs typeface="Gotham Pro Medium" pitchFamily="50" charset="0"/>
              </a:rPr>
              <a:t> Первые радиобиологические эксперименты в ОИЯИ были начаты в 1959 году на 6-метровом протонном синхроциклотроне ЛЯП. Эти исследования проводили сотрудники лаборатории </a:t>
            </a:r>
            <a:r>
              <a:rPr lang="ru-RU" sz="1200" dirty="0" err="1" smtClean="0">
                <a:latin typeface="Gotham Pro Medium" pitchFamily="50" charset="0"/>
                <a:cs typeface="Gotham Pro Medium" pitchFamily="50" charset="0"/>
              </a:rPr>
              <a:t>радиотоксикологии</a:t>
            </a:r>
            <a:r>
              <a:rPr lang="ru-RU" sz="1200" dirty="0" smtClean="0">
                <a:latin typeface="Gotham Pro Medium" pitchFamily="50" charset="0"/>
                <a:cs typeface="Gotham Pro Medium" pitchFamily="50" charset="0"/>
              </a:rPr>
              <a:t> и клиницисты Института гигиены труда и профессиональных заболеваний АМН СССР.</a:t>
            </a:r>
            <a:endParaRPr lang="ru-RU" sz="1200" dirty="0">
              <a:latin typeface="Gotham Pro Medium" pitchFamily="50" charset="0"/>
              <a:cs typeface="Gotham Pro Medium" pitchFamily="50" charset="0"/>
            </a:endParaRPr>
          </a:p>
        </p:txBody>
      </p:sp>
      <p:sp>
        <p:nvSpPr>
          <p:cNvPr id="8" name="Прямоугольник 7"/>
          <p:cNvSpPr/>
          <p:nvPr/>
        </p:nvSpPr>
        <p:spPr>
          <a:xfrm>
            <a:off x="3347864" y="2348880"/>
            <a:ext cx="5040560" cy="2123658"/>
          </a:xfrm>
          <a:prstGeom prst="rect">
            <a:avLst/>
          </a:prstGeom>
        </p:spPr>
        <p:txBody>
          <a:bodyPr wrap="square">
            <a:spAutoFit/>
          </a:bodyPr>
          <a:lstStyle/>
          <a:p>
            <a:r>
              <a:rPr lang="ru-RU" sz="1200" b="1" dirty="0" smtClean="0">
                <a:latin typeface="Gotham Pro Medium" pitchFamily="50" charset="0"/>
                <a:cs typeface="Gotham Pro Medium" pitchFamily="50" charset="0"/>
              </a:rPr>
              <a:t>1964 г.</a:t>
            </a:r>
            <a:r>
              <a:rPr lang="ru-RU" sz="1200" dirty="0" smtClean="0">
                <a:latin typeface="Gotham Pro Medium" pitchFamily="50" charset="0"/>
                <a:cs typeface="Gotham Pro Medium" pitchFamily="50" charset="0"/>
              </a:rPr>
              <a:t> В Дубне при ЛЯП начала работу стационарная лаборатория – филиал одного из подразделений, созданного в декабре 1963 г. Институт медико-биологических проблем МЗ СССР (ИМБП). Это подразделение явилось базой для проведения работ по облучению различных биологических объектов разными видами ионизирующих излучений. На синхроциклотроне проводились эксперименты по облучению разных животных (крысы, мыши, собаки и даже обезьяны), растительных объектов, а также культивируемых клеток млекопитающих.</a:t>
            </a:r>
            <a:endParaRPr lang="ru-RU" sz="1200" dirty="0">
              <a:latin typeface="Gotham Pro Medium" pitchFamily="50" charset="0"/>
              <a:cs typeface="Gotham Pro Medium" pitchFamily="50" charset="0"/>
            </a:endParaRPr>
          </a:p>
        </p:txBody>
      </p:sp>
      <p:sp>
        <p:nvSpPr>
          <p:cNvPr id="9" name="Прямоугольник 8"/>
          <p:cNvSpPr/>
          <p:nvPr/>
        </p:nvSpPr>
        <p:spPr>
          <a:xfrm>
            <a:off x="3347864" y="4509120"/>
            <a:ext cx="4572000" cy="461665"/>
          </a:xfrm>
          <a:prstGeom prst="rect">
            <a:avLst/>
          </a:prstGeom>
        </p:spPr>
        <p:txBody>
          <a:bodyPr>
            <a:spAutoFit/>
          </a:bodyPr>
          <a:lstStyle/>
          <a:p>
            <a:r>
              <a:rPr lang="ru-RU" sz="1200" b="1" dirty="0" smtClean="0">
                <a:latin typeface="Gotham Pro Medium" pitchFamily="50" charset="0"/>
                <a:cs typeface="Gotham Pro Medium" pitchFamily="50" charset="0"/>
              </a:rPr>
              <a:t>1978 г.</a:t>
            </a:r>
            <a:r>
              <a:rPr lang="ru-RU" sz="1200" dirty="0" smtClean="0">
                <a:latin typeface="Gotham Pro Medium" pitchFamily="50" charset="0"/>
                <a:cs typeface="Gotham Pro Medium" pitchFamily="50" charset="0"/>
              </a:rPr>
              <a:t> Создание сектора биологических исследований.</a:t>
            </a:r>
            <a:endParaRPr lang="ru-RU" sz="1200" dirty="0">
              <a:latin typeface="Gotham Pro Medium" pitchFamily="50" charset="0"/>
              <a:cs typeface="Gotham Pro Medium" pitchFamily="50" charset="0"/>
            </a:endParaRPr>
          </a:p>
        </p:txBody>
      </p:sp>
      <p:sp>
        <p:nvSpPr>
          <p:cNvPr id="10" name="Прямоугольник 9"/>
          <p:cNvSpPr/>
          <p:nvPr/>
        </p:nvSpPr>
        <p:spPr>
          <a:xfrm>
            <a:off x="3347864" y="5013176"/>
            <a:ext cx="4572000" cy="553998"/>
          </a:xfrm>
          <a:prstGeom prst="rect">
            <a:avLst/>
          </a:prstGeom>
        </p:spPr>
        <p:txBody>
          <a:bodyPr>
            <a:spAutoFit/>
          </a:bodyPr>
          <a:lstStyle/>
          <a:p>
            <a:r>
              <a:rPr lang="ru-RU" sz="1200" b="1" dirty="0" smtClean="0">
                <a:latin typeface="Gotham Pro Medium" pitchFamily="50" charset="0"/>
                <a:cs typeface="Gotham Pro Medium" pitchFamily="50" charset="0"/>
              </a:rPr>
              <a:t>1986-1988 гг.</a:t>
            </a:r>
            <a:r>
              <a:rPr lang="ru-RU" sz="1200" dirty="0" smtClean="0">
                <a:latin typeface="Gotham Pro Medium" pitchFamily="50" charset="0"/>
                <a:cs typeface="Gotham Pro Medium" pitchFamily="50" charset="0"/>
              </a:rPr>
              <a:t> Сектор биологических исследований в 1986 г. возглавил профессор Е.А.Красавин.</a:t>
            </a:r>
            <a:r>
              <a:rPr lang="ru-RU" dirty="0" smtClean="0"/>
              <a:t> </a:t>
            </a:r>
            <a:endParaRPr lang="ru-RU" dirty="0"/>
          </a:p>
        </p:txBody>
      </p:sp>
      <p:sp>
        <p:nvSpPr>
          <p:cNvPr id="11" name="Прямоугольник 10"/>
          <p:cNvSpPr/>
          <p:nvPr/>
        </p:nvSpPr>
        <p:spPr>
          <a:xfrm>
            <a:off x="3347864" y="5589240"/>
            <a:ext cx="4572000" cy="461665"/>
          </a:xfrm>
          <a:prstGeom prst="rect">
            <a:avLst/>
          </a:prstGeom>
        </p:spPr>
        <p:txBody>
          <a:bodyPr>
            <a:spAutoFit/>
          </a:bodyPr>
          <a:lstStyle/>
          <a:p>
            <a:r>
              <a:rPr lang="ru-RU" sz="1200" b="1" dirty="0" smtClean="0">
                <a:latin typeface="Gotham Pro Medium" pitchFamily="50" charset="0"/>
                <a:cs typeface="Gotham Pro Medium" pitchFamily="50" charset="0"/>
              </a:rPr>
              <a:t>1995 г.</a:t>
            </a:r>
            <a:r>
              <a:rPr lang="ru-RU" sz="1200" dirty="0" smtClean="0">
                <a:latin typeface="Gotham Pro Medium" pitchFamily="50" charset="0"/>
                <a:cs typeface="Gotham Pro Medium" pitchFamily="50" charset="0"/>
              </a:rPr>
              <a:t> Создание Отделения радиационных и радиобиологических исследований ОИЯИ.</a:t>
            </a:r>
            <a:endParaRPr lang="ru-RU" sz="1200" dirty="0">
              <a:latin typeface="Gotham Pro Medium" pitchFamily="50" charset="0"/>
              <a:cs typeface="Gotham Pro Medium" pitchFamily="50" charset="0"/>
            </a:endParaRPr>
          </a:p>
        </p:txBody>
      </p:sp>
      <p:sp>
        <p:nvSpPr>
          <p:cNvPr id="12" name="Прямоугольник 11"/>
          <p:cNvSpPr/>
          <p:nvPr/>
        </p:nvSpPr>
        <p:spPr>
          <a:xfrm>
            <a:off x="3347864" y="6093296"/>
            <a:ext cx="5184576" cy="276999"/>
          </a:xfrm>
          <a:prstGeom prst="rect">
            <a:avLst/>
          </a:prstGeom>
        </p:spPr>
        <p:txBody>
          <a:bodyPr wrap="square">
            <a:spAutoFit/>
          </a:bodyPr>
          <a:lstStyle/>
          <a:p>
            <a:r>
              <a:rPr lang="ru-RU" sz="1200" b="1" dirty="0" smtClean="0">
                <a:latin typeface="Gotham Pro Medium" pitchFamily="50" charset="0"/>
                <a:cs typeface="Gotham Pro Medium" pitchFamily="50" charset="0"/>
              </a:rPr>
              <a:t>2005 г.</a:t>
            </a:r>
            <a:r>
              <a:rPr lang="ru-RU" sz="1200" dirty="0" smtClean="0">
                <a:latin typeface="Gotham Pro Medium" pitchFamily="50" charset="0"/>
                <a:cs typeface="Gotham Pro Medium" pitchFamily="50" charset="0"/>
              </a:rPr>
              <a:t> Создание Лаборатории радиационной биологии.</a:t>
            </a:r>
            <a:endParaRPr lang="ru-RU" sz="1200" dirty="0">
              <a:latin typeface="Gotham Pro Medium" pitchFamily="50" charset="0"/>
              <a:cs typeface="Gotham Pro Medium" pitchFamily="50"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95536" y="404664"/>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Как</a:t>
            </a:r>
            <a:r>
              <a:rPr kumimoji="0" lang="ru-RU" sz="3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заряженные частицы влияют на мозг?</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074" name="Picture 2" descr="An external file that holds a picture, illustration, etc.&#10;Object name is nihms-1566140-f0002.jpg"/>
          <p:cNvPicPr>
            <a:picLocks noChangeAspect="1" noChangeArrowheads="1"/>
          </p:cNvPicPr>
          <p:nvPr/>
        </p:nvPicPr>
        <p:blipFill>
          <a:blip r:embed="rId2" cstate="print"/>
          <a:srcRect/>
          <a:stretch>
            <a:fillRect/>
          </a:stretch>
        </p:blipFill>
        <p:spPr bwMode="auto">
          <a:xfrm>
            <a:off x="395536" y="2060848"/>
            <a:ext cx="5238163" cy="3312368"/>
          </a:xfrm>
          <a:prstGeom prst="rect">
            <a:avLst/>
          </a:prstGeom>
          <a:noFill/>
        </p:spPr>
      </p:pic>
      <p:sp>
        <p:nvSpPr>
          <p:cNvPr id="6" name="Прямоугольник 5"/>
          <p:cNvSpPr/>
          <p:nvPr/>
        </p:nvSpPr>
        <p:spPr>
          <a:xfrm>
            <a:off x="971600" y="5657671"/>
            <a:ext cx="7416824" cy="923330"/>
          </a:xfrm>
          <a:prstGeom prst="rect">
            <a:avLst/>
          </a:prstGeom>
        </p:spPr>
        <p:txBody>
          <a:bodyPr wrap="square">
            <a:spAutoFit/>
          </a:bodyPr>
          <a:lstStyle/>
          <a:p>
            <a:r>
              <a:rPr lang="en-US" dirty="0" err="1" smtClean="0">
                <a:latin typeface="Arial" pitchFamily="34" charset="0"/>
                <a:cs typeface="Arial" pitchFamily="34" charset="0"/>
              </a:rPr>
              <a:t>Kiffer</a:t>
            </a:r>
            <a:r>
              <a:rPr lang="en-US" dirty="0" smtClean="0">
                <a:latin typeface="Arial" pitchFamily="34" charset="0"/>
                <a:cs typeface="Arial" pitchFamily="34" charset="0"/>
              </a:rPr>
              <a:t>, F., </a:t>
            </a:r>
            <a:r>
              <a:rPr lang="en-US" dirty="0" err="1" smtClean="0">
                <a:latin typeface="Arial" pitchFamily="34" charset="0"/>
                <a:cs typeface="Arial" pitchFamily="34" charset="0"/>
              </a:rPr>
              <a:t>Boerma</a:t>
            </a:r>
            <a:r>
              <a:rPr lang="en-US" dirty="0" smtClean="0">
                <a:latin typeface="Arial" pitchFamily="34" charset="0"/>
                <a:cs typeface="Arial" pitchFamily="34" charset="0"/>
              </a:rPr>
              <a:t>, M., &amp; Allen, A. (2019). Behavioral effects of space radiation: A comprehensive review of animal studies. </a:t>
            </a:r>
            <a:r>
              <a:rPr lang="en-US" i="1" dirty="0" smtClean="0">
                <a:latin typeface="Arial" pitchFamily="34" charset="0"/>
                <a:cs typeface="Arial" pitchFamily="34" charset="0"/>
              </a:rPr>
              <a:t>Life sciences in space research</a:t>
            </a:r>
            <a:r>
              <a:rPr lang="en-US" dirty="0" smtClean="0">
                <a:latin typeface="Arial" pitchFamily="34" charset="0"/>
                <a:cs typeface="Arial" pitchFamily="34" charset="0"/>
              </a:rPr>
              <a:t>, </a:t>
            </a:r>
            <a:r>
              <a:rPr lang="en-US" i="1" dirty="0" smtClean="0">
                <a:latin typeface="Arial" pitchFamily="34" charset="0"/>
                <a:cs typeface="Arial" pitchFamily="34" charset="0"/>
              </a:rPr>
              <a:t>21</a:t>
            </a:r>
            <a:r>
              <a:rPr lang="en-US" dirty="0" smtClean="0">
                <a:latin typeface="Arial" pitchFamily="34" charset="0"/>
                <a:cs typeface="Arial" pitchFamily="34" charset="0"/>
              </a:rPr>
              <a:t>, 1–21. https://doi.org/10.1016/j.lssr.2019.02.004</a:t>
            </a:r>
            <a:endParaRPr lang="ru-RU" dirty="0">
              <a:latin typeface="Arial" pitchFamily="34" charset="0"/>
              <a:cs typeface="Arial" pitchFamily="34" charset="0"/>
            </a:endParaRPr>
          </a:p>
        </p:txBody>
      </p:sp>
      <p:pic>
        <p:nvPicPr>
          <p:cNvPr id="3076" name="Picture 4" descr="Behavioral effects of space radiation: A comprehensive review of animal  studies - ScienceDirect"/>
          <p:cNvPicPr>
            <a:picLocks noChangeAspect="1" noChangeArrowheads="1"/>
          </p:cNvPicPr>
          <p:nvPr/>
        </p:nvPicPr>
        <p:blipFill>
          <a:blip r:embed="rId3" cstate="print"/>
          <a:srcRect/>
          <a:stretch>
            <a:fillRect/>
          </a:stretch>
        </p:blipFill>
        <p:spPr bwMode="auto">
          <a:xfrm>
            <a:off x="5724128" y="1772816"/>
            <a:ext cx="3309868" cy="367240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95536" y="332656"/>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Как</a:t>
            </a:r>
            <a:r>
              <a:rPr kumimoji="0" lang="ru-RU" sz="3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заряженные частицы влияют на мозг?</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3794" name="Picture 2" descr="figure 4"/>
          <p:cNvPicPr>
            <a:picLocks noChangeAspect="1" noChangeArrowheads="1"/>
          </p:cNvPicPr>
          <p:nvPr/>
        </p:nvPicPr>
        <p:blipFill>
          <a:blip r:embed="rId2" cstate="print"/>
          <a:srcRect/>
          <a:stretch>
            <a:fillRect/>
          </a:stretch>
        </p:blipFill>
        <p:spPr bwMode="auto">
          <a:xfrm>
            <a:off x="395536" y="1268760"/>
            <a:ext cx="3140573" cy="3672408"/>
          </a:xfrm>
          <a:prstGeom prst="rect">
            <a:avLst/>
          </a:prstGeom>
          <a:noFill/>
        </p:spPr>
      </p:pic>
      <p:sp>
        <p:nvSpPr>
          <p:cNvPr id="6" name="Прямоугольник 5"/>
          <p:cNvSpPr/>
          <p:nvPr/>
        </p:nvSpPr>
        <p:spPr>
          <a:xfrm>
            <a:off x="251520" y="5229200"/>
            <a:ext cx="4104456" cy="1477328"/>
          </a:xfrm>
          <a:prstGeom prst="rect">
            <a:avLst/>
          </a:prstGeom>
        </p:spPr>
        <p:txBody>
          <a:bodyPr wrap="square">
            <a:spAutoFit/>
          </a:bodyPr>
          <a:lstStyle/>
          <a:p>
            <a:r>
              <a:rPr lang="en-US" dirty="0" err="1" smtClean="0">
                <a:latin typeface="Arial" pitchFamily="34" charset="0"/>
                <a:cs typeface="Arial" pitchFamily="34" charset="0"/>
              </a:rPr>
              <a:t>Parihar</a:t>
            </a:r>
            <a:r>
              <a:rPr lang="en-US" dirty="0" smtClean="0">
                <a:latin typeface="Arial" pitchFamily="34" charset="0"/>
                <a:cs typeface="Arial" pitchFamily="34" charset="0"/>
              </a:rPr>
              <a:t>, V., Allen, B., </a:t>
            </a:r>
            <a:r>
              <a:rPr lang="en-US" dirty="0" err="1" smtClean="0">
                <a:latin typeface="Arial" pitchFamily="34" charset="0"/>
                <a:cs typeface="Arial" pitchFamily="34" charset="0"/>
              </a:rPr>
              <a:t>Caressi</a:t>
            </a:r>
            <a:r>
              <a:rPr lang="en-US" dirty="0" smtClean="0">
                <a:latin typeface="Arial" pitchFamily="34" charset="0"/>
                <a:cs typeface="Arial" pitchFamily="34" charset="0"/>
              </a:rPr>
              <a:t>, C. </a:t>
            </a:r>
            <a:r>
              <a:rPr lang="en-US" i="1" dirty="0" smtClean="0">
                <a:latin typeface="Arial" pitchFamily="34" charset="0"/>
                <a:cs typeface="Arial" pitchFamily="34" charset="0"/>
              </a:rPr>
              <a:t>et al.</a:t>
            </a:r>
            <a:r>
              <a:rPr lang="en-US" dirty="0" smtClean="0">
                <a:latin typeface="Arial" pitchFamily="34" charset="0"/>
                <a:cs typeface="Arial" pitchFamily="34" charset="0"/>
              </a:rPr>
              <a:t> Cosmic radiation exposure and persistent cognitive dysfunction. </a:t>
            </a:r>
            <a:r>
              <a:rPr lang="en-US" i="1" dirty="0" err="1" smtClean="0">
                <a:latin typeface="Arial" pitchFamily="34" charset="0"/>
                <a:cs typeface="Arial" pitchFamily="34" charset="0"/>
              </a:rPr>
              <a:t>Sci</a:t>
            </a:r>
            <a:r>
              <a:rPr lang="en-US" i="1" dirty="0" smtClean="0">
                <a:latin typeface="Arial" pitchFamily="34" charset="0"/>
                <a:cs typeface="Arial" pitchFamily="34" charset="0"/>
              </a:rPr>
              <a:t> Rep</a:t>
            </a:r>
            <a:r>
              <a:rPr lang="en-US" dirty="0" smtClean="0">
                <a:latin typeface="Arial" pitchFamily="34" charset="0"/>
                <a:cs typeface="Arial" pitchFamily="34" charset="0"/>
              </a:rPr>
              <a:t> </a:t>
            </a:r>
            <a:r>
              <a:rPr lang="en-US" b="1" dirty="0" smtClean="0">
                <a:latin typeface="Arial" pitchFamily="34" charset="0"/>
                <a:cs typeface="Arial" pitchFamily="34" charset="0"/>
              </a:rPr>
              <a:t>6, </a:t>
            </a:r>
            <a:r>
              <a:rPr lang="en-US" dirty="0" smtClean="0">
                <a:latin typeface="Arial" pitchFamily="34" charset="0"/>
                <a:cs typeface="Arial" pitchFamily="34" charset="0"/>
              </a:rPr>
              <a:t>34774 (2016). https://doi.org/10.1038/srep34774</a:t>
            </a:r>
            <a:endParaRPr lang="ru-RU" dirty="0">
              <a:latin typeface="Arial" pitchFamily="34" charset="0"/>
              <a:cs typeface="Arial" pitchFamily="34" charset="0"/>
            </a:endParaRPr>
          </a:p>
        </p:txBody>
      </p:sp>
      <p:pic>
        <p:nvPicPr>
          <p:cNvPr id="33796" name="Picture 4" descr="https://www.science.org/do/10.1126/science.aac4539/full/sn_spacemouse.jpg"/>
          <p:cNvPicPr>
            <a:picLocks noChangeAspect="1" noChangeArrowheads="1"/>
          </p:cNvPicPr>
          <p:nvPr/>
        </p:nvPicPr>
        <p:blipFill>
          <a:blip r:embed="rId3" cstate="print"/>
          <a:srcRect/>
          <a:stretch>
            <a:fillRect/>
          </a:stretch>
        </p:blipFill>
        <p:spPr bwMode="auto">
          <a:xfrm>
            <a:off x="4499992" y="1700808"/>
            <a:ext cx="3968440" cy="2232248"/>
          </a:xfrm>
          <a:prstGeom prst="rect">
            <a:avLst/>
          </a:prstGeom>
          <a:noFill/>
        </p:spPr>
      </p:pic>
      <p:sp>
        <p:nvSpPr>
          <p:cNvPr id="8" name="Прямоугольник 7"/>
          <p:cNvSpPr/>
          <p:nvPr/>
        </p:nvSpPr>
        <p:spPr>
          <a:xfrm>
            <a:off x="4499992" y="4005064"/>
            <a:ext cx="3960440" cy="2585323"/>
          </a:xfrm>
          <a:prstGeom prst="rect">
            <a:avLst/>
          </a:prstGeom>
        </p:spPr>
        <p:txBody>
          <a:bodyPr wrap="square">
            <a:spAutoFit/>
          </a:bodyPr>
          <a:lstStyle/>
          <a:p>
            <a:r>
              <a:rPr lang="en-US" b="1" dirty="0" smtClean="0"/>
              <a:t>Space radiation may damage astronauts' brains</a:t>
            </a:r>
          </a:p>
          <a:p>
            <a:endParaRPr lang="en-US" b="1" dirty="0" smtClean="0"/>
          </a:p>
          <a:p>
            <a:r>
              <a:rPr lang="en-US" dirty="0" smtClean="0"/>
              <a:t>Mouse study suggests cosmic rays impair memory, cognition</a:t>
            </a:r>
          </a:p>
          <a:p>
            <a:endParaRPr lang="en-US" dirty="0" smtClean="0"/>
          </a:p>
          <a:p>
            <a:r>
              <a:rPr lang="en-US" dirty="0" smtClean="0"/>
              <a:t>https://www.science.org/content/article/space-radiation-may-damage-astronauts-brains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95536" y="260648"/>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Как</a:t>
            </a:r>
            <a:r>
              <a:rPr kumimoji="0" lang="ru-RU" sz="3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заряженные частицы влияют на мозг?</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4820" name="Picture 4" descr="Comparative Analysis of Behavioral Reactions and Morphological Changes in  the Rat Brain After Exposure to Ionizing Radiation with Different Physical  Characteristics | SpringerLink"/>
          <p:cNvPicPr>
            <a:picLocks noChangeAspect="1" noChangeArrowheads="1"/>
          </p:cNvPicPr>
          <p:nvPr/>
        </p:nvPicPr>
        <p:blipFill>
          <a:blip r:embed="rId2" cstate="print"/>
          <a:srcRect/>
          <a:stretch>
            <a:fillRect/>
          </a:stretch>
        </p:blipFill>
        <p:spPr bwMode="auto">
          <a:xfrm>
            <a:off x="4139952" y="1556792"/>
            <a:ext cx="4248473" cy="3597248"/>
          </a:xfrm>
          <a:prstGeom prst="rect">
            <a:avLst/>
          </a:prstGeom>
          <a:noFill/>
        </p:spPr>
      </p:pic>
      <p:sp>
        <p:nvSpPr>
          <p:cNvPr id="8" name="Прямоугольник 7"/>
          <p:cNvSpPr/>
          <p:nvPr/>
        </p:nvSpPr>
        <p:spPr>
          <a:xfrm>
            <a:off x="539552" y="5301208"/>
            <a:ext cx="8100392" cy="1200329"/>
          </a:xfrm>
          <a:prstGeom prst="rect">
            <a:avLst/>
          </a:prstGeom>
        </p:spPr>
        <p:txBody>
          <a:bodyPr wrap="square">
            <a:spAutoFit/>
          </a:bodyPr>
          <a:lstStyle/>
          <a:p>
            <a:r>
              <a:rPr lang="en-US" dirty="0" err="1" smtClean="0">
                <a:latin typeface="Arial" pitchFamily="34" charset="0"/>
                <a:cs typeface="Arial" pitchFamily="34" charset="0"/>
              </a:rPr>
              <a:t>Severyukhin</a:t>
            </a:r>
            <a:r>
              <a:rPr lang="en-US" dirty="0" smtClean="0">
                <a:latin typeface="Arial" pitchFamily="34" charset="0"/>
                <a:cs typeface="Arial" pitchFamily="34" charset="0"/>
              </a:rPr>
              <a:t>, Y.S., </a:t>
            </a:r>
            <a:r>
              <a:rPr lang="en-US" dirty="0" err="1" smtClean="0">
                <a:latin typeface="Arial" pitchFamily="34" charset="0"/>
                <a:cs typeface="Arial" pitchFamily="34" charset="0"/>
              </a:rPr>
              <a:t>Lalkovičová</a:t>
            </a:r>
            <a:r>
              <a:rPr lang="en-US" dirty="0" smtClean="0">
                <a:latin typeface="Arial" pitchFamily="34" charset="0"/>
                <a:cs typeface="Arial" pitchFamily="34" charset="0"/>
              </a:rPr>
              <a:t>, M., </a:t>
            </a:r>
            <a:r>
              <a:rPr lang="en-US" dirty="0" err="1" smtClean="0">
                <a:latin typeface="Arial" pitchFamily="34" charset="0"/>
                <a:cs typeface="Arial" pitchFamily="34" charset="0"/>
              </a:rPr>
              <a:t>Utina</a:t>
            </a:r>
            <a:r>
              <a:rPr lang="en-US" dirty="0" smtClean="0">
                <a:latin typeface="Arial" pitchFamily="34" charset="0"/>
                <a:cs typeface="Arial" pitchFamily="34" charset="0"/>
              </a:rPr>
              <a:t>, D.M. </a:t>
            </a:r>
            <a:r>
              <a:rPr lang="en-US" i="1" dirty="0" smtClean="0">
                <a:latin typeface="Arial" pitchFamily="34" charset="0"/>
                <a:cs typeface="Arial" pitchFamily="34" charset="0"/>
              </a:rPr>
              <a:t>et al.</a:t>
            </a:r>
            <a:r>
              <a:rPr lang="en-US" dirty="0" smtClean="0">
                <a:latin typeface="Arial" pitchFamily="34" charset="0"/>
                <a:cs typeface="Arial" pitchFamily="34" charset="0"/>
              </a:rPr>
              <a:t> Comparative Analysis of Behavioral Reactions and Morphological Changes in the Rat Brain After Exposure to Ionizing Radiation with Different Physical Characteristics. </a:t>
            </a:r>
            <a:r>
              <a:rPr lang="en-US" i="1" dirty="0" smtClean="0">
                <a:latin typeface="Arial" pitchFamily="34" charset="0"/>
                <a:cs typeface="Arial" pitchFamily="34" charset="0"/>
              </a:rPr>
              <a:t>Cell Mol </a:t>
            </a:r>
            <a:r>
              <a:rPr lang="en-US" i="1" dirty="0" err="1" smtClean="0">
                <a:latin typeface="Arial" pitchFamily="34" charset="0"/>
                <a:cs typeface="Arial" pitchFamily="34" charset="0"/>
              </a:rPr>
              <a:t>Neurobiol</a:t>
            </a:r>
            <a:r>
              <a:rPr lang="en-US" dirty="0" smtClean="0">
                <a:latin typeface="Arial" pitchFamily="34" charset="0"/>
                <a:cs typeface="Arial" pitchFamily="34" charset="0"/>
              </a:rPr>
              <a:t> (2022). https://doi.org/10.1007/s10571-021-01187-z</a:t>
            </a:r>
            <a:endParaRPr lang="ru-RU" dirty="0">
              <a:latin typeface="Arial" pitchFamily="34" charset="0"/>
              <a:cs typeface="Arial" pitchFamily="34" charset="0"/>
            </a:endParaRPr>
          </a:p>
        </p:txBody>
      </p:sp>
      <p:pic>
        <p:nvPicPr>
          <p:cNvPr id="34821" name="Picture 5" descr="C:\Users\Юрий\Desktop\Experiment_Protons 2016\Протоны\CEz4OHUXffQ.jpg"/>
          <p:cNvPicPr>
            <a:picLocks noChangeAspect="1" noChangeArrowheads="1"/>
          </p:cNvPicPr>
          <p:nvPr/>
        </p:nvPicPr>
        <p:blipFill>
          <a:blip r:embed="rId3" cstate="print"/>
          <a:srcRect/>
          <a:stretch>
            <a:fillRect/>
          </a:stretch>
        </p:blipFill>
        <p:spPr bwMode="auto">
          <a:xfrm>
            <a:off x="1979712" y="2852936"/>
            <a:ext cx="2044825" cy="2044825"/>
          </a:xfrm>
          <a:prstGeom prst="rect">
            <a:avLst/>
          </a:prstGeom>
          <a:noFill/>
        </p:spPr>
      </p:pic>
      <p:pic>
        <p:nvPicPr>
          <p:cNvPr id="34822" name="Picture 6" descr="C:\Users\Юрий\Desktop\Experiment_Protons 2016\Протоны\I-Weegf5LhI.jpg"/>
          <p:cNvPicPr>
            <a:picLocks noChangeAspect="1" noChangeArrowheads="1"/>
          </p:cNvPicPr>
          <p:nvPr/>
        </p:nvPicPr>
        <p:blipFill>
          <a:blip r:embed="rId4" cstate="print"/>
          <a:srcRect/>
          <a:stretch>
            <a:fillRect/>
          </a:stretch>
        </p:blipFill>
        <p:spPr bwMode="auto">
          <a:xfrm>
            <a:off x="683568" y="1340768"/>
            <a:ext cx="2160240" cy="216024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6" y="692696"/>
            <a:ext cx="7586811" cy="566239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5576" y="1700808"/>
            <a:ext cx="2645865" cy="3888432"/>
          </a:xfrm>
          <a:prstGeom prst="rect">
            <a:avLst/>
          </a:prstGeom>
          <a:noFill/>
          <a:ln w="9525">
            <a:noFill/>
            <a:miter lim="800000"/>
            <a:headEnd/>
            <a:tailEnd/>
          </a:ln>
        </p:spPr>
      </p:pic>
      <p:sp>
        <p:nvSpPr>
          <p:cNvPr id="5" name="Заголовок 1"/>
          <p:cNvSpPr txBox="1">
            <a:spLocks/>
          </p:cNvSpPr>
          <p:nvPr/>
        </p:nvSpPr>
        <p:spPr>
          <a:xfrm>
            <a:off x="395536" y="260648"/>
            <a:ext cx="838842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Как</a:t>
            </a:r>
            <a:r>
              <a:rPr kumimoji="0" lang="ru-RU" sz="3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заряженные частицы влияют на мозг?</a:t>
            </a:r>
            <a:endParaRPr kumimoji="0" lang="ru-RU"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5842" name="Picture 2" descr="https://neurobiology.ru/res/ResourceImage/159/IMAGE_FILENAME/%D0%A1%D0%BB%D0%B0%D0%B9%D0%B42.JPG"/>
          <p:cNvPicPr>
            <a:picLocks noChangeAspect="1" noChangeArrowheads="1"/>
          </p:cNvPicPr>
          <p:nvPr/>
        </p:nvPicPr>
        <p:blipFill>
          <a:blip r:embed="rId3" cstate="print"/>
          <a:srcRect/>
          <a:stretch>
            <a:fillRect/>
          </a:stretch>
        </p:blipFill>
        <p:spPr bwMode="auto">
          <a:xfrm>
            <a:off x="4139952" y="1772816"/>
            <a:ext cx="4304477" cy="2421268"/>
          </a:xfrm>
          <a:prstGeom prst="rect">
            <a:avLst/>
          </a:prstGeom>
          <a:noFill/>
        </p:spPr>
      </p:pic>
      <p:sp>
        <p:nvSpPr>
          <p:cNvPr id="7" name="Прямоугольник 6"/>
          <p:cNvSpPr/>
          <p:nvPr/>
        </p:nvSpPr>
        <p:spPr>
          <a:xfrm>
            <a:off x="4067944" y="4221088"/>
            <a:ext cx="4824536" cy="369332"/>
          </a:xfrm>
          <a:prstGeom prst="rect">
            <a:avLst/>
          </a:prstGeom>
        </p:spPr>
        <p:txBody>
          <a:bodyPr wrap="square">
            <a:spAutoFit/>
          </a:bodyPr>
          <a:lstStyle/>
          <a:p>
            <a:r>
              <a:rPr lang="en-US" dirty="0" smtClean="0"/>
              <a:t>https://neurobiology.ru/doc/index.php?ID=112</a:t>
            </a:r>
            <a:endParaRPr lang="ru-RU" dirty="0"/>
          </a:p>
        </p:txBody>
      </p:sp>
      <p:sp>
        <p:nvSpPr>
          <p:cNvPr id="8" name="Прямоугольник 7"/>
          <p:cNvSpPr/>
          <p:nvPr/>
        </p:nvSpPr>
        <p:spPr>
          <a:xfrm>
            <a:off x="683568" y="5733256"/>
            <a:ext cx="3528392" cy="646331"/>
          </a:xfrm>
          <a:prstGeom prst="rect">
            <a:avLst/>
          </a:prstGeom>
        </p:spPr>
        <p:txBody>
          <a:bodyPr wrap="square">
            <a:spAutoFit/>
          </a:bodyPr>
          <a:lstStyle/>
          <a:p>
            <a:r>
              <a:rPr lang="ru-RU" dirty="0" smtClean="0">
                <a:latin typeface="Arial" pitchFamily="34" charset="0"/>
                <a:cs typeface="Arial" pitchFamily="34" charset="0"/>
              </a:rPr>
              <a:t>Облучение обезьян на ускорителе в Дубне</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C24E45E-260C-4CFF-A711-C85F2CF42F0B}"/>
              </a:ext>
            </a:extLst>
          </p:cNvPr>
          <p:cNvPicPr>
            <a:picLocks noChangeAspect="1"/>
          </p:cNvPicPr>
          <p:nvPr/>
        </p:nvPicPr>
        <p:blipFill>
          <a:blip r:embed="rId2" cstate="print"/>
          <a:stretch>
            <a:fillRect/>
          </a:stretch>
        </p:blipFill>
        <p:spPr>
          <a:xfrm>
            <a:off x="508547" y="1523610"/>
            <a:ext cx="3912814" cy="1784316"/>
          </a:xfrm>
          <a:prstGeom prst="rect">
            <a:avLst/>
          </a:prstGeom>
        </p:spPr>
      </p:pic>
      <p:sp>
        <p:nvSpPr>
          <p:cNvPr id="5" name="Заголовок 1">
            <a:extLst>
              <a:ext uri="{FF2B5EF4-FFF2-40B4-BE49-F238E27FC236}">
                <a16:creationId xmlns:a16="http://schemas.microsoft.com/office/drawing/2014/main" id="{632168E4-397D-4909-BF57-2D5CE420DB61}"/>
              </a:ext>
            </a:extLst>
          </p:cNvPr>
          <p:cNvSpPr>
            <a:spLocks noGrp="1"/>
          </p:cNvSpPr>
          <p:nvPr>
            <p:ph type="title"/>
          </p:nvPr>
        </p:nvSpPr>
        <p:spPr>
          <a:xfrm>
            <a:off x="391657" y="352574"/>
            <a:ext cx="8375000" cy="1436340"/>
          </a:xfrm>
        </p:spPr>
        <p:txBody>
          <a:bodyPr>
            <a:noAutofit/>
          </a:bodyPr>
          <a:lstStyle/>
          <a:p>
            <a:r>
              <a:rPr lang="ru-RU" sz="3600" b="1" dirty="0">
                <a:latin typeface="Arial" panose="020B0604020202020204" pitchFamily="34" charset="0"/>
                <a:cs typeface="Arial" panose="020B0604020202020204" pitchFamily="34" charset="0"/>
              </a:rPr>
              <a:t>Современная концепция</a:t>
            </a:r>
          </a:p>
        </p:txBody>
      </p:sp>
      <p:sp>
        <p:nvSpPr>
          <p:cNvPr id="6" name="TextBox 5">
            <a:extLst>
              <a:ext uri="{FF2B5EF4-FFF2-40B4-BE49-F238E27FC236}">
                <a16:creationId xmlns:a16="http://schemas.microsoft.com/office/drawing/2014/main" id="{2DFDA474-6C0D-4D5B-8E97-E50ABF74DCCD}"/>
              </a:ext>
            </a:extLst>
          </p:cNvPr>
          <p:cNvSpPr txBox="1"/>
          <p:nvPr/>
        </p:nvSpPr>
        <p:spPr>
          <a:xfrm>
            <a:off x="521794" y="3233225"/>
            <a:ext cx="4114800" cy="1021883"/>
          </a:xfrm>
          <a:prstGeom prst="rect">
            <a:avLst/>
          </a:prstGeom>
          <a:noFill/>
        </p:spPr>
        <p:txBody>
          <a:bodyPr wrap="square" rtlCol="0">
            <a:spAutoFit/>
          </a:bodyPr>
          <a:lstStyle/>
          <a:p>
            <a:pPr>
              <a:lnSpc>
                <a:spcPct val="150000"/>
              </a:lnSpc>
            </a:pPr>
            <a:r>
              <a:rPr lang="ru-RU" sz="1400" dirty="0">
                <a:latin typeface="Arial" panose="020B0604020202020204" pitchFamily="34" charset="0"/>
                <a:cs typeface="Arial" panose="020B0604020202020204" pitchFamily="34" charset="0"/>
              </a:rPr>
              <a:t>ГРИГОРЬЕВ Анатолий Иванович. </a:t>
            </a:r>
          </a:p>
          <a:p>
            <a:pPr>
              <a:lnSpc>
                <a:spcPct val="150000"/>
              </a:lnSpc>
            </a:pPr>
            <a:r>
              <a:rPr lang="ru-RU" sz="1400" dirty="0">
                <a:latin typeface="Arial" panose="020B0604020202020204" pitchFamily="34" charset="0"/>
                <a:cs typeface="Arial" panose="020B0604020202020204" pitchFamily="34" charset="0"/>
              </a:rPr>
              <a:t>КРАСАВИН Евгений Александрович ОСТРОВСКИЙ Михаил Аркадьевич </a:t>
            </a:r>
          </a:p>
        </p:txBody>
      </p:sp>
      <p:pic>
        <p:nvPicPr>
          <p:cNvPr id="7" name="Рисунок 6">
            <a:extLst>
              <a:ext uri="{FF2B5EF4-FFF2-40B4-BE49-F238E27FC236}">
                <a16:creationId xmlns:a16="http://schemas.microsoft.com/office/drawing/2014/main" id="{7E5D5BE9-BE6C-4644-BDBC-79D7038550FE}"/>
              </a:ext>
            </a:extLst>
          </p:cNvPr>
          <p:cNvPicPr>
            <a:picLocks noChangeAspect="1"/>
          </p:cNvPicPr>
          <p:nvPr/>
        </p:nvPicPr>
        <p:blipFill>
          <a:blip r:embed="rId3" cstate="print"/>
          <a:stretch>
            <a:fillRect/>
          </a:stretch>
        </p:blipFill>
        <p:spPr>
          <a:xfrm>
            <a:off x="5540970" y="1540147"/>
            <a:ext cx="3181350" cy="3171825"/>
          </a:xfrm>
          <a:prstGeom prst="rect">
            <a:avLst/>
          </a:prstGeom>
        </p:spPr>
      </p:pic>
      <p:sp>
        <p:nvSpPr>
          <p:cNvPr id="8" name="Прямоугольник 7">
            <a:extLst>
              <a:ext uri="{FF2B5EF4-FFF2-40B4-BE49-F238E27FC236}">
                <a16:creationId xmlns:a16="http://schemas.microsoft.com/office/drawing/2014/main" id="{517FD3A5-F8CB-4E49-9472-1796516CCC9E}"/>
              </a:ext>
            </a:extLst>
          </p:cNvPr>
          <p:cNvSpPr/>
          <p:nvPr/>
        </p:nvSpPr>
        <p:spPr>
          <a:xfrm>
            <a:off x="521794" y="4576579"/>
            <a:ext cx="3703834" cy="369332"/>
          </a:xfrm>
          <a:prstGeom prst="rect">
            <a:avLst/>
          </a:prstGeom>
        </p:spPr>
        <p:txBody>
          <a:bodyPr wrap="none">
            <a:spAutoFit/>
          </a:bodyPr>
          <a:lstStyle/>
          <a:p>
            <a:r>
              <a:rPr lang="ru-RU" b="1" dirty="0">
                <a:latin typeface="Arial" panose="020B0604020202020204" pitchFamily="34" charset="0"/>
                <a:cs typeface="Arial" panose="020B0604020202020204" pitchFamily="34" charset="0"/>
              </a:rPr>
              <a:t>Р = 1 – (Р </a:t>
            </a:r>
            <a:r>
              <a:rPr lang="ru-RU" b="1" dirty="0" err="1">
                <a:latin typeface="Arial" panose="020B0604020202020204" pitchFamily="34" charset="0"/>
                <a:cs typeface="Arial" panose="020B0604020202020204" pitchFamily="34" charset="0"/>
              </a:rPr>
              <a:t>р.п</a:t>
            </a:r>
            <a:r>
              <a:rPr lang="ru-RU" b="1" dirty="0">
                <a:latin typeface="Arial" panose="020B0604020202020204" pitchFamily="34" charset="0"/>
                <a:cs typeface="Arial" panose="020B0604020202020204" pitchFamily="34" charset="0"/>
              </a:rPr>
              <a:t>. + Р </a:t>
            </a:r>
            <a:r>
              <a:rPr lang="ru-RU" b="1" dirty="0" err="1">
                <a:latin typeface="Arial" panose="020B0604020202020204" pitchFamily="34" charset="0"/>
                <a:cs typeface="Arial" panose="020B0604020202020204" pitchFamily="34" charset="0"/>
              </a:rPr>
              <a:t>н.р.п</a:t>
            </a:r>
            <a:r>
              <a:rPr lang="ru-RU" b="1" dirty="0">
                <a:latin typeface="Arial" panose="020B0604020202020204" pitchFamily="34" charset="0"/>
                <a:cs typeface="Arial" panose="020B0604020202020204" pitchFamily="34" charset="0"/>
              </a:rPr>
              <a:t>. + Р </a:t>
            </a:r>
            <a:r>
              <a:rPr lang="ru-RU" b="1" dirty="0" err="1">
                <a:latin typeface="Arial" panose="020B0604020202020204" pitchFamily="34" charset="0"/>
                <a:cs typeface="Arial" panose="020B0604020202020204" pitchFamily="34" charset="0"/>
              </a:rPr>
              <a:t>о.т</a:t>
            </a:r>
            <a:r>
              <a:rPr lang="ru-RU" b="1" dirty="0">
                <a:latin typeface="Arial" panose="020B0604020202020204" pitchFamily="34" charset="0"/>
                <a:cs typeface="Arial" panose="020B0604020202020204" pitchFamily="34" charset="0"/>
              </a:rPr>
              <a:t>.)</a:t>
            </a:r>
          </a:p>
        </p:txBody>
      </p:sp>
      <p:sp>
        <p:nvSpPr>
          <p:cNvPr id="9" name="Прямоугольник 8">
            <a:extLst>
              <a:ext uri="{FF2B5EF4-FFF2-40B4-BE49-F238E27FC236}">
                <a16:creationId xmlns:a16="http://schemas.microsoft.com/office/drawing/2014/main" id="{8576B450-9480-45AB-BB63-78B29651CB78}"/>
              </a:ext>
            </a:extLst>
          </p:cNvPr>
          <p:cNvSpPr/>
          <p:nvPr/>
        </p:nvSpPr>
        <p:spPr>
          <a:xfrm>
            <a:off x="521794" y="4995437"/>
            <a:ext cx="3886320" cy="369332"/>
          </a:xfrm>
          <a:prstGeom prst="rect">
            <a:avLst/>
          </a:prstGeom>
        </p:spPr>
        <p:txBody>
          <a:bodyPr wrap="none">
            <a:spAutoFit/>
          </a:bodyPr>
          <a:lstStyle/>
          <a:p>
            <a:r>
              <a:rPr lang="ru-RU" b="1" dirty="0">
                <a:latin typeface="Arial" panose="020B0604020202020204" pitchFamily="34" charset="0"/>
                <a:cs typeface="Arial" panose="020B0604020202020204" pitchFamily="34" charset="0"/>
              </a:rPr>
              <a:t>Р </a:t>
            </a:r>
            <a:r>
              <a:rPr lang="ru-RU" b="1" dirty="0" err="1">
                <a:latin typeface="Arial" panose="020B0604020202020204" pitchFamily="34" charset="0"/>
                <a:cs typeface="Arial" panose="020B0604020202020204" pitchFamily="34" charset="0"/>
              </a:rPr>
              <a:t>р.п</a:t>
            </a:r>
            <a:r>
              <a:rPr lang="ru-RU" b="1"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P</a:t>
            </a:r>
            <a:r>
              <a:rPr lang="ru-RU" b="1" dirty="0">
                <a:latin typeface="Arial" panose="020B0604020202020204" pitchFamily="34" charset="0"/>
                <a:cs typeface="Arial" panose="020B0604020202020204" pitchFamily="34" charset="0"/>
              </a:rPr>
              <a:t> ЦНС + </a:t>
            </a:r>
            <a:r>
              <a:rPr lang="en-US" b="1" dirty="0">
                <a:latin typeface="Arial" panose="020B0604020202020204" pitchFamily="34" charset="0"/>
                <a:cs typeface="Arial" panose="020B0604020202020204" pitchFamily="34" charset="0"/>
              </a:rPr>
              <a:t>P</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б.э.о</a:t>
            </a:r>
            <a:r>
              <a:rPr lang="ru-RU" b="1"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P</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о.э.о</a:t>
            </a:r>
            <a:endParaRPr lang="ru-RU" b="1" dirty="0">
              <a:latin typeface="Arial" panose="020B0604020202020204" pitchFamily="34" charset="0"/>
              <a:cs typeface="Arial" panose="020B0604020202020204" pitchFamily="34" charset="0"/>
            </a:endParaRPr>
          </a:p>
        </p:txBody>
      </p:sp>
      <p:pic>
        <p:nvPicPr>
          <p:cNvPr id="10" name="Picture 4" descr="ÐÐ°ÑÑÐ¸Ð½ÐºÐ¸ Ð¿Ð¾ Ð·Ð°Ð¿ÑÐ¾ÑÑ Ð¼Ð¾Ð·Ð³">
            <a:extLst>
              <a:ext uri="{FF2B5EF4-FFF2-40B4-BE49-F238E27FC236}">
                <a16:creationId xmlns:a16="http://schemas.microsoft.com/office/drawing/2014/main" id="{AC7711F3-55C1-4819-9E83-84EF716437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708920"/>
            <a:ext cx="1224136" cy="8390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ÐÐ°ÑÑÐ¸Ð½ÐºÐ¸ Ð¿Ð¾ Ð·Ð°Ð¿ÑÐ¾ÑÑ ÐºÐ¾ÑÐ¼Ð¾Ð½Ð°Ð²Ñ">
            <a:extLst>
              <a:ext uri="{FF2B5EF4-FFF2-40B4-BE49-F238E27FC236}">
                <a16:creationId xmlns:a16="http://schemas.microsoft.com/office/drawing/2014/main" id="{B1BCA672-2EFE-406B-AF78-86698D7E61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04664"/>
            <a:ext cx="1102286" cy="1196752"/>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39FBFDFA-A708-452E-A45E-EE36BB250A5D}"/>
              </a:ext>
            </a:extLst>
          </p:cNvPr>
          <p:cNvSpPr/>
          <p:nvPr/>
        </p:nvSpPr>
        <p:spPr>
          <a:xfrm>
            <a:off x="477458" y="4421679"/>
            <a:ext cx="4092430" cy="1185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2" descr="ÐÐ°ÑÑÐ¸Ð½ÐºÐ¸ Ð¿Ð¾ Ð·Ð°Ð¿ÑÐ¾ÑÑ carbon nucleus">
            <a:extLst>
              <a:ext uri="{FF2B5EF4-FFF2-40B4-BE49-F238E27FC236}">
                <a16:creationId xmlns:a16="http://schemas.microsoft.com/office/drawing/2014/main" id="{77F9B6A0-624D-44F2-A271-48F65DBA2C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2336" y="1594206"/>
            <a:ext cx="930816" cy="9308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srcRect/>
          <a:stretch>
            <a:fillRect/>
          </a:stretch>
        </p:blipFill>
        <p:spPr bwMode="auto">
          <a:xfrm>
            <a:off x="4895825" y="4797152"/>
            <a:ext cx="4248175" cy="789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ÐÐ°ÑÑÐ¸Ð½ÐºÐ¸ Ð¿Ð¾ Ð·Ð°Ð¿ÑÐ¾ÑÑ ÐºÐ¾ÑÐ¼Ð¾Ð½Ð°Ð²Ñ">
            <a:extLst>
              <a:ext uri="{FF2B5EF4-FFF2-40B4-BE49-F238E27FC236}">
                <a16:creationId xmlns:a16="http://schemas.microsoft.com/office/drawing/2014/main" id="{01CB9983-9226-408E-B29E-DAEFA06E8973}"/>
              </a:ext>
            </a:extLst>
          </p:cNvPr>
          <p:cNvPicPr>
            <a:picLocks noChangeAspect="1" noChangeArrowheads="1"/>
          </p:cNvPicPr>
          <p:nvPr/>
        </p:nvPicPr>
        <p:blipFill>
          <a:blip r:embed="rId2" cstate="print"/>
          <a:srcRect/>
          <a:stretch>
            <a:fillRect/>
          </a:stretch>
        </p:blipFill>
        <p:spPr bwMode="auto">
          <a:xfrm rot="814459">
            <a:off x="3304221" y="2196199"/>
            <a:ext cx="2549872" cy="3247830"/>
          </a:xfrm>
          <a:prstGeom prst="rect">
            <a:avLst/>
          </a:prstGeom>
          <a:noFill/>
        </p:spPr>
      </p:pic>
      <p:sp>
        <p:nvSpPr>
          <p:cNvPr id="3" name="Заголовок 1">
            <a:extLst>
              <a:ext uri="{FF2B5EF4-FFF2-40B4-BE49-F238E27FC236}">
                <a16:creationId xmlns:a16="http://schemas.microsoft.com/office/drawing/2014/main" id="{034D6867-1237-43D3-8893-95A993D2E787}"/>
              </a:ext>
            </a:extLst>
          </p:cNvPr>
          <p:cNvSpPr txBox="1">
            <a:spLocks/>
          </p:cNvSpPr>
          <p:nvPr/>
        </p:nvSpPr>
        <p:spPr>
          <a:xfrm>
            <a:off x="539552" y="260648"/>
            <a:ext cx="8375000" cy="143634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Какие пути решения проблемы?</a:t>
            </a:r>
            <a:endParaRPr kumimoji="0" lang="ru-RU"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Выноска со стрелкой вправо 9">
            <a:extLst>
              <a:ext uri="{FF2B5EF4-FFF2-40B4-BE49-F238E27FC236}">
                <a16:creationId xmlns:a16="http://schemas.microsoft.com/office/drawing/2014/main" id="{06499C8C-7A5F-495C-80B6-86F93D5ABD7D}"/>
              </a:ext>
            </a:extLst>
          </p:cNvPr>
          <p:cNvSpPr/>
          <p:nvPr/>
        </p:nvSpPr>
        <p:spPr>
          <a:xfrm>
            <a:off x="445474" y="1747119"/>
            <a:ext cx="2880320" cy="648072"/>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Сокращение времени экспедиции</a:t>
            </a:r>
          </a:p>
        </p:txBody>
      </p:sp>
      <p:sp>
        <p:nvSpPr>
          <p:cNvPr id="5" name="Выноска со стрелкой вправо 9">
            <a:extLst>
              <a:ext uri="{FF2B5EF4-FFF2-40B4-BE49-F238E27FC236}">
                <a16:creationId xmlns:a16="http://schemas.microsoft.com/office/drawing/2014/main" id="{EE1B736E-F290-4032-8DE3-46FEDF74749F}"/>
              </a:ext>
            </a:extLst>
          </p:cNvPr>
          <p:cNvSpPr/>
          <p:nvPr/>
        </p:nvSpPr>
        <p:spPr>
          <a:xfrm>
            <a:off x="412593" y="2802479"/>
            <a:ext cx="2880320" cy="825512"/>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Разработка новых материалов и способов экранирования </a:t>
            </a:r>
          </a:p>
        </p:txBody>
      </p:sp>
      <p:sp>
        <p:nvSpPr>
          <p:cNvPr id="6" name="Выноска со стрелкой вправо 5">
            <a:extLst>
              <a:ext uri="{FF2B5EF4-FFF2-40B4-BE49-F238E27FC236}">
                <a16:creationId xmlns:a16="http://schemas.microsoft.com/office/drawing/2014/main" id="{92698E21-AF24-4C8B-B641-F5E34BA485D6}"/>
              </a:ext>
            </a:extLst>
          </p:cNvPr>
          <p:cNvSpPr/>
          <p:nvPr/>
        </p:nvSpPr>
        <p:spPr>
          <a:xfrm>
            <a:off x="379712" y="3910226"/>
            <a:ext cx="2880320" cy="801829"/>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Отбор более радиорезистентных членов популяции</a:t>
            </a:r>
          </a:p>
        </p:txBody>
      </p:sp>
      <p:sp>
        <p:nvSpPr>
          <p:cNvPr id="7" name="Выноска со стрелкой влево 16">
            <a:extLst>
              <a:ext uri="{FF2B5EF4-FFF2-40B4-BE49-F238E27FC236}">
                <a16:creationId xmlns:a16="http://schemas.microsoft.com/office/drawing/2014/main" id="{D7EEDD16-0553-4CFA-A5BA-EA8C4A13745F}"/>
              </a:ext>
            </a:extLst>
          </p:cNvPr>
          <p:cNvSpPr/>
          <p:nvPr/>
        </p:nvSpPr>
        <p:spPr>
          <a:xfrm>
            <a:off x="5883970" y="4386237"/>
            <a:ext cx="2989654" cy="848204"/>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Развитие регенеративной медицины</a:t>
            </a:r>
          </a:p>
        </p:txBody>
      </p:sp>
      <p:sp>
        <p:nvSpPr>
          <p:cNvPr id="8" name="Выноска со стрелкой влево 16">
            <a:extLst>
              <a:ext uri="{FF2B5EF4-FFF2-40B4-BE49-F238E27FC236}">
                <a16:creationId xmlns:a16="http://schemas.microsoft.com/office/drawing/2014/main" id="{E90C439E-BEBE-48F6-8561-626C58AE85A4}"/>
              </a:ext>
            </a:extLst>
          </p:cNvPr>
          <p:cNvSpPr/>
          <p:nvPr/>
        </p:nvSpPr>
        <p:spPr>
          <a:xfrm>
            <a:off x="5777280" y="3190256"/>
            <a:ext cx="3096344" cy="848204"/>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Искусственная гибернация</a:t>
            </a:r>
          </a:p>
        </p:txBody>
      </p:sp>
      <p:sp>
        <p:nvSpPr>
          <p:cNvPr id="9" name="Выноска со стрелкой влево 16">
            <a:extLst>
              <a:ext uri="{FF2B5EF4-FFF2-40B4-BE49-F238E27FC236}">
                <a16:creationId xmlns:a16="http://schemas.microsoft.com/office/drawing/2014/main" id="{643E771A-2C20-4F96-BC13-331899BB5B7A}"/>
              </a:ext>
            </a:extLst>
          </p:cNvPr>
          <p:cNvSpPr/>
          <p:nvPr/>
        </p:nvSpPr>
        <p:spPr>
          <a:xfrm>
            <a:off x="5807537" y="1768741"/>
            <a:ext cx="3096344" cy="848204"/>
          </a:xfrm>
          <a:prstGeom prst="leftArrowCallout">
            <a:avLst>
              <a:gd name="adj1" fmla="val 25000"/>
              <a:gd name="adj2" fmla="val 25000"/>
              <a:gd name="adj3" fmla="val 25000"/>
              <a:gd name="adj4" fmla="val 80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Генная инженерия</a:t>
            </a:r>
          </a:p>
        </p:txBody>
      </p:sp>
      <p:sp>
        <p:nvSpPr>
          <p:cNvPr id="10" name="Выноска со стрелкой вправо 9">
            <a:extLst>
              <a:ext uri="{FF2B5EF4-FFF2-40B4-BE49-F238E27FC236}">
                <a16:creationId xmlns:a16="http://schemas.microsoft.com/office/drawing/2014/main" id="{620ED671-03EA-418E-941B-3ECCC04443FE}"/>
              </a:ext>
            </a:extLst>
          </p:cNvPr>
          <p:cNvSpPr/>
          <p:nvPr/>
        </p:nvSpPr>
        <p:spPr>
          <a:xfrm>
            <a:off x="360206" y="5113292"/>
            <a:ext cx="2946082" cy="739441"/>
          </a:xfrm>
          <a:prstGeom prst="rightArrowCallout">
            <a:avLst>
              <a:gd name="adj1" fmla="val 25000"/>
              <a:gd name="adj2" fmla="val 25000"/>
              <a:gd name="adj3" fmla="val 25000"/>
              <a:gd name="adj4" fmla="val 8110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Arial" pitchFamily="34" charset="0"/>
                <a:cs typeface="Arial" pitchFamily="34" charset="0"/>
              </a:rPr>
              <a:t>Радиопротекторы</a:t>
            </a:r>
          </a:p>
        </p:txBody>
      </p:sp>
      <p:pic>
        <p:nvPicPr>
          <p:cNvPr id="11" name="Picture 2" descr="ÐÐ°ÑÑÐ¸Ð½ÐºÐ¸ Ð¿Ð¾ Ð·Ð°Ð¿ÑÐ¾ÑÑ shuttle cosmic">
            <a:extLst>
              <a:ext uri="{FF2B5EF4-FFF2-40B4-BE49-F238E27FC236}">
                <a16:creationId xmlns:a16="http://schemas.microsoft.com/office/drawing/2014/main" id="{ABD8FA38-DD02-47A5-9D87-7823611F76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487" y="2062206"/>
            <a:ext cx="848204" cy="8482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ÐÐ°ÑÑÐ¸Ð½ÐºÐ¸ Ð¿Ð¾ Ð·Ð°Ð¿ÑÐ¾ÑÑ ÐºÐ¾Ð¼Ð¿Ð¾Ð·Ð¸ÑÐ½ÑÐµ Ð¼Ð°ÑÐµÑÐ¸Ð°Ð»Ñ">
            <a:extLst>
              <a:ext uri="{FF2B5EF4-FFF2-40B4-BE49-F238E27FC236}">
                <a16:creationId xmlns:a16="http://schemas.microsoft.com/office/drawing/2014/main" id="{531767B3-EAC8-4A72-A4EC-8ECA1FC0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514" y="3455009"/>
            <a:ext cx="745850" cy="461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ÐÐ°ÑÑÐ¸Ð½ÐºÐ¸ Ð¿Ð¾ Ð·Ð°Ð¿ÑÐ¾ÑÑ Ð¼ÑÐ¶ÑÐ¸Ð½Ð° Ð¸ Ð¶ÐµÐ½ÑÐ¸Ð½Ð°">
            <a:extLst>
              <a:ext uri="{FF2B5EF4-FFF2-40B4-BE49-F238E27FC236}">
                <a16:creationId xmlns:a16="http://schemas.microsoft.com/office/drawing/2014/main" id="{65B650C0-4A6F-4A22-8144-C3EBC94DFB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1486" y="4432554"/>
            <a:ext cx="644080" cy="633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ÐÐ°ÑÑÐ¸Ð½ÐºÐ¸ Ð¿Ð¾ Ð·Ð°Ð¿ÑÐ¾ÑÑ drug">
            <a:extLst>
              <a:ext uri="{FF2B5EF4-FFF2-40B4-BE49-F238E27FC236}">
                <a16:creationId xmlns:a16="http://schemas.microsoft.com/office/drawing/2014/main" id="{8FA554D5-2302-4646-8757-51BBB934FD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2662" y="5355565"/>
            <a:ext cx="1063839" cy="838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ÐÐ¾ÑÐ¾Ð¶ÐµÐµ Ð¸Ð·Ð¾Ð±ÑÐ°Ð¶ÐµÐ½Ð¸Ðµ">
            <a:extLst>
              <a:ext uri="{FF2B5EF4-FFF2-40B4-BE49-F238E27FC236}">
                <a16:creationId xmlns:a16="http://schemas.microsoft.com/office/drawing/2014/main" id="{78715F85-0A87-472F-90B8-482EDD1007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1788" y="2071155"/>
            <a:ext cx="951725" cy="9517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ÐÐ°ÑÑÐ¸Ð½ÐºÐ¸ Ð¿Ð¾ Ð·Ð°Ð¿ÑÐ¾ÑÑ ÑÐ³ÑÑÑ ÑÑÐ¸ÑÐºÑÑÐµÑÑÑ">
            <a:extLst>
              <a:ext uri="{FF2B5EF4-FFF2-40B4-BE49-F238E27FC236}">
                <a16:creationId xmlns:a16="http://schemas.microsoft.com/office/drawing/2014/main" id="{E314FE90-B6E5-4A4B-AE2E-F9F74C8BCC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3088" y="3653425"/>
            <a:ext cx="1393070" cy="783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ÐÐ°ÑÑÐ¸Ð½ÐºÐ¸ Ð¿Ð¾ Ð·Ð°Ð¿ÑÐ¾ÑÑ medicine">
            <a:extLst>
              <a:ext uri="{FF2B5EF4-FFF2-40B4-BE49-F238E27FC236}">
                <a16:creationId xmlns:a16="http://schemas.microsoft.com/office/drawing/2014/main" id="{8419E768-1096-4192-BA41-ED1C5D2BC2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452" y="4830679"/>
            <a:ext cx="1018886" cy="1029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par>
                                <p:cTn id="56" presetID="22" presetClass="entr" presetSubtype="4"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ÐÐ°ÑÑÐ¸Ð½ÐºÐ¸ Ð¿Ð¾ Ð·Ð°Ð¿ÑÐ¾ÑÑ proton therapy tumor">
            <a:extLst>
              <a:ext uri="{FF2B5EF4-FFF2-40B4-BE49-F238E27FC236}">
                <a16:creationId xmlns:a16="http://schemas.microsoft.com/office/drawing/2014/main" id="{15C3582F-9C03-47D2-AEF4-7498574687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708920"/>
            <a:ext cx="3189867" cy="2349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Картинки по запросу RADIOTHERAPY CHILDREN"/>
          <p:cNvPicPr>
            <a:picLocks noChangeAspect="1" noChangeArrowheads="1"/>
          </p:cNvPicPr>
          <p:nvPr/>
        </p:nvPicPr>
        <p:blipFill>
          <a:blip r:embed="rId3" cstate="print"/>
          <a:srcRect/>
          <a:stretch>
            <a:fillRect/>
          </a:stretch>
        </p:blipFill>
        <p:spPr bwMode="auto">
          <a:xfrm>
            <a:off x="4499992" y="1988840"/>
            <a:ext cx="3650453" cy="3240360"/>
          </a:xfrm>
          <a:prstGeom prst="rect">
            <a:avLst/>
          </a:prstGeom>
          <a:noFill/>
        </p:spPr>
      </p:pic>
      <p:sp>
        <p:nvSpPr>
          <p:cNvPr id="6" name="Заголовок 1"/>
          <p:cNvSpPr>
            <a:spLocks noGrp="1"/>
          </p:cNvSpPr>
          <p:nvPr>
            <p:ph type="title"/>
          </p:nvPr>
        </p:nvSpPr>
        <p:spPr>
          <a:xfrm>
            <a:off x="388132" y="820545"/>
            <a:ext cx="8676456" cy="1143000"/>
          </a:xfrm>
        </p:spPr>
        <p:txBody>
          <a:bodyPr>
            <a:normAutofit fontScale="90000"/>
          </a:bodyPr>
          <a:lstStyle/>
          <a:p>
            <a:r>
              <a:rPr lang="ru-RU" b="1" dirty="0" smtClean="0">
                <a:latin typeface="Arial" panose="020B0604020202020204" pitchFamily="34" charset="0"/>
                <a:cs typeface="Arial" panose="020B0604020202020204" pitchFamily="34" charset="0"/>
              </a:rPr>
              <a:t>Как космические частицы помогают людям на Земле?</a:t>
            </a:r>
            <a:endParaRPr lang="ru-RU"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Открытие космической радиации</a:t>
            </a:r>
            <a:endParaRPr lang="ru-RU" sz="3600" b="1" dirty="0">
              <a:latin typeface="Arial" pitchFamily="34" charset="0"/>
              <a:cs typeface="Arial" pitchFamily="34" charset="0"/>
            </a:endParaRPr>
          </a:p>
        </p:txBody>
      </p:sp>
      <p:sp>
        <p:nvSpPr>
          <p:cNvPr id="3" name="Прямоугольник 2"/>
          <p:cNvSpPr/>
          <p:nvPr/>
        </p:nvSpPr>
        <p:spPr>
          <a:xfrm>
            <a:off x="755576" y="4581128"/>
            <a:ext cx="7992888" cy="1200329"/>
          </a:xfrm>
          <a:prstGeom prst="rect">
            <a:avLst/>
          </a:prstGeom>
        </p:spPr>
        <p:txBody>
          <a:bodyPr wrap="square">
            <a:spAutoFit/>
          </a:bodyPr>
          <a:lstStyle/>
          <a:p>
            <a:endParaRPr lang="ru-RU" dirty="0" smtClean="0">
              <a:latin typeface="Arial" pitchFamily="34" charset="0"/>
              <a:cs typeface="Arial" pitchFamily="34" charset="0"/>
            </a:endParaRPr>
          </a:p>
          <a:p>
            <a:r>
              <a:rPr lang="ru-RU" dirty="0" smtClean="0">
                <a:latin typeface="Arial" pitchFamily="34" charset="0"/>
                <a:cs typeface="Arial" pitchFamily="34" charset="0"/>
              </a:rPr>
              <a:t>Наблюдения Вульфа и </a:t>
            </a:r>
            <a:r>
              <a:rPr lang="ru-RU" dirty="0" err="1" smtClean="0">
                <a:latin typeface="Arial" pitchFamily="34" charset="0"/>
                <a:cs typeface="Arial" pitchFamily="34" charset="0"/>
              </a:rPr>
              <a:t>Пачини</a:t>
            </a:r>
            <a:r>
              <a:rPr lang="ru-RU" dirty="0" smtClean="0">
                <a:latin typeface="Arial" pitchFamily="34" charset="0"/>
                <a:cs typeface="Arial" pitchFamily="34" charset="0"/>
              </a:rPr>
              <a:t> были загадочны и требовали объяснения. Одним из возможных путей решения этой загадки было проведение измерений на больших высотах. </a:t>
            </a:r>
          </a:p>
        </p:txBody>
      </p:sp>
      <p:pic>
        <p:nvPicPr>
          <p:cNvPr id="14338" name="Picture 2" descr="ПАЧИНИ Доменико (PACHINI Domenico) | Объединение учителей Санкт-Петербурга"/>
          <p:cNvPicPr>
            <a:picLocks noChangeAspect="1" noChangeArrowheads="1"/>
          </p:cNvPicPr>
          <p:nvPr/>
        </p:nvPicPr>
        <p:blipFill>
          <a:blip r:embed="rId2" cstate="print"/>
          <a:srcRect/>
          <a:stretch>
            <a:fillRect/>
          </a:stretch>
        </p:blipFill>
        <p:spPr bwMode="auto">
          <a:xfrm>
            <a:off x="827584" y="1196752"/>
            <a:ext cx="3744416" cy="2403916"/>
          </a:xfrm>
          <a:prstGeom prst="rect">
            <a:avLst/>
          </a:prstGeom>
          <a:noFill/>
        </p:spPr>
      </p:pic>
      <p:sp>
        <p:nvSpPr>
          <p:cNvPr id="5" name="Прямоугольник 4"/>
          <p:cNvSpPr/>
          <p:nvPr/>
        </p:nvSpPr>
        <p:spPr>
          <a:xfrm>
            <a:off x="611560" y="3717032"/>
            <a:ext cx="4248472" cy="369332"/>
          </a:xfrm>
          <a:prstGeom prst="rect">
            <a:avLst/>
          </a:prstGeom>
        </p:spPr>
        <p:txBody>
          <a:bodyPr wrap="square">
            <a:spAutoFit/>
          </a:bodyPr>
          <a:lstStyle/>
          <a:p>
            <a:pPr algn="ctr"/>
            <a:r>
              <a:rPr lang="ru-RU" dirty="0" err="1" smtClean="0">
                <a:latin typeface="Arial" pitchFamily="34" charset="0"/>
                <a:cs typeface="Arial" pitchFamily="34" charset="0"/>
              </a:rPr>
              <a:t>Доминико</a:t>
            </a:r>
            <a:r>
              <a:rPr lang="ru-RU" dirty="0" smtClean="0">
                <a:latin typeface="Arial" pitchFamily="34" charset="0"/>
                <a:cs typeface="Arial" pitchFamily="34" charset="0"/>
              </a:rPr>
              <a:t> </a:t>
            </a:r>
            <a:r>
              <a:rPr lang="ru-RU" dirty="0" err="1" smtClean="0">
                <a:latin typeface="Arial" pitchFamily="34" charset="0"/>
                <a:cs typeface="Arial" pitchFamily="34" charset="0"/>
              </a:rPr>
              <a:t>Пачини</a:t>
            </a:r>
            <a:r>
              <a:rPr lang="ru-RU" dirty="0" smtClean="0">
                <a:latin typeface="Arial" pitchFamily="34" charset="0"/>
                <a:cs typeface="Arial" pitchFamily="34" charset="0"/>
              </a:rPr>
              <a:t> (1878 - 1934)</a:t>
            </a:r>
            <a:endParaRPr lang="ru-RU" dirty="0">
              <a:latin typeface="Arial" pitchFamily="34" charset="0"/>
              <a:cs typeface="Arial" pitchFamily="34" charset="0"/>
            </a:endParaRPr>
          </a:p>
        </p:txBody>
      </p:sp>
      <p:pic>
        <p:nvPicPr>
          <p:cNvPr id="14342" name="Picture 6" descr="https://www.researchgate.net/profile/Nicola-Giglietto/publication/45901227/figure/fig3/AS:306081017417730@1449986809438/The-cacciatorpediniere-Fulmine-used-by-Pacini-for-his-measurements-on-the-sea_W640.jpg"/>
          <p:cNvPicPr>
            <a:picLocks noChangeAspect="1" noChangeArrowheads="1"/>
          </p:cNvPicPr>
          <p:nvPr/>
        </p:nvPicPr>
        <p:blipFill>
          <a:blip r:embed="rId3" cstate="print"/>
          <a:srcRect/>
          <a:stretch>
            <a:fillRect/>
          </a:stretch>
        </p:blipFill>
        <p:spPr bwMode="auto">
          <a:xfrm>
            <a:off x="4932040" y="1196752"/>
            <a:ext cx="3690234" cy="244827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peak bragg"/>
          <p:cNvPicPr>
            <a:picLocks noChangeAspect="1" noChangeArrowheads="1"/>
          </p:cNvPicPr>
          <p:nvPr/>
        </p:nvPicPr>
        <p:blipFill>
          <a:blip r:embed="rId2" cstate="print"/>
          <a:srcRect/>
          <a:stretch>
            <a:fillRect/>
          </a:stretch>
        </p:blipFill>
        <p:spPr bwMode="auto">
          <a:xfrm>
            <a:off x="4788024" y="1628800"/>
            <a:ext cx="3168352" cy="4392488"/>
          </a:xfrm>
          <a:prstGeom prst="rect">
            <a:avLst/>
          </a:prstGeom>
          <a:noFill/>
        </p:spPr>
      </p:pic>
      <p:pic>
        <p:nvPicPr>
          <p:cNvPr id="3" name="Picture 4" descr="Картинки по запросу peak bragg 3d"/>
          <p:cNvPicPr>
            <a:picLocks noChangeAspect="1" noChangeArrowheads="1"/>
          </p:cNvPicPr>
          <p:nvPr/>
        </p:nvPicPr>
        <p:blipFill>
          <a:blip r:embed="rId3" cstate="print"/>
          <a:srcRect/>
          <a:stretch>
            <a:fillRect/>
          </a:stretch>
        </p:blipFill>
        <p:spPr bwMode="auto">
          <a:xfrm>
            <a:off x="755576" y="1628800"/>
            <a:ext cx="3861429" cy="2376264"/>
          </a:xfrm>
          <a:prstGeom prst="rect">
            <a:avLst/>
          </a:prstGeom>
          <a:noFill/>
        </p:spPr>
      </p:pic>
      <p:pic>
        <p:nvPicPr>
          <p:cNvPr id="4" name="Picture 6" descr="Похожее изображение"/>
          <p:cNvPicPr>
            <a:picLocks noChangeAspect="1" noChangeArrowheads="1"/>
          </p:cNvPicPr>
          <p:nvPr/>
        </p:nvPicPr>
        <p:blipFill>
          <a:blip r:embed="rId4" cstate="print"/>
          <a:srcRect/>
          <a:stretch>
            <a:fillRect/>
          </a:stretch>
        </p:blipFill>
        <p:spPr bwMode="auto">
          <a:xfrm>
            <a:off x="683568" y="4077072"/>
            <a:ext cx="4032448" cy="2016224"/>
          </a:xfrm>
          <a:prstGeom prst="rect">
            <a:avLst/>
          </a:prstGeom>
          <a:noFill/>
        </p:spPr>
      </p:pic>
      <p:sp>
        <p:nvSpPr>
          <p:cNvPr id="5" name="Заголовок 1"/>
          <p:cNvSpPr txBox="1">
            <a:spLocks/>
          </p:cNvSpPr>
          <p:nvPr/>
        </p:nvSpPr>
        <p:spPr>
          <a:xfrm>
            <a:off x="323528" y="404664"/>
            <a:ext cx="8676456"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Как космические частицы помогают </a:t>
            </a:r>
            <a:r>
              <a:rPr lang="ru-RU" sz="4400" b="1" dirty="0" smtClean="0">
                <a:latin typeface="Arial" panose="020B0604020202020204" pitchFamily="34" charset="0"/>
                <a:ea typeface="+mj-ea"/>
                <a:cs typeface="Arial" panose="020B0604020202020204" pitchFamily="34" charset="0"/>
              </a:rPr>
              <a:t>лечить рак</a:t>
            </a:r>
            <a:r>
              <a:rPr kumimoji="0" lang="ru-RU" sz="44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a:t>
            </a:r>
            <a:endParaRPr kumimoji="0" lang="ru-RU" sz="4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p.userapi.com/c849432/v849432783/153907/5WIhrbdmiIc.jpg">
            <a:extLst>
              <a:ext uri="{FF2B5EF4-FFF2-40B4-BE49-F238E27FC236}">
                <a16:creationId xmlns:a16="http://schemas.microsoft.com/office/drawing/2014/main" id="{8AE0498C-AF7C-4BAA-8EC6-0E93C146D5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204864"/>
            <a:ext cx="2967395"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73633C76-03AA-4918-8EED-B222E5E351C1}"/>
              </a:ext>
            </a:extLst>
          </p:cNvPr>
          <p:cNvSpPr txBox="1">
            <a:spLocks/>
          </p:cNvSpPr>
          <p:nvPr/>
        </p:nvSpPr>
        <p:spPr>
          <a:xfrm>
            <a:off x="467544" y="980728"/>
            <a:ext cx="867645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Спасибо за внимание!</a:t>
            </a:r>
            <a:endParaRPr kumimoji="0" lang="ru-RU" sz="4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6145" name="Picture 1" descr="C:\Users\Юрий\Desktop\PHOTO\2019.05.29 ЛРБ\+IMG_9911.jpg"/>
          <p:cNvPicPr>
            <a:picLocks noChangeAspect="1" noChangeArrowheads="1"/>
          </p:cNvPicPr>
          <p:nvPr/>
        </p:nvPicPr>
        <p:blipFill>
          <a:blip r:embed="rId3" cstate="print"/>
          <a:srcRect/>
          <a:stretch>
            <a:fillRect/>
          </a:stretch>
        </p:blipFill>
        <p:spPr bwMode="auto">
          <a:xfrm>
            <a:off x="1115616" y="2204864"/>
            <a:ext cx="3911970" cy="3024336"/>
          </a:xfrm>
          <a:prstGeom prst="rect">
            <a:avLst/>
          </a:prstGeom>
          <a:noFill/>
        </p:spPr>
      </p:pic>
      <p:sp>
        <p:nvSpPr>
          <p:cNvPr id="8" name="Прямоугольник 7"/>
          <p:cNvSpPr/>
          <p:nvPr/>
        </p:nvSpPr>
        <p:spPr>
          <a:xfrm>
            <a:off x="1043608" y="5301208"/>
            <a:ext cx="1994585" cy="369332"/>
          </a:xfrm>
          <a:prstGeom prst="rect">
            <a:avLst/>
          </a:prstGeom>
        </p:spPr>
        <p:txBody>
          <a:bodyPr wrap="none">
            <a:spAutoFit/>
          </a:bodyPr>
          <a:lstStyle/>
          <a:p>
            <a:r>
              <a:rPr lang="en-US" dirty="0" smtClean="0">
                <a:latin typeface="Arial" pitchFamily="34" charset="0"/>
                <a:cs typeface="Arial" pitchFamily="34" charset="0"/>
              </a:rPr>
              <a:t>http://www.jinr.ru/</a:t>
            </a:r>
            <a:endParaRPr lang="ru-RU" dirty="0">
              <a:latin typeface="Arial" pitchFamily="34" charset="0"/>
              <a:cs typeface="Arial" pitchFamily="34" charset="0"/>
            </a:endParaRPr>
          </a:p>
        </p:txBody>
      </p:sp>
      <p:sp>
        <p:nvSpPr>
          <p:cNvPr id="9" name="Прямоугольник 8"/>
          <p:cNvSpPr/>
          <p:nvPr/>
        </p:nvSpPr>
        <p:spPr>
          <a:xfrm>
            <a:off x="1043608" y="5661248"/>
            <a:ext cx="3079689" cy="369332"/>
          </a:xfrm>
          <a:prstGeom prst="rect">
            <a:avLst/>
          </a:prstGeom>
        </p:spPr>
        <p:txBody>
          <a:bodyPr wrap="none">
            <a:spAutoFit/>
          </a:bodyPr>
          <a:lstStyle/>
          <a:p>
            <a:r>
              <a:rPr lang="en-US" dirty="0" smtClean="0">
                <a:latin typeface="Arial" pitchFamily="34" charset="0"/>
                <a:cs typeface="Arial" pitchFamily="34" charset="0"/>
              </a:rPr>
              <a:t>http://lrb.jinr.ru/index.php/ru/</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Открытие космической радиации</a:t>
            </a:r>
            <a:endParaRPr lang="ru-RU" sz="3600" b="1" dirty="0">
              <a:latin typeface="Arial" pitchFamily="34" charset="0"/>
              <a:cs typeface="Arial" pitchFamily="34" charset="0"/>
            </a:endParaRPr>
          </a:p>
        </p:txBody>
      </p:sp>
      <p:pic>
        <p:nvPicPr>
          <p:cNvPr id="13314" name="Picture 2" descr="ГЕСС Виктор Франц (Hess Victor Franz) | Объединение учителей  Санкт-Петербурга"/>
          <p:cNvPicPr>
            <a:picLocks noChangeAspect="1" noChangeArrowheads="1"/>
          </p:cNvPicPr>
          <p:nvPr/>
        </p:nvPicPr>
        <p:blipFill>
          <a:blip r:embed="rId2" cstate="print"/>
          <a:srcRect/>
          <a:stretch>
            <a:fillRect/>
          </a:stretch>
        </p:blipFill>
        <p:spPr bwMode="auto">
          <a:xfrm>
            <a:off x="755576" y="1268760"/>
            <a:ext cx="2088231" cy="2880320"/>
          </a:xfrm>
          <a:prstGeom prst="rect">
            <a:avLst/>
          </a:prstGeom>
          <a:noFill/>
        </p:spPr>
      </p:pic>
      <p:pic>
        <p:nvPicPr>
          <p:cNvPr id="13318" name="Picture 6" descr="When Victor Hess Discovered Cosmic Rays in a Hydrogen Balloon - The New  York Times"/>
          <p:cNvPicPr>
            <a:picLocks noChangeAspect="1" noChangeArrowheads="1"/>
          </p:cNvPicPr>
          <p:nvPr/>
        </p:nvPicPr>
        <p:blipFill>
          <a:blip r:embed="rId3" cstate="print"/>
          <a:srcRect/>
          <a:stretch>
            <a:fillRect/>
          </a:stretch>
        </p:blipFill>
        <p:spPr bwMode="auto">
          <a:xfrm>
            <a:off x="2987825" y="1268760"/>
            <a:ext cx="3456384" cy="2887634"/>
          </a:xfrm>
          <a:prstGeom prst="rect">
            <a:avLst/>
          </a:prstGeom>
          <a:noFill/>
        </p:spPr>
      </p:pic>
      <p:pic>
        <p:nvPicPr>
          <p:cNvPr id="13320" name="Picture 8" descr="Cosmic Connections: On the Life and Legacy of Nobel Laureate Victor Hess"/>
          <p:cNvPicPr>
            <a:picLocks noChangeAspect="1" noChangeArrowheads="1"/>
          </p:cNvPicPr>
          <p:nvPr/>
        </p:nvPicPr>
        <p:blipFill>
          <a:blip r:embed="rId4" cstate="print"/>
          <a:srcRect/>
          <a:stretch>
            <a:fillRect/>
          </a:stretch>
        </p:blipFill>
        <p:spPr bwMode="auto">
          <a:xfrm>
            <a:off x="6516216" y="1268760"/>
            <a:ext cx="2003944" cy="2880320"/>
          </a:xfrm>
          <a:prstGeom prst="rect">
            <a:avLst/>
          </a:prstGeom>
          <a:noFill/>
        </p:spPr>
      </p:pic>
      <p:sp>
        <p:nvSpPr>
          <p:cNvPr id="7" name="TextBox 6"/>
          <p:cNvSpPr txBox="1"/>
          <p:nvPr/>
        </p:nvSpPr>
        <p:spPr>
          <a:xfrm>
            <a:off x="683568" y="4293096"/>
            <a:ext cx="7920880" cy="2308324"/>
          </a:xfrm>
          <a:prstGeom prst="rect">
            <a:avLst/>
          </a:prstGeom>
          <a:noFill/>
        </p:spPr>
        <p:txBody>
          <a:bodyPr wrap="square" rtlCol="0">
            <a:spAutoFit/>
          </a:bodyPr>
          <a:lstStyle/>
          <a:p>
            <a:r>
              <a:rPr lang="ru-RU" dirty="0" smtClean="0">
                <a:latin typeface="Arial" pitchFamily="34" charset="0"/>
                <a:cs typeface="Arial" pitchFamily="34" charset="0"/>
              </a:rPr>
              <a:t>Виктор Гесс (1883 - 1964) – австрийский и американский физик. В 1911 – 1913 годах вел научно-исследовательскую работу на аэростатах измеряя степень ионизации на различных высотах, в разное время суток и при солнечном затмении.  </a:t>
            </a:r>
          </a:p>
          <a:p>
            <a:endParaRPr lang="ru-RU" dirty="0" smtClean="0">
              <a:latin typeface="Arial" pitchFamily="34" charset="0"/>
              <a:cs typeface="Arial" pitchFamily="34" charset="0"/>
            </a:endParaRPr>
          </a:p>
          <a:p>
            <a:r>
              <a:rPr lang="ru-RU" dirty="0" smtClean="0">
                <a:latin typeface="Arial" pitchFamily="34" charset="0"/>
                <a:cs typeface="Arial" pitchFamily="34" charset="0"/>
              </a:rPr>
              <a:t>В 1936 году получил Нобелевскую премию по физике за открытие космических лучей.  </a:t>
            </a:r>
          </a:p>
          <a:p>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052736"/>
            <a:ext cx="8229600" cy="5328592"/>
          </a:xfrm>
        </p:spPr>
        <p:txBody>
          <a:bodyPr>
            <a:normAutofit fontScale="47500" lnSpcReduction="20000"/>
          </a:bodyPr>
          <a:lstStyle/>
          <a:p>
            <a:pPr algn="just"/>
            <a:r>
              <a:rPr lang="ru-RU" dirty="0">
                <a:latin typeface="Gotham Pro" pitchFamily="50" charset="0"/>
                <a:cs typeface="Gotham Pro" pitchFamily="50" charset="0"/>
              </a:rPr>
              <a:t>В 20-е годы </a:t>
            </a:r>
            <a:r>
              <a:rPr lang="ru-RU" b="1" dirty="0">
                <a:latin typeface="Gotham Pro" pitchFamily="50" charset="0"/>
                <a:cs typeface="Gotham Pro" pitchFamily="50" charset="0"/>
              </a:rPr>
              <a:t>термин "космические лучи" </a:t>
            </a:r>
            <a:r>
              <a:rPr lang="ru-RU" dirty="0">
                <a:latin typeface="Gotham Pro" pitchFamily="50" charset="0"/>
                <a:cs typeface="Gotham Pro" pitchFamily="50" charset="0"/>
              </a:rPr>
              <a:t>(</a:t>
            </a:r>
            <a:r>
              <a:rPr lang="ru-RU" dirty="0" err="1">
                <a:latin typeface="Gotham Pro" pitchFamily="50" charset="0"/>
                <a:cs typeface="Gotham Pro" pitchFamily="50" charset="0"/>
              </a:rPr>
              <a:t>cosmic</a:t>
            </a:r>
            <a:r>
              <a:rPr lang="ru-RU" dirty="0">
                <a:latin typeface="Gotham Pro" pitchFamily="50" charset="0"/>
                <a:cs typeface="Gotham Pro" pitchFamily="50" charset="0"/>
              </a:rPr>
              <a:t> </a:t>
            </a:r>
            <a:r>
              <a:rPr lang="ru-RU" dirty="0" err="1">
                <a:latin typeface="Gotham Pro" pitchFamily="50" charset="0"/>
                <a:cs typeface="Gotham Pro" pitchFamily="50" charset="0"/>
              </a:rPr>
              <a:t>rays</a:t>
            </a:r>
            <a:r>
              <a:rPr lang="ru-RU" dirty="0">
                <a:latin typeface="Gotham Pro" pitchFamily="50" charset="0"/>
                <a:cs typeface="Gotham Pro" pitchFamily="50" charset="0"/>
              </a:rPr>
              <a:t>) был введен в обращение </a:t>
            </a:r>
            <a:r>
              <a:rPr lang="ru-RU" b="1" dirty="0">
                <a:latin typeface="Gotham Pro" pitchFamily="50" charset="0"/>
                <a:cs typeface="Gotham Pro" pitchFamily="50" charset="0"/>
              </a:rPr>
              <a:t>Робертом </a:t>
            </a:r>
            <a:r>
              <a:rPr lang="ru-RU" b="1" dirty="0" err="1" smtClean="0">
                <a:latin typeface="Gotham Pro" pitchFamily="50" charset="0"/>
                <a:cs typeface="Gotham Pro" pitchFamily="50" charset="0"/>
              </a:rPr>
              <a:t>Милликеном</a:t>
            </a:r>
            <a:r>
              <a:rPr lang="ru-RU" b="1" dirty="0">
                <a:latin typeface="Gotham Pro" pitchFamily="50" charset="0"/>
                <a:cs typeface="Gotham Pro" pitchFamily="50" charset="0"/>
              </a:rPr>
              <a:t>, </a:t>
            </a:r>
            <a:r>
              <a:rPr lang="ru-RU" dirty="0">
                <a:latin typeface="Gotham Pro" pitchFamily="50" charset="0"/>
                <a:cs typeface="Gotham Pro" pitchFamily="50" charset="0"/>
              </a:rPr>
              <a:t>который проводил измерения ионизации на больших глубинах и больших высотах. </a:t>
            </a:r>
            <a:endParaRPr lang="en-US" dirty="0" smtClean="0">
              <a:latin typeface="Gotham Pro" pitchFamily="50" charset="0"/>
              <a:cs typeface="Gotham Pro" pitchFamily="50" charset="0"/>
            </a:endParaRPr>
          </a:p>
          <a:p>
            <a:pPr algn="just"/>
            <a:endParaRPr lang="en-US" dirty="0">
              <a:latin typeface="Gotham Pro" pitchFamily="50" charset="0"/>
              <a:cs typeface="Gotham Pro" pitchFamily="50" charset="0"/>
            </a:endParaRPr>
          </a:p>
          <a:p>
            <a:pPr algn="just"/>
            <a:r>
              <a:rPr lang="ru-RU" dirty="0">
                <a:latin typeface="Gotham Pro" pitchFamily="50" charset="0"/>
                <a:cs typeface="Gotham Pro" pitchFamily="50" charset="0"/>
              </a:rPr>
              <a:t>Он полагал, что его измерения доказывают: первичные космические лучи являются гамма-лучами, то есть энергичными фотонами, - и предположил их рождение в межзвездной среде в результате слияния атомов водорода в более тяжелые атомы (</a:t>
            </a:r>
            <a:r>
              <a:rPr lang="ru-RU" b="1" i="1" dirty="0" err="1">
                <a:latin typeface="Gotham Pro" pitchFamily="50" charset="0"/>
                <a:cs typeface="Gotham Pro" pitchFamily="50" charset="0"/>
              </a:rPr>
              <a:t>cosmic</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rays</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were</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the</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birth</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cries</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of</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atoms</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in</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our</a:t>
            </a:r>
            <a:r>
              <a:rPr lang="ru-RU" b="1" i="1" dirty="0">
                <a:latin typeface="Gotham Pro" pitchFamily="50" charset="0"/>
                <a:cs typeface="Gotham Pro" pitchFamily="50" charset="0"/>
              </a:rPr>
              <a:t> </a:t>
            </a:r>
            <a:r>
              <a:rPr lang="ru-RU" b="1" i="1" dirty="0" err="1">
                <a:latin typeface="Gotham Pro" pitchFamily="50" charset="0"/>
                <a:cs typeface="Gotham Pro" pitchFamily="50" charset="0"/>
              </a:rPr>
              <a:t>galaxy</a:t>
            </a:r>
            <a:r>
              <a:rPr lang="ru-RU" b="1" i="1" dirty="0">
                <a:latin typeface="Gotham Pro" pitchFamily="50" charset="0"/>
                <a:cs typeface="Gotham Pro" pitchFamily="50" charset="0"/>
              </a:rPr>
              <a:t>). </a:t>
            </a:r>
            <a:endParaRPr lang="en-US" b="1" i="1" dirty="0">
              <a:latin typeface="Gotham Pro" pitchFamily="50" charset="0"/>
              <a:cs typeface="Gotham Pro" pitchFamily="50" charset="0"/>
            </a:endParaRPr>
          </a:p>
          <a:p>
            <a:pPr algn="just"/>
            <a:endParaRPr lang="en-US" dirty="0">
              <a:latin typeface="Gotham Pro" pitchFamily="50" charset="0"/>
              <a:cs typeface="Gotham Pro" pitchFamily="50" charset="0"/>
            </a:endParaRPr>
          </a:p>
          <a:p>
            <a:pPr algn="just"/>
            <a:endParaRPr lang="en-US" dirty="0">
              <a:latin typeface="Gotham Pro" pitchFamily="50" charset="0"/>
              <a:cs typeface="Gotham Pro" pitchFamily="50" charset="0"/>
            </a:endParaRPr>
          </a:p>
          <a:p>
            <a:pPr algn="just"/>
            <a:r>
              <a:rPr lang="ru-RU" dirty="0">
                <a:latin typeface="Gotham Pro" pitchFamily="50" charset="0"/>
                <a:cs typeface="Gotham Pro" pitchFamily="50" charset="0"/>
              </a:rPr>
              <a:t>Однако в </a:t>
            </a:r>
            <a:r>
              <a:rPr lang="ru-RU" b="1" dirty="0">
                <a:latin typeface="Gotham Pro" pitchFamily="50" charset="0"/>
                <a:cs typeface="Gotham Pro" pitchFamily="50" charset="0"/>
              </a:rPr>
              <a:t>1927 году Дж. Клей </a:t>
            </a:r>
            <a:r>
              <a:rPr lang="ru-RU" dirty="0">
                <a:latin typeface="Gotham Pro" pitchFamily="50" charset="0"/>
                <a:cs typeface="Gotham Pro" pitchFamily="50" charset="0"/>
              </a:rPr>
              <a:t>провел измерения космической ионизации от острова Ява вблизи Австралии до города Генуя в Италии и обнаружил </a:t>
            </a:r>
            <a:r>
              <a:rPr lang="ru-RU" b="1" dirty="0">
                <a:latin typeface="Gotham Pro" pitchFamily="50" charset="0"/>
                <a:cs typeface="Gotham Pro" pitchFamily="50" charset="0"/>
              </a:rPr>
              <a:t>изменение интенсивности космических лучей в зависимости от широты, </a:t>
            </a:r>
            <a:r>
              <a:rPr lang="ru-RU" dirty="0">
                <a:latin typeface="Gotham Pro" pitchFamily="50" charset="0"/>
                <a:cs typeface="Gotham Pro" pitchFamily="50" charset="0"/>
              </a:rPr>
              <a:t>которая была подтверждена в других экспериментах. </a:t>
            </a:r>
            <a:endParaRPr lang="en-US" dirty="0">
              <a:latin typeface="Gotham Pro" pitchFamily="50" charset="0"/>
              <a:cs typeface="Gotham Pro" pitchFamily="50" charset="0"/>
            </a:endParaRPr>
          </a:p>
          <a:p>
            <a:pPr algn="just"/>
            <a:r>
              <a:rPr lang="ru-RU" dirty="0">
                <a:latin typeface="Gotham Pro" pitchFamily="50" charset="0"/>
                <a:cs typeface="Gotham Pro" pitchFamily="50" charset="0"/>
              </a:rPr>
              <a:t>Уменьшение интенсивности космических лучей на экваторе указывало на то, что первичные космические лучи отклоняются геомагнитным полем и должны быть заряженными частицами, а не фотонами. </a:t>
            </a:r>
            <a:endParaRPr lang="en-US" dirty="0">
              <a:latin typeface="Gotham Pro" pitchFamily="50" charset="0"/>
              <a:cs typeface="Gotham Pro" pitchFamily="50" charset="0"/>
            </a:endParaRPr>
          </a:p>
          <a:p>
            <a:pPr algn="just"/>
            <a:endParaRPr lang="en-US" dirty="0">
              <a:latin typeface="Gotham Pro" pitchFamily="50" charset="0"/>
              <a:cs typeface="Gotham Pro" pitchFamily="50" charset="0"/>
            </a:endParaRPr>
          </a:p>
          <a:p>
            <a:pPr algn="just"/>
            <a:r>
              <a:rPr lang="ru-RU" dirty="0">
                <a:latin typeface="Gotham Pro" pitchFamily="50" charset="0"/>
                <a:cs typeface="Gotham Pro" pitchFamily="50" charset="0"/>
              </a:rPr>
              <a:t>В </a:t>
            </a:r>
            <a:r>
              <a:rPr lang="ru-RU" b="1" dirty="0">
                <a:latin typeface="Gotham Pro" pitchFamily="50" charset="0"/>
                <a:cs typeface="Gotham Pro" pitchFamily="50" charset="0"/>
              </a:rPr>
              <a:t>1929 году В. Боте и В. </a:t>
            </a:r>
            <a:r>
              <a:rPr lang="ru-RU" b="1" dirty="0" err="1">
                <a:latin typeface="Gotham Pro" pitchFamily="50" charset="0"/>
                <a:cs typeface="Gotham Pro" pitchFamily="50" charset="0"/>
              </a:rPr>
              <a:t>Колхерстер</a:t>
            </a:r>
            <a:r>
              <a:rPr lang="ru-RU" b="1" dirty="0">
                <a:latin typeface="Gotham Pro" pitchFamily="50" charset="0"/>
                <a:cs typeface="Gotham Pro" pitchFamily="50" charset="0"/>
              </a:rPr>
              <a:t> </a:t>
            </a:r>
            <a:r>
              <a:rPr lang="ru-RU" dirty="0">
                <a:latin typeface="Gotham Pro" pitchFamily="50" charset="0"/>
                <a:cs typeface="Gotham Pro" pitchFamily="50" charset="0"/>
              </a:rPr>
              <a:t>обнаружили, что космические частицы способны пронизать золотую пластину толщиной 4,1 см. Было очевидно, что заряженные частицы с такой высокой энергией невозможно образовать фотонами в процессе межзвездного слияния атомов.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Открытие космической радиации</a:t>
            </a:r>
            <a:endParaRPr lang="ru-RU" sz="3600" b="1" dirty="0">
              <a:latin typeface="Arial" pitchFamily="34" charset="0"/>
              <a:cs typeface="Arial" pitchFamily="34" charset="0"/>
            </a:endParaRPr>
          </a:p>
        </p:txBody>
      </p:sp>
      <p:pic>
        <p:nvPicPr>
          <p:cNvPr id="12290" name="Picture 2" descr="ВАН АЛЛЕН (Van Allen James Alfred) Джеймс Альфред | Объединение учителей  Санкт-Петербурга"/>
          <p:cNvPicPr>
            <a:picLocks noChangeAspect="1" noChangeArrowheads="1"/>
          </p:cNvPicPr>
          <p:nvPr/>
        </p:nvPicPr>
        <p:blipFill>
          <a:blip r:embed="rId2" cstate="print"/>
          <a:srcRect/>
          <a:stretch>
            <a:fillRect/>
          </a:stretch>
        </p:blipFill>
        <p:spPr bwMode="auto">
          <a:xfrm>
            <a:off x="899592" y="1124744"/>
            <a:ext cx="2304256" cy="3262049"/>
          </a:xfrm>
          <a:prstGeom prst="rect">
            <a:avLst/>
          </a:prstGeom>
          <a:noFill/>
        </p:spPr>
      </p:pic>
      <p:sp>
        <p:nvSpPr>
          <p:cNvPr id="5" name="TextBox 4"/>
          <p:cNvSpPr txBox="1"/>
          <p:nvPr/>
        </p:nvSpPr>
        <p:spPr>
          <a:xfrm>
            <a:off x="755576" y="4509120"/>
            <a:ext cx="7848872" cy="2031325"/>
          </a:xfrm>
          <a:prstGeom prst="rect">
            <a:avLst/>
          </a:prstGeom>
          <a:noFill/>
        </p:spPr>
        <p:txBody>
          <a:bodyPr wrap="square" rtlCol="0">
            <a:spAutoFit/>
          </a:bodyPr>
          <a:lstStyle/>
          <a:p>
            <a:r>
              <a:rPr lang="ru-RU" dirty="0" smtClean="0">
                <a:latin typeface="Arial" pitchFamily="34" charset="0"/>
                <a:cs typeface="Arial" pitchFamily="34" charset="0"/>
              </a:rPr>
              <a:t>Джеймс Ван Аллен (1914 - 2006) – американский астрофизик, принимал участие в разработке перового американского искусственного спутника Земли (Эксплорер-1). </a:t>
            </a:r>
          </a:p>
          <a:p>
            <a:endParaRPr lang="ru-RU" dirty="0" smtClean="0">
              <a:latin typeface="Arial" pitchFamily="34" charset="0"/>
              <a:cs typeface="Arial" pitchFamily="34" charset="0"/>
            </a:endParaRPr>
          </a:p>
          <a:p>
            <a:r>
              <a:rPr lang="ru-RU" dirty="0" smtClean="0">
                <a:latin typeface="Arial" pitchFamily="34" charset="0"/>
                <a:cs typeface="Arial" pitchFamily="34" charset="0"/>
              </a:rPr>
              <a:t>С помощью «Эксплорера-1» и «Эксплорера-3» его исследовательской группой были обнаружены в феврале 1958 окружающие планету радиационные пояса. Явление получило название пояса Ван Аллена.</a:t>
            </a:r>
            <a:endParaRPr lang="ru-RU" dirty="0">
              <a:latin typeface="Arial" pitchFamily="34" charset="0"/>
              <a:cs typeface="Arial" pitchFamily="34" charset="0"/>
            </a:endParaRPr>
          </a:p>
        </p:txBody>
      </p:sp>
      <p:pic>
        <p:nvPicPr>
          <p:cNvPr id="12294" name="Picture 6" descr="File:Van Allen Explorer 1.jpg - Wikimedia Commons"/>
          <p:cNvPicPr>
            <a:picLocks noChangeAspect="1" noChangeArrowheads="1"/>
          </p:cNvPicPr>
          <p:nvPr/>
        </p:nvPicPr>
        <p:blipFill>
          <a:blip r:embed="rId3" cstate="print"/>
          <a:srcRect/>
          <a:stretch>
            <a:fillRect/>
          </a:stretch>
        </p:blipFill>
        <p:spPr bwMode="auto">
          <a:xfrm>
            <a:off x="3275856" y="1124744"/>
            <a:ext cx="4909636" cy="324036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Открытие космической радиации</a:t>
            </a:r>
            <a:endParaRPr lang="ru-RU" sz="3600" b="1" dirty="0">
              <a:latin typeface="Arial" pitchFamily="34" charset="0"/>
              <a:cs typeface="Arial" pitchFamily="34" charset="0"/>
            </a:endParaRPr>
          </a:p>
        </p:txBody>
      </p:sp>
      <p:pic>
        <p:nvPicPr>
          <p:cNvPr id="11266" name="Picture 2" descr="Вернов, Сергей Николаевич — Википедия"/>
          <p:cNvPicPr>
            <a:picLocks noChangeAspect="1" noChangeArrowheads="1"/>
          </p:cNvPicPr>
          <p:nvPr/>
        </p:nvPicPr>
        <p:blipFill>
          <a:blip r:embed="rId2" cstate="print"/>
          <a:srcRect/>
          <a:stretch>
            <a:fillRect/>
          </a:stretch>
        </p:blipFill>
        <p:spPr bwMode="auto">
          <a:xfrm>
            <a:off x="899592" y="1124744"/>
            <a:ext cx="2448272" cy="3125453"/>
          </a:xfrm>
          <a:prstGeom prst="rect">
            <a:avLst/>
          </a:prstGeom>
          <a:noFill/>
        </p:spPr>
      </p:pic>
      <p:pic>
        <p:nvPicPr>
          <p:cNvPr id="11268" name="Picture 4" descr="http://theor.jinr.ru/people/Blokhintsev/images/a-21.jpg"/>
          <p:cNvPicPr>
            <a:picLocks noChangeAspect="1" noChangeArrowheads="1"/>
          </p:cNvPicPr>
          <p:nvPr/>
        </p:nvPicPr>
        <p:blipFill>
          <a:blip r:embed="rId3" cstate="print"/>
          <a:srcRect/>
          <a:stretch>
            <a:fillRect/>
          </a:stretch>
        </p:blipFill>
        <p:spPr bwMode="auto">
          <a:xfrm>
            <a:off x="3491880" y="1124744"/>
            <a:ext cx="5200080" cy="3096344"/>
          </a:xfrm>
          <a:prstGeom prst="rect">
            <a:avLst/>
          </a:prstGeom>
          <a:noFill/>
        </p:spPr>
      </p:pic>
      <p:sp>
        <p:nvSpPr>
          <p:cNvPr id="5" name="TextBox 4"/>
          <p:cNvSpPr txBox="1"/>
          <p:nvPr/>
        </p:nvSpPr>
        <p:spPr>
          <a:xfrm>
            <a:off x="755576" y="4509120"/>
            <a:ext cx="7848872" cy="2031325"/>
          </a:xfrm>
          <a:prstGeom prst="rect">
            <a:avLst/>
          </a:prstGeom>
          <a:noFill/>
        </p:spPr>
        <p:txBody>
          <a:bodyPr wrap="square" rtlCol="0">
            <a:spAutoFit/>
          </a:bodyPr>
          <a:lstStyle/>
          <a:p>
            <a:r>
              <a:rPr lang="ru-RU" dirty="0" smtClean="0">
                <a:latin typeface="Arial" pitchFamily="34" charset="0"/>
                <a:cs typeface="Arial" pitchFamily="34" charset="0"/>
              </a:rPr>
              <a:t>Сергей Николаевич </a:t>
            </a:r>
            <a:r>
              <a:rPr lang="ru-RU" dirty="0" err="1" smtClean="0">
                <a:latin typeface="Arial" pitchFamily="34" charset="0"/>
                <a:cs typeface="Arial" pitchFamily="34" charset="0"/>
              </a:rPr>
              <a:t>Вернов</a:t>
            </a:r>
            <a:r>
              <a:rPr lang="ru-RU" dirty="0" smtClean="0">
                <a:latin typeface="Arial" pitchFamily="34" charset="0"/>
                <a:cs typeface="Arial" pitchFamily="34" charset="0"/>
              </a:rPr>
              <a:t> (1910 - 1982) – советский физик, академик АН СССР, один из участников открытия внешнего радиационного пояса Земли. </a:t>
            </a:r>
          </a:p>
          <a:p>
            <a:endParaRPr lang="ru-RU" dirty="0" smtClean="0">
              <a:latin typeface="Arial" pitchFamily="34" charset="0"/>
              <a:cs typeface="Arial" pitchFamily="34" charset="0"/>
            </a:endParaRPr>
          </a:p>
          <a:p>
            <a:r>
              <a:rPr lang="ru-RU" dirty="0" smtClean="0">
                <a:latin typeface="Arial" pitchFamily="34" charset="0"/>
                <a:cs typeface="Arial" pitchFamily="34" charset="0"/>
              </a:rPr>
              <a:t>Руководил экспериментами по исследованию космических лучей на первых  искусственных спутниках Земли (ИСЗ) и автоматических межпланетных станциях (АМС).</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46331"/>
          </a:xfrm>
          <a:prstGeom prst="rect">
            <a:avLst/>
          </a:prstGeom>
        </p:spPr>
        <p:txBody>
          <a:bodyPr wrap="square">
            <a:spAutoFit/>
          </a:bodyPr>
          <a:lstStyle/>
          <a:p>
            <a:pPr algn="ctr"/>
            <a:r>
              <a:rPr lang="ru-RU" sz="3600" b="1" dirty="0" smtClean="0">
                <a:latin typeface="Arial" pitchFamily="34" charset="0"/>
                <a:cs typeface="Arial" pitchFamily="34" charset="0"/>
              </a:rPr>
              <a:t>Источники радиации в Космосе</a:t>
            </a:r>
            <a:endParaRPr lang="ru-RU" sz="3600" b="1" dirty="0">
              <a:latin typeface="Arial" pitchFamily="34" charset="0"/>
              <a:cs typeface="Arial" pitchFamily="34" charset="0"/>
            </a:endParaRPr>
          </a:p>
        </p:txBody>
      </p:sp>
      <p:pic>
        <p:nvPicPr>
          <p:cNvPr id="6" name="Picture 4" descr="Hur blir man astronaut? - Rymdstyrelsen"/>
          <p:cNvPicPr>
            <a:picLocks noChangeAspect="1" noChangeArrowheads="1"/>
          </p:cNvPicPr>
          <p:nvPr/>
        </p:nvPicPr>
        <p:blipFill>
          <a:blip r:embed="rId2" cstate="print"/>
          <a:srcRect/>
          <a:stretch>
            <a:fillRect/>
          </a:stretch>
        </p:blipFill>
        <p:spPr bwMode="auto">
          <a:xfrm>
            <a:off x="-324544" y="1412776"/>
            <a:ext cx="9577065" cy="4442659"/>
          </a:xfrm>
          <a:prstGeom prst="rect">
            <a:avLst/>
          </a:prstGeom>
          <a:noFill/>
        </p:spPr>
      </p:pic>
      <p:sp>
        <p:nvSpPr>
          <p:cNvPr id="7" name="TextBox 6"/>
          <p:cNvSpPr txBox="1"/>
          <p:nvPr/>
        </p:nvSpPr>
        <p:spPr>
          <a:xfrm>
            <a:off x="4355976" y="1916832"/>
            <a:ext cx="6408712" cy="923330"/>
          </a:xfrm>
          <a:prstGeom prst="rect">
            <a:avLst/>
          </a:prstGeom>
          <a:noFill/>
        </p:spPr>
        <p:txBody>
          <a:bodyPr wrap="square" rtlCol="0">
            <a:spAutoFit/>
          </a:bodyPr>
          <a:lstStyle/>
          <a:p>
            <a:pPr marL="342900" indent="-342900">
              <a:buAutoNum type="arabicPeriod"/>
            </a:pPr>
            <a:r>
              <a:rPr lang="ru-RU" dirty="0" smtClean="0">
                <a:solidFill>
                  <a:schemeClr val="bg1"/>
                </a:solidFill>
                <a:latin typeface="Arial" pitchFamily="34" charset="0"/>
                <a:cs typeface="Arial" pitchFamily="34" charset="0"/>
              </a:rPr>
              <a:t>Радиационные пояса Земли</a:t>
            </a:r>
          </a:p>
          <a:p>
            <a:pPr marL="342900" indent="-342900">
              <a:buAutoNum type="arabicPeriod"/>
            </a:pPr>
            <a:r>
              <a:rPr lang="ru-RU" dirty="0" smtClean="0">
                <a:solidFill>
                  <a:schemeClr val="bg1"/>
                </a:solidFill>
                <a:latin typeface="Arial" pitchFamily="34" charset="0"/>
                <a:cs typeface="Arial" pitchFamily="34" charset="0"/>
              </a:rPr>
              <a:t>Солнечное космическое излучение</a:t>
            </a:r>
          </a:p>
          <a:p>
            <a:pPr marL="342900" indent="-342900">
              <a:buAutoNum type="arabicPeriod"/>
            </a:pPr>
            <a:r>
              <a:rPr lang="ru-RU" dirty="0" smtClean="0">
                <a:solidFill>
                  <a:schemeClr val="bg1"/>
                </a:solidFill>
                <a:latin typeface="Arial" pitchFamily="34" charset="0"/>
                <a:cs typeface="Arial" pitchFamily="34" charset="0"/>
              </a:rPr>
              <a:t>Галактическое космическое излучение</a:t>
            </a:r>
            <a:endParaRPr lang="ru-RU" dirty="0">
              <a:solidFill>
                <a:schemeClr val="bg1"/>
              </a:solidFill>
              <a:latin typeface="Arial" pitchFamily="34" charset="0"/>
              <a:cs typeface="Arial" pitchFamily="34" charset="0"/>
            </a:endParaRPr>
          </a:p>
        </p:txBody>
      </p:sp>
      <p:sp>
        <p:nvSpPr>
          <p:cNvPr id="8" name="TextBox 7"/>
          <p:cNvSpPr txBox="1"/>
          <p:nvPr/>
        </p:nvSpPr>
        <p:spPr>
          <a:xfrm>
            <a:off x="5292080" y="3356992"/>
            <a:ext cx="6480720" cy="1754326"/>
          </a:xfrm>
          <a:prstGeom prst="rect">
            <a:avLst/>
          </a:prstGeom>
          <a:noFill/>
        </p:spPr>
        <p:txBody>
          <a:bodyPr wrap="square" rtlCol="0">
            <a:spAutoFit/>
          </a:bodyPr>
          <a:lstStyle/>
          <a:p>
            <a:r>
              <a:rPr lang="ru-RU" b="1" dirty="0" smtClean="0">
                <a:solidFill>
                  <a:schemeClr val="bg1"/>
                </a:solidFill>
                <a:latin typeface="Arial" pitchFamily="34" charset="0"/>
                <a:cs typeface="Arial" pitchFamily="34" charset="0"/>
              </a:rPr>
              <a:t>Мощность дозы</a:t>
            </a:r>
          </a:p>
          <a:p>
            <a:endParaRPr lang="ru-RU" dirty="0" smtClean="0">
              <a:solidFill>
                <a:schemeClr val="bg1"/>
              </a:solidFill>
              <a:latin typeface="Arial" pitchFamily="34" charset="0"/>
              <a:cs typeface="Arial" pitchFamily="34" charset="0"/>
            </a:endParaRPr>
          </a:p>
          <a:p>
            <a:r>
              <a:rPr lang="ru-RU" dirty="0" smtClean="0">
                <a:solidFill>
                  <a:schemeClr val="bg1"/>
                </a:solidFill>
                <a:latin typeface="Arial" pitchFamily="34" charset="0"/>
                <a:cs typeface="Arial" pitchFamily="34" charset="0"/>
              </a:rPr>
              <a:t>На Земле </a:t>
            </a:r>
            <a:r>
              <a:rPr lang="en-US" dirty="0" smtClean="0">
                <a:solidFill>
                  <a:schemeClr val="bg1"/>
                </a:solidFill>
                <a:latin typeface="Arial" pitchFamily="34" charset="0"/>
                <a:cs typeface="Arial" pitchFamily="34" charset="0"/>
              </a:rPr>
              <a:t>~</a:t>
            </a:r>
            <a:r>
              <a:rPr lang="ru-RU" dirty="0" smtClean="0">
                <a:solidFill>
                  <a:schemeClr val="bg1"/>
                </a:solidFill>
                <a:latin typeface="Arial" pitchFamily="34" charset="0"/>
                <a:cs typeface="Arial" pitchFamily="34" charset="0"/>
              </a:rPr>
              <a:t> 0,1 </a:t>
            </a:r>
            <a:r>
              <a:rPr lang="ru-RU" dirty="0" err="1" smtClean="0">
                <a:solidFill>
                  <a:schemeClr val="bg1"/>
                </a:solidFill>
                <a:latin typeface="Arial" pitchFamily="34" charset="0"/>
                <a:cs typeface="Arial" pitchFamily="34" charset="0"/>
              </a:rPr>
              <a:t>мкзВ</a:t>
            </a:r>
            <a:r>
              <a:rPr lang="ru-RU" dirty="0" smtClean="0">
                <a:solidFill>
                  <a:schemeClr val="bg1"/>
                </a:solidFill>
                <a:latin typeface="Arial" pitchFamily="34" charset="0"/>
                <a:cs typeface="Arial" pitchFamily="34" charset="0"/>
              </a:rPr>
              <a:t>/ч</a:t>
            </a:r>
          </a:p>
          <a:p>
            <a:r>
              <a:rPr lang="ru-RU" dirty="0" smtClean="0">
                <a:solidFill>
                  <a:schemeClr val="bg1"/>
                </a:solidFill>
                <a:latin typeface="Arial" pitchFamily="34" charset="0"/>
                <a:cs typeface="Arial" pitchFamily="34" charset="0"/>
              </a:rPr>
              <a:t>На МКС </a:t>
            </a:r>
            <a:r>
              <a:rPr lang="en-US" dirty="0" smtClean="0">
                <a:solidFill>
                  <a:schemeClr val="bg1"/>
                </a:solidFill>
                <a:latin typeface="Arial" pitchFamily="34" charset="0"/>
                <a:cs typeface="Arial" pitchFamily="34" charset="0"/>
              </a:rPr>
              <a:t>~</a:t>
            </a:r>
            <a:r>
              <a:rPr lang="ru-RU" dirty="0" smtClean="0">
                <a:solidFill>
                  <a:schemeClr val="bg1"/>
                </a:solidFill>
                <a:latin typeface="Arial" pitchFamily="34" charset="0"/>
                <a:cs typeface="Arial" pitchFamily="34" charset="0"/>
              </a:rPr>
              <a:t> 25 </a:t>
            </a:r>
            <a:r>
              <a:rPr lang="ru-RU" dirty="0" err="1" smtClean="0">
                <a:solidFill>
                  <a:schemeClr val="bg1"/>
                </a:solidFill>
                <a:latin typeface="Arial" pitchFamily="34" charset="0"/>
                <a:cs typeface="Arial" pitchFamily="34" charset="0"/>
              </a:rPr>
              <a:t>мкзВ</a:t>
            </a:r>
            <a:r>
              <a:rPr lang="ru-RU" dirty="0" smtClean="0">
                <a:solidFill>
                  <a:schemeClr val="bg1"/>
                </a:solidFill>
                <a:latin typeface="Arial" pitchFamily="34" charset="0"/>
                <a:cs typeface="Arial" pitchFamily="34" charset="0"/>
              </a:rPr>
              <a:t>/ч</a:t>
            </a:r>
          </a:p>
          <a:p>
            <a:r>
              <a:rPr lang="ru-RU" dirty="0" smtClean="0">
                <a:solidFill>
                  <a:schemeClr val="bg1"/>
                </a:solidFill>
                <a:latin typeface="Arial" pitchFamily="34" charset="0"/>
                <a:cs typeface="Arial" pitchFamily="34" charset="0"/>
              </a:rPr>
              <a:t>Полет на Марс </a:t>
            </a:r>
            <a:r>
              <a:rPr lang="en-US" dirty="0" smtClean="0">
                <a:solidFill>
                  <a:schemeClr val="bg1"/>
                </a:solidFill>
                <a:latin typeface="Arial" pitchFamily="34" charset="0"/>
                <a:cs typeface="Arial" pitchFamily="34" charset="0"/>
              </a:rPr>
              <a:t>~</a:t>
            </a:r>
            <a:r>
              <a:rPr lang="ru-RU" dirty="0" smtClean="0">
                <a:solidFill>
                  <a:schemeClr val="bg1"/>
                </a:solidFill>
                <a:latin typeface="Arial" pitchFamily="34" charset="0"/>
                <a:cs typeface="Arial" pitchFamily="34" charset="0"/>
              </a:rPr>
              <a:t> 75 </a:t>
            </a:r>
            <a:r>
              <a:rPr lang="ru-RU" dirty="0" err="1" smtClean="0">
                <a:solidFill>
                  <a:schemeClr val="bg1"/>
                </a:solidFill>
                <a:latin typeface="Arial" pitchFamily="34" charset="0"/>
                <a:cs typeface="Arial" pitchFamily="34" charset="0"/>
              </a:rPr>
              <a:t>мкзВ</a:t>
            </a:r>
            <a:r>
              <a:rPr lang="ru-RU" dirty="0" smtClean="0">
                <a:solidFill>
                  <a:schemeClr val="bg1"/>
                </a:solidFill>
                <a:latin typeface="Arial" pitchFamily="34" charset="0"/>
                <a:cs typeface="Arial" pitchFamily="34" charset="0"/>
              </a:rPr>
              <a:t>/ч</a:t>
            </a:r>
          </a:p>
          <a:p>
            <a:r>
              <a:rPr lang="ru-RU" dirty="0" smtClean="0">
                <a:solidFill>
                  <a:schemeClr val="bg1"/>
                </a:solidFill>
                <a:latin typeface="Arial" pitchFamily="34" charset="0"/>
                <a:cs typeface="Arial" pitchFamily="34" charset="0"/>
              </a:rPr>
              <a:t>На поверхности Марса </a:t>
            </a:r>
            <a:r>
              <a:rPr lang="en-US" dirty="0" smtClean="0">
                <a:solidFill>
                  <a:schemeClr val="bg1"/>
                </a:solidFill>
                <a:latin typeface="Arial" pitchFamily="34" charset="0"/>
                <a:cs typeface="Arial" pitchFamily="34" charset="0"/>
              </a:rPr>
              <a:t>~</a:t>
            </a:r>
            <a:r>
              <a:rPr lang="ru-RU" dirty="0" smtClean="0">
                <a:solidFill>
                  <a:schemeClr val="bg1"/>
                </a:solidFill>
                <a:latin typeface="Arial" pitchFamily="34" charset="0"/>
                <a:cs typeface="Arial" pitchFamily="34" charset="0"/>
              </a:rPr>
              <a:t> 25 </a:t>
            </a:r>
            <a:r>
              <a:rPr lang="ru-RU" dirty="0" err="1" smtClean="0">
                <a:solidFill>
                  <a:schemeClr val="bg1"/>
                </a:solidFill>
                <a:latin typeface="Arial" pitchFamily="34" charset="0"/>
                <a:cs typeface="Arial" pitchFamily="34" charset="0"/>
              </a:rPr>
              <a:t>мкЗв</a:t>
            </a:r>
            <a:r>
              <a:rPr lang="ru-RU" dirty="0" smtClean="0">
                <a:solidFill>
                  <a:schemeClr val="bg1"/>
                </a:solidFill>
                <a:latin typeface="Arial" pitchFamily="34" charset="0"/>
                <a:cs typeface="Arial" pitchFamily="34" charset="0"/>
              </a:rPr>
              <a:t>/ч</a:t>
            </a:r>
            <a:endParaRPr lang="ru-RU"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1200329"/>
          </a:xfrm>
          <a:prstGeom prst="rect">
            <a:avLst/>
          </a:prstGeom>
        </p:spPr>
        <p:txBody>
          <a:bodyPr wrap="square">
            <a:spAutoFit/>
          </a:bodyPr>
          <a:lstStyle/>
          <a:p>
            <a:pPr algn="ctr"/>
            <a:r>
              <a:rPr lang="ru-RU" sz="3600" b="1" dirty="0" smtClean="0">
                <a:latin typeface="Arial" pitchFamily="34" charset="0"/>
                <a:cs typeface="Arial" pitchFamily="34" charset="0"/>
              </a:rPr>
              <a:t>Источники радиации в Космосе.</a:t>
            </a:r>
          </a:p>
          <a:p>
            <a:pPr algn="ctr"/>
            <a:r>
              <a:rPr lang="ru-RU" sz="3600" b="1" dirty="0" smtClean="0">
                <a:latin typeface="Arial" pitchFamily="34" charset="0"/>
                <a:cs typeface="Arial" pitchFamily="34" charset="0"/>
              </a:rPr>
              <a:t>Радиационные пояса</a:t>
            </a:r>
            <a:endParaRPr lang="ru-RU" sz="3600" b="1" dirty="0">
              <a:latin typeface="Arial" pitchFamily="34" charset="0"/>
              <a:cs typeface="Arial" pitchFamily="34" charset="0"/>
            </a:endParaRPr>
          </a:p>
        </p:txBody>
      </p:sp>
      <p:pic>
        <p:nvPicPr>
          <p:cNvPr id="9218" name="Picture 2" descr="Радиационный пояс — Википедия"/>
          <p:cNvPicPr>
            <a:picLocks noChangeAspect="1" noChangeArrowheads="1"/>
          </p:cNvPicPr>
          <p:nvPr/>
        </p:nvPicPr>
        <p:blipFill>
          <a:blip r:embed="rId2" cstate="print"/>
          <a:srcRect/>
          <a:stretch>
            <a:fillRect/>
          </a:stretch>
        </p:blipFill>
        <p:spPr bwMode="auto">
          <a:xfrm>
            <a:off x="0" y="1556792"/>
            <a:ext cx="9144000" cy="5143500"/>
          </a:xfrm>
          <a:prstGeom prst="rect">
            <a:avLst/>
          </a:prstGeom>
          <a:noFill/>
        </p:spPr>
      </p:pic>
      <p:sp>
        <p:nvSpPr>
          <p:cNvPr id="4" name="TextBox 3"/>
          <p:cNvSpPr txBox="1"/>
          <p:nvPr/>
        </p:nvSpPr>
        <p:spPr>
          <a:xfrm>
            <a:off x="2267744" y="1772816"/>
            <a:ext cx="10225136" cy="1200329"/>
          </a:xfrm>
          <a:prstGeom prst="rect">
            <a:avLst/>
          </a:prstGeom>
          <a:noFill/>
        </p:spPr>
        <p:txBody>
          <a:bodyPr wrap="square" rtlCol="0">
            <a:spAutoFit/>
          </a:bodyPr>
          <a:lstStyle/>
          <a:p>
            <a:r>
              <a:rPr lang="ru-RU" dirty="0" smtClean="0">
                <a:solidFill>
                  <a:schemeClr val="bg1"/>
                </a:solidFill>
                <a:latin typeface="Arial" pitchFamily="34" charset="0"/>
                <a:cs typeface="Arial" pitchFamily="34" charset="0"/>
              </a:rPr>
              <a:t>Внутренний радиационный пояс – 4000 км</a:t>
            </a:r>
          </a:p>
          <a:p>
            <a:endParaRPr lang="ru-RU" dirty="0" smtClean="0">
              <a:solidFill>
                <a:schemeClr val="bg1"/>
              </a:solidFill>
              <a:latin typeface="Arial" pitchFamily="34" charset="0"/>
              <a:cs typeface="Arial" pitchFamily="34" charset="0"/>
            </a:endParaRPr>
          </a:p>
          <a:p>
            <a:r>
              <a:rPr lang="ru-RU" dirty="0" smtClean="0">
                <a:solidFill>
                  <a:schemeClr val="bg1"/>
                </a:solidFill>
                <a:latin typeface="Arial" pitchFamily="34" charset="0"/>
                <a:cs typeface="Arial" pitchFamily="34" charset="0"/>
              </a:rPr>
              <a:t>Внешний радиационный пояс –  17 000 км</a:t>
            </a:r>
          </a:p>
          <a:p>
            <a:pPr marL="342900" indent="-342900"/>
            <a:endParaRPr lang="ru-RU" dirty="0">
              <a:solidFill>
                <a:schemeClr val="bg1"/>
              </a:solidFill>
              <a:latin typeface="Arial" pitchFamily="34" charset="0"/>
              <a:cs typeface="Arial" pitchFamily="34" charset="0"/>
            </a:endParaRPr>
          </a:p>
        </p:txBody>
      </p:sp>
      <p:sp>
        <p:nvSpPr>
          <p:cNvPr id="9220" name="AutoShape 4" descr="Гигантская магнитная аномалия, возникшая в Атлантике, растет и размножается  - KP.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2" name="AutoShape 6" descr="Гигантская магнитная аномалия, возникшая в Атлантике, растет и размножается  - KP.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4" name="Picture 8" descr="Бразильская магнитная аномалия: это место беззащитно перед радиацией"/>
          <p:cNvPicPr>
            <a:picLocks noChangeAspect="1" noChangeArrowheads="1"/>
          </p:cNvPicPr>
          <p:nvPr/>
        </p:nvPicPr>
        <p:blipFill>
          <a:blip r:embed="rId3" cstate="print"/>
          <a:srcRect/>
          <a:stretch>
            <a:fillRect/>
          </a:stretch>
        </p:blipFill>
        <p:spPr bwMode="auto">
          <a:xfrm>
            <a:off x="5652120" y="4581128"/>
            <a:ext cx="3384376" cy="1902680"/>
          </a:xfrm>
          <a:prstGeom prst="rect">
            <a:avLst/>
          </a:prstGeom>
          <a:noFill/>
        </p:spPr>
      </p:pic>
      <p:sp>
        <p:nvSpPr>
          <p:cNvPr id="8" name="TextBox 7"/>
          <p:cNvSpPr txBox="1"/>
          <p:nvPr/>
        </p:nvSpPr>
        <p:spPr>
          <a:xfrm>
            <a:off x="5580112" y="3861048"/>
            <a:ext cx="10225136" cy="923330"/>
          </a:xfrm>
          <a:prstGeom prst="rect">
            <a:avLst/>
          </a:prstGeom>
          <a:noFill/>
        </p:spPr>
        <p:txBody>
          <a:bodyPr wrap="square" rtlCol="0">
            <a:spAutoFit/>
          </a:bodyPr>
          <a:lstStyle/>
          <a:p>
            <a:r>
              <a:rPr lang="ru-RU" dirty="0" smtClean="0">
                <a:solidFill>
                  <a:schemeClr val="bg1"/>
                </a:solidFill>
                <a:latin typeface="Arial" pitchFamily="34" charset="0"/>
                <a:cs typeface="Arial" pitchFamily="34" charset="0"/>
              </a:rPr>
              <a:t>Южно-Атлантическая </a:t>
            </a:r>
          </a:p>
          <a:p>
            <a:r>
              <a:rPr lang="ru-RU" dirty="0" smtClean="0">
                <a:solidFill>
                  <a:schemeClr val="bg1"/>
                </a:solidFill>
                <a:latin typeface="Arial" pitchFamily="34" charset="0"/>
                <a:cs typeface="Arial" pitchFamily="34" charset="0"/>
              </a:rPr>
              <a:t>магнитная аномалия</a:t>
            </a:r>
          </a:p>
          <a:p>
            <a:pPr marL="342900" indent="-342900"/>
            <a:endParaRPr lang="ru-RU"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956</Words>
  <Application>Microsoft Office PowerPoint</Application>
  <PresentationFormat>Экран (4:3)</PresentationFormat>
  <Paragraphs>117</Paragraphs>
  <Slides>31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Gotham Pro</vt:lpstr>
      <vt:lpstr>Gotham Pro Light</vt:lpstr>
      <vt:lpstr>Gotham Pro Medium</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Числа Вольфа</vt:lpstr>
      <vt:lpstr>Презентация PowerPoint</vt:lpstr>
      <vt:lpstr>Солнечная буря 4 августа 1972 года</vt:lpstr>
      <vt:lpstr>Презентация PowerPoint</vt:lpstr>
      <vt:lpstr>Вторичное излучение?</vt:lpstr>
      <vt:lpstr>Презентация PowerPoint</vt:lpstr>
      <vt:lpstr>Презентация PowerPoint</vt:lpstr>
      <vt:lpstr>Как можно исследовать влияние космического полета?</vt:lpstr>
      <vt:lpstr>Эксперименты на Земле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Современная концепция</vt:lpstr>
      <vt:lpstr>Презентация PowerPoint</vt:lpstr>
      <vt:lpstr>Как космические частицы помогают людям на Земле?</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Iurii</dc:creator>
  <cp:lastModifiedBy>Igor</cp:lastModifiedBy>
  <cp:revision>4</cp:revision>
  <dcterms:created xsi:type="dcterms:W3CDTF">2022-06-28T10:10:24Z</dcterms:created>
  <dcterms:modified xsi:type="dcterms:W3CDTF">2022-07-05T10:37:01Z</dcterms:modified>
</cp:coreProperties>
</file>