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95" r:id="rId3"/>
    <p:sldId id="309" r:id="rId4"/>
    <p:sldId id="296" r:id="rId5"/>
    <p:sldId id="297" r:id="rId6"/>
    <p:sldId id="303" r:id="rId7"/>
    <p:sldId id="307" r:id="rId8"/>
    <p:sldId id="310" r:id="rId9"/>
    <p:sldId id="298" r:id="rId10"/>
    <p:sldId id="299" r:id="rId11"/>
    <p:sldId id="302" r:id="rId12"/>
    <p:sldId id="311" r:id="rId13"/>
    <p:sldId id="304" r:id="rId14"/>
    <p:sldId id="305" r:id="rId15"/>
    <p:sldId id="306" r:id="rId16"/>
    <p:sldId id="30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AE3"/>
    <a:srgbClr val="909498"/>
    <a:srgbClr val="D6DBE1"/>
    <a:srgbClr val="2E3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A4B8C-1379-4C00-B28D-6DC4FF4FD505}">
  <a:tblStyle styleId="{529A4B8C-1379-4C00-B28D-6DC4FF4FD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EBB76B-0159-4530-B0F6-C2C890510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63" autoAdjust="0"/>
  </p:normalViewPr>
  <p:slideViewPr>
    <p:cSldViewPr snapToGrid="0">
      <p:cViewPr varScale="1">
        <p:scale>
          <a:sx n="129" d="100"/>
          <a:sy n="129" d="100"/>
        </p:scale>
        <p:origin x="1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57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895b6996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895b6996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948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30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0714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7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16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95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89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9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0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38.jpe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3" Target="../media/image2.png" Type="http://schemas.openxmlformats.org/officeDocument/2006/relationships/image"/><Relationship Id="rId7" Target="../media/image6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5" Target="../media/image4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jpg"/></Relationships>
</file>

<file path=ppt/slides/_rels/slide8.xml.rels><?xml version="1.0" encoding="UTF-8" standalone="yes" ?><Relationships xmlns="http://schemas.openxmlformats.org/package/2006/relationships"><Relationship Id="rId3" Target="../media/image28.png" Type="http://schemas.openxmlformats.org/officeDocument/2006/relationships/image"/><Relationship Id="rId7" Target="../media/image32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1.png" Type="http://schemas.openxmlformats.org/officeDocument/2006/relationships/image"/><Relationship Id="rId5" Target="../media/image30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442913" y="1133469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/>
              <a:t>SFGD LED calibration </a:t>
            </a:r>
            <a:r>
              <a:rPr lang="en-US" dirty="0" smtClean="0"/>
              <a:t>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21" y="663082"/>
            <a:ext cx="3472490" cy="408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339" y="1233652"/>
            <a:ext cx="2865679" cy="1601868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96970" y="1737218"/>
            <a:ext cx="2331900" cy="301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005" y="3242318"/>
            <a:ext cx="1791832" cy="12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/>
          <p:nvPr/>
        </p:nvSpPr>
        <p:spPr>
          <a:xfrm>
            <a:off x="778441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712433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646424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580416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514407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3" name="Google Shape;363;p40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Plans</a:t>
            </a:r>
            <a:endParaRPr dirty="0"/>
          </a:p>
        </p:txBody>
      </p:sp>
      <p:sp>
        <p:nvSpPr>
          <p:cNvPr id="364" name="Google Shape;364;p40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65" name="Google Shape;365;p40"/>
          <p:cNvSpPr/>
          <p:nvPr/>
        </p:nvSpPr>
        <p:spPr>
          <a:xfrm>
            <a:off x="445693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379685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313677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247668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181660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11565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4964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1550500" y="226128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9" name="Google Shape;379;p40"/>
          <p:cNvSpPr txBox="1"/>
          <p:nvPr/>
        </p:nvSpPr>
        <p:spPr>
          <a:xfrm>
            <a:off x="846539" y="2031997"/>
            <a:ext cx="1676565" cy="18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900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Assembling and test</a:t>
            </a:r>
            <a:r>
              <a:rPr lang="ru-RU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PCB (</a:t>
            </a:r>
            <a:r>
              <a:rPr lang="en-US" sz="900" dirty="0" err="1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ver</a:t>
            </a:r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3)</a:t>
            </a:r>
            <a:endParaRPr sz="9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83" name="Google Shape;383;p40"/>
          <p:cNvSpPr txBox="1"/>
          <p:nvPr/>
        </p:nvSpPr>
        <p:spPr>
          <a:xfrm>
            <a:off x="5049784" y="878115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6" name="Google Shape;386;p40"/>
          <p:cNvCxnSpPr>
            <a:endCxn id="376" idx="2"/>
          </p:cNvCxnSpPr>
          <p:nvPr/>
        </p:nvCxnSpPr>
        <p:spPr>
          <a:xfrm flipV="1">
            <a:off x="5490963" y="3149550"/>
            <a:ext cx="1530" cy="47402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7" name="Google Shape;387;p40"/>
          <p:cNvSpPr txBox="1"/>
          <p:nvPr/>
        </p:nvSpPr>
        <p:spPr>
          <a:xfrm>
            <a:off x="5144078" y="3586547"/>
            <a:ext cx="1458686" cy="38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Installation</a:t>
            </a:r>
            <a:r>
              <a:rPr lang="ru-RU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of</a:t>
            </a:r>
            <a:r>
              <a:rPr lang="ru-RU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900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the calibration system on the detector</a:t>
            </a:r>
            <a:endParaRPr sz="9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2" name="Google Shape;392;p40"/>
          <p:cNvCxnSpPr>
            <a:endCxn id="368" idx="2"/>
          </p:cNvCxnSpPr>
          <p:nvPr/>
        </p:nvCxnSpPr>
        <p:spPr>
          <a:xfrm flipV="1">
            <a:off x="2818306" y="3149550"/>
            <a:ext cx="6796" cy="47402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3" name="Google Shape;393;p40"/>
          <p:cNvSpPr txBox="1"/>
          <p:nvPr/>
        </p:nvSpPr>
        <p:spPr>
          <a:xfrm>
            <a:off x="2451310" y="3670017"/>
            <a:ext cx="1096911" cy="4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Visit in JAPAN, </a:t>
            </a:r>
            <a:endParaRPr lang="en-US" sz="9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Integration calibration system</a:t>
            </a:r>
            <a:endParaRPr sz="9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24" name="Google Shape;378;p40"/>
          <p:cNvCxnSpPr/>
          <p:nvPr/>
        </p:nvCxnSpPr>
        <p:spPr>
          <a:xfrm rot="10800000">
            <a:off x="3994634" y="2261281"/>
            <a:ext cx="0" cy="498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5" name="Google Shape;379;p40"/>
          <p:cNvSpPr txBox="1"/>
          <p:nvPr/>
        </p:nvSpPr>
        <p:spPr>
          <a:xfrm>
            <a:off x="3595976" y="2031999"/>
            <a:ext cx="945936" cy="18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Rework</a:t>
            </a:r>
            <a:r>
              <a:rPr lang="ru-RU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900" dirty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firmware</a:t>
            </a:r>
            <a:endParaRPr sz="9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26" name="Google Shape;386;p40"/>
          <p:cNvCxnSpPr/>
          <p:nvPr/>
        </p:nvCxnSpPr>
        <p:spPr>
          <a:xfrm flipV="1">
            <a:off x="6802041" y="2287053"/>
            <a:ext cx="1530" cy="47402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7" name="Google Shape;387;p40"/>
          <p:cNvSpPr txBox="1"/>
          <p:nvPr/>
        </p:nvSpPr>
        <p:spPr>
          <a:xfrm>
            <a:off x="6687655" y="2031999"/>
            <a:ext cx="376081" cy="18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smtClean="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Tests</a:t>
            </a:r>
            <a:endParaRPr sz="900" dirty="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28" name="Google Shape;386;p40"/>
          <p:cNvCxnSpPr/>
          <p:nvPr/>
        </p:nvCxnSpPr>
        <p:spPr>
          <a:xfrm flipV="1">
            <a:off x="6056114" y="3149550"/>
            <a:ext cx="1530" cy="47402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3009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442913" y="1133469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7730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01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Google Shape;245;p29"/>
          <p:cNvSpPr txBox="1">
            <a:spLocks/>
          </p:cNvSpPr>
          <p:nvPr/>
        </p:nvSpPr>
        <p:spPr>
          <a:xfrm>
            <a:off x="383898" y="271878"/>
            <a:ext cx="4078034" cy="41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2400"/>
              <a:buFont typeface="Calibri"/>
              <a:buNone/>
              <a:defRPr sz="20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1pPr>
            <a:lvl2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2pPr>
            <a:lvl3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3pPr>
            <a:lvl4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4pPr>
            <a:lvl5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5pPr>
            <a:lvl6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6pPr>
            <a:lvl7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7pPr>
            <a:lvl8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8pPr>
            <a:lvl9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9pPr>
          </a:lstStyle>
          <a:p>
            <a:r>
              <a:rPr lang="en-US" dirty="0"/>
              <a:t>Signal vs voltage</a:t>
            </a:r>
          </a:p>
        </p:txBody>
      </p:sp>
      <p:sp>
        <p:nvSpPr>
          <p:cNvPr id="20" name="Google Shape;245;p29"/>
          <p:cNvSpPr txBox="1">
            <a:spLocks/>
          </p:cNvSpPr>
          <p:nvPr/>
        </p:nvSpPr>
        <p:spPr>
          <a:xfrm>
            <a:off x="4934920" y="301780"/>
            <a:ext cx="3672326" cy="41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2400"/>
              <a:buFont typeface="Calibri"/>
              <a:buNone/>
              <a:defRPr sz="20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1pPr>
            <a:lvl2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2pPr>
            <a:lvl3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3pPr>
            <a:lvl4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4pPr>
            <a:lvl5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5pPr>
            <a:lvl6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6pPr>
            <a:lvl7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7pPr>
            <a:lvl8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8pPr>
            <a:lvl9pPr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</a:defRPr>
            </a:lvl9pPr>
          </a:lstStyle>
          <a:p>
            <a:r>
              <a:rPr lang="en-US" dirty="0">
                <a:sym typeface="Calibri"/>
              </a:rPr>
              <a:t>Signal vs pulse width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89090" y="1"/>
            <a:ext cx="4791019" cy="5143500"/>
          </a:xfrm>
          <a:prstGeom prst="rect">
            <a:avLst/>
          </a:prstGeom>
          <a:noFill/>
          <a:ln w="12700">
            <a:solidFill>
              <a:srgbClr val="909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5" y="634721"/>
            <a:ext cx="1997953" cy="14359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28" y="670832"/>
            <a:ext cx="1947708" cy="13998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3" y="2137008"/>
            <a:ext cx="1942657" cy="13961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94" y="2134199"/>
            <a:ext cx="1993331" cy="14325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0" y="3647754"/>
            <a:ext cx="2008002" cy="14431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8" y="3646216"/>
            <a:ext cx="2010141" cy="1444671"/>
          </a:xfrm>
          <a:prstGeom prst="rect">
            <a:avLst/>
          </a:prstGeom>
        </p:spPr>
      </p:pic>
      <p:pic>
        <p:nvPicPr>
          <p:cNvPr id="35" name="Google Shape;263;p30" descr="2050mV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9741" y="2138261"/>
            <a:ext cx="2028633" cy="152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9" y="658786"/>
            <a:ext cx="1990420" cy="143049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09" y="643208"/>
            <a:ext cx="2090309" cy="150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8" y="2157143"/>
            <a:ext cx="2033807" cy="14616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88" y="3647754"/>
            <a:ext cx="1959128" cy="140800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34" y="3660472"/>
            <a:ext cx="1946677" cy="13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40;p28" descr="Analog.jpg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0737" y="2309477"/>
            <a:ext cx="3477710" cy="15105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Google Shape;271;p31"/>
          <p:cNvSpPr txBox="1">
            <a:spLocks/>
          </p:cNvSpPr>
          <p:nvPr/>
        </p:nvSpPr>
        <p:spPr>
          <a:xfrm>
            <a:off x="529208" y="3211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>
              <a:buSzPts val="3200"/>
              <a:buFont typeface="Calibri"/>
              <a:buNone/>
            </a:pPr>
            <a:r>
              <a:rPr lang="en-US" sz="3200" dirty="0" smtClean="0"/>
              <a:t>Oscilloscope signals</a:t>
            </a:r>
            <a:endParaRPr lang="en-US" sz="3200" dirty="0"/>
          </a:p>
        </p:txBody>
      </p:sp>
      <p:sp>
        <p:nvSpPr>
          <p:cNvPr id="5" name="Google Shape;272;p31"/>
          <p:cNvSpPr txBox="1">
            <a:spLocks/>
          </p:cNvSpPr>
          <p:nvPr/>
        </p:nvSpPr>
        <p:spPr>
          <a:xfrm>
            <a:off x="2782513" y="1500017"/>
            <a:ext cx="1792091" cy="8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en-US" dirty="0" smtClean="0"/>
              <a:t>Amplitude ~1740mV</a:t>
            </a:r>
          </a:p>
          <a:p>
            <a:pPr>
              <a:spcBef>
                <a:spcPts val="336"/>
              </a:spcBef>
              <a:buClr>
                <a:schemeClr val="dk1"/>
              </a:buClr>
              <a:buSzPct val="100000"/>
            </a:pPr>
            <a:r>
              <a:rPr lang="en-US" dirty="0" smtClean="0"/>
              <a:t>Pulse width ~150ns</a:t>
            </a:r>
          </a:p>
          <a:p>
            <a:pPr>
              <a:spcBef>
                <a:spcPts val="336"/>
              </a:spcBef>
              <a:buClr>
                <a:schemeClr val="dk1"/>
              </a:buClr>
              <a:buSzPct val="100000"/>
            </a:pPr>
            <a:r>
              <a:rPr lang="en-US" dirty="0" smtClean="0"/>
              <a:t>Input pulse – red, output pulse - yellow</a:t>
            </a:r>
            <a:endParaRPr lang="en-US" dirty="0"/>
          </a:p>
        </p:txBody>
      </p:sp>
      <p:pic>
        <p:nvPicPr>
          <p:cNvPr id="6" name="Google Shape;273;p31" descr="Led-ph--00030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612" y="1299082"/>
            <a:ext cx="4040188" cy="16855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4;p31"/>
          <p:cNvSpPr txBox="1">
            <a:spLocks/>
          </p:cNvSpPr>
          <p:nvPr/>
        </p:nvSpPr>
        <p:spPr>
          <a:xfrm>
            <a:off x="2871208" y="3586454"/>
            <a:ext cx="170339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en-US" dirty="0" smtClean="0"/>
              <a:t>Amplitude ~2080mV</a:t>
            </a:r>
          </a:p>
          <a:p>
            <a:pPr>
              <a:spcBef>
                <a:spcPts val="336"/>
              </a:spcBef>
              <a:buClr>
                <a:schemeClr val="dk1"/>
              </a:buClr>
              <a:buSzPct val="100000"/>
            </a:pPr>
            <a:r>
              <a:rPr lang="en-US" dirty="0" smtClean="0"/>
              <a:t>Pulse width ~75ns</a:t>
            </a:r>
          </a:p>
          <a:p>
            <a:pPr>
              <a:spcBef>
                <a:spcPts val="336"/>
              </a:spcBef>
              <a:buClr>
                <a:schemeClr val="dk1"/>
              </a:buClr>
              <a:buSzPct val="100000"/>
            </a:pPr>
            <a:r>
              <a:rPr lang="en-US" dirty="0" smtClean="0"/>
              <a:t>Input pulse – red, output pulse - yellow</a:t>
            </a:r>
            <a:endParaRPr lang="en-US" dirty="0"/>
          </a:p>
        </p:txBody>
      </p:sp>
      <p:pic>
        <p:nvPicPr>
          <p:cNvPr id="8" name="Google Shape;275;p31" descr="Led-ph--00032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5025" y="3307430"/>
            <a:ext cx="4041775" cy="168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8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99" y="514350"/>
            <a:ext cx="3470707" cy="461400"/>
          </a:xfrm>
        </p:spPr>
        <p:txBody>
          <a:bodyPr/>
          <a:lstStyle/>
          <a:p>
            <a:r>
              <a:rPr lang="en-US" dirty="0" smtClean="0"/>
              <a:t>Test LGP light yield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4" y="1439359"/>
            <a:ext cx="7432806" cy="36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824318" y="1643064"/>
            <a:ext cx="2444445" cy="1623300"/>
          </a:xfrm>
        </p:spPr>
        <p:txBody>
          <a:bodyPr/>
          <a:lstStyle/>
          <a:p>
            <a:pPr indent="0" marL="127000">
              <a:buNone/>
            </a:pPr>
            <a:r>
              <a:rPr dirty="0" lang="en-US" smtClean="0" sz="1400"/>
              <a:t>Total:</a:t>
            </a:r>
          </a:p>
          <a:p>
            <a:r>
              <a:rPr dirty="0" lang="en-US" smtClean="0" sz="1400"/>
              <a:t>93 LGP modules</a:t>
            </a:r>
          </a:p>
          <a:p>
            <a:r>
              <a:rPr dirty="0" lang="ru-RU" smtClean="0" sz="1400"/>
              <a:t>6</a:t>
            </a:r>
            <a:r>
              <a:rPr dirty="0" lang="en-US" smtClean="0" sz="1400"/>
              <a:t>x10</a:t>
            </a:r>
            <a:r>
              <a:rPr baseline="30000" dirty="0" lang="ru-RU" smtClean="0" sz="1400"/>
              <a:t>4</a:t>
            </a:r>
            <a:r>
              <a:rPr dirty="0" lang="ru-RU" smtClean="0" sz="1400"/>
              <a:t> </a:t>
            </a:r>
            <a:r>
              <a:rPr dirty="0" err="1" lang="en-US" smtClean="0" sz="1400"/>
              <a:t>SiPM</a:t>
            </a:r>
            <a:r>
              <a:rPr dirty="0" lang="en-US" smtClean="0" sz="1400"/>
              <a:t> channels</a:t>
            </a:r>
          </a:p>
          <a:p>
            <a:r>
              <a:rPr dirty="0" lang="en-US" smtClean="0" sz="1400"/>
              <a:t>7 LED per LGP module</a:t>
            </a:r>
            <a:endParaRPr dirty="0" lang="ru-RU" sz="1400"/>
          </a:p>
        </p:txBody>
      </p:sp>
      <p:sp>
        <p:nvSpPr>
          <p:cNvPr id="5" name="Номер слайда 4"/>
          <p:cNvSpPr>
            <a:spLocks noGrp="1"/>
          </p:cNvSpPr>
          <p:nvPr>
            <p:ph idx="12" type="sldNum"/>
          </p:nvPr>
        </p:nvSpPr>
        <p:spPr/>
        <p:txBody>
          <a:bodyPr/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"/>
          <a:stretch/>
        </p:blipFill>
        <p:spPr>
          <a:xfrm>
            <a:off x="4659879" y="2878140"/>
            <a:ext cx="4252323" cy="1931759"/>
          </a:xfrm>
          <a:prstGeom prst="rect">
            <a:avLst/>
          </a:prstGeom>
        </p:spPr>
      </p:pic>
      <p:pic>
        <p:nvPicPr>
          <p:cNvPr id="15" name="Google Shape;100;p15"/>
          <p:cNvPicPr preferRelativeResize="0"/>
          <p:nvPr/>
        </p:nvPicPr>
        <p:blipFill rotWithShape="1">
          <a:blip r:embed="rId4">
            <a:alphaModFix/>
          </a:blip>
          <a:srcRect b="70" r="-10"/>
          <a:stretch/>
        </p:blipFill>
        <p:spPr>
          <a:xfrm>
            <a:off x="3268763" y="3007394"/>
            <a:ext cx="1404950" cy="1772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7"/>
          <p:cNvSpPr txBox="1">
            <a:spLocks/>
          </p:cNvSpPr>
          <p:nvPr/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algn="r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algn="r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algn="r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algn="r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algn="r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algn="r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algn="r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algn="r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cap="none" i="0" strike="noStrike" sz="2600" u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dirty="0" lang="en-US" smtClean="0"/>
              <a:t>LGP* modules</a:t>
            </a:r>
            <a:endParaRPr dirty="0"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763" y="2045368"/>
            <a:ext cx="3050868" cy="1089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5" y="3474150"/>
            <a:ext cx="3517278" cy="12521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93" y="701694"/>
            <a:ext cx="3254834" cy="13815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01" y="974930"/>
            <a:ext cx="2719875" cy="1646240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idx="1" type="body"/>
          </p:nvPr>
        </p:nvSpPr>
        <p:spPr>
          <a:xfrm>
            <a:off x="0" y="4934108"/>
            <a:ext cx="1300695" cy="161699"/>
          </a:xfrm>
        </p:spPr>
        <p:txBody>
          <a:bodyPr/>
          <a:lstStyle/>
          <a:p>
            <a:pPr indent="0" marL="127000">
              <a:buNone/>
            </a:pPr>
            <a:r>
              <a:rPr dirty="0" lang="en-US" smtClean="0" sz="1000"/>
              <a:t>*Light </a:t>
            </a:r>
            <a:r>
              <a:rPr dirty="0" lang="en-US" sz="1000"/>
              <a:t>Guide Plate</a:t>
            </a:r>
            <a:endParaRPr dirty="0" lang="ru-RU" sz="900"/>
          </a:p>
        </p:txBody>
      </p:sp>
    </p:spTree>
    <p:extLst>
      <p:ext uri="{BB962C8B-B14F-4D97-AF65-F5344CB8AC3E}">
        <p14:creationId xmlns:p14="http://schemas.microsoft.com/office/powerpoint/2010/main" val="31226484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 of crosstalk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43" y="842988"/>
            <a:ext cx="6942157" cy="44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8600" y="1123950"/>
            <a:ext cx="2595300" cy="519113"/>
          </a:xfrm>
        </p:spPr>
        <p:txBody>
          <a:bodyPr/>
          <a:lstStyle/>
          <a:p>
            <a:r>
              <a:rPr dirty="0" lang="en-US" smtClean="0"/>
              <a:t>LED* driver</a:t>
            </a:r>
            <a:endParaRPr dirty="0" lang="ru-RU"/>
          </a:p>
        </p:txBody>
      </p:sp>
      <p:sp>
        <p:nvSpPr>
          <p:cNvPr id="9" name="Текст 8"/>
          <p:cNvSpPr>
            <a:spLocks noGrp="1"/>
          </p:cNvSpPr>
          <p:nvPr>
            <p:ph idx="1" type="body"/>
          </p:nvPr>
        </p:nvSpPr>
        <p:spPr>
          <a:xfrm>
            <a:off x="822000" y="1643063"/>
            <a:ext cx="2595300" cy="3010200"/>
          </a:xfrm>
        </p:spPr>
        <p:txBody>
          <a:bodyPr/>
          <a:lstStyle/>
          <a:p>
            <a:r>
              <a:rPr dirty="0" lang="en-US" sz="1400"/>
              <a:t>8</a:t>
            </a:r>
            <a:r>
              <a:rPr dirty="0" lang="ru-RU" sz="1400"/>
              <a:t> </a:t>
            </a:r>
            <a:r>
              <a:rPr dirty="0" lang="en-US" sz="1400"/>
              <a:t>boards</a:t>
            </a:r>
          </a:p>
          <a:p>
            <a:pPr lvl="0"/>
            <a:r>
              <a:rPr dirty="0" lang="en-US" sz="1400"/>
              <a:t>Number of channels - 12</a:t>
            </a:r>
          </a:p>
          <a:p>
            <a:r>
              <a:rPr dirty="0" lang="en-US" sz="1400"/>
              <a:t>NIM standard board</a:t>
            </a:r>
          </a:p>
          <a:p>
            <a:pPr lvl="0"/>
            <a:r>
              <a:rPr dirty="0" lang="en-US" sz="1400"/>
              <a:t>Interface - RJ45 – Ethernet UDP</a:t>
            </a:r>
          </a:p>
          <a:p>
            <a:r>
              <a:rPr dirty="0" lang="en-US" sz="1400"/>
              <a:t>Additional interface (MCB) - RJ45 serial Rx/</a:t>
            </a:r>
            <a:r>
              <a:rPr dirty="0" err="1" lang="en-US" sz="1400"/>
              <a:t>Tx</a:t>
            </a:r>
            <a:endParaRPr dirty="0" lang="en-US" sz="1400"/>
          </a:p>
          <a:p>
            <a:r>
              <a:rPr dirty="0" lang="en-US" sz="1400"/>
              <a:t>Pulse width - 5ns – 600ns</a:t>
            </a:r>
          </a:p>
          <a:p>
            <a:r>
              <a:rPr dirty="0" lang="en-US" sz="1400"/>
              <a:t>Amplitude - 0 – </a:t>
            </a:r>
            <a:r>
              <a:rPr dirty="0" lang="en-US" smtClean="0" sz="1400"/>
              <a:t>6.5V</a:t>
            </a:r>
            <a:endParaRPr dirty="0" lang="en-US" sz="1400"/>
          </a:p>
        </p:txBody>
      </p:sp>
      <p:sp>
        <p:nvSpPr>
          <p:cNvPr id="5" name="Номер слайда 4"/>
          <p:cNvSpPr>
            <a:spLocks noGrp="1"/>
          </p:cNvSpPr>
          <p:nvPr>
            <p:ph idx="12" type="sldNum"/>
          </p:nvPr>
        </p:nvSpPr>
        <p:spPr/>
        <p:txBody>
          <a:bodyPr/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00" y="1221581"/>
            <a:ext cx="4304728" cy="239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" r="-39"/>
          <a:stretch/>
        </p:blipFill>
        <p:spPr>
          <a:xfrm rot="5400000">
            <a:off x="6476290" y="2262188"/>
            <a:ext cx="1943101" cy="3019425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idx="1" type="body"/>
          </p:nvPr>
        </p:nvSpPr>
        <p:spPr>
          <a:xfrm>
            <a:off x="0" y="4934108"/>
            <a:ext cx="1300695" cy="161699"/>
          </a:xfrm>
        </p:spPr>
        <p:txBody>
          <a:bodyPr/>
          <a:lstStyle/>
          <a:p>
            <a:pPr indent="0" marL="127000">
              <a:buNone/>
            </a:pPr>
            <a:r>
              <a:rPr dirty="0" lang="en-US" sz="1000"/>
              <a:t>*Light-emitting diode</a:t>
            </a:r>
            <a:endParaRPr dirty="0" lang="en-US" sz="900"/>
          </a:p>
        </p:txBody>
      </p:sp>
      <p:sp>
        <p:nvSpPr>
          <p:cNvPr id="2" name="Текст 1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590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600" y="1123950"/>
            <a:ext cx="2595300" cy="1278164"/>
          </a:xfrm>
        </p:spPr>
        <p:txBody>
          <a:bodyPr/>
          <a:lstStyle/>
          <a:p>
            <a:r>
              <a:rPr dirty="0" lang="en-US"/>
              <a:t>Test LGP prototype and LED driver </a:t>
            </a:r>
            <a:endParaRPr dirty="0" lang="ru-RU"/>
          </a:p>
        </p:txBody>
      </p:sp>
      <p:sp>
        <p:nvSpPr>
          <p:cNvPr id="3" name="Текст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4" name="Текст 3"/>
          <p:cNvSpPr>
            <a:spLocks noGrp="1"/>
          </p:cNvSpPr>
          <p:nvPr>
            <p:ph idx="2" type="body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idx="12" type="sldNum"/>
          </p:nvPr>
        </p:nvSpPr>
        <p:spPr/>
        <p:txBody>
          <a:bodyPr/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3DE017-48F4-4F75-8ECA-1465220AB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9" y="3037915"/>
            <a:ext cx="2596986" cy="17332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844040-9206-465A-AE02-B36D85B00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426" y="3557296"/>
            <a:ext cx="1270536" cy="9604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1805CB-DCB8-49C0-9806-5AE99667BE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51" l="10418" r="68349" t="13532"/>
          <a:stretch/>
        </p:blipFill>
        <p:spPr>
          <a:xfrm>
            <a:off x="566755" y="4368223"/>
            <a:ext cx="1185906" cy="365801"/>
          </a:xfrm>
          <a:prstGeom prst="rect">
            <a:avLst/>
          </a:prstGeom>
        </p:spPr>
      </p:pic>
      <p:sp>
        <p:nvSpPr>
          <p:cNvPr id="11" name="Стрелка: вниз 6">
            <a:extLst>
              <a:ext uri="{FF2B5EF4-FFF2-40B4-BE49-F238E27FC236}">
                <a16:creationId xmlns:a16="http://schemas.microsoft.com/office/drawing/2014/main" id="{30ABADD3-1446-475D-A8FE-C91B52456B77}"/>
              </a:ext>
            </a:extLst>
          </p:cNvPr>
          <p:cNvSpPr/>
          <p:nvPr/>
        </p:nvSpPr>
        <p:spPr>
          <a:xfrm rot="16200000">
            <a:off x="1945893" y="4286193"/>
            <a:ext cx="129293" cy="454688"/>
          </a:xfrm>
          <a:prstGeom prst="downArrow">
            <a:avLst/>
          </a:prstGeom>
          <a:solidFill>
            <a:srgbClr val="D6DBE1"/>
          </a:solidFill>
          <a:ln>
            <a:solidFill>
              <a:srgbClr val="909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ru-RU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F1BF90-4466-48D4-896F-51B6E46BC1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5" r="145"/>
          <a:stretch/>
        </p:blipFill>
        <p:spPr>
          <a:xfrm>
            <a:off x="2263824" y="4368223"/>
            <a:ext cx="1238426" cy="37034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E3DD11-A27D-4930-B364-F45BC25BF5A6}"/>
              </a:ext>
            </a:extLst>
          </p:cNvPr>
          <p:cNvSpPr/>
          <p:nvPr/>
        </p:nvSpPr>
        <p:spPr>
          <a:xfrm>
            <a:off x="1212136" y="4035824"/>
            <a:ext cx="1380506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z="1100">
                <a:solidFill>
                  <a:srgbClr val="2E363D"/>
                </a:solidFill>
                <a:latin typeface="Encode Sans Semi Condensed"/>
              </a:rPr>
              <a:t>amplitude increase</a:t>
            </a:r>
            <a:endParaRPr dirty="0" lang="ru-RU" sz="1100">
              <a:solidFill>
                <a:srgbClr val="2E363D"/>
              </a:solidFill>
              <a:latin typeface="Encode Sans Semi Condense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1805CB-DCB8-49C0-9806-5AE99667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75" y="621282"/>
            <a:ext cx="2572052" cy="1932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79D83D-2B7A-46D7-BB59-581D2C22B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55" y="3026867"/>
            <a:ext cx="2580852" cy="17328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BCCB21-079A-4C81-951F-8F1A5EE2C9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18" y="3528644"/>
            <a:ext cx="1262151" cy="9612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1429" y="2843213"/>
            <a:ext cx="8823749" cy="1946005"/>
          </a:xfrm>
          <a:prstGeom prst="rect">
            <a:avLst/>
          </a:prstGeom>
          <a:noFill/>
          <a:ln w="12700">
            <a:solidFill>
              <a:srgbClr val="909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Изображение выглядит как текст, внутренний, пол, стена&#10;&#10;Автоматически созданное описание" id="19" name="Рисунок 18">
            <a:extLst>
              <a:ext uri="{FF2B5EF4-FFF2-40B4-BE49-F238E27FC236}">
                <a16:creationId xmlns:a16="http://schemas.microsoft.com/office/drawing/2014/main" id="{D2E6F224-D31A-4BC0-9F3C-48BF083F74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6" y="621282"/>
            <a:ext cx="2678522" cy="1932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9511"/>
            <a:ext cx="2924963" cy="11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839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2256" y="3744092"/>
            <a:ext cx="2467709" cy="423333"/>
          </a:xfrm>
        </p:spPr>
        <p:txBody>
          <a:bodyPr/>
          <a:lstStyle/>
          <a:p>
            <a:r>
              <a:rPr lang="en-US" dirty="0" smtClean="0"/>
              <a:t>Signal vs pulse width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153900" y="1377914"/>
            <a:ext cx="2396065" cy="324298"/>
          </a:xfrm>
        </p:spPr>
        <p:txBody>
          <a:bodyPr/>
          <a:lstStyle/>
          <a:p>
            <a:r>
              <a:rPr lang="en-US" dirty="0"/>
              <a:t>Signal vs </a:t>
            </a:r>
            <a:r>
              <a:rPr lang="en-US" dirty="0" smtClean="0"/>
              <a:t>amplitude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en-US" dirty="0" smtClean="0"/>
              <a:t>Amplitude and pulse width test </a:t>
            </a: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84" y="2724862"/>
            <a:ext cx="3365335" cy="2418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84" y="285457"/>
            <a:ext cx="3394230" cy="24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LGP prototype with LED driver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A96C77-BD7A-4728-AD87-14BEE2D13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85" y="722211"/>
            <a:ext cx="2744535" cy="18317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384D02-7C8D-47BA-AC3F-26F9EA852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9" y="715573"/>
            <a:ext cx="2744535" cy="1841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F5024A-76F2-40E4-81B6-DF38A81D9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66" y="1221902"/>
            <a:ext cx="1371246" cy="10402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FF6C2E-DD87-4428-B69B-FBC751CD6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221902"/>
            <a:ext cx="1376645" cy="10402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59DC25-8A7A-45D4-B1B2-D68A5935C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44" y="2871554"/>
            <a:ext cx="2744534" cy="18317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D87F0-AC3F-4FAD-9DC2-96CB66C021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47" y="3407214"/>
            <a:ext cx="1304671" cy="9862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тол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3FCC12D2-B1DE-4BDD-949B-FC14BE2C3A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0" y="2871554"/>
            <a:ext cx="2462236" cy="18466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532301-21BA-48CC-B565-9F38B7598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96" y="2871554"/>
            <a:ext cx="2764798" cy="18466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04264E-7337-41ED-8D57-00421A0D6F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82" y="3368812"/>
            <a:ext cx="1349752" cy="102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9" r="16"/>
          <a:stretch/>
        </p:blipFill>
        <p:spPr>
          <a:xfrm>
            <a:off x="670573" y="3088030"/>
            <a:ext cx="2371354" cy="2143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/>
              <a:t>Test </a:t>
            </a:r>
            <a:r>
              <a:rPr dirty="0" lang="en-US"/>
              <a:t>LEDs combination</a:t>
            </a:r>
            <a:endParaRPr dirty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idx="12" type="sldNum"/>
          </p:nvPr>
        </p:nvSpPr>
        <p:spPr/>
        <p:txBody>
          <a:bodyPr/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22" y="2170770"/>
            <a:ext cx="5720601" cy="2786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44" r="53356" t="16617"/>
          <a:stretch/>
        </p:blipFill>
        <p:spPr>
          <a:xfrm>
            <a:off x="734388" y="2716322"/>
            <a:ext cx="2497873" cy="7434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22595" y="423746"/>
            <a:ext cx="5608628" cy="2182557"/>
          </a:xfrm>
          <a:prstGeom prst="rect">
            <a:avLst/>
          </a:prstGeom>
          <a:noFill/>
          <a:ln>
            <a:solidFill>
              <a:srgbClr val="D6D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00" y="531487"/>
            <a:ext cx="3913619" cy="1992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95" y="607126"/>
            <a:ext cx="1862135" cy="15097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150" y="2105453"/>
            <a:ext cx="1702380" cy="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31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9052" y="523251"/>
            <a:ext cx="2595300" cy="674100"/>
          </a:xfrm>
        </p:spPr>
        <p:txBody>
          <a:bodyPr/>
          <a:lstStyle/>
          <a:p>
            <a:r>
              <a:rPr dirty="0" lang="en-US"/>
              <a:t>Iterations</a:t>
            </a:r>
            <a:endParaRPr dirty="0" lang="ru-RU"/>
          </a:p>
        </p:txBody>
      </p:sp>
      <p:sp>
        <p:nvSpPr>
          <p:cNvPr id="4" name="Текст 3"/>
          <p:cNvSpPr>
            <a:spLocks noGrp="1"/>
          </p:cNvSpPr>
          <p:nvPr>
            <p:ph idx="2" type="body"/>
          </p:nvPr>
        </p:nvSpPr>
        <p:spPr>
          <a:xfrm>
            <a:off x="956058" y="4304509"/>
            <a:ext cx="765639" cy="386647"/>
          </a:xfrm>
        </p:spPr>
        <p:txBody>
          <a:bodyPr/>
          <a:lstStyle/>
          <a:p>
            <a:pPr indent="0" marL="127000">
              <a:buNone/>
            </a:pPr>
            <a:r>
              <a:rPr dirty="0" err="1" lang="en-US" smtClean="0"/>
              <a:t>Ver</a:t>
            </a:r>
            <a:r>
              <a:rPr dirty="0" lang="en-US" smtClean="0"/>
              <a:t> 0</a:t>
            </a:r>
            <a:endParaRPr dirty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idx="12" type="sldNum"/>
          </p:nvPr>
        </p:nvSpPr>
        <p:spPr/>
        <p:txBody>
          <a:bodyPr/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873" y="1798050"/>
            <a:ext cx="4185503" cy="2670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r="-29"/>
          <a:stretch/>
        </p:blipFill>
        <p:spPr>
          <a:xfrm>
            <a:off x="3336063" y="1171805"/>
            <a:ext cx="2039116" cy="3177518"/>
          </a:xfrm>
          <a:prstGeom prst="rect">
            <a:avLst/>
          </a:prstGeom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4013244" y="4349323"/>
            <a:ext cx="737875" cy="34183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indent="-330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algn="l" indent="-330200" lvl="1" marL="914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algn="l" indent="-330200" lvl="2" marL="1371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marL="127000">
              <a:buNone/>
            </a:pPr>
            <a:r>
              <a:rPr dirty="0" err="1" lang="en-US" smtClean="0"/>
              <a:t>Ver</a:t>
            </a:r>
            <a:r>
              <a:rPr dirty="0" lang="en-US" smtClean="0"/>
              <a:t> 1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307246" y="4349323"/>
            <a:ext cx="696553" cy="38664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indent="-330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algn="l" indent="-330200" lvl="1" marL="914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algn="l" indent="-330200" lvl="2" marL="1371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marL="127000">
              <a:buNone/>
            </a:pPr>
            <a:r>
              <a:rPr dirty="0" err="1" lang="en-US" smtClean="0"/>
              <a:t>Ver</a:t>
            </a:r>
            <a:r>
              <a:rPr dirty="0" lang="en-US" smtClean="0"/>
              <a:t> 3</a:t>
            </a:r>
            <a:endParaRPr dirty="0" lang="ru-RU"/>
          </a:p>
        </p:txBody>
      </p:sp>
      <p:sp>
        <p:nvSpPr>
          <p:cNvPr id="13" name="Стрелка: вниз 6">
            <a:extLst>
              <a:ext uri="{FF2B5EF4-FFF2-40B4-BE49-F238E27FC236}">
                <a16:creationId xmlns:a16="http://schemas.microsoft.com/office/drawing/2014/main" id="{30ABADD3-1446-475D-A8FE-C91B52456B77}"/>
              </a:ext>
            </a:extLst>
          </p:cNvPr>
          <p:cNvSpPr/>
          <p:nvPr/>
        </p:nvSpPr>
        <p:spPr>
          <a:xfrm rot="16200000">
            <a:off x="2676829" y="2580112"/>
            <a:ext cx="307836" cy="1223544"/>
          </a:xfrm>
          <a:prstGeom prst="downArrow">
            <a:avLst/>
          </a:prstGeom>
          <a:solidFill>
            <a:srgbClr val="D6DBE1"/>
          </a:solidFill>
          <a:ln>
            <a:solidFill>
              <a:srgbClr val="909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ru-RU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ru-RU"/>
          </a:p>
        </p:txBody>
      </p:sp>
      <p:sp>
        <p:nvSpPr>
          <p:cNvPr id="14" name="Стрелка: вниз 6">
            <a:extLst>
              <a:ext uri="{FF2B5EF4-FFF2-40B4-BE49-F238E27FC236}">
                <a16:creationId xmlns:a16="http://schemas.microsoft.com/office/drawing/2014/main" id="{30ABADD3-1446-475D-A8FE-C91B52456B77}"/>
              </a:ext>
            </a:extLst>
          </p:cNvPr>
          <p:cNvSpPr/>
          <p:nvPr/>
        </p:nvSpPr>
        <p:spPr>
          <a:xfrm rot="16200000">
            <a:off x="5794449" y="2514966"/>
            <a:ext cx="307836" cy="1323974"/>
          </a:xfrm>
          <a:prstGeom prst="downArrow">
            <a:avLst/>
          </a:prstGeom>
          <a:solidFill>
            <a:srgbClr val="D6DBE1"/>
          </a:solidFill>
          <a:ln>
            <a:solidFill>
              <a:srgbClr val="909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ru-RU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ru-RU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297269" y="3330871"/>
            <a:ext cx="1400740" cy="38664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indent="-330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algn="l" indent="-330200" lvl="1" marL="914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algn="l" indent="-330200" lvl="2" marL="1371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dirty="0" lang="en-US" sz="1050"/>
              <a:t>DAQ control </a:t>
            </a:r>
            <a:r>
              <a:rPr dirty="0" lang="en-US" smtClean="0" sz="1050"/>
              <a:t>interface MCB</a:t>
            </a:r>
            <a:endParaRPr dirty="0" lang="ru-RU" smtClean="0" sz="1050">
              <a:solidFill>
                <a:srgbClr val="FF0000"/>
              </a:solidFill>
            </a:endParaRPr>
          </a:p>
          <a:p>
            <a:r>
              <a:rPr dirty="0" lang="en-US" sz="1050"/>
              <a:t>BGA </a:t>
            </a:r>
            <a:r>
              <a:rPr dirty="0" lang="en-US" smtClean="0" sz="1050"/>
              <a:t>FPGA</a:t>
            </a:r>
            <a:endParaRPr dirty="0" lang="ru-RU" smtClean="0" sz="1050"/>
          </a:p>
          <a:p>
            <a:r>
              <a:rPr dirty="0" lang="en-US" smtClean="0" sz="1050"/>
              <a:t>Power supply </a:t>
            </a: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2096248" y="3340620"/>
            <a:ext cx="1346271" cy="38664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indent="-330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algn="l" indent="-330200" lvl="1" marL="914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algn="l" indent="-330200" lvl="2" marL="1371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b="0" cap="none" i="0" strike="noStrike" sz="1600" u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dirty="0" lang="en-US" smtClean="0" sz="1050"/>
              <a:t>NIM format</a:t>
            </a:r>
            <a:endParaRPr dirty="0" lang="ru-RU" smtClean="0" sz="1050"/>
          </a:p>
          <a:p>
            <a:r>
              <a:rPr dirty="0" lang="en-US" smtClean="0" sz="1050"/>
              <a:t>Signals </a:t>
            </a:r>
          </a:p>
          <a:p>
            <a:r>
              <a:rPr dirty="0" lang="en-US" smtClean="0" sz="1050"/>
              <a:t>Led</a:t>
            </a:r>
          </a:p>
          <a:p>
            <a:r>
              <a:rPr dirty="0" lang="en-US" smtClean="0" sz="1050"/>
              <a:t>Buttons</a:t>
            </a:r>
          </a:p>
          <a:p>
            <a:r>
              <a:rPr dirty="0" lang="en-US" smtClean="0" sz="1050"/>
              <a:t>Connectors for LED</a:t>
            </a:r>
            <a:endParaRPr dirty="0" lang="ru-RU" sz="10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8" y="1296991"/>
            <a:ext cx="2628620" cy="31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8385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230</Words>
  <Application>Microsoft Office PowerPoint</Application>
  <PresentationFormat>Экран (16:9)</PresentationFormat>
  <Paragraphs>82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Encode Sans Semi Condensed</vt:lpstr>
      <vt:lpstr>Karla</vt:lpstr>
      <vt:lpstr>Iden template</vt:lpstr>
      <vt:lpstr>SFGD LED calibration system</vt:lpstr>
      <vt:lpstr>Презентация PowerPoint</vt:lpstr>
      <vt:lpstr>The result of crosstalk</vt:lpstr>
      <vt:lpstr>LED* driver</vt:lpstr>
      <vt:lpstr>Test LGP prototype and LED driver </vt:lpstr>
      <vt:lpstr>Презентация PowerPoint</vt:lpstr>
      <vt:lpstr>Test LGP prototype with LED driver </vt:lpstr>
      <vt:lpstr>Test LEDs combination</vt:lpstr>
      <vt:lpstr>Iterations</vt:lpstr>
      <vt:lpstr>Conference</vt:lpstr>
      <vt:lpstr>Plans</vt:lpstr>
      <vt:lpstr>Thank you for your attention</vt:lpstr>
      <vt:lpstr>Backup</vt:lpstr>
      <vt:lpstr>Презентация PowerPoint</vt:lpstr>
      <vt:lpstr>Презентация PowerPoint</vt:lpstr>
      <vt:lpstr>Test LGP light yield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Калибровочная система детектора SFGD</dc:title>
  <dc:creator>Alexandr Boikov</dc:creator>
  <cp:lastModifiedBy>Alexandr Boikov</cp:lastModifiedBy>
  <cp:revision>116</cp:revision>
  <dcterms:modified xsi:type="dcterms:W3CDTF">2022-06-29T11:11:08Z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4127439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