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25" r:id="rId2"/>
    <p:sldId id="326" r:id="rId3"/>
    <p:sldId id="261" r:id="rId4"/>
    <p:sldId id="263" r:id="rId5"/>
    <p:sldId id="266" r:id="rId6"/>
    <p:sldId id="265" r:id="rId7"/>
    <p:sldId id="270" r:id="rId8"/>
    <p:sldId id="329" r:id="rId9"/>
    <p:sldId id="330" r:id="rId10"/>
    <p:sldId id="331" r:id="rId11"/>
    <p:sldId id="332" r:id="rId12"/>
    <p:sldId id="328" r:id="rId13"/>
    <p:sldId id="327" r:id="rId14"/>
    <p:sldId id="285" r:id="rId15"/>
    <p:sldId id="290" r:id="rId16"/>
    <p:sldId id="294" r:id="rId17"/>
    <p:sldId id="295" r:id="rId18"/>
    <p:sldId id="319" r:id="rId19"/>
    <p:sldId id="291" r:id="rId20"/>
    <p:sldId id="292" r:id="rId21"/>
    <p:sldId id="293" r:id="rId22"/>
    <p:sldId id="286" r:id="rId23"/>
    <p:sldId id="289" r:id="rId24"/>
    <p:sldId id="302" r:id="rId25"/>
    <p:sldId id="304" r:id="rId26"/>
    <p:sldId id="305" r:id="rId27"/>
    <p:sldId id="307" r:id="rId28"/>
    <p:sldId id="308" r:id="rId29"/>
    <p:sldId id="310" r:id="rId30"/>
    <p:sldId id="288" r:id="rId31"/>
    <p:sldId id="306" r:id="rId32"/>
    <p:sldId id="333" r:id="rId33"/>
    <p:sldId id="334" r:id="rId34"/>
    <p:sldId id="312" r:id="rId35"/>
    <p:sldId id="313" r:id="rId36"/>
    <p:sldId id="314" r:id="rId37"/>
    <p:sldId id="317" r:id="rId38"/>
    <p:sldId id="335" r:id="rId39"/>
    <p:sldId id="336" r:id="rId40"/>
    <p:sldId id="337" r:id="rId41"/>
    <p:sldId id="338" r:id="rId42"/>
    <p:sldId id="339" r:id="rId43"/>
    <p:sldId id="324" r:id="rId44"/>
    <p:sldId id="34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960D"/>
    <a:srgbClr val="D0E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70" autoAdjust="0"/>
    <p:restoredTop sz="99816" autoAdjust="0"/>
  </p:normalViewPr>
  <p:slideViewPr>
    <p:cSldViewPr snapToGrid="0">
      <p:cViewPr>
        <p:scale>
          <a:sx n="75" d="100"/>
          <a:sy n="75" d="100"/>
        </p:scale>
        <p:origin x="-990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Yury\Documents\NA62\2014\new_meas_wir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ury\Documents\NA62\2014\new_meas_wir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ury\Documents\NA62\2014\new_meas_wir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ury\Documents\NA62\2014\new_meas_wi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Round!$Q$7:$Q$8</c:f>
              <c:strCache>
                <c:ptCount val="1"/>
                <c:pt idx="0">
                  <c:v>Bottom, -90 cm 0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</c:spPr>
          </c:marker>
          <c:cat>
            <c:numRef>
              <c:f>Round!$P$9:$P$19</c:f>
              <c:numCache>
                <c:formatCode>General</c:formatCode>
                <c:ptCount val="11"/>
                <c:pt idx="0">
                  <c:v>-200</c:v>
                </c:pt>
                <c:pt idx="1">
                  <c:v>-160</c:v>
                </c:pt>
                <c:pt idx="2">
                  <c:v>-120</c:v>
                </c:pt>
                <c:pt idx="3">
                  <c:v>-80</c:v>
                </c:pt>
                <c:pt idx="4">
                  <c:v>-40</c:v>
                </c:pt>
                <c:pt idx="5">
                  <c:v>0</c:v>
                </c:pt>
                <c:pt idx="6">
                  <c:v>40</c:v>
                </c:pt>
                <c:pt idx="7">
                  <c:v>80</c:v>
                </c:pt>
                <c:pt idx="8">
                  <c:v>120</c:v>
                </c:pt>
                <c:pt idx="9">
                  <c:v>160</c:v>
                </c:pt>
                <c:pt idx="10">
                  <c:v>200</c:v>
                </c:pt>
              </c:numCache>
            </c:numRef>
          </c:cat>
          <c:val>
            <c:numRef>
              <c:f>Round!$Q$9:$Q$19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6</c:v>
                </c:pt>
                <c:pt idx="4">
                  <c:v>6</c:v>
                </c:pt>
                <c:pt idx="5">
                  <c:v>8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Round!$R$7:$R$8</c:f>
              <c:strCache>
                <c:ptCount val="1"/>
                <c:pt idx="0">
                  <c:v>Middle, 0 cm 0</c:v>
                </c:pt>
              </c:strCache>
            </c:strRef>
          </c:tx>
          <c:spPr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pPr>
              <a:solidFill>
                <a:schemeClr val="tx1">
                  <a:lumMod val="95000"/>
                  <a:lumOff val="5000"/>
                </a:schemeClr>
              </a:solidFill>
            </c:spPr>
          </c:marker>
          <c:cat>
            <c:numRef>
              <c:f>Round!$P$9:$P$19</c:f>
              <c:numCache>
                <c:formatCode>General</c:formatCode>
                <c:ptCount val="11"/>
                <c:pt idx="0">
                  <c:v>-200</c:v>
                </c:pt>
                <c:pt idx="1">
                  <c:v>-160</c:v>
                </c:pt>
                <c:pt idx="2">
                  <c:v>-120</c:v>
                </c:pt>
                <c:pt idx="3">
                  <c:v>-80</c:v>
                </c:pt>
                <c:pt idx="4">
                  <c:v>-40</c:v>
                </c:pt>
                <c:pt idx="5">
                  <c:v>0</c:v>
                </c:pt>
                <c:pt idx="6">
                  <c:v>40</c:v>
                </c:pt>
                <c:pt idx="7">
                  <c:v>80</c:v>
                </c:pt>
                <c:pt idx="8">
                  <c:v>120</c:v>
                </c:pt>
                <c:pt idx="9">
                  <c:v>160</c:v>
                </c:pt>
                <c:pt idx="10">
                  <c:v>200</c:v>
                </c:pt>
              </c:numCache>
            </c:numRef>
          </c:cat>
          <c:val>
            <c:numRef>
              <c:f>Round!$R$9:$R$19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13</c:v>
                </c:pt>
                <c:pt idx="4">
                  <c:v>32</c:v>
                </c:pt>
                <c:pt idx="5">
                  <c:v>25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Round!$S$7:$S$8</c:f>
              <c:strCache>
                <c:ptCount val="1"/>
                <c:pt idx="0">
                  <c:v>Top, 85 cm 0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cat>
            <c:numRef>
              <c:f>Round!$P$9:$P$19</c:f>
              <c:numCache>
                <c:formatCode>General</c:formatCode>
                <c:ptCount val="11"/>
                <c:pt idx="0">
                  <c:v>-200</c:v>
                </c:pt>
                <c:pt idx="1">
                  <c:v>-160</c:v>
                </c:pt>
                <c:pt idx="2">
                  <c:v>-120</c:v>
                </c:pt>
                <c:pt idx="3">
                  <c:v>-80</c:v>
                </c:pt>
                <c:pt idx="4">
                  <c:v>-40</c:v>
                </c:pt>
                <c:pt idx="5">
                  <c:v>0</c:v>
                </c:pt>
                <c:pt idx="6">
                  <c:v>40</c:v>
                </c:pt>
                <c:pt idx="7">
                  <c:v>80</c:v>
                </c:pt>
                <c:pt idx="8">
                  <c:v>120</c:v>
                </c:pt>
                <c:pt idx="9">
                  <c:v>160</c:v>
                </c:pt>
                <c:pt idx="10">
                  <c:v>200</c:v>
                </c:pt>
              </c:numCache>
            </c:numRef>
          </c:cat>
          <c:val>
            <c:numRef>
              <c:f>Round!$S$9:$S$19</c:f>
              <c:numCache>
                <c:formatCode>General</c:formatCode>
                <c:ptCount val="11"/>
                <c:pt idx="0">
                  <c:v>1</c:v>
                </c:pt>
                <c:pt idx="1">
                  <c:v>0</c:v>
                </c:pt>
                <c:pt idx="2">
                  <c:v>5</c:v>
                </c:pt>
                <c:pt idx="3">
                  <c:v>11</c:v>
                </c:pt>
                <c:pt idx="4">
                  <c:v>6</c:v>
                </c:pt>
                <c:pt idx="5">
                  <c:v>12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287680"/>
        <c:axId val="98637312"/>
      </c:lineChart>
      <c:catAx>
        <c:axId val="47287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ru-RU"/>
            </a:pPr>
            <a:endParaRPr lang="ru-RU"/>
          </a:p>
        </c:txPr>
        <c:crossAx val="98637312"/>
        <c:crosses val="autoZero"/>
        <c:auto val="1"/>
        <c:lblAlgn val="ctr"/>
        <c:lblOffset val="100"/>
        <c:noMultiLvlLbl val="0"/>
      </c:catAx>
      <c:valAx>
        <c:axId val="98637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ru-RU"/>
            </a:pPr>
            <a:endParaRPr lang="ru-RU"/>
          </a:p>
        </c:txPr>
        <c:crossAx val="47287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081852537314196"/>
          <c:y val="4.8171843102945401E-2"/>
          <c:w val="0.361654913690934"/>
          <c:h val="0.87124854184893596"/>
        </c:manualLayout>
      </c:layout>
      <c:overlay val="0"/>
      <c:txPr>
        <a:bodyPr/>
        <a:lstStyle/>
        <a:p>
          <a:pPr>
            <a:defRPr lang="ru-RU"/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lang="ru-RU"/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Round!$C$1</c:f>
              <c:strCache>
                <c:ptCount val="1"/>
                <c:pt idx="0">
                  <c:v>Bottom, -90 cm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</c:spPr>
          </c:marker>
          <c:val>
            <c:numRef>
              <c:f>Round!$C$2:$C$121</c:f>
              <c:numCache>
                <c:formatCode>General</c:formatCode>
                <c:ptCount val="119"/>
                <c:pt idx="34">
                  <c:v>-28</c:v>
                </c:pt>
                <c:pt idx="35">
                  <c:v>1</c:v>
                </c:pt>
                <c:pt idx="36">
                  <c:v>-59</c:v>
                </c:pt>
                <c:pt idx="37">
                  <c:v>35</c:v>
                </c:pt>
                <c:pt idx="38">
                  <c:v>37</c:v>
                </c:pt>
                <c:pt idx="39">
                  <c:v>-13</c:v>
                </c:pt>
                <c:pt idx="40">
                  <c:v>-101</c:v>
                </c:pt>
                <c:pt idx="41">
                  <c:v>77</c:v>
                </c:pt>
                <c:pt idx="42">
                  <c:v>-64</c:v>
                </c:pt>
                <c:pt idx="43">
                  <c:v>73</c:v>
                </c:pt>
                <c:pt idx="44">
                  <c:v>-6</c:v>
                </c:pt>
                <c:pt idx="45">
                  <c:v>-50</c:v>
                </c:pt>
                <c:pt idx="46">
                  <c:v>26</c:v>
                </c:pt>
                <c:pt idx="47">
                  <c:v>44</c:v>
                </c:pt>
                <c:pt idx="48">
                  <c:v>-120</c:v>
                </c:pt>
                <c:pt idx="49">
                  <c:v>76</c:v>
                </c:pt>
                <c:pt idx="50">
                  <c:v>17</c:v>
                </c:pt>
                <c:pt idx="51">
                  <c:v>-1</c:v>
                </c:pt>
                <c:pt idx="52">
                  <c:v>58</c:v>
                </c:pt>
                <c:pt idx="53">
                  <c:v>-64</c:v>
                </c:pt>
                <c:pt idx="54">
                  <c:v>-56</c:v>
                </c:pt>
                <c:pt idx="63">
                  <c:v>3</c:v>
                </c:pt>
                <c:pt idx="64">
                  <c:v>71</c:v>
                </c:pt>
                <c:pt idx="65">
                  <c:v>6</c:v>
                </c:pt>
                <c:pt idx="66">
                  <c:v>-9</c:v>
                </c:pt>
                <c:pt idx="67">
                  <c:v>35</c:v>
                </c:pt>
                <c:pt idx="68">
                  <c:v>-65</c:v>
                </c:pt>
                <c:pt idx="69">
                  <c:v>75</c:v>
                </c:pt>
                <c:pt idx="70">
                  <c:v>102</c:v>
                </c:pt>
                <c:pt idx="71">
                  <c:v>43</c:v>
                </c:pt>
                <c:pt idx="72">
                  <c:v>64</c:v>
                </c:pt>
                <c:pt idx="73">
                  <c:v>-29</c:v>
                </c:pt>
                <c:pt idx="74">
                  <c:v>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681984"/>
        <c:axId val="98683904"/>
      </c:lineChart>
      <c:catAx>
        <c:axId val="98681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lang="ru-RU"/>
            </a:pPr>
            <a:endParaRPr lang="ru-RU"/>
          </a:p>
        </c:txPr>
        <c:crossAx val="98683904"/>
        <c:crosses val="autoZero"/>
        <c:auto val="1"/>
        <c:lblAlgn val="ctr"/>
        <c:lblOffset val="100"/>
        <c:noMultiLvlLbl val="0"/>
      </c:catAx>
      <c:valAx>
        <c:axId val="98683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ru-RU"/>
            </a:pPr>
            <a:endParaRPr lang="ru-RU"/>
          </a:p>
        </c:txPr>
        <c:crossAx val="986819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lang="ru-RU"/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Round!$H$1</c:f>
              <c:strCache>
                <c:ptCount val="1"/>
                <c:pt idx="0">
                  <c:v>Middle, 0 cm</c:v>
                </c:pt>
              </c:strCache>
            </c:strRef>
          </c:tx>
          <c:spPr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pPr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92D050"/>
                </a:solidFill>
              </a:ln>
            </c:spPr>
          </c:marker>
          <c:val>
            <c:numRef>
              <c:f>Round!$H$2:$H$121</c:f>
              <c:numCache>
                <c:formatCode>General</c:formatCode>
                <c:ptCount val="119"/>
                <c:pt idx="6">
                  <c:v>-36</c:v>
                </c:pt>
                <c:pt idx="7">
                  <c:v>64</c:v>
                </c:pt>
                <c:pt idx="8">
                  <c:v>-91</c:v>
                </c:pt>
                <c:pt idx="9">
                  <c:v>144</c:v>
                </c:pt>
                <c:pt idx="10">
                  <c:v>-27</c:v>
                </c:pt>
                <c:pt idx="11">
                  <c:v>-18</c:v>
                </c:pt>
                <c:pt idx="12">
                  <c:v>-46</c:v>
                </c:pt>
                <c:pt idx="13">
                  <c:v>90</c:v>
                </c:pt>
                <c:pt idx="14">
                  <c:v>-53</c:v>
                </c:pt>
                <c:pt idx="15">
                  <c:v>97</c:v>
                </c:pt>
                <c:pt idx="16">
                  <c:v>-127</c:v>
                </c:pt>
                <c:pt idx="17">
                  <c:v>33</c:v>
                </c:pt>
                <c:pt idx="18">
                  <c:v>-11</c:v>
                </c:pt>
                <c:pt idx="19">
                  <c:v>8</c:v>
                </c:pt>
                <c:pt idx="20">
                  <c:v>18</c:v>
                </c:pt>
                <c:pt idx="21">
                  <c:v>1</c:v>
                </c:pt>
                <c:pt idx="22">
                  <c:v>-41</c:v>
                </c:pt>
                <c:pt idx="23">
                  <c:v>2</c:v>
                </c:pt>
                <c:pt idx="24">
                  <c:v>11</c:v>
                </c:pt>
                <c:pt idx="25">
                  <c:v>41</c:v>
                </c:pt>
                <c:pt idx="26">
                  <c:v>-15</c:v>
                </c:pt>
                <c:pt idx="27">
                  <c:v>4</c:v>
                </c:pt>
                <c:pt idx="28">
                  <c:v>-23</c:v>
                </c:pt>
                <c:pt idx="29">
                  <c:v>5</c:v>
                </c:pt>
                <c:pt idx="30">
                  <c:v>-8</c:v>
                </c:pt>
                <c:pt idx="31">
                  <c:v>59</c:v>
                </c:pt>
                <c:pt idx="32">
                  <c:v>-49</c:v>
                </c:pt>
                <c:pt idx="33">
                  <c:v>51</c:v>
                </c:pt>
                <c:pt idx="34">
                  <c:v>-43</c:v>
                </c:pt>
                <c:pt idx="35">
                  <c:v>39</c:v>
                </c:pt>
                <c:pt idx="36">
                  <c:v>-33</c:v>
                </c:pt>
                <c:pt idx="37">
                  <c:v>-38</c:v>
                </c:pt>
                <c:pt idx="38">
                  <c:v>72</c:v>
                </c:pt>
                <c:pt idx="39">
                  <c:v>0</c:v>
                </c:pt>
                <c:pt idx="40">
                  <c:v>-75</c:v>
                </c:pt>
                <c:pt idx="41">
                  <c:v>53</c:v>
                </c:pt>
                <c:pt idx="42">
                  <c:v>-56</c:v>
                </c:pt>
                <c:pt idx="43">
                  <c:v>47</c:v>
                </c:pt>
                <c:pt idx="44">
                  <c:v>-28</c:v>
                </c:pt>
                <c:pt idx="45">
                  <c:v>22</c:v>
                </c:pt>
                <c:pt idx="46">
                  <c:v>33</c:v>
                </c:pt>
                <c:pt idx="47">
                  <c:v>33</c:v>
                </c:pt>
                <c:pt idx="48">
                  <c:v>-166</c:v>
                </c:pt>
                <c:pt idx="49">
                  <c:v>121</c:v>
                </c:pt>
                <c:pt idx="50">
                  <c:v>-4</c:v>
                </c:pt>
                <c:pt idx="51">
                  <c:v>-38</c:v>
                </c:pt>
                <c:pt idx="52">
                  <c:v>73</c:v>
                </c:pt>
                <c:pt idx="53">
                  <c:v>-77</c:v>
                </c:pt>
                <c:pt idx="54">
                  <c:v>-19</c:v>
                </c:pt>
                <c:pt idx="63">
                  <c:v>13</c:v>
                </c:pt>
                <c:pt idx="64">
                  <c:v>8</c:v>
                </c:pt>
                <c:pt idx="65">
                  <c:v>33</c:v>
                </c:pt>
                <c:pt idx="66">
                  <c:v>-72</c:v>
                </c:pt>
                <c:pt idx="67">
                  <c:v>75</c:v>
                </c:pt>
                <c:pt idx="68">
                  <c:v>-108</c:v>
                </c:pt>
                <c:pt idx="69">
                  <c:v>66</c:v>
                </c:pt>
                <c:pt idx="70">
                  <c:v>-24</c:v>
                </c:pt>
                <c:pt idx="71">
                  <c:v>39</c:v>
                </c:pt>
                <c:pt idx="72">
                  <c:v>-22</c:v>
                </c:pt>
                <c:pt idx="73">
                  <c:v>24</c:v>
                </c:pt>
                <c:pt idx="74">
                  <c:v>-5</c:v>
                </c:pt>
                <c:pt idx="75">
                  <c:v>-7</c:v>
                </c:pt>
                <c:pt idx="76">
                  <c:v>-14</c:v>
                </c:pt>
                <c:pt idx="77">
                  <c:v>-12</c:v>
                </c:pt>
                <c:pt idx="78">
                  <c:v>7</c:v>
                </c:pt>
                <c:pt idx="79">
                  <c:v>-29</c:v>
                </c:pt>
                <c:pt idx="80">
                  <c:v>56</c:v>
                </c:pt>
                <c:pt idx="81">
                  <c:v>8</c:v>
                </c:pt>
                <c:pt idx="82">
                  <c:v>-60</c:v>
                </c:pt>
                <c:pt idx="83">
                  <c:v>42</c:v>
                </c:pt>
                <c:pt idx="84">
                  <c:v>-4</c:v>
                </c:pt>
                <c:pt idx="85">
                  <c:v>3</c:v>
                </c:pt>
                <c:pt idx="86">
                  <c:v>12</c:v>
                </c:pt>
                <c:pt idx="87">
                  <c:v>-17</c:v>
                </c:pt>
                <c:pt idx="88">
                  <c:v>-26</c:v>
                </c:pt>
                <c:pt idx="89">
                  <c:v>26</c:v>
                </c:pt>
                <c:pt idx="90">
                  <c:v>-4</c:v>
                </c:pt>
                <c:pt idx="91">
                  <c:v>-13</c:v>
                </c:pt>
                <c:pt idx="92">
                  <c:v>-44</c:v>
                </c:pt>
                <c:pt idx="93">
                  <c:v>61</c:v>
                </c:pt>
                <c:pt idx="94">
                  <c:v>13</c:v>
                </c:pt>
                <c:pt idx="95">
                  <c:v>-99</c:v>
                </c:pt>
                <c:pt idx="96">
                  <c:v>66</c:v>
                </c:pt>
                <c:pt idx="97">
                  <c:v>-7</c:v>
                </c:pt>
                <c:pt idx="98">
                  <c:v>-44</c:v>
                </c:pt>
                <c:pt idx="99">
                  <c:v>63</c:v>
                </c:pt>
                <c:pt idx="100">
                  <c:v>43</c:v>
                </c:pt>
                <c:pt idx="101">
                  <c:v>-38</c:v>
                </c:pt>
                <c:pt idx="102">
                  <c:v>-62</c:v>
                </c:pt>
                <c:pt idx="103">
                  <c:v>45</c:v>
                </c:pt>
                <c:pt idx="104">
                  <c:v>15</c:v>
                </c:pt>
                <c:pt idx="105">
                  <c:v>-28</c:v>
                </c:pt>
                <c:pt idx="106">
                  <c:v>-22</c:v>
                </c:pt>
                <c:pt idx="107">
                  <c:v>65</c:v>
                </c:pt>
                <c:pt idx="108">
                  <c:v>-9</c:v>
                </c:pt>
                <c:pt idx="109">
                  <c:v>4</c:v>
                </c:pt>
                <c:pt idx="110">
                  <c:v>-22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688384"/>
        <c:axId val="99099008"/>
      </c:lineChart>
      <c:catAx>
        <c:axId val="98688384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/>
          <a:lstStyle/>
          <a:p>
            <a:pPr>
              <a:defRPr lang="ru-RU"/>
            </a:pPr>
            <a:endParaRPr lang="ru-RU"/>
          </a:p>
        </c:txPr>
        <c:crossAx val="99099008"/>
        <c:crosses val="autoZero"/>
        <c:auto val="1"/>
        <c:lblAlgn val="ctr"/>
        <c:lblOffset val="100"/>
        <c:noMultiLvlLbl val="0"/>
      </c:catAx>
      <c:valAx>
        <c:axId val="99099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ru-RU"/>
            </a:pPr>
            <a:endParaRPr lang="ru-RU"/>
          </a:p>
        </c:txPr>
        <c:crossAx val="986883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lang="ru-RU"/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Round!$M$1</c:f>
              <c:strCache>
                <c:ptCount val="1"/>
                <c:pt idx="0">
                  <c:v>Top, 85 cm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val>
            <c:numRef>
              <c:f>Round!$M$2:$M$121</c:f>
              <c:numCache>
                <c:formatCode>General</c:formatCode>
                <c:ptCount val="119"/>
                <c:pt idx="30">
                  <c:v>-10</c:v>
                </c:pt>
                <c:pt idx="31">
                  <c:v>20</c:v>
                </c:pt>
                <c:pt idx="32">
                  <c:v>-18</c:v>
                </c:pt>
                <c:pt idx="33">
                  <c:v>29</c:v>
                </c:pt>
                <c:pt idx="34">
                  <c:v>-41</c:v>
                </c:pt>
                <c:pt idx="35">
                  <c:v>75</c:v>
                </c:pt>
                <c:pt idx="36">
                  <c:v>-3</c:v>
                </c:pt>
                <c:pt idx="37">
                  <c:v>-103</c:v>
                </c:pt>
                <c:pt idx="38">
                  <c:v>110</c:v>
                </c:pt>
                <c:pt idx="39">
                  <c:v>7</c:v>
                </c:pt>
                <c:pt idx="40">
                  <c:v>-65</c:v>
                </c:pt>
                <c:pt idx="41">
                  <c:v>33</c:v>
                </c:pt>
                <c:pt idx="42">
                  <c:v>-46</c:v>
                </c:pt>
                <c:pt idx="43">
                  <c:v>29</c:v>
                </c:pt>
                <c:pt idx="44">
                  <c:v>-50</c:v>
                </c:pt>
                <c:pt idx="45">
                  <c:v>78</c:v>
                </c:pt>
                <c:pt idx="46">
                  <c:v>36</c:v>
                </c:pt>
                <c:pt idx="47">
                  <c:v>19</c:v>
                </c:pt>
                <c:pt idx="48">
                  <c:v>-191</c:v>
                </c:pt>
                <c:pt idx="49">
                  <c:v>145</c:v>
                </c:pt>
                <c:pt idx="50">
                  <c:v>-13</c:v>
                </c:pt>
                <c:pt idx="51">
                  <c:v>-59</c:v>
                </c:pt>
                <c:pt idx="52">
                  <c:v>76</c:v>
                </c:pt>
                <c:pt idx="53">
                  <c:v>-84</c:v>
                </c:pt>
                <c:pt idx="54">
                  <c:v>10</c:v>
                </c:pt>
                <c:pt idx="63">
                  <c:v>28</c:v>
                </c:pt>
                <c:pt idx="64">
                  <c:v>-43</c:v>
                </c:pt>
                <c:pt idx="65">
                  <c:v>65</c:v>
                </c:pt>
                <c:pt idx="66">
                  <c:v>-118</c:v>
                </c:pt>
                <c:pt idx="67">
                  <c:v>122</c:v>
                </c:pt>
                <c:pt idx="68">
                  <c:v>-107</c:v>
                </c:pt>
                <c:pt idx="69">
                  <c:v>58</c:v>
                </c:pt>
                <c:pt idx="70">
                  <c:v>-57</c:v>
                </c:pt>
                <c:pt idx="71">
                  <c:v>98</c:v>
                </c:pt>
                <c:pt idx="72">
                  <c:v>-75</c:v>
                </c:pt>
                <c:pt idx="73">
                  <c:v>75</c:v>
                </c:pt>
                <c:pt idx="74">
                  <c:v>-53</c:v>
                </c:pt>
                <c:pt idx="75">
                  <c:v>57</c:v>
                </c:pt>
                <c:pt idx="76">
                  <c:v>-59</c:v>
                </c:pt>
                <c:pt idx="77">
                  <c:v>31</c:v>
                </c:pt>
                <c:pt idx="78">
                  <c:v>-16</c:v>
                </c:pt>
                <c:pt idx="79">
                  <c:v>-15</c:v>
                </c:pt>
                <c:pt idx="80">
                  <c:v>16</c:v>
                </c:pt>
                <c:pt idx="81">
                  <c:v>72</c:v>
                </c:pt>
                <c:pt idx="82">
                  <c:v>-105</c:v>
                </c:pt>
                <c:pt idx="83">
                  <c:v>72</c:v>
                </c:pt>
                <c:pt idx="84">
                  <c:v>-48</c:v>
                </c:pt>
                <c:pt idx="85">
                  <c:v>50</c:v>
                </c:pt>
                <c:pt idx="86">
                  <c:v>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110272"/>
        <c:axId val="99132928"/>
      </c:lineChart>
      <c:catAx>
        <c:axId val="99110272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/>
          <a:lstStyle/>
          <a:p>
            <a:pPr>
              <a:defRPr lang="ru-RU"/>
            </a:pPr>
            <a:endParaRPr lang="ru-RU"/>
          </a:p>
        </c:txPr>
        <c:crossAx val="99132928"/>
        <c:crosses val="autoZero"/>
        <c:auto val="1"/>
        <c:lblAlgn val="ctr"/>
        <c:lblOffset val="100"/>
        <c:noMultiLvlLbl val="0"/>
      </c:catAx>
      <c:valAx>
        <c:axId val="99132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ru-RU"/>
            </a:pPr>
            <a:endParaRPr lang="ru-RU"/>
          </a:p>
        </c:txPr>
        <c:crossAx val="991102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0.62114</cdr:x>
      <cdr:y>0.15477</cdr:y>
    </cdr:from>
    <cdr:to>
      <cdr:x>0.96213</cdr:x>
      <cdr:y>0.97429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50686" y="421946"/>
          <a:ext cx="1235576" cy="22341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 smtClean="0">
            <a:solidFill>
              <a:srgbClr val="00B050"/>
            </a:solidFill>
          </a:endParaRPr>
        </a:p>
        <a:p xmlns:a="http://schemas.openxmlformats.org/drawingml/2006/main">
          <a:r>
            <a:rPr lang="en-US" sz="1400" b="1" dirty="0" smtClean="0">
              <a:solidFill>
                <a:srgbClr val="00B050"/>
              </a:solidFill>
            </a:rPr>
            <a:t>M =         7 </a:t>
          </a:r>
          <a:r>
            <a:rPr lang="en-US" sz="1400" b="1" dirty="0" smtClean="0">
              <a:solidFill>
                <a:srgbClr val="00B050"/>
              </a:solidFill>
              <a:latin typeface="Symbol" panose="05050102010706020507" pitchFamily="18" charset="2"/>
            </a:rPr>
            <a:t>m</a:t>
          </a:r>
          <a:r>
            <a:rPr lang="en-US" sz="1400" b="1" dirty="0" smtClean="0">
              <a:solidFill>
                <a:srgbClr val="00B050"/>
              </a:solidFill>
            </a:rPr>
            <a:t>m</a:t>
          </a:r>
        </a:p>
        <a:p xmlns:a="http://schemas.openxmlformats.org/drawingml/2006/main">
          <a:r>
            <a:rPr lang="en-US" sz="1400" b="1" dirty="0" smtClean="0">
              <a:solidFill>
                <a:srgbClr val="00B050"/>
              </a:solidFill>
            </a:rPr>
            <a:t>RMS = 57 </a:t>
          </a:r>
          <a:r>
            <a:rPr lang="en-US" sz="1400" b="1" dirty="0" smtClean="0">
              <a:solidFill>
                <a:srgbClr val="00B050"/>
              </a:solidFill>
              <a:latin typeface="Symbol" panose="05050102010706020507" pitchFamily="18" charset="2"/>
            </a:rPr>
            <a:t>m</a:t>
          </a:r>
          <a:r>
            <a:rPr lang="en-US" sz="1400" b="1" dirty="0" smtClean="0">
              <a:solidFill>
                <a:srgbClr val="00B050"/>
              </a:solidFill>
            </a:rPr>
            <a:t>m</a:t>
          </a:r>
        </a:p>
        <a:p xmlns:a="http://schemas.openxmlformats.org/drawingml/2006/main">
          <a:endParaRPr lang="en-US" sz="1400" b="1" dirty="0">
            <a:solidFill>
              <a:srgbClr val="00B050"/>
            </a:solidFill>
          </a:endParaRPr>
        </a:p>
        <a:p xmlns:a="http://schemas.openxmlformats.org/drawingml/2006/main">
          <a:endParaRPr lang="en-US" sz="800" b="1" dirty="0" smtClean="0">
            <a:solidFill>
              <a:srgbClr val="00B050"/>
            </a:solidFill>
          </a:endParaRPr>
        </a:p>
        <a:p xmlns:a="http://schemas.openxmlformats.org/drawingml/2006/main">
          <a:r>
            <a: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M =       -1 </a:t>
          </a:r>
          <a:r>
            <a: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Symbol" panose="05050102010706020507" pitchFamily="18" charset="2"/>
            </a:rPr>
            <a:t>m</a:t>
          </a:r>
          <a:r>
            <a: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m</a:t>
          </a:r>
        </a:p>
        <a:p xmlns:a="http://schemas.openxmlformats.org/drawingml/2006/main">
          <a:r>
            <a: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RMS = 5</a:t>
          </a:r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0</a:t>
          </a:r>
          <a:r>
            <a: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Symbol" panose="05050102010706020507" pitchFamily="18" charset="2"/>
            </a:rPr>
            <a:t>m</a:t>
          </a:r>
          <a:r>
            <a: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m</a:t>
          </a:r>
          <a:endParaRPr lang="ru-RU" sz="1400" b="1" dirty="0" smtClean="0">
            <a:solidFill>
              <a:schemeClr val="tx1">
                <a:lumMod val="95000"/>
                <a:lumOff val="5000"/>
              </a:schemeClr>
            </a:solidFill>
          </a:endParaRPr>
        </a:p>
        <a:p xmlns:a="http://schemas.openxmlformats.org/drawingml/2006/main">
          <a:endParaRPr lang="en-US" sz="1800" b="1" dirty="0">
            <a:solidFill>
              <a:srgbClr val="00B050"/>
            </a:solidFill>
          </a:endParaRPr>
        </a:p>
        <a:p xmlns:a="http://schemas.openxmlformats.org/drawingml/2006/main">
          <a:r>
            <a:rPr lang="en-US" sz="1400" b="1" dirty="0" smtClean="0">
              <a:solidFill>
                <a:srgbClr val="FF0000"/>
              </a:solidFill>
            </a:rPr>
            <a:t>M =        1 </a:t>
          </a:r>
          <a:r>
            <a:rPr lang="en-US" sz="1400" b="1" dirty="0" smtClean="0">
              <a:solidFill>
                <a:srgbClr val="FF0000"/>
              </a:solidFill>
              <a:latin typeface="Symbol" panose="05050102010706020507" pitchFamily="18" charset="2"/>
            </a:rPr>
            <a:t>m</a:t>
          </a:r>
          <a:r>
            <a:rPr lang="en-US" sz="1400" b="1" dirty="0" smtClean="0">
              <a:solidFill>
                <a:srgbClr val="FF0000"/>
              </a:solidFill>
            </a:rPr>
            <a:t>m</a:t>
          </a:r>
        </a:p>
        <a:p xmlns:a="http://schemas.openxmlformats.org/drawingml/2006/main">
          <a:r>
            <a:rPr lang="en-US" sz="1400" b="1" dirty="0" smtClean="0">
              <a:solidFill>
                <a:srgbClr val="FF0000"/>
              </a:solidFill>
            </a:rPr>
            <a:t>RMS = 70 </a:t>
          </a:r>
          <a:r>
            <a:rPr lang="en-US" sz="1400" b="1" dirty="0" smtClean="0">
              <a:solidFill>
                <a:srgbClr val="FF0000"/>
              </a:solidFill>
              <a:latin typeface="Symbol" panose="05050102010706020507" pitchFamily="18" charset="2"/>
            </a:rPr>
            <a:t>m</a:t>
          </a:r>
          <a:r>
            <a:rPr lang="en-US" sz="1400" b="1" dirty="0" smtClean="0">
              <a:solidFill>
                <a:srgbClr val="FF0000"/>
              </a:solidFill>
            </a:rPr>
            <a:t>m</a:t>
          </a:r>
          <a:endParaRPr lang="ru-RU" sz="1400" b="1" dirty="0" smtClean="0">
            <a:solidFill>
              <a:srgbClr val="FF0000"/>
            </a:solidFill>
          </a:endParaRPr>
        </a:p>
        <a:p xmlns:a="http://schemas.openxmlformats.org/drawingml/2006/main">
          <a:endParaRPr lang="ru-RU" sz="1400" b="1" dirty="0">
            <a:solidFill>
              <a:srgbClr val="00B05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AC8AC-22EB-A447-81D8-86A4DB039B8A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BCEB5-0675-694E-A735-44B6F93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024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35D52-2CD5-9248-AC99-1E877F695692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B2756-151E-3546-910A-9A53A0A14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950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B2756-151E-3546-910A-9A53A0A14E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32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dirty="0" smtClean="0"/>
              <a:t>15.06.2015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dirty="0" smtClean="0"/>
              <a:t>PAC on PP, </a:t>
            </a:r>
            <a:r>
              <a:rPr lang="en-US" dirty="0" err="1" smtClean="0"/>
              <a:t>Yu.Potrebenikov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r>
              <a:rPr lang="en-US" dirty="0" smtClean="0"/>
              <a:t>/40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32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11" Type="http://schemas.openxmlformats.org/officeDocument/2006/relationships/image" Target="../media/image46.jpeg"/><Relationship Id="rId5" Type="http://schemas.openxmlformats.org/officeDocument/2006/relationships/oleObject" Target="???" TargetMode="External"/><Relationship Id="rId15" Type="http://schemas.openxmlformats.org/officeDocument/2006/relationships/image" Target="../media/image48.jpeg"/><Relationship Id="rId10" Type="http://schemas.openxmlformats.org/officeDocument/2006/relationships/image" Target="../media/image45.jpeg"/><Relationship Id="rId4" Type="http://schemas.openxmlformats.org/officeDocument/2006/relationships/image" Target="../media/image41.jpeg"/><Relationship Id="rId9" Type="http://schemas.openxmlformats.org/officeDocument/2006/relationships/image" Target="../media/image44.jpeg"/><Relationship Id="rId14" Type="http://schemas.openxmlformats.org/officeDocument/2006/relationships/image" Target="../media/image4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.jpeg"/><Relationship Id="rId7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1.jpeg"/><Relationship Id="rId9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1.jpeg"/><Relationship Id="rId7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.docx"/><Relationship Id="rId3" Type="http://schemas.openxmlformats.org/officeDocument/2006/relationships/image" Target="../media/image2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41.jpe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3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2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41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9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67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41.jpeg"/><Relationship Id="rId7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2.jpeg"/><Relationship Id="rId7" Type="http://schemas.openxmlformats.org/officeDocument/2006/relationships/image" Target="../media/image90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png"/><Relationship Id="rId5" Type="http://schemas.openxmlformats.org/officeDocument/2006/relationships/image" Target="../media/image88.jpeg"/><Relationship Id="rId10" Type="http://schemas.openxmlformats.org/officeDocument/2006/relationships/image" Target="../media/image93.png"/><Relationship Id="rId4" Type="http://schemas.openxmlformats.org/officeDocument/2006/relationships/image" Target="../media/image41.jpeg"/><Relationship Id="rId9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41.jpeg"/><Relationship Id="rId7" Type="http://schemas.openxmlformats.org/officeDocument/2006/relationships/image" Target="../media/image9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41.jpeg"/><Relationship Id="rId7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41.jpeg"/><Relationship Id="rId7" Type="http://schemas.openxmlformats.org/officeDocument/2006/relationships/image" Target="../media/image1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emf"/><Relationship Id="rId5" Type="http://schemas.openxmlformats.org/officeDocument/2006/relationships/image" Target="../media/image12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jpeg"/><Relationship Id="rId7" Type="http://schemas.openxmlformats.org/officeDocument/2006/relationships/image" Target="../media/image21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wm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/>
          <p:cNvSpPr txBox="1">
            <a:spLocks/>
          </p:cNvSpPr>
          <p:nvPr/>
        </p:nvSpPr>
        <p:spPr>
          <a:xfrm>
            <a:off x="127000" y="582789"/>
            <a:ext cx="8902699" cy="1233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baseline="-25000" dirty="0">
                <a:solidFill>
                  <a:srgbClr val="000090"/>
                </a:solidFill>
              </a:rPr>
              <a:t>«Разработка и создание газонаполненных детекторов на основе </a:t>
            </a:r>
            <a:r>
              <a:rPr lang="ru-RU" sz="3600" b="1" baseline="-25000" dirty="0" err="1">
                <a:solidFill>
                  <a:srgbClr val="000090"/>
                </a:solidFill>
              </a:rPr>
              <a:t>строу</a:t>
            </a:r>
            <a:r>
              <a:rPr lang="ru-RU" sz="3600" b="1" baseline="-25000" dirty="0">
                <a:solidFill>
                  <a:srgbClr val="000090"/>
                </a:solidFill>
              </a:rPr>
              <a:t>-трубок нового типа для работы в вакууме в трековом спектрометре установки </a:t>
            </a:r>
            <a:r>
              <a:rPr lang="en-US" sz="3600" b="1" baseline="-25000" dirty="0">
                <a:solidFill>
                  <a:srgbClr val="000090"/>
                </a:solidFill>
              </a:rPr>
              <a:t>NA62</a:t>
            </a:r>
            <a:r>
              <a:rPr lang="ru-RU" sz="3600" b="1" baseline="-25000" dirty="0" smtClean="0">
                <a:solidFill>
                  <a:srgbClr val="000090"/>
                </a:solidFill>
              </a:rPr>
              <a:t>»</a:t>
            </a:r>
            <a:endParaRPr lang="ru-RU" sz="2400" b="1" baseline="-25000" dirty="0">
              <a:ln w="1270" cmpd="sng">
                <a:solidFill>
                  <a:schemeClr val="bg1"/>
                </a:solidFill>
                <a:prstDash val="solid"/>
              </a:ln>
              <a:solidFill>
                <a:srgbClr val="000090"/>
              </a:solidFill>
              <a:effectLst>
                <a:glow rad="25400">
                  <a:srgbClr val="000090">
                    <a:alpha val="75000"/>
                  </a:srgbClr>
                </a:glow>
              </a:effectLst>
              <a:latin typeface="+mn-lt"/>
            </a:endParaRPr>
          </a:p>
        </p:txBody>
      </p:sp>
      <p:pic>
        <p:nvPicPr>
          <p:cNvPr id="27" name="Picture 7" descr="na62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6169" y="36666"/>
            <a:ext cx="1394019" cy="484034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55128" y="0"/>
            <a:ext cx="1738927" cy="769741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K</a:t>
            </a:r>
            <a:r>
              <a:rPr lang="en-US" sz="2800" b="1" i="1" baseline="30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+</a:t>
            </a:r>
            <a:r>
              <a:rPr lang="en-US" sz="28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smtClean="0">
                <a:solidFill>
                  <a:schemeClr val="bg1"/>
                </a:solidFill>
                <a:latin typeface="Times New Roman"/>
                <a:cs typeface="Times New Roman"/>
                <a:sym typeface="Wingdings"/>
              </a:rPr>
              <a:t> π</a:t>
            </a:r>
            <a:r>
              <a:rPr lang="en-US" sz="2800" b="1" i="1" baseline="30000" dirty="0" smtClean="0">
                <a:solidFill>
                  <a:schemeClr val="bg1"/>
                </a:solidFill>
                <a:latin typeface="Times New Roman"/>
                <a:cs typeface="Times New Roman"/>
                <a:sym typeface="Wingdings"/>
              </a:rPr>
              <a:t>+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/>
                <a:cs typeface="Times New Roman"/>
                <a:sym typeface="Wingdings"/>
              </a:rPr>
              <a:t>νν</a:t>
            </a:r>
            <a:endParaRPr lang="en-US" sz="28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0765" y="2806975"/>
            <a:ext cx="50757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00FF"/>
                </a:solidFill>
                <a:latin typeface="Comic Sans MS"/>
                <a:cs typeface="Comic Sans MS"/>
              </a:rPr>
              <a:t>Глонти </a:t>
            </a:r>
            <a:r>
              <a:rPr lang="ru-RU" dirty="0">
                <a:solidFill>
                  <a:srgbClr val="0000FF"/>
                </a:solidFill>
                <a:latin typeface="Comic Sans MS"/>
                <a:cs typeface="Comic Sans MS"/>
              </a:rPr>
              <a:t>Л.Н</a:t>
            </a:r>
            <a:r>
              <a:rPr lang="ru-RU" dirty="0" smtClean="0">
                <a:solidFill>
                  <a:srgbClr val="0000FF"/>
                </a:solidFill>
                <a:latin typeface="Comic Sans MS"/>
                <a:cs typeface="Comic Sans MS"/>
              </a:rPr>
              <a:t>.</a:t>
            </a:r>
            <a:endParaRPr lang="ru-RU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lvl="0"/>
            <a:r>
              <a:rPr lang="ru-RU" dirty="0" smtClean="0">
                <a:solidFill>
                  <a:srgbClr val="0000FF"/>
                </a:solidFill>
                <a:latin typeface="Comic Sans MS"/>
                <a:cs typeface="Comic Sans MS"/>
              </a:rPr>
              <a:t>Даниелссон </a:t>
            </a:r>
            <a:r>
              <a:rPr lang="ru-RU" dirty="0">
                <a:solidFill>
                  <a:srgbClr val="0000FF"/>
                </a:solidFill>
                <a:latin typeface="Comic Sans MS"/>
                <a:cs typeface="Comic Sans MS"/>
              </a:rPr>
              <a:t>Х</a:t>
            </a:r>
            <a:r>
              <a:rPr lang="ru-RU" dirty="0" smtClean="0">
                <a:solidFill>
                  <a:srgbClr val="0000FF"/>
                </a:solidFill>
                <a:latin typeface="Comic Sans MS"/>
                <a:cs typeface="Comic Sans MS"/>
              </a:rPr>
              <a:t>. (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H.Danielsson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endParaRPr lang="ru-RU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lvl="0"/>
            <a:r>
              <a:rPr lang="ru-RU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Еник</a:t>
            </a:r>
            <a:r>
              <a:rPr lang="ru-RU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ru-RU" dirty="0">
                <a:solidFill>
                  <a:srgbClr val="0000FF"/>
                </a:solidFill>
                <a:latin typeface="Comic Sans MS"/>
                <a:cs typeface="Comic Sans MS"/>
              </a:rPr>
              <a:t>Т.Л</a:t>
            </a:r>
            <a:r>
              <a:rPr lang="ru-RU" dirty="0" smtClean="0">
                <a:solidFill>
                  <a:srgbClr val="0000FF"/>
                </a:solidFill>
                <a:latin typeface="Comic Sans MS"/>
                <a:cs typeface="Comic Sans MS"/>
              </a:rPr>
              <a:t>.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lvl="0"/>
            <a:r>
              <a:rPr lang="ru-RU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Кекелидзе</a:t>
            </a:r>
            <a:r>
              <a:rPr lang="ru-RU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ru-RU" dirty="0">
                <a:solidFill>
                  <a:srgbClr val="0000FF"/>
                </a:solidFill>
                <a:latin typeface="Comic Sans MS"/>
                <a:cs typeface="Comic Sans MS"/>
              </a:rPr>
              <a:t>В.Д., </a:t>
            </a:r>
          </a:p>
          <a:p>
            <a:pPr lvl="0"/>
            <a:r>
              <a:rPr lang="ru-RU" dirty="0" smtClean="0">
                <a:solidFill>
                  <a:srgbClr val="0000FF"/>
                </a:solidFill>
                <a:latin typeface="Comic Sans MS"/>
                <a:cs typeface="Comic Sans MS"/>
              </a:rPr>
              <a:t>Колесников </a:t>
            </a:r>
            <a:r>
              <a:rPr lang="ru-RU" dirty="0">
                <a:solidFill>
                  <a:srgbClr val="0000FF"/>
                </a:solidFill>
                <a:latin typeface="Comic Sans MS"/>
                <a:cs typeface="Comic Sans MS"/>
              </a:rPr>
              <a:t>А.О.</a:t>
            </a:r>
          </a:p>
          <a:p>
            <a:pPr lvl="0"/>
            <a:r>
              <a:rPr lang="ru-RU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Мадигожин</a:t>
            </a:r>
            <a:r>
              <a:rPr lang="ru-RU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ru-RU" dirty="0">
                <a:solidFill>
                  <a:srgbClr val="0000FF"/>
                </a:solidFill>
                <a:latin typeface="Comic Sans MS"/>
                <a:cs typeface="Comic Sans MS"/>
              </a:rPr>
              <a:t>Д.Т., </a:t>
            </a:r>
          </a:p>
          <a:p>
            <a:pPr lvl="0"/>
            <a:r>
              <a:rPr lang="ru-RU" dirty="0">
                <a:solidFill>
                  <a:srgbClr val="0000FF"/>
                </a:solidFill>
                <a:latin typeface="Comic Sans MS"/>
                <a:cs typeface="Comic Sans MS"/>
              </a:rPr>
              <a:t>Мовчан С.А.,</a:t>
            </a:r>
          </a:p>
          <a:p>
            <a:pPr lvl="0"/>
            <a:r>
              <a:rPr lang="ru-RU" dirty="0" err="1">
                <a:solidFill>
                  <a:srgbClr val="0000FF"/>
                </a:solidFill>
                <a:latin typeface="Comic Sans MS"/>
                <a:cs typeface="Comic Sans MS"/>
              </a:rPr>
              <a:t>Потребеников</a:t>
            </a:r>
            <a:r>
              <a:rPr lang="ru-RU" dirty="0">
                <a:solidFill>
                  <a:srgbClr val="0000FF"/>
                </a:solidFill>
                <a:latin typeface="Comic Sans MS"/>
                <a:cs typeface="Comic Sans MS"/>
              </a:rPr>
              <a:t> Ю.К.</a:t>
            </a:r>
          </a:p>
          <a:p>
            <a:pPr lvl="0"/>
            <a:r>
              <a:rPr lang="ru-RU" dirty="0">
                <a:solidFill>
                  <a:srgbClr val="0000FF"/>
                </a:solidFill>
                <a:latin typeface="Comic Sans MS"/>
                <a:cs typeface="Comic Sans MS"/>
              </a:rPr>
              <a:t>Самсонов В.А.</a:t>
            </a:r>
            <a:r>
              <a:rPr lang="ru-RU" dirty="0" smtClean="0">
                <a:solidFill>
                  <a:srgbClr val="0000FF"/>
                </a:solidFill>
                <a:latin typeface="Comic Sans MS"/>
                <a:cs typeface="Comic Sans MS"/>
              </a:rPr>
              <a:t>,</a:t>
            </a:r>
            <a:endParaRPr lang="ru-RU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lvl="0"/>
            <a:r>
              <a:rPr lang="ru-RU" dirty="0" err="1">
                <a:solidFill>
                  <a:srgbClr val="0000FF"/>
                </a:solidFill>
                <a:latin typeface="Comic Sans MS"/>
                <a:cs typeface="Comic Sans MS"/>
              </a:rPr>
              <a:t>Шкаровский</a:t>
            </a:r>
            <a:r>
              <a:rPr lang="ru-RU" dirty="0">
                <a:solidFill>
                  <a:srgbClr val="0000FF"/>
                </a:solidFill>
                <a:latin typeface="Comic Sans MS"/>
                <a:cs typeface="Comic Sans MS"/>
              </a:rPr>
              <a:t> С.Н.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4100" y="2222500"/>
            <a:ext cx="1351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90"/>
                </a:solidFill>
                <a:latin typeface="Comic Sans MS"/>
                <a:cs typeface="Comic Sans MS"/>
              </a:rPr>
              <a:t>Тема 1096</a:t>
            </a:r>
            <a:endParaRPr lang="en-US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115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79500" y="0"/>
            <a:ext cx="75438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Test run 2008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773113"/>
            <a:ext cx="467042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801688"/>
            <a:ext cx="316547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814388" y="3133725"/>
            <a:ext cx="37583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Comic Sans MS" charset="0"/>
                <a:cs typeface="Arial" charset="0"/>
              </a:rPr>
              <a:t>Non-inflammable gas mixture:</a:t>
            </a:r>
          </a:p>
          <a:p>
            <a:r>
              <a:rPr lang="en-US" sz="1800" dirty="0">
                <a:solidFill>
                  <a:schemeClr val="tx1"/>
                </a:solidFill>
                <a:cs typeface="Arial" charset="0"/>
              </a:rPr>
              <a:t>CO</a:t>
            </a:r>
            <a:r>
              <a:rPr lang="en-US" sz="1800" baseline="-25000" dirty="0">
                <a:solidFill>
                  <a:schemeClr val="tx1"/>
                </a:solidFill>
                <a:cs typeface="Arial" charset="0"/>
              </a:rPr>
              <a:t>2</a:t>
            </a:r>
            <a:r>
              <a:rPr lang="en-US" sz="1800" dirty="0">
                <a:solidFill>
                  <a:schemeClr val="tx1"/>
                </a:solidFill>
                <a:cs typeface="Arial" charset="0"/>
              </a:rPr>
              <a:t>+isoC</a:t>
            </a:r>
            <a:r>
              <a:rPr lang="en-US" sz="1800" baseline="-25000" dirty="0">
                <a:solidFill>
                  <a:schemeClr val="tx1"/>
                </a:solidFill>
                <a:cs typeface="Arial" charset="0"/>
              </a:rPr>
              <a:t>4</a:t>
            </a:r>
            <a:r>
              <a:rPr lang="en-US" sz="1800" dirty="0">
                <a:solidFill>
                  <a:schemeClr val="tx1"/>
                </a:solidFill>
                <a:cs typeface="Arial" charset="0"/>
              </a:rPr>
              <a:t>H</a:t>
            </a:r>
            <a:r>
              <a:rPr lang="en-US" sz="1800" baseline="-25000" dirty="0">
                <a:solidFill>
                  <a:schemeClr val="tx1"/>
                </a:solidFill>
                <a:cs typeface="Arial" charset="0"/>
              </a:rPr>
              <a:t>10</a:t>
            </a:r>
            <a:r>
              <a:rPr lang="en-US" sz="1800" dirty="0">
                <a:solidFill>
                  <a:schemeClr val="tx1"/>
                </a:solidFill>
                <a:cs typeface="Arial" charset="0"/>
              </a:rPr>
              <a:t>+CF</a:t>
            </a:r>
            <a:r>
              <a:rPr lang="en-US" sz="1800" baseline="-25000" dirty="0">
                <a:solidFill>
                  <a:schemeClr val="tx1"/>
                </a:solidFill>
                <a:cs typeface="Arial" charset="0"/>
              </a:rPr>
              <a:t>4</a:t>
            </a:r>
            <a:r>
              <a:rPr lang="en-US" sz="20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2000" dirty="0">
                <a:latin typeface="Comic Sans MS" charset="0"/>
                <a:cs typeface="Arial" charset="0"/>
              </a:rPr>
              <a:t>(82%:5%:13%) </a:t>
            </a:r>
            <a:endParaRPr lang="ru-RU" sz="2000" dirty="0">
              <a:latin typeface="Comic Sans MS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67313" y="3006725"/>
            <a:ext cx="3976687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00090"/>
                </a:solidFill>
                <a:latin typeface="Comic Sans MS" charset="0"/>
                <a:cs typeface="Arial" charset="0"/>
              </a:rPr>
              <a:t>Burst - </a:t>
            </a:r>
            <a:r>
              <a:rPr lang="en-US" sz="1800" dirty="0">
                <a:latin typeface="Comic Sans MS" charset="0"/>
                <a:cs typeface="Arial" charset="0"/>
              </a:rPr>
              <a:t>43.0</a:t>
            </a:r>
            <a:r>
              <a:rPr lang="en-US" sz="1800" dirty="0">
                <a:solidFill>
                  <a:srgbClr val="000090"/>
                </a:solidFill>
                <a:latin typeface="Comic Sans MS" charset="0"/>
                <a:cs typeface="Arial" charset="0"/>
              </a:rPr>
              <a:t>/4.8 s</a:t>
            </a:r>
          </a:p>
          <a:p>
            <a:r>
              <a:rPr lang="en-US" sz="1800" dirty="0">
                <a:solidFill>
                  <a:srgbClr val="000090"/>
                </a:solidFill>
                <a:latin typeface="Comic Sans MS" charset="0"/>
                <a:cs typeface="Arial" charset="0"/>
              </a:rPr>
              <a:t>TDC resolution </a:t>
            </a:r>
            <a:r>
              <a:rPr lang="en-US" sz="1800" dirty="0">
                <a:solidFill>
                  <a:srgbClr val="F2F2F2"/>
                </a:solidFill>
                <a:latin typeface="Comic Sans MS" charset="0"/>
                <a:cs typeface="Arial" charset="0"/>
              </a:rPr>
              <a:t>– </a:t>
            </a:r>
            <a:r>
              <a:rPr lang="en-US" sz="1800" dirty="0">
                <a:latin typeface="Comic Sans MS" charset="0"/>
                <a:cs typeface="Arial" charset="0"/>
              </a:rPr>
              <a:t>195.3</a:t>
            </a:r>
            <a:r>
              <a:rPr lang="en-US" sz="1800" dirty="0">
                <a:solidFill>
                  <a:srgbClr val="F2F2F2"/>
                </a:solidFill>
                <a:latin typeface="Comic Sans MS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000090"/>
                </a:solidFill>
                <a:latin typeface="Comic Sans MS" charset="0"/>
                <a:cs typeface="Arial" charset="0"/>
              </a:rPr>
              <a:t>ps</a:t>
            </a:r>
            <a:endParaRPr lang="en-US" sz="1800" dirty="0">
              <a:solidFill>
                <a:srgbClr val="000090"/>
              </a:solidFill>
              <a:latin typeface="Comic Sans MS" charset="0"/>
              <a:cs typeface="Arial" charset="0"/>
            </a:endParaRPr>
          </a:p>
          <a:p>
            <a:r>
              <a:rPr lang="en-US" sz="1800" dirty="0">
                <a:latin typeface="Comic Sans MS" charset="0"/>
                <a:cs typeface="Arial" charset="0"/>
              </a:rPr>
              <a:t>CARIOCA</a:t>
            </a:r>
            <a:r>
              <a:rPr lang="en-US" sz="1800" dirty="0">
                <a:solidFill>
                  <a:srgbClr val="FFFF00"/>
                </a:solidFill>
                <a:latin typeface="Comic Sans MS" charset="0"/>
                <a:cs typeface="Arial" charset="0"/>
              </a:rPr>
              <a:t> </a:t>
            </a:r>
            <a:r>
              <a:rPr lang="en-US" sz="1800" dirty="0">
                <a:solidFill>
                  <a:srgbClr val="000090"/>
                </a:solidFill>
                <a:latin typeface="Comic Sans MS" charset="0"/>
                <a:cs typeface="Arial" charset="0"/>
              </a:rPr>
              <a:t>and</a:t>
            </a:r>
            <a:r>
              <a:rPr lang="en-US" sz="1800" dirty="0">
                <a:solidFill>
                  <a:srgbClr val="FFFF00"/>
                </a:solidFill>
                <a:latin typeface="Comic Sans MS" charset="0"/>
                <a:cs typeface="Arial" charset="0"/>
              </a:rPr>
              <a:t> </a:t>
            </a:r>
            <a:r>
              <a:rPr lang="en-US" sz="1800" dirty="0">
                <a:latin typeface="Comic Sans MS" charset="0"/>
                <a:cs typeface="Arial" charset="0"/>
              </a:rPr>
              <a:t>ASDQ</a:t>
            </a:r>
            <a:r>
              <a:rPr lang="en-US" sz="1800" dirty="0">
                <a:solidFill>
                  <a:srgbClr val="F2F2F2"/>
                </a:solidFill>
                <a:latin typeface="Comic Sans MS" charset="0"/>
                <a:cs typeface="Arial" charset="0"/>
              </a:rPr>
              <a:t> </a:t>
            </a:r>
            <a:r>
              <a:rPr lang="en-US" sz="1800" dirty="0">
                <a:solidFill>
                  <a:srgbClr val="000090"/>
                </a:solidFill>
                <a:latin typeface="Comic Sans MS" charset="0"/>
                <a:cs typeface="Arial" charset="0"/>
              </a:rPr>
              <a:t>chips in FEE</a:t>
            </a: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3914775" y="3863975"/>
            <a:ext cx="1765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Comic Sans MS" charset="0"/>
                <a:cs typeface="Arial" charset="0"/>
              </a:rPr>
              <a:t>Statistics: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119912"/>
              </p:ext>
            </p:extLst>
          </p:nvPr>
        </p:nvGraphicFramePr>
        <p:xfrm>
          <a:off x="1519238" y="4389438"/>
          <a:ext cx="7005637" cy="2166936"/>
        </p:xfrm>
        <a:graphic>
          <a:graphicData uri="http://schemas.openxmlformats.org/drawingml/2006/table">
            <a:tbl>
              <a:tblPr/>
              <a:tblGrid>
                <a:gridCol w="1439703"/>
                <a:gridCol w="1549394"/>
                <a:gridCol w="1295274"/>
                <a:gridCol w="1296189"/>
                <a:gridCol w="1425077"/>
              </a:tblGrid>
              <a:tr h="361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HV</a:t>
                      </a:r>
                      <a:endParaRPr lang="ru-RU" sz="2000" dirty="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Th</a:t>
                      </a:r>
                      <a:r>
                        <a:rPr lang="en-US" sz="1600" b="1">
                          <a:solidFill>
                            <a:srgbClr val="00009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reshold</a:t>
                      </a:r>
                      <a:endParaRPr lang="ru-RU" sz="200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Run number</a:t>
                      </a:r>
                      <a:endParaRPr lang="ru-RU" sz="2000" dirty="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Stat</a:t>
                      </a:r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Calibri"/>
                          <a:ea typeface="Times New Roman"/>
                          <a:cs typeface="Calibri"/>
                        </a:rPr>
                        <a:t>istics </a:t>
                      </a:r>
                      <a:r>
                        <a:rPr lang="en-US" sz="1600" b="1" dirty="0">
                          <a:solidFill>
                            <a:srgbClr val="000090"/>
                          </a:solidFill>
                          <a:latin typeface="Calibri"/>
                          <a:ea typeface="Times New Roman"/>
                          <a:cs typeface="Calibri"/>
                        </a:rPr>
                        <a:t>in M </a:t>
                      </a:r>
                      <a:endParaRPr lang="ru-RU" sz="2000" dirty="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2400 V</a:t>
                      </a:r>
                      <a:endParaRPr lang="ru-RU" sz="2000" dirty="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4 - 6 fC</a:t>
                      </a:r>
                      <a:endParaRPr lang="ru-RU" sz="200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from 21146</a:t>
                      </a:r>
                      <a:endParaRPr lang="ru-RU" sz="200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till 21156</a:t>
                      </a:r>
                      <a:endParaRPr lang="ru-RU" sz="200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48.4</a:t>
                      </a:r>
                      <a:endParaRPr lang="ru-RU" sz="200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2500 V</a:t>
                      </a:r>
                      <a:endParaRPr lang="ru-RU" sz="200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4 - 6 </a:t>
                      </a:r>
                      <a:r>
                        <a:rPr lang="en-US" sz="1600" b="1" dirty="0" err="1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fC</a:t>
                      </a:r>
                      <a:endParaRPr lang="ru-RU" sz="2000" dirty="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from 21157</a:t>
                      </a:r>
                      <a:endParaRPr lang="ru-RU" sz="200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till 21161</a:t>
                      </a:r>
                      <a:endParaRPr lang="ru-RU" sz="200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46.5</a:t>
                      </a:r>
                      <a:endParaRPr lang="ru-RU" sz="200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2600 V</a:t>
                      </a:r>
                      <a:endParaRPr lang="ru-RU" sz="200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4 - 6 </a:t>
                      </a:r>
                      <a:r>
                        <a:rPr lang="en-US" sz="1600" b="1" dirty="0" err="1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fC</a:t>
                      </a:r>
                      <a:endParaRPr lang="ru-RU" sz="2000" dirty="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from 21162</a:t>
                      </a:r>
                      <a:endParaRPr lang="ru-RU" sz="200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till 21167</a:t>
                      </a:r>
                      <a:endParaRPr lang="ru-RU" sz="200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41.1</a:t>
                      </a:r>
                      <a:endParaRPr lang="ru-RU" sz="200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2600 V</a:t>
                      </a:r>
                      <a:endParaRPr lang="ru-RU" sz="200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15 - 15 </a:t>
                      </a:r>
                      <a:r>
                        <a:rPr lang="en-US" sz="1600" b="1" dirty="0" err="1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fC</a:t>
                      </a:r>
                      <a:endParaRPr lang="ru-RU" sz="2000" dirty="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21168</a:t>
                      </a:r>
                      <a:endParaRPr lang="ru-RU" sz="200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21173</a:t>
                      </a:r>
                      <a:endParaRPr lang="ru-RU" sz="200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22.2</a:t>
                      </a:r>
                      <a:endParaRPr lang="ru-RU" sz="200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2700 V </a:t>
                      </a:r>
                      <a:endParaRPr lang="ru-RU" sz="2000" dirty="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4 - 6 fC</a:t>
                      </a:r>
                      <a:endParaRPr lang="ru-RU" sz="200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from 21169</a:t>
                      </a:r>
                      <a:endParaRPr lang="ru-RU" sz="2000" dirty="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till 21172</a:t>
                      </a:r>
                      <a:endParaRPr lang="ru-RU" sz="2000" dirty="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90"/>
                          </a:solidFill>
                          <a:latin typeface="Arial"/>
                          <a:ea typeface="Times New Roman"/>
                          <a:cs typeface="Calibri"/>
                        </a:rPr>
                        <a:t>40.2</a:t>
                      </a:r>
                      <a:endParaRPr lang="ru-RU" sz="2000" dirty="0">
                        <a:solidFill>
                          <a:srgbClr val="00009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79" marR="685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1795" name="Picture 5" descr="p326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88" y="0"/>
            <a:ext cx="60801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6" name="Picture 12" descr="emblemaLHEP-la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04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25525" y="0"/>
            <a:ext cx="75438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Spatial resolution estimation – 2 algorithm</a:t>
            </a: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4192588"/>
            <a:ext cx="6213475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768350"/>
            <a:ext cx="503713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22"/>
          <p:cNvSpPr txBox="1">
            <a:spLocks noChangeArrowheads="1"/>
          </p:cNvSpPr>
          <p:nvPr/>
        </p:nvSpPr>
        <p:spPr bwMode="auto">
          <a:xfrm>
            <a:off x="2068513" y="4149725"/>
            <a:ext cx="9985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Th=6 fC</a:t>
            </a:r>
            <a:endParaRPr lang="ru-RU">
              <a:cs typeface="Arial" charset="0"/>
            </a:endParaRPr>
          </a:p>
        </p:txBody>
      </p:sp>
      <p:sp>
        <p:nvSpPr>
          <p:cNvPr id="30726" name="TextBox 23"/>
          <p:cNvSpPr txBox="1">
            <a:spLocks noChangeArrowheads="1"/>
          </p:cNvSpPr>
          <p:nvPr/>
        </p:nvSpPr>
        <p:spPr bwMode="auto">
          <a:xfrm>
            <a:off x="5289550" y="4149725"/>
            <a:ext cx="1101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Th=12 fC</a:t>
            </a:r>
            <a:endParaRPr lang="ru-RU">
              <a:cs typeface="Arial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611813" y="1420813"/>
            <a:ext cx="3292475" cy="3770312"/>
            <a:chOff x="5612593" y="1420837"/>
            <a:chExt cx="3292255" cy="3770142"/>
          </a:xfrm>
        </p:grpSpPr>
        <p:pic>
          <p:nvPicPr>
            <p:cNvPr id="3074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2593" y="1913206"/>
              <a:ext cx="3292255" cy="3277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3" name="TextBox 7"/>
            <p:cNvSpPr txBox="1">
              <a:spLocks noChangeArrowheads="1"/>
            </p:cNvSpPr>
            <p:nvPr/>
          </p:nvSpPr>
          <p:spPr bwMode="auto">
            <a:xfrm>
              <a:off x="6724356" y="1420837"/>
              <a:ext cx="14302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1pPr>
              <a:lvl2pPr marL="742950" indent="-285750" eaLnBrk="0" hangingPunct="0"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eaLnBrk="0" hangingPunct="0"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eaLnBrk="0" hangingPunct="0"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eaLnBrk="0" hangingPunct="0"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FF00"/>
                  </a:solidFill>
                  <a:latin typeface="Comic Sans MS" charset="0"/>
                  <a:cs typeface="Arial" charset="0"/>
                </a:rPr>
                <a:t>Efficiency</a:t>
              </a:r>
              <a:endParaRPr lang="ru-RU" sz="2000">
                <a:solidFill>
                  <a:srgbClr val="FFFF00"/>
                </a:solidFill>
                <a:latin typeface="Comic Sans MS" charset="0"/>
                <a:cs typeface="Arial" charset="0"/>
              </a:endParaRPr>
            </a:p>
          </p:txBody>
        </p:sp>
        <p:cxnSp>
          <p:nvCxnSpPr>
            <p:cNvPr id="30744" name="Straight Arrow Connector 9"/>
            <p:cNvCxnSpPr>
              <a:cxnSpLocks noChangeShapeType="1"/>
            </p:cNvCxnSpPr>
            <p:nvPr/>
          </p:nvCxnSpPr>
          <p:spPr bwMode="auto">
            <a:xfrm rot="5340000" flipH="1" flipV="1">
              <a:off x="7751299" y="4178105"/>
              <a:ext cx="1448973" cy="14069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745" name="TextBox 13"/>
            <p:cNvSpPr txBox="1">
              <a:spLocks noChangeArrowheads="1"/>
            </p:cNvSpPr>
            <p:nvPr/>
          </p:nvSpPr>
          <p:spPr bwMode="auto">
            <a:xfrm>
              <a:off x="7272997" y="4487594"/>
              <a:ext cx="118814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1pPr>
              <a:lvl2pPr marL="742950" indent="-285750" eaLnBrk="0" hangingPunct="0"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eaLnBrk="0" hangingPunct="0"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eaLnBrk="0" hangingPunct="0"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eaLnBrk="0" hangingPunct="0"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C00000"/>
                  </a:solidFill>
                  <a:latin typeface="Comic Sans MS" charset="0"/>
                  <a:cs typeface="Arial" charset="0"/>
                </a:rPr>
                <a:t>R=4.7 mm</a:t>
              </a:r>
              <a:endParaRPr lang="ru-RU">
                <a:solidFill>
                  <a:srgbClr val="C00000"/>
                </a:solidFill>
                <a:latin typeface="Comic Sans MS" charset="0"/>
                <a:cs typeface="Arial" charset="0"/>
              </a:endParaRPr>
            </a:p>
          </p:txBody>
        </p:sp>
        <p:sp>
          <p:nvSpPr>
            <p:cNvPr id="30746" name="TextBox 14"/>
            <p:cNvSpPr txBox="1">
              <a:spLocks noChangeArrowheads="1"/>
            </p:cNvSpPr>
            <p:nvPr/>
          </p:nvSpPr>
          <p:spPr bwMode="auto">
            <a:xfrm>
              <a:off x="6921305" y="3516923"/>
              <a:ext cx="94288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1pPr>
              <a:lvl2pPr marL="742950" indent="-285750" eaLnBrk="0" hangingPunct="0"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eaLnBrk="0" hangingPunct="0"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eaLnBrk="0" hangingPunct="0"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eaLnBrk="0" hangingPunct="0"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0000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C00000"/>
                  </a:solidFill>
                  <a:latin typeface="Comic Sans MS" charset="0"/>
                  <a:cs typeface="Arial" charset="0"/>
                </a:rPr>
                <a:t>99.98%</a:t>
              </a:r>
              <a:endParaRPr lang="ru-RU">
                <a:solidFill>
                  <a:srgbClr val="C00000"/>
                </a:solidFill>
                <a:latin typeface="Comic Sans MS" charset="0"/>
                <a:cs typeface="Arial" charset="0"/>
              </a:endParaRPr>
            </a:p>
          </p:txBody>
        </p:sp>
      </p:grp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1646238" y="4727575"/>
            <a:ext cx="1254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9" name="Line 18"/>
          <p:cNvSpPr>
            <a:spLocks noChangeShapeType="1"/>
          </p:cNvSpPr>
          <p:nvPr/>
        </p:nvSpPr>
        <p:spPr bwMode="auto">
          <a:xfrm>
            <a:off x="1646238" y="5303838"/>
            <a:ext cx="12541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Text Box 19"/>
          <p:cNvSpPr txBox="1">
            <a:spLocks noChangeArrowheads="1"/>
          </p:cNvSpPr>
          <p:nvPr/>
        </p:nvSpPr>
        <p:spPr bwMode="auto">
          <a:xfrm>
            <a:off x="2078038" y="4511675"/>
            <a:ext cx="9048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cs typeface="Arial" charset="0"/>
              </a:rPr>
              <a:t>2400V</a:t>
            </a:r>
            <a:endParaRPr lang="ru-RU">
              <a:cs typeface="Arial" charset="0"/>
            </a:endParaRPr>
          </a:p>
        </p:txBody>
      </p:sp>
      <p:sp>
        <p:nvSpPr>
          <p:cNvPr id="50" name="Text Box 21"/>
          <p:cNvSpPr txBox="1">
            <a:spLocks noChangeArrowheads="1"/>
          </p:cNvSpPr>
          <p:nvPr/>
        </p:nvSpPr>
        <p:spPr bwMode="auto">
          <a:xfrm>
            <a:off x="2078038" y="5087938"/>
            <a:ext cx="9048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Garamond" pitchFamily="18" charset="0"/>
                <a:ea typeface="+mn-ea"/>
              </a:rPr>
              <a:t>2600V</a:t>
            </a:r>
            <a:endParaRPr lang="ru-RU" dirty="0">
              <a:solidFill>
                <a:schemeClr val="bg1">
                  <a:lumMod val="60000"/>
                  <a:lumOff val="40000"/>
                </a:schemeClr>
              </a:solidFill>
              <a:latin typeface="Garamond" pitchFamily="18" charset="0"/>
              <a:ea typeface="+mn-ea"/>
            </a:endParaRPr>
          </a:p>
        </p:txBody>
      </p:sp>
      <p:sp>
        <p:nvSpPr>
          <p:cNvPr id="30732" name="Line 25"/>
          <p:cNvSpPr>
            <a:spLocks noChangeShapeType="1"/>
          </p:cNvSpPr>
          <p:nvPr/>
        </p:nvSpPr>
        <p:spPr bwMode="auto">
          <a:xfrm>
            <a:off x="1646238" y="5014913"/>
            <a:ext cx="12541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Text Box 26"/>
          <p:cNvSpPr txBox="1">
            <a:spLocks noChangeArrowheads="1"/>
          </p:cNvSpPr>
          <p:nvPr/>
        </p:nvSpPr>
        <p:spPr bwMode="auto">
          <a:xfrm>
            <a:off x="2078038" y="4799013"/>
            <a:ext cx="9048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B050"/>
                </a:solidFill>
                <a:cs typeface="Arial" charset="0"/>
              </a:rPr>
              <a:t>2500V</a:t>
            </a:r>
            <a:endParaRPr lang="ru-RU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0734" name="Line 8"/>
          <p:cNvSpPr>
            <a:spLocks noChangeShapeType="1"/>
          </p:cNvSpPr>
          <p:nvPr/>
        </p:nvSpPr>
        <p:spPr bwMode="auto">
          <a:xfrm>
            <a:off x="4389438" y="4713288"/>
            <a:ext cx="1254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5" name="Line 18"/>
          <p:cNvSpPr>
            <a:spLocks noChangeShapeType="1"/>
          </p:cNvSpPr>
          <p:nvPr/>
        </p:nvSpPr>
        <p:spPr bwMode="auto">
          <a:xfrm>
            <a:off x="4389438" y="5289550"/>
            <a:ext cx="12541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6" name="Text Box 19"/>
          <p:cNvSpPr txBox="1">
            <a:spLocks noChangeArrowheads="1"/>
          </p:cNvSpPr>
          <p:nvPr/>
        </p:nvSpPr>
        <p:spPr bwMode="auto">
          <a:xfrm>
            <a:off x="4821238" y="4497388"/>
            <a:ext cx="9048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cs typeface="Arial" charset="0"/>
              </a:rPr>
              <a:t>2400V</a:t>
            </a:r>
            <a:endParaRPr lang="ru-RU">
              <a:cs typeface="Arial" charset="0"/>
            </a:endParaRPr>
          </a:p>
        </p:txBody>
      </p:sp>
      <p:sp>
        <p:nvSpPr>
          <p:cNvPr id="56" name="Text Box 21"/>
          <p:cNvSpPr txBox="1">
            <a:spLocks noChangeArrowheads="1"/>
          </p:cNvSpPr>
          <p:nvPr/>
        </p:nvSpPr>
        <p:spPr bwMode="auto">
          <a:xfrm>
            <a:off x="4821238" y="5073650"/>
            <a:ext cx="9048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Garamond" pitchFamily="18" charset="0"/>
                <a:ea typeface="+mn-ea"/>
              </a:rPr>
              <a:t>2600V</a:t>
            </a:r>
            <a:endParaRPr lang="ru-RU" dirty="0">
              <a:solidFill>
                <a:schemeClr val="bg1">
                  <a:lumMod val="60000"/>
                  <a:lumOff val="40000"/>
                </a:schemeClr>
              </a:solidFill>
              <a:latin typeface="Garamond" pitchFamily="18" charset="0"/>
              <a:ea typeface="+mn-ea"/>
            </a:endParaRPr>
          </a:p>
        </p:txBody>
      </p:sp>
      <p:sp>
        <p:nvSpPr>
          <p:cNvPr id="30738" name="Line 25"/>
          <p:cNvSpPr>
            <a:spLocks noChangeShapeType="1"/>
          </p:cNvSpPr>
          <p:nvPr/>
        </p:nvSpPr>
        <p:spPr bwMode="auto">
          <a:xfrm>
            <a:off x="4389438" y="5000625"/>
            <a:ext cx="125412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9" name="Text Box 26"/>
          <p:cNvSpPr txBox="1">
            <a:spLocks noChangeArrowheads="1"/>
          </p:cNvSpPr>
          <p:nvPr/>
        </p:nvSpPr>
        <p:spPr bwMode="auto">
          <a:xfrm>
            <a:off x="4821238" y="4784725"/>
            <a:ext cx="9048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B050"/>
                </a:solidFill>
                <a:cs typeface="Arial" charset="0"/>
              </a:rPr>
              <a:t>2500V</a:t>
            </a:r>
            <a:endParaRPr lang="ru-RU">
              <a:solidFill>
                <a:srgbClr val="00B050"/>
              </a:solidFill>
              <a:cs typeface="Arial" charset="0"/>
            </a:endParaRPr>
          </a:p>
        </p:txBody>
      </p:sp>
      <p:pic>
        <p:nvPicPr>
          <p:cNvPr id="30740" name="Picture 5" descr="p326r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88" y="0"/>
            <a:ext cx="60801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12" descr="emblemaLHEP-la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70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36638" y="0"/>
            <a:ext cx="75438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Straw view design</a:t>
            </a:r>
          </a:p>
        </p:txBody>
      </p:sp>
      <p:pic>
        <p:nvPicPr>
          <p:cNvPr id="35844" name="Picture 5" descr="p326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88" y="0"/>
            <a:ext cx="60801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2" descr="emblemaLHEP-l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914400"/>
            <a:ext cx="7302500" cy="59309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997200" y="1409700"/>
            <a:ext cx="215900" cy="44577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sp>
        <p:nvSpPr>
          <p:cNvPr id="10" name="TextBox 9"/>
          <p:cNvSpPr txBox="1"/>
          <p:nvPr/>
        </p:nvSpPr>
        <p:spPr>
          <a:xfrm>
            <a:off x="3291700" y="5676085"/>
            <a:ext cx="58789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srgbClr val="002060"/>
                </a:solidFill>
                <a:latin typeface="Symbol" charset="2"/>
                <a:cs typeface="Symbol" charset="2"/>
              </a:rPr>
              <a:t>p </a:t>
            </a:r>
            <a:r>
              <a:rPr lang="en-US" sz="2400" i="1" baseline="30000" dirty="0" smtClean="0">
                <a:solidFill>
                  <a:srgbClr val="002060"/>
                </a:solidFill>
              </a:rPr>
              <a:t>+</a:t>
            </a:r>
            <a:endParaRPr lang="en-US" sz="2400" i="1" baseline="30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1" y="3429001"/>
            <a:ext cx="2054551" cy="31770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844" y="2802142"/>
            <a:ext cx="2620556" cy="38620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337" y="3394987"/>
            <a:ext cx="3378666" cy="328990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78240" y="6492875"/>
            <a:ext cx="365760" cy="365125"/>
          </a:xfrm>
        </p:spPr>
        <p:txBody>
          <a:bodyPr/>
          <a:lstStyle/>
          <a:p>
            <a:pPr>
              <a:defRPr/>
            </a:pPr>
            <a:fld id="{A384222A-32A1-B64A-A03B-18BD8EA0B2D4}" type="slidenum">
              <a:rPr lang="ru-RU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9487960">
            <a:off x="7622216" y="2828338"/>
            <a:ext cx="76512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2.1m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87300" y="3600420"/>
            <a:ext cx="32623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srgbClr val="002060"/>
                </a:solidFill>
              </a:rPr>
              <a:t>x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42381" y="3615823"/>
            <a:ext cx="30526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srgbClr val="002060"/>
                </a:solidFill>
              </a:rPr>
              <a:t>y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51312" y="4837065"/>
            <a:ext cx="5204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srgbClr val="002060"/>
                </a:solidFill>
              </a:rPr>
              <a:t>u,v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64769" y="2850788"/>
            <a:ext cx="2094888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4 views: </a:t>
            </a:r>
            <a:r>
              <a:rPr lang="en-US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x,y,u,v</a:t>
            </a:r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endParaRPr lang="en-US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Content Placeholder 1"/>
          <p:cNvSpPr>
            <a:spLocks noGrp="1"/>
          </p:cNvSpPr>
          <p:nvPr>
            <p:ph idx="1"/>
          </p:nvPr>
        </p:nvSpPr>
        <p:spPr>
          <a:xfrm>
            <a:off x="-1" y="662463"/>
            <a:ext cx="5757333" cy="220356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The straws are mounted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individually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in “views”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T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he effective region in </a:t>
            </a:r>
            <a:r>
              <a:rPr lang="en-US" sz="2000" dirty="0" err="1" smtClean="0">
                <a:solidFill>
                  <a:srgbClr val="002060"/>
                </a:solidFill>
                <a:latin typeface="Comic Sans MS" panose="030F0702030302020204" pitchFamily="66" charset="0"/>
                <a:ea typeface="Lucida Grande"/>
                <a:cs typeface="Lucida Grande"/>
              </a:rPr>
              <a:t>Ø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  <a:cs typeface="Symbol" charset="2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= 9.8 mm – 9.4 mm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 hall for beam – by geometry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109728" indent="0">
              <a:lnSpc>
                <a:spcPct val="120000"/>
              </a:lnSpc>
              <a:buNone/>
            </a:pP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890523" y="-116708"/>
            <a:ext cx="5368232" cy="710627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contourW="12700" prstMaterial="softEdge">
              <a:bevelT w="0" h="0"/>
              <a:contourClr>
                <a:schemeClr val="bg1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457200" fontAlgn="auto">
              <a:spcAft>
                <a:spcPts val="0"/>
              </a:spcAft>
            </a:pPr>
            <a:r>
              <a:rPr lang="en-US" sz="3600" b="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The </a:t>
            </a:r>
            <a:r>
              <a:rPr lang="en-US" sz="3600" b="0" dirty="0" smtClean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detector</a:t>
            </a:r>
            <a:r>
              <a:rPr lang="en-US" sz="3600" b="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0" dirty="0">
                <a:solidFill>
                  <a:srgbClr val="FFFFFF"/>
                </a:solidFill>
                <a:latin typeface="Comic Sans MS" panose="030F0702030302020204" pitchFamily="66" charset="0"/>
              </a:rPr>
              <a:t>l</a:t>
            </a:r>
            <a:r>
              <a:rPr lang="en-US" sz="3600" b="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ayout</a:t>
            </a:r>
            <a:endParaRPr lang="en-US" sz="3600" b="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PAC on PP, </a:t>
            </a:r>
            <a:r>
              <a:rPr lang="en-US" dirty="0" err="1" smtClean="0"/>
              <a:t>Yu.Potrebenikov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157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na62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3" name="Picture 12" descr="emblemaLHEP-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255889" y="39512"/>
            <a:ext cx="5906911" cy="8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Comic Sans MS" charset="0"/>
                <a:ea typeface="+mj-ea"/>
                <a:cs typeface="+mj-cs"/>
              </a:rPr>
              <a:t>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ther </a:t>
            </a:r>
            <a:r>
              <a:rPr lang="en-US" sz="3200" kern="0" dirty="0" smtClean="0">
                <a:solidFill>
                  <a:srgbClr val="FFFFFF"/>
                </a:solidFill>
                <a:latin typeface="Comic Sans MS" charset="0"/>
                <a:ea typeface="+mj-ea"/>
                <a:cs typeface="+mj-cs"/>
              </a:rPr>
              <a:t>technology of the straw detector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+mj-ea"/>
              <a:cs typeface="+mj-cs"/>
            </a:endParaRPr>
          </a:p>
        </p:txBody>
      </p:sp>
      <p:graphicFrame>
        <p:nvGraphicFramePr>
          <p:cNvPr id="788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9727888"/>
              </p:ext>
            </p:extLst>
          </p:nvPr>
        </p:nvGraphicFramePr>
        <p:xfrm>
          <a:off x="533401" y="1066800"/>
          <a:ext cx="3124200" cy="212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4" name="Document" r:id="rId5" imgW="3175000" imgH="2159000" progId="Word.Document.12">
                  <p:link updateAutomatic="1"/>
                </p:oleObj>
              </mc:Choice>
              <mc:Fallback>
                <p:oleObj name="Document" r:id="rId5" imgW="3175000" imgH="21590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1" y="1066800"/>
                        <a:ext cx="3124200" cy="2124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1691680" y="2780928"/>
            <a:ext cx="2209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Ring chamber  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3400" y="6248400"/>
            <a:ext cx="5486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Hexagonal bushes and twisters for wire centering;</a:t>
            </a:r>
          </a:p>
          <a:p>
            <a:pPr algn="ctr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O-rings for sealing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72200" y="3717032"/>
            <a:ext cx="266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Stand for testing of the Prototype with 3 straws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23" name="Содержимое 9" descr="рис1.jpg"/>
          <p:cNvPicPr>
            <a:picLocks noGrp="1" noChangeAspect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3810000" y="4953000"/>
            <a:ext cx="1752600" cy="1166355"/>
          </a:xfrm>
        </p:spPr>
      </p:pic>
      <p:pic>
        <p:nvPicPr>
          <p:cNvPr id="24" name="Рисунок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08880" y="4419600"/>
            <a:ext cx="3035119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6172200" y="6400800"/>
            <a:ext cx="2514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Straw drift spectrum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153400" y="6248400"/>
            <a:ext cx="9906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Ch. unit</a:t>
            </a:r>
            <a:endParaRPr lang="en-US" sz="12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27" name="Picture 6" descr="IMG_220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3505200"/>
            <a:ext cx="3200400" cy="1318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" descr="IMG_22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" y="4876800"/>
            <a:ext cx="1495425" cy="128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P101006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33600" y="4953000"/>
            <a:ext cx="16260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6" descr="Изображение 16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77152" y="1295400"/>
            <a:ext cx="269504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3810000" y="3200401"/>
            <a:ext cx="2895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Optical bunch for straw assembling 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657600" y="4215824"/>
                <a:ext cx="2590800" cy="5847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latin typeface="Lucida Grande"/>
                    <a:ea typeface="Lucida Grande"/>
                    <a:cs typeface="Lucida Grande"/>
                  </a:rPr>
                  <a:t> </a:t>
                </a:r>
                <a:r>
                  <a:rPr lang="en-US" sz="1600" b="1" dirty="0" err="1" smtClean="0">
                    <a:solidFill>
                      <a:srgbClr val="0000FF"/>
                    </a:solidFill>
                    <a:latin typeface="Lucida Grande"/>
                    <a:ea typeface="Lucida Grande"/>
                    <a:cs typeface="Lucida Grande"/>
                  </a:rPr>
                  <a:t>Δ</a:t>
                </a:r>
                <a:r>
                  <a:rPr lang="en-US" sz="1600" b="1" dirty="0" err="1" smtClean="0">
                    <a:solidFill>
                      <a:srgbClr val="0000FF"/>
                    </a:solidFill>
                    <a:latin typeface="Webdings"/>
                    <a:ea typeface="Webdings"/>
                    <a:cs typeface="Webdings"/>
                  </a:rPr>
                  <a:t></a:t>
                </a:r>
                <a:r>
                  <a:rPr lang="en-US" sz="1600" b="1" baseline="-25000" dirty="0" err="1" smtClean="0">
                    <a:solidFill>
                      <a:srgbClr val="0000FF"/>
                    </a:solidFill>
                    <a:latin typeface="Comic Sans MS"/>
                    <a:ea typeface="Webdings"/>
                    <a:cs typeface="Comic Sans MS"/>
                  </a:rPr>
                  <a:t>straw</a:t>
                </a:r>
                <a:r>
                  <a:rPr lang="en-US" sz="1600" b="1" dirty="0" smtClean="0">
                    <a:solidFill>
                      <a:srgbClr val="0000FF"/>
                    </a:solidFill>
                    <a:latin typeface="Webdings"/>
                    <a:ea typeface="Webdings"/>
                    <a:cs typeface="Webdings"/>
                  </a:rPr>
                  <a:t> </a:t>
                </a:r>
                <a:r>
                  <a:rPr lang="en-US" sz="1600" b="1" dirty="0" smtClean="0">
                    <a:solidFill>
                      <a:srgbClr val="0000FF"/>
                    </a:solidFill>
                    <a:latin typeface="Comic Sans MS"/>
                    <a:ea typeface="Webdings"/>
                    <a:cs typeface="Comic Sans MS"/>
                  </a:rPr>
                  <a:t>=</a:t>
                </a:r>
                <a:r>
                  <a:rPr lang="el-GR" sz="1600" b="1" dirty="0">
                    <a:solidFill>
                      <a:srgbClr val="0000FF"/>
                    </a:solidFill>
                    <a:ea typeface="Webdings"/>
                    <a:cs typeface="Comic Sans MS"/>
                  </a:rPr>
                  <a:t> </a:t>
                </a:r>
                <a14:m>
                  <m:oMath xmlns:m="http://schemas.openxmlformats.org/officeDocument/2006/math">
                    <m:r>
                      <a:rPr lang="el-GR" sz="1600" b="1" i="1">
                        <a:solidFill>
                          <a:srgbClr val="0000FF"/>
                        </a:solidFill>
                        <a:latin typeface="Cambria Math"/>
                        <a:ea typeface="Webdings"/>
                        <a:cs typeface="Comic Sans MS"/>
                      </a:rPr>
                      <m:t>± </m:t>
                    </m:r>
                  </m:oMath>
                </a14:m>
                <a:r>
                  <a:rPr lang="en-US" sz="1600" b="1" dirty="0" smtClean="0">
                    <a:solidFill>
                      <a:srgbClr val="0000FF"/>
                    </a:solidFill>
                    <a:latin typeface="Comic Sans MS"/>
                    <a:ea typeface="Webdings"/>
                    <a:cs typeface="Comic Sans MS"/>
                  </a:rPr>
                  <a:t>0.15 mm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1600" b="1" dirty="0" smtClean="0">
                    <a:solidFill>
                      <a:srgbClr val="0000FF"/>
                    </a:solidFill>
                    <a:latin typeface="Comic Sans MS"/>
                    <a:ea typeface="Webdings"/>
                    <a:cs typeface="Comic Sans MS"/>
                  </a:rPr>
                  <a:t>   P  - up to 10</a:t>
                </a:r>
                <a:r>
                  <a:rPr lang="en-US" sz="1600" b="1" baseline="30000" dirty="0" smtClean="0">
                    <a:solidFill>
                      <a:srgbClr val="0000FF"/>
                    </a:solidFill>
                    <a:latin typeface="Comic Sans MS"/>
                    <a:ea typeface="Webdings"/>
                    <a:cs typeface="Comic Sans MS"/>
                  </a:rPr>
                  <a:t>-6</a:t>
                </a:r>
                <a:r>
                  <a:rPr lang="en-US" sz="1600" b="1" dirty="0" smtClean="0">
                    <a:solidFill>
                      <a:srgbClr val="0000FF"/>
                    </a:solidFill>
                    <a:latin typeface="Comic Sans MS"/>
                    <a:ea typeface="Webdings"/>
                    <a:cs typeface="Comic Sans MS"/>
                  </a:rPr>
                  <a:t> </a:t>
                </a:r>
                <a:r>
                  <a:rPr lang="en-US" sz="1600" b="1" dirty="0" err="1" smtClean="0">
                    <a:solidFill>
                      <a:srgbClr val="0000FF"/>
                    </a:solidFill>
                    <a:latin typeface="Comic Sans MS"/>
                    <a:ea typeface="Webdings"/>
                    <a:cs typeface="Comic Sans MS"/>
                  </a:rPr>
                  <a:t>torr</a:t>
                </a:r>
                <a:endParaRPr lang="en-US" sz="16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4215824"/>
                <a:ext cx="2590800" cy="584776"/>
              </a:xfrm>
              <a:prstGeom prst="rect">
                <a:avLst/>
              </a:prstGeom>
              <a:blipFill rotWithShape="1">
                <a:blip r:embed="rId14"/>
                <a:stretch>
                  <a:fillRect t="-3125" b="-135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D63EA-9C91-4F40-82F3-46536DDDA87A}" type="slidenum">
              <a:rPr lang="fr-CA" smtClean="0"/>
              <a:pPr/>
              <a:t>14</a:t>
            </a:fld>
            <a:endParaRPr lang="fr-CA"/>
          </a:p>
        </p:txBody>
      </p:sp>
      <p:pic>
        <p:nvPicPr>
          <p:cNvPr id="33" name="Содержимое 3" descr="GEDC2144-1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57853"/>
            <a:ext cx="2650580" cy="268717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37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5"/>
          <p:cNvGrpSpPr/>
          <p:nvPr/>
        </p:nvGrpSpPr>
        <p:grpSpPr>
          <a:xfrm>
            <a:off x="5529603" y="655638"/>
            <a:ext cx="3707904" cy="1726892"/>
            <a:chOff x="4212145" y="1293013"/>
            <a:chExt cx="4822155" cy="2270263"/>
          </a:xfrm>
          <a:solidFill>
            <a:schemeClr val="accent2">
              <a:lumMod val="40000"/>
              <a:lumOff val="60000"/>
            </a:schemeClr>
          </a:solidFill>
          <a:effectLst/>
        </p:grpSpPr>
        <p:pic>
          <p:nvPicPr>
            <p:cNvPr id="14" name="Picture 16" descr="A_soudure cote A_meas_5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283" y="2110267"/>
              <a:ext cx="4462143" cy="145300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212145" y="1293013"/>
              <a:ext cx="4822155" cy="68785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Microscope pictures of a straw cross- section for quality control of the weld</a:t>
              </a:r>
              <a:endParaRPr lang="en-US" sz="14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422421" y="-12700"/>
            <a:ext cx="7929563" cy="6731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FFFFFF"/>
                </a:solidFill>
                <a:latin typeface="Comic Sans MS" charset="0"/>
              </a:rPr>
              <a:t>Straw mass production</a:t>
            </a:r>
            <a:endParaRPr lang="en-GB" sz="3600" b="0" dirty="0">
              <a:solidFill>
                <a:srgbClr val="FFFFFF"/>
              </a:solidFill>
              <a:latin typeface="Comic Sans MS" charset="0"/>
            </a:endParaRPr>
          </a:p>
        </p:txBody>
      </p:sp>
      <p:pic>
        <p:nvPicPr>
          <p:cNvPr id="5" name="Picture 7" descr="na62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6" name="Picture 12" descr="emblemaLHEP-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 1" descr="P1010003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536" y="2791544"/>
            <a:ext cx="4464496" cy="360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 3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848" y="1426840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0916" y="908720"/>
            <a:ext cx="244490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  <a:latin typeface="Comic Sans MS"/>
                <a:cs typeface="Comic Sans MS"/>
              </a:rPr>
              <a:t>Humidity and temperature 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Comic Sans MS"/>
                <a:cs typeface="Comic Sans MS"/>
              </a:rPr>
              <a:t>Control at clean room</a:t>
            </a:r>
            <a:endParaRPr lang="en-US" sz="1400" dirty="0">
              <a:solidFill>
                <a:srgbClr val="002060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21" y="1622962"/>
            <a:ext cx="24558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Comic Sans MS"/>
                <a:cs typeface="Comic Sans MS"/>
              </a:rPr>
              <a:t>Common view of 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Comic Sans MS"/>
                <a:cs typeface="Comic Sans MS"/>
              </a:rPr>
              <a:t>t</a:t>
            </a:r>
            <a:r>
              <a:rPr lang="en-US" dirty="0" smtClean="0">
                <a:solidFill>
                  <a:srgbClr val="002060"/>
                </a:solidFill>
                <a:latin typeface="Comic Sans MS"/>
                <a:cs typeface="Comic Sans MS"/>
              </a:rPr>
              <a:t>he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Clean room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Comic Sans MS"/>
                <a:cs typeface="Comic Sans MS"/>
              </a:rPr>
              <a:t>ISO clean room standard 6</a:t>
            </a:r>
            <a:endParaRPr lang="en-US" sz="1400" dirty="0">
              <a:solidFill>
                <a:srgbClr val="002060"/>
              </a:solidFill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 rot="375816">
            <a:off x="6726859" y="1775269"/>
            <a:ext cx="78579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600 </a:t>
            </a:r>
            <a:r>
              <a:rPr lang="en-US" sz="1400" dirty="0" smtClean="0">
                <a:solidFill>
                  <a:schemeClr val="bg1"/>
                </a:solidFill>
                <a:latin typeface="Symbol"/>
              </a:rPr>
              <a:t>m</a:t>
            </a:r>
            <a:r>
              <a:rPr lang="en-US" sz="1400" dirty="0" smtClean="0">
                <a:solidFill>
                  <a:schemeClr val="bg1"/>
                </a:solidFill>
              </a:rPr>
              <a:t>m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20"/>
          <p:cNvCxnSpPr/>
          <p:nvPr/>
        </p:nvCxnSpPr>
        <p:spPr>
          <a:xfrm>
            <a:off x="6643360" y="2052646"/>
            <a:ext cx="880968" cy="80210"/>
          </a:xfrm>
          <a:prstGeom prst="straightConnector1">
            <a:avLst/>
          </a:prstGeom>
          <a:ln w="22225" cmpd="sng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 4" descr="P1010002_a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2414" y="4595481"/>
            <a:ext cx="2340647" cy="178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332883" y="3596823"/>
            <a:ext cx="3720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Comic Sans MS"/>
                <a:cs typeface="Comic Sans MS"/>
              </a:rPr>
              <a:t>On-line control of a weld seam by the digital microscope     </a:t>
            </a:r>
            <a:r>
              <a:rPr lang="en-US" sz="1600" dirty="0" smtClean="0">
                <a:solidFill>
                  <a:srgbClr val="002060"/>
                </a:solidFill>
                <a:latin typeface="Comic Sans MS"/>
                <a:cs typeface="Comic Sans MS"/>
              </a:rPr>
              <a:t>(zoom x20 on a PC monitor)</a:t>
            </a:r>
          </a:p>
          <a:p>
            <a:endParaRPr lang="en-US" dirty="0">
              <a:solidFill>
                <a:srgbClr val="002060"/>
              </a:solidFill>
              <a:latin typeface="Comic Sans MS"/>
              <a:cs typeface="Comic Sans MS"/>
            </a:endParaRPr>
          </a:p>
        </p:txBody>
      </p:sp>
      <p:cxnSp>
        <p:nvCxnSpPr>
          <p:cNvPr id="24" name="Straight Connector 21"/>
          <p:cNvCxnSpPr/>
          <p:nvPr/>
        </p:nvCxnSpPr>
        <p:spPr>
          <a:xfrm>
            <a:off x="7265988" y="4495800"/>
            <a:ext cx="653867" cy="805408"/>
          </a:xfrm>
          <a:prstGeom prst="line">
            <a:avLst/>
          </a:prstGeom>
          <a:ln w="34925">
            <a:solidFill>
              <a:srgbClr val="FF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88962" y="4898504"/>
            <a:ext cx="1821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Unique welding machine</a:t>
            </a:r>
          </a:p>
          <a:p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cxnSp>
        <p:nvCxnSpPr>
          <p:cNvPr id="32" name="Straight Connector 21"/>
          <p:cNvCxnSpPr/>
          <p:nvPr/>
        </p:nvCxnSpPr>
        <p:spPr>
          <a:xfrm flipV="1">
            <a:off x="2339752" y="4725144"/>
            <a:ext cx="792088" cy="432048"/>
          </a:xfrm>
          <a:prstGeom prst="line">
            <a:avLst/>
          </a:prstGeom>
          <a:ln w="34925">
            <a:solidFill>
              <a:srgbClr val="FF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15</a:t>
            </a:fld>
            <a:endParaRPr lang="ru-RU"/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2" y="4610100"/>
            <a:ext cx="1322040" cy="175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" name="Picture 27" descr="hornk2600_sefar_a1.1_100x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38800" y="2400299"/>
            <a:ext cx="3403600" cy="117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953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na62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4" name="Picture 12" descr="emblemaLHEP-l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2330" y="-28222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Comic Sans MS" charset="0"/>
                <a:ea typeface="+mj-ea"/>
                <a:cs typeface="+mj-cs"/>
              </a:rPr>
              <a:t>O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ff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-line tests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+mj-ea"/>
              <a:cs typeface="+mj-cs"/>
            </a:endParaRPr>
          </a:p>
        </p:txBody>
      </p:sp>
      <p:pic>
        <p:nvPicPr>
          <p:cNvPr id="7" name="P 6" descr="P1010017_a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1295400"/>
            <a:ext cx="2514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tand_forc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960" y="1295400"/>
            <a:ext cx="1714840" cy="2286053"/>
          </a:xfrm>
          <a:prstGeom prst="rect">
            <a:avLst/>
          </a:prstGeom>
        </p:spPr>
      </p:pic>
      <p:pic>
        <p:nvPicPr>
          <p:cNvPr id="10" name="Picture 9" descr="inducator_forc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1293941"/>
            <a:ext cx="1515738" cy="22874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90793" y="685800"/>
            <a:ext cx="31626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Stand for tensile strength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measurement</a:t>
            </a:r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43000" y="649069"/>
            <a:ext cx="29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Optical check of seam quality</a:t>
            </a:r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15" name="Picture 14" descr="nipel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588" y="4114800"/>
            <a:ext cx="1308100" cy="20574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62000" y="365760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Straw long term overpressure test (&gt; 1 month as min)</a:t>
            </a:r>
            <a:endParaRPr lang="en-US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4064" y="6172200"/>
            <a:ext cx="220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Straw end-plugs </a:t>
            </a:r>
          </a:p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(bottom with nipple) 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53940" y="6172200"/>
            <a:ext cx="35862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Straw storage after 3 bar overpressure test with 1,5 bar overpressure inside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85013" y="6197302"/>
            <a:ext cx="220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Stand for straw gas leak measurement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705600" y="6381750"/>
            <a:ext cx="2133600" cy="476250"/>
          </a:xfrm>
        </p:spPr>
        <p:txBody>
          <a:bodyPr/>
          <a:lstStyle/>
          <a:p>
            <a:fld id="{020D63EA-9C91-4F40-82F3-46536DDDA87A}" type="slidenum">
              <a:rPr lang="fr-CA" smtClean="0"/>
              <a:pPr/>
              <a:t>16</a:t>
            </a:fld>
            <a:endParaRPr lang="fr-CA" dirty="0"/>
          </a:p>
        </p:txBody>
      </p:sp>
      <p:pic>
        <p:nvPicPr>
          <p:cNvPr id="25" name="Рисунок 2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903" y="4090352"/>
            <a:ext cx="3578225" cy="21062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6" name="Рисунок 8" descr="DSC0343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284" y="4113463"/>
            <a:ext cx="2832180" cy="212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98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na62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67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4" name="Picture 12" descr="emblemaLHEP-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86980" y="-103011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Summary of straw mass production </a:t>
            </a: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D63EA-9C91-4F40-82F3-46536DDDA87A}" type="slidenum">
              <a:rPr lang="fr-CA" smtClean="0"/>
              <a:pPr/>
              <a:t>17</a:t>
            </a:fld>
            <a:endParaRPr lang="fr-CA" dirty="0"/>
          </a:p>
        </p:txBody>
      </p:sp>
      <p:grpSp>
        <p:nvGrpSpPr>
          <p:cNvPr id="5" name="Group 4"/>
          <p:cNvGrpSpPr/>
          <p:nvPr/>
        </p:nvGrpSpPr>
        <p:grpSpPr>
          <a:xfrm>
            <a:off x="304801" y="885627"/>
            <a:ext cx="8039099" cy="2940050"/>
            <a:chOff x="190501" y="1038027"/>
            <a:chExt cx="8039099" cy="2940050"/>
          </a:xfrm>
        </p:grpSpPr>
        <p:pic>
          <p:nvPicPr>
            <p:cNvPr id="37" name="Рисунок 36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1" y="1038027"/>
              <a:ext cx="7783488" cy="294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2" name="Picture 1" descr="Снимок экрана 2015-03-25 в 19.29.27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700" y="1079500"/>
              <a:ext cx="469900" cy="270510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019878" y="577334"/>
            <a:ext cx="6522539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7032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2.7 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straws</a:t>
            </a:r>
            <a:r>
              <a:rPr lang="ru-RU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have been produced in 3 years</a:t>
            </a:r>
            <a:endParaRPr 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3" name="Text Box 65"/>
          <p:cNvSpPr txBox="1">
            <a:spLocks noChangeArrowheads="1"/>
          </p:cNvSpPr>
          <p:nvPr/>
        </p:nvSpPr>
        <p:spPr bwMode="auto">
          <a:xfrm>
            <a:off x="565150" y="904875"/>
            <a:ext cx="7778750" cy="2889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UMing HK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UMing HK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UMing HK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UMing HK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UMing H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UMing H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UMing H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UMing H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 PL UMing HK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dirty="0" err="1">
                <a:solidFill>
                  <a:srgbClr val="002060"/>
                </a:solidFill>
              </a:rPr>
              <a:t>Length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of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a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roll</a:t>
            </a:r>
            <a:r>
              <a:rPr lang="ru-RU" dirty="0">
                <a:solidFill>
                  <a:srgbClr val="002060"/>
                </a:solidFill>
              </a:rPr>
              <a:t>:                             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300 </a:t>
            </a:r>
            <a:r>
              <a:rPr lang="ru-RU" dirty="0" err="1" smtClean="0">
                <a:solidFill>
                  <a:srgbClr val="002060"/>
                </a:solidFill>
              </a:rPr>
              <a:t>m</a:t>
            </a:r>
            <a:r>
              <a:rPr lang="en-US" dirty="0" smtClean="0">
                <a:solidFill>
                  <a:srgbClr val="002060"/>
                </a:solidFill>
              </a:rPr>
              <a:t>        </a:t>
            </a:r>
            <a:r>
              <a:rPr lang="ru-RU" dirty="0" smtClean="0">
                <a:solidFill>
                  <a:srgbClr val="002060"/>
                </a:solidFill>
              </a:rPr>
              <a:t>                                   </a:t>
            </a:r>
            <a:r>
              <a:rPr lang="ru-RU" dirty="0">
                <a:solidFill>
                  <a:srgbClr val="002060"/>
                </a:solidFill>
              </a:rPr>
              <a:t>250 </a:t>
            </a:r>
            <a:r>
              <a:rPr lang="ru-RU" dirty="0" err="1">
                <a:solidFill>
                  <a:srgbClr val="002060"/>
                </a:solidFill>
              </a:rPr>
              <a:t>m</a:t>
            </a:r>
            <a:r>
              <a:rPr lang="ru-RU" dirty="0">
                <a:solidFill>
                  <a:srgbClr val="002060"/>
                </a:solidFill>
              </a:rPr>
              <a:t>        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449545"/>
              </p:ext>
            </p:extLst>
          </p:nvPr>
        </p:nvGraphicFramePr>
        <p:xfrm>
          <a:off x="1765300" y="3839645"/>
          <a:ext cx="5753100" cy="3046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2" name="Document" r:id="rId8" imgW="6235700" imgH="3302000" progId="Word.Document.12">
                  <p:embed/>
                </p:oleObj>
              </mc:Choice>
              <mc:Fallback>
                <p:oleObj name="Document" r:id="rId8" imgW="6235700" imgH="3302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65300" y="3839645"/>
                        <a:ext cx="5753100" cy="3046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821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na62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3" name="Picture 12" descr="emblemaLHEP-l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37948" y="-98777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Straw </a:t>
            </a:r>
            <a:r>
              <a:rPr lang="en-US" sz="3200" kern="0" dirty="0" smtClean="0">
                <a:solidFill>
                  <a:srgbClr val="FFFFFF"/>
                </a:solidFill>
                <a:latin typeface="Comic Sans MS" charset="0"/>
                <a:ea typeface="+mj-ea"/>
                <a:cs typeface="+mj-cs"/>
              </a:rPr>
              <a:t>data base and its design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+mj-ea"/>
              <a:cs typeface="+mj-cs"/>
            </a:endParaRPr>
          </a:p>
        </p:txBody>
      </p:sp>
      <p:pic>
        <p:nvPicPr>
          <p:cNvPr id="7" name="Content Placeholder 3" descr="db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9318" y="2816898"/>
            <a:ext cx="4800600" cy="385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1010001_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1370012"/>
            <a:ext cx="2514600" cy="1068388"/>
          </a:xfrm>
          <a:prstGeom prst="rect">
            <a:avLst/>
          </a:prstGeom>
          <a:noFill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566100" y="851118"/>
            <a:ext cx="4206300" cy="1815882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00CC"/>
                </a:solidFill>
              </a:rPr>
              <a:t>NA62 straw label:</a:t>
            </a:r>
            <a:r>
              <a:rPr lang="en-US" sz="1600" b="1" dirty="0" smtClean="0"/>
              <a:t> </a:t>
            </a:r>
            <a:r>
              <a:rPr lang="en-US" sz="1600" dirty="0" smtClean="0"/>
              <a:t>  </a:t>
            </a:r>
            <a:r>
              <a:rPr lang="en-US" sz="1600" b="1" dirty="0"/>
              <a:t>NA62TASTDU003525</a:t>
            </a:r>
          </a:p>
          <a:p>
            <a:r>
              <a:rPr lang="en-US" sz="1600" b="1" dirty="0">
                <a:solidFill>
                  <a:srgbClr val="0000CC"/>
                </a:solidFill>
              </a:rPr>
              <a:t>NA62 – NA62 experiment</a:t>
            </a:r>
          </a:p>
          <a:p>
            <a:r>
              <a:rPr lang="en-US" sz="1600" b="1" dirty="0">
                <a:solidFill>
                  <a:srgbClr val="0000CC"/>
                </a:solidFill>
              </a:rPr>
              <a:t>TA or TR – Tracker</a:t>
            </a:r>
          </a:p>
          <a:p>
            <a:r>
              <a:rPr lang="en-US" sz="1600" b="1" dirty="0">
                <a:solidFill>
                  <a:srgbClr val="0000CC"/>
                </a:solidFill>
              </a:rPr>
              <a:t>ST - straw</a:t>
            </a:r>
          </a:p>
          <a:p>
            <a:r>
              <a:rPr lang="en-US" sz="1600" b="1" dirty="0">
                <a:solidFill>
                  <a:srgbClr val="0000CC"/>
                </a:solidFill>
              </a:rPr>
              <a:t>DU–</a:t>
            </a:r>
            <a:r>
              <a:rPr lang="en-US" sz="1600" b="1" dirty="0" err="1">
                <a:solidFill>
                  <a:srgbClr val="0000CC"/>
                </a:solidFill>
              </a:rPr>
              <a:t>Dubna</a:t>
            </a:r>
            <a:r>
              <a:rPr lang="en-US" sz="1600" b="1" dirty="0">
                <a:solidFill>
                  <a:srgbClr val="0000CC"/>
                </a:solidFill>
              </a:rPr>
              <a:t>, JINR,</a:t>
            </a:r>
            <a:r>
              <a:rPr lang="en-US" sz="1600" dirty="0"/>
              <a:t> </a:t>
            </a:r>
            <a:r>
              <a:rPr lang="en-US" sz="1600" b="1" dirty="0">
                <a:solidFill>
                  <a:srgbClr val="0000CC"/>
                </a:solidFill>
              </a:rPr>
              <a:t>Russia</a:t>
            </a:r>
          </a:p>
          <a:p>
            <a:r>
              <a:rPr lang="en-US" sz="1600" b="1" dirty="0">
                <a:solidFill>
                  <a:srgbClr val="0000CC"/>
                </a:solidFill>
              </a:rPr>
              <a:t>CE – CERN (</a:t>
            </a:r>
            <a:r>
              <a:rPr lang="en-US" sz="1600" b="1" dirty="0" err="1">
                <a:solidFill>
                  <a:srgbClr val="0000CC"/>
                </a:solidFill>
              </a:rPr>
              <a:t>Sefar</a:t>
            </a:r>
            <a:r>
              <a:rPr lang="en-US" sz="1600" b="1" dirty="0">
                <a:solidFill>
                  <a:srgbClr val="0000CC"/>
                </a:solidFill>
              </a:rPr>
              <a:t>, Swiss)</a:t>
            </a:r>
          </a:p>
          <a:p>
            <a:r>
              <a:rPr lang="en-US" sz="1600" b="1" dirty="0">
                <a:solidFill>
                  <a:srgbClr val="0000CC"/>
                </a:solidFill>
              </a:rPr>
              <a:t>003525 – straw serial # (000001-999999)</a:t>
            </a:r>
          </a:p>
        </p:txBody>
      </p:sp>
      <p:pic>
        <p:nvPicPr>
          <p:cNvPr id="10" name="Picture 6" descr="P10100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2362200"/>
            <a:ext cx="971550" cy="12954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762000" y="710624"/>
            <a:ext cx="2514600" cy="5847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Barcode and the NA62 Data </a:t>
            </a:r>
            <a:r>
              <a:rPr lang="en-US" sz="1600" b="1" dirty="0">
                <a:solidFill>
                  <a:srgbClr val="000000"/>
                </a:solidFill>
                <a:latin typeface="Comic Sans MS"/>
                <a:cs typeface="Comic Sans MS"/>
              </a:rPr>
              <a:t>B</a:t>
            </a:r>
            <a:r>
              <a:rPr lang="en-US" sz="16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ase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D63EA-9C91-4F40-82F3-46536DDDA87A}" type="slidenum">
              <a:rPr lang="fr-CA" smtClean="0"/>
              <a:pPr/>
              <a:t>18</a:t>
            </a:fld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85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na62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3" name="Picture 12" descr="emblemaLHEP-l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1520" y="72846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Comic Sans MS" charset="0"/>
                <a:ea typeface="+mj-ea"/>
                <a:cs typeface="+mj-cs"/>
              </a:rPr>
              <a:t>Detector</a:t>
            </a:r>
            <a:r>
              <a:rPr kumimoji="0" lang="en-US" sz="3200" b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 production at CERN: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000090"/>
                </a:solidFill>
                <a:latin typeface="Comic Sans MS" charset="0"/>
                <a:ea typeface="+mj-ea"/>
                <a:cs typeface="+mj-cs"/>
              </a:rPr>
              <a:t>			                         </a:t>
            </a:r>
            <a:r>
              <a:rPr lang="en-US" sz="2400" kern="0" dirty="0" smtClean="0">
                <a:solidFill>
                  <a:srgbClr val="FFFF00"/>
                </a:solidFill>
                <a:latin typeface="Comic Sans MS" charset="0"/>
                <a:ea typeface="+mj-ea"/>
                <a:cs typeface="+mj-cs"/>
              </a:rPr>
              <a:t>Module 1,2,5,6</a:t>
            </a:r>
            <a:endParaRPr kumimoji="0" lang="en-GB" sz="2400" b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charset="0"/>
              <a:ea typeface="+mj-ea"/>
              <a:cs typeface="+mj-cs"/>
            </a:endParaRPr>
          </a:p>
        </p:txBody>
      </p:sp>
      <p:pic>
        <p:nvPicPr>
          <p:cNvPr id="5" name="P 14" descr="IMG_571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76200" y="1676400"/>
            <a:ext cx="2895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6" name="P 11" descr="Module 0 vacuum test 022.jpg"/>
          <p:cNvPicPr/>
          <p:nvPr/>
        </p:nvPicPr>
        <p:blipFill>
          <a:blip r:embed="rId5"/>
          <a:srcRect l="2835" t="16240" r="6155" b="5907"/>
          <a:stretch>
            <a:fillRect/>
          </a:stretch>
        </p:blipFill>
        <p:spPr bwMode="auto">
          <a:xfrm>
            <a:off x="2819401" y="2463800"/>
            <a:ext cx="3047999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7" name="P 12" descr="IMG_5722.JPG"/>
          <p:cNvPicPr/>
          <p:nvPr/>
        </p:nvPicPr>
        <p:blipFill>
          <a:blip r:embed="rId6"/>
          <a:srcRect l="13397" r="11211"/>
          <a:stretch>
            <a:fillRect/>
          </a:stretch>
        </p:blipFill>
        <p:spPr bwMode="auto">
          <a:xfrm>
            <a:off x="5943600" y="3759200"/>
            <a:ext cx="3124200" cy="27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09600" y="913823"/>
            <a:ext cx="83058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Mechanical elements are designed together with CERN and are produced on the EUROMEC factory (Italy) with a precision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0.1 mm 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419600"/>
            <a:ext cx="2819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Sealing of the Module elements connections by a two-component epoxy resin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76600" y="5067300"/>
            <a:ext cx="220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Vacuum test of the Module after sealing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43600" y="2684671"/>
            <a:ext cx="32004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The CERN assembling area:</a:t>
            </a:r>
          </a:p>
          <a:p>
            <a:pPr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he Module at the designed at </a:t>
            </a:r>
            <a:r>
              <a:rPr lang="en-US" sz="14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Dubna</a:t>
            </a: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rotation </a:t>
            </a:r>
            <a:r>
              <a:rPr lang="en-US" sz="1400" b="1" dirty="0">
                <a:solidFill>
                  <a:srgbClr val="000000"/>
                </a:solidFill>
                <a:latin typeface="Comic Sans MS"/>
                <a:cs typeface="Comic Sans MS"/>
              </a:rPr>
              <a:t>j</a:t>
            </a: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ig for straw-module assembling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D63EA-9C91-4F40-82F3-46536DDDA87A}" type="slidenum">
              <a:rPr lang="fr-CA" smtClean="0"/>
              <a:pPr/>
              <a:t>19</a:t>
            </a:fld>
            <a:endParaRPr lang="fr-CA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77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750" y="6521451"/>
            <a:ext cx="2057400" cy="365125"/>
          </a:xfrm>
        </p:spPr>
        <p:txBody>
          <a:bodyPr/>
          <a:lstStyle/>
          <a:p>
            <a:r>
              <a:rPr lang="en-US" dirty="0" smtClean="0"/>
              <a:t>15.06.2015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14650" y="6492875"/>
            <a:ext cx="3086100" cy="365125"/>
          </a:xfrm>
        </p:spPr>
        <p:txBody>
          <a:bodyPr/>
          <a:lstStyle/>
          <a:p>
            <a:r>
              <a:rPr lang="en-US" dirty="0" smtClean="0"/>
              <a:t>PAC on PP, </a:t>
            </a:r>
            <a:r>
              <a:rPr lang="en-US" dirty="0" err="1" smtClean="0"/>
              <a:t>Yu.Potrebenikov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5750" y="6407151"/>
            <a:ext cx="2057400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t>2</a:t>
            </a:fld>
            <a:endParaRPr lang="ru-RU" dirty="0"/>
          </a:p>
        </p:txBody>
      </p:sp>
      <p:pic>
        <p:nvPicPr>
          <p:cNvPr id="9" name="Picture 8" descr="mount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2"/>
            <a:ext cx="3780033" cy="278062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28600" y="1562100"/>
            <a:ext cx="5067300" cy="2298700"/>
            <a:chOff x="399620" y="685800"/>
            <a:chExt cx="8287180" cy="31242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620" y="685800"/>
              <a:ext cx="8287180" cy="3124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14400" y="3429000"/>
              <a:ext cx="685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28999" y="3405716"/>
              <a:ext cx="2438401" cy="369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3" name="Заголовок 1"/>
          <p:cNvSpPr txBox="1">
            <a:spLocks/>
          </p:cNvSpPr>
          <p:nvPr/>
        </p:nvSpPr>
        <p:spPr>
          <a:xfrm>
            <a:off x="1207463" y="-14111"/>
            <a:ext cx="5790238" cy="8650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ln w="127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25400">
                    <a:srgbClr val="000090">
                      <a:alpha val="75000"/>
                    </a:srgbClr>
                  </a:glow>
                </a:effectLst>
                <a:latin typeface="+mn-lt"/>
              </a:rPr>
              <a:t>NA62 Project</a:t>
            </a:r>
            <a:endParaRPr lang="ru-RU" sz="2400" dirty="0">
              <a:ln w="1270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25400">
                  <a:srgbClr val="000090">
                    <a:alpha val="75000"/>
                  </a:srgbClr>
                </a:glow>
              </a:effectLst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89600" y="3517900"/>
            <a:ext cx="34671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000090"/>
                </a:solidFill>
                <a:latin typeface="Times CY" charset="-52"/>
                <a:ea typeface="Times New Roman" charset="0"/>
                <a:cs typeface="Times New Roman" charset="0"/>
              </a:rPr>
              <a:t>NA62 Collaboration</a:t>
            </a:r>
            <a:r>
              <a:rPr lang="en-US" sz="2400" u="sng" dirty="0" smtClean="0">
                <a:solidFill>
                  <a:srgbClr val="000090"/>
                </a:solidFill>
                <a:latin typeface="Times CY" charset="-52"/>
                <a:ea typeface="Times New Roman" charset="0"/>
                <a:cs typeface="Times New Roman" charset="0"/>
              </a:rPr>
              <a:t>:</a:t>
            </a:r>
          </a:p>
          <a:p>
            <a:endParaRPr lang="en-US" sz="2400" u="sng" dirty="0">
              <a:solidFill>
                <a:srgbClr val="000090"/>
              </a:solidFill>
              <a:latin typeface="Times CY" charset="-52"/>
              <a:ea typeface="Times New Roman" charset="0"/>
              <a:cs typeface="Times New Roman" charset="0"/>
            </a:endParaRPr>
          </a:p>
          <a:p>
            <a:r>
              <a:rPr lang="en-US" sz="2400" dirty="0" smtClean="0">
                <a:solidFill>
                  <a:srgbClr val="000090"/>
                </a:solidFill>
                <a:latin typeface="Times CY" charset="-52"/>
                <a:ea typeface="Times New Roman" charset="0"/>
                <a:cs typeface="Times New Roman" charset="0"/>
              </a:rPr>
              <a:t>  - 13 countries</a:t>
            </a:r>
          </a:p>
          <a:p>
            <a:r>
              <a:rPr lang="en-US" sz="2400" dirty="0" smtClean="0">
                <a:solidFill>
                  <a:srgbClr val="000090"/>
                </a:solidFill>
                <a:latin typeface="Times CY" charset="-52"/>
                <a:ea typeface="Times New Roman" charset="0"/>
                <a:cs typeface="Times New Roman" charset="0"/>
              </a:rPr>
              <a:t>  - 32 institutions</a:t>
            </a:r>
          </a:p>
          <a:p>
            <a:r>
              <a:rPr lang="en-US" sz="2400" dirty="0">
                <a:solidFill>
                  <a:srgbClr val="000090"/>
                </a:solidFill>
                <a:latin typeface="Times CY" charset="-52"/>
                <a:ea typeface="Times New Roman" charset="0"/>
                <a:cs typeface="Times New Roman" charset="0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latin typeface="Times CY" charset="-52"/>
                <a:ea typeface="Times New Roman" charset="0"/>
                <a:cs typeface="Times New Roman" charset="0"/>
              </a:rPr>
              <a:t> - 238 participants</a:t>
            </a:r>
          </a:p>
          <a:p>
            <a:endParaRPr lang="en-US" sz="2400" dirty="0">
              <a:solidFill>
                <a:srgbClr val="000090"/>
              </a:solidFill>
              <a:latin typeface="Times CY" charset="-52"/>
              <a:ea typeface="Times New Roman" charset="0"/>
              <a:cs typeface="Times New Roman" charset="0"/>
            </a:endParaRPr>
          </a:p>
          <a:p>
            <a:r>
              <a:rPr lang="en-US" sz="2000" dirty="0">
                <a:solidFill>
                  <a:srgbClr val="000090"/>
                </a:solidFill>
                <a:latin typeface="Times CY" charset="-52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Times CY" charset="-52"/>
                <a:ea typeface="Times New Roman" charset="0"/>
                <a:cs typeface="Times New Roman" charset="0"/>
              </a:rPr>
              <a:t>  </a:t>
            </a:r>
            <a:r>
              <a:rPr lang="en-US" sz="2000" dirty="0">
                <a:solidFill>
                  <a:srgbClr val="000090"/>
                </a:solidFill>
                <a:latin typeface="Times CY" charset="-52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Times CY" charset="-52"/>
                <a:ea typeface="Times New Roman" charset="0"/>
                <a:cs typeface="Times New Roman" charset="0"/>
              </a:rPr>
              <a:t> Spokesmen – </a:t>
            </a:r>
            <a:r>
              <a:rPr lang="en-US" sz="2000" dirty="0" err="1" smtClean="0">
                <a:solidFill>
                  <a:srgbClr val="000090"/>
                </a:solidFill>
                <a:latin typeface="Times CY" charset="-52"/>
                <a:ea typeface="Times New Roman" charset="0"/>
                <a:cs typeface="Times New Roman" charset="0"/>
              </a:rPr>
              <a:t>A.Ceccucci</a:t>
            </a:r>
            <a:r>
              <a:rPr lang="en-US" sz="2000" dirty="0" smtClean="0">
                <a:solidFill>
                  <a:srgbClr val="000090"/>
                </a:solidFill>
                <a:latin typeface="Times CY" charset="-52"/>
                <a:ea typeface="Times New Roman" charset="0"/>
                <a:cs typeface="Times New Roman" charset="0"/>
              </a:rPr>
              <a:t> </a:t>
            </a:r>
            <a:endParaRPr lang="en-US" sz="2000" dirty="0"/>
          </a:p>
        </p:txBody>
      </p:sp>
      <p:pic>
        <p:nvPicPr>
          <p:cNvPr id="27" name="Picture 7" descr="na62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5900" y="36666"/>
            <a:ext cx="1284288" cy="44593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755650" y="2740025"/>
            <a:ext cx="222249" cy="79376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7406828" y="1322512"/>
            <a:ext cx="1864172" cy="523220"/>
            <a:chOff x="7406828" y="1322512"/>
            <a:chExt cx="1864172" cy="523220"/>
          </a:xfrm>
        </p:grpSpPr>
        <p:sp>
          <p:nvSpPr>
            <p:cNvPr id="19" name="TextBox 18"/>
            <p:cNvSpPr txBox="1"/>
            <p:nvPr/>
          </p:nvSpPr>
          <p:spPr>
            <a:xfrm>
              <a:off x="7406828" y="1322512"/>
              <a:ext cx="1864172" cy="523220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i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K</a:t>
              </a:r>
              <a:r>
                <a:rPr lang="en-US" sz="2800" b="1" i="1" baseline="30000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+</a:t>
              </a:r>
              <a:r>
                <a:rPr lang="en-US" sz="2800" b="1" i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800" b="1" i="1" dirty="0" smtClean="0">
                  <a:solidFill>
                    <a:srgbClr val="FFFF00"/>
                  </a:solidFill>
                  <a:latin typeface="Times New Roman"/>
                  <a:cs typeface="Times New Roman"/>
                  <a:sym typeface="Wingdings"/>
                </a:rPr>
                <a:t> π</a:t>
              </a:r>
              <a:r>
                <a:rPr lang="en-US" sz="2800" b="1" i="1" baseline="30000" dirty="0" smtClean="0">
                  <a:solidFill>
                    <a:srgbClr val="FFFF00"/>
                  </a:solidFill>
                  <a:latin typeface="Times New Roman"/>
                  <a:cs typeface="Times New Roman"/>
                  <a:sym typeface="Wingdings"/>
                </a:rPr>
                <a:t>+</a:t>
              </a:r>
              <a:r>
                <a:rPr lang="en-US" sz="2800" b="1" i="1" dirty="0" err="1" smtClean="0">
                  <a:solidFill>
                    <a:srgbClr val="FFFF00"/>
                  </a:solidFill>
                  <a:latin typeface="Times New Roman"/>
                  <a:cs typeface="Times New Roman"/>
                  <a:sym typeface="Wingdings"/>
                </a:rPr>
                <a:t>νν</a:t>
              </a:r>
              <a:endParaRPr lang="en-US" sz="2800" b="1" i="1" dirty="0">
                <a:solidFill>
                  <a:srgbClr val="FFFF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912224" y="1440180"/>
              <a:ext cx="144000" cy="36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" y="330190"/>
            <a:ext cx="888999" cy="1128226"/>
          </a:xfrm>
          <a:prstGeom prst="rect">
            <a:avLst/>
          </a:prstGeom>
          <a:ln w="28575">
            <a:solidFill>
              <a:srgbClr val="000090"/>
            </a:solidFill>
          </a:ln>
        </p:spPr>
      </p:pic>
      <p:sp>
        <p:nvSpPr>
          <p:cNvPr id="40" name="Rectangle 39"/>
          <p:cNvSpPr/>
          <p:nvPr/>
        </p:nvSpPr>
        <p:spPr>
          <a:xfrm>
            <a:off x="330200" y="3873500"/>
            <a:ext cx="2006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 smtClean="0">
                <a:solidFill>
                  <a:srgbClr val="000090"/>
                </a:solidFill>
                <a:latin typeface="Times CY" charset="-52"/>
                <a:ea typeface="Times New Roman" charset="0"/>
                <a:cs typeface="Times New Roman" charset="0"/>
              </a:rPr>
              <a:t>P326</a:t>
            </a:r>
            <a:r>
              <a:rPr lang="en-US" sz="1400" u="sng" dirty="0" smtClean="0">
                <a:solidFill>
                  <a:srgbClr val="000090"/>
                </a:solidFill>
                <a:latin typeface="Times CY" charset="-52"/>
                <a:ea typeface="Times New Roman" charset="0"/>
                <a:cs typeface="Times New Roman" charset="0"/>
              </a:rPr>
              <a:t>:</a:t>
            </a:r>
          </a:p>
          <a:p>
            <a:r>
              <a:rPr lang="en-US" sz="1400" dirty="0" smtClean="0">
                <a:solidFill>
                  <a:srgbClr val="000090"/>
                </a:solidFill>
                <a:latin typeface="Times CY" charset="-52"/>
                <a:ea typeface="Times New Roman" charset="0"/>
                <a:cs typeface="Times New Roman" charset="0"/>
              </a:rPr>
              <a:t>  - 16 institutions</a:t>
            </a:r>
          </a:p>
          <a:p>
            <a:r>
              <a:rPr lang="en-US" sz="1400" dirty="0">
                <a:solidFill>
                  <a:srgbClr val="000090"/>
                </a:solidFill>
                <a:latin typeface="Times CY" charset="-52"/>
                <a:ea typeface="Times New Roman" charset="0"/>
                <a:cs typeface="Times New Roman" charset="0"/>
              </a:rPr>
              <a:t> </a:t>
            </a:r>
            <a:r>
              <a:rPr lang="en-US" sz="1400" dirty="0" smtClean="0">
                <a:solidFill>
                  <a:srgbClr val="000090"/>
                </a:solidFill>
                <a:latin typeface="Times CY" charset="-52"/>
                <a:ea typeface="Times New Roman" charset="0"/>
                <a:cs typeface="Times New Roman" charset="0"/>
              </a:rPr>
              <a:t> -  95 peoples</a:t>
            </a:r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4635500"/>
            <a:ext cx="4049079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14424" y="3898900"/>
            <a:ext cx="892175" cy="253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018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77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86299" y="3886200"/>
            <a:ext cx="4229101" cy="2819400"/>
          </a:xfrm>
          <a:prstGeom prst="rect">
            <a:avLst/>
          </a:prstGeom>
        </p:spPr>
      </p:pic>
      <p:pic>
        <p:nvPicPr>
          <p:cNvPr id="3" name="Content Placeholder 6" descr="IMG_1782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" b="357"/>
          <a:stretch/>
        </p:blipFill>
        <p:spPr>
          <a:xfrm>
            <a:off x="228600" y="3886200"/>
            <a:ext cx="4228838" cy="2809849"/>
          </a:xfrm>
        </p:spPr>
      </p:pic>
      <p:pic>
        <p:nvPicPr>
          <p:cNvPr id="4" name="Picture 3" descr="IMG_177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14400"/>
            <a:ext cx="4229101" cy="28194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14437" y="0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Comic Sans MS" charset="0"/>
                <a:ea typeface="+mj-ea"/>
                <a:cs typeface="+mj-cs"/>
              </a:rPr>
              <a:t>Detector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 production:</a:t>
            </a:r>
            <a:endParaRPr lang="en-US" sz="3200" kern="0" noProof="0" dirty="0">
              <a:solidFill>
                <a:schemeClr val="bg1"/>
              </a:solidFill>
              <a:latin typeface="Comic Sans MS" charset="0"/>
              <a:ea typeface="+mj-ea"/>
              <a:cs typeface="+mj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Straw insertion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 and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 </a:t>
            </a:r>
            <a:r>
              <a:rPr lang="en-US" sz="2000" kern="0" dirty="0" smtClean="0">
                <a:solidFill>
                  <a:srgbClr val="000090"/>
                </a:solidFill>
                <a:latin typeface="Comic Sans MS" charset="0"/>
                <a:ea typeface="+mj-ea"/>
                <a:cs typeface="+mj-cs"/>
              </a:rPr>
              <a:t>preparation for tests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mic Sans MS" charset="0"/>
              <a:ea typeface="+mj-ea"/>
              <a:cs typeface="+mj-cs"/>
            </a:endParaRPr>
          </a:p>
        </p:txBody>
      </p:sp>
      <p:pic>
        <p:nvPicPr>
          <p:cNvPr id="6" name="Picture 7" descr="na62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7" name="Picture 12" descr="emblemaLHEP-las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D63EA-9C91-4F40-82F3-46536DDDA87A}" type="slidenum">
              <a:rPr lang="fr-CA" smtClean="0"/>
              <a:pPr/>
              <a:t>20</a:t>
            </a:fld>
            <a:endParaRPr lang="fr-CA"/>
          </a:p>
        </p:txBody>
      </p:sp>
      <p:pic>
        <p:nvPicPr>
          <p:cNvPr id="12" name="Picture 11" descr="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914400"/>
            <a:ext cx="4267200" cy="28682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51686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Designed assembling tooling allows to glue a half of one layer of straws per day 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56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5" descr="NA62_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89" y="3801591"/>
            <a:ext cx="3888432" cy="291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633396" y="60678"/>
            <a:ext cx="64008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Comic Sans MS" charset="0"/>
                <a:ea typeface="+mj-ea"/>
                <a:cs typeface="+mj-cs"/>
              </a:rPr>
              <a:t>Detector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 production:</a:t>
            </a:r>
            <a:endParaRPr lang="en-US" sz="3200" kern="0" noProof="0" dirty="0">
              <a:solidFill>
                <a:srgbClr val="FFFFFF"/>
              </a:solidFill>
              <a:latin typeface="Comic Sans MS" charset="0"/>
              <a:ea typeface="+mj-ea"/>
              <a:cs typeface="+mj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000090"/>
                </a:solidFill>
                <a:latin typeface="Comic Sans MS" charset="0"/>
                <a:ea typeface="+mj-ea"/>
                <a:cs typeface="+mj-cs"/>
              </a:rPr>
              <a:t>        </a:t>
            </a:r>
            <a:r>
              <a:rPr lang="en-US" sz="2000" kern="0" dirty="0" smtClean="0">
                <a:solidFill>
                  <a:srgbClr val="000090"/>
                </a:solidFill>
                <a:latin typeface="Comic Sans MS" charset="0"/>
                <a:ea typeface="+mj-ea"/>
                <a:cs typeface="+mj-cs"/>
              </a:rPr>
              <a:t>straw straightness test and final view</a:t>
            </a:r>
          </a:p>
        </p:txBody>
      </p:sp>
      <p:pic>
        <p:nvPicPr>
          <p:cNvPr id="3" name="Picture 7" descr="na62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4" name="Picture 12" descr="emblemaLHEP-la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 15" descr="IMG_2172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6100" y="2133600"/>
            <a:ext cx="3048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800" y="5799668"/>
            <a:ext cx="381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>
                <a:solidFill>
                  <a:srgbClr val="000090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he Module at the stand for straw straightness measurement. This stand based on a laser right finder </a:t>
            </a:r>
            <a:r>
              <a:rPr lang="en-US" sz="1400" b="1" dirty="0" smtClean="0">
                <a:solidFill>
                  <a:srgbClr val="000090"/>
                </a:solidFill>
              </a:rPr>
              <a:t>ILD 1700-50</a:t>
            </a:r>
            <a:r>
              <a:rPr lang="en-US" sz="1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11" name="Picture 10" descr="na62-team_imag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024" y="836712"/>
            <a:ext cx="3901097" cy="25846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4800" y="1066800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Each layer is measured after full assembling to check straightness of all straws.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60032" y="3481263"/>
            <a:ext cx="37898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he Modules with fully assembled straws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D63EA-9C91-4F40-82F3-46536DDDA87A}" type="slidenum">
              <a:rPr lang="fr-CA" smtClean="0"/>
              <a:pPr/>
              <a:t>21</a:t>
            </a:fld>
            <a:endParaRPr lang="fr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7332132" y="838201"/>
            <a:ext cx="1371601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05.2012</a:t>
            </a: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5384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2012-09-26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9200" y="840300"/>
            <a:ext cx="3024900" cy="191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10869" y="50799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3200" kern="0" dirty="0">
                <a:solidFill>
                  <a:srgbClr val="FFFFFF"/>
                </a:solidFill>
                <a:latin typeface="Comic Sans MS" charset="0"/>
              </a:rPr>
              <a:t>Detector production at </a:t>
            </a:r>
            <a:r>
              <a:rPr lang="en-US" sz="3200" kern="0" dirty="0" smtClean="0">
                <a:solidFill>
                  <a:srgbClr val="FFFFFF"/>
                </a:solidFill>
                <a:latin typeface="Comic Sans MS" charset="0"/>
              </a:rPr>
              <a:t>JINR: </a:t>
            </a:r>
          </a:p>
          <a:p>
            <a:pPr lvl="0" algn="ctr">
              <a:defRPr/>
            </a:pPr>
            <a:r>
              <a:rPr lang="en-US" sz="2800" kern="0" dirty="0" smtClean="0">
                <a:solidFill>
                  <a:srgbClr val="000090"/>
                </a:solidFill>
                <a:latin typeface="Comic Sans MS" charset="0"/>
              </a:rPr>
              <a:t>                           </a:t>
            </a:r>
            <a:r>
              <a:rPr lang="en-US" sz="2400" kern="0" dirty="0" smtClean="0">
                <a:solidFill>
                  <a:srgbClr val="FFFF00"/>
                </a:solidFill>
                <a:latin typeface="Comic Sans MS" charset="0"/>
              </a:rPr>
              <a:t>Modules 3,4,7,8 </a:t>
            </a:r>
            <a:endParaRPr lang="en-US" sz="2800" kern="0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12" name="Picture 7" descr="na62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3" name="Picture 12" descr="emblemaLHEP-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D63EA-9C91-4F40-82F3-46536DDDA87A}" type="slidenum">
              <a:rPr lang="fr-CA" smtClean="0"/>
              <a:pPr/>
              <a:t>22</a:t>
            </a:fld>
            <a:endParaRPr lang="fr-CA"/>
          </a:p>
        </p:txBody>
      </p:sp>
      <p:pic>
        <p:nvPicPr>
          <p:cNvPr id="19" name="P 14" descr="IMG_571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1779970" y="905957"/>
            <a:ext cx="2314603" cy="167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425104" y="2730128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omic Sans MS"/>
                <a:cs typeface="Comic Sans MS"/>
              </a:rPr>
              <a:t>Sealing of the Module elements </a:t>
            </a: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in a special “Dry room”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49440" y="2755528"/>
            <a:ext cx="3888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omic Sans MS"/>
                <a:cs typeface="Comic Sans MS"/>
              </a:rPr>
              <a:t>Vacuum test of the Module after sealing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15" name="Рисунок 12" descr="P101001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32" y="3214997"/>
            <a:ext cx="3764410" cy="28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30333" y="6009307"/>
            <a:ext cx="2858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b="1" dirty="0">
                <a:solidFill>
                  <a:srgbClr val="000090"/>
                </a:solidFill>
                <a:latin typeface="Comic Sans MS"/>
                <a:cs typeface="Comic Sans MS"/>
              </a:rPr>
              <a:t>The 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JINR </a:t>
            </a:r>
            <a:r>
              <a:rPr lang="en-US" sz="1600" b="1" dirty="0">
                <a:solidFill>
                  <a:srgbClr val="000090"/>
                </a:solidFill>
                <a:latin typeface="Comic Sans MS"/>
                <a:cs typeface="Comic Sans MS"/>
              </a:rPr>
              <a:t>assembling 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area</a:t>
            </a:r>
            <a:endParaRPr lang="en-US" sz="1600" b="1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algn="ctr">
              <a:spcAft>
                <a:spcPts val="0"/>
              </a:spcAft>
            </a:pPr>
            <a:r>
              <a:rPr lang="en-US" sz="1600" b="1" dirty="0">
                <a:solidFill>
                  <a:srgbClr val="000090"/>
                </a:solidFill>
                <a:latin typeface="Comic Sans MS"/>
                <a:cs typeface="Comic Sans MS"/>
              </a:rPr>
              <a:t>w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ith 2 assembling jigs</a:t>
            </a:r>
          </a:p>
        </p:txBody>
      </p:sp>
      <p:pic>
        <p:nvPicPr>
          <p:cNvPr id="21" name="Рисунок 20" descr="9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0700" y="3258878"/>
            <a:ext cx="2078264" cy="275288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209080" y="6034112"/>
            <a:ext cx="3168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A Module assembly rotation jig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6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82648" y="-9878"/>
            <a:ext cx="7929563" cy="84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3200" kern="0" dirty="0">
                <a:solidFill>
                  <a:schemeClr val="bg1"/>
                </a:solidFill>
                <a:latin typeface="Comic Sans MS" charset="0"/>
              </a:rPr>
              <a:t>Detector production at </a:t>
            </a:r>
            <a:r>
              <a:rPr lang="en-US" sz="3200" kern="0" dirty="0" smtClean="0">
                <a:solidFill>
                  <a:schemeClr val="bg1"/>
                </a:solidFill>
                <a:latin typeface="Comic Sans MS" charset="0"/>
              </a:rPr>
              <a:t>JINR: </a:t>
            </a:r>
          </a:p>
          <a:p>
            <a:pPr lvl="0" algn="ctr">
              <a:defRPr/>
            </a:pPr>
            <a:r>
              <a:rPr lang="en-US" sz="2800" kern="0" dirty="0" smtClean="0">
                <a:solidFill>
                  <a:srgbClr val="000090"/>
                </a:solidFill>
                <a:latin typeface="Comic Sans MS" charset="0"/>
              </a:rPr>
              <a:t>            straw assembling and wiring</a:t>
            </a:r>
            <a:endParaRPr lang="en-US" sz="2800" kern="0" dirty="0">
              <a:solidFill>
                <a:srgbClr val="000090"/>
              </a:solidFill>
              <a:latin typeface="Comic Sans MS" charset="0"/>
            </a:endParaRPr>
          </a:p>
        </p:txBody>
      </p:sp>
      <p:pic>
        <p:nvPicPr>
          <p:cNvPr id="12" name="Picture 7" descr="na62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3" name="Picture 12" descr="emblemaLHEP-l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D63EA-9C91-4F40-82F3-46536DDDA87A}" type="slidenum">
              <a:rPr lang="fr-CA" smtClean="0"/>
              <a:pPr/>
              <a:t>23</a:t>
            </a:fld>
            <a:endParaRPr lang="fr-CA"/>
          </a:p>
        </p:txBody>
      </p:sp>
      <p:sp>
        <p:nvSpPr>
          <p:cNvPr id="22" name="Прямоугольник 21"/>
          <p:cNvSpPr/>
          <p:nvPr/>
        </p:nvSpPr>
        <p:spPr>
          <a:xfrm>
            <a:off x="410717" y="3072747"/>
            <a:ext cx="3622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Straw insertion and fixing in a horizontal position of a module frame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16" name="Рисунок 15" descr="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717" y="980746"/>
            <a:ext cx="1954297" cy="2105028"/>
          </a:xfrm>
          <a:prstGeom prst="rect">
            <a:avLst/>
          </a:prstGeom>
        </p:spPr>
      </p:pic>
      <p:pic>
        <p:nvPicPr>
          <p:cNvPr id="17" name="Рисунок 16" descr="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938859"/>
            <a:ext cx="1843176" cy="2130101"/>
          </a:xfrm>
          <a:prstGeom prst="rect">
            <a:avLst/>
          </a:prstGeom>
        </p:spPr>
      </p:pic>
      <p:pic>
        <p:nvPicPr>
          <p:cNvPr id="18" name="Рисунок 17" descr="77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35881" y="980728"/>
            <a:ext cx="1656184" cy="2068845"/>
          </a:xfrm>
          <a:prstGeom prst="rect">
            <a:avLst/>
          </a:prstGeom>
        </p:spPr>
      </p:pic>
      <p:pic>
        <p:nvPicPr>
          <p:cNvPr id="23" name="Рисунок 22" descr="8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7928" y="980728"/>
            <a:ext cx="1866520" cy="2068845"/>
          </a:xfrm>
          <a:prstGeom prst="rect">
            <a:avLst/>
          </a:prstGeom>
        </p:spPr>
      </p:pic>
      <p:pic>
        <p:nvPicPr>
          <p:cNvPr id="24" name="Рисунок 23" descr="P1010010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32448" y="3565014"/>
            <a:ext cx="2088232" cy="2929245"/>
          </a:xfrm>
          <a:prstGeom prst="rect">
            <a:avLst/>
          </a:prstGeom>
        </p:spPr>
      </p:pic>
      <p:pic>
        <p:nvPicPr>
          <p:cNvPr id="25" name="Рисунок 24" descr="P1010010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05195" y="3645024"/>
            <a:ext cx="1599962" cy="1518715"/>
          </a:xfrm>
          <a:prstGeom prst="rect">
            <a:avLst/>
          </a:prstGeom>
        </p:spPr>
      </p:pic>
      <p:pic>
        <p:nvPicPr>
          <p:cNvPr id="26" name="Рисунок 25" descr="5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30968" y="5228619"/>
            <a:ext cx="1606960" cy="125294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4903754" y="3068960"/>
            <a:ext cx="37006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Straw gluing from the top and bottom in a vertical position of a module frame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10717" y="4854176"/>
            <a:ext cx="19542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Wiring in vertical position of a module frame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660232" y="4129335"/>
            <a:ext cx="1224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Top side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603476" y="5662659"/>
            <a:ext cx="1568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Bottom side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09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Untitled-2"/>
          <p:cNvPicPr>
            <a:picLocks noChangeAspect="1" noChangeArrowheads="1"/>
          </p:cNvPicPr>
          <p:nvPr/>
        </p:nvPicPr>
        <p:blipFill>
          <a:blip r:embed="rId2" cstate="print"/>
          <a:srcRect t="33961" r="6107" b="30190"/>
          <a:stretch>
            <a:fillRect/>
          </a:stretch>
        </p:blipFill>
        <p:spPr bwMode="auto">
          <a:xfrm>
            <a:off x="4688656" y="5669959"/>
            <a:ext cx="3987800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54426" y="16402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3200" kern="0" dirty="0">
                <a:solidFill>
                  <a:srgbClr val="FFFFFF"/>
                </a:solidFill>
                <a:latin typeface="Comic Sans MS" charset="0"/>
              </a:rPr>
              <a:t>Detector production at </a:t>
            </a:r>
            <a:r>
              <a:rPr lang="en-US" sz="3200" kern="0" dirty="0" smtClean="0">
                <a:solidFill>
                  <a:srgbClr val="FFFFFF"/>
                </a:solidFill>
                <a:latin typeface="Comic Sans MS" charset="0"/>
              </a:rPr>
              <a:t>JINR: </a:t>
            </a:r>
          </a:p>
          <a:p>
            <a:pPr lvl="0" algn="ctr">
              <a:defRPr/>
            </a:pPr>
            <a:r>
              <a:rPr lang="en-US" sz="2400" kern="0" dirty="0" smtClean="0">
                <a:solidFill>
                  <a:srgbClr val="000090"/>
                </a:solidFill>
                <a:latin typeface="Comic Sans MS" charset="0"/>
              </a:rPr>
              <a:t>                               straw positioning test</a:t>
            </a:r>
          </a:p>
        </p:txBody>
      </p:sp>
      <p:pic>
        <p:nvPicPr>
          <p:cNvPr id="12" name="Picture 7" descr="na62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3" name="Picture 12" descr="emblemaLHEP-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02896" y="6337126"/>
            <a:ext cx="2133600" cy="476250"/>
          </a:xfrm>
        </p:spPr>
        <p:txBody>
          <a:bodyPr/>
          <a:lstStyle/>
          <a:p>
            <a:fld id="{020D63EA-9C91-4F40-82F3-46536DDDA87A}" type="slidenum">
              <a:rPr lang="fr-CA" smtClean="0"/>
              <a:pPr/>
              <a:t>24</a:t>
            </a:fld>
            <a:endParaRPr lang="fr-CA" dirty="0"/>
          </a:p>
        </p:txBody>
      </p:sp>
      <p:pic>
        <p:nvPicPr>
          <p:cNvPr id="23" name="Picture 2" descr="D:\NA62\Отчеты\Доклад Болгария 2013\Machinery August 2011 quality micro epsilon Laser triangulation princip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4765" y="4447952"/>
            <a:ext cx="91916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146"/>
          <p:cNvSpPr txBox="1">
            <a:spLocks noChangeArrowheads="1"/>
          </p:cNvSpPr>
          <p:nvPr/>
        </p:nvSpPr>
        <p:spPr bwMode="auto">
          <a:xfrm>
            <a:off x="1928813" y="4507490"/>
            <a:ext cx="8467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Laser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25" name="Picture 3" descr="P1010114"/>
          <p:cNvPicPr>
            <a:picLocks noChangeAspect="1" noChangeArrowheads="1"/>
          </p:cNvPicPr>
          <p:nvPr/>
        </p:nvPicPr>
        <p:blipFill>
          <a:blip r:embed="rId6" cstate="print"/>
          <a:srcRect l="6815" t="13290" r="44374"/>
          <a:stretch>
            <a:fillRect/>
          </a:stretch>
        </p:blipFill>
        <p:spPr bwMode="auto">
          <a:xfrm>
            <a:off x="214313" y="4500563"/>
            <a:ext cx="1643062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 descr="I:\DCIM\100OLYMP\P10100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5" y="571500"/>
            <a:ext cx="280987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 descr="D:\NA62\Отчеты\Доклад Болгария 2013\teilungen_l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764704"/>
            <a:ext cx="1357313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170"/>
          <p:cNvSpPr txBox="1">
            <a:spLocks noChangeArrowheads="1"/>
          </p:cNvSpPr>
          <p:nvPr/>
        </p:nvSpPr>
        <p:spPr bwMode="auto">
          <a:xfrm>
            <a:off x="3212976" y="1740193"/>
            <a:ext cx="114300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Optical </a:t>
            </a:r>
            <a:r>
              <a:rPr lang="en-US" sz="1400" dirty="0">
                <a:solidFill>
                  <a:srgbClr val="002060"/>
                </a:solidFill>
                <a:latin typeface="+mn-lt"/>
                <a:cs typeface="Arial" pitchFamily="34" charset="0"/>
              </a:rPr>
              <a:t>ruler</a:t>
            </a:r>
            <a:endParaRPr lang="ru-RU" sz="1400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30" name="Picture 4" descr="D:\NA62\Отчеты\Доклад Болгария 2013\SDSS4.jpg"/>
          <p:cNvPicPr>
            <a:picLocks noChangeAspect="1" noChangeArrowheads="1"/>
          </p:cNvPicPr>
          <p:nvPr/>
        </p:nvPicPr>
        <p:blipFill>
          <a:blip r:embed="rId9" cstate="print"/>
          <a:srcRect r="-1511" b="29031"/>
          <a:stretch>
            <a:fillRect/>
          </a:stretch>
        </p:blipFill>
        <p:spPr bwMode="auto">
          <a:xfrm>
            <a:off x="3203278" y="2056706"/>
            <a:ext cx="1428750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172"/>
          <p:cNvSpPr txBox="1">
            <a:spLocks noChangeArrowheads="1"/>
          </p:cNvSpPr>
          <p:nvPr/>
        </p:nvSpPr>
        <p:spPr bwMode="auto">
          <a:xfrm>
            <a:off x="3143249" y="2924944"/>
            <a:ext cx="1428751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Optical sensor</a:t>
            </a:r>
            <a:endParaRPr lang="ru-RU" sz="1400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1520" y="2944667"/>
            <a:ext cx="3429000" cy="1420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cs typeface="Arial" pitchFamily="34" charset="0"/>
              </a:rPr>
              <a:t>        </a:t>
            </a:r>
            <a:r>
              <a:rPr lang="en-US" sz="14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Optical </a:t>
            </a:r>
            <a:r>
              <a:rPr lang="en-US" sz="140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ruler: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     </a:t>
            </a:r>
            <a:r>
              <a:rPr lang="en-US" sz="1400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Handenhain</a:t>
            </a:r>
            <a:endParaRPr lang="en-US" sz="1400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FF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FFFF00"/>
                </a:solidFill>
                <a:latin typeface="Comic Sans MS" panose="030F0702030302020204" pitchFamily="66" charset="0"/>
                <a:cs typeface="Arial" pitchFamily="34" charset="0"/>
              </a:rPr>
              <a:t>measurement </a:t>
            </a:r>
            <a:r>
              <a:rPr lang="en-US" sz="140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- up to   L=4500 mm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FF00"/>
                </a:solidFill>
                <a:latin typeface="Comic Sans MS" panose="030F0702030302020204" pitchFamily="66" charset="0"/>
                <a:cs typeface="Arial" pitchFamily="34" charset="0"/>
              </a:rPr>
              <a:t> accuracy   </a:t>
            </a:r>
            <a:r>
              <a:rPr lang="en-US" sz="1400" dirty="0" smtClean="0">
                <a:solidFill>
                  <a:srgbClr val="FFFF00"/>
                </a:solidFill>
                <a:latin typeface="Comic Sans MS" panose="030F0702030302020204" pitchFamily="66" charset="0"/>
                <a:cs typeface="Arial" pitchFamily="34" charset="0"/>
              </a:rPr>
              <a:t>     </a:t>
            </a:r>
            <a:r>
              <a:rPr lang="en-US" sz="14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- </a:t>
            </a:r>
            <a:r>
              <a:rPr lang="en-US" sz="140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(1-2) </a:t>
            </a:r>
            <a:r>
              <a:rPr lang="en-US" sz="1400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mkm</a:t>
            </a:r>
            <a:endParaRPr lang="en-US" sz="1400" dirty="0" smtClean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 Stepping </a:t>
            </a:r>
            <a:r>
              <a:rPr lang="en-US" sz="140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motor with raster pattern: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	 </a:t>
            </a:r>
            <a:r>
              <a:rPr lang="en-US" sz="14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            1 </a:t>
            </a:r>
            <a:r>
              <a:rPr lang="en-US" sz="140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step = 10,4 </a:t>
            </a:r>
            <a:r>
              <a:rPr lang="en-US" sz="1400" dirty="0" err="1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mkm</a:t>
            </a:r>
            <a:endParaRPr lang="en-US" sz="1400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928812" y="5000625"/>
            <a:ext cx="2714626" cy="1714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“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Micro Epsilon” Laser sensor: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 measurement 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distance  </a:t>
            </a: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                    L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=(30-50) mm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 accuracy  - </a:t>
            </a: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            3 </a:t>
            </a:r>
            <a:r>
              <a:rPr lang="en-US" sz="1600" dirty="0" err="1">
                <a:solidFill>
                  <a:srgbClr val="002060"/>
                </a:solidFill>
                <a:cs typeface="Arial" pitchFamily="34" charset="0"/>
              </a:rPr>
              <a:t>mkm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 beam diameter – </a:t>
            </a: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 0.3 mm</a:t>
            </a:r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6" name="Text Box 170"/>
          <p:cNvSpPr txBox="1">
            <a:spLocks noChangeArrowheads="1"/>
          </p:cNvSpPr>
          <p:nvPr/>
        </p:nvSpPr>
        <p:spPr bwMode="auto">
          <a:xfrm>
            <a:off x="2195736" y="650350"/>
            <a:ext cx="66236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+mn-lt"/>
                <a:cs typeface="Arial" pitchFamily="34" charset="0"/>
              </a:rPr>
              <a:t>INFN</a:t>
            </a:r>
            <a:endParaRPr lang="ru-RU" sz="1600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37" name="Рисунок 12"/>
          <p:cNvPicPr>
            <a:picLocks noChangeAspect="1" noChangeArrowheads="1"/>
          </p:cNvPicPr>
          <p:nvPr/>
        </p:nvPicPr>
        <p:blipFill>
          <a:blip r:embed="rId10" cstate="print"/>
          <a:srcRect l="7910" t="14725" r="15125" b="13655"/>
          <a:stretch>
            <a:fillRect/>
          </a:stretch>
        </p:blipFill>
        <p:spPr bwMode="auto">
          <a:xfrm>
            <a:off x="4786313" y="1120878"/>
            <a:ext cx="3929062" cy="257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146"/>
          <p:cNvSpPr txBox="1">
            <a:spLocks noChangeArrowheads="1"/>
          </p:cNvSpPr>
          <p:nvPr/>
        </p:nvSpPr>
        <p:spPr bwMode="auto">
          <a:xfrm>
            <a:off x="7740352" y="2714625"/>
            <a:ext cx="1155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commands</a:t>
            </a:r>
            <a:endParaRPr lang="ru-RU" sz="1600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0" name="Text Box 146"/>
          <p:cNvSpPr txBox="1">
            <a:spLocks noChangeArrowheads="1"/>
          </p:cNvSpPr>
          <p:nvPr/>
        </p:nvSpPr>
        <p:spPr bwMode="auto">
          <a:xfrm>
            <a:off x="6012160" y="3378478"/>
            <a:ext cx="13532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visualization</a:t>
            </a:r>
            <a:endParaRPr lang="ru-RU" sz="1600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1" name="Text Box 146"/>
          <p:cNvSpPr txBox="1">
            <a:spLocks noChangeArrowheads="1"/>
          </p:cNvSpPr>
          <p:nvPr/>
        </p:nvSpPr>
        <p:spPr bwMode="auto">
          <a:xfrm>
            <a:off x="5685308" y="1043444"/>
            <a:ext cx="15509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saving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data</a:t>
            </a:r>
          </a:p>
        </p:txBody>
      </p:sp>
      <p:cxnSp>
        <p:nvCxnSpPr>
          <p:cNvPr id="42" name="Прямая со стрелкой 41"/>
          <p:cNvCxnSpPr>
            <a:stCxn id="39" idx="0"/>
          </p:cNvCxnSpPr>
          <p:nvPr/>
        </p:nvCxnSpPr>
        <p:spPr>
          <a:xfrm flipV="1">
            <a:off x="8318202" y="1916832"/>
            <a:ext cx="70222" cy="79779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6621463" y="2857500"/>
            <a:ext cx="665162" cy="5175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5400000" flipH="1" flipV="1">
            <a:off x="6302376" y="2462212"/>
            <a:ext cx="1231900" cy="5937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5400000" flipH="1" flipV="1">
            <a:off x="5802313" y="2319338"/>
            <a:ext cx="1874837" cy="2365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rot="10800000" flipV="1">
            <a:off x="5000625" y="1123950"/>
            <a:ext cx="758825" cy="37623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Box 146"/>
          <p:cNvSpPr txBox="1">
            <a:spLocks noChangeArrowheads="1"/>
          </p:cNvSpPr>
          <p:nvPr/>
        </p:nvSpPr>
        <p:spPr bwMode="auto">
          <a:xfrm>
            <a:off x="4644008" y="3378478"/>
            <a:ext cx="14434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+mn-lt"/>
                <a:cs typeface="Arial" pitchFamily="34" charset="0"/>
              </a:rPr>
              <a:t>Scan indicator</a:t>
            </a:r>
            <a:endParaRPr lang="ru-RU" sz="1400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 flipH="1" flipV="1">
            <a:off x="4999038" y="2424114"/>
            <a:ext cx="77018" cy="95436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98" descr="D:\NA62\Отчеты\Доклад Болгария 2013\straw_example.png"/>
          <p:cNvPicPr>
            <a:picLocks noChangeAspect="1" noChangeArrowheads="1"/>
          </p:cNvPicPr>
          <p:nvPr/>
        </p:nvPicPr>
        <p:blipFill>
          <a:blip r:embed="rId11" cstate="print"/>
          <a:srcRect l="6828" r="8659"/>
          <a:stretch>
            <a:fillRect/>
          </a:stretch>
        </p:blipFill>
        <p:spPr bwMode="auto">
          <a:xfrm>
            <a:off x="4749392" y="4127594"/>
            <a:ext cx="3965984" cy="100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 Box 146"/>
          <p:cNvSpPr txBox="1">
            <a:spLocks noChangeArrowheads="1"/>
          </p:cNvSpPr>
          <p:nvPr/>
        </p:nvSpPr>
        <p:spPr bwMode="auto">
          <a:xfrm>
            <a:off x="6065131" y="764704"/>
            <a:ext cx="17778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User interface</a:t>
            </a:r>
            <a:endParaRPr lang="en-US" sz="1600" b="1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54" name="Text Box 146"/>
          <p:cNvSpPr txBox="1">
            <a:spLocks noChangeArrowheads="1"/>
          </p:cNvSpPr>
          <p:nvPr/>
        </p:nvSpPr>
        <p:spPr bwMode="auto">
          <a:xfrm>
            <a:off x="4821114" y="3789040"/>
            <a:ext cx="40713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Example: measurement of a straw shape</a:t>
            </a:r>
            <a:endParaRPr lang="en-US" sz="1600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55" name="Text Box 146"/>
          <p:cNvSpPr txBox="1">
            <a:spLocks noChangeArrowheads="1"/>
          </p:cNvSpPr>
          <p:nvPr/>
        </p:nvSpPr>
        <p:spPr bwMode="auto">
          <a:xfrm>
            <a:off x="4858277" y="5085184"/>
            <a:ext cx="40342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and  distances between straws in a module view</a:t>
            </a:r>
            <a:endParaRPr lang="en-US" sz="1600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33" name="Picture 2" descr="Untitled-2"/>
          <p:cNvPicPr>
            <a:picLocks noChangeAspect="1" noChangeArrowheads="1"/>
          </p:cNvPicPr>
          <p:nvPr/>
        </p:nvPicPr>
        <p:blipFill>
          <a:blip r:embed="rId2" cstate="print"/>
          <a:srcRect t="33961" r="6107" b="30190"/>
          <a:stretch>
            <a:fillRect/>
          </a:stretch>
        </p:blipFill>
        <p:spPr bwMode="auto">
          <a:xfrm>
            <a:off x="173576" y="2162741"/>
            <a:ext cx="8727398" cy="191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89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12093" y="60678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3200" kern="0" dirty="0">
                <a:solidFill>
                  <a:srgbClr val="FFFFFF"/>
                </a:solidFill>
                <a:latin typeface="Comic Sans MS" charset="0"/>
              </a:rPr>
              <a:t>Detector production at </a:t>
            </a:r>
            <a:r>
              <a:rPr lang="en-US" sz="3200" kern="0" dirty="0" smtClean="0">
                <a:solidFill>
                  <a:srgbClr val="FFFFFF"/>
                </a:solidFill>
                <a:latin typeface="Comic Sans MS" charset="0"/>
              </a:rPr>
              <a:t>JINR: </a:t>
            </a:r>
          </a:p>
          <a:p>
            <a:pPr lvl="0" algn="ctr">
              <a:defRPr/>
            </a:pPr>
            <a:r>
              <a:rPr lang="en-US" sz="2400" kern="0" dirty="0" smtClean="0">
                <a:solidFill>
                  <a:srgbClr val="000090"/>
                </a:solidFill>
                <a:latin typeface="Comic Sans MS" charset="0"/>
              </a:rPr>
              <a:t>                               straw pretention test</a:t>
            </a:r>
          </a:p>
        </p:txBody>
      </p:sp>
      <p:pic>
        <p:nvPicPr>
          <p:cNvPr id="12" name="Picture 7" descr="na62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3" name="Picture 12" descr="emblemaLHEP-l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02896" y="6337126"/>
            <a:ext cx="2133600" cy="476250"/>
          </a:xfrm>
        </p:spPr>
        <p:txBody>
          <a:bodyPr/>
          <a:lstStyle/>
          <a:p>
            <a:fld id="{020D63EA-9C91-4F40-82F3-46536DDDA87A}" type="slidenum">
              <a:rPr lang="fr-CA" smtClean="0"/>
              <a:pPr/>
              <a:t>25</a:t>
            </a:fld>
            <a:endParaRPr lang="fr-CA" dirty="0"/>
          </a:p>
        </p:txBody>
      </p:sp>
      <p:pic>
        <p:nvPicPr>
          <p:cNvPr id="33" name="Рисунок 32"/>
          <p:cNvPicPr/>
          <p:nvPr/>
        </p:nvPicPr>
        <p:blipFill>
          <a:blip r:embed="rId4" cstate="print"/>
          <a:srcRect l="11339" t="18251" r="39027" b="16730"/>
          <a:stretch>
            <a:fillRect/>
          </a:stretch>
        </p:blipFill>
        <p:spPr bwMode="auto">
          <a:xfrm>
            <a:off x="172101" y="3429000"/>
            <a:ext cx="4440409" cy="326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3" descr="C:\Users\ASUS\Desktop\IMG_31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238203"/>
            <a:ext cx="294798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Прямая соединительная линия 51"/>
          <p:cNvCxnSpPr>
            <a:endCxn id="57" idx="2"/>
          </p:cNvCxnSpPr>
          <p:nvPr/>
        </p:nvCxnSpPr>
        <p:spPr>
          <a:xfrm>
            <a:off x="6021850" y="5038165"/>
            <a:ext cx="12119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stCxn id="57" idx="4"/>
          </p:cNvCxnSpPr>
          <p:nvPr/>
        </p:nvCxnSpPr>
        <p:spPr>
          <a:xfrm flipH="1">
            <a:off x="7297958" y="5109602"/>
            <a:ext cx="7315" cy="9813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7233835" y="4966727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6833778" y="4579259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15</a:t>
            </a:r>
            <a:r>
              <a:rPr lang="en-US" sz="1400" dirty="0" smtClean="0">
                <a:solidFill>
                  <a:srgbClr val="002060"/>
                </a:solidFill>
              </a:rPr>
              <a:t>0</a:t>
            </a:r>
            <a:r>
              <a:rPr lang="ru-RU" sz="1400" dirty="0" smtClean="0">
                <a:solidFill>
                  <a:srgbClr val="002060"/>
                </a:solidFill>
              </a:rPr>
              <a:t>0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G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394251" y="3028156"/>
            <a:ext cx="3373138" cy="84352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Requirement: F &gt; </a:t>
            </a:r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1.5 KG   </a:t>
            </a:r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Fr &gt;=65 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Hz)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0" name="Рисунок 5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908720"/>
            <a:ext cx="288032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1134434"/>
            <a:ext cx="20002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72986" y="908720"/>
            <a:ext cx="284748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48539" y="2643147"/>
            <a:ext cx="14430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Opto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-coupler</a:t>
            </a:r>
            <a:endParaRPr lang="ru-RU" sz="1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2120" y="2636912"/>
            <a:ext cx="35317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Oscilloscope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with the FFT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function</a:t>
            </a:r>
            <a:endParaRPr lang="ru-RU" sz="1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69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99205" y="60678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ru-RU" sz="2400" kern="0" dirty="0" smtClean="0">
                <a:solidFill>
                  <a:srgbClr val="000090"/>
                </a:solidFill>
                <a:latin typeface="Comic Sans MS" charset="0"/>
              </a:rPr>
              <a:t>    </a:t>
            </a:r>
            <a:r>
              <a:rPr lang="en-US" sz="3200" kern="0" dirty="0" smtClean="0">
                <a:solidFill>
                  <a:srgbClr val="FFFFFF"/>
                </a:solidFill>
                <a:latin typeface="Comic Sans MS" charset="0"/>
              </a:rPr>
              <a:t>Detector </a:t>
            </a:r>
            <a:r>
              <a:rPr lang="en-US" sz="3200" kern="0" dirty="0">
                <a:solidFill>
                  <a:srgbClr val="FFFFFF"/>
                </a:solidFill>
                <a:latin typeface="Comic Sans MS" charset="0"/>
              </a:rPr>
              <a:t>production at </a:t>
            </a:r>
            <a:r>
              <a:rPr lang="en-US" sz="3200" kern="0" dirty="0" smtClean="0">
                <a:solidFill>
                  <a:srgbClr val="FFFFFF"/>
                </a:solidFill>
                <a:latin typeface="Comic Sans MS" charset="0"/>
              </a:rPr>
              <a:t>JINR: </a:t>
            </a:r>
          </a:p>
          <a:p>
            <a:pPr lvl="0" algn="ctr">
              <a:defRPr/>
            </a:pPr>
            <a:r>
              <a:rPr lang="en-US" sz="2400" kern="0" dirty="0" smtClean="0">
                <a:solidFill>
                  <a:srgbClr val="000090"/>
                </a:solidFill>
                <a:latin typeface="Comic Sans MS" charset="0"/>
              </a:rPr>
              <a:t>                     HV and gas leakage test</a:t>
            </a:r>
          </a:p>
        </p:txBody>
      </p:sp>
      <p:pic>
        <p:nvPicPr>
          <p:cNvPr id="12" name="Picture 7" descr="na62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3" name="Picture 12" descr="emblemaLHEP-l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02896" y="6337126"/>
            <a:ext cx="2133600" cy="476250"/>
          </a:xfrm>
        </p:spPr>
        <p:txBody>
          <a:bodyPr/>
          <a:lstStyle/>
          <a:p>
            <a:fld id="{020D63EA-9C91-4F40-82F3-46536DDDA87A}" type="slidenum">
              <a:rPr lang="fr-CA" smtClean="0"/>
              <a:pPr/>
              <a:t>26</a:t>
            </a:fld>
            <a:endParaRPr lang="fr-CA" dirty="0"/>
          </a:p>
        </p:txBody>
      </p:sp>
      <p:pic>
        <p:nvPicPr>
          <p:cNvPr id="19" name="Picture 4" descr="D:\NA62\Доклад потреб\Фото\IMG_32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642938"/>
            <a:ext cx="1143000" cy="601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D:\NA62\Доклад потреб\Фото\IMG_31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0050" y="870942"/>
            <a:ext cx="2471050" cy="419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D:\NA62\Доклад потреб\Фото\IMG_31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6088" y="2132856"/>
            <a:ext cx="439102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1749426" y="917848"/>
            <a:ext cx="4357687" cy="1143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Requirement: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 	I &lt; 4 </a:t>
            </a:r>
            <a:r>
              <a:rPr lang="en-US" dirty="0" err="1">
                <a:solidFill>
                  <a:srgbClr val="002060"/>
                </a:solidFill>
                <a:latin typeface="Comic Sans MS" panose="030F0702030302020204" pitchFamily="66" charset="0"/>
              </a:rPr>
              <a:t>nA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 at HV = +2200 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	Temp 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T=(23-25) degree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	Humidity H=(35-40) %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1071564" y="1285875"/>
            <a:ext cx="750092" cy="14287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475656" y="5167709"/>
            <a:ext cx="7381298" cy="15124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Chamber CH2 M1 U-V      </a:t>
            </a:r>
            <a:r>
              <a:rPr lang="en-US" dirty="0">
                <a:solidFill>
                  <a:srgbClr val="002060"/>
                </a:solidFill>
              </a:rPr>
              <a:t>- </a:t>
            </a:r>
            <a:r>
              <a:rPr lang="en-US" dirty="0" smtClean="0">
                <a:solidFill>
                  <a:srgbClr val="002060"/>
                </a:solidFill>
              </a:rPr>
              <a:t> HV – OK, L = 0.5 cm</a:t>
            </a:r>
            <a:r>
              <a:rPr lang="en-US" baseline="30000" dirty="0" smtClean="0">
                <a:solidFill>
                  <a:srgbClr val="002060"/>
                </a:solidFill>
              </a:rPr>
              <a:t>3</a:t>
            </a:r>
            <a:r>
              <a:rPr lang="en-US" dirty="0" smtClean="0">
                <a:solidFill>
                  <a:srgbClr val="002060"/>
                </a:solidFill>
              </a:rPr>
              <a:t>/min</a:t>
            </a:r>
            <a:endParaRPr lang="en-US" dirty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Chamber CH2 M2 X-Y      </a:t>
            </a:r>
            <a:r>
              <a:rPr lang="en-US" dirty="0">
                <a:solidFill>
                  <a:srgbClr val="002060"/>
                </a:solidFill>
              </a:rPr>
              <a:t>-  HV – OK, L = 0.5 cm</a:t>
            </a:r>
            <a:r>
              <a:rPr lang="en-US" baseline="30000" dirty="0">
                <a:solidFill>
                  <a:srgbClr val="002060"/>
                </a:solidFill>
              </a:rPr>
              <a:t>3</a:t>
            </a:r>
            <a:r>
              <a:rPr lang="en-US" dirty="0">
                <a:solidFill>
                  <a:srgbClr val="002060"/>
                </a:solidFill>
              </a:rPr>
              <a:t>/min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Chamber 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CH4 M1 U-V      </a:t>
            </a:r>
            <a:r>
              <a:rPr lang="en-US" dirty="0">
                <a:solidFill>
                  <a:srgbClr val="002060"/>
                </a:solidFill>
              </a:rPr>
              <a:t>-  HV – OK, L = </a:t>
            </a:r>
            <a:r>
              <a:rPr lang="en-US" dirty="0" smtClean="0">
                <a:solidFill>
                  <a:srgbClr val="002060"/>
                </a:solidFill>
              </a:rPr>
              <a:t>0.1 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3</a:t>
            </a:r>
            <a:r>
              <a:rPr lang="en-US" dirty="0">
                <a:solidFill>
                  <a:srgbClr val="002060"/>
                </a:solidFill>
              </a:rPr>
              <a:t>/min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Chamber 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CH4 M1 U-V      </a:t>
            </a:r>
            <a:r>
              <a:rPr lang="en-US" dirty="0">
                <a:solidFill>
                  <a:srgbClr val="002060"/>
                </a:solidFill>
              </a:rPr>
              <a:t>-  HV – OK, L = </a:t>
            </a:r>
            <a:r>
              <a:rPr lang="en-US" dirty="0" smtClean="0">
                <a:solidFill>
                  <a:srgbClr val="002060"/>
                </a:solidFill>
              </a:rPr>
              <a:t>0.1 cm</a:t>
            </a:r>
            <a:r>
              <a:rPr lang="en-US" baseline="30000" dirty="0" smtClean="0">
                <a:solidFill>
                  <a:srgbClr val="002060"/>
                </a:solidFill>
              </a:rPr>
              <a:t>3</a:t>
            </a:r>
            <a:r>
              <a:rPr lang="en-US" dirty="0" smtClean="0">
                <a:solidFill>
                  <a:srgbClr val="002060"/>
                </a:solidFill>
              </a:rPr>
              <a:t>/min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" dirty="0" smtClean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</a:rPr>
              <a:t>These tests have been done for </a:t>
            </a:r>
            <a:r>
              <a:rPr lang="en-US" b="1" dirty="0">
                <a:solidFill>
                  <a:srgbClr val="FF0000"/>
                </a:solidFill>
              </a:rPr>
              <a:t>last 2 modules  </a:t>
            </a:r>
            <a:r>
              <a:rPr lang="en-US" b="1" dirty="0" smtClean="0">
                <a:solidFill>
                  <a:srgbClr val="FF0000"/>
                </a:solidFill>
              </a:rPr>
              <a:t>simultaneously!</a:t>
            </a:r>
            <a:endParaRPr lang="en-US" b="1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46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na62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3" name="Picture 12" descr="emblemaLHEP-l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02896" y="6337126"/>
            <a:ext cx="2133600" cy="476250"/>
          </a:xfrm>
        </p:spPr>
        <p:txBody>
          <a:bodyPr/>
          <a:lstStyle/>
          <a:p>
            <a:fld id="{020D63EA-9C91-4F40-82F3-46536DDDA87A}" type="slidenum">
              <a:rPr lang="fr-CA" smtClean="0"/>
              <a:pPr/>
              <a:t>27</a:t>
            </a:fld>
            <a:endParaRPr lang="fr-CA" dirty="0"/>
          </a:p>
        </p:txBody>
      </p:sp>
      <p:pic>
        <p:nvPicPr>
          <p:cNvPr id="1026" name="Picture 2" descr="C:\Users\Yury\Documents\NA62\2014\IMG_22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4" y="1016467"/>
            <a:ext cx="3687291" cy="27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Yury\Documents\NA62\2014\20140608_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52653"/>
            <a:ext cx="4032448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44736" y="815213"/>
            <a:ext cx="2826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High-intensity light source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Digital microscope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2596444" y="1625216"/>
            <a:ext cx="1920070" cy="57611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1862667" y="935489"/>
            <a:ext cx="2696180" cy="132228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00594" y="5007774"/>
            <a:ext cx="2531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Wire image in a straw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in reflected lite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 flipV="1">
            <a:off x="6425318" y="3595203"/>
            <a:ext cx="459292" cy="144812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06827" y="4247102"/>
            <a:ext cx="2531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The same optical ruler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as was used for straw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position measurement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3" y="3908778"/>
            <a:ext cx="3766200" cy="250862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06686" y="5641656"/>
            <a:ext cx="2369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Two high-intensity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light sources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31" name="Прямая со стрелкой 30"/>
          <p:cNvCxnSpPr>
            <a:stCxn id="23" idx="1"/>
          </p:cNvCxnSpPr>
          <p:nvPr/>
        </p:nvCxnSpPr>
        <p:spPr>
          <a:xfrm flipH="1" flipV="1">
            <a:off x="1422958" y="5007775"/>
            <a:ext cx="3083728" cy="95704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 flipV="1">
            <a:off x="1422958" y="4495737"/>
            <a:ext cx="3031030" cy="134939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 flipV="1">
            <a:off x="3694272" y="5007775"/>
            <a:ext cx="3181984" cy="3555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0" y="68436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ru-RU" sz="2400" kern="0" dirty="0" smtClean="0">
                <a:solidFill>
                  <a:srgbClr val="000090"/>
                </a:solidFill>
                <a:latin typeface="Comic Sans MS" charset="0"/>
              </a:rPr>
              <a:t>    </a:t>
            </a:r>
            <a:r>
              <a:rPr lang="en-US" sz="3200" kern="0" dirty="0" smtClean="0">
                <a:solidFill>
                  <a:srgbClr val="FFFFFF"/>
                </a:solidFill>
                <a:latin typeface="Comic Sans MS" charset="0"/>
              </a:rPr>
              <a:t>Detector </a:t>
            </a:r>
            <a:r>
              <a:rPr lang="en-US" sz="3200" kern="0" dirty="0">
                <a:solidFill>
                  <a:srgbClr val="FFFFFF"/>
                </a:solidFill>
                <a:latin typeface="Comic Sans MS" charset="0"/>
              </a:rPr>
              <a:t>production at </a:t>
            </a:r>
            <a:r>
              <a:rPr lang="en-US" sz="3200" kern="0" dirty="0" smtClean="0">
                <a:solidFill>
                  <a:srgbClr val="FFFFFF"/>
                </a:solidFill>
                <a:latin typeface="Comic Sans MS" charset="0"/>
              </a:rPr>
              <a:t>JINR: </a:t>
            </a:r>
          </a:p>
          <a:p>
            <a:pPr lvl="0" algn="ctr">
              <a:defRPr/>
            </a:pPr>
            <a:r>
              <a:rPr lang="en-US" sz="2400" kern="0" dirty="0" smtClean="0">
                <a:solidFill>
                  <a:srgbClr val="000090"/>
                </a:solidFill>
                <a:latin typeface="Comic Sans MS" charset="0"/>
              </a:rPr>
              <a:t>                     straw position measurement</a:t>
            </a:r>
          </a:p>
        </p:txBody>
      </p:sp>
    </p:spTree>
    <p:extLst>
      <p:ext uri="{BB962C8B-B14F-4D97-AF65-F5344CB8AC3E}">
        <p14:creationId xmlns:p14="http://schemas.microsoft.com/office/powerpoint/2010/main" val="18838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153403" y="197941"/>
            <a:ext cx="6840760" cy="92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</a:rPr>
              <a:t>M</a:t>
            </a:r>
            <a:r>
              <a:rPr lang="en-US" sz="2400" dirty="0" smtClean="0">
                <a:solidFill>
                  <a:srgbClr val="002060"/>
                </a:solidFill>
              </a:rPr>
              <a:t>odule </a:t>
            </a:r>
            <a:r>
              <a:rPr lang="en-US" sz="2400" dirty="0">
                <a:solidFill>
                  <a:srgbClr val="002060"/>
                </a:solidFill>
              </a:rPr>
              <a:t>8 (</a:t>
            </a:r>
            <a:r>
              <a:rPr lang="en-US" sz="2400" dirty="0" smtClean="0">
                <a:solidFill>
                  <a:srgbClr val="002060"/>
                </a:solidFill>
              </a:rPr>
              <a:t>X-Y): </a:t>
            </a:r>
          </a:p>
          <a:p>
            <a:pPr>
              <a:defRPr/>
            </a:pPr>
            <a:r>
              <a:rPr lang="en-US" sz="2000" kern="0" dirty="0" smtClean="0">
                <a:solidFill>
                  <a:srgbClr val="002060"/>
                </a:solidFill>
                <a:latin typeface="Comic Sans MS" charset="0"/>
              </a:rPr>
              <a:t>measurement</a:t>
            </a:r>
            <a:r>
              <a:rPr lang="ru-RU" sz="2000" kern="0" dirty="0" smtClean="0">
                <a:solidFill>
                  <a:srgbClr val="002060"/>
                </a:solidFill>
                <a:latin typeface="Comic Sans MS" charset="0"/>
              </a:rPr>
              <a:t> </a:t>
            </a:r>
            <a:r>
              <a:rPr lang="en-US" sz="2000" kern="0" dirty="0" smtClean="0">
                <a:solidFill>
                  <a:srgbClr val="002060"/>
                </a:solidFill>
                <a:latin typeface="Comic Sans MS" charset="0"/>
              </a:rPr>
              <a:t>of distances between wires inside straws</a:t>
            </a:r>
            <a:r>
              <a:rPr lang="ru-RU" sz="2000" kern="0" dirty="0" smtClean="0">
                <a:solidFill>
                  <a:srgbClr val="002060"/>
                </a:solidFill>
                <a:latin typeface="Comic Sans MS" charset="0"/>
              </a:rPr>
              <a:t> </a:t>
            </a:r>
            <a:endParaRPr lang="en-US" sz="2000" kern="0" dirty="0" smtClean="0">
              <a:solidFill>
                <a:srgbClr val="002060"/>
              </a:solidFill>
              <a:latin typeface="Comic Sans MS" charset="0"/>
            </a:endParaRPr>
          </a:p>
        </p:txBody>
      </p:sp>
      <p:pic>
        <p:nvPicPr>
          <p:cNvPr id="12" name="Picture 7" descr="na62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3" name="Picture 12" descr="emblemaLHEP-l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02896" y="6337126"/>
            <a:ext cx="2133600" cy="476250"/>
          </a:xfrm>
        </p:spPr>
        <p:txBody>
          <a:bodyPr/>
          <a:lstStyle/>
          <a:p>
            <a:fld id="{020D63EA-9C91-4F40-82F3-46536DDDA87A}" type="slidenum">
              <a:rPr lang="fr-CA" smtClean="0"/>
              <a:pPr/>
              <a:t>28</a:t>
            </a:fld>
            <a:endParaRPr lang="fr-CA" dirty="0"/>
          </a:p>
        </p:txBody>
      </p:sp>
      <p:sp>
        <p:nvSpPr>
          <p:cNvPr id="15" name="TextBox 14"/>
          <p:cNvSpPr txBox="1"/>
          <p:nvPr/>
        </p:nvSpPr>
        <p:spPr>
          <a:xfrm>
            <a:off x="179512" y="663661"/>
            <a:ext cx="1700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X-plane, layer 1:</a:t>
            </a:r>
            <a:endParaRPr lang="ru-RU" dirty="0">
              <a:solidFill>
                <a:srgbClr val="000090"/>
              </a:solidFill>
            </a:endParaRP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0302537"/>
              </p:ext>
            </p:extLst>
          </p:nvPr>
        </p:nvGraphicFramePr>
        <p:xfrm>
          <a:off x="233082" y="990829"/>
          <a:ext cx="3623496" cy="2726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8229809"/>
              </p:ext>
            </p:extLst>
          </p:nvPr>
        </p:nvGraphicFramePr>
        <p:xfrm>
          <a:off x="3903811" y="4485857"/>
          <a:ext cx="5151289" cy="1787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5122270"/>
              </p:ext>
            </p:extLst>
          </p:nvPr>
        </p:nvGraphicFramePr>
        <p:xfrm>
          <a:off x="3910212" y="2638441"/>
          <a:ext cx="5184576" cy="1921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9234637"/>
              </p:ext>
            </p:extLst>
          </p:nvPr>
        </p:nvGraphicFramePr>
        <p:xfrm>
          <a:off x="3971311" y="867997"/>
          <a:ext cx="5184576" cy="1768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56376" y="1074222"/>
            <a:ext cx="99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49 wires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68703" y="2852936"/>
            <a:ext cx="99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97 wires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38602" y="4750405"/>
            <a:ext cx="99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33 wires</a:t>
            </a:r>
            <a:endParaRPr lang="ru-RU" sz="1600" b="1" dirty="0">
              <a:solidFill>
                <a:srgbClr val="00B050"/>
              </a:solidFill>
            </a:endParaRPr>
          </a:p>
        </p:txBody>
      </p:sp>
      <p:pic>
        <p:nvPicPr>
          <p:cNvPr id="1030" name="Picture 6" descr="C:\Users\Yury\Documents\NA62\2014\wire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64" y="3689945"/>
            <a:ext cx="2590947" cy="305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88273" y="6250414"/>
            <a:ext cx="3900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RMS for wire positions – </a:t>
            </a:r>
            <a:r>
              <a:rPr lang="en-US" sz="1600" b="1" dirty="0" smtClean="0">
                <a:solidFill>
                  <a:srgbClr val="FF0000"/>
                </a:solidFill>
              </a:rPr>
              <a:t>40 ÷ 50 </a:t>
            </a:r>
            <a:r>
              <a:rPr lang="en-US" sz="16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600" b="1" dirty="0" smtClean="0">
                <a:solidFill>
                  <a:srgbClr val="FF0000"/>
                </a:solidFill>
              </a:rPr>
              <a:t>m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16250" y="6470651"/>
            <a:ext cx="3086100" cy="365125"/>
          </a:xfrm>
        </p:spPr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84666" y="-138996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ru-RU" sz="2400" kern="0" dirty="0" smtClean="0">
                <a:solidFill>
                  <a:srgbClr val="000090"/>
                </a:solidFill>
                <a:latin typeface="Comic Sans MS" charset="0"/>
              </a:rPr>
              <a:t>    </a:t>
            </a:r>
            <a:r>
              <a:rPr lang="en-US" sz="3200" kern="0" dirty="0" smtClean="0">
                <a:solidFill>
                  <a:srgbClr val="FFFFFF"/>
                </a:solidFill>
                <a:latin typeface="Comic Sans MS" charset="0"/>
              </a:rPr>
              <a:t>Detector </a:t>
            </a:r>
            <a:r>
              <a:rPr lang="en-US" sz="3200" kern="0" dirty="0">
                <a:solidFill>
                  <a:srgbClr val="FFFFFF"/>
                </a:solidFill>
                <a:latin typeface="Comic Sans MS" charset="0"/>
              </a:rPr>
              <a:t>production </a:t>
            </a:r>
            <a:r>
              <a:rPr lang="en-US" sz="3200" kern="0" dirty="0" smtClean="0">
                <a:solidFill>
                  <a:srgbClr val="FFFFFF"/>
                </a:solidFill>
                <a:latin typeface="Comic Sans MS" charset="0"/>
              </a:rPr>
              <a:t>at JINR:</a:t>
            </a:r>
          </a:p>
        </p:txBody>
      </p:sp>
    </p:spTree>
    <p:extLst>
      <p:ext uri="{BB962C8B-B14F-4D97-AF65-F5344CB8AC3E}">
        <p14:creationId xmlns:p14="http://schemas.microsoft.com/office/powerpoint/2010/main" val="177867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Рисунок 7" descr="P101003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9705"/>
            <a:ext cx="26924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Рисунок 10" descr="P101002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4058" y="621600"/>
            <a:ext cx="2808524" cy="210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24947" y="-157712"/>
            <a:ext cx="8727142" cy="85692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FFFF"/>
                </a:solidFill>
              </a:rPr>
              <a:t>Transport from JINR to CERN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11" name="Picture 8" descr="P101009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0399" y="596900"/>
            <a:ext cx="878601" cy="53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2492" y="1621547"/>
            <a:ext cx="3243808" cy="115898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912844" y="2935317"/>
            <a:ext cx="1175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Summary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5778108" y="6382235"/>
            <a:ext cx="2133600" cy="365125"/>
          </a:xfrm>
        </p:spPr>
        <p:txBody>
          <a:bodyPr/>
          <a:lstStyle/>
          <a:p>
            <a:r>
              <a:rPr lang="en-US" smtClean="0"/>
              <a:t>15.06.2015</a:t>
            </a: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2731" y="6382235"/>
            <a:ext cx="4840941" cy="365125"/>
          </a:xfrm>
        </p:spPr>
        <p:txBody>
          <a:bodyPr/>
          <a:lstStyle/>
          <a:p>
            <a:r>
              <a:rPr lang="en-US" smtClean="0"/>
              <a:t>PAC on PP, Yu.Potrebenikov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660900" y="1143000"/>
            <a:ext cx="1574800" cy="113030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29</a:t>
            </a:fld>
            <a:endParaRPr lang="ru-RU"/>
          </a:p>
        </p:txBody>
      </p:sp>
      <p:grpSp>
        <p:nvGrpSpPr>
          <p:cNvPr id="3" name="Group 2"/>
          <p:cNvGrpSpPr/>
          <p:nvPr/>
        </p:nvGrpSpPr>
        <p:grpSpPr>
          <a:xfrm>
            <a:off x="926520" y="3416299"/>
            <a:ext cx="7493580" cy="2934861"/>
            <a:chOff x="926520" y="3416299"/>
            <a:chExt cx="7493580" cy="293486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6520" y="3416299"/>
              <a:ext cx="7493580" cy="293486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249334" y="3437464"/>
              <a:ext cx="1032934" cy="391389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 smtClean="0"/>
                <a:t>End of assembling</a:t>
              </a:r>
              <a:endParaRPr lang="en-US" sz="1400" b="1" dirty="0"/>
            </a:p>
          </p:txBody>
        </p:sp>
      </p:grpSp>
      <p:sp>
        <p:nvSpPr>
          <p:cNvPr id="20" name="Donut 19"/>
          <p:cNvSpPr/>
          <p:nvPr/>
        </p:nvSpPr>
        <p:spPr>
          <a:xfrm>
            <a:off x="3860799" y="5410200"/>
            <a:ext cx="4854223" cy="841021"/>
          </a:xfrm>
          <a:prstGeom prst="donut">
            <a:avLst>
              <a:gd name="adj" fmla="val 10153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96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0" y="1412"/>
            <a:ext cx="9136063" cy="646113"/>
          </a:xfrm>
          <a:prstGeom prst="rect">
            <a:avLst/>
          </a:prstGeom>
        </p:spPr>
        <p:txBody>
          <a:bodyPr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4000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K</a:t>
            </a:r>
            <a:r>
              <a:rPr lang="en-US" sz="4000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→</a:t>
            </a:r>
            <a:r>
              <a:rPr lang="el-GR" sz="4000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πνν</a:t>
            </a:r>
            <a:r>
              <a:rPr lang="en-US" sz="4000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 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in New Physics      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Palatino Linotype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EBA8249-0D9E-AD4B-AA42-0CC2115B0557}" type="slidenum">
              <a:rPr lang="ru-RU">
                <a:solidFill>
                  <a:srgbClr val="595959"/>
                </a:solidFill>
                <a:latin typeface="Century Gothic" charset="0"/>
              </a:rPr>
              <a:pPr eaLnBrk="1" hangingPunct="1"/>
              <a:t>3</a:t>
            </a:fld>
            <a:endParaRPr lang="ru-RU">
              <a:solidFill>
                <a:srgbClr val="595959"/>
              </a:solidFill>
              <a:latin typeface="Century Gothic" charset="0"/>
            </a:endParaRPr>
          </a:p>
        </p:txBody>
      </p:sp>
      <p:sp>
        <p:nvSpPr>
          <p:cNvPr id="6150" name="TextBox 1"/>
          <p:cNvSpPr txBox="1">
            <a:spLocks noChangeArrowheads="1"/>
          </p:cNvSpPr>
          <p:nvPr/>
        </p:nvSpPr>
        <p:spPr bwMode="auto">
          <a:xfrm>
            <a:off x="98425" y="663575"/>
            <a:ext cx="4826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  <a:buClr>
                <a:srgbClr val="632523"/>
              </a:buClr>
              <a:buFont typeface="Arial" charset="0"/>
              <a:buNone/>
            </a:pPr>
            <a:r>
              <a:rPr lang="en-US" sz="1800" b="1" dirty="0">
                <a:solidFill>
                  <a:srgbClr val="0000CC"/>
                </a:solidFill>
                <a:latin typeface="Palatino Linotype" charset="0"/>
              </a:rPr>
              <a:t>Searches for NP in </a:t>
            </a:r>
            <a:r>
              <a:rPr lang="en-US" sz="1800" b="1" i="1" dirty="0">
                <a:solidFill>
                  <a:srgbClr val="0000CC"/>
                </a:solidFill>
                <a:latin typeface="Palatino Linotype" charset="0"/>
              </a:rPr>
              <a:t>K</a:t>
            </a:r>
            <a:r>
              <a:rPr lang="en-US" sz="1800" b="1" i="1" dirty="0">
                <a:solidFill>
                  <a:srgbClr val="0000CC"/>
                </a:solidFill>
                <a:latin typeface="Palatino Linotype" charset="0"/>
                <a:cs typeface="Times New Roman" charset="0"/>
              </a:rPr>
              <a:t>→</a:t>
            </a:r>
            <a:r>
              <a:rPr lang="el-GR" sz="1800" b="1" i="1" dirty="0">
                <a:solidFill>
                  <a:srgbClr val="0000CC"/>
                </a:solidFill>
                <a:latin typeface="Palatino Linotype" charset="0"/>
                <a:cs typeface="Times New Roman" charset="0"/>
              </a:rPr>
              <a:t>πνν</a:t>
            </a:r>
            <a:r>
              <a:rPr lang="en-US" sz="1800" b="1" dirty="0">
                <a:solidFill>
                  <a:srgbClr val="0000CC"/>
                </a:solidFill>
                <a:latin typeface="Palatino Linotype" charset="0"/>
                <a:cs typeface="Times New Roman" charset="0"/>
              </a:rPr>
              <a:t>:</a:t>
            </a:r>
            <a:endParaRPr lang="en-US" sz="1800" b="1" dirty="0">
              <a:solidFill>
                <a:srgbClr val="0000CC"/>
              </a:solidFill>
              <a:latin typeface="Palatino Linotype" charset="0"/>
            </a:endParaRPr>
          </a:p>
          <a:p>
            <a:pPr>
              <a:lnSpc>
                <a:spcPct val="150000"/>
              </a:lnSpc>
              <a:buClr>
                <a:srgbClr val="632523"/>
              </a:buClr>
              <a:buFont typeface="Wingdings" charset="0"/>
              <a:buChar char="Ø"/>
            </a:pPr>
            <a:r>
              <a:rPr lang="en-US" sz="1800" dirty="0">
                <a:solidFill>
                  <a:schemeClr val="tx1"/>
                </a:solidFill>
                <a:latin typeface="Palatino Linotype" charset="0"/>
              </a:rPr>
              <a:t>Complementary to LHC</a:t>
            </a:r>
          </a:p>
          <a:p>
            <a:pPr>
              <a:lnSpc>
                <a:spcPct val="150000"/>
              </a:lnSpc>
              <a:buClr>
                <a:srgbClr val="632523"/>
              </a:buClr>
              <a:buFont typeface="Wingdings" charset="0"/>
              <a:buChar char="Ø"/>
            </a:pPr>
            <a:r>
              <a:rPr lang="en-US" sz="1800" dirty="0">
                <a:solidFill>
                  <a:schemeClr val="tx1"/>
                </a:solidFill>
                <a:latin typeface="Palatino Linotype" charset="0"/>
              </a:rPr>
              <a:t>Several scenarios possible</a:t>
            </a:r>
          </a:p>
          <a:p>
            <a:pPr>
              <a:lnSpc>
                <a:spcPct val="150000"/>
              </a:lnSpc>
              <a:buClr>
                <a:srgbClr val="632523"/>
              </a:buClr>
              <a:buFont typeface="Wingdings" charset="0"/>
              <a:buChar char="Ø"/>
            </a:pPr>
            <a:r>
              <a:rPr lang="en-US" sz="1800" dirty="0">
                <a:solidFill>
                  <a:schemeClr val="tx1"/>
                </a:solidFill>
                <a:latin typeface="Palatino Linotype" charset="0"/>
              </a:rPr>
              <a:t>Measurements of charged and neutral mode will allow to discriminate </a:t>
            </a:r>
            <a:r>
              <a:rPr lang="en-US" sz="1800" dirty="0" smtClean="0">
                <a:solidFill>
                  <a:schemeClr val="tx1"/>
                </a:solidFill>
                <a:latin typeface="Palatino Linotype" charset="0"/>
              </a:rPr>
              <a:t>between New Physics scenarios</a:t>
            </a:r>
            <a:endParaRPr lang="ru-RU" sz="1800" dirty="0">
              <a:solidFill>
                <a:schemeClr val="tx1"/>
              </a:solidFill>
              <a:latin typeface="Palatino Linotype" charset="0"/>
            </a:endParaRPr>
          </a:p>
        </p:txBody>
      </p:sp>
      <p:pic>
        <p:nvPicPr>
          <p:cNvPr id="6151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954" y="3064933"/>
            <a:ext cx="4729352" cy="305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Box 7"/>
          <p:cNvSpPr txBox="1">
            <a:spLocks noChangeArrowheads="1"/>
          </p:cNvSpPr>
          <p:nvPr/>
        </p:nvSpPr>
        <p:spPr bwMode="auto">
          <a:xfrm>
            <a:off x="6100763" y="6169025"/>
            <a:ext cx="29162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9pPr>
          </a:lstStyle>
          <a:p>
            <a:r>
              <a:rPr lang="en-US" sz="1200" i="1" dirty="0">
                <a:solidFill>
                  <a:srgbClr val="7030A0"/>
                </a:solidFill>
                <a:latin typeface="Palatino Linotype" charset="0"/>
              </a:rPr>
              <a:t>D. Straub @ CKM-</a:t>
            </a:r>
            <a:r>
              <a:rPr lang="en-US" sz="1200" i="1" dirty="0" smtClean="0">
                <a:solidFill>
                  <a:srgbClr val="7030A0"/>
                </a:solidFill>
                <a:latin typeface="Palatino Linotype" charset="0"/>
              </a:rPr>
              <a:t>2010 </a:t>
            </a:r>
            <a:r>
              <a:rPr lang="en-US" sz="1200" i="1" dirty="0" err="1" smtClean="0">
                <a:solidFill>
                  <a:srgbClr val="7030A0"/>
                </a:solidFill>
                <a:latin typeface="Palatino Linotype" charset="0"/>
              </a:rPr>
              <a:t>arXiv</a:t>
            </a:r>
            <a:r>
              <a:rPr lang="en-US" sz="1200" i="1" dirty="0">
                <a:solidFill>
                  <a:srgbClr val="7030A0"/>
                </a:solidFill>
                <a:latin typeface="Palatino Linotype" charset="0"/>
              </a:rPr>
              <a:t>: 1012.3893</a:t>
            </a:r>
            <a:endParaRPr lang="ru-RU" sz="1200" i="1" dirty="0">
              <a:solidFill>
                <a:srgbClr val="7030A0"/>
              </a:solidFill>
              <a:latin typeface="Palatino Linotype" charset="0"/>
            </a:endParaRPr>
          </a:p>
        </p:txBody>
      </p:sp>
      <p:sp>
        <p:nvSpPr>
          <p:cNvPr id="6153" name="TextBox 8"/>
          <p:cNvSpPr txBox="1">
            <a:spLocks noChangeArrowheads="1"/>
          </p:cNvSpPr>
          <p:nvPr/>
        </p:nvSpPr>
        <p:spPr bwMode="auto">
          <a:xfrm>
            <a:off x="949325" y="3716338"/>
            <a:ext cx="37449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1600" b="1" dirty="0" smtClean="0">
                <a:solidFill>
                  <a:schemeClr val="bg1">
                    <a:lumMod val="50000"/>
                  </a:schemeClr>
                </a:solidFill>
                <a:latin typeface="Palatino Linotype" pitchFamily="18" charset="0"/>
                <a:ea typeface="+mn-ea"/>
                <a:cs typeface="Arial" pitchFamily="34" charset="0"/>
              </a:rPr>
              <a:t>Grey:</a:t>
            </a:r>
            <a:r>
              <a:rPr lang="en-US" altLang="ru-RU" sz="1600" dirty="0" smtClean="0">
                <a:solidFill>
                  <a:schemeClr val="tx1"/>
                </a:solidFill>
                <a:latin typeface="Palatino Linotype" pitchFamily="18" charset="0"/>
                <a:ea typeface="+mn-ea"/>
                <a:cs typeface="Arial" pitchFamily="34" charset="0"/>
              </a:rPr>
              <a:t> ruled out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1600" b="1" dirty="0" smtClean="0">
                <a:solidFill>
                  <a:srgbClr val="FF9900"/>
                </a:solidFill>
                <a:latin typeface="Palatino Linotype" pitchFamily="18" charset="0"/>
                <a:ea typeface="+mn-ea"/>
                <a:cs typeface="Arial" pitchFamily="34" charset="0"/>
              </a:rPr>
              <a:t>SM: </a:t>
            </a:r>
            <a:r>
              <a:rPr lang="en-US" altLang="ru-RU" sz="1600" dirty="0" smtClean="0">
                <a:solidFill>
                  <a:schemeClr val="tx1"/>
                </a:solidFill>
                <a:latin typeface="Palatino Linotype" pitchFamily="18" charset="0"/>
                <a:ea typeface="+mn-ea"/>
                <a:cs typeface="Arial" pitchFamily="34" charset="0"/>
              </a:rPr>
              <a:t>Standard Model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1600" b="1" dirty="0" smtClean="0">
                <a:solidFill>
                  <a:srgbClr val="92D050"/>
                </a:solidFill>
                <a:latin typeface="Palatino Linotype" pitchFamily="18" charset="0"/>
                <a:ea typeface="+mn-ea"/>
                <a:cs typeface="Arial" pitchFamily="34" charset="0"/>
              </a:rPr>
              <a:t>SM4:</a:t>
            </a:r>
            <a:r>
              <a:rPr lang="en-US" altLang="ru-RU" sz="1600" dirty="0" smtClean="0">
                <a:solidFill>
                  <a:schemeClr val="tx1"/>
                </a:solidFill>
                <a:latin typeface="Palatino Linotype" pitchFamily="18" charset="0"/>
                <a:ea typeface="+mn-ea"/>
                <a:cs typeface="Arial" pitchFamily="34" charset="0"/>
              </a:rPr>
              <a:t> SM with 4</a:t>
            </a:r>
            <a:r>
              <a:rPr lang="en-US" altLang="ru-RU" sz="1600" baseline="30000" dirty="0" smtClean="0">
                <a:solidFill>
                  <a:schemeClr val="tx1"/>
                </a:solidFill>
                <a:latin typeface="Palatino Linotype" pitchFamily="18" charset="0"/>
                <a:ea typeface="+mn-ea"/>
                <a:cs typeface="Arial" pitchFamily="34" charset="0"/>
              </a:rPr>
              <a:t>th</a:t>
            </a:r>
            <a:r>
              <a:rPr lang="en-US" altLang="ru-RU" sz="1600" dirty="0" smtClean="0">
                <a:solidFill>
                  <a:schemeClr val="tx1"/>
                </a:solidFill>
                <a:latin typeface="Palatino Linotype" pitchFamily="18" charset="0"/>
                <a:ea typeface="+mn-ea"/>
                <a:cs typeface="Arial" pitchFamily="34" charset="0"/>
              </a:rPr>
              <a:t> generation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1600" b="1" dirty="0" err="1" smtClean="0">
                <a:solidFill>
                  <a:srgbClr val="00B0F0"/>
                </a:solidFill>
                <a:latin typeface="Palatino Linotype" pitchFamily="18" charset="0"/>
                <a:ea typeface="+mn-ea"/>
                <a:cs typeface="Arial" pitchFamily="34" charset="0"/>
              </a:rPr>
              <a:t>RSc</a:t>
            </a:r>
            <a:r>
              <a:rPr lang="en-US" altLang="ru-RU" sz="1600" b="1" dirty="0" smtClean="0">
                <a:solidFill>
                  <a:srgbClr val="00B0F0"/>
                </a:solidFill>
                <a:latin typeface="Palatino Linotype" pitchFamily="18" charset="0"/>
                <a:ea typeface="+mn-ea"/>
                <a:cs typeface="Arial" pitchFamily="34" charset="0"/>
              </a:rPr>
              <a:t>:</a:t>
            </a:r>
            <a:r>
              <a:rPr lang="en-US" altLang="ru-RU" sz="1600" dirty="0" smtClean="0">
                <a:solidFill>
                  <a:schemeClr val="tx1"/>
                </a:solidFill>
                <a:latin typeface="Palatino Linotype" pitchFamily="18" charset="0"/>
                <a:ea typeface="+mn-ea"/>
                <a:cs typeface="Arial" pitchFamily="34" charset="0"/>
              </a:rPr>
              <a:t> custodial Randall-</a:t>
            </a:r>
            <a:r>
              <a:rPr lang="en-US" altLang="ru-RU" sz="1600" dirty="0" err="1" smtClean="0">
                <a:solidFill>
                  <a:schemeClr val="tx1"/>
                </a:solidFill>
                <a:latin typeface="Palatino Linotype" pitchFamily="18" charset="0"/>
                <a:ea typeface="+mn-ea"/>
                <a:cs typeface="Arial" pitchFamily="34" charset="0"/>
              </a:rPr>
              <a:t>Sundrum</a:t>
            </a:r>
            <a:endParaRPr lang="en-US" altLang="ru-RU" sz="1600" dirty="0" smtClean="0">
              <a:solidFill>
                <a:schemeClr val="tx1"/>
              </a:solidFill>
              <a:latin typeface="Palatino Linotype" pitchFamily="18" charset="0"/>
              <a:ea typeface="+mn-ea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1600" b="1" dirty="0" smtClean="0">
                <a:solidFill>
                  <a:srgbClr val="FF0000"/>
                </a:solidFill>
                <a:latin typeface="Palatino Linotype" pitchFamily="18" charset="0"/>
                <a:ea typeface="+mn-ea"/>
                <a:cs typeface="Arial" pitchFamily="34" charset="0"/>
              </a:rPr>
              <a:t>LHT: </a:t>
            </a:r>
            <a:r>
              <a:rPr lang="en-US" altLang="ru-RU" sz="1600" dirty="0" smtClean="0">
                <a:solidFill>
                  <a:schemeClr val="tx1"/>
                </a:solidFill>
                <a:latin typeface="Palatino Linotype" pitchFamily="18" charset="0"/>
                <a:ea typeface="+mn-ea"/>
                <a:cs typeface="Arial" pitchFamily="34" charset="0"/>
              </a:rPr>
              <a:t>littlest Higgs with T-parity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1600" b="1" dirty="0" smtClean="0">
                <a:solidFill>
                  <a:schemeClr val="accent6">
                    <a:lumMod val="75000"/>
                  </a:schemeClr>
                </a:solidFill>
                <a:latin typeface="Palatino Linotype" pitchFamily="18" charset="0"/>
                <a:ea typeface="+mn-ea"/>
                <a:cs typeface="Arial" pitchFamily="34" charset="0"/>
              </a:rPr>
              <a:t>MFV:</a:t>
            </a:r>
            <a:r>
              <a:rPr lang="en-US" altLang="ru-RU" sz="1600" dirty="0" smtClean="0">
                <a:solidFill>
                  <a:schemeClr val="tx1"/>
                </a:solidFill>
                <a:latin typeface="Palatino Linotype" pitchFamily="18" charset="0"/>
                <a:ea typeface="+mn-ea"/>
                <a:cs typeface="Arial" pitchFamily="34" charset="0"/>
              </a:rPr>
              <a:t> minimal flavor violation</a:t>
            </a:r>
            <a:endParaRPr lang="ru-RU" altLang="ru-RU" sz="1600" dirty="0" smtClean="0">
              <a:solidFill>
                <a:schemeClr val="tx1"/>
              </a:solidFill>
              <a:latin typeface="Palatino Linotype" pitchFamily="18" charset="0"/>
              <a:ea typeface="+mn-ea"/>
              <a:cs typeface="Arial" pitchFamily="34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572000" y="609600"/>
            <a:ext cx="44069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chemeClr val="tx1"/>
                </a:solidFill>
                <a:latin typeface="Palatino Linotype" charset="0"/>
              </a:rPr>
              <a:t>Theory:</a:t>
            </a:r>
          </a:p>
          <a:p>
            <a:pPr algn="ctr"/>
            <a:endParaRPr lang="en-US" sz="800" dirty="0" smtClean="0">
              <a:solidFill>
                <a:schemeClr val="tx1"/>
              </a:solidFill>
              <a:latin typeface="Palatino Linotype" charset="0"/>
            </a:endParaRPr>
          </a:p>
          <a:p>
            <a:r>
              <a:rPr lang="en-US" sz="1800" dirty="0">
                <a:solidFill>
                  <a:srgbClr val="C00000"/>
                </a:solidFill>
                <a:latin typeface="Palatino Linotype" charset="0"/>
              </a:rPr>
              <a:t>BR(K</a:t>
            </a:r>
            <a:r>
              <a:rPr lang="en-US" sz="1800" baseline="30000" dirty="0">
                <a:solidFill>
                  <a:srgbClr val="C00000"/>
                </a:solidFill>
                <a:latin typeface="Palatino Linotype" charset="0"/>
              </a:rPr>
              <a:t>0</a:t>
            </a:r>
            <a:r>
              <a:rPr lang="en-US" sz="1800" dirty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→</a:t>
            </a:r>
            <a:r>
              <a:rPr lang="el-GR" sz="1800" dirty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π</a:t>
            </a:r>
            <a:r>
              <a:rPr lang="en-US" sz="1800" baseline="30000" dirty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0</a:t>
            </a:r>
            <a:r>
              <a:rPr lang="el-GR" sz="1800" dirty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νν</a:t>
            </a:r>
            <a:r>
              <a:rPr lang="en-US" sz="1800" dirty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) = (2.43 ± 0.39 ± 0.06 ) x 10</a:t>
            </a:r>
            <a:r>
              <a:rPr lang="en-US" sz="1800" baseline="30000" dirty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-</a:t>
            </a:r>
            <a:r>
              <a:rPr lang="en-US" sz="1800" baseline="30000" dirty="0" smtClean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11</a:t>
            </a:r>
            <a:endParaRPr lang="en-US" sz="1800" dirty="0" smtClean="0">
              <a:solidFill>
                <a:srgbClr val="C00000"/>
              </a:solidFill>
              <a:latin typeface="Palatino Linotype" charset="0"/>
            </a:endParaRPr>
          </a:p>
          <a:p>
            <a:r>
              <a:rPr lang="en-US" sz="1800" dirty="0" smtClean="0">
                <a:solidFill>
                  <a:srgbClr val="C00000"/>
                </a:solidFill>
                <a:latin typeface="Palatino Linotype" charset="0"/>
              </a:rPr>
              <a:t>BR</a:t>
            </a:r>
            <a:r>
              <a:rPr lang="en-US" sz="1800" dirty="0">
                <a:solidFill>
                  <a:srgbClr val="C00000"/>
                </a:solidFill>
                <a:latin typeface="Palatino Linotype" charset="0"/>
              </a:rPr>
              <a:t>(K</a:t>
            </a:r>
            <a:r>
              <a:rPr lang="en-US" sz="1800" baseline="30000" dirty="0">
                <a:solidFill>
                  <a:srgbClr val="C00000"/>
                </a:solidFill>
                <a:latin typeface="Palatino Linotype" charset="0"/>
              </a:rPr>
              <a:t>+</a:t>
            </a:r>
            <a:r>
              <a:rPr lang="en-US" sz="1800" dirty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→</a:t>
            </a:r>
            <a:r>
              <a:rPr lang="el-GR" sz="1800" dirty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π</a:t>
            </a:r>
            <a:r>
              <a:rPr lang="en-US" sz="1800" baseline="30000" dirty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+</a:t>
            </a:r>
            <a:r>
              <a:rPr lang="el-GR" sz="1800" dirty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νν</a:t>
            </a:r>
            <a:r>
              <a:rPr lang="en-US" sz="1800" dirty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) = (7.81 ± 0.75 ± 0.29 ) x 10</a:t>
            </a:r>
            <a:r>
              <a:rPr lang="en-US" sz="1800" baseline="30000" dirty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-</a:t>
            </a:r>
            <a:r>
              <a:rPr lang="en-US" sz="1800" baseline="30000" dirty="0" smtClean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11</a:t>
            </a:r>
            <a:endParaRPr lang="en-US" sz="1800" baseline="30000" dirty="0">
              <a:solidFill>
                <a:srgbClr val="C0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2641600"/>
            <a:ext cx="39766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4735513" y="2308225"/>
            <a:ext cx="3354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  <a:latin typeface="Palatino Linotype" charset="0"/>
              </a:rPr>
              <a:t>E787</a:t>
            </a:r>
            <a:r>
              <a:rPr lang="en-US" sz="1800" dirty="0">
                <a:solidFill>
                  <a:schemeClr val="tx1"/>
                </a:solidFill>
                <a:latin typeface="Palatino Linotype" charset="0"/>
              </a:rPr>
              <a:t>/E949 experiment @ BNL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1968500"/>
            <a:ext cx="3460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762500" y="1614488"/>
            <a:ext cx="2692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  <a:latin typeface="Palatino Linotype" charset="0"/>
              </a:rPr>
              <a:t>E391 </a:t>
            </a:r>
            <a:r>
              <a:rPr lang="en-US" sz="1800" dirty="0">
                <a:solidFill>
                  <a:schemeClr val="tx1"/>
                </a:solidFill>
                <a:latin typeface="Palatino Linotype" charset="0"/>
              </a:rPr>
              <a:t>experiment @ KEK</a:t>
            </a:r>
          </a:p>
        </p:txBody>
      </p:sp>
    </p:spTree>
    <p:extLst>
      <p:ext uri="{BB962C8B-B14F-4D97-AF65-F5344CB8AC3E}">
        <p14:creationId xmlns:p14="http://schemas.microsoft.com/office/powerpoint/2010/main" val="230760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na62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4" name="Picture 12" descr="emblemaLHEP-l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91574" y="88900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Integration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 into the NA62 set-up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Comic Sans MS" charset="0"/>
                <a:ea typeface="+mj-ea"/>
                <a:cs typeface="+mj-cs"/>
              </a:rPr>
              <a:t>                deformations calculation</a:t>
            </a:r>
          </a:p>
        </p:txBody>
      </p:sp>
      <p:pic>
        <p:nvPicPr>
          <p:cNvPr id="6" name="Picture 5" descr="support_deformatio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219200"/>
            <a:ext cx="7239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33400" y="5638800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Interface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flange deformation </a:t>
            </a:r>
            <a:r>
              <a:rPr lang="en-US" dirty="0">
                <a:latin typeface="Comic Sans MS"/>
                <a:cs typeface="Comic Sans MS"/>
              </a:rPr>
              <a:t>is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up to 240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μm</a:t>
            </a:r>
            <a:r>
              <a:rPr lang="en-US" dirty="0">
                <a:latin typeface="Comic Sans MS"/>
                <a:cs typeface="Comic Sans MS"/>
              </a:rPr>
              <a:t>, max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stud </a:t>
            </a:r>
            <a:r>
              <a:rPr lang="en-US" dirty="0">
                <a:latin typeface="Comic Sans MS"/>
                <a:cs typeface="Comic Sans MS"/>
              </a:rPr>
              <a:t>stress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–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41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MPa</a:t>
            </a:r>
            <a:r>
              <a:rPr lang="en-US" dirty="0">
                <a:latin typeface="Comic Sans MS"/>
                <a:cs typeface="Comic Sans MS"/>
              </a:rPr>
              <a:t>. A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straw shift </a:t>
            </a:r>
            <a:r>
              <a:rPr lang="en-US" dirty="0">
                <a:latin typeface="Comic Sans MS"/>
                <a:cs typeface="Comic Sans MS"/>
              </a:rPr>
              <a:t>from it nominal position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along axial axis </a:t>
            </a:r>
            <a:r>
              <a:rPr lang="en-US" dirty="0">
                <a:latin typeface="Comic Sans MS"/>
                <a:cs typeface="Comic Sans MS"/>
              </a:rPr>
              <a:t>is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up to 60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μm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D63EA-9C91-4F40-82F3-46536DDDA87A}" type="slidenum">
              <a:rPr lang="fr-CA" smtClean="0"/>
              <a:pPr/>
              <a:t>30</a:t>
            </a:fld>
            <a:endParaRPr lang="fr-CA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40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na62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4" name="Picture 12" descr="emblemaLHEP-l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8048" y="60678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Integration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 into the NA62 set-up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Comic Sans MS" charset="0"/>
                <a:ea typeface="+mj-ea"/>
                <a:cs typeface="+mj-cs"/>
              </a:rPr>
              <a:t>                          tooling, </a:t>
            </a:r>
            <a:r>
              <a:rPr lang="en-US" sz="2800" kern="0" dirty="0">
                <a:solidFill>
                  <a:srgbClr val="FFFFFF"/>
                </a:solidFill>
                <a:latin typeface="Comic Sans MS" charset="0"/>
              </a:rPr>
              <a:t>assembling</a:t>
            </a:r>
            <a:r>
              <a:rPr lang="en-US" sz="2800" kern="0" dirty="0" smtClean="0">
                <a:solidFill>
                  <a:srgbClr val="FFFFFF"/>
                </a:solidFill>
                <a:latin typeface="Comic Sans MS" charset="0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904211"/>
            <a:ext cx="2736304" cy="223675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-108520" y="3136687"/>
            <a:ext cx="34123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Table for straw detector assembly 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(designed at </a:t>
            </a:r>
            <a:r>
              <a:rPr lang="en-US" sz="1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Dubna</a:t>
            </a: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8224" y="3068960"/>
            <a:ext cx="223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Stacking tooling 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at CERN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93416" y="6492875"/>
            <a:ext cx="2057400" cy="365125"/>
          </a:xfrm>
        </p:spPr>
        <p:txBody>
          <a:bodyPr/>
          <a:lstStyle/>
          <a:p>
            <a:fld id="{020D63EA-9C91-4F40-82F3-46536DDDA87A}" type="slidenum">
              <a:rPr lang="fr-CA" smtClean="0"/>
              <a:pPr/>
              <a:t>31</a:t>
            </a:fld>
            <a:endParaRPr lang="fr-CA"/>
          </a:p>
        </p:txBody>
      </p:sp>
      <p:pic>
        <p:nvPicPr>
          <p:cNvPr id="13" name="Рисунок 4" descr="NA62_0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297" y="948091"/>
            <a:ext cx="3178687" cy="212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48090"/>
            <a:ext cx="2808134" cy="212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3893" y="3617939"/>
            <a:ext cx="1836965" cy="275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580" y="3634871"/>
            <a:ext cx="1811579" cy="274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9"/>
          <p:cNvSpPr/>
          <p:nvPr/>
        </p:nvSpPr>
        <p:spPr>
          <a:xfrm>
            <a:off x="3275856" y="3103415"/>
            <a:ext cx="2232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Intermediate flanges 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8" name="Rectangle 9"/>
          <p:cNvSpPr/>
          <p:nvPr/>
        </p:nvSpPr>
        <p:spPr>
          <a:xfrm>
            <a:off x="-1" y="6334780"/>
            <a:ext cx="8771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Insertion of the straw detector into NA62 experimental set-up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791883" y="6492875"/>
            <a:ext cx="3086100" cy="365125"/>
          </a:xfrm>
        </p:spPr>
        <p:txBody>
          <a:bodyPr/>
          <a:lstStyle/>
          <a:p>
            <a:r>
              <a:rPr lang="en-US" smtClean="0"/>
              <a:t>PAC on PP, Yu.Potrebenikov</a:t>
            </a:r>
            <a:endParaRPr lang="ru-RU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467" y="3632199"/>
            <a:ext cx="4063998" cy="273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9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8" y="-9269"/>
            <a:ext cx="9045222" cy="656225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Electronics schematic view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458230"/>
            <a:ext cx="2133600" cy="365125"/>
          </a:xfrm>
        </p:spPr>
        <p:txBody>
          <a:bodyPr/>
          <a:lstStyle/>
          <a:p>
            <a:r>
              <a:rPr lang="en-US" smtClean="0"/>
              <a:t>15.06.2015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411" y="6522614"/>
            <a:ext cx="4840941" cy="365125"/>
          </a:xfrm>
        </p:spPr>
        <p:txBody>
          <a:bodyPr/>
          <a:lstStyle/>
          <a:p>
            <a:r>
              <a:rPr lang="en-US" smtClean="0"/>
              <a:t>PAC on PP, Yu.Potrebenikov</a:t>
            </a:r>
            <a:endParaRPr lang="en-US"/>
          </a:p>
        </p:txBody>
      </p:sp>
      <p:pic>
        <p:nvPicPr>
          <p:cNvPr id="9" name="Picture 8" descr="Снимок экрана 2017-09-20 в 20.54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4166"/>
            <a:ext cx="9144000" cy="521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7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8" y="-9269"/>
            <a:ext cx="9045222" cy="656225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Front-end and Read-out electronics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458230"/>
            <a:ext cx="2133600" cy="365125"/>
          </a:xfrm>
        </p:spPr>
        <p:txBody>
          <a:bodyPr/>
          <a:lstStyle/>
          <a:p>
            <a:r>
              <a:rPr lang="en-US" smtClean="0"/>
              <a:t>15.06.2015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411" y="6522614"/>
            <a:ext cx="4840941" cy="365125"/>
          </a:xfrm>
        </p:spPr>
        <p:txBody>
          <a:bodyPr/>
          <a:lstStyle/>
          <a:p>
            <a:r>
              <a:rPr lang="en-US" smtClean="0"/>
              <a:t>PAC on PP, Yu.Potrebenikov</a:t>
            </a:r>
            <a:endParaRPr lang="en-US"/>
          </a:p>
        </p:txBody>
      </p:sp>
      <p:pic>
        <p:nvPicPr>
          <p:cNvPr id="3" name="Picture 2" descr="Снимок экрана 2017-09-20 в 20.55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00"/>
            <a:ext cx="4777181" cy="5359400"/>
          </a:xfrm>
          <a:prstGeom prst="rect">
            <a:avLst/>
          </a:prstGeom>
        </p:spPr>
      </p:pic>
      <p:pic>
        <p:nvPicPr>
          <p:cNvPr id="6" name="Picture 5" descr="Снимок экрана 2017-09-20 в 20.55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62" y="1752600"/>
            <a:ext cx="4451338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8" y="-9269"/>
            <a:ext cx="9045222" cy="65622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One of the four chambers during the 2014 run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458230"/>
            <a:ext cx="2133600" cy="365125"/>
          </a:xfrm>
        </p:spPr>
        <p:txBody>
          <a:bodyPr/>
          <a:lstStyle/>
          <a:p>
            <a:r>
              <a:rPr lang="en-US" smtClean="0"/>
              <a:t>15.06.2015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411" y="6522614"/>
            <a:ext cx="4840941" cy="365125"/>
          </a:xfrm>
        </p:spPr>
        <p:txBody>
          <a:bodyPr/>
          <a:lstStyle/>
          <a:p>
            <a:r>
              <a:rPr lang="en-US" smtClean="0"/>
              <a:t>PAC on PP, Yu.Potrebenikov</a:t>
            </a:r>
            <a:endParaRPr lang="en-US"/>
          </a:p>
        </p:txBody>
      </p:sp>
      <p:pic>
        <p:nvPicPr>
          <p:cNvPr id="6" name="Picture 5" descr="9Z2B14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98502" y="2071470"/>
            <a:ext cx="5106207" cy="3404138"/>
          </a:xfrm>
          <a:prstGeom prst="rect">
            <a:avLst/>
          </a:prstGeom>
        </p:spPr>
      </p:pic>
      <p:pic>
        <p:nvPicPr>
          <p:cNvPr id="7" name="Picture 6" descr="9Z2B14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77230" y="2071471"/>
            <a:ext cx="5106206" cy="3404137"/>
          </a:xfrm>
          <a:prstGeom prst="rect">
            <a:avLst/>
          </a:prstGeom>
        </p:spPr>
      </p:pic>
      <p:pic>
        <p:nvPicPr>
          <p:cNvPr id="8" name="Picture 2" descr="mpo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68536"/>
            <a:ext cx="2288184" cy="190713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cxnSp>
        <p:nvCxnSpPr>
          <p:cNvPr id="10" name="Straight Connector 9"/>
          <p:cNvCxnSpPr/>
          <p:nvPr/>
        </p:nvCxnSpPr>
        <p:spPr>
          <a:xfrm flipH="1">
            <a:off x="2226609" y="4029126"/>
            <a:ext cx="1412112" cy="580282"/>
          </a:xfrm>
          <a:prstGeom prst="line">
            <a:avLst/>
          </a:prstGeom>
          <a:ln w="38100" cmpd="sng">
            <a:solidFill>
              <a:srgbClr val="FFFF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2340127"/>
            <a:ext cx="20475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MPOD</a:t>
            </a:r>
            <a:r>
              <a:rPr lang="en-US" sz="2000" dirty="0" smtClean="0">
                <a:solidFill>
                  <a:srgbClr val="000090"/>
                </a:solidFill>
              </a:rPr>
              <a:t> with high</a:t>
            </a:r>
          </a:p>
          <a:p>
            <a:r>
              <a:rPr lang="en-US" sz="2000" dirty="0">
                <a:solidFill>
                  <a:srgbClr val="000090"/>
                </a:solidFill>
              </a:rPr>
              <a:t>a</a:t>
            </a:r>
            <a:r>
              <a:rPr lang="en-US" sz="2000" dirty="0" smtClean="0">
                <a:solidFill>
                  <a:srgbClr val="000090"/>
                </a:solidFill>
              </a:rPr>
              <a:t>nd low voltage </a:t>
            </a:r>
          </a:p>
          <a:p>
            <a:r>
              <a:rPr lang="en-US" sz="2000" dirty="0">
                <a:solidFill>
                  <a:srgbClr val="000090"/>
                </a:solidFill>
              </a:rPr>
              <a:t>m</a:t>
            </a:r>
            <a:r>
              <a:rPr lang="en-US" sz="2000" dirty="0" smtClean="0">
                <a:solidFill>
                  <a:srgbClr val="000090"/>
                </a:solidFill>
              </a:rPr>
              <a:t>odules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(from Wiener)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3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91" y="42996"/>
            <a:ext cx="3888726" cy="70931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omic Sans MS"/>
                <a:cs typeface="Comic Sans MS"/>
              </a:rPr>
              <a:t>DCS panels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45754" y="4509287"/>
            <a:ext cx="2598246" cy="1932546"/>
          </a:xfrm>
          <a:ln>
            <a:solidFill>
              <a:srgbClr val="2F97B5"/>
            </a:solidFill>
          </a:ln>
        </p:spPr>
        <p:txBody>
          <a:bodyPr>
            <a:normAutofit/>
          </a:bodyPr>
          <a:lstStyle/>
          <a:p>
            <a:pPr marL="342900" indent="-342900" algn="l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Mixer and gas distribution</a:t>
            </a:r>
          </a:p>
          <a:p>
            <a:pPr marL="342900" indent="-342900" algn="l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10 mbar above atmospheric pressure at all times!</a:t>
            </a:r>
          </a:p>
          <a:p>
            <a:pPr algn="l">
              <a:lnSpc>
                <a:spcPct val="120000"/>
              </a:lnSpc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PAC on PP, Yu.Potrebenikov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088" y="230615"/>
            <a:ext cx="5038261" cy="3575287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603901" y="966483"/>
            <a:ext cx="2533026" cy="1602825"/>
          </a:xfrm>
          <a:prstGeom prst="rect">
            <a:avLst/>
          </a:prstGeom>
          <a:ln>
            <a:solidFill>
              <a:srgbClr val="2F97B5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Low Voltage </a:t>
            </a: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High Voltage</a:t>
            </a: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Temperature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8" name="Picture 1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16" y="3040244"/>
            <a:ext cx="6486405" cy="374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1631462" y="2569308"/>
            <a:ext cx="615461" cy="47093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7629769" y="3805902"/>
            <a:ext cx="595923" cy="70338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35</a:t>
            </a:fld>
            <a:endParaRPr lang="ru-RU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1" b="382"/>
          <a:stretch/>
        </p:blipFill>
        <p:spPr>
          <a:xfrm>
            <a:off x="965200" y="2980267"/>
            <a:ext cx="5554133" cy="38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0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676" y="-114300"/>
            <a:ext cx="7152924" cy="104704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omic Sans MS"/>
                <a:cs typeface="Comic Sans MS"/>
              </a:rPr>
              <a:t>Online monitoring plots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PAC on PP, Yu.Potrebenikov</a:t>
            </a:r>
            <a:endParaRPr lang="sk-SK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6068"/>
            <a:ext cx="4728881" cy="277514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36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531559" y="845445"/>
            <a:ext cx="3385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Hit rates in the straws </a:t>
            </a:r>
          </a:p>
        </p:txBody>
      </p:sp>
      <p:pic>
        <p:nvPicPr>
          <p:cNvPr id="13" name="Picture 12" descr="Снимок экрана 2017-09-20 в 20.48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94" y="2349500"/>
            <a:ext cx="4480555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8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en-US" smtClean="0"/>
              <a:t>PAC on PP, Yu.Potrebenikov</a:t>
            </a:r>
            <a:endParaRPr lang="it-IT" altLang="en-US" dirty="0"/>
          </a:p>
        </p:txBody>
      </p:sp>
      <p:sp>
        <p:nvSpPr>
          <p:cNvPr id="28675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801CF07-2050-4000-9434-FFEBBF5436D9}" type="slidenum">
              <a:rPr lang="it-IT" altLang="en-US" sz="120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it-IT" altLang="en-US" sz="1200" dirty="0">
              <a:latin typeface="Garamond" panose="02020404030301010803" pitchFamily="18" charset="0"/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355600" y="16163"/>
            <a:ext cx="8697913" cy="7712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sz="3200" dirty="0" smtClean="0">
                <a:solidFill>
                  <a:schemeClr val="bg1"/>
                </a:solidFill>
                <a:latin typeface="Comic Sans MS"/>
                <a:cs typeface="Comic Sans MS"/>
              </a:rPr>
              <a:t>Detector performance: three track events</a:t>
            </a:r>
            <a:br>
              <a:rPr lang="en-GB" sz="3200" dirty="0" smtClean="0">
                <a:solidFill>
                  <a:schemeClr val="bg1"/>
                </a:solidFill>
                <a:latin typeface="Comic Sans MS"/>
                <a:cs typeface="Comic Sans MS"/>
              </a:rPr>
            </a:br>
            <a:r>
              <a:rPr lang="en-GB" sz="3200" dirty="0" smtClean="0">
                <a:solidFill>
                  <a:schemeClr val="bg1"/>
                </a:solidFill>
                <a:latin typeface="Comic Sans MS"/>
                <a:cs typeface="Comic Sans MS"/>
              </a:rPr>
              <a:t>run 2014</a:t>
            </a:r>
            <a:endParaRPr lang="en-GB" sz="1200" dirty="0" smtClean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8" name="Segnaposto data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15.06.2015</a:t>
            </a:r>
            <a:endParaRPr lang="it-IT" altLang="en-US"/>
          </a:p>
        </p:txBody>
      </p:sp>
      <p:sp>
        <p:nvSpPr>
          <p:cNvPr id="13" name="Segnaposto contenuto 7"/>
          <p:cNvSpPr>
            <a:spLocks noGrp="1"/>
          </p:cNvSpPr>
          <p:nvPr>
            <p:ph idx="1"/>
          </p:nvPr>
        </p:nvSpPr>
        <p:spPr>
          <a:xfrm>
            <a:off x="355106" y="735215"/>
            <a:ext cx="8609381" cy="892346"/>
          </a:xfrm>
        </p:spPr>
        <p:txBody>
          <a:bodyPr/>
          <a:lstStyle/>
          <a:p>
            <a:pPr>
              <a:buBlip>
                <a:blip r:embed="rId2"/>
              </a:buBlip>
              <a:defRPr/>
            </a:pPr>
            <a:r>
              <a:rPr lang="it-IT" sz="1800" dirty="0" err="1" smtClean="0">
                <a:solidFill>
                  <a:srgbClr val="0000FF"/>
                </a:solidFill>
                <a:latin typeface="Palatino Linotype" pitchFamily="18" charset="0"/>
              </a:rPr>
              <a:t>Selection</a:t>
            </a:r>
            <a:r>
              <a:rPr lang="it-IT" sz="1800" dirty="0" smtClean="0">
                <a:solidFill>
                  <a:srgbClr val="0000FF"/>
                </a:solidFill>
                <a:latin typeface="Palatino Linotype" pitchFamily="18" charset="0"/>
              </a:rPr>
              <a:t> of </a:t>
            </a:r>
            <a:r>
              <a:rPr lang="it-IT" sz="2000" i="1" dirty="0" smtClean="0">
                <a:latin typeface="Palatino Linotype" pitchFamily="18" charset="0"/>
              </a:rPr>
              <a:t>K</a:t>
            </a:r>
            <a:r>
              <a:rPr lang="it-IT" sz="2000" i="1" baseline="30000" dirty="0" smtClean="0">
                <a:latin typeface="Palatino Linotype" pitchFamily="18" charset="0"/>
              </a:rPr>
              <a:t>+</a:t>
            </a:r>
            <a:r>
              <a:rPr lang="it-IT" sz="2000" i="1" dirty="0" smtClean="0">
                <a:latin typeface="Palatino Linotype" pitchFamily="18" charset="0"/>
              </a:rPr>
              <a:t> </a:t>
            </a:r>
            <a:r>
              <a:rPr lang="it-IT" sz="2000" i="1" dirty="0" smtClean="0">
                <a:latin typeface="Palatino Linotype" pitchFamily="18" charset="0"/>
                <a:sym typeface="Wingdings"/>
              </a:rPr>
              <a:t> π</a:t>
            </a:r>
            <a:r>
              <a:rPr lang="it-IT" sz="2000" i="1" baseline="30000" dirty="0" smtClean="0">
                <a:latin typeface="Palatino Linotype" pitchFamily="18" charset="0"/>
                <a:sym typeface="Wingdings"/>
              </a:rPr>
              <a:t>+</a:t>
            </a:r>
            <a:r>
              <a:rPr lang="it-IT" sz="2000" i="1" dirty="0">
                <a:latin typeface="Palatino Linotype" pitchFamily="18" charset="0"/>
                <a:sym typeface="Wingdings"/>
              </a:rPr>
              <a:t>π</a:t>
            </a:r>
            <a:r>
              <a:rPr lang="it-IT" sz="2000" i="1" baseline="30000" dirty="0">
                <a:latin typeface="Palatino Linotype" pitchFamily="18" charset="0"/>
                <a:sym typeface="Wingdings"/>
              </a:rPr>
              <a:t>+</a:t>
            </a:r>
            <a:r>
              <a:rPr lang="it-IT" sz="2000" i="1" dirty="0" smtClean="0">
                <a:latin typeface="Palatino Linotype" pitchFamily="18" charset="0"/>
                <a:sym typeface="Wingdings"/>
              </a:rPr>
              <a:t>π</a:t>
            </a:r>
            <a:r>
              <a:rPr lang="it-IT" sz="2000" i="1" baseline="30000" dirty="0" smtClean="0">
                <a:latin typeface="Palatino Linotype" pitchFamily="18" charset="0"/>
                <a:sym typeface="Wingdings"/>
              </a:rPr>
              <a:t>-</a:t>
            </a:r>
            <a:endParaRPr lang="it-IT" sz="2000" i="1" dirty="0" smtClean="0">
              <a:latin typeface="Palatino Linotype" pitchFamily="18" charset="0"/>
            </a:endParaRPr>
          </a:p>
          <a:p>
            <a:pPr eaLnBrk="1" hangingPunct="1"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it-IT" sz="1800" dirty="0" smtClean="0">
                <a:solidFill>
                  <a:srgbClr val="0000FF"/>
                </a:solidFill>
                <a:latin typeface="Palatino Linotype" pitchFamily="18" charset="0"/>
              </a:rPr>
              <a:t>2 positive and 1 negative charge. 3-track vertex (analytical). 4 chamber tracks.</a:t>
            </a:r>
            <a:endParaRPr lang="it-IT" sz="1800" dirty="0">
              <a:solidFill>
                <a:srgbClr val="0000FF"/>
              </a:solidFill>
              <a:latin typeface="Palatino Linotyp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8376" r="1122" b="6126"/>
          <a:stretch/>
        </p:blipFill>
        <p:spPr>
          <a:xfrm>
            <a:off x="355106" y="1535571"/>
            <a:ext cx="4251789" cy="3672000"/>
          </a:xfrm>
          <a:prstGeom prst="rect">
            <a:avLst/>
          </a:prstGeom>
        </p:spPr>
      </p:pic>
      <p:sp>
        <p:nvSpPr>
          <p:cNvPr id="9" name="Segnaposto contenuto 7"/>
          <p:cNvSpPr txBox="1">
            <a:spLocks/>
          </p:cNvSpPr>
          <p:nvPr/>
        </p:nvSpPr>
        <p:spPr bwMode="auto">
          <a:xfrm>
            <a:off x="215008" y="5591681"/>
            <a:ext cx="8928992" cy="98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ts val="0"/>
              </a:spcBef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it-IT" sz="2000" b="0" kern="0" dirty="0" smtClean="0">
                <a:solidFill>
                  <a:srgbClr val="0000FF"/>
                </a:solidFill>
                <a:latin typeface="Palatino Linotype" pitchFamily="18" charset="0"/>
              </a:rPr>
              <a:t>Invariant mass resolution: 0.9 MeV/c</a:t>
            </a:r>
            <a:r>
              <a:rPr lang="it-IT" sz="2000" b="0" kern="0" baseline="30000" dirty="0" smtClean="0">
                <a:solidFill>
                  <a:srgbClr val="0000FF"/>
                </a:solidFill>
                <a:latin typeface="Palatino Linotype" pitchFamily="18" charset="0"/>
              </a:rPr>
              <a:t>2</a:t>
            </a:r>
          </a:p>
          <a:p>
            <a:pPr eaLnBrk="1" hangingPunct="1">
              <a:spcBef>
                <a:spcPts val="0"/>
              </a:spcBef>
              <a:buBlip>
                <a:blip r:embed="rId2"/>
              </a:buBlip>
              <a:defRPr/>
            </a:pPr>
            <a:r>
              <a:rPr lang="it-IT" sz="2000" b="0" kern="0" dirty="0" smtClean="0">
                <a:solidFill>
                  <a:srgbClr val="0000FF"/>
                </a:solidFill>
                <a:latin typeface="Palatino Linotype" pitchFamily="18" charset="0"/>
              </a:rPr>
              <a:t>Invariant mass average: 493.657 MeV/c</a:t>
            </a:r>
            <a:r>
              <a:rPr lang="it-IT" sz="2000" b="0" kern="0" baseline="30000" dirty="0" smtClean="0">
                <a:solidFill>
                  <a:srgbClr val="0000FF"/>
                </a:solidFill>
                <a:latin typeface="Palatino Linotype" pitchFamily="18" charset="0"/>
              </a:rPr>
              <a:t>2</a:t>
            </a:r>
            <a:r>
              <a:rPr lang="it-IT" sz="2000" b="0" kern="0" dirty="0" smtClean="0">
                <a:solidFill>
                  <a:srgbClr val="0000FF"/>
                </a:solidFill>
                <a:latin typeface="Palatino Linotype" pitchFamily="18" charset="0"/>
              </a:rPr>
              <a:t> (</a:t>
            </a:r>
            <a:r>
              <a:rPr lang="en-US" sz="2000" kern="0" dirty="0" smtClean="0">
                <a:solidFill>
                  <a:srgbClr val="000090"/>
                </a:solidFill>
                <a:latin typeface="Palatino Linotype" pitchFamily="18" charset="0"/>
              </a:rPr>
              <a:t>PDG - </a:t>
            </a:r>
            <a:r>
              <a:rPr lang="ru-RU" sz="2000" b="0" kern="0" dirty="0" smtClean="0">
                <a:solidFill>
                  <a:srgbClr val="000090"/>
                </a:solidFill>
                <a:latin typeface="Palatino Linotype" pitchFamily="18" charset="0"/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493,667 </a:t>
            </a:r>
            <a:r>
              <a:rPr lang="it-IT" sz="2000" kern="0" dirty="0" err="1" smtClean="0">
                <a:solidFill>
                  <a:srgbClr val="000090"/>
                </a:solidFill>
                <a:latin typeface="Palatino Linotype" pitchFamily="18" charset="0"/>
              </a:rPr>
              <a:t>MeV</a:t>
            </a:r>
            <a:r>
              <a:rPr lang="it-IT" sz="2000" kern="0" dirty="0">
                <a:solidFill>
                  <a:srgbClr val="000090"/>
                </a:solidFill>
                <a:latin typeface="Palatino Linotype" pitchFamily="18" charset="0"/>
              </a:rPr>
              <a:t>/</a:t>
            </a:r>
            <a:r>
              <a:rPr lang="it-IT" sz="2000" kern="0" dirty="0" smtClean="0">
                <a:solidFill>
                  <a:srgbClr val="000090"/>
                </a:solidFill>
                <a:latin typeface="Palatino Linotype" pitchFamily="18" charset="0"/>
              </a:rPr>
              <a:t>c</a:t>
            </a:r>
            <a:r>
              <a:rPr lang="it-IT" sz="2000" kern="0" baseline="30000" dirty="0" smtClean="0">
                <a:solidFill>
                  <a:srgbClr val="000090"/>
                </a:solidFill>
                <a:latin typeface="Palatino Linotype" pitchFamily="18" charset="0"/>
              </a:rPr>
              <a:t>2</a:t>
            </a:r>
            <a:r>
              <a:rPr lang="it-IT" sz="2000" kern="0" dirty="0" smtClean="0">
                <a:solidFill>
                  <a:srgbClr val="000090"/>
                </a:solidFill>
                <a:latin typeface="Palatino Linotype" pitchFamily="18" charset="0"/>
              </a:rPr>
              <a:t>)</a:t>
            </a:r>
            <a:endParaRPr lang="it-IT" sz="2000" b="0" kern="0" dirty="0">
              <a:solidFill>
                <a:srgbClr val="000090"/>
              </a:solidFill>
              <a:latin typeface="Palatino Linotyp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5056" y="5160672"/>
            <a:ext cx="291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Total momentum [MeV/c]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191788" y="2634906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Invariant mass [MeV/c</a:t>
            </a:r>
            <a:r>
              <a:rPr lang="en-GB" baseline="30000" dirty="0" smtClean="0"/>
              <a:t>2</a:t>
            </a:r>
            <a:r>
              <a:rPr lang="en-GB" dirty="0" smtClean="0"/>
              <a:t>]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580112" y="5211472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Invariant mass [MeV/c</a:t>
            </a:r>
            <a:r>
              <a:rPr lang="en-GB" baseline="30000" dirty="0" smtClean="0"/>
              <a:t>2</a:t>
            </a:r>
            <a:r>
              <a:rPr lang="en-GB" dirty="0" smtClean="0"/>
              <a:t>]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791820" y="1526828"/>
                <a:ext cx="2146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dirty="0"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820" y="1526828"/>
                <a:ext cx="2146742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4413342" y="1435100"/>
            <a:ext cx="4603658" cy="4051300"/>
            <a:chOff x="4420242" y="1397000"/>
            <a:chExt cx="4603658" cy="40513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0242" y="1397000"/>
              <a:ext cx="4603658" cy="40513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769350" y="2850634"/>
              <a:ext cx="1754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kern="0" dirty="0" smtClean="0">
                  <a:solidFill>
                    <a:srgbClr val="660066"/>
                  </a:solidFill>
                  <a:latin typeface="Palatino Linotype" pitchFamily="18" charset="0"/>
                </a:rPr>
                <a:t>493.</a:t>
              </a:r>
              <a:r>
                <a:rPr lang="ru-RU" b="1" kern="0" dirty="0" smtClean="0">
                  <a:solidFill>
                    <a:srgbClr val="660066"/>
                  </a:solidFill>
                  <a:latin typeface="Palatino Linotype" pitchFamily="18" charset="0"/>
                </a:rPr>
                <a:t>657</a:t>
              </a:r>
              <a:r>
                <a:rPr lang="it-IT" b="1" kern="0" dirty="0" smtClean="0">
                  <a:solidFill>
                    <a:srgbClr val="660066"/>
                  </a:solidFill>
                  <a:latin typeface="Palatino Linotype" pitchFamily="18" charset="0"/>
                </a:rPr>
                <a:t> </a:t>
              </a:r>
              <a:r>
                <a:rPr lang="it-IT" b="1" kern="0" dirty="0" err="1">
                  <a:solidFill>
                    <a:srgbClr val="660066"/>
                  </a:solidFill>
                  <a:latin typeface="Palatino Linotype" pitchFamily="18" charset="0"/>
                </a:rPr>
                <a:t>MeV</a:t>
              </a:r>
              <a:r>
                <a:rPr lang="it-IT" b="1" kern="0" dirty="0">
                  <a:solidFill>
                    <a:srgbClr val="660066"/>
                  </a:solidFill>
                  <a:latin typeface="Palatino Linotype" pitchFamily="18" charset="0"/>
                </a:rPr>
                <a:t>/c</a:t>
              </a:r>
              <a:r>
                <a:rPr lang="it-IT" b="1" kern="0" baseline="30000" dirty="0">
                  <a:solidFill>
                    <a:srgbClr val="660066"/>
                  </a:solidFill>
                  <a:latin typeface="Palatino Linotype" pitchFamily="18" charset="0"/>
                </a:rPr>
                <a:t>2</a:t>
              </a:r>
              <a:r>
                <a:rPr lang="it-IT" b="1" kern="0" dirty="0">
                  <a:solidFill>
                    <a:srgbClr val="660066"/>
                  </a:solidFill>
                  <a:latin typeface="Palatino Linotype" pitchFamily="18" charset="0"/>
                </a:rPr>
                <a:t> </a:t>
              </a:r>
              <a:endParaRPr lang="en-US" b="1" dirty="0">
                <a:solidFill>
                  <a:srgbClr val="66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58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676" y="-12700"/>
            <a:ext cx="7152924" cy="104704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omic Sans MS"/>
                <a:cs typeface="Comic Sans MS"/>
              </a:rPr>
              <a:t>Run 2017</a:t>
            </a:r>
            <a:br>
              <a:rPr lang="en-US" sz="4000" dirty="0" smtClean="0">
                <a:solidFill>
                  <a:schemeClr val="bg1"/>
                </a:solidFill>
                <a:latin typeface="Comic Sans MS"/>
                <a:cs typeface="Comic Sans MS"/>
              </a:rPr>
            </a:br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(2.3</a:t>
            </a:r>
            <a:r>
              <a:rPr lang="en-US" sz="2400" dirty="0">
                <a:solidFill>
                  <a:schemeClr val="bg1"/>
                </a:solidFill>
                <a:latin typeface="Comic Sans MS"/>
                <a:cs typeface="Comic Sans MS"/>
              </a:rPr>
              <a:t>*</a:t>
            </a:r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10</a:t>
            </a:r>
            <a:r>
              <a:rPr lang="en-US" sz="2400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12</a:t>
            </a:r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kaon</a:t>
            </a:r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 decays)</a:t>
            </a:r>
            <a:endParaRPr lang="en-US" sz="1400" baseline="30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PAC on PP, Yu.Potrebenikov</a:t>
            </a:r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38</a:t>
            </a:fld>
            <a:endParaRPr lang="ru-RU"/>
          </a:p>
        </p:txBody>
      </p:sp>
      <p:pic>
        <p:nvPicPr>
          <p:cNvPr id="6" name="Picture 5" descr="Снимок экрана 2017-09-21 в 14.41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052332"/>
            <a:ext cx="8255000" cy="5172436"/>
          </a:xfrm>
          <a:prstGeom prst="rect">
            <a:avLst/>
          </a:prstGeom>
        </p:spPr>
      </p:pic>
      <p:pic>
        <p:nvPicPr>
          <p:cNvPr id="9" name="Picture 8" descr="Снимок экрана 2017-09-21 в 14.44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038600"/>
            <a:ext cx="3784267" cy="215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6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39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186268" y="335599"/>
            <a:ext cx="8771466" cy="6124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Получены следующие результаты</a:t>
            </a:r>
            <a:r>
              <a:rPr lang="en-GB" sz="2000" b="1" dirty="0"/>
              <a:t>: </a:t>
            </a:r>
            <a:endParaRPr lang="ru-RU" sz="2000" b="1" dirty="0" smtClean="0"/>
          </a:p>
          <a:p>
            <a:pPr algn="just"/>
            <a:endParaRPr lang="ru-RU" sz="2000" b="1" dirty="0"/>
          </a:p>
          <a:p>
            <a:pPr lvl="0" algn="just"/>
            <a:r>
              <a:rPr lang="ru-RU" sz="1600" dirty="0"/>
              <a:t>Разработана и реализована технология изготовления методом  ультразвуковой сварки вдоль образующий длинных (до 5,5 м) тонкостенных дрейфовых трубок – </a:t>
            </a:r>
            <a:r>
              <a:rPr lang="ru-RU" sz="1600" dirty="0" err="1"/>
              <a:t>строу</a:t>
            </a:r>
            <a:r>
              <a:rPr lang="ru-RU" sz="1600" dirty="0"/>
              <a:t> – нового типа из </a:t>
            </a:r>
            <a:r>
              <a:rPr lang="ru-RU" sz="1600" dirty="0" err="1"/>
              <a:t>полиэтилентерафтолата</a:t>
            </a:r>
            <a:r>
              <a:rPr lang="ru-RU" sz="1600" dirty="0"/>
              <a:t> (</a:t>
            </a:r>
            <a:r>
              <a:rPr lang="en-US" sz="1600" dirty="0" err="1"/>
              <a:t>майлара</a:t>
            </a:r>
            <a:r>
              <a:rPr lang="en-US" sz="1600" dirty="0"/>
              <a:t>)</a:t>
            </a:r>
            <a:r>
              <a:rPr lang="ru-RU" sz="1600" dirty="0"/>
              <a:t>, а также технология контроля качества при их использовании в качестве элементов изолированного газового объема в детекторах, работающих в вакууме. Изготовленные таким способом </a:t>
            </a:r>
            <a:r>
              <a:rPr lang="ru-RU" sz="1600" dirty="0" err="1"/>
              <a:t>строу</a:t>
            </a:r>
            <a:r>
              <a:rPr lang="ru-RU" sz="1600" dirty="0"/>
              <a:t> использованы не только в эксперименте </a:t>
            </a:r>
            <a:r>
              <a:rPr lang="en-US" sz="1600" dirty="0"/>
              <a:t>NA62, </a:t>
            </a:r>
            <a:r>
              <a:rPr lang="ru-RU" sz="1600" dirty="0"/>
              <a:t>но и в прототипах детекторов экспериментов </a:t>
            </a:r>
            <a:r>
              <a:rPr lang="en-US" sz="1600" dirty="0"/>
              <a:t>COMET (J-PARC, </a:t>
            </a:r>
            <a:r>
              <a:rPr lang="ru-RU" sz="1600" dirty="0"/>
              <a:t>Япония) и </a:t>
            </a:r>
            <a:r>
              <a:rPr lang="en-US" sz="1600" dirty="0"/>
              <a:t>SHIP (CERN).</a:t>
            </a:r>
            <a:endParaRPr lang="ru-RU" sz="1600" dirty="0"/>
          </a:p>
          <a:p>
            <a:pPr algn="just"/>
            <a:r>
              <a:rPr lang="ru-RU" sz="1600" dirty="0"/>
              <a:t> </a:t>
            </a:r>
          </a:p>
          <a:p>
            <a:pPr lvl="0" algn="just"/>
            <a:r>
              <a:rPr lang="ru-RU" sz="1600" dirty="0"/>
              <a:t>Предложена конструкция детектора заряженных частиц большой площади (около 3,5 м</a:t>
            </a:r>
            <a:r>
              <a:rPr lang="ru-RU" sz="1600" baseline="30000" dirty="0"/>
              <a:t>2</a:t>
            </a:r>
            <a:r>
              <a:rPr lang="ru-RU" sz="1600" dirty="0"/>
              <a:t>) для работы в вакууме, построенного на основе нового типа </a:t>
            </a:r>
            <a:r>
              <a:rPr lang="ru-RU" sz="1600" dirty="0" err="1"/>
              <a:t>строу</a:t>
            </a:r>
            <a:r>
              <a:rPr lang="ru-RU" sz="1600" dirty="0"/>
              <a:t>-трубок, обеспечивающая регистрацию заряженных частиц с высокой (более 99%) эффективностью в телесном угле до 3</a:t>
            </a:r>
            <a:r>
              <a:rPr lang="ru-RU" sz="1600" baseline="30000" dirty="0"/>
              <a:t>о</a:t>
            </a:r>
            <a:r>
              <a:rPr lang="ru-RU" sz="1600" dirty="0"/>
              <a:t> при приемлемом (порядка 0,1 </a:t>
            </a:r>
            <a:r>
              <a:rPr lang="ru-RU" sz="1600" i="1" dirty="0"/>
              <a:t>Х</a:t>
            </a:r>
            <a:r>
              <a:rPr lang="ru-RU" sz="1600" i="1" baseline="-25000" dirty="0"/>
              <a:t>О</a:t>
            </a:r>
            <a:r>
              <a:rPr lang="ru-RU" sz="1600" dirty="0"/>
              <a:t> на координату) количестве вещества в объеме камеры на пути регистрируемых частиц и </a:t>
            </a:r>
            <a:r>
              <a:rPr lang="ru-RU" sz="1600" dirty="0" err="1"/>
              <a:t>безфланцевым</a:t>
            </a:r>
            <a:r>
              <a:rPr lang="ru-RU" sz="1600" dirty="0"/>
              <a:t> вакуумным объемом на пути частиц пучка.</a:t>
            </a:r>
          </a:p>
          <a:p>
            <a:pPr algn="just"/>
            <a:r>
              <a:rPr lang="ru-RU" sz="1600" dirty="0"/>
              <a:t> </a:t>
            </a:r>
          </a:p>
          <a:p>
            <a:pPr lvl="0" algn="just"/>
            <a:r>
              <a:rPr lang="ru-RU" sz="1600" dirty="0"/>
              <a:t>Характеристики предложенного детектора детально исследованы на разработанном и реализованном в ОИЯИ прототипе, с использованием которого в трех сеансах экспозиции 2007 – 2009 годов накоплено несколько </a:t>
            </a:r>
            <a:r>
              <a:rPr lang="ru-RU" sz="1600" dirty="0" smtClean="0"/>
              <a:t>сотен миллионов </a:t>
            </a:r>
            <a:r>
              <a:rPr lang="ru-RU" sz="1600" dirty="0"/>
              <a:t>событий с треками заряженных частиц в его регистрирующей части. Эти исследования позволили оценить достижимое разрешение </a:t>
            </a:r>
            <a:r>
              <a:rPr lang="ru-RU" sz="1600" dirty="0" err="1"/>
              <a:t>строу</a:t>
            </a:r>
            <a:r>
              <a:rPr lang="ru-RU" sz="1600" dirty="0"/>
              <a:t> (на «медленном» газе Фреоне-14 было достигнуто разрешение лучше 60 мкм),  определить оптимальное геометрическое размещение </a:t>
            </a:r>
            <a:r>
              <a:rPr lang="ru-RU" sz="1600" dirty="0" err="1"/>
              <a:t>строу</a:t>
            </a:r>
            <a:r>
              <a:rPr lang="ru-RU" sz="1600" dirty="0"/>
              <a:t>-трубок в рабочем объеме детектора так, чтобы минимум 2 хита от трека в одной координатной плоскости детектора регистрировались в так называемом «эффективном объеме» </a:t>
            </a:r>
            <a:r>
              <a:rPr lang="ru-RU" sz="1600" dirty="0" err="1"/>
              <a:t>строу</a:t>
            </a:r>
            <a:r>
              <a:rPr lang="ru-RU" sz="1600" dirty="0"/>
              <a:t> с эффективностью больше 99,98%, выбрать оптимальное </a:t>
            </a:r>
            <a:r>
              <a:rPr lang="ru-RU" sz="1600" dirty="0" err="1"/>
              <a:t>преднатяжение</a:t>
            </a:r>
            <a:r>
              <a:rPr lang="ru-RU" sz="1600" dirty="0"/>
              <a:t> </a:t>
            </a:r>
            <a:r>
              <a:rPr lang="ru-RU" sz="1600" dirty="0" err="1"/>
              <a:t>строу</a:t>
            </a:r>
            <a:r>
              <a:rPr lang="ru-RU" sz="1600" dirty="0"/>
              <a:t>-трубок для обеспечения их прямолинейности в вакууме. </a:t>
            </a:r>
          </a:p>
        </p:txBody>
      </p:sp>
    </p:spTree>
    <p:extLst>
      <p:ext uri="{BB962C8B-B14F-4D97-AF65-F5344CB8AC3E}">
        <p14:creationId xmlns:p14="http://schemas.microsoft.com/office/powerpoint/2010/main" val="2573314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0" y="63501"/>
            <a:ext cx="9136063" cy="646113"/>
          </a:xfrm>
          <a:prstGeom prst="rect">
            <a:avLst/>
          </a:prstGeom>
        </p:spPr>
        <p:txBody>
          <a:bodyPr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NA62 goals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4C45DD8-EC2A-F64D-9C66-DF65BE74D9FF}" type="slidenum">
              <a:rPr lang="ru-RU">
                <a:solidFill>
                  <a:srgbClr val="595959"/>
                </a:solidFill>
                <a:latin typeface="Century Gothic" charset="0"/>
              </a:rPr>
              <a:pPr eaLnBrk="1" hangingPunct="1"/>
              <a:t>4</a:t>
            </a:fld>
            <a:endParaRPr lang="ru-RU">
              <a:solidFill>
                <a:srgbClr val="595959"/>
              </a:solidFill>
              <a:latin typeface="Century Gothic" charset="0"/>
            </a:endParaRPr>
          </a:p>
        </p:txBody>
      </p:sp>
      <p:sp>
        <p:nvSpPr>
          <p:cNvPr id="8198" name="TextBox 1"/>
          <p:cNvSpPr txBox="1">
            <a:spLocks noChangeArrowheads="1"/>
          </p:cNvSpPr>
          <p:nvPr/>
        </p:nvSpPr>
        <p:spPr bwMode="auto">
          <a:xfrm>
            <a:off x="569382" y="710677"/>
            <a:ext cx="7965018" cy="17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Palatino Linotype" charset="0"/>
              </a:rPr>
              <a:t>		Main </a:t>
            </a:r>
            <a:r>
              <a:rPr lang="en-US" sz="2800" b="1" dirty="0">
                <a:solidFill>
                  <a:srgbClr val="C00000"/>
                </a:solidFill>
                <a:latin typeface="Palatino Linotype" charset="0"/>
              </a:rPr>
              <a:t>goal:</a:t>
            </a:r>
          </a:p>
          <a:p>
            <a:pPr>
              <a:buClr>
                <a:srgbClr val="632523"/>
              </a:buClr>
              <a:buFont typeface="Wingdings" charset="0"/>
              <a:buChar char="Ø"/>
            </a:pPr>
            <a:r>
              <a:rPr lang="en-US" dirty="0">
                <a:solidFill>
                  <a:schemeClr val="tx1"/>
                </a:solidFill>
                <a:latin typeface="Palatino Linotype" charset="0"/>
              </a:rPr>
              <a:t>Collect O(100) signal events in </a:t>
            </a:r>
            <a:r>
              <a:rPr lang="en-US" dirty="0" smtClean="0">
                <a:solidFill>
                  <a:schemeClr val="tx1"/>
                </a:solidFill>
                <a:latin typeface="Palatino Linotype" charset="0"/>
              </a:rPr>
              <a:t>2-3 years </a:t>
            </a:r>
          </a:p>
          <a:p>
            <a:pPr>
              <a:buClr>
                <a:srgbClr val="632523"/>
              </a:buClr>
            </a:pPr>
            <a:r>
              <a:rPr lang="en-US" dirty="0">
                <a:solidFill>
                  <a:schemeClr val="tx1"/>
                </a:solidFill>
                <a:latin typeface="Palatino Linotype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Palatino Linotype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Palatino Linotype" charset="0"/>
              </a:rPr>
              <a:t> (10</a:t>
            </a:r>
            <a:r>
              <a:rPr lang="en-US" sz="2000" baseline="30000" dirty="0" smtClean="0">
                <a:solidFill>
                  <a:schemeClr val="tx1"/>
                </a:solidFill>
                <a:latin typeface="Palatino Linotype" charset="0"/>
              </a:rPr>
              <a:t>13</a:t>
            </a:r>
            <a:r>
              <a:rPr lang="en-US" sz="2000" dirty="0" smtClean="0">
                <a:solidFill>
                  <a:schemeClr val="tx1"/>
                </a:solidFill>
                <a:latin typeface="Palatino Linotype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Palatino Linotype" charset="0"/>
              </a:rPr>
              <a:t>kaon</a:t>
            </a:r>
            <a:r>
              <a:rPr lang="en-US" sz="2000" dirty="0">
                <a:solidFill>
                  <a:schemeClr val="tx1"/>
                </a:solidFill>
                <a:latin typeface="Palatino Linotype" charset="0"/>
              </a:rPr>
              <a:t> decays, 100 </a:t>
            </a:r>
            <a:r>
              <a:rPr lang="en-US" sz="2000" dirty="0" smtClean="0">
                <a:solidFill>
                  <a:schemeClr val="tx1"/>
                </a:solidFill>
                <a:latin typeface="Palatino Linotype" charset="0"/>
              </a:rPr>
              <a:t>times more than in the NA48/2 experiment)</a:t>
            </a:r>
            <a:endParaRPr lang="en-US" sz="2000" dirty="0">
              <a:solidFill>
                <a:schemeClr val="tx1"/>
              </a:solidFill>
              <a:latin typeface="Palatino Linotype" charset="0"/>
            </a:endParaRPr>
          </a:p>
          <a:p>
            <a:pPr>
              <a:buClr>
                <a:srgbClr val="632523"/>
              </a:buClr>
              <a:buFont typeface="Wingdings" charset="0"/>
              <a:buChar char="Ø"/>
            </a:pPr>
            <a:r>
              <a:rPr lang="en-US" dirty="0">
                <a:solidFill>
                  <a:schemeClr val="tx1"/>
                </a:solidFill>
                <a:latin typeface="Palatino Linotype" charset="0"/>
              </a:rPr>
              <a:t>Measure BR(K</a:t>
            </a:r>
            <a:r>
              <a:rPr lang="en-US" baseline="30000" dirty="0">
                <a:solidFill>
                  <a:schemeClr val="tx1"/>
                </a:solidFill>
                <a:latin typeface="Palatino Linotype" charset="0"/>
              </a:rPr>
              <a:t>+</a:t>
            </a:r>
            <a:r>
              <a:rPr lang="en-US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→</a:t>
            </a:r>
            <a:r>
              <a:rPr lang="el-GR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π</a:t>
            </a:r>
            <a:r>
              <a:rPr lang="en-US" baseline="300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+</a:t>
            </a:r>
            <a:r>
              <a:rPr lang="el-GR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νν</a:t>
            </a:r>
            <a:r>
              <a:rPr lang="en-US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) with 10% precision </a:t>
            </a:r>
            <a:endParaRPr lang="ru-RU" dirty="0">
              <a:solidFill>
                <a:schemeClr val="tx1"/>
              </a:solidFill>
              <a:latin typeface="Palatino Linotype" charset="0"/>
            </a:endParaRPr>
          </a:p>
        </p:txBody>
      </p:sp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596195" y="2428873"/>
            <a:ext cx="6553200" cy="146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0000CC"/>
                </a:solidFill>
                <a:latin typeface="Palatino Linotype" charset="0"/>
              </a:rPr>
              <a:t>		Further </a:t>
            </a:r>
            <a:r>
              <a:rPr lang="en-US" b="1" dirty="0">
                <a:solidFill>
                  <a:srgbClr val="0000CC"/>
                </a:solidFill>
                <a:latin typeface="Palatino Linotype" charset="0"/>
              </a:rPr>
              <a:t>goals:</a:t>
            </a:r>
          </a:p>
          <a:p>
            <a:pPr>
              <a:buClr>
                <a:srgbClr val="632523"/>
              </a:buClr>
              <a:buFont typeface="Wingdings" charset="0"/>
              <a:buChar char="Ø"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</a:rPr>
              <a:t>Measure |</a:t>
            </a:r>
            <a:r>
              <a:rPr lang="en-US" sz="2000" dirty="0" err="1">
                <a:solidFill>
                  <a:schemeClr val="tx1"/>
                </a:solidFill>
                <a:latin typeface="Palatino Linotype" charset="0"/>
              </a:rPr>
              <a:t>V</a:t>
            </a:r>
            <a:r>
              <a:rPr lang="en-US" sz="2000" baseline="-25000" dirty="0" err="1">
                <a:solidFill>
                  <a:schemeClr val="tx1"/>
                </a:solidFill>
                <a:latin typeface="Palatino Linotype" charset="0"/>
              </a:rPr>
              <a:t>td</a:t>
            </a:r>
            <a:r>
              <a:rPr lang="en-US" sz="2000" dirty="0">
                <a:solidFill>
                  <a:schemeClr val="tx1"/>
                </a:solidFill>
                <a:latin typeface="Palatino Linotype" charset="0"/>
              </a:rPr>
              <a:t>| with ~10% accuracy</a:t>
            </a:r>
          </a:p>
          <a:p>
            <a:pPr>
              <a:buClr>
                <a:srgbClr val="632523"/>
              </a:buClr>
              <a:buFont typeface="Wingdings" charset="0"/>
              <a:buChar char="Ø"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</a:rPr>
              <a:t>Probe several </a:t>
            </a:r>
            <a:r>
              <a:rPr lang="en-US" sz="2000" dirty="0" smtClean="0">
                <a:solidFill>
                  <a:schemeClr val="tx1"/>
                </a:solidFill>
                <a:latin typeface="Palatino Linotype" charset="0"/>
              </a:rPr>
              <a:t>New Physics </a:t>
            </a:r>
            <a:r>
              <a:rPr lang="en-US" sz="2000" dirty="0">
                <a:solidFill>
                  <a:schemeClr val="tx1"/>
                </a:solidFill>
                <a:latin typeface="Palatino Linotype" charset="0"/>
              </a:rPr>
              <a:t>scenarios in K</a:t>
            </a:r>
            <a:r>
              <a:rPr lang="en-US" sz="2000" baseline="30000" dirty="0">
                <a:solidFill>
                  <a:schemeClr val="tx1"/>
                </a:solidFill>
                <a:latin typeface="Palatino Linotype" charset="0"/>
              </a:rPr>
              <a:t>+</a:t>
            </a:r>
            <a:r>
              <a:rPr lang="en-US" sz="20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→</a:t>
            </a:r>
            <a:r>
              <a:rPr lang="el-GR" sz="20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π</a:t>
            </a:r>
            <a:r>
              <a:rPr lang="en-US" sz="2000" baseline="300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+</a:t>
            </a:r>
            <a:r>
              <a:rPr lang="el-GR" sz="20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νν</a:t>
            </a:r>
            <a:endParaRPr lang="en-US" sz="2000" dirty="0">
              <a:solidFill>
                <a:schemeClr val="tx1"/>
              </a:solidFill>
              <a:latin typeface="Times New Roman" charset="0"/>
              <a:cs typeface="Times New Roman" charset="0"/>
            </a:endParaRPr>
          </a:p>
          <a:p>
            <a:pPr>
              <a:buClr>
                <a:srgbClr val="632523"/>
              </a:buClr>
              <a:buFont typeface="Wingdings" charset="0"/>
              <a:buChar char="Ø"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</a:rPr>
              <a:t>Probe </a:t>
            </a:r>
            <a:r>
              <a:rPr lang="en-US" sz="2000" dirty="0" smtClean="0">
                <a:solidFill>
                  <a:schemeClr val="tx1"/>
                </a:solidFill>
                <a:latin typeface="Palatino Linotype" charset="0"/>
              </a:rPr>
              <a:t>New Physics </a:t>
            </a:r>
            <a:r>
              <a:rPr lang="en-US" sz="2000" dirty="0">
                <a:solidFill>
                  <a:schemeClr val="tx1"/>
                </a:solidFill>
                <a:latin typeface="Palatino Linotype" charset="0"/>
              </a:rPr>
              <a:t>in similar processes (e.g.  K</a:t>
            </a:r>
            <a:r>
              <a:rPr lang="en-US" sz="2000" baseline="30000" dirty="0">
                <a:solidFill>
                  <a:schemeClr val="tx1"/>
                </a:solidFill>
                <a:latin typeface="Palatino Linotype" charset="0"/>
              </a:rPr>
              <a:t>+</a:t>
            </a:r>
            <a:r>
              <a:rPr lang="en-US" sz="20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→</a:t>
            </a:r>
            <a:r>
              <a:rPr lang="el-GR" sz="20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π</a:t>
            </a:r>
            <a:r>
              <a:rPr lang="en-US" sz="2000" baseline="300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+</a:t>
            </a:r>
            <a:r>
              <a:rPr lang="en-US" sz="20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X)</a:t>
            </a:r>
            <a:endParaRPr lang="ru-RU" sz="2000" dirty="0">
              <a:solidFill>
                <a:schemeClr val="tx1"/>
              </a:solidFill>
              <a:latin typeface="Palatino Linotype" charset="0"/>
            </a:endParaRPr>
          </a:p>
        </p:txBody>
      </p:sp>
      <p:sp>
        <p:nvSpPr>
          <p:cNvPr id="8200" name="TextBox 7"/>
          <p:cNvSpPr txBox="1">
            <a:spLocks noChangeArrowheads="1"/>
          </p:cNvSpPr>
          <p:nvPr/>
        </p:nvSpPr>
        <p:spPr bwMode="auto">
          <a:xfrm>
            <a:off x="625299" y="3921126"/>
            <a:ext cx="7841368" cy="25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0000CC"/>
                </a:solidFill>
                <a:latin typeface="Palatino Linotype" charset="0"/>
              </a:rPr>
              <a:t>		Beyond </a:t>
            </a:r>
            <a:r>
              <a:rPr lang="en-US" b="1" dirty="0">
                <a:solidFill>
                  <a:srgbClr val="0000CC"/>
                </a:solidFill>
                <a:latin typeface="Palatino Linotype" charset="0"/>
              </a:rPr>
              <a:t>the baseline:</a:t>
            </a:r>
          </a:p>
          <a:p>
            <a:pPr>
              <a:buClr>
                <a:srgbClr val="632523"/>
              </a:buClr>
              <a:buFont typeface="Wingdings" charset="0"/>
              <a:buChar char="Ø"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</a:rPr>
              <a:t>LFV/LNV decays with 3 tracks in the final state</a:t>
            </a:r>
          </a:p>
          <a:p>
            <a:pPr>
              <a:buClr>
                <a:srgbClr val="632523"/>
              </a:buClr>
              <a:buFont typeface="Wingdings" charset="0"/>
              <a:buChar char="Ø"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</a:rPr>
              <a:t>Heavy neutrino </a:t>
            </a:r>
            <a:r>
              <a:rPr lang="en-US" sz="2000" dirty="0" smtClean="0">
                <a:solidFill>
                  <a:schemeClr val="tx1"/>
                </a:solidFill>
                <a:latin typeface="Palatino Linotype" charset="0"/>
              </a:rPr>
              <a:t>searches (</a:t>
            </a:r>
            <a:r>
              <a:rPr lang="en-US" sz="2000" i="1" dirty="0" smtClean="0">
                <a:solidFill>
                  <a:schemeClr val="tx1"/>
                </a:solidFill>
                <a:latin typeface="Palatino Linotype" charset="0"/>
              </a:rPr>
              <a:t>K</a:t>
            </a:r>
            <a:r>
              <a:rPr lang="en-US" sz="2000" i="1" baseline="30000" dirty="0" smtClean="0">
                <a:solidFill>
                  <a:schemeClr val="tx1"/>
                </a:solidFill>
                <a:latin typeface="Palatino Linotype" charset="0"/>
              </a:rPr>
              <a:t>+</a:t>
            </a:r>
            <a:r>
              <a:rPr lang="en-US" sz="2000" i="1" dirty="0" smtClean="0">
                <a:solidFill>
                  <a:schemeClr val="tx1"/>
                </a:solidFill>
                <a:latin typeface="Palatino Linotype" charset="0"/>
              </a:rPr>
              <a:t> </a:t>
            </a:r>
            <a:r>
              <a:rPr lang="en-US" sz="2000" i="1" dirty="0" smtClean="0">
                <a:solidFill>
                  <a:schemeClr val="tx1"/>
                </a:solidFill>
                <a:latin typeface="Palatino Linotype" charset="0"/>
                <a:sym typeface="Wingdings"/>
              </a:rPr>
              <a:t> </a:t>
            </a:r>
            <a:r>
              <a:rPr lang="en-US" sz="2000" i="1" dirty="0" err="1" smtClean="0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000" i="1" baseline="30000" dirty="0" err="1" smtClean="0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sz="2000" i="1" dirty="0" err="1" smtClean="0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000" i="1" baseline="-25000" dirty="0" err="1">
                <a:solidFill>
                  <a:schemeClr val="tx1"/>
                </a:solidFill>
                <a:latin typeface="Arial"/>
                <a:cs typeface="Arial"/>
                <a:sym typeface="Wingdings"/>
              </a:rPr>
              <a:t>H</a:t>
            </a:r>
            <a:r>
              <a:rPr lang="en-US" sz="2000" i="1" dirty="0" smtClean="0">
                <a:solidFill>
                  <a:schemeClr val="tx1"/>
                </a:solidFill>
                <a:latin typeface="Arial"/>
                <a:cs typeface="Arial"/>
                <a:sym typeface="Wingdings"/>
              </a:rPr>
              <a:t>)</a:t>
            </a:r>
            <a:endParaRPr lang="en-US" sz="2000" i="1" dirty="0">
              <a:solidFill>
                <a:schemeClr val="tx1"/>
              </a:solidFill>
              <a:latin typeface="Palatino Linotype" charset="0"/>
            </a:endParaRPr>
          </a:p>
          <a:p>
            <a:pPr>
              <a:buClr>
                <a:srgbClr val="632523"/>
              </a:buClr>
              <a:buFont typeface="Wingdings" charset="0"/>
              <a:buChar char="Ø"/>
            </a:pPr>
            <a:r>
              <a:rPr lang="en-US" sz="20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</a:t>
            </a:r>
            <a:r>
              <a:rPr lang="el-GR" sz="20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π</a:t>
            </a:r>
            <a:r>
              <a:rPr lang="en-US" sz="2000" baseline="300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0</a:t>
            </a:r>
            <a:r>
              <a:rPr lang="en-US" sz="20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decays</a:t>
            </a:r>
            <a:endParaRPr lang="en-US" sz="2000" dirty="0">
              <a:solidFill>
                <a:schemeClr val="tx1"/>
              </a:solidFill>
              <a:latin typeface="Palatino Linotype" charset="0"/>
            </a:endParaRPr>
          </a:p>
          <a:p>
            <a:pPr>
              <a:buClr>
                <a:srgbClr val="632523"/>
              </a:buClr>
              <a:buFont typeface="Wingdings" charset="0"/>
              <a:buChar char="Ø"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</a:rPr>
              <a:t>Dark photon </a:t>
            </a:r>
            <a:r>
              <a:rPr lang="en-US" sz="2000" dirty="0" smtClean="0">
                <a:solidFill>
                  <a:schemeClr val="tx1"/>
                </a:solidFill>
                <a:latin typeface="Palatino Linotype" charset="0"/>
              </a:rPr>
              <a:t>searches (</a:t>
            </a:r>
            <a:r>
              <a:rPr lang="el-GR" sz="2000" i="1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π</a:t>
            </a:r>
            <a:r>
              <a:rPr lang="en-US" sz="2000" i="1" baseline="300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0</a:t>
            </a:r>
            <a:r>
              <a:rPr lang="en-US" sz="2000" i="1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000" i="1" dirty="0" smtClean="0">
                <a:solidFill>
                  <a:schemeClr val="tx1"/>
                </a:solidFill>
                <a:latin typeface="Times New Roman" charset="0"/>
                <a:cs typeface="Times New Roman" charset="0"/>
                <a:sym typeface="Wingdings"/>
              </a:rPr>
              <a:t> </a:t>
            </a:r>
            <a:r>
              <a:rPr lang="en-US" sz="2000" i="1" dirty="0" err="1" smtClean="0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000" i="1" dirty="0" err="1" smtClean="0">
                <a:solidFill>
                  <a:schemeClr val="tx1"/>
                </a:solidFill>
                <a:latin typeface="Arial"/>
                <a:cs typeface="Arial"/>
                <a:sym typeface="Wingdings"/>
              </a:rPr>
              <a:t>A</a:t>
            </a:r>
            <a:r>
              <a:rPr lang="en-US" sz="2000" i="1" dirty="0" smtClean="0">
                <a:solidFill>
                  <a:schemeClr val="tx1"/>
                </a:solidFill>
                <a:latin typeface="Arial"/>
                <a:cs typeface="Arial"/>
                <a:sym typeface="Wingdings"/>
              </a:rPr>
              <a:t>’; A’  </a:t>
            </a:r>
            <a:r>
              <a:rPr lang="en-US" sz="2000" i="1" dirty="0" err="1" smtClean="0">
                <a:solidFill>
                  <a:schemeClr val="tx1"/>
                </a:solidFill>
                <a:latin typeface="Arial"/>
                <a:cs typeface="Arial"/>
                <a:sym typeface="Wingdings"/>
              </a:rPr>
              <a:t>e</a:t>
            </a:r>
            <a:r>
              <a:rPr lang="en-US" sz="2000" i="1" baseline="30000" dirty="0" err="1" smtClean="0">
                <a:solidFill>
                  <a:schemeClr val="tx1"/>
                </a:solidFill>
                <a:latin typeface="Arial"/>
                <a:cs typeface="Arial"/>
                <a:sym typeface="Wingdings"/>
              </a:rPr>
              <a:t>+</a:t>
            </a:r>
            <a:r>
              <a:rPr lang="en-US" sz="2000" i="1" dirty="0" err="1" smtClean="0">
                <a:solidFill>
                  <a:schemeClr val="tx1"/>
                </a:solidFill>
                <a:latin typeface="Arial"/>
                <a:cs typeface="Arial"/>
                <a:sym typeface="Wingdings"/>
              </a:rPr>
              <a:t>e</a:t>
            </a:r>
            <a:r>
              <a:rPr lang="en-US" sz="2000" i="1" baseline="30000" dirty="0" smtClean="0">
                <a:solidFill>
                  <a:schemeClr val="tx1"/>
                </a:solidFill>
                <a:latin typeface="Arial"/>
                <a:cs typeface="Arial"/>
                <a:sym typeface="Wingdings"/>
              </a:rPr>
              <a:t>-</a:t>
            </a:r>
            <a:r>
              <a:rPr lang="en-US" sz="2000" i="1" dirty="0" smtClean="0">
                <a:solidFill>
                  <a:schemeClr val="tx1"/>
                </a:solidFill>
                <a:latin typeface="Arial"/>
                <a:cs typeface="Arial"/>
                <a:sym typeface="Wingdings"/>
              </a:rPr>
              <a:t>,</a:t>
            </a:r>
            <a:r>
              <a:rPr lang="en-US" sz="2000" i="1" baseline="30000" dirty="0" smtClean="0">
                <a:solidFill>
                  <a:schemeClr val="tx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2000" i="1" dirty="0">
                <a:solidFill>
                  <a:schemeClr val="tx1"/>
                </a:solidFill>
                <a:latin typeface="Arial"/>
                <a:cs typeface="Arial"/>
                <a:sym typeface="Wingdings"/>
              </a:rPr>
              <a:t>A’  </a:t>
            </a:r>
            <a:r>
              <a:rPr lang="en-US" sz="2000" i="1" dirty="0" err="1" smtClean="0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000" i="1" baseline="30000" dirty="0" err="1" smtClean="0">
                <a:solidFill>
                  <a:schemeClr val="tx1"/>
                </a:solidFill>
                <a:latin typeface="Arial"/>
                <a:cs typeface="Arial"/>
                <a:sym typeface="Wingdings"/>
              </a:rPr>
              <a:t>+</a:t>
            </a:r>
            <a:r>
              <a:rPr lang="en-US" sz="2000" i="1" dirty="0" err="1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000" i="1" baseline="30000" dirty="0" smtClean="0">
                <a:solidFill>
                  <a:schemeClr val="tx1"/>
                </a:solidFill>
                <a:latin typeface="Arial"/>
                <a:cs typeface="Arial"/>
                <a:sym typeface="Wingdings"/>
              </a:rPr>
              <a:t>-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  <a:sym typeface="Wingdings"/>
              </a:rPr>
              <a:t>)</a:t>
            </a:r>
            <a:endParaRPr lang="en-US" sz="2000" i="1" baseline="30000" dirty="0" smtClean="0">
              <a:solidFill>
                <a:schemeClr val="tx1"/>
              </a:solidFill>
              <a:latin typeface="Palatino Linotype" charset="0"/>
            </a:endParaRPr>
          </a:p>
          <a:p>
            <a:pPr>
              <a:buClr>
                <a:srgbClr val="632523"/>
              </a:buClr>
              <a:buFont typeface="Wingdings" charset="0"/>
              <a:buChar char="Ø"/>
            </a:pPr>
            <a:r>
              <a:rPr lang="en-US" sz="2000" dirty="0">
                <a:solidFill>
                  <a:schemeClr val="tx1"/>
                </a:solidFill>
                <a:latin typeface="Palatino Linotype" charset="0"/>
                <a:ea typeface="Arial" charset="0"/>
                <a:sym typeface="Symbol" charset="2"/>
              </a:rPr>
              <a:t> </a:t>
            </a:r>
            <a:r>
              <a:rPr lang="en-US" sz="2000" i="1" dirty="0" smtClean="0">
                <a:solidFill>
                  <a:schemeClr val="tx1"/>
                </a:solidFill>
                <a:latin typeface="Palatino Linotype" pitchFamily="18" charset="0"/>
                <a:ea typeface="Arial" charset="0"/>
                <a:sym typeface="Symbol" charset="2"/>
              </a:rPr>
              <a:t>K</a:t>
            </a:r>
            <a:r>
              <a:rPr lang="en-US" sz="2000" i="1" baseline="30000" dirty="0">
                <a:solidFill>
                  <a:schemeClr val="tx1"/>
                </a:solidFill>
                <a:latin typeface="Palatino Linotype" pitchFamily="18" charset="0"/>
                <a:ea typeface="Arial" charset="0"/>
                <a:sym typeface="Symbol" charset="2"/>
              </a:rPr>
              <a:t>+</a:t>
            </a:r>
            <a:r>
              <a:rPr lang="en-US" sz="2000" i="1" dirty="0">
                <a:solidFill>
                  <a:schemeClr val="tx1"/>
                </a:solidFill>
                <a:latin typeface="Palatino Linotype" pitchFamily="18" charset="0"/>
                <a:ea typeface="Arial" charset="0"/>
                <a:sym typeface="Symbol" charset="2"/>
              </a:rPr>
              <a:t></a:t>
            </a:r>
            <a:r>
              <a:rPr lang="en-US" sz="2000" i="1" dirty="0">
                <a:solidFill>
                  <a:schemeClr val="tx1"/>
                </a:solidFill>
                <a:latin typeface="Symbol" charset="2"/>
                <a:ea typeface="Arial" charset="0"/>
                <a:sym typeface="Symbol" charset="2"/>
              </a:rPr>
              <a:t>p</a:t>
            </a:r>
            <a:r>
              <a:rPr lang="en-US" sz="2000" i="1" baseline="30000" dirty="0">
                <a:solidFill>
                  <a:schemeClr val="tx1"/>
                </a:solidFill>
                <a:latin typeface="Palatino Linotype" pitchFamily="18" charset="0"/>
                <a:ea typeface="Arial" charset="0"/>
                <a:sym typeface="Symbol" charset="2"/>
              </a:rPr>
              <a:t>+</a:t>
            </a:r>
            <a:r>
              <a:rPr lang="en-US" sz="2000" i="1" dirty="0">
                <a:solidFill>
                  <a:schemeClr val="tx1"/>
                </a:solidFill>
                <a:latin typeface="Symbol" charset="2"/>
                <a:ea typeface="Arial" charset="0"/>
                <a:sym typeface="Symbol" charset="2"/>
              </a:rPr>
              <a:t>p</a:t>
            </a:r>
            <a:r>
              <a:rPr lang="en-US" sz="2000" i="1" baseline="30000" dirty="0">
                <a:solidFill>
                  <a:schemeClr val="tx1"/>
                </a:solidFill>
                <a:latin typeface="Palatino Linotype" pitchFamily="18" charset="0"/>
                <a:ea typeface="Arial" charset="0"/>
                <a:sym typeface="Symbol" charset="2"/>
              </a:rPr>
              <a:t>0</a:t>
            </a:r>
            <a:r>
              <a:rPr lang="en-US" sz="2000" i="1" dirty="0">
                <a:solidFill>
                  <a:schemeClr val="tx1"/>
                </a:solidFill>
                <a:latin typeface="Palatino Linotype" pitchFamily="18" charset="0"/>
                <a:ea typeface="Arial" charset="0"/>
                <a:sym typeface="Symbol" charset="2"/>
              </a:rPr>
              <a:t>P </a:t>
            </a:r>
            <a:r>
              <a:rPr lang="en-US" sz="2000" dirty="0">
                <a:solidFill>
                  <a:schemeClr val="tx1"/>
                </a:solidFill>
                <a:latin typeface="Palatino Linotype" pitchFamily="18" charset="0"/>
                <a:ea typeface="Arial" charset="0"/>
                <a:sym typeface="Symbol" charset="2"/>
              </a:rPr>
              <a:t>(</a:t>
            </a:r>
            <a:r>
              <a:rPr lang="en-US" sz="2000" dirty="0" err="1">
                <a:solidFill>
                  <a:schemeClr val="tx1"/>
                </a:solidFill>
                <a:latin typeface="Palatino Linotype" pitchFamily="18" charset="0"/>
                <a:ea typeface="Arial" charset="0"/>
                <a:sym typeface="Symbol" charset="2"/>
              </a:rPr>
              <a:t>pseudoscalar</a:t>
            </a:r>
            <a:r>
              <a:rPr lang="en-US" sz="2000" dirty="0">
                <a:solidFill>
                  <a:schemeClr val="tx1"/>
                </a:solidFill>
                <a:latin typeface="Palatino Linotype" pitchFamily="18" charset="0"/>
                <a:ea typeface="Arial" charset="0"/>
                <a:sym typeface="Symbol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Palatino Linotype" pitchFamily="18" charset="0"/>
                <a:ea typeface="Arial" charset="0"/>
                <a:sym typeface="Symbol" charset="2"/>
              </a:rPr>
              <a:t>sGoldstino</a:t>
            </a:r>
            <a:r>
              <a:rPr lang="en-US" sz="2000" dirty="0">
                <a:solidFill>
                  <a:schemeClr val="tx1"/>
                </a:solidFill>
                <a:latin typeface="Palatino Linotype" pitchFamily="18" charset="0"/>
                <a:ea typeface="Arial" charset="0"/>
                <a:sym typeface="Symbol" charset="2"/>
              </a:rPr>
              <a:t>, should </a:t>
            </a:r>
            <a:r>
              <a:rPr lang="en-US" sz="2000" dirty="0">
                <a:solidFill>
                  <a:schemeClr val="tx1"/>
                </a:solidFill>
                <a:latin typeface="Palatino Linotype"/>
                <a:ea typeface="Arial" charset="0"/>
                <a:cs typeface="Palatino Linotype"/>
                <a:sym typeface="Symbol" charset="2"/>
              </a:rPr>
              <a:t>exists in </a:t>
            </a:r>
            <a:r>
              <a:rPr lang="en-US" sz="2000" dirty="0" smtClean="0">
                <a:solidFill>
                  <a:schemeClr val="tx1"/>
                </a:solidFill>
                <a:latin typeface="Palatino Linotype"/>
                <a:ea typeface="Arial" charset="0"/>
                <a:cs typeface="Palatino Linotype"/>
                <a:sym typeface="Symbol" charset="2"/>
              </a:rPr>
              <a:t>model</a:t>
            </a:r>
            <a:r>
              <a:rPr lang="en-US" sz="2800" dirty="0" smtClean="0">
                <a:solidFill>
                  <a:schemeClr val="tx1"/>
                </a:solidFill>
                <a:latin typeface="Palatino Linotype"/>
                <a:ea typeface="Arial" charset="0"/>
                <a:cs typeface="Palatino Linotype"/>
                <a:sym typeface="Symbol" charset="2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Palatino Linotype" pitchFamily="18" charset="0"/>
                <a:ea typeface="Arial" charset="0"/>
                <a:sym typeface="Symbol" charset="2"/>
              </a:rPr>
              <a:t>with </a:t>
            </a:r>
          </a:p>
          <a:p>
            <a:pPr>
              <a:buClr>
                <a:srgbClr val="632523"/>
              </a:buClr>
            </a:pPr>
            <a:r>
              <a:rPr lang="en-US" sz="2000" dirty="0">
                <a:solidFill>
                  <a:schemeClr val="tx1"/>
                </a:solidFill>
                <a:latin typeface="Palatino Linotype" pitchFamily="18" charset="0"/>
                <a:ea typeface="Arial" charset="0"/>
                <a:sym typeface="Symbol" charset="2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Palatino Linotype" pitchFamily="18" charset="0"/>
                <a:ea typeface="Arial" charset="0"/>
                <a:sym typeface="Symbol" charset="2"/>
              </a:rPr>
              <a:t>                       spontaneous </a:t>
            </a:r>
            <a:r>
              <a:rPr lang="en-US" sz="2000" dirty="0">
                <a:solidFill>
                  <a:schemeClr val="tx1"/>
                </a:solidFill>
                <a:latin typeface="Palatino Linotype" pitchFamily="18" charset="0"/>
                <a:ea typeface="Arial" charset="0"/>
                <a:sym typeface="Symbol" charset="2"/>
              </a:rPr>
              <a:t>symmetry braking, </a:t>
            </a:r>
            <a:r>
              <a:rPr lang="en-US" sz="2000" dirty="0" err="1">
                <a:solidFill>
                  <a:schemeClr val="tx1"/>
                </a:solidFill>
                <a:latin typeface="Palatino Linotype" pitchFamily="18" charset="0"/>
                <a:ea typeface="Arial" charset="0"/>
                <a:sym typeface="Symbol" charset="2"/>
              </a:rPr>
              <a:t>V</a:t>
            </a:r>
            <a:r>
              <a:rPr lang="en-US" sz="2000" dirty="0" err="1" smtClean="0">
                <a:solidFill>
                  <a:schemeClr val="tx1"/>
                </a:solidFill>
                <a:latin typeface="Palatino Linotype" pitchFamily="18" charset="0"/>
                <a:ea typeface="Arial" charset="0"/>
                <a:sym typeface="Symbol" charset="2"/>
              </a:rPr>
              <a:t>.Rubakov</a:t>
            </a:r>
            <a:r>
              <a:rPr lang="en-US" sz="2000" dirty="0" smtClean="0">
                <a:solidFill>
                  <a:schemeClr val="tx1"/>
                </a:solidFill>
                <a:latin typeface="Palatino Linotype" pitchFamily="18" charset="0"/>
                <a:ea typeface="Arial" charset="0"/>
                <a:sym typeface="Symbol" charset="2"/>
              </a:rPr>
              <a:t>)</a:t>
            </a:r>
            <a:endParaRPr lang="en-US" sz="2000" dirty="0">
              <a:solidFill>
                <a:schemeClr val="tx1"/>
              </a:solidFill>
              <a:latin typeface="Palatino Linotype" pitchFamily="18" charset="0"/>
              <a:ea typeface="Arial" charset="0"/>
              <a:sym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6469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40</a:t>
            </a:fld>
            <a:endParaRPr lang="ru-RU"/>
          </a:p>
        </p:txBody>
      </p:sp>
      <p:sp>
        <p:nvSpPr>
          <p:cNvPr id="3" name="Rectangle 2"/>
          <p:cNvSpPr/>
          <p:nvPr/>
        </p:nvSpPr>
        <p:spPr>
          <a:xfrm>
            <a:off x="118534" y="90697"/>
            <a:ext cx="8788400" cy="5509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/>
              <a:t>На основе изготовленных из покрытого с внутренней стороны 50 </a:t>
            </a:r>
            <a:r>
              <a:rPr lang="ru-RU" sz="1600" dirty="0" err="1"/>
              <a:t>нм</a:t>
            </a:r>
            <a:r>
              <a:rPr lang="ru-RU" sz="1600" dirty="0"/>
              <a:t> меди и 20 </a:t>
            </a:r>
            <a:r>
              <a:rPr lang="ru-RU" sz="1600" dirty="0" err="1"/>
              <a:t>нм</a:t>
            </a:r>
            <a:r>
              <a:rPr lang="ru-RU" sz="1600" dirty="0"/>
              <a:t> золота 36 микронного </a:t>
            </a:r>
            <a:r>
              <a:rPr lang="ru-RU" sz="1600" dirty="0" err="1"/>
              <a:t>майлара</a:t>
            </a:r>
            <a:r>
              <a:rPr lang="ru-RU" sz="1600" dirty="0"/>
              <a:t> 7168-и </a:t>
            </a:r>
            <a:r>
              <a:rPr lang="ru-RU" sz="1600" dirty="0" err="1"/>
              <a:t>строу</a:t>
            </a:r>
            <a:r>
              <a:rPr lang="ru-RU" sz="1600" dirty="0"/>
              <a:t>-трубок нового типа диаметром 9,8 мм созданы 8 </a:t>
            </a:r>
            <a:r>
              <a:rPr lang="ru-RU" sz="1600" dirty="0" err="1"/>
              <a:t>двухкоординатных</a:t>
            </a:r>
            <a:r>
              <a:rPr lang="ru-RU" sz="1600" dirty="0"/>
              <a:t> (4 слоя трубок на координату) модулей </a:t>
            </a:r>
            <a:r>
              <a:rPr lang="ru-RU" sz="1600" dirty="0" err="1"/>
              <a:t>строу</a:t>
            </a:r>
            <a:r>
              <a:rPr lang="ru-RU" sz="1600" dirty="0"/>
              <a:t>-детекторов большой площади регистрации частиц (</a:t>
            </a:r>
            <a:r>
              <a:rPr lang="en-GB" sz="1600" dirty="0">
                <a:latin typeface="Webdings"/>
              </a:rPr>
              <a:t>x</a:t>
            </a:r>
            <a:r>
              <a:rPr lang="en-GB" sz="1600" dirty="0"/>
              <a:t> 2,1 </a:t>
            </a:r>
            <a:r>
              <a:rPr lang="en-GB" sz="1600" dirty="0" err="1"/>
              <a:t>м</a:t>
            </a:r>
            <a:r>
              <a:rPr lang="en-GB" sz="1600" dirty="0"/>
              <a:t>) </a:t>
            </a:r>
            <a:r>
              <a:rPr lang="ru-RU" sz="1600" dirty="0"/>
              <a:t>для работы в качестве детекторов трекового спектрометра эксперимента </a:t>
            </a:r>
            <a:r>
              <a:rPr lang="en-US" sz="1600" dirty="0"/>
              <a:t>NA62 </a:t>
            </a:r>
            <a:r>
              <a:rPr lang="ru-RU" sz="1600" dirty="0"/>
              <a:t>на </a:t>
            </a:r>
            <a:r>
              <a:rPr lang="en-US" sz="1600" dirty="0"/>
              <a:t>SPS </a:t>
            </a:r>
            <a:r>
              <a:rPr lang="ru-RU" sz="1600" dirty="0"/>
              <a:t>в CERN. С этой целью в ОИЯИ и в ЦЕРН были созданы два технологических участка с оснасткой для производства и контроля качества указанных детекторов, включая вакуумные тесты, тесты на натяжение проволок, тесты на измерение расположения трубок и проволок внутри трубок. На каждом из этих участков были собраны и сертифицированы по 4 </a:t>
            </a:r>
            <a:r>
              <a:rPr lang="ru-RU" sz="1600" dirty="0" err="1"/>
              <a:t>строу</a:t>
            </a:r>
            <a:r>
              <a:rPr lang="ru-RU" sz="1600" dirty="0"/>
              <a:t>-модуля.</a:t>
            </a:r>
          </a:p>
          <a:p>
            <a:pPr algn="just"/>
            <a:r>
              <a:rPr lang="ru-RU" sz="1600" dirty="0"/>
              <a:t> </a:t>
            </a:r>
          </a:p>
          <a:p>
            <a:pPr lvl="0" algn="just"/>
            <a:r>
              <a:rPr lang="ru-RU" sz="1600" dirty="0"/>
              <a:t>Созданные модули объединены попарно в 4 </a:t>
            </a:r>
            <a:r>
              <a:rPr lang="ru-RU" sz="1600" dirty="0" err="1"/>
              <a:t>четырехкоординатных</a:t>
            </a:r>
            <a:r>
              <a:rPr lang="ru-RU" sz="1600" dirty="0"/>
              <a:t> детектора, для чего в ОИЯИ разработана и спроектирована соответствующая оснастка и поддерживающие элементы. Детекторы интегрированы в 2014 году в экспериментальную установку </a:t>
            </a:r>
            <a:r>
              <a:rPr lang="en-US" sz="1600" dirty="0"/>
              <a:t>NA62. </a:t>
            </a:r>
            <a:r>
              <a:rPr lang="en-US" sz="1600" dirty="0" err="1"/>
              <a:t>С</a:t>
            </a:r>
            <a:r>
              <a:rPr lang="en-US" sz="1600" dirty="0"/>
              <a:t> </a:t>
            </a:r>
            <a:r>
              <a:rPr lang="ru-RU" sz="1600" dirty="0"/>
              <a:t>2014 года эти уникальные детекторы успешно эксплуатируются в течение 4-х сеансов экспозиции установки NA62 в качестве детекторов спектрометра заряженных частиц. Характеристики, демонстрируемые детекторами, полностью удовлетворяют требованиям эксперимента по импульсному и угловому разрешениям и по эффективности регистрации частиц.</a:t>
            </a:r>
          </a:p>
          <a:p>
            <a:pPr algn="just"/>
            <a:r>
              <a:rPr lang="ru-RU" sz="1600" dirty="0"/>
              <a:t> </a:t>
            </a:r>
          </a:p>
          <a:p>
            <a:pPr lvl="0" algn="just"/>
            <a:r>
              <a:rPr lang="ru-RU" sz="1600" dirty="0"/>
              <a:t>Исследованы возможности создания подобных детекторов круглой формы, применения плавающих торцевых заглушек </a:t>
            </a:r>
            <a:r>
              <a:rPr lang="ru-RU" sz="1600" dirty="0" err="1"/>
              <a:t>строу</a:t>
            </a:r>
            <a:r>
              <a:rPr lang="ru-RU" sz="1600" dirty="0"/>
              <a:t> для равномерного </a:t>
            </a:r>
            <a:r>
              <a:rPr lang="ru-RU" sz="1600" dirty="0" err="1"/>
              <a:t>преднатяжения</a:t>
            </a:r>
            <a:r>
              <a:rPr lang="ru-RU" sz="1600" dirty="0"/>
              <a:t> трубок, применения специальных шестигранных конструкций для использования в детекторах трубок с небольшими различиями в диаметрах. Детально изучен вопрос устойчивости </a:t>
            </a:r>
            <a:r>
              <a:rPr lang="ru-RU" sz="1600" dirty="0" err="1"/>
              <a:t>строу</a:t>
            </a:r>
            <a:r>
              <a:rPr lang="ru-RU" sz="1600" dirty="0"/>
              <a:t>-трубок в вакууме.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5596802"/>
            <a:ext cx="91270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/>
              <a:t>Полученные результаты опубликованы в ведущих научных журналах </a:t>
            </a:r>
            <a:r>
              <a:rPr lang="en-US" i="1" dirty="0"/>
              <a:t>[1-8] </a:t>
            </a:r>
            <a:r>
              <a:rPr lang="ru-RU" i="1" dirty="0"/>
              <a:t>и в виде препринтов ОИЯИ </a:t>
            </a:r>
            <a:r>
              <a:rPr lang="en-US" i="1" dirty="0"/>
              <a:t>[9-10], </a:t>
            </a:r>
            <a:r>
              <a:rPr lang="ru-RU" i="1" dirty="0"/>
              <a:t>доложены на крупных международных научных конференциях [4-8]. По результатам исследований получены 3 патента РФ на изобретения [11-13] .</a:t>
            </a:r>
          </a:p>
        </p:txBody>
      </p:sp>
    </p:spTree>
    <p:extLst>
      <p:ext uri="{BB962C8B-B14F-4D97-AF65-F5344CB8AC3E}">
        <p14:creationId xmlns:p14="http://schemas.microsoft.com/office/powerpoint/2010/main" val="25525198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41</a:t>
            </a:fld>
            <a:endParaRPr lang="ru-RU"/>
          </a:p>
        </p:txBody>
      </p:sp>
      <p:sp>
        <p:nvSpPr>
          <p:cNvPr id="2" name="Rectangle 1"/>
          <p:cNvSpPr/>
          <p:nvPr/>
        </p:nvSpPr>
        <p:spPr>
          <a:xfrm>
            <a:off x="0" y="115942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/>
              <a:t>1. </a:t>
            </a:r>
            <a:r>
              <a:rPr lang="en-GB" dirty="0" smtClean="0"/>
              <a:t>N.</a:t>
            </a:r>
            <a:r>
              <a:rPr lang="en-US" dirty="0" smtClean="0"/>
              <a:t>I</a:t>
            </a:r>
            <a:r>
              <a:rPr lang="en-US" dirty="0"/>
              <a:t>.</a:t>
            </a:r>
            <a:r>
              <a:rPr lang="ru-RU" dirty="0"/>
              <a:t> </a:t>
            </a:r>
            <a:r>
              <a:rPr lang="en-GB" dirty="0" err="1"/>
              <a:t>Azorskiy</a:t>
            </a:r>
            <a:r>
              <a:rPr lang="en-GB" dirty="0"/>
              <a:t> </a:t>
            </a:r>
            <a:r>
              <a:rPr lang="en-GB" i="1" dirty="0" err="1"/>
              <a:t>et.al</a:t>
            </a:r>
            <a:r>
              <a:rPr lang="en-GB" i="1" dirty="0"/>
              <a:t> </a:t>
            </a:r>
            <a:r>
              <a:rPr lang="en-US" dirty="0" smtClean="0"/>
              <a:t>Design </a:t>
            </a:r>
            <a:r>
              <a:rPr lang="en-US" dirty="0"/>
              <a:t>and test results of the first prototype detector based on thin-walled drift tubes for the NA62 experiment. </a:t>
            </a:r>
            <a:r>
              <a:rPr lang="en-US" dirty="0" err="1"/>
              <a:t>Instrum.Exp.Tech</a:t>
            </a:r>
            <a:r>
              <a:rPr lang="en-US" dirty="0"/>
              <a:t>. 58 (2015) no.5, 593-601, </a:t>
            </a:r>
            <a:r>
              <a:rPr lang="en-US" dirty="0" err="1"/>
              <a:t>Prib.Tekh.Eksp</a:t>
            </a:r>
            <a:r>
              <a:rPr lang="en-US" dirty="0"/>
              <a:t>. 2015 (2015) no.5, 11-19.</a:t>
            </a:r>
            <a:endParaRPr lang="ru-RU" dirty="0"/>
          </a:p>
          <a:p>
            <a:pPr algn="just"/>
            <a:r>
              <a:rPr lang="en-GB" sz="1200" dirty="0"/>
              <a:t> </a:t>
            </a:r>
            <a:endParaRPr lang="ru-RU" sz="1200" dirty="0"/>
          </a:p>
          <a:p>
            <a:pPr lvl="0" algn="just"/>
            <a:r>
              <a:rPr lang="ru-RU" dirty="0" smtClean="0"/>
              <a:t>2. </a:t>
            </a:r>
            <a:r>
              <a:rPr lang="en-GB" dirty="0" smtClean="0"/>
              <a:t>E</a:t>
            </a:r>
            <a:r>
              <a:rPr lang="en-GB" dirty="0"/>
              <a:t>.</a:t>
            </a:r>
            <a:r>
              <a:rPr lang="ru-RU" dirty="0"/>
              <a:t> </a:t>
            </a:r>
            <a:r>
              <a:rPr lang="en-GB" dirty="0"/>
              <a:t>Cortina Gil </a:t>
            </a:r>
            <a:r>
              <a:rPr lang="en-GB" i="1" dirty="0" err="1" smtClean="0"/>
              <a:t>et.al</a:t>
            </a:r>
            <a:r>
              <a:rPr lang="ru-RU" i="1" dirty="0" smtClean="0"/>
              <a:t>. </a:t>
            </a:r>
            <a:r>
              <a:rPr lang="en-US" dirty="0" smtClean="0"/>
              <a:t>The </a:t>
            </a:r>
            <a:r>
              <a:rPr lang="en-US" dirty="0"/>
              <a:t>beam and detector of the NA62 experiment at CERN (the NA62 collaboration). JINST 12 (2017) no.05, P05025, 2017, 121 pp. (chapter 7).</a:t>
            </a:r>
            <a:endParaRPr lang="ru-RU" dirty="0"/>
          </a:p>
          <a:p>
            <a:pPr algn="just"/>
            <a:r>
              <a:rPr lang="en-GB" sz="1200" dirty="0"/>
              <a:t> </a:t>
            </a:r>
            <a:endParaRPr lang="ru-RU" sz="1200" dirty="0"/>
          </a:p>
          <a:p>
            <a:pPr lvl="0" algn="just"/>
            <a:r>
              <a:rPr lang="ru-RU" dirty="0" smtClean="0"/>
              <a:t>3. </a:t>
            </a:r>
            <a:r>
              <a:rPr lang="en-US" dirty="0" smtClean="0"/>
              <a:t>N</a:t>
            </a:r>
            <a:r>
              <a:rPr lang="en-US" dirty="0"/>
              <a:t>. I. </a:t>
            </a:r>
            <a:r>
              <a:rPr lang="en-US" dirty="0" err="1" smtClean="0"/>
              <a:t>Azorskii</a:t>
            </a:r>
            <a:r>
              <a:rPr lang="ru-RU" i="1" dirty="0" smtClean="0"/>
              <a:t> </a:t>
            </a:r>
            <a:r>
              <a:rPr lang="en-US" i="1" dirty="0" err="1" smtClean="0"/>
              <a:t>et.al</a:t>
            </a:r>
            <a:r>
              <a:rPr lang="ru-RU" dirty="0" smtClean="0"/>
              <a:t>. </a:t>
            </a:r>
            <a:r>
              <a:rPr lang="en-US" dirty="0" smtClean="0"/>
              <a:t>New </a:t>
            </a:r>
            <a:r>
              <a:rPr lang="en-US" dirty="0"/>
              <a:t>Type of Drift Tubes for Gas-Discharge Detectors Operating in Vacuum: Production Technology and Quality Control. Physics of Particles and Nuclei Letters, 2017, Vol. 14, No. 1, pp. 144–149.</a:t>
            </a:r>
            <a:endParaRPr lang="ru-RU" dirty="0"/>
          </a:p>
          <a:p>
            <a:pPr algn="just"/>
            <a:r>
              <a:rPr lang="en-GB" sz="1200" dirty="0"/>
              <a:t> </a:t>
            </a:r>
            <a:endParaRPr lang="ru-RU" sz="1200" dirty="0"/>
          </a:p>
          <a:p>
            <a:pPr lvl="0" algn="just"/>
            <a:r>
              <a:rPr lang="ru-RU" dirty="0" smtClean="0"/>
              <a:t>4. </a:t>
            </a:r>
            <a:r>
              <a:rPr lang="en-GB" dirty="0" smtClean="0"/>
              <a:t>N</a:t>
            </a:r>
            <a:r>
              <a:rPr lang="en-GB" dirty="0"/>
              <a:t>. </a:t>
            </a:r>
            <a:r>
              <a:rPr lang="en-GB" dirty="0" err="1"/>
              <a:t>Azorskiy</a:t>
            </a:r>
            <a:r>
              <a:rPr lang="en-GB" dirty="0"/>
              <a:t> </a:t>
            </a:r>
            <a:r>
              <a:rPr lang="en-GB" i="1" dirty="0" err="1"/>
              <a:t>et.al</a:t>
            </a:r>
            <a:r>
              <a:rPr lang="en-GB" i="1" dirty="0"/>
              <a:t> </a:t>
            </a:r>
            <a:r>
              <a:rPr lang="ru-RU" i="1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NA62 spectrometer acquisition system. JINST 11 (2016) no.02, C02064, 11 pp.</a:t>
            </a:r>
            <a:endParaRPr lang="ru-RU" dirty="0"/>
          </a:p>
          <a:p>
            <a:pPr algn="just"/>
            <a:r>
              <a:rPr lang="en-GB" sz="1200" dirty="0"/>
              <a:t> </a:t>
            </a:r>
            <a:endParaRPr lang="ru-RU" sz="1200" dirty="0"/>
          </a:p>
          <a:p>
            <a:pPr lvl="0" algn="just"/>
            <a:r>
              <a:rPr lang="ru-RU" dirty="0" smtClean="0"/>
              <a:t>5. </a:t>
            </a:r>
            <a:r>
              <a:rPr lang="en-GB" dirty="0" smtClean="0"/>
              <a:t>N</a:t>
            </a:r>
            <a:r>
              <a:rPr lang="en-GB" dirty="0"/>
              <a:t>. </a:t>
            </a:r>
            <a:r>
              <a:rPr lang="en-GB" dirty="0" err="1" smtClean="0"/>
              <a:t>Azorskiy</a:t>
            </a:r>
            <a:r>
              <a:rPr lang="ru-RU" dirty="0" smtClean="0"/>
              <a:t> </a:t>
            </a:r>
            <a:r>
              <a:rPr lang="en-US" dirty="0" err="1" smtClean="0"/>
              <a:t>et.al</a:t>
            </a:r>
            <a:r>
              <a:rPr lang="en-US" dirty="0" smtClean="0"/>
              <a:t>.</a:t>
            </a:r>
            <a:r>
              <a:rPr lang="en-GB" dirty="0" smtClean="0"/>
              <a:t> </a:t>
            </a:r>
            <a:r>
              <a:rPr lang="en-US" dirty="0" smtClean="0"/>
              <a:t>A </a:t>
            </a:r>
            <a:r>
              <a:rPr lang="en-US" dirty="0"/>
              <a:t>drift chamber with a new type of straws for operation in vacuum. </a:t>
            </a:r>
            <a:r>
              <a:rPr lang="en-GB" dirty="0" err="1"/>
              <a:t>Nucl</a:t>
            </a:r>
            <a:r>
              <a:rPr lang="en-GB" dirty="0"/>
              <a:t>. </a:t>
            </a:r>
            <a:r>
              <a:rPr lang="en-GB" dirty="0" err="1"/>
              <a:t>Instrum</a:t>
            </a:r>
            <a:r>
              <a:rPr lang="en-GB" dirty="0"/>
              <a:t>. Meth. A824 (2016) 569–570.</a:t>
            </a:r>
            <a:endParaRPr lang="ru-RU" dirty="0"/>
          </a:p>
          <a:p>
            <a:pPr algn="just"/>
            <a:r>
              <a:rPr lang="en-GB" dirty="0"/>
              <a:t> </a:t>
            </a:r>
            <a:endParaRPr lang="ru-RU" sz="1200" dirty="0"/>
          </a:p>
          <a:p>
            <a:pPr lvl="0" algn="just"/>
            <a:r>
              <a:rPr lang="ru-RU" dirty="0" smtClean="0"/>
              <a:t>6. </a:t>
            </a:r>
            <a:r>
              <a:rPr lang="en-GB" dirty="0" err="1" smtClean="0"/>
              <a:t>Yu.Potrebenikov</a:t>
            </a:r>
            <a:r>
              <a:rPr lang="en-GB" dirty="0" smtClean="0"/>
              <a:t> (for CERN-DUBNA Straw group</a:t>
            </a:r>
            <a:r>
              <a:rPr lang="ru-RU" dirty="0" smtClean="0"/>
              <a:t>)</a:t>
            </a:r>
            <a:r>
              <a:rPr lang="en-GB" dirty="0" smtClean="0"/>
              <a:t> </a:t>
            </a:r>
            <a:r>
              <a:rPr lang="en-US" dirty="0" smtClean="0"/>
              <a:t>A </a:t>
            </a:r>
            <a:r>
              <a:rPr lang="en-US" dirty="0"/>
              <a:t>new system of STRAW chambers operating in vacuum for the NA62 experiment. </a:t>
            </a:r>
            <a:r>
              <a:rPr lang="en-US" dirty="0" err="1"/>
              <a:t>J.Phys.Conf.Ser</a:t>
            </a:r>
            <a:r>
              <a:rPr lang="en-US" dirty="0"/>
              <a:t>. 800 (2017) no.1, 012047, 2017, 3 pp.</a:t>
            </a:r>
            <a:endParaRPr lang="ru-RU" dirty="0"/>
          </a:p>
          <a:p>
            <a:pPr algn="just"/>
            <a:r>
              <a:rPr lang="en-US" dirty="0"/>
              <a:t> </a:t>
            </a:r>
            <a:endParaRPr lang="ru-RU" sz="1200" dirty="0"/>
          </a:p>
          <a:p>
            <a:pPr lvl="0" algn="just"/>
            <a:r>
              <a:rPr lang="ru-RU" dirty="0" smtClean="0"/>
              <a:t>7. </a:t>
            </a:r>
            <a:r>
              <a:rPr lang="en-GB" dirty="0" smtClean="0"/>
              <a:t>L</a:t>
            </a:r>
            <a:r>
              <a:rPr lang="en-GB" dirty="0"/>
              <a:t>. </a:t>
            </a:r>
            <a:r>
              <a:rPr lang="en-GB" dirty="0" err="1" smtClean="0"/>
              <a:t>Glonti</a:t>
            </a:r>
            <a:r>
              <a:rPr lang="en-GB" dirty="0" smtClean="0"/>
              <a:t> </a:t>
            </a:r>
            <a:r>
              <a:rPr lang="en-US" dirty="0" err="1" smtClean="0"/>
              <a:t>et.al</a:t>
            </a:r>
            <a:r>
              <a:rPr lang="en-US" dirty="0" smtClean="0"/>
              <a:t> </a:t>
            </a:r>
            <a:r>
              <a:rPr lang="en-GB" dirty="0" smtClean="0"/>
              <a:t>Determination </a:t>
            </a:r>
            <a:r>
              <a:rPr lang="en-GB" dirty="0"/>
              <a:t>of the anode wire position by visible light in a new type straw for NA62 experiment tracker. </a:t>
            </a:r>
            <a:r>
              <a:rPr lang="en-GB" dirty="0" err="1"/>
              <a:t>Nucl</a:t>
            </a:r>
            <a:r>
              <a:rPr lang="en-GB" dirty="0"/>
              <a:t>. </a:t>
            </a:r>
            <a:r>
              <a:rPr lang="en-GB" dirty="0" err="1"/>
              <a:t>Instrum</a:t>
            </a:r>
            <a:r>
              <a:rPr lang="en-GB" dirty="0"/>
              <a:t>. Meth. A824 (2016) 532–534.</a:t>
            </a:r>
            <a:endParaRPr lang="ru-RU" dirty="0"/>
          </a:p>
          <a:p>
            <a:pPr algn="just"/>
            <a:r>
              <a:rPr lang="en-US" dirty="0"/>
              <a:t> </a:t>
            </a:r>
            <a:endParaRPr lang="ru-RU" sz="1200" dirty="0"/>
          </a:p>
          <a:p>
            <a:pPr lvl="0" algn="just"/>
            <a:r>
              <a:rPr lang="ru-RU" dirty="0" smtClean="0"/>
              <a:t>8. </a:t>
            </a:r>
            <a:r>
              <a:rPr lang="en-US" dirty="0" smtClean="0"/>
              <a:t>S</a:t>
            </a:r>
            <a:r>
              <a:rPr lang="en-US" dirty="0"/>
              <a:t>. </a:t>
            </a:r>
            <a:r>
              <a:rPr lang="en-US" dirty="0" err="1"/>
              <a:t>Shkarovskiy</a:t>
            </a:r>
            <a:r>
              <a:rPr lang="en-US" dirty="0"/>
              <a:t>. NA62 spectrometer to search for </a:t>
            </a:r>
            <a:r>
              <a:rPr lang="en-US" i="1" dirty="0"/>
              <a:t>K</a:t>
            </a:r>
            <a:r>
              <a:rPr lang="en-US" baseline="30000" dirty="0"/>
              <a:t>+</a:t>
            </a:r>
            <a:r>
              <a:rPr lang="en-US" dirty="0"/>
              <a:t>→</a:t>
            </a:r>
            <a:r>
              <a:rPr lang="en-US" i="1" dirty="0"/>
              <a:t>π</a:t>
            </a:r>
            <a:r>
              <a:rPr lang="en-US" baseline="30000" dirty="0"/>
              <a:t>+</a:t>
            </a:r>
            <a:r>
              <a:rPr lang="en-US" i="1" dirty="0" err="1"/>
              <a:t>νν</a:t>
            </a:r>
            <a:r>
              <a:rPr lang="en-US" i="1" dirty="0"/>
              <a:t>. </a:t>
            </a:r>
            <a:r>
              <a:rPr lang="en-US" dirty="0"/>
              <a:t>JINST 12 (2017) no.02, C02027, 7 pp.</a:t>
            </a:r>
            <a:endParaRPr lang="ru-RU" dirty="0"/>
          </a:p>
          <a:p>
            <a:pPr algn="just"/>
            <a:r>
              <a:rPr lang="en-US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5560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42</a:t>
            </a:fld>
            <a:endParaRPr lang="ru-RU"/>
          </a:p>
        </p:txBody>
      </p:sp>
      <p:sp>
        <p:nvSpPr>
          <p:cNvPr id="3" name="Rectangle 2"/>
          <p:cNvSpPr/>
          <p:nvPr/>
        </p:nvSpPr>
        <p:spPr>
          <a:xfrm>
            <a:off x="16933" y="267312"/>
            <a:ext cx="9144000" cy="6463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/>
              <a:t>9. Л.Н</a:t>
            </a:r>
            <a:r>
              <a:rPr lang="ru-RU" dirty="0"/>
              <a:t>. Глонти</a:t>
            </a:r>
            <a:r>
              <a:rPr lang="en-US" dirty="0"/>
              <a:t> </a:t>
            </a:r>
            <a:r>
              <a:rPr lang="en-US" dirty="0" err="1"/>
              <a:t>et.al</a:t>
            </a:r>
            <a:r>
              <a:rPr lang="ru-RU" dirty="0"/>
              <a:t> Определение местоположения анодных проволок в тонкостенных дрейфовых трубках (</a:t>
            </a:r>
            <a:r>
              <a:rPr lang="ru-RU" dirty="0" err="1"/>
              <a:t>строу</a:t>
            </a:r>
            <a:r>
              <a:rPr lang="ru-RU" dirty="0"/>
              <a:t>) нового типа в видимом свете для дрейфовых камер эксперимента </a:t>
            </a:r>
            <a:r>
              <a:rPr lang="en-US" dirty="0"/>
              <a:t>NA62</a:t>
            </a:r>
            <a:r>
              <a:rPr lang="ru-RU" dirty="0"/>
              <a:t>. 1. </a:t>
            </a:r>
            <a:r>
              <a:rPr lang="ru-RU" dirty="0" err="1"/>
              <a:t>Измерени</a:t>
            </a:r>
            <a:r>
              <a:rPr lang="ru-RU" dirty="0"/>
              <a:t> в проходящем свете. Препринт ОИЯИ Д13-201-82. ОИЯИ, Дубна, 2016, 11 с.</a:t>
            </a:r>
          </a:p>
          <a:p>
            <a:pPr algn="just"/>
            <a:r>
              <a:rPr lang="en-GB" dirty="0"/>
              <a:t> </a:t>
            </a:r>
            <a:endParaRPr lang="ru-RU" dirty="0"/>
          </a:p>
          <a:p>
            <a:pPr lvl="0" algn="just"/>
            <a:r>
              <a:rPr lang="ru-RU" dirty="0" smtClean="0"/>
              <a:t>10. </a:t>
            </a:r>
            <a:r>
              <a:rPr lang="en-US" dirty="0" smtClean="0"/>
              <a:t>L</a:t>
            </a:r>
            <a:r>
              <a:rPr lang="en-US" dirty="0"/>
              <a:t>. </a:t>
            </a:r>
            <a:r>
              <a:rPr lang="en-US" dirty="0" err="1"/>
              <a:t>Glonti</a:t>
            </a:r>
            <a:r>
              <a:rPr lang="en-US" dirty="0"/>
              <a:t>, T. </a:t>
            </a:r>
            <a:r>
              <a:rPr lang="en-US" dirty="0" err="1"/>
              <a:t>Enik</a:t>
            </a:r>
            <a:r>
              <a:rPr lang="en-US" dirty="0"/>
              <a:t>, V. </a:t>
            </a:r>
            <a:r>
              <a:rPr lang="en-US" dirty="0" err="1"/>
              <a:t>Kekelidze</a:t>
            </a:r>
            <a:r>
              <a:rPr lang="en-US" dirty="0"/>
              <a:t>, A.</a:t>
            </a:r>
            <a:r>
              <a:rPr lang="ru-RU" dirty="0"/>
              <a:t> </a:t>
            </a:r>
            <a:r>
              <a:rPr lang="en-US" dirty="0" err="1"/>
              <a:t>Kolesnikov</a:t>
            </a:r>
            <a:r>
              <a:rPr lang="en-US" dirty="0"/>
              <a:t>, D. </a:t>
            </a:r>
            <a:r>
              <a:rPr lang="en-US" dirty="0" err="1"/>
              <a:t>Madigozhin</a:t>
            </a:r>
            <a:r>
              <a:rPr lang="en-US" dirty="0"/>
              <a:t>, </a:t>
            </a:r>
            <a:r>
              <a:rPr lang="en-US" dirty="0" err="1"/>
              <a:t>N&amp;Molokanova</a:t>
            </a:r>
            <a:r>
              <a:rPr lang="en-US" dirty="0"/>
              <a:t>, S. </a:t>
            </a:r>
            <a:r>
              <a:rPr lang="en-US" dirty="0" err="1"/>
              <a:t>Movchan</a:t>
            </a:r>
            <a:r>
              <a:rPr lang="en-US" dirty="0"/>
              <a:t>, Yu. </a:t>
            </a:r>
            <a:r>
              <a:rPr lang="en-US" dirty="0" err="1"/>
              <a:t>Potrebenikov</a:t>
            </a:r>
            <a:r>
              <a:rPr lang="en-US" dirty="0"/>
              <a:t>, </a:t>
            </a:r>
            <a:r>
              <a:rPr lang="en-GB" dirty="0"/>
              <a:t>Longitudinal tension and mechanical stability of a pressurized straw tube. Preprint JINR E1-2017-20. JINR, </a:t>
            </a:r>
            <a:r>
              <a:rPr lang="en-GB" dirty="0" err="1"/>
              <a:t>Dubna</a:t>
            </a:r>
            <a:r>
              <a:rPr lang="en-GB" dirty="0"/>
              <a:t>, 2017,12 pp.</a:t>
            </a:r>
            <a:endParaRPr lang="ru-RU" dirty="0"/>
          </a:p>
          <a:p>
            <a:pPr algn="just"/>
            <a:r>
              <a:rPr lang="en-GB" dirty="0"/>
              <a:t> </a:t>
            </a:r>
            <a:endParaRPr lang="ru-RU" dirty="0"/>
          </a:p>
          <a:p>
            <a:pPr lvl="0" algn="just"/>
            <a:r>
              <a:rPr lang="ru-RU" dirty="0" smtClean="0"/>
              <a:t>11. </a:t>
            </a:r>
            <a:r>
              <a:rPr lang="en-GB" dirty="0" err="1" smtClean="0"/>
              <a:t>Глонти</a:t>
            </a:r>
            <a:r>
              <a:rPr lang="en-GB" dirty="0" smtClean="0"/>
              <a:t> </a:t>
            </a:r>
            <a:r>
              <a:rPr lang="en-GB" dirty="0"/>
              <a:t>Л.Н., </a:t>
            </a:r>
            <a:r>
              <a:rPr lang="en-GB" dirty="0" err="1"/>
              <a:t>Кекелидзе</a:t>
            </a:r>
            <a:r>
              <a:rPr lang="en-GB" dirty="0"/>
              <a:t> В.Д., </a:t>
            </a:r>
            <a:r>
              <a:rPr lang="en-GB" dirty="0" err="1"/>
              <a:t>Потребеников</a:t>
            </a:r>
            <a:r>
              <a:rPr lang="en-GB" dirty="0"/>
              <a:t> Ю.К. </a:t>
            </a:r>
            <a:r>
              <a:rPr lang="ru-RU" dirty="0"/>
              <a:t>Дрейфовая камера для работы в вакууме. Патент на изобретение № 2465620. ФСИС РФ, </a:t>
            </a:r>
            <a:r>
              <a:rPr lang="ru-RU" dirty="0" err="1"/>
              <a:t>Бюлл</a:t>
            </a:r>
            <a:r>
              <a:rPr lang="ru-RU" dirty="0"/>
              <a:t>. №30, 2012.</a:t>
            </a:r>
          </a:p>
          <a:p>
            <a:pPr lvl="0" algn="just"/>
            <a:endParaRPr lang="en-US" dirty="0"/>
          </a:p>
          <a:p>
            <a:pPr lvl="0" algn="just"/>
            <a:r>
              <a:rPr lang="ru-RU" dirty="0" smtClean="0"/>
              <a:t>12. Н.И</a:t>
            </a:r>
            <a:r>
              <a:rPr lang="ru-RU" dirty="0"/>
              <a:t>. Азорский, В.В. </a:t>
            </a:r>
            <a:r>
              <a:rPr lang="ru-RU" dirty="0" err="1"/>
              <a:t>Елша</a:t>
            </a:r>
            <a:r>
              <a:rPr lang="ru-RU" dirty="0"/>
              <a:t>, Т.Л. </a:t>
            </a:r>
            <a:r>
              <a:rPr lang="ru-RU" dirty="0" err="1"/>
              <a:t>Еник</a:t>
            </a:r>
            <a:r>
              <a:rPr lang="ru-RU" dirty="0"/>
              <a:t>, Ю.В. Ершов, В.Д. </a:t>
            </a:r>
            <a:r>
              <a:rPr lang="ru-RU" dirty="0" err="1"/>
              <a:t>Кекелидзе</a:t>
            </a:r>
            <a:r>
              <a:rPr lang="ru-RU" dirty="0"/>
              <a:t>, Е.М. Кислов, А.О. Колесников, С.А. Мовчан, Ю.К. </a:t>
            </a:r>
            <a:r>
              <a:rPr lang="ru-RU" dirty="0" err="1"/>
              <a:t>Потребеников</a:t>
            </a:r>
            <a:r>
              <a:rPr lang="ru-RU" dirty="0"/>
              <a:t>, С.Н. </a:t>
            </a:r>
            <a:r>
              <a:rPr lang="ru-RU" dirty="0" err="1"/>
              <a:t>Шкаровский</a:t>
            </a:r>
            <a:r>
              <a:rPr lang="ru-RU" dirty="0"/>
              <a:t>. Устройство для изготовления цилиндрических трубок для газонаполненных дрейфовых детекторов ионизирующего излучения. Патент на изобретение № 2555693. ФСИС РФ, </a:t>
            </a:r>
            <a:r>
              <a:rPr lang="ru-RU" dirty="0" err="1"/>
              <a:t>Бюлл</a:t>
            </a:r>
            <a:r>
              <a:rPr lang="ru-RU" dirty="0"/>
              <a:t>. №19, 2015.   </a:t>
            </a:r>
          </a:p>
          <a:p>
            <a:pPr algn="just"/>
            <a:r>
              <a:rPr lang="en-GB" dirty="0"/>
              <a:t> </a:t>
            </a:r>
            <a:endParaRPr lang="ru-RU" dirty="0"/>
          </a:p>
          <a:p>
            <a:pPr lvl="0" algn="just"/>
            <a:r>
              <a:rPr lang="ru-RU" dirty="0" smtClean="0"/>
              <a:t>13. </a:t>
            </a:r>
            <a:r>
              <a:rPr lang="en-GB" dirty="0" err="1" smtClean="0"/>
              <a:t>Глонти</a:t>
            </a:r>
            <a:r>
              <a:rPr lang="en-GB" dirty="0" smtClean="0"/>
              <a:t> </a:t>
            </a:r>
            <a:r>
              <a:rPr lang="en-GB" dirty="0" err="1"/>
              <a:t>Л</a:t>
            </a:r>
            <a:r>
              <a:rPr lang="en-GB" dirty="0"/>
              <a:t>., </a:t>
            </a:r>
            <a:r>
              <a:rPr lang="en-GB" dirty="0" err="1"/>
              <a:t>Кекелидзе</a:t>
            </a:r>
            <a:r>
              <a:rPr lang="en-GB" dirty="0"/>
              <a:t> В.Д., </a:t>
            </a:r>
            <a:r>
              <a:rPr lang="en-GB" dirty="0" err="1"/>
              <a:t>Потребеников</a:t>
            </a:r>
            <a:r>
              <a:rPr lang="en-GB" dirty="0"/>
              <a:t> Ю.К., </a:t>
            </a:r>
            <a:r>
              <a:rPr lang="en-GB" dirty="0" err="1"/>
              <a:t>Самсонов</a:t>
            </a:r>
            <a:r>
              <a:rPr lang="en-GB" dirty="0"/>
              <a:t> В.А., </a:t>
            </a:r>
            <a:r>
              <a:rPr lang="en-GB" dirty="0" err="1"/>
              <a:t>Еник</a:t>
            </a:r>
            <a:r>
              <a:rPr lang="en-GB" dirty="0"/>
              <a:t> Т.Л., </a:t>
            </a:r>
            <a:r>
              <a:rPr lang="en-GB" dirty="0" err="1"/>
              <a:t>Колесников</a:t>
            </a:r>
            <a:r>
              <a:rPr lang="en-GB" dirty="0"/>
              <a:t> А.О., </a:t>
            </a:r>
            <a:r>
              <a:rPr lang="en-GB" dirty="0" err="1"/>
              <a:t>Мовчан</a:t>
            </a:r>
            <a:r>
              <a:rPr lang="en-GB" dirty="0"/>
              <a:t> С.А., </a:t>
            </a:r>
            <a:r>
              <a:rPr lang="en-GB" dirty="0" err="1"/>
              <a:t>Сотников</a:t>
            </a:r>
            <a:r>
              <a:rPr lang="en-GB" dirty="0"/>
              <a:t> А.Н. </a:t>
            </a:r>
            <a:r>
              <a:rPr lang="en-GB" dirty="0" err="1"/>
              <a:t>Устройство</a:t>
            </a:r>
            <a:r>
              <a:rPr lang="en-GB" dirty="0"/>
              <a:t> </a:t>
            </a:r>
            <a:r>
              <a:rPr lang="en-GB" dirty="0" err="1"/>
              <a:t>для</a:t>
            </a:r>
            <a:r>
              <a:rPr lang="en-GB" dirty="0"/>
              <a:t> </a:t>
            </a:r>
            <a:r>
              <a:rPr lang="en-GB" dirty="0" err="1"/>
              <a:t>измерения</a:t>
            </a:r>
            <a:r>
              <a:rPr lang="en-GB" dirty="0"/>
              <a:t> </a:t>
            </a:r>
            <a:r>
              <a:rPr lang="en-GB" dirty="0" err="1"/>
              <a:t>местоположения</a:t>
            </a:r>
            <a:r>
              <a:rPr lang="en-GB" dirty="0"/>
              <a:t> </a:t>
            </a:r>
            <a:r>
              <a:rPr lang="en-GB" dirty="0" err="1"/>
              <a:t>проволок</a:t>
            </a:r>
            <a:r>
              <a:rPr lang="en-GB" dirty="0"/>
              <a:t> </a:t>
            </a:r>
            <a:r>
              <a:rPr lang="en-GB" dirty="0" err="1"/>
              <a:t>в</a:t>
            </a:r>
            <a:r>
              <a:rPr lang="en-GB" dirty="0"/>
              <a:t> </a:t>
            </a:r>
            <a:r>
              <a:rPr lang="en-GB" dirty="0" err="1"/>
              <a:t>газовых</a:t>
            </a:r>
            <a:r>
              <a:rPr lang="en-GB" dirty="0"/>
              <a:t> </a:t>
            </a:r>
            <a:r>
              <a:rPr lang="en-GB" dirty="0" err="1"/>
              <a:t>проволочных</a:t>
            </a:r>
            <a:r>
              <a:rPr lang="en-GB" dirty="0"/>
              <a:t> </a:t>
            </a:r>
            <a:r>
              <a:rPr lang="en-GB" dirty="0" err="1"/>
              <a:t>камерах</a:t>
            </a:r>
            <a:r>
              <a:rPr lang="en-GB" dirty="0"/>
              <a:t>. </a:t>
            </a:r>
            <a:r>
              <a:rPr lang="ru-RU" dirty="0"/>
              <a:t>Патент на изобретение № 2602492. ФСИС РФ, </a:t>
            </a:r>
            <a:r>
              <a:rPr lang="ru-RU" dirty="0" err="1"/>
              <a:t>Бюлл</a:t>
            </a:r>
            <a:r>
              <a:rPr lang="ru-RU" dirty="0"/>
              <a:t>. №32, 2016.   </a:t>
            </a:r>
          </a:p>
          <a:p>
            <a:pPr algn="just"/>
            <a:r>
              <a:rPr lang="en-GB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8873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527CCF5-9053-CB4A-B9DE-846EAF08611A}" type="slidenum">
              <a:rPr lang="ru-RU">
                <a:solidFill>
                  <a:srgbClr val="595959"/>
                </a:solidFill>
                <a:latin typeface="Century Gothic" charset="0"/>
              </a:rPr>
              <a:pPr eaLnBrk="1" hangingPunct="1"/>
              <a:t>43</a:t>
            </a:fld>
            <a:endParaRPr lang="ru-RU">
              <a:solidFill>
                <a:srgbClr val="595959"/>
              </a:solidFill>
              <a:latin typeface="Century Gothic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0" y="321734"/>
            <a:ext cx="1717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Благодарности: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99729" y="914408"/>
            <a:ext cx="5373887" cy="5252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rgbClr val="000090"/>
                </a:solidFill>
              </a:rPr>
              <a:t>Юрий Васильевич Гусаков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rgbClr val="000090"/>
                </a:solidFill>
              </a:rPr>
              <a:t>      Николай Иванович Азорский</a:t>
            </a:r>
          </a:p>
          <a:p>
            <a:pPr>
              <a:lnSpc>
                <a:spcPct val="120000"/>
              </a:lnSpc>
            </a:pPr>
            <a:endParaRPr lang="ru-RU" sz="2000" dirty="0" smtClean="0">
              <a:solidFill>
                <a:srgbClr val="00009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rgbClr val="000090"/>
                </a:solidFill>
              </a:rPr>
              <a:t>              Ирина </a:t>
            </a:r>
            <a:r>
              <a:rPr lang="ru-RU" sz="2000" dirty="0">
                <a:solidFill>
                  <a:srgbClr val="000090"/>
                </a:solidFill>
              </a:rPr>
              <a:t>Александровна </a:t>
            </a:r>
            <a:r>
              <a:rPr lang="ru-RU" sz="2000" dirty="0" err="1">
                <a:solidFill>
                  <a:srgbClr val="000090"/>
                </a:solidFill>
              </a:rPr>
              <a:t>Поленкевич</a:t>
            </a:r>
            <a:endParaRPr lang="ru-RU" sz="2000" dirty="0">
              <a:solidFill>
                <a:srgbClr val="00009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rgbClr val="000090"/>
                </a:solidFill>
              </a:rPr>
              <a:t>              Владимир </a:t>
            </a:r>
            <a:r>
              <a:rPr lang="ru-RU" sz="2000" dirty="0">
                <a:solidFill>
                  <a:srgbClr val="000090"/>
                </a:solidFill>
              </a:rPr>
              <a:t>Владимирович </a:t>
            </a:r>
            <a:r>
              <a:rPr lang="ru-RU" sz="2000" dirty="0" err="1" smtClean="0">
                <a:solidFill>
                  <a:srgbClr val="000090"/>
                </a:solidFill>
              </a:rPr>
              <a:t>Елша</a:t>
            </a:r>
            <a:endParaRPr lang="ru-RU" sz="2000" dirty="0" smtClean="0">
              <a:solidFill>
                <a:srgbClr val="00009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rgbClr val="000090"/>
                </a:solidFill>
              </a:rPr>
              <a:t>              Евгений Мстиславович Кислов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rgbClr val="000090"/>
                </a:solidFill>
              </a:rPr>
              <a:t>Александр </a:t>
            </a:r>
            <a:r>
              <a:rPr lang="ru-RU" sz="2000" dirty="0">
                <a:solidFill>
                  <a:srgbClr val="000090"/>
                </a:solidFill>
              </a:rPr>
              <a:t>Николаевич Сотников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rgbClr val="000090"/>
                </a:solidFill>
              </a:rPr>
              <a:t>       Сергей Иванович </a:t>
            </a:r>
            <a:r>
              <a:rPr lang="ru-RU" sz="2000" dirty="0" err="1" smtClean="0">
                <a:solidFill>
                  <a:srgbClr val="000090"/>
                </a:solidFill>
              </a:rPr>
              <a:t>Какурин</a:t>
            </a:r>
            <a:endParaRPr lang="ru-RU" sz="2000" dirty="0">
              <a:solidFill>
                <a:srgbClr val="00009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rgbClr val="000090"/>
                </a:solidFill>
              </a:rPr>
              <a:t>        Александр Николаевич Щербаков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rgbClr val="000090"/>
                </a:solidFill>
              </a:rPr>
              <a:t>              Марина Викторовна Зайцева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rgbClr val="000090"/>
                </a:solidFill>
              </a:rPr>
              <a:t>              Светлана Владимировна </a:t>
            </a:r>
            <a:r>
              <a:rPr lang="ru-RU" sz="2000" dirty="0" err="1" smtClean="0">
                <a:solidFill>
                  <a:srgbClr val="000090"/>
                </a:solidFill>
              </a:rPr>
              <a:t>Кильчаковская</a:t>
            </a:r>
            <a:endParaRPr lang="ru-RU" sz="2000" dirty="0" smtClean="0">
              <a:solidFill>
                <a:srgbClr val="00009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rgbClr val="000090"/>
                </a:solidFill>
              </a:rPr>
              <a:t>              Ника Олеговна </a:t>
            </a:r>
            <a:r>
              <a:rPr lang="ru-RU" sz="2000" dirty="0" err="1" smtClean="0">
                <a:solidFill>
                  <a:srgbClr val="000090"/>
                </a:solidFill>
              </a:rPr>
              <a:t>Ридингер</a:t>
            </a:r>
            <a:endParaRPr lang="ru-RU" sz="2000" dirty="0" smtClean="0">
              <a:solidFill>
                <a:srgbClr val="00009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rgbClr val="000090"/>
                </a:solidFill>
              </a:rPr>
              <a:t>              Любовь Никитична Тарасова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rgbClr val="000090"/>
                </a:solidFill>
              </a:rPr>
              <a:t>               Татьяна Васильевна </a:t>
            </a:r>
            <a:r>
              <a:rPr lang="ru-RU" sz="2000" dirty="0" err="1" smtClean="0">
                <a:solidFill>
                  <a:srgbClr val="000090"/>
                </a:solidFill>
              </a:rPr>
              <a:t>Семчукова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29468" y="1727203"/>
            <a:ext cx="323112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dirty="0"/>
              <a:t>Андрей Иванович </a:t>
            </a:r>
            <a:r>
              <a:rPr lang="ru-RU" sz="2000" dirty="0" smtClean="0"/>
              <a:t>Зинченко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918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unt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" y="0"/>
            <a:ext cx="9167518" cy="6857998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33338" y="2197100"/>
            <a:ext cx="9136062" cy="1319213"/>
          </a:xfrm>
          <a:prstGeom prst="rect">
            <a:avLst/>
          </a:prstGeom>
        </p:spPr>
        <p:txBody>
          <a:bodyPr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8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Thank you!</a:t>
            </a:r>
            <a:endParaRPr lang="en-US" sz="8000" dirty="0">
              <a:solidFill>
                <a:srgbClr val="CCFF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Palatino Linotype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527CCF5-9053-CB4A-B9DE-846EAF08611A}" type="slidenum">
              <a:rPr lang="ru-RU">
                <a:solidFill>
                  <a:srgbClr val="595959"/>
                </a:solidFill>
                <a:latin typeface="Century Gothic" charset="0"/>
              </a:rPr>
              <a:pPr eaLnBrk="1" hangingPunct="1"/>
              <a:t>44</a:t>
            </a:fld>
            <a:endParaRPr lang="ru-RU">
              <a:solidFill>
                <a:srgbClr val="595959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60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282223" y="0"/>
            <a:ext cx="8664222" cy="646113"/>
          </a:xfrm>
          <a:prstGeom prst="rect">
            <a:avLst/>
          </a:prstGeom>
        </p:spPr>
        <p:txBody>
          <a:bodyPr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Signal </a:t>
            </a:r>
            <a:r>
              <a:rPr lang="en-US" sz="4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vs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 background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BD1D6E0-D0E0-8C4D-8A5F-5583A9DCD546}" type="slidenum">
              <a:rPr lang="ru-RU">
                <a:solidFill>
                  <a:srgbClr val="595959"/>
                </a:solidFill>
                <a:latin typeface="Century Gothic" charset="0"/>
              </a:rPr>
              <a:pPr eaLnBrk="1" hangingPunct="1"/>
              <a:t>5</a:t>
            </a:fld>
            <a:endParaRPr lang="ru-RU">
              <a:solidFill>
                <a:srgbClr val="595959"/>
              </a:solidFill>
              <a:latin typeface="Century Gothic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057275"/>
            <a:ext cx="34766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86410"/>
            <a:ext cx="38004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Box 6"/>
          <p:cNvSpPr txBox="1">
            <a:spLocks noChangeArrowheads="1"/>
          </p:cNvSpPr>
          <p:nvPr/>
        </p:nvSpPr>
        <p:spPr bwMode="auto">
          <a:xfrm>
            <a:off x="152400" y="624951"/>
            <a:ext cx="5257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9pPr>
          </a:lstStyle>
          <a:p>
            <a:r>
              <a:rPr lang="en-US" sz="1800" b="1" dirty="0">
                <a:solidFill>
                  <a:srgbClr val="0000FF"/>
                </a:solidFill>
                <a:latin typeface="Palatino Linotype" charset="0"/>
              </a:rPr>
              <a:t>Main kinematical variable </a:t>
            </a:r>
            <a:r>
              <a:rPr lang="en-US" sz="1800" dirty="0">
                <a:solidFill>
                  <a:srgbClr val="0000FF"/>
                </a:solidFill>
                <a:latin typeface="Palatino Linotype" charset="0"/>
              </a:rPr>
              <a:t>for the signal: </a:t>
            </a:r>
            <a:endParaRPr lang="en-US" sz="1800" dirty="0" smtClean="0">
              <a:solidFill>
                <a:srgbClr val="0000FF"/>
              </a:solidFill>
              <a:latin typeface="Palatino Linotype" charset="0"/>
            </a:endParaRPr>
          </a:p>
          <a:p>
            <a:r>
              <a:rPr lang="en-US" sz="1800" b="1" dirty="0" smtClean="0">
                <a:solidFill>
                  <a:srgbClr val="C00000"/>
                </a:solidFill>
                <a:latin typeface="Palatino Linotype" charset="0"/>
              </a:rPr>
              <a:t>m</a:t>
            </a:r>
            <a:r>
              <a:rPr lang="en-US" sz="1800" b="1" baseline="30000" dirty="0" smtClean="0">
                <a:solidFill>
                  <a:srgbClr val="C00000"/>
                </a:solidFill>
                <a:latin typeface="Palatino Linotype" charset="0"/>
              </a:rPr>
              <a:t>2</a:t>
            </a:r>
            <a:r>
              <a:rPr lang="en-US" sz="1800" b="1" baseline="-25000" dirty="0" smtClean="0">
                <a:solidFill>
                  <a:srgbClr val="C00000"/>
                </a:solidFill>
                <a:latin typeface="Palatino Linotype" charset="0"/>
              </a:rPr>
              <a:t>miss</a:t>
            </a:r>
            <a:r>
              <a:rPr lang="en-US" sz="1800" b="1" dirty="0" smtClean="0">
                <a:solidFill>
                  <a:srgbClr val="C00000"/>
                </a:solidFill>
                <a:latin typeface="Palatino Linotype" charset="0"/>
              </a:rPr>
              <a:t> </a:t>
            </a:r>
            <a:r>
              <a:rPr lang="en-US" sz="1800" b="1" dirty="0">
                <a:solidFill>
                  <a:srgbClr val="C00000"/>
                </a:solidFill>
                <a:latin typeface="Palatino Linotype" charset="0"/>
              </a:rPr>
              <a:t>= (P</a:t>
            </a:r>
            <a:r>
              <a:rPr lang="en-US" sz="1800" b="1" baseline="-25000" dirty="0">
                <a:solidFill>
                  <a:srgbClr val="C00000"/>
                </a:solidFill>
                <a:latin typeface="Palatino Linotype" charset="0"/>
              </a:rPr>
              <a:t>K</a:t>
            </a:r>
            <a:r>
              <a:rPr lang="en-US" sz="1800" b="1" dirty="0">
                <a:solidFill>
                  <a:srgbClr val="C00000"/>
                </a:solidFill>
                <a:latin typeface="Palatino Linotype" charset="0"/>
              </a:rPr>
              <a:t> – P</a:t>
            </a:r>
            <a:r>
              <a:rPr lang="el-GR" sz="1800" b="1" baseline="-25000" dirty="0">
                <a:solidFill>
                  <a:srgbClr val="C00000"/>
                </a:solidFill>
                <a:latin typeface="Palatino Linotype" charset="0"/>
              </a:rPr>
              <a:t>π</a:t>
            </a:r>
            <a:r>
              <a:rPr lang="en-US" sz="1800" b="1" dirty="0">
                <a:solidFill>
                  <a:srgbClr val="C00000"/>
                </a:solidFill>
                <a:latin typeface="Palatino Linotype" charset="0"/>
              </a:rPr>
              <a:t>)</a:t>
            </a:r>
            <a:r>
              <a:rPr lang="en-US" sz="1800" b="1" baseline="30000" dirty="0" smtClean="0">
                <a:solidFill>
                  <a:srgbClr val="C00000"/>
                </a:solidFill>
                <a:latin typeface="Palatino Linotype" charset="0"/>
              </a:rPr>
              <a:t>2 </a:t>
            </a:r>
            <a:r>
              <a:rPr lang="en-US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is measured in two regions </a:t>
            </a:r>
            <a:r>
              <a:rPr lang="en-US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(I and II)</a:t>
            </a:r>
          </a:p>
          <a:p>
            <a:endParaRPr lang="ru-RU" sz="1800" b="1" baseline="30000" dirty="0">
              <a:solidFill>
                <a:srgbClr val="C00000"/>
              </a:solidFill>
              <a:latin typeface="Palatino Linotype" charset="0"/>
            </a:endParaRPr>
          </a:p>
        </p:txBody>
      </p:sp>
      <p:sp>
        <p:nvSpPr>
          <p:cNvPr id="11275" name="TextBox 7"/>
          <p:cNvSpPr txBox="1">
            <a:spLocks noChangeArrowheads="1"/>
          </p:cNvSpPr>
          <p:nvPr/>
        </p:nvSpPr>
        <p:spPr bwMode="auto">
          <a:xfrm>
            <a:off x="107950" y="1706045"/>
            <a:ext cx="4681538" cy="133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en-US" altLang="ru-RU" sz="1600" b="1" dirty="0" smtClean="0">
                <a:solidFill>
                  <a:srgbClr val="0000CC"/>
                </a:solidFill>
                <a:ea typeface="+mn-ea"/>
              </a:rPr>
              <a:t>Background:</a:t>
            </a:r>
          </a:p>
          <a:p>
            <a:pPr marL="285750" indent="-285750" eaLnBrk="1" hangingPunct="1">
              <a:lnSpc>
                <a:spcPct val="12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1600" dirty="0" err="1" smtClean="0">
                <a:ea typeface="+mn-ea"/>
              </a:rPr>
              <a:t>Kaon</a:t>
            </a:r>
            <a:r>
              <a:rPr lang="en-US" altLang="ru-RU" sz="1600" dirty="0" smtClean="0">
                <a:ea typeface="+mn-ea"/>
              </a:rPr>
              <a:t> decays</a:t>
            </a:r>
          </a:p>
          <a:p>
            <a:pPr marL="285750" indent="-285750" eaLnBrk="1" hangingPunct="1">
              <a:lnSpc>
                <a:spcPct val="12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1600" dirty="0" smtClean="0">
                <a:ea typeface="+mn-ea"/>
              </a:rPr>
              <a:t>Accidental tracks in time with </a:t>
            </a:r>
            <a:r>
              <a:rPr lang="en-US" altLang="ru-RU" sz="1600" dirty="0" err="1" smtClean="0">
                <a:ea typeface="+mn-ea"/>
              </a:rPr>
              <a:t>kaon</a:t>
            </a:r>
            <a:r>
              <a:rPr lang="en-US" altLang="ru-RU" sz="1600" dirty="0" smtClean="0">
                <a:ea typeface="+mn-ea"/>
              </a:rPr>
              <a:t> tracks</a:t>
            </a:r>
          </a:p>
          <a:p>
            <a:pPr marL="285750" indent="-285750" eaLnBrk="1" hangingPunct="1">
              <a:lnSpc>
                <a:spcPct val="12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1600" dirty="0" smtClean="0">
                <a:ea typeface="+mn-ea"/>
              </a:rPr>
              <a:t>Beam-gas and upstream interactions</a:t>
            </a:r>
          </a:p>
        </p:txBody>
      </p:sp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2895071"/>
            <a:ext cx="4376738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MissMas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882" y="3070490"/>
            <a:ext cx="4251325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073239" y="5941638"/>
            <a:ext cx="3264061" cy="466786"/>
          </a:xfrm>
          <a:prstGeom prst="rect">
            <a:avLst/>
          </a:prstGeom>
          <a:noFill/>
          <a:ln>
            <a:noFill/>
          </a:ln>
        </p:spPr>
        <p:txBody>
          <a:bodyPr wrap="square" lIns="35552" tIns="17776" rIns="35552" bIns="17776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Region I</a:t>
            </a:r>
            <a:r>
              <a:rPr lang="en-US" sz="1400" dirty="0">
                <a:solidFill>
                  <a:srgbClr val="008000"/>
                </a:solidFill>
              </a:rPr>
              <a:t>: 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0        &lt; m</a:t>
            </a:r>
            <a:r>
              <a:rPr lang="en-US" sz="1400" baseline="30000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sz="1400" baseline="-25000" dirty="0">
                <a:solidFill>
                  <a:schemeClr val="bg2">
                    <a:lumMod val="10000"/>
                  </a:schemeClr>
                </a:solidFill>
              </a:rPr>
              <a:t>miss 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&lt; 0.01   GeV</a:t>
            </a:r>
            <a:r>
              <a:rPr lang="en-US" sz="1400" baseline="30000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/c</a:t>
            </a:r>
            <a:r>
              <a:rPr lang="en-US" sz="1400" baseline="30000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  <a:p>
            <a:r>
              <a:rPr lang="en-US" sz="1400" dirty="0">
                <a:solidFill>
                  <a:srgbClr val="FF0000"/>
                </a:solidFill>
              </a:rPr>
              <a:t>Region II</a:t>
            </a:r>
            <a:r>
              <a:rPr lang="en-US" sz="1400" dirty="0"/>
              <a:t>: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0.026 &lt; m</a:t>
            </a:r>
            <a:r>
              <a:rPr lang="en-US" sz="1400" baseline="30000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1400" baseline="-25000" dirty="0">
                <a:solidFill>
                  <a:schemeClr val="accent3">
                    <a:lumMod val="50000"/>
                  </a:schemeClr>
                </a:solidFill>
              </a:rPr>
              <a:t>miss 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&lt; 0.068 GeV</a:t>
            </a:r>
            <a:r>
              <a:rPr lang="en-US" sz="1400" baseline="30000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/c</a:t>
            </a:r>
            <a:r>
              <a:rPr lang="en-US" sz="1400" baseline="30000" dirty="0">
                <a:solidFill>
                  <a:schemeClr val="accent3">
                    <a:lumMod val="50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2503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2700" y="97367"/>
            <a:ext cx="9136063" cy="646113"/>
          </a:xfrm>
          <a:prstGeom prst="rect">
            <a:avLst/>
          </a:prstGeom>
        </p:spPr>
        <p:txBody>
          <a:bodyPr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SPS to NA62 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detector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78D9591-BD21-B848-881A-12449B3503A4}" type="slidenum">
              <a:rPr lang="ru-RU">
                <a:solidFill>
                  <a:srgbClr val="595959"/>
                </a:solidFill>
                <a:latin typeface="Century Gothic" charset="0"/>
              </a:rPr>
              <a:pPr eaLnBrk="1" hangingPunct="1"/>
              <a:t>6</a:t>
            </a:fld>
            <a:endParaRPr lang="ru-RU">
              <a:solidFill>
                <a:srgbClr val="595959"/>
              </a:solidFill>
              <a:latin typeface="Century 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500" y="685271"/>
            <a:ext cx="8204200" cy="20774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C00000"/>
              </a:buClr>
              <a:buFont typeface="Wingdings" charset="0"/>
              <a:buChar char="ü"/>
            </a:pPr>
            <a:r>
              <a:rPr lang="en-US" sz="2000" dirty="0" smtClean="0"/>
              <a:t> SPS </a:t>
            </a:r>
            <a:r>
              <a:rPr lang="en-US" sz="2000" dirty="0"/>
              <a:t>primary beam: 400 </a:t>
            </a:r>
            <a:r>
              <a:rPr lang="en-US" sz="2000" dirty="0" err="1"/>
              <a:t>GeV</a:t>
            </a:r>
            <a:r>
              <a:rPr lang="en-US" sz="2000" dirty="0"/>
              <a:t>/c, ~1.1∙10</a:t>
            </a:r>
            <a:r>
              <a:rPr lang="en-US" sz="2000" baseline="30000" dirty="0"/>
              <a:t>12</a:t>
            </a:r>
            <a:r>
              <a:rPr lang="en-US" sz="2000" dirty="0"/>
              <a:t> protons/s on target</a:t>
            </a:r>
          </a:p>
          <a:p>
            <a:pPr eaLnBrk="1" hangingPunct="1">
              <a:lnSpc>
                <a:spcPct val="130000"/>
              </a:lnSpc>
              <a:buClr>
                <a:srgbClr val="C00000"/>
              </a:buClr>
              <a:buFont typeface="Wingdings" charset="0"/>
              <a:buChar char="ü"/>
            </a:pPr>
            <a:r>
              <a:rPr lang="en-US" sz="2000" dirty="0" smtClean="0"/>
              <a:t> Secondary </a:t>
            </a:r>
            <a:r>
              <a:rPr lang="en-US" sz="2000" dirty="0"/>
              <a:t>hadron beam: 75 </a:t>
            </a:r>
            <a:r>
              <a:rPr lang="en-US" sz="2000" dirty="0" err="1"/>
              <a:t>GeV</a:t>
            </a:r>
            <a:r>
              <a:rPr lang="en-US" sz="2000" dirty="0"/>
              <a:t>/c, ~780 </a:t>
            </a:r>
            <a:r>
              <a:rPr lang="en-US" sz="2000" dirty="0" smtClean="0"/>
              <a:t>M particles/s, ~</a:t>
            </a:r>
            <a:r>
              <a:rPr lang="en-US" sz="2000" dirty="0"/>
              <a:t>6% of K</a:t>
            </a:r>
            <a:r>
              <a:rPr lang="en-US" sz="2000" baseline="30000" dirty="0"/>
              <a:t>+</a:t>
            </a:r>
          </a:p>
          <a:p>
            <a:pPr eaLnBrk="1" hangingPunct="1">
              <a:lnSpc>
                <a:spcPct val="130000"/>
              </a:lnSpc>
              <a:buClr>
                <a:srgbClr val="C00000"/>
              </a:buClr>
              <a:buFont typeface="Wingdings" charset="0"/>
              <a:buChar char="ü"/>
            </a:pPr>
            <a:r>
              <a:rPr lang="en-US" sz="2000" dirty="0"/>
              <a:t>~4.8∙10</a:t>
            </a:r>
            <a:r>
              <a:rPr lang="en-US" sz="2000" baseline="30000" dirty="0"/>
              <a:t>12</a:t>
            </a:r>
            <a:r>
              <a:rPr lang="en-US" sz="2000" dirty="0"/>
              <a:t>  </a:t>
            </a:r>
            <a:r>
              <a:rPr lang="en-US" sz="2000" dirty="0" err="1"/>
              <a:t>kaon</a:t>
            </a:r>
            <a:r>
              <a:rPr lang="en-US" sz="2000" dirty="0"/>
              <a:t> decays per year (~</a:t>
            </a:r>
            <a:r>
              <a:rPr lang="en-US" sz="2000" dirty="0" smtClean="0"/>
              <a:t>10 MHz </a:t>
            </a:r>
            <a:r>
              <a:rPr lang="en-US" sz="2000" dirty="0"/>
              <a:t>event rate downstream)</a:t>
            </a:r>
          </a:p>
          <a:p>
            <a:pPr eaLnBrk="1" hangingPunct="1">
              <a:lnSpc>
                <a:spcPct val="130000"/>
              </a:lnSpc>
              <a:buClr>
                <a:srgbClr val="C00000"/>
              </a:buClr>
              <a:buFont typeface="Wingdings" charset="0"/>
              <a:buChar char="ü"/>
            </a:pPr>
            <a:r>
              <a:rPr lang="en-US" sz="2000" dirty="0"/>
              <a:t>~10% signal efficiency</a:t>
            </a:r>
          </a:p>
          <a:p>
            <a:pPr eaLnBrk="1" hangingPunct="1">
              <a:lnSpc>
                <a:spcPct val="130000"/>
              </a:lnSpc>
              <a:buClr>
                <a:srgbClr val="C00000"/>
              </a:buClr>
              <a:buFont typeface="Wingdings" charset="0"/>
              <a:buChar char="ü"/>
            </a:pPr>
            <a:r>
              <a:rPr lang="en-US" sz="2000" dirty="0"/>
              <a:t>~50 signal events per year</a:t>
            </a:r>
            <a:endParaRPr lang="ru-RU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338667" y="2777067"/>
            <a:ext cx="8547283" cy="3674533"/>
            <a:chOff x="338667" y="2777067"/>
            <a:chExt cx="8547283" cy="3674533"/>
          </a:xfrm>
        </p:grpSpPr>
        <p:pic>
          <p:nvPicPr>
            <p:cNvPr id="7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67" y="2777067"/>
              <a:ext cx="8547283" cy="3674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/>
            <p:nvPr/>
          </p:nvSpPr>
          <p:spPr>
            <a:xfrm>
              <a:off x="1202265" y="4529667"/>
              <a:ext cx="415218" cy="2046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9145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15.06.2015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PAC on PP, Yu.Potrebenikov</a:t>
            </a:r>
            <a:endParaRPr lang="ru-RU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0" y="-31043"/>
            <a:ext cx="9136063" cy="646113"/>
          </a:xfrm>
          <a:prstGeom prst="rect">
            <a:avLst/>
          </a:prstGeom>
        </p:spPr>
        <p:txBody>
          <a:bodyPr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Straw spectrometer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1713389-E3CC-C347-8EA3-BDA5A3300AE7}" type="slidenum">
              <a:rPr lang="ru-RU">
                <a:solidFill>
                  <a:srgbClr val="595959"/>
                </a:solidFill>
                <a:latin typeface="Century Gothic" charset="0"/>
              </a:rPr>
              <a:pPr eaLnBrk="1" hangingPunct="1"/>
              <a:t>7</a:t>
            </a:fld>
            <a:endParaRPr lang="ru-RU">
              <a:solidFill>
                <a:srgbClr val="595959"/>
              </a:solidFill>
              <a:latin typeface="Century Gothic" charset="0"/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9" y="1091671"/>
            <a:ext cx="82962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1"/>
          <p:cNvSpPr txBox="1">
            <a:spLocks noChangeArrowheads="1"/>
          </p:cNvSpPr>
          <p:nvPr/>
        </p:nvSpPr>
        <p:spPr bwMode="auto">
          <a:xfrm>
            <a:off x="645055" y="624417"/>
            <a:ext cx="7516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Palatino Linotype" charset="0"/>
              </a:rPr>
              <a:t>4 straw chambers in vacuum + spectrometer magnet</a:t>
            </a:r>
            <a:endParaRPr lang="ru-RU" dirty="0">
              <a:solidFill>
                <a:schemeClr val="tx1"/>
              </a:solidFill>
              <a:latin typeface="Palatino Linotype" charset="0"/>
            </a:endParaRPr>
          </a:p>
        </p:txBody>
      </p:sp>
      <p:sp>
        <p:nvSpPr>
          <p:cNvPr id="15368" name="TextBox 6"/>
          <p:cNvSpPr txBox="1">
            <a:spLocks noChangeArrowheads="1"/>
          </p:cNvSpPr>
          <p:nvPr/>
        </p:nvSpPr>
        <p:spPr bwMode="auto">
          <a:xfrm>
            <a:off x="412222" y="3432175"/>
            <a:ext cx="526044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000" b="1" dirty="0" smtClean="0">
                <a:solidFill>
                  <a:srgbClr val="0000CC"/>
                </a:solidFill>
                <a:ea typeface="+mn-ea"/>
              </a:rPr>
              <a:t>Straw chamber:</a:t>
            </a:r>
          </a:p>
          <a:p>
            <a:pPr marL="285750" indent="-28575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000" dirty="0" smtClean="0">
                <a:ea typeface="+mn-ea"/>
              </a:rPr>
              <a:t>4 views x 4 planes/view</a:t>
            </a:r>
          </a:p>
          <a:p>
            <a:pPr marL="285750" indent="-28575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000" dirty="0" smtClean="0">
                <a:ea typeface="+mn-ea"/>
              </a:rPr>
              <a:t>Mylar straw tubes: R=9.8 mm, L=2.32 m</a:t>
            </a:r>
          </a:p>
          <a:p>
            <a:pPr marL="285750" indent="-28575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000" dirty="0" smtClean="0">
                <a:ea typeface="+mn-ea"/>
              </a:rPr>
              <a:t>112 </a:t>
            </a:r>
            <a:r>
              <a:rPr lang="en-US" altLang="ru-RU" sz="2000" dirty="0"/>
              <a:t>M</a:t>
            </a:r>
            <a:r>
              <a:rPr lang="en-US" altLang="ru-RU" sz="2000" dirty="0" smtClean="0">
                <a:ea typeface="+mn-ea"/>
              </a:rPr>
              <a:t>ylar tubes per plane, </a:t>
            </a:r>
            <a:r>
              <a:rPr lang="en-US" altLang="ru-RU" sz="2000" b="1" dirty="0" smtClean="0">
                <a:solidFill>
                  <a:srgbClr val="FF0000"/>
                </a:solidFill>
                <a:ea typeface="+mn-ea"/>
              </a:rPr>
              <a:t>7168</a:t>
            </a:r>
            <a:r>
              <a:rPr lang="en-US" altLang="ru-RU" sz="2000" dirty="0" smtClean="0">
                <a:ea typeface="+mn-ea"/>
              </a:rPr>
              <a:t> in total</a:t>
            </a:r>
          </a:p>
          <a:p>
            <a:pPr marL="285750" indent="-28575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000" dirty="0" smtClean="0">
                <a:ea typeface="+mn-ea"/>
              </a:rPr>
              <a:t>X/X</a:t>
            </a:r>
            <a:r>
              <a:rPr lang="en-US" altLang="ru-RU" sz="2000" baseline="-25000" dirty="0" smtClean="0">
                <a:ea typeface="+mn-ea"/>
              </a:rPr>
              <a:t>0</a:t>
            </a:r>
            <a:r>
              <a:rPr lang="en-US" altLang="ru-RU" sz="2000" dirty="0" smtClean="0">
                <a:ea typeface="+mn-ea"/>
              </a:rPr>
              <a:t> ~0.1% per view</a:t>
            </a:r>
          </a:p>
          <a:p>
            <a:pPr eaLnBrk="1" hangingPunct="1">
              <a:defRPr/>
            </a:pPr>
            <a:endParaRPr lang="ru-RU" altLang="ru-RU" sz="2000" dirty="0" smtClean="0">
              <a:ea typeface="+mn-ea"/>
            </a:endParaRPr>
          </a:p>
        </p:txBody>
      </p:sp>
      <p:sp>
        <p:nvSpPr>
          <p:cNvPr id="15369" name="TextBox 7"/>
          <p:cNvSpPr txBox="1">
            <a:spLocks noChangeArrowheads="1"/>
          </p:cNvSpPr>
          <p:nvPr/>
        </p:nvSpPr>
        <p:spPr bwMode="auto">
          <a:xfrm>
            <a:off x="5940425" y="3349096"/>
            <a:ext cx="29527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000" b="1" dirty="0" smtClean="0">
                <a:solidFill>
                  <a:srgbClr val="0000CC"/>
                </a:solidFill>
                <a:ea typeface="+mn-ea"/>
              </a:rPr>
              <a:t>Magnet:</a:t>
            </a:r>
          </a:p>
          <a:p>
            <a:pPr marL="285750" indent="-28575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000" dirty="0" smtClean="0">
                <a:ea typeface="+mn-ea"/>
              </a:rPr>
              <a:t>B ~ 0.36 T</a:t>
            </a:r>
          </a:p>
          <a:p>
            <a:pPr marL="285750" indent="-28575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000" dirty="0" err="1" smtClean="0">
                <a:ea typeface="+mn-ea"/>
              </a:rPr>
              <a:t>p</a:t>
            </a:r>
            <a:r>
              <a:rPr lang="en-US" altLang="ru-RU" sz="2000" baseline="-25000" dirty="0" err="1" smtClean="0">
                <a:ea typeface="+mn-ea"/>
              </a:rPr>
              <a:t>T</a:t>
            </a:r>
            <a:r>
              <a:rPr lang="en-US" altLang="ru-RU" sz="2000" dirty="0" smtClean="0">
                <a:ea typeface="+mn-ea"/>
              </a:rPr>
              <a:t> = 270 MeV/c</a:t>
            </a:r>
          </a:p>
          <a:p>
            <a:pPr eaLnBrk="1" hangingPunct="1">
              <a:defRPr/>
            </a:pPr>
            <a:endParaRPr lang="ru-RU" altLang="ru-RU" sz="2000" dirty="0" smtClean="0">
              <a:ea typeface="+mn-ea"/>
            </a:endParaRPr>
          </a:p>
        </p:txBody>
      </p:sp>
      <p:sp>
        <p:nvSpPr>
          <p:cNvPr id="15370" name="TextBox 8"/>
          <p:cNvSpPr txBox="1">
            <a:spLocks noChangeArrowheads="1"/>
          </p:cNvSpPr>
          <p:nvPr/>
        </p:nvSpPr>
        <p:spPr bwMode="auto">
          <a:xfrm>
            <a:off x="2658534" y="5226579"/>
            <a:ext cx="61806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Palatino Linotype" charset="0"/>
              </a:rPr>
              <a:t>Performance:</a:t>
            </a:r>
          </a:p>
          <a:p>
            <a:pPr>
              <a:buClr>
                <a:srgbClr val="632523"/>
              </a:buClr>
              <a:buFont typeface="Wingdings" charset="0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Palatino Linotype" charset="0"/>
              </a:rPr>
              <a:t> Spatial </a:t>
            </a:r>
            <a:r>
              <a:rPr lang="en-US" sz="2000" dirty="0">
                <a:solidFill>
                  <a:schemeClr val="tx1"/>
                </a:solidFill>
                <a:latin typeface="Palatino Linotype" charset="0"/>
              </a:rPr>
              <a:t>resolution &lt; </a:t>
            </a:r>
            <a:r>
              <a:rPr lang="en-US" sz="2000" dirty="0" smtClean="0">
                <a:solidFill>
                  <a:schemeClr val="tx1"/>
                </a:solidFill>
                <a:latin typeface="Palatino Linotype" charset="0"/>
              </a:rPr>
              <a:t>130 </a:t>
            </a:r>
            <a:r>
              <a:rPr lang="el-GR" sz="2000" dirty="0" smtClean="0">
                <a:solidFill>
                  <a:schemeClr val="tx1"/>
                </a:solidFill>
                <a:latin typeface="Palatino Linotype" charset="0"/>
              </a:rPr>
              <a:t>μ</a:t>
            </a:r>
            <a:r>
              <a:rPr lang="en-US" sz="2000" dirty="0" smtClean="0">
                <a:solidFill>
                  <a:schemeClr val="tx1"/>
                </a:solidFill>
                <a:latin typeface="Palatino Linotype" charset="0"/>
              </a:rPr>
              <a:t>m per straw </a:t>
            </a:r>
            <a:endParaRPr lang="en-US" sz="2000" dirty="0">
              <a:solidFill>
                <a:schemeClr val="tx1"/>
              </a:solidFill>
              <a:latin typeface="Palatino Linotype" charset="0"/>
            </a:endParaRPr>
          </a:p>
          <a:p>
            <a:pPr>
              <a:buClr>
                <a:srgbClr val="632523"/>
              </a:buClr>
              <a:buFont typeface="Wingdings" charset="0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Palatino Linotype" charset="0"/>
              </a:rPr>
              <a:t> Momentum </a:t>
            </a:r>
            <a:r>
              <a:rPr lang="en-US" sz="2000" dirty="0">
                <a:solidFill>
                  <a:schemeClr val="tx1"/>
                </a:solidFill>
                <a:latin typeface="Palatino Linotype" charset="0"/>
              </a:rPr>
              <a:t>resolution </a:t>
            </a:r>
            <a:r>
              <a:rPr lang="en-US" sz="2000" dirty="0" err="1">
                <a:solidFill>
                  <a:schemeClr val="tx1"/>
                </a:solidFill>
                <a:latin typeface="Palatino Linotype" charset="0"/>
              </a:rPr>
              <a:t>dp</a:t>
            </a:r>
            <a:r>
              <a:rPr lang="en-US" sz="2000" dirty="0">
                <a:solidFill>
                  <a:schemeClr val="tx1"/>
                </a:solidFill>
                <a:latin typeface="Palatino Linotype" charset="0"/>
              </a:rPr>
              <a:t>/p ~ 0.32% + 0.008%*p</a:t>
            </a:r>
            <a:endParaRPr lang="ru-RU" sz="2000" dirty="0">
              <a:solidFill>
                <a:schemeClr val="tx1"/>
              </a:solidFill>
              <a:latin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06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39813" y="0"/>
            <a:ext cx="7543800" cy="747713"/>
          </a:xfrm>
        </p:spPr>
        <p:txBody>
          <a:bodyPr/>
          <a:lstStyle/>
          <a:p>
            <a:pPr algn="ctr" eaLnBrk="1" hangingPunct="1"/>
            <a:r>
              <a:rPr lang="en-US" sz="2400" b="0">
                <a:solidFill>
                  <a:srgbClr val="FFFF00"/>
                </a:solidFill>
                <a:latin typeface="Comic Sans MS" charset="0"/>
                <a:cs typeface="Arial" charset="0"/>
              </a:rPr>
              <a:t>Design and assembling of the first straw prototype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760413"/>
            <a:ext cx="2530475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731838"/>
            <a:ext cx="25400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2743200"/>
            <a:ext cx="2398712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Рисунок 0" descr="prototip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2700338"/>
            <a:ext cx="2265362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801688"/>
            <a:ext cx="2419350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4405313"/>
            <a:ext cx="3340100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5053013"/>
            <a:ext cx="2903537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9" descr="P101000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4067175"/>
            <a:ext cx="2201862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52650" y="717550"/>
            <a:ext cx="13636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  <a:ea typeface="+mn-ea"/>
              </a:rPr>
              <a:t>48 straws:</a:t>
            </a:r>
          </a:p>
          <a:p>
            <a:pPr marL="342900" indent="-342900"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  <a:ea typeface="+mn-ea"/>
              </a:rPr>
              <a:t>36 - Al</a:t>
            </a:r>
          </a:p>
          <a:p>
            <a:pPr marL="342900" indent="-342900"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  <a:ea typeface="+mn-ea"/>
              </a:rPr>
              <a:t>12 -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Comic Sans MS" pitchFamily="66" charset="0"/>
                <a:ea typeface="+mn-ea"/>
              </a:rPr>
              <a:t>Cu+Au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  <a:ea typeface="+mn-ea"/>
              </a:rPr>
              <a:t>  </a:t>
            </a:r>
          </a:p>
        </p:txBody>
      </p:sp>
      <p:pic>
        <p:nvPicPr>
          <p:cNvPr id="25613" name="Picture 12" descr="emblemaLHEP-las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7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0000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E360B39-1707-8140-89A8-FC25DE1DB44A}" type="slidenum">
              <a:rPr lang="ru-RU" sz="1000" b="0">
                <a:solidFill>
                  <a:schemeClr val="tx1"/>
                </a:solidFill>
                <a:latin typeface="Tahoma" charset="0"/>
              </a:rPr>
              <a:pPr eaLnBrk="1" hangingPunct="1"/>
              <a:t>9</a:t>
            </a:fld>
            <a:endParaRPr lang="ru-RU" sz="1000" b="0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586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0" y="0"/>
            <a:ext cx="7543800" cy="747713"/>
          </a:xfrm>
        </p:spPr>
        <p:txBody>
          <a:bodyPr/>
          <a:lstStyle/>
          <a:p>
            <a:pPr algn="ctr" eaLnBrk="1" hangingPunct="1"/>
            <a:r>
              <a:rPr lang="en-US" sz="2800" b="0">
                <a:solidFill>
                  <a:srgbClr val="FFFF00"/>
                </a:solidFill>
                <a:latin typeface="Comic Sans MS" charset="0"/>
                <a:cs typeface="Arial" charset="0"/>
              </a:rPr>
              <a:t>Test run 2007</a:t>
            </a:r>
          </a:p>
        </p:txBody>
      </p:sp>
      <p:pic>
        <p:nvPicPr>
          <p:cNvPr id="27652" name="Picture 6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738"/>
            <a:ext cx="329247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 descr="p326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75" y="0"/>
            <a:ext cx="606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6764" name="Rectangle 12"/>
          <p:cNvSpPr>
            <a:spLocks noChangeArrowheads="1"/>
          </p:cNvSpPr>
          <p:nvPr/>
        </p:nvSpPr>
        <p:spPr bwMode="auto">
          <a:xfrm>
            <a:off x="533400" y="895350"/>
            <a:ext cx="86106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Main goal: estimation of a straw spatial resolution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endParaRPr lang="en-US" sz="13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  <a:ea typeface="+mn-ea"/>
            </a:endParaRPr>
          </a:p>
        </p:txBody>
      </p:sp>
      <p:pic>
        <p:nvPicPr>
          <p:cNvPr id="2765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1435100"/>
            <a:ext cx="3527425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040313" y="4554538"/>
            <a:ext cx="289187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90"/>
                </a:solidFill>
                <a:latin typeface="Comic Sans MS" pitchFamily="66" charset="0"/>
                <a:ea typeface="+mn-ea"/>
              </a:rPr>
              <a:t>Statistics:</a:t>
            </a:r>
          </a:p>
          <a:p>
            <a:pPr>
              <a:defRPr/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  <a:ea typeface="+mn-ea"/>
              </a:rPr>
              <a:t>    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  <a:latin typeface="Comic Sans MS" pitchFamily="66" charset="0"/>
                <a:ea typeface="+mn-ea"/>
              </a:rPr>
              <a:t>Muon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  <a:ea typeface="+mn-ea"/>
              </a:rPr>
              <a:t> beam 	-  160M</a:t>
            </a:r>
          </a:p>
          <a:p>
            <a:pPr>
              <a:defRPr/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  <a:ea typeface="+mn-ea"/>
              </a:rPr>
              <a:t>     Pion beam	-   60M</a:t>
            </a:r>
          </a:p>
          <a:p>
            <a:pPr>
              <a:defRPr/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  <a:ea typeface="+mn-ea"/>
              </a:rPr>
              <a:t>     Kaon beam	-  550M </a:t>
            </a:r>
          </a:p>
          <a:p>
            <a:pPr>
              <a:defRPr/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  <a:ea typeface="+mn-ea"/>
              </a:rPr>
              <a:t>     -----------------</a:t>
            </a:r>
          </a:p>
          <a:p>
            <a:pPr>
              <a:defRPr/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  <a:ea typeface="+mn-ea"/>
              </a:rPr>
              <a:t>     Total	-  770M</a:t>
            </a:r>
          </a:p>
          <a:p>
            <a:pPr>
              <a:defRPr/>
            </a:pPr>
            <a:endParaRPr lang="ru-RU" dirty="0">
              <a:solidFill>
                <a:schemeClr val="tx1">
                  <a:lumMod val="95000"/>
                </a:schemeClr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0425" y="3756025"/>
            <a:ext cx="14319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Garamond" pitchFamily="18" charset="0"/>
                <a:ea typeface="+mn-ea"/>
              </a:rPr>
              <a:t>~127 m from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Garamond" pitchFamily="18" charset="0"/>
                <a:ea typeface="+mn-ea"/>
              </a:rPr>
              <a:t>a beam target</a:t>
            </a:r>
            <a:endParaRPr lang="ru-RU" dirty="0">
              <a:solidFill>
                <a:schemeClr val="bg1">
                  <a:lumMod val="60000"/>
                  <a:lumOff val="40000"/>
                </a:schemeClr>
              </a:solidFill>
              <a:latin typeface="Garamond" pitchFamily="18" charset="0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4788" y="1449388"/>
            <a:ext cx="168751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Garamond" pitchFamily="18" charset="0"/>
                <a:ea typeface="+mn-ea"/>
              </a:rPr>
              <a:t>~90 m  to DCH</a:t>
            </a:r>
            <a:endParaRPr lang="ru-RU" dirty="0">
              <a:solidFill>
                <a:schemeClr val="bg1">
                  <a:lumMod val="60000"/>
                  <a:lumOff val="40000"/>
                </a:schemeClr>
              </a:solidFill>
              <a:latin typeface="Garamond" pitchFamily="18" charset="0"/>
              <a:ea typeface="+mn-e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71575" y="4638675"/>
            <a:ext cx="3213100" cy="20081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Comic Sans MS" charset="0"/>
                <a:cs typeface="Arial" charset="0"/>
              </a:rPr>
              <a:t>Trigger condition:</a:t>
            </a:r>
          </a:p>
          <a:p>
            <a:r>
              <a:rPr lang="en-US" sz="1800" dirty="0">
                <a:solidFill>
                  <a:srgbClr val="000090"/>
                </a:solidFill>
                <a:latin typeface="Comic Sans MS" charset="0"/>
                <a:cs typeface="Arial" charset="0"/>
              </a:rPr>
              <a:t>     Q1 x 1-track</a:t>
            </a:r>
          </a:p>
          <a:p>
            <a:r>
              <a:rPr lang="en-US" sz="1800" dirty="0">
                <a:solidFill>
                  <a:srgbClr val="000090"/>
                </a:solidFill>
                <a:latin typeface="Comic Sans MS" charset="0"/>
                <a:cs typeface="Arial" charset="0"/>
              </a:rPr>
              <a:t>~10</a:t>
            </a:r>
            <a:r>
              <a:rPr lang="en-US" sz="1800" baseline="30000" dirty="0">
                <a:solidFill>
                  <a:srgbClr val="000090"/>
                </a:solidFill>
                <a:latin typeface="Comic Sans MS" charset="0"/>
                <a:cs typeface="Arial" charset="0"/>
              </a:rPr>
              <a:t>5</a:t>
            </a:r>
            <a:r>
              <a:rPr lang="en-US" sz="1800" dirty="0">
                <a:solidFill>
                  <a:srgbClr val="000090"/>
                </a:solidFill>
                <a:latin typeface="Comic Sans MS" charset="0"/>
                <a:cs typeface="Arial" charset="0"/>
              </a:rPr>
              <a:t> triggers/burst</a:t>
            </a:r>
          </a:p>
          <a:p>
            <a:r>
              <a:rPr lang="en-US" sz="1800" dirty="0">
                <a:solidFill>
                  <a:srgbClr val="000090"/>
                </a:solidFill>
                <a:latin typeface="Comic Sans MS" charset="0"/>
                <a:cs typeface="Arial" charset="0"/>
              </a:rPr>
              <a:t>       (burst - 16.8/4.8 s)</a:t>
            </a:r>
          </a:p>
          <a:p>
            <a:endParaRPr lang="en-US" sz="1000" dirty="0">
              <a:solidFill>
                <a:srgbClr val="000090"/>
              </a:solidFill>
              <a:latin typeface="Comic Sans MS" charset="0"/>
              <a:cs typeface="Arial" charset="0"/>
            </a:endParaRPr>
          </a:p>
          <a:p>
            <a:r>
              <a:rPr lang="en-US" sz="1800" dirty="0">
                <a:solidFill>
                  <a:srgbClr val="000090"/>
                </a:solidFill>
                <a:latin typeface="Comic Sans MS" charset="0"/>
                <a:cs typeface="Arial" charset="0"/>
              </a:rPr>
              <a:t>TDC resolution – 97.66 </a:t>
            </a:r>
            <a:r>
              <a:rPr lang="en-US" sz="1800" dirty="0" err="1">
                <a:solidFill>
                  <a:srgbClr val="000090"/>
                </a:solidFill>
                <a:latin typeface="Comic Sans MS" charset="0"/>
                <a:cs typeface="Arial" charset="0"/>
              </a:rPr>
              <a:t>ps</a:t>
            </a:r>
            <a:endParaRPr lang="en-US" sz="1800" dirty="0">
              <a:solidFill>
                <a:srgbClr val="000090"/>
              </a:solidFill>
              <a:latin typeface="Comic Sans MS" charset="0"/>
              <a:cs typeface="Arial" charset="0"/>
            </a:endParaRPr>
          </a:p>
          <a:p>
            <a:r>
              <a:rPr lang="en-US" sz="1800" dirty="0">
                <a:solidFill>
                  <a:srgbClr val="000090"/>
                </a:solidFill>
                <a:latin typeface="Comic Sans MS" charset="0"/>
                <a:cs typeface="Arial" charset="0"/>
              </a:rPr>
              <a:t>ASD-8 chip in FEE</a:t>
            </a:r>
          </a:p>
        </p:txBody>
      </p:sp>
      <p:pic>
        <p:nvPicPr>
          <p:cNvPr id="2766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1476375"/>
            <a:ext cx="199707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2" descr="emblemaLHEP-la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16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26878</TotalTime>
  <Words>2260</Words>
  <Application>Microsoft Office PowerPoint</Application>
  <PresentationFormat>On-screen Show (4:3)</PresentationFormat>
  <Paragraphs>525</Paragraphs>
  <Slides>44</Slides>
  <Notes>1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Тема Office</vt:lpstr>
      <vt:lpstr>???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and assembling of the first straw prototype</vt:lpstr>
      <vt:lpstr>Test run 2007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Straw mass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Electronics schematic view</vt:lpstr>
      <vt:lpstr>Front-end and Read-out electronics</vt:lpstr>
      <vt:lpstr>One of the four chambers during the 2014 run</vt:lpstr>
      <vt:lpstr>DCS panels</vt:lpstr>
      <vt:lpstr>Online monitoring plots</vt:lpstr>
      <vt:lpstr>Detector performance: three track events run 2014</vt:lpstr>
      <vt:lpstr>Run 2017 (2.3*1012 kaon decays)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IgorK</cp:lastModifiedBy>
  <cp:revision>236</cp:revision>
  <dcterms:created xsi:type="dcterms:W3CDTF">2014-11-21T11:00:06Z</dcterms:created>
  <dcterms:modified xsi:type="dcterms:W3CDTF">2017-09-26T09:15:45Z</dcterms:modified>
</cp:coreProperties>
</file>