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0" r:id="rId2"/>
    <p:sldId id="256" r:id="rId3"/>
    <p:sldId id="311" r:id="rId4"/>
    <p:sldId id="313" r:id="rId5"/>
    <p:sldId id="314" r:id="rId6"/>
    <p:sldId id="316" r:id="rId7"/>
    <p:sldId id="317" r:id="rId8"/>
    <p:sldId id="315" r:id="rId9"/>
    <p:sldId id="312" r:id="rId10"/>
    <p:sldId id="318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4D1F-ED3D-446E-AA9D-FAF807020711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E635A-06D8-448E-9482-0141BA143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69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029C2-DECC-4A9E-A04D-033D4900CA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F2F4EF-2F40-401B-A481-F9861399E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2729AE-C5BA-45CA-B2A4-0676975E6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87AA-FEDB-4B84-A9A8-F6A7A94BAE07}" type="datetime1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7236A1-A7E5-46C4-8DA6-FACA23D0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D8E2B0-4CE4-47D8-9577-C0B18B861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A400-B7DB-451C-A801-6944C7D25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408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C82519-2270-4105-9524-72AEFAA3E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4002AD-682E-4737-90E5-69F54BBA4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147AA3-B010-482B-9ABB-AF9B68BE4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2121-8A53-4E26-B402-8982A37AE832}" type="datetime1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D550ED-F40B-4E2C-BFF0-90E667254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A2C238-FE1C-45E5-BE90-E14D81211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A400-B7DB-451C-A801-6944C7D25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58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6FAC2C-A49A-4B0F-A056-4BED640837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ED66E5-3992-463A-BEC3-4F4E08BD2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0E2F9-2723-4E0F-8926-B35E4A138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9113-4F4F-493D-9E00-2702B36DA54B}" type="datetime1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D7A91F-6DB0-423E-9B6D-A9BF3E697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43D148-764A-41CE-A694-7DE3F20C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A400-B7DB-451C-A801-6944C7D25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42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69398C-7F19-4300-A873-C928F4379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CB2999-2944-4633-88D8-F1970C78B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10C043-A030-4A4A-861A-269A2A1A0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F150-F380-45DA-9691-3A6E9A2930DF}" type="datetime1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93DC44-B958-4111-9769-6BFB297A8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936DD-88E3-41E3-9A96-DFE114342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A400-B7DB-451C-A801-6944C7D25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296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8BEF24-41D1-4223-9604-AA513357D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1853BA-7CEC-4AE9-85F9-2322F3870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E0C203-7E5E-41E0-B869-B9FC128FB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82A6-D00C-4A14-956B-A773F73271EF}" type="datetime1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52DF81-9358-4F8D-B608-D2A42BB92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89B958-B01A-4B17-A29C-BE2134FDD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A400-B7DB-451C-A801-6944C7D25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052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628CE-FA40-48F9-B854-FCE341D90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8EB813-8DD1-4E4D-9068-718CA4220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B616D4-32B3-46BF-8324-8B0FFFB40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C373A0-E68A-4116-8623-8A32398FA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BA64-5D5E-478A-8E36-7CED144439A7}" type="datetime1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A471B6-8BDC-45F5-9B25-7AA23901C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4DD30F-BA35-4DB6-A262-80E612DFB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A400-B7DB-451C-A801-6944C7D25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573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35089-2939-4634-8F11-8030B1E6A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D9B6E0-25FA-490E-B67B-8B23060E5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5988E9-5AA5-44F5-AFD2-FCCBCBF04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426EC31-FFBF-4AAD-AFCA-E225A97ED2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DC5ED3C-4BC2-4B89-95F9-D0FA63ADC8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BC7C8EF-0BF8-4DC3-8ABA-E16CF06C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64C3-86C9-405A-B729-DAF1A04F89F4}" type="datetime1">
              <a:rPr lang="ru-RU" smtClean="0"/>
              <a:t>03.10.2022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3494CD-2824-4727-ADA8-98AFBF070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BE2FC35-02B4-45B2-92EC-03256A59E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A400-B7DB-451C-A801-6944C7D25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87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B729B-DF31-4046-8ECF-94E0D74F6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E381700-743D-4A43-8EA7-9EAB4476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72B1-030F-4851-8D5C-D19326330A11}" type="datetime1">
              <a:rPr lang="ru-RU" smtClean="0"/>
              <a:t>03.10.2022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6E5632-8BF6-4FF0-B740-20029C3EC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0621424-5F33-4364-BAFC-F7C541FB5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A400-B7DB-451C-A801-6944C7D25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259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0BE186A-ED3F-492F-983E-54D85BAA7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8F7D-F092-4659-8265-F54CF364F17C}" type="datetime1">
              <a:rPr lang="ru-RU" smtClean="0"/>
              <a:t>03.10.2022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54D578F-FC98-4C11-AA32-A882FF948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B1D8A4-C966-4B5F-A3B3-3AA4EEBEA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A400-B7DB-451C-A801-6944C7D25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118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495F4-90CA-4FE2-8F42-C1702F80B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3A2A2A-380E-4713-8D87-D2D286136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9AA163-CCCD-43AD-9AF4-193492457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F85250-63D0-4430-8030-76D677CD0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95E6-C384-4C68-A170-0E81FE72C260}" type="datetime1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8E8E67-B90C-4036-B124-7693904A3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FD7927-B457-49D2-A22E-C2AE5296C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A400-B7DB-451C-A801-6944C7D25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522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7100F-E839-40BB-BFFB-F61E29146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1F4CDA-C093-43ED-8424-BC3F6CBB1E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179860-A433-43DF-B26E-EC8E0D080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F28DDC-857C-4103-AA84-11EA72045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1302E-4759-41C7-A496-8C9D215F64FC}" type="datetime1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E0D079-C9A9-4287-8047-CABE1087C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102809-EA67-429F-9A21-4E38B28B0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A400-B7DB-451C-A801-6944C7D25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47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B722F7-A510-49AE-9F45-115A1102F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6B3BD4-6CA6-4CBA-B848-0B09DC2EB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A07BB3-A8A4-48CF-8EDD-7A3D1E110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F46F5-E973-43F6-9595-77B551AD8FB8}" type="datetime1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56FA19-3DA4-4B8A-A8C0-55A7AD0E85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4AECF7-6E27-4A59-9879-7196B70BD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EA400-B7DB-451C-A801-6944C7D25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55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.png"/><Relationship Id="rId7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5.emf"/><Relationship Id="rId4" Type="http://schemas.openxmlformats.org/officeDocument/2006/relationships/image" Target="../media/image2.png"/><Relationship Id="rId9" Type="http://schemas.openxmlformats.org/officeDocument/2006/relationships/package" Target="../embeddings/Microsoft_Excel_Worksheet1.xls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982EC3-F836-4DE9-B075-0F18962AE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A400-B7DB-451C-A801-6944C7D25C5E}" type="slidenum">
              <a:rPr lang="ru-RU" smtClean="0"/>
              <a:t>1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617C95-5750-4D5E-995E-87BA96DA22FE}"/>
              </a:ext>
            </a:extLst>
          </p:cNvPr>
          <p:cNvSpPr txBox="1"/>
          <p:nvPr/>
        </p:nvSpPr>
        <p:spPr>
          <a:xfrm>
            <a:off x="2472237" y="2934087"/>
            <a:ext cx="761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SPD cryogenic system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9" descr="NICA_header_bl-wh.tif">
            <a:extLst>
              <a:ext uri="{FF2B5EF4-FFF2-40B4-BE49-F238E27FC236}">
                <a16:creationId xmlns:a16="http://schemas.microsoft.com/office/drawing/2014/main" id="{72EA6EAE-096E-48F2-8A1E-EFB8243542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2701"/>
            <a:ext cx="91440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A6007C98-F485-4A13-B038-74B64F523AC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AEA400-B7DB-451C-A801-6944C7D25C5E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6EE2140-04FA-45EA-A8F8-978B0D1B4B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35" t="22341" r="13030" b="35128"/>
          <a:stretch/>
        </p:blipFill>
        <p:spPr>
          <a:xfrm>
            <a:off x="0" y="5952701"/>
            <a:ext cx="1759789" cy="9114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EDECEE-ABFD-47D1-B8D2-2B2BF53A6F3E}"/>
              </a:ext>
            </a:extLst>
          </p:cNvPr>
          <p:cNvSpPr txBox="1"/>
          <p:nvPr/>
        </p:nvSpPr>
        <p:spPr>
          <a:xfrm>
            <a:off x="8792151" y="5823629"/>
            <a:ext cx="3089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Nikiforov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Dmitry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088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9" descr="NICA_header_bl-wh.tif">
            <a:extLst>
              <a:ext uri="{FF2B5EF4-FFF2-40B4-BE49-F238E27FC236}">
                <a16:creationId xmlns:a16="http://schemas.microsoft.com/office/drawing/2014/main" id="{28A85C60-84D9-463D-A347-B759B6463E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2701"/>
            <a:ext cx="91440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A54268-D3C7-44DB-86C6-CA099CC75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A400-B7DB-451C-A801-6944C7D25C5E}" type="slidenum">
              <a:rPr lang="ru-RU" smtClean="0"/>
              <a:t>10</a:t>
            </a:fld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DF884AB-7C67-4368-893A-EA58B66901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35" t="22341" r="13030" b="35128"/>
          <a:stretch/>
        </p:blipFill>
        <p:spPr>
          <a:xfrm>
            <a:off x="0" y="5952701"/>
            <a:ext cx="1759789" cy="9114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51AB62-7829-4EAE-9550-1ABE6266938B}"/>
              </a:ext>
            </a:extLst>
          </p:cNvPr>
          <p:cNvSpPr txBox="1"/>
          <p:nvPr/>
        </p:nvSpPr>
        <p:spPr>
          <a:xfrm>
            <a:off x="1476375" y="833220"/>
            <a:ext cx="9200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4. Conclusions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D1C83B-1774-439A-B462-36A467C5F3BD}"/>
              </a:ext>
            </a:extLst>
          </p:cNvPr>
          <p:cNvSpPr txBox="1"/>
          <p:nvPr/>
        </p:nvSpPr>
        <p:spPr>
          <a:xfrm>
            <a:off x="1404408" y="1610450"/>
            <a:ext cx="94286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The cooling capacity, mass flow rate and working cycles of the cryogenic plant are calculated.</a:t>
            </a:r>
          </a:p>
          <a:p>
            <a:pPr algn="just"/>
            <a:endParaRPr lang="en-US" sz="3200" b="1" dirty="0">
              <a:solidFill>
                <a:srgbClr val="1A63A0"/>
              </a:solidFill>
              <a:latin typeface="Roboto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The development of technical tasks for a cryogenic plant and a platform for cryogenic storage tanks is in the active phase.</a:t>
            </a:r>
          </a:p>
          <a:p>
            <a:pPr algn="just"/>
            <a:endParaRPr lang="en-US" sz="3200" b="1" dirty="0">
              <a:solidFill>
                <a:srgbClr val="1A63A0"/>
              </a:solidFill>
              <a:latin typeface="Roboto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The work is carried out according to the plan.</a:t>
            </a:r>
          </a:p>
        </p:txBody>
      </p:sp>
    </p:spTree>
    <p:extLst>
      <p:ext uri="{BB962C8B-B14F-4D97-AF65-F5344CB8AC3E}">
        <p14:creationId xmlns:p14="http://schemas.microsoft.com/office/powerpoint/2010/main" val="347472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NICA_header_bl-wh.tif">
            <a:extLst>
              <a:ext uri="{FF2B5EF4-FFF2-40B4-BE49-F238E27FC236}">
                <a16:creationId xmlns:a16="http://schemas.microsoft.com/office/drawing/2014/main" id="{61A57FA1-4F92-4F1F-8FAE-94CE759542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0649" y="0"/>
            <a:ext cx="91440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41C8734-EBF1-4F33-8DA4-935D712D1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A400-B7DB-451C-A801-6944C7D25C5E}" type="slidenum">
              <a:rPr lang="ru-RU" smtClean="0"/>
              <a:t>11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8E668-BB62-4B68-8269-5617AADBF00A}"/>
              </a:ext>
            </a:extLst>
          </p:cNvPr>
          <p:cNvSpPr txBox="1"/>
          <p:nvPr/>
        </p:nvSpPr>
        <p:spPr>
          <a:xfrm>
            <a:off x="3343275" y="2670487"/>
            <a:ext cx="6219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Thank for your attention!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DEDF02-16E1-4E0B-91F5-CD8FBD5B79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35" t="22341" r="13030" b="35128"/>
          <a:stretch/>
        </p:blipFill>
        <p:spPr>
          <a:xfrm>
            <a:off x="0" y="5952701"/>
            <a:ext cx="1759789" cy="91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44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958A0F-2684-48DB-824D-B8187A9E0B04}"/>
              </a:ext>
            </a:extLst>
          </p:cNvPr>
          <p:cNvSpPr txBox="1"/>
          <p:nvPr/>
        </p:nvSpPr>
        <p:spPr>
          <a:xfrm>
            <a:off x="1092678" y="1254812"/>
            <a:ext cx="1021942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Outline</a:t>
            </a:r>
          </a:p>
          <a:p>
            <a:endParaRPr lang="en-US" sz="4000" b="1" dirty="0">
              <a:solidFill>
                <a:srgbClr val="1A63A0"/>
              </a:solidFill>
              <a:latin typeface="Roboto"/>
              <a:cs typeface="Times New Roman" panose="02020603050405020304" pitchFamily="18" charset="0"/>
            </a:endParaRPr>
          </a:p>
          <a:p>
            <a:pPr marL="742950" indent="-742950">
              <a:buAutoNum type="arabicPeriod"/>
            </a:pPr>
            <a:r>
              <a:rPr lang="en-US" sz="28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  Cryogenic system</a:t>
            </a:r>
          </a:p>
          <a:p>
            <a:pPr marL="742950" indent="-742950">
              <a:buAutoNum type="arabicPeriod"/>
            </a:pPr>
            <a:r>
              <a:rPr lang="en-US" sz="28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  Cryogenic equipment</a:t>
            </a:r>
          </a:p>
          <a:p>
            <a:r>
              <a:rPr lang="en-US" sz="28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2.1. 	Helium system</a:t>
            </a:r>
          </a:p>
          <a:p>
            <a:r>
              <a:rPr lang="en-US" sz="28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2.2. 	Nitrogen system</a:t>
            </a:r>
          </a:p>
          <a:p>
            <a:r>
              <a:rPr lang="en-US" sz="28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2.3. 	Other systems</a:t>
            </a:r>
          </a:p>
          <a:p>
            <a:r>
              <a:rPr lang="en-US" sz="28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3. 	Steps creation &amp; costs</a:t>
            </a:r>
          </a:p>
          <a:p>
            <a:r>
              <a:rPr lang="en-US" sz="28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4. 	Conclusions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9" descr="NICA_header_bl-wh.tif">
            <a:extLst>
              <a:ext uri="{FF2B5EF4-FFF2-40B4-BE49-F238E27FC236}">
                <a16:creationId xmlns:a16="http://schemas.microsoft.com/office/drawing/2014/main" id="{D4F804C2-3A1A-442D-BD80-4DFE57490C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2701"/>
            <a:ext cx="91440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23D6141-2AEB-4F4C-9455-3AD4A99D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A400-B7DB-451C-A801-6944C7D25C5E}" type="slidenum">
              <a:rPr lang="ru-RU" smtClean="0"/>
              <a:t>2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811531-120F-4B43-A66B-3C78A265ED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35" t="22341" r="13030" b="35128"/>
          <a:stretch/>
        </p:blipFill>
        <p:spPr>
          <a:xfrm>
            <a:off x="0" y="5952701"/>
            <a:ext cx="1759789" cy="91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03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71BDEBA-D619-4B8F-8679-B0E679C43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415" y="1120662"/>
            <a:ext cx="9030419" cy="5045302"/>
          </a:xfrm>
          <a:prstGeom prst="rect">
            <a:avLst/>
          </a:prstGeom>
        </p:spPr>
      </p:pic>
      <p:pic>
        <p:nvPicPr>
          <p:cNvPr id="6" name="Picture 9" descr="NICA_header_bl-wh.tif">
            <a:extLst>
              <a:ext uri="{FF2B5EF4-FFF2-40B4-BE49-F238E27FC236}">
                <a16:creationId xmlns:a16="http://schemas.microsoft.com/office/drawing/2014/main" id="{FDC0D9F5-906A-43C8-A197-0358AEEBF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12701"/>
            <a:ext cx="91440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87409A-49ED-448F-A863-57EA25E4B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A400-B7DB-451C-A801-6944C7D25C5E}" type="slidenum">
              <a:rPr lang="ru-RU" smtClean="0"/>
              <a:t>3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CF11D3-AFA3-4C00-AB5C-3357711A1266}"/>
              </a:ext>
            </a:extLst>
          </p:cNvPr>
          <p:cNvSpPr txBox="1"/>
          <p:nvPr/>
        </p:nvSpPr>
        <p:spPr>
          <a:xfrm>
            <a:off x="3970708" y="117545"/>
            <a:ext cx="434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Cryogenic system</a:t>
            </a: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6457FCE9-DAD6-43F6-9051-087E30DCF39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AEA400-B7DB-451C-A801-6944C7D25C5E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6D7339-BBCB-477A-94BE-39A3E0B6BB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035" t="22341" r="13030" b="35128"/>
          <a:stretch/>
        </p:blipFill>
        <p:spPr>
          <a:xfrm>
            <a:off x="0" y="5952701"/>
            <a:ext cx="1759789" cy="911407"/>
          </a:xfrm>
          <a:prstGeom prst="rect">
            <a:avLst/>
          </a:prstGeom>
        </p:spPr>
      </p:pic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24CDD8CF-B05B-4F18-8E28-7528548DABC9}"/>
              </a:ext>
            </a:extLst>
          </p:cNvPr>
          <p:cNvSpPr/>
          <p:nvPr/>
        </p:nvSpPr>
        <p:spPr>
          <a:xfrm rot="3517195">
            <a:off x="5574792" y="2510848"/>
            <a:ext cx="211231" cy="3973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CC8C4B-8F05-4653-8D33-EF37304AD8F6}"/>
              </a:ext>
            </a:extLst>
          </p:cNvPr>
          <p:cNvSpPr txBox="1"/>
          <p:nvPr/>
        </p:nvSpPr>
        <p:spPr>
          <a:xfrm>
            <a:off x="5842001" y="2340199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Helium pipeline</a:t>
            </a:r>
            <a:endParaRPr lang="ru-RU" dirty="0"/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24B5157B-A463-42D7-8CF2-D66508EE38CE}"/>
              </a:ext>
            </a:extLst>
          </p:cNvPr>
          <p:cNvSpPr/>
          <p:nvPr/>
        </p:nvSpPr>
        <p:spPr>
          <a:xfrm rot="3340040">
            <a:off x="8013832" y="2754217"/>
            <a:ext cx="211231" cy="3973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02017E-57F4-4235-8480-E1E70AFBB7DD}"/>
              </a:ext>
            </a:extLst>
          </p:cNvPr>
          <p:cNvSpPr txBox="1"/>
          <p:nvPr/>
        </p:nvSpPr>
        <p:spPr>
          <a:xfrm>
            <a:off x="8286881" y="2533037"/>
            <a:ext cx="1986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Helium refrigerator</a:t>
            </a:r>
            <a:endParaRPr lang="ru-RU" dirty="0"/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5132AA28-EA67-4E13-BDF9-662B84EEBAA3}"/>
              </a:ext>
            </a:extLst>
          </p:cNvPr>
          <p:cNvSpPr/>
          <p:nvPr/>
        </p:nvSpPr>
        <p:spPr>
          <a:xfrm rot="17874893">
            <a:off x="6157181" y="3073756"/>
            <a:ext cx="211231" cy="3973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F270B5-5A38-4C31-9B26-2A7BA68FE8D9}"/>
              </a:ext>
            </a:extLst>
          </p:cNvPr>
          <p:cNvSpPr txBox="1"/>
          <p:nvPr/>
        </p:nvSpPr>
        <p:spPr>
          <a:xfrm>
            <a:off x="4817580" y="2914269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sz="1200" dirty="0"/>
              <a:t>2</a:t>
            </a:r>
            <a:r>
              <a:rPr lang="en-US" dirty="0"/>
              <a:t> pipeline</a:t>
            </a:r>
            <a:endParaRPr lang="ru-RU" dirty="0"/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FDDE33AA-788D-4D98-978C-D7232825D85D}"/>
              </a:ext>
            </a:extLst>
          </p:cNvPr>
          <p:cNvSpPr/>
          <p:nvPr/>
        </p:nvSpPr>
        <p:spPr>
          <a:xfrm rot="17874893">
            <a:off x="4213910" y="4046098"/>
            <a:ext cx="211231" cy="3973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8F9C6B-B886-4B3A-B836-B644EA3ABFAB}"/>
              </a:ext>
            </a:extLst>
          </p:cNvPr>
          <p:cNvSpPr txBox="1"/>
          <p:nvPr/>
        </p:nvSpPr>
        <p:spPr>
          <a:xfrm>
            <a:off x="2749080" y="3766956"/>
            <a:ext cx="211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sz="1200" dirty="0"/>
              <a:t>2</a:t>
            </a:r>
            <a:r>
              <a:rPr lang="en-US" dirty="0"/>
              <a:t>, </a:t>
            </a:r>
            <a:r>
              <a:rPr lang="en-US" dirty="0" err="1"/>
              <a:t>Ar</a:t>
            </a:r>
            <a:r>
              <a:rPr lang="en-US" dirty="0"/>
              <a:t>, CO</a:t>
            </a:r>
            <a:r>
              <a:rPr lang="en-US" sz="1200" dirty="0"/>
              <a:t>2</a:t>
            </a:r>
            <a:r>
              <a:rPr lang="en-US" dirty="0"/>
              <a:t> pipelines</a:t>
            </a:r>
            <a:endParaRPr lang="ru-RU" dirty="0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250FA064-8F4F-4905-AAC5-9D507310D8DA}"/>
              </a:ext>
            </a:extLst>
          </p:cNvPr>
          <p:cNvSpPr/>
          <p:nvPr/>
        </p:nvSpPr>
        <p:spPr>
          <a:xfrm rot="3340040">
            <a:off x="3865092" y="4989564"/>
            <a:ext cx="211231" cy="3973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609083-59B8-4B00-8128-3F4F77638E24}"/>
              </a:ext>
            </a:extLst>
          </p:cNvPr>
          <p:cNvSpPr txBox="1"/>
          <p:nvPr/>
        </p:nvSpPr>
        <p:spPr>
          <a:xfrm>
            <a:off x="4138141" y="4768384"/>
            <a:ext cx="241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Cryogenic storage tanks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481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NICA_header_bl-wh.tif">
            <a:extLst>
              <a:ext uri="{FF2B5EF4-FFF2-40B4-BE49-F238E27FC236}">
                <a16:creationId xmlns:a16="http://schemas.microsoft.com/office/drawing/2014/main" id="{FDC0D9F5-906A-43C8-A197-0358AEEBF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12701"/>
            <a:ext cx="91440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87409A-49ED-448F-A863-57EA25E4B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A400-B7DB-451C-A801-6944C7D25C5E}" type="slidenum">
              <a:rPr lang="ru-RU" smtClean="0"/>
              <a:t>4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CF11D3-AFA3-4C00-AB5C-3357711A1266}"/>
              </a:ext>
            </a:extLst>
          </p:cNvPr>
          <p:cNvSpPr txBox="1"/>
          <p:nvPr/>
        </p:nvSpPr>
        <p:spPr>
          <a:xfrm>
            <a:off x="1489764" y="908361"/>
            <a:ext cx="5126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2.1. Helium system</a:t>
            </a: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6457FCE9-DAD6-43F6-9051-087E30DCF39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AEA400-B7DB-451C-A801-6944C7D25C5E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6D7339-BBCB-477A-94BE-39A3E0B6BB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035" t="22341" r="13030" b="35128"/>
          <a:stretch/>
        </p:blipFill>
        <p:spPr>
          <a:xfrm>
            <a:off x="0" y="5952701"/>
            <a:ext cx="1759789" cy="91140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8EA2E0A-D993-4FF7-96BA-6FA56454E8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4674" y="2511907"/>
            <a:ext cx="2093163" cy="33799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FF75581-C9C7-4B89-9AE8-3AC46427FD35}"/>
              </a:ext>
            </a:extLst>
          </p:cNvPr>
          <p:cNvSpPr txBox="1"/>
          <p:nvPr/>
        </p:nvSpPr>
        <p:spPr>
          <a:xfrm>
            <a:off x="1262851" y="1759437"/>
            <a:ext cx="2958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Refrigerator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074490-78BD-4247-B351-B35A5FD33B66}"/>
              </a:ext>
            </a:extLst>
          </p:cNvPr>
          <p:cNvSpPr txBox="1"/>
          <p:nvPr/>
        </p:nvSpPr>
        <p:spPr>
          <a:xfrm>
            <a:off x="6411084" y="2640797"/>
            <a:ext cx="2388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Pipelines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4375B8A-153E-4102-A91D-EBDC949845D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068" b="39614"/>
          <a:stretch/>
        </p:blipFill>
        <p:spPr>
          <a:xfrm>
            <a:off x="5559123" y="4059541"/>
            <a:ext cx="6230084" cy="2041053"/>
          </a:xfrm>
          <a:prstGeom prst="rect">
            <a:avLst/>
          </a:prstGeom>
        </p:spPr>
      </p:pic>
      <p:graphicFrame>
        <p:nvGraphicFramePr>
          <p:cNvPr id="33" name="Объект 32">
            <a:extLst>
              <a:ext uri="{FF2B5EF4-FFF2-40B4-BE49-F238E27FC236}">
                <a16:creationId xmlns:a16="http://schemas.microsoft.com/office/drawing/2014/main" id="{45E26D1C-DA28-4592-ADFD-7CC9E4CFBE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110959"/>
              </p:ext>
            </p:extLst>
          </p:nvPr>
        </p:nvGraphicFramePr>
        <p:xfrm>
          <a:off x="3832921" y="2001452"/>
          <a:ext cx="2263079" cy="1098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Worksheet" r:id="rId7" imgW="1530433" imgH="742950" progId="Excel.Sheet.12">
                  <p:embed/>
                </p:oleObj>
              </mc:Choice>
              <mc:Fallback>
                <p:oleObj name="Worksheet" r:id="rId7" imgW="1530433" imgH="7429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32921" y="2001452"/>
                        <a:ext cx="2263079" cy="1098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Объект 33">
            <a:extLst>
              <a:ext uri="{FF2B5EF4-FFF2-40B4-BE49-F238E27FC236}">
                <a16:creationId xmlns:a16="http://schemas.microsoft.com/office/drawing/2014/main" id="{9F59058C-69F1-41ED-9D1F-4992946222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133412"/>
              </p:ext>
            </p:extLst>
          </p:nvPr>
        </p:nvGraphicFramePr>
        <p:xfrm>
          <a:off x="8750300" y="2896553"/>
          <a:ext cx="308292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Worksheet" r:id="rId9" imgW="2082647" imgH="742950" progId="Excel.Sheet.12">
                  <p:embed/>
                </p:oleObj>
              </mc:Choice>
              <mc:Fallback>
                <p:oleObj name="Worksheet" r:id="rId9" imgW="2082647" imgH="742950" progId="Excel.Sheet.12">
                  <p:embed/>
                  <p:pic>
                    <p:nvPicPr>
                      <p:cNvPr id="33" name="Объект 32">
                        <a:extLst>
                          <a:ext uri="{FF2B5EF4-FFF2-40B4-BE49-F238E27FC236}">
                            <a16:creationId xmlns:a16="http://schemas.microsoft.com/office/drawing/2014/main" id="{45E26D1C-DA28-4592-ADFD-7CC9E4CFBE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750300" y="2896553"/>
                        <a:ext cx="3082925" cy="1098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7498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NICA_header_bl-wh.tif">
            <a:extLst>
              <a:ext uri="{FF2B5EF4-FFF2-40B4-BE49-F238E27FC236}">
                <a16:creationId xmlns:a16="http://schemas.microsoft.com/office/drawing/2014/main" id="{FDC0D9F5-906A-43C8-A197-0358AEEBFE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2701"/>
            <a:ext cx="91440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87409A-49ED-448F-A863-57EA25E4B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A400-B7DB-451C-A801-6944C7D25C5E}" type="slidenum">
              <a:rPr lang="ru-RU" smtClean="0"/>
              <a:t>5</a:t>
            </a:fld>
            <a:endParaRPr lang="ru-RU"/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6457FCE9-DAD6-43F6-9051-087E30DCF39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AEA400-B7DB-451C-A801-6944C7D25C5E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6D7339-BBCB-477A-94BE-39A3E0B6BB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35" t="22341" r="13030" b="35128"/>
          <a:stretch/>
        </p:blipFill>
        <p:spPr>
          <a:xfrm>
            <a:off x="0" y="5952701"/>
            <a:ext cx="1759789" cy="9114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B4F27A-29D0-4E06-8345-1BA0843749D3}"/>
              </a:ext>
            </a:extLst>
          </p:cNvPr>
          <p:cNvSpPr txBox="1"/>
          <p:nvPr/>
        </p:nvSpPr>
        <p:spPr>
          <a:xfrm>
            <a:off x="1489764" y="841686"/>
            <a:ext cx="4992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2.2. Nitrogen system</a:t>
            </a:r>
          </a:p>
        </p:txBody>
      </p: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537A730-A953-4C02-93C3-B06D1A6760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804" y="1537195"/>
            <a:ext cx="4438596" cy="2711400"/>
          </a:xfrm>
          <a:prstGeom prst="rect">
            <a:avLst/>
          </a:prstGeom>
        </p:spPr>
      </p:pic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9ADA2996-85C5-4868-9A70-0E863641518A}"/>
              </a:ext>
            </a:extLst>
          </p:cNvPr>
          <p:cNvCxnSpPr>
            <a:cxnSpLocks/>
          </p:cNvCxnSpPr>
          <p:nvPr/>
        </p:nvCxnSpPr>
        <p:spPr>
          <a:xfrm flipH="1">
            <a:off x="2771776" y="1809750"/>
            <a:ext cx="324000" cy="3841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41893597-03C3-4EA9-B065-2E66FCACE2E1}"/>
              </a:ext>
            </a:extLst>
          </p:cNvPr>
          <p:cNvCxnSpPr>
            <a:cxnSpLocks/>
          </p:cNvCxnSpPr>
          <p:nvPr/>
        </p:nvCxnSpPr>
        <p:spPr>
          <a:xfrm>
            <a:off x="3095776" y="1809750"/>
            <a:ext cx="253849" cy="3841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613D6ED1-A2C1-4848-B044-1642419DBCB8}"/>
              </a:ext>
            </a:extLst>
          </p:cNvPr>
          <p:cNvCxnSpPr/>
          <p:nvPr/>
        </p:nvCxnSpPr>
        <p:spPr>
          <a:xfrm>
            <a:off x="3110063" y="1816100"/>
            <a:ext cx="22527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62E51A7-D972-4B08-997E-CC07D9EFDAE7}"/>
              </a:ext>
            </a:extLst>
          </p:cNvPr>
          <p:cNvSpPr txBox="1"/>
          <p:nvPr/>
        </p:nvSpPr>
        <p:spPr>
          <a:xfrm>
            <a:off x="3065446" y="149436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5914AFFE-08E2-4872-B665-E7376ADFB9DB}"/>
              </a:ext>
            </a:extLst>
          </p:cNvPr>
          <p:cNvCxnSpPr>
            <a:cxnSpLocks/>
          </p:cNvCxnSpPr>
          <p:nvPr/>
        </p:nvCxnSpPr>
        <p:spPr>
          <a:xfrm>
            <a:off x="4029253" y="1809749"/>
            <a:ext cx="253849" cy="3841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7F658C3-8D82-461D-BC2D-A94479B897EA}"/>
              </a:ext>
            </a:extLst>
          </p:cNvPr>
          <p:cNvSpPr txBox="1"/>
          <p:nvPr/>
        </p:nvSpPr>
        <p:spPr>
          <a:xfrm>
            <a:off x="3782908" y="149436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A7DE0D1E-0DF0-4DC3-88A9-5C843A61DD4C}"/>
              </a:ext>
            </a:extLst>
          </p:cNvPr>
          <p:cNvCxnSpPr>
            <a:cxnSpLocks/>
          </p:cNvCxnSpPr>
          <p:nvPr/>
        </p:nvCxnSpPr>
        <p:spPr>
          <a:xfrm flipH="1" flipV="1">
            <a:off x="3782908" y="1816100"/>
            <a:ext cx="246346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07AF4D32-E706-481B-ABD3-C2175FC828B7}"/>
              </a:ext>
            </a:extLst>
          </p:cNvPr>
          <p:cNvCxnSpPr>
            <a:cxnSpLocks/>
          </p:cNvCxnSpPr>
          <p:nvPr/>
        </p:nvCxnSpPr>
        <p:spPr>
          <a:xfrm flipH="1">
            <a:off x="4932399" y="1809750"/>
            <a:ext cx="324000" cy="3841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70FC6CB-98F8-47FA-A4FC-ED1C111F8237}"/>
              </a:ext>
            </a:extLst>
          </p:cNvPr>
          <p:cNvSpPr txBox="1"/>
          <p:nvPr/>
        </p:nvSpPr>
        <p:spPr>
          <a:xfrm>
            <a:off x="5226069" y="149436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A5F19D19-8746-4A10-B729-54FA7FC90967}"/>
              </a:ext>
            </a:extLst>
          </p:cNvPr>
          <p:cNvCxnSpPr/>
          <p:nvPr/>
        </p:nvCxnSpPr>
        <p:spPr>
          <a:xfrm>
            <a:off x="5256399" y="1816100"/>
            <a:ext cx="25434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B77B72D7-24A5-47A8-A0DE-1AF60754AD28}"/>
              </a:ext>
            </a:extLst>
          </p:cNvPr>
          <p:cNvCxnSpPr>
            <a:cxnSpLocks/>
          </p:cNvCxnSpPr>
          <p:nvPr/>
        </p:nvCxnSpPr>
        <p:spPr>
          <a:xfrm>
            <a:off x="3991418" y="2252688"/>
            <a:ext cx="329757" cy="4862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A141AFA-3419-4B11-B2B1-BE181DB2095E}"/>
              </a:ext>
            </a:extLst>
          </p:cNvPr>
          <p:cNvSpPr txBox="1"/>
          <p:nvPr/>
        </p:nvSpPr>
        <p:spPr>
          <a:xfrm>
            <a:off x="3745073" y="1937305"/>
            <a:ext cx="314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A773AF80-9CE1-4823-BAA6-4889DCA84F4F}"/>
              </a:ext>
            </a:extLst>
          </p:cNvPr>
          <p:cNvCxnSpPr>
            <a:cxnSpLocks/>
          </p:cNvCxnSpPr>
          <p:nvPr/>
        </p:nvCxnSpPr>
        <p:spPr>
          <a:xfrm flipH="1" flipV="1">
            <a:off x="3745073" y="2259039"/>
            <a:ext cx="246346" cy="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2D95B326-EC2C-4919-9941-12FB0B4CFD0B}"/>
              </a:ext>
            </a:extLst>
          </p:cNvPr>
          <p:cNvCxnSpPr>
            <a:cxnSpLocks/>
          </p:cNvCxnSpPr>
          <p:nvPr/>
        </p:nvCxnSpPr>
        <p:spPr>
          <a:xfrm flipH="1">
            <a:off x="4901142" y="2320761"/>
            <a:ext cx="355257" cy="4182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89EC016-34F4-44CA-9738-46513ACAF18A}"/>
              </a:ext>
            </a:extLst>
          </p:cNvPr>
          <p:cNvSpPr txBox="1"/>
          <p:nvPr/>
        </p:nvSpPr>
        <p:spPr>
          <a:xfrm>
            <a:off x="5226069" y="2005377"/>
            <a:ext cx="314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C82FB0DD-8A30-45B1-A144-2BD8BF051CCC}"/>
              </a:ext>
            </a:extLst>
          </p:cNvPr>
          <p:cNvCxnSpPr>
            <a:cxnSpLocks/>
          </p:cNvCxnSpPr>
          <p:nvPr/>
        </p:nvCxnSpPr>
        <p:spPr>
          <a:xfrm>
            <a:off x="5256399" y="2327111"/>
            <a:ext cx="25434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92495FA6-671F-4DDC-B587-3FE0803C5E74}"/>
              </a:ext>
            </a:extLst>
          </p:cNvPr>
          <p:cNvCxnSpPr>
            <a:cxnSpLocks/>
          </p:cNvCxnSpPr>
          <p:nvPr/>
        </p:nvCxnSpPr>
        <p:spPr>
          <a:xfrm flipH="1">
            <a:off x="5654049" y="2097617"/>
            <a:ext cx="324000" cy="3841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D73CCA7-0C90-4E98-8657-7BFAAF6290FF}"/>
              </a:ext>
            </a:extLst>
          </p:cNvPr>
          <p:cNvSpPr txBox="1"/>
          <p:nvPr/>
        </p:nvSpPr>
        <p:spPr>
          <a:xfrm>
            <a:off x="5947719" y="178223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754EE1FA-48A0-4E4E-ABA5-AC117CC08B4C}"/>
              </a:ext>
            </a:extLst>
          </p:cNvPr>
          <p:cNvCxnSpPr/>
          <p:nvPr/>
        </p:nvCxnSpPr>
        <p:spPr>
          <a:xfrm>
            <a:off x="5978049" y="2103967"/>
            <a:ext cx="25434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CBDE847C-0EF1-497F-BDDC-A2657C98B55C}"/>
              </a:ext>
            </a:extLst>
          </p:cNvPr>
          <p:cNvCxnSpPr>
            <a:cxnSpLocks/>
          </p:cNvCxnSpPr>
          <p:nvPr/>
        </p:nvCxnSpPr>
        <p:spPr>
          <a:xfrm flipH="1" flipV="1">
            <a:off x="4692873" y="3402388"/>
            <a:ext cx="269652" cy="2993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1F062F86-1CD7-4A43-B2A5-30DEE2E0BB4A}"/>
              </a:ext>
            </a:extLst>
          </p:cNvPr>
          <p:cNvSpPr txBox="1"/>
          <p:nvPr/>
        </p:nvSpPr>
        <p:spPr>
          <a:xfrm>
            <a:off x="4932399" y="3376159"/>
            <a:ext cx="314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465FF1EC-67B2-4225-99CF-C1012D912B54}"/>
              </a:ext>
            </a:extLst>
          </p:cNvPr>
          <p:cNvCxnSpPr>
            <a:cxnSpLocks/>
          </p:cNvCxnSpPr>
          <p:nvPr/>
        </p:nvCxnSpPr>
        <p:spPr>
          <a:xfrm>
            <a:off x="4962525" y="3698875"/>
            <a:ext cx="21907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34378EBB-EB4E-4FA2-81A4-0FBBD277F4DE}"/>
              </a:ext>
            </a:extLst>
          </p:cNvPr>
          <p:cNvSpPr txBox="1"/>
          <p:nvPr/>
        </p:nvSpPr>
        <p:spPr>
          <a:xfrm>
            <a:off x="1891030" y="4248595"/>
            <a:ext cx="4822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Cryogenic tanks platform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203EF03-FED4-4C4B-BAF7-BD4852CCD8B9}"/>
              </a:ext>
            </a:extLst>
          </p:cNvPr>
          <p:cNvSpPr txBox="1"/>
          <p:nvPr/>
        </p:nvSpPr>
        <p:spPr>
          <a:xfrm>
            <a:off x="1695505" y="4795632"/>
            <a:ext cx="53593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1 – Two storage tanks for LN</a:t>
            </a:r>
            <a:r>
              <a:rPr lang="en-US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, 2 – Storage tank for </a:t>
            </a:r>
            <a:r>
              <a:rPr lang="en-US" sz="2400" b="1" dirty="0" err="1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LAr</a:t>
            </a:r>
            <a:r>
              <a:rPr lang="en-US" sz="24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, 3 – Storage tank for LCO</a:t>
            </a:r>
            <a:r>
              <a:rPr lang="en-US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, 4 – Evaporator for </a:t>
            </a:r>
            <a:r>
              <a:rPr lang="en-US" sz="2400" b="1" dirty="0" err="1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LAr</a:t>
            </a:r>
            <a:r>
              <a:rPr lang="en-US" sz="24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, 5 – Evaporator for LCO</a:t>
            </a:r>
            <a:r>
              <a:rPr lang="en-US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, 6 – Storage bottles, 7 – Equipment</a:t>
            </a:r>
            <a:r>
              <a:rPr lang="ru-RU" sz="24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room.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DFA8424-E444-4DD6-9FE8-EB4D6D6B5BF7}"/>
              </a:ext>
            </a:extLst>
          </p:cNvPr>
          <p:cNvSpPr txBox="1"/>
          <p:nvPr/>
        </p:nvSpPr>
        <p:spPr>
          <a:xfrm>
            <a:off x="8362234" y="1504491"/>
            <a:ext cx="2386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Pipelines</a:t>
            </a:r>
          </a:p>
        </p:txBody>
      </p:sp>
      <p:cxnSp>
        <p:nvCxnSpPr>
          <p:cNvPr id="77" name="Прямая со стрелкой 76">
            <a:extLst>
              <a:ext uri="{FF2B5EF4-FFF2-40B4-BE49-F238E27FC236}">
                <a16:creationId xmlns:a16="http://schemas.microsoft.com/office/drawing/2014/main" id="{52BF9E73-32C8-4517-8173-3D715B43F1CF}"/>
              </a:ext>
            </a:extLst>
          </p:cNvPr>
          <p:cNvCxnSpPr/>
          <p:nvPr/>
        </p:nvCxnSpPr>
        <p:spPr>
          <a:xfrm flipH="1">
            <a:off x="8242300" y="2149842"/>
            <a:ext cx="630767" cy="3153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id="{97A53958-176E-4B88-9822-A2B3998CB422}"/>
              </a:ext>
            </a:extLst>
          </p:cNvPr>
          <p:cNvCxnSpPr>
            <a:cxnSpLocks/>
          </p:cNvCxnSpPr>
          <p:nvPr/>
        </p:nvCxnSpPr>
        <p:spPr>
          <a:xfrm>
            <a:off x="10037235" y="2146301"/>
            <a:ext cx="647698" cy="3355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9302C2D7-B316-4EA5-A5D7-A68159C1C8F5}"/>
              </a:ext>
            </a:extLst>
          </p:cNvPr>
          <p:cNvSpPr txBox="1"/>
          <p:nvPr/>
        </p:nvSpPr>
        <p:spPr>
          <a:xfrm>
            <a:off x="7062077" y="2419326"/>
            <a:ext cx="2230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Cryogenic line</a:t>
            </a:r>
          </a:p>
          <a:p>
            <a:pPr algn="just"/>
            <a:endParaRPr lang="en-US" sz="2400" b="1" dirty="0">
              <a:solidFill>
                <a:srgbClr val="1A63A0"/>
              </a:solidFill>
              <a:latin typeface="Roboto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LN</a:t>
            </a:r>
            <a:r>
              <a:rPr lang="en-US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 – 120 m (rigid tube) </a:t>
            </a:r>
          </a:p>
          <a:p>
            <a:pPr algn="just"/>
            <a:r>
              <a:rPr lang="en-US" sz="24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LN</a:t>
            </a:r>
            <a:r>
              <a:rPr lang="en-US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 – 40 m (flexible tube)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2195632-A73B-43E2-99F6-FCB7CA07FAB1}"/>
              </a:ext>
            </a:extLst>
          </p:cNvPr>
          <p:cNvSpPr txBox="1"/>
          <p:nvPr/>
        </p:nvSpPr>
        <p:spPr>
          <a:xfrm>
            <a:off x="9555333" y="2421443"/>
            <a:ext cx="22306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Warm line</a:t>
            </a:r>
          </a:p>
          <a:p>
            <a:pPr algn="just"/>
            <a:endParaRPr lang="en-US" sz="2400" b="1" dirty="0">
              <a:solidFill>
                <a:srgbClr val="1A63A0"/>
              </a:solidFill>
              <a:latin typeface="Roboto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err="1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Ar</a:t>
            </a:r>
            <a:r>
              <a:rPr lang="en-US" sz="24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 – 100 m (rigid tube) </a:t>
            </a:r>
          </a:p>
          <a:p>
            <a:pPr algn="just"/>
            <a:r>
              <a:rPr lang="en-US" sz="24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N</a:t>
            </a:r>
            <a:r>
              <a:rPr lang="en-US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 – 100 m (rigid tube)</a:t>
            </a:r>
          </a:p>
          <a:p>
            <a:pPr algn="just"/>
            <a:r>
              <a:rPr lang="en-US" sz="24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CO</a:t>
            </a:r>
            <a:r>
              <a:rPr lang="en-US" sz="16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 – 100 m (rigid tube)</a:t>
            </a:r>
          </a:p>
        </p:txBody>
      </p:sp>
    </p:spTree>
    <p:extLst>
      <p:ext uri="{BB962C8B-B14F-4D97-AF65-F5344CB8AC3E}">
        <p14:creationId xmlns:p14="http://schemas.microsoft.com/office/powerpoint/2010/main" val="666011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NICA_header_bl-wh.tif">
            <a:extLst>
              <a:ext uri="{FF2B5EF4-FFF2-40B4-BE49-F238E27FC236}">
                <a16:creationId xmlns:a16="http://schemas.microsoft.com/office/drawing/2014/main" id="{FDC0D9F5-906A-43C8-A197-0358AEEBFE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2701"/>
            <a:ext cx="91440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87409A-49ED-448F-A863-57EA25E4B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A400-B7DB-451C-A801-6944C7D25C5E}" type="slidenum">
              <a:rPr lang="ru-RU" smtClean="0"/>
              <a:t>6</a:t>
            </a:fld>
            <a:endParaRPr lang="ru-RU"/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6457FCE9-DAD6-43F6-9051-087E30DCF39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AEA400-B7DB-451C-A801-6944C7D25C5E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6D7339-BBCB-477A-94BE-39A3E0B6BB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35" t="22341" r="13030" b="35128"/>
          <a:stretch/>
        </p:blipFill>
        <p:spPr>
          <a:xfrm>
            <a:off x="0" y="5952701"/>
            <a:ext cx="1759789" cy="9114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2F6B07-27AC-4DF5-B4BE-781CE0245512}"/>
              </a:ext>
            </a:extLst>
          </p:cNvPr>
          <p:cNvSpPr txBox="1"/>
          <p:nvPr/>
        </p:nvSpPr>
        <p:spPr>
          <a:xfrm>
            <a:off x="1309934" y="851060"/>
            <a:ext cx="4992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2.3. Other systems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93EA5D-1E3F-42BA-9223-4584D0F894C2}"/>
              </a:ext>
            </a:extLst>
          </p:cNvPr>
          <p:cNvSpPr txBox="1"/>
          <p:nvPr/>
        </p:nvSpPr>
        <p:spPr>
          <a:xfrm>
            <a:off x="1479425" y="1396743"/>
            <a:ext cx="4822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- Vacuum system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808E43-6272-4DFB-8137-57A52DF86A4F}"/>
              </a:ext>
            </a:extLst>
          </p:cNvPr>
          <p:cNvSpPr txBox="1"/>
          <p:nvPr/>
        </p:nvSpPr>
        <p:spPr>
          <a:xfrm>
            <a:off x="7287558" y="1395467"/>
            <a:ext cx="4822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- Pneumatic system</a:t>
            </a:r>
          </a:p>
        </p:txBody>
      </p:sp>
      <p:pic>
        <p:nvPicPr>
          <p:cNvPr id="3" name="Рисунок 2" descr="Изображение выглядит как текст, внутренний, пол&#10;&#10;Автоматически созданное описание">
            <a:extLst>
              <a:ext uri="{FF2B5EF4-FFF2-40B4-BE49-F238E27FC236}">
                <a16:creationId xmlns:a16="http://schemas.microsoft.com/office/drawing/2014/main" id="{B2B7B7D7-51D4-4117-88FF-BCCD4B4194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513" y="1980242"/>
            <a:ext cx="3011631" cy="401550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ол, фрезерный станок&#10;&#10;Автоматически созданное описание">
            <a:extLst>
              <a:ext uri="{FF2B5EF4-FFF2-40B4-BE49-F238E27FC236}">
                <a16:creationId xmlns:a16="http://schemas.microsoft.com/office/drawing/2014/main" id="{42D3F9D8-4755-43A4-961A-E10421DFAA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2" b="9502"/>
          <a:stretch/>
        </p:blipFill>
        <p:spPr>
          <a:xfrm>
            <a:off x="3590306" y="2017931"/>
            <a:ext cx="2996917" cy="321811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внутренний, двигатель, загроможденный&#10;&#10;Автоматически созданное описание">
            <a:extLst>
              <a:ext uri="{FF2B5EF4-FFF2-40B4-BE49-F238E27FC236}">
                <a16:creationId xmlns:a16="http://schemas.microsoft.com/office/drawing/2014/main" id="{0E1115B3-5077-4229-91CF-343D056EB1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55" y="1984325"/>
            <a:ext cx="2160897" cy="28811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C759219-1E29-40F5-8576-2C12995C10DF}"/>
              </a:ext>
            </a:extLst>
          </p:cNvPr>
          <p:cNvSpPr txBox="1"/>
          <p:nvPr/>
        </p:nvSpPr>
        <p:spPr>
          <a:xfrm>
            <a:off x="972055" y="5121820"/>
            <a:ext cx="5680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Diffusion vapor pump and pumping station with two </a:t>
            </a:r>
            <a:r>
              <a:rPr lang="en-US" sz="2400" b="1" dirty="0" err="1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foreline</a:t>
            </a:r>
            <a:r>
              <a:rPr lang="en-US" sz="24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 pumps </a:t>
            </a:r>
          </a:p>
        </p:txBody>
      </p:sp>
    </p:spTree>
    <p:extLst>
      <p:ext uri="{BB962C8B-B14F-4D97-AF65-F5344CB8AC3E}">
        <p14:creationId xmlns:p14="http://schemas.microsoft.com/office/powerpoint/2010/main" val="373146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CC4816A-7DBC-4499-A704-E9D9DA7D0F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34" y="1890490"/>
            <a:ext cx="5311458" cy="4150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9" descr="NICA_header_bl-wh.tif">
            <a:extLst>
              <a:ext uri="{FF2B5EF4-FFF2-40B4-BE49-F238E27FC236}">
                <a16:creationId xmlns:a16="http://schemas.microsoft.com/office/drawing/2014/main" id="{FDC0D9F5-906A-43C8-A197-0358AEEBF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12701"/>
            <a:ext cx="91440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87409A-49ED-448F-A863-57EA25E4B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A400-B7DB-451C-A801-6944C7D25C5E}" type="slidenum">
              <a:rPr lang="ru-RU" smtClean="0"/>
              <a:t>7</a:t>
            </a:fld>
            <a:endParaRPr lang="ru-RU"/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6457FCE9-DAD6-43F6-9051-087E30DCF39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AEA400-B7DB-451C-A801-6944C7D25C5E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6D7339-BBCB-477A-94BE-39A3E0B6BB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035" t="22341" r="13030" b="35128"/>
          <a:stretch/>
        </p:blipFill>
        <p:spPr>
          <a:xfrm>
            <a:off x="0" y="5952701"/>
            <a:ext cx="1759789" cy="9114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2F6B07-27AC-4DF5-B4BE-781CE0245512}"/>
              </a:ext>
            </a:extLst>
          </p:cNvPr>
          <p:cNvSpPr txBox="1"/>
          <p:nvPr/>
        </p:nvSpPr>
        <p:spPr>
          <a:xfrm>
            <a:off x="1476375" y="833220"/>
            <a:ext cx="4992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2.3. Other systems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93EA5D-1E3F-42BA-9223-4584D0F894C2}"/>
              </a:ext>
            </a:extLst>
          </p:cNvPr>
          <p:cNvSpPr txBox="1"/>
          <p:nvPr/>
        </p:nvSpPr>
        <p:spPr>
          <a:xfrm>
            <a:off x="1404197" y="1458407"/>
            <a:ext cx="5601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- Cryogenic system control</a:t>
            </a:r>
          </a:p>
        </p:txBody>
      </p:sp>
    </p:spTree>
    <p:extLst>
      <p:ext uri="{BB962C8B-B14F-4D97-AF65-F5344CB8AC3E}">
        <p14:creationId xmlns:p14="http://schemas.microsoft.com/office/powerpoint/2010/main" val="2083821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NICA_header_bl-wh.tif">
            <a:extLst>
              <a:ext uri="{FF2B5EF4-FFF2-40B4-BE49-F238E27FC236}">
                <a16:creationId xmlns:a16="http://schemas.microsoft.com/office/drawing/2014/main" id="{FDC0D9F5-906A-43C8-A197-0358AEEBFE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2701"/>
            <a:ext cx="91440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87409A-49ED-448F-A863-57EA25E4B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A400-B7DB-451C-A801-6944C7D25C5E}" type="slidenum">
              <a:rPr lang="ru-RU" smtClean="0"/>
              <a:t>8</a:t>
            </a:fld>
            <a:endParaRPr lang="ru-RU"/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6457FCE9-DAD6-43F6-9051-087E30DCF39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AEA400-B7DB-451C-A801-6944C7D25C5E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C10106-4ACC-47AB-B662-2FF5B068023D}"/>
              </a:ext>
            </a:extLst>
          </p:cNvPr>
          <p:cNvSpPr txBox="1"/>
          <p:nvPr/>
        </p:nvSpPr>
        <p:spPr>
          <a:xfrm>
            <a:off x="1476375" y="833220"/>
            <a:ext cx="92000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3. Estimating the costs and power consumption of systems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FE22987-BCE7-4F66-9CF6-A2C8B83950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668098"/>
              </p:ext>
            </p:extLst>
          </p:nvPr>
        </p:nvGraphicFramePr>
        <p:xfrm>
          <a:off x="1427688" y="2114429"/>
          <a:ext cx="9358842" cy="41466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1005">
                  <a:extLst>
                    <a:ext uri="{9D8B030D-6E8A-4147-A177-3AD203B41FA5}">
                      <a16:colId xmlns:a16="http://schemas.microsoft.com/office/drawing/2014/main" val="1257142846"/>
                    </a:ext>
                  </a:extLst>
                </a:gridCol>
                <a:gridCol w="4945152">
                  <a:extLst>
                    <a:ext uri="{9D8B030D-6E8A-4147-A177-3AD203B41FA5}">
                      <a16:colId xmlns:a16="http://schemas.microsoft.com/office/drawing/2014/main" val="2313431278"/>
                    </a:ext>
                  </a:extLst>
                </a:gridCol>
                <a:gridCol w="1973680">
                  <a:extLst>
                    <a:ext uri="{9D8B030D-6E8A-4147-A177-3AD203B41FA5}">
                      <a16:colId xmlns:a16="http://schemas.microsoft.com/office/drawing/2014/main" val="4269596689"/>
                    </a:ext>
                  </a:extLst>
                </a:gridCol>
                <a:gridCol w="1789005">
                  <a:extLst>
                    <a:ext uri="{9D8B030D-6E8A-4147-A177-3AD203B41FA5}">
                      <a16:colId xmlns:a16="http://schemas.microsoft.com/office/drawing/2014/main" val="921296275"/>
                    </a:ext>
                  </a:extLst>
                </a:gridCol>
              </a:tblGrid>
              <a:tr h="6244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Name of system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Costs, к$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Power, kW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4928984"/>
                  </a:ext>
                </a:extLst>
              </a:tr>
              <a:tr h="5031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Cryogenic plant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3 330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5404904"/>
                  </a:ext>
                </a:extLst>
              </a:tr>
              <a:tr h="5031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Helium pipeline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500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4595549"/>
                  </a:ext>
                </a:extLst>
              </a:tr>
              <a:tr h="5031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Nitrogen system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1 500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8597784"/>
                  </a:ext>
                </a:extLst>
              </a:tr>
              <a:tr h="5031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Vacuum subsystem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500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14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453273"/>
                  </a:ext>
                </a:extLst>
              </a:tr>
              <a:tr h="5031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Pneumatic subsystem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50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5414596"/>
                  </a:ext>
                </a:extLst>
              </a:tr>
              <a:tr h="5031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Cryogenic system control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500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1545962"/>
                  </a:ext>
                </a:extLst>
              </a:tr>
              <a:tr h="5031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Total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6 380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23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1028118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6D7339-BBCB-477A-94BE-39A3E0B6BB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35" t="22341" r="13030" b="35128"/>
          <a:stretch/>
        </p:blipFill>
        <p:spPr>
          <a:xfrm>
            <a:off x="0" y="5952701"/>
            <a:ext cx="1759789" cy="91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68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9" descr="NICA_header_bl-wh.tif">
            <a:extLst>
              <a:ext uri="{FF2B5EF4-FFF2-40B4-BE49-F238E27FC236}">
                <a16:creationId xmlns:a16="http://schemas.microsoft.com/office/drawing/2014/main" id="{28A85C60-84D9-463D-A347-B759B6463E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2701"/>
            <a:ext cx="91440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A54268-D3C7-44DB-86C6-CA099CC75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A400-B7DB-451C-A801-6944C7D25C5E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F9E53919-1EAB-468F-B596-A6231722E8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456032"/>
              </p:ext>
            </p:extLst>
          </p:nvPr>
        </p:nvGraphicFramePr>
        <p:xfrm>
          <a:off x="728133" y="888735"/>
          <a:ext cx="10909296" cy="5305545"/>
        </p:xfrm>
        <a:graphic>
          <a:graphicData uri="http://schemas.openxmlformats.org/drawingml/2006/table">
            <a:tbl>
              <a:tblPr/>
              <a:tblGrid>
                <a:gridCol w="2239656">
                  <a:extLst>
                    <a:ext uri="{9D8B030D-6E8A-4147-A177-3AD203B41FA5}">
                      <a16:colId xmlns:a16="http://schemas.microsoft.com/office/drawing/2014/main" val="3788068656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811833941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1293061336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999748210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770787901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1517926098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618896727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349453081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422356167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3700635803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30755531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3439531070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4279664186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1653608053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1488188419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154405235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506401757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127064005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317844589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873534765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860164402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431555103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951029804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700019046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3683322030"/>
                    </a:ext>
                  </a:extLst>
                </a:gridCol>
              </a:tblGrid>
              <a:tr h="365245">
                <a:tc gridSpan="25"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Steps creation 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339786"/>
                  </a:ext>
                </a:extLst>
              </a:tr>
              <a:tr h="36524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123975"/>
                  </a:ext>
                </a:extLst>
              </a:tr>
              <a:tr h="365245">
                <a:tc v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19777"/>
                  </a:ext>
                </a:extLst>
              </a:tr>
              <a:tr h="365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Cryogenic plant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029253"/>
                  </a:ext>
                </a:extLst>
              </a:tr>
              <a:tr h="365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Helium pipeline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800211"/>
                  </a:ext>
                </a:extLst>
              </a:tr>
              <a:tr h="365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Nitrogen system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9756116"/>
                  </a:ext>
                </a:extLst>
              </a:tr>
              <a:tr h="365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system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356239"/>
                  </a:ext>
                </a:extLst>
              </a:tr>
              <a:tr h="365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Pneumatic system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84393"/>
                  </a:ext>
                </a:extLst>
              </a:tr>
              <a:tr h="365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Cryogenic system control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330846"/>
                  </a:ext>
                </a:extLst>
              </a:tr>
              <a:tr h="36524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104673"/>
                  </a:ext>
                </a:extLst>
              </a:tr>
              <a:tr h="36524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Technical task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Contract execution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Assembly &amp; Test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Commissioning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590803"/>
                  </a:ext>
                </a:extLst>
              </a:tr>
            </a:tbl>
          </a:graphicData>
        </a:graphic>
      </p:graphicFrame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DF884AB-7C67-4368-893A-EA58B66901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35" t="22341" r="13030" b="35128"/>
          <a:stretch/>
        </p:blipFill>
        <p:spPr>
          <a:xfrm>
            <a:off x="0" y="5952701"/>
            <a:ext cx="1759789" cy="91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465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14499</TotalTime>
  <Words>527</Words>
  <Application>Microsoft Office PowerPoint</Application>
  <PresentationFormat>Широкоэкранный</PresentationFormat>
  <Paragraphs>293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Roboto</vt:lpstr>
      <vt:lpstr>Times New Roman</vt:lpstr>
      <vt:lpstr>Тема Office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NIKIFOROV</cp:lastModifiedBy>
  <cp:revision>55</cp:revision>
  <dcterms:created xsi:type="dcterms:W3CDTF">2021-03-17T12:42:53Z</dcterms:created>
  <dcterms:modified xsi:type="dcterms:W3CDTF">2022-10-04T05:12:26Z</dcterms:modified>
</cp:coreProperties>
</file>