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93" r:id="rId2"/>
    <p:sldId id="392" r:id="rId3"/>
    <p:sldId id="408" r:id="rId4"/>
    <p:sldId id="298" r:id="rId5"/>
    <p:sldId id="383" r:id="rId6"/>
    <p:sldId id="385" r:id="rId7"/>
    <p:sldId id="415" r:id="rId8"/>
    <p:sldId id="417" r:id="rId9"/>
    <p:sldId id="412" r:id="rId10"/>
    <p:sldId id="421" r:id="rId11"/>
    <p:sldId id="420"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79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24" autoAdjust="0"/>
    <p:restoredTop sz="63593" autoAdjust="0"/>
  </p:normalViewPr>
  <p:slideViewPr>
    <p:cSldViewPr snapToGrid="0" showGuides="1">
      <p:cViewPr varScale="1">
        <p:scale>
          <a:sx n="51" d="100"/>
          <a:sy n="51" d="100"/>
        </p:scale>
        <p:origin x="1164" y="44"/>
      </p:cViewPr>
      <p:guideLst>
        <p:guide orient="horz" pos="2137"/>
        <p:guide pos="3795"/>
      </p:guideLst>
    </p:cSldViewPr>
  </p:slideViewPr>
  <p:notesTextViewPr>
    <p:cViewPr>
      <p:scale>
        <a:sx n="200" d="100"/>
        <a:sy n="200" d="100"/>
      </p:scale>
      <p:origin x="0" y="0"/>
    </p:cViewPr>
  </p:notesTextViewPr>
  <p:notesViewPr>
    <p:cSldViewPr snapToGrid="0">
      <p:cViewPr varScale="1">
        <p:scale>
          <a:sx n="64" d="100"/>
          <a:sy n="64" d="100"/>
        </p:scale>
        <p:origin x="3115"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D3ACBA-B2F1-4894-B03B-C9C40A209645}" type="datetimeFigureOut">
              <a:rPr lang="ru-RU" smtClean="0"/>
              <a:t>04.10.2022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DA1275-5B1D-4750-AFC1-84E91D50F5D0}" type="slidenum">
              <a:rPr lang="ru-RU" smtClean="0"/>
              <a:t>‹#›</a:t>
            </a:fld>
            <a:endParaRPr lang="ru-RU"/>
          </a:p>
        </p:txBody>
      </p:sp>
    </p:spTree>
    <p:extLst>
      <p:ext uri="{BB962C8B-B14F-4D97-AF65-F5344CB8AC3E}">
        <p14:creationId xmlns:p14="http://schemas.microsoft.com/office/powerpoint/2010/main" val="2357556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mn-cs"/>
              </a:rPr>
              <a:t>Good </a:t>
            </a:r>
            <a:r>
              <a:rPr lang="en-US" dirty="0" err="1" smtClean="0">
                <a:cs typeface="+mn-cs"/>
              </a:rPr>
              <a:t>moning</a:t>
            </a:r>
            <a:r>
              <a:rPr lang="en-US" dirty="0" smtClean="0">
                <a:cs typeface="+mn-cs"/>
              </a:rPr>
              <a:t>. I want to told</a:t>
            </a:r>
            <a:r>
              <a:rPr lang="en-US" baseline="0" dirty="0" smtClean="0">
                <a:cs typeface="+mn-cs"/>
              </a:rPr>
              <a:t> about straw tracker in the different experiment.</a:t>
            </a:r>
            <a:endParaRPr lang="ru-RU" baseline="0" dirty="0" smtClean="0">
              <a:cs typeface="+mn-cs"/>
            </a:endParaRPr>
          </a:p>
        </p:txBody>
      </p:sp>
      <p:sp>
        <p:nvSpPr>
          <p:cNvPr id="4" name="Номер слайда 3"/>
          <p:cNvSpPr>
            <a:spLocks noGrp="1"/>
          </p:cNvSpPr>
          <p:nvPr>
            <p:ph type="sldNum" sz="quarter" idx="10"/>
          </p:nvPr>
        </p:nvSpPr>
        <p:spPr/>
        <p:txBody>
          <a:bodyPr/>
          <a:lstStyle/>
          <a:p>
            <a:fld id="{FAF49A34-E7B7-49C6-8AC3-7E86FE7D1789}" type="slidenum">
              <a:rPr lang="ru-RU" smtClean="0"/>
              <a:t>1</a:t>
            </a:fld>
            <a:endParaRPr lang="ru-RU"/>
          </a:p>
        </p:txBody>
      </p:sp>
    </p:spTree>
    <p:extLst>
      <p:ext uri="{BB962C8B-B14F-4D97-AF65-F5344CB8AC3E}">
        <p14:creationId xmlns:p14="http://schemas.microsoft.com/office/powerpoint/2010/main" val="1712143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Principle of a straw position measurement. A ionizing particle passes at the distance </a:t>
            </a:r>
            <a:r>
              <a:rPr lang="en-US" sz="1200" dirty="0" smtClean="0">
                <a:solidFill>
                  <a:srgbClr val="FF0000"/>
                </a:solidFill>
                <a:latin typeface="Times New Roman" panose="02020603050405020304" pitchFamily="18" charset="0"/>
                <a:cs typeface="Times New Roman" panose="02020603050405020304" pitchFamily="18" charset="0"/>
              </a:rPr>
              <a:t>r</a:t>
            </a:r>
            <a:r>
              <a:rPr lang="en-US" sz="1200" dirty="0" smtClean="0">
                <a:latin typeface="Times New Roman" panose="02020603050405020304" pitchFamily="18" charset="0"/>
                <a:cs typeface="Times New Roman" panose="02020603050405020304" pitchFamily="18" charset="0"/>
              </a:rPr>
              <a:t> from anode wire, creating ionization clusters along its path. The primary electrons will drift to the anode wire. Measuring the drift time first came an electron we get the distance which flew from the anode a charged particle.</a:t>
            </a:r>
            <a:endParaRPr lang="ru-RU" dirty="0"/>
          </a:p>
        </p:txBody>
      </p:sp>
      <p:sp>
        <p:nvSpPr>
          <p:cNvPr id="4" name="Номер слайда 3"/>
          <p:cNvSpPr>
            <a:spLocks noGrp="1"/>
          </p:cNvSpPr>
          <p:nvPr>
            <p:ph type="sldNum" sz="quarter" idx="10"/>
          </p:nvPr>
        </p:nvSpPr>
        <p:spPr/>
        <p:txBody>
          <a:bodyPr/>
          <a:lstStyle/>
          <a:p>
            <a:fld id="{FAF49A34-E7B7-49C6-8AC3-7E86FE7D1789}" type="slidenum">
              <a:rPr lang="ru-RU" smtClean="0"/>
              <a:t>2</a:t>
            </a:fld>
            <a:endParaRPr lang="ru-RU" dirty="0"/>
          </a:p>
        </p:txBody>
      </p:sp>
    </p:spTree>
    <p:extLst>
      <p:ext uri="{BB962C8B-B14F-4D97-AF65-F5344CB8AC3E}">
        <p14:creationId xmlns:p14="http://schemas.microsoft.com/office/powerpoint/2010/main" val="3040390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000" dirty="0" smtClean="0"/>
              <a:t>The</a:t>
            </a:r>
            <a:r>
              <a:rPr lang="en-US" sz="1000" baseline="0" dirty="0" smtClean="0"/>
              <a:t> most</a:t>
            </a:r>
            <a:r>
              <a:rPr lang="en-US" sz="1000" dirty="0" smtClean="0"/>
              <a:t> popular two ways to manufacture straw</a:t>
            </a:r>
            <a:r>
              <a:rPr lang="ru-RU" sz="1000" baseline="0" dirty="0" smtClean="0"/>
              <a:t>. </a:t>
            </a:r>
            <a:r>
              <a:rPr lang="en-US" sz="1000" baseline="0" dirty="0" smtClean="0"/>
              <a:t>Wilding and ultrasonic welding. Two films revolve and stick together among themselves. This method has several </a:t>
            </a:r>
            <a:r>
              <a:rPr lang="en-US" sz="1000" baseline="0" dirty="0" err="1" smtClean="0"/>
              <a:t>drawbaks</a:t>
            </a:r>
            <a:r>
              <a:rPr lang="en-US" sz="1000" baseline="0" dirty="0" smtClean="0"/>
              <a:t>. One of which is elongation straw and falling tension. The advantage is a large overpressure limit. It is possible manufacture small radius straw-2mm.</a:t>
            </a:r>
          </a:p>
          <a:p>
            <a:r>
              <a:rPr lang="en-US" sz="1000" baseline="0" dirty="0" smtClean="0"/>
              <a:t> Another method are ultrasonic welding and produced about 15km straw tubes in the NA62</a:t>
            </a:r>
            <a:r>
              <a:rPr lang="en-US" sz="3600" baseline="0" dirty="0" smtClean="0"/>
              <a:t>.</a:t>
            </a:r>
            <a:endParaRPr lang="ru-RU" sz="3600" dirty="0" smtClean="0"/>
          </a:p>
          <a:p>
            <a:endParaRPr lang="ru-RU" sz="4800" dirty="0"/>
          </a:p>
        </p:txBody>
      </p:sp>
      <p:sp>
        <p:nvSpPr>
          <p:cNvPr id="4" name="Номер слайда 3"/>
          <p:cNvSpPr>
            <a:spLocks noGrp="1"/>
          </p:cNvSpPr>
          <p:nvPr>
            <p:ph type="sldNum" sz="quarter" idx="10"/>
          </p:nvPr>
        </p:nvSpPr>
        <p:spPr/>
        <p:txBody>
          <a:bodyPr/>
          <a:lstStyle/>
          <a:p>
            <a:fld id="{FAF49A34-E7B7-49C6-8AC3-7E86FE7D1789}" type="slidenum">
              <a:rPr lang="ru-RU" smtClean="0"/>
              <a:t>4</a:t>
            </a:fld>
            <a:endParaRPr lang="ru-RU"/>
          </a:p>
        </p:txBody>
      </p:sp>
    </p:spTree>
    <p:extLst>
      <p:ext uri="{BB962C8B-B14F-4D97-AF65-F5344CB8AC3E}">
        <p14:creationId xmlns:p14="http://schemas.microsoft.com/office/powerpoint/2010/main" val="3943303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in this experiment, we made about 8000 straws.</a:t>
            </a:r>
            <a:r>
              <a:rPr lang="en-US" baseline="0" dirty="0" smtClean="0"/>
              <a:t> </a:t>
            </a:r>
          </a:p>
          <a:p>
            <a:r>
              <a:rPr lang="en-US" baseline="0" dirty="0" smtClean="0"/>
              <a:t>the detector showed high reliability</a:t>
            </a:r>
            <a:endParaRPr lang="ru-RU" baseline="0" dirty="0" smtClean="0"/>
          </a:p>
          <a:p>
            <a:r>
              <a:rPr lang="en-US" dirty="0" smtClean="0"/>
              <a:t>Out of 8 thousand channels, only 1 channel failed in 5 years</a:t>
            </a:r>
            <a:endParaRPr lang="ru-RU" dirty="0"/>
          </a:p>
        </p:txBody>
      </p:sp>
      <p:sp>
        <p:nvSpPr>
          <p:cNvPr id="4" name="Номер слайда 3"/>
          <p:cNvSpPr>
            <a:spLocks noGrp="1"/>
          </p:cNvSpPr>
          <p:nvPr>
            <p:ph type="sldNum" sz="quarter" idx="10"/>
          </p:nvPr>
        </p:nvSpPr>
        <p:spPr/>
        <p:txBody>
          <a:bodyPr/>
          <a:lstStyle/>
          <a:p>
            <a:fld id="{9ADA1275-5B1D-4750-AFC1-84E91D50F5D0}" type="slidenum">
              <a:rPr lang="ru-RU" smtClean="0"/>
              <a:t>5</a:t>
            </a:fld>
            <a:endParaRPr lang="ru-RU"/>
          </a:p>
        </p:txBody>
      </p:sp>
    </p:spTree>
    <p:extLst>
      <p:ext uri="{BB962C8B-B14F-4D97-AF65-F5344CB8AC3E}">
        <p14:creationId xmlns:p14="http://schemas.microsoft.com/office/powerpoint/2010/main" val="1013454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 next experiment is panda</a:t>
            </a:r>
          </a:p>
          <a:p>
            <a:r>
              <a:rPr lang="en-US" dirty="0" smtClean="0"/>
              <a:t>the idea of the design seems very original to us</a:t>
            </a:r>
            <a:endParaRPr lang="ru-RU" dirty="0"/>
          </a:p>
        </p:txBody>
      </p:sp>
      <p:sp>
        <p:nvSpPr>
          <p:cNvPr id="4" name="Номер слайда 3"/>
          <p:cNvSpPr>
            <a:spLocks noGrp="1"/>
          </p:cNvSpPr>
          <p:nvPr>
            <p:ph type="sldNum" sz="quarter" idx="10"/>
          </p:nvPr>
        </p:nvSpPr>
        <p:spPr/>
        <p:txBody>
          <a:bodyPr/>
          <a:lstStyle/>
          <a:p>
            <a:fld id="{9ADA1275-5B1D-4750-AFC1-84E91D50F5D0}" type="slidenum">
              <a:rPr lang="ru-RU" smtClean="0"/>
              <a:t>6</a:t>
            </a:fld>
            <a:endParaRPr lang="ru-RU"/>
          </a:p>
        </p:txBody>
      </p:sp>
    </p:spTree>
    <p:extLst>
      <p:ext uri="{BB962C8B-B14F-4D97-AF65-F5344CB8AC3E}">
        <p14:creationId xmlns:p14="http://schemas.microsoft.com/office/powerpoint/2010/main" val="1515042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B4F4B80-22DD-4F21-AE31-867455F90287}" type="slidenum">
              <a:t>10</a:t>
            </a:fld>
            <a:endParaRPr lang="en-US"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lide Image Placeholder 1"/>
          <p:cNvSpPr>
            <a:spLocks noGrp="1" noRot="1" noChangeAspect="1"/>
          </p:cNvSpPr>
          <p:nvPr>
            <p:ph type="sldImg"/>
          </p:nvPr>
        </p:nvSpPr>
        <p:spPr>
          <a:xfrm>
            <a:off x="217488" y="812800"/>
            <a:ext cx="7124700" cy="4008438"/>
          </a:xfrm>
          <a:solidFill>
            <a:srgbClr val="729FCF"/>
          </a:solidFill>
          <a:ln w="25402">
            <a:solidFill>
              <a:srgbClr val="3465A4"/>
            </a:solidFill>
            <a:prstDash val="solid"/>
          </a:ln>
        </p:spPr>
      </p:sp>
      <p:sp>
        <p:nvSpPr>
          <p:cNvPr id="4" name="Notes Placeholder 2"/>
          <p:cNvSpPr txBox="1">
            <a:spLocks noGrp="1"/>
          </p:cNvSpPr>
          <p:nvPr>
            <p:ph type="body" sz="quarter" idx="1"/>
          </p:nvPr>
        </p:nvSpPr>
        <p:spPr/>
        <p:txBody>
          <a:bodyPr/>
          <a:lstStyle/>
          <a:p>
            <a:endParaRPr lang="ru-RU"/>
          </a:p>
        </p:txBody>
      </p:sp>
    </p:spTree>
    <p:extLst>
      <p:ext uri="{BB962C8B-B14F-4D97-AF65-F5344CB8AC3E}">
        <p14:creationId xmlns:p14="http://schemas.microsoft.com/office/powerpoint/2010/main" val="3622295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1E0B7AD-39B9-40D2-8923-32C8E16CF2C1}" type="datetimeFigureOut">
              <a:rPr lang="ru-RU" smtClean="0"/>
              <a:t>04.10.2022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19359C-48D3-4B2D-ADD9-AA02DEDC9641}" type="slidenum">
              <a:rPr lang="ru-RU" smtClean="0"/>
              <a:t>‹#›</a:t>
            </a:fld>
            <a:endParaRPr lang="ru-RU"/>
          </a:p>
        </p:txBody>
      </p:sp>
    </p:spTree>
    <p:extLst>
      <p:ext uri="{BB962C8B-B14F-4D97-AF65-F5344CB8AC3E}">
        <p14:creationId xmlns:p14="http://schemas.microsoft.com/office/powerpoint/2010/main" val="566873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E0B7AD-39B9-40D2-8923-32C8E16CF2C1}" type="datetimeFigureOut">
              <a:rPr lang="ru-RU" smtClean="0"/>
              <a:t>04.10.2022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19359C-48D3-4B2D-ADD9-AA02DEDC9641}" type="slidenum">
              <a:rPr lang="ru-RU" smtClean="0"/>
              <a:t>‹#›</a:t>
            </a:fld>
            <a:endParaRPr lang="ru-RU"/>
          </a:p>
        </p:txBody>
      </p:sp>
    </p:spTree>
    <p:extLst>
      <p:ext uri="{BB962C8B-B14F-4D97-AF65-F5344CB8AC3E}">
        <p14:creationId xmlns:p14="http://schemas.microsoft.com/office/powerpoint/2010/main" val="1799951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E0B7AD-39B9-40D2-8923-32C8E16CF2C1}" type="datetimeFigureOut">
              <a:rPr lang="ru-RU" smtClean="0"/>
              <a:t>04.10.2022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19359C-48D3-4B2D-ADD9-AA02DEDC9641}" type="slidenum">
              <a:rPr lang="ru-RU" smtClean="0"/>
              <a:t>‹#›</a:t>
            </a:fld>
            <a:endParaRPr lang="ru-RU"/>
          </a:p>
        </p:txBody>
      </p:sp>
    </p:spTree>
    <p:extLst>
      <p:ext uri="{BB962C8B-B14F-4D97-AF65-F5344CB8AC3E}">
        <p14:creationId xmlns:p14="http://schemas.microsoft.com/office/powerpoint/2010/main" val="3018165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e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342900" indent="-342900">
              <a:buFont typeface="Arial" panose="020B0604020202020204" pitchFamily="34" charset="0"/>
              <a:buChar char="•"/>
              <a:defRPr>
                <a:solidFill>
                  <a:schemeClr val="tx2">
                    <a:lumMod val="50000"/>
                  </a:schemeClr>
                </a:solidFill>
              </a:defRPr>
            </a:lvl1pPr>
            <a:lvl2pPr marL="628650" indent="-261938">
              <a:buFont typeface="Arial" panose="020B0604020202020204" pitchFamily="34" charset="0"/>
              <a:buChar char="•"/>
              <a:tabLst/>
              <a:defRPr sz="1800">
                <a:solidFill>
                  <a:schemeClr val="tx2">
                    <a:lumMod val="50000"/>
                  </a:schemeClr>
                </a:solidFill>
              </a:defRPr>
            </a:lvl2pPr>
            <a:lvl3pPr marL="889000" indent="-260350">
              <a:buSzPct val="100000"/>
              <a:buFont typeface="Arial" panose="020B0604020202020204" pitchFamily="34" charset="0"/>
              <a:buChar char="•"/>
              <a:tabLst/>
              <a:defRPr sz="1800">
                <a:solidFill>
                  <a:schemeClr val="tx2">
                    <a:lumMod val="50000"/>
                  </a:schemeClr>
                </a:solidFill>
              </a:defRPr>
            </a:lvl3pPr>
            <a:lvl4pPr marL="1209675" indent="-269875">
              <a:buSzPct val="100000"/>
              <a:buFont typeface="Arial" panose="020B0604020202020204" pitchFamily="34" charset="0"/>
              <a:buChar char="•"/>
              <a:tabLst/>
              <a:defRPr sz="1600">
                <a:solidFill>
                  <a:schemeClr val="tx2">
                    <a:lumMod val="50000"/>
                  </a:schemeClr>
                </a:solidFill>
              </a:defRPr>
            </a:lvl4pPr>
            <a:lvl5pPr marL="2057400" indent="-228600">
              <a:buSzPct val="100000"/>
              <a:buFont typeface="Arial" charset="0"/>
              <a:buChar char="•"/>
              <a:defRPr>
                <a:solidFill>
                  <a:schemeClr val="tx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endParaRPr lang="en-US" dirty="0"/>
          </a:p>
        </p:txBody>
      </p:sp>
      <p:sp>
        <p:nvSpPr>
          <p:cNvPr id="7" name="Title 6">
            <a:extLst>
              <a:ext uri="{FF2B5EF4-FFF2-40B4-BE49-F238E27FC236}">
                <a16:creationId xmlns:a16="http://schemas.microsoft.com/office/drawing/2014/main" id="{2ED6D585-D452-F44C-919B-4BD50B663172}"/>
              </a:ext>
            </a:extLst>
          </p:cNvPr>
          <p:cNvSpPr>
            <a:spLocks noGrp="1"/>
          </p:cNvSpPr>
          <p:nvPr>
            <p:ph type="title"/>
          </p:nvPr>
        </p:nvSpPr>
        <p:spPr/>
        <p:txBody>
          <a:bodyPr/>
          <a:lstStyle/>
          <a:p>
            <a:r>
              <a:rPr lang="en-GB"/>
              <a:t>Click to edit Master title style</a:t>
            </a:r>
            <a:endParaRPr lang="en-US" dirty="0"/>
          </a:p>
        </p:txBody>
      </p:sp>
      <p:sp>
        <p:nvSpPr>
          <p:cNvPr id="11" name="Date Placeholder 10">
            <a:extLst>
              <a:ext uri="{FF2B5EF4-FFF2-40B4-BE49-F238E27FC236}">
                <a16:creationId xmlns:a16="http://schemas.microsoft.com/office/drawing/2014/main" id="{1B478EFE-6141-4244-92ED-79EEE9222B1A}"/>
              </a:ext>
            </a:extLst>
          </p:cNvPr>
          <p:cNvSpPr>
            <a:spLocks noGrp="1"/>
          </p:cNvSpPr>
          <p:nvPr>
            <p:ph type="dt" sz="half" idx="10"/>
          </p:nvPr>
        </p:nvSpPr>
        <p:spPr/>
        <p:txBody>
          <a:bodyPr/>
          <a:lstStyle/>
          <a:p>
            <a:r>
              <a:rPr lang="en-US"/>
              <a:t>29.04.2021</a:t>
            </a:r>
            <a:endParaRPr lang="en-US" dirty="0"/>
          </a:p>
        </p:txBody>
      </p:sp>
      <p:sp>
        <p:nvSpPr>
          <p:cNvPr id="12" name="Footer Placeholder 11">
            <a:extLst>
              <a:ext uri="{FF2B5EF4-FFF2-40B4-BE49-F238E27FC236}">
                <a16:creationId xmlns:a16="http://schemas.microsoft.com/office/drawing/2014/main" id="{8FF044A7-6055-B744-AD25-E9D675BBE602}"/>
              </a:ext>
            </a:extLst>
          </p:cNvPr>
          <p:cNvSpPr>
            <a:spLocks noGrp="1"/>
          </p:cNvSpPr>
          <p:nvPr>
            <p:ph type="ftr" sz="quarter" idx="11"/>
          </p:nvPr>
        </p:nvSpPr>
        <p:spPr/>
        <p:txBody>
          <a:bodyPr/>
          <a:lstStyle/>
          <a:p>
            <a:r>
              <a:rPr lang="en-US"/>
              <a:t>ECFA Detector R&amp;D Roadmap Symposium of Task Force 1 Gaseous Detectors | S. Levorato </a:t>
            </a:r>
            <a:endParaRPr lang="en-US" dirty="0"/>
          </a:p>
        </p:txBody>
      </p:sp>
      <p:sp>
        <p:nvSpPr>
          <p:cNvPr id="13" name="Slide Number Placeholder 12">
            <a:extLst>
              <a:ext uri="{FF2B5EF4-FFF2-40B4-BE49-F238E27FC236}">
                <a16:creationId xmlns:a16="http://schemas.microsoft.com/office/drawing/2014/main" id="{372E3875-F7E3-A247-8E75-A4EC4E79429B}"/>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1172070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E0B7AD-39B9-40D2-8923-32C8E16CF2C1}" type="datetimeFigureOut">
              <a:rPr lang="ru-RU" smtClean="0"/>
              <a:t>04.10.2022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19359C-48D3-4B2D-ADD9-AA02DEDC9641}" type="slidenum">
              <a:rPr lang="ru-RU" smtClean="0"/>
              <a:t>‹#›</a:t>
            </a:fld>
            <a:endParaRPr lang="ru-RU"/>
          </a:p>
        </p:txBody>
      </p:sp>
    </p:spTree>
    <p:extLst>
      <p:ext uri="{BB962C8B-B14F-4D97-AF65-F5344CB8AC3E}">
        <p14:creationId xmlns:p14="http://schemas.microsoft.com/office/powerpoint/2010/main" val="1775719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1E0B7AD-39B9-40D2-8923-32C8E16CF2C1}" type="datetimeFigureOut">
              <a:rPr lang="ru-RU" smtClean="0"/>
              <a:t>04.10.2022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19359C-48D3-4B2D-ADD9-AA02DEDC9641}" type="slidenum">
              <a:rPr lang="ru-RU" smtClean="0"/>
              <a:t>‹#›</a:t>
            </a:fld>
            <a:endParaRPr lang="ru-RU"/>
          </a:p>
        </p:txBody>
      </p:sp>
    </p:spTree>
    <p:extLst>
      <p:ext uri="{BB962C8B-B14F-4D97-AF65-F5344CB8AC3E}">
        <p14:creationId xmlns:p14="http://schemas.microsoft.com/office/powerpoint/2010/main" val="1018696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1E0B7AD-39B9-40D2-8923-32C8E16CF2C1}" type="datetimeFigureOut">
              <a:rPr lang="ru-RU" smtClean="0"/>
              <a:t>04.10.2022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19359C-48D3-4B2D-ADD9-AA02DEDC9641}" type="slidenum">
              <a:rPr lang="ru-RU" smtClean="0"/>
              <a:t>‹#›</a:t>
            </a:fld>
            <a:endParaRPr lang="ru-RU"/>
          </a:p>
        </p:txBody>
      </p:sp>
    </p:spTree>
    <p:extLst>
      <p:ext uri="{BB962C8B-B14F-4D97-AF65-F5344CB8AC3E}">
        <p14:creationId xmlns:p14="http://schemas.microsoft.com/office/powerpoint/2010/main" val="180403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1E0B7AD-39B9-40D2-8923-32C8E16CF2C1}" type="datetimeFigureOut">
              <a:rPr lang="ru-RU" smtClean="0"/>
              <a:t>04.10.2022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019359C-48D3-4B2D-ADD9-AA02DEDC9641}" type="slidenum">
              <a:rPr lang="ru-RU" smtClean="0"/>
              <a:t>‹#›</a:t>
            </a:fld>
            <a:endParaRPr lang="ru-RU"/>
          </a:p>
        </p:txBody>
      </p:sp>
    </p:spTree>
    <p:extLst>
      <p:ext uri="{BB962C8B-B14F-4D97-AF65-F5344CB8AC3E}">
        <p14:creationId xmlns:p14="http://schemas.microsoft.com/office/powerpoint/2010/main" val="4200682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1E0B7AD-39B9-40D2-8923-32C8E16CF2C1}" type="datetimeFigureOut">
              <a:rPr lang="ru-RU" smtClean="0"/>
              <a:t>04.10.2022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019359C-48D3-4B2D-ADD9-AA02DEDC9641}" type="slidenum">
              <a:rPr lang="ru-RU" smtClean="0"/>
              <a:t>‹#›</a:t>
            </a:fld>
            <a:endParaRPr lang="ru-RU"/>
          </a:p>
        </p:txBody>
      </p:sp>
    </p:spTree>
    <p:extLst>
      <p:ext uri="{BB962C8B-B14F-4D97-AF65-F5344CB8AC3E}">
        <p14:creationId xmlns:p14="http://schemas.microsoft.com/office/powerpoint/2010/main" val="4146471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1E0B7AD-39B9-40D2-8923-32C8E16CF2C1}" type="datetimeFigureOut">
              <a:rPr lang="ru-RU" smtClean="0"/>
              <a:t>04.10.2022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019359C-48D3-4B2D-ADD9-AA02DEDC9641}" type="slidenum">
              <a:rPr lang="ru-RU" smtClean="0"/>
              <a:t>‹#›</a:t>
            </a:fld>
            <a:endParaRPr lang="ru-RU"/>
          </a:p>
        </p:txBody>
      </p:sp>
    </p:spTree>
    <p:extLst>
      <p:ext uri="{BB962C8B-B14F-4D97-AF65-F5344CB8AC3E}">
        <p14:creationId xmlns:p14="http://schemas.microsoft.com/office/powerpoint/2010/main" val="1251422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1E0B7AD-39B9-40D2-8923-32C8E16CF2C1}" type="datetimeFigureOut">
              <a:rPr lang="ru-RU" smtClean="0"/>
              <a:t>04.10.2022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19359C-48D3-4B2D-ADD9-AA02DEDC9641}" type="slidenum">
              <a:rPr lang="ru-RU" smtClean="0"/>
              <a:t>‹#›</a:t>
            </a:fld>
            <a:endParaRPr lang="ru-RU"/>
          </a:p>
        </p:txBody>
      </p:sp>
    </p:spTree>
    <p:extLst>
      <p:ext uri="{BB962C8B-B14F-4D97-AF65-F5344CB8AC3E}">
        <p14:creationId xmlns:p14="http://schemas.microsoft.com/office/powerpoint/2010/main" val="752159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1E0B7AD-39B9-40D2-8923-32C8E16CF2C1}" type="datetimeFigureOut">
              <a:rPr lang="ru-RU" smtClean="0"/>
              <a:t>04.10.2022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19359C-48D3-4B2D-ADD9-AA02DEDC9641}" type="slidenum">
              <a:rPr lang="ru-RU" smtClean="0"/>
              <a:t>‹#›</a:t>
            </a:fld>
            <a:endParaRPr lang="ru-RU"/>
          </a:p>
        </p:txBody>
      </p:sp>
    </p:spTree>
    <p:extLst>
      <p:ext uri="{BB962C8B-B14F-4D97-AF65-F5344CB8AC3E}">
        <p14:creationId xmlns:p14="http://schemas.microsoft.com/office/powerpoint/2010/main" val="3496921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0B7AD-39B9-40D2-8923-32C8E16CF2C1}" type="datetimeFigureOut">
              <a:rPr lang="ru-RU" smtClean="0"/>
              <a:t>04.10.2022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19359C-48D3-4B2D-ADD9-AA02DEDC9641}" type="slidenum">
              <a:rPr lang="ru-RU" smtClean="0"/>
              <a:t>‹#›</a:t>
            </a:fld>
            <a:endParaRPr lang="ru-RU"/>
          </a:p>
        </p:txBody>
      </p:sp>
    </p:spTree>
    <p:extLst>
      <p:ext uri="{BB962C8B-B14F-4D97-AF65-F5344CB8AC3E}">
        <p14:creationId xmlns:p14="http://schemas.microsoft.com/office/powerpoint/2010/main" val="842562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14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s.cern.ch/record/1454199/files/NA62-straws_image.jpeg"/>
          <p:cNvPicPr>
            <a:picLocks noChangeAspect="1" noChangeArrowheads="1"/>
          </p:cNvPicPr>
          <p:nvPr/>
        </p:nvPicPr>
        <p:blipFill rotWithShape="1">
          <a:blip r:embed="rId3">
            <a:extLst>
              <a:ext uri="{28A0092B-C50C-407E-A947-70E740481C1C}">
                <a14:useLocalDpi xmlns:a14="http://schemas.microsoft.com/office/drawing/2010/main" val="0"/>
              </a:ext>
            </a:extLst>
          </a:blip>
          <a:srcRect l="19150" t="52734"/>
          <a:stretch/>
        </p:blipFill>
        <p:spPr bwMode="auto">
          <a:xfrm>
            <a:off x="1167353" y="1906621"/>
            <a:ext cx="9857294" cy="38177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43524" y="440135"/>
            <a:ext cx="5980941" cy="523220"/>
          </a:xfrm>
          <a:prstGeom prst="rect">
            <a:avLst/>
          </a:prstGeom>
          <a:noFill/>
        </p:spPr>
        <p:txBody>
          <a:bodyPr wrap="square" rtlCol="0">
            <a:spAutoFit/>
          </a:bodyPr>
          <a:lstStyle/>
          <a:p>
            <a:pPr algn="ctr"/>
            <a:r>
              <a:rPr lang="en-US" sz="2800" dirty="0"/>
              <a:t>Straw Tracker Barrel status report</a:t>
            </a:r>
            <a:endParaRPr lang="ru-RU" sz="2800" b="1" dirty="0">
              <a:latin typeface="+mj-lt"/>
            </a:endParaRPr>
          </a:p>
        </p:txBody>
      </p:sp>
    </p:spTree>
    <p:extLst>
      <p:ext uri="{BB962C8B-B14F-4D97-AF65-F5344CB8AC3E}">
        <p14:creationId xmlns:p14="http://schemas.microsoft.com/office/powerpoint/2010/main" val="1233230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0000000-0000-0000-0000-000000000000}"/>
              </a:ext>
            </a:extLst>
          </p:cNvPr>
          <p:cNvPicPr>
            <a:picLocks noChangeAspect="1"/>
          </p:cNvPicPr>
          <p:nvPr/>
        </p:nvPicPr>
        <p:blipFill>
          <a:blip r:embed="rId3"/>
          <a:srcRect/>
          <a:stretch>
            <a:fillRect/>
          </a:stretch>
        </p:blipFill>
        <p:spPr>
          <a:xfrm>
            <a:off x="47901" y="2602362"/>
            <a:ext cx="3808187" cy="2586077"/>
          </a:xfrm>
          <a:prstGeom prst="rect">
            <a:avLst/>
          </a:prstGeom>
          <a:noFill/>
          <a:ln cap="flat">
            <a:noFill/>
          </a:ln>
        </p:spPr>
      </p:pic>
      <p:sp>
        <p:nvSpPr>
          <p:cNvPr id="4" name="TextBox 2"/>
          <p:cNvSpPr txBox="1"/>
          <p:nvPr/>
        </p:nvSpPr>
        <p:spPr>
          <a:xfrm>
            <a:off x="291834" y="29591"/>
            <a:ext cx="9052645" cy="3317384"/>
          </a:xfrm>
          <a:prstGeom prst="rect">
            <a:avLst/>
          </a:prstGeom>
          <a:noFill/>
          <a:ln cap="flat">
            <a:noFill/>
          </a:ln>
        </p:spPr>
        <p:txBody>
          <a:bodyPr vert="horz" wrap="square" lIns="108851" tIns="54420" rIns="108851" bIns="54420" anchor="t" anchorCtr="0" compatLnSpc="0">
            <a:spAutoFit/>
          </a:bodyPr>
          <a:lstStyle/>
          <a:p>
            <a:pPr defTabSz="1105875" hangingPunct="0">
              <a:lnSpc>
                <a:spcPct val="150000"/>
              </a:lnSpc>
              <a:defRPr sz="1800" b="0" i="0" u="none" strike="noStrike" kern="0" cap="none" spc="0" baseline="0">
                <a:solidFill>
                  <a:srgbClr val="000000"/>
                </a:solidFill>
                <a:uFillTx/>
              </a:defRPr>
            </a:pPr>
            <a:r>
              <a:rPr lang="en-US" sz="2800" dirty="0" smtClean="0">
                <a:solidFill>
                  <a:srgbClr val="000000"/>
                </a:solidFill>
                <a:latin typeface="Arial" panose="020B0604020202020204" pitchFamily="34" charset="0"/>
                <a:ea typeface="Noto Sans CJK SC" pitchFamily="2"/>
                <a:cs typeface="Arial" panose="020B0604020202020204" pitchFamily="34" charset="0"/>
              </a:rPr>
              <a:t>				ROTATED </a:t>
            </a:r>
            <a:r>
              <a:rPr lang="en-US" sz="2800" dirty="0">
                <a:solidFill>
                  <a:srgbClr val="000000"/>
                </a:solidFill>
                <a:latin typeface="Arial" panose="020B0604020202020204" pitchFamily="34" charset="0"/>
                <a:ea typeface="Noto Sans CJK SC" pitchFamily="2"/>
                <a:cs typeface="Arial" panose="020B0604020202020204" pitchFamily="34" charset="0"/>
              </a:rPr>
              <a:t>SETUP</a:t>
            </a:r>
          </a:p>
          <a:p>
            <a:pPr defTabSz="1105875" hangingPunct="0">
              <a:lnSpc>
                <a:spcPct val="150000"/>
              </a:lnSpc>
              <a:buSzPct val="45000"/>
              <a:buFont typeface="StarSymbol"/>
              <a:buChar char="●"/>
              <a:defRPr sz="1800" b="0" i="0" u="none" strike="noStrike" kern="0" cap="none" spc="0" baseline="0">
                <a:solidFill>
                  <a:srgbClr val="000000"/>
                </a:solidFill>
                <a:uFillTx/>
              </a:defRPr>
            </a:pPr>
            <a:r>
              <a:rPr lang="en-US" sz="2400" b="1" dirty="0">
                <a:solidFill>
                  <a:srgbClr val="0000CD"/>
                </a:solidFill>
                <a:latin typeface="Cantarell" pitchFamily="18"/>
                <a:ea typeface="Noto Sans CJK SC" pitchFamily="2"/>
                <a:cs typeface="Lohit Devanagari" pitchFamily="2"/>
              </a:rPr>
              <a:t>Goal:</a:t>
            </a:r>
          </a:p>
          <a:p>
            <a:pPr marL="0" lvl="1" defTabSz="1105875" hangingPunct="0">
              <a:lnSpc>
                <a:spcPct val="150000"/>
              </a:lnSpc>
              <a:buSzPct val="45000"/>
              <a:buFont typeface="StarSymbol"/>
              <a:buChar char="●"/>
              <a:defRPr sz="1800" b="0" i="0" u="none" strike="noStrike" kern="0" cap="none" spc="0" baseline="0">
                <a:solidFill>
                  <a:srgbClr val="000000"/>
                </a:solidFill>
                <a:uFillTx/>
              </a:defRPr>
            </a:pPr>
            <a:r>
              <a:rPr lang="en-US" sz="2400" dirty="0">
                <a:solidFill>
                  <a:srgbClr val="000000"/>
                </a:solidFill>
                <a:latin typeface="Arial" panose="020B0604020202020204" pitchFamily="34" charset="0"/>
                <a:ea typeface="Noto Sans CJK SC" pitchFamily="2"/>
                <a:cs typeface="Arial" panose="020B0604020202020204" pitchFamily="34" charset="0"/>
              </a:rPr>
              <a:t>Minimalistic (self)tracking with 32 straws – possibility to get rough(?) coordinate information from straws themselves</a:t>
            </a:r>
          </a:p>
          <a:p>
            <a:pPr marL="0" lvl="1" defTabSz="1105875" hangingPunct="0">
              <a:lnSpc>
                <a:spcPct val="150000"/>
              </a:lnSpc>
              <a:buSzPct val="45000"/>
              <a:buFont typeface="StarSymbol"/>
              <a:buChar char="●"/>
              <a:defRPr sz="1800" b="0" i="0" u="none" strike="noStrike" kern="0" cap="none" spc="0" baseline="0">
                <a:solidFill>
                  <a:srgbClr val="000000"/>
                </a:solidFill>
                <a:uFillTx/>
              </a:defRPr>
            </a:pPr>
            <a:r>
              <a:rPr lang="en-US" sz="2400" dirty="0">
                <a:solidFill>
                  <a:srgbClr val="000000"/>
                </a:solidFill>
                <a:latin typeface="Arial" panose="020B0604020202020204" pitchFamily="34" charset="0"/>
                <a:ea typeface="Noto Sans CJK SC" pitchFamily="2"/>
                <a:cs typeface="Arial" panose="020B0604020202020204" pitchFamily="34" charset="0"/>
              </a:rPr>
              <a:t>Possibility to get rough R-T dependence</a:t>
            </a:r>
          </a:p>
          <a:p>
            <a:pPr marL="0" lvl="1" defTabSz="1105875" hangingPunct="0">
              <a:lnSpc>
                <a:spcPct val="150000"/>
              </a:lnSpc>
              <a:buSzPct val="45000"/>
              <a:buFont typeface="StarSymbol"/>
              <a:buChar char="●"/>
              <a:defRPr sz="1800" b="0" i="0" u="none" strike="noStrike" kern="0" cap="none" spc="0" baseline="0">
                <a:solidFill>
                  <a:srgbClr val="000000"/>
                </a:solidFill>
                <a:uFillTx/>
              </a:defRPr>
            </a:pPr>
            <a:endParaRPr lang="en-US" sz="2400" dirty="0">
              <a:solidFill>
                <a:srgbClr val="000000"/>
              </a:solidFill>
              <a:latin typeface="Cantarell" pitchFamily="18"/>
              <a:ea typeface="Noto Sans CJK SC" pitchFamily="2"/>
              <a:cs typeface="Lohit Devanagari" pitchFamily="2"/>
            </a:endParaRPr>
          </a:p>
        </p:txBody>
      </p:sp>
      <p:sp>
        <p:nvSpPr>
          <p:cNvPr id="24" name="TextBox 22"/>
          <p:cNvSpPr txBox="1"/>
          <p:nvPr/>
        </p:nvSpPr>
        <p:spPr>
          <a:xfrm>
            <a:off x="5219139" y="4863757"/>
            <a:ext cx="1027950" cy="752002"/>
          </a:xfrm>
          <a:prstGeom prst="rect">
            <a:avLst/>
          </a:prstGeom>
          <a:noFill/>
          <a:ln cap="flat">
            <a:noFill/>
          </a:ln>
        </p:spPr>
        <p:txBody>
          <a:bodyPr vert="horz" wrap="square" lIns="108851" tIns="54420" rIns="108851" bIns="54420" anchor="t" anchorCtr="1" compatLnSpc="0">
            <a:spAutoFit/>
          </a:bodyPr>
          <a:lstStyle/>
          <a:p>
            <a:pPr algn="ctr" defTabSz="1105875" hangingPunct="0">
              <a:defRPr sz="1800" b="0" i="0" u="none" strike="noStrike" kern="0" cap="none" spc="0" baseline="0">
                <a:solidFill>
                  <a:srgbClr val="000000"/>
                </a:solidFill>
                <a:uFillTx/>
              </a:defRPr>
            </a:pPr>
            <a:r>
              <a:rPr lang="en-US" sz="2177" dirty="0">
                <a:solidFill>
                  <a:srgbClr val="000000"/>
                </a:solidFill>
                <a:latin typeface="Liberation Sans" pitchFamily="18"/>
                <a:ea typeface="Noto Sans CJK SC" pitchFamily="2"/>
                <a:cs typeface="Lohit Devanagari" pitchFamily="2"/>
              </a:rPr>
              <a:t>2x32 straws</a:t>
            </a:r>
          </a:p>
        </p:txBody>
      </p:sp>
      <p:grpSp>
        <p:nvGrpSpPr>
          <p:cNvPr id="28" name="Группа 27"/>
          <p:cNvGrpSpPr/>
          <p:nvPr/>
        </p:nvGrpSpPr>
        <p:grpSpPr>
          <a:xfrm rot="5621494">
            <a:off x="4669221" y="2313270"/>
            <a:ext cx="1702007" cy="3096468"/>
            <a:chOff x="6233235" y="2470235"/>
            <a:chExt cx="1702007" cy="3096468"/>
          </a:xfrm>
        </p:grpSpPr>
        <p:sp>
          <p:nvSpPr>
            <p:cNvPr id="5" name="Freeform 3"/>
            <p:cNvSpPr/>
            <p:nvPr/>
          </p:nvSpPr>
          <p:spPr>
            <a:xfrm rot="5400000">
              <a:off x="7032249" y="2853750"/>
              <a:ext cx="400992" cy="401424"/>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19083" cap="flat">
              <a:solidFill>
                <a:srgbClr val="000000"/>
              </a:solidFill>
              <a:prstDash val="solid"/>
              <a:miter/>
            </a:ln>
          </p:spPr>
          <p:txBody>
            <a:bodyPr vert="horz" wrap="none" lIns="120164" tIns="65745" rIns="120164" bIns="65745" anchor="ctr" anchorCtr="0" compatLnSpc="0">
              <a:noAutofit/>
            </a:bodyPr>
            <a:lstStyle/>
            <a:p>
              <a:pPr defTabSz="1105875" hangingPunct="0">
                <a:defRPr sz="1800" b="0" i="0" u="none" strike="noStrike" kern="0" cap="none" spc="0" baseline="0">
                  <a:solidFill>
                    <a:srgbClr val="000000"/>
                  </a:solidFill>
                  <a:uFillTx/>
                </a:defRPr>
              </a:pPr>
              <a:endParaRPr lang="en-US" sz="2177">
                <a:solidFill>
                  <a:srgbClr val="000000"/>
                </a:solidFill>
                <a:latin typeface="Liberation Sans" pitchFamily="18"/>
                <a:ea typeface="Noto Sans CJK SC" pitchFamily="2"/>
                <a:cs typeface="Lohit Devanagari" pitchFamily="2"/>
              </a:endParaRPr>
            </a:p>
          </p:txBody>
        </p:sp>
        <p:sp>
          <p:nvSpPr>
            <p:cNvPr id="6" name="Freeform 4"/>
            <p:cNvSpPr/>
            <p:nvPr/>
          </p:nvSpPr>
          <p:spPr>
            <a:xfrm rot="5400000">
              <a:off x="6967140" y="3694689"/>
              <a:ext cx="401424" cy="401424"/>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19083" cap="flat">
              <a:solidFill>
                <a:srgbClr val="000000"/>
              </a:solidFill>
              <a:prstDash val="solid"/>
              <a:miter/>
            </a:ln>
          </p:spPr>
          <p:txBody>
            <a:bodyPr vert="horz" wrap="none" lIns="120164" tIns="65745" rIns="120164" bIns="65745" anchor="ctr" anchorCtr="0" compatLnSpc="0">
              <a:noAutofit/>
            </a:bodyPr>
            <a:lstStyle/>
            <a:p>
              <a:pPr defTabSz="1105875" hangingPunct="0">
                <a:defRPr sz="1800" b="0" i="0" u="none" strike="noStrike" kern="0" cap="none" spc="0" baseline="0">
                  <a:solidFill>
                    <a:srgbClr val="000000"/>
                  </a:solidFill>
                  <a:uFillTx/>
                </a:defRPr>
              </a:pPr>
              <a:endParaRPr lang="en-US" sz="2177">
                <a:solidFill>
                  <a:srgbClr val="000000"/>
                </a:solidFill>
                <a:latin typeface="Liberation Sans" pitchFamily="18"/>
                <a:ea typeface="Noto Sans CJK SC" pitchFamily="2"/>
                <a:cs typeface="Lohit Devanagari" pitchFamily="2"/>
              </a:endParaRPr>
            </a:p>
          </p:txBody>
        </p:sp>
        <p:sp>
          <p:nvSpPr>
            <p:cNvPr id="7" name="Freeform 5"/>
            <p:cNvSpPr/>
            <p:nvPr/>
          </p:nvSpPr>
          <p:spPr>
            <a:xfrm rot="5400000">
              <a:off x="6934926" y="4116152"/>
              <a:ext cx="401424" cy="401424"/>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19083" cap="flat">
              <a:solidFill>
                <a:srgbClr val="000000"/>
              </a:solidFill>
              <a:prstDash val="solid"/>
              <a:miter/>
            </a:ln>
          </p:spPr>
          <p:txBody>
            <a:bodyPr vert="horz" wrap="none" lIns="120164" tIns="65745" rIns="120164" bIns="65745" anchor="ctr" anchorCtr="0" compatLnSpc="0">
              <a:noAutofit/>
            </a:bodyPr>
            <a:lstStyle/>
            <a:p>
              <a:pPr defTabSz="1105875" hangingPunct="0">
                <a:defRPr sz="1800" b="0" i="0" u="none" strike="noStrike" kern="0" cap="none" spc="0" baseline="0">
                  <a:solidFill>
                    <a:srgbClr val="000000"/>
                  </a:solidFill>
                  <a:uFillTx/>
                </a:defRPr>
              </a:pPr>
              <a:endParaRPr lang="en-US" sz="2177">
                <a:solidFill>
                  <a:srgbClr val="000000"/>
                </a:solidFill>
                <a:latin typeface="Liberation Sans" pitchFamily="18"/>
                <a:ea typeface="Noto Sans CJK SC" pitchFamily="2"/>
                <a:cs typeface="Lohit Devanagari" pitchFamily="2"/>
              </a:endParaRPr>
            </a:p>
          </p:txBody>
        </p:sp>
        <p:sp>
          <p:nvSpPr>
            <p:cNvPr id="8" name="Freeform 6"/>
            <p:cNvSpPr/>
            <p:nvPr/>
          </p:nvSpPr>
          <p:spPr>
            <a:xfrm rot="5400000">
              <a:off x="6648004" y="3035086"/>
              <a:ext cx="401424" cy="401424"/>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19083" cap="flat">
              <a:solidFill>
                <a:srgbClr val="000000"/>
              </a:solidFill>
              <a:prstDash val="solid"/>
              <a:miter/>
            </a:ln>
          </p:spPr>
          <p:txBody>
            <a:bodyPr vert="horz" wrap="none" lIns="120164" tIns="65745" rIns="120164" bIns="65745" anchor="ctr" anchorCtr="0" compatLnSpc="0">
              <a:noAutofit/>
            </a:bodyPr>
            <a:lstStyle/>
            <a:p>
              <a:pPr defTabSz="1105875" hangingPunct="0">
                <a:defRPr sz="1800" b="0" i="0" u="none" strike="noStrike" kern="0" cap="none" spc="0" baseline="0">
                  <a:solidFill>
                    <a:srgbClr val="000000"/>
                  </a:solidFill>
                  <a:uFillTx/>
                </a:defRPr>
              </a:pPr>
              <a:endParaRPr lang="en-US" sz="2177">
                <a:solidFill>
                  <a:srgbClr val="000000"/>
                </a:solidFill>
                <a:latin typeface="Liberation Sans" pitchFamily="18"/>
                <a:ea typeface="Noto Sans CJK SC" pitchFamily="2"/>
                <a:cs typeface="Lohit Devanagari" pitchFamily="2"/>
              </a:endParaRPr>
            </a:p>
          </p:txBody>
        </p:sp>
        <p:sp>
          <p:nvSpPr>
            <p:cNvPr id="9" name="Freeform 7"/>
            <p:cNvSpPr/>
            <p:nvPr/>
          </p:nvSpPr>
          <p:spPr>
            <a:xfrm rot="5400000">
              <a:off x="6614259" y="3455460"/>
              <a:ext cx="401424" cy="400992"/>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19083" cap="flat">
              <a:solidFill>
                <a:srgbClr val="000000"/>
              </a:solidFill>
              <a:prstDash val="solid"/>
              <a:miter/>
            </a:ln>
          </p:spPr>
          <p:txBody>
            <a:bodyPr vert="horz" wrap="none" lIns="120164" tIns="65745" rIns="120164" bIns="65745" anchor="ctr" anchorCtr="0" compatLnSpc="0">
              <a:noAutofit/>
            </a:bodyPr>
            <a:lstStyle/>
            <a:p>
              <a:pPr defTabSz="1105875" hangingPunct="0">
                <a:defRPr sz="1800" b="0" i="0" u="none" strike="noStrike" kern="0" cap="none" spc="0" baseline="0">
                  <a:solidFill>
                    <a:srgbClr val="000000"/>
                  </a:solidFill>
                  <a:uFillTx/>
                </a:defRPr>
              </a:pPr>
              <a:endParaRPr lang="en-US" sz="2177">
                <a:solidFill>
                  <a:srgbClr val="000000"/>
                </a:solidFill>
                <a:latin typeface="Liberation Sans" pitchFamily="18"/>
                <a:ea typeface="Noto Sans CJK SC" pitchFamily="2"/>
                <a:cs typeface="Lohit Devanagari" pitchFamily="2"/>
              </a:endParaRPr>
            </a:p>
          </p:txBody>
        </p:sp>
        <p:sp>
          <p:nvSpPr>
            <p:cNvPr id="10" name="Freeform 8"/>
            <p:cNvSpPr/>
            <p:nvPr/>
          </p:nvSpPr>
          <p:spPr>
            <a:xfrm rot="5400000">
              <a:off x="6582476" y="3876479"/>
              <a:ext cx="401424" cy="400992"/>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19083" cap="flat">
              <a:solidFill>
                <a:srgbClr val="000000"/>
              </a:solidFill>
              <a:prstDash val="solid"/>
              <a:miter/>
            </a:ln>
          </p:spPr>
          <p:txBody>
            <a:bodyPr vert="horz" wrap="none" lIns="120164" tIns="65745" rIns="120164" bIns="65745" anchor="ctr" anchorCtr="0" compatLnSpc="0">
              <a:noAutofit/>
            </a:bodyPr>
            <a:lstStyle/>
            <a:p>
              <a:pPr defTabSz="1105875" hangingPunct="0">
                <a:defRPr sz="1800" b="0" i="0" u="none" strike="noStrike" kern="0" cap="none" spc="0" baseline="0">
                  <a:solidFill>
                    <a:srgbClr val="000000"/>
                  </a:solidFill>
                  <a:uFillTx/>
                </a:defRPr>
              </a:pPr>
              <a:endParaRPr lang="en-US" sz="2177">
                <a:solidFill>
                  <a:srgbClr val="000000"/>
                </a:solidFill>
                <a:latin typeface="Liberation Sans" pitchFamily="18"/>
                <a:ea typeface="Noto Sans CJK SC" pitchFamily="2"/>
                <a:cs typeface="Lohit Devanagari" pitchFamily="2"/>
              </a:endParaRPr>
            </a:p>
          </p:txBody>
        </p:sp>
        <p:sp>
          <p:nvSpPr>
            <p:cNvPr id="11" name="Freeform 9"/>
            <p:cNvSpPr/>
            <p:nvPr/>
          </p:nvSpPr>
          <p:spPr>
            <a:xfrm rot="5400000">
              <a:off x="6549603" y="4298577"/>
              <a:ext cx="401424" cy="401424"/>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19083" cap="flat">
              <a:solidFill>
                <a:srgbClr val="000000"/>
              </a:solidFill>
              <a:prstDash val="solid"/>
              <a:miter/>
            </a:ln>
          </p:spPr>
          <p:txBody>
            <a:bodyPr vert="horz" wrap="none" lIns="120164" tIns="65745" rIns="120164" bIns="65745" anchor="ctr" anchorCtr="0" compatLnSpc="0">
              <a:noAutofit/>
            </a:bodyPr>
            <a:lstStyle/>
            <a:p>
              <a:pPr defTabSz="1105875" hangingPunct="0">
                <a:defRPr sz="1800" b="0" i="0" u="none" strike="noStrike" kern="0" cap="none" spc="0" baseline="0">
                  <a:solidFill>
                    <a:srgbClr val="000000"/>
                  </a:solidFill>
                  <a:uFillTx/>
                </a:defRPr>
              </a:pPr>
              <a:endParaRPr lang="en-US" sz="2177">
                <a:solidFill>
                  <a:srgbClr val="000000"/>
                </a:solidFill>
                <a:latin typeface="Liberation Sans" pitchFamily="18"/>
                <a:ea typeface="Noto Sans CJK SC" pitchFamily="2"/>
                <a:cs typeface="Lohit Devanagari" pitchFamily="2"/>
              </a:endParaRPr>
            </a:p>
          </p:txBody>
        </p:sp>
        <p:sp>
          <p:nvSpPr>
            <p:cNvPr id="12" name="Straight Connector 10"/>
            <p:cNvSpPr/>
            <p:nvPr/>
          </p:nvSpPr>
          <p:spPr>
            <a:xfrm rot="21336587">
              <a:off x="6691512" y="2470235"/>
              <a:ext cx="15670" cy="3096468"/>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9083" cap="flat">
              <a:solidFill>
                <a:srgbClr val="FF69B4"/>
              </a:solidFill>
              <a:prstDash val="solid"/>
              <a:miter/>
              <a:tailEnd type="arrow"/>
            </a:ln>
          </p:spPr>
          <p:txBody>
            <a:bodyPr vert="horz" wrap="none" lIns="120164" tIns="65745" rIns="120164" bIns="65745" anchor="ctr" anchorCtr="0" compatLnSpc="0">
              <a:noAutofit/>
            </a:bodyPr>
            <a:lstStyle/>
            <a:p>
              <a:pPr defTabSz="1105875" hangingPunct="0">
                <a:defRPr sz="1800" b="0" i="0" u="none" strike="noStrike" kern="0" cap="none" spc="0" baseline="0">
                  <a:solidFill>
                    <a:srgbClr val="000000"/>
                  </a:solidFill>
                  <a:uFillTx/>
                </a:defRPr>
              </a:pPr>
              <a:endParaRPr lang="en-US" sz="2177">
                <a:solidFill>
                  <a:srgbClr val="000000"/>
                </a:solidFill>
                <a:latin typeface="Liberation Sans" pitchFamily="18"/>
                <a:ea typeface="Noto Sans CJK SC" pitchFamily="2"/>
                <a:cs typeface="Lohit Devanagari" pitchFamily="2"/>
              </a:endParaRPr>
            </a:p>
          </p:txBody>
        </p:sp>
        <p:sp>
          <p:nvSpPr>
            <p:cNvPr id="13" name="Straight Connector 11"/>
            <p:cNvSpPr/>
            <p:nvPr/>
          </p:nvSpPr>
          <p:spPr>
            <a:xfrm rot="21336587">
              <a:off x="6785555" y="2476328"/>
              <a:ext cx="0" cy="308253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9083" cap="flat">
              <a:solidFill>
                <a:srgbClr val="FF69B4"/>
              </a:solidFill>
              <a:prstDash val="solid"/>
              <a:miter/>
              <a:tailEnd type="arrow"/>
            </a:ln>
          </p:spPr>
          <p:txBody>
            <a:bodyPr vert="horz" wrap="none" lIns="120164" tIns="65745" rIns="120164" bIns="65745" anchor="ctr" anchorCtr="0" compatLnSpc="0">
              <a:noAutofit/>
            </a:bodyPr>
            <a:lstStyle/>
            <a:p>
              <a:pPr defTabSz="1105875" hangingPunct="0">
                <a:defRPr sz="1800" b="0" i="0" u="none" strike="noStrike" kern="0" cap="none" spc="0" baseline="0">
                  <a:solidFill>
                    <a:srgbClr val="000000"/>
                  </a:solidFill>
                  <a:uFillTx/>
                </a:defRPr>
              </a:pPr>
              <a:endParaRPr lang="en-US" sz="2177">
                <a:solidFill>
                  <a:srgbClr val="000000"/>
                </a:solidFill>
                <a:latin typeface="Liberation Sans" pitchFamily="18"/>
                <a:ea typeface="Noto Sans CJK SC" pitchFamily="2"/>
                <a:cs typeface="Lohit Devanagari" pitchFamily="2"/>
              </a:endParaRPr>
            </a:p>
          </p:txBody>
        </p:sp>
        <p:sp>
          <p:nvSpPr>
            <p:cNvPr id="14" name="Straight Connector 12"/>
            <p:cNvSpPr/>
            <p:nvPr/>
          </p:nvSpPr>
          <p:spPr>
            <a:xfrm rot="21336587">
              <a:off x="6863487" y="2476328"/>
              <a:ext cx="0" cy="308253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9083" cap="flat">
              <a:solidFill>
                <a:srgbClr val="FF69B4"/>
              </a:solidFill>
              <a:prstDash val="solid"/>
              <a:miter/>
              <a:tailEnd type="arrow"/>
            </a:ln>
          </p:spPr>
          <p:txBody>
            <a:bodyPr vert="horz" wrap="none" lIns="120164" tIns="65745" rIns="120164" bIns="65745" anchor="ctr" anchorCtr="0" compatLnSpc="0">
              <a:noAutofit/>
            </a:bodyPr>
            <a:lstStyle/>
            <a:p>
              <a:pPr defTabSz="1105875" hangingPunct="0">
                <a:defRPr sz="1800" b="0" i="0" u="none" strike="noStrike" kern="0" cap="none" spc="0" baseline="0">
                  <a:solidFill>
                    <a:srgbClr val="000000"/>
                  </a:solidFill>
                  <a:uFillTx/>
                </a:defRPr>
              </a:pPr>
              <a:endParaRPr lang="en-US" sz="2177">
                <a:solidFill>
                  <a:srgbClr val="000000"/>
                </a:solidFill>
                <a:latin typeface="Liberation Sans" pitchFamily="18"/>
                <a:ea typeface="Noto Sans CJK SC" pitchFamily="2"/>
                <a:cs typeface="Lohit Devanagari" pitchFamily="2"/>
              </a:endParaRPr>
            </a:p>
          </p:txBody>
        </p:sp>
        <p:sp>
          <p:nvSpPr>
            <p:cNvPr id="15" name="Straight Connector 13"/>
            <p:cNvSpPr/>
            <p:nvPr/>
          </p:nvSpPr>
          <p:spPr>
            <a:xfrm rot="21336587">
              <a:off x="6942292" y="2479381"/>
              <a:ext cx="0" cy="308253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9083" cap="flat">
              <a:solidFill>
                <a:srgbClr val="FF69B4"/>
              </a:solidFill>
              <a:prstDash val="solid"/>
              <a:miter/>
              <a:tailEnd type="arrow"/>
            </a:ln>
          </p:spPr>
          <p:txBody>
            <a:bodyPr vert="horz" wrap="none" lIns="120164" tIns="65745" rIns="120164" bIns="65745" anchor="ctr" anchorCtr="0" compatLnSpc="0">
              <a:noAutofit/>
            </a:bodyPr>
            <a:lstStyle/>
            <a:p>
              <a:pPr defTabSz="1105875" hangingPunct="0">
                <a:defRPr sz="1800" b="0" i="0" u="none" strike="noStrike" kern="0" cap="none" spc="0" baseline="0">
                  <a:solidFill>
                    <a:srgbClr val="000000"/>
                  </a:solidFill>
                  <a:uFillTx/>
                </a:defRPr>
              </a:pPr>
              <a:endParaRPr lang="en-US" sz="2177">
                <a:solidFill>
                  <a:srgbClr val="000000"/>
                </a:solidFill>
                <a:latin typeface="Liberation Sans" pitchFamily="18"/>
                <a:ea typeface="Noto Sans CJK SC" pitchFamily="2"/>
                <a:cs typeface="Lohit Devanagari" pitchFamily="2"/>
              </a:endParaRPr>
            </a:p>
          </p:txBody>
        </p:sp>
        <p:sp>
          <p:nvSpPr>
            <p:cNvPr id="16" name="Straight Connector 14"/>
            <p:cNvSpPr/>
            <p:nvPr/>
          </p:nvSpPr>
          <p:spPr>
            <a:xfrm rot="21336587">
              <a:off x="7020223" y="2470236"/>
              <a:ext cx="0" cy="3083838"/>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9083" cap="flat">
              <a:solidFill>
                <a:srgbClr val="FF69B4"/>
              </a:solidFill>
              <a:prstDash val="solid"/>
              <a:miter/>
              <a:tailEnd type="arrow"/>
            </a:ln>
          </p:spPr>
          <p:txBody>
            <a:bodyPr vert="horz" wrap="none" lIns="120164" tIns="65745" rIns="120164" bIns="65745" anchor="ctr" anchorCtr="0" compatLnSpc="0">
              <a:noAutofit/>
            </a:bodyPr>
            <a:lstStyle/>
            <a:p>
              <a:pPr defTabSz="1105875" hangingPunct="0">
                <a:defRPr sz="1800" b="0" i="0" u="none" strike="noStrike" kern="0" cap="none" spc="0" baseline="0">
                  <a:solidFill>
                    <a:srgbClr val="000000"/>
                  </a:solidFill>
                  <a:uFillTx/>
                </a:defRPr>
              </a:pPr>
              <a:endParaRPr lang="en-US" sz="2177">
                <a:solidFill>
                  <a:srgbClr val="000000"/>
                </a:solidFill>
                <a:latin typeface="Liberation Sans" pitchFamily="18"/>
                <a:ea typeface="Noto Sans CJK SC" pitchFamily="2"/>
                <a:cs typeface="Lohit Devanagari" pitchFamily="2"/>
              </a:endParaRPr>
            </a:p>
          </p:txBody>
        </p:sp>
        <p:sp>
          <p:nvSpPr>
            <p:cNvPr id="17" name="Straight Connector 15"/>
            <p:cNvSpPr/>
            <p:nvPr/>
          </p:nvSpPr>
          <p:spPr>
            <a:xfrm rot="21336587">
              <a:off x="7098597" y="2470235"/>
              <a:ext cx="0" cy="308253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9083" cap="flat">
              <a:solidFill>
                <a:srgbClr val="FF69B4"/>
              </a:solidFill>
              <a:prstDash val="solid"/>
              <a:miter/>
              <a:tailEnd type="arrow"/>
            </a:ln>
          </p:spPr>
          <p:txBody>
            <a:bodyPr vert="horz" wrap="none" lIns="120164" tIns="65745" rIns="120164" bIns="65745" anchor="ctr" anchorCtr="0" compatLnSpc="0">
              <a:noAutofit/>
            </a:bodyPr>
            <a:lstStyle/>
            <a:p>
              <a:pPr defTabSz="1105875" hangingPunct="0">
                <a:defRPr sz="1800" b="0" i="0" u="none" strike="noStrike" kern="0" cap="none" spc="0" baseline="0">
                  <a:solidFill>
                    <a:srgbClr val="000000"/>
                  </a:solidFill>
                  <a:uFillTx/>
                </a:defRPr>
              </a:pPr>
              <a:endParaRPr lang="en-US" sz="2177">
                <a:solidFill>
                  <a:srgbClr val="000000"/>
                </a:solidFill>
                <a:latin typeface="Liberation Sans" pitchFamily="18"/>
                <a:ea typeface="Noto Sans CJK SC" pitchFamily="2"/>
                <a:cs typeface="Lohit Devanagari" pitchFamily="2"/>
              </a:endParaRPr>
            </a:p>
          </p:txBody>
        </p:sp>
        <p:sp>
          <p:nvSpPr>
            <p:cNvPr id="18" name="Straight Connector 16"/>
            <p:cNvSpPr/>
            <p:nvPr/>
          </p:nvSpPr>
          <p:spPr>
            <a:xfrm rot="21336587">
              <a:off x="7176971" y="2470235"/>
              <a:ext cx="0" cy="3091248"/>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9083" cap="flat">
              <a:solidFill>
                <a:srgbClr val="FF69B4"/>
              </a:solidFill>
              <a:prstDash val="solid"/>
              <a:miter/>
              <a:tailEnd type="arrow"/>
            </a:ln>
          </p:spPr>
          <p:txBody>
            <a:bodyPr vert="horz" wrap="none" lIns="120164" tIns="65745" rIns="120164" bIns="65745" anchor="ctr" anchorCtr="0" compatLnSpc="0">
              <a:noAutofit/>
            </a:bodyPr>
            <a:lstStyle/>
            <a:p>
              <a:pPr defTabSz="1105875" hangingPunct="0">
                <a:defRPr sz="1800" b="0" i="0" u="none" strike="noStrike" kern="0" cap="none" spc="0" baseline="0">
                  <a:solidFill>
                    <a:srgbClr val="000000"/>
                  </a:solidFill>
                  <a:uFillTx/>
                </a:defRPr>
              </a:pPr>
              <a:endParaRPr lang="en-US" sz="2177">
                <a:solidFill>
                  <a:srgbClr val="000000"/>
                </a:solidFill>
                <a:latin typeface="Liberation Sans" pitchFamily="18"/>
                <a:ea typeface="Noto Sans CJK SC" pitchFamily="2"/>
                <a:cs typeface="Lohit Devanagari" pitchFamily="2"/>
              </a:endParaRPr>
            </a:p>
          </p:txBody>
        </p:sp>
        <p:sp>
          <p:nvSpPr>
            <p:cNvPr id="19" name="Straight Connector 17"/>
            <p:cNvSpPr/>
            <p:nvPr/>
          </p:nvSpPr>
          <p:spPr>
            <a:xfrm rot="21336587">
              <a:off x="7254903" y="2470235"/>
              <a:ext cx="0" cy="308253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9083" cap="flat">
              <a:solidFill>
                <a:srgbClr val="FF69B4"/>
              </a:solidFill>
              <a:prstDash val="solid"/>
              <a:miter/>
              <a:tailEnd type="arrow"/>
            </a:ln>
          </p:spPr>
          <p:txBody>
            <a:bodyPr vert="horz" wrap="none" lIns="120164" tIns="65745" rIns="120164" bIns="65745" anchor="ctr" anchorCtr="0" compatLnSpc="0">
              <a:noAutofit/>
            </a:bodyPr>
            <a:lstStyle/>
            <a:p>
              <a:pPr defTabSz="1105875" hangingPunct="0">
                <a:defRPr sz="1800" b="0" i="0" u="none" strike="noStrike" kern="0" cap="none" spc="0" baseline="0">
                  <a:solidFill>
                    <a:srgbClr val="000000"/>
                  </a:solidFill>
                  <a:uFillTx/>
                </a:defRPr>
              </a:pPr>
              <a:endParaRPr lang="en-US" sz="2177">
                <a:solidFill>
                  <a:srgbClr val="000000"/>
                </a:solidFill>
                <a:latin typeface="Liberation Sans" pitchFamily="18"/>
                <a:ea typeface="Noto Sans CJK SC" pitchFamily="2"/>
                <a:cs typeface="Lohit Devanagari" pitchFamily="2"/>
              </a:endParaRPr>
            </a:p>
          </p:txBody>
        </p:sp>
        <p:sp>
          <p:nvSpPr>
            <p:cNvPr id="20" name="Straight Connector 18"/>
            <p:cNvSpPr/>
            <p:nvPr/>
          </p:nvSpPr>
          <p:spPr>
            <a:xfrm rot="21336587" flipH="1">
              <a:off x="7333265" y="2470236"/>
              <a:ext cx="21774" cy="3083838"/>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9083" cap="flat">
              <a:solidFill>
                <a:srgbClr val="FF69B4"/>
              </a:solidFill>
              <a:prstDash val="solid"/>
              <a:miter/>
              <a:tailEnd type="arrow"/>
            </a:ln>
          </p:spPr>
          <p:txBody>
            <a:bodyPr vert="horz" wrap="none" lIns="120164" tIns="65745" rIns="120164" bIns="65745" anchor="ctr" anchorCtr="0" compatLnSpc="0">
              <a:noAutofit/>
            </a:bodyPr>
            <a:lstStyle/>
            <a:p>
              <a:pPr defTabSz="1105875" hangingPunct="0">
                <a:defRPr sz="1800" b="0" i="0" u="none" strike="noStrike" kern="0" cap="none" spc="0" baseline="0">
                  <a:solidFill>
                    <a:srgbClr val="000000"/>
                  </a:solidFill>
                  <a:uFillTx/>
                </a:defRPr>
              </a:pPr>
              <a:endParaRPr lang="en-US" sz="2177">
                <a:solidFill>
                  <a:srgbClr val="000000"/>
                </a:solidFill>
                <a:latin typeface="Liberation Sans" pitchFamily="18"/>
                <a:ea typeface="Noto Sans CJK SC" pitchFamily="2"/>
                <a:cs typeface="Lohit Devanagari" pitchFamily="2"/>
              </a:endParaRPr>
            </a:p>
          </p:txBody>
        </p:sp>
        <p:sp>
          <p:nvSpPr>
            <p:cNvPr id="21" name="Freeform 19"/>
            <p:cNvSpPr/>
            <p:nvPr/>
          </p:nvSpPr>
          <p:spPr>
            <a:xfrm rot="5400000">
              <a:off x="7022418" y="3260206"/>
              <a:ext cx="401865" cy="400992"/>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noFill/>
            <a:ln w="19083" cap="flat">
              <a:solidFill>
                <a:srgbClr val="000000"/>
              </a:solidFill>
              <a:prstDash val="solid"/>
              <a:miter/>
            </a:ln>
          </p:spPr>
          <p:txBody>
            <a:bodyPr vert="horz" wrap="none" lIns="120164" tIns="65745" rIns="120164" bIns="65745" anchor="ctr" anchorCtr="0" compatLnSpc="0">
              <a:noAutofit/>
            </a:bodyPr>
            <a:lstStyle/>
            <a:p>
              <a:pPr defTabSz="1105875" hangingPunct="0">
                <a:defRPr sz="1800" b="0" i="0" u="none" strike="noStrike" kern="0" cap="none" spc="0" baseline="0">
                  <a:solidFill>
                    <a:srgbClr val="000000"/>
                  </a:solidFill>
                  <a:uFillTx/>
                </a:defRPr>
              </a:pPr>
              <a:endParaRPr lang="en-US" sz="2177">
                <a:solidFill>
                  <a:srgbClr val="000000"/>
                </a:solidFill>
                <a:latin typeface="Liberation Sans" pitchFamily="18"/>
                <a:ea typeface="Noto Sans CJK SC" pitchFamily="2"/>
                <a:cs typeface="Lohit Devanagari" pitchFamily="2"/>
              </a:endParaRPr>
            </a:p>
          </p:txBody>
        </p:sp>
        <p:sp>
          <p:nvSpPr>
            <p:cNvPr id="22" name="Straight Connector 20"/>
            <p:cNvSpPr/>
            <p:nvPr/>
          </p:nvSpPr>
          <p:spPr>
            <a:xfrm rot="21336587">
              <a:off x="6628818" y="2479381"/>
              <a:ext cx="0" cy="308253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9083" cap="flat">
              <a:solidFill>
                <a:srgbClr val="FF69B4"/>
              </a:solidFill>
              <a:prstDash val="solid"/>
              <a:miter/>
              <a:tailEnd type="arrow"/>
            </a:ln>
          </p:spPr>
          <p:txBody>
            <a:bodyPr vert="horz" wrap="none" lIns="120164" tIns="65745" rIns="120164" bIns="65745" anchor="ctr" anchorCtr="0" compatLnSpc="0">
              <a:noAutofit/>
            </a:bodyPr>
            <a:lstStyle/>
            <a:p>
              <a:pPr defTabSz="1105875" hangingPunct="0">
                <a:defRPr sz="1800" b="0" i="0" u="none" strike="noStrike" kern="0" cap="none" spc="0" baseline="0">
                  <a:solidFill>
                    <a:srgbClr val="000000"/>
                  </a:solidFill>
                  <a:uFillTx/>
                </a:defRPr>
              </a:pPr>
              <a:endParaRPr lang="en-US" sz="2177">
                <a:solidFill>
                  <a:srgbClr val="000000"/>
                </a:solidFill>
                <a:latin typeface="Liberation Sans" pitchFamily="18"/>
                <a:ea typeface="Noto Sans CJK SC" pitchFamily="2"/>
                <a:cs typeface="Lohit Devanagari" pitchFamily="2"/>
              </a:endParaRPr>
            </a:p>
          </p:txBody>
        </p:sp>
        <p:sp>
          <p:nvSpPr>
            <p:cNvPr id="23" name="Freeform 21"/>
            <p:cNvSpPr/>
            <p:nvPr/>
          </p:nvSpPr>
          <p:spPr>
            <a:xfrm rot="21336587">
              <a:off x="7714066" y="2517104"/>
              <a:ext cx="221176" cy="2432939"/>
            </a:xfrm>
            <a:custGeom>
              <a:avLst>
                <a:gd name="f0" fmla="val 1800"/>
                <a:gd name="f1" fmla="val 10800"/>
              </a:avLst>
              <a:gdLst>
                <a:gd name="f2" fmla="val 10800000"/>
                <a:gd name="f3" fmla="val 5400000"/>
                <a:gd name="f4" fmla="val 180"/>
                <a:gd name="f5" fmla="val w"/>
                <a:gd name="f6" fmla="val h"/>
                <a:gd name="f7" fmla="val 0"/>
                <a:gd name="f8" fmla="val 21600"/>
                <a:gd name="f9" fmla="val 5400"/>
                <a:gd name="f10" fmla="val 10800"/>
                <a:gd name="f11" fmla="val 16200"/>
                <a:gd name="f12" fmla="val -2147483647"/>
                <a:gd name="f13" fmla="val 2147483647"/>
                <a:gd name="f14" fmla="+- 0 0 0"/>
                <a:gd name="f15" fmla="*/ f5 1 21600"/>
                <a:gd name="f16" fmla="*/ f6 1 21600"/>
                <a:gd name="f17" fmla="val f7"/>
                <a:gd name="f18" fmla="val f8"/>
                <a:gd name="f19" fmla="pin 0 f0 5400"/>
                <a:gd name="f20" fmla="pin 0 f1 21600"/>
                <a:gd name="f21" fmla="*/ f14 f2 1"/>
                <a:gd name="f22" fmla="+- f18 0 f17"/>
                <a:gd name="f23" fmla="val f19"/>
                <a:gd name="f24" fmla="val f20"/>
                <a:gd name="f25" fmla="*/ f19 f16 1"/>
                <a:gd name="f26" fmla="*/ 21600 f15 1"/>
                <a:gd name="f27" fmla="*/ f20 f16 1"/>
                <a:gd name="f28" fmla="*/ f21 1 f4"/>
                <a:gd name="f29" fmla="*/ f22 1 21600"/>
                <a:gd name="f30" fmla="*/ f23 1 2"/>
                <a:gd name="f31" fmla="+- 21600 0 f23"/>
                <a:gd name="f32" fmla="*/ f23 10000 1"/>
                <a:gd name="f33" fmla="+- f24 0 f23"/>
                <a:gd name="f34" fmla="+- f24 f23 0"/>
                <a:gd name="f35" fmla="+- f28 0 f3"/>
                <a:gd name="f36" fmla="*/ 10800 f29 1"/>
                <a:gd name="f37" fmla="*/ 0 f29 1"/>
                <a:gd name="f38" fmla="*/ 7800 f29 1"/>
                <a:gd name="f39" fmla="*/ 21600 f29 1"/>
                <a:gd name="f40" fmla="+- f24 0 f30"/>
                <a:gd name="f41" fmla="+- f24 f30 0"/>
                <a:gd name="f42" fmla="+- 21600 0 f30"/>
                <a:gd name="f43" fmla="*/ f32 1 31953"/>
                <a:gd name="f44" fmla="+- 21600 0 f43"/>
                <a:gd name="f45" fmla="*/ f36 1 f29"/>
                <a:gd name="f46" fmla="*/ f37 1 f29"/>
                <a:gd name="f47" fmla="*/ f39 1 f29"/>
                <a:gd name="f48" fmla="*/ f38 1 f29"/>
                <a:gd name="f49" fmla="*/ f43 f16 1"/>
                <a:gd name="f50" fmla="*/ f45 f15 1"/>
                <a:gd name="f51" fmla="*/ f46 f15 1"/>
                <a:gd name="f52" fmla="*/ f48 f15 1"/>
                <a:gd name="f53" fmla="*/ f44 f16 1"/>
                <a:gd name="f54" fmla="*/ f46 f16 1"/>
                <a:gd name="f55" fmla="*/ f47 f16 1"/>
                <a:gd name="f56" fmla="*/ f47 f15 1"/>
                <a:gd name="f57" fmla="*/ f45 f16 1"/>
              </a:gdLst>
              <a:ahLst>
                <a:ahXY gdRefY="f0" minY="f7" maxY="f9">
                  <a:pos x="f50" y="f25"/>
                </a:ahXY>
                <a:ahXY gdRefY="f1" minY="f7" maxY="f8">
                  <a:pos x="f26" y="f27"/>
                </a:ahXY>
              </a:ahLst>
              <a:cxnLst>
                <a:cxn ang="3cd4">
                  <a:pos x="hc" y="t"/>
                </a:cxn>
                <a:cxn ang="0">
                  <a:pos x="r" y="vc"/>
                </a:cxn>
                <a:cxn ang="cd4">
                  <a:pos x="hc" y="b"/>
                </a:cxn>
                <a:cxn ang="cd2">
                  <a:pos x="l" y="vc"/>
                </a:cxn>
                <a:cxn ang="f35">
                  <a:pos x="f51" y="f54"/>
                </a:cxn>
                <a:cxn ang="f35">
                  <a:pos x="f51" y="f55"/>
                </a:cxn>
                <a:cxn ang="f35">
                  <a:pos x="f56" y="f57"/>
                </a:cxn>
              </a:cxnLst>
              <a:rect l="f51" t="f49" r="f52" b="f53"/>
              <a:pathLst>
                <a:path w="21600" h="21600">
                  <a:moveTo>
                    <a:pt x="f7" y="f7"/>
                  </a:moveTo>
                  <a:cubicBezTo>
                    <a:pt x="f9" y="f7"/>
                    <a:pt x="f10" y="f30"/>
                    <a:pt x="f10" y="f23"/>
                  </a:cubicBezTo>
                  <a:lnTo>
                    <a:pt x="f10" y="f33"/>
                  </a:lnTo>
                  <a:cubicBezTo>
                    <a:pt x="f10" y="f40"/>
                    <a:pt x="f11" y="f24"/>
                    <a:pt x="f8" y="f24"/>
                  </a:cubicBezTo>
                  <a:cubicBezTo>
                    <a:pt x="f11" y="f24"/>
                    <a:pt x="f10" y="f41"/>
                    <a:pt x="f10" y="f34"/>
                  </a:cubicBezTo>
                  <a:lnTo>
                    <a:pt x="f10" y="f31"/>
                  </a:lnTo>
                  <a:cubicBezTo>
                    <a:pt x="f10" y="f42"/>
                    <a:pt x="f9" y="f8"/>
                    <a:pt x="f7" y="f8"/>
                  </a:cubicBezTo>
                </a:path>
              </a:pathLst>
            </a:custGeom>
            <a:noFill/>
            <a:ln w="29160" cap="flat">
              <a:solidFill>
                <a:srgbClr val="708090"/>
              </a:solidFill>
              <a:prstDash val="solid"/>
              <a:miter/>
            </a:ln>
          </p:spPr>
          <p:txBody>
            <a:bodyPr vert="horz" wrap="none" lIns="126258" tIns="71838" rIns="126258" bIns="71838" anchor="ctr" anchorCtr="0" compatLnSpc="0">
              <a:noAutofit/>
            </a:bodyPr>
            <a:lstStyle/>
            <a:p>
              <a:pPr defTabSz="1105875" hangingPunct="0">
                <a:defRPr sz="1800" b="0" i="0" u="none" strike="noStrike" kern="0" cap="none" spc="0" baseline="0">
                  <a:solidFill>
                    <a:srgbClr val="000000"/>
                  </a:solidFill>
                  <a:uFillTx/>
                </a:defRPr>
              </a:pPr>
              <a:endParaRPr lang="en-US" sz="2177">
                <a:solidFill>
                  <a:srgbClr val="000000"/>
                </a:solidFill>
                <a:latin typeface="Liberation Sans" pitchFamily="18"/>
                <a:ea typeface="Noto Sans CJK SC" pitchFamily="2"/>
                <a:cs typeface="Lohit Devanagari" pitchFamily="2"/>
              </a:endParaRPr>
            </a:p>
          </p:txBody>
        </p:sp>
        <p:sp>
          <p:nvSpPr>
            <p:cNvPr id="25" name="Freeform 23"/>
            <p:cNvSpPr/>
            <p:nvPr/>
          </p:nvSpPr>
          <p:spPr>
            <a:xfrm rot="21599987">
              <a:off x="6233235" y="4727936"/>
              <a:ext cx="1291360" cy="298244"/>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w="19083" cap="flat">
              <a:solidFill>
                <a:srgbClr val="000000"/>
              </a:solidFill>
              <a:prstDash val="solid"/>
              <a:miter/>
            </a:ln>
          </p:spPr>
          <p:txBody>
            <a:bodyPr vert="horz" wrap="none" lIns="120164" tIns="65745" rIns="120164" bIns="65745" anchor="ctr" anchorCtr="0" compatLnSpc="0">
              <a:noAutofit/>
            </a:bodyPr>
            <a:lstStyle/>
            <a:p>
              <a:pPr defTabSz="1105875" hangingPunct="0">
                <a:defRPr sz="1800" b="0" i="0" u="none" strike="noStrike" kern="0" cap="none" spc="0" baseline="0">
                  <a:solidFill>
                    <a:srgbClr val="000000"/>
                  </a:solidFill>
                  <a:uFillTx/>
                </a:defRPr>
              </a:pPr>
              <a:endParaRPr lang="en-US" sz="2177">
                <a:solidFill>
                  <a:srgbClr val="000000"/>
                </a:solidFill>
                <a:latin typeface="Liberation Sans" pitchFamily="18"/>
                <a:ea typeface="Noto Sans CJK SC" pitchFamily="2"/>
                <a:cs typeface="Lohit Devanagari" pitchFamily="2"/>
              </a:endParaRPr>
            </a:p>
          </p:txBody>
        </p:sp>
      </p:grpSp>
      <p:sp>
        <p:nvSpPr>
          <p:cNvPr id="26" name="TextBox 25"/>
          <p:cNvSpPr txBox="1"/>
          <p:nvPr/>
        </p:nvSpPr>
        <p:spPr>
          <a:xfrm>
            <a:off x="7507040" y="3141925"/>
            <a:ext cx="4684960" cy="1879298"/>
          </a:xfrm>
          <a:prstGeom prst="rect">
            <a:avLst/>
          </a:prstGeom>
          <a:noFill/>
          <a:ln cap="flat">
            <a:noFill/>
          </a:ln>
        </p:spPr>
        <p:txBody>
          <a:bodyPr vert="horz" wrap="square" lIns="108851" tIns="54420" rIns="108851" bIns="54420" anchor="t" anchorCtr="0" compatLnSpc="0">
            <a:spAutoFit/>
          </a:bodyPr>
          <a:lstStyle/>
          <a:p>
            <a:pPr defTabSz="1105875" hangingPunct="0">
              <a:defRPr sz="1800" b="0" i="0" u="none" strike="noStrike" kern="0" cap="none" spc="0" baseline="0">
                <a:solidFill>
                  <a:srgbClr val="000000"/>
                </a:solidFill>
                <a:uFillTx/>
              </a:defRPr>
            </a:pPr>
            <a:r>
              <a:rPr lang="en-US" sz="2400" dirty="0">
                <a:solidFill>
                  <a:srgbClr val="000000"/>
                </a:solidFill>
                <a:latin typeface="Arial" panose="020B0604020202020204" pitchFamily="34" charset="0"/>
                <a:ea typeface="Noto Sans CJK SC" pitchFamily="2"/>
                <a:cs typeface="Arial" panose="020B0604020202020204" pitchFamily="34" charset="0"/>
              </a:rPr>
              <a:t>Very rough estimate: O(100k) tracks for every HV and gain settings</a:t>
            </a:r>
          </a:p>
          <a:p>
            <a:pPr defTabSz="1105875" hangingPunct="0">
              <a:defRPr sz="1800" b="0" i="0" u="none" strike="noStrike" kern="0" cap="none" spc="0" baseline="0">
                <a:solidFill>
                  <a:srgbClr val="000000"/>
                </a:solidFill>
                <a:uFillTx/>
              </a:defRPr>
            </a:pPr>
            <a:r>
              <a:rPr lang="en-US" sz="2400" dirty="0" smtClean="0">
                <a:solidFill>
                  <a:srgbClr val="000000"/>
                </a:solidFill>
                <a:latin typeface="Arial" panose="020B0604020202020204" pitchFamily="34" charset="0"/>
                <a:ea typeface="Noto Sans CJK SC" pitchFamily="2"/>
                <a:cs typeface="Arial" panose="020B0604020202020204" pitchFamily="34" charset="0"/>
              </a:rPr>
              <a:t>Data </a:t>
            </a:r>
            <a:r>
              <a:rPr lang="en-US" sz="2400" dirty="0">
                <a:solidFill>
                  <a:srgbClr val="000000"/>
                </a:solidFill>
                <a:latin typeface="Arial" panose="020B0604020202020204" pitchFamily="34" charset="0"/>
                <a:ea typeface="Noto Sans CJK SC" pitchFamily="2"/>
                <a:cs typeface="Arial" panose="020B0604020202020204" pitchFamily="34" charset="0"/>
              </a:rPr>
              <a:t>treatment requites a quite sophisticated analysis</a:t>
            </a:r>
          </a:p>
        </p:txBody>
      </p:sp>
      <p:pic>
        <p:nvPicPr>
          <p:cNvPr id="27" name="Рисунок 26"/>
          <p:cNvPicPr>
            <a:picLocks noChangeAspect="1"/>
          </p:cNvPicPr>
          <p:nvPr/>
        </p:nvPicPr>
        <p:blipFill rotWithShape="1">
          <a:blip r:embed="rId4">
            <a:extLst>
              <a:ext uri="{28A0092B-C50C-407E-A947-70E740481C1C}">
                <a14:useLocalDpi xmlns:a14="http://schemas.microsoft.com/office/drawing/2010/main" val="0"/>
              </a:ext>
            </a:extLst>
          </a:blip>
          <a:srcRect r="46573" b="-6813"/>
          <a:stretch/>
        </p:blipFill>
        <p:spPr>
          <a:xfrm rot="10800000" flipV="1">
            <a:off x="3856088" y="5837468"/>
            <a:ext cx="5125204" cy="631154"/>
          </a:xfrm>
          <a:prstGeom prst="rect">
            <a:avLst/>
          </a:prstGeom>
        </p:spPr>
      </p:pic>
      <p:cxnSp>
        <p:nvCxnSpPr>
          <p:cNvPr id="30" name="Прямая со стрелкой 29"/>
          <p:cNvCxnSpPr/>
          <p:nvPr/>
        </p:nvCxnSpPr>
        <p:spPr>
          <a:xfrm flipH="1" flipV="1">
            <a:off x="4290991" y="6099014"/>
            <a:ext cx="4922457" cy="123162"/>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7" name="Рисунок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3448" y="5106011"/>
            <a:ext cx="2427009" cy="1116165"/>
          </a:xfrm>
          <a:prstGeom prst="rect">
            <a:avLst/>
          </a:prstGeom>
        </p:spPr>
      </p:pic>
    </p:spTree>
    <p:extLst>
      <p:ext uri="{BB962C8B-B14F-4D97-AF65-F5344CB8AC3E}">
        <p14:creationId xmlns:p14="http://schemas.microsoft.com/office/powerpoint/2010/main" val="1822787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63381" y="384095"/>
            <a:ext cx="3470787" cy="461665"/>
          </a:xfrm>
          <a:prstGeom prst="rect">
            <a:avLst/>
          </a:prstGeom>
          <a:noFill/>
        </p:spPr>
        <p:txBody>
          <a:bodyPr wrap="square" rtlCol="0">
            <a:spAutoFit/>
          </a:bodyPr>
          <a:lstStyle/>
          <a:p>
            <a:r>
              <a:rPr lang="en-US" sz="2400" dirty="0" smtClean="0"/>
              <a:t>Conclusion</a:t>
            </a:r>
            <a:endParaRPr lang="ru-RU" sz="2400" dirty="0"/>
          </a:p>
        </p:txBody>
      </p:sp>
      <p:sp>
        <p:nvSpPr>
          <p:cNvPr id="3" name="TextBox 2"/>
          <p:cNvSpPr txBox="1"/>
          <p:nvPr/>
        </p:nvSpPr>
        <p:spPr>
          <a:xfrm>
            <a:off x="1294221" y="1147275"/>
            <a:ext cx="9891522"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Decision on the choice of </a:t>
            </a:r>
            <a:r>
              <a:rPr lang="en-US" sz="2400" dirty="0" smtClean="0"/>
              <a:t>electronics</a:t>
            </a:r>
          </a:p>
          <a:p>
            <a:pPr marL="285750" indent="-285750">
              <a:buFont typeface="Arial" panose="020B0604020202020204" pitchFamily="34" charset="0"/>
              <a:buChar char="•"/>
            </a:pPr>
            <a:r>
              <a:rPr lang="en-US" sz="2400" dirty="0" smtClean="0"/>
              <a:t>Works </a:t>
            </a:r>
            <a:r>
              <a:rPr lang="en-US" sz="2400" dirty="0"/>
              <a:t>on the creation of </a:t>
            </a:r>
            <a:r>
              <a:rPr lang="en-US" sz="2400" dirty="0" smtClean="0"/>
              <a:t>ASIC.</a:t>
            </a:r>
          </a:p>
          <a:p>
            <a:pPr marL="285750" indent="-285750">
              <a:buFont typeface="Arial" panose="020B0604020202020204" pitchFamily="34" charset="0"/>
              <a:buChar char="•"/>
            </a:pPr>
            <a:r>
              <a:rPr lang="en-US" sz="2400" dirty="0" smtClean="0"/>
              <a:t>Creating </a:t>
            </a:r>
            <a:r>
              <a:rPr lang="en-US" sz="2400" dirty="0"/>
              <a:t>a prototype and obtaining experimental data on test </a:t>
            </a:r>
            <a:r>
              <a:rPr lang="en-US" sz="2400" dirty="0" smtClean="0"/>
              <a:t>beams</a:t>
            </a:r>
          </a:p>
          <a:p>
            <a:pPr marL="285750" indent="-285750">
              <a:buFont typeface="Arial" panose="020B0604020202020204" pitchFamily="34" charset="0"/>
              <a:buChar char="•"/>
            </a:pPr>
            <a:r>
              <a:rPr lang="en-US" sz="2400" dirty="0" smtClean="0"/>
              <a:t>Reconstruction </a:t>
            </a:r>
            <a:r>
              <a:rPr lang="en-US" sz="2400" dirty="0"/>
              <a:t>of the </a:t>
            </a:r>
            <a:r>
              <a:rPr lang="en-US" sz="2400" dirty="0" err="1" smtClean="0"/>
              <a:t>miniSPD</a:t>
            </a:r>
            <a:r>
              <a:rPr lang="en-US" sz="2400" dirty="0" smtClean="0"/>
              <a:t> </a:t>
            </a:r>
            <a:r>
              <a:rPr lang="en-US" sz="2400" dirty="0"/>
              <a:t>stand (replacement of </a:t>
            </a:r>
            <a:r>
              <a:rPr lang="en-US" sz="2400" dirty="0" smtClean="0"/>
              <a:t>silicones</a:t>
            </a:r>
            <a:r>
              <a:rPr lang="en-US" sz="2400" dirty="0"/>
              <a:t>, install GEM </a:t>
            </a:r>
            <a:r>
              <a:rPr lang="en-US" sz="2400" dirty="0" smtClean="0"/>
              <a:t>detectors)</a:t>
            </a:r>
          </a:p>
          <a:p>
            <a:pPr marL="285750" indent="-285750">
              <a:buFont typeface="Arial" panose="020B0604020202020204" pitchFamily="34" charset="0"/>
              <a:buChar char="•"/>
            </a:pPr>
            <a:r>
              <a:rPr lang="en-US" sz="2400" dirty="0" smtClean="0"/>
              <a:t>Reconstruction </a:t>
            </a:r>
            <a:r>
              <a:rPr lang="en-US" sz="2400" dirty="0"/>
              <a:t>of the </a:t>
            </a:r>
            <a:r>
              <a:rPr lang="en-US" sz="2400" dirty="0" err="1" smtClean="0"/>
              <a:t>miniDAQ</a:t>
            </a:r>
            <a:r>
              <a:rPr lang="en-US" sz="2400" dirty="0" smtClean="0"/>
              <a:t> </a:t>
            </a:r>
            <a:r>
              <a:rPr lang="en-US" sz="2400" dirty="0"/>
              <a:t>stand (</a:t>
            </a:r>
            <a:r>
              <a:rPr lang="en-US" sz="2400" dirty="0" err="1"/>
              <a:t>Konorov's</a:t>
            </a:r>
            <a:r>
              <a:rPr lang="en-US" sz="2400" dirty="0"/>
              <a:t> import substitution</a:t>
            </a:r>
            <a:r>
              <a:rPr lang="en-US" sz="2400" dirty="0" smtClean="0"/>
              <a:t>)</a:t>
            </a:r>
          </a:p>
          <a:p>
            <a:pPr marL="285750" indent="-285750">
              <a:buFont typeface="Arial" panose="020B0604020202020204" pitchFamily="34" charset="0"/>
              <a:buChar char="•"/>
            </a:pPr>
            <a:r>
              <a:rPr lang="en-US" sz="2400" dirty="0"/>
              <a:t>Collaboration with </a:t>
            </a:r>
            <a:r>
              <a:rPr lang="en-US" sz="2400" dirty="0" smtClean="0"/>
              <a:t>RD </a:t>
            </a:r>
            <a:r>
              <a:rPr lang="en-US" sz="2400" dirty="0"/>
              <a:t>51, DUNE, NA62, NA64 to work in </a:t>
            </a:r>
            <a:r>
              <a:rPr lang="en-US" sz="2400" dirty="0" smtClean="0"/>
              <a:t>straw </a:t>
            </a:r>
            <a:r>
              <a:rPr lang="en-US" sz="2400" dirty="0"/>
              <a:t>tracker to find the optimal solution for electronics</a:t>
            </a:r>
            <a:endParaRPr lang="ru-RU" sz="24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5356" y="4278164"/>
            <a:ext cx="1642442" cy="2311053"/>
          </a:xfrm>
          <a:prstGeom prst="rect">
            <a:avLst/>
          </a:prstGeom>
        </p:spPr>
      </p:pic>
      <p:pic>
        <p:nvPicPr>
          <p:cNvPr id="5" name="Рисунок 3"/>
          <p:cNvPicPr/>
          <p:nvPr/>
        </p:nvPicPr>
        <p:blipFill rotWithShape="1">
          <a:blip r:embed="rId3"/>
          <a:srcRect l="1038" t="16754"/>
          <a:stretch/>
        </p:blipFill>
        <p:spPr>
          <a:xfrm>
            <a:off x="839245" y="4278164"/>
            <a:ext cx="3657600" cy="2394956"/>
          </a:xfrm>
          <a:prstGeom prst="rect">
            <a:avLst/>
          </a:prstGeom>
          <a:ln w="0">
            <a:noFill/>
          </a:ln>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432918" y="4567047"/>
            <a:ext cx="2311052" cy="1733289"/>
          </a:xfrm>
          <a:prstGeom prst="rect">
            <a:avLst/>
          </a:prstGeom>
        </p:spPr>
      </p:pic>
      <p:pic>
        <p:nvPicPr>
          <p:cNvPr id="7" name="Рисунок 6"/>
          <p:cNvPicPr>
            <a:picLocks noChangeAspect="1"/>
          </p:cNvPicPr>
          <p:nvPr/>
        </p:nvPicPr>
        <p:blipFill rotWithShape="1">
          <a:blip r:embed="rId5" cstate="print">
            <a:extLst>
              <a:ext uri="{28A0092B-C50C-407E-A947-70E740481C1C}">
                <a14:useLocalDpi xmlns:a14="http://schemas.microsoft.com/office/drawing/2010/main" val="0"/>
              </a:ext>
            </a:extLst>
          </a:blip>
          <a:srcRect l="33609" t="4458" r="25113" b="-4458"/>
          <a:stretch/>
        </p:blipFill>
        <p:spPr>
          <a:xfrm rot="5400000">
            <a:off x="8636357" y="4172052"/>
            <a:ext cx="2311053" cy="2523277"/>
          </a:xfrm>
          <a:prstGeom prst="rect">
            <a:avLst/>
          </a:prstGeom>
        </p:spPr>
      </p:pic>
    </p:spTree>
    <p:extLst>
      <p:ext uri="{BB962C8B-B14F-4D97-AF65-F5344CB8AC3E}">
        <p14:creationId xmlns:p14="http://schemas.microsoft.com/office/powerpoint/2010/main" val="1399540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2010020" y="-139155"/>
            <a:ext cx="7202200" cy="8686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t>Detection process</a:t>
            </a:r>
            <a:endParaRPr lang="en-US" sz="2800" b="1" dirty="0"/>
          </a:p>
        </p:txBody>
      </p:sp>
      <p:sp>
        <p:nvSpPr>
          <p:cNvPr id="8" name="TextBox 7"/>
          <p:cNvSpPr txBox="1"/>
          <p:nvPr/>
        </p:nvSpPr>
        <p:spPr>
          <a:xfrm>
            <a:off x="5611120" y="1222487"/>
            <a:ext cx="5894961" cy="2308324"/>
          </a:xfrm>
          <a:prstGeom prst="rect">
            <a:avLst/>
          </a:prstGeom>
          <a:noFill/>
          <a:ln>
            <a:noFill/>
          </a:ln>
        </p:spPr>
        <p:txBody>
          <a:bodyPr wrap="square" rtlCol="0">
            <a:spAutoFit/>
          </a:bodyPr>
          <a:lstStyle/>
          <a:p>
            <a:r>
              <a:rPr lang="en-US" sz="2400" dirty="0" smtClean="0">
                <a:latin typeface="Arial" panose="020B0604020202020204" pitchFamily="34" charset="0"/>
                <a:cs typeface="Arial" panose="020B0604020202020204" pitchFamily="34" charset="0"/>
              </a:rPr>
              <a:t>Principle of a straw position measurement. A ionizing particle passes at the distance </a:t>
            </a:r>
            <a:r>
              <a:rPr lang="en-US" sz="2400" b="1" i="1" dirty="0" smtClean="0">
                <a:solidFill>
                  <a:srgbClr val="FF0000"/>
                </a:solidFill>
                <a:latin typeface="Arial" panose="020B0604020202020204" pitchFamily="34" charset="0"/>
                <a:cs typeface="Arial" panose="020B0604020202020204" pitchFamily="34" charset="0"/>
              </a:rPr>
              <a:t>l</a:t>
            </a:r>
            <a:r>
              <a:rPr lang="en-US" sz="2400" i="1" dirty="0" smtClean="0">
                <a:solidFill>
                  <a:srgbClr val="FF0000"/>
                </a:solidFill>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from anode wire, creating ionization clusters along its path. The primary electrons will drift to the anode wire.</a:t>
            </a:r>
            <a:endParaRPr lang="ru-RU" sz="2400" dirty="0">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3"/>
          <a:stretch>
            <a:fillRect/>
          </a:stretch>
        </p:blipFill>
        <p:spPr>
          <a:xfrm>
            <a:off x="507933" y="1187309"/>
            <a:ext cx="4457700" cy="3676650"/>
          </a:xfrm>
          <a:prstGeom prst="rect">
            <a:avLst/>
          </a:prstGeom>
        </p:spPr>
      </p:pic>
      <p:cxnSp>
        <p:nvCxnSpPr>
          <p:cNvPr id="6" name="Прямая со стрелкой 5"/>
          <p:cNvCxnSpPr/>
          <p:nvPr/>
        </p:nvCxnSpPr>
        <p:spPr>
          <a:xfrm flipH="1">
            <a:off x="2646948" y="1979484"/>
            <a:ext cx="2876950" cy="354642"/>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0" name="Скругленный прямоугольник 9"/>
          <p:cNvSpPr/>
          <p:nvPr/>
        </p:nvSpPr>
        <p:spPr>
          <a:xfrm>
            <a:off x="5523898" y="1176023"/>
            <a:ext cx="5894961" cy="2367225"/>
          </a:xfrm>
          <a:prstGeom prst="round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5" name="Скругленный прямоугольник 14"/>
          <p:cNvSpPr/>
          <p:nvPr/>
        </p:nvSpPr>
        <p:spPr>
          <a:xfrm>
            <a:off x="507933" y="5082139"/>
            <a:ext cx="4285448" cy="1193533"/>
          </a:xfrm>
          <a:prstGeom prst="round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lumMod val="75000"/>
                </a:schemeClr>
              </a:solidFill>
            </a:endParaRPr>
          </a:p>
        </p:txBody>
      </p:sp>
      <p:sp>
        <p:nvSpPr>
          <p:cNvPr id="17" name="Rectangle 1"/>
          <p:cNvSpPr>
            <a:spLocks noChangeArrowheads="1"/>
          </p:cNvSpPr>
          <p:nvPr/>
        </p:nvSpPr>
        <p:spPr bwMode="auto">
          <a:xfrm>
            <a:off x="702644" y="5081196"/>
            <a:ext cx="3936733" cy="108235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err="1" smtClean="0">
                <a:ln>
                  <a:noFill/>
                </a:ln>
                <a:solidFill>
                  <a:srgbClr val="202124"/>
                </a:solidFill>
                <a:effectLst/>
                <a:latin typeface="Arial" panose="020B0604020202020204" pitchFamily="34" charset="0"/>
                <a:cs typeface="Arial" panose="020B0604020202020204" pitchFamily="34" charset="0"/>
              </a:rPr>
              <a:t>It</a:t>
            </a:r>
            <a:r>
              <a:rPr kumimoji="0" lang="ru-RU" altLang="ru-RU" sz="24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t> </a:t>
            </a:r>
            <a:r>
              <a:rPr kumimoji="0" lang="ru-RU" altLang="ru-RU" sz="2400" b="0" i="0" u="none" strike="noStrike" cap="none" normalizeH="0" baseline="0" dirty="0" err="1" smtClean="0">
                <a:ln>
                  <a:noFill/>
                </a:ln>
                <a:solidFill>
                  <a:srgbClr val="202124"/>
                </a:solidFill>
                <a:effectLst/>
                <a:latin typeface="Arial" panose="020B0604020202020204" pitchFamily="34" charset="0"/>
                <a:cs typeface="Arial" panose="020B0604020202020204" pitchFamily="34" charset="0"/>
              </a:rPr>
              <a:t>is</a:t>
            </a:r>
            <a:r>
              <a:rPr kumimoji="0" lang="ru-RU" altLang="ru-RU" sz="24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t> </a:t>
            </a:r>
            <a:r>
              <a:rPr kumimoji="0" lang="ru-RU" altLang="ru-RU" sz="2400" b="0" i="0" u="none" strike="noStrike" cap="none" normalizeH="0" baseline="0" dirty="0" err="1" smtClean="0">
                <a:ln>
                  <a:noFill/>
                </a:ln>
                <a:solidFill>
                  <a:srgbClr val="202124"/>
                </a:solidFill>
                <a:effectLst/>
                <a:latin typeface="Arial" panose="020B0604020202020204" pitchFamily="34" charset="0"/>
                <a:cs typeface="Arial" panose="020B0604020202020204" pitchFamily="34" charset="0"/>
              </a:rPr>
              <a:t>necessary</a:t>
            </a:r>
            <a:r>
              <a:rPr kumimoji="0" lang="ru-RU" altLang="ru-RU" sz="24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t> </a:t>
            </a:r>
            <a:r>
              <a:rPr kumimoji="0" lang="ru-RU" altLang="ru-RU" sz="2400" b="0" i="0" u="none" strike="noStrike" cap="none" normalizeH="0" baseline="0" dirty="0" err="1" smtClean="0">
                <a:ln>
                  <a:noFill/>
                </a:ln>
                <a:solidFill>
                  <a:srgbClr val="202124"/>
                </a:solidFill>
                <a:effectLst/>
                <a:latin typeface="Arial" panose="020B0604020202020204" pitchFamily="34" charset="0"/>
                <a:cs typeface="Arial" panose="020B0604020202020204" pitchFamily="34" charset="0"/>
              </a:rPr>
              <a:t>to</a:t>
            </a:r>
            <a:r>
              <a:rPr kumimoji="0" lang="ru-RU" altLang="ru-RU" sz="24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t> </a:t>
            </a:r>
            <a:r>
              <a:rPr kumimoji="0" lang="ru-RU" altLang="ru-RU" sz="2400" b="0" i="0" u="none" strike="noStrike" cap="none" normalizeH="0" baseline="0" dirty="0" err="1" smtClean="0">
                <a:ln>
                  <a:noFill/>
                </a:ln>
                <a:solidFill>
                  <a:srgbClr val="202124"/>
                </a:solidFill>
                <a:effectLst/>
                <a:latin typeface="Arial" panose="020B0604020202020204" pitchFamily="34" charset="0"/>
                <a:cs typeface="Arial" panose="020B0604020202020204" pitchFamily="34" charset="0"/>
              </a:rPr>
              <a:t>measure</a:t>
            </a:r>
            <a:r>
              <a:rPr kumimoji="0" lang="ru-RU" altLang="ru-RU" sz="24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t> </a:t>
            </a:r>
            <a:r>
              <a:rPr kumimoji="0" lang="ru-RU" altLang="ru-RU" sz="2400" b="0" i="0" u="none" strike="noStrike" cap="none" normalizeH="0" baseline="0" dirty="0" err="1" smtClean="0">
                <a:ln>
                  <a:noFill/>
                </a:ln>
                <a:solidFill>
                  <a:srgbClr val="202124"/>
                </a:solidFill>
                <a:effectLst/>
                <a:latin typeface="Arial" panose="020B0604020202020204" pitchFamily="34" charset="0"/>
                <a:cs typeface="Arial" panose="020B0604020202020204" pitchFamily="34" charset="0"/>
              </a:rPr>
              <a:t>the</a:t>
            </a:r>
            <a:r>
              <a:rPr kumimoji="0" lang="ru-RU" altLang="ru-RU" sz="24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t> </a:t>
            </a:r>
            <a:r>
              <a:rPr kumimoji="0" lang="ru-RU" altLang="ru-RU" sz="2400" b="0" i="0" u="none" strike="noStrike" cap="none" normalizeH="0" baseline="0" dirty="0" err="1" smtClean="0">
                <a:ln>
                  <a:noFill/>
                </a:ln>
                <a:solidFill>
                  <a:srgbClr val="202124"/>
                </a:solidFill>
                <a:effectLst/>
                <a:latin typeface="Arial" panose="020B0604020202020204" pitchFamily="34" charset="0"/>
                <a:cs typeface="Arial" panose="020B0604020202020204" pitchFamily="34" charset="0"/>
              </a:rPr>
              <a:t>charge</a:t>
            </a:r>
            <a:r>
              <a:rPr kumimoji="0" lang="ru-RU" altLang="ru-RU" sz="24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t> </a:t>
            </a:r>
            <a:r>
              <a:rPr kumimoji="0" lang="ru-RU" altLang="ru-RU" sz="2400" b="0" i="0" u="none" strike="noStrike" cap="none" normalizeH="0" baseline="0" dirty="0" err="1" smtClean="0">
                <a:ln>
                  <a:noFill/>
                </a:ln>
                <a:solidFill>
                  <a:srgbClr val="202124"/>
                </a:solidFill>
                <a:effectLst/>
                <a:latin typeface="Arial" panose="020B0604020202020204" pitchFamily="34" charset="0"/>
                <a:cs typeface="Arial" panose="020B0604020202020204" pitchFamily="34" charset="0"/>
              </a:rPr>
              <a:t>in</a:t>
            </a:r>
            <a:r>
              <a:rPr kumimoji="0" lang="ru-RU" altLang="ru-RU" sz="24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t> </a:t>
            </a:r>
            <a:r>
              <a:rPr kumimoji="0" lang="ru-RU" altLang="ru-RU" sz="2400" b="0" i="0" u="none" strike="noStrike" cap="none" normalizeH="0" baseline="0" dirty="0" err="1" smtClean="0">
                <a:ln>
                  <a:noFill/>
                </a:ln>
                <a:solidFill>
                  <a:srgbClr val="202124"/>
                </a:solidFill>
                <a:effectLst/>
                <a:latin typeface="Arial" panose="020B0604020202020204" pitchFamily="34" charset="0"/>
                <a:cs typeface="Arial" panose="020B0604020202020204" pitchFamily="34" charset="0"/>
              </a:rPr>
              <a:t>the</a:t>
            </a:r>
            <a:r>
              <a:rPr kumimoji="0" lang="ru-RU" altLang="ru-RU" sz="24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t> </a:t>
            </a:r>
            <a:r>
              <a:rPr kumimoji="0" lang="ru-RU" altLang="ru-RU" sz="2400" b="0" i="0" u="none" strike="noStrike" cap="none" normalizeH="0" baseline="0" dirty="0" err="1" smtClean="0">
                <a:ln>
                  <a:noFill/>
                </a:ln>
                <a:solidFill>
                  <a:srgbClr val="202124"/>
                </a:solidFill>
                <a:effectLst/>
                <a:latin typeface="Arial" panose="020B0604020202020204" pitchFamily="34" charset="0"/>
                <a:cs typeface="Arial" panose="020B0604020202020204" pitchFamily="34" charset="0"/>
              </a:rPr>
              <a:t>track</a:t>
            </a:r>
            <a:r>
              <a:rPr kumimoji="0" lang="ru-RU" altLang="ru-RU" sz="24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t> </a:t>
            </a:r>
            <a:r>
              <a:rPr kumimoji="0" lang="ru-RU" altLang="ru-RU" sz="2400" b="0" i="0" u="none" strike="noStrike" cap="none" normalizeH="0" baseline="0" dirty="0" err="1" smtClean="0">
                <a:ln>
                  <a:noFill/>
                </a:ln>
                <a:solidFill>
                  <a:srgbClr val="202124"/>
                </a:solidFill>
                <a:effectLst/>
                <a:latin typeface="Arial" panose="020B0604020202020204" pitchFamily="34" charset="0"/>
                <a:cs typeface="Arial" panose="020B0604020202020204" pitchFamily="34" charset="0"/>
              </a:rPr>
              <a:t>to</a:t>
            </a:r>
            <a:r>
              <a:rPr kumimoji="0" lang="ru-RU" altLang="ru-RU" sz="24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t> </a:t>
            </a:r>
            <a:r>
              <a:rPr kumimoji="0" lang="ru-RU" altLang="ru-RU" sz="2400" b="0" i="0" u="none" strike="noStrike" cap="none" normalizeH="0" baseline="0" dirty="0" err="1" smtClean="0">
                <a:ln>
                  <a:noFill/>
                </a:ln>
                <a:solidFill>
                  <a:srgbClr val="202124"/>
                </a:solidFill>
                <a:effectLst/>
                <a:latin typeface="Arial" panose="020B0604020202020204" pitchFamily="34" charset="0"/>
                <a:cs typeface="Arial" panose="020B0604020202020204" pitchFamily="34" charset="0"/>
              </a:rPr>
              <a:t>determine</a:t>
            </a:r>
            <a:r>
              <a:rPr kumimoji="0" lang="ru-RU" altLang="ru-RU" sz="24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t> </a:t>
            </a:r>
            <a:r>
              <a:rPr kumimoji="0" lang="ru-RU" altLang="ru-RU" sz="2400" b="0" i="0" u="none" strike="noStrike" cap="none" normalizeH="0" baseline="0" dirty="0" err="1" smtClean="0">
                <a:ln>
                  <a:noFill/>
                </a:ln>
                <a:solidFill>
                  <a:srgbClr val="202124"/>
                </a:solidFill>
                <a:effectLst/>
                <a:latin typeface="Arial" panose="020B0604020202020204" pitchFamily="34" charset="0"/>
                <a:cs typeface="Arial" panose="020B0604020202020204" pitchFamily="34" charset="0"/>
              </a:rPr>
              <a:t>the</a:t>
            </a:r>
            <a:r>
              <a:rPr kumimoji="0" lang="ru-RU" altLang="ru-RU" sz="24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t> </a:t>
            </a:r>
            <a:r>
              <a:rPr kumimoji="0" lang="ru-RU" altLang="ru-RU" sz="2400" b="0" i="0" u="none" strike="noStrike" cap="none" normalizeH="0" baseline="0" dirty="0" err="1" smtClean="0">
                <a:ln>
                  <a:noFill/>
                </a:ln>
                <a:solidFill>
                  <a:srgbClr val="202124"/>
                </a:solidFill>
                <a:effectLst/>
                <a:latin typeface="Arial" panose="020B0604020202020204" pitchFamily="34" charset="0"/>
                <a:cs typeface="Arial" panose="020B0604020202020204" pitchFamily="34" charset="0"/>
              </a:rPr>
              <a:t>value</a:t>
            </a:r>
            <a:r>
              <a:rPr kumimoji="0" lang="ru-RU" altLang="ru-RU" sz="24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t> </a:t>
            </a:r>
            <a:r>
              <a:rPr kumimoji="0" lang="ru-RU" altLang="ru-RU" sz="2400" b="0" i="0" u="none" strike="noStrike" cap="none" normalizeH="0" baseline="0" dirty="0" err="1" smtClean="0">
                <a:ln>
                  <a:noFill/>
                </a:ln>
                <a:solidFill>
                  <a:srgbClr val="202124"/>
                </a:solidFill>
                <a:effectLst/>
                <a:latin typeface="Arial" panose="020B0604020202020204" pitchFamily="34" charset="0"/>
                <a:cs typeface="Arial" panose="020B0604020202020204" pitchFamily="34" charset="0"/>
              </a:rPr>
              <a:t>of</a:t>
            </a:r>
            <a:r>
              <a:rPr kumimoji="0" lang="ru-RU" altLang="ru-RU" sz="24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t> </a:t>
            </a:r>
            <a:r>
              <a:rPr kumimoji="0" lang="ru-RU" altLang="ru-RU" sz="2400" b="0" i="0" u="none" strike="noStrike" cap="none" normalizeH="0" baseline="0" dirty="0" err="1" smtClean="0">
                <a:ln>
                  <a:noFill/>
                </a:ln>
                <a:solidFill>
                  <a:srgbClr val="202124"/>
                </a:solidFill>
                <a:effectLst/>
                <a:latin typeface="Arial" panose="020B0604020202020204" pitchFamily="34" charset="0"/>
                <a:cs typeface="Arial" panose="020B0604020202020204" pitchFamily="34" charset="0"/>
              </a:rPr>
              <a:t>dE</a:t>
            </a:r>
            <a:r>
              <a:rPr kumimoji="0" lang="ru-RU" altLang="ru-RU" sz="24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t>/</a:t>
            </a:r>
            <a:r>
              <a:rPr kumimoji="0" lang="ru-RU" altLang="ru-RU" sz="2400" b="0" i="0" u="none" strike="noStrike" cap="none" normalizeH="0" baseline="0" dirty="0" err="1" smtClean="0">
                <a:ln>
                  <a:noFill/>
                </a:ln>
                <a:solidFill>
                  <a:srgbClr val="202124"/>
                </a:solidFill>
                <a:effectLst/>
                <a:latin typeface="Arial" panose="020B0604020202020204" pitchFamily="34" charset="0"/>
                <a:cs typeface="Arial" panose="020B0604020202020204" pitchFamily="34" charset="0"/>
              </a:rPr>
              <a:t>dx</a:t>
            </a:r>
            <a:r>
              <a:rPr kumimoji="0" lang="ru-RU" altLang="ru-RU"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p:txBody>
      </p:sp>
      <p:cxnSp>
        <p:nvCxnSpPr>
          <p:cNvPr id="19" name="Прямая со стрелкой 18"/>
          <p:cNvCxnSpPr/>
          <p:nvPr/>
        </p:nvCxnSpPr>
        <p:spPr>
          <a:xfrm flipV="1">
            <a:off x="1260909" y="1979484"/>
            <a:ext cx="269508" cy="310265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4793381" y="3919924"/>
            <a:ext cx="6058591" cy="830997"/>
          </a:xfrm>
          <a:prstGeom prst="rect">
            <a:avLst/>
          </a:prstGeom>
        </p:spPr>
        <p:txBody>
          <a:bodyPr wrap="square">
            <a:spAutoFit/>
          </a:bodyPr>
          <a:lstStyle/>
          <a:p>
            <a:r>
              <a:rPr lang="en-US" sz="2400" dirty="0" err="1">
                <a:latin typeface="Arial" panose="020B0604020202020204" pitchFamily="34" charset="0"/>
                <a:cs typeface="Arial" panose="020B0604020202020204" pitchFamily="34" charset="0"/>
              </a:rPr>
              <a:t>E</a:t>
            </a:r>
            <a:r>
              <a:rPr lang="ru-RU" sz="2400" dirty="0" err="1" smtClean="0">
                <a:latin typeface="Arial" panose="020B0604020202020204" pitchFamily="34" charset="0"/>
                <a:cs typeface="Arial" panose="020B0604020202020204" pitchFamily="34" charset="0"/>
              </a:rPr>
              <a:t>xplore</a:t>
            </a:r>
            <a:r>
              <a:rPr lang="ru-RU" sz="2400" dirty="0" smtClean="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the</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possibility</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of</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measuring</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the</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last</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electron</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in</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the</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track</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to</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use</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it</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as</a:t>
            </a:r>
            <a:r>
              <a:rPr lang="ru-RU" sz="2400" dirty="0">
                <a:latin typeface="Arial" panose="020B0604020202020204" pitchFamily="34" charset="0"/>
                <a:cs typeface="Arial" panose="020B0604020202020204" pitchFamily="34" charset="0"/>
              </a:rPr>
              <a:t> a </a:t>
            </a:r>
            <a:r>
              <a:rPr lang="ru-RU" sz="2400" dirty="0" err="1">
                <a:latin typeface="Arial" panose="020B0604020202020204" pitchFamily="34" charset="0"/>
                <a:cs typeface="Arial" panose="020B0604020202020204" pitchFamily="34" charset="0"/>
              </a:rPr>
              <a:t>trigger</a:t>
            </a:r>
            <a:endParaRPr lang="ru-RU" sz="2400" dirty="0">
              <a:latin typeface="Arial" panose="020B0604020202020204" pitchFamily="34" charset="0"/>
              <a:cs typeface="Arial" panose="020B0604020202020204" pitchFamily="34" charset="0"/>
            </a:endParaRPr>
          </a:p>
        </p:txBody>
      </p:sp>
      <p:sp>
        <p:nvSpPr>
          <p:cNvPr id="21" name="Скругленный прямоугольник 20"/>
          <p:cNvSpPr/>
          <p:nvPr/>
        </p:nvSpPr>
        <p:spPr>
          <a:xfrm>
            <a:off x="4793381" y="3919924"/>
            <a:ext cx="6189044" cy="830997"/>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3" name="Прямая со стрелкой 22"/>
          <p:cNvCxnSpPr/>
          <p:nvPr/>
        </p:nvCxnSpPr>
        <p:spPr>
          <a:xfrm flipH="1" flipV="1">
            <a:off x="4186989" y="1979484"/>
            <a:ext cx="1058779" cy="194044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9031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64341" y="327259"/>
            <a:ext cx="9243799" cy="6817302"/>
          </a:xfrm>
          <a:prstGeom prst="rect">
            <a:avLst/>
          </a:prstGeom>
        </p:spPr>
      </p:pic>
      <p:sp>
        <p:nvSpPr>
          <p:cNvPr id="5" name="TextBox 4"/>
          <p:cNvSpPr txBox="1"/>
          <p:nvPr/>
        </p:nvSpPr>
        <p:spPr>
          <a:xfrm>
            <a:off x="9808143" y="3965608"/>
            <a:ext cx="2242686" cy="1126156"/>
          </a:xfrm>
          <a:prstGeom prst="rect">
            <a:avLst/>
          </a:prstGeom>
          <a:noFill/>
        </p:spPr>
        <p:txBody>
          <a:bodyPr wrap="square" rtlCol="0">
            <a:spAutoFit/>
          </a:bodyPr>
          <a:lstStyle/>
          <a:p>
            <a:endParaRPr lang="ru-RU" dirty="0"/>
          </a:p>
        </p:txBody>
      </p:sp>
      <p:pic>
        <p:nvPicPr>
          <p:cNvPr id="7" name="Рисунок 6"/>
          <p:cNvPicPr>
            <a:picLocks noChangeAspect="1"/>
          </p:cNvPicPr>
          <p:nvPr/>
        </p:nvPicPr>
        <p:blipFill>
          <a:blip r:embed="rId3"/>
          <a:stretch>
            <a:fillRect/>
          </a:stretch>
        </p:blipFill>
        <p:spPr>
          <a:xfrm rot="18436745">
            <a:off x="8292427" y="2603863"/>
            <a:ext cx="4358627" cy="651215"/>
          </a:xfrm>
          <a:prstGeom prst="rect">
            <a:avLst/>
          </a:prstGeom>
        </p:spPr>
      </p:pic>
    </p:spTree>
    <p:extLst>
      <p:ext uri="{BB962C8B-B14F-4D97-AF65-F5344CB8AC3E}">
        <p14:creationId xmlns:p14="http://schemas.microsoft.com/office/powerpoint/2010/main" val="494798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95110" y="274172"/>
            <a:ext cx="6021505" cy="729437"/>
          </a:xfrm>
        </p:spPr>
        <p:txBody>
          <a:bodyPr>
            <a:noAutofit/>
          </a:bodyPr>
          <a:lstStyle/>
          <a:p>
            <a:r>
              <a:rPr lang="en-US" sz="2800" b="1" dirty="0">
                <a:cs typeface="Times New Roman" panose="02020603050405020304" pitchFamily="18" charset="0"/>
              </a:rPr>
              <a:t>Two design of the straw-tube production</a:t>
            </a:r>
            <a:endParaRPr lang="ru-RU" sz="2800" b="1" dirty="0">
              <a:cs typeface="Times New Roman" panose="02020603050405020304" pitchFamily="18" charset="0"/>
            </a:endParaRPr>
          </a:p>
        </p:txBody>
      </p:sp>
      <p:pic>
        <p:nvPicPr>
          <p:cNvPr id="4" name="Picture 28"/>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2848385" y="1637463"/>
            <a:ext cx="3247615" cy="1952205"/>
          </a:xfrm>
          <a:prstGeom prst="rect">
            <a:avLst/>
          </a:prstGeom>
        </p:spPr>
      </p:pic>
      <p:sp>
        <p:nvSpPr>
          <p:cNvPr id="5" name="Прямоугольник 4"/>
          <p:cNvSpPr/>
          <p:nvPr/>
        </p:nvSpPr>
        <p:spPr>
          <a:xfrm>
            <a:off x="566880" y="3919381"/>
            <a:ext cx="5658938" cy="830997"/>
          </a:xfrm>
          <a:prstGeom prst="rect">
            <a:avLst/>
          </a:prstGeom>
        </p:spPr>
        <p:txBody>
          <a:bodyPr wrap="square">
            <a:spAutoFit/>
          </a:bodyPr>
          <a:lstStyle/>
          <a:p>
            <a:r>
              <a:rPr lang="en-US" sz="2400" dirty="0" smtClean="0">
                <a:latin typeface="Arial" panose="020B0604020202020204" pitchFamily="34" charset="0"/>
                <a:cs typeface="Arial" panose="020B0604020202020204" pitchFamily="34" charset="0"/>
              </a:rPr>
              <a:t>Straw winding. </a:t>
            </a:r>
            <a:r>
              <a:rPr lang="en-US" sz="2400" dirty="0">
                <a:latin typeface="Arial" panose="020B0604020202020204" pitchFamily="34" charset="0"/>
                <a:cs typeface="Arial" panose="020B0604020202020204" pitchFamily="34" charset="0"/>
              </a:rPr>
              <a:t>Two films revolve and stick together among </a:t>
            </a:r>
            <a:r>
              <a:rPr lang="en-US" sz="2400" dirty="0" smtClean="0">
                <a:latin typeface="Arial" panose="020B0604020202020204" pitchFamily="34" charset="0"/>
                <a:cs typeface="Arial" panose="020B0604020202020204" pitchFamily="34" charset="0"/>
              </a:rPr>
              <a:t>themselves.</a:t>
            </a:r>
            <a:endParaRPr lang="ru-RU" sz="2400" dirty="0">
              <a:latin typeface="Arial" panose="020B0604020202020204" pitchFamily="34" charset="0"/>
              <a:cs typeface="Arial" panose="020B0604020202020204" pitchFamily="34" charset="0"/>
            </a:endParaRPr>
          </a:p>
        </p:txBody>
      </p:sp>
      <p:pic>
        <p:nvPicPr>
          <p:cNvPr id="6" name="Рисунок 5"/>
          <p:cNvPicPr>
            <a:picLocks noChangeAspect="1"/>
          </p:cNvPicPr>
          <p:nvPr/>
        </p:nvPicPr>
        <p:blipFill rotWithShape="1">
          <a:blip r:embed="rId4"/>
          <a:srcRect l="49326" t="32175" r="35355" b="51939"/>
          <a:stretch/>
        </p:blipFill>
        <p:spPr>
          <a:xfrm>
            <a:off x="708382" y="1676285"/>
            <a:ext cx="2441270" cy="1424074"/>
          </a:xfrm>
          <a:prstGeom prst="rect">
            <a:avLst/>
          </a:prstGeom>
        </p:spPr>
      </p:pic>
      <p:sp>
        <p:nvSpPr>
          <p:cNvPr id="7" name="TextBox 6"/>
          <p:cNvSpPr txBox="1"/>
          <p:nvPr/>
        </p:nvSpPr>
        <p:spPr>
          <a:xfrm>
            <a:off x="6767616" y="5116562"/>
            <a:ext cx="4540980" cy="461665"/>
          </a:xfrm>
          <a:prstGeom prst="rect">
            <a:avLst/>
          </a:prstGeom>
          <a:noFill/>
        </p:spPr>
        <p:txBody>
          <a:bodyPr wrap="square" rtlCol="0">
            <a:spAutoFit/>
          </a:bodyPr>
          <a:lstStyle/>
          <a:p>
            <a:r>
              <a:rPr lang="en-US" sz="2400" dirty="0">
                <a:solidFill>
                  <a:srgbClr val="000000"/>
                </a:solidFill>
                <a:latin typeface="Arial" panose="020B0604020202020204" pitchFamily="34" charset="0"/>
                <a:ea typeface="Lucida Sans Unicode"/>
                <a:cs typeface="Arial" panose="020B0604020202020204" pitchFamily="34" charset="0"/>
              </a:rPr>
              <a:t>Ultrasonic welding of straws</a:t>
            </a:r>
            <a:endParaRPr lang="ru-RU" sz="2400" dirty="0">
              <a:latin typeface="Arial" panose="020B0604020202020204" pitchFamily="34" charset="0"/>
              <a:cs typeface="Arial" panose="020B0604020202020204" pitchFamily="34" charset="0"/>
            </a:endParaRPr>
          </a:p>
        </p:txBody>
      </p:sp>
      <p:pic>
        <p:nvPicPr>
          <p:cNvPr id="9" name="Picture 26"/>
          <p:cNvPicPr/>
          <p:nvPr/>
        </p:nvPicPr>
        <p:blipFill>
          <a:blip r:embed="rId5" cstate="print">
            <a:extLst>
              <a:ext uri="{28A0092B-C50C-407E-A947-70E740481C1C}">
                <a14:useLocalDpi xmlns:a14="http://schemas.microsoft.com/office/drawing/2010/main"/>
              </a:ext>
            </a:extLst>
          </a:blip>
          <a:srcRect/>
          <a:stretch>
            <a:fillRect/>
          </a:stretch>
        </p:blipFill>
        <p:spPr bwMode="auto">
          <a:xfrm>
            <a:off x="6767616" y="4226728"/>
            <a:ext cx="3938484" cy="889834"/>
          </a:xfrm>
          <a:prstGeom prst="rect">
            <a:avLst/>
          </a:prstGeom>
          <a:solidFill>
            <a:schemeClr val="accent2">
              <a:lumMod val="40000"/>
              <a:lumOff val="60000"/>
            </a:schemeClr>
          </a:solidFill>
          <a:ln w="9525">
            <a:noFill/>
            <a:miter lim="800000"/>
            <a:headEnd/>
            <a:tailEnd/>
          </a:ln>
        </p:spPr>
      </p:pic>
      <p:sp>
        <p:nvSpPr>
          <p:cNvPr id="3" name="Прямоугольник 2"/>
          <p:cNvSpPr/>
          <p:nvPr/>
        </p:nvSpPr>
        <p:spPr>
          <a:xfrm>
            <a:off x="2047474" y="6095730"/>
            <a:ext cx="7547259" cy="461665"/>
          </a:xfrm>
          <a:prstGeom prst="rect">
            <a:avLst/>
          </a:prstGeom>
        </p:spPr>
        <p:txBody>
          <a:bodyPr wrap="none">
            <a:spAutoFit/>
          </a:bodyPr>
          <a:lstStyle/>
          <a:p>
            <a:r>
              <a:rPr lang="ru-RU" sz="2400" dirty="0" err="1">
                <a:latin typeface="Arial" panose="020B0604020202020204" pitchFamily="34" charset="0"/>
                <a:cs typeface="Arial" panose="020B0604020202020204" pitchFamily="34" charset="0"/>
              </a:rPr>
              <a:t>both</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of</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these</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technologies</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are</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well</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developed</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at</a:t>
            </a:r>
            <a:r>
              <a:rPr lang="ru-RU" sz="2400" dirty="0">
                <a:latin typeface="Arial" panose="020B0604020202020204" pitchFamily="34" charset="0"/>
                <a:cs typeface="Arial" panose="020B0604020202020204" pitchFamily="34" charset="0"/>
              </a:rPr>
              <a:t> JINR</a:t>
            </a:r>
          </a:p>
        </p:txBody>
      </p:sp>
      <p:sp>
        <p:nvSpPr>
          <p:cNvPr id="12" name="Прямоугольник 11"/>
          <p:cNvSpPr/>
          <p:nvPr/>
        </p:nvSpPr>
        <p:spPr>
          <a:xfrm>
            <a:off x="566880" y="4849258"/>
            <a:ext cx="5126724" cy="461665"/>
          </a:xfrm>
          <a:prstGeom prst="rect">
            <a:avLst/>
          </a:prstGeom>
        </p:spPr>
        <p:txBody>
          <a:bodyPr wrap="none">
            <a:spAutoFit/>
          </a:bodyPr>
          <a:lstStyle/>
          <a:p>
            <a:r>
              <a:rPr lang="en-US" sz="2400" dirty="0">
                <a:latin typeface="Arial" panose="020B0604020202020204" pitchFamily="34" charset="0"/>
                <a:cs typeface="Arial" panose="020B0604020202020204" pitchFamily="34" charset="0"/>
              </a:rPr>
              <a:t>straw diameter from 2 mm to 18 mm</a:t>
            </a:r>
            <a:endParaRPr lang="ru-RU" sz="2400" dirty="0">
              <a:latin typeface="Arial" panose="020B0604020202020204" pitchFamily="34" charset="0"/>
              <a:cs typeface="Arial" panose="020B0604020202020204" pitchFamily="34" charset="0"/>
            </a:endParaRPr>
          </a:p>
        </p:txBody>
      </p:sp>
      <p:sp>
        <p:nvSpPr>
          <p:cNvPr id="13" name="Прямоугольник 12"/>
          <p:cNvSpPr/>
          <p:nvPr/>
        </p:nvSpPr>
        <p:spPr>
          <a:xfrm>
            <a:off x="6356894" y="5492567"/>
            <a:ext cx="5126724" cy="461665"/>
          </a:xfrm>
          <a:prstGeom prst="rect">
            <a:avLst/>
          </a:prstGeom>
        </p:spPr>
        <p:txBody>
          <a:bodyPr wrap="none">
            <a:spAutoFit/>
          </a:bodyPr>
          <a:lstStyle/>
          <a:p>
            <a:r>
              <a:rPr lang="ru-RU" sz="2400" dirty="0" err="1">
                <a:latin typeface="Arial" panose="020B0604020202020204" pitchFamily="34" charset="0"/>
                <a:cs typeface="Arial" panose="020B0604020202020204" pitchFamily="34" charset="0"/>
              </a:rPr>
              <a:t>straw</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diameter</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from</a:t>
            </a:r>
            <a:r>
              <a:rPr lang="ru-RU" sz="2400" dirty="0">
                <a:latin typeface="Arial" panose="020B0604020202020204" pitchFamily="34" charset="0"/>
                <a:cs typeface="Arial" panose="020B0604020202020204" pitchFamily="34" charset="0"/>
              </a:rPr>
              <a:t> </a:t>
            </a:r>
            <a:r>
              <a:rPr lang="ru-RU" sz="2400" dirty="0" smtClean="0">
                <a:latin typeface="Arial" panose="020B0604020202020204" pitchFamily="34" charset="0"/>
                <a:cs typeface="Arial" panose="020B0604020202020204" pitchFamily="34" charset="0"/>
              </a:rPr>
              <a:t>5 </a:t>
            </a:r>
            <a:r>
              <a:rPr lang="ru-RU" sz="2400" dirty="0" err="1">
                <a:latin typeface="Arial" panose="020B0604020202020204" pitchFamily="34" charset="0"/>
                <a:cs typeface="Arial" panose="020B0604020202020204" pitchFamily="34" charset="0"/>
              </a:rPr>
              <a:t>mm</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to</a:t>
            </a:r>
            <a:r>
              <a:rPr lang="ru-RU" sz="2400" dirty="0">
                <a:latin typeface="Arial" panose="020B0604020202020204" pitchFamily="34" charset="0"/>
                <a:cs typeface="Arial" panose="020B0604020202020204" pitchFamily="34" charset="0"/>
              </a:rPr>
              <a:t> </a:t>
            </a:r>
            <a:r>
              <a:rPr lang="ru-RU" sz="2400" dirty="0" smtClean="0">
                <a:latin typeface="Arial" panose="020B0604020202020204" pitchFamily="34" charset="0"/>
                <a:cs typeface="Arial" panose="020B0604020202020204" pitchFamily="34" charset="0"/>
              </a:rPr>
              <a:t>20 </a:t>
            </a:r>
            <a:r>
              <a:rPr lang="ru-RU" sz="2400" dirty="0" err="1">
                <a:latin typeface="Arial" panose="020B0604020202020204" pitchFamily="34" charset="0"/>
                <a:cs typeface="Arial" panose="020B0604020202020204" pitchFamily="34" charset="0"/>
              </a:rPr>
              <a:t>mm</a:t>
            </a:r>
            <a:endParaRPr lang="ru-RU" sz="2400" dirty="0">
              <a:latin typeface="Arial" panose="020B0604020202020204" pitchFamily="34" charset="0"/>
              <a:cs typeface="Arial" panose="020B0604020202020204" pitchFamily="34" charset="0"/>
            </a:endParaRPr>
          </a:p>
        </p:txBody>
      </p:sp>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67616" y="1272865"/>
            <a:ext cx="3938484" cy="2953863"/>
          </a:xfrm>
          <a:prstGeom prst="rect">
            <a:avLst/>
          </a:prstGeom>
        </p:spPr>
      </p:pic>
    </p:spTree>
    <p:extLst>
      <p:ext uri="{BB962C8B-B14F-4D97-AF65-F5344CB8AC3E}">
        <p14:creationId xmlns:p14="http://schemas.microsoft.com/office/powerpoint/2010/main" val="3114592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48BDE750-3EA8-443C-B28B-F53B6CA0ED92}"/>
                  </a:ext>
                </a:extLst>
              </p:cNvPr>
              <p:cNvSpPr txBox="1">
                <a:spLocks/>
              </p:cNvSpPr>
              <p:nvPr/>
            </p:nvSpPr>
            <p:spPr>
              <a:xfrm>
                <a:off x="206212" y="1283999"/>
                <a:ext cx="4105575" cy="5067162"/>
              </a:xfrm>
              <a:prstGeom prst="rect">
                <a:avLst/>
              </a:prstGeom>
              <a:ln w="15875">
                <a:solidFill>
                  <a:schemeClr val="accent1"/>
                </a:solidFill>
                <a:prstDash val="solid"/>
              </a:ln>
            </p:spPr>
            <p:txBody>
              <a:bodyPr vert="horz" lIns="0" tIns="0" rIns="0" bIns="0" rtlCol="0">
                <a:noAutofit/>
              </a:bodyPr>
              <a:lstStyle>
                <a:lvl1pPr marL="342900" indent="-342900" algn="l" defTabSz="914400" rtl="0" eaLnBrk="1" latinLnBrk="0" hangingPunct="1">
                  <a:lnSpc>
                    <a:spcPct val="90000"/>
                  </a:lnSpc>
                  <a:spcBef>
                    <a:spcPts val="1800"/>
                  </a:spcBef>
                  <a:spcAft>
                    <a:spcPts val="400"/>
                  </a:spcAft>
                  <a:buFont typeface="Arial" panose="020B0604020202020204" pitchFamily="34" charset="0"/>
                  <a:buChar char="•"/>
                  <a:tabLst/>
                  <a:defRPr sz="2100" b="1" kern="1200">
                    <a:solidFill>
                      <a:schemeClr val="tx2">
                        <a:lumMod val="50000"/>
                      </a:schemeClr>
                    </a:solidFill>
                    <a:latin typeface="+mn-lt"/>
                    <a:ea typeface="+mn-ea"/>
                    <a:cs typeface="+mn-cs"/>
                  </a:defRPr>
                </a:lvl1pPr>
                <a:lvl2pPr marL="628650" indent="-261938" algn="l" defTabSz="914400" rtl="0" eaLnBrk="1" latinLnBrk="0" hangingPunct="1">
                  <a:lnSpc>
                    <a:spcPct val="100000"/>
                  </a:lnSpc>
                  <a:spcBef>
                    <a:spcPts val="500"/>
                  </a:spcBef>
                  <a:spcAft>
                    <a:spcPts val="300"/>
                  </a:spcAft>
                  <a:buFont typeface="Arial" panose="020B0604020202020204" pitchFamily="34" charset="0"/>
                  <a:buChar char="•"/>
                  <a:tabLst/>
                  <a:defRPr sz="1800" kern="1200">
                    <a:solidFill>
                      <a:schemeClr val="tx2">
                        <a:lumMod val="50000"/>
                      </a:schemeClr>
                    </a:solidFill>
                    <a:latin typeface="+mn-lt"/>
                    <a:ea typeface="+mn-ea"/>
                    <a:cs typeface="+mn-cs"/>
                  </a:defRPr>
                </a:lvl2pPr>
                <a:lvl3pPr marL="889000" indent="-260350" algn="l" defTabSz="914400" rtl="0" eaLnBrk="1" latinLnBrk="0" hangingPunct="1">
                  <a:lnSpc>
                    <a:spcPct val="100000"/>
                  </a:lnSpc>
                  <a:spcBef>
                    <a:spcPts val="500"/>
                  </a:spcBef>
                  <a:spcAft>
                    <a:spcPts val="300"/>
                  </a:spcAft>
                  <a:buSzPct val="100000"/>
                  <a:buFont typeface="Arial" panose="020B0604020202020204" pitchFamily="34" charset="0"/>
                  <a:buChar char="•"/>
                  <a:tabLst/>
                  <a:defRPr sz="1800" kern="1200">
                    <a:solidFill>
                      <a:schemeClr val="tx2">
                        <a:lumMod val="50000"/>
                      </a:schemeClr>
                    </a:solidFill>
                    <a:latin typeface="+mn-lt"/>
                    <a:ea typeface="+mn-ea"/>
                    <a:cs typeface="+mn-cs"/>
                  </a:defRPr>
                </a:lvl3pPr>
                <a:lvl4pPr marL="1209675" indent="-269875" algn="l" defTabSz="914400" rtl="0" eaLnBrk="1" latinLnBrk="0" hangingPunct="1">
                  <a:lnSpc>
                    <a:spcPct val="100000"/>
                  </a:lnSpc>
                  <a:spcBef>
                    <a:spcPts val="500"/>
                  </a:spcBef>
                  <a:spcAft>
                    <a:spcPts val="300"/>
                  </a:spcAft>
                  <a:buSzPct val="100000"/>
                  <a:buFont typeface="Arial" panose="020B0604020202020204" pitchFamily="34" charset="0"/>
                  <a:buChar char="•"/>
                  <a:tabLst/>
                  <a:defRPr sz="1600" kern="1200">
                    <a:solidFill>
                      <a:schemeClr val="tx2">
                        <a:lumMod val="50000"/>
                      </a:schemeClr>
                    </a:solidFill>
                    <a:latin typeface="+mn-lt"/>
                    <a:ea typeface="+mn-ea"/>
                    <a:cs typeface="+mn-cs"/>
                  </a:defRPr>
                </a:lvl4pPr>
                <a:lvl5pPr marL="2057400" indent="-228600" algn="l" defTabSz="914400" rtl="0" eaLnBrk="1" latinLnBrk="0" hangingPunct="1">
                  <a:lnSpc>
                    <a:spcPct val="90000"/>
                  </a:lnSpc>
                  <a:spcBef>
                    <a:spcPts val="500"/>
                  </a:spcBef>
                  <a:buSzPct val="100000"/>
                  <a:buFont typeface="Arial" charset="0"/>
                  <a:buChar char="•"/>
                  <a:defRPr sz="1600" kern="1200">
                    <a:solidFill>
                      <a:schemeClr val="tx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en-US" sz="1700" u="sng" dirty="0"/>
                  <a:t>Current NA62 straw spectrometer:</a:t>
                </a:r>
                <a:endParaRPr lang="en-US" sz="1700" dirty="0"/>
              </a:p>
              <a:p>
                <a:pPr>
                  <a:lnSpc>
                    <a:spcPct val="110000"/>
                  </a:lnSpc>
                  <a:spcBef>
                    <a:spcPts val="0"/>
                  </a:spcBef>
                </a:pPr>
                <a:r>
                  <a:rPr lang="en-US" sz="1700" dirty="0"/>
                  <a:t>Straw diameter: 9.8 mm</a:t>
                </a:r>
              </a:p>
              <a:p>
                <a:pPr lvl="1">
                  <a:lnSpc>
                    <a:spcPct val="110000"/>
                  </a:lnSpc>
                  <a:spcBef>
                    <a:spcPts val="0"/>
                  </a:spcBef>
                </a:pPr>
                <a:r>
                  <a:rPr lang="en-US" sz="1700" dirty="0"/>
                  <a:t>Material: 36 </a:t>
                </a:r>
                <a:r>
                  <a:rPr lang="en-US" sz="1700" dirty="0" err="1"/>
                  <a:t>μm</a:t>
                </a:r>
                <a:r>
                  <a:rPr lang="en-US" sz="1700" dirty="0"/>
                  <a:t> thick PET</a:t>
                </a:r>
              </a:p>
              <a:p>
                <a:pPr lvl="1">
                  <a:lnSpc>
                    <a:spcPct val="110000"/>
                  </a:lnSpc>
                  <a:spcBef>
                    <a:spcPts val="0"/>
                  </a:spcBef>
                </a:pPr>
                <a:r>
                  <a:rPr lang="en-US" sz="1700" dirty="0"/>
                  <a:t>Plating: 50 nm copper + 20 nm gold</a:t>
                </a:r>
              </a:p>
              <a:p>
                <a:pPr lvl="1">
                  <a:lnSpc>
                    <a:spcPct val="110000"/>
                  </a:lnSpc>
                  <a:spcBef>
                    <a:spcPts val="0"/>
                  </a:spcBef>
                </a:pPr>
                <a:r>
                  <a:rPr lang="en-US" sz="1700" dirty="0"/>
                  <a:t>Wire: 30 </a:t>
                </a:r>
                <a:r>
                  <a:rPr lang="el-GR" sz="1700" dirty="0"/>
                  <a:t>μ</a:t>
                </a:r>
                <a:r>
                  <a:rPr lang="en-US" sz="1700" dirty="0"/>
                  <a:t>m tungsten wire </a:t>
                </a:r>
              </a:p>
              <a:p>
                <a:pPr>
                  <a:lnSpc>
                    <a:spcPct val="110000"/>
                  </a:lnSpc>
                  <a:spcBef>
                    <a:spcPts val="0"/>
                  </a:spcBef>
                </a:pPr>
                <a:r>
                  <a:rPr lang="en-US" sz="1700" dirty="0"/>
                  <a:t>Gas: Ar+CO</a:t>
                </a:r>
                <a:r>
                  <a:rPr lang="en-US" sz="1700" baseline="-25000" dirty="0"/>
                  <a:t>2</a:t>
                </a:r>
                <a:r>
                  <a:rPr lang="en-US" sz="1700" dirty="0"/>
                  <a:t> (70:30)</a:t>
                </a:r>
              </a:p>
              <a:p>
                <a:pPr>
                  <a:lnSpc>
                    <a:spcPct val="110000"/>
                  </a:lnSpc>
                  <a:spcBef>
                    <a:spcPts val="0"/>
                  </a:spcBef>
                </a:pPr>
                <a:r>
                  <a:rPr lang="en-US" sz="1700" dirty="0"/>
                  <a:t>4 chambers, 7168 straws in vacuum</a:t>
                </a:r>
              </a:p>
              <a:p>
                <a:pPr lvl="1">
                  <a:lnSpc>
                    <a:spcPct val="110000"/>
                  </a:lnSpc>
                  <a:spcBef>
                    <a:spcPts val="0"/>
                  </a:spcBef>
                </a:pPr>
                <a14:m>
                  <m:oMath xmlns:m="http://schemas.openxmlformats.org/officeDocument/2006/math">
                    <m:r>
                      <a:rPr lang="en-US" sz="1700" i="1" smtClean="0">
                        <a:latin typeface="Cambria Math" panose="02040503050406030204" pitchFamily="18" charset="0"/>
                      </a:rPr>
                      <m:t>∼</m:t>
                    </m:r>
                  </m:oMath>
                </a14:m>
                <a:r>
                  <a:rPr lang="en-US" sz="1700" dirty="0"/>
                  <a:t>30 straw hits per track</a:t>
                </a:r>
              </a:p>
              <a:p>
                <a:pPr>
                  <a:lnSpc>
                    <a:spcPct val="110000"/>
                  </a:lnSpc>
                  <a:spcBef>
                    <a:spcPts val="0"/>
                  </a:spcBef>
                </a:pPr>
                <a:r>
                  <a:rPr lang="en-US" sz="1700" dirty="0"/>
                  <a:t>Total material budget: 1.7% X</a:t>
                </a:r>
                <a:r>
                  <a:rPr lang="en-US" sz="1700" baseline="-25000" dirty="0"/>
                  <a:t>0</a:t>
                </a:r>
                <a:r>
                  <a:rPr lang="en-US" sz="1700" dirty="0"/>
                  <a:t> </a:t>
                </a:r>
              </a:p>
              <a:p>
                <a:pPr lvl="1">
                  <a:lnSpc>
                    <a:spcPct val="110000"/>
                  </a:lnSpc>
                  <a:spcBef>
                    <a:spcPts val="0"/>
                  </a:spcBef>
                </a:pPr>
                <a:r>
                  <a:rPr lang="en-US" sz="1700" dirty="0"/>
                  <a:t>Dominated by the PET (70%)</a:t>
                </a:r>
              </a:p>
              <a:p>
                <a:pPr>
                  <a:lnSpc>
                    <a:spcPct val="110000"/>
                  </a:lnSpc>
                  <a:spcBef>
                    <a:spcPts val="0"/>
                  </a:spcBef>
                </a:pPr>
                <a:r>
                  <a:rPr lang="en-US" sz="1700" dirty="0"/>
                  <a:t>Single straw timing performance:</a:t>
                </a:r>
              </a:p>
              <a:p>
                <a:pPr lvl="1">
                  <a:lnSpc>
                    <a:spcPct val="110000"/>
                  </a:lnSpc>
                  <a:spcBef>
                    <a:spcPts val="0"/>
                  </a:spcBef>
                </a:pPr>
                <a:r>
                  <a:rPr lang="en-US" sz="1700" dirty="0"/>
                  <a:t>Maximum drift time: </a:t>
                </a:r>
                <a14:m>
                  <m:oMath xmlns:m="http://schemas.openxmlformats.org/officeDocument/2006/math">
                    <m:r>
                      <a:rPr lang="en-US" sz="1700" i="1">
                        <a:latin typeface="Cambria Math" panose="02040503050406030204" pitchFamily="18" charset="0"/>
                      </a:rPr>
                      <m:t>∼</m:t>
                    </m:r>
                  </m:oMath>
                </a14:m>
                <a:r>
                  <a:rPr lang="en-US" sz="1700" dirty="0"/>
                  <a:t>150 ns</a:t>
                </a:r>
              </a:p>
              <a:p>
                <a:pPr lvl="1">
                  <a:lnSpc>
                    <a:spcPct val="110000"/>
                  </a:lnSpc>
                  <a:spcBef>
                    <a:spcPts val="0"/>
                  </a:spcBef>
                </a:pPr>
                <a:r>
                  <a:rPr lang="en-US" sz="1700" dirty="0"/>
                  <a:t>Leading time resolution: 3-4 ns</a:t>
                </a:r>
              </a:p>
              <a:p>
                <a:pPr lvl="1">
                  <a:lnSpc>
                    <a:spcPct val="110000"/>
                  </a:lnSpc>
                  <a:spcBef>
                    <a:spcPts val="0"/>
                  </a:spcBef>
                </a:pPr>
                <a:r>
                  <a:rPr lang="en-US" sz="1700" dirty="0"/>
                  <a:t>Trailing time resolution: </a:t>
                </a:r>
                <a14:m>
                  <m:oMath xmlns:m="http://schemas.openxmlformats.org/officeDocument/2006/math">
                    <m:r>
                      <a:rPr lang="en-US" sz="1700" i="1" smtClean="0">
                        <a:latin typeface="Cambria Math" panose="02040503050406030204" pitchFamily="18" charset="0"/>
                      </a:rPr>
                      <m:t>∼</m:t>
                    </m:r>
                  </m:oMath>
                </a14:m>
                <a:r>
                  <a:rPr lang="en-US" sz="1700" dirty="0"/>
                  <a:t>30 ns</a:t>
                </a:r>
              </a:p>
            </p:txBody>
          </p:sp>
        </mc:Choice>
        <mc:Fallback xmlns="">
          <p:sp>
            <p:nvSpPr>
              <p:cNvPr id="10" name="Content Placeholder 2">
                <a:extLst>
                  <a:ext uri="{FF2B5EF4-FFF2-40B4-BE49-F238E27FC236}">
                    <a16:creationId xmlns:a16="http://schemas.microsoft.com/office/drawing/2014/main" id="{48BDE750-3EA8-443C-B28B-F53B6CA0ED92}"/>
                  </a:ext>
                </a:extLst>
              </p:cNvPr>
              <p:cNvSpPr txBox="1">
                <a:spLocks noRot="1" noChangeAspect="1" noMove="1" noResize="1" noEditPoints="1" noAdjustHandles="1" noChangeArrowheads="1" noChangeShapeType="1" noTextEdit="1"/>
              </p:cNvSpPr>
              <p:nvPr/>
            </p:nvSpPr>
            <p:spPr>
              <a:xfrm>
                <a:off x="206212" y="1283999"/>
                <a:ext cx="4105575" cy="5067162"/>
              </a:xfrm>
              <a:prstGeom prst="rect">
                <a:avLst/>
              </a:prstGeom>
              <a:blipFill>
                <a:blip r:embed="rId3"/>
                <a:stretch>
                  <a:fillRect l="-3107" t="-959"/>
                </a:stretch>
              </a:blipFill>
              <a:ln w="15875">
                <a:solidFill>
                  <a:schemeClr val="accent1"/>
                </a:solidFill>
                <a:prstDash val="solid"/>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6ADC4BA-01FF-4C14-B2EF-4FB4A7855F41}"/>
                  </a:ext>
                </a:extLst>
              </p:cNvPr>
              <p:cNvSpPr txBox="1"/>
              <p:nvPr/>
            </p:nvSpPr>
            <p:spPr>
              <a:xfrm>
                <a:off x="4311787" y="1283999"/>
                <a:ext cx="4186234" cy="5062924"/>
              </a:xfrm>
              <a:prstGeom prst="rect">
                <a:avLst/>
              </a:prstGeom>
              <a:noFill/>
              <a:ln w="15875">
                <a:solidFill>
                  <a:schemeClr val="accent1"/>
                </a:solidFill>
              </a:ln>
            </p:spPr>
            <p:txBody>
              <a:bodyPr wrap="square" rtlCol="0">
                <a:spAutoFit/>
              </a:bodyPr>
              <a:lstStyle/>
              <a:p>
                <a:r>
                  <a:rPr lang="en-US" sz="1700" b="1" u="sng" dirty="0">
                    <a:solidFill>
                      <a:schemeClr val="tx2">
                        <a:lumMod val="50000"/>
                      </a:schemeClr>
                    </a:solidFill>
                  </a:rPr>
                  <a:t>New straw detector, main features:</a:t>
                </a:r>
              </a:p>
              <a:p>
                <a:endParaRPr lang="en-US" sz="1700" dirty="0"/>
              </a:p>
              <a:p>
                <a:pPr marL="285750" indent="-285750">
                  <a:buFont typeface="Arial" panose="020B0604020202020204" pitchFamily="34" charset="0"/>
                  <a:buChar char="•"/>
                </a:pPr>
                <a:r>
                  <a:rPr lang="en-US" sz="1700" dirty="0"/>
                  <a:t>Smaller straw diameter: 4.8 mm</a:t>
                </a:r>
              </a:p>
              <a:p>
                <a:pPr marL="742950" lvl="1" indent="-285750">
                  <a:buFont typeface="Arial" panose="020B0604020202020204" pitchFamily="34" charset="0"/>
                  <a:buChar char="•"/>
                </a:pPr>
                <a:r>
                  <a:rPr lang="en-US" sz="1700" dirty="0"/>
                  <a:t>Maximum drift time reduced to </a:t>
                </a:r>
                <a14:m>
                  <m:oMath xmlns:m="http://schemas.openxmlformats.org/officeDocument/2006/math">
                    <m:r>
                      <a:rPr lang="en-US" sz="1700" i="1" smtClean="0">
                        <a:latin typeface="Cambria Math" panose="02040503050406030204" pitchFamily="18" charset="0"/>
                      </a:rPr>
                      <m:t>∼</m:t>
                    </m:r>
                  </m:oMath>
                </a14:m>
                <a:r>
                  <a:rPr lang="en-US" sz="1700" dirty="0"/>
                  <a:t>80 ns</a:t>
                </a:r>
              </a:p>
              <a:p>
                <a:pPr marL="742950" lvl="1" indent="-285750">
                  <a:buFont typeface="Arial" panose="020B0604020202020204" pitchFamily="34" charset="0"/>
                  <a:buChar char="•"/>
                </a:pPr>
                <a:r>
                  <a:rPr lang="en-US" sz="1700" dirty="0"/>
                  <a:t>Trailing time resolution improved to </a:t>
                </a:r>
                <a14:m>
                  <m:oMath xmlns:m="http://schemas.openxmlformats.org/officeDocument/2006/math">
                    <m:r>
                      <a:rPr lang="en-US" sz="1700" b="0" i="1" smtClean="0">
                        <a:latin typeface="Cambria Math" panose="02040503050406030204" pitchFamily="18" charset="0"/>
                      </a:rPr>
                      <m:t>∼</m:t>
                    </m:r>
                  </m:oMath>
                </a14:m>
                <a:r>
                  <a:rPr lang="en-US" sz="1700" dirty="0"/>
                  <a:t>6 ns</a:t>
                </a:r>
              </a:p>
              <a:p>
                <a:pPr marL="285750" indent="-285750">
                  <a:buFont typeface="Arial" panose="020B0604020202020204" pitchFamily="34" charset="0"/>
                  <a:buChar char="•"/>
                </a:pPr>
                <a:r>
                  <a:rPr lang="en-US" sz="1700" dirty="0"/>
                  <a:t>Keeping the 4 chambers layout, </a:t>
                </a:r>
                <a14:m>
                  <m:oMath xmlns:m="http://schemas.openxmlformats.org/officeDocument/2006/math">
                    <m:r>
                      <a:rPr lang="en-US" sz="1700" i="1" smtClean="0">
                        <a:latin typeface="Cambria Math" panose="02040503050406030204" pitchFamily="18" charset="0"/>
                      </a:rPr>
                      <m:t>∼</m:t>
                    </m:r>
                  </m:oMath>
                </a14:m>
                <a:r>
                  <a:rPr lang="en-US" sz="1700" dirty="0"/>
                  <a:t>21000 straws</a:t>
                </a:r>
              </a:p>
              <a:p>
                <a:pPr marL="742950" lvl="1" indent="-285750">
                  <a:buFont typeface="Arial" panose="020B0604020202020204" pitchFamily="34" charset="0"/>
                  <a:buChar char="•"/>
                </a:pPr>
                <a:r>
                  <a:rPr lang="en-US" sz="1700" dirty="0"/>
                  <a:t>Number of hits per track increased to </a:t>
                </a:r>
                <a14:m>
                  <m:oMath xmlns:m="http://schemas.openxmlformats.org/officeDocument/2006/math">
                    <m:r>
                      <a:rPr lang="en-US" sz="1700" i="1" smtClean="0">
                        <a:latin typeface="Cambria Math" panose="02040503050406030204" pitchFamily="18" charset="0"/>
                      </a:rPr>
                      <m:t>∼</m:t>
                    </m:r>
                  </m:oMath>
                </a14:m>
                <a:r>
                  <a:rPr lang="en-US" sz="1700" dirty="0"/>
                  <a:t>40</a:t>
                </a:r>
              </a:p>
              <a:p>
                <a:pPr marL="285750" indent="-285750">
                  <a:buFont typeface="Arial" panose="020B0604020202020204" pitchFamily="34" charset="0"/>
                  <a:buChar char="•"/>
                </a:pPr>
                <a:r>
                  <a:rPr lang="en-US" sz="1700" dirty="0"/>
                  <a:t>Thinner straw material: 19 or 12 </a:t>
                </a:r>
                <a:r>
                  <a:rPr lang="en-US" sz="1700" dirty="0" err="1"/>
                  <a:t>μm</a:t>
                </a:r>
                <a:r>
                  <a:rPr lang="en-US" sz="1700" dirty="0"/>
                  <a:t> thick PET</a:t>
                </a:r>
              </a:p>
              <a:p>
                <a:pPr marL="285750" indent="-285750">
                  <a:buFont typeface="Arial" panose="020B0604020202020204" pitchFamily="34" charset="0"/>
                  <a:buChar char="•"/>
                </a:pPr>
                <a:r>
                  <a:rPr lang="en-US" sz="1700" dirty="0"/>
                  <a:t>Lower total material budget: 1.0 – 1.5% X</a:t>
                </a:r>
                <a:r>
                  <a:rPr lang="en-US" sz="1700" baseline="-25000" dirty="0"/>
                  <a:t>0</a:t>
                </a:r>
                <a:r>
                  <a:rPr lang="en-US" sz="1700" dirty="0"/>
                  <a:t> </a:t>
                </a:r>
              </a:p>
              <a:p>
                <a:pPr marL="742950" lvl="1" indent="-285750">
                  <a:buFont typeface="Arial" panose="020B0604020202020204" pitchFamily="34" charset="0"/>
                  <a:buChar char="•"/>
                </a:pPr>
                <a:r>
                  <a:rPr lang="en-US" sz="1700" dirty="0"/>
                  <a:t>Depending on the PET thickness option </a:t>
                </a:r>
              </a:p>
              <a:p>
                <a:pPr marL="742950" lvl="1" indent="-285750">
                  <a:buFont typeface="Arial" panose="020B0604020202020204" pitchFamily="34" charset="0"/>
                  <a:buChar char="•"/>
                </a:pPr>
                <a:r>
                  <a:rPr lang="en-US" sz="1700" dirty="0"/>
                  <a:t>Still dominated by the straw wall (60 – 70%)</a:t>
                </a:r>
              </a:p>
            </p:txBody>
          </p:sp>
        </mc:Choice>
        <mc:Fallback xmlns="">
          <p:sp>
            <p:nvSpPr>
              <p:cNvPr id="11" name="TextBox 10">
                <a:extLst>
                  <a:ext uri="{FF2B5EF4-FFF2-40B4-BE49-F238E27FC236}">
                    <a16:creationId xmlns:a16="http://schemas.microsoft.com/office/drawing/2014/main" id="{16ADC4BA-01FF-4C14-B2EF-4FB4A7855F41}"/>
                  </a:ext>
                </a:extLst>
              </p:cNvPr>
              <p:cNvSpPr txBox="1">
                <a:spLocks noRot="1" noChangeAspect="1" noMove="1" noResize="1" noEditPoints="1" noAdjustHandles="1" noChangeArrowheads="1" noChangeShapeType="1" noTextEdit="1"/>
              </p:cNvSpPr>
              <p:nvPr/>
            </p:nvSpPr>
            <p:spPr>
              <a:xfrm>
                <a:off x="4311787" y="1283999"/>
                <a:ext cx="4186234" cy="5062924"/>
              </a:xfrm>
              <a:prstGeom prst="rect">
                <a:avLst/>
              </a:prstGeom>
              <a:blipFill>
                <a:blip r:embed="rId4"/>
                <a:stretch>
                  <a:fillRect l="-725" t="-360" r="-145"/>
                </a:stretch>
              </a:blipFill>
              <a:ln w="15875">
                <a:solidFill>
                  <a:schemeClr val="accent1"/>
                </a:solidFill>
              </a:ln>
            </p:spPr>
            <p:txBody>
              <a:bodyPr/>
              <a:lstStyle/>
              <a:p>
                <a:r>
                  <a:rPr lang="ru-RU">
                    <a:noFill/>
                  </a:rPr>
                  <a:t> </a:t>
                </a:r>
              </a:p>
            </p:txBody>
          </p:sp>
        </mc:Fallback>
      </mc:AlternateContent>
      <p:pic>
        <p:nvPicPr>
          <p:cNvPr id="12" name="Picture 11">
            <a:extLst>
              <a:ext uri="{FF2B5EF4-FFF2-40B4-BE49-F238E27FC236}">
                <a16:creationId xmlns:a16="http://schemas.microsoft.com/office/drawing/2014/main" id="{4BAF7B73-1EF5-4707-9B89-A76E4D326105}"/>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676589" y="3407609"/>
            <a:ext cx="3251195" cy="2939314"/>
          </a:xfrm>
          <a:prstGeom prst="rect">
            <a:avLst/>
          </a:prstGeom>
        </p:spPr>
      </p:pic>
      <p:pic>
        <p:nvPicPr>
          <p:cNvPr id="14" name="Picture 13">
            <a:extLst>
              <a:ext uri="{FF2B5EF4-FFF2-40B4-BE49-F238E27FC236}">
                <a16:creationId xmlns:a16="http://schemas.microsoft.com/office/drawing/2014/main" id="{673FE521-BC4A-47F3-A3DD-ECAF1B1E7E1E}"/>
              </a:ext>
            </a:extLst>
          </p:cNvPr>
          <p:cNvPicPr>
            <a:picLocks noChangeAspect="1"/>
          </p:cNvPicPr>
          <p:nvPr/>
        </p:nvPicPr>
        <p:blipFill>
          <a:blip r:embed="rId6"/>
          <a:stretch>
            <a:fillRect/>
          </a:stretch>
        </p:blipFill>
        <p:spPr>
          <a:xfrm>
            <a:off x="8676589" y="1283999"/>
            <a:ext cx="3420253" cy="1304526"/>
          </a:xfrm>
          <a:prstGeom prst="rect">
            <a:avLst/>
          </a:prstGeom>
        </p:spPr>
      </p:pic>
      <p:sp>
        <p:nvSpPr>
          <p:cNvPr id="13" name="TextBox 12"/>
          <p:cNvSpPr txBox="1"/>
          <p:nvPr/>
        </p:nvSpPr>
        <p:spPr>
          <a:xfrm>
            <a:off x="4370169" y="351237"/>
            <a:ext cx="6016546" cy="523220"/>
          </a:xfrm>
          <a:prstGeom prst="rect">
            <a:avLst/>
          </a:prstGeom>
          <a:noFill/>
        </p:spPr>
        <p:txBody>
          <a:bodyPr wrap="square" rtlCol="0">
            <a:spAutoFit/>
          </a:bodyPr>
          <a:lstStyle/>
          <a:p>
            <a:r>
              <a:rPr lang="en-US" sz="2800" dirty="0" smtClean="0"/>
              <a:t>NA62(</a:t>
            </a:r>
            <a:r>
              <a:rPr lang="en-US" sz="2800" dirty="0" err="1" smtClean="0"/>
              <a:t>CERN,Geneva</a:t>
            </a:r>
            <a:r>
              <a:rPr lang="en-US" sz="2800" dirty="0" smtClean="0"/>
              <a:t>)</a:t>
            </a:r>
            <a:endParaRPr lang="ru-RU" sz="2800" dirty="0"/>
          </a:p>
        </p:txBody>
      </p:sp>
    </p:spTree>
    <p:extLst>
      <p:ext uri="{BB962C8B-B14F-4D97-AF65-F5344CB8AC3E}">
        <p14:creationId xmlns:p14="http://schemas.microsoft.com/office/powerpoint/2010/main" val="3505510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Рисунок 25"/>
          <p:cNvPicPr>
            <a:picLocks noChangeAspect="1"/>
          </p:cNvPicPr>
          <p:nvPr/>
        </p:nvPicPr>
        <p:blipFill rotWithShape="1">
          <a:blip r:embed="rId3"/>
          <a:srcRect l="21963" t="24526" r="21867" b="11114"/>
          <a:stretch/>
        </p:blipFill>
        <p:spPr>
          <a:xfrm>
            <a:off x="6481758" y="1068062"/>
            <a:ext cx="5476202" cy="3529449"/>
          </a:xfrm>
          <a:prstGeom prst="rect">
            <a:avLst/>
          </a:prstGeom>
        </p:spPr>
      </p:pic>
      <p:sp>
        <p:nvSpPr>
          <p:cNvPr id="9" name="Content Placeholder 4">
            <a:extLst>
              <a:ext uri="{FF2B5EF4-FFF2-40B4-BE49-F238E27FC236}">
                <a16:creationId xmlns:a16="http://schemas.microsoft.com/office/drawing/2014/main" id="{ABAFC94B-527A-475B-B6DF-0E8F373F3430}"/>
              </a:ext>
            </a:extLst>
          </p:cNvPr>
          <p:cNvSpPr>
            <a:spLocks noGrp="1"/>
          </p:cNvSpPr>
          <p:nvPr>
            <p:ph idx="1"/>
          </p:nvPr>
        </p:nvSpPr>
        <p:spPr>
          <a:xfrm>
            <a:off x="407988" y="836712"/>
            <a:ext cx="10800580" cy="4896544"/>
          </a:xfrm>
        </p:spPr>
        <p:txBody>
          <a:bodyPr/>
          <a:lstStyle/>
          <a:p>
            <a:pPr marL="0" indent="0">
              <a:spcBef>
                <a:spcPts val="600"/>
              </a:spcBef>
              <a:spcAft>
                <a:spcPts val="0"/>
              </a:spcAft>
              <a:buNone/>
            </a:pPr>
            <a:r>
              <a:rPr lang="en-US" sz="2000" b="0" dirty="0">
                <a:solidFill>
                  <a:srgbClr val="FF0000"/>
                </a:solidFill>
              </a:rPr>
              <a:t> </a:t>
            </a:r>
            <a:endParaRPr lang="en-GB" sz="2000" b="0" dirty="0">
              <a:solidFill>
                <a:srgbClr val="FF0000"/>
              </a:solidFill>
            </a:endParaRPr>
          </a:p>
        </p:txBody>
      </p:sp>
      <p:pic>
        <p:nvPicPr>
          <p:cNvPr id="29" name="Picture 28">
            <a:extLst>
              <a:ext uri="{FF2B5EF4-FFF2-40B4-BE49-F238E27FC236}">
                <a16:creationId xmlns:a16="http://schemas.microsoft.com/office/drawing/2014/main" id="{3FE8608F-A0AE-4C7F-B637-932B1EB0B748}"/>
              </a:ext>
            </a:extLst>
          </p:cNvPr>
          <p:cNvPicPr>
            <a:picLocks noChangeAspect="1"/>
          </p:cNvPicPr>
          <p:nvPr/>
        </p:nvPicPr>
        <p:blipFill rotWithShape="1">
          <a:blip r:embed="rId4"/>
          <a:srcRect r="53994"/>
          <a:stretch/>
        </p:blipFill>
        <p:spPr>
          <a:xfrm>
            <a:off x="3303731" y="3873670"/>
            <a:ext cx="3178027" cy="2479165"/>
          </a:xfrm>
          <a:prstGeom prst="rect">
            <a:avLst/>
          </a:prstGeom>
        </p:spPr>
      </p:pic>
      <p:pic>
        <p:nvPicPr>
          <p:cNvPr id="27" name="Рисунок 26"/>
          <p:cNvPicPr>
            <a:picLocks noChangeAspect="1"/>
          </p:cNvPicPr>
          <p:nvPr/>
        </p:nvPicPr>
        <p:blipFill rotWithShape="1">
          <a:blip r:embed="rId5"/>
          <a:srcRect l="33661" t="19898"/>
          <a:stretch/>
        </p:blipFill>
        <p:spPr>
          <a:xfrm>
            <a:off x="281346" y="939955"/>
            <a:ext cx="5441244" cy="2874741"/>
          </a:xfrm>
          <a:prstGeom prst="rect">
            <a:avLst/>
          </a:prstGeom>
        </p:spPr>
      </p:pic>
      <p:pic>
        <p:nvPicPr>
          <p:cNvPr id="28" name="Рисунок 27"/>
          <p:cNvPicPr>
            <a:picLocks noChangeAspect="1"/>
          </p:cNvPicPr>
          <p:nvPr/>
        </p:nvPicPr>
        <p:blipFill rotWithShape="1">
          <a:blip r:embed="rId5"/>
          <a:srcRect t="19898" r="66132"/>
          <a:stretch/>
        </p:blipFill>
        <p:spPr>
          <a:xfrm>
            <a:off x="224025" y="3734031"/>
            <a:ext cx="2777943" cy="2874741"/>
          </a:xfrm>
          <a:prstGeom prst="rect">
            <a:avLst/>
          </a:prstGeom>
        </p:spPr>
      </p:pic>
      <p:sp>
        <p:nvSpPr>
          <p:cNvPr id="30" name="Прямоугольник 29"/>
          <p:cNvSpPr/>
          <p:nvPr/>
        </p:nvSpPr>
        <p:spPr>
          <a:xfrm>
            <a:off x="3108960" y="69521"/>
            <a:ext cx="5965154" cy="523220"/>
          </a:xfrm>
          <a:prstGeom prst="rect">
            <a:avLst/>
          </a:prstGeom>
        </p:spPr>
        <p:txBody>
          <a:bodyPr wrap="square">
            <a:spAutoFit/>
          </a:bodyPr>
          <a:lstStyle/>
          <a:p>
            <a:r>
              <a:rPr lang="en-US" sz="2800" dirty="0" smtClean="0"/>
              <a:t>PANDA(</a:t>
            </a:r>
            <a:r>
              <a:rPr lang="en-US" sz="2800" dirty="0" err="1" smtClean="0"/>
              <a:t>FAIR,Darmstadt</a:t>
            </a:r>
            <a:r>
              <a:rPr lang="en-US" sz="2800" dirty="0" smtClean="0"/>
              <a:t>)</a:t>
            </a:r>
            <a:endParaRPr lang="en-US" sz="2800" dirty="0"/>
          </a:p>
        </p:txBody>
      </p:sp>
      <p:pic>
        <p:nvPicPr>
          <p:cNvPr id="38" name="Рисунок 37"/>
          <p:cNvPicPr>
            <a:picLocks noChangeAspect="1"/>
          </p:cNvPicPr>
          <p:nvPr/>
        </p:nvPicPr>
        <p:blipFill>
          <a:blip r:embed="rId6"/>
          <a:stretch>
            <a:fillRect/>
          </a:stretch>
        </p:blipFill>
        <p:spPr>
          <a:xfrm>
            <a:off x="6665721" y="4828860"/>
            <a:ext cx="2572369" cy="1523975"/>
          </a:xfrm>
          <a:prstGeom prst="rect">
            <a:avLst/>
          </a:prstGeom>
        </p:spPr>
      </p:pic>
    </p:spTree>
    <p:extLst>
      <p:ext uri="{BB962C8B-B14F-4D97-AF65-F5344CB8AC3E}">
        <p14:creationId xmlns:p14="http://schemas.microsoft.com/office/powerpoint/2010/main" val="3230244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25491" y="400688"/>
            <a:ext cx="2252311" cy="523220"/>
          </a:xfrm>
          <a:prstGeom prst="rect">
            <a:avLst/>
          </a:prstGeom>
          <a:noFill/>
        </p:spPr>
        <p:txBody>
          <a:bodyPr wrap="square" rtlCol="0">
            <a:spAutoFit/>
          </a:bodyPr>
          <a:lstStyle/>
          <a:p>
            <a:r>
              <a:rPr lang="en-US" sz="2800" dirty="0"/>
              <a:t>Mechanics</a:t>
            </a:r>
          </a:p>
        </p:txBody>
      </p:sp>
      <p:sp>
        <p:nvSpPr>
          <p:cNvPr id="3" name="TextBox 2"/>
          <p:cNvSpPr txBox="1"/>
          <p:nvPr/>
        </p:nvSpPr>
        <p:spPr>
          <a:xfrm>
            <a:off x="986918" y="862353"/>
            <a:ext cx="9860621" cy="3046988"/>
          </a:xfrm>
          <a:prstGeom prst="rect">
            <a:avLst/>
          </a:prstGeom>
          <a:noFill/>
        </p:spPr>
        <p:txBody>
          <a:bodyPr wrap="square" rtlCol="0">
            <a:spAutoFit/>
          </a:bodyPr>
          <a:lstStyle/>
          <a:p>
            <a:r>
              <a:rPr lang="en-US" sz="2400" dirty="0" smtClean="0"/>
              <a:t>STRAW</a:t>
            </a:r>
          </a:p>
          <a:p>
            <a:endParaRPr lang="en-US" sz="2400" dirty="0"/>
          </a:p>
          <a:p>
            <a:pPr marL="285750" indent="-285750">
              <a:buFont typeface="Arial" panose="020B0604020202020204" pitchFamily="34" charset="0"/>
              <a:buChar char="•"/>
            </a:pPr>
            <a:r>
              <a:rPr lang="en-US" sz="2400" dirty="0" smtClean="0"/>
              <a:t>Production</a:t>
            </a:r>
            <a:r>
              <a:rPr lang="ru-RU" sz="2400" dirty="0" smtClean="0"/>
              <a:t>- 1м/м</a:t>
            </a:r>
            <a:r>
              <a:rPr lang="en-US" sz="2400" dirty="0" smtClean="0"/>
              <a:t>in</a:t>
            </a:r>
            <a:endParaRPr lang="ru-RU" sz="2400" dirty="0" smtClean="0"/>
          </a:p>
          <a:p>
            <a:pPr marL="285750" indent="-285750">
              <a:buFont typeface="Arial" panose="020B0604020202020204" pitchFamily="34" charset="0"/>
              <a:buChar char="•"/>
            </a:pPr>
            <a:r>
              <a:rPr lang="en-US" sz="2400" dirty="0" err="1" smtClean="0"/>
              <a:t>Lenth</a:t>
            </a:r>
            <a:r>
              <a:rPr lang="ru-RU" sz="2400" dirty="0" smtClean="0"/>
              <a:t>- 5.5м</a:t>
            </a:r>
          </a:p>
          <a:p>
            <a:pPr marL="285750" indent="-285750">
              <a:buFont typeface="Arial" panose="020B0604020202020204" pitchFamily="34" charset="0"/>
              <a:buChar char="•"/>
            </a:pPr>
            <a:r>
              <a:rPr lang="en-US" sz="2400" dirty="0" smtClean="0"/>
              <a:t>Diameter</a:t>
            </a:r>
            <a:r>
              <a:rPr lang="ru-RU" sz="2400" dirty="0" smtClean="0"/>
              <a:t>-от 5, </a:t>
            </a:r>
            <a:r>
              <a:rPr lang="ru-RU" sz="2400" dirty="0" smtClean="0">
                <a:solidFill>
                  <a:srgbClr val="FF0000"/>
                </a:solidFill>
              </a:rPr>
              <a:t>10</a:t>
            </a:r>
            <a:r>
              <a:rPr lang="ru-RU" sz="2400" dirty="0" smtClean="0"/>
              <a:t>, 20мм</a:t>
            </a:r>
          </a:p>
          <a:p>
            <a:pPr marL="285750" indent="-285750">
              <a:buFont typeface="Arial" panose="020B0604020202020204" pitchFamily="34" charset="0"/>
              <a:buChar char="•"/>
            </a:pPr>
            <a:r>
              <a:rPr lang="en-US" sz="2400" dirty="0"/>
              <a:t>thickness</a:t>
            </a:r>
            <a:r>
              <a:rPr lang="ru-RU" sz="2400" dirty="0" smtClean="0"/>
              <a:t>-15, 20, </a:t>
            </a:r>
            <a:r>
              <a:rPr lang="ru-RU" sz="2400" b="1" dirty="0" smtClean="0">
                <a:solidFill>
                  <a:srgbClr val="FF0000"/>
                </a:solidFill>
              </a:rPr>
              <a:t>36</a:t>
            </a:r>
            <a:r>
              <a:rPr lang="ru-RU" sz="2400" dirty="0" smtClean="0"/>
              <a:t>, 50 мкм</a:t>
            </a:r>
          </a:p>
          <a:p>
            <a:pPr marL="285750" indent="-285750">
              <a:buFont typeface="Arial" panose="020B0604020202020204" pitchFamily="34" charset="0"/>
              <a:buChar char="•"/>
            </a:pPr>
            <a:r>
              <a:rPr lang="en-US" sz="2400" dirty="0" smtClean="0"/>
              <a:t>The film is available in Russia</a:t>
            </a:r>
          </a:p>
          <a:p>
            <a:pPr marL="285750" indent="-285750">
              <a:buFont typeface="Arial" panose="020B0604020202020204" pitchFamily="34" charset="0"/>
              <a:buChar char="•"/>
            </a:pPr>
            <a:r>
              <a:rPr lang="en-US" sz="2400" dirty="0" smtClean="0"/>
              <a:t>Coating  </a:t>
            </a:r>
            <a:r>
              <a:rPr lang="en-US" sz="2400" dirty="0"/>
              <a:t>is available </a:t>
            </a:r>
            <a:r>
              <a:rPr lang="en-US" sz="2400" dirty="0" smtClean="0"/>
              <a:t>in the Russian Federation</a:t>
            </a:r>
            <a:endParaRPr lang="ru-RU" sz="24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976147" y="2273279"/>
            <a:ext cx="6023161" cy="2714591"/>
          </a:xfrm>
          <a:prstGeom prst="rect">
            <a:avLst/>
          </a:prstGeom>
        </p:spPr>
      </p:pic>
    </p:spTree>
    <p:extLst>
      <p:ext uri="{BB962C8B-B14F-4D97-AF65-F5344CB8AC3E}">
        <p14:creationId xmlns:p14="http://schemas.microsoft.com/office/powerpoint/2010/main" val="1021457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09679" y="354279"/>
            <a:ext cx="2262991" cy="523220"/>
          </a:xfrm>
          <a:prstGeom prst="rect">
            <a:avLst/>
          </a:prstGeom>
          <a:noFill/>
        </p:spPr>
        <p:txBody>
          <a:bodyPr wrap="square" rtlCol="0">
            <a:spAutoFit/>
          </a:bodyPr>
          <a:lstStyle/>
          <a:p>
            <a:r>
              <a:rPr lang="en-US" sz="2800" dirty="0"/>
              <a:t>Mechanics</a:t>
            </a:r>
          </a:p>
        </p:txBody>
      </p:sp>
      <p:sp>
        <p:nvSpPr>
          <p:cNvPr id="3" name="TextBox 2"/>
          <p:cNvSpPr txBox="1"/>
          <p:nvPr/>
        </p:nvSpPr>
        <p:spPr>
          <a:xfrm>
            <a:off x="1134177" y="1332734"/>
            <a:ext cx="2359794" cy="2585323"/>
          </a:xfrm>
          <a:prstGeom prst="rect">
            <a:avLst/>
          </a:prstGeom>
          <a:noFill/>
        </p:spPr>
        <p:txBody>
          <a:bodyPr wrap="square" rtlCol="0">
            <a:spAutoFit/>
          </a:bodyPr>
          <a:lstStyle/>
          <a:p>
            <a:r>
              <a:rPr lang="ru-RU" altLang="ru-RU" sz="2400" dirty="0" err="1" smtClean="0">
                <a:solidFill>
                  <a:srgbClr val="202124"/>
                </a:solidFill>
                <a:latin typeface="inherit"/>
              </a:rPr>
              <a:t>Components</a:t>
            </a:r>
            <a:endParaRPr lang="en-US" altLang="ru-RU" sz="2400" dirty="0" smtClean="0">
              <a:solidFill>
                <a:srgbClr val="202124"/>
              </a:solidFill>
              <a:latin typeface="inherit"/>
            </a:endParaRP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Pins for </a:t>
            </a:r>
            <a:r>
              <a:rPr lang="en-US" sz="2000" dirty="0" err="1" smtClean="0"/>
              <a:t>anod</a:t>
            </a:r>
            <a:endParaRPr lang="ru-RU" sz="2000" dirty="0" smtClean="0"/>
          </a:p>
          <a:p>
            <a:pPr marL="285750" indent="-285750">
              <a:buFont typeface="Arial" panose="020B0604020202020204" pitchFamily="34" charset="0"/>
              <a:buChar char="•"/>
            </a:pPr>
            <a:r>
              <a:rPr lang="en-US" sz="2000" dirty="0" err="1" smtClean="0"/>
              <a:t>Endplag</a:t>
            </a:r>
            <a:r>
              <a:rPr lang="en-US" sz="2000" dirty="0" smtClean="0"/>
              <a:t> for straw</a:t>
            </a:r>
          </a:p>
          <a:p>
            <a:pPr marL="285750" indent="-285750">
              <a:buFont typeface="Arial" panose="020B0604020202020204" pitchFamily="34" charset="0"/>
              <a:buChar char="•"/>
            </a:pPr>
            <a:r>
              <a:rPr lang="en-US" sz="2000" dirty="0"/>
              <a:t>A</a:t>
            </a:r>
            <a:r>
              <a:rPr lang="en-US" sz="2000" dirty="0" smtClean="0"/>
              <a:t>dhesives</a:t>
            </a:r>
            <a:endParaRPr lang="ru-RU" sz="2000" dirty="0" smtClean="0"/>
          </a:p>
          <a:p>
            <a:pPr marL="285750" indent="-285750">
              <a:buFont typeface="Arial" panose="020B0604020202020204" pitchFamily="34" charset="0"/>
              <a:buChar char="•"/>
            </a:pPr>
            <a:r>
              <a:rPr lang="en-US" sz="2000" dirty="0" smtClean="0"/>
              <a:t>Crimpers</a:t>
            </a:r>
          </a:p>
          <a:p>
            <a:pPr marL="285750" indent="-285750">
              <a:buFont typeface="Arial" panose="020B0604020202020204" pitchFamily="34" charset="0"/>
              <a:buChar char="•"/>
            </a:pPr>
            <a:r>
              <a:rPr lang="ru-RU" sz="2000" dirty="0" smtClean="0"/>
              <a:t> </a:t>
            </a:r>
          </a:p>
          <a:p>
            <a:pPr marL="285750" indent="-285750">
              <a:buFont typeface="Arial" panose="020B0604020202020204" pitchFamily="34" charset="0"/>
              <a:buChar char="•"/>
            </a:pPr>
            <a:endParaRPr lang="en-US" dirty="0"/>
          </a:p>
        </p:txBody>
      </p:sp>
      <p:sp>
        <p:nvSpPr>
          <p:cNvPr id="4" name="TextBox 3"/>
          <p:cNvSpPr txBox="1"/>
          <p:nvPr/>
        </p:nvSpPr>
        <p:spPr>
          <a:xfrm>
            <a:off x="4225491" y="1385308"/>
            <a:ext cx="5447898" cy="1354217"/>
          </a:xfrm>
          <a:prstGeom prst="rect">
            <a:avLst/>
          </a:prstGeom>
          <a:noFill/>
        </p:spPr>
        <p:txBody>
          <a:bodyPr wrap="square" rtlCol="0">
            <a:spAutoFit/>
          </a:bodyPr>
          <a:lstStyle/>
          <a:p>
            <a:r>
              <a:rPr lang="en-US" sz="2400" dirty="0" smtClean="0"/>
              <a:t>Prototypes</a:t>
            </a:r>
            <a:endParaRPr lang="ru-RU" sz="2400" dirty="0" smtClean="0"/>
          </a:p>
          <a:p>
            <a:pPr marL="285750" indent="-285750">
              <a:buFont typeface="Arial" panose="020B0604020202020204" pitchFamily="34" charset="0"/>
              <a:buChar char="•"/>
            </a:pPr>
            <a:r>
              <a:rPr lang="en-US" sz="2000" dirty="0" smtClean="0"/>
              <a:t>Straws different diameter 5,10,20mm(110str)</a:t>
            </a:r>
          </a:p>
          <a:p>
            <a:pPr marL="285750" indent="-285750">
              <a:buFont typeface="Arial" panose="020B0604020202020204" pitchFamily="34" charset="0"/>
              <a:buChar char="•"/>
            </a:pPr>
            <a:r>
              <a:rPr lang="en-US" sz="2000" dirty="0" err="1" smtClean="0"/>
              <a:t>Prototyp</a:t>
            </a:r>
            <a:r>
              <a:rPr lang="ru-RU" sz="2000" dirty="0" smtClean="0"/>
              <a:t> </a:t>
            </a:r>
            <a:r>
              <a:rPr lang="en-US" sz="2000" dirty="0" smtClean="0"/>
              <a:t>ZUV(~110str)</a:t>
            </a:r>
          </a:p>
          <a:p>
            <a:endParaRPr lang="en-US" dirty="0"/>
          </a:p>
        </p:txBody>
      </p:sp>
      <p:pic>
        <p:nvPicPr>
          <p:cNvPr id="7" name="Рисунок 6"/>
          <p:cNvPicPr>
            <a:picLocks noChangeAspect="1"/>
          </p:cNvPicPr>
          <p:nvPr/>
        </p:nvPicPr>
        <p:blipFill>
          <a:blip r:embed="rId2"/>
          <a:stretch>
            <a:fillRect/>
          </a:stretch>
        </p:blipFill>
        <p:spPr>
          <a:xfrm>
            <a:off x="463740" y="3448850"/>
            <a:ext cx="4546746" cy="3022454"/>
          </a:xfrm>
          <a:prstGeom prst="rect">
            <a:avLst/>
          </a:prstGeom>
        </p:spPr>
      </p:pic>
      <p:sp>
        <p:nvSpPr>
          <p:cNvPr id="5"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432567" y="3178563"/>
            <a:ext cx="4517766" cy="2036122"/>
          </a:xfrm>
          <a:prstGeom prst="rect">
            <a:avLst/>
          </a:prstGeom>
        </p:spPr>
      </p:pic>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5199" y="5109287"/>
            <a:ext cx="1138711" cy="1341617"/>
          </a:xfrm>
          <a:prstGeom prst="rect">
            <a:avLst/>
          </a:prstGeom>
        </p:spPr>
      </p:pic>
      <p:pic>
        <p:nvPicPr>
          <p:cNvPr id="14" name="Рисунок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910396" y="3653004"/>
            <a:ext cx="1518281" cy="1138711"/>
          </a:xfrm>
          <a:prstGeom prst="rect">
            <a:avLst/>
          </a:prstGeom>
        </p:spPr>
      </p:pic>
      <p:pic>
        <p:nvPicPr>
          <p:cNvPr id="15" name="Рисунок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flipV="1">
            <a:off x="5601986" y="4275033"/>
            <a:ext cx="3008085" cy="1355720"/>
          </a:xfrm>
          <a:prstGeom prst="rect">
            <a:avLst/>
          </a:prstGeom>
        </p:spPr>
      </p:pic>
      <p:pic>
        <p:nvPicPr>
          <p:cNvPr id="18" name="Рисунок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92405" y="3463219"/>
            <a:ext cx="1346326" cy="2987685"/>
          </a:xfrm>
          <a:prstGeom prst="rect">
            <a:avLst/>
          </a:prstGeom>
        </p:spPr>
      </p:pic>
    </p:spTree>
    <p:extLst>
      <p:ext uri="{BB962C8B-B14F-4D97-AF65-F5344CB8AC3E}">
        <p14:creationId xmlns:p14="http://schemas.microsoft.com/office/powerpoint/2010/main" val="1497153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591446" y="275666"/>
            <a:ext cx="3042115" cy="523220"/>
          </a:xfrm>
          <a:prstGeom prst="rect">
            <a:avLst/>
          </a:prstGeom>
        </p:spPr>
        <p:txBody>
          <a:bodyPr wrap="none">
            <a:spAutoFit/>
          </a:bodyPr>
          <a:lstStyle/>
          <a:p>
            <a:r>
              <a:rPr lang="en-US" sz="2800" dirty="0" err="1" smtClean="0"/>
              <a:t>T</a:t>
            </a:r>
            <a:r>
              <a:rPr lang="ru-RU" sz="2800" dirty="0" err="1" smtClean="0"/>
              <a:t>est</a:t>
            </a:r>
            <a:r>
              <a:rPr lang="ru-RU" sz="2800" dirty="0" smtClean="0"/>
              <a:t> </a:t>
            </a:r>
            <a:r>
              <a:rPr lang="ru-RU" sz="2800" dirty="0" err="1"/>
              <a:t>beam</a:t>
            </a:r>
            <a:r>
              <a:rPr lang="ru-RU" sz="2800" dirty="0"/>
              <a:t> </a:t>
            </a:r>
            <a:r>
              <a:rPr lang="ru-RU" sz="2800" dirty="0" err="1"/>
              <a:t>activities</a:t>
            </a:r>
            <a:endParaRPr lang="ru-RU" sz="2800" dirty="0"/>
          </a:p>
        </p:txBody>
      </p:sp>
      <p:sp>
        <p:nvSpPr>
          <p:cNvPr id="5" name="TextBox 4"/>
          <p:cNvSpPr txBox="1"/>
          <p:nvPr/>
        </p:nvSpPr>
        <p:spPr>
          <a:xfrm>
            <a:off x="1545779" y="822846"/>
            <a:ext cx="3732756" cy="461665"/>
          </a:xfrm>
          <a:prstGeom prst="rect">
            <a:avLst/>
          </a:prstGeom>
          <a:noFill/>
        </p:spPr>
        <p:txBody>
          <a:bodyPr wrap="square" rtlCol="0">
            <a:spAutoFit/>
          </a:bodyPr>
          <a:lstStyle/>
          <a:p>
            <a:r>
              <a:rPr lang="en-US" sz="2400" dirty="0" smtClean="0"/>
              <a:t>Setup 1</a:t>
            </a:r>
            <a:endParaRPr lang="ru-RU" sz="2400" dirty="0"/>
          </a:p>
        </p:txBody>
      </p:sp>
      <p:sp>
        <p:nvSpPr>
          <p:cNvPr id="6" name="Прямоугольник 5"/>
          <p:cNvSpPr/>
          <p:nvPr/>
        </p:nvSpPr>
        <p:spPr>
          <a:xfrm>
            <a:off x="4896134" y="903672"/>
            <a:ext cx="1128771" cy="461665"/>
          </a:xfrm>
          <a:prstGeom prst="rect">
            <a:avLst/>
          </a:prstGeom>
        </p:spPr>
        <p:txBody>
          <a:bodyPr wrap="none">
            <a:spAutoFit/>
          </a:bodyPr>
          <a:lstStyle/>
          <a:p>
            <a:r>
              <a:rPr lang="en-US" sz="2400" dirty="0"/>
              <a:t>Setup </a:t>
            </a:r>
            <a:r>
              <a:rPr lang="en-US" sz="2400" dirty="0" smtClean="0"/>
              <a:t>2</a:t>
            </a:r>
            <a:endParaRPr lang="ru-RU" sz="2400" dirty="0"/>
          </a:p>
        </p:txBody>
      </p:sp>
      <p:sp>
        <p:nvSpPr>
          <p:cNvPr id="7" name="Прямоугольник 6"/>
          <p:cNvSpPr/>
          <p:nvPr/>
        </p:nvSpPr>
        <p:spPr>
          <a:xfrm>
            <a:off x="8992859" y="922202"/>
            <a:ext cx="1128771" cy="461665"/>
          </a:xfrm>
          <a:prstGeom prst="rect">
            <a:avLst/>
          </a:prstGeom>
        </p:spPr>
        <p:txBody>
          <a:bodyPr wrap="none">
            <a:spAutoFit/>
          </a:bodyPr>
          <a:lstStyle/>
          <a:p>
            <a:r>
              <a:rPr lang="en-US" sz="2400" dirty="0"/>
              <a:t>Setup </a:t>
            </a:r>
            <a:r>
              <a:rPr lang="en-US" sz="2400" dirty="0" smtClean="0"/>
              <a:t>3</a:t>
            </a:r>
            <a:endParaRPr lang="ru-RU" sz="2400" dirty="0"/>
          </a:p>
        </p:txBody>
      </p:sp>
      <p:pic>
        <p:nvPicPr>
          <p:cNvPr id="8" name="Рисунок 7"/>
          <p:cNvPicPr>
            <a:picLocks noChangeAspect="1"/>
          </p:cNvPicPr>
          <p:nvPr/>
        </p:nvPicPr>
        <p:blipFill rotWithShape="1">
          <a:blip r:embed="rId2" cstate="print">
            <a:extLst>
              <a:ext uri="{28A0092B-C50C-407E-A947-70E740481C1C}">
                <a14:useLocalDpi xmlns:a14="http://schemas.microsoft.com/office/drawing/2010/main" val="0"/>
              </a:ext>
            </a:extLst>
          </a:blip>
          <a:srcRect l="9263" r="13585"/>
          <a:stretch/>
        </p:blipFill>
        <p:spPr>
          <a:xfrm>
            <a:off x="726510" y="1383867"/>
            <a:ext cx="2693095" cy="2617940"/>
          </a:xfrm>
          <a:prstGeom prst="rect">
            <a:avLst/>
          </a:prstGeom>
        </p:spPr>
      </p:pic>
      <p:pic>
        <p:nvPicPr>
          <p:cNvPr id="9" name="Рисунок 8"/>
          <p:cNvPicPr>
            <a:picLocks noChangeAspect="1"/>
          </p:cNvPicPr>
          <p:nvPr/>
        </p:nvPicPr>
        <p:blipFill rotWithShape="1">
          <a:blip r:embed="rId3" cstate="print">
            <a:extLst>
              <a:ext uri="{28A0092B-C50C-407E-A947-70E740481C1C}">
                <a14:useLocalDpi xmlns:a14="http://schemas.microsoft.com/office/drawing/2010/main" val="0"/>
              </a:ext>
            </a:extLst>
          </a:blip>
          <a:srcRect l="27280" t="-3629" r="23147" b="3629"/>
          <a:stretch/>
        </p:blipFill>
        <p:spPr>
          <a:xfrm rot="5400000">
            <a:off x="4568034" y="1218379"/>
            <a:ext cx="2585698" cy="3028704"/>
          </a:xfrm>
          <a:prstGeom prst="rect">
            <a:avLst/>
          </a:prstGeom>
        </p:spPr>
      </p:pic>
      <p:pic>
        <p:nvPicPr>
          <p:cNvPr id="10" name="Рисунок 9"/>
          <p:cNvPicPr>
            <a:picLocks noChangeAspect="1"/>
          </p:cNvPicPr>
          <p:nvPr/>
        </p:nvPicPr>
        <p:blipFill rotWithShape="1">
          <a:blip r:embed="rId4" cstate="print">
            <a:extLst>
              <a:ext uri="{28A0092B-C50C-407E-A947-70E740481C1C}">
                <a14:useLocalDpi xmlns:a14="http://schemas.microsoft.com/office/drawing/2010/main" val="0"/>
              </a:ext>
            </a:extLst>
          </a:blip>
          <a:srcRect l="-1018" t="-4073" r="30035" b="4073"/>
          <a:stretch/>
        </p:blipFill>
        <p:spPr>
          <a:xfrm rot="5400000">
            <a:off x="8247375" y="1348736"/>
            <a:ext cx="2619738" cy="2767990"/>
          </a:xfrm>
          <a:prstGeom prst="rect">
            <a:avLst/>
          </a:prstGeom>
        </p:spPr>
      </p:pic>
      <p:sp>
        <p:nvSpPr>
          <p:cNvPr id="11" name="TextBox 10"/>
          <p:cNvSpPr txBox="1"/>
          <p:nvPr/>
        </p:nvSpPr>
        <p:spPr>
          <a:xfrm>
            <a:off x="726510" y="4283485"/>
            <a:ext cx="2918564" cy="923330"/>
          </a:xfrm>
          <a:prstGeom prst="rect">
            <a:avLst/>
          </a:prstGeom>
          <a:noFill/>
        </p:spPr>
        <p:txBody>
          <a:bodyPr wrap="square" rtlCol="0">
            <a:spAutoFit/>
          </a:bodyPr>
          <a:lstStyle/>
          <a:p>
            <a:r>
              <a:rPr lang="en-US" dirty="0" smtClean="0"/>
              <a:t>CERN, H4</a:t>
            </a:r>
          </a:p>
          <a:p>
            <a:r>
              <a:rPr lang="en-US" dirty="0" smtClean="0"/>
              <a:t>4GEM +straw station</a:t>
            </a:r>
          </a:p>
          <a:p>
            <a:r>
              <a:rPr lang="en-US" dirty="0" smtClean="0"/>
              <a:t>VMM3a readout</a:t>
            </a:r>
            <a:endParaRPr lang="ru-RU" dirty="0"/>
          </a:p>
        </p:txBody>
      </p:sp>
      <p:sp>
        <p:nvSpPr>
          <p:cNvPr id="12" name="Прямоугольник 11"/>
          <p:cNvSpPr/>
          <p:nvPr/>
        </p:nvSpPr>
        <p:spPr>
          <a:xfrm>
            <a:off x="4591446" y="4283486"/>
            <a:ext cx="6096000" cy="1200329"/>
          </a:xfrm>
          <a:prstGeom prst="rect">
            <a:avLst/>
          </a:prstGeom>
        </p:spPr>
        <p:txBody>
          <a:bodyPr>
            <a:spAutoFit/>
          </a:bodyPr>
          <a:lstStyle/>
          <a:p>
            <a:r>
              <a:rPr lang="en-US" dirty="0"/>
              <a:t>CERN, H4</a:t>
            </a:r>
          </a:p>
          <a:p>
            <a:r>
              <a:rPr lang="en-US" dirty="0"/>
              <a:t>4GEM +straw station</a:t>
            </a:r>
          </a:p>
          <a:p>
            <a:r>
              <a:rPr lang="en-US" dirty="0" smtClean="0"/>
              <a:t>VMM3 readout</a:t>
            </a:r>
          </a:p>
          <a:p>
            <a:r>
              <a:rPr lang="en-US" dirty="0" smtClean="0"/>
              <a:t>SRS +APV25 readout</a:t>
            </a:r>
            <a:endParaRPr lang="ru-RU" dirty="0"/>
          </a:p>
        </p:txBody>
      </p:sp>
      <p:sp>
        <p:nvSpPr>
          <p:cNvPr id="13" name="Прямоугольник 12"/>
          <p:cNvSpPr/>
          <p:nvPr/>
        </p:nvSpPr>
        <p:spPr>
          <a:xfrm>
            <a:off x="8173249" y="4300506"/>
            <a:ext cx="6096000" cy="923330"/>
          </a:xfrm>
          <a:prstGeom prst="rect">
            <a:avLst/>
          </a:prstGeom>
        </p:spPr>
        <p:txBody>
          <a:bodyPr>
            <a:spAutoFit/>
          </a:bodyPr>
          <a:lstStyle/>
          <a:p>
            <a:r>
              <a:rPr lang="en-US" dirty="0"/>
              <a:t>CERN, </a:t>
            </a:r>
            <a:r>
              <a:rPr lang="en-US" dirty="0" smtClean="0"/>
              <a:t>H4 + H8 </a:t>
            </a:r>
            <a:endParaRPr lang="en-US" dirty="0"/>
          </a:p>
          <a:p>
            <a:r>
              <a:rPr lang="en-US" dirty="0" smtClean="0"/>
              <a:t>4GEM </a:t>
            </a:r>
            <a:r>
              <a:rPr lang="en-US" dirty="0"/>
              <a:t>+straw station</a:t>
            </a:r>
          </a:p>
          <a:p>
            <a:r>
              <a:rPr lang="en-US" dirty="0" smtClean="0"/>
              <a:t>TIGER </a:t>
            </a:r>
            <a:r>
              <a:rPr lang="en-US" dirty="0"/>
              <a:t>readout</a:t>
            </a:r>
            <a:endParaRPr lang="ru-RU" dirty="0"/>
          </a:p>
        </p:txBody>
      </p:sp>
    </p:spTree>
    <p:extLst>
      <p:ext uri="{BB962C8B-B14F-4D97-AF65-F5344CB8AC3E}">
        <p14:creationId xmlns:p14="http://schemas.microsoft.com/office/powerpoint/2010/main" val="1111976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3036</TotalTime>
  <Words>721</Words>
  <Application>Microsoft Office PowerPoint</Application>
  <PresentationFormat>Широкоэкранный</PresentationFormat>
  <Paragraphs>102</Paragraphs>
  <Slides>11</Slides>
  <Notes>6</Notes>
  <HiddenSlides>0</HiddenSlides>
  <MMClips>0</MMClips>
  <ScaleCrop>false</ScaleCrop>
  <HeadingPairs>
    <vt:vector size="6" baseType="variant">
      <vt:variant>
        <vt:lpstr>Использованные шрифты</vt:lpstr>
      </vt:variant>
      <vt:variant>
        <vt:i4>15</vt:i4>
      </vt:variant>
      <vt:variant>
        <vt:lpstr>Тема</vt:lpstr>
      </vt:variant>
      <vt:variant>
        <vt:i4>1</vt:i4>
      </vt:variant>
      <vt:variant>
        <vt:lpstr>Заголовки слайдов</vt:lpstr>
      </vt:variant>
      <vt:variant>
        <vt:i4>11</vt:i4>
      </vt:variant>
    </vt:vector>
  </HeadingPairs>
  <TitlesOfParts>
    <vt:vector size="27" baseType="lpstr">
      <vt:lpstr>Arial</vt:lpstr>
      <vt:lpstr>Calibri</vt:lpstr>
      <vt:lpstr>Calibri Light</vt:lpstr>
      <vt:lpstr>Cambria Math</vt:lpstr>
      <vt:lpstr>Cantarell</vt:lpstr>
      <vt:lpstr>inherit</vt:lpstr>
      <vt:lpstr>Liberation Sans</vt:lpstr>
      <vt:lpstr>Liberation Serif</vt:lpstr>
      <vt:lpstr>Lohit Devanagari</vt:lpstr>
      <vt:lpstr>Lucida Sans Unicode</vt:lpstr>
      <vt:lpstr>Noto Sans CJK SC</vt:lpstr>
      <vt:lpstr>Segoe UI</vt:lpstr>
      <vt:lpstr>StarSymbol</vt:lpstr>
      <vt:lpstr>Tahoma</vt:lpstr>
      <vt:lpstr>Times New Roman</vt:lpstr>
      <vt:lpstr>Тема Office</vt:lpstr>
      <vt:lpstr>Презентация PowerPoint</vt:lpstr>
      <vt:lpstr>Презентация PowerPoint</vt:lpstr>
      <vt:lpstr>Презентация PowerPoint</vt:lpstr>
      <vt:lpstr>Two design of the straw-tube production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174</cp:revision>
  <dcterms:created xsi:type="dcterms:W3CDTF">2018-09-30T12:56:17Z</dcterms:created>
  <dcterms:modified xsi:type="dcterms:W3CDTF">2022-10-04T12:43:00Z</dcterms:modified>
</cp:coreProperties>
</file>