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2"/>
  </p:sldMasterIdLst>
  <p:notesMasterIdLst>
    <p:notesMasterId r:id="rId27"/>
  </p:notesMasterIdLst>
  <p:handoutMasterIdLst>
    <p:handoutMasterId r:id="rId28"/>
  </p:handoutMasterIdLst>
  <p:sldIdLst>
    <p:sldId id="362" r:id="rId3"/>
    <p:sldId id="295" r:id="rId4"/>
    <p:sldId id="380" r:id="rId5"/>
    <p:sldId id="304" r:id="rId6"/>
    <p:sldId id="382" r:id="rId7"/>
    <p:sldId id="299" r:id="rId8"/>
    <p:sldId id="383" r:id="rId9"/>
    <p:sldId id="364" r:id="rId10"/>
    <p:sldId id="373" r:id="rId11"/>
    <p:sldId id="374" r:id="rId12"/>
    <p:sldId id="377" r:id="rId13"/>
    <p:sldId id="376" r:id="rId14"/>
    <p:sldId id="379" r:id="rId15"/>
    <p:sldId id="355" r:id="rId16"/>
    <p:sldId id="365" r:id="rId17"/>
    <p:sldId id="367" r:id="rId18"/>
    <p:sldId id="343" r:id="rId19"/>
    <p:sldId id="338" r:id="rId20"/>
    <p:sldId id="271" r:id="rId21"/>
    <p:sldId id="368" r:id="rId22"/>
    <p:sldId id="285" r:id="rId23"/>
    <p:sldId id="378" r:id="rId24"/>
    <p:sldId id="274" r:id="rId25"/>
    <p:sldId id="372" r:id="rId26"/>
  </p:sldIdLst>
  <p:sldSz cx="9144000" cy="6858000" type="screen4x3"/>
  <p:notesSz cx="7772400" cy="10058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E25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leg\Documents\SIPM_China\current_all\DC_sipm_AL_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leg\Documents\SIPM_China\current_all\DC_sipm_AL_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7269860017497815"/>
          <c:y val="2.8252405949256338E-2"/>
          <c:w val="0.82605314960629916"/>
          <c:h val="0.77868438320209987"/>
        </c:manualLayout>
      </c:layout>
      <c:lineChart>
        <c:grouping val="standard"/>
        <c:ser>
          <c:idx val="1"/>
          <c:order val="0"/>
          <c:cat>
            <c:numRef>
              <c:f>Sheet1!$J$27:$J$40</c:f>
              <c:numCache>
                <c:formatCode>General</c:formatCode>
                <c:ptCount val="14"/>
                <c:pt idx="0">
                  <c:v>34</c:v>
                </c:pt>
                <c:pt idx="1">
                  <c:v>35</c:v>
                </c:pt>
                <c:pt idx="2">
                  <c:v>36</c:v>
                </c:pt>
                <c:pt idx="3">
                  <c:v>37</c:v>
                </c:pt>
                <c:pt idx="4">
                  <c:v>38</c:v>
                </c:pt>
                <c:pt idx="5">
                  <c:v>39</c:v>
                </c:pt>
                <c:pt idx="6">
                  <c:v>40</c:v>
                </c:pt>
                <c:pt idx="7">
                  <c:v>41</c:v>
                </c:pt>
                <c:pt idx="8">
                  <c:v>42</c:v>
                </c:pt>
                <c:pt idx="9">
                  <c:v>43</c:v>
                </c:pt>
                <c:pt idx="10">
                  <c:v>44</c:v>
                </c:pt>
                <c:pt idx="11">
                  <c:v>45</c:v>
                </c:pt>
                <c:pt idx="12">
                  <c:v>46</c:v>
                </c:pt>
                <c:pt idx="13">
                  <c:v>47</c:v>
                </c:pt>
              </c:numCache>
            </c:numRef>
          </c:cat>
          <c:val>
            <c:numRef>
              <c:f>Sheet1!$K$27:$K$40</c:f>
              <c:numCache>
                <c:formatCode>0.0;[Red]0.0</c:formatCode>
                <c:ptCount val="14"/>
                <c:pt idx="0">
                  <c:v>7.2</c:v>
                </c:pt>
                <c:pt idx="1">
                  <c:v>10.3</c:v>
                </c:pt>
                <c:pt idx="2">
                  <c:v>15.1</c:v>
                </c:pt>
                <c:pt idx="3">
                  <c:v>21.7</c:v>
                </c:pt>
                <c:pt idx="4">
                  <c:v>30.7</c:v>
                </c:pt>
                <c:pt idx="5">
                  <c:v>42.5</c:v>
                </c:pt>
                <c:pt idx="6">
                  <c:v>58</c:v>
                </c:pt>
                <c:pt idx="7">
                  <c:v>78.099999999999994</c:v>
                </c:pt>
                <c:pt idx="8">
                  <c:v>105.2</c:v>
                </c:pt>
                <c:pt idx="9">
                  <c:v>143.5</c:v>
                </c:pt>
                <c:pt idx="10">
                  <c:v>198.2</c:v>
                </c:pt>
                <c:pt idx="11">
                  <c:v>290</c:v>
                </c:pt>
                <c:pt idx="12">
                  <c:v>489</c:v>
                </c:pt>
                <c:pt idx="13">
                  <c:v>1625</c:v>
                </c:pt>
              </c:numCache>
            </c:numRef>
          </c:val>
        </c:ser>
        <c:dLbls/>
        <c:marker val="1"/>
        <c:axId val="174650112"/>
        <c:axId val="174652032"/>
      </c:lineChart>
      <c:catAx>
        <c:axId val="174650112"/>
        <c:scaling>
          <c:orientation val="minMax"/>
        </c:scaling>
        <c:axPos val="b"/>
        <c:title>
          <c:tx>
            <c:rich>
              <a:bodyPr/>
              <a:lstStyle/>
              <a:p>
                <a:pPr>
                  <a:defRPr/>
                </a:pPr>
                <a:r>
                  <a:rPr lang="en-US" sz="1400"/>
                  <a:t>U</a:t>
                </a:r>
                <a:r>
                  <a:rPr lang="en-US" sz="1400" baseline="0"/>
                  <a:t> Bias, V</a:t>
                </a:r>
                <a:endParaRPr lang="ru-RU" sz="1400"/>
              </a:p>
            </c:rich>
          </c:tx>
          <c:layout/>
        </c:title>
        <c:numFmt formatCode="General" sourceLinked="1"/>
        <c:tickLblPos val="nextTo"/>
        <c:crossAx val="174652032"/>
        <c:crosses val="autoZero"/>
        <c:auto val="1"/>
        <c:lblAlgn val="ctr"/>
        <c:lblOffset val="100"/>
      </c:catAx>
      <c:valAx>
        <c:axId val="174652032"/>
        <c:scaling>
          <c:orientation val="minMax"/>
        </c:scaling>
        <c:axPos val="l"/>
        <c:majorGridlines/>
        <c:title>
          <c:tx>
            <c:rich>
              <a:bodyPr rot="-5400000" vert="horz"/>
              <a:lstStyle/>
              <a:p>
                <a:pPr>
                  <a:defRPr/>
                </a:pPr>
                <a:r>
                  <a:rPr lang="en-US" sz="1600"/>
                  <a:t>Current,</a:t>
                </a:r>
                <a:r>
                  <a:rPr lang="en-US" sz="1600" baseline="0"/>
                  <a:t> nA</a:t>
                </a:r>
                <a:endParaRPr lang="ru-RU" sz="1600"/>
              </a:p>
            </c:rich>
          </c:tx>
          <c:layout/>
        </c:title>
        <c:numFmt formatCode="0.0;[Red]0.0" sourceLinked="1"/>
        <c:tickLblPos val="nextTo"/>
        <c:crossAx val="174650112"/>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3496062992125982"/>
          <c:y val="5.1400554097404488E-2"/>
          <c:w val="0.83448381452318476"/>
          <c:h val="0.785906605424322"/>
        </c:manualLayout>
      </c:layout>
      <c:lineChart>
        <c:grouping val="standard"/>
        <c:ser>
          <c:idx val="1"/>
          <c:order val="0"/>
          <c:tx>
            <c:strRef>
              <c:f>Sheet1!$B$23:$B$24</c:f>
              <c:strCache>
                <c:ptCount val="1"/>
                <c:pt idx="0">
                  <c:v>6,2 9,7</c:v>
                </c:pt>
              </c:strCache>
            </c:strRef>
          </c:tx>
          <c:cat>
            <c:numRef>
              <c:f>Sheet1!$A$23:$A$35</c:f>
              <c:numCache>
                <c:formatCode>General</c:formatCode>
                <c:ptCount val="13"/>
                <c:pt idx="0">
                  <c:v>30</c:v>
                </c:pt>
                <c:pt idx="1">
                  <c:v>31</c:v>
                </c:pt>
                <c:pt idx="2">
                  <c:v>32</c:v>
                </c:pt>
                <c:pt idx="3">
                  <c:v>33</c:v>
                </c:pt>
                <c:pt idx="4">
                  <c:v>34</c:v>
                </c:pt>
                <c:pt idx="5">
                  <c:v>35</c:v>
                </c:pt>
                <c:pt idx="6">
                  <c:v>36</c:v>
                </c:pt>
                <c:pt idx="7">
                  <c:v>37</c:v>
                </c:pt>
                <c:pt idx="8">
                  <c:v>38</c:v>
                </c:pt>
                <c:pt idx="9">
                  <c:v>39</c:v>
                </c:pt>
                <c:pt idx="10">
                  <c:v>40</c:v>
                </c:pt>
                <c:pt idx="11">
                  <c:v>41</c:v>
                </c:pt>
                <c:pt idx="12">
                  <c:v>42</c:v>
                </c:pt>
              </c:numCache>
            </c:numRef>
          </c:cat>
          <c:val>
            <c:numRef>
              <c:f>Sheet1!$B$25:$B$35</c:f>
              <c:numCache>
                <c:formatCode>General</c:formatCode>
                <c:ptCount val="11"/>
                <c:pt idx="0">
                  <c:v>20</c:v>
                </c:pt>
                <c:pt idx="1">
                  <c:v>45</c:v>
                </c:pt>
                <c:pt idx="2">
                  <c:v>86</c:v>
                </c:pt>
                <c:pt idx="3">
                  <c:v>142</c:v>
                </c:pt>
                <c:pt idx="4">
                  <c:v>217</c:v>
                </c:pt>
                <c:pt idx="5">
                  <c:v>310</c:v>
                </c:pt>
                <c:pt idx="6">
                  <c:v>430</c:v>
                </c:pt>
                <c:pt idx="7">
                  <c:v>616</c:v>
                </c:pt>
                <c:pt idx="8">
                  <c:v>809</c:v>
                </c:pt>
                <c:pt idx="9">
                  <c:v>1048</c:v>
                </c:pt>
                <c:pt idx="10">
                  <c:v>1375</c:v>
                </c:pt>
              </c:numCache>
            </c:numRef>
          </c:val>
        </c:ser>
        <c:ser>
          <c:idx val="2"/>
          <c:order val="1"/>
          <c:tx>
            <c:strRef>
              <c:f>Sheet1!$C$23:$C$24</c:f>
              <c:strCache>
                <c:ptCount val="1"/>
                <c:pt idx="0">
                  <c:v>4,6 5,7</c:v>
                </c:pt>
              </c:strCache>
            </c:strRef>
          </c:tx>
          <c:cat>
            <c:numRef>
              <c:f>Sheet1!$A$23:$A$35</c:f>
              <c:numCache>
                <c:formatCode>General</c:formatCode>
                <c:ptCount val="13"/>
                <c:pt idx="0">
                  <c:v>30</c:v>
                </c:pt>
                <c:pt idx="1">
                  <c:v>31</c:v>
                </c:pt>
                <c:pt idx="2">
                  <c:v>32</c:v>
                </c:pt>
                <c:pt idx="3">
                  <c:v>33</c:v>
                </c:pt>
                <c:pt idx="4">
                  <c:v>34</c:v>
                </c:pt>
                <c:pt idx="5">
                  <c:v>35</c:v>
                </c:pt>
                <c:pt idx="6">
                  <c:v>36</c:v>
                </c:pt>
                <c:pt idx="7">
                  <c:v>37</c:v>
                </c:pt>
                <c:pt idx="8">
                  <c:v>38</c:v>
                </c:pt>
                <c:pt idx="9">
                  <c:v>39</c:v>
                </c:pt>
                <c:pt idx="10">
                  <c:v>40</c:v>
                </c:pt>
                <c:pt idx="11">
                  <c:v>41</c:v>
                </c:pt>
                <c:pt idx="12">
                  <c:v>42</c:v>
                </c:pt>
              </c:numCache>
            </c:numRef>
          </c:cat>
          <c:val>
            <c:numRef>
              <c:f>Sheet1!$C$25:$C$35</c:f>
              <c:numCache>
                <c:formatCode>General</c:formatCode>
                <c:ptCount val="11"/>
                <c:pt idx="0">
                  <c:v>0</c:v>
                </c:pt>
                <c:pt idx="1">
                  <c:v>44</c:v>
                </c:pt>
                <c:pt idx="2">
                  <c:v>81</c:v>
                </c:pt>
                <c:pt idx="3">
                  <c:v>140</c:v>
                </c:pt>
                <c:pt idx="4">
                  <c:v>219</c:v>
                </c:pt>
                <c:pt idx="5">
                  <c:v>320</c:v>
                </c:pt>
                <c:pt idx="6">
                  <c:v>446</c:v>
                </c:pt>
                <c:pt idx="7">
                  <c:v>601</c:v>
                </c:pt>
                <c:pt idx="8">
                  <c:v>790</c:v>
                </c:pt>
                <c:pt idx="9">
                  <c:v>1022</c:v>
                </c:pt>
                <c:pt idx="10">
                  <c:v>1332</c:v>
                </c:pt>
              </c:numCache>
            </c:numRef>
          </c:val>
        </c:ser>
        <c:ser>
          <c:idx val="3"/>
          <c:order val="2"/>
          <c:tx>
            <c:strRef>
              <c:f>Sheet1!$D$23:$D$24</c:f>
              <c:strCache>
                <c:ptCount val="1"/>
                <c:pt idx="0">
                  <c:v>7 8,4</c:v>
                </c:pt>
              </c:strCache>
            </c:strRef>
          </c:tx>
          <c:cat>
            <c:numRef>
              <c:f>Sheet1!$A$23:$A$35</c:f>
              <c:numCache>
                <c:formatCode>General</c:formatCode>
                <c:ptCount val="13"/>
                <c:pt idx="0">
                  <c:v>30</c:v>
                </c:pt>
                <c:pt idx="1">
                  <c:v>31</c:v>
                </c:pt>
                <c:pt idx="2">
                  <c:v>32</c:v>
                </c:pt>
                <c:pt idx="3">
                  <c:v>33</c:v>
                </c:pt>
                <c:pt idx="4">
                  <c:v>34</c:v>
                </c:pt>
                <c:pt idx="5">
                  <c:v>35</c:v>
                </c:pt>
                <c:pt idx="6">
                  <c:v>36</c:v>
                </c:pt>
                <c:pt idx="7">
                  <c:v>37</c:v>
                </c:pt>
                <c:pt idx="8">
                  <c:v>38</c:v>
                </c:pt>
                <c:pt idx="9">
                  <c:v>39</c:v>
                </c:pt>
                <c:pt idx="10">
                  <c:v>40</c:v>
                </c:pt>
                <c:pt idx="11">
                  <c:v>41</c:v>
                </c:pt>
                <c:pt idx="12">
                  <c:v>42</c:v>
                </c:pt>
              </c:numCache>
            </c:numRef>
          </c:cat>
          <c:val>
            <c:numRef>
              <c:f>Sheet1!$D$25:$D$35</c:f>
              <c:numCache>
                <c:formatCode>General</c:formatCode>
                <c:ptCount val="11"/>
                <c:pt idx="0">
                  <c:v>18</c:v>
                </c:pt>
                <c:pt idx="1">
                  <c:v>44</c:v>
                </c:pt>
                <c:pt idx="2">
                  <c:v>84</c:v>
                </c:pt>
                <c:pt idx="3">
                  <c:v>143</c:v>
                </c:pt>
                <c:pt idx="4">
                  <c:v>217</c:v>
                </c:pt>
                <c:pt idx="5">
                  <c:v>315</c:v>
                </c:pt>
                <c:pt idx="6">
                  <c:v>440</c:v>
                </c:pt>
                <c:pt idx="7">
                  <c:v>588</c:v>
                </c:pt>
                <c:pt idx="8">
                  <c:v>766</c:v>
                </c:pt>
                <c:pt idx="9">
                  <c:v>989</c:v>
                </c:pt>
                <c:pt idx="10">
                  <c:v>1275</c:v>
                </c:pt>
              </c:numCache>
            </c:numRef>
          </c:val>
        </c:ser>
        <c:dLbls/>
        <c:marker val="1"/>
        <c:axId val="178139904"/>
        <c:axId val="178141824"/>
      </c:lineChart>
      <c:catAx>
        <c:axId val="178139904"/>
        <c:scaling>
          <c:orientation val="minMax"/>
        </c:scaling>
        <c:axPos val="b"/>
        <c:title>
          <c:tx>
            <c:rich>
              <a:bodyPr/>
              <a:lstStyle/>
              <a:p>
                <a:pPr>
                  <a:defRPr/>
                </a:pPr>
                <a:r>
                  <a:rPr lang="en-US" sz="1400" b="1"/>
                  <a:t>U</a:t>
                </a:r>
                <a:r>
                  <a:rPr lang="en-US" sz="1400" b="1" baseline="0"/>
                  <a:t> Bias, V</a:t>
                </a:r>
                <a:endParaRPr lang="ru-RU" sz="1400" b="1"/>
              </a:p>
            </c:rich>
          </c:tx>
          <c:layout/>
        </c:title>
        <c:numFmt formatCode="General" sourceLinked="1"/>
        <c:tickLblPos val="nextTo"/>
        <c:crossAx val="178141824"/>
        <c:crosses val="autoZero"/>
        <c:auto val="1"/>
        <c:lblAlgn val="ctr"/>
        <c:lblOffset val="100"/>
      </c:catAx>
      <c:valAx>
        <c:axId val="178141824"/>
        <c:scaling>
          <c:orientation val="minMax"/>
        </c:scaling>
        <c:axPos val="l"/>
        <c:majorGridlines/>
        <c:title>
          <c:tx>
            <c:rich>
              <a:bodyPr rot="-5400000" vert="horz"/>
              <a:lstStyle/>
              <a:p>
                <a:pPr>
                  <a:defRPr/>
                </a:pPr>
                <a:r>
                  <a:rPr lang="en-US" sz="1600"/>
                  <a:t>Current,</a:t>
                </a:r>
                <a:r>
                  <a:rPr lang="en-US" sz="1600" baseline="0"/>
                  <a:t> nA</a:t>
                </a:r>
                <a:endParaRPr lang="ru-RU" sz="1600"/>
              </a:p>
            </c:rich>
          </c:tx>
          <c:layout/>
        </c:title>
        <c:numFmt formatCode="General" sourceLinked="1"/>
        <c:tickLblPos val="nextTo"/>
        <c:crossAx val="178139904"/>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8EB898E1-80A0-4976-AFC5-F69FA888FE94}" type="datetime1">
              <a:rPr lang="ru-RU" smtClean="0"/>
              <a:pPr/>
              <a:t>04.10.2022</a:t>
            </a:fld>
            <a:endParaRPr lang="ru-RU"/>
          </a:p>
        </p:txBody>
      </p:sp>
      <p:sp>
        <p:nvSpPr>
          <p:cNvPr id="4" name="Нижний колонтитул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r>
              <a:rPr lang="en-US" smtClean="0"/>
              <a:t>oleg </a:t>
            </a:r>
            <a:endParaRPr lang="ru-RU"/>
          </a:p>
        </p:txBody>
      </p:sp>
      <p:sp>
        <p:nvSpPr>
          <p:cNvPr id="5" name="Номер слайда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0DB47-EC94-4767-A946-FDD54BE84CA6}" type="slidenum">
              <a:rPr lang="ru-RU" smtClean="0"/>
              <a:pPr/>
              <a:t>‹#›</a:t>
            </a:fld>
            <a:endParaRPr lang="ru-RU"/>
          </a:p>
        </p:txBody>
      </p:sp>
    </p:spTree>
    <p:extLst>
      <p:ext uri="{BB962C8B-B14F-4D97-AF65-F5344CB8AC3E}">
        <p14:creationId xmlns:p14="http://schemas.microsoft.com/office/powerpoint/2010/main" xmlns="" val="166866959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77"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 </a:t>
            </a:r>
          </a:p>
        </p:txBody>
      </p:sp>
      <p:sp>
        <p:nvSpPr>
          <p:cNvPr id="78" name="PlaceHolder 3"/>
          <p:cNvSpPr>
            <a:spLocks noGrp="1"/>
          </p:cNvSpPr>
          <p:nvPr>
            <p:ph type="dt"/>
          </p:nvPr>
        </p:nvSpPr>
        <p:spPr>
          <a:xfrm>
            <a:off x="4399200" y="0"/>
            <a:ext cx="3372840" cy="502560"/>
          </a:xfrm>
          <a:prstGeom prst="rect">
            <a:avLst/>
          </a:prstGeom>
        </p:spPr>
        <p:txBody>
          <a:bodyPr lIns="0" tIns="0" rIns="0" bIns="0"/>
          <a:lstStyle/>
          <a:p>
            <a:pPr algn="r"/>
            <a:fld id="{3FA840BA-68AF-4562-B78D-36024793F901}"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79"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
        <p:nvSpPr>
          <p:cNvPr id="80" name="PlaceHolder 5"/>
          <p:cNvSpPr>
            <a:spLocks noGrp="1"/>
          </p:cNvSpPr>
          <p:nvPr>
            <p:ph type="sldNum"/>
          </p:nvPr>
        </p:nvSpPr>
        <p:spPr>
          <a:xfrm>
            <a:off x="4399200" y="9555480"/>
            <a:ext cx="3372840" cy="502560"/>
          </a:xfrm>
          <a:prstGeom prst="rect">
            <a:avLst/>
          </a:prstGeom>
        </p:spPr>
        <p:txBody>
          <a:bodyPr lIns="0" tIns="0" rIns="0" bIns="0" anchor="b"/>
          <a:lstStyle/>
          <a:p>
            <a:pPr algn="r"/>
            <a:fld id="{7F8D4A32-7447-4D90-B5DE-4BD65D0B8451}" type="slidenum">
              <a:rPr lang="en-US" sz="1400" b="0" strike="noStrike" spc="-1">
                <a:solidFill>
                  <a:srgbClr val="000000"/>
                </a:solidFill>
                <a:uFill>
                  <a:solidFill>
                    <a:srgbClr val="FFFFFF"/>
                  </a:solidFill>
                </a:uFill>
                <a:latin typeface="Times New Roman"/>
              </a:rPr>
              <a:pPr algn="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xmlns="" val="226143299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4F995ACF-3CF2-4537-9865-26E9BA44801C}" type="slidenum">
              <a:rPr lang="en-US" sz="1400" b="0" strike="noStrike" spc="-1">
                <a:solidFill>
                  <a:srgbClr val="000000"/>
                </a:solidFill>
                <a:uFill>
                  <a:solidFill>
                    <a:srgbClr val="FFFFFF"/>
                  </a:solidFill>
                </a:uFill>
                <a:latin typeface="Times New Roman"/>
                <a:ea typeface="DejaVu Sans"/>
              </a:rPr>
              <a:pPr algn="r">
                <a:lnSpc>
                  <a:spcPct val="92000"/>
                </a:lnSpc>
              </a:pPr>
              <a:t>1</a:t>
            </a:fld>
            <a:endParaRPr lang="en-US" sz="1400" b="0" strike="noStrike" spc="-1">
              <a:solidFill>
                <a:srgbClr val="000000"/>
              </a:solidFill>
              <a:uFill>
                <a:solidFill>
                  <a:srgbClr val="FFFFFF"/>
                </a:solidFill>
              </a:uFill>
              <a:latin typeface="Arial"/>
            </a:endParaRPr>
          </a:p>
        </p:txBody>
      </p:sp>
      <p:sp>
        <p:nvSpPr>
          <p:cNvPr id="255"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CBCCF220-6F5A-4DB3-A72B-6A1556A7A86A}" type="slidenum">
              <a:rPr lang="en-US" sz="1400" b="0" strike="noStrike" spc="-1">
                <a:solidFill>
                  <a:srgbClr val="000000"/>
                </a:solidFill>
                <a:uFill>
                  <a:solidFill>
                    <a:srgbClr val="FFFFFF"/>
                  </a:solidFill>
                </a:uFill>
                <a:latin typeface="Times New Roman"/>
                <a:ea typeface="DejaVu Sans"/>
              </a:rPr>
              <a:pPr algn="r">
                <a:lnSpc>
                  <a:spcPct val="92000"/>
                </a:lnSpc>
              </a:pPr>
              <a:t>1</a:t>
            </a:fld>
            <a:endParaRPr lang="en-US" sz="1400" b="0" strike="noStrike" spc="-1">
              <a:solidFill>
                <a:srgbClr val="000000"/>
              </a:solidFill>
              <a:uFill>
                <a:solidFill>
                  <a:srgbClr val="FFFFFF"/>
                </a:solidFill>
              </a:uFill>
              <a:latin typeface="Arial"/>
            </a:endParaRPr>
          </a:p>
        </p:txBody>
      </p:sp>
      <p:sp>
        <p:nvSpPr>
          <p:cNvPr id="256"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2D63D1ED-3AF7-4E80-B80A-EBFB6B4C105A}"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E396CF57-FDA0-4CE4-B263-3518EDCB6650}" type="slidenum">
              <a:rPr lang="en-US" sz="1400" b="0" strike="noStrike" spc="-1">
                <a:solidFill>
                  <a:srgbClr val="000000"/>
                </a:solidFill>
                <a:uFill>
                  <a:solidFill>
                    <a:srgbClr val="FFFFFF"/>
                  </a:solidFill>
                </a:uFill>
                <a:latin typeface="Times New Roman"/>
                <a:ea typeface="DejaVu Sans"/>
              </a:rPr>
              <a:pPr algn="r">
                <a:lnSpc>
                  <a:spcPct val="92000"/>
                </a:lnSpc>
              </a:pPr>
              <a:t>20</a:t>
            </a:fld>
            <a:endParaRPr lang="en-US" sz="1400" b="0" strike="noStrike" spc="-1">
              <a:solidFill>
                <a:srgbClr val="000000"/>
              </a:solidFill>
              <a:uFill>
                <a:solidFill>
                  <a:srgbClr val="FFFFFF"/>
                </a:solidFill>
              </a:uFill>
              <a:latin typeface="Arial"/>
            </a:endParaRPr>
          </a:p>
        </p:txBody>
      </p:sp>
      <p:sp>
        <p:nvSpPr>
          <p:cNvPr id="295"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8AD6FF1E-757B-4830-9CE0-B32495D90558}" type="slidenum">
              <a:rPr lang="en-US" sz="1400" b="0" strike="noStrike" spc="-1">
                <a:solidFill>
                  <a:srgbClr val="000000"/>
                </a:solidFill>
                <a:uFill>
                  <a:solidFill>
                    <a:srgbClr val="FFFFFF"/>
                  </a:solidFill>
                </a:uFill>
                <a:latin typeface="Times New Roman"/>
                <a:ea typeface="DejaVu Sans"/>
              </a:rPr>
              <a:pPr algn="r">
                <a:lnSpc>
                  <a:spcPct val="92000"/>
                </a:lnSpc>
              </a:pPr>
              <a:t>20</a:t>
            </a:fld>
            <a:endParaRPr lang="en-US" sz="1400" b="0" strike="noStrike" spc="-1">
              <a:solidFill>
                <a:srgbClr val="000000"/>
              </a:solidFill>
              <a:uFill>
                <a:solidFill>
                  <a:srgbClr val="FFFFFF"/>
                </a:solidFill>
              </a:uFill>
              <a:latin typeface="Arial"/>
            </a:endParaRPr>
          </a:p>
        </p:txBody>
      </p:sp>
      <p:sp>
        <p:nvSpPr>
          <p:cNvPr id="296"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73CD4411-1A32-4CB3-996F-8C01B513A0AD}"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E396CF57-FDA0-4CE4-B263-3518EDCB6650}" type="slidenum">
              <a:rPr lang="en-US" sz="1400" b="0" strike="noStrike" spc="-1">
                <a:solidFill>
                  <a:srgbClr val="000000"/>
                </a:solidFill>
                <a:uFill>
                  <a:solidFill>
                    <a:srgbClr val="FFFFFF"/>
                  </a:solidFill>
                </a:uFill>
                <a:latin typeface="Times New Roman"/>
                <a:ea typeface="DejaVu Sans"/>
              </a:rPr>
              <a:pPr algn="r">
                <a:lnSpc>
                  <a:spcPct val="92000"/>
                </a:lnSpc>
              </a:pPr>
              <a:t>21</a:t>
            </a:fld>
            <a:endParaRPr lang="en-US" sz="1400" b="0" strike="noStrike" spc="-1">
              <a:solidFill>
                <a:srgbClr val="000000"/>
              </a:solidFill>
              <a:uFill>
                <a:solidFill>
                  <a:srgbClr val="FFFFFF"/>
                </a:solidFill>
              </a:uFill>
              <a:latin typeface="Arial"/>
            </a:endParaRPr>
          </a:p>
        </p:txBody>
      </p:sp>
      <p:sp>
        <p:nvSpPr>
          <p:cNvPr id="295"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8AD6FF1E-757B-4830-9CE0-B32495D90558}" type="slidenum">
              <a:rPr lang="en-US" sz="1400" b="0" strike="noStrike" spc="-1">
                <a:solidFill>
                  <a:srgbClr val="000000"/>
                </a:solidFill>
                <a:uFill>
                  <a:solidFill>
                    <a:srgbClr val="FFFFFF"/>
                  </a:solidFill>
                </a:uFill>
                <a:latin typeface="Times New Roman"/>
                <a:ea typeface="DejaVu Sans"/>
              </a:rPr>
              <a:pPr algn="r">
                <a:lnSpc>
                  <a:spcPct val="92000"/>
                </a:lnSpc>
              </a:pPr>
              <a:t>21</a:t>
            </a:fld>
            <a:endParaRPr lang="en-US" sz="1400" b="0" strike="noStrike" spc="-1">
              <a:solidFill>
                <a:srgbClr val="000000"/>
              </a:solidFill>
              <a:uFill>
                <a:solidFill>
                  <a:srgbClr val="FFFFFF"/>
                </a:solidFill>
              </a:uFill>
              <a:latin typeface="Arial"/>
            </a:endParaRPr>
          </a:p>
        </p:txBody>
      </p:sp>
      <p:sp>
        <p:nvSpPr>
          <p:cNvPr id="296"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D9305E7F-EC7C-4907-830B-A9CDDB6667D8}"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98DDAE66-E71E-4F22-ABB0-E316BD864772}" type="slidenum">
              <a:rPr lang="en-US" sz="1400" b="0" strike="noStrike" spc="-1">
                <a:solidFill>
                  <a:srgbClr val="000000"/>
                </a:solidFill>
                <a:uFill>
                  <a:solidFill>
                    <a:srgbClr val="FFFFFF"/>
                  </a:solidFill>
                </a:uFill>
                <a:latin typeface="Times New Roman"/>
                <a:ea typeface="DejaVu Sans"/>
              </a:rPr>
              <a:pPr algn="r">
                <a:lnSpc>
                  <a:spcPct val="92000"/>
                </a:lnSpc>
              </a:pPr>
              <a:t>22</a:t>
            </a:fld>
            <a:endParaRPr lang="en-US" sz="1400" b="0" strike="noStrike" spc="-1">
              <a:solidFill>
                <a:srgbClr val="000000"/>
              </a:solidFill>
              <a:uFill>
                <a:solidFill>
                  <a:srgbClr val="FFFFFF"/>
                </a:solidFill>
              </a:uFill>
              <a:latin typeface="Arial"/>
            </a:endParaRPr>
          </a:p>
        </p:txBody>
      </p:sp>
      <p:sp>
        <p:nvSpPr>
          <p:cNvPr id="301"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499814B9-79A2-4356-A39F-E15AE6754D27}" type="slidenum">
              <a:rPr lang="en-US" sz="1400" b="0" strike="noStrike" spc="-1">
                <a:solidFill>
                  <a:srgbClr val="000000"/>
                </a:solidFill>
                <a:uFill>
                  <a:solidFill>
                    <a:srgbClr val="FFFFFF"/>
                  </a:solidFill>
                </a:uFill>
                <a:latin typeface="Times New Roman"/>
                <a:ea typeface="DejaVu Sans"/>
              </a:rPr>
              <a:pPr algn="r">
                <a:lnSpc>
                  <a:spcPct val="92000"/>
                </a:lnSpc>
              </a:pPr>
              <a:t>22</a:t>
            </a:fld>
            <a:endParaRPr lang="en-US" sz="1400" b="0" strike="noStrike" spc="-1">
              <a:solidFill>
                <a:srgbClr val="000000"/>
              </a:solidFill>
              <a:uFill>
                <a:solidFill>
                  <a:srgbClr val="FFFFFF"/>
                </a:solidFill>
              </a:uFill>
              <a:latin typeface="Arial"/>
            </a:endParaRPr>
          </a:p>
        </p:txBody>
      </p:sp>
      <p:sp>
        <p:nvSpPr>
          <p:cNvPr id="302"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5B8BE7CC-BE5D-4818-A0FF-5105A4B11BEC}"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851153EC-D120-4748-92E1-3FB3811580ED}" type="slidenum">
              <a:rPr lang="en-US" sz="1400" b="0" strike="noStrike" spc="-1">
                <a:solidFill>
                  <a:srgbClr val="000000"/>
                </a:solidFill>
                <a:uFill>
                  <a:solidFill>
                    <a:srgbClr val="FFFFFF"/>
                  </a:solidFill>
                </a:uFill>
                <a:latin typeface="Times New Roman"/>
                <a:ea typeface="DejaVu Sans"/>
              </a:rPr>
              <a:pPr algn="r">
                <a:lnSpc>
                  <a:spcPct val="92000"/>
                </a:lnSpc>
              </a:pPr>
              <a:t>23</a:t>
            </a:fld>
            <a:endParaRPr lang="en-US" sz="1400" b="0" strike="noStrike" spc="-1">
              <a:solidFill>
                <a:srgbClr val="000000"/>
              </a:solidFill>
              <a:uFill>
                <a:solidFill>
                  <a:srgbClr val="FFFFFF"/>
                </a:solidFill>
              </a:uFill>
              <a:latin typeface="Arial"/>
            </a:endParaRPr>
          </a:p>
        </p:txBody>
      </p:sp>
      <p:sp>
        <p:nvSpPr>
          <p:cNvPr id="304"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A18283B4-2898-478D-9653-E50BBBE20160}" type="slidenum">
              <a:rPr lang="en-US" sz="1400" b="0" strike="noStrike" spc="-1">
                <a:solidFill>
                  <a:srgbClr val="000000"/>
                </a:solidFill>
                <a:uFill>
                  <a:solidFill>
                    <a:srgbClr val="FFFFFF"/>
                  </a:solidFill>
                </a:uFill>
                <a:latin typeface="Times New Roman"/>
                <a:ea typeface="DejaVu Sans"/>
              </a:rPr>
              <a:pPr algn="r">
                <a:lnSpc>
                  <a:spcPct val="92000"/>
                </a:lnSpc>
              </a:pPr>
              <a:t>23</a:t>
            </a:fld>
            <a:endParaRPr lang="en-US" sz="1400" b="0" strike="noStrike" spc="-1">
              <a:solidFill>
                <a:srgbClr val="000000"/>
              </a:solidFill>
              <a:uFill>
                <a:solidFill>
                  <a:srgbClr val="FFFFFF"/>
                </a:solidFill>
              </a:uFill>
              <a:latin typeface="Arial"/>
            </a:endParaRPr>
          </a:p>
        </p:txBody>
      </p:sp>
      <p:sp>
        <p:nvSpPr>
          <p:cNvPr id="305"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4C2034D1-CD58-42F8-A9FA-9BF966ECD65C}"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4F995ACF-3CF2-4537-9865-26E9BA44801C}" type="slidenum">
              <a:rPr lang="en-US" sz="1400" b="0" strike="noStrike" spc="-1">
                <a:solidFill>
                  <a:srgbClr val="000000"/>
                </a:solidFill>
                <a:uFill>
                  <a:solidFill>
                    <a:srgbClr val="FFFFFF"/>
                  </a:solidFill>
                </a:uFill>
                <a:latin typeface="Times New Roman"/>
                <a:ea typeface="DejaVu Sans"/>
              </a:rPr>
              <a:pPr algn="r">
                <a:lnSpc>
                  <a:spcPct val="92000"/>
                </a:lnSpc>
              </a:pPr>
              <a:t>24</a:t>
            </a:fld>
            <a:endParaRPr lang="en-US" sz="1400" b="0" strike="noStrike" spc="-1">
              <a:solidFill>
                <a:srgbClr val="000000"/>
              </a:solidFill>
              <a:uFill>
                <a:solidFill>
                  <a:srgbClr val="FFFFFF"/>
                </a:solidFill>
              </a:uFill>
              <a:latin typeface="Arial"/>
            </a:endParaRPr>
          </a:p>
        </p:txBody>
      </p:sp>
      <p:sp>
        <p:nvSpPr>
          <p:cNvPr id="255"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CBCCF220-6F5A-4DB3-A72B-6A1556A7A86A}" type="slidenum">
              <a:rPr lang="en-US" sz="1400" b="0" strike="noStrike" spc="-1">
                <a:solidFill>
                  <a:srgbClr val="000000"/>
                </a:solidFill>
                <a:uFill>
                  <a:solidFill>
                    <a:srgbClr val="FFFFFF"/>
                  </a:solidFill>
                </a:uFill>
                <a:latin typeface="Times New Roman"/>
                <a:ea typeface="DejaVu Sans"/>
              </a:rPr>
              <a:pPr algn="r">
                <a:lnSpc>
                  <a:spcPct val="92000"/>
                </a:lnSpc>
              </a:pPr>
              <a:t>24</a:t>
            </a:fld>
            <a:endParaRPr lang="en-US" sz="1400" b="0" strike="noStrike" spc="-1">
              <a:solidFill>
                <a:srgbClr val="000000"/>
              </a:solidFill>
              <a:uFill>
                <a:solidFill>
                  <a:srgbClr val="FFFFFF"/>
                </a:solidFill>
              </a:uFill>
              <a:latin typeface="Arial"/>
            </a:endParaRPr>
          </a:p>
        </p:txBody>
      </p:sp>
      <p:sp>
        <p:nvSpPr>
          <p:cNvPr id="256"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2D63D1ED-3AF7-4E80-B80A-EBFB6B4C105A}"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4F995ACF-3CF2-4537-9865-26E9BA44801C}" type="slidenum">
              <a:rPr lang="en-US" sz="1400" b="0" strike="noStrike" spc="-1">
                <a:solidFill>
                  <a:srgbClr val="000000"/>
                </a:solidFill>
                <a:uFill>
                  <a:solidFill>
                    <a:srgbClr val="FFFFFF"/>
                  </a:solidFill>
                </a:uFill>
                <a:latin typeface="Times New Roman"/>
                <a:ea typeface="DejaVu Sans"/>
              </a:rPr>
              <a:pPr algn="r">
                <a:lnSpc>
                  <a:spcPct val="92000"/>
                </a:lnSpc>
              </a:pPr>
              <a:t>2</a:t>
            </a:fld>
            <a:endParaRPr lang="en-US" sz="1400" b="0" strike="noStrike" spc="-1">
              <a:solidFill>
                <a:srgbClr val="000000"/>
              </a:solidFill>
              <a:uFill>
                <a:solidFill>
                  <a:srgbClr val="FFFFFF"/>
                </a:solidFill>
              </a:uFill>
              <a:latin typeface="Arial"/>
            </a:endParaRPr>
          </a:p>
        </p:txBody>
      </p:sp>
      <p:sp>
        <p:nvSpPr>
          <p:cNvPr id="255"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CBCCF220-6F5A-4DB3-A72B-6A1556A7A86A}" type="slidenum">
              <a:rPr lang="en-US" sz="1400" b="0" strike="noStrike" spc="-1">
                <a:solidFill>
                  <a:srgbClr val="000000"/>
                </a:solidFill>
                <a:uFill>
                  <a:solidFill>
                    <a:srgbClr val="FFFFFF"/>
                  </a:solidFill>
                </a:uFill>
                <a:latin typeface="Times New Roman"/>
                <a:ea typeface="DejaVu Sans"/>
              </a:rPr>
              <a:pPr algn="r">
                <a:lnSpc>
                  <a:spcPct val="92000"/>
                </a:lnSpc>
              </a:pPr>
              <a:t>2</a:t>
            </a:fld>
            <a:endParaRPr lang="en-US" sz="1400" b="0" strike="noStrike" spc="-1">
              <a:solidFill>
                <a:srgbClr val="000000"/>
              </a:solidFill>
              <a:uFill>
                <a:solidFill>
                  <a:srgbClr val="FFFFFF"/>
                </a:solidFill>
              </a:uFill>
              <a:latin typeface="Arial"/>
            </a:endParaRPr>
          </a:p>
        </p:txBody>
      </p:sp>
      <p:sp>
        <p:nvSpPr>
          <p:cNvPr id="256"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2D63D1ED-3AF7-4E80-B80A-EBFB6B4C105A}"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E396CF57-FDA0-4CE4-B263-3518EDCB6650}" type="slidenum">
              <a:rPr lang="en-US" sz="1400" b="0" strike="noStrike" spc="-1">
                <a:solidFill>
                  <a:srgbClr val="000000"/>
                </a:solidFill>
                <a:uFill>
                  <a:solidFill>
                    <a:srgbClr val="FFFFFF"/>
                  </a:solidFill>
                </a:uFill>
                <a:latin typeface="Times New Roman"/>
                <a:ea typeface="DejaVu Sans"/>
              </a:rPr>
              <a:pPr algn="r">
                <a:lnSpc>
                  <a:spcPct val="92000"/>
                </a:lnSpc>
              </a:pPr>
              <a:t>8</a:t>
            </a:fld>
            <a:endParaRPr lang="en-US" sz="1400" b="0" strike="noStrike" spc="-1">
              <a:solidFill>
                <a:srgbClr val="000000"/>
              </a:solidFill>
              <a:uFill>
                <a:solidFill>
                  <a:srgbClr val="FFFFFF"/>
                </a:solidFill>
              </a:uFill>
              <a:latin typeface="Arial"/>
            </a:endParaRPr>
          </a:p>
        </p:txBody>
      </p:sp>
      <p:sp>
        <p:nvSpPr>
          <p:cNvPr id="295"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8AD6FF1E-757B-4830-9CE0-B32495D90558}" type="slidenum">
              <a:rPr lang="en-US" sz="1400" b="0" strike="noStrike" spc="-1">
                <a:solidFill>
                  <a:srgbClr val="000000"/>
                </a:solidFill>
                <a:uFill>
                  <a:solidFill>
                    <a:srgbClr val="FFFFFF"/>
                  </a:solidFill>
                </a:uFill>
                <a:latin typeface="Times New Roman"/>
                <a:ea typeface="DejaVu Sans"/>
              </a:rPr>
              <a:pPr algn="r">
                <a:lnSpc>
                  <a:spcPct val="92000"/>
                </a:lnSpc>
              </a:pPr>
              <a:t>8</a:t>
            </a:fld>
            <a:endParaRPr lang="en-US" sz="1400" b="0" strike="noStrike" spc="-1">
              <a:solidFill>
                <a:srgbClr val="000000"/>
              </a:solidFill>
              <a:uFill>
                <a:solidFill>
                  <a:srgbClr val="FFFFFF"/>
                </a:solidFill>
              </a:uFill>
              <a:latin typeface="Arial"/>
            </a:endParaRPr>
          </a:p>
        </p:txBody>
      </p:sp>
      <p:sp>
        <p:nvSpPr>
          <p:cNvPr id="296"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73CD4411-1A32-4CB3-996F-8C01B513A0AD}"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E396CF57-FDA0-4CE4-B263-3518EDCB6650}" type="slidenum">
              <a:rPr lang="en-US" sz="1400" b="0" strike="noStrike" spc="-1">
                <a:solidFill>
                  <a:srgbClr val="000000"/>
                </a:solidFill>
                <a:uFill>
                  <a:solidFill>
                    <a:srgbClr val="FFFFFF"/>
                  </a:solidFill>
                </a:uFill>
                <a:latin typeface="Times New Roman"/>
                <a:ea typeface="DejaVu Sans"/>
              </a:rPr>
              <a:pPr algn="r">
                <a:lnSpc>
                  <a:spcPct val="92000"/>
                </a:lnSpc>
              </a:pPr>
              <a:t>14</a:t>
            </a:fld>
            <a:endParaRPr lang="en-US" sz="1400" b="0" strike="noStrike" spc="-1">
              <a:solidFill>
                <a:srgbClr val="000000"/>
              </a:solidFill>
              <a:uFill>
                <a:solidFill>
                  <a:srgbClr val="FFFFFF"/>
                </a:solidFill>
              </a:uFill>
              <a:latin typeface="Arial"/>
            </a:endParaRPr>
          </a:p>
        </p:txBody>
      </p:sp>
      <p:sp>
        <p:nvSpPr>
          <p:cNvPr id="295"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8AD6FF1E-757B-4830-9CE0-B32495D90558}" type="slidenum">
              <a:rPr lang="en-US" sz="1400" b="0" strike="noStrike" spc="-1">
                <a:solidFill>
                  <a:srgbClr val="000000"/>
                </a:solidFill>
                <a:uFill>
                  <a:solidFill>
                    <a:srgbClr val="FFFFFF"/>
                  </a:solidFill>
                </a:uFill>
                <a:latin typeface="Times New Roman"/>
                <a:ea typeface="DejaVu Sans"/>
              </a:rPr>
              <a:pPr algn="r">
                <a:lnSpc>
                  <a:spcPct val="92000"/>
                </a:lnSpc>
              </a:pPr>
              <a:t>14</a:t>
            </a:fld>
            <a:endParaRPr lang="en-US" sz="1400" b="0" strike="noStrike" spc="-1">
              <a:solidFill>
                <a:srgbClr val="000000"/>
              </a:solidFill>
              <a:uFill>
                <a:solidFill>
                  <a:srgbClr val="FFFFFF"/>
                </a:solidFill>
              </a:uFill>
              <a:latin typeface="Arial"/>
            </a:endParaRPr>
          </a:p>
        </p:txBody>
      </p:sp>
      <p:sp>
        <p:nvSpPr>
          <p:cNvPr id="296"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73CD4411-1A32-4CB3-996F-8C01B513A0AD}"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
        <p:nvSpPr>
          <p:cNvPr id="2" name="Заметки 1"/>
          <p:cNvSpPr>
            <a:spLocks noGrp="1"/>
          </p:cNvSpPr>
          <p:nvPr>
            <p:ph type="body" idx="1"/>
          </p:nvPr>
        </p:nvSpPr>
        <p:spPr/>
        <p:txBody>
          <a:bodyPr/>
          <a:lstStyle/>
          <a:p>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E396CF57-FDA0-4CE4-B263-3518EDCB6650}" type="slidenum">
              <a:rPr lang="en-US" sz="1400" b="0" strike="noStrike" spc="-1">
                <a:solidFill>
                  <a:srgbClr val="000000"/>
                </a:solidFill>
                <a:uFill>
                  <a:solidFill>
                    <a:srgbClr val="FFFFFF"/>
                  </a:solidFill>
                </a:uFill>
                <a:latin typeface="Times New Roman"/>
                <a:ea typeface="DejaVu Sans"/>
              </a:rPr>
              <a:pPr algn="r">
                <a:lnSpc>
                  <a:spcPct val="92000"/>
                </a:lnSpc>
              </a:pPr>
              <a:t>15</a:t>
            </a:fld>
            <a:endParaRPr lang="en-US" sz="1400" b="0" strike="noStrike" spc="-1">
              <a:solidFill>
                <a:srgbClr val="000000"/>
              </a:solidFill>
              <a:uFill>
                <a:solidFill>
                  <a:srgbClr val="FFFFFF"/>
                </a:solidFill>
              </a:uFill>
              <a:latin typeface="Arial"/>
            </a:endParaRPr>
          </a:p>
        </p:txBody>
      </p:sp>
      <p:sp>
        <p:nvSpPr>
          <p:cNvPr id="295"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8AD6FF1E-757B-4830-9CE0-B32495D90558}" type="slidenum">
              <a:rPr lang="en-US" sz="1400" b="0" strike="noStrike" spc="-1">
                <a:solidFill>
                  <a:srgbClr val="000000"/>
                </a:solidFill>
                <a:uFill>
                  <a:solidFill>
                    <a:srgbClr val="FFFFFF"/>
                  </a:solidFill>
                </a:uFill>
                <a:latin typeface="Times New Roman"/>
                <a:ea typeface="DejaVu Sans"/>
              </a:rPr>
              <a:pPr algn="r">
                <a:lnSpc>
                  <a:spcPct val="92000"/>
                </a:lnSpc>
              </a:pPr>
              <a:t>15</a:t>
            </a:fld>
            <a:endParaRPr lang="en-US" sz="1400" b="0" strike="noStrike" spc="-1">
              <a:solidFill>
                <a:srgbClr val="000000"/>
              </a:solidFill>
              <a:uFill>
                <a:solidFill>
                  <a:srgbClr val="FFFFFF"/>
                </a:solidFill>
              </a:uFill>
              <a:latin typeface="Arial"/>
            </a:endParaRPr>
          </a:p>
        </p:txBody>
      </p:sp>
      <p:sp>
        <p:nvSpPr>
          <p:cNvPr id="296"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73CD4411-1A32-4CB3-996F-8C01B513A0AD}"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
        <p:nvSpPr>
          <p:cNvPr id="2" name="Заметки 1"/>
          <p:cNvSpPr>
            <a:spLocks noGrp="1"/>
          </p:cNvSpPr>
          <p:nvPr>
            <p:ph type="body" idx="1"/>
          </p:nvPr>
        </p:nvSpPr>
        <p:spPr/>
        <p:txBody>
          <a:bodyPr/>
          <a:lstStyle/>
          <a:p>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E396CF57-FDA0-4CE4-B263-3518EDCB6650}" type="slidenum">
              <a:rPr lang="en-US" sz="1400" b="0" strike="noStrike" spc="-1">
                <a:solidFill>
                  <a:srgbClr val="000000"/>
                </a:solidFill>
                <a:uFill>
                  <a:solidFill>
                    <a:srgbClr val="FFFFFF"/>
                  </a:solidFill>
                </a:uFill>
                <a:latin typeface="Times New Roman"/>
                <a:ea typeface="DejaVu Sans"/>
              </a:rPr>
              <a:pPr algn="r">
                <a:lnSpc>
                  <a:spcPct val="92000"/>
                </a:lnSpc>
              </a:pPr>
              <a:t>16</a:t>
            </a:fld>
            <a:endParaRPr lang="en-US" sz="1400" b="0" strike="noStrike" spc="-1">
              <a:solidFill>
                <a:srgbClr val="000000"/>
              </a:solidFill>
              <a:uFill>
                <a:solidFill>
                  <a:srgbClr val="FFFFFF"/>
                </a:solidFill>
              </a:uFill>
              <a:latin typeface="Arial"/>
            </a:endParaRPr>
          </a:p>
        </p:txBody>
      </p:sp>
      <p:sp>
        <p:nvSpPr>
          <p:cNvPr id="295"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8AD6FF1E-757B-4830-9CE0-B32495D90558}" type="slidenum">
              <a:rPr lang="en-US" sz="1400" b="0" strike="noStrike" spc="-1">
                <a:solidFill>
                  <a:srgbClr val="000000"/>
                </a:solidFill>
                <a:uFill>
                  <a:solidFill>
                    <a:srgbClr val="FFFFFF"/>
                  </a:solidFill>
                </a:uFill>
                <a:latin typeface="Times New Roman"/>
                <a:ea typeface="DejaVu Sans"/>
              </a:rPr>
              <a:pPr algn="r">
                <a:lnSpc>
                  <a:spcPct val="92000"/>
                </a:lnSpc>
              </a:pPr>
              <a:t>16</a:t>
            </a:fld>
            <a:endParaRPr lang="en-US" sz="1400" b="0" strike="noStrike" spc="-1">
              <a:solidFill>
                <a:srgbClr val="000000"/>
              </a:solidFill>
              <a:uFill>
                <a:solidFill>
                  <a:srgbClr val="FFFFFF"/>
                </a:solidFill>
              </a:uFill>
              <a:latin typeface="Arial"/>
            </a:endParaRPr>
          </a:p>
        </p:txBody>
      </p:sp>
      <p:sp>
        <p:nvSpPr>
          <p:cNvPr id="296"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73CD4411-1A32-4CB3-996F-8C01B513A0AD}"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
        <p:nvSpPr>
          <p:cNvPr id="2" name="Заметки 1"/>
          <p:cNvSpPr>
            <a:spLocks noGrp="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E396CF57-FDA0-4CE4-B263-3518EDCB6650}" type="slidenum">
              <a:rPr lang="en-US" sz="1400" b="0" strike="noStrike" spc="-1">
                <a:solidFill>
                  <a:srgbClr val="000000"/>
                </a:solidFill>
                <a:uFill>
                  <a:solidFill>
                    <a:srgbClr val="FFFFFF"/>
                  </a:solidFill>
                </a:uFill>
                <a:latin typeface="Times New Roman"/>
                <a:ea typeface="DejaVu Sans"/>
              </a:rPr>
              <a:pPr algn="r">
                <a:lnSpc>
                  <a:spcPct val="92000"/>
                </a:lnSpc>
              </a:pPr>
              <a:t>17</a:t>
            </a:fld>
            <a:endParaRPr lang="en-US" sz="1400" b="0" strike="noStrike" spc="-1">
              <a:solidFill>
                <a:srgbClr val="000000"/>
              </a:solidFill>
              <a:uFill>
                <a:solidFill>
                  <a:srgbClr val="FFFFFF"/>
                </a:solidFill>
              </a:uFill>
              <a:latin typeface="Arial"/>
            </a:endParaRPr>
          </a:p>
        </p:txBody>
      </p:sp>
      <p:sp>
        <p:nvSpPr>
          <p:cNvPr id="295"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8AD6FF1E-757B-4830-9CE0-B32495D90558}" type="slidenum">
              <a:rPr lang="en-US" sz="1400" b="0" strike="noStrike" spc="-1">
                <a:solidFill>
                  <a:srgbClr val="000000"/>
                </a:solidFill>
                <a:uFill>
                  <a:solidFill>
                    <a:srgbClr val="FFFFFF"/>
                  </a:solidFill>
                </a:uFill>
                <a:latin typeface="Times New Roman"/>
                <a:ea typeface="DejaVu Sans"/>
              </a:rPr>
              <a:pPr algn="r">
                <a:lnSpc>
                  <a:spcPct val="92000"/>
                </a:lnSpc>
              </a:pPr>
              <a:t>17</a:t>
            </a:fld>
            <a:endParaRPr lang="en-US" sz="1400" b="0" strike="noStrike" spc="-1">
              <a:solidFill>
                <a:srgbClr val="000000"/>
              </a:solidFill>
              <a:uFill>
                <a:solidFill>
                  <a:srgbClr val="FFFFFF"/>
                </a:solidFill>
              </a:uFill>
              <a:latin typeface="Arial"/>
            </a:endParaRPr>
          </a:p>
        </p:txBody>
      </p:sp>
      <p:sp>
        <p:nvSpPr>
          <p:cNvPr id="296"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73CD4411-1A32-4CB3-996F-8C01B513A0AD}"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9E16C25D-CE5C-42AB-A289-7DA43D9203B1}" type="slidenum">
              <a:rPr lang="en-US" sz="1400" b="0" strike="noStrike" spc="-1">
                <a:solidFill>
                  <a:srgbClr val="000000"/>
                </a:solidFill>
                <a:uFill>
                  <a:solidFill>
                    <a:srgbClr val="FFFFFF"/>
                  </a:solidFill>
                </a:uFill>
                <a:latin typeface="Times New Roman"/>
                <a:ea typeface="DejaVu Sans"/>
              </a:rPr>
              <a:pPr algn="r">
                <a:lnSpc>
                  <a:spcPct val="92000"/>
                </a:lnSpc>
              </a:pPr>
              <a:t>18</a:t>
            </a:fld>
            <a:endParaRPr lang="en-US" sz="1400" b="0" strike="noStrike" spc="-1">
              <a:solidFill>
                <a:srgbClr val="000000"/>
              </a:solidFill>
              <a:uFill>
                <a:solidFill>
                  <a:srgbClr val="FFFFFF"/>
                </a:solidFill>
              </a:uFill>
              <a:latin typeface="Arial"/>
            </a:endParaRPr>
          </a:p>
        </p:txBody>
      </p:sp>
      <p:sp>
        <p:nvSpPr>
          <p:cNvPr id="292"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37F2F54F-A7CC-4FB8-93B4-46C575DF171E}" type="slidenum">
              <a:rPr lang="en-US" sz="1400" b="0" strike="noStrike" spc="-1">
                <a:solidFill>
                  <a:srgbClr val="000000"/>
                </a:solidFill>
                <a:uFill>
                  <a:solidFill>
                    <a:srgbClr val="FFFFFF"/>
                  </a:solidFill>
                </a:uFill>
                <a:latin typeface="Times New Roman"/>
                <a:ea typeface="DejaVu Sans"/>
              </a:rPr>
              <a:pPr algn="r">
                <a:lnSpc>
                  <a:spcPct val="92000"/>
                </a:lnSpc>
              </a:pPr>
              <a:t>18</a:t>
            </a:fld>
            <a:endParaRPr lang="en-US" sz="1400" b="0" strike="noStrike" spc="-1">
              <a:solidFill>
                <a:srgbClr val="000000"/>
              </a:solidFill>
              <a:uFill>
                <a:solidFill>
                  <a:srgbClr val="FFFFFF"/>
                </a:solidFill>
              </a:uFill>
              <a:latin typeface="Arial"/>
            </a:endParaRPr>
          </a:p>
        </p:txBody>
      </p:sp>
      <p:sp>
        <p:nvSpPr>
          <p:cNvPr id="293"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AA4868B6-D242-4DF3-9B35-DABC17AFAA46}"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4398840" y="9555120"/>
            <a:ext cx="3363840" cy="49356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E396CF57-FDA0-4CE4-B263-3518EDCB6650}" type="slidenum">
              <a:rPr lang="en-US" sz="1400" b="0" strike="noStrike" spc="-1">
                <a:solidFill>
                  <a:srgbClr val="000000"/>
                </a:solidFill>
                <a:uFill>
                  <a:solidFill>
                    <a:srgbClr val="FFFFFF"/>
                  </a:solidFill>
                </a:uFill>
                <a:latin typeface="Times New Roman"/>
                <a:ea typeface="DejaVu Sans"/>
              </a:rPr>
              <a:pPr algn="r">
                <a:lnSpc>
                  <a:spcPct val="92000"/>
                </a:lnSpc>
              </a:pPr>
              <a:t>19</a:t>
            </a:fld>
            <a:endParaRPr lang="en-US" sz="1400" b="0" strike="noStrike" spc="-1">
              <a:solidFill>
                <a:srgbClr val="000000"/>
              </a:solidFill>
              <a:uFill>
                <a:solidFill>
                  <a:srgbClr val="FFFFFF"/>
                </a:solidFill>
              </a:uFill>
              <a:latin typeface="Arial"/>
            </a:endParaRPr>
          </a:p>
        </p:txBody>
      </p:sp>
      <p:sp>
        <p:nvSpPr>
          <p:cNvPr id="295" name="CustomShape 2"/>
          <p:cNvSpPr/>
          <p:nvPr/>
        </p:nvSpPr>
        <p:spPr>
          <a:xfrm>
            <a:off x="4398840" y="9555120"/>
            <a:ext cx="3368520" cy="498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2000"/>
              </a:lnSpc>
            </a:pPr>
            <a:fld id="{8AD6FF1E-757B-4830-9CE0-B32495D90558}" type="slidenum">
              <a:rPr lang="en-US" sz="1400" b="0" strike="noStrike" spc="-1">
                <a:solidFill>
                  <a:srgbClr val="000000"/>
                </a:solidFill>
                <a:uFill>
                  <a:solidFill>
                    <a:srgbClr val="FFFFFF"/>
                  </a:solidFill>
                </a:uFill>
                <a:latin typeface="Times New Roman"/>
                <a:ea typeface="DejaVu Sans"/>
              </a:rPr>
              <a:pPr algn="r">
                <a:lnSpc>
                  <a:spcPct val="92000"/>
                </a:lnSpc>
              </a:pPr>
              <a:t>19</a:t>
            </a:fld>
            <a:endParaRPr lang="en-US" sz="1400" b="0" strike="noStrike" spc="-1">
              <a:solidFill>
                <a:srgbClr val="000000"/>
              </a:solidFill>
              <a:uFill>
                <a:solidFill>
                  <a:srgbClr val="FFFFFF"/>
                </a:solidFill>
              </a:uFill>
              <a:latin typeface="Arial"/>
            </a:endParaRPr>
          </a:p>
        </p:txBody>
      </p:sp>
      <p:sp>
        <p:nvSpPr>
          <p:cNvPr id="296" name="CustomShape 3"/>
          <p:cNvSpPr/>
          <p:nvPr/>
        </p:nvSpPr>
        <p:spPr>
          <a:xfrm>
            <a:off x="777960" y="4776840"/>
            <a:ext cx="6215040" cy="4522680"/>
          </a:xfrm>
          <a:prstGeom prst="rect">
            <a:avLst/>
          </a:prstGeom>
          <a:noFill/>
          <a:ln>
            <a:noFill/>
          </a:ln>
        </p:spPr>
        <p:style>
          <a:lnRef idx="0">
            <a:scrgbClr r="0" g="0" b="0"/>
          </a:lnRef>
          <a:fillRef idx="0">
            <a:scrgbClr r="0" g="0" b="0"/>
          </a:fillRef>
          <a:effectRef idx="0">
            <a:scrgbClr r="0" g="0" b="0"/>
          </a:effectRef>
          <a:fontRef idx="minor"/>
        </p:style>
      </p:sp>
      <p:sp>
        <p:nvSpPr>
          <p:cNvPr id="5" name="Дата 4"/>
          <p:cNvSpPr>
            <a:spLocks noGrp="1"/>
          </p:cNvSpPr>
          <p:nvPr>
            <p:ph type="dt" idx="10"/>
          </p:nvPr>
        </p:nvSpPr>
        <p:spPr/>
        <p:txBody>
          <a:bodyPr/>
          <a:lstStyle/>
          <a:p>
            <a:pPr algn="r"/>
            <a:fld id="{73CD4411-1A32-4CB3-996F-8C01B513A0AD}" type="datetime1">
              <a:rPr lang="ru-RU" sz="1400" b="0" strike="noStrike" spc="-1" smtClean="0">
                <a:solidFill>
                  <a:srgbClr val="000000"/>
                </a:solidFill>
                <a:uFill>
                  <a:solidFill>
                    <a:srgbClr val="FFFFFF"/>
                  </a:solidFill>
                </a:uFill>
                <a:latin typeface="Times New Roman"/>
              </a:rPr>
              <a:pPr algn="r"/>
              <a:t>04.10.2022</a:t>
            </a:fld>
            <a:endParaRPr lang="en-US" sz="1400" b="0" strike="noStrike" spc="-1">
              <a:solidFill>
                <a:srgbClr val="000000"/>
              </a:solidFill>
              <a:uFill>
                <a:solidFill>
                  <a:srgbClr val="FFFFFF"/>
                </a:solidFill>
              </a:uFill>
              <a:latin typeface="Times New Roman"/>
            </a:endParaRPr>
          </a:p>
        </p:txBody>
      </p:sp>
      <p:sp>
        <p:nvSpPr>
          <p:cNvPr id="6" name="Нижний колонтитул 5"/>
          <p:cNvSpPr>
            <a:spLocks noGrp="1"/>
          </p:cNvSpPr>
          <p:nvPr>
            <p:ph type="ftr" idx="11"/>
          </p:nvPr>
        </p:nvSpPr>
        <p:spPr/>
        <p:txBody>
          <a:bodyPr/>
          <a:lstStyle/>
          <a:p>
            <a:r>
              <a:rPr lang="en-US" sz="1400" b="0" strike="noStrike" spc="-1" smtClean="0">
                <a:solidFill>
                  <a:srgbClr val="000000"/>
                </a:solidFill>
                <a:uFill>
                  <a:solidFill>
                    <a:srgbClr val="FFFFFF"/>
                  </a:solidFill>
                </a:uFill>
                <a:latin typeface="Times New Roman"/>
              </a:rPr>
              <a:t>oleg </a:t>
            </a:r>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73"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75"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r>
              <a:rPr lang="ru-RU" smtClean="0"/>
              <a:t>Oleg Gavrishchuk</a:t>
            </a:r>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42DB6C78-3CA5-4BFC-A6DB-20F90141601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endParaRPr lang="ru-RU" sz="18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2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r>
              <a:rPr lang="ru-RU" sz="1800" b="0" strike="noStrike" spc="-1">
                <a:solidFill>
                  <a:srgbClr val="000000"/>
                </a:solidFill>
                <a:uFill>
                  <a:solidFill>
                    <a:srgbClr val="FFFFFF"/>
                  </a:solidFill>
                </a:uFill>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8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ru-RU" sz="20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ru-RU" sz="18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ru-RU" sz="18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ru-RU"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ru-RU"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ru-RU"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r>
              <a:rPr lang="ru-RU" sz="1800" b="0" strike="noStrike" spc="-1">
                <a:solidFill>
                  <a:srgbClr val="000000"/>
                </a:solidFill>
                <a:uFill>
                  <a:solidFill>
                    <a:srgbClr val="FFFFFF"/>
                  </a:solidFill>
                </a:uFill>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8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ru-RU" sz="20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ru-RU" sz="18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ru-RU" sz="18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ru-RU"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ru-RU"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ru-RU"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indico.jinr.ru/event/318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arxiv.org/search/physics?searchtype=author&amp;query=Kovtun,+V" TargetMode="External"/><Relationship Id="rId2" Type="http://schemas.openxmlformats.org/officeDocument/2006/relationships/hyperlink" Target="https://arxiv.org/search/physics?searchtype=author&amp;query=Gavrishchuk,+O" TargetMode="Externa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hyperlink" Target="https://arxiv.org/search/physics?searchtype=author&amp;query=Malykhina,+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oi.org/10.26565/2312-4334-2020-3-09" TargetMode="External"/><Relationship Id="rId1" Type="http://schemas.openxmlformats.org/officeDocument/2006/relationships/slideLayout" Target="../slideLayouts/slideLayout14.xml"/><Relationship Id="rId4" Type="http://schemas.openxmlformats.org/officeDocument/2006/relationships/hyperlink" Target="https://doi.org/10.46813/2021-133-076"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indico.jinr.ru/event/318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5"/>
          <p:cNvSpPr/>
          <p:nvPr/>
        </p:nvSpPr>
        <p:spPr>
          <a:xfrm>
            <a:off x="5796136" y="63093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1</a:t>
            </a:fld>
            <a:endParaRPr lang="en-US" sz="2000" b="1" strike="noStrike" spc="-1" dirty="0">
              <a:uFill>
                <a:solidFill>
                  <a:srgbClr val="FFFFFF"/>
                </a:solidFill>
              </a:uFill>
              <a:latin typeface="Arial"/>
            </a:endParaRPr>
          </a:p>
        </p:txBody>
      </p:sp>
      <p:sp>
        <p:nvSpPr>
          <p:cNvPr id="7" name="Дата 5"/>
          <p:cNvSpPr txBox="1">
            <a:spLocks/>
          </p:cNvSpPr>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F997BA-07FE-4296-8A32-21F1477DEE5F}" type="datetime1">
              <a:rPr kumimoji="0" lang="ru-RU"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04.10.2022</a:t>
            </a:fld>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Нижний колонтитул 12"/>
          <p:cNvSpPr txBox="1">
            <a:spLocks/>
          </p:cNvSpPr>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Oleg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Gavrishchuk</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CustomShape 2"/>
          <p:cNvSpPr/>
          <p:nvPr/>
        </p:nvSpPr>
        <p:spPr>
          <a:xfrm>
            <a:off x="179512" y="3645024"/>
            <a:ext cx="8856984" cy="216024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lstStyle/>
          <a:p>
            <a:pPr marL="509760" indent="-506520">
              <a:lnSpc>
                <a:spcPct val="100000"/>
              </a:lnSpc>
              <a:spcBef>
                <a:spcPts val="649"/>
              </a:spcBef>
              <a:buClr>
                <a:srgbClr val="8B8B8B"/>
              </a:buClr>
              <a:buFont typeface="Times New Roman"/>
              <a:buAutoNum type="arabicPeriod"/>
            </a:pPr>
            <a:r>
              <a:rPr lang="en-US" sz="2400" b="0" strike="noStrike" spc="-1" dirty="0" smtClean="0">
                <a:solidFill>
                  <a:srgbClr val="000000"/>
                </a:solidFill>
                <a:uFill>
                  <a:solidFill>
                    <a:srgbClr val="FFFFFF"/>
                  </a:solidFill>
                </a:uFill>
                <a:latin typeface="Times New Roman"/>
                <a:ea typeface="Source Han Sans CN Regular"/>
              </a:rPr>
              <a:t>ECAL </a:t>
            </a:r>
            <a:r>
              <a:rPr lang="en-US" sz="2400" b="0" strike="noStrike" spc="-1" dirty="0">
                <a:solidFill>
                  <a:srgbClr val="000000"/>
                </a:solidFill>
                <a:uFill>
                  <a:solidFill>
                    <a:srgbClr val="FFFFFF"/>
                  </a:solidFill>
                </a:uFill>
                <a:latin typeface="Times New Roman"/>
                <a:ea typeface="Source Han Sans CN Regular"/>
              </a:rPr>
              <a:t>position inside of </a:t>
            </a:r>
            <a:r>
              <a:rPr lang="en-US" sz="2400" b="0" strike="noStrike" spc="-1" dirty="0" smtClean="0">
                <a:solidFill>
                  <a:srgbClr val="000000"/>
                </a:solidFill>
                <a:uFill>
                  <a:solidFill>
                    <a:srgbClr val="FFFFFF"/>
                  </a:solidFill>
                </a:uFill>
                <a:latin typeface="Times New Roman"/>
                <a:ea typeface="Source Han Sans CN Regular"/>
              </a:rPr>
              <a:t>Cryostat</a:t>
            </a:r>
            <a:endParaRPr lang="en-US" sz="2400" b="0" strike="noStrike" spc="-1" dirty="0">
              <a:solidFill>
                <a:srgbClr val="000000"/>
              </a:solidFill>
              <a:uFill>
                <a:solidFill>
                  <a:srgbClr val="FFFFFF"/>
                </a:solidFill>
              </a:uFill>
              <a:latin typeface="Arial"/>
            </a:endParaRPr>
          </a:p>
          <a:p>
            <a:pPr marL="509760" indent="-506520">
              <a:lnSpc>
                <a:spcPct val="100000"/>
              </a:lnSpc>
              <a:spcBef>
                <a:spcPts val="649"/>
              </a:spcBef>
              <a:buClr>
                <a:srgbClr val="8B8B8B"/>
              </a:buClr>
              <a:buFont typeface="Times New Roman"/>
              <a:buAutoNum type="arabicPeriod"/>
            </a:pPr>
            <a:r>
              <a:rPr lang="en-US" sz="2400" spc="-1" dirty="0" smtClean="0">
                <a:solidFill>
                  <a:srgbClr val="000000"/>
                </a:solidFill>
                <a:uFill>
                  <a:solidFill>
                    <a:srgbClr val="FFFFFF"/>
                  </a:solidFill>
                </a:uFill>
                <a:latin typeface="Times New Roman"/>
              </a:rPr>
              <a:t>ECAL Support inside of Cryostat</a:t>
            </a:r>
          </a:p>
          <a:p>
            <a:pPr marL="509760" indent="-506520">
              <a:spcBef>
                <a:spcPts val="649"/>
              </a:spcBef>
              <a:buClr>
                <a:srgbClr val="8B8B8B"/>
              </a:buClr>
              <a:buFont typeface="Times New Roman"/>
              <a:buAutoNum type="arabicPeriod"/>
            </a:pPr>
            <a:r>
              <a:rPr lang="en-US" sz="2400" b="0" strike="noStrike" spc="-1" dirty="0" smtClean="0">
                <a:solidFill>
                  <a:srgbClr val="000000"/>
                </a:solidFill>
                <a:uFill>
                  <a:solidFill>
                    <a:srgbClr val="FFFFFF"/>
                  </a:solidFill>
                </a:uFill>
                <a:latin typeface="Times New Roman"/>
              </a:rPr>
              <a:t>End-Cap Module design – cell sizes 55x55 </a:t>
            </a:r>
            <a:r>
              <a:rPr lang="en-US" sz="2400" spc="-1" dirty="0" smtClean="0">
                <a:solidFill>
                  <a:srgbClr val="000000"/>
                </a:solidFill>
                <a:uFill>
                  <a:solidFill>
                    <a:srgbClr val="FFFFFF"/>
                  </a:solidFill>
                </a:uFill>
                <a:latin typeface="Times New Roman"/>
              </a:rPr>
              <a:t>mm</a:t>
            </a:r>
            <a:r>
              <a:rPr lang="en-US" sz="2400" spc="-1" baseline="30000" dirty="0" smtClean="0">
                <a:solidFill>
                  <a:srgbClr val="000000"/>
                </a:solidFill>
                <a:uFill>
                  <a:solidFill>
                    <a:srgbClr val="FFFFFF"/>
                  </a:solidFill>
                </a:uFill>
                <a:latin typeface="Times New Roman"/>
              </a:rPr>
              <a:t>2</a:t>
            </a:r>
            <a:r>
              <a:rPr lang="en-US" sz="2400" b="0" strike="noStrike" spc="-1" dirty="0" smtClean="0">
                <a:solidFill>
                  <a:srgbClr val="000000"/>
                </a:solidFill>
                <a:uFill>
                  <a:solidFill>
                    <a:srgbClr val="FFFFFF"/>
                  </a:solidFill>
                </a:uFill>
                <a:latin typeface="Times New Roman"/>
              </a:rPr>
              <a:t> and 40x40 </a:t>
            </a:r>
            <a:r>
              <a:rPr lang="en-US" sz="2400" spc="-1" dirty="0">
                <a:solidFill>
                  <a:srgbClr val="000000"/>
                </a:solidFill>
                <a:uFill>
                  <a:solidFill>
                    <a:srgbClr val="FFFFFF"/>
                  </a:solidFill>
                </a:uFill>
                <a:latin typeface="Times New Roman"/>
              </a:rPr>
              <a:t>m</a:t>
            </a:r>
            <a:r>
              <a:rPr lang="en-US" sz="2400" b="0" strike="noStrike" spc="-1" dirty="0" smtClean="0">
                <a:solidFill>
                  <a:srgbClr val="000000"/>
                </a:solidFill>
                <a:uFill>
                  <a:solidFill>
                    <a:srgbClr val="FFFFFF"/>
                  </a:solidFill>
                </a:uFill>
                <a:latin typeface="Times New Roman"/>
              </a:rPr>
              <a:t>m</a:t>
            </a:r>
            <a:r>
              <a:rPr lang="en-US" sz="2400" b="0" strike="noStrike" spc="-1" baseline="30000" dirty="0" smtClean="0">
                <a:solidFill>
                  <a:srgbClr val="000000"/>
                </a:solidFill>
                <a:uFill>
                  <a:solidFill>
                    <a:srgbClr val="FFFFFF"/>
                  </a:solidFill>
                </a:uFill>
                <a:latin typeface="Times New Roman"/>
              </a:rPr>
              <a:t>2</a:t>
            </a:r>
            <a:endParaRPr lang="en-US" sz="2400" b="0" strike="noStrike" spc="-1" baseline="30000" dirty="0">
              <a:solidFill>
                <a:srgbClr val="000000"/>
              </a:solidFill>
              <a:uFill>
                <a:solidFill>
                  <a:srgbClr val="FFFFFF"/>
                </a:solidFill>
              </a:uFill>
              <a:latin typeface="Arial"/>
            </a:endParaRPr>
          </a:p>
          <a:p>
            <a:pPr marL="509760" indent="-506520">
              <a:lnSpc>
                <a:spcPct val="100000"/>
              </a:lnSpc>
              <a:spcBef>
                <a:spcPts val="649"/>
              </a:spcBef>
              <a:buClr>
                <a:srgbClr val="8B8B8B"/>
              </a:buClr>
              <a:buFont typeface="Times New Roman"/>
              <a:buAutoNum type="arabicPeriod"/>
            </a:pPr>
            <a:r>
              <a:rPr lang="en-US" sz="2400" b="0" strike="noStrike" spc="-1" dirty="0" smtClean="0">
                <a:solidFill>
                  <a:srgbClr val="000000"/>
                </a:solidFill>
                <a:uFill>
                  <a:solidFill>
                    <a:srgbClr val="FFFFFF"/>
                  </a:solidFill>
                </a:uFill>
                <a:latin typeface="Times New Roman"/>
                <a:ea typeface="Source Han Sans CN Regular"/>
              </a:rPr>
              <a:t>Test results with  </a:t>
            </a:r>
            <a:r>
              <a:rPr lang="en-US" sz="2400" b="0" strike="noStrike" spc="-1" dirty="0" err="1" smtClean="0">
                <a:solidFill>
                  <a:srgbClr val="000000"/>
                </a:solidFill>
                <a:uFill>
                  <a:solidFill>
                    <a:srgbClr val="FFFFFF"/>
                  </a:solidFill>
                </a:uFill>
                <a:latin typeface="Times New Roman"/>
                <a:ea typeface="Source Han Sans CN Regular"/>
              </a:rPr>
              <a:t>SiPm</a:t>
            </a:r>
            <a:r>
              <a:rPr lang="en-US" sz="2400" b="0" strike="noStrike" spc="-1" dirty="0" smtClean="0">
                <a:solidFill>
                  <a:srgbClr val="000000"/>
                </a:solidFill>
                <a:uFill>
                  <a:solidFill>
                    <a:srgbClr val="FFFFFF"/>
                  </a:solidFill>
                </a:uFill>
                <a:latin typeface="Times New Roman"/>
                <a:ea typeface="Source Han Sans CN Regular"/>
              </a:rPr>
              <a:t> </a:t>
            </a:r>
            <a:r>
              <a:rPr lang="en-US" sz="2400" b="1" strike="noStrike" spc="-1" dirty="0" smtClean="0">
                <a:solidFill>
                  <a:srgbClr val="000000"/>
                </a:solidFill>
                <a:uFill>
                  <a:solidFill>
                    <a:srgbClr val="FFFFFF"/>
                  </a:solidFill>
                </a:uFill>
                <a:latin typeface="Times New Roman"/>
                <a:ea typeface="Source Han Sans CN Regular"/>
              </a:rPr>
              <a:t>S</a:t>
            </a:r>
            <a:r>
              <a:rPr lang="en-US" sz="2400" b="1" strike="noStrike" spc="-1" dirty="0" smtClean="0">
                <a:solidFill>
                  <a:srgbClr val="000000"/>
                </a:solidFill>
                <a:uFill>
                  <a:solidFill>
                    <a:srgbClr val="FFFFFF"/>
                  </a:solidFill>
                </a:uFill>
                <a:latin typeface="Times New Roman" panose="02020603050405020304" pitchFamily="18" charset="0"/>
                <a:ea typeface="Source Han Sans CN Regular"/>
                <a:cs typeface="Times New Roman" panose="02020603050405020304" pitchFamily="18" charset="0"/>
              </a:rPr>
              <a:t>14160-60</a:t>
            </a:r>
            <a:r>
              <a:rPr lang="en-US" sz="2400" b="1" strike="noStrike" spc="-1" dirty="0" smtClean="0">
                <a:solidFill>
                  <a:srgbClr val="FF0000"/>
                </a:solidFill>
                <a:uFill>
                  <a:solidFill>
                    <a:srgbClr val="FFFFFF"/>
                  </a:solidFill>
                </a:uFill>
                <a:latin typeface="Times New Roman" panose="02020603050405020304" pitchFamily="18" charset="0"/>
                <a:ea typeface="Source Han Sans CN Regular"/>
                <a:cs typeface="Times New Roman" panose="02020603050405020304" pitchFamily="18" charset="0"/>
              </a:rPr>
              <a:t>15</a:t>
            </a:r>
            <a:r>
              <a:rPr lang="en-US" sz="2400" b="0" strike="noStrike" spc="-1" dirty="0" smtClean="0">
                <a:solidFill>
                  <a:srgbClr val="000000"/>
                </a:solidFill>
                <a:uFill>
                  <a:solidFill>
                    <a:srgbClr val="FFFFFF"/>
                  </a:solidFill>
                </a:uFill>
                <a:latin typeface="Times New Roman" panose="02020603050405020304" pitchFamily="18" charset="0"/>
                <a:ea typeface="Source Han Sans CN Regular"/>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EQR</a:t>
            </a:r>
            <a:r>
              <a:rPr lang="en-US" sz="2400" b="1" dirty="0">
                <a:solidFill>
                  <a:srgbClr val="FF0000"/>
                </a:solidFill>
                <a:latin typeface="Times New Roman" panose="02020603050405020304" pitchFamily="18" charset="0"/>
                <a:cs typeface="Times New Roman" panose="02020603050405020304" pitchFamily="18" charset="0"/>
              </a:rPr>
              <a:t>15</a:t>
            </a:r>
            <a:r>
              <a:rPr lang="en-US" sz="2400" b="1" dirty="0">
                <a:latin typeface="Times New Roman" panose="02020603050405020304" pitchFamily="18" charset="0"/>
                <a:cs typeface="Times New Roman" panose="02020603050405020304" pitchFamily="18" charset="0"/>
              </a:rPr>
              <a:t>-60</a:t>
            </a:r>
            <a:r>
              <a:rPr lang="en-US" sz="2400" b="0" strike="noStrike" spc="-1" dirty="0" smtClean="0">
                <a:solidFill>
                  <a:srgbClr val="000000"/>
                </a:solidFill>
                <a:uFill>
                  <a:solidFill>
                    <a:srgbClr val="FFFFFF"/>
                  </a:solidFill>
                </a:uFill>
                <a:latin typeface="Times New Roman" panose="02020603050405020304" pitchFamily="18" charset="0"/>
                <a:ea typeface="Source Han Sans CN Regular"/>
                <a:cs typeface="Times New Roman" panose="02020603050405020304" pitchFamily="18" charset="0"/>
              </a:rPr>
              <a:t>   </a:t>
            </a:r>
          </a:p>
          <a:p>
            <a:pPr marL="685800" lvl="1" indent="-511200">
              <a:spcBef>
                <a:spcPts val="649"/>
              </a:spcBef>
              <a:buClr>
                <a:srgbClr val="8B8B8B"/>
              </a:buClr>
              <a:buFont typeface="Times New Roman"/>
              <a:buAutoNum type="arabicPeriod"/>
            </a:pPr>
            <a:endParaRPr lang="en-US" sz="2000" b="0" strike="noStrike" spc="-1" dirty="0" smtClean="0">
              <a:solidFill>
                <a:srgbClr val="000000"/>
              </a:solidFill>
              <a:uFill>
                <a:solidFill>
                  <a:srgbClr val="FFFFFF"/>
                </a:solidFill>
              </a:uFill>
              <a:latin typeface="Arial"/>
            </a:endParaRPr>
          </a:p>
          <a:p>
            <a:endParaRPr lang="ru-RU" sz="1600" dirty="0"/>
          </a:p>
          <a:p>
            <a:endParaRPr lang="en-US" sz="1600" b="0" strike="noStrike" spc="-1" dirty="0">
              <a:solidFill>
                <a:srgbClr val="000000"/>
              </a:solidFill>
              <a:uFill>
                <a:solidFill>
                  <a:srgbClr val="FFFFFF"/>
                </a:solidFill>
              </a:uFill>
              <a:latin typeface="Arial"/>
            </a:endParaRPr>
          </a:p>
          <a:p>
            <a:pPr marL="512640" indent="-506520">
              <a:lnSpc>
                <a:spcPct val="100000"/>
              </a:lnSpc>
              <a:spcBef>
                <a:spcPts val="649"/>
              </a:spcBef>
            </a:pPr>
            <a:endParaRPr lang="en-US" sz="2000" b="0" strike="noStrike" spc="-1" dirty="0">
              <a:solidFill>
                <a:srgbClr val="000000"/>
              </a:solidFill>
              <a:uFill>
                <a:solidFill>
                  <a:srgbClr val="FFFFFF"/>
                </a:solidFill>
              </a:uFill>
              <a:latin typeface="Arial"/>
            </a:endParaRPr>
          </a:p>
        </p:txBody>
      </p:sp>
      <p:sp>
        <p:nvSpPr>
          <p:cNvPr id="10" name="CustomShape 1"/>
          <p:cNvSpPr/>
          <p:nvPr/>
        </p:nvSpPr>
        <p:spPr>
          <a:xfrm>
            <a:off x="251520" y="2636912"/>
            <a:ext cx="8784976" cy="72008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US" sz="4000" b="0" strike="noStrike" spc="-1" dirty="0" smtClean="0">
              <a:solidFill>
                <a:srgbClr val="000000"/>
              </a:solidFill>
              <a:uFill>
                <a:solidFill>
                  <a:srgbClr val="FFFFFF"/>
                </a:solidFill>
              </a:uFill>
              <a:latin typeface="Times New Roman"/>
              <a:ea typeface="Source Han Sans CN Regular"/>
            </a:endParaRPr>
          </a:p>
          <a:p>
            <a:pPr algn="ctr">
              <a:lnSpc>
                <a:spcPct val="100000"/>
              </a:lnSpc>
            </a:pPr>
            <a:r>
              <a:rPr lang="en-US" sz="4000" b="0" strike="noStrike" spc="-1" dirty="0" smtClean="0">
                <a:solidFill>
                  <a:srgbClr val="000000"/>
                </a:solidFill>
                <a:uFill>
                  <a:solidFill>
                    <a:srgbClr val="FFFFFF"/>
                  </a:solidFill>
                </a:uFill>
                <a:latin typeface="Times New Roman"/>
                <a:ea typeface="Source Han Sans CN Regular"/>
              </a:rPr>
              <a:t>SPD </a:t>
            </a:r>
            <a:r>
              <a:rPr lang="en-US" sz="4000" b="0" strike="noStrike" spc="-1" dirty="0">
                <a:solidFill>
                  <a:srgbClr val="000000"/>
                </a:solidFill>
                <a:uFill>
                  <a:solidFill>
                    <a:srgbClr val="FFFFFF"/>
                  </a:solidFill>
                </a:uFill>
                <a:latin typeface="Times New Roman"/>
                <a:ea typeface="Source Han Sans CN Regular"/>
              </a:rPr>
              <a:t>ECAL  </a:t>
            </a:r>
            <a:r>
              <a:rPr lang="en-US" sz="4000" b="0" strike="noStrike" spc="-1" dirty="0" smtClean="0">
                <a:solidFill>
                  <a:srgbClr val="000000"/>
                </a:solidFill>
                <a:uFill>
                  <a:solidFill>
                    <a:srgbClr val="FFFFFF"/>
                  </a:solidFill>
                </a:uFill>
                <a:latin typeface="Times New Roman"/>
                <a:ea typeface="Source Han Sans CN Regular"/>
              </a:rPr>
              <a:t>status 2022</a:t>
            </a:r>
            <a:r>
              <a:rPr sz="1600" dirty="0"/>
              <a:t/>
            </a:r>
            <a:br>
              <a:rPr sz="1600" dirty="0"/>
            </a:br>
            <a:endParaRPr lang="en-US" sz="4000" b="0" strike="noStrike" spc="-1" dirty="0">
              <a:solidFill>
                <a:srgbClr val="000000"/>
              </a:solidFill>
              <a:uFill>
                <a:solidFill>
                  <a:srgbClr val="FFFFFF"/>
                </a:solidFill>
              </a:uFill>
              <a:latin typeface="Arial"/>
            </a:endParaRPr>
          </a:p>
        </p:txBody>
      </p:sp>
      <p:grpSp>
        <p:nvGrpSpPr>
          <p:cNvPr id="6" name="Группа 5"/>
          <p:cNvGrpSpPr/>
          <p:nvPr/>
        </p:nvGrpSpPr>
        <p:grpSpPr>
          <a:xfrm>
            <a:off x="-12220" y="0"/>
            <a:ext cx="9144000" cy="2437805"/>
            <a:chOff x="-12220" y="0"/>
            <a:chExt cx="9144000" cy="2437805"/>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20" y="0"/>
              <a:ext cx="9144000" cy="2437805"/>
            </a:xfrm>
            <a:prstGeom prst="rect">
              <a:avLst/>
            </a:prstGeom>
          </p:spPr>
        </p:pic>
        <p:sp>
          <p:nvSpPr>
            <p:cNvPr id="2" name="TextBox 1"/>
            <p:cNvSpPr txBox="1"/>
            <p:nvPr/>
          </p:nvSpPr>
          <p:spPr>
            <a:xfrm>
              <a:off x="4236" y="1606808"/>
              <a:ext cx="4063996" cy="830997"/>
            </a:xfrm>
            <a:prstGeom prst="rect">
              <a:avLst/>
            </a:prstGeom>
            <a:solidFill>
              <a:schemeClr val="accent1"/>
            </a:solidFill>
            <a:ln>
              <a:solidFill>
                <a:schemeClr val="accent1"/>
              </a:solid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hlinkClick r:id="rId4"/>
                </a:rPr>
                <a:t>SPD collaboration </a:t>
              </a:r>
              <a:r>
                <a:rPr lang="en-US" sz="2400" b="1" dirty="0" smtClean="0">
                  <a:latin typeface="Times New Roman" panose="02020603050405020304" pitchFamily="18" charset="0"/>
                  <a:cs typeface="Times New Roman" panose="02020603050405020304" pitchFamily="18" charset="0"/>
                  <a:hlinkClick r:id="rId4"/>
                </a:rPr>
                <a:t>meeting</a:t>
              </a:r>
              <a:r>
                <a:rPr lang="en-US" sz="2400" b="1" dirty="0" smtClean="0">
                  <a:latin typeface="Times New Roman" panose="02020603050405020304" pitchFamily="18" charset="0"/>
                  <a:cs typeface="Times New Roman" panose="02020603050405020304" pitchFamily="18" charset="0"/>
                </a:rPr>
                <a:t> </a:t>
              </a:r>
            </a:p>
            <a:p>
              <a:pPr algn="ctr"/>
              <a:r>
                <a:rPr lang="en-US" sz="2400" dirty="0" smtClean="0">
                  <a:latin typeface="Times New Roman" panose="02020603050405020304" pitchFamily="18" charset="0"/>
                  <a:cs typeface="Times New Roman" panose="02020603050405020304" pitchFamily="18" charset="0"/>
                </a:rPr>
                <a:t>3-6 </a:t>
              </a:r>
              <a:r>
                <a:rPr lang="en-US" sz="2400" dirty="0">
                  <a:latin typeface="Times New Roman" panose="02020603050405020304" pitchFamily="18" charset="0"/>
                  <a:cs typeface="Times New Roman" panose="02020603050405020304" pitchFamily="18" charset="0"/>
                </a:rPr>
                <a:t>October 2022 </a:t>
              </a:r>
              <a:endParaRPr lang="en-US" sz="2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259602069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3600"/>
            <a:ext cx="9001000" cy="1787248"/>
          </a:xfrm>
          <a:ln>
            <a:solidFill>
              <a:schemeClr val="accent1"/>
            </a:solidFill>
          </a:ln>
        </p:spPr>
        <p:txBody>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ECAL composition:</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Modules consist  from 4 cells 55x55 mm</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- 36 WLS fiber 1 mm in dimeter Kuraray Y11(200) used for each cell</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- 200 layers: 1.5 mm and 0.5 mm Scintillators an Lead correspondently, ~17X</a:t>
            </a:r>
            <a:r>
              <a:rPr lang="en-US" baseline="-25000" dirty="0" smtClean="0">
                <a:latin typeface="Times New Roman" panose="02020603050405020304" pitchFamily="18" charset="0"/>
                <a:cs typeface="Times New Roman" panose="02020603050405020304" pitchFamily="18" charset="0"/>
              </a:rPr>
              <a:t>0 </a:t>
            </a:r>
            <a:br>
              <a:rPr lang="en-US" baseline="-25000"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Moliere Radius is about 58 mm</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Energy resolution at 1 GeV electron is about 5% </a:t>
            </a:r>
            <a:r>
              <a:rPr lang="en-US" dirty="0" err="1" smtClean="0">
                <a:latin typeface="Times New Roman" panose="02020603050405020304" pitchFamily="18" charset="0"/>
                <a:cs typeface="Times New Roman" panose="02020603050405020304" pitchFamily="18" charset="0"/>
              </a:rPr>
              <a:t>accoding</a:t>
            </a:r>
            <a:r>
              <a:rPr lang="en-US" dirty="0" smtClean="0">
                <a:latin typeface="Times New Roman" panose="02020603050405020304" pitchFamily="18" charset="0"/>
                <a:cs typeface="Times New Roman" panose="02020603050405020304" pitchFamily="18" charset="0"/>
              </a:rPr>
              <a:t> to MC for E=50 MeV-10 GeV</a:t>
            </a:r>
            <a:br>
              <a:rPr lang="en-US" dirty="0" smtClean="0">
                <a:latin typeface="Times New Roman" panose="02020603050405020304" pitchFamily="18" charset="0"/>
                <a:cs typeface="Times New Roman" panose="02020603050405020304" pitchFamily="18" charset="0"/>
              </a:rPr>
            </a:br>
            <a:endParaRPr lang="ru-RU" baseline="30000" dirty="0">
              <a:latin typeface="Times New Roman" panose="02020603050405020304" pitchFamily="18" charset="0"/>
              <a:cs typeface="Times New Roman" panose="02020603050405020304" pitchFamily="18" charset="0"/>
            </a:endParaRPr>
          </a:p>
        </p:txBody>
      </p:sp>
      <p:sp>
        <p:nvSpPr>
          <p:cNvPr id="5"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10</a:t>
            </a:fld>
            <a:endParaRPr lang="en-US" sz="2000" b="1" strike="noStrike" spc="-1" dirty="0">
              <a:uFill>
                <a:solidFill>
                  <a:srgbClr val="FFFFFF"/>
                </a:solidFill>
              </a:uFill>
              <a:latin typeface="Aria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520" y="3139169"/>
            <a:ext cx="5616624" cy="286358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81536" y="3249307"/>
            <a:ext cx="2520280" cy="2894683"/>
          </a:xfrm>
          <a:prstGeom prst="rect">
            <a:avLst/>
          </a:prstGeom>
        </p:spPr>
      </p:pic>
      <p:sp>
        <p:nvSpPr>
          <p:cNvPr id="4" name="TextBox 3"/>
          <p:cNvSpPr txBox="1"/>
          <p:nvPr/>
        </p:nvSpPr>
        <p:spPr>
          <a:xfrm>
            <a:off x="5940152" y="2204864"/>
            <a:ext cx="3024336" cy="646331"/>
          </a:xfrm>
          <a:prstGeom prst="rect">
            <a:avLst/>
          </a:prstGeom>
          <a:noFill/>
          <a:ln>
            <a:solidFill>
              <a:schemeClr val="accent1"/>
            </a:solidFill>
          </a:ln>
        </p:spPr>
        <p:txBody>
          <a:bodyPr wrap="square" rtlCol="0">
            <a:spAutoFit/>
          </a:bodyPr>
          <a:lstStyle/>
          <a:p>
            <a:r>
              <a:rPr lang="en-US" dirty="0" smtClean="0"/>
              <a:t>Front module view: 36 WLS fiber  with U-shape End </a:t>
            </a:r>
            <a:endParaRPr lang="ru-RU" dirty="0"/>
          </a:p>
        </p:txBody>
      </p:sp>
      <p:sp>
        <p:nvSpPr>
          <p:cNvPr id="7" name="TextBox 6"/>
          <p:cNvSpPr txBox="1"/>
          <p:nvPr/>
        </p:nvSpPr>
        <p:spPr>
          <a:xfrm>
            <a:off x="755576" y="2245648"/>
            <a:ext cx="4464496" cy="923330"/>
          </a:xfrm>
          <a:prstGeom prst="rect">
            <a:avLst/>
          </a:prstGeom>
          <a:noFill/>
          <a:ln>
            <a:solidFill>
              <a:schemeClr val="accent1"/>
            </a:solidFill>
          </a:ln>
        </p:spPr>
        <p:txBody>
          <a:bodyPr wrap="square" rtlCol="0">
            <a:spAutoFit/>
          </a:bodyPr>
          <a:lstStyle/>
          <a:p>
            <a:r>
              <a:rPr lang="en-US" dirty="0" smtClean="0"/>
              <a:t>Back module view: </a:t>
            </a:r>
          </a:p>
          <a:p>
            <a:r>
              <a:rPr lang="en-US" dirty="0" smtClean="0"/>
              <a:t>4 WLS bundles of 36 fibers (1 mm </a:t>
            </a:r>
            <a:r>
              <a:rPr lang="en-US" dirty="0" err="1" smtClean="0"/>
              <a:t>diam</a:t>
            </a:r>
            <a:r>
              <a:rPr lang="en-US" dirty="0" smtClean="0"/>
              <a:t>)</a:t>
            </a:r>
          </a:p>
          <a:p>
            <a:r>
              <a:rPr lang="en-US" dirty="0" smtClean="0"/>
              <a:t> fitted to  4 </a:t>
            </a:r>
            <a:r>
              <a:rPr lang="en-US" dirty="0" err="1" smtClean="0"/>
              <a:t>SiPm</a:t>
            </a:r>
            <a:r>
              <a:rPr lang="en-US" dirty="0" smtClean="0"/>
              <a:t> of 6x6 mm</a:t>
            </a:r>
            <a:r>
              <a:rPr lang="en-US" baseline="30000" dirty="0" smtClean="0"/>
              <a:t>2</a:t>
            </a:r>
            <a:r>
              <a:rPr lang="en-US" dirty="0" smtClean="0"/>
              <a:t>  </a:t>
            </a:r>
            <a:endParaRPr lang="ru-RU" dirty="0"/>
          </a:p>
        </p:txBody>
      </p:sp>
    </p:spTree>
    <p:extLst>
      <p:ext uri="{BB962C8B-B14F-4D97-AF65-F5344CB8AC3E}">
        <p14:creationId xmlns:p14="http://schemas.microsoft.com/office/powerpoint/2010/main" xmlns="" val="648255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3600"/>
            <a:ext cx="8928992" cy="1283192"/>
          </a:xfrm>
          <a:ln>
            <a:solidFill>
              <a:schemeClr val="accent1"/>
            </a:solidFill>
          </a:ln>
        </p:spPr>
        <p:txBody>
          <a:bodyPr/>
          <a:lstStyle/>
          <a:p>
            <a:pPr algn="l"/>
            <a:r>
              <a:rPr lang="en-US" dirty="0" smtClean="0">
                <a:latin typeface="Times New Roman" panose="02020603050405020304" pitchFamily="18" charset="0"/>
                <a:cs typeface="Times New Roman" panose="02020603050405020304" pitchFamily="18" charset="0"/>
              </a:rPr>
              <a:t>         ECAL Energy resolution depended from Sampling Fraction value as:</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180 layers: 1.5 mm and 0.5 mm Scintillators an Lead correspondently, ~17X</a:t>
            </a:r>
            <a:r>
              <a:rPr lang="en-US" baseline="-25000" dirty="0" smtClean="0">
                <a:latin typeface="Times New Roman" panose="02020603050405020304" pitchFamily="18" charset="0"/>
                <a:cs typeface="Times New Roman" panose="02020603050405020304" pitchFamily="18" charset="0"/>
              </a:rPr>
              <a:t>0 </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B~ 5%.</a:t>
            </a:r>
            <a:br>
              <a:rPr lang="en-US" b="1" dirty="0" smtClean="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180 layers: 1.5 mm and 0.8 mm Scintillators an Lead correspondently, ~25X</a:t>
            </a:r>
            <a:r>
              <a:rPr lang="en-US" baseline="-25000" dirty="0" smtClean="0">
                <a:latin typeface="Times New Roman" panose="02020603050405020304" pitchFamily="18" charset="0"/>
                <a:cs typeface="Times New Roman" panose="02020603050405020304" pitchFamily="18" charset="0"/>
              </a:rPr>
              <a:t>0 </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B~ 6%.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ru-RU" baseline="30000" dirty="0">
              <a:latin typeface="Times New Roman" panose="02020603050405020304" pitchFamily="18" charset="0"/>
              <a:cs typeface="Times New Roman" panose="02020603050405020304" pitchFamily="18" charset="0"/>
            </a:endParaRPr>
          </a:p>
        </p:txBody>
      </p:sp>
      <p:sp>
        <p:nvSpPr>
          <p:cNvPr id="5" name="CustomShape 5"/>
          <p:cNvSpPr/>
          <p:nvPr/>
        </p:nvSpPr>
        <p:spPr>
          <a:xfrm>
            <a:off x="8316416" y="63093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11</a:t>
            </a:fld>
            <a:endParaRPr lang="en-US" sz="2000" b="1" strike="noStrike" spc="-1" dirty="0">
              <a:uFill>
                <a:solidFill>
                  <a:srgbClr val="FFFFFF"/>
                </a:solidFill>
              </a:uFill>
              <a:latin typeface="Arial"/>
            </a:endParaRPr>
          </a:p>
        </p:txBody>
      </p:sp>
      <p:pic>
        <p:nvPicPr>
          <p:cNvPr id="7" name="Image 2"/>
          <p:cNvPicPr/>
          <p:nvPr/>
        </p:nvPicPr>
        <p:blipFill>
          <a:blip r:embed="rId2" cstate="print"/>
          <a:stretch/>
        </p:blipFill>
        <p:spPr>
          <a:xfrm>
            <a:off x="539552" y="1628800"/>
            <a:ext cx="7776864" cy="4878420"/>
          </a:xfrm>
          <a:prstGeom prst="rect">
            <a:avLst/>
          </a:prstGeom>
          <a:ln>
            <a:noFill/>
          </a:ln>
        </p:spPr>
      </p:pic>
      <p:sp>
        <p:nvSpPr>
          <p:cNvPr id="4" name="TextBox 3"/>
          <p:cNvSpPr txBox="1"/>
          <p:nvPr/>
        </p:nvSpPr>
        <p:spPr>
          <a:xfrm>
            <a:off x="4474448" y="3959364"/>
            <a:ext cx="936104" cy="369332"/>
          </a:xfrm>
          <a:prstGeom prst="rect">
            <a:avLst/>
          </a:prstGeom>
          <a:solidFill>
            <a:schemeClr val="bg2"/>
          </a:solidFill>
          <a:ln>
            <a:solidFill>
              <a:schemeClr val="accent1"/>
            </a:solidFill>
          </a:ln>
        </p:spPr>
        <p:txBody>
          <a:bodyPr wrap="square" rtlCol="0">
            <a:spAutoFit/>
          </a:bodyPr>
          <a:lstStyle/>
          <a:p>
            <a:r>
              <a:rPr lang="en-US" dirty="0" smtClean="0"/>
              <a:t>SPD</a:t>
            </a:r>
            <a:endParaRPr lang="ru-RU" dirty="0"/>
          </a:p>
        </p:txBody>
      </p:sp>
      <p:pic>
        <p:nvPicPr>
          <p:cNvPr id="8" name="Image 1"/>
          <p:cNvPicPr/>
          <p:nvPr/>
        </p:nvPicPr>
        <p:blipFill>
          <a:blip r:embed="rId3" cstate="print"/>
          <a:stretch/>
        </p:blipFill>
        <p:spPr>
          <a:xfrm>
            <a:off x="1547664" y="4797152"/>
            <a:ext cx="1785615" cy="851700"/>
          </a:xfrm>
          <a:prstGeom prst="rect">
            <a:avLst/>
          </a:prstGeom>
          <a:ln>
            <a:noFill/>
          </a:ln>
        </p:spPr>
      </p:pic>
    </p:spTree>
    <p:extLst>
      <p:ext uri="{BB962C8B-B14F-4D97-AF65-F5344CB8AC3E}">
        <p14:creationId xmlns:p14="http://schemas.microsoft.com/office/powerpoint/2010/main" xmlns="" val="1589555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928992" cy="1905218"/>
          </a:xfrm>
          <a:ln>
            <a:solidFill>
              <a:schemeClr val="accent1"/>
            </a:solidFill>
          </a:ln>
        </p:spPr>
        <p:txBody>
          <a:bodyPr/>
          <a:lstStyle/>
          <a:p>
            <a:r>
              <a:rPr lang="en-US" dirty="0" smtClean="0">
                <a:latin typeface="Times New Roman" panose="02020603050405020304" pitchFamily="18" charset="0"/>
                <a:cs typeface="Times New Roman" panose="02020603050405020304" pitchFamily="18" charset="0"/>
              </a:rPr>
              <a:t>         ECAL Moliere Radius depended from absorber and scintillator thickness.</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For 1.5 mm Polystyrene Scintillator + 0.5 mm Lead Absorber – X=0.25 , Rm~58 mm</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For 1.5 mm Polystyrene Scintillator + 0.8 mm Lead Absorber – X=0.34 , Rm~45 mm</a:t>
            </a:r>
            <a:br>
              <a:rPr lang="en-US" dirty="0" smtClean="0">
                <a:latin typeface="Times New Roman" panose="02020603050405020304" pitchFamily="18" charset="0"/>
                <a:cs typeface="Times New Roman" panose="02020603050405020304" pitchFamily="18" charset="0"/>
              </a:rPr>
            </a:br>
            <a:r>
              <a:rPr lang="en-US" sz="1400" b="1" dirty="0" smtClean="0"/>
              <a:t>Simulation studies of the Moliere radius for </a:t>
            </a:r>
            <a:r>
              <a:rPr lang="en-US" sz="1400" b="1" dirty="0" err="1" smtClean="0"/>
              <a:t>em</a:t>
            </a:r>
            <a:r>
              <a:rPr lang="en-US" sz="1400" b="1" dirty="0" smtClean="0"/>
              <a:t> calorimeter materials</a:t>
            </a:r>
            <a:br>
              <a:rPr lang="en-US" sz="1400" b="1" dirty="0" smtClean="0"/>
            </a:br>
            <a:r>
              <a:rPr lang="en-US" sz="1400" dirty="0" smtClean="0">
                <a:hlinkClick r:id="rId2"/>
              </a:rPr>
              <a:t>O.P. </a:t>
            </a:r>
            <a:r>
              <a:rPr lang="en-US" sz="1400" dirty="0" err="1" smtClean="0">
                <a:hlinkClick r:id="rId2"/>
              </a:rPr>
              <a:t>Gavrishchuk</a:t>
            </a:r>
            <a:r>
              <a:rPr lang="en-US" sz="1400" dirty="0" smtClean="0"/>
              <a:t> (1), </a:t>
            </a:r>
            <a:r>
              <a:rPr lang="en-US" sz="1400" dirty="0" smtClean="0">
                <a:hlinkClick r:id="rId3"/>
              </a:rPr>
              <a:t>V.E. </a:t>
            </a:r>
            <a:r>
              <a:rPr lang="en-US" sz="1400" dirty="0" err="1" smtClean="0">
                <a:hlinkClick r:id="rId3"/>
              </a:rPr>
              <a:t>Kovtun</a:t>
            </a:r>
            <a:r>
              <a:rPr lang="en-US" sz="1400" dirty="0" smtClean="0"/>
              <a:t> (2), </a:t>
            </a:r>
            <a:r>
              <a:rPr lang="en-US" sz="1400" dirty="0" smtClean="0">
                <a:hlinkClick r:id="rId4"/>
              </a:rPr>
              <a:t>T.V. </a:t>
            </a:r>
            <a:r>
              <a:rPr lang="en-US" sz="1400" dirty="0" err="1" smtClean="0">
                <a:hlinkClick r:id="rId4"/>
              </a:rPr>
              <a:t>Malykhina</a:t>
            </a:r>
            <a:r>
              <a:rPr lang="en-US" sz="1400" dirty="0" smtClean="0"/>
              <a:t> (2) ((1) Joint Institute for Nuclear Research, Dubna, Moscow Region, Russia (2) V.N. </a:t>
            </a:r>
            <a:r>
              <a:rPr lang="en-US" sz="1400" dirty="0" err="1" smtClean="0"/>
              <a:t>Karazin</a:t>
            </a:r>
            <a:r>
              <a:rPr lang="en-US" sz="1400" dirty="0" smtClean="0"/>
              <a:t> </a:t>
            </a:r>
            <a:r>
              <a:rPr lang="en-US" sz="1400" dirty="0" err="1" smtClean="0"/>
              <a:t>Kharkiv</a:t>
            </a:r>
            <a:r>
              <a:rPr lang="en-US" sz="1400" dirty="0" smtClean="0"/>
              <a:t> National University, </a:t>
            </a:r>
            <a:r>
              <a:rPr lang="en-US" sz="1400" dirty="0" err="1" smtClean="0"/>
              <a:t>Kharkiv</a:t>
            </a:r>
            <a:r>
              <a:rPr lang="en-US" sz="1400" dirty="0" smtClean="0"/>
              <a:t>, Ukraine)</a:t>
            </a:r>
            <a:br>
              <a:rPr lang="en-US" sz="1400" dirty="0" smtClean="0"/>
            </a:br>
            <a:r>
              <a:rPr lang="en-US" sz="1400" dirty="0" smtClean="0"/>
              <a:t>https://arxiv.org/abs/2112.07215</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ru-RU" baseline="30000" dirty="0">
              <a:latin typeface="Times New Roman" panose="02020603050405020304" pitchFamily="18" charset="0"/>
              <a:cs typeface="Times New Roman" panose="02020603050405020304" pitchFamily="18" charset="0"/>
            </a:endParaRPr>
          </a:p>
        </p:txBody>
      </p:sp>
      <p:sp>
        <p:nvSpPr>
          <p:cNvPr id="5"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12</a:t>
            </a:fld>
            <a:endParaRPr lang="en-US" sz="2000" b="1" strike="noStrike" spc="-1" dirty="0">
              <a:uFill>
                <a:solidFill>
                  <a:srgbClr val="FFFFFF"/>
                </a:solidFill>
              </a:uFill>
              <a:latin typeface="Arial"/>
            </a:endParaRPr>
          </a:p>
        </p:txBody>
      </p:sp>
      <p:sp>
        <p:nvSpPr>
          <p:cNvPr id="4" name="TextBox 3"/>
          <p:cNvSpPr txBox="1"/>
          <p:nvPr/>
        </p:nvSpPr>
        <p:spPr>
          <a:xfrm>
            <a:off x="4474448" y="3959364"/>
            <a:ext cx="936104" cy="369332"/>
          </a:xfrm>
          <a:prstGeom prst="rect">
            <a:avLst/>
          </a:prstGeom>
          <a:solidFill>
            <a:schemeClr val="bg2"/>
          </a:solidFill>
          <a:ln>
            <a:solidFill>
              <a:schemeClr val="accent1"/>
            </a:solidFill>
          </a:ln>
        </p:spPr>
        <p:txBody>
          <a:bodyPr wrap="square" rtlCol="0">
            <a:spAutoFit/>
          </a:bodyPr>
          <a:lstStyle/>
          <a:p>
            <a:r>
              <a:rPr lang="en-US" dirty="0" smtClean="0"/>
              <a:t>SPD</a:t>
            </a:r>
            <a:endParaRPr lang="ru-RU" dirty="0"/>
          </a:p>
        </p:txBody>
      </p:sp>
      <p:pic>
        <p:nvPicPr>
          <p:cNvPr id="3" name="Рисунок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5576" y="2021850"/>
            <a:ext cx="6648450" cy="4514850"/>
          </a:xfrm>
          <a:prstGeom prst="rect">
            <a:avLst/>
          </a:prstGeom>
        </p:spPr>
      </p:pic>
    </p:spTree>
    <p:extLst>
      <p:ext uri="{BB962C8B-B14F-4D97-AF65-F5344CB8AC3E}">
        <p14:creationId xmlns:p14="http://schemas.microsoft.com/office/powerpoint/2010/main" xmlns="" val="378192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008" y="188640"/>
            <a:ext cx="8749480" cy="3201362"/>
          </a:xfrm>
          <a:ln>
            <a:solidFill>
              <a:schemeClr val="accent1"/>
            </a:solidFill>
          </a:ln>
        </p:spPr>
        <p:txBody>
          <a:bodyPr/>
          <a:lstStyle/>
          <a:p>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ECAL Energy resolution for electrons detail described in:</a:t>
            </a:r>
            <a:br>
              <a:rPr lang="en-US" sz="1400" dirty="0" smtClean="0">
                <a:latin typeface="Times New Roman" panose="02020603050405020304" pitchFamily="18" charset="0"/>
                <a:cs typeface="Times New Roman" panose="02020603050405020304" pitchFamily="18" charset="0"/>
              </a:rPr>
            </a:br>
            <a:r>
              <a:rPr lang="en-US" sz="1400" dirty="0" smtClean="0"/>
              <a:t>  </a:t>
            </a:r>
            <a:r>
              <a:rPr lang="en-US" sz="1400" dirty="0" smtClean="0">
                <a:hlinkClick r:id="rId2"/>
              </a:rPr>
              <a:t>https://doi.org/10.26565/2312-4334-2020-3-09 </a:t>
            </a: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1400" b="1" dirty="0" smtClean="0"/>
              <a:t>SIMULATION STUDY OF ENERGY RESOLUTION OF THE ELECTROMAGNETIC</a:t>
            </a:r>
            <a:br>
              <a:rPr lang="en-US" sz="1400" b="1" dirty="0" smtClean="0"/>
            </a:br>
            <a:r>
              <a:rPr lang="en-US" sz="1400" b="1" dirty="0" smtClean="0"/>
              <a:t>SHASHLYK CALORIMETER FOR DIFFERENT OF LAYERS AND ABSORBER</a:t>
            </a:r>
            <a:br>
              <a:rPr lang="en-US" sz="1400" b="1" dirty="0" smtClean="0"/>
            </a:br>
            <a:r>
              <a:rPr lang="en-US" sz="1400" b="1" dirty="0" smtClean="0"/>
              <a:t>COMBINATIONS</a:t>
            </a:r>
            <a:br>
              <a:rPr lang="en-US" sz="1400" b="1" dirty="0" smtClean="0"/>
            </a:br>
            <a:r>
              <a:rPr lang="en-US" sz="1400" b="1" dirty="0" smtClean="0"/>
              <a:t>Oleg P. </a:t>
            </a:r>
            <a:r>
              <a:rPr lang="en-US" sz="1400" b="1" dirty="0" err="1" smtClean="0"/>
              <a:t>Gavrishchuka</a:t>
            </a:r>
            <a:r>
              <a:rPr lang="en-US" sz="1400" b="1" dirty="0" smtClean="0"/>
              <a:t>, Vladimir E. </a:t>
            </a:r>
            <a:r>
              <a:rPr lang="en-US" sz="1400" b="1" dirty="0" err="1" smtClean="0"/>
              <a:t>Kovtunb</a:t>
            </a:r>
            <a:r>
              <a:rPr lang="en-US" sz="1400" b="1" dirty="0" smtClean="0"/>
              <a:t>,*, </a:t>
            </a:r>
            <a:r>
              <a:rPr lang="en-US" sz="1400" b="1" dirty="0" err="1" smtClean="0"/>
              <a:t>Tetiana</a:t>
            </a:r>
            <a:r>
              <a:rPr lang="en-US" sz="1400" b="1" dirty="0" smtClean="0"/>
              <a:t> V. </a:t>
            </a:r>
            <a:r>
              <a:rPr lang="en-US" sz="1400" b="1" dirty="0" err="1" smtClean="0"/>
              <a:t>Malykhinab</a:t>
            </a:r>
            <a:r>
              <a:rPr lang="en-US" sz="1400" b="1" dirty="0" smtClean="0"/>
              <a:t/>
            </a:r>
            <a:br>
              <a:rPr lang="en-US" sz="1400" b="1" dirty="0" smtClean="0"/>
            </a:br>
            <a:r>
              <a:rPr lang="en-US" sz="1400" i="1" dirty="0" err="1" smtClean="0"/>
              <a:t>aJoint</a:t>
            </a:r>
            <a:r>
              <a:rPr lang="en-US" sz="1400" i="1" dirty="0" smtClean="0"/>
              <a:t> Institute for Nuclear Research (JINR),</a:t>
            </a:r>
            <a:br>
              <a:rPr lang="en-US" sz="1400" i="1" dirty="0" smtClean="0"/>
            </a:br>
            <a:r>
              <a:rPr lang="en-US" sz="1400" i="1" dirty="0" smtClean="0"/>
              <a:t>6 Joliot-Curie St, </a:t>
            </a:r>
            <a:r>
              <a:rPr lang="en-US" sz="1400" i="1" dirty="0" err="1" smtClean="0"/>
              <a:t>Dubna</a:t>
            </a:r>
            <a:r>
              <a:rPr lang="en-US" sz="1400" i="1" dirty="0" smtClean="0"/>
              <a:t>, Moscow Region, 141980, Russia</a:t>
            </a:r>
            <a:br>
              <a:rPr lang="en-US" sz="1400" i="1" dirty="0" smtClean="0"/>
            </a:br>
            <a:r>
              <a:rPr lang="nn-NO" sz="1400" i="1" dirty="0" smtClean="0"/>
              <a:t>bKharkiv V.N. Karazin National University</a:t>
            </a:r>
            <a:br>
              <a:rPr lang="nn-NO" sz="1400" i="1" dirty="0" smtClean="0"/>
            </a:br>
            <a:r>
              <a:rPr lang="en-US" sz="1400" i="1" dirty="0" smtClean="0"/>
              <a:t>4, </a:t>
            </a:r>
            <a:r>
              <a:rPr lang="en-US" sz="1400" i="1" dirty="0" err="1" smtClean="0"/>
              <a:t>Svobody</a:t>
            </a:r>
            <a:r>
              <a:rPr lang="en-US" sz="1400" i="1" dirty="0" smtClean="0"/>
              <a:t> sq., 61022, </a:t>
            </a:r>
            <a:r>
              <a:rPr lang="en-US" sz="1400" i="1" dirty="0" err="1" smtClean="0"/>
              <a:t>Kharkiv</a:t>
            </a:r>
            <a:r>
              <a:rPr lang="en-US" sz="1400" i="1" dirty="0" smtClean="0"/>
              <a:t>, Ukraine</a:t>
            </a:r>
            <a:br>
              <a:rPr lang="en-US" sz="1400" i="1" dirty="0" smtClean="0"/>
            </a:br>
            <a:r>
              <a:rPr lang="ru-RU" sz="1400" i="1" dirty="0" smtClean="0"/>
              <a:t/>
            </a:r>
            <a:br>
              <a:rPr lang="ru-RU" sz="1400" i="1" dirty="0" smtClean="0"/>
            </a:br>
            <a:r>
              <a:rPr lang="en-US" sz="1400" dirty="0" smtClean="0">
                <a:latin typeface="Times New Roman" panose="02020603050405020304" pitchFamily="18" charset="0"/>
                <a:cs typeface="Times New Roman" panose="02020603050405020304" pitchFamily="18" charset="0"/>
              </a:rPr>
              <a:t>In ideality  E </a:t>
            </a:r>
            <a:r>
              <a:rPr lang="en-US" sz="1400" dirty="0" err="1" smtClean="0">
                <a:latin typeface="Times New Roman" panose="02020603050405020304" pitchFamily="18" charset="0"/>
                <a:cs typeface="Times New Roman" panose="02020603050405020304" pitchFamily="18" charset="0"/>
              </a:rPr>
              <a:t>resolutin</a:t>
            </a:r>
            <a:r>
              <a:rPr lang="en-US" sz="1400" dirty="0" smtClean="0">
                <a:latin typeface="Times New Roman" panose="02020603050405020304" pitchFamily="18" charset="0"/>
                <a:cs typeface="Times New Roman" panose="02020603050405020304" pitchFamily="18" charset="0"/>
              </a:rPr>
              <a:t> can be reached as:</a:t>
            </a: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1200" i="1" dirty="0" smtClean="0"/>
              <a:t/>
            </a:r>
            <a:br>
              <a:rPr lang="en-US" sz="1200" i="1" dirty="0" smtClean="0"/>
            </a:br>
            <a:r>
              <a:rPr lang="en-US" i="1" dirty="0" smtClean="0"/>
              <a:t/>
            </a:r>
            <a:br>
              <a:rPr lang="en-US" i="1" dirty="0" smtClean="0"/>
            </a:b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ru-RU" baseline="30000" dirty="0">
              <a:latin typeface="Times New Roman" panose="02020603050405020304" pitchFamily="18" charset="0"/>
              <a:cs typeface="Times New Roman" panose="02020603050405020304" pitchFamily="18" charset="0"/>
            </a:endParaRPr>
          </a:p>
        </p:txBody>
      </p:sp>
      <p:sp>
        <p:nvSpPr>
          <p:cNvPr id="5"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13</a:t>
            </a:fld>
            <a:endParaRPr lang="en-US" sz="2000" b="1" strike="noStrike" spc="-1" dirty="0">
              <a:uFill>
                <a:solidFill>
                  <a:srgbClr val="FFFFFF"/>
                </a:solidFill>
              </a:uFill>
              <a:latin typeface="Arial"/>
            </a:endParaRPr>
          </a:p>
        </p:txBody>
      </p:sp>
      <p:pic>
        <p:nvPicPr>
          <p:cNvPr id="1026" name="Picture 2" descr="C:\Users\oleg\Pictures\Screenshot 2022-10-04 091008.png"/>
          <p:cNvPicPr>
            <a:picLocks noChangeAspect="1" noChangeArrowheads="1"/>
          </p:cNvPicPr>
          <p:nvPr/>
        </p:nvPicPr>
        <p:blipFill>
          <a:blip r:embed="rId3" cstate="print"/>
          <a:srcRect/>
          <a:stretch>
            <a:fillRect/>
          </a:stretch>
        </p:blipFill>
        <p:spPr bwMode="auto">
          <a:xfrm>
            <a:off x="3707904" y="2132856"/>
            <a:ext cx="3767722" cy="850776"/>
          </a:xfrm>
          <a:prstGeom prst="rect">
            <a:avLst/>
          </a:prstGeom>
          <a:noFill/>
        </p:spPr>
      </p:pic>
      <p:sp>
        <p:nvSpPr>
          <p:cNvPr id="7" name="TextBox 6"/>
          <p:cNvSpPr txBox="1"/>
          <p:nvPr/>
        </p:nvSpPr>
        <p:spPr>
          <a:xfrm>
            <a:off x="179512" y="3573016"/>
            <a:ext cx="8496944" cy="2523768"/>
          </a:xfrm>
          <a:prstGeom prst="rect">
            <a:avLst/>
          </a:prstGeom>
          <a:noFill/>
          <a:ln>
            <a:solidFill>
              <a:schemeClr val="accent1"/>
            </a:solidFill>
          </a:ln>
        </p:spPr>
        <p:txBody>
          <a:bodyPr wrap="square" rtlCol="0">
            <a:spAutoFit/>
          </a:bodyPr>
          <a:lstStyle/>
          <a:p>
            <a:r>
              <a:rPr lang="en-US" sz="1400" dirty="0" smtClean="0">
                <a:latin typeface="Times New Roman" pitchFamily="18" charset="0"/>
                <a:cs typeface="Times New Roman" pitchFamily="18" charset="0"/>
              </a:rPr>
              <a:t>The energy leak for </a:t>
            </a:r>
            <a:r>
              <a:rPr lang="en-US" sz="1400" dirty="0" smtClean="0">
                <a:latin typeface="Times New Roman" pitchFamily="18" charset="0"/>
                <a:cs typeface="Times New Roman" pitchFamily="18" charset="0"/>
              </a:rPr>
              <a:t>such </a:t>
            </a:r>
            <a:r>
              <a:rPr lang="en-US" sz="1400" dirty="0" smtClean="0">
                <a:latin typeface="Times New Roman" pitchFamily="18" charset="0"/>
                <a:cs typeface="Times New Roman" pitchFamily="18" charset="0"/>
              </a:rPr>
              <a:t>calorimeters </a:t>
            </a:r>
            <a:r>
              <a:rPr lang="en-US" sz="1400" dirty="0" smtClean="0">
                <a:latin typeface="Times New Roman" pitchFamily="18" charset="0"/>
                <a:cs typeface="Times New Roman" pitchFamily="18" charset="0"/>
              </a:rPr>
              <a:t>type</a:t>
            </a:r>
            <a:r>
              <a:rPr lang="en-US" sz="1400" dirty="0" smtClean="0">
                <a:latin typeface="Times New Roman" pitchFamily="18" charset="0"/>
                <a:cs typeface="Times New Roman" pitchFamily="18" charset="0"/>
              </a:rPr>
              <a:t> is </a:t>
            </a:r>
            <a:r>
              <a:rPr lang="en-US" sz="1400" dirty="0" smtClean="0">
                <a:latin typeface="Times New Roman" pitchFamily="18" charset="0"/>
                <a:cs typeface="Times New Roman" pitchFamily="18" charset="0"/>
              </a:rPr>
              <a:t>detail </a:t>
            </a:r>
            <a:r>
              <a:rPr lang="en-US" sz="1400" dirty="0" smtClean="0">
                <a:latin typeface="Times New Roman" pitchFamily="18" charset="0"/>
                <a:cs typeface="Times New Roman" pitchFamily="18" charset="0"/>
              </a:rPr>
              <a:t> described in :</a:t>
            </a:r>
          </a:p>
          <a:p>
            <a:r>
              <a:rPr lang="en-US" sz="1400" b="1" i="1" dirty="0" smtClean="0">
                <a:hlinkClick r:id="rId4"/>
              </a:rPr>
              <a:t>https</a:t>
            </a:r>
            <a:r>
              <a:rPr lang="en-US" sz="1400" b="1" i="1" dirty="0" smtClean="0">
                <a:hlinkClick r:id="rId4"/>
              </a:rPr>
              <a:t>://</a:t>
            </a:r>
            <a:r>
              <a:rPr lang="en-US" sz="1400" b="1" i="1" dirty="0" smtClean="0">
                <a:hlinkClick r:id="rId4"/>
              </a:rPr>
              <a:t>doi.org/10.46813/2021-133-076</a:t>
            </a:r>
            <a:endParaRPr lang="en-US" sz="1400" b="1" i="1" dirty="0" smtClean="0"/>
          </a:p>
          <a:p>
            <a:r>
              <a:rPr lang="en-US" sz="1400" b="1" dirty="0" smtClean="0"/>
              <a:t>EFFECT </a:t>
            </a:r>
            <a:r>
              <a:rPr lang="en-US" sz="1400" b="1" dirty="0" smtClean="0"/>
              <a:t>OF ENERGY LEAKAGE ON THE ENERGY RESOLUTION</a:t>
            </a:r>
          </a:p>
          <a:p>
            <a:r>
              <a:rPr lang="en-US" sz="1400" b="1" dirty="0" smtClean="0"/>
              <a:t>OF E.M. SAMPLING CALORIMETERS</a:t>
            </a:r>
          </a:p>
          <a:p>
            <a:r>
              <a:rPr lang="en-US" sz="1400" i="1" dirty="0" smtClean="0"/>
              <a:t>O.P. Gavrishchuk1, V.E. Kovtun2, T.V. Malykhina2</a:t>
            </a:r>
          </a:p>
          <a:p>
            <a:r>
              <a:rPr lang="en-US" sz="1400" i="1" dirty="0" smtClean="0"/>
              <a:t>1Joint Institute for Nuclear Research (JINR), </a:t>
            </a:r>
            <a:r>
              <a:rPr lang="en-US" sz="1400" i="1" dirty="0" err="1" smtClean="0"/>
              <a:t>Dubna</a:t>
            </a:r>
            <a:r>
              <a:rPr lang="en-US" sz="1400" i="1" dirty="0" smtClean="0"/>
              <a:t>, Russia;</a:t>
            </a:r>
          </a:p>
          <a:p>
            <a:r>
              <a:rPr lang="en-US" sz="1400" i="1" dirty="0" smtClean="0"/>
              <a:t>2V.N. </a:t>
            </a:r>
            <a:r>
              <a:rPr lang="en-US" sz="1400" i="1" dirty="0" err="1" smtClean="0"/>
              <a:t>Karazin</a:t>
            </a:r>
            <a:r>
              <a:rPr lang="en-US" sz="1400" i="1" dirty="0" smtClean="0"/>
              <a:t> </a:t>
            </a:r>
            <a:r>
              <a:rPr lang="en-US" sz="1400" i="1" dirty="0" err="1" smtClean="0"/>
              <a:t>Kharkiv</a:t>
            </a:r>
            <a:r>
              <a:rPr lang="en-US" sz="1400" i="1" dirty="0" smtClean="0"/>
              <a:t> National University, </a:t>
            </a:r>
            <a:r>
              <a:rPr lang="en-US" sz="1400" i="1" dirty="0" err="1" smtClean="0"/>
              <a:t>Kharkiv</a:t>
            </a:r>
            <a:r>
              <a:rPr lang="en-US" sz="1400" i="1" dirty="0" smtClean="0"/>
              <a:t>, Ukraine</a:t>
            </a:r>
            <a:r>
              <a:rPr lang="en-US" sz="1400" dirty="0" smtClean="0">
                <a:latin typeface="Times New Roman" pitchFamily="18" charset="0"/>
                <a:cs typeface="Times New Roman" pitchFamily="18" charset="0"/>
              </a:rPr>
              <a:t> </a:t>
            </a:r>
          </a:p>
          <a:p>
            <a:endParaRPr lang="en-US" sz="1400"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The  </a:t>
            </a:r>
            <a:r>
              <a:rPr lang="en-US" sz="1600" b="1" dirty="0" smtClean="0">
                <a:latin typeface="Times New Roman" panose="02020603050405020304" pitchFamily="18" charset="0"/>
                <a:cs typeface="Times New Roman" panose="02020603050405020304" pitchFamily="18" charset="0"/>
              </a:rPr>
              <a:t>Energy </a:t>
            </a:r>
            <a:r>
              <a:rPr lang="en-US" sz="1600" b="1" dirty="0" smtClean="0">
                <a:latin typeface="Times New Roman" panose="02020603050405020304" pitchFamily="18" charset="0"/>
                <a:cs typeface="Times New Roman" panose="02020603050405020304" pitchFamily="18" charset="0"/>
              </a:rPr>
              <a:t>resolution ( </a:t>
            </a:r>
            <a:r>
              <a:rPr lang="en-US" sz="1600" b="1" dirty="0" smtClean="0">
                <a:latin typeface="Times New Roman" panose="02020603050405020304" pitchFamily="18" charset="0"/>
                <a:cs typeface="Times New Roman" panose="02020603050405020304" pitchFamily="18" charset="0"/>
              </a:rPr>
              <a:t>1 </a:t>
            </a:r>
            <a:r>
              <a:rPr lang="en-US" sz="1600" b="1" dirty="0" err="1" smtClean="0">
                <a:latin typeface="Times New Roman" panose="02020603050405020304" pitchFamily="18" charset="0"/>
                <a:cs typeface="Times New Roman" panose="02020603050405020304" pitchFamily="18" charset="0"/>
              </a:rPr>
              <a:t>GeV</a:t>
            </a:r>
            <a:r>
              <a:rPr lang="en-US" sz="16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electron )   </a:t>
            </a:r>
            <a:r>
              <a:rPr lang="en-US" sz="1600" b="1" dirty="0" smtClean="0">
                <a:latin typeface="Times New Roman" panose="02020603050405020304" pitchFamily="18" charset="0"/>
                <a:cs typeface="Times New Roman" panose="02020603050405020304" pitchFamily="18" charset="0"/>
              </a:rPr>
              <a:t>estimated </a:t>
            </a:r>
            <a:r>
              <a:rPr lang="en-US" sz="1600" b="1" dirty="0" smtClean="0">
                <a:latin typeface="Times New Roman" panose="02020603050405020304" pitchFamily="18" charset="0"/>
                <a:cs typeface="Times New Roman" panose="02020603050405020304" pitchFamily="18" charset="0"/>
              </a:rPr>
              <a:t> as 5</a:t>
            </a:r>
            <a:r>
              <a:rPr lang="en-US" sz="1600" b="1" dirty="0" smtClean="0">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 </a:t>
            </a:r>
            <a:r>
              <a:rPr lang="en-US" sz="1600" dirty="0" smtClean="0">
                <a:latin typeface="Times New Roman" pitchFamily="18" charset="0"/>
                <a:cs typeface="Times New Roman" pitchFamily="18" charset="0"/>
              </a:rPr>
              <a:t>f</a:t>
            </a:r>
            <a:r>
              <a:rPr lang="en-US" sz="1600" dirty="0" smtClean="0">
                <a:latin typeface="Times New Roman" pitchFamily="18" charset="0"/>
                <a:cs typeface="Times New Roman" pitchFamily="18" charset="0"/>
              </a:rPr>
              <a:t>or SPD ECAL with:  </a:t>
            </a:r>
            <a:r>
              <a:rPr lang="en-US" sz="1600" dirty="0" smtClean="0">
                <a:latin typeface="Times New Roman" pitchFamily="18" charset="0"/>
                <a:cs typeface="Times New Roman" pitchFamily="18" charset="0"/>
              </a:rPr>
              <a:t>200 layers: 1.5 mm and 0.5 mm </a:t>
            </a:r>
            <a:r>
              <a:rPr lang="en-US" sz="1600" dirty="0" err="1" smtClean="0">
                <a:latin typeface="Times New Roman" panose="02020603050405020304" pitchFamily="18" charset="0"/>
                <a:cs typeface="Times New Roman" panose="02020603050405020304" pitchFamily="18" charset="0"/>
              </a:rPr>
              <a:t>Scintillator</a:t>
            </a:r>
            <a:r>
              <a:rPr lang="en-US" sz="1600" dirty="0" smtClean="0">
                <a:latin typeface="Times New Roman" panose="02020603050405020304" pitchFamily="18" charset="0"/>
                <a:cs typeface="Times New Roman" panose="02020603050405020304" pitchFamily="18" charset="0"/>
              </a:rPr>
              <a:t>  and </a:t>
            </a:r>
            <a:r>
              <a:rPr lang="en-US" sz="1600" dirty="0" smtClean="0">
                <a:latin typeface="Times New Roman" panose="02020603050405020304" pitchFamily="18" charset="0"/>
                <a:cs typeface="Times New Roman" panose="02020603050405020304" pitchFamily="18" charset="0"/>
              </a:rPr>
              <a:t>Lead correspondently, ~17X</a:t>
            </a:r>
            <a:r>
              <a:rPr lang="en-US" sz="1600" baseline="-25000" dirty="0" smtClean="0">
                <a:latin typeface="Times New Roman" panose="02020603050405020304" pitchFamily="18" charset="0"/>
                <a:cs typeface="Times New Roman" panose="02020603050405020304" pitchFamily="18" charset="0"/>
              </a:rPr>
              <a:t>0 </a:t>
            </a:r>
            <a:r>
              <a:rPr lang="en-US" sz="1600" baseline="-25000" dirty="0" smtClean="0">
                <a:latin typeface="Times New Roman" panose="02020603050405020304" pitchFamily="18" charset="0"/>
                <a:cs typeface="Times New Roman" panose="02020603050405020304" pitchFamily="18" charset="0"/>
              </a:rPr>
              <a:t> and</a:t>
            </a:r>
            <a:r>
              <a:rPr lang="en-US"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Moliere Radius is about 58 mm</a:t>
            </a: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78192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323528" y="332656"/>
            <a:ext cx="8496944" cy="1008112"/>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200" b="1" strike="noStrike" spc="-1" dirty="0" smtClean="0">
                <a:solidFill>
                  <a:srgbClr val="000000"/>
                </a:solidFill>
                <a:uFill>
                  <a:solidFill>
                    <a:srgbClr val="FFFFFF"/>
                  </a:solidFill>
                </a:uFill>
                <a:latin typeface="Times New Roman"/>
                <a:ea typeface="Source Han Sans CN Regular"/>
              </a:rPr>
              <a:t>ECAL </a:t>
            </a:r>
            <a:r>
              <a:rPr lang="en-US" sz="3200" b="1" strike="noStrike" spc="-1" dirty="0" smtClean="0">
                <a:solidFill>
                  <a:srgbClr val="000000"/>
                </a:solidFill>
                <a:uFill>
                  <a:solidFill>
                    <a:srgbClr val="FFFFFF"/>
                  </a:solidFill>
                </a:uFill>
                <a:latin typeface="Times New Roman"/>
                <a:ea typeface="Source Han Sans CN Regular"/>
              </a:rPr>
              <a:t>module </a:t>
            </a:r>
            <a:r>
              <a:rPr lang="en-US" sz="3200" b="1" strike="noStrike" spc="-1" dirty="0" smtClean="0">
                <a:solidFill>
                  <a:srgbClr val="000000"/>
                </a:solidFill>
                <a:uFill>
                  <a:solidFill>
                    <a:srgbClr val="FFFFFF"/>
                  </a:solidFill>
                </a:uFill>
                <a:latin typeface="Times New Roman"/>
                <a:ea typeface="Source Han Sans CN Regular"/>
              </a:rPr>
              <a:t>test in cosmic</a:t>
            </a:r>
            <a:endParaRPr lang="en-US" sz="3200" b="1" strike="noStrike" spc="-1" dirty="0" smtClean="0">
              <a:solidFill>
                <a:srgbClr val="000000"/>
              </a:solidFill>
              <a:uFill>
                <a:solidFill>
                  <a:srgbClr val="FFFFFF"/>
                </a:solidFill>
              </a:uFill>
              <a:latin typeface="Times New Roman"/>
              <a:ea typeface="Source Han Sans CN Regular"/>
            </a:endParaRPr>
          </a:p>
        </p:txBody>
      </p:sp>
      <p:sp>
        <p:nvSpPr>
          <p:cNvPr id="200" name="CustomShape 3"/>
          <p:cNvSpPr/>
          <p:nvPr/>
        </p:nvSpPr>
        <p:spPr>
          <a:xfrm>
            <a:off x="3124080" y="6356520"/>
            <a:ext cx="2890800"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uFill>
                  <a:solidFill>
                    <a:srgbClr val="FFFFFF"/>
                  </a:solidFill>
                </a:uFill>
                <a:latin typeface="Calibri"/>
                <a:ea typeface="Source Han Sans CN Regular"/>
              </a:rPr>
              <a:t>Gavrishchuk O.</a:t>
            </a:r>
            <a:endParaRPr lang="en-US" sz="1200" b="0" strike="noStrike" spc="-1">
              <a:solidFill>
                <a:srgbClr val="000000"/>
              </a:solidFill>
              <a:uFill>
                <a:solidFill>
                  <a:srgbClr val="FFFFFF"/>
                </a:solidFill>
              </a:uFill>
              <a:latin typeface="Arial"/>
            </a:endParaRPr>
          </a:p>
        </p:txBody>
      </p:sp>
      <p:sp>
        <p:nvSpPr>
          <p:cNvPr id="8"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14</a:t>
            </a:fld>
            <a:endParaRPr lang="en-US" sz="2000" b="1" strike="noStrike" spc="-1" dirty="0">
              <a:uFill>
                <a:solidFill>
                  <a:srgbClr val="FFFFFF"/>
                </a:solidFill>
              </a:uFill>
              <a:latin typeface="Arial"/>
            </a:endParaRPr>
          </a:p>
        </p:txBody>
      </p:sp>
      <p:sp>
        <p:nvSpPr>
          <p:cNvPr id="3" name="TextBox 2"/>
          <p:cNvSpPr txBox="1"/>
          <p:nvPr/>
        </p:nvSpPr>
        <p:spPr>
          <a:xfrm>
            <a:off x="640080" y="1484784"/>
            <a:ext cx="8097520" cy="4524315"/>
          </a:xfrm>
          <a:prstGeom prst="rect">
            <a:avLst/>
          </a:prstGeom>
          <a:noFill/>
          <a:ln>
            <a:solidFill>
              <a:schemeClr val="accent1"/>
            </a:solidFill>
          </a:ln>
        </p:spPr>
        <p:txBody>
          <a:bodyPr wrap="square" rtlCol="0">
            <a:spAutoFit/>
          </a:bodyPr>
          <a:lstStyle/>
          <a:p>
            <a:pPr marL="457200" indent="-457200">
              <a:buFont typeface="Arial" panose="020B0604020202020204" pitchFamily="34" charset="0"/>
              <a:buChar char="•"/>
            </a:pPr>
            <a:r>
              <a:rPr lang="en-US" sz="3200" spc="-1" dirty="0" smtClean="0">
                <a:solidFill>
                  <a:srgbClr val="000000"/>
                </a:solidFill>
                <a:uFill>
                  <a:solidFill>
                    <a:srgbClr val="FFFFFF"/>
                  </a:solidFill>
                </a:uFill>
                <a:latin typeface="Times New Roman"/>
                <a:ea typeface="Source Han Sans CN Regular"/>
              </a:rPr>
              <a:t>New </a:t>
            </a:r>
            <a:r>
              <a:rPr lang="en-US" sz="3200" spc="-1" dirty="0" err="1" smtClean="0">
                <a:solidFill>
                  <a:srgbClr val="000000"/>
                </a:solidFill>
                <a:uFill>
                  <a:solidFill>
                    <a:srgbClr val="FFFFFF"/>
                  </a:solidFill>
                </a:uFill>
                <a:latin typeface="Times New Roman"/>
                <a:ea typeface="Source Han Sans CN Regular"/>
              </a:rPr>
              <a:t>SiPm</a:t>
            </a:r>
            <a:r>
              <a:rPr lang="en-US" sz="3200" spc="-1" dirty="0" smtClean="0">
                <a:solidFill>
                  <a:srgbClr val="000000"/>
                </a:solidFill>
                <a:uFill>
                  <a:solidFill>
                    <a:srgbClr val="FFFFFF"/>
                  </a:solidFill>
                </a:uFill>
                <a:latin typeface="Times New Roman"/>
                <a:ea typeface="Source Han Sans CN Regular"/>
              </a:rPr>
              <a:t>   S14160-6015 (Hamamatsu) </a:t>
            </a:r>
            <a:r>
              <a:rPr lang="en-US" sz="3200" spc="-1" dirty="0" smtClean="0">
                <a:solidFill>
                  <a:srgbClr val="000000"/>
                </a:solidFill>
                <a:uFill>
                  <a:solidFill>
                    <a:srgbClr val="FFFFFF"/>
                  </a:solidFill>
                </a:uFill>
                <a:latin typeface="Times New Roman"/>
                <a:ea typeface="Source Han Sans CN Regular"/>
              </a:rPr>
              <a:t>and </a:t>
            </a:r>
            <a:r>
              <a:rPr lang="en-US" sz="3200" spc="-1" dirty="0" smtClean="0">
                <a:solidFill>
                  <a:srgbClr val="000000"/>
                </a:solidFill>
                <a:uFill>
                  <a:solidFill>
                    <a:srgbClr val="FFFFFF"/>
                  </a:solidFill>
                </a:uFill>
                <a:latin typeface="Times New Roman"/>
                <a:ea typeface="Source Han Sans CN Regular"/>
              </a:rPr>
              <a:t>EQR15-60 (China</a:t>
            </a:r>
            <a:r>
              <a:rPr lang="en-US" sz="3200" spc="-1" dirty="0" smtClean="0">
                <a:solidFill>
                  <a:srgbClr val="000000"/>
                </a:solidFill>
                <a:uFill>
                  <a:solidFill>
                    <a:srgbClr val="FFFFFF"/>
                  </a:solidFill>
                </a:uFill>
                <a:latin typeface="Times New Roman"/>
                <a:ea typeface="Source Han Sans CN Regular"/>
              </a:rPr>
              <a:t>)</a:t>
            </a:r>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Pitch </a:t>
            </a:r>
            <a:r>
              <a:rPr lang="en-US" sz="3200" dirty="0" smtClean="0">
                <a:latin typeface="Times New Roman" panose="02020603050405020304" pitchFamily="18" charset="0"/>
                <a:cs typeface="Times New Roman" panose="02020603050405020304" pitchFamily="18" charset="0"/>
              </a:rPr>
              <a:t>size - </a:t>
            </a:r>
            <a:r>
              <a:rPr lang="en-US" sz="3200" dirty="0">
                <a:latin typeface="Times New Roman" panose="02020603050405020304" pitchFamily="18" charset="0"/>
                <a:cs typeface="Times New Roman" panose="02020603050405020304" pitchFamily="18" charset="0"/>
              </a:rPr>
              <a:t>15 </a:t>
            </a:r>
            <a:r>
              <a:rPr lang="en-US" sz="3200" dirty="0" smtClean="0">
                <a:latin typeface="Times New Roman" panose="02020603050405020304" pitchFamily="18" charset="0"/>
                <a:cs typeface="Times New Roman" panose="02020603050405020304" pitchFamily="18" charset="0"/>
              </a:rPr>
              <a:t>microns</a:t>
            </a: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Sensitive area - </a:t>
            </a:r>
            <a:r>
              <a:rPr lang="en-US" sz="3200" dirty="0">
                <a:latin typeface="Times New Roman" panose="02020603050405020304" pitchFamily="18" charset="0"/>
                <a:cs typeface="Times New Roman" panose="02020603050405020304" pitchFamily="18" charset="0"/>
              </a:rPr>
              <a:t>6x6 mm</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Pixels Number  - </a:t>
            </a:r>
            <a:r>
              <a:rPr lang="en-US" sz="3200" dirty="0" smtClean="0">
                <a:latin typeface="Times New Roman" panose="02020603050405020304" pitchFamily="18" charset="0"/>
                <a:cs typeface="Times New Roman" panose="02020603050405020304" pitchFamily="18" charset="0"/>
              </a:rPr>
              <a:t>160.000</a:t>
            </a:r>
          </a:p>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 PDE ~ 30 %</a:t>
            </a:r>
          </a:p>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Operation Overvoltage ~ </a:t>
            </a:r>
            <a:r>
              <a:rPr lang="en-US" sz="3200" dirty="0" err="1" smtClean="0">
                <a:latin typeface="Times New Roman" panose="02020603050405020304" pitchFamily="18" charset="0"/>
                <a:cs typeface="Times New Roman" panose="02020603050405020304" pitchFamily="18" charset="0"/>
              </a:rPr>
              <a:t>dU</a:t>
            </a:r>
            <a:r>
              <a:rPr lang="en-US" sz="3200" dirty="0" smtClean="0">
                <a:latin typeface="Times New Roman" panose="02020603050405020304" pitchFamily="18" charset="0"/>
                <a:cs typeface="Times New Roman" panose="02020603050405020304" pitchFamily="18" charset="0"/>
              </a:rPr>
              <a:t>=3-4 V:</a:t>
            </a:r>
          </a:p>
          <a:p>
            <a:pPr marL="742950" lvl="1" indent="-285750">
              <a:buFont typeface="Arial" panose="020B0604020202020204" pitchFamily="34" charset="0"/>
              <a:buChar char="•"/>
            </a:pPr>
            <a:r>
              <a:rPr lang="en-US" sz="3200" dirty="0" err="1" smtClean="0">
                <a:latin typeface="Times New Roman" panose="02020603050405020304" pitchFamily="18" charset="0"/>
                <a:cs typeface="Times New Roman" panose="02020603050405020304" pitchFamily="18" charset="0"/>
              </a:rPr>
              <a:t>Darc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Curent</a:t>
            </a:r>
            <a:r>
              <a:rPr lang="en-US" sz="3200" dirty="0" smtClean="0">
                <a:latin typeface="Times New Roman" panose="02020603050405020304" pitchFamily="18" charset="0"/>
                <a:cs typeface="Times New Roman" panose="02020603050405020304" pitchFamily="18" charset="0"/>
              </a:rPr>
              <a:t> ~ 400 </a:t>
            </a:r>
            <a:r>
              <a:rPr lang="en-US" sz="3200" dirty="0" err="1" smtClean="0">
                <a:latin typeface="Times New Roman" panose="02020603050405020304" pitchFamily="18" charset="0"/>
                <a:cs typeface="Times New Roman" panose="02020603050405020304" pitchFamily="18" charset="0"/>
              </a:rPr>
              <a:t>nA</a:t>
            </a:r>
            <a:endParaRPr lang="en-US" sz="32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Temperature Sensitivity (</a:t>
            </a:r>
            <a:r>
              <a:rPr lang="en-US" sz="3200" dirty="0" err="1" smtClean="0">
                <a:latin typeface="Times New Roman" panose="02020603050405020304" pitchFamily="18" charset="0"/>
                <a:cs typeface="Times New Roman" panose="02020603050405020304" pitchFamily="18" charset="0"/>
              </a:rPr>
              <a:t>dA</a:t>
            </a:r>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dT</a:t>
            </a:r>
            <a:r>
              <a:rPr lang="en-US" sz="3200" dirty="0" smtClean="0">
                <a:latin typeface="Times New Roman" panose="02020603050405020304" pitchFamily="18" charset="0"/>
                <a:cs typeface="Times New Roman" panose="02020603050405020304" pitchFamily="18" charset="0"/>
              </a:rPr>
              <a:t>)  ~1.5%   </a:t>
            </a:r>
          </a:p>
        </p:txBody>
      </p:sp>
    </p:spTree>
    <p:extLst>
      <p:ext uri="{BB962C8B-B14F-4D97-AF65-F5344CB8AC3E}">
        <p14:creationId xmlns:p14="http://schemas.microsoft.com/office/powerpoint/2010/main" xmlns="" val="188167155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179512" y="332656"/>
            <a:ext cx="4536504" cy="72008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2200" b="1" strike="noStrike" spc="-1" dirty="0" smtClean="0">
                <a:solidFill>
                  <a:srgbClr val="000000"/>
                </a:solidFill>
                <a:uFill>
                  <a:solidFill>
                    <a:srgbClr val="FFFFFF"/>
                  </a:solidFill>
                </a:uFill>
                <a:latin typeface="Times New Roman"/>
                <a:ea typeface="Source Han Sans CN Regular"/>
              </a:rPr>
              <a:t>S14160-6015  </a:t>
            </a:r>
            <a:r>
              <a:rPr lang="en-US" sz="2200" b="1" spc="-1" dirty="0" smtClean="0">
                <a:solidFill>
                  <a:srgbClr val="000000"/>
                </a:solidFill>
                <a:uFill>
                  <a:solidFill>
                    <a:srgbClr val="FFFFFF"/>
                  </a:solidFill>
                </a:uFill>
                <a:latin typeface="Times New Roman"/>
                <a:ea typeface="Source Han Sans CN Regular"/>
              </a:rPr>
              <a:t>D</a:t>
            </a:r>
            <a:r>
              <a:rPr lang="en-US" sz="2200" b="1" strike="noStrike" spc="-1" dirty="0" smtClean="0">
                <a:solidFill>
                  <a:srgbClr val="000000"/>
                </a:solidFill>
                <a:uFill>
                  <a:solidFill>
                    <a:srgbClr val="FFFFFF"/>
                  </a:solidFill>
                </a:uFill>
                <a:latin typeface="Times New Roman"/>
                <a:ea typeface="Source Han Sans CN Regular"/>
              </a:rPr>
              <a:t>ark Current  </a:t>
            </a:r>
            <a:endParaRPr lang="en-US" sz="2200" b="1" strike="noStrike" spc="-1" dirty="0">
              <a:solidFill>
                <a:srgbClr val="000000"/>
              </a:solidFill>
              <a:uFill>
                <a:solidFill>
                  <a:srgbClr val="FFFFFF"/>
                </a:solidFill>
              </a:uFill>
              <a:latin typeface="Arial"/>
            </a:endParaRPr>
          </a:p>
        </p:txBody>
      </p:sp>
      <p:sp>
        <p:nvSpPr>
          <p:cNvPr id="200" name="CustomShape 3"/>
          <p:cNvSpPr/>
          <p:nvPr/>
        </p:nvSpPr>
        <p:spPr>
          <a:xfrm>
            <a:off x="3124080" y="6356520"/>
            <a:ext cx="2890800"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uFill>
                  <a:solidFill>
                    <a:srgbClr val="FFFFFF"/>
                  </a:solidFill>
                </a:uFill>
                <a:latin typeface="Calibri"/>
                <a:ea typeface="Source Han Sans CN Regular"/>
              </a:rPr>
              <a:t>Gavrishchuk O.</a:t>
            </a:r>
            <a:endParaRPr lang="en-US" sz="1200" b="0" strike="noStrike" spc="-1">
              <a:solidFill>
                <a:srgbClr val="000000"/>
              </a:solidFill>
              <a:uFill>
                <a:solidFill>
                  <a:srgbClr val="FFFFFF"/>
                </a:solidFill>
              </a:uFill>
              <a:latin typeface="Arial"/>
            </a:endParaRPr>
          </a:p>
        </p:txBody>
      </p:sp>
      <p:sp>
        <p:nvSpPr>
          <p:cNvPr id="8"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15</a:t>
            </a:fld>
            <a:endParaRPr lang="en-US" sz="2000" b="1" strike="noStrike" spc="-1" dirty="0">
              <a:uFill>
                <a:solidFill>
                  <a:srgbClr val="FFFFFF"/>
                </a:solidFill>
              </a:uFill>
              <a:latin typeface="Arial"/>
            </a:endParaRPr>
          </a:p>
        </p:txBody>
      </p:sp>
      <p:sp>
        <p:nvSpPr>
          <p:cNvPr id="15" name="CustomShape 1"/>
          <p:cNvSpPr/>
          <p:nvPr/>
        </p:nvSpPr>
        <p:spPr>
          <a:xfrm>
            <a:off x="4860032" y="332656"/>
            <a:ext cx="4201528" cy="72008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2200" b="1" strike="noStrike" spc="-1" dirty="0" smtClean="0">
                <a:solidFill>
                  <a:srgbClr val="000000"/>
                </a:solidFill>
                <a:uFill>
                  <a:solidFill>
                    <a:srgbClr val="FFFFFF"/>
                  </a:solidFill>
                </a:uFill>
                <a:latin typeface="Times New Roman"/>
                <a:ea typeface="Source Han Sans CN Regular"/>
              </a:rPr>
              <a:t>EQR15-60  </a:t>
            </a:r>
            <a:r>
              <a:rPr lang="en-US" sz="2200" b="1" spc="-1" dirty="0" smtClean="0">
                <a:solidFill>
                  <a:srgbClr val="000000"/>
                </a:solidFill>
                <a:uFill>
                  <a:solidFill>
                    <a:srgbClr val="FFFFFF"/>
                  </a:solidFill>
                </a:uFill>
                <a:latin typeface="Times New Roman"/>
                <a:ea typeface="Source Han Sans CN Regular"/>
              </a:rPr>
              <a:t>D</a:t>
            </a:r>
            <a:r>
              <a:rPr lang="en-US" sz="2200" b="1" strike="noStrike" spc="-1" dirty="0" smtClean="0">
                <a:solidFill>
                  <a:srgbClr val="000000"/>
                </a:solidFill>
                <a:uFill>
                  <a:solidFill>
                    <a:srgbClr val="FFFFFF"/>
                  </a:solidFill>
                </a:uFill>
                <a:latin typeface="Times New Roman"/>
                <a:ea typeface="Source Han Sans CN Regular"/>
              </a:rPr>
              <a:t>ark Current  </a:t>
            </a:r>
            <a:endParaRPr lang="en-US" sz="2200" b="1" strike="noStrike" spc="-1" dirty="0">
              <a:solidFill>
                <a:srgbClr val="000000"/>
              </a:solidFill>
              <a:uFill>
                <a:solidFill>
                  <a:srgbClr val="FFFFFF"/>
                </a:solidFill>
              </a:uFill>
              <a:latin typeface="Arial"/>
            </a:endParaRPr>
          </a:p>
        </p:txBody>
      </p:sp>
      <p:graphicFrame>
        <p:nvGraphicFramePr>
          <p:cNvPr id="20" name="Диаграмма 19"/>
          <p:cNvGraphicFramePr>
            <a:graphicFrameLocks/>
          </p:cNvGraphicFramePr>
          <p:nvPr>
            <p:extLst>
              <p:ext uri="{D42A27DB-BD31-4B8C-83A1-F6EECF244321}">
                <p14:modId xmlns:p14="http://schemas.microsoft.com/office/powerpoint/2010/main" xmlns="" val="1785772307"/>
              </p:ext>
            </p:extLst>
          </p:nvPr>
        </p:nvGraphicFramePr>
        <p:xfrm>
          <a:off x="179512" y="1268760"/>
          <a:ext cx="4176464" cy="4968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xmlns="" val="2671865943"/>
              </p:ext>
            </p:extLst>
          </p:nvPr>
        </p:nvGraphicFramePr>
        <p:xfrm>
          <a:off x="4716016" y="1124744"/>
          <a:ext cx="4211960" cy="5040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5930680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121920" y="332656"/>
            <a:ext cx="8698552" cy="72008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2200" b="1" strike="noStrike" spc="-1" dirty="0" smtClean="0">
                <a:solidFill>
                  <a:srgbClr val="000000"/>
                </a:solidFill>
                <a:uFill>
                  <a:solidFill>
                    <a:srgbClr val="FFFFFF"/>
                  </a:solidFill>
                </a:uFill>
                <a:latin typeface="Times New Roman"/>
                <a:ea typeface="Source Han Sans CN Regular"/>
              </a:rPr>
              <a:t>	</a:t>
            </a:r>
            <a:r>
              <a:rPr lang="en-US" sz="2200" b="1" spc="-1" dirty="0">
                <a:solidFill>
                  <a:schemeClr val="accent2"/>
                </a:solidFill>
                <a:uFill>
                  <a:solidFill>
                    <a:srgbClr val="FFFFFF"/>
                  </a:solidFill>
                </a:uFill>
                <a:latin typeface="Times New Roman"/>
                <a:ea typeface="Source Han Sans CN Regular"/>
              </a:rPr>
              <a:t>S14160-6015</a:t>
            </a:r>
            <a:r>
              <a:rPr lang="en-US" sz="2200" b="1" spc="-1" dirty="0">
                <a:solidFill>
                  <a:srgbClr val="000000"/>
                </a:solidFill>
                <a:uFill>
                  <a:solidFill>
                    <a:srgbClr val="FFFFFF"/>
                  </a:solidFill>
                </a:uFill>
                <a:latin typeface="Times New Roman"/>
                <a:ea typeface="Source Han Sans CN Regular"/>
              </a:rPr>
              <a:t> and </a:t>
            </a:r>
            <a:r>
              <a:rPr lang="en-US" sz="2200" b="1" spc="-1" dirty="0">
                <a:solidFill>
                  <a:schemeClr val="accent2"/>
                </a:solidFill>
                <a:uFill>
                  <a:solidFill>
                    <a:srgbClr val="FFFFFF"/>
                  </a:solidFill>
                </a:uFill>
                <a:latin typeface="Times New Roman"/>
                <a:ea typeface="Source Han Sans CN Regular"/>
              </a:rPr>
              <a:t>EQR15-60</a:t>
            </a:r>
            <a:r>
              <a:rPr lang="en-US" sz="2200" b="1" spc="-1" dirty="0">
                <a:solidFill>
                  <a:srgbClr val="000000"/>
                </a:solidFill>
                <a:uFill>
                  <a:solidFill>
                    <a:srgbClr val="FFFFFF"/>
                  </a:solidFill>
                </a:uFill>
                <a:latin typeface="Times New Roman"/>
                <a:ea typeface="Source Han Sans CN Regular"/>
              </a:rPr>
              <a:t>  </a:t>
            </a:r>
            <a:r>
              <a:rPr lang="en-US" sz="2200" b="1" spc="-1" dirty="0" smtClean="0">
                <a:solidFill>
                  <a:srgbClr val="000000"/>
                </a:solidFill>
                <a:uFill>
                  <a:solidFill>
                    <a:srgbClr val="FFFFFF"/>
                  </a:solidFill>
                </a:uFill>
                <a:latin typeface="Times New Roman"/>
                <a:ea typeface="Source Han Sans CN Regular"/>
              </a:rPr>
              <a:t>Break Point vs Temperature</a:t>
            </a:r>
            <a:endParaRPr lang="en-US" sz="2200" b="1" strike="noStrike" spc="-1" dirty="0">
              <a:solidFill>
                <a:srgbClr val="000000"/>
              </a:solidFill>
              <a:uFill>
                <a:solidFill>
                  <a:srgbClr val="FFFFFF"/>
                </a:solidFill>
              </a:uFill>
              <a:latin typeface="Arial"/>
            </a:endParaRPr>
          </a:p>
        </p:txBody>
      </p:sp>
      <p:sp>
        <p:nvSpPr>
          <p:cNvPr id="200" name="CustomShape 3"/>
          <p:cNvSpPr/>
          <p:nvPr/>
        </p:nvSpPr>
        <p:spPr>
          <a:xfrm>
            <a:off x="3124080" y="6356520"/>
            <a:ext cx="2890800"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uFill>
                  <a:solidFill>
                    <a:srgbClr val="FFFFFF"/>
                  </a:solidFill>
                </a:uFill>
                <a:latin typeface="Calibri"/>
                <a:ea typeface="Source Han Sans CN Regular"/>
              </a:rPr>
              <a:t>Gavrishchuk O.</a:t>
            </a:r>
            <a:endParaRPr lang="en-US" sz="1200" b="0" strike="noStrike" spc="-1">
              <a:solidFill>
                <a:srgbClr val="000000"/>
              </a:solidFill>
              <a:uFill>
                <a:solidFill>
                  <a:srgbClr val="FFFFFF"/>
                </a:solidFill>
              </a:uFill>
              <a:latin typeface="Arial"/>
            </a:endParaRPr>
          </a:p>
        </p:txBody>
      </p:sp>
      <p:sp>
        <p:nvSpPr>
          <p:cNvPr id="8"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16</a:t>
            </a:fld>
            <a:endParaRPr lang="en-US" sz="2000" b="1" strike="noStrike" spc="-1" dirty="0">
              <a:uFill>
                <a:solidFill>
                  <a:srgbClr val="FFFFFF"/>
                </a:solidFill>
              </a:uFill>
              <a:latin typeface="Arial"/>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1084" y="1268760"/>
            <a:ext cx="4363692" cy="4985387"/>
          </a:xfrm>
          <a:prstGeom prst="rect">
            <a:avLst/>
          </a:prstGeom>
          <a:ln>
            <a:solidFill>
              <a:schemeClr val="accent1"/>
            </a:solidFill>
          </a:ln>
        </p:spPr>
      </p:pic>
      <p:pic>
        <p:nvPicPr>
          <p:cNvPr id="3" name="Рисунок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56640" y="1184024"/>
            <a:ext cx="4267200" cy="5184576"/>
          </a:xfrm>
          <a:prstGeom prst="rect">
            <a:avLst/>
          </a:prstGeom>
          <a:ln>
            <a:solidFill>
              <a:schemeClr val="accent1"/>
            </a:solidFill>
          </a:ln>
        </p:spPr>
      </p:pic>
      <p:sp>
        <p:nvSpPr>
          <p:cNvPr id="4" name="TextBox 3"/>
          <p:cNvSpPr txBox="1"/>
          <p:nvPr/>
        </p:nvSpPr>
        <p:spPr>
          <a:xfrm>
            <a:off x="5580112" y="2798336"/>
            <a:ext cx="1410128" cy="369332"/>
          </a:xfrm>
          <a:prstGeom prst="rect">
            <a:avLst/>
          </a:prstGeom>
          <a:noFill/>
          <a:ln>
            <a:solidFill>
              <a:schemeClr val="accent1"/>
            </a:solidFill>
          </a:ln>
        </p:spPr>
        <p:txBody>
          <a:bodyPr wrap="square" rtlCol="0">
            <a:spAutoFit/>
          </a:bodyPr>
          <a:lstStyle/>
          <a:p>
            <a:r>
              <a:rPr lang="en-US" b="1" spc="-1" dirty="0" smtClean="0">
                <a:solidFill>
                  <a:schemeClr val="accent2"/>
                </a:solidFill>
                <a:uFill>
                  <a:solidFill>
                    <a:srgbClr val="FFFFFF"/>
                  </a:solidFill>
                </a:uFill>
                <a:latin typeface="Times New Roman"/>
                <a:ea typeface="Source Han Sans CN Regular"/>
              </a:rPr>
              <a:t>EQR15-60</a:t>
            </a:r>
            <a:endParaRPr lang="ru-RU" dirty="0">
              <a:solidFill>
                <a:schemeClr val="accent2"/>
              </a:solidFill>
            </a:endParaRPr>
          </a:p>
        </p:txBody>
      </p:sp>
      <p:sp>
        <p:nvSpPr>
          <p:cNvPr id="9" name="TextBox 8"/>
          <p:cNvSpPr txBox="1"/>
          <p:nvPr/>
        </p:nvSpPr>
        <p:spPr>
          <a:xfrm>
            <a:off x="1115616" y="2933328"/>
            <a:ext cx="1800200" cy="369332"/>
          </a:xfrm>
          <a:prstGeom prst="rect">
            <a:avLst/>
          </a:prstGeom>
          <a:noFill/>
          <a:ln>
            <a:solidFill>
              <a:schemeClr val="accent1"/>
            </a:solidFill>
          </a:ln>
        </p:spPr>
        <p:txBody>
          <a:bodyPr wrap="square" rtlCol="0">
            <a:spAutoFit/>
          </a:bodyPr>
          <a:lstStyle/>
          <a:p>
            <a:r>
              <a:rPr lang="en-US" b="1" spc="-1" dirty="0">
                <a:solidFill>
                  <a:schemeClr val="accent2"/>
                </a:solidFill>
                <a:uFill>
                  <a:solidFill>
                    <a:srgbClr val="FFFFFF"/>
                  </a:solidFill>
                </a:uFill>
                <a:latin typeface="Times New Roman"/>
                <a:ea typeface="Source Han Sans CN Regular"/>
              </a:rPr>
              <a:t>S14160-6015</a:t>
            </a:r>
            <a:endParaRPr lang="ru-RU" dirty="0"/>
          </a:p>
        </p:txBody>
      </p:sp>
    </p:spTree>
    <p:extLst>
      <p:ext uri="{BB962C8B-B14F-4D97-AF65-F5344CB8AC3E}">
        <p14:creationId xmlns:p14="http://schemas.microsoft.com/office/powerpoint/2010/main" xmlns="" val="72547764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611560" y="332656"/>
            <a:ext cx="8208912" cy="72008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2200" b="1" strike="noStrike" spc="-1" dirty="0" smtClean="0">
                <a:solidFill>
                  <a:srgbClr val="000000"/>
                </a:solidFill>
                <a:uFill>
                  <a:solidFill>
                    <a:srgbClr val="FFFFFF"/>
                  </a:solidFill>
                </a:uFill>
                <a:latin typeface="Times New Roman"/>
                <a:ea typeface="Source Han Sans CN Regular"/>
              </a:rPr>
              <a:t>	S14160-6015  </a:t>
            </a:r>
            <a:r>
              <a:rPr lang="en-US" sz="2200" b="1" spc="-1" dirty="0" smtClean="0">
                <a:solidFill>
                  <a:srgbClr val="000000"/>
                </a:solidFill>
                <a:uFill>
                  <a:solidFill>
                    <a:srgbClr val="FFFFFF"/>
                  </a:solidFill>
                </a:uFill>
                <a:latin typeface="Times New Roman"/>
                <a:ea typeface="Source Han Sans CN Regular"/>
              </a:rPr>
              <a:t>Temperature Stability vs Overvoltage</a:t>
            </a:r>
            <a:endParaRPr lang="en-US" sz="2200" b="1" strike="noStrike" spc="-1" dirty="0">
              <a:solidFill>
                <a:srgbClr val="000000"/>
              </a:solidFill>
              <a:uFill>
                <a:solidFill>
                  <a:srgbClr val="FFFFFF"/>
                </a:solidFill>
              </a:uFill>
              <a:latin typeface="Arial"/>
            </a:endParaRPr>
          </a:p>
        </p:txBody>
      </p:sp>
      <p:sp>
        <p:nvSpPr>
          <p:cNvPr id="200" name="CustomShape 3"/>
          <p:cNvSpPr/>
          <p:nvPr/>
        </p:nvSpPr>
        <p:spPr>
          <a:xfrm>
            <a:off x="3124080" y="6356520"/>
            <a:ext cx="2890800"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uFill>
                  <a:solidFill>
                    <a:srgbClr val="FFFFFF"/>
                  </a:solidFill>
                </a:uFill>
                <a:latin typeface="Calibri"/>
                <a:ea typeface="Source Han Sans CN Regular"/>
              </a:rPr>
              <a:t>Gavrishchuk O.</a:t>
            </a:r>
            <a:endParaRPr lang="en-US" sz="1200" b="0" strike="noStrike" spc="-1">
              <a:solidFill>
                <a:srgbClr val="000000"/>
              </a:solidFill>
              <a:uFill>
                <a:solidFill>
                  <a:srgbClr val="FFFFFF"/>
                </a:solidFill>
              </a:uFill>
              <a:latin typeface="Arial"/>
            </a:endParaRPr>
          </a:p>
        </p:txBody>
      </p:sp>
      <p:sp>
        <p:nvSpPr>
          <p:cNvPr id="8"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17</a:t>
            </a:fld>
            <a:endParaRPr lang="en-US" sz="2000" b="1" strike="noStrike" spc="-1" dirty="0">
              <a:uFill>
                <a:solidFill>
                  <a:srgbClr val="FFFFFF"/>
                </a:solidFill>
              </a:uFill>
              <a:latin typeface="Arial"/>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0" y="1171574"/>
            <a:ext cx="8072000" cy="4946893"/>
          </a:xfrm>
          <a:prstGeom prst="rect">
            <a:avLst/>
          </a:prstGeom>
        </p:spPr>
      </p:pic>
      <p:cxnSp>
        <p:nvCxnSpPr>
          <p:cNvPr id="4" name="Прямая со стрелкой 3"/>
          <p:cNvCxnSpPr/>
          <p:nvPr/>
        </p:nvCxnSpPr>
        <p:spPr>
          <a:xfrm flipH="1" flipV="1">
            <a:off x="4569480" y="2701992"/>
            <a:ext cx="412120" cy="145401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55976" y="4156008"/>
            <a:ext cx="1800200" cy="369332"/>
          </a:xfrm>
          <a:prstGeom prst="rect">
            <a:avLst/>
          </a:prstGeom>
          <a:noFill/>
          <a:ln>
            <a:solidFill>
              <a:schemeClr val="tx1"/>
            </a:solidFill>
          </a:ln>
        </p:spPr>
        <p:txBody>
          <a:bodyPr wrap="square" rtlCol="0">
            <a:spAutoFit/>
          </a:bodyPr>
          <a:lstStyle/>
          <a:p>
            <a:r>
              <a:rPr lang="en-US" dirty="0" smtClean="0"/>
              <a:t>Operation Point</a:t>
            </a:r>
            <a:endParaRPr lang="ru-RU" dirty="0"/>
          </a:p>
        </p:txBody>
      </p:sp>
    </p:spTree>
    <p:extLst>
      <p:ext uri="{BB962C8B-B14F-4D97-AF65-F5344CB8AC3E}">
        <p14:creationId xmlns:p14="http://schemas.microsoft.com/office/powerpoint/2010/main" xmlns="" val="380910924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4795520" y="446040"/>
            <a:ext cx="4348480" cy="4567136"/>
          </a:xfrm>
          <a:prstGeom prst="rect">
            <a:avLst/>
          </a:prstGeom>
          <a:solidFill>
            <a:srgbClr val="FFFFF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endParaRPr lang="en-US" sz="1600" b="1" strike="noStrike" spc="-1" dirty="0" smtClean="0">
              <a:solidFill>
                <a:srgbClr val="FF0000"/>
              </a:solidFill>
              <a:uFill>
                <a:solidFill>
                  <a:srgbClr val="FFFFFF"/>
                </a:solidFill>
              </a:uFill>
              <a:latin typeface="Times New Roman" pitchFamily="18" charset="0"/>
              <a:ea typeface="DejaVu Sans"/>
              <a:cs typeface="Times New Roman" pitchFamily="18" charset="0"/>
            </a:endParaRPr>
          </a:p>
          <a:p>
            <a:pPr>
              <a:lnSpc>
                <a:spcPct val="100000"/>
              </a:lnSpc>
            </a:pPr>
            <a:r>
              <a:rPr lang="en-US" sz="1600" b="1" strike="noStrike" spc="-1" dirty="0" smtClean="0">
                <a:solidFill>
                  <a:srgbClr val="FF0000"/>
                </a:solidFill>
                <a:uFill>
                  <a:solidFill>
                    <a:srgbClr val="FFFFFF"/>
                  </a:solidFill>
                </a:uFill>
                <a:latin typeface="Times New Roman" pitchFamily="18" charset="0"/>
                <a:ea typeface="DejaVu Sans"/>
                <a:cs typeface="Times New Roman" pitchFamily="18" charset="0"/>
              </a:rPr>
              <a:t>ECAL setup for cosmic tests:</a:t>
            </a:r>
          </a:p>
          <a:p>
            <a:pPr marL="342900" indent="-342900">
              <a:lnSpc>
                <a:spcPct val="100000"/>
              </a:lnSpc>
              <a:buFont typeface="Arial" panose="020B0604020202020204" pitchFamily="34" charset="0"/>
              <a:buChar char="•"/>
            </a:pPr>
            <a:r>
              <a:rPr lang="en-US" sz="1600" b="1" spc="-1" dirty="0" smtClean="0">
                <a:uFill>
                  <a:solidFill>
                    <a:srgbClr val="FFFFFF"/>
                  </a:solidFill>
                </a:uFill>
                <a:latin typeface="Times New Roman" pitchFamily="18" charset="0"/>
                <a:ea typeface="DejaVu Sans"/>
                <a:cs typeface="Times New Roman" pitchFamily="18" charset="0"/>
              </a:rPr>
              <a:t>New </a:t>
            </a:r>
            <a:r>
              <a:rPr lang="en-US" sz="1600" b="1" spc="-1" dirty="0" err="1" smtClean="0">
                <a:uFill>
                  <a:solidFill>
                    <a:srgbClr val="FFFFFF"/>
                  </a:solidFill>
                </a:uFill>
                <a:latin typeface="Times New Roman" pitchFamily="18" charset="0"/>
                <a:ea typeface="DejaVu Sans"/>
                <a:cs typeface="Times New Roman" pitchFamily="18" charset="0"/>
              </a:rPr>
              <a:t>SiPm</a:t>
            </a:r>
            <a:r>
              <a:rPr lang="en-US" sz="1600" b="1" spc="-1" dirty="0" smtClean="0">
                <a:uFill>
                  <a:solidFill>
                    <a:srgbClr val="FFFFFF"/>
                  </a:solidFill>
                </a:uFill>
                <a:latin typeface="Times New Roman" pitchFamily="18" charset="0"/>
                <a:ea typeface="DejaVu Sans"/>
                <a:cs typeface="Times New Roman" pitchFamily="18" charset="0"/>
              </a:rPr>
              <a:t> S14160-6015 </a:t>
            </a:r>
            <a:r>
              <a:rPr lang="en-US" sz="1600" b="1" spc="-1" dirty="0" err="1" smtClean="0">
                <a:uFill>
                  <a:solidFill>
                    <a:srgbClr val="FFFFFF"/>
                  </a:solidFill>
                </a:uFill>
                <a:latin typeface="Times New Roman" pitchFamily="18" charset="0"/>
                <a:ea typeface="DejaVu Sans"/>
                <a:cs typeface="Times New Roman" pitchFamily="18" charset="0"/>
              </a:rPr>
              <a:t>emd</a:t>
            </a:r>
            <a:r>
              <a:rPr lang="en-US" sz="1600" b="1" spc="-1" dirty="0" smtClean="0">
                <a:uFill>
                  <a:solidFill>
                    <a:srgbClr val="FFFFFF"/>
                  </a:solidFill>
                </a:uFill>
                <a:latin typeface="Times New Roman" pitchFamily="18" charset="0"/>
                <a:ea typeface="DejaVu Sans"/>
                <a:cs typeface="Times New Roman" pitchFamily="18" charset="0"/>
              </a:rPr>
              <a:t> EQR15-60</a:t>
            </a:r>
            <a:endParaRPr lang="en-US" sz="1600" b="1" strike="noStrike" spc="-1" dirty="0" smtClean="0">
              <a:uFill>
                <a:solidFill>
                  <a:srgbClr val="FFFFFF"/>
                </a:solidFill>
              </a:uFill>
              <a:latin typeface="Times New Roman" pitchFamily="18" charset="0"/>
              <a:ea typeface="DejaVu Sans"/>
              <a:cs typeface="Times New Roman" pitchFamily="18" charset="0"/>
            </a:endParaRPr>
          </a:p>
          <a:p>
            <a:pPr marL="342900" indent="-342900">
              <a:buFont typeface="Arial" panose="020B0604020202020204" pitchFamily="34" charset="0"/>
              <a:buChar char="•"/>
            </a:pPr>
            <a:r>
              <a:rPr lang="en-US" sz="1600" b="1" spc="-1" dirty="0" smtClean="0">
                <a:solidFill>
                  <a:srgbClr val="000000"/>
                </a:solidFill>
                <a:uFill>
                  <a:solidFill>
                    <a:srgbClr val="FFFFFF"/>
                  </a:solidFill>
                </a:uFill>
                <a:latin typeface="Times New Roman" pitchFamily="18" charset="0"/>
                <a:ea typeface="DejaVu Sans"/>
                <a:cs typeface="Times New Roman" pitchFamily="18" charset="0"/>
              </a:rPr>
              <a:t>Performed the matrix  of 2x2 modules </a:t>
            </a:r>
          </a:p>
          <a:p>
            <a:pPr marL="342900" indent="-342900">
              <a:buFont typeface="Arial" panose="020B0604020202020204" pitchFamily="34" charset="0"/>
              <a:buChar char="•"/>
            </a:pPr>
            <a:r>
              <a:rPr lang="en-US" sz="1600" b="1" spc="-1" dirty="0">
                <a:solidFill>
                  <a:srgbClr val="000000"/>
                </a:solidFill>
                <a:uFill>
                  <a:solidFill>
                    <a:srgbClr val="FFFFFF"/>
                  </a:solidFill>
                </a:uFill>
                <a:latin typeface="Times New Roman" pitchFamily="18" charset="0"/>
                <a:ea typeface="DejaVu Sans"/>
                <a:cs typeface="Times New Roman" pitchFamily="18" charset="0"/>
              </a:rPr>
              <a:t>M</a:t>
            </a:r>
            <a:r>
              <a:rPr lang="en-US" sz="1600" b="1" spc="-1" dirty="0" smtClean="0">
                <a:solidFill>
                  <a:srgbClr val="000000"/>
                </a:solidFill>
                <a:uFill>
                  <a:solidFill>
                    <a:srgbClr val="FFFFFF"/>
                  </a:solidFill>
                </a:uFill>
                <a:latin typeface="Times New Roman" pitchFamily="18" charset="0"/>
                <a:ea typeface="DejaVu Sans"/>
                <a:cs typeface="Times New Roman" pitchFamily="18" charset="0"/>
              </a:rPr>
              <a:t>odule consist from 4 of</a:t>
            </a:r>
            <a:r>
              <a:rPr lang="en-US" sz="1600" b="1" spc="-1" dirty="0" smtClean="0">
                <a:solidFill>
                  <a:srgbClr val="000000"/>
                </a:solidFill>
                <a:uFill>
                  <a:solidFill>
                    <a:srgbClr val="FFFFFF"/>
                  </a:solidFill>
                </a:uFill>
                <a:latin typeface="Times New Roman" pitchFamily="18" charset="0"/>
                <a:cs typeface="Times New Roman" pitchFamily="18" charset="0"/>
              </a:rPr>
              <a:t> 55x55 mm</a:t>
            </a:r>
            <a:r>
              <a:rPr lang="en-US" sz="1600" b="1" spc="-1" baseline="33000" dirty="0" smtClean="0">
                <a:solidFill>
                  <a:srgbClr val="000000"/>
                </a:solidFill>
                <a:uFill>
                  <a:solidFill>
                    <a:srgbClr val="FFFFFF"/>
                  </a:solidFill>
                </a:uFill>
                <a:latin typeface="Times New Roman" pitchFamily="18" charset="0"/>
                <a:cs typeface="Times New Roman" pitchFamily="18" charset="0"/>
              </a:rPr>
              <a:t>2</a:t>
            </a:r>
            <a:r>
              <a:rPr lang="en-US" sz="1600" b="1" spc="-1" dirty="0" smtClean="0">
                <a:solidFill>
                  <a:srgbClr val="000000"/>
                </a:solidFill>
                <a:uFill>
                  <a:solidFill>
                    <a:srgbClr val="FFFFFF"/>
                  </a:solidFill>
                </a:uFill>
                <a:latin typeface="Times New Roman" pitchFamily="18" charset="0"/>
                <a:cs typeface="Times New Roman" pitchFamily="18" charset="0"/>
              </a:rPr>
              <a:t>  cells</a:t>
            </a:r>
          </a:p>
          <a:p>
            <a:pPr marL="342900" indent="-342900">
              <a:buFont typeface="Arial" panose="020B0604020202020204" pitchFamily="34" charset="0"/>
              <a:buChar char="•"/>
            </a:pPr>
            <a:r>
              <a:rPr lang="en-US" sz="1600" b="1" spc="-1" dirty="0" smtClean="0">
                <a:solidFill>
                  <a:srgbClr val="000000"/>
                </a:solidFill>
                <a:uFill>
                  <a:solidFill>
                    <a:srgbClr val="FFFFFF"/>
                  </a:solidFill>
                </a:uFill>
                <a:latin typeface="Times New Roman" pitchFamily="18" charset="0"/>
                <a:cs typeface="Times New Roman" pitchFamily="18" charset="0"/>
              </a:rPr>
              <a:t>16 Cells matrix setup used for this test</a:t>
            </a:r>
          </a:p>
          <a:p>
            <a:pPr marL="342900" indent="-342900">
              <a:lnSpc>
                <a:spcPct val="100000"/>
              </a:lnSpc>
              <a:buFont typeface="Arial" panose="020B0604020202020204" pitchFamily="34" charset="0"/>
              <a:buChar char="•"/>
            </a:pPr>
            <a:endParaRPr lang="en-US" sz="1600" b="1" spc="-1" dirty="0" smtClean="0">
              <a:solidFill>
                <a:srgbClr val="000000"/>
              </a:solidFill>
              <a:uFill>
                <a:solidFill>
                  <a:srgbClr val="FFFFFF"/>
                </a:solidFill>
              </a:uFill>
              <a:latin typeface="Times New Roman" pitchFamily="18" charset="0"/>
              <a:cs typeface="Times New Roman" pitchFamily="18" charset="0"/>
            </a:endParaRPr>
          </a:p>
          <a:p>
            <a:pPr marL="342900" indent="-342900">
              <a:lnSpc>
                <a:spcPct val="100000"/>
              </a:lnSpc>
              <a:buFont typeface="Arial" panose="020B0604020202020204" pitchFamily="34" charset="0"/>
              <a:buChar char="•"/>
            </a:pPr>
            <a:r>
              <a:rPr lang="en-US" sz="1600" b="1" spc="-1" dirty="0" smtClean="0">
                <a:solidFill>
                  <a:srgbClr val="FF0000"/>
                </a:solidFill>
                <a:uFill>
                  <a:solidFill>
                    <a:srgbClr val="FFFFFF"/>
                  </a:solidFill>
                </a:uFill>
                <a:latin typeface="Times New Roman" pitchFamily="18" charset="0"/>
                <a:ea typeface="DejaVu Sans"/>
                <a:cs typeface="Times New Roman" pitchFamily="18" charset="0"/>
              </a:rPr>
              <a:t>S</a:t>
            </a:r>
            <a:r>
              <a:rPr lang="en-US" sz="1600" b="1" strike="noStrike" spc="-1" dirty="0" smtClean="0">
                <a:solidFill>
                  <a:srgbClr val="FF0000"/>
                </a:solidFill>
                <a:uFill>
                  <a:solidFill>
                    <a:srgbClr val="FFFFFF"/>
                  </a:solidFill>
                </a:uFill>
                <a:latin typeface="Times New Roman" pitchFamily="18" charset="0"/>
                <a:ea typeface="DejaVu Sans"/>
                <a:cs typeface="Times New Roman" pitchFamily="18" charset="0"/>
              </a:rPr>
              <a:t>ampling :</a:t>
            </a:r>
            <a:endParaRPr lang="en-US" sz="1600" b="1" strike="noStrike" spc="-1" dirty="0">
              <a:solidFill>
                <a:srgbClr val="FF0000"/>
              </a:solidFill>
              <a:uFill>
                <a:solidFill>
                  <a:srgbClr val="FFFFFF"/>
                </a:solidFill>
              </a:uFill>
              <a:latin typeface="Times New Roman" pitchFamily="18" charset="0"/>
              <a:cs typeface="Times New Roman" pitchFamily="18" charset="0"/>
            </a:endParaRPr>
          </a:p>
          <a:p>
            <a:pPr marL="342900" indent="-342900">
              <a:lnSpc>
                <a:spcPct val="100000"/>
              </a:lnSpc>
              <a:buFont typeface="Arial" panose="020B0604020202020204" pitchFamily="34" charset="0"/>
              <a:buChar char="•"/>
            </a:pPr>
            <a:r>
              <a:rPr lang="en-US" sz="1600" b="1" strike="noStrike" spc="-1" dirty="0">
                <a:solidFill>
                  <a:srgbClr val="000000"/>
                </a:solidFill>
                <a:uFill>
                  <a:solidFill>
                    <a:srgbClr val="FFFFFF"/>
                  </a:solidFill>
                </a:uFill>
                <a:latin typeface="Times New Roman" pitchFamily="18" charset="0"/>
                <a:ea typeface="DejaVu Sans"/>
                <a:cs typeface="Times New Roman" pitchFamily="18" charset="0"/>
              </a:rPr>
              <a:t>- 190 layers;</a:t>
            </a:r>
            <a:endParaRPr lang="en-US" sz="1600" b="1" strike="noStrike" spc="-1" dirty="0">
              <a:solidFill>
                <a:srgbClr val="000000"/>
              </a:solidFill>
              <a:uFill>
                <a:solidFill>
                  <a:srgbClr val="FFFFFF"/>
                </a:solidFill>
              </a:uFill>
              <a:latin typeface="Times New Roman" pitchFamily="18" charset="0"/>
              <a:cs typeface="Times New Roman" pitchFamily="18" charset="0"/>
            </a:endParaRPr>
          </a:p>
          <a:p>
            <a:pPr marL="342900" indent="-342900">
              <a:lnSpc>
                <a:spcPct val="100000"/>
              </a:lnSpc>
              <a:buFont typeface="Arial" panose="020B0604020202020204" pitchFamily="34" charset="0"/>
              <a:buChar char="•"/>
            </a:pPr>
            <a:r>
              <a:rPr lang="en-US" sz="1600" b="1" strike="noStrike" spc="-1" dirty="0">
                <a:solidFill>
                  <a:srgbClr val="000000"/>
                </a:solidFill>
                <a:uFill>
                  <a:solidFill>
                    <a:srgbClr val="FFFFFF"/>
                  </a:solidFill>
                </a:uFill>
                <a:latin typeface="Times New Roman" pitchFamily="18" charset="0"/>
                <a:ea typeface="DejaVu Sans"/>
                <a:cs typeface="Times New Roman" pitchFamily="18" charset="0"/>
              </a:rPr>
              <a:t>- 1.5 mm Sc + 0.5 mm </a:t>
            </a:r>
            <a:r>
              <a:rPr lang="en-US" sz="1600" b="1" strike="noStrike" spc="-1" dirty="0" err="1">
                <a:solidFill>
                  <a:srgbClr val="000000"/>
                </a:solidFill>
                <a:uFill>
                  <a:solidFill>
                    <a:srgbClr val="FFFFFF"/>
                  </a:solidFill>
                </a:uFill>
                <a:latin typeface="Times New Roman" pitchFamily="18" charset="0"/>
                <a:ea typeface="DejaVu Sans"/>
                <a:cs typeface="Times New Roman" pitchFamily="18" charset="0"/>
              </a:rPr>
              <a:t>Pb</a:t>
            </a:r>
            <a:r>
              <a:rPr lang="en-US" sz="1600" b="1" strike="noStrike" spc="-1" dirty="0">
                <a:solidFill>
                  <a:srgbClr val="000000"/>
                </a:solidFill>
                <a:uFill>
                  <a:solidFill>
                    <a:srgbClr val="FFFFFF"/>
                  </a:solidFill>
                </a:uFill>
                <a:latin typeface="Times New Roman" pitchFamily="18" charset="0"/>
                <a:ea typeface="DejaVu Sans"/>
                <a:cs typeface="Times New Roman" pitchFamily="18" charset="0"/>
              </a:rPr>
              <a:t>.</a:t>
            </a:r>
            <a:endParaRPr lang="en-US" sz="1600" b="1" strike="noStrike" spc="-1" dirty="0">
              <a:solidFill>
                <a:srgbClr val="000000"/>
              </a:solidFill>
              <a:uFill>
                <a:solidFill>
                  <a:srgbClr val="FFFFFF"/>
                </a:solidFill>
              </a:uFill>
              <a:latin typeface="Times New Roman" pitchFamily="18" charset="0"/>
              <a:cs typeface="Times New Roman" pitchFamily="18" charset="0"/>
            </a:endParaRPr>
          </a:p>
          <a:p>
            <a:pPr marL="342900" indent="-342900">
              <a:lnSpc>
                <a:spcPct val="100000"/>
              </a:lnSpc>
              <a:buFont typeface="Arial" panose="020B0604020202020204" pitchFamily="34" charset="0"/>
              <a:buChar char="•"/>
            </a:pPr>
            <a:r>
              <a:rPr lang="en-US" sz="1600" b="1" strike="noStrike" spc="-1" dirty="0">
                <a:solidFill>
                  <a:srgbClr val="000000"/>
                </a:solidFill>
                <a:uFill>
                  <a:solidFill>
                    <a:srgbClr val="FFFFFF"/>
                  </a:solidFill>
                </a:uFill>
                <a:latin typeface="Times New Roman" pitchFamily="18" charset="0"/>
                <a:ea typeface="DejaVu Sans"/>
                <a:cs typeface="Times New Roman" pitchFamily="18" charset="0"/>
              </a:rPr>
              <a:t> </a:t>
            </a:r>
            <a:endParaRPr lang="en-US" sz="1600" b="1" strike="noStrike" spc="-1" dirty="0" smtClean="0">
              <a:solidFill>
                <a:srgbClr val="000000"/>
              </a:solidFill>
              <a:uFill>
                <a:solidFill>
                  <a:srgbClr val="FFFFFF"/>
                </a:solidFill>
              </a:uFill>
              <a:latin typeface="Times New Roman" pitchFamily="18" charset="0"/>
              <a:ea typeface="DejaVu Sans"/>
              <a:cs typeface="Times New Roman" pitchFamily="18" charset="0"/>
            </a:endParaRPr>
          </a:p>
          <a:p>
            <a:pPr marL="342900" indent="-342900">
              <a:lnSpc>
                <a:spcPct val="100000"/>
              </a:lnSpc>
              <a:buFont typeface="Arial" panose="020B0604020202020204" pitchFamily="34" charset="0"/>
              <a:buChar char="•"/>
            </a:pPr>
            <a:r>
              <a:rPr lang="en-US" sz="1600" b="1" strike="noStrike" spc="-1" dirty="0" smtClean="0">
                <a:solidFill>
                  <a:srgbClr val="FF0000"/>
                </a:solidFill>
                <a:uFill>
                  <a:solidFill>
                    <a:srgbClr val="FFFFFF"/>
                  </a:solidFill>
                </a:uFill>
                <a:latin typeface="Times New Roman" pitchFamily="18" charset="0"/>
                <a:cs typeface="Times New Roman" pitchFamily="18" charset="0"/>
              </a:rPr>
              <a:t>ECAL properties:</a:t>
            </a:r>
            <a:endParaRPr lang="en-US" sz="1600" b="1" strike="noStrike" spc="-1" dirty="0">
              <a:solidFill>
                <a:srgbClr val="FF0000"/>
              </a:solidFill>
              <a:uFill>
                <a:solidFill>
                  <a:srgbClr val="FFFFFF"/>
                </a:solidFill>
              </a:uFill>
              <a:latin typeface="Times New Roman" pitchFamily="18" charset="0"/>
              <a:cs typeface="Times New Roman" pitchFamily="18" charset="0"/>
            </a:endParaRPr>
          </a:p>
          <a:p>
            <a:pPr marL="342900" indent="-342900">
              <a:lnSpc>
                <a:spcPct val="100000"/>
              </a:lnSpc>
              <a:buFont typeface="Arial" panose="020B0604020202020204" pitchFamily="34" charset="0"/>
              <a:buChar char="•"/>
            </a:pPr>
            <a:r>
              <a:rPr lang="en-US" sz="1600" b="1" strike="noStrike" spc="-1" dirty="0">
                <a:solidFill>
                  <a:srgbClr val="000000"/>
                </a:solidFill>
                <a:uFill>
                  <a:solidFill>
                    <a:srgbClr val="FFFFFF"/>
                  </a:solidFill>
                </a:uFill>
                <a:latin typeface="Times New Roman" pitchFamily="18" charset="0"/>
                <a:ea typeface="DejaVu Sans"/>
                <a:cs typeface="Times New Roman" pitchFamily="18" charset="0"/>
              </a:rPr>
              <a:t>- </a:t>
            </a:r>
            <a:r>
              <a:rPr lang="en-US" sz="1600" b="1" strike="noStrike" spc="-1" dirty="0" smtClean="0">
                <a:solidFill>
                  <a:srgbClr val="000000"/>
                </a:solidFill>
                <a:uFill>
                  <a:solidFill>
                    <a:srgbClr val="FFFFFF"/>
                  </a:solidFill>
                </a:uFill>
                <a:latin typeface="Times New Roman" pitchFamily="18" charset="0"/>
                <a:ea typeface="DejaVu Sans"/>
                <a:cs typeface="Times New Roman" pitchFamily="18" charset="0"/>
              </a:rPr>
              <a:t>X</a:t>
            </a:r>
            <a:r>
              <a:rPr lang="en-US" sz="1600" b="1" strike="noStrike" spc="-1" baseline="-33000" dirty="0" smtClean="0">
                <a:solidFill>
                  <a:srgbClr val="000000"/>
                </a:solidFill>
                <a:uFill>
                  <a:solidFill>
                    <a:srgbClr val="FFFFFF"/>
                  </a:solidFill>
                </a:uFill>
                <a:latin typeface="Times New Roman" pitchFamily="18" charset="0"/>
                <a:ea typeface="DejaVu Sans"/>
                <a:cs typeface="Times New Roman" pitchFamily="18" charset="0"/>
              </a:rPr>
              <a:t>0</a:t>
            </a:r>
            <a:r>
              <a:rPr lang="en-US" sz="1600" b="1" strike="noStrike" spc="-1" dirty="0" smtClean="0">
                <a:solidFill>
                  <a:srgbClr val="000000"/>
                </a:solidFill>
                <a:uFill>
                  <a:solidFill>
                    <a:srgbClr val="FFFFFF"/>
                  </a:solidFill>
                </a:uFill>
                <a:latin typeface="Times New Roman" pitchFamily="18" charset="0"/>
                <a:ea typeface="DejaVu Sans"/>
                <a:cs typeface="Times New Roman" pitchFamily="18" charset="0"/>
              </a:rPr>
              <a:t>=17,6  </a:t>
            </a:r>
            <a:r>
              <a:rPr lang="en-US" sz="1600" b="1" strike="noStrike" spc="-1" dirty="0">
                <a:solidFill>
                  <a:srgbClr val="000000"/>
                </a:solidFill>
                <a:uFill>
                  <a:solidFill>
                    <a:srgbClr val="FFFFFF"/>
                  </a:solidFill>
                </a:uFill>
                <a:latin typeface="Times New Roman" pitchFamily="18" charset="0"/>
                <a:ea typeface="DejaVu Sans"/>
                <a:cs typeface="Times New Roman" pitchFamily="18" charset="0"/>
              </a:rPr>
              <a:t>rad. </a:t>
            </a:r>
            <a:r>
              <a:rPr lang="en-US" sz="1600" b="1" strike="noStrike" spc="-1" dirty="0" smtClean="0">
                <a:solidFill>
                  <a:srgbClr val="000000"/>
                </a:solidFill>
                <a:uFill>
                  <a:solidFill>
                    <a:srgbClr val="FFFFFF"/>
                  </a:solidFill>
                </a:uFill>
                <a:latin typeface="Times New Roman" pitchFamily="18" charset="0"/>
                <a:ea typeface="DejaVu Sans"/>
                <a:cs typeface="Times New Roman" pitchFamily="18" charset="0"/>
              </a:rPr>
              <a:t>length</a:t>
            </a:r>
            <a:r>
              <a:rPr lang="en-US" sz="1600" b="1" strike="noStrike" spc="-1" dirty="0">
                <a:solidFill>
                  <a:srgbClr val="000000"/>
                </a:solidFill>
                <a:uFill>
                  <a:solidFill>
                    <a:srgbClr val="FFFFFF"/>
                  </a:solidFill>
                </a:uFill>
                <a:latin typeface="Times New Roman" pitchFamily="18" charset="0"/>
                <a:ea typeface="DejaVu Sans"/>
                <a:cs typeface="Times New Roman" pitchFamily="18" charset="0"/>
              </a:rPr>
              <a:t>;</a:t>
            </a:r>
            <a:endParaRPr lang="en-US" sz="1600" b="1" strike="noStrike" spc="-1" dirty="0">
              <a:solidFill>
                <a:srgbClr val="000000"/>
              </a:solidFill>
              <a:uFill>
                <a:solidFill>
                  <a:srgbClr val="FFFFFF"/>
                </a:solidFill>
              </a:uFill>
              <a:latin typeface="Times New Roman" pitchFamily="18" charset="0"/>
              <a:cs typeface="Times New Roman" pitchFamily="18" charset="0"/>
            </a:endParaRPr>
          </a:p>
          <a:p>
            <a:pPr marL="342900" indent="-342900">
              <a:lnSpc>
                <a:spcPct val="100000"/>
              </a:lnSpc>
              <a:buFont typeface="Arial" panose="020B0604020202020204" pitchFamily="34" charset="0"/>
              <a:buChar char="•"/>
            </a:pPr>
            <a:r>
              <a:rPr lang="en-US" sz="1600" b="1" strike="noStrike" spc="-1" dirty="0">
                <a:solidFill>
                  <a:srgbClr val="000000"/>
                </a:solidFill>
                <a:uFill>
                  <a:solidFill>
                    <a:srgbClr val="FFFFFF"/>
                  </a:solidFill>
                </a:uFill>
                <a:latin typeface="Times New Roman" pitchFamily="18" charset="0"/>
                <a:ea typeface="DejaVu Sans"/>
                <a:cs typeface="Times New Roman" pitchFamily="18" charset="0"/>
              </a:rPr>
              <a:t>- R</a:t>
            </a:r>
            <a:r>
              <a:rPr lang="en-US" sz="1600" b="1" strike="noStrike" spc="-1" baseline="-33000" dirty="0">
                <a:solidFill>
                  <a:srgbClr val="000000"/>
                </a:solidFill>
                <a:uFill>
                  <a:solidFill>
                    <a:srgbClr val="FFFFFF"/>
                  </a:solidFill>
                </a:uFill>
                <a:latin typeface="Times New Roman" pitchFamily="18" charset="0"/>
                <a:ea typeface="DejaVu Sans"/>
                <a:cs typeface="Times New Roman" pitchFamily="18" charset="0"/>
              </a:rPr>
              <a:t>M</a:t>
            </a:r>
            <a:r>
              <a:rPr lang="en-US" sz="1600" b="1" strike="noStrike" spc="-1" dirty="0">
                <a:solidFill>
                  <a:srgbClr val="000000"/>
                </a:solidFill>
                <a:uFill>
                  <a:solidFill>
                    <a:srgbClr val="FFFFFF"/>
                  </a:solidFill>
                </a:uFill>
                <a:latin typeface="Times New Roman" pitchFamily="18" charset="0"/>
                <a:ea typeface="DejaVu Sans"/>
                <a:cs typeface="Times New Roman" pitchFamily="18" charset="0"/>
              </a:rPr>
              <a:t> = 58 </a:t>
            </a:r>
            <a:r>
              <a:rPr lang="en-US" sz="1600" b="1" strike="noStrike" spc="-1" dirty="0" smtClean="0">
                <a:solidFill>
                  <a:srgbClr val="000000"/>
                </a:solidFill>
                <a:uFill>
                  <a:solidFill>
                    <a:srgbClr val="FFFFFF"/>
                  </a:solidFill>
                </a:uFill>
                <a:latin typeface="Times New Roman" pitchFamily="18" charset="0"/>
                <a:ea typeface="DejaVu Sans"/>
                <a:cs typeface="Times New Roman" pitchFamily="18" charset="0"/>
              </a:rPr>
              <a:t>mm;</a:t>
            </a:r>
          </a:p>
          <a:p>
            <a:pPr marL="342900" indent="-342900">
              <a:lnSpc>
                <a:spcPct val="100000"/>
              </a:lnSpc>
              <a:buFont typeface="Arial" panose="020B0604020202020204" pitchFamily="34" charset="0"/>
              <a:buChar char="•"/>
            </a:pPr>
            <a:r>
              <a:rPr lang="en-US" sz="1600" b="1" spc="-1" dirty="0" smtClean="0">
                <a:solidFill>
                  <a:srgbClr val="000000"/>
                </a:solidFill>
                <a:uFill>
                  <a:solidFill>
                    <a:srgbClr val="FFFFFF"/>
                  </a:solidFill>
                </a:uFill>
                <a:latin typeface="Times New Roman" pitchFamily="18" charset="0"/>
                <a:cs typeface="Times New Roman" pitchFamily="18" charset="0"/>
              </a:rPr>
              <a:t>- L =500 mm – total module length</a:t>
            </a:r>
            <a:endParaRPr lang="en-US" sz="1600" b="1" strike="noStrike" spc="-1" dirty="0">
              <a:solidFill>
                <a:srgbClr val="000000"/>
              </a:solidFill>
              <a:uFill>
                <a:solidFill>
                  <a:srgbClr val="FFFFFF"/>
                </a:solidFill>
              </a:uFill>
              <a:latin typeface="Times New Roman" pitchFamily="18" charset="0"/>
              <a:cs typeface="Times New Roman" pitchFamily="18" charset="0"/>
            </a:endParaRPr>
          </a:p>
          <a:p>
            <a:pPr>
              <a:lnSpc>
                <a:spcPct val="100000"/>
              </a:lnSpc>
            </a:pPr>
            <a:endParaRPr lang="en-US" sz="1600" b="1" strike="noStrike" spc="-1" dirty="0">
              <a:solidFill>
                <a:srgbClr val="000000"/>
              </a:solidFill>
              <a:uFill>
                <a:solidFill>
                  <a:srgbClr val="FFFFFF"/>
                </a:solidFill>
              </a:uFill>
              <a:latin typeface="Times New Roman" pitchFamily="18" charset="0"/>
              <a:cs typeface="Times New Roman" pitchFamily="18" charset="0"/>
            </a:endParaRPr>
          </a:p>
          <a:p>
            <a:pPr>
              <a:lnSpc>
                <a:spcPct val="100000"/>
              </a:lnSpc>
            </a:pPr>
            <a:endParaRPr lang="en-US" sz="1600" b="1" strike="noStrike" spc="-1" dirty="0">
              <a:solidFill>
                <a:srgbClr val="000000"/>
              </a:solidFill>
              <a:uFill>
                <a:solidFill>
                  <a:srgbClr val="FFFFFF"/>
                </a:solidFill>
              </a:uFill>
              <a:latin typeface="Times New Roman" pitchFamily="18" charset="0"/>
              <a:cs typeface="Times New Roman" pitchFamily="18" charset="0"/>
            </a:endParaRPr>
          </a:p>
          <a:p>
            <a:pPr>
              <a:lnSpc>
                <a:spcPct val="100000"/>
              </a:lnSpc>
            </a:pPr>
            <a:r>
              <a:rPr lang="en-US" sz="1600" b="1" strike="noStrike" spc="-1" dirty="0">
                <a:solidFill>
                  <a:srgbClr val="000000"/>
                </a:solidFill>
                <a:uFill>
                  <a:solidFill>
                    <a:srgbClr val="FFFFFF"/>
                  </a:solidFill>
                </a:uFill>
                <a:latin typeface="Times New Roman" pitchFamily="18" charset="0"/>
                <a:ea typeface="DejaVu Sans"/>
                <a:cs typeface="Times New Roman" pitchFamily="18" charset="0"/>
              </a:rPr>
              <a:t> </a:t>
            </a:r>
            <a:endParaRPr lang="en-US" sz="1600" b="1" strike="noStrike" spc="-1" dirty="0">
              <a:solidFill>
                <a:srgbClr val="000000"/>
              </a:solidFill>
              <a:uFill>
                <a:solidFill>
                  <a:srgbClr val="FFFFFF"/>
                </a:solidFill>
              </a:uFill>
              <a:latin typeface="Times New Roman" pitchFamily="18" charset="0"/>
              <a:cs typeface="Times New Roman" pitchFamily="18" charset="0"/>
            </a:endParaRPr>
          </a:p>
        </p:txBody>
      </p:sp>
      <p:sp>
        <p:nvSpPr>
          <p:cNvPr id="8"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18</a:t>
            </a:fld>
            <a:endParaRPr lang="en-US" sz="2000" b="1" strike="noStrike" spc="-1" dirty="0">
              <a:uFill>
                <a:solidFill>
                  <a:srgbClr val="FFFFFF"/>
                </a:solidFill>
              </a:uFill>
              <a:latin typeface="Arial"/>
            </a:endParaRPr>
          </a:p>
        </p:txBody>
      </p:sp>
      <p:sp>
        <p:nvSpPr>
          <p:cNvPr id="5" name="Нижний колонтитул 12"/>
          <p:cNvSpPr txBox="1">
            <a:spLocks/>
          </p:cNvSpPr>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Oleg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Gavrishchuk</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Дата 5"/>
          <p:cNvSpPr txBox="1">
            <a:spLocks/>
          </p:cNvSpPr>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F997BA-07FE-4296-8A32-21F1477DEE5F}" type="datetime1">
              <a:rPr kumimoji="0" lang="ru-RU"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04.10.2022</a:t>
            </a:fld>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5" name="Picture 3" descr="C:\Users\oleg\Report_SPD\Status_31.03.22\setup_4mod_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88640"/>
            <a:ext cx="4616008" cy="61192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483233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CustomShape 1"/>
          <p:cNvSpPr/>
          <p:nvPr/>
        </p:nvSpPr>
        <p:spPr>
          <a:xfrm>
            <a:off x="827584" y="332656"/>
            <a:ext cx="7992888" cy="113976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200" b="1" strike="noStrike" spc="-1" dirty="0" smtClean="0">
                <a:solidFill>
                  <a:srgbClr val="000000"/>
                </a:solidFill>
                <a:uFill>
                  <a:solidFill>
                    <a:srgbClr val="FFFFFF"/>
                  </a:solidFill>
                </a:uFill>
                <a:latin typeface="Times New Roman"/>
                <a:ea typeface="Source Han Sans CN Regular"/>
              </a:rPr>
              <a:t>	MIP </a:t>
            </a:r>
            <a:r>
              <a:rPr lang="en-US" sz="2200" b="1" strike="noStrike" spc="-1" dirty="0">
                <a:solidFill>
                  <a:srgbClr val="000000"/>
                </a:solidFill>
                <a:uFill>
                  <a:solidFill>
                    <a:srgbClr val="FFFFFF"/>
                  </a:solidFill>
                </a:uFill>
                <a:latin typeface="Times New Roman"/>
                <a:ea typeface="Source Han Sans CN Regular"/>
              </a:rPr>
              <a:t>peak </a:t>
            </a:r>
            <a:r>
              <a:rPr lang="en-US" sz="1800" b="1" strike="noStrike" spc="-1" dirty="0" smtClean="0">
                <a:solidFill>
                  <a:srgbClr val="000000"/>
                </a:solidFill>
                <a:uFill>
                  <a:solidFill>
                    <a:srgbClr val="FFFFFF"/>
                  </a:solidFill>
                </a:uFill>
                <a:latin typeface="Times New Roman"/>
                <a:ea typeface="Source Han Sans CN Regular"/>
              </a:rPr>
              <a:t> </a:t>
            </a:r>
            <a:r>
              <a:rPr lang="en-US" sz="2200" b="1" strike="noStrike" spc="-1" dirty="0">
                <a:solidFill>
                  <a:srgbClr val="000000"/>
                </a:solidFill>
                <a:uFill>
                  <a:solidFill>
                    <a:srgbClr val="FFFFFF"/>
                  </a:solidFill>
                </a:uFill>
                <a:latin typeface="Times New Roman"/>
                <a:ea typeface="Source Han Sans CN Regular"/>
              </a:rPr>
              <a:t>for </a:t>
            </a:r>
            <a:r>
              <a:rPr lang="en-US" sz="2200" b="1" strike="noStrike" spc="-1" dirty="0" smtClean="0">
                <a:solidFill>
                  <a:srgbClr val="000000"/>
                </a:solidFill>
                <a:uFill>
                  <a:solidFill>
                    <a:srgbClr val="FFFFFF"/>
                  </a:solidFill>
                </a:uFill>
                <a:latin typeface="Times New Roman"/>
                <a:ea typeface="Source Han Sans CN Regular"/>
              </a:rPr>
              <a:t> ECAL’s 16 cells with S14160-6015 </a:t>
            </a:r>
            <a:r>
              <a:rPr lang="en-US" sz="2200" b="1" strike="noStrike" spc="-1" dirty="0" err="1" smtClean="0">
                <a:solidFill>
                  <a:srgbClr val="000000"/>
                </a:solidFill>
                <a:uFill>
                  <a:solidFill>
                    <a:srgbClr val="FFFFFF"/>
                  </a:solidFill>
                </a:uFill>
                <a:latin typeface="Times New Roman"/>
                <a:ea typeface="Source Han Sans CN Regular"/>
              </a:rPr>
              <a:t>SiPm</a:t>
            </a:r>
            <a:endParaRPr lang="en-US" sz="2200" b="1" strike="noStrike" spc="-1" dirty="0" smtClean="0">
              <a:solidFill>
                <a:srgbClr val="000000"/>
              </a:solidFill>
              <a:uFill>
                <a:solidFill>
                  <a:srgbClr val="FFFFFF"/>
                </a:solidFill>
              </a:uFill>
              <a:latin typeface="Times New Roman"/>
              <a:ea typeface="Source Han Sans CN Regular"/>
            </a:endParaRPr>
          </a:p>
          <a:p>
            <a:pPr>
              <a:lnSpc>
                <a:spcPct val="100000"/>
              </a:lnSpc>
            </a:pPr>
            <a:r>
              <a:rPr lang="en-US" sz="2200" b="1" spc="-1" dirty="0" smtClean="0">
                <a:solidFill>
                  <a:srgbClr val="000000"/>
                </a:solidFill>
                <a:uFill>
                  <a:solidFill>
                    <a:srgbClr val="FFFFFF"/>
                  </a:solidFill>
                </a:uFill>
                <a:latin typeface="Times New Roman"/>
              </a:rPr>
              <a:t>	Green color corresponded to central  cells.</a:t>
            </a:r>
            <a:endParaRPr lang="en-US" sz="2200" b="1" strike="noStrike" spc="-1" dirty="0">
              <a:solidFill>
                <a:srgbClr val="000000"/>
              </a:solidFill>
              <a:uFill>
                <a:solidFill>
                  <a:srgbClr val="FFFFFF"/>
                </a:solidFill>
              </a:uFill>
              <a:latin typeface="Arial"/>
            </a:endParaRPr>
          </a:p>
        </p:txBody>
      </p:sp>
      <p:sp>
        <p:nvSpPr>
          <p:cNvPr id="200" name="CustomShape 3"/>
          <p:cNvSpPr/>
          <p:nvPr/>
        </p:nvSpPr>
        <p:spPr>
          <a:xfrm>
            <a:off x="3124080" y="6356520"/>
            <a:ext cx="2890800"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uFill>
                  <a:solidFill>
                    <a:srgbClr val="FFFFFF"/>
                  </a:solidFill>
                </a:uFill>
                <a:latin typeface="Calibri"/>
                <a:ea typeface="Source Han Sans CN Regular"/>
              </a:rPr>
              <a:t>Gavrishchuk O.</a:t>
            </a:r>
            <a:endParaRPr lang="en-US" sz="1200" b="0" strike="noStrike" spc="-1">
              <a:solidFill>
                <a:srgbClr val="000000"/>
              </a:solidFill>
              <a:uFill>
                <a:solidFill>
                  <a:srgbClr val="FFFFFF"/>
                </a:solidFill>
              </a:uFill>
              <a:latin typeface="Arial"/>
            </a:endParaRPr>
          </a:p>
        </p:txBody>
      </p:sp>
      <p:sp>
        <p:nvSpPr>
          <p:cNvPr id="201" name="CustomShape 4"/>
          <p:cNvSpPr/>
          <p:nvPr/>
        </p:nvSpPr>
        <p:spPr>
          <a:xfrm>
            <a:off x="6553080" y="6356520"/>
            <a:ext cx="2130480"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6D281A1-CC86-46C1-BF8F-B0A3C516FD30}" type="slidenum">
              <a:rPr lang="en-US" sz="1200" b="0" strike="noStrike" spc="-1">
                <a:solidFill>
                  <a:srgbClr val="8B8B8B"/>
                </a:solidFill>
                <a:uFill>
                  <a:solidFill>
                    <a:srgbClr val="FFFFFF"/>
                  </a:solidFill>
                </a:uFill>
                <a:latin typeface="Calibri"/>
                <a:ea typeface="Source Han Sans CN Regular"/>
              </a:rPr>
              <a:pPr algn="r">
                <a:lnSpc>
                  <a:spcPct val="100000"/>
                </a:lnSpc>
              </a:pPr>
              <a:t>19</a:t>
            </a:fld>
            <a:endParaRPr lang="en-US" sz="1200" b="0" strike="noStrike" spc="-1">
              <a:solidFill>
                <a:srgbClr val="000000"/>
              </a:solidFill>
              <a:uFill>
                <a:solidFill>
                  <a:srgbClr val="FFFFFF"/>
                </a:solidFill>
              </a:uFill>
              <a:latin typeface="Arial"/>
            </a:endParaRPr>
          </a:p>
        </p:txBody>
      </p:sp>
      <p:pic>
        <p:nvPicPr>
          <p:cNvPr id="7" name="Рисунок 6" descr="1702_1704_muon_1_min_1_max_1_CLB=1_CUT=8_ped_0_par1.jpg"/>
          <p:cNvPicPr>
            <a:picLocks noChangeAspect="1"/>
          </p:cNvPicPr>
          <p:nvPr/>
        </p:nvPicPr>
        <p:blipFill>
          <a:blip r:embed="rId3" cstate="print"/>
          <a:stretch>
            <a:fillRect/>
          </a:stretch>
        </p:blipFill>
        <p:spPr>
          <a:xfrm>
            <a:off x="827584" y="1628800"/>
            <a:ext cx="7992888" cy="4982598"/>
          </a:xfrm>
          <a:prstGeom prst="rect">
            <a:avLst/>
          </a:prstGeom>
          <a:ln>
            <a:solidFill>
              <a:schemeClr val="accent1"/>
            </a:solidFill>
          </a:ln>
        </p:spPr>
      </p:pic>
      <p:sp>
        <p:nvSpPr>
          <p:cNvPr id="8"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19</a:t>
            </a:fld>
            <a:endParaRPr lang="en-US" sz="2000" b="1" strike="noStrike" spc="-1" dirty="0">
              <a:uFill>
                <a:solidFill>
                  <a:srgbClr val="FFFFFF"/>
                </a:solidFill>
              </a:uFill>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88224" y="2996952"/>
            <a:ext cx="2411760" cy="3539430"/>
          </a:xfrm>
          <a:prstGeom prst="rect">
            <a:avLst/>
          </a:prstGeom>
          <a:solidFill>
            <a:schemeClr val="accent6">
              <a:lumMod val="20000"/>
              <a:lumOff val="80000"/>
            </a:schemeClr>
          </a:solidFill>
          <a:ln>
            <a:solidFill>
              <a:schemeClr val="accent1"/>
            </a:solidFill>
          </a:ln>
        </p:spPr>
        <p:txBody>
          <a:bodyPr wrap="square" rtlCol="0">
            <a:spAutoFit/>
          </a:bodyPr>
          <a:lstStyle/>
          <a:p>
            <a:r>
              <a:rPr lang="en-US" sz="1600" dirty="0" smtClean="0"/>
              <a:t>ECAL</a:t>
            </a:r>
            <a:r>
              <a:rPr lang="en-US" sz="1600" b="1" dirty="0" smtClean="0"/>
              <a:t> Barrel  </a:t>
            </a:r>
            <a:r>
              <a:rPr lang="en-US" sz="1600" dirty="0" smtClean="0"/>
              <a:t>is located inside of  </a:t>
            </a:r>
            <a:r>
              <a:rPr lang="en-US" sz="1600" b="1" dirty="0" smtClean="0"/>
              <a:t>Cryostat</a:t>
            </a:r>
            <a:r>
              <a:rPr lang="en-US" sz="1600" dirty="0" smtClean="0"/>
              <a:t>  and Range System </a:t>
            </a:r>
            <a:r>
              <a:rPr lang="en-US" sz="1600" b="1" dirty="0" smtClean="0"/>
              <a:t>(RS</a:t>
            </a:r>
            <a:r>
              <a:rPr lang="en-US" sz="1600" dirty="0" smtClean="0"/>
              <a:t>), as shown  by green hatched boxes.</a:t>
            </a:r>
          </a:p>
          <a:p>
            <a:endParaRPr lang="en-US" sz="1600" dirty="0" smtClean="0"/>
          </a:p>
          <a:p>
            <a:r>
              <a:rPr lang="en-US" sz="1600" dirty="0" smtClean="0"/>
              <a:t>ECAL</a:t>
            </a:r>
            <a:r>
              <a:rPr lang="en-US" sz="1600" b="1" dirty="0" smtClean="0"/>
              <a:t> End Cups </a:t>
            </a:r>
            <a:r>
              <a:rPr lang="en-US" sz="1600" dirty="0" smtClean="0"/>
              <a:t>are  located inside of RS</a:t>
            </a:r>
          </a:p>
          <a:p>
            <a:endParaRPr lang="en-US" sz="1600" dirty="0" smtClean="0"/>
          </a:p>
          <a:p>
            <a:r>
              <a:rPr lang="en-US" sz="1600" b="1" dirty="0" smtClean="0"/>
              <a:t> The calorimeter sizes determine by : </a:t>
            </a:r>
          </a:p>
          <a:p>
            <a:pPr>
              <a:buFontTx/>
              <a:buChar char="-"/>
            </a:pPr>
            <a:r>
              <a:rPr lang="en-US" sz="1600" b="1" dirty="0" smtClean="0"/>
              <a:t>  </a:t>
            </a:r>
            <a:r>
              <a:rPr lang="en-US" sz="1600" b="1" dirty="0" smtClean="0"/>
              <a:t>Thickness </a:t>
            </a:r>
            <a:r>
              <a:rPr lang="en-US" sz="1600" b="1" dirty="0" smtClean="0"/>
              <a:t>itself;</a:t>
            </a:r>
          </a:p>
          <a:p>
            <a:pPr>
              <a:buFontTx/>
              <a:buChar char="-"/>
            </a:pPr>
            <a:r>
              <a:rPr lang="en-US" sz="1600" b="1" dirty="0" smtClean="0"/>
              <a:t> </a:t>
            </a:r>
            <a:r>
              <a:rPr lang="en-US" sz="1600" b="1" dirty="0" smtClean="0"/>
              <a:t> </a:t>
            </a:r>
            <a:r>
              <a:rPr lang="en-US" sz="1600" b="1" dirty="0" err="1" smtClean="0"/>
              <a:t>Criostat</a:t>
            </a:r>
            <a:r>
              <a:rPr lang="en-US" sz="1600" b="1" dirty="0" smtClean="0"/>
              <a:t>  </a:t>
            </a:r>
            <a:r>
              <a:rPr lang="en-US" sz="1600" b="1" dirty="0" smtClean="0"/>
              <a:t>diameter;</a:t>
            </a:r>
          </a:p>
          <a:p>
            <a:pPr marL="342900" indent="-342900"/>
            <a:r>
              <a:rPr lang="en-US" sz="1600" b="1" dirty="0" smtClean="0"/>
              <a:t>-  </a:t>
            </a:r>
            <a:r>
              <a:rPr lang="en-US" sz="1600" b="1" dirty="0" smtClean="0"/>
              <a:t>Outer  </a:t>
            </a:r>
            <a:r>
              <a:rPr lang="en-US" sz="1600" b="1" dirty="0" smtClean="0"/>
              <a:t>size of PID</a:t>
            </a:r>
            <a:r>
              <a:rPr lang="en-US" sz="1600" dirty="0" smtClean="0"/>
              <a:t>.  </a:t>
            </a:r>
            <a:endParaRPr lang="ru-RU" sz="1600" dirty="0" smtClean="0"/>
          </a:p>
        </p:txBody>
      </p:sp>
      <p:sp>
        <p:nvSpPr>
          <p:cNvPr id="86" name="CustomShape 1"/>
          <p:cNvSpPr/>
          <p:nvPr/>
        </p:nvSpPr>
        <p:spPr>
          <a:xfrm>
            <a:off x="6588224" y="0"/>
            <a:ext cx="2555776" cy="2924944"/>
          </a:xfrm>
          <a:prstGeom prst="rect">
            <a:avLst/>
          </a:prstGeom>
          <a:solidFill>
            <a:schemeClr val="bg2"/>
          </a:solidFill>
          <a:ln>
            <a:solidFill>
              <a:srgbClr val="3465A4"/>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endParaRPr lang="en-US" sz="240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endParaRPr>
          </a:p>
          <a:p>
            <a:pPr algn="ctr">
              <a:lnSpc>
                <a:spcPct val="100000"/>
              </a:lnSpc>
            </a:pPr>
            <a:endParaRPr lang="en-US" sz="240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endParaRPr>
          </a:p>
          <a:p>
            <a:pPr algn="ctr">
              <a:lnSpc>
                <a:spcPct val="100000"/>
              </a:lnSpc>
            </a:pPr>
            <a:r>
              <a:rPr lang="en-US" sz="240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ECAL position </a:t>
            </a:r>
            <a:r>
              <a:rPr lang="en-US" sz="2400" strike="noStrike" spc="-1" dirty="0" smtClean="0">
                <a:uFill>
                  <a:solidFill>
                    <a:srgbClr val="FFFFFF"/>
                  </a:solidFill>
                </a:uFill>
                <a:latin typeface="Times New Roman" pitchFamily="18" charset="0"/>
                <a:ea typeface="Source Han Sans CN Regular"/>
                <a:cs typeface="Times New Roman" pitchFamily="18" charset="0"/>
              </a:rPr>
              <a:t>(</a:t>
            </a:r>
            <a:r>
              <a:rPr lang="en-US" sz="2400" b="1" strike="noStrike" spc="-1" dirty="0" smtClean="0">
                <a:solidFill>
                  <a:srgbClr val="00B050"/>
                </a:solidFill>
                <a:uFill>
                  <a:solidFill>
                    <a:srgbClr val="FFFFFF"/>
                  </a:solidFill>
                </a:uFill>
                <a:latin typeface="Times New Roman" pitchFamily="18" charset="0"/>
                <a:ea typeface="Source Han Sans CN Regular"/>
                <a:cs typeface="Times New Roman" pitchFamily="18" charset="0"/>
              </a:rPr>
              <a:t>green</a:t>
            </a:r>
            <a:r>
              <a:rPr lang="en-US" sz="2400" strike="noStrike" spc="-1" dirty="0" smtClean="0">
                <a:uFill>
                  <a:solidFill>
                    <a:srgbClr val="FFFFFF"/>
                  </a:solidFill>
                </a:uFill>
                <a:latin typeface="Times New Roman" pitchFamily="18" charset="0"/>
                <a:ea typeface="Source Han Sans CN Regular"/>
                <a:cs typeface="Times New Roman" pitchFamily="18" charset="0"/>
              </a:rPr>
              <a:t>)</a:t>
            </a:r>
            <a:r>
              <a:rPr sz="2400" dirty="0">
                <a:latin typeface="Times New Roman" pitchFamily="18" charset="0"/>
                <a:cs typeface="Times New Roman" pitchFamily="18" charset="0"/>
              </a:rPr>
              <a:t/>
            </a:r>
            <a:br>
              <a:rPr sz="2400" dirty="0">
                <a:latin typeface="Times New Roman" pitchFamily="18" charset="0"/>
                <a:cs typeface="Times New Roman" pitchFamily="18" charset="0"/>
              </a:rPr>
            </a:br>
            <a:r>
              <a:rPr lang="en-US" sz="2400" strike="noStrike" spc="-1" dirty="0">
                <a:uFill>
                  <a:solidFill>
                    <a:srgbClr val="FFFFFF"/>
                  </a:solidFill>
                </a:uFill>
                <a:latin typeface="Times New Roman" pitchFamily="18" charset="0"/>
                <a:ea typeface="Source Han Sans CN Regular"/>
                <a:cs typeface="Times New Roman" pitchFamily="18" charset="0"/>
              </a:rPr>
              <a:t>in the </a:t>
            </a:r>
            <a:r>
              <a:rPr lang="en-US" sz="2400" strike="noStrike" spc="-1" dirty="0" smtClean="0">
                <a:uFill>
                  <a:solidFill>
                    <a:srgbClr val="FFFFFF"/>
                  </a:solidFill>
                </a:uFill>
                <a:latin typeface="Times New Roman" pitchFamily="18" charset="0"/>
                <a:ea typeface="Source Han Sans CN Regular"/>
                <a:cs typeface="Times New Roman" pitchFamily="18" charset="0"/>
              </a:rPr>
              <a:t>Cryostat (</a:t>
            </a:r>
            <a:r>
              <a:rPr lang="en-US" sz="2400" b="1" strike="noStrike" spc="-1" dirty="0" smtClean="0">
                <a:solidFill>
                  <a:srgbClr val="FFFF00"/>
                </a:solidFill>
                <a:uFill>
                  <a:solidFill>
                    <a:srgbClr val="FFFFFF"/>
                  </a:solidFill>
                </a:uFill>
                <a:latin typeface="Times New Roman" pitchFamily="18" charset="0"/>
                <a:ea typeface="Source Han Sans CN Regular"/>
                <a:cs typeface="Times New Roman" pitchFamily="18" charset="0"/>
              </a:rPr>
              <a:t>yellow</a:t>
            </a:r>
            <a:r>
              <a:rPr lang="en-US" sz="2400" strike="noStrike" spc="-1" dirty="0" smtClean="0">
                <a:uFill>
                  <a:solidFill>
                    <a:srgbClr val="FFFFFF"/>
                  </a:solidFill>
                </a:uFill>
                <a:latin typeface="Times New Roman" pitchFamily="18" charset="0"/>
                <a:ea typeface="Source Han Sans CN Regular"/>
                <a:cs typeface="Times New Roman" pitchFamily="18" charset="0"/>
              </a:rPr>
              <a:t>), </a:t>
            </a:r>
            <a:r>
              <a:rPr sz="2400" dirty="0">
                <a:latin typeface="Times New Roman" pitchFamily="18" charset="0"/>
                <a:cs typeface="Times New Roman" pitchFamily="18" charset="0"/>
              </a:rPr>
              <a:t/>
            </a:r>
            <a:br>
              <a:rPr sz="2400" dirty="0">
                <a:latin typeface="Times New Roman" pitchFamily="18" charset="0"/>
                <a:cs typeface="Times New Roman" pitchFamily="18" charset="0"/>
              </a:rPr>
            </a:br>
            <a:r>
              <a:rPr lang="en-US" sz="2400" strike="noStrike" spc="-1" dirty="0" smtClean="0">
                <a:uFill>
                  <a:solidFill>
                    <a:srgbClr val="FFFFFF"/>
                  </a:solidFill>
                </a:uFill>
                <a:latin typeface="Times New Roman" pitchFamily="18" charset="0"/>
                <a:ea typeface="Source Han Sans CN Regular"/>
                <a:cs typeface="Times New Roman" pitchFamily="18" charset="0"/>
              </a:rPr>
              <a:t> </a:t>
            </a:r>
            <a:r>
              <a:rPr lang="en-US" sz="2400" spc="-1" dirty="0" smtClean="0">
                <a:uFill>
                  <a:solidFill>
                    <a:srgbClr val="FFFFFF"/>
                  </a:solidFill>
                </a:uFill>
                <a:latin typeface="Times New Roman" pitchFamily="18" charset="0"/>
                <a:ea typeface="Source Han Sans CN Regular"/>
                <a:cs typeface="Times New Roman" pitchFamily="18" charset="0"/>
              </a:rPr>
              <a:t>PID</a:t>
            </a:r>
            <a:r>
              <a:rPr lang="en-US" sz="2400" strike="noStrike" spc="-1" dirty="0" smtClean="0">
                <a:uFill>
                  <a:solidFill>
                    <a:srgbClr val="FFFFFF"/>
                  </a:solidFill>
                </a:uFill>
                <a:latin typeface="Times New Roman" pitchFamily="18" charset="0"/>
                <a:ea typeface="Source Han Sans CN Regular"/>
                <a:cs typeface="Times New Roman" pitchFamily="18" charset="0"/>
              </a:rPr>
              <a:t> (</a:t>
            </a:r>
            <a:r>
              <a:rPr lang="en-US" sz="2400" b="1" strike="noStrike" spc="-1" dirty="0" smtClean="0">
                <a:solidFill>
                  <a:srgbClr val="7030A0"/>
                </a:solidFill>
                <a:uFill>
                  <a:solidFill>
                    <a:srgbClr val="FFFFFF"/>
                  </a:solidFill>
                </a:uFill>
                <a:latin typeface="Times New Roman" pitchFamily="18" charset="0"/>
                <a:ea typeface="Source Han Sans CN Regular"/>
                <a:cs typeface="Times New Roman" pitchFamily="18" charset="0"/>
              </a:rPr>
              <a:t>magenta</a:t>
            </a:r>
            <a:r>
              <a:rPr lang="en-US" sz="2400" strike="noStrike" spc="-1" dirty="0" smtClean="0">
                <a:uFill>
                  <a:solidFill>
                    <a:srgbClr val="FFFFFF"/>
                  </a:solidFill>
                </a:uFill>
                <a:latin typeface="Times New Roman" pitchFamily="18" charset="0"/>
                <a:ea typeface="Source Han Sans CN Regular"/>
                <a:cs typeface="Times New Roman" pitchFamily="18" charset="0"/>
              </a:rPr>
              <a:t>)</a:t>
            </a:r>
          </a:p>
          <a:p>
            <a:pPr algn="ctr">
              <a:lnSpc>
                <a:spcPct val="100000"/>
              </a:lnSpc>
            </a:pPr>
            <a:r>
              <a:rPr lang="en-US" sz="2400" spc="-1" dirty="0" smtClean="0">
                <a:solidFill>
                  <a:srgbClr val="000000"/>
                </a:solidFill>
                <a:uFill>
                  <a:solidFill>
                    <a:srgbClr val="FFFFFF"/>
                  </a:solidFill>
                </a:uFill>
                <a:latin typeface="Times New Roman" pitchFamily="18" charset="0"/>
                <a:ea typeface="Source Han Sans CN Regular"/>
                <a:cs typeface="Times New Roman" pitchFamily="18" charset="0"/>
              </a:rPr>
              <a:t>and RS (red)</a:t>
            </a:r>
          </a:p>
          <a:p>
            <a:pPr algn="ctr">
              <a:lnSpc>
                <a:spcPct val="100000"/>
              </a:lnSpc>
            </a:pPr>
            <a:r>
              <a:rPr lang="en-US" sz="240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EC-support (</a:t>
            </a:r>
            <a:r>
              <a:rPr lang="en-US" sz="2400" strike="noStrike" spc="-1" dirty="0" smtClean="0">
                <a:solidFill>
                  <a:srgbClr val="0070C0"/>
                </a:solidFill>
                <a:uFill>
                  <a:solidFill>
                    <a:srgbClr val="FFFFFF"/>
                  </a:solidFill>
                </a:uFill>
                <a:latin typeface="Times New Roman" pitchFamily="18" charset="0"/>
                <a:ea typeface="Source Han Sans CN Regular"/>
                <a:cs typeface="Times New Roman" pitchFamily="18" charset="0"/>
              </a:rPr>
              <a:t>blue</a:t>
            </a:r>
            <a:r>
              <a:rPr lang="en-US" sz="240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a:t>
            </a:r>
          </a:p>
          <a:p>
            <a:pPr algn="ctr">
              <a:lnSpc>
                <a:spcPct val="100000"/>
              </a:lnSpc>
            </a:pPr>
            <a:endParaRPr lang="en-US" sz="2400" spc="-1" dirty="0" smtClean="0">
              <a:solidFill>
                <a:srgbClr val="000000"/>
              </a:solidFill>
              <a:uFill>
                <a:solidFill>
                  <a:srgbClr val="FFFFFF"/>
                </a:solidFill>
              </a:uFill>
              <a:latin typeface="Times New Roman" pitchFamily="18" charset="0"/>
              <a:cs typeface="Times New Roman" pitchFamily="18" charset="0"/>
            </a:endParaRPr>
          </a:p>
          <a:p>
            <a:pPr algn="ctr">
              <a:lnSpc>
                <a:spcPct val="100000"/>
              </a:lnSpc>
            </a:pPr>
            <a:endParaRPr lang="en-US" sz="2400" strike="noStrike" spc="-1" dirty="0">
              <a:solidFill>
                <a:srgbClr val="000000"/>
              </a:solidFill>
              <a:uFill>
                <a:solidFill>
                  <a:srgbClr val="FFFFFF"/>
                </a:solidFill>
              </a:uFill>
              <a:latin typeface="Times New Roman" pitchFamily="18" charset="0"/>
              <a:cs typeface="Times New Roman" pitchFamily="18" charset="0"/>
            </a:endParaRPr>
          </a:p>
        </p:txBody>
      </p:sp>
      <p:pic>
        <p:nvPicPr>
          <p:cNvPr id="6" name="Рисунок 5" descr="EC_500_color_Frame-Model.jpg"/>
          <p:cNvPicPr>
            <a:picLocks noChangeAspect="1"/>
          </p:cNvPicPr>
          <p:nvPr/>
        </p:nvPicPr>
        <p:blipFill>
          <a:blip r:embed="rId3" cstate="print"/>
          <a:stretch>
            <a:fillRect/>
          </a:stretch>
        </p:blipFill>
        <p:spPr>
          <a:xfrm>
            <a:off x="0" y="0"/>
            <a:ext cx="6516216" cy="6192688"/>
          </a:xfrm>
          <a:prstGeom prst="rect">
            <a:avLst/>
          </a:prstGeom>
        </p:spPr>
      </p:pic>
      <p:sp>
        <p:nvSpPr>
          <p:cNvPr id="5" name="CustomShape 5"/>
          <p:cNvSpPr/>
          <p:nvPr/>
        </p:nvSpPr>
        <p:spPr>
          <a:xfrm>
            <a:off x="5796136" y="63093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2</a:t>
            </a:fld>
            <a:endParaRPr lang="en-US" sz="2000" b="1" strike="noStrike" spc="-1" dirty="0">
              <a:uFill>
                <a:solidFill>
                  <a:srgbClr val="FFFFFF"/>
                </a:solidFill>
              </a:uFill>
              <a:latin typeface="Arial"/>
            </a:endParaRPr>
          </a:p>
        </p:txBody>
      </p:sp>
      <p:sp>
        <p:nvSpPr>
          <p:cNvPr id="7" name="Дата 5"/>
          <p:cNvSpPr txBox="1">
            <a:spLocks/>
          </p:cNvSpPr>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F997BA-07FE-4296-8A32-21F1477DEE5F}" type="datetime1">
              <a:rPr kumimoji="0" lang="ru-RU"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04.10.2022</a:t>
            </a:fld>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Нижний колонтитул 12"/>
          <p:cNvSpPr txBox="1">
            <a:spLocks/>
          </p:cNvSpPr>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Oleg </a:t>
            </a:r>
            <a:r>
              <a:rPr kumimoji="0" lang="en-US" sz="1800" b="0" i="0" u="none" strike="noStrike" kern="1200" cap="none" spc="0" normalizeH="0" baseline="0" noProof="0" smtClean="0">
                <a:ln>
                  <a:noFill/>
                </a:ln>
                <a:solidFill>
                  <a:schemeClr val="tx1"/>
                </a:solidFill>
                <a:effectLst/>
                <a:uLnTx/>
                <a:uFillTx/>
                <a:latin typeface="+mn-lt"/>
                <a:ea typeface="+mn-ea"/>
                <a:cs typeface="+mn-cs"/>
              </a:rPr>
              <a:t>Gavrishchuk</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827584" y="332656"/>
            <a:ext cx="7992888" cy="113976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200" b="1" strike="noStrike" spc="-1" dirty="0" smtClean="0">
                <a:solidFill>
                  <a:srgbClr val="000000"/>
                </a:solidFill>
                <a:uFill>
                  <a:solidFill>
                    <a:srgbClr val="FFFFFF"/>
                  </a:solidFill>
                </a:uFill>
                <a:latin typeface="Times New Roman"/>
                <a:ea typeface="Source Han Sans CN Regular"/>
              </a:rPr>
              <a:t>	MIP </a:t>
            </a:r>
            <a:r>
              <a:rPr lang="en-US" sz="2200" b="1" strike="noStrike" spc="-1" dirty="0">
                <a:solidFill>
                  <a:srgbClr val="000000"/>
                </a:solidFill>
                <a:uFill>
                  <a:solidFill>
                    <a:srgbClr val="FFFFFF"/>
                  </a:solidFill>
                </a:uFill>
                <a:latin typeface="Times New Roman"/>
                <a:ea typeface="Source Han Sans CN Regular"/>
              </a:rPr>
              <a:t>peak </a:t>
            </a:r>
            <a:r>
              <a:rPr lang="en-US" sz="1800" b="1" strike="noStrike" spc="-1" dirty="0" smtClean="0">
                <a:solidFill>
                  <a:srgbClr val="000000"/>
                </a:solidFill>
                <a:uFill>
                  <a:solidFill>
                    <a:srgbClr val="FFFFFF"/>
                  </a:solidFill>
                </a:uFill>
                <a:latin typeface="Times New Roman"/>
                <a:ea typeface="Source Han Sans CN Regular"/>
              </a:rPr>
              <a:t> </a:t>
            </a:r>
            <a:r>
              <a:rPr lang="en-US" sz="2200" b="1" strike="noStrike" spc="-1" dirty="0">
                <a:solidFill>
                  <a:srgbClr val="000000"/>
                </a:solidFill>
                <a:uFill>
                  <a:solidFill>
                    <a:srgbClr val="FFFFFF"/>
                  </a:solidFill>
                </a:uFill>
                <a:latin typeface="Times New Roman"/>
                <a:ea typeface="Source Han Sans CN Regular"/>
              </a:rPr>
              <a:t>for </a:t>
            </a:r>
            <a:r>
              <a:rPr lang="en-US" sz="2200" b="1" strike="noStrike" spc="-1" dirty="0" smtClean="0">
                <a:solidFill>
                  <a:srgbClr val="000000"/>
                </a:solidFill>
                <a:uFill>
                  <a:solidFill>
                    <a:srgbClr val="FFFFFF"/>
                  </a:solidFill>
                </a:uFill>
                <a:latin typeface="Times New Roman"/>
                <a:ea typeface="Source Han Sans CN Regular"/>
              </a:rPr>
              <a:t> ECAL’s 16 cells</a:t>
            </a:r>
            <a:r>
              <a:rPr lang="en-US" sz="2200" b="1" spc="-1" dirty="0" smtClean="0">
                <a:solidFill>
                  <a:srgbClr val="000000"/>
                </a:solidFill>
                <a:uFill>
                  <a:solidFill>
                    <a:srgbClr val="FFFFFF"/>
                  </a:solidFill>
                </a:uFill>
                <a:latin typeface="Times New Roman"/>
                <a:ea typeface="Source Han Sans CN Regular"/>
              </a:rPr>
              <a:t> with  EQR15-60 </a:t>
            </a:r>
            <a:r>
              <a:rPr lang="en-US" sz="2200" b="1" spc="-1" dirty="0" err="1" smtClean="0">
                <a:solidFill>
                  <a:srgbClr val="000000"/>
                </a:solidFill>
                <a:uFill>
                  <a:solidFill>
                    <a:srgbClr val="FFFFFF"/>
                  </a:solidFill>
                </a:uFill>
                <a:latin typeface="Times New Roman"/>
                <a:ea typeface="Source Han Sans CN Regular"/>
              </a:rPr>
              <a:t>SiPm</a:t>
            </a:r>
            <a:endParaRPr lang="en-US" sz="2200" b="1" strike="noStrike" spc="-1" dirty="0" smtClean="0">
              <a:solidFill>
                <a:srgbClr val="000000"/>
              </a:solidFill>
              <a:uFill>
                <a:solidFill>
                  <a:srgbClr val="FFFFFF"/>
                </a:solidFill>
              </a:uFill>
              <a:latin typeface="Times New Roman"/>
              <a:ea typeface="Source Han Sans CN Regular"/>
            </a:endParaRPr>
          </a:p>
          <a:p>
            <a:pPr>
              <a:lnSpc>
                <a:spcPct val="100000"/>
              </a:lnSpc>
            </a:pPr>
            <a:r>
              <a:rPr lang="en-US" sz="2200" b="1" spc="-1" dirty="0" smtClean="0">
                <a:solidFill>
                  <a:srgbClr val="000000"/>
                </a:solidFill>
                <a:uFill>
                  <a:solidFill>
                    <a:srgbClr val="FFFFFF"/>
                  </a:solidFill>
                </a:uFill>
                <a:latin typeface="Times New Roman"/>
              </a:rPr>
              <a:t>	Green color corresponded to central  cells.</a:t>
            </a:r>
            <a:endParaRPr lang="en-US" sz="2200" b="1" strike="noStrike" spc="-1" dirty="0">
              <a:solidFill>
                <a:srgbClr val="000000"/>
              </a:solidFill>
              <a:uFill>
                <a:solidFill>
                  <a:srgbClr val="FFFFFF"/>
                </a:solidFill>
              </a:uFill>
              <a:latin typeface="Arial"/>
            </a:endParaRPr>
          </a:p>
        </p:txBody>
      </p:sp>
      <p:sp>
        <p:nvSpPr>
          <p:cNvPr id="200" name="CustomShape 3"/>
          <p:cNvSpPr/>
          <p:nvPr/>
        </p:nvSpPr>
        <p:spPr>
          <a:xfrm>
            <a:off x="3124080" y="6356520"/>
            <a:ext cx="2890800"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uFill>
                  <a:solidFill>
                    <a:srgbClr val="FFFFFF"/>
                  </a:solidFill>
                </a:uFill>
                <a:latin typeface="Calibri"/>
                <a:ea typeface="Source Han Sans CN Regular"/>
              </a:rPr>
              <a:t>Gavrishchuk O.</a:t>
            </a:r>
            <a:endParaRPr lang="en-US" sz="1200" b="0" strike="noStrike" spc="-1">
              <a:solidFill>
                <a:srgbClr val="000000"/>
              </a:solidFill>
              <a:uFill>
                <a:solidFill>
                  <a:srgbClr val="FFFFFF"/>
                </a:solidFill>
              </a:uFill>
              <a:latin typeface="Arial"/>
            </a:endParaRPr>
          </a:p>
        </p:txBody>
      </p:sp>
      <p:sp>
        <p:nvSpPr>
          <p:cNvPr id="201" name="CustomShape 4"/>
          <p:cNvSpPr/>
          <p:nvPr/>
        </p:nvSpPr>
        <p:spPr>
          <a:xfrm>
            <a:off x="6553080" y="6356520"/>
            <a:ext cx="2130480"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6D281A1-CC86-46C1-BF8F-B0A3C516FD30}" type="slidenum">
              <a:rPr lang="en-US" sz="1200" b="0" strike="noStrike" spc="-1">
                <a:solidFill>
                  <a:srgbClr val="8B8B8B"/>
                </a:solidFill>
                <a:uFill>
                  <a:solidFill>
                    <a:srgbClr val="FFFFFF"/>
                  </a:solidFill>
                </a:uFill>
                <a:latin typeface="Calibri"/>
                <a:ea typeface="Source Han Sans CN Regular"/>
              </a:rPr>
              <a:pPr algn="r">
                <a:lnSpc>
                  <a:spcPct val="100000"/>
                </a:lnSpc>
              </a:pPr>
              <a:t>20</a:t>
            </a:fld>
            <a:endParaRPr lang="en-US" sz="1200" b="0" strike="noStrike" spc="-1">
              <a:solidFill>
                <a:srgbClr val="000000"/>
              </a:solidFill>
              <a:uFill>
                <a:solidFill>
                  <a:srgbClr val="FFFFFF"/>
                </a:solidFill>
              </a:uFill>
              <a:latin typeface="Arial"/>
            </a:endParaRPr>
          </a:p>
        </p:txBody>
      </p:sp>
      <p:sp>
        <p:nvSpPr>
          <p:cNvPr id="8"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20</a:t>
            </a:fld>
            <a:endParaRPr lang="en-US" sz="2000" b="1" strike="noStrike" spc="-1" dirty="0">
              <a:uFill>
                <a:solidFill>
                  <a:srgbClr val="FFFFFF"/>
                </a:solidFill>
              </a:uFill>
              <a:latin typeface="Arial"/>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7584" y="1567648"/>
            <a:ext cx="8011616" cy="4784576"/>
          </a:xfrm>
          <a:prstGeom prst="rect">
            <a:avLst/>
          </a:prstGeom>
        </p:spPr>
      </p:pic>
    </p:spTree>
    <p:extLst>
      <p:ext uri="{BB962C8B-B14F-4D97-AF65-F5344CB8AC3E}">
        <p14:creationId xmlns:p14="http://schemas.microsoft.com/office/powerpoint/2010/main" xmlns="" val="294177113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287524" y="116632"/>
            <a:ext cx="8712968" cy="1008112"/>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marL="457200" indent="-457200">
              <a:lnSpc>
                <a:spcPct val="100000"/>
              </a:lnSpc>
              <a:buAutoNum type="alphaLcParenR"/>
            </a:pPr>
            <a:r>
              <a:rPr lang="en-US" sz="2000" b="1" strike="noStrike" spc="-1" dirty="0" smtClean="0">
                <a:solidFill>
                  <a:srgbClr val="000000"/>
                </a:solidFill>
                <a:uFill>
                  <a:solidFill>
                    <a:srgbClr val="FFFFFF"/>
                  </a:solidFill>
                </a:uFill>
                <a:latin typeface="Times New Roman"/>
                <a:ea typeface="Source Han Sans CN Regular"/>
              </a:rPr>
              <a:t>MIP </a:t>
            </a:r>
            <a:r>
              <a:rPr lang="en-US" sz="2000" b="1" strike="noStrike" spc="-1" dirty="0">
                <a:solidFill>
                  <a:srgbClr val="000000"/>
                </a:solidFill>
                <a:uFill>
                  <a:solidFill>
                    <a:srgbClr val="FFFFFF"/>
                  </a:solidFill>
                </a:uFill>
                <a:latin typeface="Times New Roman"/>
                <a:ea typeface="Source Han Sans CN Regular"/>
              </a:rPr>
              <a:t>peak </a:t>
            </a:r>
            <a:r>
              <a:rPr lang="en-US" sz="1600" b="1" strike="noStrike" spc="-1" dirty="0" smtClean="0">
                <a:solidFill>
                  <a:srgbClr val="000000"/>
                </a:solidFill>
                <a:uFill>
                  <a:solidFill>
                    <a:srgbClr val="FFFFFF"/>
                  </a:solidFill>
                </a:uFill>
                <a:latin typeface="Times New Roman"/>
                <a:ea typeface="Source Han Sans CN Regular"/>
              </a:rPr>
              <a:t> </a:t>
            </a:r>
            <a:r>
              <a:rPr lang="en-US" sz="2000" b="1" strike="noStrike" spc="-1" dirty="0">
                <a:solidFill>
                  <a:srgbClr val="000000"/>
                </a:solidFill>
                <a:uFill>
                  <a:solidFill>
                    <a:srgbClr val="FFFFFF"/>
                  </a:solidFill>
                </a:uFill>
                <a:latin typeface="Times New Roman"/>
                <a:ea typeface="Source Han Sans CN Regular"/>
              </a:rPr>
              <a:t>for </a:t>
            </a:r>
            <a:r>
              <a:rPr lang="en-US" sz="2000" b="1" strike="noStrike" spc="-1" dirty="0" smtClean="0">
                <a:solidFill>
                  <a:srgbClr val="000000"/>
                </a:solidFill>
                <a:uFill>
                  <a:solidFill>
                    <a:srgbClr val="FFFFFF"/>
                  </a:solidFill>
                </a:uFill>
                <a:latin typeface="Times New Roman"/>
                <a:ea typeface="Source Han Sans CN Regular"/>
              </a:rPr>
              <a:t> 16 cells</a:t>
            </a:r>
            <a:r>
              <a:rPr lang="en-US" sz="2000" b="1" spc="-1" dirty="0" smtClean="0">
                <a:solidFill>
                  <a:srgbClr val="000000"/>
                </a:solidFill>
                <a:uFill>
                  <a:solidFill>
                    <a:srgbClr val="FFFFFF"/>
                  </a:solidFill>
                </a:uFill>
                <a:latin typeface="Times New Roman"/>
                <a:ea typeface="Source Han Sans CN Regular"/>
              </a:rPr>
              <a:t> - </a:t>
            </a:r>
            <a:r>
              <a:rPr lang="en-US" sz="2000" b="1" strike="noStrike" spc="-1" dirty="0" smtClean="0">
                <a:solidFill>
                  <a:srgbClr val="000000"/>
                </a:solidFill>
                <a:uFill>
                  <a:solidFill>
                    <a:srgbClr val="FFFFFF"/>
                  </a:solidFill>
                </a:uFill>
                <a:latin typeface="Times New Roman"/>
                <a:ea typeface="Source Han Sans CN Regular"/>
              </a:rPr>
              <a:t>E resolution  equal to </a:t>
            </a:r>
            <a:r>
              <a:rPr lang="en-US" sz="2000" b="1" strike="noStrike" spc="-1" dirty="0" smtClean="0">
                <a:solidFill>
                  <a:srgbClr val="FF0000"/>
                </a:solidFill>
                <a:uFill>
                  <a:solidFill>
                    <a:srgbClr val="FFFFFF"/>
                  </a:solidFill>
                </a:uFill>
                <a:latin typeface="Times New Roman"/>
                <a:ea typeface="Source Han Sans CN Regular"/>
              </a:rPr>
              <a:t>9% </a:t>
            </a:r>
            <a:r>
              <a:rPr lang="en-US" sz="2000" b="1" strike="noStrike" spc="-1" dirty="0" smtClean="0">
                <a:uFill>
                  <a:solidFill>
                    <a:srgbClr val="FFFFFF"/>
                  </a:solidFill>
                </a:uFill>
                <a:latin typeface="Times New Roman"/>
                <a:ea typeface="Source Han Sans CN Regular"/>
              </a:rPr>
              <a:t>for S14160-5015</a:t>
            </a:r>
            <a:endParaRPr lang="en-US" sz="2000" b="1" spc="-1" dirty="0" smtClean="0">
              <a:uFill>
                <a:solidFill>
                  <a:srgbClr val="FFFFFF"/>
                </a:solidFill>
              </a:uFill>
              <a:latin typeface="Times New Roman"/>
            </a:endParaRPr>
          </a:p>
          <a:p>
            <a:pPr marL="457200" indent="-457200">
              <a:lnSpc>
                <a:spcPct val="100000"/>
              </a:lnSpc>
              <a:buAutoNum type="alphaLcParenR"/>
            </a:pPr>
            <a:r>
              <a:rPr lang="en-US" sz="2000" b="1" spc="-1" dirty="0">
                <a:solidFill>
                  <a:srgbClr val="000000"/>
                </a:solidFill>
                <a:uFill>
                  <a:solidFill>
                    <a:srgbClr val="FFFFFF"/>
                  </a:solidFill>
                </a:uFill>
                <a:latin typeface="Times New Roman"/>
                <a:ea typeface="Source Han Sans CN Regular"/>
              </a:rPr>
              <a:t>MIP peak </a:t>
            </a:r>
            <a:r>
              <a:rPr lang="en-US" sz="1600" b="1" spc="-1" dirty="0">
                <a:solidFill>
                  <a:srgbClr val="000000"/>
                </a:solidFill>
                <a:uFill>
                  <a:solidFill>
                    <a:srgbClr val="FFFFFF"/>
                  </a:solidFill>
                </a:uFill>
                <a:latin typeface="Times New Roman"/>
                <a:ea typeface="Source Han Sans CN Regular"/>
              </a:rPr>
              <a:t> </a:t>
            </a:r>
            <a:r>
              <a:rPr lang="en-US" sz="2000" b="1" spc="-1" dirty="0">
                <a:solidFill>
                  <a:srgbClr val="000000"/>
                </a:solidFill>
                <a:uFill>
                  <a:solidFill>
                    <a:srgbClr val="FFFFFF"/>
                  </a:solidFill>
                </a:uFill>
                <a:latin typeface="Times New Roman"/>
                <a:ea typeface="Source Han Sans CN Regular"/>
              </a:rPr>
              <a:t>for  16 cells - E resolution  equal to </a:t>
            </a:r>
            <a:r>
              <a:rPr lang="en-US" sz="2000" b="1" spc="-1" dirty="0" smtClean="0">
                <a:solidFill>
                  <a:srgbClr val="FF0000"/>
                </a:solidFill>
                <a:uFill>
                  <a:solidFill>
                    <a:srgbClr val="FFFFFF"/>
                  </a:solidFill>
                </a:uFill>
                <a:latin typeface="Times New Roman"/>
                <a:ea typeface="Source Han Sans CN Regular"/>
              </a:rPr>
              <a:t>9.51% </a:t>
            </a:r>
            <a:r>
              <a:rPr lang="en-US" sz="2000" b="1" spc="-1" dirty="0" smtClean="0">
                <a:uFill>
                  <a:solidFill>
                    <a:srgbClr val="FFFFFF"/>
                  </a:solidFill>
                </a:uFill>
                <a:latin typeface="Times New Roman"/>
                <a:ea typeface="Source Han Sans CN Regular"/>
              </a:rPr>
              <a:t>for </a:t>
            </a:r>
            <a:r>
              <a:rPr lang="en-US" sz="2000" b="1" spc="-1" dirty="0">
                <a:solidFill>
                  <a:srgbClr val="000000"/>
                </a:solidFill>
                <a:uFill>
                  <a:solidFill>
                    <a:srgbClr val="FFFFFF"/>
                  </a:solidFill>
                </a:uFill>
                <a:latin typeface="Times New Roman"/>
                <a:ea typeface="Source Han Sans CN Regular"/>
              </a:rPr>
              <a:t>EQR15-60</a:t>
            </a:r>
            <a:endParaRPr lang="en-US" sz="2000" b="1" spc="-1" dirty="0">
              <a:solidFill>
                <a:srgbClr val="FF0000"/>
              </a:solidFill>
              <a:uFill>
                <a:solidFill>
                  <a:srgbClr val="FFFFFF"/>
                </a:solidFill>
              </a:uFill>
              <a:latin typeface="Times New Roman"/>
            </a:endParaRPr>
          </a:p>
        </p:txBody>
      </p:sp>
      <p:sp>
        <p:nvSpPr>
          <p:cNvPr id="8" name="CustomShape 5"/>
          <p:cNvSpPr/>
          <p:nvPr/>
        </p:nvSpPr>
        <p:spPr>
          <a:xfrm>
            <a:off x="971600" y="2276872"/>
            <a:ext cx="644400" cy="536648"/>
          </a:xfrm>
          <a:prstGeom prst="rect">
            <a:avLst/>
          </a:prstGeom>
          <a:solidFill>
            <a:srgbClr val="EEECE1"/>
          </a:solidFill>
          <a:ln w="9360">
            <a:solidFill>
              <a:srgbClr val="4F81BD"/>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0" strike="noStrike" spc="-1">
                <a:solidFill>
                  <a:srgbClr val="000000"/>
                </a:solidFill>
                <a:uFill>
                  <a:solidFill>
                    <a:srgbClr val="FFFFFF"/>
                  </a:solidFill>
                </a:uFill>
                <a:latin typeface="Calibri"/>
                <a:ea typeface="DejaVu Sans"/>
              </a:rPr>
              <a:t>a)</a:t>
            </a:r>
            <a:endParaRPr lang="en-US" sz="2800" b="0" strike="noStrike" spc="-1">
              <a:solidFill>
                <a:srgbClr val="000000"/>
              </a:solidFill>
              <a:uFill>
                <a:solidFill>
                  <a:srgbClr val="FFFFFF"/>
                </a:solidFill>
              </a:uFill>
              <a:latin typeface="Arial"/>
            </a:endParaRPr>
          </a:p>
        </p:txBody>
      </p:sp>
      <p:sp>
        <p:nvSpPr>
          <p:cNvPr id="9" name="CustomShape 5"/>
          <p:cNvSpPr/>
          <p:nvPr/>
        </p:nvSpPr>
        <p:spPr>
          <a:xfrm>
            <a:off x="5076056" y="1989260"/>
            <a:ext cx="644400" cy="536648"/>
          </a:xfrm>
          <a:prstGeom prst="rect">
            <a:avLst/>
          </a:prstGeom>
          <a:solidFill>
            <a:srgbClr val="EEECE1"/>
          </a:solidFill>
          <a:ln w="9360">
            <a:solidFill>
              <a:srgbClr val="4F81BD"/>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pc="-1" dirty="0">
                <a:solidFill>
                  <a:srgbClr val="000000"/>
                </a:solidFill>
                <a:uFill>
                  <a:solidFill>
                    <a:srgbClr val="FFFFFF"/>
                  </a:solidFill>
                </a:uFill>
                <a:latin typeface="Calibri"/>
                <a:ea typeface="DejaVu Sans"/>
              </a:rPr>
              <a:t>b</a:t>
            </a:r>
            <a:r>
              <a:rPr lang="en-US" sz="2800" b="0" strike="noStrike" spc="-1" dirty="0" smtClean="0">
                <a:solidFill>
                  <a:srgbClr val="000000"/>
                </a:solidFill>
                <a:uFill>
                  <a:solidFill>
                    <a:srgbClr val="FFFFFF"/>
                  </a:solidFill>
                </a:uFill>
                <a:latin typeface="Calibri"/>
                <a:ea typeface="DejaVu Sans"/>
              </a:rPr>
              <a:t>)</a:t>
            </a:r>
            <a:endParaRPr lang="en-US" sz="2800" b="0" strike="noStrike" spc="-1" dirty="0">
              <a:solidFill>
                <a:srgbClr val="000000"/>
              </a:solidFill>
              <a:uFill>
                <a:solidFill>
                  <a:srgbClr val="FFFFFF"/>
                </a:solidFill>
              </a:uFill>
              <a:latin typeface="Arial"/>
            </a:endParaRPr>
          </a:p>
        </p:txBody>
      </p:sp>
      <p:sp>
        <p:nvSpPr>
          <p:cNvPr id="10"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21</a:t>
            </a:fld>
            <a:endParaRPr lang="en-US" sz="2000" b="1" strike="noStrike" spc="-1" dirty="0">
              <a:uFill>
                <a:solidFill>
                  <a:srgbClr val="FFFFFF"/>
                </a:solidFill>
              </a:uFill>
              <a:latin typeface="Arial"/>
            </a:endParaRPr>
          </a:p>
        </p:txBody>
      </p:sp>
      <p:sp>
        <p:nvSpPr>
          <p:cNvPr id="11" name="Нижний колонтитул 12"/>
          <p:cNvSpPr txBox="1">
            <a:spLocks/>
          </p:cNvSpPr>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Oleg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Gavrishchuk</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Дата 5"/>
          <p:cNvSpPr txBox="1">
            <a:spLocks/>
          </p:cNvSpPr>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F997BA-07FE-4296-8A32-21F1477DEE5F}" type="datetime1">
              <a:rPr kumimoji="0" lang="ru-RU"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04.10.2022</a:t>
            </a:fld>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Рисунок 13" descr="sum_ecal.05pb.jpg"/>
          <p:cNvPicPr>
            <a:picLocks noChangeAspect="1"/>
          </p:cNvPicPr>
          <p:nvPr/>
        </p:nvPicPr>
        <p:blipFill>
          <a:blip r:embed="rId3" cstate="print"/>
          <a:stretch>
            <a:fillRect/>
          </a:stretch>
        </p:blipFill>
        <p:spPr>
          <a:xfrm>
            <a:off x="251520" y="1412776"/>
            <a:ext cx="4320480" cy="4793178"/>
          </a:xfrm>
          <a:prstGeom prst="rect">
            <a:avLst/>
          </a:prstGeom>
          <a:ln>
            <a:solidFill>
              <a:schemeClr val="accent1"/>
            </a:solidFill>
          </a:ln>
        </p:spPr>
      </p:pic>
      <p:sp>
        <p:nvSpPr>
          <p:cNvPr id="15" name="CustomShape 5"/>
          <p:cNvSpPr/>
          <p:nvPr/>
        </p:nvSpPr>
        <p:spPr>
          <a:xfrm>
            <a:off x="997624" y="2054384"/>
            <a:ext cx="644400" cy="536648"/>
          </a:xfrm>
          <a:prstGeom prst="rect">
            <a:avLst/>
          </a:prstGeom>
          <a:solidFill>
            <a:srgbClr val="EEECE1"/>
          </a:solidFill>
          <a:ln w="9360">
            <a:solidFill>
              <a:srgbClr val="4F81BD"/>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spc="-1" dirty="0">
                <a:solidFill>
                  <a:srgbClr val="000000"/>
                </a:solidFill>
                <a:uFill>
                  <a:solidFill>
                    <a:srgbClr val="FFFFFF"/>
                  </a:solidFill>
                </a:uFill>
                <a:latin typeface="Calibri"/>
                <a:ea typeface="DejaVu Sans"/>
              </a:rPr>
              <a:t>a</a:t>
            </a:r>
            <a:r>
              <a:rPr lang="en-US" sz="2800" b="0" strike="noStrike" spc="-1" dirty="0" smtClean="0">
                <a:solidFill>
                  <a:srgbClr val="000000"/>
                </a:solidFill>
                <a:uFill>
                  <a:solidFill>
                    <a:srgbClr val="FFFFFF"/>
                  </a:solidFill>
                </a:uFill>
                <a:latin typeface="Calibri"/>
                <a:ea typeface="DejaVu Sans"/>
              </a:rPr>
              <a:t>)</a:t>
            </a:r>
            <a:endParaRPr lang="en-US" sz="2800" b="0" strike="noStrike" spc="-1" dirty="0">
              <a:solidFill>
                <a:srgbClr val="000000"/>
              </a:solidFill>
              <a:uFill>
                <a:solidFill>
                  <a:srgbClr val="FFFFFF"/>
                </a:solidFill>
              </a:uFill>
              <a:latin typeface="Arial"/>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08004" y="1412776"/>
            <a:ext cx="4123183" cy="4788856"/>
          </a:xfrm>
          <a:prstGeom prst="rect">
            <a:avLst/>
          </a:prstGeom>
          <a:ln>
            <a:solidFill>
              <a:schemeClr val="accent1"/>
            </a:solid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579600" y="92160"/>
            <a:ext cx="8226360" cy="600536"/>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200" b="1" strike="noStrike" spc="-1" dirty="0">
                <a:solidFill>
                  <a:srgbClr val="000000"/>
                </a:solidFill>
                <a:uFill>
                  <a:solidFill>
                    <a:srgbClr val="FFFFFF"/>
                  </a:solidFill>
                </a:uFill>
                <a:latin typeface="Times New Roman" pitchFamily="18" charset="0"/>
                <a:ea typeface="Source Han Sans CN Regular"/>
                <a:cs typeface="Times New Roman" pitchFamily="18" charset="0"/>
              </a:rPr>
              <a:t>Long time signal </a:t>
            </a:r>
            <a:r>
              <a:rPr lang="en-US" sz="2200" b="1"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behavior: </a:t>
            </a:r>
            <a:r>
              <a:rPr lang="en-US" sz="2200" b="1" strike="noStrike" spc="-1" dirty="0">
                <a:solidFill>
                  <a:srgbClr val="000000"/>
                </a:solidFill>
                <a:uFill>
                  <a:solidFill>
                    <a:srgbClr val="FFFFFF"/>
                  </a:solidFill>
                </a:uFill>
                <a:latin typeface="Times New Roman" pitchFamily="18" charset="0"/>
                <a:ea typeface="Source Han Sans CN Regular"/>
                <a:cs typeface="Times New Roman" pitchFamily="18" charset="0"/>
              </a:rPr>
              <a:t>a) </a:t>
            </a:r>
            <a:r>
              <a:rPr lang="en-US" sz="2200" b="1"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  for </a:t>
            </a:r>
            <a:r>
              <a:rPr lang="en-US" sz="2200" b="1" strike="noStrike" spc="-1" dirty="0">
                <a:solidFill>
                  <a:srgbClr val="000000"/>
                </a:solidFill>
                <a:uFill>
                  <a:solidFill>
                    <a:srgbClr val="FFFFFF"/>
                  </a:solidFill>
                </a:uFill>
                <a:latin typeface="Times New Roman" pitchFamily="18" charset="0"/>
                <a:ea typeface="Source Han Sans CN Regular"/>
                <a:cs typeface="Times New Roman" pitchFamily="18" charset="0"/>
              </a:rPr>
              <a:t>LED </a:t>
            </a:r>
            <a:r>
              <a:rPr lang="en-US" sz="2200" b="1"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  b</a:t>
            </a:r>
            <a:r>
              <a:rPr lang="en-US" sz="2200" b="1" strike="noStrike" spc="-1" dirty="0">
                <a:solidFill>
                  <a:srgbClr val="000000"/>
                </a:solidFill>
                <a:uFill>
                  <a:solidFill>
                    <a:srgbClr val="FFFFFF"/>
                  </a:solidFill>
                </a:uFill>
                <a:latin typeface="Times New Roman" pitchFamily="18" charset="0"/>
                <a:ea typeface="Source Han Sans CN Regular"/>
                <a:cs typeface="Times New Roman" pitchFamily="18" charset="0"/>
              </a:rPr>
              <a:t>) </a:t>
            </a:r>
            <a:r>
              <a:rPr lang="en-US" sz="2200" b="1"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  for MIP  </a:t>
            </a:r>
            <a:endParaRPr lang="en-US" sz="2200" b="1" strike="noStrike" spc="-1" dirty="0">
              <a:solidFill>
                <a:srgbClr val="000000"/>
              </a:solidFill>
              <a:uFill>
                <a:solidFill>
                  <a:srgbClr val="FFFFFF"/>
                </a:solidFill>
              </a:uFill>
              <a:latin typeface="Times New Roman" pitchFamily="18" charset="0"/>
              <a:cs typeface="Times New Roman" pitchFamily="18" charset="0"/>
            </a:endParaRPr>
          </a:p>
        </p:txBody>
      </p:sp>
      <p:pic>
        <p:nvPicPr>
          <p:cNvPr id="211" name="Picture 5"/>
          <p:cNvPicPr/>
          <p:nvPr/>
        </p:nvPicPr>
        <p:blipFill>
          <a:blip r:embed="rId3" cstate="print"/>
          <a:stretch/>
        </p:blipFill>
        <p:spPr>
          <a:xfrm>
            <a:off x="92160" y="731880"/>
            <a:ext cx="8531280" cy="3014640"/>
          </a:xfrm>
          <a:prstGeom prst="rect">
            <a:avLst/>
          </a:prstGeom>
          <a:ln>
            <a:noFill/>
          </a:ln>
        </p:spPr>
      </p:pic>
      <p:pic>
        <p:nvPicPr>
          <p:cNvPr id="212" name="Picture 6"/>
          <p:cNvPicPr/>
          <p:nvPr/>
        </p:nvPicPr>
        <p:blipFill>
          <a:blip r:embed="rId4" cstate="print"/>
          <a:stretch/>
        </p:blipFill>
        <p:spPr>
          <a:xfrm>
            <a:off x="61920" y="3565440"/>
            <a:ext cx="8531280" cy="2819160"/>
          </a:xfrm>
          <a:prstGeom prst="rect">
            <a:avLst/>
          </a:prstGeom>
          <a:ln>
            <a:noFill/>
          </a:ln>
        </p:spPr>
      </p:pic>
      <p:sp>
        <p:nvSpPr>
          <p:cNvPr id="213" name="CustomShape 5"/>
          <p:cNvSpPr/>
          <p:nvPr/>
        </p:nvSpPr>
        <p:spPr>
          <a:xfrm>
            <a:off x="3467160" y="1220760"/>
            <a:ext cx="644400" cy="512640"/>
          </a:xfrm>
          <a:prstGeom prst="rect">
            <a:avLst/>
          </a:prstGeom>
          <a:solidFill>
            <a:srgbClr val="EEECE1"/>
          </a:solidFill>
          <a:ln w="9360">
            <a:solidFill>
              <a:srgbClr val="4F81BD"/>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0" strike="noStrike" spc="-1">
                <a:solidFill>
                  <a:srgbClr val="000000"/>
                </a:solidFill>
                <a:uFill>
                  <a:solidFill>
                    <a:srgbClr val="FFFFFF"/>
                  </a:solidFill>
                </a:uFill>
                <a:latin typeface="Calibri"/>
                <a:ea typeface="DejaVu Sans"/>
              </a:rPr>
              <a:t>a)</a:t>
            </a:r>
            <a:endParaRPr lang="en-US" sz="2800" b="0" strike="noStrike" spc="-1">
              <a:solidFill>
                <a:srgbClr val="000000"/>
              </a:solidFill>
              <a:uFill>
                <a:solidFill>
                  <a:srgbClr val="FFFFFF"/>
                </a:solidFill>
              </a:uFill>
              <a:latin typeface="Arial"/>
            </a:endParaRPr>
          </a:p>
        </p:txBody>
      </p:sp>
      <p:sp>
        <p:nvSpPr>
          <p:cNvPr id="214" name="CustomShape 6"/>
          <p:cNvSpPr/>
          <p:nvPr/>
        </p:nvSpPr>
        <p:spPr>
          <a:xfrm>
            <a:off x="3559320" y="4056120"/>
            <a:ext cx="644400" cy="512640"/>
          </a:xfrm>
          <a:prstGeom prst="rect">
            <a:avLst/>
          </a:prstGeom>
          <a:solidFill>
            <a:srgbClr val="EEECE1"/>
          </a:solidFill>
          <a:ln w="9360">
            <a:solidFill>
              <a:srgbClr val="4F81BD"/>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800" b="0" strike="noStrike" spc="-1">
                <a:solidFill>
                  <a:srgbClr val="000000"/>
                </a:solidFill>
                <a:uFill>
                  <a:solidFill>
                    <a:srgbClr val="FFFFFF"/>
                  </a:solidFill>
                </a:uFill>
                <a:latin typeface="Calibri"/>
                <a:ea typeface="DejaVu Sans"/>
              </a:rPr>
              <a:t>b)</a:t>
            </a:r>
            <a:endParaRPr lang="en-US" sz="2800" b="0" strike="noStrike" spc="-1">
              <a:solidFill>
                <a:srgbClr val="000000"/>
              </a:solidFill>
              <a:uFill>
                <a:solidFill>
                  <a:srgbClr val="FFFFFF"/>
                </a:solidFill>
              </a:uFill>
              <a:latin typeface="Arial"/>
            </a:endParaRPr>
          </a:p>
        </p:txBody>
      </p:sp>
      <p:sp>
        <p:nvSpPr>
          <p:cNvPr id="10"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22</a:t>
            </a:fld>
            <a:endParaRPr lang="en-US" sz="2000" b="1" strike="noStrike" spc="-1" dirty="0">
              <a:uFill>
                <a:solidFill>
                  <a:srgbClr val="FFFFFF"/>
                </a:solidFill>
              </a:uFill>
              <a:latin typeface="Arial"/>
            </a:endParaRPr>
          </a:p>
        </p:txBody>
      </p:sp>
      <p:sp>
        <p:nvSpPr>
          <p:cNvPr id="12" name="Нижний колонтитул 12"/>
          <p:cNvSpPr txBox="1">
            <a:spLocks/>
          </p:cNvSpPr>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Oleg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Gavrishchuk</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Дата 5"/>
          <p:cNvSpPr txBox="1">
            <a:spLocks/>
          </p:cNvSpPr>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F997BA-07FE-4296-8A32-21F1477DEE5F}" type="datetime1">
              <a:rPr kumimoji="0" lang="ru-RU"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04.10.2022</a:t>
            </a:fld>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51498868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 name="CustomShape 1"/>
          <p:cNvSpPr/>
          <p:nvPr/>
        </p:nvSpPr>
        <p:spPr>
          <a:xfrm>
            <a:off x="2378160" y="276120"/>
            <a:ext cx="6487920" cy="704608"/>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dirty="0">
                <a:solidFill>
                  <a:srgbClr val="000000"/>
                </a:solidFill>
                <a:uFill>
                  <a:solidFill>
                    <a:srgbClr val="FFFFFF"/>
                  </a:solidFill>
                </a:uFill>
                <a:latin typeface="Times New Roman"/>
                <a:ea typeface="Source Han Sans CN Regular"/>
              </a:rPr>
              <a:t>ECAL Front END Units  </a:t>
            </a:r>
            <a:endParaRPr lang="en-US" sz="4400" b="0" strike="noStrike" spc="-1" dirty="0">
              <a:solidFill>
                <a:srgbClr val="000000"/>
              </a:solidFill>
              <a:uFill>
                <a:solidFill>
                  <a:srgbClr val="FFFFFF"/>
                </a:solidFill>
              </a:uFill>
              <a:latin typeface="Arial"/>
            </a:endParaRPr>
          </a:p>
        </p:txBody>
      </p:sp>
      <p:pic>
        <p:nvPicPr>
          <p:cNvPr id="216" name="Picture 2"/>
          <p:cNvPicPr/>
          <p:nvPr/>
        </p:nvPicPr>
        <p:blipFill>
          <a:blip r:embed="rId3" cstate="print"/>
          <a:stretch/>
        </p:blipFill>
        <p:spPr>
          <a:xfrm>
            <a:off x="0" y="3108240"/>
            <a:ext cx="1917720" cy="1527120"/>
          </a:xfrm>
          <a:prstGeom prst="rect">
            <a:avLst/>
          </a:prstGeom>
          <a:ln>
            <a:noFill/>
          </a:ln>
        </p:spPr>
      </p:pic>
      <p:sp>
        <p:nvSpPr>
          <p:cNvPr id="220" name="CustomShape 5"/>
          <p:cNvSpPr/>
          <p:nvPr/>
        </p:nvSpPr>
        <p:spPr>
          <a:xfrm>
            <a:off x="2577496" y="1964045"/>
            <a:ext cx="6487920" cy="4170896"/>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lstStyle/>
          <a:p>
            <a:pPr marL="285840" indent="-276120">
              <a:lnSpc>
                <a:spcPct val="100000"/>
              </a:lnSpc>
            </a:pPr>
            <a:r>
              <a:rPr lang="en-US" sz="2400" b="0" strike="noStrike" spc="-1" dirty="0" smtClean="0">
                <a:solidFill>
                  <a:srgbClr val="000000"/>
                </a:solidFill>
                <a:uFill>
                  <a:solidFill>
                    <a:srgbClr val="FFFFFF"/>
                  </a:solidFill>
                </a:uFill>
                <a:latin typeface="Times New Roman" pitchFamily="18" charset="0"/>
                <a:cs typeface="Times New Roman" pitchFamily="18" charset="0"/>
              </a:rPr>
              <a:t>ECAL channels Numbers for:</a:t>
            </a:r>
          </a:p>
          <a:p>
            <a:pPr marL="285840" indent="-276120">
              <a:lnSpc>
                <a:spcPct val="100000"/>
              </a:lnSpc>
              <a:buFont typeface="Arial" pitchFamily="34" charset="0"/>
              <a:buChar char="•"/>
            </a:pPr>
            <a:r>
              <a:rPr lang="en-US" sz="2400" spc="-1" dirty="0">
                <a:solidFill>
                  <a:srgbClr val="000000"/>
                </a:solidFill>
                <a:uFill>
                  <a:solidFill>
                    <a:srgbClr val="FFFFFF"/>
                  </a:solidFill>
                </a:uFill>
                <a:latin typeface="Times New Roman" pitchFamily="18" charset="0"/>
                <a:cs typeface="Times New Roman" pitchFamily="18" charset="0"/>
              </a:rPr>
              <a:t>Barrel       = 16,896 </a:t>
            </a:r>
            <a:r>
              <a:rPr lang="en-US" sz="2400" spc="-1" dirty="0" err="1">
                <a:solidFill>
                  <a:srgbClr val="000000"/>
                </a:solidFill>
                <a:uFill>
                  <a:solidFill>
                    <a:srgbClr val="FFFFFF"/>
                  </a:solidFill>
                </a:uFill>
                <a:latin typeface="Times New Roman" pitchFamily="18" charset="0"/>
                <a:cs typeface="Times New Roman" pitchFamily="18" charset="0"/>
              </a:rPr>
              <a:t>ch</a:t>
            </a:r>
            <a:endParaRPr lang="en-US" sz="2400" b="0" strike="noStrike" spc="-1" dirty="0" smtClean="0">
              <a:solidFill>
                <a:srgbClr val="000000"/>
              </a:solidFill>
              <a:uFill>
                <a:solidFill>
                  <a:srgbClr val="FFFFFF"/>
                </a:solidFill>
              </a:uFill>
              <a:latin typeface="Times New Roman" pitchFamily="18" charset="0"/>
              <a:cs typeface="Times New Roman" pitchFamily="18" charset="0"/>
            </a:endParaRPr>
          </a:p>
          <a:p>
            <a:pPr marL="285840" indent="-276120">
              <a:lnSpc>
                <a:spcPct val="100000"/>
              </a:lnSpc>
              <a:buFont typeface="Arial" pitchFamily="34" charset="0"/>
              <a:buChar char="•"/>
            </a:pPr>
            <a:r>
              <a:rPr lang="en-US" sz="2400" spc="-1" dirty="0">
                <a:solidFill>
                  <a:srgbClr val="000000"/>
                </a:solidFill>
                <a:uFill>
                  <a:solidFill>
                    <a:srgbClr val="FFFFFF"/>
                  </a:solidFill>
                </a:uFill>
                <a:latin typeface="Times New Roman" pitchFamily="18" charset="0"/>
                <a:cs typeface="Times New Roman" pitchFamily="18" charset="0"/>
              </a:rPr>
              <a:t>2 </a:t>
            </a:r>
            <a:r>
              <a:rPr lang="en-US" sz="2400" spc="-1" dirty="0" err="1">
                <a:solidFill>
                  <a:srgbClr val="000000"/>
                </a:solidFill>
                <a:uFill>
                  <a:solidFill>
                    <a:srgbClr val="FFFFFF"/>
                  </a:solidFill>
                </a:uFill>
                <a:latin typeface="Times New Roman" pitchFamily="18" charset="0"/>
                <a:cs typeface="Times New Roman" pitchFamily="18" charset="0"/>
              </a:rPr>
              <a:t>EndCup</a:t>
            </a:r>
            <a:r>
              <a:rPr lang="en-US" sz="2400" spc="-1" dirty="0">
                <a:solidFill>
                  <a:srgbClr val="000000"/>
                </a:solidFill>
                <a:uFill>
                  <a:solidFill>
                    <a:srgbClr val="FFFFFF"/>
                  </a:solidFill>
                </a:uFill>
                <a:latin typeface="Times New Roman" pitchFamily="18" charset="0"/>
                <a:cs typeface="Times New Roman" pitchFamily="18" charset="0"/>
              </a:rPr>
              <a:t> =  5,760 </a:t>
            </a:r>
            <a:r>
              <a:rPr lang="en-US" sz="2400" spc="-1" dirty="0" err="1">
                <a:solidFill>
                  <a:srgbClr val="000000"/>
                </a:solidFill>
                <a:uFill>
                  <a:solidFill>
                    <a:srgbClr val="FFFFFF"/>
                  </a:solidFill>
                </a:uFill>
                <a:latin typeface="Times New Roman" pitchFamily="18" charset="0"/>
                <a:cs typeface="Times New Roman" pitchFamily="18" charset="0"/>
              </a:rPr>
              <a:t>ch</a:t>
            </a:r>
            <a:endParaRPr lang="en-US" sz="2400" b="0" strike="noStrike" spc="-1" dirty="0" smtClean="0">
              <a:solidFill>
                <a:srgbClr val="000000"/>
              </a:solidFill>
              <a:uFill>
                <a:solidFill>
                  <a:srgbClr val="FFFFFF"/>
                </a:solidFill>
              </a:uFill>
              <a:latin typeface="Times New Roman" pitchFamily="18" charset="0"/>
              <a:cs typeface="Times New Roman" pitchFamily="18" charset="0"/>
            </a:endParaRPr>
          </a:p>
          <a:p>
            <a:pPr marL="285840" indent="-276120">
              <a:lnSpc>
                <a:spcPct val="100000"/>
              </a:lnSpc>
              <a:buFont typeface="Arial" pitchFamily="34" charset="0"/>
              <a:buChar char="•"/>
            </a:pPr>
            <a:r>
              <a:rPr lang="en-US" sz="2400" b="1" spc="-1" dirty="0">
                <a:solidFill>
                  <a:srgbClr val="FF0000"/>
                </a:solidFill>
                <a:uFill>
                  <a:solidFill>
                    <a:srgbClr val="FFFFFF"/>
                  </a:solidFill>
                </a:uFill>
                <a:latin typeface="Times New Roman" pitchFamily="18" charset="0"/>
                <a:cs typeface="Times New Roman" pitchFamily="18" charset="0"/>
              </a:rPr>
              <a:t>Totally      = 22,656 </a:t>
            </a:r>
            <a:r>
              <a:rPr lang="en-US" sz="2400" b="1" spc="-1" dirty="0" err="1" smtClean="0">
                <a:solidFill>
                  <a:srgbClr val="FF0000"/>
                </a:solidFill>
                <a:uFill>
                  <a:solidFill>
                    <a:srgbClr val="FFFFFF"/>
                  </a:solidFill>
                </a:uFill>
                <a:latin typeface="Times New Roman" pitchFamily="18" charset="0"/>
                <a:cs typeface="Times New Roman" pitchFamily="18" charset="0"/>
              </a:rPr>
              <a:t>ch</a:t>
            </a:r>
            <a:endParaRPr lang="en-US" sz="2400" b="1" spc="-1" dirty="0" smtClean="0">
              <a:solidFill>
                <a:srgbClr val="FF0000"/>
              </a:solidFill>
              <a:uFill>
                <a:solidFill>
                  <a:srgbClr val="FFFFFF"/>
                </a:solidFill>
              </a:uFill>
              <a:latin typeface="Times New Roman" pitchFamily="18" charset="0"/>
              <a:cs typeface="Times New Roman" pitchFamily="18" charset="0"/>
            </a:endParaRPr>
          </a:p>
          <a:p>
            <a:pPr marL="285840" indent="-276120">
              <a:lnSpc>
                <a:spcPct val="100000"/>
              </a:lnSpc>
              <a:buFont typeface="Arial" pitchFamily="34" charset="0"/>
              <a:buChar char="•"/>
            </a:pPr>
            <a:endParaRPr lang="en-US" sz="2400" b="1" strike="noStrike" spc="-1" dirty="0" smtClean="0">
              <a:solidFill>
                <a:srgbClr val="FF0000"/>
              </a:solidFill>
              <a:uFill>
                <a:solidFill>
                  <a:srgbClr val="FFFFFF"/>
                </a:solidFill>
              </a:uFill>
              <a:latin typeface="Times New Roman" pitchFamily="18" charset="0"/>
              <a:cs typeface="Times New Roman" pitchFamily="18" charset="0"/>
            </a:endParaRPr>
          </a:p>
          <a:p>
            <a:pPr marL="285840" indent="-276120">
              <a:lnSpc>
                <a:spcPct val="100000"/>
              </a:lnSpc>
            </a:pPr>
            <a:r>
              <a:rPr lang="en-US" sz="2400" b="0" strike="noStrike" spc="-1" dirty="0" smtClean="0">
                <a:solidFill>
                  <a:srgbClr val="000000"/>
                </a:solidFill>
                <a:uFill>
                  <a:solidFill>
                    <a:srgbClr val="FFFFFF"/>
                  </a:solidFill>
                </a:uFill>
                <a:latin typeface="Times New Roman" pitchFamily="18" charset="0"/>
                <a:cs typeface="Times New Roman" pitchFamily="18" charset="0"/>
              </a:rPr>
              <a:t>For this channels Numbers should be supplied of</a:t>
            </a:r>
            <a:r>
              <a:rPr lang="en-US" sz="2400" spc="-1" dirty="0" smtClean="0">
                <a:solidFill>
                  <a:srgbClr val="000000"/>
                </a:solidFill>
                <a:uFill>
                  <a:solidFill>
                    <a:srgbClr val="FFFFFF"/>
                  </a:solidFill>
                </a:uFill>
                <a:latin typeface="Times New Roman" pitchFamily="18" charset="0"/>
                <a:cs typeface="Times New Roman" pitchFamily="18" charset="0"/>
              </a:rPr>
              <a:t>: </a:t>
            </a:r>
            <a:endParaRPr lang="en-US" sz="2400" b="0" strike="noStrike" spc="-1" dirty="0">
              <a:solidFill>
                <a:srgbClr val="000000"/>
              </a:solidFill>
              <a:uFill>
                <a:solidFill>
                  <a:srgbClr val="FFFFFF"/>
                </a:solidFill>
              </a:uFill>
              <a:latin typeface="Times New Roman" pitchFamily="18" charset="0"/>
              <a:cs typeface="Times New Roman" pitchFamily="18" charset="0"/>
            </a:endParaRPr>
          </a:p>
          <a:p>
            <a:pPr marL="352620" indent="-342900">
              <a:lnSpc>
                <a:spcPct val="100000"/>
              </a:lnSpc>
              <a:buFont typeface="+mj-lt"/>
              <a:buAutoNum type="arabicPeriod"/>
            </a:pPr>
            <a:r>
              <a:rPr lang="en-US" sz="2400" b="0" strike="noStrike" spc="-1" dirty="0" err="1" smtClean="0">
                <a:solidFill>
                  <a:srgbClr val="000000"/>
                </a:solidFill>
                <a:uFill>
                  <a:solidFill>
                    <a:srgbClr val="FFFFFF"/>
                  </a:solidFill>
                </a:uFill>
                <a:latin typeface="Times New Roman" pitchFamily="18" charset="0"/>
                <a:ea typeface="DejaVu Sans"/>
                <a:cs typeface="Times New Roman" pitchFamily="18" charset="0"/>
              </a:rPr>
              <a:t>SiPm</a:t>
            </a:r>
            <a:r>
              <a:rPr lang="en-US" sz="2400" b="0" strike="noStrike" spc="-1" dirty="0" smtClean="0">
                <a:solidFill>
                  <a:srgbClr val="000000"/>
                </a:solidFill>
                <a:uFill>
                  <a:solidFill>
                    <a:srgbClr val="FFFFFF"/>
                  </a:solidFill>
                </a:uFill>
                <a:latin typeface="Times New Roman" pitchFamily="18" charset="0"/>
                <a:ea typeface="DejaVu Sans"/>
                <a:cs typeface="Times New Roman" pitchFamily="18" charset="0"/>
              </a:rPr>
              <a:t> board   </a:t>
            </a:r>
            <a:r>
              <a:rPr lang="en-US" sz="2400" b="0" strike="noStrike" spc="-1" dirty="0">
                <a:solidFill>
                  <a:srgbClr val="000000"/>
                </a:solidFill>
                <a:uFill>
                  <a:solidFill>
                    <a:srgbClr val="FFFFFF"/>
                  </a:solidFill>
                </a:uFill>
                <a:latin typeface="Times New Roman" pitchFamily="18" charset="0"/>
                <a:ea typeface="DejaVu Sans"/>
                <a:cs typeface="Times New Roman" pitchFamily="18" charset="0"/>
              </a:rPr>
              <a:t>	</a:t>
            </a:r>
            <a:r>
              <a:rPr lang="en-US" sz="2400" spc="-1" dirty="0">
                <a:solidFill>
                  <a:srgbClr val="000000"/>
                </a:solidFill>
                <a:uFill>
                  <a:solidFill>
                    <a:srgbClr val="FFFFFF"/>
                  </a:solidFill>
                </a:uFill>
                <a:latin typeface="Times New Roman" pitchFamily="18" charset="0"/>
                <a:ea typeface="DejaVu Sans"/>
                <a:cs typeface="Times New Roman" pitchFamily="18" charset="0"/>
              </a:rPr>
              <a:t> </a:t>
            </a:r>
            <a:r>
              <a:rPr lang="en-US" sz="2400" spc="-1" dirty="0" smtClean="0">
                <a:solidFill>
                  <a:srgbClr val="000000"/>
                </a:solidFill>
                <a:uFill>
                  <a:solidFill>
                    <a:srgbClr val="FFFFFF"/>
                  </a:solidFill>
                </a:uFill>
                <a:latin typeface="Times New Roman" pitchFamily="18" charset="0"/>
                <a:ea typeface="DejaVu Sans"/>
                <a:cs typeface="Times New Roman" pitchFamily="18" charset="0"/>
              </a:rPr>
              <a:t>        </a:t>
            </a:r>
            <a:r>
              <a:rPr lang="en-US" sz="2400" b="0" strike="noStrike" spc="-1" dirty="0" smtClean="0">
                <a:solidFill>
                  <a:srgbClr val="000000"/>
                </a:solidFill>
                <a:uFill>
                  <a:solidFill>
                    <a:srgbClr val="FFFFFF"/>
                  </a:solidFill>
                </a:uFill>
                <a:latin typeface="Times New Roman" pitchFamily="18" charset="0"/>
                <a:ea typeface="DejaVu Sans"/>
                <a:cs typeface="Times New Roman" pitchFamily="18" charset="0"/>
              </a:rPr>
              <a:t>  		 – </a:t>
            </a:r>
            <a:r>
              <a:rPr lang="en-US" sz="2400" b="0" strike="noStrike" spc="-1" dirty="0">
                <a:solidFill>
                  <a:srgbClr val="000000"/>
                </a:solidFill>
                <a:uFill>
                  <a:solidFill>
                    <a:srgbClr val="FFFFFF"/>
                  </a:solidFill>
                </a:uFill>
                <a:latin typeface="Times New Roman" pitchFamily="18" charset="0"/>
                <a:ea typeface="DejaVu Sans"/>
                <a:cs typeface="Times New Roman" pitchFamily="18" charset="0"/>
              </a:rPr>
              <a:t>1416 </a:t>
            </a:r>
            <a:r>
              <a:rPr lang="en-US" sz="2400" b="0" strike="noStrike" spc="-1" dirty="0" smtClean="0">
                <a:solidFill>
                  <a:srgbClr val="000000"/>
                </a:solidFill>
                <a:uFill>
                  <a:solidFill>
                    <a:srgbClr val="FFFFFF"/>
                  </a:solidFill>
                </a:uFill>
                <a:latin typeface="Times New Roman" pitchFamily="18" charset="0"/>
                <a:ea typeface="DejaVu Sans"/>
                <a:cs typeface="Times New Roman" pitchFamily="18" charset="0"/>
              </a:rPr>
              <a:t>pc. </a:t>
            </a:r>
            <a:endParaRPr lang="en-US" sz="2400" b="0" strike="noStrike" spc="-1" dirty="0">
              <a:solidFill>
                <a:srgbClr val="000000"/>
              </a:solidFill>
              <a:uFill>
                <a:solidFill>
                  <a:srgbClr val="FFFFFF"/>
                </a:solidFill>
              </a:uFill>
              <a:latin typeface="Times New Roman" pitchFamily="18" charset="0"/>
              <a:cs typeface="Times New Roman" pitchFamily="18" charset="0"/>
            </a:endParaRPr>
          </a:p>
          <a:p>
            <a:pPr marL="352620" indent="-342900">
              <a:lnSpc>
                <a:spcPct val="100000"/>
              </a:lnSpc>
              <a:buFont typeface="+mj-lt"/>
              <a:buAutoNum type="arabicPeriod"/>
            </a:pPr>
            <a:r>
              <a:rPr lang="en-US" sz="2400" b="0" strike="noStrike" spc="-1" dirty="0">
                <a:solidFill>
                  <a:srgbClr val="000000"/>
                </a:solidFill>
                <a:uFill>
                  <a:solidFill>
                    <a:srgbClr val="FFFFFF"/>
                  </a:solidFill>
                </a:uFill>
                <a:latin typeface="Times New Roman" pitchFamily="18" charset="0"/>
                <a:ea typeface="DejaVu Sans"/>
                <a:cs typeface="Times New Roman" pitchFamily="18" charset="0"/>
              </a:rPr>
              <a:t>16 </a:t>
            </a:r>
            <a:r>
              <a:rPr lang="en-US" sz="2400" b="0" strike="noStrike" spc="-1" dirty="0" err="1">
                <a:solidFill>
                  <a:srgbClr val="000000"/>
                </a:solidFill>
                <a:uFill>
                  <a:solidFill>
                    <a:srgbClr val="FFFFFF"/>
                  </a:solidFill>
                </a:uFill>
                <a:latin typeface="Times New Roman" pitchFamily="18" charset="0"/>
                <a:ea typeface="DejaVu Sans"/>
                <a:cs typeface="Times New Roman" pitchFamily="18" charset="0"/>
              </a:rPr>
              <a:t>ch</a:t>
            </a:r>
            <a:r>
              <a:rPr lang="en-US" sz="2400" b="0" strike="noStrike" spc="-1" dirty="0">
                <a:solidFill>
                  <a:srgbClr val="000000"/>
                </a:solidFill>
                <a:uFill>
                  <a:solidFill>
                    <a:srgbClr val="FFFFFF"/>
                  </a:solidFill>
                </a:uFill>
                <a:latin typeface="Times New Roman" pitchFamily="18" charset="0"/>
                <a:ea typeface="DejaVu Sans"/>
                <a:cs typeface="Times New Roman" pitchFamily="18" charset="0"/>
              </a:rPr>
              <a:t>  Amplifier  Card 	</a:t>
            </a:r>
            <a:r>
              <a:rPr lang="en-US" sz="2400" b="0" strike="noStrike" spc="-1" dirty="0" smtClean="0">
                <a:solidFill>
                  <a:srgbClr val="000000"/>
                </a:solidFill>
                <a:uFill>
                  <a:solidFill>
                    <a:srgbClr val="FFFFFF"/>
                  </a:solidFill>
                </a:uFill>
                <a:latin typeface="Times New Roman" pitchFamily="18" charset="0"/>
                <a:ea typeface="DejaVu Sans"/>
                <a:cs typeface="Times New Roman" pitchFamily="18" charset="0"/>
              </a:rPr>
              <a:t>   </a:t>
            </a:r>
            <a:r>
              <a:rPr lang="en-US" sz="2400" spc="-1" dirty="0">
                <a:solidFill>
                  <a:srgbClr val="000000"/>
                </a:solidFill>
                <a:uFill>
                  <a:solidFill>
                    <a:srgbClr val="FFFFFF"/>
                  </a:solidFill>
                </a:uFill>
                <a:latin typeface="Times New Roman" pitchFamily="18" charset="0"/>
                <a:ea typeface="DejaVu Sans"/>
                <a:cs typeface="Times New Roman" pitchFamily="18" charset="0"/>
              </a:rPr>
              <a:t> </a:t>
            </a:r>
            <a:r>
              <a:rPr lang="en-US" sz="2400" spc="-1" dirty="0" smtClean="0">
                <a:solidFill>
                  <a:srgbClr val="000000"/>
                </a:solidFill>
                <a:uFill>
                  <a:solidFill>
                    <a:srgbClr val="FFFFFF"/>
                  </a:solidFill>
                </a:uFill>
                <a:latin typeface="Times New Roman" pitchFamily="18" charset="0"/>
                <a:ea typeface="DejaVu Sans"/>
                <a:cs typeface="Times New Roman" pitchFamily="18" charset="0"/>
              </a:rPr>
              <a:t>       </a:t>
            </a:r>
            <a:r>
              <a:rPr lang="en-US" sz="2400" b="0" strike="noStrike" spc="-1" dirty="0" smtClean="0">
                <a:solidFill>
                  <a:srgbClr val="000000"/>
                </a:solidFill>
                <a:uFill>
                  <a:solidFill>
                    <a:srgbClr val="FFFFFF"/>
                  </a:solidFill>
                </a:uFill>
                <a:latin typeface="Times New Roman" pitchFamily="18" charset="0"/>
                <a:ea typeface="DejaVu Sans"/>
                <a:cs typeface="Times New Roman" pitchFamily="18" charset="0"/>
              </a:rPr>
              <a:t> – </a:t>
            </a:r>
            <a:r>
              <a:rPr lang="en-US" sz="2400" b="0" strike="noStrike" spc="-1" dirty="0">
                <a:solidFill>
                  <a:srgbClr val="000000"/>
                </a:solidFill>
                <a:uFill>
                  <a:solidFill>
                    <a:srgbClr val="FFFFFF"/>
                  </a:solidFill>
                </a:uFill>
                <a:latin typeface="Times New Roman" pitchFamily="18" charset="0"/>
                <a:ea typeface="DejaVu Sans"/>
                <a:cs typeface="Times New Roman" pitchFamily="18" charset="0"/>
              </a:rPr>
              <a:t>1416 </a:t>
            </a:r>
            <a:r>
              <a:rPr lang="en-US" sz="2400" b="0" strike="noStrike" spc="-1" dirty="0" smtClean="0">
                <a:solidFill>
                  <a:srgbClr val="000000"/>
                </a:solidFill>
                <a:uFill>
                  <a:solidFill>
                    <a:srgbClr val="FFFFFF"/>
                  </a:solidFill>
                </a:uFill>
                <a:latin typeface="Times New Roman" pitchFamily="18" charset="0"/>
                <a:ea typeface="DejaVu Sans"/>
                <a:cs typeface="Times New Roman" pitchFamily="18" charset="0"/>
              </a:rPr>
              <a:t>pc.</a:t>
            </a:r>
            <a:endParaRPr lang="en-US" sz="2400" b="0" strike="noStrike" spc="-1" dirty="0">
              <a:solidFill>
                <a:srgbClr val="000000"/>
              </a:solidFill>
              <a:uFill>
                <a:solidFill>
                  <a:srgbClr val="FFFFFF"/>
                </a:solidFill>
              </a:uFill>
              <a:latin typeface="Times New Roman" pitchFamily="18" charset="0"/>
              <a:cs typeface="Times New Roman" pitchFamily="18" charset="0"/>
            </a:endParaRPr>
          </a:p>
          <a:p>
            <a:pPr marL="352620" indent="-342900">
              <a:lnSpc>
                <a:spcPct val="100000"/>
              </a:lnSpc>
              <a:buFont typeface="+mj-lt"/>
              <a:buAutoNum type="arabicPeriod"/>
            </a:pPr>
            <a:r>
              <a:rPr lang="en-US" sz="2400" b="0" strike="noStrike" spc="-1" dirty="0">
                <a:solidFill>
                  <a:srgbClr val="000000"/>
                </a:solidFill>
                <a:uFill>
                  <a:solidFill>
                    <a:srgbClr val="FFFFFF"/>
                  </a:solidFill>
                </a:uFill>
                <a:latin typeface="Times New Roman" pitchFamily="18" charset="0"/>
                <a:ea typeface="DejaVu Sans"/>
                <a:cs typeface="Times New Roman" pitchFamily="18" charset="0"/>
              </a:rPr>
              <a:t>Power unit for Amp. Cards	 </a:t>
            </a:r>
            <a:r>
              <a:rPr lang="en-US" sz="2400" b="0" strike="noStrike" spc="-1" dirty="0" smtClean="0">
                <a:solidFill>
                  <a:srgbClr val="000000"/>
                </a:solidFill>
                <a:uFill>
                  <a:solidFill>
                    <a:srgbClr val="FFFFFF"/>
                  </a:solidFill>
                </a:uFill>
                <a:latin typeface="Times New Roman" pitchFamily="18" charset="0"/>
                <a:ea typeface="DejaVu Sans"/>
                <a:cs typeface="Times New Roman" pitchFamily="18" charset="0"/>
              </a:rPr>
              <a:t>           – </a:t>
            </a:r>
            <a:r>
              <a:rPr lang="en-US" sz="2400" b="0" strike="noStrike" spc="-1" dirty="0">
                <a:solidFill>
                  <a:srgbClr val="000000"/>
                </a:solidFill>
                <a:uFill>
                  <a:solidFill>
                    <a:srgbClr val="FFFFFF"/>
                  </a:solidFill>
                </a:uFill>
                <a:latin typeface="Times New Roman" pitchFamily="18" charset="0"/>
                <a:ea typeface="DejaVu Sans"/>
                <a:cs typeface="Times New Roman" pitchFamily="18" charset="0"/>
              </a:rPr>
              <a:t>32 </a:t>
            </a:r>
            <a:r>
              <a:rPr lang="en-US" sz="2400" b="0" strike="noStrike" spc="-1" dirty="0" smtClean="0">
                <a:solidFill>
                  <a:srgbClr val="000000"/>
                </a:solidFill>
                <a:uFill>
                  <a:solidFill>
                    <a:srgbClr val="FFFFFF"/>
                  </a:solidFill>
                </a:uFill>
                <a:latin typeface="Times New Roman" pitchFamily="18" charset="0"/>
                <a:ea typeface="DejaVu Sans"/>
                <a:cs typeface="Times New Roman" pitchFamily="18" charset="0"/>
              </a:rPr>
              <a:t>pc.</a:t>
            </a:r>
            <a:endParaRPr lang="en-US" sz="2400" b="0" strike="noStrike" spc="-1" dirty="0">
              <a:solidFill>
                <a:srgbClr val="000000"/>
              </a:solidFill>
              <a:uFill>
                <a:solidFill>
                  <a:srgbClr val="FFFFFF"/>
                </a:solidFill>
              </a:uFill>
              <a:latin typeface="Times New Roman" pitchFamily="18" charset="0"/>
              <a:cs typeface="Times New Roman" pitchFamily="18" charset="0"/>
            </a:endParaRPr>
          </a:p>
          <a:p>
            <a:pPr marL="352620" indent="-342900">
              <a:lnSpc>
                <a:spcPct val="100000"/>
              </a:lnSpc>
              <a:buFont typeface="+mj-lt"/>
              <a:buAutoNum type="arabicPeriod"/>
            </a:pPr>
            <a:r>
              <a:rPr lang="en-US" sz="2400" b="0" strike="noStrike" spc="-1" dirty="0">
                <a:solidFill>
                  <a:srgbClr val="000000"/>
                </a:solidFill>
                <a:uFill>
                  <a:solidFill>
                    <a:srgbClr val="FFFFFF"/>
                  </a:solidFill>
                </a:uFill>
                <a:latin typeface="Times New Roman" pitchFamily="18" charset="0"/>
                <a:ea typeface="DejaVu Sans"/>
                <a:cs typeface="Times New Roman" pitchFamily="18" charset="0"/>
              </a:rPr>
              <a:t>ADCE-64 – Digitizer – </a:t>
            </a:r>
            <a:r>
              <a:rPr lang="en-US" sz="2400" spc="-1" dirty="0">
                <a:solidFill>
                  <a:srgbClr val="000000"/>
                </a:solidFill>
                <a:uFill>
                  <a:solidFill>
                    <a:srgbClr val="FFFFFF"/>
                  </a:solidFill>
                </a:uFill>
                <a:latin typeface="Times New Roman" pitchFamily="18" charset="0"/>
                <a:cs typeface="Times New Roman" pitchFamily="18" charset="0"/>
              </a:rPr>
              <a:t>264+90 </a:t>
            </a:r>
            <a:r>
              <a:rPr lang="en-US" sz="2400" spc="-1" dirty="0" smtClean="0">
                <a:solidFill>
                  <a:srgbClr val="000000"/>
                </a:solidFill>
                <a:uFill>
                  <a:solidFill>
                    <a:srgbClr val="FFFFFF"/>
                  </a:solidFill>
                </a:uFill>
                <a:latin typeface="Times New Roman" pitchFamily="18" charset="0"/>
                <a:cs typeface="Times New Roman" pitchFamily="18" charset="0"/>
              </a:rPr>
              <a:t>    – </a:t>
            </a:r>
            <a:r>
              <a:rPr lang="en-US" sz="2400" spc="-1" dirty="0">
                <a:solidFill>
                  <a:srgbClr val="000000"/>
                </a:solidFill>
                <a:uFill>
                  <a:solidFill>
                    <a:srgbClr val="FFFFFF"/>
                  </a:solidFill>
                </a:uFill>
                <a:latin typeface="Times New Roman" pitchFamily="18" charset="0"/>
                <a:cs typeface="Times New Roman" pitchFamily="18" charset="0"/>
              </a:rPr>
              <a:t>354 </a:t>
            </a:r>
            <a:r>
              <a:rPr lang="en-US" sz="2400" b="0" strike="noStrike" spc="-1" dirty="0" smtClean="0">
                <a:solidFill>
                  <a:srgbClr val="000000"/>
                </a:solidFill>
                <a:uFill>
                  <a:solidFill>
                    <a:srgbClr val="FFFFFF"/>
                  </a:solidFill>
                </a:uFill>
                <a:latin typeface="Times New Roman" pitchFamily="18" charset="0"/>
                <a:ea typeface="DejaVu Sans"/>
                <a:cs typeface="Times New Roman" pitchFamily="18" charset="0"/>
              </a:rPr>
              <a:t>pc.                         </a:t>
            </a:r>
            <a:r>
              <a:rPr lang="en-US" sz="2400" b="0" strike="noStrike" spc="-1" dirty="0">
                <a:solidFill>
                  <a:srgbClr val="000000"/>
                </a:solidFill>
                <a:uFill>
                  <a:solidFill>
                    <a:srgbClr val="FFFFFF"/>
                  </a:solidFill>
                </a:uFill>
                <a:latin typeface="Times New Roman" pitchFamily="18" charset="0"/>
                <a:ea typeface="DejaVu Sans"/>
                <a:cs typeface="Times New Roman" pitchFamily="18" charset="0"/>
              </a:rPr>
              <a:t>for Barrel +2 </a:t>
            </a:r>
            <a:r>
              <a:rPr lang="en-US" sz="2400" b="0" strike="noStrike" spc="-1" dirty="0" err="1">
                <a:solidFill>
                  <a:srgbClr val="000000"/>
                </a:solidFill>
                <a:uFill>
                  <a:solidFill>
                    <a:srgbClr val="FFFFFF"/>
                  </a:solidFill>
                </a:uFill>
                <a:latin typeface="Times New Roman" pitchFamily="18" charset="0"/>
                <a:ea typeface="DejaVu Sans"/>
                <a:cs typeface="Times New Roman" pitchFamily="18" charset="0"/>
              </a:rPr>
              <a:t>EndCups</a:t>
            </a:r>
            <a:endParaRPr lang="en-US" sz="2400" b="0" strike="noStrike" spc="-1" dirty="0">
              <a:solidFill>
                <a:srgbClr val="000000"/>
              </a:solidFill>
              <a:uFill>
                <a:solidFill>
                  <a:srgbClr val="FFFFFF"/>
                </a:solidFill>
              </a:uFill>
              <a:latin typeface="Times New Roman" pitchFamily="18" charset="0"/>
              <a:cs typeface="Times New Roman" pitchFamily="18" charset="0"/>
            </a:endParaRPr>
          </a:p>
          <a:p>
            <a:pPr marL="285840" indent="-276120">
              <a:lnSpc>
                <a:spcPct val="100000"/>
              </a:lnSpc>
            </a:pPr>
            <a:endParaRPr lang="en-US" sz="2400" b="0" strike="noStrike" spc="-1" dirty="0">
              <a:solidFill>
                <a:srgbClr val="000000"/>
              </a:solidFill>
              <a:uFill>
                <a:solidFill>
                  <a:srgbClr val="FFFFFF"/>
                </a:solidFill>
              </a:uFill>
              <a:latin typeface="Times New Roman" pitchFamily="18" charset="0"/>
              <a:cs typeface="Times New Roman" pitchFamily="18" charset="0"/>
            </a:endParaRPr>
          </a:p>
          <a:p>
            <a:pPr marL="285840" indent="-276120">
              <a:lnSpc>
                <a:spcPct val="100000"/>
              </a:lnSpc>
            </a:pPr>
            <a:endParaRPr lang="en-US" sz="2400" b="0" strike="noStrike" spc="-1" dirty="0">
              <a:solidFill>
                <a:srgbClr val="000000"/>
              </a:solidFill>
              <a:uFill>
                <a:solidFill>
                  <a:srgbClr val="FFFFFF"/>
                </a:solidFill>
              </a:uFill>
              <a:latin typeface="Times New Roman" pitchFamily="18" charset="0"/>
              <a:cs typeface="Times New Roman" pitchFamily="18" charset="0"/>
            </a:endParaRPr>
          </a:p>
          <a:p>
            <a:pPr marL="285840" indent="-276120">
              <a:lnSpc>
                <a:spcPct val="100000"/>
              </a:lnSpc>
            </a:pPr>
            <a:endParaRPr lang="en-US" sz="2400" b="0" strike="noStrike" spc="-1" dirty="0">
              <a:solidFill>
                <a:srgbClr val="000000"/>
              </a:solidFill>
              <a:uFill>
                <a:solidFill>
                  <a:srgbClr val="FFFFFF"/>
                </a:solidFill>
              </a:uFill>
              <a:latin typeface="Times New Roman" pitchFamily="18" charset="0"/>
              <a:cs typeface="Times New Roman" pitchFamily="18" charset="0"/>
            </a:endParaRPr>
          </a:p>
        </p:txBody>
      </p:sp>
      <p:pic>
        <p:nvPicPr>
          <p:cNvPr id="221" name="Picture 7"/>
          <p:cNvPicPr/>
          <p:nvPr/>
        </p:nvPicPr>
        <p:blipFill>
          <a:blip r:embed="rId4" cstate="print"/>
          <a:stretch/>
        </p:blipFill>
        <p:spPr>
          <a:xfrm>
            <a:off x="82440" y="4597560"/>
            <a:ext cx="1925640" cy="1617480"/>
          </a:xfrm>
          <a:prstGeom prst="rect">
            <a:avLst/>
          </a:prstGeom>
          <a:ln>
            <a:noFill/>
          </a:ln>
        </p:spPr>
      </p:pic>
      <p:pic>
        <p:nvPicPr>
          <p:cNvPr id="222" name="Picture 8"/>
          <p:cNvPicPr/>
          <p:nvPr/>
        </p:nvPicPr>
        <p:blipFill>
          <a:blip r:embed="rId5" cstate="print"/>
          <a:stretch/>
        </p:blipFill>
        <p:spPr>
          <a:xfrm>
            <a:off x="-4680" y="19080"/>
            <a:ext cx="1922400" cy="1441440"/>
          </a:xfrm>
          <a:prstGeom prst="rect">
            <a:avLst/>
          </a:prstGeom>
          <a:ln>
            <a:noFill/>
          </a:ln>
        </p:spPr>
      </p:pic>
      <p:pic>
        <p:nvPicPr>
          <p:cNvPr id="223" name="Picture 9"/>
          <p:cNvPicPr/>
          <p:nvPr/>
        </p:nvPicPr>
        <p:blipFill>
          <a:blip r:embed="rId6" cstate="print"/>
          <a:stretch/>
        </p:blipFill>
        <p:spPr>
          <a:xfrm>
            <a:off x="0" y="1463760"/>
            <a:ext cx="1933560" cy="1643040"/>
          </a:xfrm>
          <a:prstGeom prst="rect">
            <a:avLst/>
          </a:prstGeom>
          <a:ln>
            <a:noFill/>
          </a:ln>
        </p:spPr>
      </p:pic>
      <p:sp>
        <p:nvSpPr>
          <p:cNvPr id="11"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23</a:t>
            </a:fld>
            <a:endParaRPr lang="en-US" sz="2000" b="1" strike="noStrike" spc="-1" dirty="0">
              <a:uFill>
                <a:solidFill>
                  <a:srgbClr val="FFFFFF"/>
                </a:solidFill>
              </a:uFill>
              <a:latin typeface="Arial"/>
            </a:endParaRPr>
          </a:p>
        </p:txBody>
      </p:sp>
      <p:sp>
        <p:nvSpPr>
          <p:cNvPr id="9" name="Нижний колонтитул 12"/>
          <p:cNvSpPr txBox="1">
            <a:spLocks/>
          </p:cNvSpPr>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Oleg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Gavrishchuk</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Дата 5"/>
          <p:cNvSpPr txBox="1">
            <a:spLocks/>
          </p:cNvSpPr>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F997BA-07FE-4296-8A32-21F1477DEE5F}" type="datetime1">
              <a:rPr kumimoji="0" lang="ru-RU"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04.10.2022</a:t>
            </a:fld>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3" name="Прямая со стрелкой 2"/>
          <p:cNvCxnSpPr/>
          <p:nvPr/>
        </p:nvCxnSpPr>
        <p:spPr>
          <a:xfrm flipH="1" flipV="1">
            <a:off x="1917720" y="2636912"/>
            <a:ext cx="659776" cy="199844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flipV="1">
            <a:off x="1718384" y="3649308"/>
            <a:ext cx="872416" cy="150788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flipV="1">
            <a:off x="2008080" y="5301208"/>
            <a:ext cx="606588" cy="33337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1748200" y="982828"/>
            <a:ext cx="866468" cy="342042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5"/>
          <p:cNvSpPr/>
          <p:nvPr/>
        </p:nvSpPr>
        <p:spPr>
          <a:xfrm>
            <a:off x="7452320" y="6237312"/>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24</a:t>
            </a:fld>
            <a:endParaRPr lang="en-US" sz="2000" b="1" strike="noStrike" spc="-1" dirty="0">
              <a:uFill>
                <a:solidFill>
                  <a:srgbClr val="FFFFFF"/>
                </a:solidFill>
              </a:uFill>
              <a:latin typeface="Arial"/>
            </a:endParaRPr>
          </a:p>
        </p:txBody>
      </p:sp>
      <p:sp>
        <p:nvSpPr>
          <p:cNvPr id="7" name="Дата 5"/>
          <p:cNvSpPr txBox="1">
            <a:spLocks/>
          </p:cNvSpPr>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F997BA-07FE-4296-8A32-21F1477DEE5F}" type="datetime1">
              <a:rPr kumimoji="0" lang="ru-RU"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04.10.2022</a:t>
            </a:fld>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Нижний колонтитул 12"/>
          <p:cNvSpPr txBox="1">
            <a:spLocks/>
          </p:cNvSpPr>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Oleg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Gavrishchuk</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6" name="Группа 5"/>
          <p:cNvGrpSpPr/>
          <p:nvPr/>
        </p:nvGrpSpPr>
        <p:grpSpPr>
          <a:xfrm>
            <a:off x="-12220" y="0"/>
            <a:ext cx="9144000" cy="2437805"/>
            <a:chOff x="-12220" y="0"/>
            <a:chExt cx="9144000" cy="2437805"/>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20" y="0"/>
              <a:ext cx="9144000" cy="2437805"/>
            </a:xfrm>
            <a:prstGeom prst="rect">
              <a:avLst/>
            </a:prstGeom>
          </p:spPr>
        </p:pic>
        <p:sp>
          <p:nvSpPr>
            <p:cNvPr id="2" name="TextBox 1"/>
            <p:cNvSpPr txBox="1"/>
            <p:nvPr/>
          </p:nvSpPr>
          <p:spPr>
            <a:xfrm>
              <a:off x="4236" y="1606808"/>
              <a:ext cx="4063996" cy="830997"/>
            </a:xfrm>
            <a:prstGeom prst="rect">
              <a:avLst/>
            </a:prstGeom>
            <a:solidFill>
              <a:schemeClr val="accent1"/>
            </a:solidFill>
            <a:ln>
              <a:solidFill>
                <a:schemeClr val="accent1"/>
              </a:solidFill>
            </a:ln>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hlinkClick r:id="rId4"/>
                </a:rPr>
                <a:t>SPD collaboration </a:t>
              </a:r>
              <a:r>
                <a:rPr lang="en-US" sz="2400" b="1" dirty="0" smtClean="0">
                  <a:latin typeface="Times New Roman" panose="02020603050405020304" pitchFamily="18" charset="0"/>
                  <a:cs typeface="Times New Roman" panose="02020603050405020304" pitchFamily="18" charset="0"/>
                  <a:hlinkClick r:id="rId4"/>
                </a:rPr>
                <a:t>meeting</a:t>
              </a:r>
              <a:r>
                <a:rPr lang="en-US" sz="2400" b="1" dirty="0" smtClean="0">
                  <a:latin typeface="Times New Roman" panose="02020603050405020304" pitchFamily="18" charset="0"/>
                  <a:cs typeface="Times New Roman" panose="02020603050405020304" pitchFamily="18" charset="0"/>
                </a:rPr>
                <a:t> </a:t>
              </a:r>
            </a:p>
            <a:p>
              <a:pPr algn="ctr"/>
              <a:r>
                <a:rPr lang="en-US" sz="2400" dirty="0" smtClean="0">
                  <a:latin typeface="Times New Roman" panose="02020603050405020304" pitchFamily="18" charset="0"/>
                  <a:cs typeface="Times New Roman" panose="02020603050405020304" pitchFamily="18" charset="0"/>
                </a:rPr>
                <a:t>3-6 </a:t>
              </a:r>
              <a:r>
                <a:rPr lang="en-US" sz="2400" dirty="0">
                  <a:latin typeface="Times New Roman" panose="02020603050405020304" pitchFamily="18" charset="0"/>
                  <a:cs typeface="Times New Roman" panose="02020603050405020304" pitchFamily="18" charset="0"/>
                </a:rPr>
                <a:t>October 2022 </a:t>
              </a:r>
              <a:endParaRPr lang="en-US" sz="2400" b="1" dirty="0">
                <a:latin typeface="Times New Roman" panose="02020603050405020304" pitchFamily="18" charset="0"/>
                <a:cs typeface="Times New Roman" panose="02020603050405020304" pitchFamily="18" charset="0"/>
              </a:endParaRPr>
            </a:p>
          </p:txBody>
        </p:sp>
      </p:grpSp>
      <p:sp>
        <p:nvSpPr>
          <p:cNvPr id="11" name="TextBox 10"/>
          <p:cNvSpPr txBox="1"/>
          <p:nvPr/>
        </p:nvSpPr>
        <p:spPr>
          <a:xfrm>
            <a:off x="936836" y="3645024"/>
            <a:ext cx="7211144" cy="1446550"/>
          </a:xfrm>
          <a:prstGeom prst="rect">
            <a:avLst/>
          </a:prstGeom>
          <a:noFill/>
          <a:ln>
            <a:solidFill>
              <a:schemeClr val="accent1"/>
            </a:solidFill>
          </a:ln>
        </p:spPr>
        <p:txBody>
          <a:bodyPr wrap="square" rtlCol="0">
            <a:spAutoFit/>
          </a:bodyPr>
          <a:lstStyle/>
          <a:p>
            <a:pPr algn="ctr"/>
            <a:r>
              <a:rPr lang="en-US" sz="4400" b="1" dirty="0" smtClean="0">
                <a:solidFill>
                  <a:srgbClr val="FF0000"/>
                </a:solidFill>
                <a:latin typeface="Timeas new roman"/>
                <a:cs typeface="Times New Roman" pitchFamily="18" charset="0"/>
              </a:rPr>
              <a:t>Thanks </a:t>
            </a:r>
            <a:r>
              <a:rPr lang="en-US" sz="4400" b="1" dirty="0">
                <a:solidFill>
                  <a:srgbClr val="FF0000"/>
                </a:solidFill>
                <a:latin typeface="Timeas new roman"/>
                <a:cs typeface="Times New Roman" pitchFamily="18" charset="0"/>
              </a:rPr>
              <a:t>everybody</a:t>
            </a:r>
          </a:p>
          <a:p>
            <a:pPr algn="ctr"/>
            <a:r>
              <a:rPr lang="en-US" sz="4400" b="1" dirty="0" smtClean="0">
                <a:solidFill>
                  <a:srgbClr val="FF0000"/>
                </a:solidFill>
                <a:latin typeface="Timeas new roman"/>
              </a:rPr>
              <a:t>for attention !</a:t>
            </a:r>
            <a:endParaRPr lang="ru-RU" sz="4400" b="1" dirty="0">
              <a:solidFill>
                <a:srgbClr val="FF0000"/>
              </a:solidFill>
              <a:latin typeface="Timeas new roman"/>
            </a:endParaRPr>
          </a:p>
        </p:txBody>
      </p:sp>
    </p:spTree>
    <p:extLst>
      <p:ext uri="{BB962C8B-B14F-4D97-AF65-F5344CB8AC3E}">
        <p14:creationId xmlns:p14="http://schemas.microsoft.com/office/powerpoint/2010/main" xmlns="" val="418163503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stomShape 2"/>
          <p:cNvSpPr/>
          <p:nvPr/>
        </p:nvSpPr>
        <p:spPr>
          <a:xfrm>
            <a:off x="287016" y="188640"/>
            <a:ext cx="8856984" cy="72008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ECAL </a:t>
            </a:r>
            <a:r>
              <a:rPr lang="en-US" sz="440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Barrel 3D View </a:t>
            </a:r>
            <a:endParaRPr lang="en-US" sz="4400" strike="noStrike" spc="-1" dirty="0">
              <a:solidFill>
                <a:srgbClr val="000000"/>
              </a:solidFill>
              <a:uFill>
                <a:solidFill>
                  <a:srgbClr val="FFFFFF"/>
                </a:solidFill>
              </a:uFill>
              <a:latin typeface="Times New Roman" pitchFamily="18" charset="0"/>
              <a:cs typeface="Times New Roman" pitchFamily="18" charset="0"/>
            </a:endParaRPr>
          </a:p>
        </p:txBody>
      </p:sp>
      <p:sp>
        <p:nvSpPr>
          <p:cNvPr id="7"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3</a:t>
            </a:fld>
            <a:endParaRPr lang="en-US" sz="2000" b="1" strike="noStrike" spc="-1" dirty="0">
              <a:uFill>
                <a:solidFill>
                  <a:srgbClr val="FFFFFF"/>
                </a:solidFill>
              </a:uFill>
              <a:latin typeface="Arial"/>
            </a:endParaRPr>
          </a:p>
        </p:txBody>
      </p:sp>
      <p:sp>
        <p:nvSpPr>
          <p:cNvPr id="9" name="Дата 5"/>
          <p:cNvSpPr txBox="1">
            <a:spLocks/>
          </p:cNvSpPr>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F997BA-07FE-4296-8A32-21F1477DEE5F}" type="datetime1">
              <a:rPr kumimoji="0" lang="ru-RU"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04.10.2022</a:t>
            </a:fld>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Нижний колонтитул 12"/>
          <p:cNvSpPr txBox="1">
            <a:spLocks/>
          </p:cNvSpPr>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Oleg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Gavrishchuk</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C:\Users\oleg\Pictures\ecal-ring 2022-10-04 094332.png"/>
          <p:cNvPicPr>
            <a:picLocks noChangeAspect="1" noChangeArrowheads="1"/>
          </p:cNvPicPr>
          <p:nvPr/>
        </p:nvPicPr>
        <p:blipFill>
          <a:blip r:embed="rId2" cstate="print"/>
          <a:srcRect/>
          <a:stretch>
            <a:fillRect/>
          </a:stretch>
        </p:blipFill>
        <p:spPr bwMode="auto">
          <a:xfrm>
            <a:off x="395536" y="1412776"/>
            <a:ext cx="7935913" cy="48101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9"/>
          <p:cNvSpPr/>
          <p:nvPr/>
        </p:nvSpPr>
        <p:spPr>
          <a:xfrm>
            <a:off x="5320808" y="908720"/>
            <a:ext cx="3823192" cy="5400600"/>
          </a:xfrm>
          <a:prstGeom prst="rect">
            <a:avLst/>
          </a:prstGeom>
          <a:no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dirty="0" smtClean="0">
                <a:solidFill>
                  <a:srgbClr val="FF0000"/>
                </a:solidFill>
                <a:uFill>
                  <a:solidFill>
                    <a:srgbClr val="FFFFFF"/>
                  </a:solidFill>
                </a:uFill>
                <a:latin typeface="Times New Roman"/>
                <a:ea typeface="Source Han Sans CN Regular"/>
              </a:rPr>
              <a:t>Concept:</a:t>
            </a:r>
            <a:endParaRPr lang="en-US" sz="2400" b="0" strike="noStrike" spc="-1" dirty="0">
              <a:solidFill>
                <a:srgbClr val="000000"/>
              </a:solidFill>
              <a:uFill>
                <a:solidFill>
                  <a:srgbClr val="FFFFFF"/>
                </a:solidFill>
              </a:uFill>
              <a:latin typeface="Arial"/>
            </a:endParaRPr>
          </a:p>
          <a:p>
            <a:pPr marL="343080" indent="-339840">
              <a:lnSpc>
                <a:spcPct val="100000"/>
              </a:lnSpc>
              <a:buClr>
                <a:srgbClr val="000000"/>
              </a:buClr>
              <a:buFont typeface="Arial"/>
              <a:buAutoNum type="arabicPeriod"/>
            </a:pPr>
            <a:r>
              <a:rPr lang="en-US" b="1" strike="noStrike" spc="-1" dirty="0">
                <a:solidFill>
                  <a:srgbClr val="000000"/>
                </a:solidFill>
                <a:uFill>
                  <a:solidFill>
                    <a:srgbClr val="FFFFFF"/>
                  </a:solidFill>
                </a:uFill>
                <a:latin typeface="Times New Roman"/>
                <a:ea typeface="Source Han Sans CN Regular"/>
              </a:rPr>
              <a:t>Barrel consist from </a:t>
            </a:r>
            <a:r>
              <a:rPr lang="en-US" b="1" spc="-1" dirty="0" smtClean="0">
                <a:solidFill>
                  <a:srgbClr val="000000"/>
                </a:solidFill>
                <a:uFill>
                  <a:solidFill>
                    <a:srgbClr val="FFFFFF"/>
                  </a:solidFill>
                </a:uFill>
                <a:latin typeface="Times New Roman"/>
                <a:ea typeface="Source Han Sans CN Regular"/>
              </a:rPr>
              <a:t>9</a:t>
            </a:r>
            <a:r>
              <a:rPr lang="en-US" b="1" strike="noStrike" spc="-1" dirty="0" smtClean="0">
                <a:solidFill>
                  <a:srgbClr val="000000"/>
                </a:solidFill>
                <a:uFill>
                  <a:solidFill>
                    <a:srgbClr val="FFFFFF"/>
                  </a:solidFill>
                </a:uFill>
                <a:latin typeface="Times New Roman"/>
                <a:ea typeface="Source Han Sans CN Regular"/>
              </a:rPr>
              <a:t> </a:t>
            </a:r>
            <a:r>
              <a:rPr lang="en-US" b="1" strike="noStrike" spc="-1" dirty="0">
                <a:solidFill>
                  <a:srgbClr val="000000"/>
                </a:solidFill>
                <a:uFill>
                  <a:solidFill>
                    <a:srgbClr val="FFFFFF"/>
                  </a:solidFill>
                </a:uFill>
                <a:latin typeface="Times New Roman"/>
                <a:ea typeface="Source Han Sans CN Regular"/>
              </a:rPr>
              <a:t>Rings</a:t>
            </a:r>
            <a:endParaRPr lang="en-US" b="0" strike="noStrike" spc="-1" dirty="0">
              <a:solidFill>
                <a:srgbClr val="000000"/>
              </a:solidFill>
              <a:uFill>
                <a:solidFill>
                  <a:srgbClr val="FFFFFF"/>
                </a:solidFill>
              </a:uFill>
              <a:latin typeface="Arial"/>
            </a:endParaRPr>
          </a:p>
          <a:p>
            <a:pPr marL="343080" indent="-339840">
              <a:lnSpc>
                <a:spcPct val="100000"/>
              </a:lnSpc>
              <a:buClr>
                <a:srgbClr val="000000"/>
              </a:buClr>
              <a:buFont typeface="Arial"/>
              <a:buAutoNum type="arabicPeriod"/>
            </a:pPr>
            <a:r>
              <a:rPr lang="en-US" b="1" strike="noStrike" spc="-1" dirty="0">
                <a:solidFill>
                  <a:srgbClr val="000000"/>
                </a:solidFill>
                <a:uFill>
                  <a:solidFill>
                    <a:srgbClr val="FFFFFF"/>
                  </a:solidFill>
                </a:uFill>
                <a:latin typeface="Times New Roman"/>
                <a:ea typeface="Source Han Sans CN Regular"/>
              </a:rPr>
              <a:t>One Ring divided on 24 sectors</a:t>
            </a:r>
            <a:endParaRPr lang="en-US" b="0" strike="noStrike" spc="-1" dirty="0">
              <a:solidFill>
                <a:srgbClr val="000000"/>
              </a:solidFill>
              <a:uFill>
                <a:solidFill>
                  <a:srgbClr val="FFFFFF"/>
                </a:solidFill>
              </a:uFill>
              <a:latin typeface="Arial"/>
            </a:endParaRPr>
          </a:p>
          <a:p>
            <a:pPr marL="343080" indent="-339840">
              <a:lnSpc>
                <a:spcPct val="100000"/>
              </a:lnSpc>
              <a:buClr>
                <a:srgbClr val="000000"/>
              </a:buClr>
              <a:buFont typeface="Arial"/>
              <a:buAutoNum type="arabicPeriod"/>
            </a:pPr>
            <a:r>
              <a:rPr lang="en-US" b="1" strike="noStrike" spc="-1" dirty="0">
                <a:solidFill>
                  <a:srgbClr val="000000"/>
                </a:solidFill>
                <a:uFill>
                  <a:solidFill>
                    <a:srgbClr val="FFFFFF"/>
                  </a:solidFill>
                </a:uFill>
                <a:latin typeface="Times New Roman"/>
                <a:ea typeface="Source Han Sans CN Regular"/>
              </a:rPr>
              <a:t>Sector connected to One ADC_64</a:t>
            </a:r>
            <a:endParaRPr lang="en-US" b="0" strike="noStrike" spc="-1" dirty="0">
              <a:solidFill>
                <a:srgbClr val="000000"/>
              </a:solidFill>
              <a:uFill>
                <a:solidFill>
                  <a:srgbClr val="FFFFFF"/>
                </a:solidFill>
              </a:uFill>
              <a:latin typeface="Arial"/>
            </a:endParaRPr>
          </a:p>
          <a:p>
            <a:pPr marL="343080" indent="-339840">
              <a:lnSpc>
                <a:spcPct val="100000"/>
              </a:lnSpc>
              <a:buClr>
                <a:srgbClr val="000000"/>
              </a:buClr>
              <a:buFont typeface="Arial"/>
              <a:buAutoNum type="arabicPeriod"/>
            </a:pPr>
            <a:r>
              <a:rPr lang="en-US" b="1" strike="noStrike" spc="-1" dirty="0">
                <a:solidFill>
                  <a:srgbClr val="000000"/>
                </a:solidFill>
                <a:uFill>
                  <a:solidFill>
                    <a:srgbClr val="FFFFFF"/>
                  </a:solidFill>
                </a:uFill>
                <a:latin typeface="Times New Roman"/>
                <a:ea typeface="Source Han Sans CN Regular"/>
              </a:rPr>
              <a:t>Air cooling assumed</a:t>
            </a:r>
            <a:endParaRPr lang="en-US" b="0" strike="noStrike" spc="-1" dirty="0">
              <a:solidFill>
                <a:srgbClr val="000000"/>
              </a:solidFill>
              <a:uFill>
                <a:solidFill>
                  <a:srgbClr val="FFFFFF"/>
                </a:solidFill>
              </a:uFill>
              <a:latin typeface="Arial"/>
            </a:endParaRPr>
          </a:p>
          <a:p>
            <a:pPr marL="343080" indent="-339840">
              <a:lnSpc>
                <a:spcPct val="100000"/>
              </a:lnSpc>
              <a:buClr>
                <a:srgbClr val="000000"/>
              </a:buClr>
              <a:buFont typeface="Arial"/>
              <a:buAutoNum type="arabicPeriod"/>
            </a:pPr>
            <a:r>
              <a:rPr lang="en-US" b="1" strike="noStrike" spc="-1" dirty="0">
                <a:solidFill>
                  <a:srgbClr val="000000"/>
                </a:solidFill>
                <a:uFill>
                  <a:solidFill>
                    <a:srgbClr val="FFFFFF"/>
                  </a:solidFill>
                </a:uFill>
                <a:latin typeface="Times New Roman"/>
                <a:ea typeface="Source Han Sans CN Regular"/>
              </a:rPr>
              <a:t>Cables can  fixed along the sector</a:t>
            </a:r>
            <a:endParaRPr lang="en-US" b="0" strike="noStrike" spc="-1" dirty="0">
              <a:solidFill>
                <a:srgbClr val="000000"/>
              </a:solidFill>
              <a:uFill>
                <a:solidFill>
                  <a:srgbClr val="FFFFFF"/>
                </a:solidFill>
              </a:uFill>
              <a:latin typeface="Arial"/>
            </a:endParaRPr>
          </a:p>
          <a:p>
            <a:pPr marL="343080" indent="-339840">
              <a:lnSpc>
                <a:spcPct val="100000"/>
              </a:lnSpc>
              <a:buClr>
                <a:srgbClr val="000000"/>
              </a:buClr>
              <a:buFont typeface="Arial"/>
              <a:buAutoNum type="arabicPeriod"/>
            </a:pPr>
            <a:r>
              <a:rPr lang="en-US" b="1" strike="noStrike" spc="-1" dirty="0">
                <a:solidFill>
                  <a:srgbClr val="000000"/>
                </a:solidFill>
                <a:uFill>
                  <a:solidFill>
                    <a:srgbClr val="FFFFFF"/>
                  </a:solidFill>
                </a:uFill>
                <a:latin typeface="Times New Roman"/>
                <a:ea typeface="Source Han Sans CN Regular"/>
              </a:rPr>
              <a:t>Ring </a:t>
            </a:r>
            <a:r>
              <a:rPr lang="en-US" b="1" spc="-1" dirty="0" smtClean="0">
                <a:solidFill>
                  <a:srgbClr val="000000"/>
                </a:solidFill>
                <a:uFill>
                  <a:solidFill>
                    <a:srgbClr val="FFFFFF"/>
                  </a:solidFill>
                </a:uFill>
                <a:latin typeface="Times New Roman"/>
                <a:ea typeface="Source Han Sans CN Regular"/>
              </a:rPr>
              <a:t> </a:t>
            </a:r>
            <a:r>
              <a:rPr lang="en-US" b="1" strike="noStrike" spc="-1" dirty="0" smtClean="0">
                <a:solidFill>
                  <a:srgbClr val="000000"/>
                </a:solidFill>
                <a:uFill>
                  <a:solidFill>
                    <a:srgbClr val="FFFFFF"/>
                  </a:solidFill>
                </a:uFill>
                <a:latin typeface="Times New Roman"/>
                <a:ea typeface="Source Han Sans CN Regular"/>
              </a:rPr>
              <a:t> :</a:t>
            </a:r>
            <a:r>
              <a:rPr lang="en-US" spc="-1" dirty="0" smtClean="0">
                <a:solidFill>
                  <a:srgbClr val="000000"/>
                </a:solidFill>
                <a:uFill>
                  <a:solidFill>
                    <a:srgbClr val="FFFFFF"/>
                  </a:solidFill>
                </a:uFill>
                <a:latin typeface="Arial"/>
              </a:rPr>
              <a:t> </a:t>
            </a:r>
            <a:r>
              <a:rPr lang="en-US" b="1" strike="noStrike" spc="-1" dirty="0" smtClean="0">
                <a:solidFill>
                  <a:srgbClr val="000000"/>
                </a:solidFill>
                <a:uFill>
                  <a:solidFill>
                    <a:srgbClr val="FFFFFF"/>
                  </a:solidFill>
                </a:uFill>
                <a:latin typeface="Times New Roman"/>
                <a:ea typeface="Source Han Sans CN Regular"/>
              </a:rPr>
              <a:t>1536 </a:t>
            </a:r>
            <a:r>
              <a:rPr lang="en-US" b="1" strike="noStrike" spc="-1" dirty="0">
                <a:solidFill>
                  <a:srgbClr val="000000"/>
                </a:solidFill>
                <a:uFill>
                  <a:solidFill>
                    <a:srgbClr val="FFFFFF"/>
                  </a:solidFill>
                </a:uFill>
                <a:latin typeface="Times New Roman"/>
                <a:ea typeface="Source Han Sans CN Regular"/>
              </a:rPr>
              <a:t>cells, </a:t>
            </a:r>
            <a:r>
              <a:rPr lang="en-US" b="1" strike="noStrike" spc="-1" dirty="0" smtClean="0">
                <a:solidFill>
                  <a:srgbClr val="000000"/>
                </a:solidFill>
                <a:uFill>
                  <a:solidFill>
                    <a:srgbClr val="FFFFFF"/>
                  </a:solidFill>
                </a:uFill>
                <a:latin typeface="Times New Roman"/>
                <a:ea typeface="Source Han Sans CN Regular"/>
              </a:rPr>
              <a:t>         ~4.0 t</a:t>
            </a:r>
            <a:endParaRPr lang="en-US" b="0" strike="noStrike" spc="-1" dirty="0">
              <a:solidFill>
                <a:srgbClr val="000000"/>
              </a:solidFill>
              <a:uFill>
                <a:solidFill>
                  <a:srgbClr val="FFFFFF"/>
                </a:solidFill>
              </a:uFill>
              <a:latin typeface="Arial"/>
            </a:endParaRPr>
          </a:p>
          <a:p>
            <a:pPr marL="343080" indent="-339840">
              <a:lnSpc>
                <a:spcPct val="100000"/>
              </a:lnSpc>
              <a:buClr>
                <a:srgbClr val="000000"/>
              </a:buClr>
              <a:buFont typeface="Arial"/>
              <a:buAutoNum type="arabicPeriod"/>
            </a:pPr>
            <a:r>
              <a:rPr lang="en-US" b="1" strike="noStrike" spc="-1" dirty="0" smtClean="0">
                <a:solidFill>
                  <a:srgbClr val="000000"/>
                </a:solidFill>
                <a:uFill>
                  <a:solidFill>
                    <a:srgbClr val="FFFFFF"/>
                  </a:solidFill>
                </a:uFill>
                <a:latin typeface="Times New Roman"/>
                <a:ea typeface="Source Han Sans CN Regular"/>
              </a:rPr>
              <a:t>9 </a:t>
            </a:r>
            <a:r>
              <a:rPr lang="en-US" b="1" strike="noStrike" spc="-1" dirty="0">
                <a:solidFill>
                  <a:srgbClr val="000000"/>
                </a:solidFill>
                <a:uFill>
                  <a:solidFill>
                    <a:srgbClr val="FFFFFF"/>
                  </a:solidFill>
                </a:uFill>
                <a:latin typeface="Times New Roman"/>
                <a:ea typeface="Source Han Sans CN Regular"/>
              </a:rPr>
              <a:t>Rings: </a:t>
            </a:r>
            <a:r>
              <a:rPr lang="en-US" b="1" strike="noStrike" spc="-1" dirty="0" smtClean="0">
                <a:solidFill>
                  <a:srgbClr val="000000"/>
                </a:solidFill>
                <a:uFill>
                  <a:solidFill>
                    <a:srgbClr val="FFFFFF"/>
                  </a:solidFill>
                </a:uFill>
                <a:latin typeface="Times New Roman"/>
                <a:ea typeface="Source Han Sans CN Regular"/>
              </a:rPr>
              <a:t>13824 </a:t>
            </a:r>
            <a:r>
              <a:rPr lang="en-US" b="1" strike="noStrike" spc="-1" dirty="0">
                <a:solidFill>
                  <a:srgbClr val="000000"/>
                </a:solidFill>
                <a:uFill>
                  <a:solidFill>
                    <a:srgbClr val="FFFFFF"/>
                  </a:solidFill>
                </a:uFill>
                <a:latin typeface="Times New Roman"/>
                <a:ea typeface="Source Han Sans CN Regular"/>
              </a:rPr>
              <a:t>cells, </a:t>
            </a:r>
            <a:r>
              <a:rPr lang="en-US" b="1" strike="noStrike" spc="-1" dirty="0" smtClean="0">
                <a:solidFill>
                  <a:srgbClr val="000000"/>
                </a:solidFill>
                <a:uFill>
                  <a:solidFill>
                    <a:srgbClr val="FFFFFF"/>
                  </a:solidFill>
                </a:uFill>
                <a:latin typeface="Times New Roman"/>
                <a:ea typeface="Source Han Sans CN Regular"/>
              </a:rPr>
              <a:t>     ~44 </a:t>
            </a:r>
            <a:r>
              <a:rPr lang="en-US" b="1" strike="noStrike" spc="-1" dirty="0">
                <a:solidFill>
                  <a:srgbClr val="000000"/>
                </a:solidFill>
                <a:uFill>
                  <a:solidFill>
                    <a:srgbClr val="FFFFFF"/>
                  </a:solidFill>
                </a:uFill>
                <a:latin typeface="Times New Roman"/>
                <a:ea typeface="Source Han Sans CN Regular"/>
              </a:rPr>
              <a:t>t </a:t>
            </a:r>
            <a:endParaRPr lang="en-US" b="0" strike="noStrike" spc="-1" dirty="0">
              <a:solidFill>
                <a:srgbClr val="000000"/>
              </a:solidFill>
              <a:uFill>
                <a:solidFill>
                  <a:srgbClr val="FFFFFF"/>
                </a:solidFill>
              </a:uFill>
              <a:latin typeface="Arial"/>
            </a:endParaRPr>
          </a:p>
          <a:p>
            <a:pPr>
              <a:lnSpc>
                <a:spcPct val="100000"/>
              </a:lnSpc>
            </a:pPr>
            <a:r>
              <a:rPr lang="en-US" sz="2400" b="1" strike="noStrike" spc="-1" dirty="0" err="1" smtClean="0">
                <a:solidFill>
                  <a:srgbClr val="FF0000"/>
                </a:solidFill>
                <a:uFill>
                  <a:solidFill>
                    <a:srgbClr val="FFFFFF"/>
                  </a:solidFill>
                </a:uFill>
                <a:latin typeface="Times New Roman"/>
                <a:ea typeface="Source Han Sans CN Regular"/>
              </a:rPr>
              <a:t>FrontEnd</a:t>
            </a:r>
            <a:r>
              <a:rPr lang="en-US" sz="2400" b="1" strike="noStrike" spc="-1" dirty="0" smtClean="0">
                <a:solidFill>
                  <a:srgbClr val="FF0000"/>
                </a:solidFill>
                <a:uFill>
                  <a:solidFill>
                    <a:srgbClr val="FFFFFF"/>
                  </a:solidFill>
                </a:uFill>
                <a:latin typeface="Times New Roman"/>
                <a:ea typeface="Source Han Sans CN Regular"/>
              </a:rPr>
              <a:t> Numbers:</a:t>
            </a:r>
            <a:endParaRPr lang="en-US" sz="2400" b="0" strike="noStrike" spc="-1" dirty="0">
              <a:solidFill>
                <a:srgbClr val="000000"/>
              </a:solidFill>
              <a:uFill>
                <a:solidFill>
                  <a:srgbClr val="FFFFFF"/>
                </a:solidFill>
              </a:uFill>
              <a:latin typeface="Arial"/>
            </a:endParaRPr>
          </a:p>
          <a:p>
            <a:pPr marL="346140" indent="-342900">
              <a:lnSpc>
                <a:spcPct val="100000"/>
              </a:lnSpc>
              <a:buClr>
                <a:srgbClr val="000000"/>
              </a:buClr>
              <a:buFont typeface="+mj-lt"/>
              <a:buAutoNum type="arabicPeriod"/>
            </a:pPr>
            <a:r>
              <a:rPr lang="en-US" b="1" strike="noStrike" spc="-1" dirty="0">
                <a:solidFill>
                  <a:srgbClr val="000000"/>
                </a:solidFill>
                <a:uFill>
                  <a:solidFill>
                    <a:srgbClr val="FFFFFF"/>
                  </a:solidFill>
                </a:uFill>
                <a:latin typeface="Times New Roman"/>
                <a:ea typeface="Source Han Sans CN Regular"/>
              </a:rPr>
              <a:t>Channels:	</a:t>
            </a:r>
            <a:r>
              <a:rPr lang="en-US" b="1" strike="noStrike" spc="-1" dirty="0" smtClean="0">
                <a:solidFill>
                  <a:srgbClr val="000000"/>
                </a:solidFill>
                <a:uFill>
                  <a:solidFill>
                    <a:srgbClr val="FFFFFF"/>
                  </a:solidFill>
                </a:uFill>
                <a:latin typeface="Times New Roman"/>
                <a:ea typeface="Source Han Sans CN Regular"/>
              </a:rPr>
              <a:t>           </a:t>
            </a:r>
            <a:r>
              <a:rPr lang="en-US" b="1" strike="noStrike" spc="-1" dirty="0" smtClean="0">
                <a:solidFill>
                  <a:srgbClr val="000000"/>
                </a:solidFill>
                <a:uFill>
                  <a:solidFill>
                    <a:srgbClr val="FFFFFF"/>
                  </a:solidFill>
                </a:uFill>
                <a:latin typeface="Times New Roman"/>
                <a:ea typeface="Source Han Sans CN Regular"/>
              </a:rPr>
              <a:t>13824 </a:t>
            </a:r>
            <a:endParaRPr lang="en-US" b="0" strike="noStrike" spc="-1" dirty="0">
              <a:solidFill>
                <a:srgbClr val="000000"/>
              </a:solidFill>
              <a:uFill>
                <a:solidFill>
                  <a:srgbClr val="FFFFFF"/>
                </a:solidFill>
              </a:uFill>
              <a:latin typeface="Arial"/>
            </a:endParaRPr>
          </a:p>
          <a:p>
            <a:pPr marL="346140" indent="-342900">
              <a:lnSpc>
                <a:spcPct val="100000"/>
              </a:lnSpc>
              <a:buClr>
                <a:srgbClr val="000000"/>
              </a:buClr>
              <a:buFont typeface="+mj-lt"/>
              <a:buAutoNum type="arabicPeriod"/>
            </a:pPr>
            <a:r>
              <a:rPr lang="en-US" b="1" strike="noStrike" spc="-1" dirty="0">
                <a:solidFill>
                  <a:srgbClr val="000000"/>
                </a:solidFill>
                <a:uFill>
                  <a:solidFill>
                    <a:srgbClr val="FFFFFF"/>
                  </a:solidFill>
                </a:uFill>
                <a:latin typeface="Times New Roman"/>
                <a:ea typeface="Source Han Sans CN Regular"/>
              </a:rPr>
              <a:t>ADCs : 	</a:t>
            </a:r>
            <a:r>
              <a:rPr lang="en-US" b="1" strike="noStrike" spc="-1" dirty="0" smtClean="0">
                <a:solidFill>
                  <a:srgbClr val="000000"/>
                </a:solidFill>
                <a:uFill>
                  <a:solidFill>
                    <a:srgbClr val="FFFFFF"/>
                  </a:solidFill>
                </a:uFill>
                <a:latin typeface="Times New Roman"/>
                <a:ea typeface="Source Han Sans CN Regular"/>
              </a:rPr>
              <a:t>              </a:t>
            </a:r>
            <a:r>
              <a:rPr lang="en-US" b="1" strike="noStrike" spc="-1" dirty="0" smtClean="0">
                <a:solidFill>
                  <a:srgbClr val="000000"/>
                </a:solidFill>
                <a:uFill>
                  <a:solidFill>
                    <a:srgbClr val="FFFFFF"/>
                  </a:solidFill>
                </a:uFill>
                <a:latin typeface="Times New Roman"/>
                <a:ea typeface="Source Han Sans CN Regular"/>
              </a:rPr>
              <a:t>216 </a:t>
            </a:r>
            <a:endParaRPr lang="en-US" b="1" strike="noStrike" spc="-1" dirty="0" smtClean="0">
              <a:solidFill>
                <a:srgbClr val="000000"/>
              </a:solidFill>
              <a:uFill>
                <a:solidFill>
                  <a:srgbClr val="FFFFFF"/>
                </a:solidFill>
              </a:uFill>
              <a:latin typeface="Times New Roman"/>
              <a:ea typeface="Source Han Sans CN Regular"/>
            </a:endParaRPr>
          </a:p>
          <a:p>
            <a:pPr marL="346140" indent="-342900">
              <a:lnSpc>
                <a:spcPct val="100000"/>
              </a:lnSpc>
              <a:buClr>
                <a:srgbClr val="000000"/>
              </a:buClr>
              <a:buFont typeface="+mj-lt"/>
              <a:buAutoNum type="arabicPeriod"/>
            </a:pPr>
            <a:r>
              <a:rPr lang="en-US" b="1" spc="-1" dirty="0" smtClean="0">
                <a:solidFill>
                  <a:srgbClr val="000000"/>
                </a:solidFill>
                <a:uFill>
                  <a:solidFill>
                    <a:srgbClr val="FFFFFF"/>
                  </a:solidFill>
                </a:uFill>
                <a:latin typeface="Times New Roman"/>
                <a:ea typeface="Source Han Sans CN Regular"/>
              </a:rPr>
              <a:t>Frontend cards :          </a:t>
            </a:r>
            <a:r>
              <a:rPr lang="en-US" b="1" spc="-1" dirty="0" smtClean="0">
                <a:solidFill>
                  <a:srgbClr val="000000"/>
                </a:solidFill>
                <a:uFill>
                  <a:solidFill>
                    <a:srgbClr val="FFFFFF"/>
                  </a:solidFill>
                </a:uFill>
                <a:latin typeface="Times New Roman"/>
                <a:ea typeface="Source Han Sans CN Regular"/>
              </a:rPr>
              <a:t>864</a:t>
            </a:r>
            <a:endParaRPr lang="en-US" spc="-1" dirty="0" smtClean="0">
              <a:solidFill>
                <a:srgbClr val="000000"/>
              </a:solidFill>
              <a:uFill>
                <a:solidFill>
                  <a:srgbClr val="FFFFFF"/>
                </a:solidFill>
              </a:uFill>
            </a:endParaRPr>
          </a:p>
          <a:p>
            <a:pPr marL="346140" indent="-342900">
              <a:lnSpc>
                <a:spcPct val="100000"/>
              </a:lnSpc>
              <a:buClr>
                <a:srgbClr val="000000"/>
              </a:buClr>
              <a:buFont typeface="+mj-lt"/>
              <a:buAutoNum type="arabicPeriod"/>
            </a:pPr>
            <a:r>
              <a:rPr lang="en-US" b="1" spc="-1" dirty="0" smtClean="0">
                <a:solidFill>
                  <a:srgbClr val="000000"/>
                </a:solidFill>
                <a:uFill>
                  <a:solidFill>
                    <a:srgbClr val="FFFFFF"/>
                  </a:solidFill>
                </a:uFill>
                <a:latin typeface="Times New Roman"/>
                <a:ea typeface="Source Han Sans CN Regular"/>
              </a:rPr>
              <a:t>HV units: </a:t>
            </a:r>
            <a:r>
              <a:rPr lang="en-US" b="1" spc="-1" dirty="0" smtClean="0">
                <a:solidFill>
                  <a:srgbClr val="000000"/>
                </a:solidFill>
                <a:uFill>
                  <a:solidFill>
                    <a:srgbClr val="FFFFFF"/>
                  </a:solidFill>
                </a:uFill>
                <a:latin typeface="Times New Roman"/>
                <a:ea typeface="Source Han Sans CN Regular"/>
              </a:rPr>
              <a:t>	               </a:t>
            </a:r>
            <a:r>
              <a:rPr lang="en-US" b="1" spc="-1" dirty="0" smtClean="0">
                <a:solidFill>
                  <a:srgbClr val="000000"/>
                </a:solidFill>
                <a:uFill>
                  <a:solidFill>
                    <a:srgbClr val="FFFFFF"/>
                  </a:solidFill>
                </a:uFill>
                <a:latin typeface="Times New Roman"/>
                <a:ea typeface="Source Han Sans CN Regular"/>
              </a:rPr>
              <a:t>10</a:t>
            </a:r>
            <a:endParaRPr lang="en-US" spc="-1" dirty="0" smtClean="0">
              <a:solidFill>
                <a:srgbClr val="000000"/>
              </a:solidFill>
              <a:uFill>
                <a:solidFill>
                  <a:srgbClr val="FFFFFF"/>
                </a:solidFill>
              </a:uFill>
            </a:endParaRPr>
          </a:p>
          <a:p>
            <a:pPr marL="343080" indent="-339840">
              <a:lnSpc>
                <a:spcPct val="100000"/>
              </a:lnSpc>
              <a:buClr>
                <a:srgbClr val="000000"/>
              </a:buClr>
            </a:pPr>
            <a:r>
              <a:rPr lang="en-US" sz="2000" b="1" spc="-1" dirty="0" smtClean="0">
                <a:solidFill>
                  <a:srgbClr val="FF0000"/>
                </a:solidFill>
                <a:uFill>
                  <a:solidFill>
                    <a:srgbClr val="FFFFFF"/>
                  </a:solidFill>
                </a:uFill>
                <a:latin typeface="Times New Roman"/>
              </a:rPr>
              <a:t>Power (kW):</a:t>
            </a:r>
            <a:endParaRPr lang="en-US" sz="2000" b="0" strike="noStrike" spc="-1" dirty="0">
              <a:solidFill>
                <a:srgbClr val="FF0000"/>
              </a:solidFill>
              <a:uFill>
                <a:solidFill>
                  <a:srgbClr val="FFFFFF"/>
                </a:solidFill>
              </a:uFill>
              <a:latin typeface="Arial"/>
            </a:endParaRPr>
          </a:p>
          <a:p>
            <a:pPr marL="343080" indent="-339840">
              <a:lnSpc>
                <a:spcPct val="100000"/>
              </a:lnSpc>
              <a:buClr>
                <a:srgbClr val="000000"/>
              </a:buClr>
              <a:buFont typeface="Arial"/>
              <a:buAutoNum type="arabicPeriod"/>
            </a:pPr>
            <a:r>
              <a:rPr lang="en-US" b="1" spc="-1" dirty="0" smtClean="0">
                <a:solidFill>
                  <a:srgbClr val="000000"/>
                </a:solidFill>
                <a:uFill>
                  <a:solidFill>
                    <a:srgbClr val="FFFFFF"/>
                  </a:solidFill>
                </a:uFill>
                <a:latin typeface="Times New Roman"/>
                <a:ea typeface="Source Han Sans CN Regular"/>
              </a:rPr>
              <a:t>ADC :                              4.8 </a:t>
            </a:r>
          </a:p>
          <a:p>
            <a:pPr marL="343080" indent="-339840">
              <a:buClr>
                <a:srgbClr val="000000"/>
              </a:buClr>
              <a:buFont typeface="Arial"/>
              <a:buAutoNum type="arabicPeriod"/>
            </a:pPr>
            <a:r>
              <a:rPr lang="en-US" b="1" spc="-1" dirty="0" smtClean="0">
                <a:solidFill>
                  <a:srgbClr val="000000"/>
                </a:solidFill>
                <a:uFill>
                  <a:solidFill>
                    <a:srgbClr val="FFFFFF"/>
                  </a:solidFill>
                </a:uFill>
                <a:latin typeface="Times New Roman"/>
                <a:ea typeface="Source Han Sans CN Regular"/>
              </a:rPr>
              <a:t>Frontend cards :            1.0 </a:t>
            </a:r>
            <a:endParaRPr lang="en-US" b="0" strike="noStrike" spc="-1" dirty="0">
              <a:solidFill>
                <a:srgbClr val="000000"/>
              </a:solidFill>
              <a:uFill>
                <a:solidFill>
                  <a:srgbClr val="FFFFFF"/>
                </a:solidFill>
              </a:uFill>
              <a:latin typeface="Arial"/>
            </a:endParaRPr>
          </a:p>
          <a:p>
            <a:pPr marL="343080" indent="-339840">
              <a:lnSpc>
                <a:spcPct val="100000"/>
              </a:lnSpc>
              <a:buClr>
                <a:srgbClr val="000000"/>
              </a:buClr>
              <a:buFont typeface="Arial"/>
              <a:buAutoNum type="arabicPeriod"/>
            </a:pPr>
            <a:r>
              <a:rPr lang="en-US" b="1" strike="noStrike" spc="-1" dirty="0" smtClean="0">
                <a:solidFill>
                  <a:srgbClr val="000000"/>
                </a:solidFill>
                <a:uFill>
                  <a:solidFill>
                    <a:srgbClr val="FFFFFF"/>
                  </a:solidFill>
                </a:uFill>
                <a:latin typeface="Times New Roman"/>
                <a:ea typeface="Source Han Sans CN Regular"/>
              </a:rPr>
              <a:t>HV: </a:t>
            </a:r>
            <a:r>
              <a:rPr lang="en-US" b="1" strike="noStrike" spc="-1" dirty="0">
                <a:solidFill>
                  <a:srgbClr val="000000"/>
                </a:solidFill>
                <a:uFill>
                  <a:solidFill>
                    <a:srgbClr val="FFFFFF"/>
                  </a:solidFill>
                </a:uFill>
                <a:latin typeface="Times New Roman"/>
                <a:ea typeface="Source Han Sans CN Regular"/>
              </a:rPr>
              <a:t>	</a:t>
            </a:r>
            <a:r>
              <a:rPr lang="en-US" b="1" strike="noStrike" spc="-1" dirty="0" smtClean="0">
                <a:solidFill>
                  <a:srgbClr val="000000"/>
                </a:solidFill>
                <a:uFill>
                  <a:solidFill>
                    <a:srgbClr val="FFFFFF"/>
                  </a:solidFill>
                </a:uFill>
                <a:latin typeface="Times New Roman"/>
                <a:ea typeface="Source Han Sans CN Regular"/>
              </a:rPr>
              <a:t>                               1.1</a:t>
            </a:r>
            <a:endParaRPr lang="en-US" b="0" strike="noStrike" spc="-1" dirty="0">
              <a:solidFill>
                <a:srgbClr val="000000"/>
              </a:solidFill>
              <a:uFill>
                <a:solidFill>
                  <a:srgbClr val="FFFFFF"/>
                </a:solidFill>
              </a:uFill>
              <a:latin typeface="Arial"/>
            </a:endParaRPr>
          </a:p>
          <a:p>
            <a:pPr marL="343080" indent="-339840">
              <a:lnSpc>
                <a:spcPct val="100000"/>
              </a:lnSpc>
              <a:buClr>
                <a:srgbClr val="000000"/>
              </a:buClr>
              <a:buFont typeface="Arial"/>
              <a:buAutoNum type="arabicPeriod"/>
            </a:pPr>
            <a:r>
              <a:rPr lang="en-US" b="1" spc="-1" dirty="0" smtClean="0">
                <a:solidFill>
                  <a:srgbClr val="000000"/>
                </a:solidFill>
                <a:uFill>
                  <a:solidFill>
                    <a:srgbClr val="FFFFFF"/>
                  </a:solidFill>
                </a:uFill>
                <a:latin typeface="Times New Roman"/>
              </a:rPr>
              <a:t>Total:                            </a:t>
            </a:r>
            <a:r>
              <a:rPr lang="en-US" b="1" spc="-1" dirty="0" smtClean="0">
                <a:solidFill>
                  <a:srgbClr val="000000"/>
                </a:solidFill>
                <a:uFill>
                  <a:solidFill>
                    <a:srgbClr val="FFFFFF"/>
                  </a:solidFill>
                </a:uFill>
                <a:latin typeface="Times New Roman"/>
              </a:rPr>
              <a:t> ~7.0 </a:t>
            </a:r>
            <a:r>
              <a:rPr lang="en-US" sz="1600" b="1" spc="-1" dirty="0" smtClean="0">
                <a:solidFill>
                  <a:srgbClr val="000000"/>
                </a:solidFill>
                <a:uFill>
                  <a:solidFill>
                    <a:srgbClr val="FFFFFF"/>
                  </a:solidFill>
                </a:uFill>
                <a:latin typeface="Times New Roman"/>
              </a:rPr>
              <a:t>                     </a:t>
            </a:r>
            <a:endParaRPr lang="en-US" sz="1600" b="0" strike="noStrike" spc="-1" dirty="0">
              <a:solidFill>
                <a:srgbClr val="000000"/>
              </a:solidFill>
              <a:uFill>
                <a:solidFill>
                  <a:srgbClr val="FFFFFF"/>
                </a:solidFill>
              </a:uFill>
              <a:latin typeface="Arial"/>
            </a:endParaRPr>
          </a:p>
          <a:p>
            <a:pPr>
              <a:lnSpc>
                <a:spcPct val="100000"/>
              </a:lnSpc>
            </a:pPr>
            <a:endParaRPr lang="en-US" sz="1600" b="0" strike="noStrike" spc="-1" dirty="0">
              <a:solidFill>
                <a:srgbClr val="000000"/>
              </a:solidFill>
              <a:uFill>
                <a:solidFill>
                  <a:srgbClr val="FFFFFF"/>
                </a:solidFill>
              </a:uFill>
              <a:latin typeface="Arial"/>
            </a:endParaRPr>
          </a:p>
          <a:p>
            <a:pPr>
              <a:lnSpc>
                <a:spcPct val="100000"/>
              </a:lnSpc>
            </a:pPr>
            <a:endParaRPr lang="en-US" sz="1600" b="0" strike="noStrike" spc="-1" dirty="0">
              <a:solidFill>
                <a:srgbClr val="000000"/>
              </a:solidFill>
              <a:uFill>
                <a:solidFill>
                  <a:srgbClr val="FFFFFF"/>
                </a:solidFill>
              </a:uFill>
              <a:latin typeface="Arial"/>
            </a:endParaRPr>
          </a:p>
          <a:p>
            <a:pPr>
              <a:lnSpc>
                <a:spcPct val="100000"/>
              </a:lnSpc>
            </a:pPr>
            <a:endParaRPr lang="en-US" sz="1600" b="0" strike="noStrike" spc="-1" dirty="0">
              <a:solidFill>
                <a:srgbClr val="000000"/>
              </a:solidFill>
              <a:uFill>
                <a:solidFill>
                  <a:srgbClr val="FFFFFF"/>
                </a:solidFill>
              </a:uFill>
              <a:latin typeface="Arial"/>
            </a:endParaRPr>
          </a:p>
          <a:p>
            <a:pPr>
              <a:lnSpc>
                <a:spcPct val="100000"/>
              </a:lnSpc>
            </a:pPr>
            <a:r>
              <a:rPr lang="en-US" sz="1600" b="0" strike="noStrike" spc="-1" dirty="0" smtClean="0">
                <a:solidFill>
                  <a:srgbClr val="000000"/>
                </a:solidFill>
                <a:uFill>
                  <a:solidFill>
                    <a:srgbClr val="FFFFFF"/>
                  </a:solidFill>
                </a:uFill>
                <a:latin typeface="Arial"/>
              </a:rPr>
              <a:t> </a:t>
            </a:r>
            <a:endParaRPr lang="en-US" sz="1600" b="0" strike="noStrike" spc="-1" dirty="0">
              <a:solidFill>
                <a:srgbClr val="000000"/>
              </a:solidFill>
              <a:uFill>
                <a:solidFill>
                  <a:srgbClr val="FFFFFF"/>
                </a:solidFill>
              </a:uFill>
              <a:latin typeface="Arial"/>
            </a:endParaRPr>
          </a:p>
        </p:txBody>
      </p:sp>
      <p:pic>
        <p:nvPicPr>
          <p:cNvPr id="6" name="Рисунок 5" descr="Batel_torec_500_color-Model.jpg"/>
          <p:cNvPicPr>
            <a:picLocks noChangeAspect="1"/>
          </p:cNvPicPr>
          <p:nvPr/>
        </p:nvPicPr>
        <p:blipFill>
          <a:blip r:embed="rId2" cstate="print"/>
          <a:stretch>
            <a:fillRect/>
          </a:stretch>
        </p:blipFill>
        <p:spPr>
          <a:xfrm>
            <a:off x="0" y="1268760"/>
            <a:ext cx="5319918" cy="5013176"/>
          </a:xfrm>
          <a:prstGeom prst="rect">
            <a:avLst/>
          </a:prstGeom>
        </p:spPr>
      </p:pic>
      <p:sp>
        <p:nvSpPr>
          <p:cNvPr id="8" name="CustomShape 2"/>
          <p:cNvSpPr/>
          <p:nvPr/>
        </p:nvSpPr>
        <p:spPr>
          <a:xfrm>
            <a:off x="287016" y="188640"/>
            <a:ext cx="8856984" cy="72008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ECAL Barrel composition</a:t>
            </a:r>
            <a:endParaRPr lang="en-US" sz="4400" strike="noStrike" spc="-1" dirty="0">
              <a:solidFill>
                <a:srgbClr val="000000"/>
              </a:solidFill>
              <a:uFill>
                <a:solidFill>
                  <a:srgbClr val="FFFFFF"/>
                </a:solidFill>
              </a:uFill>
              <a:latin typeface="Times New Roman" pitchFamily="18" charset="0"/>
              <a:cs typeface="Times New Roman" pitchFamily="18" charset="0"/>
            </a:endParaRPr>
          </a:p>
        </p:txBody>
      </p:sp>
      <p:sp>
        <p:nvSpPr>
          <p:cNvPr id="7"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4</a:t>
            </a:fld>
            <a:endParaRPr lang="en-US" sz="2000" b="1" strike="noStrike" spc="-1" dirty="0">
              <a:uFill>
                <a:solidFill>
                  <a:srgbClr val="FFFFFF"/>
                </a:solidFill>
              </a:uFill>
              <a:latin typeface="Arial"/>
            </a:endParaRPr>
          </a:p>
        </p:txBody>
      </p:sp>
      <p:sp>
        <p:nvSpPr>
          <p:cNvPr id="9" name="Дата 5"/>
          <p:cNvSpPr txBox="1">
            <a:spLocks/>
          </p:cNvSpPr>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F997BA-07FE-4296-8A32-21F1477DEE5F}" type="datetime1">
              <a:rPr kumimoji="0" lang="ru-RU"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04.10.2022</a:t>
            </a:fld>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Нижний колонтитул 12"/>
          <p:cNvSpPr txBox="1">
            <a:spLocks/>
          </p:cNvSpPr>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Oleg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Gavrishchuk</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9"/>
          <p:cNvSpPr/>
          <p:nvPr/>
        </p:nvSpPr>
        <p:spPr>
          <a:xfrm>
            <a:off x="5076056" y="1268760"/>
            <a:ext cx="3888432" cy="1368152"/>
          </a:xfrm>
          <a:prstGeom prst="rect">
            <a:avLst/>
          </a:prstGeom>
          <a:no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b="1" strike="noStrike" spc="-1" dirty="0" smtClean="0">
                <a:solidFill>
                  <a:srgbClr val="FF0000"/>
                </a:solidFill>
                <a:uFill>
                  <a:solidFill>
                    <a:srgbClr val="FFFFFF"/>
                  </a:solidFill>
                </a:uFill>
                <a:latin typeface="Times New Roman" pitchFamily="18" charset="0"/>
                <a:ea typeface="Source Han Sans CN Regular"/>
                <a:cs typeface="Times New Roman" pitchFamily="18" charset="0"/>
              </a:rPr>
              <a:t>Concept:</a:t>
            </a:r>
            <a:endParaRPr lang="en-US" b="1" strike="noStrike" spc="-1" dirty="0">
              <a:solidFill>
                <a:srgbClr val="000000"/>
              </a:solidFill>
              <a:uFill>
                <a:solidFill>
                  <a:srgbClr val="FFFFFF"/>
                </a:solidFill>
              </a:uFill>
              <a:latin typeface="Times New Roman" pitchFamily="18" charset="0"/>
              <a:cs typeface="Times New Roman" pitchFamily="18" charset="0"/>
            </a:endParaRPr>
          </a:p>
          <a:p>
            <a:pPr marL="343080" indent="-339840">
              <a:lnSpc>
                <a:spcPct val="100000"/>
              </a:lnSpc>
              <a:buClr>
                <a:srgbClr val="000000"/>
              </a:buClr>
              <a:buFont typeface="Arial"/>
              <a:buAutoNum type="arabicPeriod"/>
            </a:pPr>
            <a:r>
              <a:rPr lang="en-US" spc="-1" dirty="0" smtClean="0">
                <a:solidFill>
                  <a:srgbClr val="000000"/>
                </a:solidFill>
                <a:uFill>
                  <a:solidFill>
                    <a:srgbClr val="FFFFFF"/>
                  </a:solidFill>
                </a:uFill>
                <a:latin typeface="Times New Roman" pitchFamily="18" charset="0"/>
                <a:cs typeface="Times New Roman" pitchFamily="18" charset="0"/>
              </a:rPr>
              <a:t>Rails welded to Cryostat inner side</a:t>
            </a:r>
          </a:p>
          <a:p>
            <a:pPr marL="343080" indent="-339840">
              <a:lnSpc>
                <a:spcPct val="100000"/>
              </a:lnSpc>
              <a:buClr>
                <a:srgbClr val="000000"/>
              </a:buClr>
              <a:buFont typeface="Arial"/>
              <a:buAutoNum type="arabicPeriod"/>
            </a:pPr>
            <a:r>
              <a:rPr lang="en-US" dirty="0" smtClean="0">
                <a:latin typeface="Times New Roman" pitchFamily="18" charset="0"/>
                <a:cs typeface="Times New Roman" pitchFamily="18" charset="0"/>
              </a:rPr>
              <a:t>Roller  fixed on  the ECALs ring</a:t>
            </a:r>
            <a:endParaRPr lang="ru-RU" dirty="0" smtClean="0">
              <a:latin typeface="Times New Roman" pitchFamily="18" charset="0"/>
              <a:cs typeface="Times New Roman" pitchFamily="18" charset="0"/>
            </a:endParaRPr>
          </a:p>
          <a:p>
            <a:pPr marL="343080" indent="-339840">
              <a:lnSpc>
                <a:spcPct val="100000"/>
              </a:lnSpc>
              <a:buClr>
                <a:srgbClr val="000000"/>
              </a:buClr>
              <a:buFont typeface="Arial"/>
              <a:buAutoNum type="arabicPeriod"/>
            </a:pPr>
            <a:r>
              <a:rPr lang="en-US"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ECAL </a:t>
            </a:r>
            <a:r>
              <a:rPr lang="en-US" dirty="0" smtClean="0">
                <a:latin typeface="Times New Roman" pitchFamily="18" charset="0"/>
                <a:cs typeface="Times New Roman" pitchFamily="18" charset="0"/>
              </a:rPr>
              <a:t>ring is rolled into the cryostat</a:t>
            </a:r>
            <a:endParaRPr lang="en-US" strike="noStrike" spc="-1" dirty="0">
              <a:solidFill>
                <a:srgbClr val="000000"/>
              </a:solidFill>
              <a:uFill>
                <a:solidFill>
                  <a:srgbClr val="FFFFFF"/>
                </a:solidFill>
              </a:uFill>
              <a:latin typeface="Times New Roman" pitchFamily="18" charset="0"/>
              <a:cs typeface="Times New Roman" pitchFamily="18" charset="0"/>
            </a:endParaRPr>
          </a:p>
          <a:p>
            <a:pPr>
              <a:lnSpc>
                <a:spcPct val="100000"/>
              </a:lnSpc>
            </a:pPr>
            <a:r>
              <a:rPr lang="en-US" strike="noStrike" spc="-1" dirty="0" smtClean="0">
                <a:solidFill>
                  <a:srgbClr val="000000"/>
                </a:solidFill>
                <a:uFill>
                  <a:solidFill>
                    <a:srgbClr val="FFFFFF"/>
                  </a:solidFill>
                </a:uFill>
                <a:latin typeface="Times New Roman" pitchFamily="18" charset="0"/>
                <a:cs typeface="Times New Roman" pitchFamily="18" charset="0"/>
              </a:rPr>
              <a:t> </a:t>
            </a:r>
            <a:endParaRPr lang="en-US" strike="noStrike" spc="-1" dirty="0">
              <a:solidFill>
                <a:srgbClr val="000000"/>
              </a:solidFill>
              <a:uFill>
                <a:solidFill>
                  <a:srgbClr val="FFFFFF"/>
                </a:solidFill>
              </a:uFill>
              <a:latin typeface="Times New Roman" pitchFamily="18" charset="0"/>
              <a:cs typeface="Times New Roman" pitchFamily="18" charset="0"/>
            </a:endParaRPr>
          </a:p>
        </p:txBody>
      </p:sp>
      <p:sp>
        <p:nvSpPr>
          <p:cNvPr id="8" name="CustomShape 2"/>
          <p:cNvSpPr/>
          <p:nvPr/>
        </p:nvSpPr>
        <p:spPr>
          <a:xfrm>
            <a:off x="179512" y="188640"/>
            <a:ext cx="8784976" cy="72008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600" dirty="0" smtClean="0">
                <a:latin typeface="Times New Roman" pitchFamily="18" charset="0"/>
                <a:cs typeface="Times New Roman" pitchFamily="18" charset="0"/>
              </a:rPr>
              <a:t>Barrel ECAL </a:t>
            </a:r>
            <a:r>
              <a:rPr lang="en-US" sz="3600" dirty="0" smtClean="0">
                <a:latin typeface="Times New Roman" pitchFamily="18" charset="0"/>
                <a:cs typeface="Times New Roman" pitchFamily="18" charset="0"/>
              </a:rPr>
              <a:t>mounting inside of the cryostat </a:t>
            </a:r>
            <a:endParaRPr lang="en-US" sz="3600" spc="-1" dirty="0">
              <a:solidFill>
                <a:srgbClr val="000000"/>
              </a:solidFill>
              <a:uFill>
                <a:solidFill>
                  <a:srgbClr val="FFFFFF"/>
                </a:solidFill>
              </a:uFill>
              <a:latin typeface="Times New Roman" pitchFamily="18" charset="0"/>
              <a:cs typeface="Times New Roman" pitchFamily="18" charset="0"/>
            </a:endParaRPr>
          </a:p>
        </p:txBody>
      </p:sp>
      <p:sp>
        <p:nvSpPr>
          <p:cNvPr id="6"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5</a:t>
            </a:fld>
            <a:endParaRPr lang="en-US" sz="2000" b="1" strike="noStrike" spc="-1" dirty="0">
              <a:uFill>
                <a:solidFill>
                  <a:srgbClr val="FFFFFF"/>
                </a:solidFill>
              </a:uFill>
              <a:latin typeface="Arial"/>
            </a:endParaRPr>
          </a:p>
        </p:txBody>
      </p:sp>
      <p:sp>
        <p:nvSpPr>
          <p:cNvPr id="9" name="Нижний колонтитул 12"/>
          <p:cNvSpPr txBox="1">
            <a:spLocks/>
          </p:cNvSpPr>
          <p:nvPr/>
        </p:nvSpPr>
        <p:spPr>
          <a:xfrm>
            <a:off x="3124200" y="6356350"/>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Oleg </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Gavrishchuk</a:t>
            </a:r>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Дата 5"/>
          <p:cNvSpPr txBox="1">
            <a:spLocks/>
          </p:cNvSpPr>
          <p:nvPr/>
        </p:nvSpPr>
        <p:spPr>
          <a:xfrm>
            <a:off x="457200" y="6356350"/>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F997BA-07FE-4296-8A32-21F1477DEE5F}" type="datetime1">
              <a:rPr kumimoji="0" lang="ru-RU"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04.10.2022</a:t>
            </a:fld>
            <a:endParaRPr kumimoji="0" lang="ru-RU"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C:\Users\oleg\Pictures\barrel 2022-10-04 114226.png"/>
          <p:cNvPicPr>
            <a:picLocks noChangeAspect="1" noChangeArrowheads="1"/>
          </p:cNvPicPr>
          <p:nvPr/>
        </p:nvPicPr>
        <p:blipFill>
          <a:blip r:embed="rId2" cstate="print"/>
          <a:srcRect/>
          <a:stretch>
            <a:fillRect/>
          </a:stretch>
        </p:blipFill>
        <p:spPr bwMode="auto">
          <a:xfrm>
            <a:off x="107504" y="1484784"/>
            <a:ext cx="4819278" cy="4505791"/>
          </a:xfrm>
          <a:prstGeom prst="rect">
            <a:avLst/>
          </a:prstGeom>
          <a:noFill/>
        </p:spPr>
      </p:pic>
    </p:spTree>
    <p:extLst>
      <p:ext uri="{BB962C8B-B14F-4D97-AF65-F5344CB8AC3E}">
        <p14:creationId xmlns:p14="http://schemas.microsoft.com/office/powerpoint/2010/main" xmlns="" val="1353238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64088" y="1340768"/>
            <a:ext cx="3779912" cy="4968552"/>
          </a:xfrm>
          <a:ln>
            <a:solidFill>
              <a:schemeClr val="accent1"/>
            </a:solidFill>
          </a:ln>
        </p:spPr>
        <p:txBody>
          <a:bodyPr>
            <a:noAutofit/>
          </a:bodyPr>
          <a:lstStyle/>
          <a:p>
            <a:pPr algn="l"/>
            <a:r>
              <a:rPr lang="en-US" sz="1800" b="1" dirty="0" smtClean="0">
                <a:solidFill>
                  <a:srgbClr val="FF0000"/>
                </a:solidFill>
                <a:latin typeface="Times New Roman" pitchFamily="18" charset="0"/>
                <a:cs typeface="Times New Roman" pitchFamily="18" charset="0"/>
              </a:rPr>
              <a:t/>
            </a:r>
            <a:br>
              <a:rPr lang="en-US" sz="1800" b="1" dirty="0" smtClean="0">
                <a:solidFill>
                  <a:srgbClr val="FF0000"/>
                </a:solidFill>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One </a:t>
            </a:r>
            <a:r>
              <a:rPr lang="en-US" sz="1800" b="1" dirty="0" smtClean="0">
                <a:solidFill>
                  <a:srgbClr val="FF0000"/>
                </a:solidFill>
                <a:latin typeface="Times New Roman" pitchFamily="18" charset="0"/>
                <a:cs typeface="Times New Roman" pitchFamily="18" charset="0"/>
              </a:rPr>
              <a:t>End-Cap  consists </a:t>
            </a:r>
            <a:r>
              <a:rPr lang="en-US" sz="1800" b="1" dirty="0" smtClean="0">
                <a:solidFill>
                  <a:srgbClr val="FF0000"/>
                </a:solidFill>
                <a:latin typeface="Times New Roman" pitchFamily="18" charset="0"/>
                <a:cs typeface="Times New Roman" pitchFamily="18" charset="0"/>
              </a:rPr>
              <a:t>from:</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1800" b="1" dirty="0" smtClean="0">
                <a:latin typeface="Times New Roman" pitchFamily="18" charset="0"/>
                <a:cs typeface="Times New Roman" pitchFamily="18" charset="0"/>
              </a:rPr>
              <a:t>3576 </a:t>
            </a:r>
            <a:r>
              <a:rPr lang="en-US" sz="1800" dirty="0" smtClean="0">
                <a:latin typeface="Times New Roman" pitchFamily="18" charset="0"/>
                <a:cs typeface="Times New Roman" pitchFamily="18" charset="0"/>
              </a:rPr>
              <a:t>cells of 40x40 mm</a:t>
            </a:r>
            <a:r>
              <a:rPr lang="en-US" sz="1800" baseline="30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weight      – </a:t>
            </a:r>
            <a:r>
              <a:rPr lang="en-US" b="1" dirty="0" smtClean="0">
                <a:latin typeface="Times New Roman" pitchFamily="18" charset="0"/>
                <a:cs typeface="Times New Roman" pitchFamily="18" charset="0"/>
              </a:rPr>
              <a:t>12</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tonn</a:t>
            </a:r>
            <a:r>
              <a:rPr lang="en-US" dirty="0" smtClean="0">
                <a:latin typeface="Times New Roman" pitchFamily="18" charset="0"/>
                <a:cs typeface="Times New Roman" pitchFamily="18" charset="0"/>
              </a:rPr>
              <a:t> (include Frame)</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b="1" strike="noStrike" spc="-1" dirty="0" smtClean="0">
                <a:solidFill>
                  <a:srgbClr val="FF0000"/>
                </a:solidFill>
                <a:uFill>
                  <a:solidFill>
                    <a:srgbClr val="FFFFFF"/>
                  </a:solidFill>
                </a:uFill>
                <a:latin typeface="Times New Roman" pitchFamily="18" charset="0"/>
                <a:cs typeface="Times New Roman" pitchFamily="18" charset="0"/>
              </a:rPr>
              <a:t>Frontend Numbers and Power </a:t>
            </a:r>
            <a:r>
              <a:rPr lang="en-US" b="1" strike="noStrike" spc="-1" dirty="0" smtClean="0">
                <a:solidFill>
                  <a:srgbClr val="FF0000"/>
                </a:solidFill>
                <a:uFill>
                  <a:solidFill>
                    <a:srgbClr val="FFFFFF"/>
                  </a:solidFill>
                </a:uFill>
                <a:latin typeface="Times New Roman" pitchFamily="18" charset="0"/>
                <a:ea typeface="Source Han Sans CN Regular"/>
                <a:cs typeface="Times New Roman" pitchFamily="18" charset="0"/>
              </a:rPr>
              <a:t>:</a:t>
            </a:r>
            <a:br>
              <a:rPr lang="en-US" b="1" strike="noStrike" spc="-1" dirty="0" smtClean="0">
                <a:solidFill>
                  <a:srgbClr val="FF0000"/>
                </a:solidFill>
                <a:uFill>
                  <a:solidFill>
                    <a:srgbClr val="FFFFFF"/>
                  </a:solidFill>
                </a:uFill>
                <a:latin typeface="Times New Roman" pitchFamily="18" charset="0"/>
                <a:ea typeface="Source Han Sans CN Regular"/>
                <a:cs typeface="Times New Roman" pitchFamily="18" charset="0"/>
              </a:rPr>
            </a:br>
            <a:r>
              <a:rPr lang="en-US" spc="-1" dirty="0" smtClean="0">
                <a:solidFill>
                  <a:srgbClr val="000000"/>
                </a:solidFill>
                <a:uFill>
                  <a:solidFill>
                    <a:srgbClr val="FFFFFF"/>
                  </a:solidFill>
                </a:uFill>
                <a:latin typeface="Times New Roman" pitchFamily="18" charset="0"/>
                <a:ea typeface="Source Han Sans CN Regular"/>
                <a:cs typeface="Times New Roman" pitchFamily="18" charset="0"/>
              </a:rPr>
              <a:t>ADC64         –  </a:t>
            </a:r>
            <a:r>
              <a:rPr lang="en-US" b="1" spc="-1" dirty="0" smtClean="0">
                <a:uFill>
                  <a:solidFill>
                    <a:srgbClr val="FFFFFF"/>
                  </a:solidFill>
                </a:uFill>
                <a:latin typeface="Times New Roman" pitchFamily="18" charset="0"/>
                <a:ea typeface="Source Han Sans CN Regular"/>
                <a:cs typeface="Times New Roman" pitchFamily="18" charset="0"/>
              </a:rPr>
              <a:t>56</a:t>
            </a:r>
            <a:r>
              <a:rPr lang="en-US" spc="-1" dirty="0" smtClean="0">
                <a:solidFill>
                  <a:srgbClr val="00B050"/>
                </a:solidFill>
                <a:uFill>
                  <a:solidFill>
                    <a:srgbClr val="FFFFFF"/>
                  </a:solidFill>
                </a:uFill>
                <a:latin typeface="Times New Roman" pitchFamily="18" charset="0"/>
                <a:ea typeface="Source Han Sans CN Regular"/>
                <a:cs typeface="Times New Roman" pitchFamily="18" charset="0"/>
              </a:rPr>
              <a:t> </a:t>
            </a:r>
            <a:r>
              <a:rPr lang="en-US" spc="-1" dirty="0" smtClean="0">
                <a:solidFill>
                  <a:srgbClr val="000000"/>
                </a:solidFill>
                <a:uFill>
                  <a:solidFill>
                    <a:srgbClr val="FFFFFF"/>
                  </a:solidFill>
                </a:uFill>
                <a:latin typeface="Times New Roman" pitchFamily="18" charset="0"/>
                <a:ea typeface="Source Han Sans CN Regular"/>
                <a:cs typeface="Times New Roman" pitchFamily="18" charset="0"/>
              </a:rPr>
              <a:t>       </a:t>
            </a:r>
            <a:r>
              <a:rPr lang="en-US" spc="-1" dirty="0" smtClean="0">
                <a:solidFill>
                  <a:srgbClr val="000000"/>
                </a:solidFill>
                <a:uFill>
                  <a:solidFill>
                    <a:srgbClr val="FFFFFF"/>
                  </a:solidFill>
                </a:uFill>
                <a:latin typeface="Times New Roman" pitchFamily="18" charset="0"/>
                <a:ea typeface="Source Han Sans CN Regular"/>
                <a:cs typeface="Times New Roman" pitchFamily="18" charset="0"/>
              </a:rPr>
              <a:t>–  </a:t>
            </a:r>
            <a:r>
              <a:rPr lang="en-US" b="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1200 </a:t>
            </a:r>
            <a:r>
              <a:rPr lang="en-US" b="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W</a:t>
            </a:r>
            <a:r>
              <a:rPr lang="en-US" b="0" strike="noStrike" spc="-1" dirty="0" smtClean="0">
                <a:solidFill>
                  <a:srgbClr val="000000"/>
                </a:solidFill>
                <a:uFill>
                  <a:solidFill>
                    <a:srgbClr val="FFFFFF"/>
                  </a:solidFill>
                </a:uFill>
                <a:latin typeface="Times New Roman" pitchFamily="18" charset="0"/>
                <a:cs typeface="Times New Roman" pitchFamily="18" charset="0"/>
              </a:rPr>
              <a:t/>
            </a:r>
            <a:br>
              <a:rPr lang="en-US" b="0" strike="noStrike" spc="-1" dirty="0" smtClean="0">
                <a:solidFill>
                  <a:srgbClr val="000000"/>
                </a:solidFill>
                <a:uFill>
                  <a:solidFill>
                    <a:srgbClr val="FFFFFF"/>
                  </a:solidFill>
                </a:uFill>
                <a:latin typeface="Times New Roman" pitchFamily="18" charset="0"/>
                <a:cs typeface="Times New Roman" pitchFamily="18" charset="0"/>
              </a:rPr>
            </a:br>
            <a:r>
              <a:rPr lang="en-US" b="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Amp_16 </a:t>
            </a:r>
            <a:r>
              <a:rPr lang="en-US" b="0" strike="noStrike" spc="-1" dirty="0" err="1" smtClean="0">
                <a:solidFill>
                  <a:srgbClr val="000000"/>
                </a:solidFill>
                <a:uFill>
                  <a:solidFill>
                    <a:srgbClr val="FFFFFF"/>
                  </a:solidFill>
                </a:uFill>
                <a:latin typeface="Times New Roman" pitchFamily="18" charset="0"/>
                <a:ea typeface="Source Han Sans CN Regular"/>
                <a:cs typeface="Times New Roman" pitchFamily="18" charset="0"/>
              </a:rPr>
              <a:t>ch</a:t>
            </a:r>
            <a:r>
              <a:rPr lang="en-US" b="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 </a:t>
            </a:r>
            <a:r>
              <a:rPr lang="en-US" spc="-1" dirty="0" smtClean="0">
                <a:solidFill>
                  <a:srgbClr val="000000"/>
                </a:solidFill>
                <a:uFill>
                  <a:solidFill>
                    <a:srgbClr val="FFFFFF"/>
                  </a:solidFill>
                </a:uFill>
                <a:latin typeface="Times New Roman" pitchFamily="18" charset="0"/>
                <a:ea typeface="Source Han Sans CN Regular"/>
                <a:cs typeface="Times New Roman" pitchFamily="18" charset="0"/>
              </a:rPr>
              <a:t> –  </a:t>
            </a:r>
            <a:r>
              <a:rPr lang="en-US" b="1" spc="-1" dirty="0" smtClean="0">
                <a:solidFill>
                  <a:srgbClr val="000000"/>
                </a:solidFill>
                <a:uFill>
                  <a:solidFill>
                    <a:srgbClr val="FFFFFF"/>
                  </a:solidFill>
                </a:uFill>
                <a:latin typeface="Times New Roman" pitchFamily="18" charset="0"/>
                <a:ea typeface="Source Han Sans CN Regular"/>
                <a:cs typeface="Times New Roman" pitchFamily="18" charset="0"/>
              </a:rPr>
              <a:t>224        </a:t>
            </a:r>
            <a:r>
              <a:rPr lang="en-US" spc="-1" dirty="0" smtClean="0">
                <a:solidFill>
                  <a:srgbClr val="000000"/>
                </a:solidFill>
                <a:uFill>
                  <a:solidFill>
                    <a:srgbClr val="FFFFFF"/>
                  </a:solidFill>
                </a:uFill>
                <a:latin typeface="Times New Roman" pitchFamily="18" charset="0"/>
                <a:ea typeface="Source Han Sans CN Regular"/>
                <a:cs typeface="Times New Roman" pitchFamily="18" charset="0"/>
              </a:rPr>
              <a:t>–   </a:t>
            </a:r>
            <a:r>
              <a:rPr lang="en-US" spc="-1" dirty="0" smtClean="0">
                <a:solidFill>
                  <a:srgbClr val="000000"/>
                </a:solidFill>
                <a:uFill>
                  <a:solidFill>
                    <a:srgbClr val="FFFFFF"/>
                  </a:solidFill>
                </a:uFill>
                <a:latin typeface="Times New Roman" pitchFamily="18" charset="0"/>
                <a:ea typeface="Source Han Sans CN Regular"/>
                <a:cs typeface="Times New Roman" pitchFamily="18" charset="0"/>
              </a:rPr>
              <a:t>200 </a:t>
            </a:r>
            <a:r>
              <a:rPr lang="en-US" spc="-1" dirty="0" smtClean="0">
                <a:solidFill>
                  <a:srgbClr val="000000"/>
                </a:solidFill>
                <a:uFill>
                  <a:solidFill>
                    <a:srgbClr val="FFFFFF"/>
                  </a:solidFill>
                </a:uFill>
                <a:latin typeface="Times New Roman" pitchFamily="18" charset="0"/>
                <a:ea typeface="Source Han Sans CN Regular"/>
                <a:cs typeface="Times New Roman" pitchFamily="18" charset="0"/>
              </a:rPr>
              <a:t>W</a:t>
            </a:r>
            <a:r>
              <a:rPr lang="en-US" b="0" strike="noStrike" spc="-1" dirty="0" smtClean="0">
                <a:solidFill>
                  <a:srgbClr val="000000"/>
                </a:solidFill>
                <a:uFill>
                  <a:solidFill>
                    <a:srgbClr val="FFFFFF"/>
                  </a:solidFill>
                </a:uFill>
                <a:latin typeface="Times New Roman" pitchFamily="18" charset="0"/>
                <a:cs typeface="Times New Roman" pitchFamily="18" charset="0"/>
              </a:rPr>
              <a:t/>
            </a:r>
            <a:br>
              <a:rPr lang="en-US" b="0" strike="noStrike" spc="-1" dirty="0" smtClean="0">
                <a:solidFill>
                  <a:srgbClr val="000000"/>
                </a:solidFill>
                <a:uFill>
                  <a:solidFill>
                    <a:srgbClr val="FFFFFF"/>
                  </a:solidFill>
                </a:uFill>
                <a:latin typeface="Times New Roman" pitchFamily="18" charset="0"/>
                <a:cs typeface="Times New Roman" pitchFamily="18" charset="0"/>
              </a:rPr>
            </a:br>
            <a:r>
              <a:rPr lang="en-US" spc="-1" dirty="0" smtClean="0">
                <a:solidFill>
                  <a:srgbClr val="000000"/>
                </a:solidFill>
                <a:uFill>
                  <a:solidFill>
                    <a:srgbClr val="FFFFFF"/>
                  </a:solidFill>
                </a:uFill>
                <a:latin typeface="Times New Roman" pitchFamily="18" charset="0"/>
                <a:ea typeface="Source Han Sans CN Regular"/>
                <a:cs typeface="Times New Roman" pitchFamily="18" charset="0"/>
              </a:rPr>
              <a:t>Power unit  –     </a:t>
            </a:r>
            <a:r>
              <a:rPr lang="en-US" b="1" spc="-1" dirty="0" smtClean="0">
                <a:uFill>
                  <a:solidFill>
                    <a:srgbClr val="FFFFFF"/>
                  </a:solidFill>
                </a:uFill>
                <a:latin typeface="Times New Roman" pitchFamily="18" charset="0"/>
                <a:ea typeface="Source Han Sans CN Regular"/>
                <a:cs typeface="Times New Roman" pitchFamily="18" charset="0"/>
              </a:rPr>
              <a:t> 8        </a:t>
            </a:r>
            <a:r>
              <a:rPr lang="en-US" spc="-1" dirty="0" smtClean="0">
                <a:solidFill>
                  <a:srgbClr val="000000"/>
                </a:solidFill>
                <a:uFill>
                  <a:solidFill>
                    <a:srgbClr val="FFFFFF"/>
                  </a:solidFill>
                </a:uFill>
                <a:latin typeface="Times New Roman" pitchFamily="18" charset="0"/>
                <a:ea typeface="Source Han Sans CN Regular"/>
                <a:cs typeface="Times New Roman" pitchFamily="18" charset="0"/>
              </a:rPr>
              <a:t>–   800 W</a:t>
            </a:r>
            <a:br>
              <a:rPr lang="en-US" spc="-1" dirty="0" smtClean="0">
                <a:solidFill>
                  <a:srgbClr val="000000"/>
                </a:solidFill>
                <a:uFill>
                  <a:solidFill>
                    <a:srgbClr val="FFFFFF"/>
                  </a:solidFill>
                </a:uFill>
                <a:latin typeface="Times New Roman" pitchFamily="18" charset="0"/>
                <a:ea typeface="Source Han Sans CN Regular"/>
                <a:cs typeface="Times New Roman" pitchFamily="18" charset="0"/>
              </a:rPr>
            </a:br>
            <a:r>
              <a:rPr lang="en-US" b="1" strike="noStrike" spc="-1" dirty="0" smtClean="0">
                <a:solidFill>
                  <a:srgbClr val="FF0000"/>
                </a:solidFill>
                <a:uFill>
                  <a:solidFill>
                    <a:srgbClr val="FFFFFF"/>
                  </a:solidFill>
                </a:uFill>
                <a:latin typeface="Times New Roman" pitchFamily="18" charset="0"/>
                <a:cs typeface="Times New Roman" pitchFamily="18" charset="0"/>
              </a:rPr>
              <a:t> Total Power  (One)     </a:t>
            </a:r>
            <a:r>
              <a:rPr lang="en-US" b="1" spc="-1" dirty="0" smtClean="0">
                <a:solidFill>
                  <a:schemeClr val="tx1"/>
                </a:solidFill>
                <a:uFill>
                  <a:solidFill>
                    <a:srgbClr val="FFFFFF"/>
                  </a:solidFill>
                </a:uFill>
                <a:latin typeface="Times New Roman" pitchFamily="18" charset="0"/>
                <a:ea typeface="Source Han Sans CN Regular"/>
                <a:cs typeface="Times New Roman" pitchFamily="18" charset="0"/>
              </a:rPr>
              <a:t>–  </a:t>
            </a:r>
            <a:r>
              <a:rPr lang="en-US" b="1" spc="-1" dirty="0" smtClean="0">
                <a:solidFill>
                  <a:schemeClr val="tx1"/>
                </a:solidFill>
                <a:uFill>
                  <a:solidFill>
                    <a:srgbClr val="FFFFFF"/>
                  </a:solidFill>
                </a:uFill>
                <a:latin typeface="Times New Roman" pitchFamily="18" charset="0"/>
                <a:ea typeface="Source Han Sans CN Regular"/>
                <a:cs typeface="Times New Roman" pitchFamily="18" charset="0"/>
              </a:rPr>
              <a:t>2.2 </a:t>
            </a:r>
            <a:r>
              <a:rPr lang="en-US" b="1" spc="-1" dirty="0" smtClean="0">
                <a:solidFill>
                  <a:schemeClr val="tx1"/>
                </a:solidFill>
                <a:uFill>
                  <a:solidFill>
                    <a:srgbClr val="FFFFFF"/>
                  </a:solidFill>
                </a:uFill>
                <a:latin typeface="Times New Roman" pitchFamily="18" charset="0"/>
                <a:ea typeface="Source Han Sans CN Regular"/>
                <a:cs typeface="Times New Roman" pitchFamily="18" charset="0"/>
              </a:rPr>
              <a:t>kW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b="1" dirty="0" smtClean="0">
                <a:solidFill>
                  <a:srgbClr val="FF0000"/>
                </a:solidFill>
                <a:latin typeface="Times New Roman" pitchFamily="18" charset="0"/>
                <a:cs typeface="Times New Roman" pitchFamily="18" charset="0"/>
              </a:rPr>
              <a:t>End-Cap – installed  in a frame </a:t>
            </a:r>
            <a:r>
              <a:rPr lang="en-US" sz="1800" dirty="0" smtClean="0">
                <a:latin typeface="Times New Roman" pitchFamily="18" charset="0"/>
                <a:cs typeface="Times New Roman" pitchFamily="18" charset="0"/>
              </a:rPr>
              <a:t>that supports it. The frame is mounted directly to the RS as shown in this figure.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All </a:t>
            </a:r>
            <a:r>
              <a:rPr lang="en-US" sz="1800" dirty="0" smtClean="0">
                <a:latin typeface="Times New Roman" pitchFamily="18" charset="0"/>
                <a:cs typeface="Times New Roman" pitchFamily="18" charset="0"/>
              </a:rPr>
              <a:t>dimensions on driving left  </a:t>
            </a:r>
            <a:r>
              <a:rPr lang="en-US" sz="1800" dirty="0">
                <a:latin typeface="Times New Roman" pitchFamily="18" charset="0"/>
                <a:cs typeface="Times New Roman" pitchFamily="18" charset="0"/>
              </a:rPr>
              <a:t>are in </a:t>
            </a:r>
            <a:r>
              <a:rPr lang="en-US" sz="1800" dirty="0" smtClean="0">
                <a:latin typeface="Times New Roman" pitchFamily="18" charset="0"/>
                <a:cs typeface="Times New Roman" pitchFamily="18" charset="0"/>
              </a:rPr>
              <a:t>millimeters. </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600" b="1" dirty="0" smtClean="0">
                <a:solidFill>
                  <a:srgbClr val="FF0000"/>
                </a:solidFill>
                <a:latin typeface="Times New Roman" pitchFamily="18" charset="0"/>
                <a:cs typeface="Times New Roman" pitchFamily="18" charset="0"/>
              </a:rPr>
              <a:t>The hole  </a:t>
            </a:r>
            <a:r>
              <a:rPr lang="en-US" sz="1600" b="1" dirty="0">
                <a:solidFill>
                  <a:srgbClr val="FF0000"/>
                </a:solidFill>
                <a:latin typeface="Times New Roman" pitchFamily="18" charset="0"/>
                <a:cs typeface="Times New Roman" pitchFamily="18" charset="0"/>
              </a:rPr>
              <a:t>size </a:t>
            </a:r>
            <a:r>
              <a:rPr lang="en-US" sz="1600" b="1" dirty="0" smtClean="0">
                <a:solidFill>
                  <a:srgbClr val="FF0000"/>
                </a:solidFill>
                <a:latin typeface="Times New Roman" pitchFamily="18" charset="0"/>
                <a:cs typeface="Times New Roman" pitchFamily="18" charset="0"/>
              </a:rPr>
              <a:t> in center: 320 ×320 </a:t>
            </a:r>
            <a:r>
              <a:rPr lang="en-US" sz="1600" b="1" dirty="0" smtClean="0">
                <a:solidFill>
                  <a:srgbClr val="FF0000"/>
                </a:solidFill>
                <a:latin typeface="Times New Roman" pitchFamily="18" charset="0"/>
                <a:cs typeface="Times New Roman" pitchFamily="18" charset="0"/>
              </a:rPr>
              <a:t>mm</a:t>
            </a:r>
            <a:r>
              <a:rPr lang="en-US" sz="1600" b="1" baseline="30000" dirty="0" smtClean="0">
                <a:solidFill>
                  <a:srgbClr val="FF0000"/>
                </a:solidFill>
                <a:latin typeface="Times New Roman" pitchFamily="18" charset="0"/>
                <a:cs typeface="Times New Roman" pitchFamily="18" charset="0"/>
              </a:rPr>
              <a:t>2</a:t>
            </a:r>
            <a:r>
              <a:rPr lang="en-US" sz="1600" b="1" dirty="0" smtClean="0">
                <a:solidFill>
                  <a:srgbClr val="FF0000"/>
                </a:solidFill>
                <a:latin typeface="Times New Roman" pitchFamily="18" charset="0"/>
                <a:cs typeface="Times New Roman" pitchFamily="18" charset="0"/>
              </a:rPr>
              <a:t>.</a:t>
            </a: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5" name="Рисунок 4" descr="EndCupl_EC_500-Model.jpg"/>
          <p:cNvPicPr/>
          <p:nvPr/>
        </p:nvPicPr>
        <p:blipFill>
          <a:blip r:embed="rId2" cstate="print"/>
          <a:stretch>
            <a:fillRect/>
          </a:stretch>
        </p:blipFill>
        <p:spPr>
          <a:xfrm>
            <a:off x="0" y="1340768"/>
            <a:ext cx="5292080" cy="5040560"/>
          </a:xfrm>
          <a:prstGeom prst="rect">
            <a:avLst/>
          </a:prstGeom>
          <a:ln>
            <a:solidFill>
              <a:schemeClr val="accent1"/>
            </a:solidFill>
          </a:ln>
        </p:spPr>
      </p:pic>
      <p:sp>
        <p:nvSpPr>
          <p:cNvPr id="4" name="CustomShape 2"/>
          <p:cNvSpPr/>
          <p:nvPr/>
        </p:nvSpPr>
        <p:spPr>
          <a:xfrm>
            <a:off x="287016" y="188640"/>
            <a:ext cx="8856984" cy="72008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ECAL End Cup composition</a:t>
            </a:r>
            <a:endParaRPr lang="en-US" sz="4400" strike="noStrike" spc="-1" dirty="0">
              <a:solidFill>
                <a:srgbClr val="000000"/>
              </a:solidFill>
              <a:uFill>
                <a:solidFill>
                  <a:srgbClr val="FFFFFF"/>
                </a:solidFill>
              </a:uFill>
              <a:latin typeface="Times New Roman" pitchFamily="18" charset="0"/>
              <a:cs typeface="Times New Roman" pitchFamily="18" charset="0"/>
            </a:endParaRPr>
          </a:p>
        </p:txBody>
      </p:sp>
      <p:sp>
        <p:nvSpPr>
          <p:cNvPr id="6" name="Дата 5"/>
          <p:cNvSpPr>
            <a:spLocks noGrp="1"/>
          </p:cNvSpPr>
          <p:nvPr>
            <p:ph type="dt" sz="half" idx="10"/>
          </p:nvPr>
        </p:nvSpPr>
        <p:spPr>
          <a:xfrm>
            <a:off x="2843808" y="6381328"/>
            <a:ext cx="2133600" cy="365125"/>
          </a:xfrm>
        </p:spPr>
        <p:txBody>
          <a:bodyPr/>
          <a:lstStyle/>
          <a:p>
            <a:r>
              <a:rPr lang="ru-RU" dirty="0" smtClean="0"/>
              <a:t>Oleg </a:t>
            </a:r>
            <a:r>
              <a:rPr lang="ru-RU" dirty="0" err="1" smtClean="0"/>
              <a:t>Gavrishchuk</a:t>
            </a:r>
            <a:endParaRPr lang="ru-RU" dirty="0"/>
          </a:p>
        </p:txBody>
      </p:sp>
      <p:sp>
        <p:nvSpPr>
          <p:cNvPr id="9" name="CustomShape 5"/>
          <p:cNvSpPr/>
          <p:nvPr/>
        </p:nvSpPr>
        <p:spPr>
          <a:xfrm>
            <a:off x="7956376" y="6381328"/>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6</a:t>
            </a:fld>
            <a:endParaRPr lang="en-US" sz="2000" b="1" strike="noStrike" spc="-1" dirty="0">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p:cNvSpPr/>
          <p:nvPr/>
        </p:nvSpPr>
        <p:spPr>
          <a:xfrm>
            <a:off x="287016" y="188640"/>
            <a:ext cx="8856984" cy="720080"/>
          </a:xfrm>
          <a:prstGeom prst="rect">
            <a:avLst/>
          </a:prstGeom>
          <a:no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ECAL </a:t>
            </a:r>
            <a:r>
              <a:rPr lang="en-US" sz="4400" strike="noStrike" spc="-1" dirty="0" smtClean="0">
                <a:solidFill>
                  <a:srgbClr val="000000"/>
                </a:solidFill>
                <a:uFill>
                  <a:solidFill>
                    <a:srgbClr val="FFFFFF"/>
                  </a:solidFill>
                </a:uFill>
                <a:latin typeface="Times New Roman" pitchFamily="18" charset="0"/>
                <a:ea typeface="Source Han Sans CN Regular"/>
                <a:cs typeface="Times New Roman" pitchFamily="18" charset="0"/>
              </a:rPr>
              <a:t>3D view</a:t>
            </a:r>
            <a:endParaRPr lang="en-US" sz="4400" strike="noStrike" spc="-1" dirty="0">
              <a:solidFill>
                <a:srgbClr val="000000"/>
              </a:solidFill>
              <a:uFill>
                <a:solidFill>
                  <a:srgbClr val="FFFFFF"/>
                </a:solidFill>
              </a:uFill>
              <a:latin typeface="Times New Roman" pitchFamily="18" charset="0"/>
              <a:cs typeface="Times New Roman" pitchFamily="18" charset="0"/>
            </a:endParaRPr>
          </a:p>
        </p:txBody>
      </p:sp>
      <p:sp>
        <p:nvSpPr>
          <p:cNvPr id="6" name="Дата 5"/>
          <p:cNvSpPr>
            <a:spLocks noGrp="1"/>
          </p:cNvSpPr>
          <p:nvPr>
            <p:ph type="dt" sz="half" idx="10"/>
          </p:nvPr>
        </p:nvSpPr>
        <p:spPr>
          <a:xfrm>
            <a:off x="3491880" y="6381328"/>
            <a:ext cx="2133600" cy="365125"/>
          </a:xfrm>
        </p:spPr>
        <p:txBody>
          <a:bodyPr/>
          <a:lstStyle/>
          <a:p>
            <a:r>
              <a:rPr lang="ru-RU" dirty="0" smtClean="0"/>
              <a:t>Oleg </a:t>
            </a:r>
            <a:r>
              <a:rPr lang="ru-RU" dirty="0" err="1" smtClean="0"/>
              <a:t>Gavrishchuk</a:t>
            </a:r>
            <a:endParaRPr lang="ru-RU" dirty="0"/>
          </a:p>
        </p:txBody>
      </p:sp>
      <p:pic>
        <p:nvPicPr>
          <p:cNvPr id="4098" name="Picture 2" descr="C:\Users\oleg\Pictures\ed_cup.png"/>
          <p:cNvPicPr>
            <a:picLocks noChangeAspect="1" noChangeArrowheads="1"/>
          </p:cNvPicPr>
          <p:nvPr/>
        </p:nvPicPr>
        <p:blipFill>
          <a:blip r:embed="rId2" cstate="print"/>
          <a:srcRect/>
          <a:stretch>
            <a:fillRect/>
          </a:stretch>
        </p:blipFill>
        <p:spPr bwMode="auto">
          <a:xfrm>
            <a:off x="251520" y="980728"/>
            <a:ext cx="4536504" cy="5104842"/>
          </a:xfrm>
          <a:prstGeom prst="rect">
            <a:avLst/>
          </a:prstGeom>
          <a:noFill/>
        </p:spPr>
      </p:pic>
      <p:sp>
        <p:nvSpPr>
          <p:cNvPr id="11" name="TextBox 10"/>
          <p:cNvSpPr txBox="1"/>
          <p:nvPr/>
        </p:nvSpPr>
        <p:spPr>
          <a:xfrm>
            <a:off x="4788024" y="1556792"/>
            <a:ext cx="4211960" cy="2585323"/>
          </a:xfrm>
          <a:prstGeom prst="rect">
            <a:avLst/>
          </a:prstGeom>
          <a:noFill/>
          <a:ln>
            <a:solidFill>
              <a:schemeClr val="accent1"/>
            </a:solidFill>
          </a:ln>
        </p:spPr>
        <p:txBody>
          <a:bodyPr wrap="square" rtlCol="0">
            <a:spAutoFit/>
          </a:bodyPr>
          <a:lstStyle/>
          <a:p>
            <a:r>
              <a:rPr lang="en-US" dirty="0" smtClean="0"/>
              <a:t>End Cup mounted in Supported Frame.</a:t>
            </a:r>
          </a:p>
          <a:p>
            <a:endParaRPr lang="en-US" dirty="0" smtClean="0"/>
          </a:p>
          <a:p>
            <a:r>
              <a:rPr lang="en-US" dirty="0" smtClean="0"/>
              <a:t>The Frame is installed in Range System, as supported base.</a:t>
            </a:r>
          </a:p>
          <a:p>
            <a:endParaRPr lang="en-US" dirty="0" smtClean="0"/>
          </a:p>
          <a:p>
            <a:r>
              <a:rPr lang="en-US" dirty="0" smtClean="0"/>
              <a:t>Central hole is equal 320x320 mm</a:t>
            </a:r>
            <a:r>
              <a:rPr lang="en-US" baseline="30000" dirty="0" smtClean="0"/>
              <a:t>2 </a:t>
            </a:r>
            <a:r>
              <a:rPr lang="en-US" dirty="0" smtClean="0"/>
              <a:t>.</a:t>
            </a:r>
            <a:endParaRPr lang="en-US" baseline="30000" dirty="0" smtClean="0"/>
          </a:p>
          <a:p>
            <a:endParaRPr lang="en-US" dirty="0" smtClean="0"/>
          </a:p>
          <a:p>
            <a:r>
              <a:rPr lang="en-US" dirty="0" smtClean="0"/>
              <a:t>This hole size is equal of 16 modules of 80x80 mm</a:t>
            </a:r>
            <a:r>
              <a:rPr lang="en-US" baseline="30000" dirty="0" smtClean="0"/>
              <a:t>2</a:t>
            </a:r>
            <a:r>
              <a:rPr lang="en-US" dirty="0" smtClean="0"/>
              <a:t>  (matrix 4x4). </a:t>
            </a:r>
            <a:endParaRPr lang="ru-RU" dirty="0"/>
          </a:p>
        </p:txBody>
      </p:sp>
      <p:sp>
        <p:nvSpPr>
          <p:cNvPr id="12" name="CustomShape 5"/>
          <p:cNvSpPr/>
          <p:nvPr/>
        </p:nvSpPr>
        <p:spPr>
          <a:xfrm>
            <a:off x="8028384" y="6021288"/>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7</a:t>
            </a:fld>
            <a:endParaRPr lang="en-US" sz="2000" b="1" strike="noStrike" spc="-1" dirty="0">
              <a:uFill>
                <a:solidFill>
                  <a:srgbClr val="FFFFFF"/>
                </a:solidFill>
              </a:uFill>
              <a:latin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00493"/>
            <a:ext cx="9144000" cy="6457507"/>
          </a:xfrm>
          <a:prstGeom prst="rect">
            <a:avLst/>
          </a:prstGeom>
        </p:spPr>
      </p:pic>
      <p:sp>
        <p:nvSpPr>
          <p:cNvPr id="197" name="CustomShape 1"/>
          <p:cNvSpPr/>
          <p:nvPr/>
        </p:nvSpPr>
        <p:spPr>
          <a:xfrm>
            <a:off x="332760" y="4821960"/>
            <a:ext cx="8811240" cy="1584176"/>
          </a:xfrm>
          <a:prstGeom prst="rect">
            <a:avLst/>
          </a:prstGeom>
          <a:solidFill>
            <a:schemeClr val="bg2">
              <a:lumMod val="90000"/>
            </a:schemeClr>
          </a:solidFill>
          <a:ln>
            <a:solidFill>
              <a:schemeClr val="accent1"/>
            </a:solid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2000" b="1" strike="noStrike" spc="-1" dirty="0" smtClean="0">
                <a:solidFill>
                  <a:srgbClr val="000000"/>
                </a:solidFill>
                <a:uFill>
                  <a:solidFill>
                    <a:srgbClr val="FFFFFF"/>
                  </a:solidFill>
                </a:uFill>
                <a:latin typeface="Times New Roman"/>
                <a:ea typeface="Source Han Sans CN Regular"/>
              </a:rPr>
              <a:t>	Possible Module </a:t>
            </a:r>
            <a:r>
              <a:rPr lang="en-US" sz="2000" b="1" strike="noStrike" spc="-1" dirty="0" smtClean="0">
                <a:solidFill>
                  <a:srgbClr val="000000"/>
                </a:solidFill>
                <a:uFill>
                  <a:solidFill>
                    <a:srgbClr val="FFFFFF"/>
                  </a:solidFill>
                </a:uFill>
                <a:latin typeface="Times New Roman"/>
                <a:ea typeface="Source Han Sans CN Regular"/>
              </a:rPr>
              <a:t>design</a:t>
            </a:r>
            <a:r>
              <a:rPr lang="en-US" sz="2000" b="1" spc="-1" dirty="0" smtClean="0">
                <a:solidFill>
                  <a:srgbClr val="000000"/>
                </a:solidFill>
                <a:uFill>
                  <a:solidFill>
                    <a:srgbClr val="FFFFFF"/>
                  </a:solidFill>
                </a:uFill>
                <a:latin typeface="Times New Roman"/>
                <a:ea typeface="Source Han Sans CN Regular"/>
              </a:rPr>
              <a:t> </a:t>
            </a:r>
            <a:r>
              <a:rPr lang="en-US" sz="2000" b="1" strike="noStrike" spc="-1" dirty="0" smtClean="0">
                <a:solidFill>
                  <a:srgbClr val="000000"/>
                </a:solidFill>
                <a:uFill>
                  <a:solidFill>
                    <a:srgbClr val="FFFFFF"/>
                  </a:solidFill>
                </a:uFill>
                <a:latin typeface="Arial"/>
              </a:rPr>
              <a:t>For </a:t>
            </a:r>
            <a:r>
              <a:rPr lang="en-US" sz="2000" b="1" strike="noStrike" spc="-1" dirty="0" smtClean="0">
                <a:solidFill>
                  <a:srgbClr val="000000"/>
                </a:solidFill>
                <a:uFill>
                  <a:solidFill>
                    <a:srgbClr val="FFFFFF"/>
                  </a:solidFill>
                </a:uFill>
                <a:latin typeface="Arial"/>
              </a:rPr>
              <a:t>End </a:t>
            </a:r>
            <a:r>
              <a:rPr lang="en-US" sz="2000" b="1" strike="noStrike" spc="-1" dirty="0" smtClean="0">
                <a:solidFill>
                  <a:srgbClr val="000000"/>
                </a:solidFill>
                <a:uFill>
                  <a:solidFill>
                    <a:srgbClr val="FFFFFF"/>
                  </a:solidFill>
                </a:uFill>
                <a:latin typeface="Arial"/>
              </a:rPr>
              <a:t>Cup :</a:t>
            </a:r>
          </a:p>
          <a:p>
            <a:pPr lvl="1">
              <a:buFont typeface="Arial" pitchFamily="34" charset="0"/>
              <a:buChar char="•"/>
            </a:pPr>
            <a:r>
              <a:rPr lang="en-US" sz="2000" b="1" spc="-1" dirty="0" smtClean="0">
                <a:solidFill>
                  <a:srgbClr val="000000"/>
                </a:solidFill>
                <a:uFill>
                  <a:solidFill>
                    <a:srgbClr val="FFFFFF"/>
                  </a:solidFill>
                </a:uFill>
                <a:latin typeface="Arial"/>
              </a:rPr>
              <a:t> </a:t>
            </a:r>
            <a:r>
              <a:rPr lang="en-US" sz="2000" b="1" strike="noStrike" spc="-1" dirty="0" smtClean="0">
                <a:solidFill>
                  <a:srgbClr val="000000"/>
                </a:solidFill>
                <a:uFill>
                  <a:solidFill>
                    <a:srgbClr val="FFFFFF"/>
                  </a:solidFill>
                </a:uFill>
                <a:latin typeface="Arial"/>
              </a:rPr>
              <a:t>module consist from </a:t>
            </a:r>
            <a:r>
              <a:rPr lang="en-US" sz="2000" b="1" spc="-1" dirty="0" smtClean="0">
                <a:solidFill>
                  <a:srgbClr val="000000"/>
                </a:solidFill>
                <a:uFill>
                  <a:solidFill>
                    <a:srgbClr val="FFFFFF"/>
                  </a:solidFill>
                </a:uFill>
                <a:latin typeface="Times New Roman"/>
              </a:rPr>
              <a:t>4 cells of </a:t>
            </a:r>
            <a:r>
              <a:rPr lang="en-US" sz="2000" b="1" spc="-1" dirty="0" smtClean="0">
                <a:solidFill>
                  <a:srgbClr val="000000"/>
                </a:solidFill>
                <a:uFill>
                  <a:solidFill>
                    <a:srgbClr val="FFFFFF"/>
                  </a:solidFill>
                </a:uFill>
                <a:latin typeface="Times New Roman"/>
                <a:ea typeface="Source Han Sans CN Regular"/>
              </a:rPr>
              <a:t> </a:t>
            </a:r>
            <a:r>
              <a:rPr lang="en-US" sz="2000" b="1" spc="-1" dirty="0" smtClean="0">
                <a:solidFill>
                  <a:srgbClr val="000000"/>
                </a:solidFill>
                <a:uFill>
                  <a:solidFill>
                    <a:srgbClr val="FFFFFF"/>
                  </a:solidFill>
                </a:uFill>
                <a:latin typeface="Times New Roman"/>
                <a:ea typeface="Source Han Sans CN Regular"/>
              </a:rPr>
              <a:t>40x40 </a:t>
            </a:r>
            <a:r>
              <a:rPr lang="en-US" sz="2000" b="1" spc="-1" dirty="0" smtClean="0">
                <a:solidFill>
                  <a:srgbClr val="000000"/>
                </a:solidFill>
                <a:uFill>
                  <a:solidFill>
                    <a:srgbClr val="FFFFFF"/>
                  </a:solidFill>
                </a:uFill>
                <a:latin typeface="Times New Roman"/>
                <a:ea typeface="Source Han Sans CN Regular"/>
              </a:rPr>
              <a:t>mm</a:t>
            </a:r>
            <a:r>
              <a:rPr lang="en-US" sz="2000" b="1" spc="-1" baseline="30000" dirty="0" smtClean="0">
                <a:solidFill>
                  <a:srgbClr val="000000"/>
                </a:solidFill>
                <a:uFill>
                  <a:solidFill>
                    <a:srgbClr val="FFFFFF"/>
                  </a:solidFill>
                </a:uFill>
                <a:latin typeface="Times New Roman"/>
                <a:ea typeface="Source Han Sans CN Regular"/>
              </a:rPr>
              <a:t>2</a:t>
            </a:r>
            <a:endParaRPr lang="en-US" sz="2000" b="1" spc="-1" baseline="30000" dirty="0" smtClean="0">
              <a:solidFill>
                <a:srgbClr val="000000"/>
              </a:solidFill>
              <a:uFill>
                <a:solidFill>
                  <a:srgbClr val="FFFFFF"/>
                </a:solidFill>
              </a:uFill>
              <a:latin typeface="Times New Roman"/>
              <a:ea typeface="Source Han Sans CN Regular"/>
            </a:endParaRPr>
          </a:p>
          <a:p>
            <a:pPr lvl="1">
              <a:buFont typeface="Arial" pitchFamily="34" charset="0"/>
              <a:buChar char="•"/>
            </a:pPr>
            <a:r>
              <a:rPr lang="en-US" sz="2000" b="1" spc="-1" baseline="30000" dirty="0" smtClean="0">
                <a:solidFill>
                  <a:srgbClr val="000000"/>
                </a:solidFill>
                <a:uFill>
                  <a:solidFill>
                    <a:srgbClr val="FFFFFF"/>
                  </a:solidFill>
                </a:uFill>
                <a:latin typeface="Times New Roman"/>
                <a:ea typeface="Source Han Sans CN Regular"/>
              </a:rPr>
              <a:t> </a:t>
            </a:r>
            <a:r>
              <a:rPr lang="en-US" sz="2000" b="1" spc="-1" dirty="0" smtClean="0">
                <a:solidFill>
                  <a:srgbClr val="000000"/>
                </a:solidFill>
                <a:uFill>
                  <a:solidFill>
                    <a:srgbClr val="FFFFFF"/>
                  </a:solidFill>
                </a:uFill>
                <a:latin typeface="Times New Roman"/>
                <a:ea typeface="Source Han Sans CN Regular"/>
              </a:rPr>
              <a:t> 180  layers 1.5 mm </a:t>
            </a:r>
            <a:r>
              <a:rPr lang="en-US" sz="2000" b="1" spc="-1" dirty="0" err="1" smtClean="0">
                <a:solidFill>
                  <a:srgbClr val="000000"/>
                </a:solidFill>
                <a:uFill>
                  <a:solidFill>
                    <a:srgbClr val="FFFFFF"/>
                  </a:solidFill>
                </a:uFill>
                <a:latin typeface="Times New Roman"/>
                <a:ea typeface="Source Han Sans CN Regular"/>
              </a:rPr>
              <a:t>Scint</a:t>
            </a:r>
            <a:r>
              <a:rPr lang="en-US" sz="2000" b="1" spc="-1" dirty="0" smtClean="0">
                <a:solidFill>
                  <a:srgbClr val="000000"/>
                </a:solidFill>
                <a:uFill>
                  <a:solidFill>
                    <a:srgbClr val="FFFFFF"/>
                  </a:solidFill>
                </a:uFill>
                <a:latin typeface="Times New Roman"/>
                <a:ea typeface="Source Han Sans CN Regular"/>
              </a:rPr>
              <a:t>. </a:t>
            </a:r>
            <a:r>
              <a:rPr lang="en-US" sz="2000" b="1" spc="-1" dirty="0" smtClean="0">
                <a:solidFill>
                  <a:srgbClr val="000000"/>
                </a:solidFill>
                <a:uFill>
                  <a:solidFill>
                    <a:srgbClr val="FFFFFF"/>
                  </a:solidFill>
                </a:uFill>
                <a:latin typeface="Times New Roman"/>
                <a:ea typeface="Source Han Sans CN Regular"/>
              </a:rPr>
              <a:t>a</a:t>
            </a:r>
            <a:r>
              <a:rPr lang="en-US" sz="2000" b="1" spc="-1" dirty="0" smtClean="0">
                <a:solidFill>
                  <a:srgbClr val="000000"/>
                </a:solidFill>
                <a:uFill>
                  <a:solidFill>
                    <a:srgbClr val="FFFFFF"/>
                  </a:solidFill>
                </a:uFill>
                <a:latin typeface="Times New Roman"/>
                <a:ea typeface="Source Han Sans CN Regular"/>
              </a:rPr>
              <a:t>nd 0.5 mm Lead (380 mm active part)</a:t>
            </a:r>
          </a:p>
          <a:p>
            <a:pPr lvl="1">
              <a:buFont typeface="Arial" pitchFamily="34" charset="0"/>
              <a:buChar char="•"/>
            </a:pPr>
            <a:r>
              <a:rPr lang="en-US" sz="2000" b="1" spc="-1" dirty="0" smtClean="0">
                <a:solidFill>
                  <a:srgbClr val="000000"/>
                </a:solidFill>
                <a:uFill>
                  <a:solidFill>
                    <a:srgbClr val="FFFFFF"/>
                  </a:solidFill>
                </a:uFill>
                <a:latin typeface="Times New Roman"/>
                <a:ea typeface="Source Han Sans CN Regular"/>
              </a:rPr>
              <a:t> Total </a:t>
            </a:r>
            <a:r>
              <a:rPr lang="en-US" sz="2000" b="1" spc="-1" dirty="0" err="1" smtClean="0">
                <a:solidFill>
                  <a:srgbClr val="000000"/>
                </a:solidFill>
                <a:uFill>
                  <a:solidFill>
                    <a:srgbClr val="FFFFFF"/>
                  </a:solidFill>
                </a:uFill>
                <a:latin typeface="Times New Roman"/>
                <a:ea typeface="Source Han Sans CN Regular"/>
              </a:rPr>
              <a:t>lengt</a:t>
            </a:r>
            <a:r>
              <a:rPr lang="en-US" sz="2000" b="1" spc="-1" dirty="0" smtClean="0">
                <a:solidFill>
                  <a:srgbClr val="000000"/>
                </a:solidFill>
                <a:uFill>
                  <a:solidFill>
                    <a:srgbClr val="FFFFFF"/>
                  </a:solidFill>
                </a:uFill>
                <a:latin typeface="Times New Roman"/>
                <a:ea typeface="Source Han Sans CN Regular"/>
              </a:rPr>
              <a:t> ~ 500 mm	</a:t>
            </a:r>
            <a:endParaRPr lang="en-US" sz="2000" b="1" strike="noStrike" spc="-1" dirty="0">
              <a:solidFill>
                <a:srgbClr val="000000"/>
              </a:solidFill>
              <a:uFill>
                <a:solidFill>
                  <a:srgbClr val="FFFFFF"/>
                </a:solidFill>
              </a:uFill>
              <a:latin typeface="Arial"/>
            </a:endParaRPr>
          </a:p>
        </p:txBody>
      </p:sp>
      <p:sp>
        <p:nvSpPr>
          <p:cNvPr id="200" name="CustomShape 3"/>
          <p:cNvSpPr/>
          <p:nvPr/>
        </p:nvSpPr>
        <p:spPr>
          <a:xfrm>
            <a:off x="3124080" y="6356520"/>
            <a:ext cx="2890800"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200" b="0" strike="noStrike" spc="-1">
                <a:solidFill>
                  <a:srgbClr val="8B8B8B"/>
                </a:solidFill>
                <a:uFill>
                  <a:solidFill>
                    <a:srgbClr val="FFFFFF"/>
                  </a:solidFill>
                </a:uFill>
                <a:latin typeface="Calibri"/>
                <a:ea typeface="Source Han Sans CN Regular"/>
              </a:rPr>
              <a:t>Gavrishchuk O.</a:t>
            </a:r>
            <a:endParaRPr lang="en-US" sz="1200" b="0" strike="noStrike" spc="-1">
              <a:solidFill>
                <a:srgbClr val="000000"/>
              </a:solidFill>
              <a:uFill>
                <a:solidFill>
                  <a:srgbClr val="FFFFFF"/>
                </a:solidFill>
              </a:uFill>
              <a:latin typeface="Arial"/>
            </a:endParaRPr>
          </a:p>
        </p:txBody>
      </p:sp>
      <p:sp>
        <p:nvSpPr>
          <p:cNvPr id="201" name="CustomShape 4"/>
          <p:cNvSpPr/>
          <p:nvPr/>
        </p:nvSpPr>
        <p:spPr>
          <a:xfrm>
            <a:off x="6553080" y="6356520"/>
            <a:ext cx="2130480"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6D281A1-CC86-46C1-BF8F-B0A3C516FD30}" type="slidenum">
              <a:rPr lang="en-US" sz="1200" b="0" strike="noStrike" spc="-1">
                <a:solidFill>
                  <a:srgbClr val="8B8B8B"/>
                </a:solidFill>
                <a:uFill>
                  <a:solidFill>
                    <a:srgbClr val="FFFFFF"/>
                  </a:solidFill>
                </a:uFill>
                <a:latin typeface="Calibri"/>
                <a:ea typeface="Source Han Sans CN Regular"/>
              </a:rPr>
              <a:pPr algn="r">
                <a:lnSpc>
                  <a:spcPct val="100000"/>
                </a:lnSpc>
              </a:pPr>
              <a:t>8</a:t>
            </a:fld>
            <a:endParaRPr lang="en-US" sz="1200" b="0" strike="noStrike" spc="-1">
              <a:solidFill>
                <a:srgbClr val="000000"/>
              </a:solidFill>
              <a:uFill>
                <a:solidFill>
                  <a:srgbClr val="FFFFFF"/>
                </a:solidFill>
              </a:uFill>
              <a:latin typeface="Arial"/>
            </a:endParaRPr>
          </a:p>
        </p:txBody>
      </p:sp>
      <p:sp>
        <p:nvSpPr>
          <p:cNvPr id="8" name="CustomShape 5"/>
          <p:cNvSpPr/>
          <p:nvPr/>
        </p:nvSpPr>
        <p:spPr>
          <a:xfrm>
            <a:off x="8172400" y="4077072"/>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8</a:t>
            </a:fld>
            <a:endParaRPr lang="en-US" sz="2000" b="1" strike="noStrike" spc="-1" dirty="0">
              <a:uFill>
                <a:solidFill>
                  <a:srgbClr val="FFFFFF"/>
                </a:solidFill>
              </a:uFill>
              <a:latin typeface="Arial"/>
            </a:endParaRPr>
          </a:p>
        </p:txBody>
      </p:sp>
    </p:spTree>
    <p:extLst>
      <p:ext uri="{BB962C8B-B14F-4D97-AF65-F5344CB8AC3E}">
        <p14:creationId xmlns:p14="http://schemas.microsoft.com/office/powerpoint/2010/main" xmlns="" val="203638770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600"/>
            <a:ext cx="8229240" cy="1283192"/>
          </a:xfrm>
          <a:ln>
            <a:solidFill>
              <a:schemeClr val="accent1"/>
            </a:solidFill>
          </a:ln>
        </p:spPr>
        <p:txBody>
          <a:bodyPr/>
          <a:lstStyle/>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25 ECAL modules with cell size 55x55 mm</a:t>
            </a:r>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were manufactured in 2021-2022</a:t>
            </a:r>
            <a:br>
              <a:rPr lang="en-US" sz="2000" dirty="0" smtClean="0">
                <a:latin typeface="Times New Roman" panose="02020603050405020304" pitchFamily="18" charset="0"/>
                <a:cs typeface="Times New Roman" panose="02020603050405020304" pitchFamily="18" charset="0"/>
              </a:rPr>
            </a:br>
            <a:endParaRPr lang="ru-RU" baseline="30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59632" y="1637420"/>
            <a:ext cx="6624736" cy="4968552"/>
          </a:xfrm>
          <a:prstGeom prst="rect">
            <a:avLst/>
          </a:prstGeom>
        </p:spPr>
      </p:pic>
      <p:sp>
        <p:nvSpPr>
          <p:cNvPr id="5" name="CustomShape 5"/>
          <p:cNvSpPr/>
          <p:nvPr/>
        </p:nvSpPr>
        <p:spPr>
          <a:xfrm>
            <a:off x="8100392" y="6356520"/>
            <a:ext cx="583168" cy="360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fld id="{F10C9778-09DA-47F5-B0C0-1124447A5D90}" type="slidenum">
              <a:rPr lang="en-US" sz="2000" b="1" strike="noStrike" spc="-1">
                <a:uFill>
                  <a:solidFill>
                    <a:srgbClr val="FFFFFF"/>
                  </a:solidFill>
                </a:uFill>
                <a:latin typeface="Calibri"/>
                <a:ea typeface="Source Han Sans CN Regular"/>
              </a:rPr>
              <a:pPr algn="ctr">
                <a:lnSpc>
                  <a:spcPct val="100000"/>
                </a:lnSpc>
              </a:pPr>
              <a:t>9</a:t>
            </a:fld>
            <a:endParaRPr lang="en-US" sz="2000" b="1" strike="noStrike" spc="-1" dirty="0">
              <a:uFill>
                <a:solidFill>
                  <a:srgbClr val="FFFFFF"/>
                </a:solidFill>
              </a:uFill>
              <a:latin typeface="Arial"/>
            </a:endParaRPr>
          </a:p>
        </p:txBody>
      </p:sp>
    </p:spTree>
    <p:extLst>
      <p:ext uri="{BB962C8B-B14F-4D97-AF65-F5344CB8AC3E}">
        <p14:creationId xmlns:p14="http://schemas.microsoft.com/office/powerpoint/2010/main" xmlns="" val="3013962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9075</TotalTime>
  <Words>788</Words>
  <Application>Microsoft Office PowerPoint</Application>
  <PresentationFormat>Экран (4:3)</PresentationFormat>
  <Paragraphs>265</Paragraphs>
  <Slides>24</Slides>
  <Notes>14</Notes>
  <HiddenSlides>0</HiddenSlides>
  <MMClips>0</MMClips>
  <ScaleCrop>false</ScaleCrop>
  <HeadingPairs>
    <vt:vector size="4" baseType="variant">
      <vt:variant>
        <vt:lpstr>Тема</vt:lpstr>
      </vt:variant>
      <vt:variant>
        <vt:i4>2</vt:i4>
      </vt:variant>
      <vt:variant>
        <vt:lpstr>Заголовки слайдов</vt:lpstr>
      </vt:variant>
      <vt:variant>
        <vt:i4>24</vt:i4>
      </vt:variant>
    </vt:vector>
  </HeadingPairs>
  <TitlesOfParts>
    <vt:vector size="26" baseType="lpstr">
      <vt:lpstr>Office Theme</vt:lpstr>
      <vt:lpstr>Office Theme</vt:lpstr>
      <vt:lpstr>Слайд 1</vt:lpstr>
      <vt:lpstr>Слайд 2</vt:lpstr>
      <vt:lpstr>Слайд 3</vt:lpstr>
      <vt:lpstr>Слайд 4</vt:lpstr>
      <vt:lpstr>Слайд 5</vt:lpstr>
      <vt:lpstr> One End-Cap  consists from:     3576 cells of 40x40 mm2;   The weight      – 12 tonn (include Frame) Frontend Numbers and Power : ADC64         –  56        –  1200 W Amp_16 ch  –  224        –   200 W Power unit  –      8        –   800 W  Total Power  (One)     –  2.2 kW   End-Cap – installed  in a frame that supports it. The frame is mounted directly to the RS as shown in this figure.  All dimensions on driving left  are in millimeters.  The hole  size  in center: 320 ×320 mm2.  </vt:lpstr>
      <vt:lpstr>Слайд 7</vt:lpstr>
      <vt:lpstr>Слайд 8</vt:lpstr>
      <vt:lpstr>  25 ECAL modules with cell size 55x55 mm2 were manufactured in 2021-2022 </vt:lpstr>
      <vt:lpstr>   ECAL composition: - Modules consist  from 4 cells 55x55 mm2   - 36 WLS fiber 1 mm in dimeter Kuraray Y11(200) used for each cell - 200 layers: 1.5 mm and 0.5 mm Scintillators an Lead correspondently, ~17X0  - Moliere Radius is about 58 mm - Energy resolution at 1 GeV electron is about 5% accoding to MC for E=50 MeV-10 GeV </vt:lpstr>
      <vt:lpstr>         ECAL Energy resolution depended from Sampling Fraction value as:   180 layers: 1.5 mm and 0.5 mm Scintillators an Lead correspondently, ~17X0 , B~ 5%.   180 layers: 1.5 mm and 0.8 mm Scintillators an Lead correspondently, ~25X0 , B~ 6%.   </vt:lpstr>
      <vt:lpstr>         ECAL Moliere Radius depended from absorber and scintillator thickness.     For 1.5 mm Polystyrene Scintillator + 0.5 mm Lead Absorber – X=0.25 , Rm~58 mm     For 1.5 mm Polystyrene Scintillator + 0.8 mm Lead Absorber – X=0.34 , Rm~45 mm Simulation studies of the Moliere radius for em calorimeter materials O.P. Gavrishchuk (1), V.E. Kovtun (2), T.V. Malykhina (2) ((1) Joint Institute for Nuclear Research, Dubna, Moscow Region, Russia (2) V.N. Karazin Kharkiv National University, Kharkiv, Ukraine) https://arxiv.org/abs/2112.07215 </vt:lpstr>
      <vt:lpstr>          ECAL Energy resolution for electrons detail described in:   https://doi.org/10.26565/2312-4334-2020-3-09  SIMULATION STUDY OF ENERGY RESOLUTION OF THE ELECTROMAGNETIC SHASHLYK CALORIMETER FOR DIFFERENT OF LAYERS AND ABSORBER COMBINATIONS Oleg P. Gavrishchuka, Vladimir E. Kovtunb,*, Tetiana V. Malykhinab aJoint Institute for Nuclear Research (JINR), 6 Joliot-Curie St, Dubna, Moscow Region, 141980, Russia bKharkiv V.N. Karazin National University 4, Svobody sq., 61022, Kharkiv, Ukraine  In ideality  E resolutin can be reached as:    </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SPD assembling</dc:title>
  <dc:creator>oleg</dc:creator>
  <cp:lastModifiedBy>oleg</cp:lastModifiedBy>
  <cp:revision>526</cp:revision>
  <cp:lastPrinted>1601-01-01T00:00:00Z</cp:lastPrinted>
  <dcterms:created xsi:type="dcterms:W3CDTF">2020-05-27T17:02:23Z</dcterms:created>
  <dcterms:modified xsi:type="dcterms:W3CDTF">2022-10-04T09:01:22Z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RePack by SPecialiST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22</vt:i4>
  </property>
  <property fmtid="{D5CDD505-2E9C-101B-9397-08002B2CF9AE}" pid="9" name="PresentationFormat">
    <vt:lpwstr>Экран (4:3)</vt:lpwstr>
  </property>
  <property fmtid="{D5CDD505-2E9C-101B-9397-08002B2CF9AE}" pid="10" name="ScaleCrop">
    <vt:bool>false</vt:bool>
  </property>
  <property fmtid="{D5CDD505-2E9C-101B-9397-08002B2CF9AE}" pid="11" name="ShareDoc">
    <vt:bool>false</vt:bool>
  </property>
  <property fmtid="{D5CDD505-2E9C-101B-9397-08002B2CF9AE}" pid="12" name="Slides">
    <vt:i4>24</vt:i4>
  </property>
</Properties>
</file>