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jpeg" ContentType="image/jpeg"/>
  <Override PartName="/ppt/media/image5.png" ContentType="image/png"/>
  <Override PartName="/ppt/media/image10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12.png" ContentType="image/png"/>
  <Override PartName="/ppt/media/image8.png" ContentType="image/png"/>
  <Override PartName="/ppt/media/image13.png" ContentType="image/png"/>
  <Override PartName="/ppt/media/image9.png" ContentType="image/png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74160"/>
            <a:ext cx="907128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74160"/>
            <a:ext cx="907128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74160"/>
            <a:ext cx="907128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</a:t>
            </a:r>
            <a:r>
              <a:rPr b="0" lang="ru-RU" sz="4400" spc="-1" strike="noStrike">
                <a:latin typeface="Arial"/>
              </a:rPr>
              <a:t>заглавия щёлкните </a:t>
            </a:r>
            <a:r>
              <a:rPr b="0" lang="ru-RU" sz="4400" spc="-1" strike="noStrike">
                <a:latin typeface="Arial"/>
              </a:rPr>
              <a:t>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28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872640" y="833040"/>
            <a:ext cx="8487360" cy="110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О возможности использования MAPS "АЛТАЙ" в установке ВМ@N.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1406160" y="2915640"/>
            <a:ext cx="8736120" cy="12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16000" indent="-208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Топология чипа «Алтай»</a:t>
            </a:r>
            <a:endParaRPr b="0" lang="ru-RU" sz="2400" spc="-1" strike="noStrike">
              <a:latin typeface="Arial"/>
            </a:endParaRPr>
          </a:p>
          <a:p>
            <a:pPr marL="216000" indent="-208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Необходимые модули и супермодули </a:t>
            </a:r>
            <a:endParaRPr b="0" lang="ru-RU" sz="2400" spc="-1" strike="noStrike">
              <a:latin typeface="Arial"/>
            </a:endParaRPr>
          </a:p>
          <a:p>
            <a:pPr marL="216000" indent="-208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Состав, размеры и количество элементов в станциях STS</a:t>
            </a:r>
            <a:endParaRPr b="0" lang="ru-RU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2232000" y="2088000"/>
            <a:ext cx="5687640" cy="56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Топологические схемы трековых станций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>
            <a:off x="4293720" y="4694400"/>
            <a:ext cx="1933560" cy="21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16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V. Elsha</a:t>
            </a:r>
            <a:r>
              <a:rPr b="0" lang="ru-RU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, LHEP, 25.07.2022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18" name="Picture 5_1" descr=""/>
          <p:cNvPicPr/>
          <p:nvPr/>
        </p:nvPicPr>
        <p:blipFill>
          <a:blip r:embed="rId1"/>
          <a:stretch/>
        </p:blipFill>
        <p:spPr>
          <a:xfrm>
            <a:off x="8032680" y="0"/>
            <a:ext cx="2038680" cy="854640"/>
          </a:xfrm>
          <a:prstGeom prst="rect">
            <a:avLst/>
          </a:prstGeom>
          <a:ln>
            <a:noFill/>
          </a:ln>
        </p:spPr>
      </p:pic>
      <p:sp>
        <p:nvSpPr>
          <p:cNvPr id="119" name="CustomShape 5"/>
          <p:cNvSpPr/>
          <p:nvPr/>
        </p:nvSpPr>
        <p:spPr>
          <a:xfrm>
            <a:off x="7223760" y="5255280"/>
            <a:ext cx="2346480" cy="29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" descr=""/>
          <p:cNvPicPr/>
          <p:nvPr/>
        </p:nvPicPr>
        <p:blipFill>
          <a:blip r:embed="rId1"/>
          <a:stretch/>
        </p:blipFill>
        <p:spPr>
          <a:xfrm>
            <a:off x="223200" y="864000"/>
            <a:ext cx="8992800" cy="3657600"/>
          </a:xfrm>
          <a:prstGeom prst="rect">
            <a:avLst/>
          </a:prstGeom>
          <a:ln>
            <a:noFill/>
          </a:ln>
        </p:spPr>
      </p:pic>
      <p:sp>
        <p:nvSpPr>
          <p:cNvPr id="140" name="TextShape 1"/>
          <p:cNvSpPr txBox="1"/>
          <p:nvPr/>
        </p:nvSpPr>
        <p:spPr>
          <a:xfrm>
            <a:off x="1224000" y="4392000"/>
            <a:ext cx="75600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ru-RU" sz="1800" spc="-1" strike="noStrike">
                <a:latin typeface="Arial"/>
              </a:rPr>
              <a:t>Частичное перекрытие нечувствительных зон чипов между модулями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368000" y="1152000"/>
            <a:ext cx="7487640" cy="364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c9211e"/>
                </a:solidFill>
                <a:latin typeface="Arial"/>
              </a:rPr>
              <a:t>Станция STS1 показана на Рис.8. Она состоит из 8 Stave77 и 2 Stave44 в центральной области. Отверстие для пучковой трубы, одинаковое для всех станций - квадрат 57.6 мм. Супермодули установлены с перекрытием краевых областей сенсоров. Количество чипов - всего 256 шт.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c9211e"/>
                </a:solidFill>
                <a:latin typeface="Arial"/>
              </a:rPr>
              <a:t>STS2 показана на Рис.9. Она состоит из 10 2Stave77 и 2 Stave77 в центральной области. Количество чипов - всего 616 шт.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c9211e"/>
                </a:solidFill>
                <a:latin typeface="Arial"/>
              </a:rPr>
              <a:t>STS2 показана на Рис.10. Она по конструкции одинакова с STS2 но содержит 12 2Stave77 и 2 Stave77. Количество чипов - всего 728 шт.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c9211e"/>
                </a:solidFill>
                <a:latin typeface="Arial"/>
              </a:rPr>
              <a:t>STS4 содержит 1064 чипа в 14 2Stave77+Stave44 и 2 Stave77.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c9211e"/>
                </a:solidFill>
                <a:latin typeface="Arial"/>
              </a:rPr>
              <a:t>Таким образом,</a:t>
            </a:r>
            <a:r>
              <a:rPr b="0" lang="ru-RU" sz="2000" spc="-1" strike="noStrike">
                <a:solidFill>
                  <a:srgbClr val="ff0000"/>
                </a:solidFill>
                <a:latin typeface="Arial"/>
              </a:rPr>
              <a:t> общее количество необходимых, для BM@N STS, чипов составляет</a:t>
            </a:r>
            <a:r>
              <a:rPr b="0" lang="ru-RU" sz="2400" spc="-1" strike="noStrike">
                <a:solidFill>
                  <a:srgbClr val="ff0000"/>
                </a:solidFill>
                <a:latin typeface="Arial"/>
              </a:rPr>
              <a:t> </a:t>
            </a:r>
            <a:r>
              <a:rPr b="1" lang="ru-RU" sz="2400" spc="-1" strike="noStrike">
                <a:solidFill>
                  <a:srgbClr val="ff0000"/>
                </a:solidFill>
                <a:latin typeface="Arial"/>
              </a:rPr>
              <a:t>2664 шт</a:t>
            </a:r>
            <a:r>
              <a:rPr b="0" lang="ru-RU" sz="2400" spc="-1" strike="noStrike">
                <a:solidFill>
                  <a:srgbClr val="ff0000"/>
                </a:solidFill>
                <a:latin typeface="Arial"/>
              </a:rPr>
              <a:t>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72000" y="288000"/>
            <a:ext cx="6759360" cy="5255640"/>
          </a:xfrm>
          <a:prstGeom prst="rect">
            <a:avLst/>
          </a:prstGeom>
          <a:ln>
            <a:noFill/>
          </a:ln>
        </p:spPr>
      </p:pic>
      <p:sp>
        <p:nvSpPr>
          <p:cNvPr id="121" name="CustomShape 1"/>
          <p:cNvSpPr/>
          <p:nvPr/>
        </p:nvSpPr>
        <p:spPr>
          <a:xfrm>
            <a:off x="6925680" y="2590200"/>
            <a:ext cx="3311640" cy="85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a933"/>
                </a:solidFill>
                <a:latin typeface="Arial"/>
              </a:rPr>
              <a:t>Сравнение эффективных площадей одноименных станций.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" descr=""/>
          <p:cNvPicPr/>
          <p:nvPr/>
        </p:nvPicPr>
        <p:blipFill>
          <a:blip r:embed="rId1"/>
          <a:stretch/>
        </p:blipFill>
        <p:spPr>
          <a:xfrm>
            <a:off x="47520" y="576000"/>
            <a:ext cx="9240120" cy="2628000"/>
          </a:xfrm>
          <a:prstGeom prst="rect">
            <a:avLst/>
          </a:prstGeom>
          <a:ln>
            <a:noFill/>
          </a:ln>
        </p:spPr>
      </p:pic>
      <p:sp>
        <p:nvSpPr>
          <p:cNvPr id="123" name="CustomShape 1"/>
          <p:cNvSpPr/>
          <p:nvPr/>
        </p:nvSpPr>
        <p:spPr>
          <a:xfrm>
            <a:off x="1767240" y="35280"/>
            <a:ext cx="69116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a933"/>
                </a:solidFill>
                <a:latin typeface="Arial"/>
              </a:rPr>
              <a:t>Топология чипа MAPS «Алтай» и модуля (Hic)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124" name="" descr=""/>
          <p:cNvPicPr/>
          <p:nvPr/>
        </p:nvPicPr>
        <p:blipFill>
          <a:blip r:embed="rId2"/>
          <a:stretch/>
        </p:blipFill>
        <p:spPr>
          <a:xfrm>
            <a:off x="35280" y="3659040"/>
            <a:ext cx="5796360" cy="1812600"/>
          </a:xfrm>
          <a:prstGeom prst="rect">
            <a:avLst/>
          </a:prstGeom>
          <a:ln>
            <a:noFill/>
          </a:ln>
        </p:spPr>
      </p:pic>
      <p:sp>
        <p:nvSpPr>
          <p:cNvPr id="125" name="CustomShape 2"/>
          <p:cNvSpPr/>
          <p:nvPr/>
        </p:nvSpPr>
        <p:spPr>
          <a:xfrm>
            <a:off x="5832000" y="3888000"/>
            <a:ext cx="3671640" cy="85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158466"/>
                </a:solidFill>
                <a:latin typeface="Arial"/>
              </a:rPr>
              <a:t>Предложен для использования в STS1 и STS4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7128000" y="2808000"/>
            <a:ext cx="2159640" cy="31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158466"/>
                </a:solidFill>
                <a:latin typeface="Arial"/>
              </a:rPr>
              <a:t>Существующий тип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" descr=""/>
          <p:cNvPicPr/>
          <p:nvPr/>
        </p:nvPicPr>
        <p:blipFill>
          <a:blip r:embed="rId1"/>
          <a:stretch/>
        </p:blipFill>
        <p:spPr>
          <a:xfrm>
            <a:off x="163080" y="117360"/>
            <a:ext cx="7036560" cy="2541600"/>
          </a:xfrm>
          <a:prstGeom prst="rect">
            <a:avLst/>
          </a:prstGeom>
          <a:ln>
            <a:noFill/>
          </a:ln>
        </p:spPr>
      </p:pic>
      <p:pic>
        <p:nvPicPr>
          <p:cNvPr id="128" name="" descr=""/>
          <p:cNvPicPr/>
          <p:nvPr/>
        </p:nvPicPr>
        <p:blipFill>
          <a:blip r:embed="rId2"/>
          <a:stretch/>
        </p:blipFill>
        <p:spPr>
          <a:xfrm>
            <a:off x="0" y="2625120"/>
            <a:ext cx="5241240" cy="2198520"/>
          </a:xfrm>
          <a:prstGeom prst="rect">
            <a:avLst/>
          </a:prstGeom>
          <a:ln>
            <a:noFill/>
          </a:ln>
        </p:spPr>
      </p:pic>
      <p:sp>
        <p:nvSpPr>
          <p:cNvPr id="129" name="CustomShape 1"/>
          <p:cNvSpPr/>
          <p:nvPr/>
        </p:nvSpPr>
        <p:spPr>
          <a:xfrm>
            <a:off x="5184000" y="3240000"/>
            <a:ext cx="4970520" cy="54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500" spc="-1" strike="noStrike">
                <a:solidFill>
                  <a:srgbClr val="158466"/>
                </a:solidFill>
                <a:latin typeface="Arial"/>
              </a:rPr>
              <a:t>Для центральных зон STS1 и регулярной части STS4</a:t>
            </a:r>
            <a:endParaRPr b="0" lang="ru-RU" sz="15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7128000" y="1152000"/>
            <a:ext cx="3023640" cy="111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500" spc="-1" strike="noStrike">
                <a:solidFill>
                  <a:srgbClr val="158466"/>
                </a:solidFill>
                <a:latin typeface="Arial"/>
              </a:rPr>
              <a:t>Для центральных зон STS2-STS4 и регулярной части STS1</a:t>
            </a:r>
            <a:endParaRPr b="0" lang="ru-RU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0" y="235440"/>
            <a:ext cx="7991640" cy="1636200"/>
          </a:xfrm>
          <a:prstGeom prst="rect">
            <a:avLst/>
          </a:prstGeom>
          <a:ln>
            <a:noFill/>
          </a:ln>
        </p:spPr>
      </p:pic>
      <p:pic>
        <p:nvPicPr>
          <p:cNvPr id="132" name="" descr=""/>
          <p:cNvPicPr/>
          <p:nvPr/>
        </p:nvPicPr>
        <p:blipFill>
          <a:blip r:embed="rId2"/>
          <a:stretch/>
        </p:blipFill>
        <p:spPr>
          <a:xfrm>
            <a:off x="35280" y="2880000"/>
            <a:ext cx="10079280" cy="1593720"/>
          </a:xfrm>
          <a:prstGeom prst="rect">
            <a:avLst/>
          </a:prstGeom>
          <a:ln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933120" y="4642200"/>
            <a:ext cx="4970520" cy="54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500" spc="-1" strike="noStrike">
                <a:solidFill>
                  <a:srgbClr val="158466"/>
                </a:solidFill>
                <a:latin typeface="Arial"/>
              </a:rPr>
              <a:t>Для регулярной части STS4</a:t>
            </a:r>
            <a:endParaRPr b="0" lang="ru-RU" sz="15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864000" y="2088000"/>
            <a:ext cx="4970520" cy="54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500" spc="-1" strike="noStrike">
                <a:solidFill>
                  <a:srgbClr val="158466"/>
                </a:solidFill>
                <a:latin typeface="Arial"/>
              </a:rPr>
              <a:t>Для регулярной части STS2 и STS3</a:t>
            </a:r>
            <a:endParaRPr b="0" lang="ru-RU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" descr=""/>
          <p:cNvPicPr/>
          <p:nvPr/>
        </p:nvPicPr>
        <p:blipFill>
          <a:blip r:embed="rId1"/>
          <a:stretch/>
        </p:blipFill>
        <p:spPr>
          <a:xfrm>
            <a:off x="227520" y="15840"/>
            <a:ext cx="9694800" cy="566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" descr=""/>
          <p:cNvPicPr/>
          <p:nvPr/>
        </p:nvPicPr>
        <p:blipFill>
          <a:blip r:embed="rId1"/>
          <a:stretch/>
        </p:blipFill>
        <p:spPr>
          <a:xfrm>
            <a:off x="1480320" y="15840"/>
            <a:ext cx="7189200" cy="566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790920" y="15840"/>
            <a:ext cx="8568000" cy="566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" descr=""/>
          <p:cNvPicPr/>
          <p:nvPr/>
        </p:nvPicPr>
        <p:blipFill>
          <a:blip r:embed="rId1"/>
          <a:stretch/>
        </p:blipFill>
        <p:spPr>
          <a:xfrm>
            <a:off x="900000" y="15840"/>
            <a:ext cx="8350200" cy="566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2022-07-21T10:31:34Z</dcterms:created>
  <dc:creator/>
  <dc:description/>
  <dc:language>ru-RU</dc:language>
  <cp:lastModifiedBy/>
  <dcterms:modified xsi:type="dcterms:W3CDTF">2022-07-22T11:44:30Z</dcterms:modified>
  <cp:revision>10</cp:revision>
  <dc:subject/>
  <dc:title/>
</cp:coreProperties>
</file>