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5" r:id="rId3"/>
    <p:sldId id="299" r:id="rId4"/>
    <p:sldId id="281" r:id="rId5"/>
    <p:sldId id="274" r:id="rId6"/>
    <p:sldId id="282" r:id="rId7"/>
    <p:sldId id="284" r:id="rId8"/>
    <p:sldId id="289" r:id="rId9"/>
    <p:sldId id="290" r:id="rId10"/>
    <p:sldId id="291" r:id="rId11"/>
    <p:sldId id="285" r:id="rId12"/>
    <p:sldId id="286" r:id="rId13"/>
    <p:sldId id="292" r:id="rId14"/>
    <p:sldId id="293" r:id="rId15"/>
    <p:sldId id="294" r:id="rId16"/>
    <p:sldId id="296" r:id="rId17"/>
    <p:sldId id="297" r:id="rId18"/>
    <p:sldId id="298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Лист1!$G$5</c:f>
              <c:strCache>
                <c:ptCount val="1"/>
                <c:pt idx="0">
                  <c:v>Nth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Лист1!$F$6:$F$12</c:f>
              <c:numCache>
                <c:formatCode>General</c:formatCode>
                <c:ptCount val="7"/>
                <c:pt idx="0">
                  <c:v>12.66</c:v>
                </c:pt>
                <c:pt idx="1">
                  <c:v>12.2</c:v>
                </c:pt>
                <c:pt idx="2">
                  <c:v>11.25</c:v>
                </c:pt>
                <c:pt idx="3">
                  <c:v>10.32</c:v>
                </c:pt>
                <c:pt idx="4">
                  <c:v>9.3800000000000008</c:v>
                </c:pt>
                <c:pt idx="5">
                  <c:v>8.44</c:v>
                </c:pt>
                <c:pt idx="6">
                  <c:v>7.5</c:v>
                </c:pt>
              </c:numCache>
            </c:numRef>
          </c:xVal>
          <c:yVal>
            <c:numRef>
              <c:f>Лист1!$G$6:$G$12</c:f>
              <c:numCache>
                <c:formatCode>0.00E+00</c:formatCode>
                <c:ptCount val="7"/>
                <c:pt idx="0">
                  <c:v>25800000000000</c:v>
                </c:pt>
                <c:pt idx="1">
                  <c:v>24900000000000</c:v>
                </c:pt>
                <c:pt idx="2">
                  <c:v>23000000000000</c:v>
                </c:pt>
                <c:pt idx="3">
                  <c:v>21000000000000</c:v>
                </c:pt>
                <c:pt idx="4">
                  <c:v>19100000000000</c:v>
                </c:pt>
                <c:pt idx="5">
                  <c:v>17200000000000</c:v>
                </c:pt>
                <c:pt idx="6">
                  <c:v>15200000000000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A8-43D8-9BA0-F87C78EC261A}"/>
            </c:ext>
          </c:extLst>
        </c:ser>
        <c:ser>
          <c:idx val="1"/>
          <c:order val="1"/>
          <c:tx>
            <c:strRef>
              <c:f>Лист1!$H$5</c:f>
              <c:strCache>
                <c:ptCount val="1"/>
                <c:pt idx="0">
                  <c:v>Nq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Лист1!$F$6:$F$12</c:f>
              <c:numCache>
                <c:formatCode>General</c:formatCode>
                <c:ptCount val="7"/>
                <c:pt idx="0">
                  <c:v>12.66</c:v>
                </c:pt>
                <c:pt idx="1">
                  <c:v>12.2</c:v>
                </c:pt>
                <c:pt idx="2">
                  <c:v>11.25</c:v>
                </c:pt>
                <c:pt idx="3">
                  <c:v>10.32</c:v>
                </c:pt>
                <c:pt idx="4">
                  <c:v>9.3800000000000008</c:v>
                </c:pt>
                <c:pt idx="5">
                  <c:v>8.44</c:v>
                </c:pt>
                <c:pt idx="6">
                  <c:v>7.5</c:v>
                </c:pt>
              </c:numCache>
            </c:numRef>
          </c:xVal>
          <c:yVal>
            <c:numRef>
              <c:f>Лист1!$H$6:$H$12</c:f>
              <c:numCache>
                <c:formatCode>0.00E+00</c:formatCode>
                <c:ptCount val="7"/>
                <c:pt idx="0">
                  <c:v>25500000000000</c:v>
                </c:pt>
                <c:pt idx="1">
                  <c:v>24900000000000</c:v>
                </c:pt>
                <c:pt idx="2">
                  <c:v>24000000000000</c:v>
                </c:pt>
                <c:pt idx="3">
                  <c:v>22900000000000</c:v>
                </c:pt>
                <c:pt idx="4">
                  <c:v>21700000000000</c:v>
                </c:pt>
                <c:pt idx="5">
                  <c:v>20200000000000</c:v>
                </c:pt>
                <c:pt idx="6">
                  <c:v>18700000000000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A8-43D8-9BA0-F87C78EC2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965824"/>
        <c:axId val="-2097975072"/>
      </c:scatterChart>
      <c:valAx>
        <c:axId val="-2097965824"/>
        <c:scaling>
          <c:orientation val="minMax"/>
          <c:min val="7.5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97975072"/>
        <c:crosses val="autoZero"/>
        <c:crossBetween val="midCat"/>
      </c:valAx>
      <c:valAx>
        <c:axId val="-209797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97965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06837069814491"/>
          <c:y val="7.4652230971128566E-2"/>
          <c:w val="0.1279321239344233"/>
          <c:h val="0.15682925051035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Лист1!$G$30</c:f>
              <c:strCache>
                <c:ptCount val="1"/>
                <c:pt idx="0">
                  <c:v>Lth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Лист1!$F$31:$F$37</c:f>
              <c:numCache>
                <c:formatCode>General</c:formatCode>
                <c:ptCount val="7"/>
                <c:pt idx="0">
                  <c:v>12.66</c:v>
                </c:pt>
                <c:pt idx="1">
                  <c:v>12.2</c:v>
                </c:pt>
                <c:pt idx="2">
                  <c:v>11.25</c:v>
                </c:pt>
                <c:pt idx="3">
                  <c:v>10.32</c:v>
                </c:pt>
                <c:pt idx="4">
                  <c:v>9.3800000000000008</c:v>
                </c:pt>
                <c:pt idx="5">
                  <c:v>8.44</c:v>
                </c:pt>
                <c:pt idx="6">
                  <c:v>7.5</c:v>
                </c:pt>
              </c:numCache>
            </c:numRef>
          </c:xVal>
          <c:yVal>
            <c:numRef>
              <c:f>Лист1!$G$31:$G$37</c:f>
              <c:numCache>
                <c:formatCode>0.00E+00</c:formatCode>
                <c:ptCount val="7"/>
                <c:pt idx="0">
                  <c:v>1.6500000000000001E+32</c:v>
                </c:pt>
                <c:pt idx="1">
                  <c:v>1.45E+32</c:v>
                </c:pt>
                <c:pt idx="2">
                  <c:v>1.1399999999999999E+32</c:v>
                </c:pt>
                <c:pt idx="3">
                  <c:v>8.3999999999999992E+31</c:v>
                </c:pt>
                <c:pt idx="4">
                  <c:v>6.5999999999999998E+31</c:v>
                </c:pt>
                <c:pt idx="5">
                  <c:v>4.7999999999999996E+31</c:v>
                </c:pt>
                <c:pt idx="6">
                  <c:v>3.3500000000000001E+31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8D-4F28-8ABE-1176A3C7186C}"/>
            </c:ext>
          </c:extLst>
        </c:ser>
        <c:ser>
          <c:idx val="1"/>
          <c:order val="1"/>
          <c:tx>
            <c:strRef>
              <c:f>Лист1!$H$30</c:f>
              <c:strCache>
                <c:ptCount val="1"/>
                <c:pt idx="0">
                  <c:v>Lq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Лист1!$F$31:$F$37</c:f>
              <c:numCache>
                <c:formatCode>General</c:formatCode>
                <c:ptCount val="7"/>
                <c:pt idx="0">
                  <c:v>12.66</c:v>
                </c:pt>
                <c:pt idx="1">
                  <c:v>12.2</c:v>
                </c:pt>
                <c:pt idx="2">
                  <c:v>11.25</c:v>
                </c:pt>
                <c:pt idx="3">
                  <c:v>10.32</c:v>
                </c:pt>
                <c:pt idx="4">
                  <c:v>9.3800000000000008</c:v>
                </c:pt>
                <c:pt idx="5">
                  <c:v>8.44</c:v>
                </c:pt>
                <c:pt idx="6">
                  <c:v>7.5</c:v>
                </c:pt>
              </c:numCache>
            </c:numRef>
          </c:xVal>
          <c:yVal>
            <c:numRef>
              <c:f>Лист1!$H$31:$H$37</c:f>
              <c:numCache>
                <c:formatCode>0.00E+00</c:formatCode>
                <c:ptCount val="7"/>
                <c:pt idx="0">
                  <c:v>1.6500000000000001E+32</c:v>
                </c:pt>
                <c:pt idx="1">
                  <c:v>1.49E+32</c:v>
                </c:pt>
                <c:pt idx="2">
                  <c:v>1.2400000000000001E+32</c:v>
                </c:pt>
                <c:pt idx="3">
                  <c:v>1.04E+32</c:v>
                </c:pt>
                <c:pt idx="4">
                  <c:v>8.4999999999999995E+31</c:v>
                </c:pt>
                <c:pt idx="5">
                  <c:v>6.6100000000000002E+31</c:v>
                </c:pt>
                <c:pt idx="6">
                  <c:v>5.0000000000000003E+31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8D-4F28-8ABE-1176A3C71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974528"/>
        <c:axId val="-2097973984"/>
      </c:scatterChart>
      <c:valAx>
        <c:axId val="-2097974528"/>
        <c:scaling>
          <c:orientation val="minMax"/>
          <c:min val="7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97973984"/>
        <c:crosses val="autoZero"/>
        <c:crossBetween val="midCat"/>
      </c:valAx>
      <c:valAx>
        <c:axId val="-20979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97974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59142607174103"/>
          <c:y val="9.780037911927672E-2"/>
          <c:w val="0.1962613735783027"/>
          <c:h val="0.1475699912510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2EE50-7E8D-46FE-9EFF-0A93CC690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328777-4F2C-457C-8D29-553569D9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ECE3F-96EF-47C9-BC12-851422E1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67DAD-15C8-4AD1-AEB6-21E1491E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7F6FF-694B-4DD2-8CA4-8F21F97D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0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53A40-63B0-4F99-ACA8-A634890E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E0E549-626D-45AD-B998-C6AC6420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1256F-D375-4444-ACDC-97511AB3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DB46A-C959-447A-B234-D28B123E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6F9C-51CF-4A25-AD18-59059ABA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6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D75A50-A889-4418-904C-C94CFABED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49D0-D0CF-4D14-B2F6-A0B5217C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83E1E-EE85-4CAC-B2C0-FCF2F91F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B52C4-48B5-40F1-A293-B9BB8C6A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D0CC4-EAF1-4C9C-9D04-59CA60E3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8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E1624-18BB-41F4-8A17-52274102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69FB9-95D7-4D4E-BB78-15DCF724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E215A-5CA3-4403-8071-29BD73F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08D2-C8F1-424D-B53C-22D00B2A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15D1A-AD96-437C-80B2-5AA7EED8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B285C-5BC7-4873-9DF4-252E3353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7696B-DCE3-48B3-8615-FAB73B01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A528E-A549-47AF-8ED6-0414F9AE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3449D-2431-40D3-AA3F-29C3F96D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F6099-6B72-4E7D-84D0-32C920B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6F77E-D50A-4D94-99B2-EAC234B9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4042E-5F27-4310-B586-2DA2A01F4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E1485-D3C8-42A4-B97E-01739F7B7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8B258-9216-4BA0-B01B-6E7DD1E2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2190B-6349-4F2E-BD44-0E95CC72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3C21D8-1700-4244-A988-EBF7D665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0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F5AA7-C2B5-4DC3-A621-B9B7786E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66AE4-CFE6-4004-95CF-3FE4B5A58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9A1884-4140-48B8-8A4A-BA0FCB9E2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3C39CA-1DC0-433E-992D-CEB180849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AEE67C-5E7C-4981-B61C-13FDB1878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73F1D4-EE7C-41C5-A3F4-1E3E45F0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36AFCA-FEEC-48A2-B2CB-4F9AEF25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FD3FB1-412A-43B1-AC45-D70FDE1B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5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44B8C-D8B4-40E2-9E67-32A7A5B2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8B0AF-EB05-4691-BB41-FE64E47B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4594C2-2D0C-4877-81B8-5D13EB28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C93E36-88CB-42F6-B400-DA0320A5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3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81A4B8-144C-4612-847B-1711F503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B0CC51-57FA-466D-92BE-012B862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CB3B85-AAEE-4B45-90DC-376A06E6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6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57918-ADE4-44C7-91D6-2D965AA9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D6C52-6C02-442F-9D0D-8C9B6336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90AE4-EEF4-4C48-B545-E6BC0205C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26ACB3-5514-413B-9ED3-235F7CDA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F727D-EA68-4442-A9CC-2A7F9F52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2CC13-DA52-40B5-B17C-B915B82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FE5A7-B2B6-4BAE-A54F-2A5C558B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F1450F-95B7-477C-8EFD-1EA2C2582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579F4F-CA5D-4412-9AD0-1A095498B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15B107-802F-414A-9C7A-3ED728B0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58A5D7-1A9B-409A-8F5B-E9CE4C9E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45C4C-34A9-48A9-B11A-CE779B2F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9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9266D-1C08-4336-952D-1106309E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9924CD-B900-49EE-9C30-4ECDF17A1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2A4F0-54C3-4163-B1E9-EDDCCAF9C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9519-098B-4F36-988E-27C6C9F506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DED89-C7FA-417D-942E-9B7860929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465C4-16E2-4599-BC40-F5E998467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C30D-282B-4957-9129-B309D9C8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995" y="6354736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39AB40-1669-4FD9-A03F-93EC91E5E739}"/>
              </a:ext>
            </a:extLst>
          </p:cNvPr>
          <p:cNvGrpSpPr/>
          <p:nvPr/>
        </p:nvGrpSpPr>
        <p:grpSpPr>
          <a:xfrm>
            <a:off x="1588908" y="6215177"/>
            <a:ext cx="9014184" cy="733578"/>
            <a:chOff x="56955" y="6012224"/>
            <a:chExt cx="9014184" cy="733578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946A6E1C-4A3F-4DA9-94F6-44CCCB4C1741}"/>
                </a:ext>
              </a:extLst>
            </p:cNvPr>
            <p:cNvCxnSpPr/>
            <p:nvPr/>
          </p:nvCxnSpPr>
          <p:spPr bwMode="auto">
            <a:xfrm>
              <a:off x="757092" y="6296461"/>
              <a:ext cx="7810499" cy="1588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7" descr="NICA-Logo_4c">
              <a:extLst>
                <a:ext uri="{FF2B5EF4-FFF2-40B4-BE49-F238E27FC236}">
                  <a16:creationId xmlns:a16="http://schemas.microsoft.com/office/drawing/2014/main" id="{78ACB71E-E7BE-4546-A611-047A62D8A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591" y="6193347"/>
              <a:ext cx="503548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A82FC-49D1-47D8-B576-DB65A5032357}"/>
                </a:ext>
              </a:extLst>
            </p:cNvPr>
            <p:cNvSpPr txBox="1"/>
            <p:nvPr/>
          </p:nvSpPr>
          <p:spPr>
            <a:xfrm>
              <a:off x="427466" y="6161027"/>
              <a:ext cx="7173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66"/>
                  </a:solidFill>
                </a:rPr>
                <a:t>      </a:t>
              </a:r>
              <a:r>
                <a:rPr lang="en-US" sz="1600" b="1" dirty="0">
                  <a:solidFill>
                    <a:srgbClr val="000066"/>
                  </a:solidFill>
                </a:rPr>
                <a:t>Igor </a:t>
              </a:r>
              <a:r>
                <a:rPr lang="en-US" sz="1600" b="1" dirty="0" err="1">
                  <a:solidFill>
                    <a:srgbClr val="000066"/>
                  </a:solidFill>
                </a:rPr>
                <a:t>Meshkov</a:t>
              </a:r>
              <a:r>
                <a:rPr lang="en-US" sz="1600" b="1" dirty="0">
                  <a:solidFill>
                    <a:srgbClr val="000066"/>
                  </a:solidFill>
                </a:rPr>
                <a:t>       Optimum Luminosity of Proton-Ion </a:t>
              </a:r>
              <a:r>
                <a:rPr lang="en-US" sz="1600" b="1" dirty="0" smtClean="0">
                  <a:solidFill>
                    <a:srgbClr val="000066"/>
                  </a:solidFill>
                </a:rPr>
                <a:t>Collider, PEPAN v.50,#6,2019 (in print)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  <p:pic>
          <p:nvPicPr>
            <p:cNvPr id="10" name="Picture 4" descr="JINR">
              <a:extLst>
                <a:ext uri="{FF2B5EF4-FFF2-40B4-BE49-F238E27FC236}">
                  <a16:creationId xmlns:a16="http://schemas.microsoft.com/office/drawing/2014/main" id="{DF4A262A-25D1-4EC8-8EBA-5015942DD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" y="6012224"/>
              <a:ext cx="675783" cy="62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059" y="1585556"/>
            <a:ext cx="4639048" cy="175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</a:rPr>
              <a:t>Proton-Proton Mode: 2 IP, but (!) Luminosity for 1 </a:t>
            </a:r>
            <a:r>
              <a:rPr kumimoji="1" lang="en-US" sz="2400" b="1" dirty="0" smtClean="0">
                <a:solidFill>
                  <a:srgbClr val="0000CC"/>
                </a:solidFill>
                <a:cs typeface="Arial" pitchFamily="34" charset="0"/>
              </a:rPr>
              <a:t>IP</a:t>
            </a:r>
            <a:r>
              <a:rPr kumimoji="1" lang="ru-RU" sz="2400" b="1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kumimoji="1" lang="en-US" altLang="ru-RU" sz="2400" b="1" dirty="0">
                <a:solidFill>
                  <a:srgbClr val="0000CC"/>
                </a:solidFill>
                <a:cs typeface="Arial" pitchFamily="34" charset="0"/>
                <a:sym typeface="Apple Chancery"/>
              </a:rPr>
              <a:t>	</a:t>
            </a:r>
            <a:r>
              <a:rPr kumimoji="1" lang="en-US" altLang="ru-RU" sz="2400" b="1" dirty="0" smtClean="0">
                <a:solidFill>
                  <a:srgbClr val="0000CC"/>
                </a:solidFill>
                <a:cs typeface="Arial" pitchFamily="34" charset="0"/>
                <a:sym typeface="Apple Chancery"/>
              </a:rPr>
              <a:t>SPD </a:t>
            </a:r>
            <a:r>
              <a:rPr kumimoji="1" lang="en-US" altLang="ru-RU" sz="2400" b="1" dirty="0">
                <a:solidFill>
                  <a:srgbClr val="0000CC"/>
                </a:solidFill>
                <a:cs typeface="Arial" pitchFamily="34" charset="0"/>
                <a:sym typeface="Apple Chancery"/>
              </a:rPr>
              <a:t>only!</a:t>
            </a:r>
            <a:endParaRPr lang="en-US" altLang="ru-RU" sz="2400" b="1" dirty="0">
              <a:solidFill>
                <a:srgbClr val="0000CC"/>
              </a:solidFill>
              <a:sym typeface="Apple Chancery"/>
            </a:endParaRPr>
          </a:p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altLang="ru-RU" sz="2400" b="1" dirty="0">
                <a:solidFill>
                  <a:srgbClr val="0000CC"/>
                </a:solidFill>
                <a:cs typeface="Arial" pitchFamily="34" charset="0"/>
                <a:sym typeface="Apple Chancery"/>
              </a:rPr>
              <a:t>						</a:t>
            </a:r>
            <a:endParaRPr lang="en-US" altLang="ru-RU" sz="2400" b="1" dirty="0">
              <a:solidFill>
                <a:srgbClr val="0000CC"/>
              </a:solidFill>
              <a:sym typeface="Apple Chancery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43154"/>
              </p:ext>
            </p:extLst>
          </p:nvPr>
        </p:nvGraphicFramePr>
        <p:xfrm>
          <a:off x="4640511" y="3544435"/>
          <a:ext cx="5911353" cy="305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Mathcad" r:id="rId5" imgW="4657680" imgH="2409840" progId="Mathcad">
                  <p:embed/>
                </p:oleObj>
              </mc:Choice>
              <mc:Fallback>
                <p:oleObj name="Mathcad" r:id="rId5" imgW="4657680" imgH="2409840" progId="Mathcad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511" y="3544435"/>
                        <a:ext cx="5911353" cy="305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17" y="2567891"/>
            <a:ext cx="4279486" cy="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</a:rPr>
              <a:t>Luminosity for 1 IP and </a:t>
            </a:r>
          </a:p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</a:rPr>
              <a:t>N</a:t>
            </a:r>
            <a:r>
              <a:rPr lang="en-US" sz="2400" b="1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p </a:t>
            </a: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</a:rPr>
              <a:t>is proton number per bunch 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20" y="3753195"/>
            <a:ext cx="2726574" cy="13553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  <a:sym typeface="Symbol" panose="05050102010706020507" pitchFamily="18" charset="2"/>
              </a:rPr>
              <a:t>Q</a:t>
            </a:r>
            <a:r>
              <a:rPr lang="en-US" sz="2400" b="1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1 = 0.05</a:t>
            </a:r>
            <a:endParaRPr kumimoji="1" lang="en-US" sz="2400" b="1" dirty="0">
              <a:solidFill>
                <a:srgbClr val="0000CC"/>
              </a:solidFill>
              <a:cs typeface="Arial" pitchFamily="34" charset="0"/>
              <a:sym typeface="Symbol" panose="05050102010706020507" pitchFamily="18" charset="2"/>
            </a:endParaRPr>
          </a:p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  <a:sym typeface="Symbol" panose="05050102010706020507" pitchFamily="18" charset="2"/>
              </a:rPr>
              <a:t>Q</a:t>
            </a:r>
            <a:r>
              <a:rPr lang="en-US" sz="2400" b="1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2 </a:t>
            </a: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</a:rPr>
              <a:t> = </a:t>
            </a: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  <a:sym typeface="Symbol" panose="05050102010706020507" pitchFamily="18" charset="2"/>
              </a:rPr>
              <a:t>q +  = 0.05</a:t>
            </a:r>
          </a:p>
          <a:p>
            <a:pPr algn="ctr" eaLnBrk="0" hangingPunct="0">
              <a:lnSpc>
                <a:spcPct val="114000"/>
              </a:lnSpc>
              <a:defRPr/>
            </a:pP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  <a:sym typeface="Symbol" panose="05050102010706020507" pitchFamily="18" charset="2"/>
              </a:rPr>
              <a:t> = 1.1 *mm*</a:t>
            </a:r>
            <a:r>
              <a:rPr kumimoji="1" lang="en-US" sz="2400" b="1" dirty="0" err="1">
                <a:solidFill>
                  <a:srgbClr val="0000CC"/>
                </a:solidFill>
                <a:cs typeface="Arial" pitchFamily="34" charset="0"/>
                <a:sym typeface="Symbol" panose="05050102010706020507" pitchFamily="18" charset="2"/>
              </a:rPr>
              <a:t>mrad</a:t>
            </a:r>
            <a:r>
              <a:rPr kumimoji="1" lang="en-US" sz="2400" b="1" dirty="0">
                <a:solidFill>
                  <a:srgbClr val="0000CC"/>
                </a:solidFill>
                <a:cs typeface="Arial" pitchFamily="34" charset="0"/>
              </a:rPr>
              <a:t>     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70779"/>
              </p:ext>
            </p:extLst>
          </p:nvPr>
        </p:nvGraphicFramePr>
        <p:xfrm>
          <a:off x="267139" y="1297365"/>
          <a:ext cx="4241155" cy="251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Mathcad" r:id="rId7" imgW="3743280" imgH="2219400" progId="Mathcad">
                  <p:embed/>
                </p:oleObj>
              </mc:Choice>
              <mc:Fallback>
                <p:oleObj name="Mathcad" r:id="rId7" imgW="3743280" imgH="2219400" progId="Mathcad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39" y="1297365"/>
                        <a:ext cx="4241155" cy="251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746564" y="5136796"/>
            <a:ext cx="5122641" cy="147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LUMINOSITY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Bunch intensity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intensity in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N=2.2×10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4589" y="5136796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L=10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695" y="25840"/>
            <a:ext cx="6096000" cy="1018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OF PROTON BEAMS IN NICA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COLLIDER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SYRESIN on behalf of team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F8116-FB10-4A74-A8D4-AC6B3DBCE2C2}"/>
              </a:ext>
            </a:extLst>
          </p:cNvPr>
          <p:cNvSpPr/>
          <p:nvPr/>
        </p:nvSpPr>
        <p:spPr>
          <a:xfrm>
            <a:off x="2491246" y="102497"/>
            <a:ext cx="79521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паразитного после импульса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кикера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накопление протонов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7DB2FA-F14C-4807-9388-C5A1509D8773}"/>
              </a:ext>
            </a:extLst>
          </p:cNvPr>
          <p:cNvSpPr/>
          <p:nvPr/>
        </p:nvSpPr>
        <p:spPr>
          <a:xfrm>
            <a:off x="7059482" y="4406893"/>
            <a:ext cx="48054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03" y="491193"/>
            <a:ext cx="3692650" cy="174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75631"/>
              </p:ext>
            </p:extLst>
          </p:nvPr>
        </p:nvGraphicFramePr>
        <p:xfrm>
          <a:off x="4226828" y="549574"/>
          <a:ext cx="5577840" cy="3466403"/>
        </p:xfrm>
        <a:graphic>
          <a:graphicData uri="http://schemas.openxmlformats.org/drawingml/2006/table">
            <a:tbl>
              <a:tblPr firstRow="1" firstCol="1" bandRow="1"/>
              <a:tblGrid>
                <a:gridCol w="4407535">
                  <a:extLst>
                    <a:ext uri="{9D8B030D-6E8A-4147-A177-3AD203B41FA5}">
                      <a16:colId xmlns:a16="http://schemas.microsoft.com/office/drawing/2014/main" val="24860535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9419374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296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Инжекция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23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Длительность стека, </a:t>
                      </a:r>
                      <a:r>
                        <a:rPr lang="ru-RU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100" b="1" kern="12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68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С.к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эмиттанс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инжектированного пучка протонов,  </a:t>
                      </a:r>
                      <a:r>
                        <a:rPr lang="ru-RU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мм×мрад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761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С.к.импульсный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разброс инжектированных протонов, </a:t>
                      </a:r>
                      <a:r>
                        <a:rPr lang="ru-RU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100" b="1" kern="1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045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8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Бетта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-функции в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кикере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85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Критический угол на выходе из </a:t>
                      </a:r>
                      <a:r>
                        <a:rPr lang="ru-RU" sz="11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ru-RU" sz="1100" b="1" kern="1200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мрад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544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С.к.угловой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разброс   протонов на входе в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после инжекции из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Нуклотрона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ru-RU" sz="1100" b="1" kern="1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мрад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523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Магнитное поле   </a:t>
                      </a:r>
                      <a:r>
                        <a:rPr lang="ru-RU" sz="11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протонов, </a:t>
                      </a:r>
                      <a:r>
                        <a:rPr lang="ru-RU" sz="11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кГс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066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импульса кикера, нс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556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Длина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049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 поворота протонов основным полем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мрад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9271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импульс </a:t>
                      </a:r>
                      <a:r>
                        <a:rPr lang="ru-RU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791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Магнитное поле после импульса </a:t>
                      </a:r>
                      <a:r>
                        <a:rPr lang="ru-RU" sz="11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протонов, </a:t>
                      </a:r>
                      <a:r>
                        <a:rPr lang="ru-RU" sz="11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Гс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046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 протонов, приобретаемый от после импульса </a:t>
                      </a:r>
                      <a:r>
                        <a:rPr lang="ru-RU" sz="1100" b="1" kern="12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кикера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мрад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271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числа ионов и протонов, попавших под действие магнитного поля после импульса, </a:t>
                      </a:r>
                      <a:r>
                        <a:rPr lang="ru-RU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327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4047" y="2282775"/>
            <a:ext cx="2635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1cool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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046" y="4243764"/>
            <a:ext cx="952879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Потери протонов становятся существенными, когда квадрат  их углового разброса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после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инжекции достигает величины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/2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inj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=400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инжекций протонов это происходит при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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=0,05 мрад. Этот угол соответствует магнитному полю после импульса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кикера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=1,75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что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200 раз меньше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чем магнитное поле основного импульса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кикера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после импульсу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кикера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накоплении протонов в три раза более жесткое, чем при накоплении ионов  золота из-за большого количества инжекций протонов по сравнению с ионами.  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0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874DEC-F2B8-43B0-8F8F-5590A5498377}"/>
              </a:ext>
            </a:extLst>
          </p:cNvPr>
          <p:cNvSpPr/>
          <p:nvPr/>
        </p:nvSpPr>
        <p:spPr>
          <a:xfrm>
            <a:off x="885046" y="70671"/>
            <a:ext cx="5545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INDUCTION ACCELERATION BY RF1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BARRIERS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TRANSITION THROUGH CRITICAL ENERGY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0A1A0C-54BE-447A-8220-39AA7D04B4B7}"/>
              </a:ext>
            </a:extLst>
          </p:cNvPr>
          <p:cNvSpPr/>
          <p:nvPr/>
        </p:nvSpPr>
        <p:spPr>
          <a:xfrm>
            <a:off x="-72133" y="768866"/>
            <a:ext cx="6096000" cy="2577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Induction acceleration of stack ions fulfilled half of ring by RF1 voltage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U=300 V.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Required time for  proton acceleration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=T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mc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 s.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Momentum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spread and beam emittance at proton acceleration are reduced as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p/p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FCD6BE-2A1D-4CFC-90EF-9EDD1A56EB3D}"/>
              </a:ext>
            </a:extLst>
          </p:cNvPr>
          <p:cNvSpPr/>
          <p:nvPr/>
        </p:nvSpPr>
        <p:spPr>
          <a:xfrm>
            <a:off x="6023867" y="506850"/>
            <a:ext cx="6199938" cy="644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proton energy close to critical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=7,089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  RF barriers switch off. Protons pass through the critical energy without RF barriers. When proton energy becomes larger  critical energy RF1 barriers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again with opposite polarities.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close to critical momentum compaction factor is equal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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3×10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at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=0.05.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accelerate protons to this energy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 required time is of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0.25 s.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Quadrupole power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supply that creates current difference between F and D lenses 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used for fast variation of dispersion to provide a jump of critical gamma on a value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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=-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0.09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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=1.8Q,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Q 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0.05 at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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=0.09,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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ds/C,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==-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Kl/G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=5.8×10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Kl=0.075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Q=β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Kl/4π=0.05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produced by 24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 in one arc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I=67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=10.5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=2.25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V=14.5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30622"/>
              </p:ext>
            </p:extLst>
          </p:nvPr>
        </p:nvGraphicFramePr>
        <p:xfrm>
          <a:off x="349968" y="3614459"/>
          <a:ext cx="5034832" cy="1970410"/>
        </p:xfrm>
        <a:graphic>
          <a:graphicData uri="http://schemas.openxmlformats.org/drawingml/2006/table">
            <a:tbl>
              <a:tblPr firstRow="1" firstCol="1" bandRow="1"/>
              <a:tblGrid>
                <a:gridCol w="4027581">
                  <a:extLst>
                    <a:ext uri="{9D8B030D-6E8A-4147-A177-3AD203B41FA5}">
                      <a16:colId xmlns:a16="http://schemas.microsoft.com/office/drawing/2014/main" val="845752482"/>
                    </a:ext>
                  </a:extLst>
                </a:gridCol>
                <a:gridCol w="1007251">
                  <a:extLst>
                    <a:ext uri="{9D8B030D-6E8A-4147-A177-3AD203B41FA5}">
                      <a16:colId xmlns:a16="http://schemas.microsoft.com/office/drawing/2014/main" val="738712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98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Сдвиг бетатронного числа,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2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118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Изменение фактора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</a:t>
                      </a:r>
                      <a:r>
                        <a:rPr lang="en-US" sz="12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92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Темп изменения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2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9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перехода через критическую энергию, 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100" b="1" kern="1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23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С.к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импульсный разброс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3,3×10</a:t>
                      </a:r>
                      <a:r>
                        <a:rPr lang="ru-RU" sz="12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067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Импеданс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37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Радиус камеры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7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гармоники среза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</a:t>
                      </a:r>
                      <a:r>
                        <a:rPr lang="en-US" sz="1200" b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99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Интеграл от инкремента по времени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b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6,3×10</a:t>
                      </a:r>
                      <a:r>
                        <a:rPr lang="ru-RU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02922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1026" y="5780782"/>
            <a:ext cx="5352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скорость нарастания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ограничена максимально возможным темпом нарастания градиента поля линзы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dG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=14,3 Тл/(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м×с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темпом нарастания тока в ней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=6,4 кА/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5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437555-3FCA-4DB0-B567-A02F3B762790}"/>
              </a:ext>
            </a:extLst>
          </p:cNvPr>
          <p:cNvSpPr/>
          <p:nvPr/>
        </p:nvSpPr>
        <p:spPr>
          <a:xfrm>
            <a:off x="2424788" y="121772"/>
            <a:ext cx="7342458" cy="1585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Продольная неустойчивость при прохождении критической энергии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Зенкевич)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20B49C-AE50-4701-88BA-499C356762F0}"/>
              </a:ext>
            </a:extLst>
          </p:cNvPr>
          <p:cNvSpPr/>
          <p:nvPr/>
        </p:nvSpPr>
        <p:spPr>
          <a:xfrm>
            <a:off x="17" y="877032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Пороговый ток продольной неустойчивости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I=4mc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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p-th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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=(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3=3.3×10</a:t>
            </a:r>
            <a:r>
              <a:rPr lang="ru-RU" b="1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35279"/>
              </p:ext>
            </p:extLst>
          </p:nvPr>
        </p:nvGraphicFramePr>
        <p:xfrm>
          <a:off x="321281" y="2619210"/>
          <a:ext cx="4401019" cy="158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661">
                  <a:extLst>
                    <a:ext uri="{9D8B030D-6E8A-4147-A177-3AD203B41FA5}">
                      <a16:colId xmlns:a16="http://schemas.microsoft.com/office/drawing/2014/main" val="4004039102"/>
                    </a:ext>
                  </a:extLst>
                </a:gridCol>
                <a:gridCol w="947716">
                  <a:extLst>
                    <a:ext uri="{9D8B030D-6E8A-4147-A177-3AD203B41FA5}">
                      <a16:colId xmlns:a16="http://schemas.microsoft.com/office/drawing/2014/main" val="513503813"/>
                    </a:ext>
                  </a:extLst>
                </a:gridCol>
                <a:gridCol w="1000681">
                  <a:extLst>
                    <a:ext uri="{9D8B030D-6E8A-4147-A177-3AD203B41FA5}">
                      <a16:colId xmlns:a16="http://schemas.microsoft.com/office/drawing/2014/main" val="420163472"/>
                    </a:ext>
                  </a:extLst>
                </a:gridCol>
                <a:gridCol w="1100961">
                  <a:extLst>
                    <a:ext uri="{9D8B030D-6E8A-4147-A177-3AD203B41FA5}">
                      <a16:colId xmlns:a16="http://schemas.microsoft.com/office/drawing/2014/main" val="1564301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aseline="-25000">
                          <a:effectLst/>
                        </a:rPr>
                        <a:t>p</a:t>
                      </a:r>
                      <a:r>
                        <a:rPr lang="ru-RU" sz="1200">
                          <a:effectLst/>
                        </a:rPr>
                        <a:t>×10</a:t>
                      </a:r>
                      <a:r>
                        <a:rPr lang="ru-RU" sz="1200" baseline="30000">
                          <a:effectLst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2,1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2,8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3,25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775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aseline="-25000">
                          <a:effectLst/>
                        </a:rPr>
                        <a:t>p</a:t>
                      </a:r>
                      <a:r>
                        <a:rPr lang="ru-RU" sz="1200" baseline="-25000">
                          <a:effectLst/>
                        </a:rPr>
                        <a:t>-</a:t>
                      </a:r>
                      <a:r>
                        <a:rPr lang="en-US" sz="1200" baseline="-25000">
                          <a:effectLst/>
                        </a:rPr>
                        <a:t>sep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aseline="-250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3,85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2,9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03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aseline="-25000">
                          <a:effectLst/>
                        </a:rPr>
                        <a:t>s</a:t>
                      </a:r>
                      <a:r>
                        <a:rPr lang="ru-RU" sz="1200">
                          <a:effectLst/>
                        </a:rPr>
                        <a:t>(м)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0.87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1.08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1.21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04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aseline="-25000">
                          <a:effectLst/>
                        </a:rPr>
                        <a:t>s</a:t>
                      </a:r>
                      <a:r>
                        <a:rPr lang="ru-RU" sz="1200" baseline="-25000">
                          <a:effectLst/>
                        </a:rPr>
                        <a:t>-</a:t>
                      </a:r>
                      <a:r>
                        <a:rPr lang="en-US" sz="1200" baseline="-25000">
                          <a:effectLst/>
                        </a:rPr>
                        <a:t>sep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200" baseline="-25000">
                          <a:effectLst/>
                        </a:rPr>
                        <a:t>s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8,7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7,05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886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200" baseline="-25000">
                          <a:effectLst/>
                        </a:rPr>
                        <a:t>exp</a:t>
                      </a:r>
                      <a:r>
                        <a:rPr lang="ru-RU" sz="1200">
                          <a:effectLst/>
                        </a:rPr>
                        <a:t>(</a:t>
                      </a:r>
                      <a:r>
                        <a:rPr lang="ru-RU" sz="1200" baseline="-250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0,54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0,9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1,17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324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0.4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0,6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334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max</a:t>
                      </a:r>
                      <a:r>
                        <a:rPr lang="en-US" sz="1200">
                          <a:effectLst/>
                        </a:rPr>
                        <a:t>/H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3,3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767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en-US" sz="1200">
                          <a:effectLst/>
                        </a:rPr>
                        <a:t>df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dH</a:t>
                      </a:r>
                      <a:r>
                        <a:rPr lang="ru-RU" sz="1200">
                          <a:effectLst/>
                        </a:rPr>
                        <a:t> (</a:t>
                      </a: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max</a:t>
                      </a:r>
                      <a:r>
                        <a:rPr lang="ru-RU" sz="1200">
                          <a:effectLst/>
                        </a:rPr>
                        <a:t>/Н</a:t>
                      </a:r>
                      <a:r>
                        <a:rPr lang="ru-RU" sz="1200" baseline="-25000">
                          <a:effectLst/>
                        </a:rPr>
                        <a:t>о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>
                          <a:effectLst/>
                        </a:rPr>
                        <a:t>0.013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0.051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486535" algn="l"/>
                        </a:tabLst>
                      </a:pPr>
                      <a:r>
                        <a:rPr lang="ru-RU" sz="1200" dirty="0">
                          <a:effectLst/>
                        </a:rPr>
                        <a:t>0.093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30914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38542" y="5440027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=2,6×10</a:t>
            </a:r>
            <a:r>
              <a:rPr lang="ru-RU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180" y="4435278"/>
            <a:ext cx="543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=0,9 м и, соответственно,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=2,8×10</a:t>
            </a:r>
            <a:r>
              <a:rPr lang="ru-RU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=1,08 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62" y="5024497"/>
            <a:ext cx="341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Пороговая интенсивности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80226" y="11739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Инкрементом развития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неустойчивости пропорционален номеру гармоники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импедансу пространственного заряда, который в свою очередь  также зависит от номера гармоники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2314" y="2423669"/>
            <a:ext cx="622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гармоники среза равен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=1602, где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=50 мм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89875" y="3048286"/>
            <a:ext cx="6096000" cy="97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Интеграл от инкремента развития неустойчивости по времени равен:</a:t>
            </a:r>
          </a:p>
          <a:p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</a:t>
            </a:r>
            <a:r>
              <a:rPr lang="en-US" sz="16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=0.1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sz="16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6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16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=6,3×10</a:t>
            </a:r>
            <a:r>
              <a:rPr lang="ru-RU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40611" y="4273057"/>
            <a:ext cx="6507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развитии продольной неустойчивости в условиях перехода критической энергии в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коллайдере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относительный рост продольного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эмиттанса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менее 10%.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F8116-FB10-4A74-A8D4-AC6B3DBCE2C2}"/>
              </a:ext>
            </a:extLst>
          </p:cNvPr>
          <p:cNvSpPr/>
          <p:nvPr/>
        </p:nvSpPr>
        <p:spPr>
          <a:xfrm>
            <a:off x="2908343" y="0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Группировка протонного пучка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.Митянина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8666CB-59FA-4299-A6BC-89C351C8395D}"/>
              </a:ext>
            </a:extLst>
          </p:cNvPr>
          <p:cNvSpPr/>
          <p:nvPr/>
        </p:nvSpPr>
        <p:spPr>
          <a:xfrm>
            <a:off x="2547566" y="841202"/>
            <a:ext cx="6096000" cy="989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baseline="30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baseline="30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41982"/>
              </p:ext>
            </p:extLst>
          </p:nvPr>
        </p:nvGraphicFramePr>
        <p:xfrm>
          <a:off x="0" y="313307"/>
          <a:ext cx="5487670" cy="2665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811">
                  <a:extLst>
                    <a:ext uri="{9D8B030D-6E8A-4147-A177-3AD203B41FA5}">
                      <a16:colId xmlns:a16="http://schemas.microsoft.com/office/drawing/2014/main" val="902386793"/>
                    </a:ext>
                  </a:extLst>
                </a:gridCol>
                <a:gridCol w="1113589">
                  <a:extLst>
                    <a:ext uri="{9D8B030D-6E8A-4147-A177-3AD203B41FA5}">
                      <a16:colId xmlns:a16="http://schemas.microsoft.com/office/drawing/2014/main" val="4261836933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1548557710"/>
                    </a:ext>
                  </a:extLst>
                </a:gridCol>
                <a:gridCol w="1037590">
                  <a:extLst>
                    <a:ext uri="{9D8B030D-6E8A-4147-A177-3AD203B41FA5}">
                      <a16:colId xmlns:a16="http://schemas.microsoft.com/office/drawing/2014/main" val="928237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Режим работы ВЧ3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С.к. длина сгустка в центральной супаратрисе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err="1">
                          <a:effectLst/>
                        </a:rPr>
                        <a:t>С.к</a:t>
                      </a:r>
                      <a:r>
                        <a:rPr lang="ru-RU" sz="1100" dirty="0">
                          <a:effectLst/>
                        </a:rPr>
                        <a:t>. разброс импульсов в центральной </a:t>
                      </a:r>
                      <a:r>
                        <a:rPr lang="ru-RU" sz="1100" dirty="0" err="1">
                          <a:effectLst/>
                        </a:rPr>
                        <a:t>сепаратрисе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Доля частиц в центральной сепаратрисе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655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Группировка ВЧ2 с закороченными зазорами резонаторов ВЧ3 до достижения максимального напряжения ВЧ2, в дальнейшем зазоры ВЧ3 раскорачиваются и происходит подъем напряжения на них.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1.05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2.76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1100">
                          <a:effectLst/>
                        </a:rPr>
                        <a:t>10</a:t>
                      </a:r>
                      <a:r>
                        <a:rPr lang="ru-RU" sz="1100" baseline="30000">
                          <a:effectLst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91%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95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С учетом наведенного напряжения на резонаторах ВЧ3 при подъеме напряжения ВЧ2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1.37 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2.74×10</a:t>
                      </a:r>
                      <a:r>
                        <a:rPr lang="ru-RU" sz="1100" b="1" baseline="30000" dirty="0">
                          <a:effectLst/>
                        </a:rPr>
                        <a:t>-3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63%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7844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354" y="3354264"/>
            <a:ext cx="2487534" cy="199233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34795" y="3276380"/>
            <a:ext cx="3084624" cy="2215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159" y="5391022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)Зависимости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с.к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длины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банча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эффективности захвата в основную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сепаратрису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времени. б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с.к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импульсного разброса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банча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высоты ВЧ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сепаратрисы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времени.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5318" y="3012311"/>
            <a:ext cx="4066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Группировка ВЧ2 с ЗАКОРОЧЕННЫМИ зазорами ВЧ3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(новый режим по сравнению с ионной модой)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598" y="6059549"/>
            <a:ext cx="12036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раскорачивании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зазоров ВЧ3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резонаторов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возникновение переходных процессов, влияющих на характеристики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сгруппированного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пучка с помощью ВЧ2 резонаторов. Переходные процессы, возникающие при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раскорачивании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зазоров  резонаторов ВЧ3, непредсказуемы для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расчетов, 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влияние на характеристики пучка может быть проверено только экспериментально во время реализации ионной моды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500134" y="433117"/>
            <a:ext cx="3093088" cy="2963347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700928" y="497304"/>
            <a:ext cx="3491072" cy="24157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11495" y="3440885"/>
            <a:ext cx="55112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интенсивности накопленных протонов 2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средний ток циркулирующего протонного пучка составляет 1,5 А (средний ток циркулирующего пучка дли ионной моды равен 0,4 А),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наведенное напряжение на резонаторах ВЧ3 равно 57 </a:t>
            </a:r>
            <a:r>
              <a:rPr lang="ru-RU" sz="1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кВ.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протонный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пучок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группируется ВЧ2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до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с.к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длины около 4м, в то время как продольный размер ВЧ3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сепаратрисы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равен 7,6 м. П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длине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банча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4м после ВЧ2 группировки около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 частиц оказываются захваченными в боковые </a:t>
            </a:r>
            <a:r>
              <a:rPr lang="ru-RU" sz="1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сепаратрисы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реализация режима с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раскороченными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ВЧ3 резонаторами при ВЧ2 группировке представляется невозможным из-за эффектов паразитных столкновений.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8968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F8116-FB10-4A74-A8D4-AC6B3DBCE2C2}"/>
              </a:ext>
            </a:extLst>
          </p:cNvPr>
          <p:cNvSpPr/>
          <p:nvPr/>
        </p:nvSpPr>
        <p:spPr>
          <a:xfrm>
            <a:off x="2785353" y="117116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Светимость на энергии эксперимента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7DB2FA-F14C-4807-9388-C5A1509D8773}"/>
              </a:ext>
            </a:extLst>
          </p:cNvPr>
          <p:cNvSpPr/>
          <p:nvPr/>
        </p:nvSpPr>
        <p:spPr>
          <a:xfrm>
            <a:off x="7059482" y="4406893"/>
            <a:ext cx="48054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748" y="934272"/>
            <a:ext cx="215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</a:t>
            </a:r>
            <a:r>
              <a:rPr lang="en-US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0396" y="1506439"/>
            <a:ext cx="4912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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+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/(4×(2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b="1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3620" y="982397"/>
            <a:ext cx="8135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числа частиц от энергии эксперимента, определяемая продольной неустойчивостью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08337" y="14582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числа частиц от энергии эксперимента,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определяемые эффектами пространственного заряда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8955054"/>
              </p:ext>
            </p:extLst>
          </p:nvPr>
        </p:nvGraphicFramePr>
        <p:xfrm>
          <a:off x="699710" y="1962114"/>
          <a:ext cx="4407819" cy="19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99822593"/>
              </p:ext>
            </p:extLst>
          </p:nvPr>
        </p:nvGraphicFramePr>
        <p:xfrm>
          <a:off x="615122" y="4189907"/>
          <a:ext cx="42545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5122" y="3902420"/>
            <a:ext cx="6222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интенсивности протонного пучка от релятивистского </a:t>
            </a:r>
            <a:r>
              <a:rPr lang="ru-RU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фактора </a:t>
            </a:r>
            <a:r>
              <a:rPr lang="ru-RU" sz="1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sz="1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8758" y="62666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светимости сталкивающихся протонных пучков от релятивистского фактора, соответствующего энергии эксперимента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5837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14449-2787-488E-94D4-7B93B6C98B11}"/>
              </a:ext>
            </a:extLst>
          </p:cNvPr>
          <p:cNvSpPr/>
          <p:nvPr/>
        </p:nvSpPr>
        <p:spPr>
          <a:xfrm>
            <a:off x="2256224" y="-11848"/>
            <a:ext cx="752539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Оптическая структура с высокой критической энергией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Ю.Сеничев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03" y="3128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Поднятие критической энергии для протонов до величины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</a:t>
            </a:r>
            <a:r>
              <a:rPr lang="ru-RU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max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=14,4</a:t>
            </a:r>
            <a:r>
              <a:rPr lang="ru-RU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планируется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методом резонансной модуляции дисперсионной функции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счет введения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суперпериодичности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арках. 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803" y="1340709"/>
            <a:ext cx="6096000" cy="16763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спользуем модуляцию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силы квадрупольных линз по длине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суперпериода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)+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)],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градиента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его модуляция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входят в уравнения для дисперсии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D/ds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[K(s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)+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k(s)]D=0,                                                                                                 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K(s)=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(s)/p,  k(s)=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(s)/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5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" y="3077142"/>
            <a:ext cx="2564765" cy="1527810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43" y="3066664"/>
            <a:ext cx="2625090" cy="154876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57895"/>
              </p:ext>
            </p:extLst>
          </p:nvPr>
        </p:nvGraphicFramePr>
        <p:xfrm>
          <a:off x="185803" y="5288156"/>
          <a:ext cx="6095999" cy="122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284">
                  <a:extLst>
                    <a:ext uri="{9D8B030D-6E8A-4147-A177-3AD203B41FA5}">
                      <a16:colId xmlns:a16="http://schemas.microsoft.com/office/drawing/2014/main" val="2280804544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107045943"/>
                    </a:ext>
                  </a:extLst>
                </a:gridCol>
                <a:gridCol w="617558">
                  <a:extLst>
                    <a:ext uri="{9D8B030D-6E8A-4147-A177-3AD203B41FA5}">
                      <a16:colId xmlns:a16="http://schemas.microsoft.com/office/drawing/2014/main" val="3278236143"/>
                    </a:ext>
                  </a:extLst>
                </a:gridCol>
                <a:gridCol w="498204">
                  <a:extLst>
                    <a:ext uri="{9D8B030D-6E8A-4147-A177-3AD203B41FA5}">
                      <a16:colId xmlns:a16="http://schemas.microsoft.com/office/drawing/2014/main" val="2299041700"/>
                    </a:ext>
                  </a:extLst>
                </a:gridCol>
                <a:gridCol w="557881">
                  <a:extLst>
                    <a:ext uri="{9D8B030D-6E8A-4147-A177-3AD203B41FA5}">
                      <a16:colId xmlns:a16="http://schemas.microsoft.com/office/drawing/2014/main" val="4217968489"/>
                    </a:ext>
                  </a:extLst>
                </a:gridCol>
                <a:gridCol w="557881">
                  <a:extLst>
                    <a:ext uri="{9D8B030D-6E8A-4147-A177-3AD203B41FA5}">
                      <a16:colId xmlns:a16="http://schemas.microsoft.com/office/drawing/2014/main" val="1651954226"/>
                    </a:ext>
                  </a:extLst>
                </a:gridCol>
                <a:gridCol w="557881">
                  <a:extLst>
                    <a:ext uri="{9D8B030D-6E8A-4147-A177-3AD203B41FA5}">
                      <a16:colId xmlns:a16="http://schemas.microsoft.com/office/drawing/2014/main" val="1074290667"/>
                    </a:ext>
                  </a:extLst>
                </a:gridCol>
                <a:gridCol w="557881">
                  <a:extLst>
                    <a:ext uri="{9D8B030D-6E8A-4147-A177-3AD203B41FA5}">
                      <a16:colId xmlns:a16="http://schemas.microsoft.com/office/drawing/2014/main" val="2083927686"/>
                    </a:ext>
                  </a:extLst>
                </a:gridCol>
                <a:gridCol w="557881">
                  <a:extLst>
                    <a:ext uri="{9D8B030D-6E8A-4147-A177-3AD203B41FA5}">
                      <a16:colId xmlns:a16="http://schemas.microsoft.com/office/drawing/2014/main" val="1761831690"/>
                    </a:ext>
                  </a:extLst>
                </a:gridCol>
                <a:gridCol w="557881">
                  <a:extLst>
                    <a:ext uri="{9D8B030D-6E8A-4147-A177-3AD203B41FA5}">
                      <a16:colId xmlns:a16="http://schemas.microsoft.com/office/drawing/2014/main" val="1245630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 структуры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200" baseline="-25000">
                          <a:effectLst/>
                        </a:rPr>
                        <a:t>tr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200" baseline="-25000">
                          <a:effectLst/>
                        </a:rPr>
                        <a:t>tr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кольца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200" baseline="-25000">
                          <a:effectLst/>
                        </a:rPr>
                        <a:t>x-max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200" baseline="-25000">
                          <a:effectLst/>
                        </a:rPr>
                        <a:t>y-max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r>
                        <a:rPr lang="en-US" sz="1200" baseline="-25000">
                          <a:effectLst/>
                        </a:rPr>
                        <a:t>x-max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aрки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200" baseline="-25000">
                          <a:effectLst/>
                        </a:rPr>
                        <a:t>x,</a:t>
                      </a:r>
                      <a:r>
                        <a:rPr lang="en-US" sz="120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sz="1200" baseline="-25000">
                          <a:effectLst/>
                        </a:rPr>
                        <a:t>y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03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Регуляная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Структура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4.7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7.09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-2.24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2.29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2.29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 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 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2.7 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 и 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19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Суперпериод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Структура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12.2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18.6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-2.24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2.04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6.1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 и 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63861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07687" y="539239"/>
            <a:ext cx="5116882" cy="576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суперсимметричной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модуляцией дисперсионной функции токи в линзах Ф2 и Ф1 относительно значения градиентов для регулярной структуры отличаются, соответственно, на -12% или ток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1,1 кА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 на 31% или ток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суперсимметричной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для фокусирующих линз арок в каждой из них необходимо установить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источника питания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один для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-отбора линз Ф2 с током 1,1 кА, другой для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-добавки линз Ф1 с током 3кА.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входе и выходе арок в криостатах должны быть установлены дополнительные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токовводы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1,1 кА и 3кА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криостатах размещены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трассы для отдельного питания линз Ф1 и линз Ф2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структуры с модуляцией дисперсии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демонтажа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криомагнитной структуры арок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прокладки дополнительных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трасс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криостатах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установки дополнительных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токовводов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входах и выходах арок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803" y="462869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Параметры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Твисса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линз для регулярной оптики и оптики с модуляцией дисперсионной функции.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0455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14449-2787-488E-94D4-7B93B6C98B11}"/>
              </a:ext>
            </a:extLst>
          </p:cNvPr>
          <p:cNvSpPr/>
          <p:nvPr/>
        </p:nvSpPr>
        <p:spPr>
          <a:xfrm>
            <a:off x="2145138" y="150825"/>
            <a:ext cx="737176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ПОЛЯРИЗОВАННЫХ ПРОТОННЫХ ПУЧКОВ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45"/>
            <a:ext cx="5076190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2627253"/>
            <a:ext cx="5624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системы поляризации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коллайдера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моды спиновой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прозрачности (СП)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двумя Сибирскими змейками, включающих в себя четыре соленоида и два соленоида управления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9474" y="482667"/>
            <a:ext cx="7361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 возможностей формирование поляризованных пучков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коллайдере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  с выключенными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Сибискими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змейками, с двумя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частичными змейками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интеграле поля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6-12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Тл×м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 одной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полной змейкой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 интегралом поля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Тл×м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 в режиме спиновой прозрачности   с двум змейками 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7471"/>
              </p:ext>
            </p:extLst>
          </p:nvPr>
        </p:nvGraphicFramePr>
        <p:xfrm>
          <a:off x="-23495" y="3792932"/>
          <a:ext cx="5123180" cy="139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085">
                  <a:extLst>
                    <a:ext uri="{9D8B030D-6E8A-4147-A177-3AD203B41FA5}">
                      <a16:colId xmlns:a16="http://schemas.microsoft.com/office/drawing/2014/main" val="3234535306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88516332"/>
                    </a:ext>
                  </a:extLst>
                </a:gridCol>
                <a:gridCol w="2156460">
                  <a:extLst>
                    <a:ext uri="{9D8B030D-6E8A-4147-A177-3AD203B41FA5}">
                      <a16:colId xmlns:a16="http://schemas.microsoft.com/office/drawing/2014/main" val="2499710275"/>
                    </a:ext>
                  </a:extLst>
                </a:gridCol>
              </a:tblGrid>
              <a:tr h="22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Конфигурация в коллайдере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Частота спина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Направление  поляризации в детекторах SPD/MPD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286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Выключенная змейки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ru-RU" sz="1200" b="1" baseline="-25000" dirty="0">
                          <a:effectLst/>
                        </a:rPr>
                        <a:t>0</a:t>
                      </a:r>
                      <a:r>
                        <a:rPr lang="ru-RU" sz="1200" b="1" dirty="0">
                          <a:effectLst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Вертикальная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706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Частичная змейка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ru-RU" sz="1200" b="1" baseline="-25000" dirty="0">
                          <a:effectLst/>
                        </a:rPr>
                        <a:t>0</a:t>
                      </a:r>
                      <a:r>
                        <a:rPr lang="ru-RU" sz="1200" b="1" dirty="0">
                          <a:effectLst/>
                        </a:rPr>
                        <a:t>=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Продольная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50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Спиновая прозрачность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ru-RU" sz="1200" b="1" baseline="-25000">
                          <a:effectLst/>
                        </a:rPr>
                        <a:t>0</a:t>
                      </a:r>
                      <a:r>
                        <a:rPr lang="ru-RU" sz="1200" b="1">
                          <a:effectLst/>
                        </a:rPr>
                        <a:t>=</a:t>
                      </a:r>
                      <a:r>
                        <a:rPr lang="en-US" sz="1200" b="1">
                          <a:effectLst/>
                        </a:rPr>
                        <a:t>k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Любая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601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Одна полная змейка</a:t>
                      </a:r>
                      <a:r>
                        <a:rPr lang="en-US" sz="1200">
                          <a:effectLst/>
                        </a:rPr>
                        <a:t> (MPD)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ru-RU" sz="1200" b="1" baseline="-25000">
                          <a:effectLst/>
                        </a:rPr>
                        <a:t>0</a:t>
                      </a:r>
                      <a:r>
                        <a:rPr lang="ru-RU" sz="1200" b="1">
                          <a:effectLst/>
                        </a:rPr>
                        <a:t>=1</a:t>
                      </a:r>
                      <a:r>
                        <a:rPr lang="en-US" sz="1200" b="1">
                          <a:effectLst/>
                        </a:rPr>
                        <a:t>/2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Продольная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502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Спиновая прозрачность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ru-RU" sz="1200" b="1" baseline="-25000">
                          <a:effectLst/>
                        </a:rPr>
                        <a:t>0</a:t>
                      </a:r>
                      <a:r>
                        <a:rPr lang="ru-RU" sz="1200" b="1">
                          <a:effectLst/>
                        </a:rPr>
                        <a:t>=</a:t>
                      </a:r>
                      <a:r>
                        <a:rPr lang="en-US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Любая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76029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67819" y="1959995"/>
            <a:ext cx="6427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полной змейки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связаны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использованием 6 Тл соленоидов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краевое магнитное поле которых может влиять на характеристики соседних структурных магнитов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коллайдера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трудностями размещения такого количества соленоидов в кольцах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коллайдера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поскольку в сумме для них необходимо иметь около 16,5 м эффективной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длины.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815" y="366793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частичной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Cибирской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змейки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интегралом поля на порядок меньшим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для моды спиновой прозрачности, позволяет получать в детекторах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SPD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MPD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протонные пучки с продольной поляризацией при энергиях, соответствующих целому спиновому резонансу 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повторяющихся с шагом 0,523 МэВ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3495" y="5191202"/>
            <a:ext cx="5099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Соленоиды управления СП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сумме составляет около 2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Тл×м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6990" y="5698239"/>
            <a:ext cx="49524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частичной Сибирской змейки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dBR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/E×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=2,2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л×м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=45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л×м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8992" y="5221302"/>
            <a:ext cx="73057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инжекции вертикально поляризованного пучка получение продольной поляризации   происходит следующим образом. Пучок инжектируется на энергии вблизи целого резонанса, затем одновременно медленно включается поле соленоида Сибирской змейки, и энергия сдвигается к энергии целого резонанса. В этом случае поляризация становится продольной в экспериментальных промежутках с детекторами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SPD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MPD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  четном целом значении резонанса и только в противоположном к змейке детекторе при нечетном целом значении резонанса.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67"/>
            <a:ext cx="5076190" cy="231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77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14449-2787-488E-94D4-7B93B6C98B11}"/>
              </a:ext>
            </a:extLst>
          </p:cNvPr>
          <p:cNvSpPr/>
          <p:nvPr/>
        </p:nvSpPr>
        <p:spPr>
          <a:xfrm>
            <a:off x="3338546" y="150825"/>
            <a:ext cx="50225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деполяризации  протонов в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44" y="482883"/>
            <a:ext cx="11753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деполяризации протонов в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взаимодействием с электронами молекул остаточного газа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299" y="892440"/>
            <a:ext cx="11338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взаимодействия протонов с электронами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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=7,4×10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)=2×10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ечение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взаимодействия  протона с электроном атомов водорода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90544" y="1400271"/>
            <a:ext cx="7671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 рассеяния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протона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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kumimoji="0" lang="ru-RU" altLang="ru-RU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</a:t>
            </a:r>
            <a:r>
              <a:rPr kumimoji="0" lang="en-US" altLang="ru-RU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/</a:t>
            </a:r>
            <a:r>
              <a:rPr kumimoji="0" lang="en-US" altLang="ru-RU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=2,8×10</a:t>
            </a:r>
            <a:r>
              <a:rPr kumimoji="0" lang="ru-RU" altLang="ru-RU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где  </a:t>
            </a:r>
            <a:r>
              <a:rPr kumimoji="0" lang="ru-RU" altLang="ru-RU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=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ru-RU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=25,8 при 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=13,5 ГэВ-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безразмерная частота прецессии спина протона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8131" y="1831158"/>
            <a:ext cx="10059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=µ/µ</a:t>
            </a:r>
            <a:r>
              <a:rPr kumimoji="0" lang="ru-RU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=1,793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отношение аномального магнитного момента протона к его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Дираковскому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значению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µ</a:t>
            </a:r>
            <a:r>
              <a:rPr kumimoji="0" lang="ru-RU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</a:t>
            </a:r>
            <a:r>
              <a:rPr kumimoji="0" lang="en-US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=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zh-CN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ion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US" altLang="zh-CN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/(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US" altLang="zh-CN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=3,8×10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-6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с.к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 импульсный разброс протона, возникающий при  его однократном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взаимодействии с электроном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</a:t>
            </a:r>
            <a:r>
              <a:rPr kumimoji="0" lang="en-US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=3,5×10</a:t>
            </a:r>
            <a:r>
              <a:rPr kumimoji="0" lang="ru-RU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с.к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 импульсный разброс протонного пучка, при котором начинаются потери протонов.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2106" y="2942029"/>
            <a:ext cx="88910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деполяризации спина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протон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взаимодействует с электронами, в результате, при деполяризации квадрат среднего угла рассеяния составляет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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деполяризации спина протонов равно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=2/(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</a:t>
            </a:r>
            <a:r>
              <a:rPr lang="ru-RU" sz="16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)=3,3×10</a:t>
            </a:r>
            <a:r>
              <a:rPr lang="ru-RU" sz="16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=3,8 суток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снижении энергии эксперимента время деполяризации спинов растет как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</a:t>
            </a:r>
            <a:r>
              <a:rPr lang="ru-RU" sz="16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</a:t>
            </a:r>
            <a:r>
              <a:rPr lang="en-US" sz="16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при энергии протонов 8 ГэВ время деполяризации спинов составляет 10,7 суток.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4592" y="5145433"/>
            <a:ext cx="10893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 в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коллайдере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вакуумных камерах теплых промежутков при давлении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=5×10</a:t>
            </a:r>
            <a:r>
              <a:rPr lang="ru-RU" sz="16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Торр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содержится около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90% водорода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концентрацией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)=1,77×10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мол/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 смеси из более тяжелых газов, таких как СО, СО</a:t>
            </a:r>
            <a:r>
              <a:rPr lang="ru-RU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Н</a:t>
            </a:r>
            <a:r>
              <a:rPr lang="ru-RU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концентрацией каждого газа около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)=5,3×10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мол/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вакуумных камерах криогенных секций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находящихся при температуре около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 К, концентрация молекул водорода равна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=9,2×10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мол/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при давлении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</a:t>
            </a:r>
            <a:r>
              <a:rPr lang="ru-RU" sz="16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Торр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14449-2787-488E-94D4-7B93B6C98B11}"/>
              </a:ext>
            </a:extLst>
          </p:cNvPr>
          <p:cNvSpPr/>
          <p:nvPr/>
        </p:nvSpPr>
        <p:spPr>
          <a:xfrm>
            <a:off x="1445657" y="6576"/>
            <a:ext cx="88709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поляризованных пучков 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(Предложение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Ю.Шатунова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17" y="354389"/>
            <a:ext cx="117389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ускорении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вертикально поляризованных протонных пучков в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пересечение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целых спиновых резонансов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6 спин-бетатронных резонансов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бетатронными числами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6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=7,4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486" y="902256"/>
            <a:ext cx="11801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Нуклотроне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пересекаются следующие шесть  опасных   вертикальных спин-бетатронных резонансов: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16-q</a:t>
            </a:r>
            <a:r>
              <a:rPr lang="en-US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8+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24-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16+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32-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обусловленных его периодичностью Р=8. Наиболее опасные из них  являются два резонанса:   16-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8+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86" y="1735341"/>
            <a:ext cx="11475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целые резонансы с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 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 имеют недостаточную силу для их адиабатического пересечения при ускорении протонами со скоростью нарастания магнитного поля 1 Тл/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решения этой проблемы в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установить соленоид с интегралом поля 200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Гс×м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78" y="2566338"/>
            <a:ext cx="114258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прохождении протонами с  кинетической энергией 3,56 ГэВ спин-бетатронного резонанса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kern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=16-</a:t>
            </a:r>
            <a:r>
              <a:rPr lang="en-US" sz="1600" b="1" kern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600" b="1" kern="160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1600" b="1" kern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 дополнительный импульсный источник  разности тока линз Ф и Д, создающий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600" b="1" kern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600" b="1" kern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=0,1 </a:t>
            </a:r>
            <a:r>
              <a:rPr lang="ru-RU" sz="1600" b="1" kern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 время около 8 </a:t>
            </a:r>
            <a:r>
              <a:rPr lang="ru-RU" sz="1600" b="1" kern="16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мс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быстрого изменения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Нуклотроне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 установить дополнительный импульсный источник питания разности тока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=40 А в линзах Ф и Д  с  суммарной индуктивностью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дефокусирующих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линз 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6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мГн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скоростью нарастания тока в них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=5 к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/с, длительностью импульса 8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мс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напряжением 50 В.</a:t>
            </a:r>
            <a:endParaRPr lang="ru-RU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4" y="4039099"/>
            <a:ext cx="118016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прохождения спин-бетатронного резонанса 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kern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=8+</a:t>
            </a:r>
            <a:r>
              <a:rPr lang="en-US" sz="1600" b="1" kern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600" b="1" kern="16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600" b="1" kern="16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при </a:t>
            </a:r>
            <a:r>
              <a:rPr lang="ru-RU" sz="1600" b="1" kern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кинетической 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 протонов    около 7 ГэВ должна быть реализована медленная когерентная раскачка вертикальных колебаний вблизи этого резонанса, а затем ее медленное выключение после его </a:t>
            </a:r>
            <a:r>
              <a:rPr lang="ru-RU" sz="1600" b="1" kern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прохождения.  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Возбуждение вертикальных колебаний в </a:t>
            </a:r>
            <a:r>
              <a:rPr lang="ru-RU" sz="1600" b="1" kern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Нуклотроне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осуществлено с помощью </a:t>
            </a:r>
            <a:r>
              <a:rPr lang="ru-RU" sz="1600" b="1" kern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кикера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-метра. Оптимальная скорость ускорения при пересечении данного резонанса соответствует скорости нарастания магнитного поля 0,25 Тл/с. Потеря поляризации при прохождении через этот резонанс 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составляет около </a:t>
            </a:r>
            <a:r>
              <a:rPr lang="ru-RU" sz="1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6461" y="5549292"/>
            <a:ext cx="11815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прохождении </a:t>
            </a:r>
            <a:r>
              <a:rPr lang="ru-RU" sz="1600" b="1" kern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протонами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кинетической энергией 7-8 ГэВ целых спиновых резонансов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kern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=16 и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ru-RU" sz="1600" b="1" kern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=17 сила резонансов </a:t>
            </a:r>
            <a:r>
              <a:rPr lang="ru-RU" sz="1600" b="1" kern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высока 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(2(</a:t>
            </a:r>
            <a:r>
              <a:rPr lang="en-US" sz="1600" b="1" kern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600" b="1" kern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dt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)/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600" b="1" kern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1/2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ru-RU" sz="1600" b="1" kern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может составить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проблему.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этого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провести выставку магнитных элементов с точностью 0,1 мм. Но даже при такой точности в некоторых случаях будет требоваться локальная коррекция набором корректоров соответствующей гармоники искажений орбиты (так называемый «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spin harmonic matching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2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14449-2787-488E-94D4-7B93B6C98B11}"/>
              </a:ext>
            </a:extLst>
          </p:cNvPr>
          <p:cNvSpPr/>
          <p:nvPr/>
        </p:nvSpPr>
        <p:spPr>
          <a:xfrm>
            <a:off x="4317566" y="1240590"/>
            <a:ext cx="317721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614449-2787-488E-94D4-7B93B6C98B11}"/>
              </a:ext>
            </a:extLst>
          </p:cNvPr>
          <p:cNvSpPr/>
          <p:nvPr/>
        </p:nvSpPr>
        <p:spPr>
          <a:xfrm>
            <a:off x="3291601" y="-1345"/>
            <a:ext cx="491435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схемы формирования протонных пучков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9" y="802016"/>
            <a:ext cx="4958887" cy="5785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241" y="391134"/>
            <a:ext cx="518725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 энергии охлаждения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781" y="802016"/>
            <a:ext cx="6183595" cy="5921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00342" y="391134"/>
            <a:ext cx="539045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коллайдер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 энергии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9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0988BD-B048-4635-A98B-5125E24762AD}"/>
              </a:ext>
            </a:extLst>
          </p:cNvPr>
          <p:cNvSpPr/>
          <p:nvPr/>
        </p:nvSpPr>
        <p:spPr>
          <a:xfrm>
            <a:off x="674513" y="158294"/>
            <a:ext cx="1059008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ПОЛЯРИЗОВАННЫХ ПУЧКОВ НА НАЧАЛЬНОЙ СТАДИИ ПРОЕКТА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4105" y="3454991"/>
            <a:ext cx="6096000" cy="1124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77" y="511722"/>
            <a:ext cx="5076190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45734" y="2732093"/>
            <a:ext cx="6096000" cy="35689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стадия Проекта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соленоида с магнитным полем 6 Тл и длиной 1 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разместить в каждом кольце (24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низких энергиях Е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&lt;3,2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ГэВ планируется мода спиновой прозрачности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энергии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12.5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&gt;3,2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ГэВ в режиме с частичной сибирской змейкой.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Продольная поляризация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детекторе будет получена при энергии, дискретно изменяемой с интервалом 0,5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GeV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5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3CFDC8-BBB0-4BE2-9347-AB131605B59F}"/>
              </a:ext>
            </a:extLst>
          </p:cNvPr>
          <p:cNvSpPr/>
          <p:nvPr/>
        </p:nvSpPr>
        <p:spPr>
          <a:xfrm>
            <a:off x="3048000" y="97661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INJECTION   FROM NUCLOTRON TO COLLIDER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30BE86-0B93-4889-B9CF-33D7EDB473ED}"/>
              </a:ext>
            </a:extLst>
          </p:cNvPr>
          <p:cNvSpPr/>
          <p:nvPr/>
        </p:nvSpPr>
        <p:spPr>
          <a:xfrm>
            <a:off x="7046218" y="654277"/>
            <a:ext cx="333745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intensity in collider ring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EA82DF-EBB1-42AF-B602-D920DEF89815}"/>
              </a:ext>
            </a:extLst>
          </p:cNvPr>
          <p:cNvSpPr/>
          <p:nvPr/>
        </p:nvSpPr>
        <p:spPr>
          <a:xfrm>
            <a:off x="8165755" y="1028354"/>
            <a:ext cx="109837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N=2×10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B25B0C-B699-4051-B123-808EE0F678C2}"/>
              </a:ext>
            </a:extLst>
          </p:cNvPr>
          <p:cNvSpPr/>
          <p:nvPr/>
        </p:nvSpPr>
        <p:spPr>
          <a:xfrm>
            <a:off x="266279" y="902201"/>
            <a:ext cx="6096000" cy="55637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 bunch intensity at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injection in collider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=5×10</a:t>
            </a:r>
            <a:r>
              <a:rPr lang="ru-RU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repetition frequency at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injection in  two collider rings  at  kinetic energy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1,5-2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GeV (B=0.4-1T,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dB/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=0.8T/s,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t=1 sec- time between end of one cycle and start of new cycle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f=0.3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injection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cyles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each ring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=400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Normalized  rms longitudinal emittance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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2×10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Normalized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longitudinal emittance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=400 injections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=4.8 м</a:t>
            </a:r>
            <a:r>
              <a:rPr lang="ru-RU" sz="1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Normalized </a:t>
            </a:r>
            <a:r>
              <a:rPr lang="en-US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rms</a:t>
            </a:r>
            <a:r>
              <a:rPr lang="en-US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emittance at experiment energy</a:t>
            </a:r>
            <a:r>
              <a:rPr lang="en-US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="1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exp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exp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="1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exp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5670" y="4874457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Normalized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transverse emittance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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mm×mrad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471" y="6465904"/>
            <a:ext cx="972686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Strong  longitudinal electron cooling is required to reduce longitudinal injection emittance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6133" y="38840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Rms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momentum spread after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debuncher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ru-RU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bunch length in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Nuclotron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circumference C</a:t>
            </a:r>
            <a:r>
              <a:rPr lang="en-US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=253 м,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/2×3</a:t>
            </a:r>
            <a:r>
              <a:rPr lang="ru-RU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=74.4 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190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0988BD-B048-4635-A98B-5125E24762AD}"/>
              </a:ext>
            </a:extLst>
          </p:cNvPr>
          <p:cNvSpPr/>
          <p:nvPr/>
        </p:nvSpPr>
        <p:spPr>
          <a:xfrm>
            <a:off x="2976736" y="158294"/>
            <a:ext cx="59856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 COOLING OF PROTON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BEAMS AT COSY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3" y="506737"/>
            <a:ext cx="5207999" cy="6249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61" y="951218"/>
            <a:ext cx="6517687" cy="25037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74105" y="3454991"/>
            <a:ext cx="6096000" cy="3917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COSY experiment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=2.78,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=1.66 GeV,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=0,907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MeV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cooling time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=18,6 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Transverse cooling time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cool-h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=132 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cool-v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=182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42501" y="3859219"/>
            <a:ext cx="10792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I=0,62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987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9DDA01-F45C-49C1-9276-E09DEA51DDEE}"/>
              </a:ext>
            </a:extLst>
          </p:cNvPr>
          <p:cNvSpPr/>
          <p:nvPr/>
        </p:nvSpPr>
        <p:spPr>
          <a:xfrm>
            <a:off x="2911813" y="175482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OF HIGH DENSITY COOLED PROTON BEAM AT LOW ENERGY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A7FD77-0FA4-4999-8118-311F7AF6E7EA}"/>
              </a:ext>
            </a:extLst>
          </p:cNvPr>
          <p:cNvSpPr/>
          <p:nvPr/>
        </p:nvSpPr>
        <p:spPr>
          <a:xfrm>
            <a:off x="2042809" y="889696"/>
            <a:ext cx="8375513" cy="5267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intensity in collider ring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N=2×10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Laslet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tune shift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Q=0,05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Stored stack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occupied half of Collide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ring, has rms emittance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N/(2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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)=4,8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mm×mrad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acceleration up to  proton kinetic energy 12 GeV rms emittance is reduced to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mm×mrad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 electron cooling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transverse cooling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about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=100 s by one order shorter than storage ion time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1600s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permits to form dense proton beam with small emittance and large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betatron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tune shift of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Q=0,05.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3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F8116-FB10-4A74-A8D4-AC6B3DBCE2C2}"/>
              </a:ext>
            </a:extLst>
          </p:cNvPr>
          <p:cNvSpPr/>
          <p:nvPr/>
        </p:nvSpPr>
        <p:spPr>
          <a:xfrm>
            <a:off x="2785353" y="11711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 STACK SPACE CHARGE EFFECTS AT RF1 BARRIER BUCKET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8666CB-59FA-4299-A6BC-89C351C8395D}"/>
              </a:ext>
            </a:extLst>
          </p:cNvPr>
          <p:cNvSpPr/>
          <p:nvPr/>
        </p:nvSpPr>
        <p:spPr>
          <a:xfrm>
            <a:off x="2547565" y="841202"/>
            <a:ext cx="7667409" cy="667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RF1 voltage at heavy ion operation U=5 kV,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width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of  Au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I=0,4 A,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=5.2×10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Z=79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/W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=1,2I/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charge effects of Au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ions gives a reduction of  5,5% of RF1 barrier bucket capacity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of protons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I=1.87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N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=2×10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charge effects of protons by 4.5 times larger than Au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 charge effects of Au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gives a reduction of 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26%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RF1 barrier bucket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 V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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 of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separatrix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=1.25×10</a:t>
            </a:r>
            <a:r>
              <a:rPr lang="ru-RU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momentum spread at development of longitudinal instability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=6×10</a:t>
            </a:r>
            <a:r>
              <a:rPr lang="ru-RU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endParaRPr lang="en-US" b="1" baseline="300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Losses at high proton intensity, increase of phase width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baseline="30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baseline="30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7DB2FA-F14C-4807-9388-C5A1509D8773}"/>
              </a:ext>
            </a:extLst>
          </p:cNvPr>
          <p:cNvSpPr/>
          <p:nvPr/>
        </p:nvSpPr>
        <p:spPr>
          <a:xfrm>
            <a:off x="7059482" y="4406893"/>
            <a:ext cx="48054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8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F8116-FB10-4A74-A8D4-AC6B3DBCE2C2}"/>
              </a:ext>
            </a:extLst>
          </p:cNvPr>
          <p:cNvSpPr/>
          <p:nvPr/>
        </p:nvSpPr>
        <p:spPr>
          <a:xfrm>
            <a:off x="2785353" y="117116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Storage of intensive proton beam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7DB2FA-F14C-4807-9388-C5A1509D8773}"/>
              </a:ext>
            </a:extLst>
          </p:cNvPr>
          <p:cNvSpPr/>
          <p:nvPr/>
        </p:nvSpPr>
        <p:spPr>
          <a:xfrm>
            <a:off x="7059482" y="4406893"/>
            <a:ext cx="48054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450" y="1528407"/>
            <a:ext cx="444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en-US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+L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×D(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)/2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+L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794" y="710397"/>
            <a:ext cx="3624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=30,3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injection length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222" y="649808"/>
            <a:ext cx="577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At barrier width 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/6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storage stack has size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С/3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=167 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892" y="1053022"/>
            <a:ext cx="907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out cooling longitudinal stack spice is fulfilled through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=С/3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injection cycles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0732" y="1953405"/>
            <a:ext cx="102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ru-RU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b="1" baseline="-25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b="1" baseline="-25000" dirty="0" err="1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ool</a:t>
            </a:r>
            <a:r>
              <a:rPr lang="en-US" b="1" baseline="-25000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67390" y="1953405"/>
            <a:ext cx="773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Goal: Cooling time is factor by 3-5 times larger than injection repletion time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84634"/>
              </p:ext>
            </p:extLst>
          </p:nvPr>
        </p:nvGraphicFramePr>
        <p:xfrm>
          <a:off x="2785353" y="2696424"/>
          <a:ext cx="5749925" cy="3085211"/>
        </p:xfrm>
        <a:graphic>
          <a:graphicData uri="http://schemas.openxmlformats.org/drawingml/2006/table">
            <a:tbl>
              <a:tblPr firstRow="1" firstCol="1" bandRow="1"/>
              <a:tblGrid>
                <a:gridCol w="627380">
                  <a:extLst>
                    <a:ext uri="{9D8B030D-6E8A-4147-A177-3AD203B41FA5}">
                      <a16:colId xmlns:a16="http://schemas.microsoft.com/office/drawing/2014/main" val="2529246923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385055213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6433542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33776167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53383345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2501372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92799031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535176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100" b="1" kern="12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="1" kern="1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="1" kern="1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="1" kern="1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100" b="1" kern="12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1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100" b="1" kern="1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</a:t>
                      </a:r>
                      <a:r>
                        <a:rPr lang="en-US" sz="1100" b="1" kern="12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1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="1" kern="1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858906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Periodical</a:t>
                      </a:r>
                      <a:r>
                        <a:rPr lang="en-US" sz="11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injection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2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60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54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936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28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95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2798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Injection with additional stack deep cooling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51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146.5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3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919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188.4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86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015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260.4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321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162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286.8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r>
                        <a:rPr lang="ru-RU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614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271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344578" y="2327092"/>
            <a:ext cx="406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Numerical simulation of proton storage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127" y="6071533"/>
            <a:ext cx="10662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1.Project intensity can be obtained at cooling time </a:t>
            </a:r>
            <a:r>
              <a:rPr lang="ru-RU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b="1" baseline="-25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b="1" baseline="-250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ool</a:t>
            </a:r>
            <a:r>
              <a:rPr lang="en-US" b="1" baseline="-25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-25000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 during 80 min injection</a:t>
            </a:r>
          </a:p>
          <a:p>
            <a:r>
              <a:rPr 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2.Project intensity can be obtained at </a:t>
            </a: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b="1" baseline="-25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b="1" baseline="-250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ool</a:t>
            </a:r>
            <a:r>
              <a:rPr lang="en-US" b="1" baseline="-25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baseline="-25000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l-GR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τ</a:t>
            </a:r>
            <a:r>
              <a:rPr lang="en-US" b="1" baseline="-25000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lang="en-US" b="1" dirty="0" smtClean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additional deep stack cooling during 80 min injection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7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F8116-FB10-4A74-A8D4-AC6B3DBCE2C2}"/>
              </a:ext>
            </a:extLst>
          </p:cNvPr>
          <p:cNvSpPr/>
          <p:nvPr/>
        </p:nvSpPr>
        <p:spPr>
          <a:xfrm>
            <a:off x="4320048" y="117116"/>
            <a:ext cx="6096000" cy="1084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Накопление интенсивных протонных пучков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.Митянина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Н.Митянина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8666CB-59FA-4299-A6BC-89C351C8395D}"/>
              </a:ext>
            </a:extLst>
          </p:cNvPr>
          <p:cNvSpPr/>
          <p:nvPr/>
        </p:nvSpPr>
        <p:spPr>
          <a:xfrm>
            <a:off x="2547566" y="841202"/>
            <a:ext cx="6096000" cy="989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baseline="30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baseline="30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7DB2FA-F14C-4807-9388-C5A1509D8773}"/>
              </a:ext>
            </a:extLst>
          </p:cNvPr>
          <p:cNvSpPr/>
          <p:nvPr/>
        </p:nvSpPr>
        <p:spPr>
          <a:xfrm>
            <a:off x="7059482" y="4406893"/>
            <a:ext cx="48054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8" y="0"/>
            <a:ext cx="4256405" cy="231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48" y="754080"/>
            <a:ext cx="4587240" cy="249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" y="2078535"/>
            <a:ext cx="4130675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97" y="3279666"/>
            <a:ext cx="4565650" cy="247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" y="4325620"/>
            <a:ext cx="4500245" cy="2532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86467" y="5601903"/>
            <a:ext cx="6623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а)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накопленных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протонов, б)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продольного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охлаждения, в)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фазовой ширины стека г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импульсного разброса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поперечного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эмиттанса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числа инжекций протонов для разных времен продольного охлаждения.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9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3534</Words>
  <Application>Microsoft Office PowerPoint</Application>
  <PresentationFormat>Широкоэкранный</PresentationFormat>
  <Paragraphs>474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SimSun</vt:lpstr>
      <vt:lpstr>Apple Chancery</vt:lpstr>
      <vt:lpstr>Arial</vt:lpstr>
      <vt:lpstr>Calibri</vt:lpstr>
      <vt:lpstr>Calibri Light</vt:lpstr>
      <vt:lpstr>Symbol</vt:lpstr>
      <vt:lpstr>Times New Roman</vt:lpstr>
      <vt:lpstr>Тема Office</vt:lpstr>
      <vt:lpstr>Mathcad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Евгений</cp:lastModifiedBy>
  <cp:revision>76</cp:revision>
  <dcterms:created xsi:type="dcterms:W3CDTF">2019-05-27T08:36:35Z</dcterms:created>
  <dcterms:modified xsi:type="dcterms:W3CDTF">2022-09-12T14:24:29Z</dcterms:modified>
</cp:coreProperties>
</file>