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9" r:id="rId6"/>
    <p:sldId id="264" r:id="rId7"/>
    <p:sldId id="267" r:id="rId8"/>
    <p:sldId id="262" r:id="rId9"/>
    <p:sldId id="260" r:id="rId10"/>
    <p:sldId id="270" r:id="rId11"/>
    <p:sldId id="268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57A2E-83B1-430F-B1B4-13923017B3CA}" v="39" dt="2022-11-02T12:58:46.143"/>
    <p1510:client id="{2AEEC423-24D5-4113-A676-48C620FC0933}" v="51" dt="2022-10-31T22:09:39.654"/>
    <p1510:client id="{318AFEBE-30AF-4EA3-9D92-FCECE328894D}" v="1359" dt="2022-11-02T08:45:10.695"/>
    <p1510:client id="{7B2E0F7C-CDDB-4A41-A9EC-C003EF5C08A2}" v="1526" dt="2022-11-08T11:03:49.249"/>
    <p1510:client id="{C00CB115-15F1-4A98-A200-4C1A7F4C550D}" v="394" dt="2022-11-09T08:06:42.906"/>
    <p1510:client id="{EF39454A-827B-4ADA-9247-B2BB9DF0BFC9}" v="159" dt="2022-11-02T01:15:53.450"/>
    <p1510:client id="{F3ECCE3F-6071-4BA1-9678-5752EAF203C5}" v="191" dt="2022-11-08T13:16:21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3995 19235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20426 14640 16383 0 0,'0'3'0'0'0,"3"0"0"0"0,3 1 0 0 0,4-1 0 0 0,0-4 0 0 0,1-4 0 0 0,1-2 0 0 0,2 1 0 0 0,-2-1 0 0 0,-1 0 0 0 0,2 1 0 0 0,0 0 0 0 0,4-3 0 0 0,2-2 0 0 0,0-2 0 0 0,0 1 0 0 0,-1 0 0 0 0,-1 2 0 0 0,0 0 0 0 0,0 2 0 0 0,-4-1 0 0 0,0 2 0 0 0,-1-2 0 0 0,1 2 0 0 0,-2-1 0 0 0,0 0 0 0 0,1 3 0 0 0,1-2 0 0 0,1 1 0 0 0,1-1 0 0 0,1-3 0 0 0,2 1 0 0 0,2 0 0 0 0,0-3 0 0 0,-1 2 0 0 0,-4-1 0 0 0,-1 2 0 0 0,-3 0 0 0 0,-1 1 0 0 0,3-4 0 0 0,3-1 0 0 0,3 0 0 0 0,2-3 0 0 0,0 2 0 0 0,1-2 0 0 0,0-2 0 0 0,2 0 0 0 0,2 0 0 0 0,-3 1 0 0 0,-3 2 0 0 0,-2 5 0 0 0,-1 4 0 0 0,-2-1 0 0 0,-2 0 0 0 0,-1-1 0 0 0,0 0 0 0 0,1 0 0 0 0,-2 0 0 0 0,0 0 0 0 0,0 2 0 0 0,2-3 0 0 0,1-1 0 0 0,1 2 0 0 0,1-1 0 0 0,-3-1 0 0 0,2 1 0 0 0,-1-1 0 0 0,-1 1 0 0 0,1 3 0 0 0,0-1 0 0 0,1 1 0 0 0,0-1 0 0 0,1-3 0 0 0,0 1 0 0 0,0-1 0 0 0,0 2 0 0 0,0 1 0 0 0,0 3 0 0 0,3 1 0 0 0,1-1 0 0 0,-1 0 0 0 0,0 1 0 0 0,-1-2 0 0 0,2 0 0 0 0,0-2 0 0 0,0 0 0 0 0,-1 1 0 0 0,-1 0 0 0 0,-1-3 0 0 0,0-2 0 0 0,-1 0 0 0 0,-3 0 0 0 0,2 2 0 0 0,1-1 0 0 0,-2-1 0 0 0,-1 2 0 0 0,0-2 0 0 0,1 3 0 0 0,0-2 0 0 0,1 0 0 0 0,1-2 0 0 0,0 1 0 0 0,-3 0 0 0 0,2 1 0 0 0,4 0 0 0 0,2 0 0 0 0,-1-3 0 0 0,2 0 0 0 0,-2-2 0 0 0,-2 2 0 0 0,-2 3 0 0 0,-1 1 0 0 0,1-1 0 0 0,-1 1 0 0 0,1 0 0 0 0,-1-2 0 0 0,1-1 0 0 0,0 0 0 0 0,0-2 0 0 0,0 1 0 0 0,0 0 0 0 0,0 2 0 0 0,0 3 0 0 0,0 1 0 0 0,0-3 0 0 0,0 2 0 0 0,-3-1 0 0 0,0 1 0 0 0,2 2 0 0 0,-1-4 0 0 0,0 1 0 0 0,0-2 0 0 0,1 1 0 0 0,3-3 0 0 0,1 1 0 0 0,3 0 0 0 0,0-2 0 0 0,-1 3 0 0 0,0 0 0 0 0,-3 1 0 0 0,0 1 0 0 0,1-2 0 0 0,1 2 0 0 0,0 2 0 0 0,-2-1 0 0 0,0 2 0 0 0,-4-2 0 0 0,2 1 0 0 0,-2-1 0 0 0,-1 1 0 0 0,0-1 0 0 0,1-3 0 0 0,3 2 0 0 0,7-1 0 0 0,5-2 0 0 0,0-1 0 0 0,1 2 0 0 0,0-1 0 0 0,-4 0 0 0 0,-7-1 0 0 0,-4 1 0 0 0,-5 1 0 0 0,0 1 0 0 0,-1 1 0 0 0,2 1 0 0 0,2-1 0 0 0,4 2 0 0 0,1-2 0 0 0,4 2 0 0 0,3-1 0 0 0,-2-2 0 0 0,-3 0 0 0 0,-2 3 0 0 0,-1 2 0 0 0,2-1 0 0 0,0-2 0 0 0,0 0 0 0 0,0 0 0 0 0,-2-3 0 0 0,0 1 0 0 0,0-1 0 0 0,-1 0 0 0 0,0-2 0 0 0,0 1 0 0 0,0 3 0 0 0,0 3 0 0 0,0 0 0 0 0,0-2 0 0 0,0 1 0 0 0,0 1 0 0 0,-3-1 0 0 0,-1 0 0 0 0,1 2 0 0 0,0 2 0 0 0,4-2 0 0 0,1-2 0 0 0,1-3 0 0 0,0 0 0 0 0,1 2 0 0 0,2 3 0 0 0,-2-2 0 0 0,-1 2 0 0 0,-1-2 0 0 0,-1 0 0 0 0,0 2 0 0 0,-1-1 0 0 0,0 0 0 0 0,0 1 0 0 0,0-1 0 0 0,0-2 0 0 0,2-3 0 0 0,5-4 0 0 0,0-4 0 0 0,2-2 0 0 0,-1 1 0 0 0,1 1 0 0 0,0 2 0 0 0,-3 4 0 0 0,-1 3 0 0 0,-6 2 0 0 0,-1 1 0 0 0,-1 2 0 0 0,0 0 0 0 0,3 0 0 0 0,5-2 0 0 0,-1-2 0 0 0,-2 0 0 0 0,-1 2 0 0 0,2 0 0 0 0,-2-3 0 0 0,-1 1 0 0 0,-1 2 0 0 0,0 3 0 0 0,0-2 0 0 0,3-2 0 0 0,4-2 0 0 0,1-3 0 0 0,-1 2 0 0 0,1 2 0 0 0,-3 0 0 0 0,-2 1 0 0 0,1 3 0 0 0,-2-1 0 0 0,-2-3 0 0 0,-1-1 0 0 0,1 0 0 0 0,0-4 0 0 0,2 1 0 0 0,2 3 0 0 0,-2 0 0 0 0,1 2 0 0 0,0 2 0 0 0,3-3 0 0 0,0-1 0 0 0,-1 2 0 0 0,0 3 0 0 0,-2 1 0 0 0,0-1 0 0 0,-2 1 0 0 0,0 0 0 0 0,0 2 0 0 0,0 0 0 0 0,0 1 0 0 0,0 1 0 0 0,0 0 0 0 0,0 0 0 0 0,2-2 0 0 0,-1-4 0 0 0,-1-1 0 0 0,-3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30189 8080 16383 0 0,'3'-3'0'0'0,"3"-1"0"0"0,4 1 0 0 0,2-3 0 0 0,3 1 0 0 0,1 0 0 0 0,0-1 0 0 0,1 0 0 0 0,0 1 0 0 0,-1-1 0 0 0,1 0 0 0 0,-1-1 0 0 0,0 0 0 0 0,0 2 0 0 0,1-2 0 0 0,-1 1 0 0 0,0 2 0 0 0,0-2 0 0 0,0-3 0 0 0,0 1 0 0 0,0 2 0 0 0,0-2 0 0 0,0 2 0 0 0,0 1 0 0 0,0-2 0 0 0,-3-1 0 0 0,-1 0 0 0 0,1 1 0 0 0,0 3 0 0 0,4-2 0 0 0,1 1 0 0 0,-1-2 0 0 0,-2 1 0 0 0,-4-2 0 0 0,3 0 0 0 0,-2 0 0 0 0,1 0 0 0 0,-1 0 0 0 0,2 0 0 0 0,-2-1 0 0 0,0 2 0 0 0,0 1 0 0 0,1 2 0 0 0,1 2 0 0 0,-2-2 0 0 0,3-3 0 0 0,-2-2 0 0 0,0-1 0 0 0,1 2 0 0 0,0 0 0 0 0,1-2 0 0 0,0 1 0 0 0,4-1 0 0 0,-2-1 0 0 0,-1 1 0 0 0,-1 2 0 0 0,0 0 0 0 0,1 1 0 0 0,-3-1 0 0 0,1-1 0 0 0,2 0 0 0 0,1-1 0 0 0,0 2 0 0 0,0-2 0 0 0,2 0 0 0 0,1-3 0 0 0,0 0 0 0 0,2 0 0 0 0,-4 1 0 0 0,0 0 0 0 0,-2-2 0 0 0,-1 3 0 0 0,3-4 0 0 0,1 2 0 0 0,3 0 0 0 0,0 3 0 0 0,-1-4 0 0 0,-1 2 0 0 0,-2 2 0 0 0,-3 1 0 0 0,1-2 0 0 0,3-1 0 0 0,1 2 0 0 0,0-1 0 0 0,-3-1 0 0 0,0-1 0 0 0,1 1 0 0 0,-3 1 0 0 0,-2-1 0 0 0,1 1 0 0 0,-1 1 0 0 0,2-2 0 0 0,0-1 0 0 0,0-1 0 0 0,1-1 0 0 0,0 0 0 0 0,2-1 0 0 0,2 0 0 0 0,0 2 0 0 0,-1 1 0 0 0,-1 1 0 0 0,-1 1 0 0 0,-3 1 0 0 0,-1 1 0 0 0,-1 0 0 0 0,2-1 0 0 0,-1 0 0 0 0,2 0 0 0 0,0 2 0 0 0,-2-1 0 0 0,0-2 0 0 0,-1-1 0 0 0,4-2 0 0 0,0-1 0 0 0,-2 2 0 0 0,4 1 0 0 0,1-1 0 0 0,-1 0 0 0 0,1-2 0 0 0,-2 0 0 0 0,1 0 0 0 0,-2-1 0 0 0,1 0 0 0 0,-1 0 0 0 0,0-1 0 0 0,0 1 0 0 0,0 0 0 0 0,-1 3 0 0 0,1 0 0 0 0,0 1 0 0 0,0-2 0 0 0,0 0 0 0 0,0 0 0 0 0,1-2 0 0 0,-1 0 0 0 0,0 3 0 0 0,0-2 0 0 0,0 1 0 0 0,0 1 0 0 0,0-1 0 0 0,-3 0 0 0 0,-1 2 0 0 0,-2 1 0 0 0,3-1 0 0 0,1 1 0 0 0,1 1 0 0 0,2-2 0 0 0,-1 0 0 0 0,-2-2 0 0 0,-1 2 0 0 0,0 0 0 0 0,0-1 0 0 0,-1 0 0 0 0,2 1 0 0 0,-1 1 0 0 0,0 1 0 0 0,3 1 0 0 0,-1-2 0 0 0,-1 2 0 0 0,1-1 0 0 0,0-2 0 0 0,3 0 0 0 0,-2-2 0 0 0,0-1 0 0 0,-1 2 0 0 0,0 0 0 0 0,-2 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16325 6906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30956 11642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243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5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26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18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672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33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21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36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94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8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6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1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vkrylov@jin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3.xml"/><Relationship Id="rId4" Type="http://schemas.openxmlformats.org/officeDocument/2006/relationships/image" Target="../media/image16.png"/><Relationship Id="rId9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065238"/>
            <a:ext cx="10058400" cy="2096589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ea typeface="+mj-lt"/>
                <a:cs typeface="+mj-lt"/>
              </a:rPr>
              <a:t>Fast </a:t>
            </a:r>
            <a:r>
              <a:rPr lang="ru-RU" err="1">
                <a:ea typeface="+mj-lt"/>
                <a:cs typeface="+mj-lt"/>
              </a:rPr>
              <a:t>cluster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finder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for</a:t>
            </a:r>
            <a:r>
              <a:rPr lang="ru-RU">
                <a:ea typeface="+mj-lt"/>
                <a:cs typeface="+mj-lt"/>
              </a:rPr>
              <a:t> TPC </a:t>
            </a:r>
            <a:r>
              <a:rPr lang="ru-RU" err="1">
                <a:ea typeface="+mj-lt"/>
                <a:cs typeface="+mj-lt"/>
              </a:rPr>
              <a:t>detector</a:t>
            </a:r>
            <a:endParaRPr lang="ru-RU" err="1">
              <a:cs typeface="Calibri Light" panose="020F03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199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Alexander </a:t>
            </a:r>
            <a:r>
              <a:rPr lang="ru-RU" sz="1400" b="1" err="1">
                <a:solidFill>
                  <a:schemeClr val="tx1"/>
                </a:solidFill>
                <a:ea typeface="+mj-lt"/>
                <a:cs typeface="+mj-lt"/>
              </a:rPr>
              <a:t>Krylov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 (LHEP)</a:t>
            </a:r>
            <a:endParaRPr lang="ru-RU" sz="1400" b="1">
              <a:solidFill>
                <a:schemeClr val="tx1"/>
              </a:solidFill>
              <a:cs typeface="Calibri Light" panose="020F0302020204030204"/>
            </a:endParaRPr>
          </a:p>
          <a:p>
            <a:pPr algn="r"/>
            <a:r>
              <a:rPr lang="ru-RU" sz="1400" b="1" err="1">
                <a:solidFill>
                  <a:schemeClr val="tx1"/>
                </a:solidFill>
                <a:ea typeface="+mj-lt"/>
                <a:cs typeface="+mj-lt"/>
              </a:rPr>
              <a:t>Email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: 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avkrylov@jinr.ru</a:t>
            </a:r>
            <a:endParaRPr lang="ru-RU" sz="1400" b="1">
              <a:solidFill>
                <a:schemeClr val="tx1"/>
              </a:solidFill>
              <a:cs typeface="Calibri Light" panose="020F0302020204030204"/>
            </a:endParaRPr>
          </a:p>
          <a:p>
            <a:pPr algn="r"/>
            <a:r>
              <a:rPr lang="ru-RU" sz="1400" b="1" err="1">
                <a:solidFill>
                  <a:schemeClr val="tx1"/>
                </a:solidFill>
                <a:ea typeface="+mj-lt"/>
                <a:cs typeface="+mj-lt"/>
              </a:rPr>
              <a:t>Oleg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1400" b="1" err="1">
                <a:solidFill>
                  <a:schemeClr val="tx1"/>
                </a:solidFill>
                <a:ea typeface="+mj-lt"/>
                <a:cs typeface="+mj-lt"/>
              </a:rPr>
              <a:t>Rogachevsky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 (LHEP)</a:t>
            </a:r>
            <a:endParaRPr lang="ru-RU" sz="1400" b="1">
              <a:solidFill>
                <a:schemeClr val="tx1"/>
              </a:solidFill>
              <a:cs typeface="Calibri Light" panose="020F0302020204030204"/>
            </a:endParaRPr>
          </a:p>
          <a:p>
            <a:pPr algn="r"/>
            <a:r>
              <a:rPr lang="ru-RU" sz="1400" b="1" err="1">
                <a:solidFill>
                  <a:schemeClr val="tx1"/>
                </a:solidFill>
                <a:ea typeface="+mj-lt"/>
                <a:cs typeface="+mj-lt"/>
              </a:rPr>
              <a:t>Viktor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1400" b="1" err="1">
                <a:solidFill>
                  <a:schemeClr val="tx1"/>
                </a:solidFill>
                <a:ea typeface="+mj-lt"/>
                <a:cs typeface="+mj-lt"/>
              </a:rPr>
              <a:t>Krylov</a:t>
            </a:r>
            <a:r>
              <a:rPr lang="ru-RU" sz="1400" b="1">
                <a:solidFill>
                  <a:schemeClr val="tx1"/>
                </a:solidFill>
                <a:ea typeface="+mj-lt"/>
                <a:cs typeface="+mj-lt"/>
              </a:rPr>
              <a:t> (LNP)</a:t>
            </a:r>
            <a:endParaRPr lang="ru-RU" sz="1400" b="1">
              <a:solidFill>
                <a:schemeClr val="tx1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8FFD8-3E17-7870-155E-4494F9D8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cs typeface="Calibri Light"/>
              </a:rPr>
              <a:t>Unsolved</a:t>
            </a:r>
            <a:r>
              <a:rPr lang="ru-RU">
                <a:cs typeface="Calibri Light"/>
              </a:rPr>
              <a:t> </a:t>
            </a:r>
            <a:r>
              <a:rPr lang="ru-RU" err="1">
                <a:cs typeface="Calibri Light"/>
              </a:rPr>
              <a:t>problems</a:t>
            </a:r>
            <a:endParaRPr lang="ru-RU" err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F91ABC-B63D-3D49-4658-016EA7A02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362" y="2441174"/>
            <a:ext cx="5067567" cy="26624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49036-8940-8F00-9884-3E8DDD9AA24A}"/>
              </a:ext>
            </a:extLst>
          </p:cNvPr>
          <p:cNvSpPr txBox="1"/>
          <p:nvPr/>
        </p:nvSpPr>
        <p:spPr>
          <a:xfrm>
            <a:off x="4613670" y="5384801"/>
            <a:ext cx="34943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solidFill>
                  <a:srgbClr val="404040"/>
                </a:solidFill>
                <a:latin typeface="Calibri Light"/>
              </a:rPr>
              <a:t>"Edge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effect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"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problem</a:t>
            </a:r>
            <a:endParaRPr lang="ru-RU" sz="2400" err="1">
              <a:cs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88E4B-7F3C-E1A9-CAF3-A0E3C752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10</a:t>
            </a:fld>
            <a:endParaRPr lang="ru-RU"/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17B9DE26-7E61-442C-8486-18ACC4BE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536" y="2446090"/>
            <a:ext cx="5067567" cy="2662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407373C7-DED1-1764-2D11-1F3EBCD81995}"/>
                  </a:ext>
                </a:extLst>
              </p14:cNvPr>
              <p14:cNvContentPartPr/>
              <p14:nvPr/>
            </p14:nvContentPartPr>
            <p14:xfrm>
              <a:off x="7204363" y="3853857"/>
              <a:ext cx="1628256" cy="849678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407373C7-DED1-1764-2D11-1F3EBCD819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6727" y="3817869"/>
                <a:ext cx="1663888" cy="92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C1391CC2-3DB2-AF6E-B093-6DE7CB037DA7}"/>
                  </a:ext>
                </a:extLst>
              </p14:cNvPr>
              <p14:cNvContentPartPr/>
              <p14:nvPr/>
            </p14:nvContentPartPr>
            <p14:xfrm>
              <a:off x="9334500" y="2556083"/>
              <a:ext cx="929128" cy="624689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C1391CC2-3DB2-AF6E-B093-6DE7CB037D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6867" y="2520099"/>
                <a:ext cx="964753" cy="69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5D090D0-EDC3-9F54-A16F-049240B54DD6}"/>
                  </a:ext>
                </a:extLst>
              </p14:cNvPr>
              <p14:cNvContentPartPr/>
              <p14:nvPr/>
            </p14:nvContentPartPr>
            <p14:xfrm>
              <a:off x="10518912" y="1358347"/>
              <a:ext cx="16565" cy="16565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5D090D0-EDC3-9F54-A16F-049240B54D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07227" y="-281588"/>
                <a:ext cx="1656500" cy="33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753644-97C3-3266-85C9-A030A78CE403}"/>
                  </a:ext>
                </a:extLst>
              </p14:cNvPr>
              <p14:cNvContentPartPr/>
              <p14:nvPr/>
            </p14:nvContentPartPr>
            <p14:xfrm>
              <a:off x="8791677" y="3826386"/>
              <a:ext cx="8193" cy="8193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753644-97C3-3266-85C9-A030A78CE4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82027" y="3015279"/>
                <a:ext cx="819300" cy="1638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D4B1710-364B-99A4-94B5-3E44E2B3DF2C}"/>
              </a:ext>
            </a:extLst>
          </p:cNvPr>
          <p:cNvCxnSpPr/>
          <p:nvPr/>
        </p:nvCxnSpPr>
        <p:spPr>
          <a:xfrm>
            <a:off x="8113251" y="2586702"/>
            <a:ext cx="2236838" cy="234335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07930A5-B327-FDAB-DE63-E3E8D074B961}"/>
              </a:ext>
            </a:extLst>
          </p:cNvPr>
          <p:cNvSpPr txBox="1"/>
          <p:nvPr/>
        </p:nvSpPr>
        <p:spPr>
          <a:xfrm>
            <a:off x="7030064" y="2990644"/>
            <a:ext cx="12707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One </a:t>
            </a:r>
            <a:r>
              <a:rPr lang="ru-RU" dirty="0" err="1">
                <a:cs typeface="Calibri"/>
              </a:rPr>
              <a:t>Sector</a:t>
            </a:r>
            <a:endParaRPr lang="ru-RU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516465-D669-6FA5-3046-C3CEC7347500}"/>
              </a:ext>
            </a:extLst>
          </p:cNvPr>
          <p:cNvSpPr txBox="1"/>
          <p:nvPr/>
        </p:nvSpPr>
        <p:spPr>
          <a:xfrm>
            <a:off x="9758515" y="3482256"/>
            <a:ext cx="16721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cs typeface="Calibri"/>
              </a:rPr>
              <a:t>Another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Sector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43215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40D7B-7CF6-AEFB-45D4-4976E6CF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To Do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C6AE1-E284-F8F2-97B6-440B44BB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0534"/>
            <a:ext cx="10058400" cy="3718560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ru-RU" sz="2400">
              <a:cs typeface="Calibri"/>
            </a:endParaRPr>
          </a:p>
          <a:p>
            <a:r>
              <a:rPr lang="ru-RU" sz="2400" dirty="0">
                <a:cs typeface="Calibri"/>
              </a:rPr>
              <a:t>1. </a:t>
            </a:r>
            <a:r>
              <a:rPr lang="ru-RU" sz="2400" dirty="0">
                <a:ea typeface="+mn-lt"/>
                <a:cs typeface="+mn-lt"/>
              </a:rPr>
              <a:t>Take </a:t>
            </a:r>
            <a:r>
              <a:rPr lang="ru-RU" sz="2400" dirty="0" err="1">
                <a:ea typeface="+mn-lt"/>
                <a:cs typeface="+mn-lt"/>
              </a:rPr>
              <a:t>into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account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edge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effect</a:t>
            </a:r>
            <a:endParaRPr lang="ru-RU" sz="2400" dirty="0">
              <a:ea typeface="+mn-lt"/>
              <a:cs typeface="+mn-lt"/>
            </a:endParaRPr>
          </a:p>
          <a:p>
            <a:r>
              <a:rPr lang="ru-RU" sz="2400" dirty="0">
                <a:ea typeface="+mn-lt"/>
                <a:cs typeface="+mn-lt"/>
              </a:rPr>
              <a:t>2. Check </a:t>
            </a:r>
            <a:r>
              <a:rPr lang="ru-RU" sz="2400" dirty="0" err="1">
                <a:ea typeface="+mn-lt"/>
                <a:cs typeface="+mn-lt"/>
              </a:rPr>
              <a:t>performance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real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generators</a:t>
            </a:r>
            <a:r>
              <a:rPr lang="ru-RU" sz="2400" dirty="0">
                <a:ea typeface="+mn-lt"/>
                <a:cs typeface="+mn-lt"/>
              </a:rPr>
              <a:t> (</a:t>
            </a:r>
            <a:r>
              <a:rPr lang="ru-RU" sz="2400" dirty="0" err="1">
                <a:ea typeface="+mn-lt"/>
                <a:cs typeface="+mn-lt"/>
              </a:rPr>
              <a:t>UrQMD</a:t>
            </a:r>
            <a:r>
              <a:rPr lang="ru-RU" sz="2400" dirty="0">
                <a:ea typeface="+mn-lt"/>
                <a:cs typeface="+mn-lt"/>
              </a:rPr>
              <a:t>, LAQGSM </a:t>
            </a:r>
            <a:r>
              <a:rPr lang="ru-RU" sz="2400" dirty="0" err="1">
                <a:ea typeface="+mn-lt"/>
                <a:cs typeface="+mn-lt"/>
              </a:rPr>
              <a:t>etc</a:t>
            </a:r>
            <a:r>
              <a:rPr lang="ru-RU" sz="2400" dirty="0">
                <a:ea typeface="+mn-lt"/>
                <a:cs typeface="+mn-lt"/>
              </a:rPr>
              <a:t>.)</a:t>
            </a:r>
          </a:p>
          <a:p>
            <a:r>
              <a:rPr lang="ru-RU" sz="2400" dirty="0">
                <a:ea typeface="+mn-lt"/>
                <a:cs typeface="+mn-lt"/>
              </a:rPr>
              <a:t>3. Get </a:t>
            </a:r>
            <a:r>
              <a:rPr lang="ru-RU" sz="2400" dirty="0" err="1">
                <a:ea typeface="+mn-lt"/>
                <a:cs typeface="+mn-lt"/>
              </a:rPr>
              <a:t>rid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of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cos</a:t>
            </a:r>
            <a:r>
              <a:rPr lang="ru-RU" sz="2400" dirty="0">
                <a:ea typeface="+mn-lt"/>
                <a:cs typeface="+mn-lt"/>
              </a:rPr>
              <a:t>() </a:t>
            </a:r>
            <a:r>
              <a:rPr lang="ru-RU" sz="2400" dirty="0" err="1">
                <a:ea typeface="+mn-lt"/>
                <a:cs typeface="+mn-lt"/>
              </a:rPr>
              <a:t>and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sin</a:t>
            </a:r>
            <a:r>
              <a:rPr lang="ru-RU" sz="2400" dirty="0">
                <a:ea typeface="+mn-lt"/>
                <a:cs typeface="+mn-lt"/>
              </a:rPr>
              <a:t>() </a:t>
            </a:r>
            <a:r>
              <a:rPr lang="ru-RU" sz="2400" dirty="0" err="1">
                <a:ea typeface="+mn-lt"/>
                <a:cs typeface="+mn-lt"/>
              </a:rPr>
              <a:t>methods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</a:t>
            </a: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speed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up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clustering</a:t>
            </a:r>
            <a:endParaRPr lang="ru-RU" sz="2400" dirty="0">
              <a:ea typeface="+mn-lt"/>
              <a:cs typeface="+mn-lt"/>
            </a:endParaRPr>
          </a:p>
          <a:p>
            <a:r>
              <a:rPr lang="ru-RU" sz="2400" dirty="0">
                <a:ea typeface="+mn-lt"/>
                <a:cs typeface="+mn-lt"/>
              </a:rPr>
              <a:t>4. </a:t>
            </a:r>
            <a:r>
              <a:rPr lang="ru-RU" sz="2400" dirty="0" err="1">
                <a:ea typeface="+mn-lt"/>
                <a:cs typeface="+mn-lt"/>
              </a:rPr>
              <a:t>Add</a:t>
            </a: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parallelization</a:t>
            </a:r>
            <a:endParaRPr lang="ru-RU" sz="2400" dirty="0">
              <a:ea typeface="+mn-lt"/>
              <a:cs typeface="+mn-lt"/>
            </a:endParaRPr>
          </a:p>
          <a:p>
            <a:r>
              <a:rPr lang="ru-RU" sz="2400" dirty="0">
                <a:ea typeface="+mn-lt"/>
                <a:cs typeface="+mn-lt"/>
              </a:rPr>
              <a:t>5. </a:t>
            </a:r>
            <a:r>
              <a:rPr lang="ru-RU" sz="2400" dirty="0" err="1">
                <a:ea typeface="+mn-lt"/>
                <a:cs typeface="+mn-lt"/>
              </a:rPr>
              <a:t>Implement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ClusterFinder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into</a:t>
            </a: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Event Display</a:t>
            </a:r>
          </a:p>
          <a:p>
            <a:pPr marL="0" indent="0">
              <a:buNone/>
            </a:pPr>
            <a:endParaRPr lang="ru-RU">
              <a:ea typeface="+mn-lt"/>
              <a:cs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A396F9-8954-0680-942E-42068DE4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3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3C8B7-F3D5-D4D0-3C93-874C280E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cs typeface="Calibri Light"/>
              </a:rPr>
              <a:t>Some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fixed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errors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34E04CC-BFBC-EE1D-20CE-65C7EFE79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4" t="6472" b="246"/>
          <a:stretch/>
        </p:blipFill>
        <p:spPr>
          <a:xfrm>
            <a:off x="552219" y="2406346"/>
            <a:ext cx="5775406" cy="2937195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AB61640-B220-04E1-B890-5A234BAB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4" y="2549729"/>
            <a:ext cx="5301342" cy="272737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206F01-9490-CEEE-45DA-E311F14B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C12A2-A771-7469-AF6B-FD5ABEA8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1325563"/>
          </a:xfrm>
        </p:spPr>
        <p:txBody>
          <a:bodyPr/>
          <a:lstStyle/>
          <a:p>
            <a:r>
              <a:rPr lang="ru-RU" err="1">
                <a:cs typeface="Calibri Light"/>
              </a:rPr>
              <a:t>ClusterFinder</a:t>
            </a:r>
            <a:r>
              <a:rPr lang="ru-RU">
                <a:cs typeface="Calibri Light"/>
              </a:rPr>
              <a:t> Task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09CE373-D3A0-48DD-60E2-67687B1F0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497" y="1761191"/>
            <a:ext cx="4000647" cy="3720365"/>
          </a:xfrm>
        </p:spPr>
      </p:pic>
      <p:pic>
        <p:nvPicPr>
          <p:cNvPr id="5" name="Рисунок 5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D02B3203-6A81-E0F1-60FC-5BAA267F1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21" t="3975" r="29866" b="9274"/>
          <a:stretch/>
        </p:blipFill>
        <p:spPr>
          <a:xfrm>
            <a:off x="7333785" y="1764355"/>
            <a:ext cx="3894105" cy="3715697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48B454E-50E7-0897-FAE2-23CD67D61220}"/>
              </a:ext>
            </a:extLst>
          </p:cNvPr>
          <p:cNvSpPr/>
          <p:nvPr/>
        </p:nvSpPr>
        <p:spPr>
          <a:xfrm>
            <a:off x="5572057" y="3321715"/>
            <a:ext cx="977152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704A4-8865-C445-15CB-4318290BC819}"/>
              </a:ext>
            </a:extLst>
          </p:cNvPr>
          <p:cNvSpPr txBox="1"/>
          <p:nvPr/>
        </p:nvSpPr>
        <p:spPr>
          <a:xfrm>
            <a:off x="1644464" y="5647765"/>
            <a:ext cx="28687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Calibri Light"/>
              </a:rPr>
              <a:t>TPC </a:t>
            </a:r>
            <a:r>
              <a:rPr lang="ru-RU" sz="2400" err="1">
                <a:latin typeface="Calibri Light"/>
              </a:rPr>
              <a:t>Digits</a:t>
            </a:r>
            <a:endParaRPr lang="ru-RU" sz="2400" err="1">
              <a:latin typeface="Calibri Light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7FF38-EAAE-0AF3-C307-5BDE6D3DD6E9}"/>
              </a:ext>
            </a:extLst>
          </p:cNvPr>
          <p:cNvSpPr txBox="1"/>
          <p:nvPr/>
        </p:nvSpPr>
        <p:spPr>
          <a:xfrm>
            <a:off x="7851402" y="5647765"/>
            <a:ext cx="28687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Calibri Light"/>
              </a:rPr>
              <a:t>TPC </a:t>
            </a:r>
            <a:r>
              <a:rPr lang="ru-RU" sz="2400" err="1">
                <a:latin typeface="Calibri Light"/>
              </a:rPr>
              <a:t>Hits</a:t>
            </a:r>
            <a:endParaRPr lang="ru-RU" sz="2400" err="1">
              <a:latin typeface="Calibri Light"/>
              <a:cs typeface="Calibri Ligh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C4DBE-F14B-0213-E7F7-136D3D3A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7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39129-8CC3-1686-25D5-4719275126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8142" y="330881"/>
            <a:ext cx="5257801" cy="1449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/>
              <a:t>Event Display for the MPD</a:t>
            </a:r>
          </a:p>
        </p:txBody>
      </p:sp>
      <p:pic>
        <p:nvPicPr>
          <p:cNvPr id="9" name="Рисунок 9" descr="Изображение выглядит как инструмент, игрушка, карандаш, метла&#10;&#10;Автоматически созданное описание">
            <a:extLst>
              <a:ext uri="{FF2B5EF4-FFF2-40B4-BE49-F238E27FC236}">
                <a16:creationId xmlns:a16="http://schemas.microsoft.com/office/drawing/2014/main" id="{2A974DE6-83C1-D53A-346A-D00EE4484F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2226" r="21024"/>
          <a:stretch/>
        </p:blipFill>
        <p:spPr>
          <a:xfrm>
            <a:off x="0" y="565150"/>
            <a:ext cx="6329816" cy="5741988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59E54-1478-6813-3CA6-3841D68B9A1B}"/>
              </a:ext>
            </a:extLst>
          </p:cNvPr>
          <p:cNvSpPr txBox="1"/>
          <p:nvPr/>
        </p:nvSpPr>
        <p:spPr>
          <a:xfrm>
            <a:off x="6657715" y="2392454"/>
            <a:ext cx="4681448" cy="2913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Event Display help to: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visualize events online in the control room during run;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checking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reconstruction and physics analysis algorithms;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look more closely in special events.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000">
              <a:solidFill>
                <a:srgbClr val="000000">
                  <a:alpha val="80000"/>
                </a:srgbClr>
              </a:solidFill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000">
              <a:solidFill>
                <a:srgbClr val="000000">
                  <a:alpha val="80000"/>
                </a:srgbClr>
              </a:solidFill>
              <a:cs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E4A0B7-85CD-CF4B-197C-5E195946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3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313AB-2BE0-17EB-F85A-AAA1E9A6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cs typeface="Calibri Light"/>
              </a:rPr>
              <a:t>Reconstruction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tasks</a:t>
            </a:r>
            <a:r>
              <a:rPr lang="ru-RU">
                <a:cs typeface="Calibri Light"/>
              </a:rPr>
              <a:t>' </a:t>
            </a:r>
            <a:r>
              <a:rPr lang="ru-RU" err="1">
                <a:cs typeface="Calibri Light"/>
              </a:rPr>
              <a:t>timing</a:t>
            </a:r>
            <a:endParaRPr lang="ru-RU">
              <a:cs typeface="Calibri Light"/>
            </a:endParaRP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ABF733D-5380-6E82-BB76-15057D71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24" y="1873528"/>
            <a:ext cx="5678261" cy="3808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DF822E-1DCE-BABE-71C3-48EEC9A8EBF3}"/>
              </a:ext>
            </a:extLst>
          </p:cNvPr>
          <p:cNvSpPr txBox="1"/>
          <p:nvPr/>
        </p:nvSpPr>
        <p:spPr>
          <a:xfrm>
            <a:off x="1100253" y="2364059"/>
            <a:ext cx="499202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400">
                <a:solidFill>
                  <a:srgbClr val="404040"/>
                </a:solidFill>
                <a:latin typeface="Calibri Light"/>
              </a:rPr>
              <a:t>A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reconstruction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 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of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high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multiplicity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events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reaches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timings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above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b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1 </a:t>
            </a:r>
            <a:r>
              <a:rPr lang="ru-RU" sz="2400" b="1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minute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;</a:t>
            </a:r>
            <a:endParaRPr lang="ru-RU" sz="240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ClusterFinder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task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takes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half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of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that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time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on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itself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We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need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fast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ClusterFinder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task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for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online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visualization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purposes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51A575-DD04-691B-3F7C-4DA86660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4257F-14A7-0852-FAF8-1A3DCC57C63B}"/>
              </a:ext>
            </a:extLst>
          </p:cNvPr>
          <p:cNvSpPr txBox="1"/>
          <p:nvPr/>
        </p:nvSpPr>
        <p:spPr>
          <a:xfrm>
            <a:off x="7538885" y="5560142"/>
            <a:ext cx="3505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err="1">
                <a:solidFill>
                  <a:srgbClr val="404040"/>
                </a:solidFill>
                <a:latin typeface="Calibri Light"/>
              </a:rPr>
              <a:t>Percent</a:t>
            </a:r>
            <a:r>
              <a:rPr lang="ru-RU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Calibri Light"/>
              </a:rPr>
              <a:t>of</a:t>
            </a:r>
            <a:r>
              <a:rPr lang="ru-RU" dirty="0">
                <a:solidFill>
                  <a:srgbClr val="404040"/>
                </a:solidFill>
                <a:latin typeface="Calibri Light"/>
              </a:rPr>
              <a:t> </a:t>
            </a:r>
            <a:r>
              <a:rPr lang="ru-RU" dirty="0" err="1">
                <a:solidFill>
                  <a:srgbClr val="404040"/>
                </a:solidFill>
                <a:latin typeface="Calibri Light"/>
              </a:rPr>
              <a:t>reconstuction</a:t>
            </a:r>
            <a:r>
              <a:rPr lang="ru-RU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Calibri Light"/>
              </a:rPr>
              <a:t>timing</a:t>
            </a:r>
            <a:r>
              <a:rPr lang="ru-RU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Calibri Light"/>
              </a:rPr>
              <a:t>for</a:t>
            </a:r>
            <a:r>
              <a:rPr lang="ru-RU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Calibri Light"/>
              </a:rPr>
              <a:t>different</a:t>
            </a:r>
            <a:r>
              <a:rPr lang="ru-RU" dirty="0">
                <a:solidFill>
                  <a:srgbClr val="404040"/>
                </a:solidFill>
                <a:latin typeface="Calibri Light"/>
              </a:rPr>
              <a:t> </a:t>
            </a:r>
            <a:r>
              <a:rPr lang="ru-RU" dirty="0" err="1">
                <a:solidFill>
                  <a:srgbClr val="404040"/>
                </a:solidFill>
                <a:latin typeface="Calibri Light"/>
              </a:rPr>
              <a:t>tasks</a:t>
            </a:r>
            <a:endParaRPr lang="ru-RU">
              <a:solidFill>
                <a:srgbClr val="40404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77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F6E98-C483-940B-6E93-47FC2D1A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New Fast </a:t>
            </a:r>
            <a:r>
              <a:rPr lang="ru-RU" err="1">
                <a:cs typeface="Calibri Light"/>
              </a:rPr>
              <a:t>ClusterFinder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algorithm</a:t>
            </a:r>
            <a:r>
              <a:rPr lang="ru-RU">
                <a:cs typeface="Calibri Light"/>
              </a:rPr>
              <a:t> </a:t>
            </a:r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287D93D-607A-4014-2459-2B1CAD7C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901" y="1961851"/>
            <a:ext cx="7105651" cy="363240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50752-DCD7-736A-8857-AEC4113DBE7E}"/>
              </a:ext>
            </a:extLst>
          </p:cNvPr>
          <p:cNvSpPr txBox="1"/>
          <p:nvPr/>
        </p:nvSpPr>
        <p:spPr>
          <a:xfrm>
            <a:off x="3805786" y="5690068"/>
            <a:ext cx="50773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Fast </a:t>
            </a:r>
            <a:r>
              <a:rPr lang="en-US" sz="2400" dirty="0" err="1"/>
              <a:t>ClusterFinder</a:t>
            </a:r>
            <a:r>
              <a:rPr lang="en-US" sz="2400" dirty="0"/>
              <a:t> algorithm workflow</a:t>
            </a:r>
            <a:endParaRPr lang="ru-RU" sz="24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C66A3B-E329-7511-6004-7E8FD32F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3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E47C1C46-8536-6889-0237-4314AE3F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16" y="2352508"/>
            <a:ext cx="5670395" cy="33842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36FFB-C410-F240-4645-657A09D8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cs typeface="Calibri Light"/>
              </a:rPr>
              <a:t>Tracking</a:t>
            </a:r>
            <a:r>
              <a:rPr lang="ru-RU" dirty="0">
                <a:cs typeface="Calibri Light"/>
              </a:rPr>
              <a:t> </a:t>
            </a:r>
            <a:r>
              <a:rPr lang="ru-RU" dirty="0" err="1">
                <a:cs typeface="Calibri Light"/>
              </a:rPr>
              <a:t>new</a:t>
            </a:r>
            <a:r>
              <a:rPr lang="ru-RU" dirty="0">
                <a:cs typeface="Calibri Light"/>
              </a:rPr>
              <a:t> </a:t>
            </a:r>
            <a:r>
              <a:rPr lang="ru-RU" dirty="0" err="1">
                <a:cs typeface="Calibri Light"/>
              </a:rPr>
              <a:t>hits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with</a:t>
            </a:r>
            <a:r>
              <a:rPr lang="ru-RU" dirty="0">
                <a:cs typeface="Calibri Light"/>
              </a:rPr>
              <a:t> </a:t>
            </a:r>
            <a:r>
              <a:rPr lang="ru-RU" dirty="0" err="1">
                <a:cs typeface="Calibri Light"/>
              </a:rPr>
              <a:t>present</a:t>
            </a:r>
            <a:r>
              <a:rPr lang="ru-RU" dirty="0">
                <a:cs typeface="Calibri Light"/>
              </a:rPr>
              <a:t> </a:t>
            </a:r>
            <a:r>
              <a:rPr lang="ru-RU" dirty="0" err="1">
                <a:cs typeface="Calibri Light"/>
              </a:rPr>
              <a:t>Kalman</a:t>
            </a:r>
            <a:r>
              <a:rPr lang="ru-RU" dirty="0">
                <a:cs typeface="Calibri Light"/>
              </a:rPr>
              <a:t> </a:t>
            </a:r>
            <a:r>
              <a:rPr lang="ru-RU" dirty="0" err="1">
                <a:cs typeface="Calibri Light"/>
              </a:rPr>
              <a:t>filter</a:t>
            </a:r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1E6B2-D8D7-FA2F-A634-7730891E5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435" y="2186993"/>
            <a:ext cx="5033016" cy="39387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Calibri Light"/>
                <a:ea typeface="+mn-lt"/>
                <a:cs typeface="Calibri Light"/>
              </a:rPr>
              <a:t>Quality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of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ClusterFinder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with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present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Kalman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tracking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can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be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estimated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by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number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of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hits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recognized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as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a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track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Calibri Light"/>
                <a:ea typeface="+mn-lt"/>
                <a:cs typeface="Calibri Light"/>
              </a:rPr>
              <a:t>For 100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tracks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in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event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tracking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ru-RU" sz="2400" dirty="0" err="1">
                <a:latin typeface="Calibri Light"/>
                <a:ea typeface="+mn-lt"/>
                <a:cs typeface="Calibri Light"/>
              </a:rPr>
              <a:t>recognize</a:t>
            </a:r>
            <a:r>
              <a:rPr lang="ru-RU" sz="2400" dirty="0">
                <a:latin typeface="Calibri Light"/>
                <a:ea typeface="+mn-lt"/>
                <a:cs typeface="Calibri Light"/>
              </a:rPr>
              <a:t>: </a:t>
            </a:r>
            <a:endParaRPr lang="ru-RU" sz="2400" dirty="0">
              <a:latin typeface="Calibri Light"/>
              <a:cs typeface="Calibri Light"/>
            </a:endParaRPr>
          </a:p>
          <a:p>
            <a:pPr marL="383540" lvl="1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Calibri Light"/>
                <a:cs typeface="Calibri Light"/>
              </a:rPr>
              <a:t>93.55%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hits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for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current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ClusterFinder</a:t>
            </a:r>
            <a:endParaRPr lang="ru-RU" sz="2000" dirty="0">
              <a:ea typeface="+mn-lt"/>
              <a:cs typeface="+mn-lt"/>
            </a:endParaRPr>
          </a:p>
          <a:p>
            <a:pPr marL="383540" lvl="1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Calibri Light"/>
                <a:cs typeface="Calibri Light"/>
              </a:rPr>
              <a:t>86.72%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hits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for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fast</a:t>
            </a:r>
            <a:r>
              <a:rPr lang="ru-RU" sz="2000" dirty="0">
                <a:latin typeface="Calibri Light"/>
                <a:cs typeface="Calibri Light"/>
              </a:rPr>
              <a:t> </a:t>
            </a:r>
            <a:r>
              <a:rPr lang="ru-RU" sz="2000" dirty="0" err="1">
                <a:latin typeface="Calibri Light"/>
                <a:cs typeface="Calibri Light"/>
              </a:rPr>
              <a:t>ClusterFinder</a:t>
            </a:r>
            <a:endParaRPr lang="ru-RU" sz="20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Calibri"/>
              </a:rPr>
              <a:t>For </a:t>
            </a:r>
            <a:r>
              <a:rPr lang="ru-RU" dirty="0" err="1">
                <a:cs typeface="Calibri"/>
              </a:rPr>
              <a:t>all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tests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was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used</a:t>
            </a:r>
            <a:r>
              <a:rPr lang="ru-RU" dirty="0">
                <a:cs typeface="Calibri"/>
              </a:rPr>
              <a:t> BOX </a:t>
            </a:r>
            <a:r>
              <a:rPr lang="ru-RU" dirty="0" err="1">
                <a:cs typeface="Calibri"/>
              </a:rPr>
              <a:t>generator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with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muons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and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Pt</a:t>
            </a:r>
            <a:r>
              <a:rPr lang="ru-RU" dirty="0">
                <a:cs typeface="Calibri"/>
              </a:rPr>
              <a:t> = 2.5 </a:t>
            </a:r>
            <a:r>
              <a:rPr lang="ru-RU" dirty="0" err="1">
                <a:cs typeface="Calibri"/>
              </a:rPr>
              <a:t>GeV</a:t>
            </a:r>
            <a:r>
              <a:rPr lang="ru-RU" dirty="0">
                <a:cs typeface="Calibri"/>
              </a:rPr>
              <a:t>/s</a:t>
            </a:r>
          </a:p>
          <a:p>
            <a:endParaRPr lang="ru-RU">
              <a:cs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809C46-E8DE-878D-3283-5A3CE82E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6</a:t>
            </a:fld>
            <a:endParaRPr lang="ru-RU"/>
          </a:p>
        </p:txBody>
      </p:sp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4728B1-1CCA-8A79-6FAE-5A2D9A7FA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331" y="2762355"/>
            <a:ext cx="1358358" cy="4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1D894-1FD7-D8F3-B72C-4285BA74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Number </a:t>
            </a:r>
            <a:r>
              <a:rPr lang="ru-RU" err="1">
                <a:ea typeface="+mj-lt"/>
                <a:cs typeface="+mj-lt"/>
              </a:rPr>
              <a:t>of</a:t>
            </a:r>
            <a:r>
              <a:rPr lang="ru-RU">
                <a:ea typeface="+mj-lt"/>
                <a:cs typeface="+mj-lt"/>
              </a:rPr>
              <a:t> </a:t>
            </a:r>
            <a:r>
              <a:rPr lang="ru-RU" err="1">
                <a:ea typeface="+mj-lt"/>
                <a:cs typeface="+mj-lt"/>
              </a:rPr>
              <a:t>reconstructed</a:t>
            </a:r>
            <a:r>
              <a:rPr lang="ru-RU">
                <a:ea typeface="+mj-lt"/>
                <a:cs typeface="+mj-lt"/>
              </a:rPr>
              <a:t> </a:t>
            </a:r>
            <a:r>
              <a:rPr lang="ru-RU" err="1">
                <a:ea typeface="+mj-lt"/>
                <a:cs typeface="+mj-lt"/>
              </a:rPr>
              <a:t>tracks</a:t>
            </a:r>
            <a:endParaRPr lang="ru-RU"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96BBD-2BC8-8584-A84B-4A2657687491}"/>
              </a:ext>
            </a:extLst>
          </p:cNvPr>
          <p:cNvSpPr txBox="1"/>
          <p:nvPr/>
        </p:nvSpPr>
        <p:spPr>
          <a:xfrm>
            <a:off x="6516914" y="5344684"/>
            <a:ext cx="41692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solidFill>
                  <a:srgbClr val="404040"/>
                </a:solidFill>
                <a:latin typeface="Calibri Light"/>
              </a:rPr>
              <a:t>Number 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of</a:t>
            </a:r>
            <a:r>
              <a:rPr lang="ru-RU">
                <a:solidFill>
                  <a:srgbClr val="404040"/>
                </a:solidFill>
                <a:latin typeface="Calibri Light"/>
              </a:rPr>
              <a:t> 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recognized</a:t>
            </a:r>
            <a:r>
              <a:rPr lang="ru-RU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b="1" err="1">
                <a:solidFill>
                  <a:srgbClr val="404040"/>
                </a:solidFill>
                <a:latin typeface="Calibri Light"/>
              </a:rPr>
              <a:t>primary</a:t>
            </a:r>
            <a:r>
              <a:rPr lang="ru-RU" b="1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tracks</a:t>
            </a:r>
            <a:r>
              <a:rPr lang="ru-RU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for</a:t>
            </a:r>
            <a:r>
              <a:rPr lang="ru-RU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different</a:t>
            </a:r>
            <a:r>
              <a:rPr lang="ru-RU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multiplicity</a:t>
            </a:r>
            <a:endParaRPr lang="ru-RU" err="1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01BB3-27CF-272A-B8D1-74E6EF0FFA26}"/>
              </a:ext>
            </a:extLst>
          </p:cNvPr>
          <p:cNvSpPr txBox="1"/>
          <p:nvPr/>
        </p:nvSpPr>
        <p:spPr>
          <a:xfrm>
            <a:off x="1132114" y="2416628"/>
            <a:ext cx="41148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err="1">
                <a:solidFill>
                  <a:srgbClr val="404040"/>
                </a:solidFill>
                <a:latin typeface="Calibri Light"/>
              </a:rPr>
              <a:t>Also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 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we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can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measure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number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of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reconstructed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tracks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after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ClusterFinder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and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KalmanFilter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</a:rPr>
              <a:t>tasks</a:t>
            </a:r>
            <a:r>
              <a:rPr lang="ru-RU" sz="2400">
                <a:solidFill>
                  <a:srgbClr val="404040"/>
                </a:solidFill>
                <a:latin typeface="Calibri Light"/>
              </a:rPr>
              <a:t>.</a:t>
            </a:r>
            <a:endParaRPr lang="ru-RU" sz="240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algn="just"/>
            <a:endParaRPr lang="ru-RU" sz="240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algn="just"/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Lack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of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work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with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"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edge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effect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"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sometimes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gave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us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2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different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tracks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for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 1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primary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track</a:t>
            </a:r>
            <a:r>
              <a:rPr lang="ru-RU" sz="2400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.</a:t>
            </a:r>
            <a:endParaRPr lang="ru-RU" sz="2400" err="1">
              <a:solidFill>
                <a:srgbClr val="404040"/>
              </a:solidFill>
              <a:latin typeface="Calibri Light"/>
              <a:cs typeface="Calibri Light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39F1A65-506F-8DC4-11CB-E1E3CDCE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7</a:t>
            </a:fld>
            <a:endParaRPr lang="ru-RU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E338A600-0AB3-929F-9436-D3CEE291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874" y="2572456"/>
            <a:ext cx="6200211" cy="2654582"/>
          </a:xfrm>
        </p:spPr>
      </p:pic>
    </p:spTree>
    <p:extLst>
      <p:ext uri="{BB962C8B-B14F-4D97-AF65-F5344CB8AC3E}">
        <p14:creationId xmlns:p14="http://schemas.microsoft.com/office/powerpoint/2010/main" val="16299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51FB-5350-8943-F821-48B42EEE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813"/>
          </a:xfrm>
        </p:spPr>
        <p:txBody>
          <a:bodyPr/>
          <a:lstStyle/>
          <a:p>
            <a:r>
              <a:rPr lang="ru-RU" dirty="0" err="1">
                <a:cs typeface="Calibri Light"/>
              </a:rPr>
              <a:t>Hits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recognized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into</a:t>
            </a:r>
            <a:r>
              <a:rPr lang="ru-RU" dirty="0">
                <a:cs typeface="Calibri Light"/>
              </a:rPr>
              <a:t> a </a:t>
            </a:r>
            <a:r>
              <a:rPr lang="ru-RU" dirty="0" err="1">
                <a:cs typeface="Calibri Light"/>
              </a:rPr>
              <a:t>track</a:t>
            </a: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BBACBAD3-BF81-C67A-3326-F16625FC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" b="-219"/>
          <a:stretch/>
        </p:blipFill>
        <p:spPr>
          <a:xfrm>
            <a:off x="4292976" y="2428523"/>
            <a:ext cx="4049567" cy="29493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E3E7B0-6FB8-D335-3A8A-C7F63D807E8C}"/>
              </a:ext>
            </a:extLst>
          </p:cNvPr>
          <p:cNvSpPr txBox="1"/>
          <p:nvPr/>
        </p:nvSpPr>
        <p:spPr>
          <a:xfrm>
            <a:off x="4912091" y="5316881"/>
            <a:ext cx="31985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 Light"/>
              </a:rPr>
              <a:t>​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Current Cluster Finder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16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41235F-323A-9C50-E6E1-E75156D4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33" y="1993058"/>
            <a:ext cx="1485900" cy="457200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1DED68C6-2E14-CA91-6403-E1F00E8C0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289" t="573" r="-322" b="-224"/>
          <a:stretch/>
        </p:blipFill>
        <p:spPr>
          <a:xfrm>
            <a:off x="8341403" y="2450294"/>
            <a:ext cx="3676941" cy="2912576"/>
          </a:xfrm>
        </p:spPr>
      </p:pic>
      <p:pic>
        <p:nvPicPr>
          <p:cNvPr id="10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C738328-9815-5926-16C6-B8A0CE74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059" y="1996244"/>
            <a:ext cx="1485900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60A8D-3E80-FAEF-5BF4-25E143AF9D5B}"/>
              </a:ext>
            </a:extLst>
          </p:cNvPr>
          <p:cNvSpPr txBox="1"/>
          <p:nvPr/>
        </p:nvSpPr>
        <p:spPr>
          <a:xfrm>
            <a:off x="8807102" y="531714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 Light"/>
              </a:rPr>
              <a:t>​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Fast Cluster Finder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95529-1EB2-803A-050F-360E4B98F382}"/>
              </a:ext>
            </a:extLst>
          </p:cNvPr>
          <p:cNvSpPr txBox="1"/>
          <p:nvPr/>
        </p:nvSpPr>
        <p:spPr>
          <a:xfrm>
            <a:off x="838200" y="2394857"/>
            <a:ext cx="3385457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BOX generator was used:</a:t>
            </a:r>
            <a:endParaRPr lang="ru-RU" sz="20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just">
              <a:buFont typeface="Arial,Sans-Serif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Multiplicity – 100 muon tracks</a:t>
            </a:r>
          </a:p>
          <a:p>
            <a:pPr marL="342900" indent="-342900" algn="just">
              <a:buFont typeface="Arial,Sans-Serif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Pt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2.5 GeV/c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 algn="just">
              <a:buFont typeface="Arial,Sans-Serif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Current Tasks: 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ClusterFinderMlem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+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KalmanFilter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New Tasks: 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ClusterFinder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+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KalmanFilter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6428C3-4957-8C35-4051-7EBEBA5F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EB70-A974-268B-849E-362227EB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1707"/>
          </a:xfrm>
        </p:spPr>
        <p:txBody>
          <a:bodyPr>
            <a:normAutofit/>
          </a:bodyPr>
          <a:lstStyle/>
          <a:p>
            <a:r>
              <a:rPr lang="ru-RU">
                <a:cs typeface="Calibri Light"/>
              </a:rPr>
              <a:t>Online </a:t>
            </a:r>
            <a:r>
              <a:rPr lang="ru-RU" err="1">
                <a:cs typeface="Calibri Light"/>
              </a:rPr>
              <a:t>ClusterFinder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Execution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time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for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one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Sector</a:t>
            </a:r>
            <a:endParaRPr lang="ru-RU" err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B2A2DD-3602-8EA6-CF33-DB9883663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71" y="1787525"/>
            <a:ext cx="9729082" cy="4494213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C671C2-54CB-ADF5-21A0-EA1E2225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9</a:t>
            </a:fld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8EEEF589-F9D8-52F3-5F39-DD93080C195B}"/>
                  </a:ext>
                </a:extLst>
              </p14:cNvPr>
              <p14:cNvContentPartPr/>
              <p14:nvPr/>
            </p14:nvContentPartPr>
            <p14:xfrm>
              <a:off x="2799521" y="9077738"/>
              <a:ext cx="16565" cy="16565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8EEEF589-F9D8-52F3-5F39-DD93080C19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1271" y="7421238"/>
                <a:ext cx="1656500" cy="33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6418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1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Retrospect</vt:lpstr>
      <vt:lpstr>Fast cluster finder for TPC detector</vt:lpstr>
      <vt:lpstr>ClusterFinder Task</vt:lpstr>
      <vt:lpstr>Event Display for the MPD</vt:lpstr>
      <vt:lpstr>Reconstruction tasks' timing</vt:lpstr>
      <vt:lpstr>New Fast ClusterFinder algorithm </vt:lpstr>
      <vt:lpstr>Tracking new hits with present Kalman filter</vt:lpstr>
      <vt:lpstr>Number of reconstructed tracks</vt:lpstr>
      <vt:lpstr>Hits recognized into a track</vt:lpstr>
      <vt:lpstr>Online ClusterFinder Execution time for one Sector</vt:lpstr>
      <vt:lpstr>Unsolved problems</vt:lpstr>
      <vt:lpstr>To Do</vt:lpstr>
      <vt:lpstr>Some fixed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</dc:title>
  <dc:creator/>
  <cp:revision>100</cp:revision>
  <dcterms:created xsi:type="dcterms:W3CDTF">2022-10-31T21:53:02Z</dcterms:created>
  <dcterms:modified xsi:type="dcterms:W3CDTF">2022-11-09T08:06:53Z</dcterms:modified>
</cp:coreProperties>
</file>